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1"/>
  </p:sldMasterIdLst>
  <p:notesMasterIdLst>
    <p:notesMasterId r:id="rId53"/>
  </p:notesMasterIdLst>
  <p:sldIdLst>
    <p:sldId id="377" r:id="rId2"/>
    <p:sldId id="442" r:id="rId3"/>
    <p:sldId id="446" r:id="rId4"/>
    <p:sldId id="445" r:id="rId5"/>
    <p:sldId id="444" r:id="rId6"/>
    <p:sldId id="447" r:id="rId7"/>
    <p:sldId id="448" r:id="rId8"/>
    <p:sldId id="449" r:id="rId9"/>
    <p:sldId id="450" r:id="rId10"/>
    <p:sldId id="452" r:id="rId11"/>
    <p:sldId id="453" r:id="rId12"/>
    <p:sldId id="454" r:id="rId13"/>
    <p:sldId id="455" r:id="rId14"/>
    <p:sldId id="456" r:id="rId15"/>
    <p:sldId id="457" r:id="rId16"/>
    <p:sldId id="461" r:id="rId17"/>
    <p:sldId id="463" r:id="rId18"/>
    <p:sldId id="464" r:id="rId19"/>
    <p:sldId id="465" r:id="rId20"/>
    <p:sldId id="468" r:id="rId21"/>
    <p:sldId id="469" r:id="rId22"/>
    <p:sldId id="471" r:id="rId23"/>
    <p:sldId id="473" r:id="rId24"/>
    <p:sldId id="470" r:id="rId25"/>
    <p:sldId id="466" r:id="rId26"/>
    <p:sldId id="459" r:id="rId27"/>
    <p:sldId id="485" r:id="rId28"/>
    <p:sldId id="486" r:id="rId29"/>
    <p:sldId id="487" r:id="rId30"/>
    <p:sldId id="488" r:id="rId31"/>
    <p:sldId id="489" r:id="rId32"/>
    <p:sldId id="490" r:id="rId33"/>
    <p:sldId id="491" r:id="rId34"/>
    <p:sldId id="492" r:id="rId35"/>
    <p:sldId id="493" r:id="rId36"/>
    <p:sldId id="494" r:id="rId37"/>
    <p:sldId id="495" r:id="rId38"/>
    <p:sldId id="497" r:id="rId39"/>
    <p:sldId id="496" r:id="rId40"/>
    <p:sldId id="499" r:id="rId41"/>
    <p:sldId id="498" r:id="rId42"/>
    <p:sldId id="500" r:id="rId43"/>
    <p:sldId id="504" r:id="rId44"/>
    <p:sldId id="502" r:id="rId45"/>
    <p:sldId id="451" r:id="rId46"/>
    <p:sldId id="474" r:id="rId47"/>
    <p:sldId id="501" r:id="rId48"/>
    <p:sldId id="475" r:id="rId49"/>
    <p:sldId id="460" r:id="rId50"/>
    <p:sldId id="443" r:id="rId51"/>
    <p:sldId id="43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000000"/>
    <a:srgbClr val="F2AB5C"/>
    <a:srgbClr val="D7DC06"/>
    <a:srgbClr val="320E04"/>
    <a:srgbClr val="00CCFF"/>
    <a:srgbClr val="A8A400"/>
    <a:srgbClr val="8A8700"/>
    <a:srgbClr val="BC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97" autoAdjust="0"/>
  </p:normalViewPr>
  <p:slideViewPr>
    <p:cSldViewPr snapToGrid="0">
      <p:cViewPr varScale="1">
        <p:scale>
          <a:sx n="85" d="100"/>
          <a:sy n="85" d="100"/>
        </p:scale>
        <p:origin x="-102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542"/>
    </p:cViewPr>
  </p:sorterViewPr>
  <p:notesViewPr>
    <p:cSldViewPr snapToGrid="0">
      <p:cViewPr varScale="1">
        <p:scale>
          <a:sx n="80" d="100"/>
          <a:sy n="80" d="100"/>
        </p:scale>
        <p:origin x="-20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01993-65E3-4142-95ED-BCEC4CCB4B85}" type="datetimeFigureOut">
              <a:rPr lang="en-US" smtClean="0"/>
              <a:pPr/>
              <a:t>20-Apr-11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FABF0-CAF1-498D-A618-5D7F328BF6CF}" type="slidenum">
              <a:rPr lang="en-US" smtClean="0"/>
              <a:pPr/>
              <a:t>‹#›</a:t>
            </a:fld>
            <a:endParaRPr lang="en-US"/>
          </a:p>
        </p:txBody>
      </p:sp>
    </p:spTree>
    <p:extLst>
      <p:ext uri="{BB962C8B-B14F-4D97-AF65-F5344CB8AC3E}">
        <p14:creationId xmlns:p14="http://schemas.microsoft.com/office/powerpoint/2010/main" val="241555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20-Apr-11 18:33</a:t>
            </a:fld>
            <a:endParaRPr lang="en-US" dirty="0" smtClean="0"/>
          </a:p>
        </p:txBody>
      </p:sp>
      <p:sp>
        <p:nvSpPr>
          <p:cNvPr id="16386"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dirty="0"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0" dirty="0" smtClean="0">
              <a:solidFill>
                <a:schemeClr val="bg1"/>
              </a:solidFill>
            </a:endParaRPr>
          </a:p>
        </p:txBody>
      </p:sp>
      <p:sp>
        <p:nvSpPr>
          <p:cNvPr id="4" name="Slide Number Placeholder 3"/>
          <p:cNvSpPr>
            <a:spLocks noGrp="1"/>
          </p:cNvSpPr>
          <p:nvPr>
            <p:ph type="sldNum" sz="quarter" idx="10"/>
          </p:nvPr>
        </p:nvSpPr>
        <p:spPr/>
        <p:txBody>
          <a:bodyPr/>
          <a:lstStyle/>
          <a:p>
            <a:fld id="{5E5DE3CD-E5C9-4F9C-B503-AF9542233F0C}" type="slidenum">
              <a:rPr lang="en-US" smtClean="0"/>
              <a:pPr/>
              <a:t>17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96840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1"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20-Apr-11 18:33</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20-Apr-11 18:33</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20-Apr-11 18:33</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20-Apr-11 18:33</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461963" indent="-461963">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p>
            <a:fld id="{ACFC1C43-4963-4A84-9B5D-A33A80ABAB4E}" type="slidenum">
              <a:rPr lang="en-US" smtClean="0"/>
              <a:pPr/>
              <a:t>‹#›</a:t>
            </a:fld>
            <a:endParaRPr lang="en-US"/>
          </a:p>
        </p:txBody>
      </p:sp>
      <p:sp>
        <p:nvSpPr>
          <p:cNvPr id="7"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B6F15528-21DE-4FAA-801E-634DDDAF4B2B}"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6F15528-21DE-4FAA-801E-634DDDAF4B2B}"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FC1C43-4963-4A84-9B5D-A33A80ABAB4E}" type="slidenum">
              <a:rPr lang="en-US" smtClean="0"/>
              <a:pPr/>
              <a:t>‹#›</a:t>
            </a:fld>
            <a:endParaRPr lang="en-US"/>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180955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801"/>
            <a:ext cx="9144000" cy="553998"/>
          </a:xfrm>
          <a:solidFill>
            <a:schemeClr val="tx2"/>
          </a:solidFill>
        </p:spPr>
        <p:txBody>
          <a:bodyPr rtlCol="0" anchor="ctr"/>
          <a:lstStyle>
            <a:lvl1pPr algn="l">
              <a:defRPr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1"/>
            <a:ext cx="8610600" cy="2135969"/>
          </a:xfrm>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noChangeArrowheads="1"/>
          </p:cNvSpPr>
          <p:nvPr>
            <p:ph type="ftr" sz="quarter" idx="10"/>
          </p:nvPr>
        </p:nvSpPr>
        <p:spPr>
          <a:xfrm>
            <a:off x="990600" y="6492877"/>
            <a:ext cx="7162800" cy="365125"/>
          </a:xfrm>
          <a:prstGeom prst="rect">
            <a:avLst/>
          </a:prstGeom>
        </p:spPr>
        <p:txBody>
          <a:bodyPr/>
          <a:lstStyle>
            <a:lvl1pPr>
              <a:defRPr/>
            </a:lvl1pPr>
          </a:lstStyle>
          <a:p>
            <a:r>
              <a:rPr lang="en-US" smtClean="0"/>
              <a:t>© 2011 Microsoft Corporation.   Microsoft Materials - Confidential.  All rights reserved. CITA # MSFT101120_A</a:t>
            </a:r>
            <a:endParaRPr lang="en-US" dirty="0"/>
          </a:p>
        </p:txBody>
      </p:sp>
      <p:sp>
        <p:nvSpPr>
          <p:cNvPr id="5" name="Slide Number Placeholder 4"/>
          <p:cNvSpPr>
            <a:spLocks noGrp="1" noChangeArrowheads="1"/>
          </p:cNvSpPr>
          <p:nvPr>
            <p:ph type="sldNum" sz="quarter" idx="11"/>
          </p:nvPr>
        </p:nvSpPr>
        <p:spPr>
          <a:xfrm>
            <a:off x="8610600" y="6492877"/>
            <a:ext cx="533400" cy="365125"/>
          </a:xfrm>
          <a:prstGeom prst="rect">
            <a:avLst/>
          </a:prstGeom>
        </p:spPr>
        <p:txBody>
          <a:bodyPr/>
          <a:lstStyle>
            <a:lvl1pPr>
              <a:defRPr/>
            </a:lvl1pPr>
          </a:lstStyle>
          <a:p>
            <a:fld id="{C7C2C337-037E-4F60-86D7-3C814E2C99F2}" type="slidenum">
              <a:rPr lang="en-US"/>
              <a:pPr/>
              <a:t>‹#›</a:t>
            </a:fld>
            <a:endParaRPr lang="en-US" dirty="0"/>
          </a:p>
        </p:txBody>
      </p:sp>
    </p:spTree>
    <p:extLst>
      <p:ext uri="{BB962C8B-B14F-4D97-AF65-F5344CB8AC3E}">
        <p14:creationId xmlns:p14="http://schemas.microsoft.com/office/powerpoint/2010/main" val="25800636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endParaRPr lang="en-US"/>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60" r:id="rId4"/>
    <p:sldLayoutId id="2147483661" r:id="rId5"/>
    <p:sldLayoutId id="2147483662" r:id="rId6"/>
    <p:sldLayoutId id="2147483663" r:id="rId7"/>
    <p:sldLayoutId id="2147483664" r:id="rId8"/>
    <p:sldLayoutId id="2147483665" r:id="rId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2"/>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12"/>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12"/>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12"/>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citforum.ru/seminars/cbd2009/1_1.ppt"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blogs.technet.com/b/dataplatforminsider/archive/2008/03/05/announcing-sql-server-data-services.aspx" TargetMode="External"/><Relationship Id="rId2" Type="http://schemas.openxmlformats.org/officeDocument/2006/relationships/hyperlink" Target="http://msdn.microsoft.com/en-us/library/cc512417(v=sql.100).aspx" TargetMode="External"/><Relationship Id="rId1" Type="http://schemas.openxmlformats.org/officeDocument/2006/relationships/slideLayout" Target="../slideLayouts/slideLayout8.xml"/><Relationship Id="rId4" Type="http://schemas.openxmlformats.org/officeDocument/2006/relationships/hyperlink" Target="http://blogs.msdn.com/b/sqlazure/archive/2009/03/11/9471092.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www.microsoft.com/windowsazure/pricing/#sql"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msdn.microsoft.com/en-us/library/ee336270.aspx" TargetMode="External"/><Relationship Id="rId2" Type="http://schemas.openxmlformats.org/officeDocument/2006/relationships/hyperlink" Target="http://msdn.microsoft.com/en-us/library/gg315505.aspx" TargetMode="External"/><Relationship Id="rId1" Type="http://schemas.openxmlformats.org/officeDocument/2006/relationships/slideLayout" Target="../slideLayouts/slideLayout8.xml"/><Relationship Id="rId6" Type="http://schemas.openxmlformats.org/officeDocument/2006/relationships/hyperlink" Target="http://connect.microsoft.com/sqlazurectps" TargetMode="External"/><Relationship Id="rId5" Type="http://schemas.openxmlformats.org/officeDocument/2006/relationships/hyperlink" Target="http://msdn.microsoft.com/en-us/library/ee730904.aspx" TargetMode="External"/><Relationship Id="rId4" Type="http://schemas.openxmlformats.org/officeDocument/2006/relationships/hyperlink" Target="http://msdn.microsoft.com/en-us/library/ff394106.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windowsazure/faq/" TargetMode="External"/><Relationship Id="rId2" Type="http://schemas.openxmlformats.org/officeDocument/2006/relationships/hyperlink" Target="http://en.wikipedia.org/wiki/Azure_Services_Platform"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showcase/en/us/details/09aa4f10-333a-4c98-aed1-4cb300de63ec" TargetMode="External"/><Relationship Id="rId2" Type="http://schemas.openxmlformats.org/officeDocument/2006/relationships/hyperlink" Target="http://www.microsoft.com/windowsazure/pricing/"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azure.softline.ru/"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windows.azure.com/" TargetMode="External"/><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hyperlink" Target="http://azure.softline.ru/"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hyperlink" Target="http://ccr.sigcomm.org/online/files/p50-v39n1l-vaqueroA.pdf" TargetMode="External"/><Relationship Id="rId2" Type="http://schemas.openxmlformats.org/officeDocument/2006/relationships/hyperlink" Target="http://www.eecs.berkeley.edu/Pubs/TechRpts/2009/EECS-2009-28.pdf"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qlserverperformance.wordpress.com/2011/03/11/a-small-collection-of-sql-azure-queries/" TargetMode="Externa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7.png"/><Relationship Id="rId3" Type="http://schemas.openxmlformats.org/officeDocument/2006/relationships/image" Target="../media/image74.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6.png"/><Relationship Id="rId2" Type="http://schemas.openxmlformats.org/officeDocument/2006/relationships/notesSlide" Target="../notesSlides/notesSlide6.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1.png"/><Relationship Id="rId5" Type="http://schemas.microsoft.com/office/2007/relationships/hdphoto" Target="../media/hdphoto1.wdp"/><Relationship Id="rId15" Type="http://schemas.openxmlformats.org/officeDocument/2006/relationships/hyperlink" Target="http://www.adobe.com/go/getreader/" TargetMode="External"/><Relationship Id="rId10" Type="http://schemas.openxmlformats.org/officeDocument/2006/relationships/image" Target="../media/image80.png"/><Relationship Id="rId19" Type="http://schemas.openxmlformats.org/officeDocument/2006/relationships/image" Target="../media/image88.png"/><Relationship Id="rId4" Type="http://schemas.openxmlformats.org/officeDocument/2006/relationships/image" Target="../media/image75.png"/><Relationship Id="rId9" Type="http://schemas.openxmlformats.org/officeDocument/2006/relationships/image" Target="../media/image79.png"/><Relationship Id="rId1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connect.microsoft.com/sqlazurectps" TargetMode="Externa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hyperlink" Target="http://www.microsoft.com/downloads/en/details.aspx?FamilyID=413E88F8-5966-4A83-B309-53B7B77EDF78&amp;displaylang=en" TargetMode="External"/><Relationship Id="rId13" Type="http://schemas.openxmlformats.org/officeDocument/2006/relationships/hyperlink" Target="http://blogs.msdn.com/b/sqlazure/" TargetMode="External"/><Relationship Id="rId18" Type="http://schemas.openxmlformats.org/officeDocument/2006/relationships/hyperlink" Target="http://msdn.microsoft.com/en-us/windowsazure/sqlazure/default.aspx" TargetMode="External"/><Relationship Id="rId3" Type="http://schemas.openxmlformats.org/officeDocument/2006/relationships/hyperlink" Target="http://www.cs.washington.edu/mssi/2010/NigelEllis.pdf" TargetMode="External"/><Relationship Id="rId7" Type="http://schemas.openxmlformats.org/officeDocument/2006/relationships/hyperlink" Target="http://www.microsoft.com/windowsazure/whitepapers/" TargetMode="External"/><Relationship Id="rId12" Type="http://schemas.openxmlformats.org/officeDocument/2006/relationships/hyperlink" Target="http://blogs.msdn.com/b/jmeier/archive/2010/02/08/mapping-out-the-microsoft-application-platform-at-a-glance.aspx" TargetMode="External"/><Relationship Id="rId17" Type="http://schemas.openxmlformats.org/officeDocument/2006/relationships/hyperlink" Target="http://msdn.microsoft.com/ru-ru/magazine/gg309178.aspx" TargetMode="External"/><Relationship Id="rId2" Type="http://schemas.openxmlformats.org/officeDocument/2006/relationships/hyperlink" Target="http://www.cidrdb.org/cidr2011/Papers/CIDR11_Paper33.pdf" TargetMode="External"/><Relationship Id="rId16" Type="http://schemas.openxmlformats.org/officeDocument/2006/relationships/hyperlink" Target="https://datasync.sqlazurelabs.com/Documents/SQL%20Azure%20Data%20Sync%20Service%20Lab%20Walkthrough%20and%20Glossary.pdf" TargetMode="External"/><Relationship Id="rId1" Type="http://schemas.openxmlformats.org/officeDocument/2006/relationships/slideLayout" Target="../slideLayouts/slideLayout8.xml"/><Relationship Id="rId6" Type="http://schemas.openxmlformats.org/officeDocument/2006/relationships/hyperlink" Target="http://msdn.microsoft.com/en-us/library/ee336279.aspx" TargetMode="External"/><Relationship Id="rId11" Type="http://schemas.openxmlformats.org/officeDocument/2006/relationships/hyperlink" Target="http://blogs.msdn.com/b/jmeier/archive/2010/02/09/cloud-defined.aspx" TargetMode="External"/><Relationship Id="rId5" Type="http://schemas.openxmlformats.org/officeDocument/2006/relationships/hyperlink" Target="http://www.microsoft.com/windowsazure/" TargetMode="External"/><Relationship Id="rId15" Type="http://schemas.openxmlformats.org/officeDocument/2006/relationships/hyperlink" Target="http://sqlazure.codeplex.com/" TargetMode="External"/><Relationship Id="rId10" Type="http://schemas.openxmlformats.org/officeDocument/2006/relationships/hyperlink" Target="http://blogs.msdn.com/b/jmeier/archive/2010/02/11/software-as-a-service-saas-platform-as-a-service-paas-and-infrastructure-as-a-service-iaas.aspx" TargetMode="External"/><Relationship Id="rId19" Type="http://schemas.openxmlformats.org/officeDocument/2006/relationships/hyperlink" Target="http://social.technet.microsoft.com/wiki/contents/articles/sql-azure-resources.aspx" TargetMode="External"/><Relationship Id="rId4" Type="http://schemas.openxmlformats.org/officeDocument/2006/relationships/hyperlink" Target="http://www.microsoft.com/presspass/itanalyst/docs/11-02-10SQLAzure.PDF" TargetMode="External"/><Relationship Id="rId9" Type="http://schemas.openxmlformats.org/officeDocument/2006/relationships/hyperlink" Target="http://mirknig.com/knigi/seti/1181362658-microsoft-sql-azure-enterprise-application-development.html" TargetMode="External"/><Relationship Id="rId14" Type="http://schemas.openxmlformats.org/officeDocument/2006/relationships/hyperlink" Target="https://www.sqlazurelabs.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440" y="2251982"/>
            <a:ext cx="8032750" cy="1523495"/>
          </a:xfrm>
        </p:spPr>
        <p:txBody>
          <a:bodyPr/>
          <a:lstStyle/>
          <a:p>
            <a:pPr lvl="0"/>
            <a:r>
              <a:rPr lang="ru-RU" sz="4400" smtClean="0"/>
              <a:t>SQL Server</a:t>
            </a:r>
            <a:r>
              <a:rPr lang="en-US" sz="4400" smtClean="0"/>
              <a:t> </a:t>
            </a:r>
            <a:r>
              <a:rPr lang="ru-RU" sz="4400" smtClean="0"/>
              <a:t>в «Облаке».</a:t>
            </a:r>
            <a:br>
              <a:rPr lang="ru-RU" sz="4400" smtClean="0"/>
            </a:br>
            <a:r>
              <a:rPr lang="ru-RU" sz="4400" smtClean="0"/>
              <a:t>Краткое введение в </a:t>
            </a:r>
            <a:r>
              <a:rPr lang="en-US" sz="4400" smtClean="0"/>
              <a:t>SQL Azure.</a:t>
            </a:r>
            <a:r>
              <a:rPr lang="en-US" sz="3200" i="1" dirty="0"/>
              <a:t/>
            </a:r>
            <a:br>
              <a:rPr lang="en-US" sz="3200" i="1" dirty="0"/>
            </a:br>
            <a:endParaRPr lang="en-US" sz="4400" dirty="0"/>
          </a:p>
        </p:txBody>
      </p:sp>
      <p:sp>
        <p:nvSpPr>
          <p:cNvPr id="3" name="Subtitle 2"/>
          <p:cNvSpPr>
            <a:spLocks noGrp="1"/>
          </p:cNvSpPr>
          <p:nvPr>
            <p:ph type="subTitle" idx="1"/>
          </p:nvPr>
        </p:nvSpPr>
        <p:spPr>
          <a:xfrm>
            <a:off x="704849" y="5087938"/>
            <a:ext cx="7342017" cy="461665"/>
          </a:xfrm>
        </p:spPr>
        <p:txBody>
          <a:bodyPr/>
          <a:lstStyle/>
          <a:p>
            <a:r>
              <a:rPr lang="ru-RU" sz="1800" dirty="0" smtClean="0"/>
              <a:t>Алексей Шуленин</a:t>
            </a:r>
          </a:p>
          <a:p>
            <a:r>
              <a:rPr lang="ru-RU" sz="1800" dirty="0" smtClean="0"/>
              <a:t>Эксперт по технологиям обработки и анализа информации</a:t>
            </a:r>
            <a:endParaRPr lang="en-US" sz="1800" dirty="0" smtClean="0"/>
          </a:p>
          <a:p>
            <a:r>
              <a:rPr lang="ru-RU" sz="1800" dirty="0" smtClean="0"/>
              <a:t>Департамент стратегических технологий</a:t>
            </a:r>
          </a:p>
          <a:p>
            <a:r>
              <a:rPr lang="en-US" sz="1800" i="1" dirty="0" smtClean="0"/>
              <a:t>Microsoft</a:t>
            </a:r>
            <a:endParaRPr lang="en-US" sz="1800" i="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24" y="166693"/>
            <a:ext cx="3385891" cy="104359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50" y="169391"/>
            <a:ext cx="2360658" cy="1138833"/>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mtClean="0"/>
              <a:t>Compute Service</a:t>
            </a:r>
            <a:r>
              <a:rPr lang="ru-RU" smtClean="0"/>
              <a:t/>
            </a:r>
            <a:br>
              <a:rPr lang="ru-RU" smtClean="0"/>
            </a:br>
            <a:r>
              <a:rPr lang="ru-RU" smtClean="0"/>
              <a:t>(вычислительный узел)</a:t>
            </a:r>
            <a:endParaRPr lang="en-US"/>
          </a:p>
        </p:txBody>
      </p:sp>
      <p:sp>
        <p:nvSpPr>
          <p:cNvPr id="3" name="Content Placeholder 2"/>
          <p:cNvSpPr>
            <a:spLocks noGrp="1"/>
          </p:cNvSpPr>
          <p:nvPr>
            <p:ph idx="1"/>
          </p:nvPr>
        </p:nvSpPr>
        <p:spPr>
          <a:xfrm>
            <a:off x="381000" y="2012950"/>
            <a:ext cx="8474075" cy="3945696"/>
          </a:xfrm>
        </p:spPr>
        <p:txBody>
          <a:bodyPr/>
          <a:lstStyle/>
          <a:p>
            <a:r>
              <a:rPr lang="en-US" sz="2400"/>
              <a:t>Web Role </a:t>
            </a:r>
            <a:endParaRPr lang="en-US" sz="2400" smtClean="0"/>
          </a:p>
          <a:p>
            <a:pPr lvl="1"/>
            <a:r>
              <a:rPr lang="ru-RU" sz="2000" smtClean="0"/>
              <a:t>Включает </a:t>
            </a:r>
            <a:r>
              <a:rPr lang="en-US" sz="2000" smtClean="0"/>
              <a:t>IIS, </a:t>
            </a:r>
            <a:r>
              <a:rPr lang="ru-RU" sz="2000" smtClean="0"/>
              <a:t>может принимать 				</a:t>
            </a:r>
            <a:r>
              <a:rPr lang="en-US" sz="2000" smtClean="0"/>
              <a:t>HTTP(S)-</a:t>
            </a:r>
            <a:r>
              <a:rPr lang="ru-RU" sz="2000" smtClean="0"/>
              <a:t>запросы</a:t>
            </a:r>
          </a:p>
          <a:p>
            <a:pPr lvl="1"/>
            <a:r>
              <a:rPr lang="ru-RU" sz="2000" smtClean="0"/>
              <a:t>Общается с ролью </a:t>
            </a:r>
            <a:r>
              <a:rPr lang="en-US" sz="2000" smtClean="0"/>
              <a:t>Worker </a:t>
            </a:r>
            <a:r>
              <a:rPr lang="ru-RU" sz="2000" smtClean="0"/>
              <a:t>опосредованно через очередь или напрямую посредством </a:t>
            </a:r>
            <a:r>
              <a:rPr lang="en-US" sz="2000" smtClean="0"/>
              <a:t>WCF</a:t>
            </a:r>
          </a:p>
          <a:p>
            <a:r>
              <a:rPr lang="en-US" sz="2400" smtClean="0"/>
              <a:t>Worker Role</a:t>
            </a:r>
          </a:p>
          <a:p>
            <a:pPr lvl="1"/>
            <a:r>
              <a:rPr lang="ru-RU" sz="2000" smtClean="0"/>
              <a:t>Не сконфигурирован </a:t>
            </a:r>
            <a:r>
              <a:rPr lang="en-US" sz="2000" smtClean="0"/>
              <a:t>IIS</a:t>
            </a:r>
            <a:endParaRPr lang="ru-RU" sz="2000" smtClean="0"/>
          </a:p>
          <a:p>
            <a:pPr lvl="1"/>
            <a:r>
              <a:rPr lang="ru-RU" sz="2000" smtClean="0"/>
              <a:t>Используется преимущественно для фоновой обработки</a:t>
            </a:r>
            <a:endParaRPr lang="en-US" sz="2000" smtClean="0"/>
          </a:p>
          <a:p>
            <a:r>
              <a:rPr lang="en-US" sz="2400"/>
              <a:t>Windows Azure Agent </a:t>
            </a:r>
            <a:endParaRPr lang="en-US" sz="2400" smtClean="0"/>
          </a:p>
          <a:p>
            <a:pPr lvl="1"/>
            <a:r>
              <a:rPr lang="ru-RU" sz="2000" smtClean="0"/>
              <a:t>Каждая виртуалка имеет агента, который позволяет пользовательскому приложению общаться с </a:t>
            </a:r>
            <a:r>
              <a:rPr lang="en-US" sz="2000" smtClean="0"/>
              <a:t>Windows </a:t>
            </a:r>
            <a:r>
              <a:rPr lang="en-US" sz="2000"/>
              <a:t>Azure Fabric </a:t>
            </a:r>
            <a:r>
              <a:rPr lang="ru-RU" sz="2000" smtClean="0"/>
              <a:t>с использованием специального</a:t>
            </a:r>
            <a:r>
              <a:rPr lang="en-US" sz="2000" smtClean="0"/>
              <a:t> API</a:t>
            </a:r>
            <a:endParaRPr lang="en-US" sz="2000"/>
          </a:p>
        </p:txBody>
      </p:sp>
      <p:pic>
        <p:nvPicPr>
          <p:cNvPr id="6146" name="Picture 2" descr="http://blogs.msdn.com/blogfiles/jmeier/WindowsLiveWriter/VMsforWebandWorkerRolesinWindowsAzure_D91C/VMs%20for%20Web%20and%20Worker%20Roles%20in%20Windows%20Azure%20v2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689" y="215901"/>
            <a:ext cx="3184386" cy="240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330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smtClean="0"/>
              <a:t>От </a:t>
            </a:r>
            <a:r>
              <a:rPr lang="en-US" smtClean="0"/>
              <a:t>CloudDB </a:t>
            </a:r>
            <a:r>
              <a:rPr lang="ru-RU" smtClean="0"/>
              <a:t>к </a:t>
            </a:r>
            <a:r>
              <a:rPr lang="en-US" smtClean="0"/>
              <a:t>SQL Azure</a:t>
            </a:r>
            <a:endParaRPr lang="en-US"/>
          </a:p>
        </p:txBody>
      </p:sp>
      <p:sp>
        <p:nvSpPr>
          <p:cNvPr id="6" name="Content Placeholder 5"/>
          <p:cNvSpPr>
            <a:spLocks noGrp="1"/>
          </p:cNvSpPr>
          <p:nvPr>
            <p:ph idx="1"/>
          </p:nvPr>
        </p:nvSpPr>
        <p:spPr>
          <a:xfrm>
            <a:off x="381000" y="1412875"/>
            <a:ext cx="8382000" cy="3354765"/>
          </a:xfrm>
        </p:spPr>
        <p:txBody>
          <a:bodyPr/>
          <a:lstStyle/>
          <a:p>
            <a:r>
              <a:rPr lang="en-US" smtClean="0"/>
              <a:t>2 </a:t>
            </a:r>
            <a:r>
              <a:rPr lang="ru-RU" smtClean="0"/>
              <a:t>года назад на этой конференции был сделан доклад «</a:t>
            </a:r>
            <a:r>
              <a:rPr lang="en-US">
                <a:hlinkClick r:id="rId2"/>
              </a:rPr>
              <a:t>Microsoft SQL Data </a:t>
            </a:r>
            <a:r>
              <a:rPr lang="en-US" smtClean="0">
                <a:hlinkClick r:id="rId2"/>
              </a:rPr>
              <a:t>Services</a:t>
            </a:r>
            <a:r>
              <a:rPr lang="ru-RU" smtClean="0"/>
              <a:t>»</a:t>
            </a:r>
          </a:p>
          <a:p>
            <a:pPr lvl="1"/>
            <a:r>
              <a:rPr lang="ru-RU" smtClean="0"/>
              <a:t>Где рассказывалось о том, что такое «Облако», кому оно нужно, зачем туда относить базу данных и какими решениями в этой области на тот момент обладала </a:t>
            </a:r>
            <a:r>
              <a:rPr lang="en-US" smtClean="0"/>
              <a:t>Microsoft</a:t>
            </a:r>
          </a:p>
        </p:txBody>
      </p:sp>
    </p:spTree>
    <p:extLst>
      <p:ext uri="{BB962C8B-B14F-4D97-AF65-F5344CB8AC3E}">
        <p14:creationId xmlns:p14="http://schemas.microsoft.com/office/powerpoint/2010/main" val="5775811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r"/>
            <a:r>
              <a:rPr lang="ru-RU" smtClean="0"/>
              <a:t>Краткое содержание предыдущей серии</a:t>
            </a:r>
            <a:endParaRPr lang="en-US"/>
          </a:p>
        </p:txBody>
      </p:sp>
      <p:sp>
        <p:nvSpPr>
          <p:cNvPr id="3" name="Content Placeholder 2"/>
          <p:cNvSpPr>
            <a:spLocks noGrp="1"/>
          </p:cNvSpPr>
          <p:nvPr>
            <p:ph idx="1"/>
          </p:nvPr>
        </p:nvSpPr>
        <p:spPr>
          <a:xfrm>
            <a:off x="428624" y="1154900"/>
            <a:ext cx="8505825" cy="5269135"/>
          </a:xfrm>
        </p:spPr>
        <p:txBody>
          <a:bodyPr/>
          <a:lstStyle/>
          <a:p>
            <a:r>
              <a:rPr lang="en-US" sz="2400" smtClean="0">
                <a:hlinkClick r:id="rId2"/>
              </a:rPr>
              <a:t>SQL Data Services</a:t>
            </a:r>
            <a:r>
              <a:rPr lang="en-US" sz="2400" smtClean="0"/>
              <a:t> </a:t>
            </a:r>
            <a:endParaRPr lang="ru-RU" sz="2400" smtClean="0"/>
          </a:p>
          <a:p>
            <a:pPr lvl="1"/>
            <a:r>
              <a:rPr lang="ru-RU" sz="2000" smtClean="0"/>
              <a:t>Ранняя попытка обеспечить сервис данных в Облаке</a:t>
            </a:r>
            <a:endParaRPr lang="en-US" sz="2000"/>
          </a:p>
          <a:p>
            <a:pPr lvl="1"/>
            <a:r>
              <a:rPr lang="ru-RU" sz="2000" smtClean="0"/>
              <a:t>Под именем  </a:t>
            </a:r>
            <a:r>
              <a:rPr lang="en-US" sz="2000"/>
              <a:t>SQL Server </a:t>
            </a:r>
            <a:r>
              <a:rPr lang="en-US" sz="2000" smtClean="0"/>
              <a:t>Data Services </a:t>
            </a:r>
            <a:r>
              <a:rPr lang="ru-RU" sz="2000" smtClean="0">
                <a:hlinkClick r:id="rId3"/>
              </a:rPr>
              <a:t>анонсированы</a:t>
            </a:r>
            <a:r>
              <a:rPr lang="ru-RU" sz="2000" smtClean="0"/>
              <a:t> в марте 2008 г. на конференции </a:t>
            </a:r>
            <a:r>
              <a:rPr lang="en-US" sz="2000" smtClean="0"/>
              <a:t>MIX’08</a:t>
            </a:r>
            <a:endParaRPr lang="ru-RU" sz="2000" smtClean="0"/>
          </a:p>
          <a:p>
            <a:pPr lvl="1"/>
            <a:r>
              <a:rPr lang="ru-RU" sz="2000" smtClean="0"/>
              <a:t>Начало открытого тестирования – сентябрь 2008 г.</a:t>
            </a:r>
          </a:p>
          <a:p>
            <a:pPr lvl="1"/>
            <a:r>
              <a:rPr lang="ru-RU" sz="2000" smtClean="0"/>
              <a:t>Нереляционная модель </a:t>
            </a:r>
            <a:r>
              <a:rPr lang="en-US" sz="2000" smtClean="0"/>
              <a:t>ACE</a:t>
            </a:r>
          </a:p>
          <a:p>
            <a:pPr lvl="2"/>
            <a:r>
              <a:rPr lang="en-US" sz="1600" smtClean="0"/>
              <a:t>Authority – </a:t>
            </a:r>
            <a:r>
              <a:rPr lang="ru-RU" sz="1600" smtClean="0"/>
              <a:t>единица геогр.расположения и биллинга</a:t>
            </a:r>
          </a:p>
          <a:p>
            <a:pPr lvl="2"/>
            <a:r>
              <a:rPr lang="en-US" sz="1600" smtClean="0"/>
              <a:t>Container – </a:t>
            </a:r>
            <a:r>
              <a:rPr lang="ru-RU" sz="1600" smtClean="0"/>
              <a:t>коллекция сущностей, аналог таблицы или БД (из-за гибкой схемы сущностей можно отвести одно св-во под назв-е таблицы)</a:t>
            </a:r>
          </a:p>
          <a:p>
            <a:pPr lvl="2"/>
            <a:r>
              <a:rPr lang="en-US" sz="1600" smtClean="0"/>
              <a:t>Entity – </a:t>
            </a:r>
            <a:r>
              <a:rPr lang="ru-RU" sz="1600" smtClean="0"/>
              <a:t>набор пар «св-во – значение»</a:t>
            </a:r>
          </a:p>
          <a:p>
            <a:pPr lvl="1"/>
            <a:r>
              <a:rPr lang="ru-RU" sz="2000" smtClean="0"/>
              <a:t>Доступ по протоколам </a:t>
            </a:r>
            <a:r>
              <a:rPr lang="en-US" sz="2000" smtClean="0"/>
              <a:t>REST </a:t>
            </a:r>
            <a:r>
              <a:rPr lang="ru-RU" sz="2000" smtClean="0"/>
              <a:t>и </a:t>
            </a:r>
            <a:r>
              <a:rPr lang="en-US" sz="2000" smtClean="0"/>
              <a:t>SOAP</a:t>
            </a:r>
          </a:p>
          <a:p>
            <a:pPr lvl="1"/>
            <a:r>
              <a:rPr lang="ru-RU" sz="2000" smtClean="0"/>
              <a:t>Работа при помощи </a:t>
            </a:r>
            <a:r>
              <a:rPr lang="en-US" sz="2000" smtClean="0"/>
              <a:t>LINQ</a:t>
            </a:r>
            <a:r>
              <a:rPr lang="ru-RU" sz="2000" smtClean="0"/>
              <a:t>оподобного языка запросов</a:t>
            </a:r>
          </a:p>
          <a:p>
            <a:pPr lvl="1"/>
            <a:r>
              <a:rPr lang="ru-RU" sz="2000" smtClean="0"/>
              <a:t>Похоронены в марте 2009 г. на конференции </a:t>
            </a:r>
            <a:r>
              <a:rPr lang="en-US" sz="2000" smtClean="0"/>
              <a:t>MIX’09</a:t>
            </a:r>
          </a:p>
          <a:p>
            <a:pPr lvl="2"/>
            <a:r>
              <a:rPr lang="ru-RU" sz="1600"/>
              <a:t>Где было </a:t>
            </a:r>
            <a:r>
              <a:rPr lang="ru-RU" sz="1600">
                <a:hlinkClick r:id="rId4"/>
              </a:rPr>
              <a:t>объявлено</a:t>
            </a:r>
            <a:r>
              <a:rPr lang="ru-RU" sz="1600"/>
              <a:t>, что </a:t>
            </a:r>
            <a:r>
              <a:rPr lang="ru-RU" sz="1600" smtClean="0"/>
              <a:t>SDS </a:t>
            </a:r>
            <a:r>
              <a:rPr lang="ru-RU" sz="1600"/>
              <a:t>будут поддерживать произвольный T-SQLный доступ по </a:t>
            </a:r>
            <a:r>
              <a:rPr lang="ru-RU" sz="1600" smtClean="0"/>
              <a:t>протоколу </a:t>
            </a:r>
            <a:r>
              <a:rPr lang="ru-RU" sz="1600"/>
              <a:t>TDS</a:t>
            </a:r>
          </a:p>
          <a:p>
            <a:pPr lvl="2"/>
            <a:r>
              <a:rPr lang="ru-RU" sz="1600"/>
              <a:t>Таким образом, работа с SQL Server в Облаке не будет отличаться от работы с локальным SQL Server</a:t>
            </a:r>
          </a:p>
          <a:p>
            <a:pPr lvl="2"/>
            <a:r>
              <a:rPr lang="ru-RU" sz="1600"/>
              <a:t>Модель ACE и доступ по REST/SOAP </a:t>
            </a:r>
            <a:r>
              <a:rPr lang="ru-RU" sz="1600" smtClean="0"/>
              <a:t>перейдут </a:t>
            </a:r>
            <a:r>
              <a:rPr lang="ru-RU" sz="1600"/>
              <a:t>в Azure </a:t>
            </a:r>
            <a:r>
              <a:rPr lang="ru-RU" sz="1600" smtClean="0"/>
              <a:t>Storage</a:t>
            </a:r>
            <a:endParaRPr lang="ru-RU" sz="1600"/>
          </a:p>
        </p:txBody>
      </p:sp>
    </p:spTree>
    <p:extLst>
      <p:ext uri="{BB962C8B-B14F-4D97-AF65-F5344CB8AC3E}">
        <p14:creationId xmlns:p14="http://schemas.microsoft.com/office/powerpoint/2010/main" val="13630590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Что произошло с тех пор</a:t>
            </a:r>
            <a:endParaRPr lang="en-US"/>
          </a:p>
        </p:txBody>
      </p:sp>
      <p:sp>
        <p:nvSpPr>
          <p:cNvPr id="3" name="Content Placeholder 2"/>
          <p:cNvSpPr>
            <a:spLocks noGrp="1"/>
          </p:cNvSpPr>
          <p:nvPr>
            <p:ph idx="1"/>
          </p:nvPr>
        </p:nvSpPr>
        <p:spPr/>
        <p:txBody>
          <a:bodyPr/>
          <a:lstStyle/>
          <a:p>
            <a:r>
              <a:rPr lang="ru-RU" sz="2000" smtClean="0"/>
              <a:t>10/11/2009 - добавлена поддержка </a:t>
            </a:r>
            <a:r>
              <a:rPr lang="en-US" sz="2000" smtClean="0"/>
              <a:t>SSMS (</a:t>
            </a:r>
            <a:r>
              <a:rPr lang="ru-RU" sz="2000" smtClean="0"/>
              <a:t>в составе ноябрьского СТР </a:t>
            </a:r>
            <a:r>
              <a:rPr lang="en-US" sz="2000" smtClean="0"/>
              <a:t>SQL Server 2008 R2)</a:t>
            </a:r>
          </a:p>
          <a:p>
            <a:r>
              <a:rPr lang="en-US" sz="2000" smtClean="0"/>
              <a:t>8/01/2010 - </a:t>
            </a:r>
            <a:r>
              <a:rPr lang="ru-RU" sz="2000" smtClean="0"/>
              <a:t>введен в строй датацентр в Дублине </a:t>
            </a:r>
          </a:p>
          <a:p>
            <a:pPr lvl="1"/>
            <a:r>
              <a:rPr lang="ru-RU" sz="1800" smtClean="0"/>
              <a:t>При создании нового сервера </a:t>
            </a:r>
            <a:r>
              <a:rPr lang="en-US" sz="1800" smtClean="0"/>
              <a:t>SQL Azure </a:t>
            </a:r>
            <a:r>
              <a:rPr lang="ru-RU" sz="1800" smtClean="0"/>
              <a:t>в выборе региона к </a:t>
            </a:r>
            <a:r>
              <a:rPr lang="en-US" sz="1800"/>
              <a:t>South Central US, East </a:t>
            </a:r>
            <a:r>
              <a:rPr lang="en-US" sz="1800" smtClean="0"/>
              <a:t>Asia </a:t>
            </a:r>
            <a:r>
              <a:rPr lang="ru-RU" sz="1800" smtClean="0"/>
              <a:t>добавилась </a:t>
            </a:r>
            <a:r>
              <a:rPr lang="en-US" sz="1800" smtClean="0"/>
              <a:t>North Europe</a:t>
            </a:r>
            <a:endParaRPr lang="ru-RU" sz="1800" smtClean="0"/>
          </a:p>
          <a:p>
            <a:r>
              <a:rPr lang="ru-RU" sz="2000" smtClean="0"/>
              <a:t>1/02/2010 - полная поддержка </a:t>
            </a:r>
            <a:r>
              <a:rPr lang="en-US" sz="2000" smtClean="0"/>
              <a:t>SLA </a:t>
            </a:r>
            <a:r>
              <a:rPr lang="ru-RU" sz="2000" smtClean="0"/>
              <a:t>в </a:t>
            </a:r>
            <a:r>
              <a:rPr lang="en-US" sz="2000"/>
              <a:t>SQL </a:t>
            </a:r>
            <a:r>
              <a:rPr lang="en-US" sz="2000" smtClean="0"/>
              <a:t>Azure</a:t>
            </a:r>
            <a:r>
              <a:rPr lang="ru-RU" sz="2000" smtClean="0"/>
              <a:t> (доступность в 21 стране); переход от СТР к коммерческой эксплуатации</a:t>
            </a:r>
          </a:p>
          <a:p>
            <a:r>
              <a:rPr lang="ru-RU" sz="2000" smtClean="0"/>
              <a:t>10/02/2010 - введен в строй датацентр </a:t>
            </a:r>
            <a:r>
              <a:rPr lang="en-US" sz="2000"/>
              <a:t>North Central US </a:t>
            </a:r>
            <a:endParaRPr lang="ru-RU" sz="2000" smtClean="0"/>
          </a:p>
          <a:p>
            <a:r>
              <a:rPr lang="ru-RU" sz="2000" smtClean="0"/>
              <a:t>17/02/2010 - вышел </a:t>
            </a:r>
            <a:r>
              <a:rPr lang="en-US" sz="2000"/>
              <a:t>SQL Azure Database Service Update </a:t>
            </a:r>
            <a:r>
              <a:rPr lang="en-US" sz="2000" smtClean="0"/>
              <a:t>1</a:t>
            </a:r>
            <a:endParaRPr lang="ru-RU" sz="2000" smtClean="0"/>
          </a:p>
          <a:p>
            <a:pPr lvl="1"/>
            <a:r>
              <a:rPr lang="ru-RU" sz="1800" smtClean="0"/>
              <a:t>Добавлена поддержка </a:t>
            </a:r>
            <a:r>
              <a:rPr lang="en-US" sz="1800" smtClean="0"/>
              <a:t>DMV </a:t>
            </a:r>
            <a:r>
              <a:rPr lang="en-US" sz="1800" i="1"/>
              <a:t>sys.dm_exec_connections, sys.dm_exec_requests, sys.dm_exec_sessions</a:t>
            </a:r>
            <a:r>
              <a:rPr lang="en-US" sz="1800"/>
              <a:t> </a:t>
            </a:r>
            <a:r>
              <a:rPr lang="ru-RU" sz="1800" smtClean="0"/>
              <a:t>и др.</a:t>
            </a:r>
          </a:p>
          <a:p>
            <a:pPr lvl="1"/>
            <a:r>
              <a:rPr lang="ru-RU" sz="1800" smtClean="0"/>
              <a:t>Возможность миграции между Веб- и бизнес-редакциями - </a:t>
            </a:r>
            <a:r>
              <a:rPr lang="en-US" sz="1800"/>
              <a:t>ALTER DATABASE database_name { MODIFY (MAXSIZE = {1 | 10} GB) }  </a:t>
            </a:r>
            <a:endParaRPr lang="ru-RU" sz="1800" smtClean="0"/>
          </a:p>
          <a:p>
            <a:pPr lvl="1"/>
            <a:r>
              <a:rPr lang="en-US" sz="1800" smtClean="0"/>
              <a:t>Idle Connection Timeout </a:t>
            </a:r>
            <a:r>
              <a:rPr lang="ru-RU" sz="1800" smtClean="0"/>
              <a:t>увеличен с 5 до 30 мин.</a:t>
            </a:r>
          </a:p>
          <a:p>
            <a:pPr lvl="1"/>
            <a:r>
              <a:rPr lang="ru-RU" sz="1800" smtClean="0"/>
              <a:t>Улучшен алгоритм прекращения долгоиграющих транзакций</a:t>
            </a:r>
            <a:endParaRPr lang="en-US" sz="1800"/>
          </a:p>
        </p:txBody>
      </p:sp>
    </p:spTree>
    <p:extLst>
      <p:ext uri="{BB962C8B-B14F-4D97-AF65-F5344CB8AC3E}">
        <p14:creationId xmlns:p14="http://schemas.microsoft.com/office/powerpoint/2010/main" val="24594946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412" y="1095375"/>
            <a:ext cx="8382000" cy="5632311"/>
          </a:xfrm>
        </p:spPr>
        <p:txBody>
          <a:bodyPr/>
          <a:lstStyle/>
          <a:p>
            <a:r>
              <a:rPr lang="ru-RU" sz="2000" smtClean="0"/>
              <a:t>11/04/2010 - добавлена поддержка </a:t>
            </a:r>
            <a:r>
              <a:rPr lang="en-US" sz="2000"/>
              <a:t>Windows Azure, SQL </a:t>
            </a:r>
            <a:r>
              <a:rPr lang="en-US" sz="2000" smtClean="0"/>
              <a:t>Azure</a:t>
            </a:r>
            <a:r>
              <a:rPr lang="ru-RU" sz="2000" smtClean="0"/>
              <a:t> и</a:t>
            </a:r>
            <a:r>
              <a:rPr lang="en-US" sz="2000" smtClean="0"/>
              <a:t> </a:t>
            </a:r>
            <a:r>
              <a:rPr lang="en-US" sz="2000"/>
              <a:t>AppFabric </a:t>
            </a:r>
            <a:r>
              <a:rPr lang="ru-RU" sz="2000" smtClean="0"/>
              <a:t>еще в 20 странах, включая Венгрию, Польшу, Румынию, Чехию</a:t>
            </a:r>
            <a:r>
              <a:rPr lang="en-US" sz="2000" smtClean="0"/>
              <a:t> </a:t>
            </a:r>
            <a:endParaRPr lang="ru-RU" sz="2000" smtClean="0"/>
          </a:p>
          <a:p>
            <a:r>
              <a:rPr lang="ru-RU" sz="2000" smtClean="0"/>
              <a:t>16/04/2010 - добавлена функциональность </a:t>
            </a:r>
            <a:r>
              <a:rPr lang="en-US" sz="2000" smtClean="0"/>
              <a:t>MARS, Data-Tier Applications</a:t>
            </a:r>
          </a:p>
          <a:p>
            <a:r>
              <a:rPr lang="en-US" sz="2000" smtClean="0"/>
              <a:t>25/06/2010 - SQL Azure SU3</a:t>
            </a:r>
          </a:p>
          <a:p>
            <a:pPr lvl="1"/>
            <a:r>
              <a:rPr lang="ru-RU" sz="1600" smtClean="0"/>
              <a:t>Максимальный размер базы для бизнес-редакции увеличен с 10 до 50 гиг</a:t>
            </a:r>
          </a:p>
          <a:p>
            <a:pPr lvl="2"/>
            <a:r>
              <a:rPr lang="ru-RU" sz="1200" smtClean="0"/>
              <a:t>Доступны опции </a:t>
            </a:r>
            <a:r>
              <a:rPr lang="en-US" sz="1200"/>
              <a:t>10, 20, 30, 40, </a:t>
            </a:r>
            <a:r>
              <a:rPr lang="en-US" sz="1200" smtClean="0"/>
              <a:t>50 </a:t>
            </a:r>
            <a:r>
              <a:rPr lang="en-US" sz="1200"/>
              <a:t>GB</a:t>
            </a:r>
          </a:p>
          <a:p>
            <a:pPr lvl="2"/>
            <a:r>
              <a:rPr lang="en-US" sz="1200" smtClean="0"/>
              <a:t>CREATE </a:t>
            </a:r>
            <a:r>
              <a:rPr lang="en-US" sz="1200"/>
              <a:t>DATABASE Test (EDITION=’WEB’, </a:t>
            </a:r>
            <a:r>
              <a:rPr lang="en-US" sz="1200" smtClean="0"/>
              <a:t>MAXSIZE=1GB | 5 GB)</a:t>
            </a:r>
          </a:p>
          <a:p>
            <a:pPr lvl="2"/>
            <a:r>
              <a:rPr lang="ru-RU" sz="1200" smtClean="0"/>
              <a:t>Официальный прайсинг - </a:t>
            </a:r>
            <a:r>
              <a:rPr lang="en-US" sz="1200">
                <a:hlinkClick r:id="rId2"/>
              </a:rPr>
              <a:t>http://www.microsoft.com/windowsazure/pricing/#</a:t>
            </a:r>
            <a:r>
              <a:rPr lang="en-US" sz="1200" smtClean="0">
                <a:hlinkClick r:id="rId2"/>
              </a:rPr>
              <a:t>sql</a:t>
            </a:r>
            <a:r>
              <a:rPr lang="ru-RU" sz="1200" smtClean="0"/>
              <a:t> </a:t>
            </a:r>
          </a:p>
          <a:p>
            <a:pPr lvl="1"/>
            <a:r>
              <a:rPr lang="ru-RU" sz="1600" smtClean="0"/>
              <a:t>Поддержка геопространственных типов и </a:t>
            </a:r>
            <a:r>
              <a:rPr lang="en-US" sz="1600" smtClean="0"/>
              <a:t>HierarchyID</a:t>
            </a:r>
          </a:p>
          <a:p>
            <a:r>
              <a:rPr lang="en-US" sz="2000" smtClean="0"/>
              <a:t>21/07/2010 - “Houston” CTP1</a:t>
            </a:r>
          </a:p>
          <a:p>
            <a:pPr lvl="1"/>
            <a:r>
              <a:rPr lang="ru-RU" sz="1600" smtClean="0"/>
              <a:t>Легковесное ср-во администрирования и запросов БД </a:t>
            </a:r>
            <a:r>
              <a:rPr lang="en-US" sz="1600" smtClean="0"/>
              <a:t>SQL Azure </a:t>
            </a:r>
            <a:r>
              <a:rPr lang="ru-RU" sz="1600" smtClean="0"/>
              <a:t>через Веб, не требует скачки/установки специальных инструментов</a:t>
            </a:r>
          </a:p>
          <a:p>
            <a:r>
              <a:rPr lang="ru-RU" sz="2000"/>
              <a:t>12/08/2010 - </a:t>
            </a:r>
            <a:r>
              <a:rPr lang="en-US" sz="2000"/>
              <a:t>“Dallas” CTP3</a:t>
            </a:r>
          </a:p>
          <a:p>
            <a:pPr lvl="1"/>
            <a:r>
              <a:rPr lang="en-US" sz="1600"/>
              <a:t>DataMarket-</a:t>
            </a:r>
            <a:r>
              <a:rPr lang="ru-RU" sz="1600"/>
              <a:t>секция</a:t>
            </a:r>
            <a:r>
              <a:rPr lang="en-US" sz="1600"/>
              <a:t> Windows Azure Marketplace</a:t>
            </a:r>
          </a:p>
          <a:p>
            <a:pPr lvl="1"/>
            <a:r>
              <a:rPr lang="ru-RU" sz="1600"/>
              <a:t>Включает данные, изображения, веб-сервисы от различных поставщиков и открытых авторитетных источников, предоставляющих наборы данных по демографии, окружающей среде, финансам, статистике, погоде, спорту и др. </a:t>
            </a:r>
          </a:p>
          <a:p>
            <a:pPr lvl="1"/>
            <a:r>
              <a:rPr lang="ru-RU" sz="1600"/>
              <a:t>Поверх доступна аналитика</a:t>
            </a:r>
            <a:endParaRPr lang="ru-RU" sz="2000"/>
          </a:p>
          <a:p>
            <a:pPr lvl="1"/>
            <a:endParaRPr lang="ru-RU" sz="1600" smtClean="0"/>
          </a:p>
        </p:txBody>
      </p:sp>
      <p:sp>
        <p:nvSpPr>
          <p:cNvPr id="5" name="Title 1"/>
          <p:cNvSpPr>
            <a:spLocks noGrp="1"/>
          </p:cNvSpPr>
          <p:nvPr>
            <p:ph type="title"/>
          </p:nvPr>
        </p:nvSpPr>
        <p:spPr>
          <a:xfrm>
            <a:off x="381000" y="230188"/>
            <a:ext cx="8382000" cy="553998"/>
          </a:xfrm>
        </p:spPr>
        <p:txBody>
          <a:bodyPr/>
          <a:lstStyle/>
          <a:p>
            <a:r>
              <a:rPr lang="ru-RU"/>
              <a:t>Что произошло с тех пор</a:t>
            </a:r>
            <a:endParaRPr lang="en-US"/>
          </a:p>
        </p:txBody>
      </p:sp>
    </p:spTree>
    <p:extLst>
      <p:ext uri="{BB962C8B-B14F-4D97-AF65-F5344CB8AC3E}">
        <p14:creationId xmlns:p14="http://schemas.microsoft.com/office/powerpoint/2010/main" val="12330710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219" y="897374"/>
            <a:ext cx="8382000" cy="5847755"/>
          </a:xfrm>
        </p:spPr>
        <p:txBody>
          <a:bodyPr/>
          <a:lstStyle/>
          <a:p>
            <a:pPr>
              <a:lnSpc>
                <a:spcPct val="100000"/>
              </a:lnSpc>
              <a:spcBef>
                <a:spcPts val="0"/>
              </a:spcBef>
            </a:pPr>
            <a:r>
              <a:rPr lang="ru-RU" sz="2000" smtClean="0"/>
              <a:t>24/08/2010 - </a:t>
            </a:r>
            <a:r>
              <a:rPr lang="en-US" sz="2000"/>
              <a:t>SQL Azure Service Update 4</a:t>
            </a:r>
          </a:p>
          <a:p>
            <a:pPr lvl="1">
              <a:lnSpc>
                <a:spcPct val="100000"/>
              </a:lnSpc>
              <a:spcBef>
                <a:spcPts val="0"/>
              </a:spcBef>
            </a:pPr>
            <a:r>
              <a:rPr lang="en-US" sz="1600"/>
              <a:t>Database Copy - </a:t>
            </a:r>
            <a:r>
              <a:rPr lang="ru-RU" sz="1600" smtClean="0"/>
              <a:t>возможность </a:t>
            </a:r>
            <a:r>
              <a:rPr lang="ru-RU" sz="1600"/>
              <a:t>создания в реальном времени полного мгновенного снимка базы на другом сервере в </a:t>
            </a:r>
            <a:r>
              <a:rPr lang="ru-RU" sz="1600" smtClean="0"/>
              <a:t>датацентре</a:t>
            </a:r>
          </a:p>
          <a:p>
            <a:pPr lvl="2">
              <a:lnSpc>
                <a:spcPct val="100000"/>
              </a:lnSpc>
              <a:spcBef>
                <a:spcPts val="0"/>
              </a:spcBef>
            </a:pPr>
            <a:r>
              <a:rPr lang="en-US" sz="1200"/>
              <a:t>CREATE DATABASE destination_database_name AS COPY OF [source_server_name.]</a:t>
            </a:r>
            <a:r>
              <a:rPr lang="en-US" sz="1200" smtClean="0"/>
              <a:t>source_database_name</a:t>
            </a:r>
            <a:endParaRPr lang="ru-RU" sz="1200" smtClean="0"/>
          </a:p>
          <a:p>
            <a:pPr lvl="2">
              <a:lnSpc>
                <a:spcPct val="100000"/>
              </a:lnSpc>
              <a:spcBef>
                <a:spcPts val="0"/>
              </a:spcBef>
            </a:pPr>
            <a:r>
              <a:rPr lang="en-US" sz="1200"/>
              <a:t>SELECT * FROM sys.dm_database_copies</a:t>
            </a:r>
            <a:endParaRPr lang="ru-RU" sz="1200" smtClean="0"/>
          </a:p>
          <a:p>
            <a:pPr lvl="1">
              <a:lnSpc>
                <a:spcPct val="100000"/>
              </a:lnSpc>
              <a:spcBef>
                <a:spcPts val="0"/>
              </a:spcBef>
            </a:pPr>
            <a:r>
              <a:rPr lang="ru-RU" sz="1600" smtClean="0"/>
              <a:t>Обновленная документация на </a:t>
            </a:r>
            <a:r>
              <a:rPr lang="en-US" sz="1600" smtClean="0"/>
              <a:t>MSDN</a:t>
            </a:r>
          </a:p>
          <a:p>
            <a:pPr lvl="1">
              <a:lnSpc>
                <a:spcPct val="100000"/>
              </a:lnSpc>
              <a:spcBef>
                <a:spcPts val="0"/>
              </a:spcBef>
            </a:pPr>
            <a:r>
              <a:rPr lang="ru-RU" sz="1600" smtClean="0"/>
              <a:t>Обновленный Хьюстон</a:t>
            </a:r>
          </a:p>
          <a:p>
            <a:pPr>
              <a:lnSpc>
                <a:spcPct val="100000"/>
              </a:lnSpc>
              <a:spcBef>
                <a:spcPts val="0"/>
              </a:spcBef>
            </a:pPr>
            <a:r>
              <a:rPr lang="ru-RU" sz="2000" smtClean="0"/>
              <a:t>22/10/2010 - </a:t>
            </a:r>
            <a:r>
              <a:rPr lang="en-US" sz="2000"/>
              <a:t>SQL Azure Service Update </a:t>
            </a:r>
            <a:r>
              <a:rPr lang="ru-RU" sz="2000" smtClean="0"/>
              <a:t>5</a:t>
            </a:r>
          </a:p>
          <a:p>
            <a:pPr lvl="1">
              <a:lnSpc>
                <a:spcPct val="100000"/>
              </a:lnSpc>
              <a:spcBef>
                <a:spcPts val="0"/>
              </a:spcBef>
            </a:pPr>
            <a:r>
              <a:rPr lang="en-US" sz="1600" smtClean="0">
                <a:hlinkClick r:id="rId2"/>
              </a:rPr>
              <a:t>sp_tableoption </a:t>
            </a:r>
            <a:endParaRPr lang="en-US" sz="1600"/>
          </a:p>
          <a:p>
            <a:pPr lvl="1">
              <a:lnSpc>
                <a:spcPct val="100000"/>
              </a:lnSpc>
              <a:spcBef>
                <a:spcPts val="0"/>
              </a:spcBef>
            </a:pPr>
            <a:r>
              <a:rPr lang="ru-RU" sz="1600" smtClean="0"/>
              <a:t>Поддерживаются практически все </a:t>
            </a:r>
            <a:r>
              <a:rPr lang="ru-RU" sz="1600" smtClean="0">
                <a:hlinkClick r:id="rId3"/>
              </a:rPr>
              <a:t>запросные хинты</a:t>
            </a:r>
            <a:r>
              <a:rPr lang="ru-RU" sz="1600" smtClean="0"/>
              <a:t>, что и в </a:t>
            </a:r>
            <a:r>
              <a:rPr lang="en-US" sz="1600" smtClean="0"/>
              <a:t>on-premise SQL Server</a:t>
            </a:r>
            <a:endParaRPr lang="ru-RU" sz="1600" smtClean="0"/>
          </a:p>
          <a:p>
            <a:pPr lvl="1">
              <a:lnSpc>
                <a:spcPct val="100000"/>
              </a:lnSpc>
              <a:spcBef>
                <a:spcPts val="0"/>
              </a:spcBef>
            </a:pPr>
            <a:r>
              <a:rPr lang="en-US" sz="1600">
                <a:hlinkClick r:id="rId4"/>
              </a:rPr>
              <a:t>Error </a:t>
            </a:r>
            <a:r>
              <a:rPr lang="en-US" sz="1600" smtClean="0">
                <a:hlinkClick r:id="rId4"/>
              </a:rPr>
              <a:t>Messages</a:t>
            </a:r>
            <a:endParaRPr lang="en-US" sz="1600" smtClean="0"/>
          </a:p>
          <a:p>
            <a:pPr lvl="1">
              <a:lnSpc>
                <a:spcPct val="100000"/>
              </a:lnSpc>
              <a:spcBef>
                <a:spcPts val="0"/>
              </a:spcBef>
            </a:pPr>
            <a:r>
              <a:rPr lang="ru-RU" sz="1600" smtClean="0"/>
              <a:t>Поддержка </a:t>
            </a:r>
            <a:r>
              <a:rPr lang="ru-RU" sz="1600" smtClean="0">
                <a:hlinkClick r:id="rId5"/>
              </a:rPr>
              <a:t>синхронизации</a:t>
            </a:r>
            <a:r>
              <a:rPr lang="ru-RU" sz="1600" smtClean="0"/>
              <a:t> между </a:t>
            </a:r>
            <a:r>
              <a:rPr lang="en-US" sz="1600" smtClean="0"/>
              <a:t>on-premise </a:t>
            </a:r>
            <a:r>
              <a:rPr lang="ru-RU" sz="1600" smtClean="0"/>
              <a:t>и </a:t>
            </a:r>
            <a:r>
              <a:rPr lang="en-US" sz="1600" smtClean="0"/>
              <a:t>SQL Azure </a:t>
            </a:r>
            <a:r>
              <a:rPr lang="ru-RU" sz="1600" smtClean="0"/>
              <a:t>серверами при помощи </a:t>
            </a:r>
            <a:r>
              <a:rPr lang="en-US" sz="1600"/>
              <a:t>Microsoft Sync Framework </a:t>
            </a:r>
            <a:r>
              <a:rPr lang="en-US" sz="1600" smtClean="0"/>
              <a:t>2.1</a:t>
            </a:r>
            <a:endParaRPr lang="ru-RU" sz="1600" smtClean="0"/>
          </a:p>
          <a:p>
            <a:pPr>
              <a:lnSpc>
                <a:spcPct val="100000"/>
              </a:lnSpc>
              <a:spcBef>
                <a:spcPts val="0"/>
              </a:spcBef>
            </a:pPr>
            <a:r>
              <a:rPr lang="ru-RU" sz="2000" smtClean="0"/>
              <a:t>28/10/2010 на </a:t>
            </a:r>
            <a:r>
              <a:rPr lang="en-US" sz="2000" smtClean="0"/>
              <a:t>keynote-</a:t>
            </a:r>
            <a:r>
              <a:rPr lang="ru-RU" sz="2000" smtClean="0"/>
              <a:t>сессии</a:t>
            </a:r>
            <a:r>
              <a:rPr lang="en-US" sz="2000" smtClean="0"/>
              <a:t> </a:t>
            </a:r>
            <a:r>
              <a:rPr lang="en-US" sz="2000"/>
              <a:t>PDC </a:t>
            </a:r>
            <a:r>
              <a:rPr lang="en-US" sz="2000" smtClean="0"/>
              <a:t>2010</a:t>
            </a:r>
            <a:r>
              <a:rPr lang="ru-RU" sz="2000" smtClean="0"/>
              <a:t> объявлены</a:t>
            </a:r>
          </a:p>
          <a:p>
            <a:pPr lvl="1">
              <a:lnSpc>
                <a:spcPct val="100000"/>
              </a:lnSpc>
              <a:spcBef>
                <a:spcPts val="0"/>
              </a:spcBef>
            </a:pPr>
            <a:r>
              <a:rPr lang="en-US" sz="1600"/>
              <a:t>SQL Azure </a:t>
            </a:r>
            <a:r>
              <a:rPr lang="en-US" sz="1600" smtClean="0"/>
              <a:t>Reporting</a:t>
            </a:r>
            <a:r>
              <a:rPr lang="ru-RU" sz="1600" smtClean="0"/>
              <a:t>,</a:t>
            </a:r>
            <a:r>
              <a:rPr lang="en-US" sz="1600" smtClean="0"/>
              <a:t> </a:t>
            </a:r>
            <a:r>
              <a:rPr lang="ru-RU" sz="1600"/>
              <a:t>з</a:t>
            </a:r>
            <a:r>
              <a:rPr lang="ru-RU" sz="1600" smtClean="0"/>
              <a:t>арегистрироваться на участие в тестировании СТР можно </a:t>
            </a:r>
            <a:r>
              <a:rPr lang="ru-RU" sz="1600" smtClean="0">
                <a:hlinkClick r:id="rId6"/>
              </a:rPr>
              <a:t>здесь</a:t>
            </a:r>
            <a:endParaRPr lang="ru-RU" sz="1600" smtClean="0"/>
          </a:p>
          <a:p>
            <a:pPr lvl="1">
              <a:lnSpc>
                <a:spcPct val="100000"/>
              </a:lnSpc>
              <a:spcBef>
                <a:spcPts val="0"/>
              </a:spcBef>
            </a:pPr>
            <a:r>
              <a:rPr lang="ru-RU" sz="1600" smtClean="0"/>
              <a:t>Там же - </a:t>
            </a:r>
            <a:r>
              <a:rPr lang="it-IT" sz="1600"/>
              <a:t>SQL Azure Data Sync CTP </a:t>
            </a:r>
            <a:r>
              <a:rPr lang="it-IT" sz="1600" smtClean="0"/>
              <a:t>2</a:t>
            </a:r>
            <a:endParaRPr lang="ru-RU" sz="1600" smtClean="0"/>
          </a:p>
          <a:p>
            <a:pPr lvl="1">
              <a:lnSpc>
                <a:spcPct val="100000"/>
              </a:lnSpc>
              <a:spcBef>
                <a:spcPts val="0"/>
              </a:spcBef>
            </a:pPr>
            <a:r>
              <a:rPr lang="ru-RU" sz="1600" smtClean="0"/>
              <a:t>Хьюстон переименовали в </a:t>
            </a:r>
            <a:r>
              <a:rPr lang="en-US" sz="1600"/>
              <a:t>Database manager for SQL Azure</a:t>
            </a:r>
            <a:endParaRPr lang="ru-RU" sz="1600" smtClean="0"/>
          </a:p>
          <a:p>
            <a:pPr lvl="1">
              <a:lnSpc>
                <a:spcPct val="100000"/>
              </a:lnSpc>
              <a:spcBef>
                <a:spcPts val="0"/>
              </a:spcBef>
            </a:pPr>
            <a:r>
              <a:rPr lang="ru-RU" sz="1600" smtClean="0"/>
              <a:t>Также на брейкаут-сессии Льва Новика </a:t>
            </a:r>
            <a:r>
              <a:rPr lang="en-US" sz="1600"/>
              <a:t>"Building Scale-out Database Applications with SQL </a:t>
            </a:r>
            <a:r>
              <a:rPr lang="en-US" sz="1600" smtClean="0"/>
              <a:t>Azure«</a:t>
            </a:r>
            <a:r>
              <a:rPr lang="ru-RU" sz="1600" smtClean="0"/>
              <a:t> было сказано, что в 2011 году </a:t>
            </a:r>
            <a:r>
              <a:rPr lang="en-US" sz="1600" smtClean="0"/>
              <a:t>SQL Azure </a:t>
            </a:r>
            <a:r>
              <a:rPr lang="ru-RU" sz="1600" smtClean="0"/>
              <a:t>обретет возм-ти шардинга</a:t>
            </a:r>
          </a:p>
          <a:p>
            <a:pPr lvl="2">
              <a:lnSpc>
                <a:spcPct val="100000"/>
              </a:lnSpc>
              <a:spcBef>
                <a:spcPts val="0"/>
              </a:spcBef>
            </a:pPr>
            <a:r>
              <a:rPr lang="en-US" sz="1200"/>
              <a:t>CREATE/USE/ALTER FEDERATION </a:t>
            </a:r>
            <a:r>
              <a:rPr lang="ru-RU" sz="1200" smtClean="0"/>
              <a:t>и </a:t>
            </a:r>
            <a:r>
              <a:rPr lang="en-US" sz="1200" smtClean="0"/>
              <a:t>CREATE </a:t>
            </a:r>
            <a:r>
              <a:rPr lang="en-US" sz="1200"/>
              <a:t>TABLE...FEDERATE </a:t>
            </a:r>
            <a:r>
              <a:rPr lang="en-US" sz="1200" smtClean="0"/>
              <a:t>ON</a:t>
            </a:r>
            <a:endParaRPr lang="en-US" sz="1200"/>
          </a:p>
        </p:txBody>
      </p:sp>
      <p:sp>
        <p:nvSpPr>
          <p:cNvPr id="5" name="Title 1"/>
          <p:cNvSpPr>
            <a:spLocks noGrp="1"/>
          </p:cNvSpPr>
          <p:nvPr>
            <p:ph type="title"/>
          </p:nvPr>
        </p:nvSpPr>
        <p:spPr>
          <a:xfrm>
            <a:off x="381000" y="230188"/>
            <a:ext cx="8382000" cy="553998"/>
          </a:xfrm>
        </p:spPr>
        <p:txBody>
          <a:bodyPr/>
          <a:lstStyle/>
          <a:p>
            <a:r>
              <a:rPr lang="ru-RU"/>
              <a:t>Что произошло с тех пор</a:t>
            </a:r>
            <a:endParaRPr lang="en-US"/>
          </a:p>
        </p:txBody>
      </p:sp>
    </p:spTree>
    <p:extLst>
      <p:ext uri="{BB962C8B-B14F-4D97-AF65-F5344CB8AC3E}">
        <p14:creationId xmlns:p14="http://schemas.microsoft.com/office/powerpoint/2010/main" val="341738849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Состояние дел на сегодня</a:t>
            </a:r>
            <a:endParaRPr lang="en-US"/>
          </a:p>
        </p:txBody>
      </p:sp>
      <p:sp>
        <p:nvSpPr>
          <p:cNvPr id="3" name="Content Placeholder 2"/>
          <p:cNvSpPr>
            <a:spLocks noGrp="1"/>
          </p:cNvSpPr>
          <p:nvPr>
            <p:ph idx="1"/>
          </p:nvPr>
        </p:nvSpPr>
        <p:spPr>
          <a:xfrm>
            <a:off x="381000" y="1412875"/>
            <a:ext cx="8382000" cy="5102935"/>
          </a:xfrm>
        </p:spPr>
        <p:txBody>
          <a:bodyPr/>
          <a:lstStyle/>
          <a:p>
            <a:r>
              <a:rPr lang="ru-RU" sz="2400" smtClean="0"/>
              <a:t>Построено </a:t>
            </a:r>
            <a:r>
              <a:rPr lang="ru-RU" sz="2400" smtClean="0">
                <a:hlinkClick r:id="rId2"/>
              </a:rPr>
              <a:t>6 центров обработки данных</a:t>
            </a:r>
            <a:endParaRPr lang="ru-RU" sz="2400" smtClean="0"/>
          </a:p>
          <a:p>
            <a:pPr lvl="1"/>
            <a:r>
              <a:rPr lang="en-US" sz="2000"/>
              <a:t>North-central US - Chicago, </a:t>
            </a:r>
            <a:r>
              <a:rPr lang="en-US" sz="2000" smtClean="0"/>
              <a:t>IL</a:t>
            </a:r>
            <a:endParaRPr lang="ru-RU" sz="2000" smtClean="0"/>
          </a:p>
          <a:p>
            <a:pPr lvl="1"/>
            <a:r>
              <a:rPr lang="en-US" sz="2000"/>
              <a:t>South-central US - San Antonio, </a:t>
            </a:r>
            <a:r>
              <a:rPr lang="en-US" sz="2000" smtClean="0"/>
              <a:t>TX</a:t>
            </a:r>
            <a:endParaRPr lang="ru-RU" sz="2000" smtClean="0"/>
          </a:p>
          <a:p>
            <a:pPr lvl="1"/>
            <a:r>
              <a:rPr lang="en-US" sz="2000"/>
              <a:t>North Europe - Dublin, </a:t>
            </a:r>
            <a:r>
              <a:rPr lang="en-US" sz="2000" smtClean="0"/>
              <a:t>Ireland</a:t>
            </a:r>
            <a:endParaRPr lang="ru-RU" sz="2000" smtClean="0"/>
          </a:p>
          <a:p>
            <a:pPr lvl="1"/>
            <a:r>
              <a:rPr lang="en-US" sz="2000"/>
              <a:t>West Europe </a:t>
            </a:r>
            <a:r>
              <a:rPr lang="en-US" sz="2000" smtClean="0"/>
              <a:t>-</a:t>
            </a:r>
            <a:r>
              <a:rPr lang="ru-RU" sz="2000" smtClean="0"/>
              <a:t> </a:t>
            </a:r>
            <a:r>
              <a:rPr lang="en-US" sz="2000" smtClean="0"/>
              <a:t>Amsterdam</a:t>
            </a:r>
            <a:r>
              <a:rPr lang="en-US" sz="2000"/>
              <a:t>, Netherlands</a:t>
            </a:r>
            <a:endParaRPr lang="ru-RU" sz="2000" smtClean="0"/>
          </a:p>
          <a:p>
            <a:pPr lvl="1"/>
            <a:r>
              <a:rPr lang="en-US" sz="2000"/>
              <a:t>East Asia - Hong </a:t>
            </a:r>
            <a:r>
              <a:rPr lang="en-US" sz="2000" smtClean="0"/>
              <a:t>Kong</a:t>
            </a:r>
            <a:endParaRPr lang="ru-RU" sz="2000" smtClean="0"/>
          </a:p>
          <a:p>
            <a:pPr lvl="1"/>
            <a:r>
              <a:rPr lang="en-US" sz="2000"/>
              <a:t>South East Asia </a:t>
            </a:r>
            <a:r>
              <a:rPr lang="en-US" sz="2000" smtClean="0"/>
              <a:t>– Singapore</a:t>
            </a:r>
            <a:endParaRPr lang="ru-RU" sz="2000" smtClean="0"/>
          </a:p>
          <a:p>
            <a:r>
              <a:rPr lang="ru-RU" sz="2400" smtClean="0"/>
              <a:t>Что обеспечивает доступность </a:t>
            </a:r>
            <a:r>
              <a:rPr lang="en-US" sz="2400" smtClean="0"/>
              <a:t>Windows Azure </a:t>
            </a:r>
            <a:r>
              <a:rPr lang="ru-RU" sz="2400" smtClean="0">
                <a:hlinkClick r:id="rId3"/>
              </a:rPr>
              <a:t>в 41 стране</a:t>
            </a:r>
            <a:endParaRPr lang="ru-RU" sz="2400" smtClean="0"/>
          </a:p>
          <a:p>
            <a:pPr lvl="1"/>
            <a:r>
              <a:rPr lang="en-US" sz="2000"/>
              <a:t>Austria, Belgium, Canada, Denmark, Finland, France, Germany, Ireland, India, Italy, Japan, Netherlands, New Zealand, Norway, Portugal, Singapore, Spain, Sweden, Switzerland, UK, United States, Australia, Brazil, Chile, Colombia, Costa Rica, Cyprus, Czech Republic, Greece, Hong Kong, Hungary, Israel, Luxemburg, Malaysia, Mexico, Peru, Philippines, Poland, Puerto Rico, Romania, </a:t>
            </a:r>
            <a:r>
              <a:rPr lang="en-US" sz="2000" smtClean="0"/>
              <a:t>Trinidad </a:t>
            </a:r>
            <a:r>
              <a:rPr lang="en-US" sz="2000"/>
              <a:t>and Tobago</a:t>
            </a:r>
          </a:p>
        </p:txBody>
      </p:sp>
    </p:spTree>
    <p:extLst>
      <p:ext uri="{BB962C8B-B14F-4D97-AF65-F5344CB8AC3E}">
        <p14:creationId xmlns:p14="http://schemas.microsoft.com/office/powerpoint/2010/main" val="20055007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28600" y="934722"/>
            <a:ext cx="8686800" cy="4709724"/>
          </a:xfrm>
          <a:prstGeom prst="roundRect">
            <a:avLst>
              <a:gd name="adj" fmla="val 7815"/>
            </a:avLst>
          </a:prstGeom>
          <a:gradFill rotWithShape="1">
            <a:gsLst>
              <a:gs pos="0">
                <a:srgbClr val="00B0F0">
                  <a:alpha val="88000"/>
                </a:srgbClr>
              </a:gs>
              <a:gs pos="100000">
                <a:srgbClr val="0070C0">
                  <a:alpha val="52000"/>
                </a:srgbClr>
              </a:gs>
            </a:gsLst>
            <a:lin ang="54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bevelT w="50800" h="25400"/>
            <a:contourClr>
              <a:srgbClr val="4A7CC6">
                <a:lumMod val="40000"/>
                <a:lumOff val="6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endParaRPr lang="en-US" dirty="0">
              <a:gradFill>
                <a:gsLst>
                  <a:gs pos="0">
                    <a:srgbClr val="000000">
                      <a:lumMod val="85000"/>
                      <a:lumOff val="15000"/>
                    </a:srgbClr>
                  </a:gs>
                  <a:gs pos="100000">
                    <a:srgbClr val="000000">
                      <a:lumMod val="85000"/>
                      <a:lumOff val="15000"/>
                    </a:srgbClr>
                  </a:gs>
                </a:gsLst>
                <a:lin ang="5400000" scaled="0"/>
              </a:gradFill>
            </a:endParaRPr>
          </a:p>
        </p:txBody>
      </p:sp>
      <p:sp>
        <p:nvSpPr>
          <p:cNvPr id="32" name="Rounded Rectangle 31"/>
          <p:cNvSpPr>
            <a:spLocks/>
          </p:cNvSpPr>
          <p:nvPr/>
        </p:nvSpPr>
        <p:spPr>
          <a:xfrm>
            <a:off x="4947356" y="1615188"/>
            <a:ext cx="3648456" cy="2780125"/>
          </a:xfrm>
          <a:prstGeom prst="roundRect">
            <a:avLst>
              <a:gd name="adj" fmla="val 11308"/>
            </a:avLst>
          </a:prstGeom>
          <a:gradFill>
            <a:gsLst>
              <a:gs pos="66000">
                <a:schemeClr val="tx1">
                  <a:lumMod val="50000"/>
                  <a:alpha val="80000"/>
                </a:schemeClr>
              </a:gs>
              <a:gs pos="100000">
                <a:srgbClr val="FFFFFF">
                  <a:alpha val="0"/>
                </a:srgbClr>
              </a:gs>
            </a:gsLst>
            <a:lin ang="5400000" scaled="0"/>
          </a:gradFill>
          <a:ln w="12700" cmpd="sng">
            <a:gradFill>
              <a:gsLst>
                <a:gs pos="0">
                  <a:srgbClr val="FFFFFF">
                    <a:alpha val="0"/>
                  </a:srgbClr>
                </a:gs>
                <a:gs pos="33000">
                  <a:srgbClr val="FFFFFF"/>
                </a:gs>
                <a:gs pos="66000">
                  <a:srgbClr val="FFFFFF"/>
                </a:gs>
                <a:gs pos="100000">
                  <a:srgbClr val="FFFFFF">
                    <a:alpha val="0"/>
                  </a:srgbClr>
                </a:gs>
              </a:gsLst>
              <a:lin ang="5400000" scaled="0"/>
            </a:gradFill>
            <a:headEnd type="none" w="med" len="med"/>
            <a:tailEnd type="none" w="med" len="me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defRPr/>
            </a:pPr>
            <a:endParaRPr lang="en-US" sz="2400" dirty="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Autofit/>
          </a:bodyPr>
          <a:lstStyle/>
          <a:p>
            <a:r>
              <a:rPr lang="ru-RU" sz="3200" dirty="0" smtClean="0">
                <a:latin typeface="+mn-lt"/>
              </a:rPr>
              <a:t>Расширение </a:t>
            </a:r>
            <a:r>
              <a:rPr lang="en-US" sz="3200" dirty="0" smtClean="0">
                <a:latin typeface="+mn-lt"/>
              </a:rPr>
              <a:t>SQL Server </a:t>
            </a:r>
            <a:r>
              <a:rPr lang="ru-RU" sz="3200" dirty="0" smtClean="0">
                <a:latin typeface="+mn-lt"/>
              </a:rPr>
              <a:t>в Облако</a:t>
            </a:r>
            <a:endParaRPr lang="en-US" sz="3200" dirty="0">
              <a:latin typeface="+mn-lt"/>
            </a:endParaRPr>
          </a:p>
        </p:txBody>
      </p:sp>
      <p:sp>
        <p:nvSpPr>
          <p:cNvPr id="7" name="Rounded Rectangle 6"/>
          <p:cNvSpPr>
            <a:spLocks noChangeAspect="1"/>
          </p:cNvSpPr>
          <p:nvPr/>
        </p:nvSpPr>
        <p:spPr>
          <a:xfrm>
            <a:off x="531415" y="1615049"/>
            <a:ext cx="3648703" cy="2780251"/>
          </a:xfrm>
          <a:prstGeom prst="roundRect">
            <a:avLst>
              <a:gd name="adj" fmla="val 9481"/>
            </a:avLst>
          </a:prstGeom>
          <a:gradFill>
            <a:gsLst>
              <a:gs pos="66000">
                <a:schemeClr val="tx1">
                  <a:lumMod val="50000"/>
                  <a:alpha val="80000"/>
                </a:schemeClr>
              </a:gs>
              <a:gs pos="100000">
                <a:srgbClr val="FFFFFF">
                  <a:alpha val="0"/>
                </a:srgbClr>
              </a:gs>
            </a:gsLst>
            <a:lin ang="5400000" scaled="0"/>
          </a:gradFill>
          <a:ln w="12700" cmpd="sng">
            <a:gradFill>
              <a:gsLst>
                <a:gs pos="0">
                  <a:srgbClr val="FFFFFF">
                    <a:alpha val="0"/>
                  </a:srgbClr>
                </a:gs>
                <a:gs pos="33000">
                  <a:srgbClr val="FFFFFF"/>
                </a:gs>
                <a:gs pos="66000">
                  <a:srgbClr val="FFFFFF"/>
                </a:gs>
                <a:gs pos="100000">
                  <a:srgbClr val="FFFFFF">
                    <a:alpha val="0"/>
                  </a:srgbClr>
                </a:gs>
              </a:gsLst>
              <a:lin ang="5400000" scaled="0"/>
            </a:gradFill>
            <a:headEnd type="none" w="med" len="med"/>
            <a:tailEnd type="none" w="med" len="me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endParaRPr lang="en-US" sz="2400" dirty="0">
              <a:solidFill>
                <a:srgbClr val="FFFFFF"/>
              </a:solidFill>
              <a:effectLst>
                <a:outerShdw blurRad="38100" dist="38100" dir="2700000" algn="tl">
                  <a:srgbClr val="000000">
                    <a:alpha val="43137"/>
                  </a:srgbClr>
                </a:outerShdw>
              </a:effectLst>
            </a:endParaRPr>
          </a:p>
        </p:txBody>
      </p:sp>
      <p:grpSp>
        <p:nvGrpSpPr>
          <p:cNvPr id="3" name="Group 14"/>
          <p:cNvGrpSpPr/>
          <p:nvPr/>
        </p:nvGrpSpPr>
        <p:grpSpPr>
          <a:xfrm>
            <a:off x="3827540" y="3595181"/>
            <a:ext cx="1488929" cy="991875"/>
            <a:chOff x="1524000" y="1981200"/>
            <a:chExt cx="5494476" cy="4114800"/>
          </a:xfrm>
        </p:grpSpPr>
        <p:pic>
          <p:nvPicPr>
            <p:cNvPr id="35" name="Picture 34" descr="Male User.png"/>
            <p:cNvPicPr>
              <a:picLocks noChangeAspect="1"/>
            </p:cNvPicPr>
            <p:nvPr/>
          </p:nvPicPr>
          <p:blipFill>
            <a:blip r:embed="rId3" cstate="print"/>
            <a:stretch>
              <a:fillRect/>
            </a:stretch>
          </p:blipFill>
          <p:spPr>
            <a:xfrm>
              <a:off x="2887170" y="2201370"/>
              <a:ext cx="1227630" cy="1227630"/>
            </a:xfrm>
            <a:prstGeom prst="rect">
              <a:avLst/>
            </a:prstGeom>
          </p:spPr>
        </p:pic>
        <p:pic>
          <p:nvPicPr>
            <p:cNvPr id="36" name="Picture 6" descr="C:\Work\PAG_icon library\Pocket PC sm.png"/>
            <p:cNvPicPr>
              <a:picLocks noChangeAspect="1" noChangeArrowheads="1"/>
            </p:cNvPicPr>
            <p:nvPr/>
          </p:nvPicPr>
          <p:blipFill>
            <a:blip r:embed="rId4" cstate="print"/>
            <a:srcRect/>
            <a:stretch>
              <a:fillRect/>
            </a:stretch>
          </p:blipFill>
          <p:spPr bwMode="auto">
            <a:xfrm>
              <a:off x="2819399" y="2267136"/>
              <a:ext cx="315921" cy="596078"/>
            </a:xfrm>
            <a:prstGeom prst="rect">
              <a:avLst/>
            </a:prstGeom>
            <a:noFill/>
          </p:spPr>
        </p:pic>
        <p:pic>
          <p:nvPicPr>
            <p:cNvPr id="37" name="Picture 36" descr="C:\Program Files\Microsoft Resource DVD Artwork\DVD_ART\Artwork_Imagery\Shapes and Graphics\Internet Cloud\cloud illustration icon.png"/>
            <p:cNvPicPr>
              <a:picLocks noChangeAspect="1" noChangeArrowheads="1"/>
            </p:cNvPicPr>
            <p:nvPr/>
          </p:nvPicPr>
          <p:blipFill>
            <a:blip r:embed="rId5" cstate="print"/>
            <a:srcRect/>
            <a:stretch>
              <a:fillRect/>
            </a:stretch>
          </p:blipFill>
          <p:spPr bwMode="auto">
            <a:xfrm>
              <a:off x="2362200" y="4495800"/>
              <a:ext cx="2155528" cy="1600200"/>
            </a:xfrm>
            <a:prstGeom prst="rect">
              <a:avLst/>
            </a:prstGeom>
            <a:noFill/>
          </p:spPr>
        </p:pic>
        <p:pic>
          <p:nvPicPr>
            <p:cNvPr id="38"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3222626" y="4953000"/>
              <a:ext cx="490621" cy="381000"/>
            </a:xfrm>
            <a:prstGeom prst="rect">
              <a:avLst/>
            </a:prstGeom>
            <a:noFill/>
          </p:spPr>
        </p:pic>
        <p:pic>
          <p:nvPicPr>
            <p:cNvPr id="39"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2819400" y="5105400"/>
              <a:ext cx="490621" cy="381000"/>
            </a:xfrm>
            <a:prstGeom prst="rect">
              <a:avLst/>
            </a:prstGeom>
            <a:noFill/>
          </p:spPr>
        </p:pic>
        <p:pic>
          <p:nvPicPr>
            <p:cNvPr id="40"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3505200" y="5148145"/>
              <a:ext cx="490621" cy="381000"/>
            </a:xfrm>
            <a:prstGeom prst="rect">
              <a:avLst/>
            </a:prstGeom>
            <a:noFill/>
          </p:spPr>
        </p:pic>
        <p:pic>
          <p:nvPicPr>
            <p:cNvPr id="41"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3070226" y="5300545"/>
              <a:ext cx="490621" cy="381000"/>
            </a:xfrm>
            <a:prstGeom prst="rect">
              <a:avLst/>
            </a:prstGeom>
            <a:noFill/>
          </p:spPr>
        </p:pic>
        <p:pic>
          <p:nvPicPr>
            <p:cNvPr id="42" name="Picture 2" descr="C:\Program Files\Microsoft Resource DVD Artwork\DVD_ART\Artwork_Imagery\HARDWARE_IMAGERY\Illustration - Misc Hardware\Windows Vista Illustration Icons\Sync.png"/>
            <p:cNvPicPr>
              <a:picLocks noChangeAspect="1" noChangeArrowheads="1"/>
            </p:cNvPicPr>
            <p:nvPr/>
          </p:nvPicPr>
          <p:blipFill>
            <a:blip r:embed="rId7" cstate="print"/>
            <a:srcRect/>
            <a:stretch>
              <a:fillRect/>
            </a:stretch>
          </p:blipFill>
          <p:spPr bwMode="auto">
            <a:xfrm>
              <a:off x="3770313" y="3352800"/>
              <a:ext cx="1182687" cy="1182687"/>
            </a:xfrm>
            <a:prstGeom prst="rect">
              <a:avLst/>
            </a:prstGeom>
            <a:noFill/>
          </p:spPr>
        </p:pic>
        <p:pic>
          <p:nvPicPr>
            <p:cNvPr id="43" name="Picture 6" descr="C:\Program Files\Microsoft Resource DVD Artwork\DVD_ART\Artwork_Imagery\Shapes and Graphics\Buidlings and dwellings\enterprise blue.png"/>
            <p:cNvPicPr>
              <a:picLocks noChangeAspect="1" noChangeArrowheads="1"/>
            </p:cNvPicPr>
            <p:nvPr/>
          </p:nvPicPr>
          <p:blipFill>
            <a:blip r:embed="rId8" cstate="print"/>
            <a:srcRect/>
            <a:stretch>
              <a:fillRect/>
            </a:stretch>
          </p:blipFill>
          <p:spPr bwMode="auto">
            <a:xfrm>
              <a:off x="5715000" y="1981200"/>
              <a:ext cx="1066800" cy="1600200"/>
            </a:xfrm>
            <a:prstGeom prst="rect">
              <a:avLst/>
            </a:prstGeom>
            <a:noFill/>
          </p:spPr>
        </p:pic>
        <p:pic>
          <p:nvPicPr>
            <p:cNvPr id="44" name="Picture 3" descr="C:\Program Files\Microsoft Resource DVD Artwork\DVD_ART\Artwork_Imagery\Shapes and Graphics\Arrows - arrow\Curved\loop software services smart arrow 2.png"/>
            <p:cNvPicPr>
              <a:picLocks noChangeAspect="1" noChangeArrowheads="1"/>
            </p:cNvPicPr>
            <p:nvPr/>
          </p:nvPicPr>
          <p:blipFill>
            <a:blip r:embed="rId9" cstate="print"/>
            <a:srcRect/>
            <a:stretch>
              <a:fillRect/>
            </a:stretch>
          </p:blipFill>
          <p:spPr bwMode="auto">
            <a:xfrm>
              <a:off x="1524000" y="2362200"/>
              <a:ext cx="5494476" cy="3060423"/>
            </a:xfrm>
            <a:prstGeom prst="rect">
              <a:avLst/>
            </a:prstGeom>
            <a:noFill/>
          </p:spPr>
        </p:pic>
      </p:grpSp>
      <p:sp>
        <p:nvSpPr>
          <p:cNvPr id="46" name="Rectangle 45"/>
          <p:cNvSpPr/>
          <p:nvPr/>
        </p:nvSpPr>
        <p:spPr>
          <a:xfrm>
            <a:off x="293917" y="5871983"/>
            <a:ext cx="8784771" cy="867930"/>
          </a:xfrm>
          <a:prstGeom prst="rect">
            <a:avLst/>
          </a:prstGeom>
        </p:spPr>
        <p:txBody>
          <a:bodyPr wrap="square">
            <a:spAutoFit/>
          </a:bodyPr>
          <a:lstStyle/>
          <a:p>
            <a:pPr marL="342900" lvl="2" indent="-342900" fontAlgn="base">
              <a:lnSpc>
                <a:spcPct val="90000"/>
              </a:lnSpc>
              <a:buClr>
                <a:schemeClr val="tx1"/>
              </a:buClr>
              <a:buSzPct val="90000"/>
              <a:buBlip>
                <a:blip r:embed="rId10"/>
              </a:buBlip>
              <a:defRPr/>
            </a:pPr>
            <a:r>
              <a:rPr lang="ru-RU" sz="1400" dirty="0" smtClean="0"/>
              <a:t>Текущее предложение</a:t>
            </a:r>
            <a:r>
              <a:rPr lang="en-US" sz="1400" dirty="0" smtClean="0"/>
              <a:t>: SQL Azure Database </a:t>
            </a:r>
            <a:r>
              <a:rPr lang="ru-RU" sz="1400" dirty="0" smtClean="0"/>
              <a:t>(базовые возможности РСУБД)</a:t>
            </a:r>
            <a:r>
              <a:rPr lang="en-US" sz="1400" dirty="0" smtClean="0"/>
              <a:t>, SQL Azure Data Sync (CTP) </a:t>
            </a:r>
            <a:r>
              <a:rPr lang="ru-RU" sz="1400" dirty="0" smtClean="0"/>
              <a:t>и </a:t>
            </a:r>
            <a:r>
              <a:rPr lang="en-US" sz="1400" dirty="0" smtClean="0"/>
              <a:t>SQL Azure </a:t>
            </a:r>
            <a:r>
              <a:rPr lang="en-US" sz="1400" dirty="0" err="1" smtClean="0"/>
              <a:t>Rerporting</a:t>
            </a:r>
            <a:r>
              <a:rPr lang="en-US" sz="1400" dirty="0" smtClean="0"/>
              <a:t> (CTP)</a:t>
            </a:r>
          </a:p>
          <a:p>
            <a:pPr marL="342900" lvl="2" indent="-342900" fontAlgn="base">
              <a:lnSpc>
                <a:spcPct val="90000"/>
              </a:lnSpc>
              <a:buClr>
                <a:schemeClr val="tx1"/>
              </a:buClr>
              <a:buSzPct val="90000"/>
              <a:buBlip>
                <a:blip r:embed="rId10"/>
              </a:buBlip>
              <a:defRPr/>
            </a:pPr>
            <a:r>
              <a:rPr lang="ru-RU" sz="1400" dirty="0" smtClean="0"/>
              <a:t>Регулярные обновления </a:t>
            </a:r>
            <a:r>
              <a:rPr lang="en-US" sz="1400" dirty="0" smtClean="0"/>
              <a:t>~ </a:t>
            </a:r>
            <a:r>
              <a:rPr lang="ru-RU" sz="1400" dirty="0" smtClean="0"/>
              <a:t>раз в </a:t>
            </a:r>
            <a:r>
              <a:rPr lang="en-US" sz="1400" dirty="0" smtClean="0"/>
              <a:t>3 </a:t>
            </a:r>
            <a:r>
              <a:rPr lang="ru-RU" sz="1400" dirty="0" smtClean="0"/>
              <a:t>мес</a:t>
            </a:r>
            <a:r>
              <a:rPr lang="en-US" sz="1400" dirty="0" smtClean="0"/>
              <a:t>. </a:t>
            </a:r>
            <a:endParaRPr lang="ru-RU" sz="1400" dirty="0" smtClean="0"/>
          </a:p>
          <a:p>
            <a:pPr marL="342900" lvl="2" indent="-342900" fontAlgn="base">
              <a:lnSpc>
                <a:spcPct val="90000"/>
              </a:lnSpc>
              <a:buClr>
                <a:schemeClr val="tx1"/>
              </a:buClr>
              <a:buSzPct val="90000"/>
              <a:buBlip>
                <a:blip r:embed="rId10"/>
              </a:buBlip>
              <a:defRPr/>
            </a:pPr>
            <a:r>
              <a:rPr lang="ru-RU" sz="1400" dirty="0" smtClean="0"/>
              <a:t>В ближ.перспективе - более насыщенная ф-ть БД и </a:t>
            </a:r>
            <a:r>
              <a:rPr lang="en-US" sz="1400" dirty="0" smtClean="0"/>
              <a:t>BI</a:t>
            </a:r>
          </a:p>
        </p:txBody>
      </p:sp>
      <p:pic>
        <p:nvPicPr>
          <p:cNvPr id="30" name="Picture 29" descr="SQL-Azure_rgb.png"/>
          <p:cNvPicPr>
            <a:picLocks noChangeAspect="1"/>
          </p:cNvPicPr>
          <p:nvPr/>
        </p:nvPicPr>
        <p:blipFill>
          <a:blip r:embed="rId11" cstate="print"/>
          <a:stretch>
            <a:fillRect/>
          </a:stretch>
        </p:blipFill>
        <p:spPr>
          <a:xfrm>
            <a:off x="5599609" y="955097"/>
            <a:ext cx="1827355" cy="563227"/>
          </a:xfrm>
          <a:prstGeom prst="rect">
            <a:avLst/>
          </a:prstGeom>
        </p:spPr>
      </p:pic>
      <p:sp>
        <p:nvSpPr>
          <p:cNvPr id="34" name="Rectangle 33"/>
          <p:cNvSpPr/>
          <p:nvPr/>
        </p:nvSpPr>
        <p:spPr>
          <a:xfrm>
            <a:off x="2121264" y="4532626"/>
            <a:ext cx="4901472" cy="338554"/>
          </a:xfrm>
          <a:prstGeom prst="rect">
            <a:avLst/>
          </a:prstGeom>
        </p:spPr>
        <p:txBody>
          <a:bodyPr wrap="square">
            <a:spAutoFit/>
          </a:bodyPr>
          <a:lstStyle/>
          <a:p>
            <a:pPr algn="ctr"/>
            <a:r>
              <a:rPr lang="ru-RU" sz="1600" b="1" dirty="0" smtClean="0">
                <a:effectLst>
                  <a:outerShdw blurRad="38100" dist="38100" dir="2700000" algn="tl">
                    <a:srgbClr val="000000">
                      <a:alpha val="43137"/>
                    </a:srgbClr>
                  </a:outerShdw>
                </a:effectLst>
              </a:rPr>
              <a:t>Симметрия с традиционной СУБД</a:t>
            </a:r>
            <a:endParaRPr lang="en-US" sz="1600" b="1" dirty="0" smtClean="0">
              <a:effectLst>
                <a:outerShdw blurRad="38100" dist="38100" dir="2700000" algn="tl">
                  <a:srgbClr val="000000">
                    <a:alpha val="43137"/>
                  </a:srgbClr>
                </a:outerShdw>
              </a:effectLst>
            </a:endParaRPr>
          </a:p>
        </p:txBody>
      </p:sp>
      <p:sp>
        <p:nvSpPr>
          <p:cNvPr id="47" name="Rectangle 46"/>
          <p:cNvSpPr/>
          <p:nvPr/>
        </p:nvSpPr>
        <p:spPr>
          <a:xfrm>
            <a:off x="1714500" y="4862021"/>
            <a:ext cx="5712464" cy="766755"/>
          </a:xfrm>
          <a:prstGeom prst="rect">
            <a:avLst/>
          </a:prstGeom>
        </p:spPr>
        <p:txBody>
          <a:bodyPr wrap="square" anchor="t">
            <a:noAutofit/>
          </a:bodyPr>
          <a:lstStyle/>
          <a:p>
            <a:pPr marL="342900" lvl="2" indent="-342900" fontAlgn="base">
              <a:buClr>
                <a:schemeClr val="tx1"/>
              </a:buClr>
              <a:buSzPct val="90000"/>
              <a:buBlip>
                <a:blip r:embed="rId10"/>
              </a:buBlip>
              <a:defRPr/>
            </a:pPr>
            <a:r>
              <a:rPr lang="ru-RU" sz="1300" b="1" dirty="0" smtClean="0"/>
              <a:t>Знакомая реляционная модель, язык</a:t>
            </a:r>
            <a:endParaRPr lang="en-US" sz="1300" b="1" dirty="0" smtClean="0"/>
          </a:p>
          <a:p>
            <a:pPr marL="342900" lvl="2" indent="-342900" fontAlgn="base">
              <a:buClr>
                <a:schemeClr val="tx1"/>
              </a:buClr>
              <a:buSzPct val="90000"/>
              <a:buBlip>
                <a:blip r:embed="rId10"/>
              </a:buBlip>
              <a:defRPr/>
            </a:pPr>
            <a:r>
              <a:rPr lang="ru-RU" sz="1300" b="1" dirty="0" smtClean="0"/>
              <a:t>Поддержка существующих библиотек, </a:t>
            </a:r>
            <a:r>
              <a:rPr lang="en-US" sz="1300" b="1" dirty="0" smtClean="0"/>
              <a:t>API</a:t>
            </a:r>
            <a:r>
              <a:rPr lang="ru-RU" sz="1300" b="1" dirty="0" smtClean="0"/>
              <a:t> и протоколов</a:t>
            </a:r>
            <a:endParaRPr lang="en-US" sz="1300" b="1" dirty="0" smtClean="0"/>
          </a:p>
          <a:p>
            <a:pPr marL="342900" lvl="2" indent="-342900" fontAlgn="base">
              <a:buClr>
                <a:schemeClr val="tx1"/>
              </a:buClr>
              <a:buSzPct val="90000"/>
              <a:buBlip>
                <a:blip r:embed="rId10"/>
              </a:buBlip>
              <a:defRPr/>
            </a:pPr>
            <a:r>
              <a:rPr lang="ru-RU" sz="1300" b="1" dirty="0" smtClean="0"/>
              <a:t>Экосистема привычных средств управления и разработки</a:t>
            </a:r>
            <a:endParaRPr lang="en-US" sz="1300" b="1" dirty="0" smtClean="0"/>
          </a:p>
        </p:txBody>
      </p:sp>
      <p:sp>
        <p:nvSpPr>
          <p:cNvPr id="49" name="Rectangle 48"/>
          <p:cNvSpPr/>
          <p:nvPr/>
        </p:nvSpPr>
        <p:spPr>
          <a:xfrm>
            <a:off x="5215066" y="1819533"/>
            <a:ext cx="3429000" cy="2830123"/>
          </a:xfrm>
          <a:prstGeom prst="rect">
            <a:avLst/>
          </a:prstGeom>
        </p:spPr>
        <p:txBody>
          <a:bodyPr wrap="square" anchor="t">
            <a:noAutofit/>
          </a:bodyPr>
          <a:lstStyle/>
          <a:p>
            <a:pPr marL="282575" lvl="2" indent="-282575" fontAlgn="base">
              <a:lnSpc>
                <a:spcPct val="90000"/>
              </a:lnSpc>
              <a:spcAft>
                <a:spcPts val="900"/>
              </a:spcAft>
              <a:buClr>
                <a:schemeClr val="tx1"/>
              </a:buClr>
              <a:buSzPct val="90000"/>
              <a:buBlip>
                <a:blip r:embed="rId12"/>
              </a:buBlip>
              <a:defRPr/>
            </a:pPr>
            <a:r>
              <a:rPr lang="ru-RU" sz="1400" dirty="0" smtClean="0"/>
              <a:t>Распределенный горизонтально масштабируемый сервис обработки данных</a:t>
            </a:r>
            <a:endParaRPr lang="en-US" sz="1400" dirty="0"/>
          </a:p>
          <a:p>
            <a:pPr marL="282575" lvl="2" indent="-282575" fontAlgn="base">
              <a:lnSpc>
                <a:spcPct val="90000"/>
              </a:lnSpc>
              <a:spcAft>
                <a:spcPts val="900"/>
              </a:spcAft>
              <a:buClr>
                <a:schemeClr val="tx1"/>
              </a:buClr>
              <a:buSzPct val="90000"/>
              <a:buBlip>
                <a:blip r:embed="rId12"/>
              </a:buBlip>
              <a:defRPr/>
            </a:pPr>
            <a:r>
              <a:rPr lang="ru-RU" sz="1400" dirty="0" smtClean="0"/>
              <a:t>Абстрагируемся от ОС и аппаратной платформы</a:t>
            </a:r>
            <a:endParaRPr lang="en-US" sz="1400" dirty="0"/>
          </a:p>
          <a:p>
            <a:pPr marL="282575" lvl="2" indent="-282575" fontAlgn="base">
              <a:lnSpc>
                <a:spcPct val="90000"/>
              </a:lnSpc>
              <a:spcAft>
                <a:spcPts val="900"/>
              </a:spcAft>
              <a:buClr>
                <a:schemeClr val="tx1"/>
              </a:buClr>
              <a:buSzPct val="90000"/>
              <a:buBlip>
                <a:blip r:embed="rId12"/>
              </a:buBlip>
              <a:defRPr/>
            </a:pPr>
            <a:r>
              <a:rPr lang="ru-RU" sz="1400" dirty="0"/>
              <a:t>Автоматически обеспечивается высокая доступность и репликация (избыточность)</a:t>
            </a:r>
            <a:endParaRPr lang="en-US" sz="1400" dirty="0"/>
          </a:p>
          <a:p>
            <a:pPr marL="282575" lvl="2" indent="-282575" fontAlgn="base">
              <a:lnSpc>
                <a:spcPct val="90000"/>
              </a:lnSpc>
              <a:spcAft>
                <a:spcPts val="900"/>
              </a:spcAft>
              <a:buClr>
                <a:schemeClr val="tx1"/>
              </a:buClr>
              <a:buSzPct val="90000"/>
              <a:buBlip>
                <a:blip r:embed="rId12"/>
              </a:buBlip>
              <a:defRPr/>
            </a:pPr>
            <a:r>
              <a:rPr lang="ru-RU" sz="1400" dirty="0" smtClean="0"/>
              <a:t>Мультитенантность, минимальные усилия на администрирование</a:t>
            </a:r>
            <a:endParaRPr lang="en-US" sz="1400" dirty="0"/>
          </a:p>
          <a:p>
            <a:pPr marL="282575" lvl="2" indent="-282575" fontAlgn="base">
              <a:lnSpc>
                <a:spcPct val="90000"/>
              </a:lnSpc>
              <a:spcAft>
                <a:spcPts val="900"/>
              </a:spcAft>
              <a:buClr>
                <a:schemeClr val="tx1"/>
              </a:buClr>
              <a:buSzPct val="90000"/>
              <a:buBlip>
                <a:blip r:embed="rId12"/>
              </a:buBlip>
              <a:defRPr/>
            </a:pPr>
            <a:r>
              <a:rPr lang="en-US" sz="1400" dirty="0" smtClean="0"/>
              <a:t>Pay-as-you-go</a:t>
            </a:r>
          </a:p>
          <a:p>
            <a:pPr marL="282575" lvl="2" indent="-282575" fontAlgn="base">
              <a:lnSpc>
                <a:spcPct val="90000"/>
              </a:lnSpc>
              <a:spcAft>
                <a:spcPts val="900"/>
              </a:spcAft>
              <a:buClr>
                <a:schemeClr val="tx1"/>
              </a:buClr>
              <a:buSzPct val="90000"/>
              <a:buBlip>
                <a:blip r:embed="rId12"/>
              </a:buBlip>
              <a:defRPr/>
            </a:pPr>
            <a:endParaRPr lang="en-US" sz="1400" dirty="0"/>
          </a:p>
          <a:p>
            <a:pPr marL="225425" lvl="2" indent="-225425" fontAlgn="base">
              <a:lnSpc>
                <a:spcPct val="90000"/>
              </a:lnSpc>
              <a:spcAft>
                <a:spcPts val="900"/>
              </a:spcAft>
              <a:buClr>
                <a:schemeClr val="tx1"/>
              </a:buClr>
              <a:buSzPct val="90000"/>
              <a:buBlip>
                <a:blip r:embed="rId10"/>
              </a:buBlip>
              <a:defRPr/>
            </a:pPr>
            <a:endParaRPr lang="en-US" sz="1600" dirty="0" smtClean="0"/>
          </a:p>
        </p:txBody>
      </p:sp>
      <p:sp>
        <p:nvSpPr>
          <p:cNvPr id="50" name="Rectangle 49"/>
          <p:cNvSpPr/>
          <p:nvPr/>
        </p:nvSpPr>
        <p:spPr>
          <a:xfrm>
            <a:off x="685800" y="1813540"/>
            <a:ext cx="3429000" cy="2621833"/>
          </a:xfrm>
          <a:prstGeom prst="rect">
            <a:avLst/>
          </a:prstGeom>
        </p:spPr>
        <p:txBody>
          <a:bodyPr wrap="square" anchor="t">
            <a:noAutofit/>
          </a:bodyPr>
          <a:lstStyle/>
          <a:p>
            <a:pPr marL="282575" lvl="2" indent="-282575" fontAlgn="base">
              <a:lnSpc>
                <a:spcPct val="90000"/>
              </a:lnSpc>
              <a:spcAft>
                <a:spcPts val="900"/>
              </a:spcAft>
              <a:buClr>
                <a:schemeClr val="tx1"/>
              </a:buClr>
              <a:buSzPct val="90000"/>
              <a:buBlip>
                <a:blip r:embed="rId12"/>
              </a:buBlip>
              <a:defRPr/>
            </a:pPr>
            <a:r>
              <a:rPr lang="ru-RU" sz="1400" dirty="0" smtClean="0"/>
              <a:t>Сервер баз данных - корпоративная вертикально масштабируемая платформа управления данными</a:t>
            </a:r>
          </a:p>
          <a:p>
            <a:pPr marL="282575" lvl="2" indent="-282575" fontAlgn="base">
              <a:lnSpc>
                <a:spcPct val="90000"/>
              </a:lnSpc>
              <a:spcAft>
                <a:spcPts val="900"/>
              </a:spcAft>
              <a:buClr>
                <a:schemeClr val="tx1"/>
              </a:buClr>
              <a:buSzPct val="90000"/>
              <a:buBlip>
                <a:blip r:embed="rId12"/>
              </a:buBlip>
              <a:defRPr/>
            </a:pPr>
            <a:r>
              <a:rPr lang="ru-RU" sz="1400" dirty="0" smtClean="0"/>
              <a:t>Устанавливается как выделенный сервер в пользовательском центре обработки данных, на вирт.машину или интегрируется в приложение разработчика</a:t>
            </a:r>
          </a:p>
          <a:p>
            <a:pPr marL="282575" lvl="2" indent="-282575" fontAlgn="base">
              <a:lnSpc>
                <a:spcPct val="90000"/>
              </a:lnSpc>
              <a:spcAft>
                <a:spcPts val="900"/>
              </a:spcAft>
              <a:buClr>
                <a:schemeClr val="tx1"/>
              </a:buClr>
              <a:buSzPct val="90000"/>
              <a:buBlip>
                <a:blip r:embed="rId12"/>
              </a:buBlip>
              <a:defRPr/>
            </a:pPr>
            <a:r>
              <a:rPr lang="ru-RU" sz="1400" dirty="0" smtClean="0"/>
              <a:t>Лицензируется в модели «сервер-клиент» или «на процессор»</a:t>
            </a:r>
            <a:endParaRPr lang="en-US" sz="1400" dirty="0"/>
          </a:p>
          <a:p>
            <a:pPr marL="225425" lvl="2" indent="-225425" fontAlgn="base">
              <a:lnSpc>
                <a:spcPct val="90000"/>
              </a:lnSpc>
              <a:spcAft>
                <a:spcPts val="900"/>
              </a:spcAft>
              <a:buClr>
                <a:schemeClr val="tx1"/>
              </a:buClr>
              <a:buSzPct val="90000"/>
              <a:buBlip>
                <a:blip r:embed="rId10"/>
              </a:buBlip>
              <a:defRPr/>
            </a:pPr>
            <a:endParaRPr lang="en-US" sz="1400" dirty="0"/>
          </a:p>
          <a:p>
            <a:pPr marL="225425" lvl="2" indent="-225425" fontAlgn="base">
              <a:lnSpc>
                <a:spcPct val="90000"/>
              </a:lnSpc>
              <a:spcAft>
                <a:spcPts val="900"/>
              </a:spcAft>
              <a:buClr>
                <a:schemeClr val="tx1"/>
              </a:buClr>
              <a:buSzPct val="90000"/>
              <a:buBlip>
                <a:blip r:embed="rId10"/>
              </a:buBlip>
              <a:defRPr/>
            </a:pPr>
            <a:endParaRPr lang="en-US" sz="1600" dirty="0" smtClean="0"/>
          </a:p>
        </p:txBody>
      </p:sp>
      <p:pic>
        <p:nvPicPr>
          <p:cNvPr id="27" name="Picture 26" descr="SQL_h_bL_r.png"/>
          <p:cNvPicPr>
            <a:picLocks noChangeAspect="1"/>
          </p:cNvPicPr>
          <p:nvPr/>
        </p:nvPicPr>
        <p:blipFill>
          <a:blip r:embed="rId13"/>
          <a:stretch>
            <a:fillRect/>
          </a:stretch>
        </p:blipFill>
        <p:spPr>
          <a:xfrm>
            <a:off x="1298897" y="992675"/>
            <a:ext cx="1961884" cy="525648"/>
          </a:xfrm>
          <a:prstGeom prst="rect">
            <a:avLst/>
          </a:prstGeom>
        </p:spPr>
      </p:pic>
    </p:spTree>
    <p:extLst>
      <p:ext uri="{BB962C8B-B14F-4D97-AF65-F5344CB8AC3E}">
        <p14:creationId xmlns:p14="http://schemas.microsoft.com/office/powerpoint/2010/main" val="173684151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bwMode="auto">
          <a:xfrm rot="10800000">
            <a:off x="359468" y="1279753"/>
            <a:ext cx="2535894" cy="5502049"/>
          </a:xfrm>
          <a:prstGeom prst="roundRect">
            <a:avLst>
              <a:gd name="adj" fmla="val 6626"/>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142" name="Round Same Side Corner Rectangle 141"/>
          <p:cNvSpPr/>
          <p:nvPr/>
        </p:nvSpPr>
        <p:spPr bwMode="auto">
          <a:xfrm>
            <a:off x="373488" y="1299459"/>
            <a:ext cx="2511237" cy="631677"/>
          </a:xfrm>
          <a:prstGeom prst="round2SameRect">
            <a:avLst>
              <a:gd name="adj1" fmla="val 36082"/>
              <a:gd name="adj2" fmla="val 0"/>
            </a:avLst>
          </a:prstGeom>
          <a:gradFill>
            <a:gsLst>
              <a:gs pos="0">
                <a:schemeClr val="accent5">
                  <a:lumMod val="50000"/>
                </a:schemeClr>
              </a:gs>
              <a:gs pos="87000">
                <a:srgbClr val="09B3FF">
                  <a:alpha val="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62" name="Rounded Rectangle 61"/>
          <p:cNvSpPr/>
          <p:nvPr/>
        </p:nvSpPr>
        <p:spPr bwMode="auto">
          <a:xfrm rot="10800000">
            <a:off x="3038050" y="1279751"/>
            <a:ext cx="2295362" cy="5502049"/>
          </a:xfrm>
          <a:prstGeom prst="roundRect">
            <a:avLst>
              <a:gd name="adj" fmla="val 6626"/>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143" name="Round Same Side Corner Rectangle 142"/>
          <p:cNvSpPr/>
          <p:nvPr/>
        </p:nvSpPr>
        <p:spPr bwMode="auto">
          <a:xfrm>
            <a:off x="3050719" y="1299459"/>
            <a:ext cx="2270153" cy="631677"/>
          </a:xfrm>
          <a:prstGeom prst="round2SameRect">
            <a:avLst>
              <a:gd name="adj1" fmla="val 36082"/>
              <a:gd name="adj2" fmla="val 0"/>
            </a:avLst>
          </a:prstGeom>
          <a:gradFill>
            <a:gsLst>
              <a:gs pos="0">
                <a:schemeClr val="accent5">
                  <a:lumMod val="50000"/>
                </a:schemeClr>
              </a:gs>
              <a:gs pos="87000">
                <a:srgbClr val="09B3FF">
                  <a:alpha val="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68" name="Rounded Rectangle 67"/>
          <p:cNvSpPr/>
          <p:nvPr/>
        </p:nvSpPr>
        <p:spPr bwMode="auto">
          <a:xfrm rot="10800000">
            <a:off x="5490945" y="1279753"/>
            <a:ext cx="3302055" cy="5502049"/>
          </a:xfrm>
          <a:prstGeom prst="roundRect">
            <a:avLst>
              <a:gd name="adj" fmla="val 4737"/>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144" name="Round Same Side Corner Rectangle 143"/>
          <p:cNvSpPr/>
          <p:nvPr/>
        </p:nvSpPr>
        <p:spPr bwMode="auto">
          <a:xfrm>
            <a:off x="5506106" y="1292143"/>
            <a:ext cx="3268937" cy="631677"/>
          </a:xfrm>
          <a:prstGeom prst="round2SameRect">
            <a:avLst>
              <a:gd name="adj1" fmla="val 36082"/>
              <a:gd name="adj2" fmla="val 0"/>
            </a:avLst>
          </a:prstGeom>
          <a:gradFill>
            <a:gsLst>
              <a:gs pos="0">
                <a:schemeClr val="accent5">
                  <a:lumMod val="50000"/>
                </a:schemeClr>
              </a:gs>
              <a:gs pos="87000">
                <a:srgbClr val="09B3FF">
                  <a:alpha val="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ru-RU" dirty="0" smtClean="0"/>
              <a:t>Топологии приложения</a:t>
            </a:r>
            <a:endParaRPr lang="en-US" dirty="0"/>
          </a:p>
        </p:txBody>
      </p:sp>
      <p:sp>
        <p:nvSpPr>
          <p:cNvPr id="55" name="TextBox 54"/>
          <p:cNvSpPr txBox="1"/>
          <p:nvPr/>
        </p:nvSpPr>
        <p:spPr>
          <a:xfrm>
            <a:off x="359467" y="1296027"/>
            <a:ext cx="2535896" cy="430865"/>
          </a:xfrm>
          <a:prstGeom prst="rect">
            <a:avLst/>
          </a:prstGeom>
          <a:noFill/>
        </p:spPr>
        <p:txBody>
          <a:bodyPr wrap="square" lIns="121899" tIns="60949" rIns="121899" bIns="60949" rtlCol="0">
            <a:spAutoFit/>
          </a:bodyPr>
          <a:lstStyle/>
          <a:p>
            <a:pPr algn="ctr"/>
            <a:r>
              <a:rPr lang="ru-RU" sz="2000" dirty="0" smtClean="0">
                <a:solidFill>
                  <a:srgbClr val="FFC000"/>
                </a:solidFill>
                <a:effectLst>
                  <a:outerShdw blurRad="38100" dist="38100" dir="2700000" algn="tl">
                    <a:srgbClr val="000000">
                      <a:alpha val="43137"/>
                    </a:srgbClr>
                  </a:outerShdw>
                </a:effectLst>
                <a:latin typeface="Segoe" pitchFamily="34" charset="0"/>
              </a:rPr>
              <a:t>Из </a:t>
            </a:r>
            <a:r>
              <a:rPr lang="en-US" sz="2000" dirty="0" smtClean="0">
                <a:solidFill>
                  <a:srgbClr val="FFC000"/>
                </a:solidFill>
                <a:effectLst>
                  <a:outerShdw blurRad="38100" dist="38100" dir="2700000" algn="tl">
                    <a:srgbClr val="000000">
                      <a:alpha val="43137"/>
                    </a:srgbClr>
                  </a:outerShdw>
                </a:effectLst>
                <a:latin typeface="Segoe" pitchFamily="34" charset="0"/>
              </a:rPr>
              <a:t>Windows </a:t>
            </a:r>
            <a:r>
              <a:rPr lang="en-US" sz="2000" dirty="0">
                <a:solidFill>
                  <a:srgbClr val="FFC000"/>
                </a:solidFill>
                <a:effectLst>
                  <a:outerShdw blurRad="38100" dist="38100" dir="2700000" algn="tl">
                    <a:srgbClr val="000000">
                      <a:alpha val="43137"/>
                    </a:srgbClr>
                  </a:outerShdw>
                </a:effectLst>
                <a:latin typeface="Segoe" pitchFamily="34" charset="0"/>
              </a:rPr>
              <a:t>Azure</a:t>
            </a:r>
          </a:p>
        </p:txBody>
      </p:sp>
      <p:sp>
        <p:nvSpPr>
          <p:cNvPr id="70" name="TextBox 69"/>
          <p:cNvSpPr txBox="1"/>
          <p:nvPr/>
        </p:nvSpPr>
        <p:spPr>
          <a:xfrm>
            <a:off x="2884260" y="1313395"/>
            <a:ext cx="2603570" cy="738642"/>
          </a:xfrm>
          <a:prstGeom prst="rect">
            <a:avLst/>
          </a:prstGeom>
          <a:noFill/>
        </p:spPr>
        <p:txBody>
          <a:bodyPr wrap="square" lIns="121899" tIns="60949" rIns="121899" bIns="60949" rtlCol="0">
            <a:spAutoFit/>
          </a:bodyPr>
          <a:lstStyle/>
          <a:p>
            <a:pPr algn="ctr"/>
            <a:r>
              <a:rPr lang="ru-RU" sz="2000" dirty="0" smtClean="0">
                <a:solidFill>
                  <a:srgbClr val="FFC000"/>
                </a:solidFill>
                <a:effectLst>
                  <a:outerShdw blurRad="38100" dist="38100" dir="2700000" algn="tl">
                    <a:srgbClr val="000000">
                      <a:alpha val="43137"/>
                    </a:srgbClr>
                  </a:outerShdw>
                </a:effectLst>
                <a:latin typeface="Segoe" pitchFamily="34" charset="0"/>
              </a:rPr>
              <a:t>Извне центра обработки данных</a:t>
            </a:r>
            <a:r>
              <a:rPr lang="en-US" sz="2000" dirty="0" smtClean="0">
                <a:solidFill>
                  <a:srgbClr val="FFC000"/>
                </a:solidFill>
                <a:effectLst>
                  <a:outerShdw blurRad="38100" dist="38100" dir="2700000" algn="tl">
                    <a:srgbClr val="000000">
                      <a:alpha val="43137"/>
                    </a:srgbClr>
                  </a:outerShdw>
                </a:effectLst>
                <a:latin typeface="Segoe" pitchFamily="34" charset="0"/>
              </a:rPr>
              <a:t>  </a:t>
            </a:r>
            <a:endParaRPr lang="en-US" sz="2000" dirty="0">
              <a:solidFill>
                <a:srgbClr val="FFC000"/>
              </a:solidFill>
              <a:effectLst>
                <a:outerShdw blurRad="38100" dist="38100" dir="2700000" algn="tl">
                  <a:srgbClr val="000000">
                    <a:alpha val="43137"/>
                  </a:srgbClr>
                </a:outerShdw>
              </a:effectLst>
              <a:latin typeface="Segoe" pitchFamily="34" charset="0"/>
            </a:endParaRPr>
          </a:p>
        </p:txBody>
      </p:sp>
      <p:sp>
        <p:nvSpPr>
          <p:cNvPr id="43" name="TextBox 42"/>
          <p:cNvSpPr txBox="1"/>
          <p:nvPr/>
        </p:nvSpPr>
        <p:spPr>
          <a:xfrm>
            <a:off x="5368729" y="1315551"/>
            <a:ext cx="3559386" cy="738642"/>
          </a:xfrm>
          <a:prstGeom prst="rect">
            <a:avLst/>
          </a:prstGeom>
          <a:noFill/>
        </p:spPr>
        <p:txBody>
          <a:bodyPr wrap="square" lIns="121899" tIns="60949" rIns="121899" bIns="60949" rtlCol="0">
            <a:spAutoFit/>
          </a:bodyPr>
          <a:lstStyle/>
          <a:p>
            <a:pPr algn="ctr"/>
            <a:r>
              <a:rPr lang="ru-RU" sz="2000" dirty="0" smtClean="0">
                <a:solidFill>
                  <a:srgbClr val="FFC000"/>
                </a:solidFill>
                <a:effectLst>
                  <a:outerShdw blurRad="38100" dist="38100" dir="2700000" algn="tl">
                    <a:srgbClr val="000000">
                      <a:alpha val="43137"/>
                    </a:srgbClr>
                  </a:outerShdw>
                </a:effectLst>
                <a:latin typeface="Segoe" pitchFamily="34" charset="0"/>
              </a:rPr>
              <a:t>Из </a:t>
            </a:r>
            <a:r>
              <a:rPr lang="en-US" sz="2000" dirty="0" smtClean="0">
                <a:solidFill>
                  <a:srgbClr val="FFC000"/>
                </a:solidFill>
                <a:effectLst>
                  <a:outerShdw blurRad="38100" dist="38100" dir="2700000" algn="tl">
                    <a:srgbClr val="000000">
                      <a:alpha val="43137"/>
                    </a:srgbClr>
                  </a:outerShdw>
                </a:effectLst>
                <a:latin typeface="Segoe" pitchFamily="34" charset="0"/>
              </a:rPr>
              <a:t>Windows </a:t>
            </a:r>
            <a:r>
              <a:rPr lang="en-US" sz="2000" dirty="0">
                <a:solidFill>
                  <a:srgbClr val="FFC000"/>
                </a:solidFill>
                <a:effectLst>
                  <a:outerShdw blurRad="38100" dist="38100" dir="2700000" algn="tl">
                    <a:srgbClr val="000000">
                      <a:alpha val="43137"/>
                    </a:srgbClr>
                  </a:outerShdw>
                </a:effectLst>
                <a:latin typeface="Segoe" pitchFamily="34" charset="0"/>
              </a:rPr>
              <a:t>Azure </a:t>
            </a:r>
            <a:r>
              <a:rPr lang="ru-RU" sz="2000" dirty="0" smtClean="0">
                <a:solidFill>
                  <a:srgbClr val="FFC000"/>
                </a:solidFill>
                <a:effectLst>
                  <a:outerShdw blurRad="38100" dist="38100" dir="2700000" algn="tl">
                    <a:srgbClr val="000000">
                      <a:alpha val="43137"/>
                    </a:srgbClr>
                  </a:outerShdw>
                </a:effectLst>
                <a:latin typeface="Segoe" pitchFamily="34" charset="0"/>
              </a:rPr>
              <a:t>и снаружи</a:t>
            </a:r>
            <a:endParaRPr lang="en-US" sz="2000" dirty="0">
              <a:solidFill>
                <a:srgbClr val="FFC000"/>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a:off x="680670" y="2369617"/>
            <a:ext cx="1897827" cy="756892"/>
          </a:xfrm>
          <a:prstGeom prst="roundRect">
            <a:avLst>
              <a:gd name="adj" fmla="val 12139"/>
            </a:avLst>
          </a:prstGeom>
          <a:gradFill>
            <a:gsLst>
              <a:gs pos="12000">
                <a:srgbClr val="FFCF37"/>
              </a:gs>
              <a:gs pos="100000">
                <a:schemeClr val="tx1">
                  <a:alpha val="77000"/>
                </a:schemeClr>
              </a:gs>
            </a:gsLst>
            <a:lin ang="162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pic>
        <p:nvPicPr>
          <p:cNvPr id="79" name="Picture 2" descr="D:\0Projects\Microsoft\SearchAtWork\FlashDemo\images\Default.jpg"/>
          <p:cNvPicPr>
            <a:picLocks noChangeAspect="1" noChangeArrowheads="1"/>
          </p:cNvPicPr>
          <p:nvPr/>
        </p:nvPicPr>
        <p:blipFill>
          <a:blip r:embed="rId2"/>
          <a:srcRect b="23893"/>
          <a:stretch>
            <a:fillRect/>
          </a:stretch>
        </p:blipFill>
        <p:spPr bwMode="auto">
          <a:xfrm>
            <a:off x="1359482" y="2424977"/>
            <a:ext cx="573734" cy="396600"/>
          </a:xfrm>
          <a:prstGeom prst="rect">
            <a:avLst/>
          </a:prstGeom>
          <a:noFill/>
          <a:effectLst>
            <a:outerShdw blurRad="50800" dist="38100" dir="2700000" algn="tl" rotWithShape="0">
              <a:prstClr val="black">
                <a:alpha val="40000"/>
              </a:prstClr>
            </a:outerShdw>
          </a:effectLst>
        </p:spPr>
      </p:pic>
      <p:sp>
        <p:nvSpPr>
          <p:cNvPr id="81" name="Rectangle 80"/>
          <p:cNvSpPr/>
          <p:nvPr/>
        </p:nvSpPr>
        <p:spPr>
          <a:xfrm>
            <a:off x="680667" y="2839613"/>
            <a:ext cx="1897826" cy="307754"/>
          </a:xfrm>
          <a:prstGeom prst="rect">
            <a:avLst/>
          </a:prstGeom>
        </p:spPr>
        <p:txBody>
          <a:bodyPr wrap="square" lIns="121899" tIns="60949" rIns="121899" bIns="60949">
            <a:spAutoFit/>
          </a:bodyPr>
          <a:lstStyle/>
          <a:p>
            <a:pPr algn="ctr"/>
            <a:r>
              <a:rPr lang="ru-RU" sz="1200" dirty="0" smtClean="0">
                <a:solidFill>
                  <a:schemeClr val="bg1"/>
                </a:solidFill>
                <a:latin typeface="Segoe" pitchFamily="34" charset="0"/>
              </a:rPr>
              <a:t>Приложение</a:t>
            </a:r>
            <a:r>
              <a:rPr lang="en-US" sz="1200" dirty="0" smtClean="0">
                <a:solidFill>
                  <a:schemeClr val="bg1"/>
                </a:solidFill>
                <a:latin typeface="Segoe" pitchFamily="34" charset="0"/>
              </a:rPr>
              <a:t>/ </a:t>
            </a:r>
            <a:r>
              <a:rPr lang="ru-RU" sz="1200" dirty="0" smtClean="0">
                <a:solidFill>
                  <a:schemeClr val="bg1"/>
                </a:solidFill>
                <a:latin typeface="Segoe" pitchFamily="34" charset="0"/>
              </a:rPr>
              <a:t>браузер</a:t>
            </a:r>
            <a:endParaRPr lang="en-US" sz="1200" dirty="0">
              <a:solidFill>
                <a:schemeClr val="bg1"/>
              </a:solidFill>
              <a:latin typeface="Segoe" pitchFamily="34" charset="0"/>
            </a:endParaRPr>
          </a:p>
        </p:txBody>
      </p:sp>
      <p:sp>
        <p:nvSpPr>
          <p:cNvPr id="82" name="Rounded Rectangle 81"/>
          <p:cNvSpPr/>
          <p:nvPr/>
        </p:nvSpPr>
        <p:spPr bwMode="auto">
          <a:xfrm>
            <a:off x="547701" y="3877403"/>
            <a:ext cx="2176747" cy="2169312"/>
          </a:xfrm>
          <a:prstGeom prst="roundRect">
            <a:avLst>
              <a:gd name="adj" fmla="val 6887"/>
            </a:avLst>
          </a:prstGeom>
          <a:gradFill>
            <a:gsLst>
              <a:gs pos="0">
                <a:schemeClr val="bg2">
                  <a:lumMod val="75000"/>
                </a:schemeClr>
              </a:gs>
              <a:gs pos="87000">
                <a:schemeClr val="bg2">
                  <a:lumMod val="60000"/>
                  <a:lumOff val="40000"/>
                  <a:alpha val="64000"/>
                </a:scheme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91" name="Rounded Rectangle 90"/>
          <p:cNvSpPr/>
          <p:nvPr/>
        </p:nvSpPr>
        <p:spPr>
          <a:xfrm>
            <a:off x="1004835" y="4060972"/>
            <a:ext cx="902392" cy="533011"/>
          </a:xfrm>
          <a:prstGeom prst="roundRect">
            <a:avLst/>
          </a:prstGeom>
          <a:gradFill>
            <a:gsLst>
              <a:gs pos="0">
                <a:schemeClr val="tx1">
                  <a:alpha val="75000"/>
                </a:schemeClr>
              </a:gs>
              <a:gs pos="87000">
                <a:srgbClr val="FFC000"/>
              </a:gs>
            </a:gsLst>
            <a:lin ang="5400000" scaled="0"/>
          </a:gradFill>
          <a:ln w="9525" cap="flat" cmpd="sng" algn="ctr">
            <a:solidFill>
              <a:schemeClr val="bg1">
                <a:lumMod val="50000"/>
                <a:lumOff val="50000"/>
              </a:schemeClr>
            </a:solidFill>
            <a:prstDash val="soli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1700" dirty="0">
              <a:solidFill>
                <a:schemeClr val="bg1"/>
              </a:solidFill>
              <a:latin typeface="Segoe" pitchFamily="34" charset="0"/>
            </a:endParaRPr>
          </a:p>
        </p:txBody>
      </p:sp>
      <p:sp>
        <p:nvSpPr>
          <p:cNvPr id="92" name="Rounded Rectangle 91"/>
          <p:cNvSpPr/>
          <p:nvPr/>
        </p:nvSpPr>
        <p:spPr>
          <a:xfrm>
            <a:off x="762000" y="3992880"/>
            <a:ext cx="1035764" cy="533011"/>
          </a:xfrm>
          <a:prstGeom prst="roundRect">
            <a:avLst/>
          </a:prstGeom>
          <a:gradFill>
            <a:gsLst>
              <a:gs pos="0">
                <a:schemeClr val="tx1">
                  <a:alpha val="92000"/>
                </a:schemeClr>
              </a:gs>
              <a:gs pos="87000">
                <a:srgbClr val="FFC000"/>
              </a:gs>
            </a:gsLst>
            <a:lin ang="5400000" scaled="0"/>
          </a:gradFill>
          <a:ln w="9525" cap="flat" cmpd="sng" algn="ctr">
            <a:solidFill>
              <a:schemeClr val="bg1">
                <a:lumMod val="50000"/>
                <a:lumOff val="50000"/>
              </a:schemeClr>
            </a:solidFill>
            <a:prstDash val="soli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r>
              <a:rPr lang="en-US" sz="1200" b="1" dirty="0">
                <a:solidFill>
                  <a:schemeClr val="bg1"/>
                </a:solidFill>
                <a:latin typeface="Segoe" pitchFamily="34" charset="0"/>
              </a:rPr>
              <a:t>Windows Azure</a:t>
            </a:r>
          </a:p>
        </p:txBody>
      </p:sp>
      <p:sp>
        <p:nvSpPr>
          <p:cNvPr id="98" name="Left-Right Arrow 97"/>
          <p:cNvSpPr/>
          <p:nvPr/>
        </p:nvSpPr>
        <p:spPr bwMode="auto">
          <a:xfrm rot="5400000">
            <a:off x="993629" y="4911249"/>
            <a:ext cx="831600" cy="228057"/>
          </a:xfrm>
          <a:prstGeom prst="leftRightArrow">
            <a:avLst/>
          </a:prstGeom>
          <a:gradFill rotWithShape="1">
            <a:gsLst>
              <a:gs pos="0">
                <a:schemeClr val="accent5">
                  <a:lumMod val="75000"/>
                </a:schemeClr>
              </a:gs>
              <a:gs pos="69000">
                <a:schemeClr val="accent5">
                  <a:lumMod val="50000"/>
                </a:schemeClr>
              </a:gs>
            </a:gsLst>
            <a:lin ang="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02" name="Rounded Rectangle 101"/>
          <p:cNvSpPr/>
          <p:nvPr/>
        </p:nvSpPr>
        <p:spPr bwMode="auto">
          <a:xfrm>
            <a:off x="680666" y="5476703"/>
            <a:ext cx="1394636" cy="415637"/>
          </a:xfrm>
          <a:prstGeom prst="roundRect">
            <a:avLst>
              <a:gd name="adj" fmla="val 1735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113" name="TextBox 112"/>
          <p:cNvSpPr txBox="1"/>
          <p:nvPr/>
        </p:nvSpPr>
        <p:spPr>
          <a:xfrm>
            <a:off x="778740" y="5512841"/>
            <a:ext cx="1198497" cy="338532"/>
          </a:xfrm>
          <a:prstGeom prst="rect">
            <a:avLst/>
          </a:prstGeom>
          <a:noFill/>
        </p:spPr>
        <p:txBody>
          <a:bodyPr wrap="square" lIns="121899" tIns="60949" rIns="121899" bIns="60949" rtlCol="0">
            <a:spAutoFit/>
          </a:bodyPr>
          <a:lstStyle/>
          <a:p>
            <a:pPr algn="ctr"/>
            <a:r>
              <a:rPr lang="en-US" sz="1400" dirty="0">
                <a:solidFill>
                  <a:schemeClr val="bg1"/>
                </a:solidFill>
                <a:latin typeface="Segoe" pitchFamily="34" charset="0"/>
              </a:rPr>
              <a:t>SQL Azure </a:t>
            </a:r>
          </a:p>
        </p:txBody>
      </p:sp>
      <p:sp>
        <p:nvSpPr>
          <p:cNvPr id="116" name="TextBox 115"/>
          <p:cNvSpPr txBox="1"/>
          <p:nvPr/>
        </p:nvSpPr>
        <p:spPr>
          <a:xfrm>
            <a:off x="547701" y="6063221"/>
            <a:ext cx="2176747" cy="400087"/>
          </a:xfrm>
          <a:prstGeom prst="rect">
            <a:avLst/>
          </a:prstGeom>
          <a:noFill/>
        </p:spPr>
        <p:txBody>
          <a:bodyPr wrap="square" lIns="121899" tIns="60949" rIns="121899" bIns="60949" rtlCol="0">
            <a:spAutoFit/>
          </a:bodyPr>
          <a:lstStyle/>
          <a:p>
            <a:pPr algn="ctr"/>
            <a:r>
              <a:rPr lang="ru-RU" b="1" dirty="0" smtClean="0">
                <a:effectLst>
                  <a:outerShdw blurRad="38100" dist="38100" dir="2700000" algn="tl">
                    <a:srgbClr val="000000">
                      <a:alpha val="43137"/>
                    </a:srgbClr>
                  </a:outerShdw>
                </a:effectLst>
                <a:latin typeface="Segoe" pitchFamily="34" charset="0"/>
              </a:rPr>
              <a:t>Код поблизости</a:t>
            </a:r>
            <a:endParaRPr lang="en-US" b="1" dirty="0" smtClean="0">
              <a:effectLst>
                <a:outerShdw blurRad="38100" dist="38100" dir="2700000" algn="tl">
                  <a:srgbClr val="000000">
                    <a:alpha val="43137"/>
                  </a:srgbClr>
                </a:outerShdw>
              </a:effectLst>
              <a:latin typeface="Segoe" pitchFamily="34" charset="0"/>
            </a:endParaRPr>
          </a:p>
        </p:txBody>
      </p:sp>
      <p:sp>
        <p:nvSpPr>
          <p:cNvPr id="118" name="Rounded Rectangle 117"/>
          <p:cNvSpPr/>
          <p:nvPr/>
        </p:nvSpPr>
        <p:spPr bwMode="auto">
          <a:xfrm>
            <a:off x="3343276" y="2369617"/>
            <a:ext cx="1695450" cy="756892"/>
          </a:xfrm>
          <a:prstGeom prst="roundRect">
            <a:avLst>
              <a:gd name="adj" fmla="val 12139"/>
            </a:avLst>
          </a:prstGeom>
          <a:gradFill>
            <a:gsLst>
              <a:gs pos="12000">
                <a:srgbClr val="FFCF37"/>
              </a:gs>
              <a:gs pos="100000">
                <a:schemeClr val="tx1">
                  <a:alpha val="77000"/>
                </a:schemeClr>
              </a:gs>
            </a:gsLst>
            <a:lin ang="162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120" name="Rectangle 119"/>
          <p:cNvSpPr/>
          <p:nvPr/>
        </p:nvSpPr>
        <p:spPr>
          <a:xfrm>
            <a:off x="3255226" y="2807947"/>
            <a:ext cx="1866815" cy="307754"/>
          </a:xfrm>
          <a:prstGeom prst="rect">
            <a:avLst/>
          </a:prstGeom>
        </p:spPr>
        <p:txBody>
          <a:bodyPr wrap="none" lIns="121899" tIns="60949" rIns="121899" bIns="60949">
            <a:spAutoFit/>
          </a:bodyPr>
          <a:lstStyle/>
          <a:p>
            <a:pPr algn="ctr"/>
            <a:r>
              <a:rPr lang="ru-RU" sz="1200" dirty="0" smtClean="0">
                <a:solidFill>
                  <a:schemeClr val="bg1"/>
                </a:solidFill>
                <a:latin typeface="Segoe" pitchFamily="34" charset="0"/>
              </a:rPr>
              <a:t>Приложения / утилиты</a:t>
            </a:r>
            <a:endParaRPr lang="en-US" sz="1200" dirty="0">
              <a:solidFill>
                <a:schemeClr val="bg1"/>
              </a:solidFill>
              <a:latin typeface="Segoe" pitchFamily="34" charset="0"/>
            </a:endParaRPr>
          </a:p>
        </p:txBody>
      </p:sp>
      <p:sp>
        <p:nvSpPr>
          <p:cNvPr id="121" name="Rounded Rectangle 120"/>
          <p:cNvSpPr/>
          <p:nvPr/>
        </p:nvSpPr>
        <p:spPr bwMode="auto">
          <a:xfrm>
            <a:off x="3429000" y="3877403"/>
            <a:ext cx="1524000" cy="2169312"/>
          </a:xfrm>
          <a:prstGeom prst="roundRect">
            <a:avLst>
              <a:gd name="adj" fmla="val 6887"/>
            </a:avLst>
          </a:prstGeom>
          <a:gradFill>
            <a:gsLst>
              <a:gs pos="0">
                <a:schemeClr val="bg2">
                  <a:lumMod val="75000"/>
                </a:schemeClr>
              </a:gs>
              <a:gs pos="87000">
                <a:schemeClr val="bg2">
                  <a:lumMod val="60000"/>
                  <a:lumOff val="40000"/>
                  <a:alpha val="64000"/>
                </a:scheme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132" name="Left-Right Arrow 131"/>
          <p:cNvSpPr/>
          <p:nvPr/>
        </p:nvSpPr>
        <p:spPr bwMode="auto">
          <a:xfrm rot="5400000">
            <a:off x="2878960" y="4181081"/>
            <a:ext cx="2291937" cy="228057"/>
          </a:xfrm>
          <a:prstGeom prst="leftRightArrow">
            <a:avLst/>
          </a:prstGeom>
          <a:gradFill rotWithShape="1">
            <a:gsLst>
              <a:gs pos="0">
                <a:schemeClr val="accent5">
                  <a:lumMod val="75000"/>
                </a:schemeClr>
              </a:gs>
              <a:gs pos="69000">
                <a:schemeClr val="accent5">
                  <a:lumMod val="50000"/>
                </a:schemeClr>
              </a:gs>
            </a:gsLst>
            <a:lin ang="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35" name="Rounded Rectangle 134"/>
          <p:cNvSpPr/>
          <p:nvPr/>
        </p:nvSpPr>
        <p:spPr bwMode="auto">
          <a:xfrm>
            <a:off x="3555245" y="5476703"/>
            <a:ext cx="1261454" cy="415637"/>
          </a:xfrm>
          <a:prstGeom prst="roundRect">
            <a:avLst>
              <a:gd name="adj" fmla="val 1735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136" name="TextBox 135"/>
          <p:cNvSpPr txBox="1"/>
          <p:nvPr/>
        </p:nvSpPr>
        <p:spPr>
          <a:xfrm>
            <a:off x="3652168" y="5510412"/>
            <a:ext cx="1129511" cy="338532"/>
          </a:xfrm>
          <a:prstGeom prst="rect">
            <a:avLst/>
          </a:prstGeom>
          <a:noFill/>
        </p:spPr>
        <p:txBody>
          <a:bodyPr wrap="square" lIns="121899" tIns="60949" rIns="121899" bIns="60949" rtlCol="0">
            <a:spAutoFit/>
          </a:bodyPr>
          <a:lstStyle/>
          <a:p>
            <a:pPr algn="ctr"/>
            <a:r>
              <a:rPr lang="en-US" sz="1400" dirty="0">
                <a:solidFill>
                  <a:schemeClr val="bg1"/>
                </a:solidFill>
                <a:latin typeface="Segoe" pitchFamily="34" charset="0"/>
              </a:rPr>
              <a:t>SQL Azure </a:t>
            </a:r>
          </a:p>
        </p:txBody>
      </p:sp>
      <p:sp>
        <p:nvSpPr>
          <p:cNvPr id="137" name="TextBox 136"/>
          <p:cNvSpPr txBox="1"/>
          <p:nvPr/>
        </p:nvSpPr>
        <p:spPr>
          <a:xfrm>
            <a:off x="4001112" y="3895978"/>
            <a:ext cx="877272" cy="677086"/>
          </a:xfrm>
          <a:prstGeom prst="rect">
            <a:avLst/>
          </a:prstGeom>
          <a:noFill/>
        </p:spPr>
        <p:txBody>
          <a:bodyPr wrap="square" lIns="121899" tIns="60949" rIns="121899" bIns="60949" rtlCol="0">
            <a:spAutoFit/>
          </a:bodyPr>
          <a:lstStyle/>
          <a:p>
            <a:pPr algn="r"/>
            <a:r>
              <a:rPr lang="ru-RU" sz="1200" dirty="0">
                <a:latin typeface="Segoe" pitchFamily="34" charset="0"/>
              </a:rPr>
              <a:t>Центр данных </a:t>
            </a:r>
            <a:r>
              <a:rPr lang="en-US" sz="1200" dirty="0">
                <a:latin typeface="Segoe" pitchFamily="34" charset="0"/>
              </a:rPr>
              <a:t>Microsoft </a:t>
            </a:r>
          </a:p>
        </p:txBody>
      </p:sp>
      <p:sp>
        <p:nvSpPr>
          <p:cNvPr id="138" name="TextBox 137"/>
          <p:cNvSpPr txBox="1"/>
          <p:nvPr/>
        </p:nvSpPr>
        <p:spPr>
          <a:xfrm>
            <a:off x="3507105" y="6063221"/>
            <a:ext cx="1371278" cy="677086"/>
          </a:xfrm>
          <a:prstGeom prst="rect">
            <a:avLst/>
          </a:prstGeom>
          <a:noFill/>
        </p:spPr>
        <p:txBody>
          <a:bodyPr wrap="square" lIns="121899" tIns="60949" rIns="121899" bIns="60949" rtlCol="0">
            <a:spAutoFit/>
          </a:bodyPr>
          <a:lstStyle/>
          <a:p>
            <a:pPr algn="ctr"/>
            <a:r>
              <a:rPr lang="ru-RU" b="1" dirty="0" smtClean="0">
                <a:effectLst>
                  <a:outerShdw blurRad="38100" dist="38100" dir="2700000" algn="tl">
                    <a:srgbClr val="000000">
                      <a:alpha val="43137"/>
                    </a:srgbClr>
                  </a:outerShdw>
                </a:effectLst>
                <a:latin typeface="Segoe" pitchFamily="34" charset="0"/>
              </a:rPr>
              <a:t>Код где-то далеко</a:t>
            </a:r>
            <a:endParaRPr lang="en-US" b="1" dirty="0" smtClean="0">
              <a:effectLst>
                <a:outerShdw blurRad="38100" dist="38100" dir="2700000" algn="tl">
                  <a:srgbClr val="000000">
                    <a:alpha val="43137"/>
                  </a:srgbClr>
                </a:outerShdw>
              </a:effectLst>
              <a:latin typeface="Segoe" pitchFamily="34" charset="0"/>
            </a:endParaRPr>
          </a:p>
        </p:txBody>
      </p:sp>
      <p:pic>
        <p:nvPicPr>
          <p:cNvPr id="141" name="Picture 4" descr="C:\0Projects\Microsoft\BizTalk\images\messaegs.png"/>
          <p:cNvPicPr>
            <a:picLocks noChangeAspect="1" noChangeArrowheads="1"/>
          </p:cNvPicPr>
          <p:nvPr/>
        </p:nvPicPr>
        <p:blipFill>
          <a:blip r:embed="rId3" cstate="print"/>
          <a:srcRect/>
          <a:stretch>
            <a:fillRect/>
          </a:stretch>
        </p:blipFill>
        <p:spPr bwMode="auto">
          <a:xfrm>
            <a:off x="4067454" y="2418012"/>
            <a:ext cx="242357" cy="380376"/>
          </a:xfrm>
          <a:prstGeom prst="rect">
            <a:avLst/>
          </a:prstGeom>
          <a:noFill/>
          <a:effectLst/>
          <a:scene3d>
            <a:camera prst="isometricOffAxis1Right"/>
            <a:lightRig rig="threePt" dir="t"/>
          </a:scene3d>
        </p:spPr>
      </p:pic>
      <p:sp>
        <p:nvSpPr>
          <p:cNvPr id="145" name="Rounded Rectangle 144"/>
          <p:cNvSpPr/>
          <p:nvPr/>
        </p:nvSpPr>
        <p:spPr bwMode="auto">
          <a:xfrm>
            <a:off x="5630177" y="3877403"/>
            <a:ext cx="2975738" cy="2169312"/>
          </a:xfrm>
          <a:prstGeom prst="roundRect">
            <a:avLst>
              <a:gd name="adj" fmla="val 6887"/>
            </a:avLst>
          </a:prstGeom>
          <a:gradFill>
            <a:gsLst>
              <a:gs pos="0">
                <a:schemeClr val="bg2">
                  <a:lumMod val="75000"/>
                </a:schemeClr>
              </a:gs>
              <a:gs pos="87000">
                <a:schemeClr val="bg2">
                  <a:lumMod val="60000"/>
                  <a:lumOff val="40000"/>
                  <a:alpha val="64000"/>
                </a:scheme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146" name="TextBox 145"/>
          <p:cNvSpPr txBox="1"/>
          <p:nvPr/>
        </p:nvSpPr>
        <p:spPr>
          <a:xfrm>
            <a:off x="5717116" y="6063221"/>
            <a:ext cx="2774468" cy="400087"/>
          </a:xfrm>
          <a:prstGeom prst="rect">
            <a:avLst/>
          </a:prstGeom>
          <a:noFill/>
        </p:spPr>
        <p:txBody>
          <a:bodyPr wrap="square" lIns="121899" tIns="60949" rIns="121899" bIns="60949" rtlCol="0">
            <a:spAutoFit/>
          </a:bodyPr>
          <a:lstStyle/>
          <a:p>
            <a:pPr algn="ctr"/>
            <a:r>
              <a:rPr lang="ru-RU" b="1" dirty="0" smtClean="0">
                <a:effectLst>
                  <a:outerShdw blurRad="38100" dist="38100" dir="2700000" algn="tl">
                    <a:srgbClr val="000000">
                      <a:alpha val="43137"/>
                    </a:srgbClr>
                  </a:outerShdw>
                </a:effectLst>
                <a:latin typeface="Segoe" pitchFamily="34" charset="0"/>
              </a:rPr>
              <a:t>Смешанная модель</a:t>
            </a:r>
            <a:endParaRPr lang="en-US" b="1" dirty="0" smtClean="0">
              <a:effectLst>
                <a:outerShdw blurRad="38100" dist="38100" dir="2700000" algn="tl">
                  <a:srgbClr val="000000">
                    <a:alpha val="43137"/>
                  </a:srgbClr>
                </a:outerShdw>
              </a:effectLst>
              <a:latin typeface="Segoe" pitchFamily="34" charset="0"/>
            </a:endParaRPr>
          </a:p>
        </p:txBody>
      </p:sp>
      <p:sp>
        <p:nvSpPr>
          <p:cNvPr id="155" name="Left-Right Arrow 154"/>
          <p:cNvSpPr/>
          <p:nvPr/>
        </p:nvSpPr>
        <p:spPr bwMode="auto">
          <a:xfrm rot="5400000">
            <a:off x="4917885" y="4123453"/>
            <a:ext cx="2407191" cy="228057"/>
          </a:xfrm>
          <a:prstGeom prst="leftRightArrow">
            <a:avLst/>
          </a:prstGeom>
          <a:gradFill rotWithShape="1">
            <a:gsLst>
              <a:gs pos="0">
                <a:schemeClr val="accent5">
                  <a:lumMod val="75000"/>
                </a:schemeClr>
              </a:gs>
              <a:gs pos="69000">
                <a:schemeClr val="accent5">
                  <a:lumMod val="50000"/>
                </a:schemeClr>
              </a:gs>
            </a:gsLst>
            <a:lin ang="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58" name="Rounded Rectangle 157"/>
          <p:cNvSpPr/>
          <p:nvPr/>
        </p:nvSpPr>
        <p:spPr bwMode="auto">
          <a:xfrm>
            <a:off x="5717116" y="5476703"/>
            <a:ext cx="2805650" cy="415637"/>
          </a:xfrm>
          <a:prstGeom prst="roundRect">
            <a:avLst>
              <a:gd name="adj" fmla="val 1735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a:xfrm>
            <a:off x="7796081" y="3889030"/>
            <a:ext cx="890719" cy="677086"/>
          </a:xfrm>
          <a:prstGeom prst="rect">
            <a:avLst/>
          </a:prstGeom>
          <a:noFill/>
        </p:spPr>
        <p:txBody>
          <a:bodyPr wrap="square" lIns="121899" tIns="60949" rIns="121899" bIns="60949" rtlCol="0">
            <a:spAutoFit/>
          </a:bodyPr>
          <a:lstStyle/>
          <a:p>
            <a:pPr algn="r"/>
            <a:r>
              <a:rPr lang="ru-RU" sz="1200" dirty="0">
                <a:latin typeface="Segoe" pitchFamily="34" charset="0"/>
              </a:rPr>
              <a:t>Центр данных </a:t>
            </a:r>
            <a:r>
              <a:rPr lang="en-US" sz="1200" dirty="0">
                <a:latin typeface="Segoe" pitchFamily="34" charset="0"/>
              </a:rPr>
              <a:t>Microsoft </a:t>
            </a:r>
          </a:p>
        </p:txBody>
      </p:sp>
      <p:sp>
        <p:nvSpPr>
          <p:cNvPr id="162" name="TextBox 161"/>
          <p:cNvSpPr txBox="1"/>
          <p:nvPr/>
        </p:nvSpPr>
        <p:spPr>
          <a:xfrm>
            <a:off x="6119107" y="5512841"/>
            <a:ext cx="2001670" cy="369310"/>
          </a:xfrm>
          <a:prstGeom prst="rect">
            <a:avLst/>
          </a:prstGeom>
          <a:noFill/>
        </p:spPr>
        <p:txBody>
          <a:bodyPr wrap="square" lIns="121899" tIns="60949" rIns="121899" bIns="60949" rtlCol="0">
            <a:spAutoFit/>
          </a:bodyPr>
          <a:lstStyle/>
          <a:p>
            <a:pPr algn="ctr"/>
            <a:r>
              <a:rPr lang="en-US" sz="1600" dirty="0">
                <a:solidFill>
                  <a:schemeClr val="bg1"/>
                </a:solidFill>
                <a:latin typeface="Segoe" pitchFamily="34" charset="0"/>
              </a:rPr>
              <a:t>SQL Azure </a:t>
            </a:r>
          </a:p>
        </p:txBody>
      </p:sp>
      <p:grpSp>
        <p:nvGrpSpPr>
          <p:cNvPr id="170" name="Group 169"/>
          <p:cNvGrpSpPr/>
          <p:nvPr/>
        </p:nvGrpSpPr>
        <p:grpSpPr>
          <a:xfrm>
            <a:off x="5630176" y="2346012"/>
            <a:ext cx="1208198" cy="754039"/>
            <a:chOff x="7869382" y="1732258"/>
            <a:chExt cx="1059675" cy="754039"/>
          </a:xfrm>
        </p:grpSpPr>
        <p:grpSp>
          <p:nvGrpSpPr>
            <p:cNvPr id="163" name="Group 16"/>
            <p:cNvGrpSpPr/>
            <p:nvPr/>
          </p:nvGrpSpPr>
          <p:grpSpPr>
            <a:xfrm>
              <a:off x="7869382" y="1732258"/>
              <a:ext cx="1059675" cy="754039"/>
              <a:chOff x="6680672" y="3530724"/>
              <a:chExt cx="1282751" cy="1370163"/>
            </a:xfrm>
          </p:grpSpPr>
          <p:sp>
            <p:nvSpPr>
              <p:cNvPr id="164" name="Oval 163"/>
              <p:cNvSpPr/>
              <p:nvPr/>
            </p:nvSpPr>
            <p:spPr>
              <a:xfrm>
                <a:off x="6680672" y="4407757"/>
                <a:ext cx="1282751" cy="493130"/>
              </a:xfrm>
              <a:prstGeom prst="ellipse">
                <a:avLst/>
              </a:prstGeom>
              <a:gradFill flip="none" rotWithShape="1">
                <a:gsLst>
                  <a:gs pos="0">
                    <a:srgbClr val="000000">
                      <a:lumMod val="95000"/>
                      <a:lumOff val="5000"/>
                    </a:srgb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defTabSz="1218987">
                  <a:defRPr/>
                </a:pPr>
                <a:endParaRPr lang="en-US" kern="0" dirty="0">
                  <a:solidFill>
                    <a:sysClr val="window" lastClr="FFFFFF"/>
                  </a:solidFill>
                  <a:latin typeface="Segoe" pitchFamily="34" charset="0"/>
                </a:endParaRPr>
              </a:p>
            </p:txBody>
          </p:sp>
          <p:grpSp>
            <p:nvGrpSpPr>
              <p:cNvPr id="165" name="Group 17"/>
              <p:cNvGrpSpPr/>
              <p:nvPr/>
            </p:nvGrpSpPr>
            <p:grpSpPr>
              <a:xfrm flipH="1">
                <a:off x="6802955" y="3530724"/>
                <a:ext cx="915230" cy="1249931"/>
                <a:chOff x="8100716" y="3769433"/>
                <a:chExt cx="441437" cy="602871"/>
              </a:xfrm>
            </p:grpSpPr>
            <p:sp>
              <p:nvSpPr>
                <p:cNvPr id="166" name="Flowchart: Magnetic Disk 165"/>
                <p:cNvSpPr/>
                <p:nvPr/>
              </p:nvSpPr>
              <p:spPr>
                <a:xfrm>
                  <a:off x="8100718" y="3773214"/>
                  <a:ext cx="441435" cy="599090"/>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defTabSz="1218987">
                    <a:defRPr/>
                  </a:pPr>
                  <a:endParaRPr lang="en-US" kern="0" dirty="0">
                    <a:solidFill>
                      <a:sysClr val="window" lastClr="FFFFFF"/>
                    </a:solidFill>
                    <a:latin typeface="Segoe" pitchFamily="34" charset="0"/>
                  </a:endParaRPr>
                </a:p>
              </p:txBody>
            </p:sp>
            <p:sp>
              <p:nvSpPr>
                <p:cNvPr id="167" name="Oval 166"/>
                <p:cNvSpPr/>
                <p:nvPr/>
              </p:nvSpPr>
              <p:spPr>
                <a:xfrm>
                  <a:off x="8100716" y="3769433"/>
                  <a:ext cx="438912" cy="173818"/>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defTabSz="1218987">
                    <a:defRPr/>
                  </a:pPr>
                  <a:endParaRPr lang="en-US" kern="0" dirty="0">
                    <a:solidFill>
                      <a:sysClr val="window" lastClr="FFFFFF"/>
                    </a:solidFill>
                    <a:latin typeface="Segoe" pitchFamily="34" charset="0"/>
                  </a:endParaRPr>
                </a:p>
              </p:txBody>
            </p:sp>
          </p:grpSp>
        </p:grpSp>
        <p:sp>
          <p:nvSpPr>
            <p:cNvPr id="169" name="Rectangle 168"/>
            <p:cNvSpPr/>
            <p:nvPr/>
          </p:nvSpPr>
          <p:spPr>
            <a:xfrm>
              <a:off x="8006121" y="1884863"/>
              <a:ext cx="733244" cy="587853"/>
            </a:xfrm>
            <a:prstGeom prst="rect">
              <a:avLst/>
            </a:prstGeom>
          </p:spPr>
          <p:txBody>
            <a:bodyPr wrap="square">
              <a:spAutoFit/>
            </a:bodyPr>
            <a:lstStyle/>
            <a:p>
              <a:pPr algn="ctr" defTabSz="1218585">
                <a:lnSpc>
                  <a:spcPts val="2000"/>
                </a:lnSpc>
              </a:pPr>
              <a:r>
                <a:rPr lang="en-US" sz="1400" dirty="0">
                  <a:solidFill>
                    <a:schemeClr val="bg1">
                      <a:alpha val="99000"/>
                    </a:schemeClr>
                  </a:solidFill>
                  <a:latin typeface="Segoe" pitchFamily="34" charset="0"/>
                </a:rPr>
                <a:t>SQL Server</a:t>
              </a:r>
            </a:p>
          </p:txBody>
        </p:sp>
      </p:grpSp>
      <p:sp>
        <p:nvSpPr>
          <p:cNvPr id="179" name="Left-Right Arrow 178"/>
          <p:cNvSpPr/>
          <p:nvPr/>
        </p:nvSpPr>
        <p:spPr bwMode="auto">
          <a:xfrm rot="5400000">
            <a:off x="6660581" y="4925105"/>
            <a:ext cx="859311" cy="228057"/>
          </a:xfrm>
          <a:prstGeom prst="leftRightArrow">
            <a:avLst/>
          </a:prstGeom>
          <a:gradFill rotWithShape="1">
            <a:gsLst>
              <a:gs pos="0">
                <a:schemeClr val="accent5">
                  <a:lumMod val="75000"/>
                </a:schemeClr>
              </a:gs>
              <a:gs pos="69000">
                <a:schemeClr val="accent5">
                  <a:lumMod val="50000"/>
                </a:schemeClr>
              </a:gs>
            </a:gsLst>
            <a:lin ang="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cxnSp>
        <p:nvCxnSpPr>
          <p:cNvPr id="184" name="Straight Arrow Connector 183"/>
          <p:cNvCxnSpPr/>
          <p:nvPr/>
        </p:nvCxnSpPr>
        <p:spPr>
          <a:xfrm flipH="1">
            <a:off x="6591422" y="2716384"/>
            <a:ext cx="246952" cy="0"/>
          </a:xfrm>
          <a:prstGeom prst="straightConnector1">
            <a:avLst/>
          </a:prstGeom>
          <a:ln w="47625">
            <a:solidFill>
              <a:srgbClr val="002060"/>
            </a:solidFill>
            <a:tailEnd type="none"/>
          </a:ln>
        </p:spPr>
        <p:style>
          <a:lnRef idx="1">
            <a:schemeClr val="dk1"/>
          </a:lnRef>
          <a:fillRef idx="0">
            <a:schemeClr val="dk1"/>
          </a:fillRef>
          <a:effectRef idx="0">
            <a:schemeClr val="dk1"/>
          </a:effectRef>
          <a:fontRef idx="minor">
            <a:schemeClr val="tx1"/>
          </a:fontRef>
        </p:style>
      </p:cxnSp>
      <p:cxnSp>
        <p:nvCxnSpPr>
          <p:cNvPr id="185" name="Straight Arrow Connector 184"/>
          <p:cNvCxnSpPr/>
          <p:nvPr/>
        </p:nvCxnSpPr>
        <p:spPr>
          <a:xfrm>
            <a:off x="7055719" y="3118939"/>
            <a:ext cx="0" cy="881852"/>
          </a:xfrm>
          <a:prstGeom prst="straightConnector1">
            <a:avLst/>
          </a:prstGeom>
          <a:ln w="47625">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1797764" y="3916678"/>
            <a:ext cx="945436" cy="677086"/>
          </a:xfrm>
          <a:prstGeom prst="rect">
            <a:avLst/>
          </a:prstGeom>
          <a:noFill/>
        </p:spPr>
        <p:txBody>
          <a:bodyPr wrap="square" lIns="121899" tIns="60949" rIns="121899" bIns="60949" rtlCol="0">
            <a:spAutoFit/>
          </a:bodyPr>
          <a:lstStyle/>
          <a:p>
            <a:pPr algn="r"/>
            <a:r>
              <a:rPr lang="ru-RU" sz="1200" dirty="0" smtClean="0">
                <a:latin typeface="Segoe" pitchFamily="34" charset="0"/>
              </a:rPr>
              <a:t>Центр данных </a:t>
            </a:r>
            <a:r>
              <a:rPr lang="en-US" sz="1200" dirty="0" smtClean="0">
                <a:latin typeface="Segoe" pitchFamily="34" charset="0"/>
              </a:rPr>
              <a:t>Microsoft </a:t>
            </a:r>
            <a:endParaRPr lang="en-US" sz="1200" dirty="0">
              <a:latin typeface="Segoe" pitchFamily="34" charset="0"/>
            </a:endParaRPr>
          </a:p>
        </p:txBody>
      </p:sp>
      <p:sp>
        <p:nvSpPr>
          <p:cNvPr id="78" name="Rounded Rectangle 77"/>
          <p:cNvSpPr/>
          <p:nvPr/>
        </p:nvSpPr>
        <p:spPr>
          <a:xfrm>
            <a:off x="6719835" y="4069468"/>
            <a:ext cx="902392" cy="533011"/>
          </a:xfrm>
          <a:prstGeom prst="roundRect">
            <a:avLst/>
          </a:prstGeom>
          <a:gradFill>
            <a:gsLst>
              <a:gs pos="0">
                <a:schemeClr val="tx1">
                  <a:alpha val="75000"/>
                </a:schemeClr>
              </a:gs>
              <a:gs pos="87000">
                <a:srgbClr val="FFC000"/>
              </a:gs>
            </a:gsLst>
            <a:lin ang="5400000" scaled="0"/>
          </a:gradFill>
          <a:ln w="9525" cap="flat" cmpd="sng" algn="ctr">
            <a:solidFill>
              <a:schemeClr val="bg1">
                <a:lumMod val="50000"/>
                <a:lumOff val="50000"/>
              </a:schemeClr>
            </a:solidFill>
            <a:prstDash val="soli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1700" dirty="0">
              <a:solidFill>
                <a:schemeClr val="bg1"/>
              </a:solidFill>
              <a:latin typeface="Segoe" pitchFamily="34" charset="0"/>
            </a:endParaRPr>
          </a:p>
        </p:txBody>
      </p:sp>
      <p:sp>
        <p:nvSpPr>
          <p:cNvPr id="80" name="Rounded Rectangle 79"/>
          <p:cNvSpPr/>
          <p:nvPr/>
        </p:nvSpPr>
        <p:spPr>
          <a:xfrm>
            <a:off x="6477000" y="4001376"/>
            <a:ext cx="1035764" cy="533011"/>
          </a:xfrm>
          <a:prstGeom prst="roundRect">
            <a:avLst/>
          </a:prstGeom>
          <a:gradFill>
            <a:gsLst>
              <a:gs pos="0">
                <a:schemeClr val="tx1">
                  <a:alpha val="92000"/>
                </a:schemeClr>
              </a:gs>
              <a:gs pos="87000">
                <a:srgbClr val="FFC000"/>
              </a:gs>
            </a:gsLst>
            <a:lin ang="5400000" scaled="0"/>
          </a:gradFill>
          <a:ln w="9525" cap="flat" cmpd="sng" algn="ctr">
            <a:solidFill>
              <a:schemeClr val="bg1">
                <a:lumMod val="50000"/>
                <a:lumOff val="50000"/>
              </a:schemeClr>
            </a:solidFill>
            <a:prstDash val="soli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r>
              <a:rPr lang="en-US" sz="1200" b="1" dirty="0">
                <a:solidFill>
                  <a:schemeClr val="bg1"/>
                </a:solidFill>
                <a:latin typeface="Segoe" pitchFamily="34" charset="0"/>
              </a:rPr>
              <a:t>Windows Azure</a:t>
            </a:r>
          </a:p>
        </p:txBody>
      </p:sp>
      <p:cxnSp>
        <p:nvCxnSpPr>
          <p:cNvPr id="88" name="Straight Arrow Connector 87"/>
          <p:cNvCxnSpPr/>
          <p:nvPr/>
        </p:nvCxnSpPr>
        <p:spPr>
          <a:xfrm>
            <a:off x="1392358" y="3154681"/>
            <a:ext cx="0" cy="807809"/>
          </a:xfrm>
          <a:prstGeom prst="straightConnector1">
            <a:avLst/>
          </a:prstGeom>
          <a:ln w="47625">
            <a:solidFill>
              <a:srgbClr val="002060"/>
            </a:solidFill>
            <a:tailEnd type="arrow"/>
          </a:ln>
        </p:spPr>
        <p:style>
          <a:lnRef idx="1">
            <a:schemeClr val="dk1"/>
          </a:lnRef>
          <a:fillRef idx="0">
            <a:schemeClr val="dk1"/>
          </a:fillRef>
          <a:effectRef idx="0">
            <a:schemeClr val="dk1"/>
          </a:effectRef>
          <a:fontRef idx="minor">
            <a:schemeClr val="tx1"/>
          </a:fontRef>
        </p:style>
      </p:cxnSp>
      <p:pic>
        <p:nvPicPr>
          <p:cNvPr id="1026" name="Picture 2" descr="Description: C:\Program Files\Microsoft Resource DVD Artwork\DVD_ART\Artwork_Imagery\HARDWARE_IMAGERY\Illustration - Misc Hardware\Windows Vista Illustration Icons\Syn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5688" y="3230882"/>
            <a:ext cx="346838" cy="3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Box 89"/>
          <p:cNvSpPr txBox="1"/>
          <p:nvPr/>
        </p:nvSpPr>
        <p:spPr>
          <a:xfrm>
            <a:off x="5671168" y="3510048"/>
            <a:ext cx="877272" cy="861752"/>
          </a:xfrm>
          <a:prstGeom prst="rect">
            <a:avLst/>
          </a:prstGeom>
          <a:noFill/>
        </p:spPr>
        <p:txBody>
          <a:bodyPr wrap="square" lIns="121899" tIns="60949" rIns="121899" bIns="60949" rtlCol="0">
            <a:spAutoFit/>
          </a:bodyPr>
          <a:lstStyle/>
          <a:p>
            <a:pPr algn="ctr"/>
            <a:r>
              <a:rPr lang="en-US" sz="1200" b="1" dirty="0">
                <a:latin typeface="Segoe" pitchFamily="34" charset="0"/>
              </a:rPr>
              <a:t>SQL Azure </a:t>
            </a:r>
          </a:p>
          <a:p>
            <a:pPr algn="ctr"/>
            <a:r>
              <a:rPr lang="en-US" sz="1200" b="1" dirty="0">
                <a:latin typeface="Segoe" pitchFamily="34" charset="0"/>
              </a:rPr>
              <a:t>Data Sync</a:t>
            </a:r>
          </a:p>
        </p:txBody>
      </p:sp>
      <p:sp>
        <p:nvSpPr>
          <p:cNvPr id="95" name="Left-Right Arrow 94"/>
          <p:cNvSpPr/>
          <p:nvPr/>
        </p:nvSpPr>
        <p:spPr bwMode="auto">
          <a:xfrm rot="5400000">
            <a:off x="6671973" y="4173370"/>
            <a:ext cx="2276515" cy="228057"/>
          </a:xfrm>
          <a:prstGeom prst="leftRightArrow">
            <a:avLst/>
          </a:prstGeom>
          <a:gradFill rotWithShape="1">
            <a:gsLst>
              <a:gs pos="0">
                <a:schemeClr val="accent5">
                  <a:lumMod val="75000"/>
                </a:schemeClr>
              </a:gs>
              <a:gs pos="69000">
                <a:schemeClr val="accent5">
                  <a:lumMod val="50000"/>
                </a:schemeClr>
              </a:gs>
            </a:gsLst>
            <a:lin ang="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71" name="Rounded Rectangle 170"/>
          <p:cNvSpPr/>
          <p:nvPr/>
        </p:nvSpPr>
        <p:spPr bwMode="auto">
          <a:xfrm>
            <a:off x="6849392" y="2366445"/>
            <a:ext cx="1642192" cy="756892"/>
          </a:xfrm>
          <a:prstGeom prst="roundRect">
            <a:avLst>
              <a:gd name="adj" fmla="val 12139"/>
            </a:avLst>
          </a:prstGeom>
          <a:gradFill>
            <a:gsLst>
              <a:gs pos="12000">
                <a:srgbClr val="FFCF37"/>
              </a:gs>
              <a:gs pos="100000">
                <a:schemeClr val="tx1">
                  <a:alpha val="77000"/>
                </a:schemeClr>
              </a:gs>
            </a:gsLst>
            <a:lin ang="162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grpSp>
        <p:nvGrpSpPr>
          <p:cNvPr id="187" name="Group 186"/>
          <p:cNvGrpSpPr/>
          <p:nvPr/>
        </p:nvGrpSpPr>
        <p:grpSpPr>
          <a:xfrm>
            <a:off x="6767841" y="2414844"/>
            <a:ext cx="1805302" cy="666931"/>
            <a:chOff x="9102194" y="1693419"/>
            <a:chExt cx="2406443" cy="666931"/>
          </a:xfrm>
        </p:grpSpPr>
        <p:sp>
          <p:nvSpPr>
            <p:cNvPr id="172" name="Rectangle 171"/>
            <p:cNvSpPr/>
            <p:nvPr/>
          </p:nvSpPr>
          <p:spPr>
            <a:xfrm>
              <a:off x="9102194" y="2083351"/>
              <a:ext cx="2406443" cy="276999"/>
            </a:xfrm>
            <a:prstGeom prst="rect">
              <a:avLst/>
            </a:prstGeom>
          </p:spPr>
          <p:txBody>
            <a:bodyPr wrap="none">
              <a:spAutoFit/>
            </a:bodyPr>
            <a:lstStyle/>
            <a:p>
              <a:pPr algn="ctr"/>
              <a:r>
                <a:rPr lang="ru-RU" sz="1200" dirty="0">
                  <a:solidFill>
                    <a:schemeClr val="bg1"/>
                  </a:solidFill>
                  <a:latin typeface="Segoe" pitchFamily="34" charset="0"/>
                </a:rPr>
                <a:t>Приложения / утилиты</a:t>
              </a:r>
            </a:p>
          </p:txBody>
        </p:sp>
        <p:pic>
          <p:nvPicPr>
            <p:cNvPr id="173" name="Picture 4" descr="C:\0Projects\Microsoft\BizTalk\images\messaegs.png"/>
            <p:cNvPicPr>
              <a:picLocks noChangeAspect="1" noChangeArrowheads="1"/>
            </p:cNvPicPr>
            <p:nvPr/>
          </p:nvPicPr>
          <p:blipFill>
            <a:blip r:embed="rId3" cstate="print"/>
            <a:srcRect/>
            <a:stretch>
              <a:fillRect/>
            </a:stretch>
          </p:blipFill>
          <p:spPr bwMode="auto">
            <a:xfrm>
              <a:off x="10176710" y="1693419"/>
              <a:ext cx="323059" cy="380376"/>
            </a:xfrm>
            <a:prstGeom prst="rect">
              <a:avLst/>
            </a:prstGeom>
            <a:noFill/>
            <a:effectLst/>
            <a:scene3d>
              <a:camera prst="isometricOffAxis1Right"/>
              <a:lightRig rig="threePt" dir="t"/>
            </a:scene3d>
          </p:spPr>
        </p:pic>
      </p:grpSp>
    </p:spTree>
    <p:extLst>
      <p:ext uri="{BB962C8B-B14F-4D97-AF65-F5344CB8AC3E}">
        <p14:creationId xmlns:p14="http://schemas.microsoft.com/office/powerpoint/2010/main" val="4108953683"/>
      </p:ext>
    </p:extLst>
  </p:cSld>
  <p:clrMapOvr>
    <a:masterClrMapping/>
  </p:clrMapOvr>
  <mc:AlternateContent xmlns:mc="http://schemas.openxmlformats.org/markup-compatibility/2006" xmlns:p14="http://schemas.microsoft.com/office/powerpoint/2010/main">
    <mc:Choice Requires="p14">
      <p:transition p14:dur="0"/>
    </mc:Choice>
    <mc:Fallback xmlns="" xmlns:a14="http://schemas.microsoft.com/office/drawing/2010/main">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u-RU" dirty="0" smtClean="0"/>
              <a:t>Совместимость </a:t>
            </a:r>
            <a:r>
              <a:rPr lang="en-US" dirty="0" smtClean="0"/>
              <a:t>SQL Azure</a:t>
            </a:r>
            <a:endParaRPr lang="en-US" dirty="0"/>
          </a:p>
        </p:txBody>
      </p:sp>
      <p:sp>
        <p:nvSpPr>
          <p:cNvPr id="8" name="Text Placeholder 7"/>
          <p:cNvSpPr>
            <a:spLocks noGrp="1"/>
          </p:cNvSpPr>
          <p:nvPr>
            <p:ph type="body" idx="1"/>
          </p:nvPr>
        </p:nvSpPr>
        <p:spPr>
          <a:xfrm>
            <a:off x="447675" y="923924"/>
            <a:ext cx="4114800" cy="789601"/>
          </a:xfrm>
        </p:spPr>
        <p:txBody>
          <a:bodyPr/>
          <a:lstStyle/>
          <a:p>
            <a:endParaRPr lang="en-US" dirty="0" smtClean="0"/>
          </a:p>
          <a:p>
            <a:r>
              <a:rPr lang="ru-RU" dirty="0" smtClean="0"/>
              <a:t>В наст.момент поддерживаются:</a:t>
            </a:r>
            <a:endParaRPr lang="en-US" dirty="0"/>
          </a:p>
        </p:txBody>
      </p:sp>
      <p:sp>
        <p:nvSpPr>
          <p:cNvPr id="9" name="Content Placeholder 8"/>
          <p:cNvSpPr>
            <a:spLocks noGrp="1"/>
          </p:cNvSpPr>
          <p:nvPr>
            <p:ph sz="half" idx="2"/>
          </p:nvPr>
        </p:nvSpPr>
        <p:spPr>
          <a:xfrm>
            <a:off x="409576" y="1854717"/>
            <a:ext cx="3905249" cy="3910301"/>
          </a:xfrm>
        </p:spPr>
        <p:txBody>
          <a:bodyPr/>
          <a:lstStyle/>
          <a:p>
            <a:r>
              <a:rPr lang="ru-RU" sz="1800" dirty="0" smtClean="0"/>
              <a:t>Таблицы, индексы, представления</a:t>
            </a:r>
            <a:endParaRPr lang="en-US" sz="1800" dirty="0" smtClean="0"/>
          </a:p>
          <a:p>
            <a:r>
              <a:rPr lang="ru-RU" sz="1800" dirty="0" smtClean="0"/>
              <a:t>Хранимые процедуры</a:t>
            </a:r>
            <a:endParaRPr lang="en-US" sz="1800" dirty="0" smtClean="0"/>
          </a:p>
          <a:p>
            <a:r>
              <a:rPr lang="ru-RU" sz="1800" dirty="0" smtClean="0"/>
              <a:t>Триггеры</a:t>
            </a:r>
            <a:endParaRPr lang="en-US" sz="1800" dirty="0" smtClean="0"/>
          </a:p>
          <a:p>
            <a:r>
              <a:rPr lang="ru-RU" sz="1800" dirty="0" smtClean="0"/>
              <a:t>Ограничения</a:t>
            </a:r>
            <a:endParaRPr lang="en-US" sz="1800" dirty="0" smtClean="0"/>
          </a:p>
          <a:p>
            <a:r>
              <a:rPr lang="ru-RU" sz="1800" dirty="0" smtClean="0"/>
              <a:t>Табличные переменные</a:t>
            </a:r>
            <a:r>
              <a:rPr lang="en-US" sz="1800" dirty="0" smtClean="0"/>
              <a:t>, </a:t>
            </a:r>
            <a:br>
              <a:rPr lang="en-US" sz="1800" dirty="0" smtClean="0"/>
            </a:br>
            <a:r>
              <a:rPr lang="ru-RU" sz="1800" dirty="0" smtClean="0"/>
              <a:t>врем.табл. </a:t>
            </a:r>
            <a:r>
              <a:rPr lang="ru-RU" sz="1800" dirty="0"/>
              <a:t>у</a:t>
            </a:r>
            <a:r>
              <a:rPr lang="ru-RU" sz="1800" dirty="0" smtClean="0"/>
              <a:t>ровня сессии </a:t>
            </a:r>
            <a:r>
              <a:rPr lang="en-US" sz="1800" dirty="0" smtClean="0"/>
              <a:t>(#t)</a:t>
            </a:r>
          </a:p>
          <a:p>
            <a:r>
              <a:rPr lang="ru-RU" sz="1800" dirty="0" smtClean="0"/>
              <a:t>Геопространственные типы</a:t>
            </a:r>
            <a:r>
              <a:rPr lang="en-US" sz="1800" smtClean="0"/>
              <a:t>, HierarchyId</a:t>
            </a:r>
          </a:p>
          <a:p>
            <a:r>
              <a:rPr lang="ru-RU" sz="1800" smtClean="0"/>
              <a:t>Логины</a:t>
            </a:r>
            <a:r>
              <a:rPr lang="en-US" sz="1800" smtClean="0"/>
              <a:t> </a:t>
            </a:r>
            <a:r>
              <a:rPr lang="ru-RU" sz="1800" smtClean="0"/>
              <a:t>и пользователи</a:t>
            </a:r>
          </a:p>
          <a:p>
            <a:pPr lvl="1"/>
            <a:r>
              <a:rPr lang="en-US" sz="1600" smtClean="0"/>
              <a:t>CREATE LOGIN … WITH PASSWORD = …</a:t>
            </a:r>
            <a:endParaRPr lang="ru-RU" sz="1600" smtClean="0"/>
          </a:p>
          <a:p>
            <a:pPr lvl="1"/>
            <a:r>
              <a:rPr lang="en-US" sz="1600" smtClean="0"/>
              <a:t>CREATE USER … FROM LOGIN …</a:t>
            </a:r>
          </a:p>
          <a:p>
            <a:r>
              <a:rPr lang="ru-RU" sz="1900" smtClean="0"/>
              <a:t>Схемы</a:t>
            </a:r>
            <a:endParaRPr lang="en-US" sz="1900" dirty="0" smtClean="0"/>
          </a:p>
        </p:txBody>
      </p:sp>
      <p:sp>
        <p:nvSpPr>
          <p:cNvPr id="10" name="Text Placeholder 9"/>
          <p:cNvSpPr>
            <a:spLocks noGrp="1"/>
          </p:cNvSpPr>
          <p:nvPr>
            <p:ph type="body" sz="quarter" idx="3"/>
          </p:nvPr>
        </p:nvSpPr>
        <p:spPr>
          <a:xfrm>
            <a:off x="4495800" y="963879"/>
            <a:ext cx="4117019" cy="692497"/>
          </a:xfrm>
        </p:spPr>
        <p:txBody>
          <a:bodyPr/>
          <a:lstStyle/>
          <a:p>
            <a:r>
              <a:rPr lang="ru-RU" dirty="0" smtClean="0"/>
              <a:t>В наст.момент не поддерживаются:</a:t>
            </a:r>
            <a:endParaRPr lang="en-US" dirty="0"/>
          </a:p>
        </p:txBody>
      </p:sp>
      <p:sp>
        <p:nvSpPr>
          <p:cNvPr id="11" name="Content Placeholder 10"/>
          <p:cNvSpPr>
            <a:spLocks noGrp="1"/>
          </p:cNvSpPr>
          <p:nvPr>
            <p:ph sz="quarter" idx="4"/>
          </p:nvPr>
        </p:nvSpPr>
        <p:spPr>
          <a:xfrm>
            <a:off x="4495800" y="1733551"/>
            <a:ext cx="4495800" cy="3167021"/>
          </a:xfrm>
        </p:spPr>
        <p:txBody>
          <a:bodyPr/>
          <a:lstStyle/>
          <a:p>
            <a:r>
              <a:rPr lang="ru-RU" sz="2000" dirty="0" smtClean="0"/>
              <a:t>Типы данных:</a:t>
            </a:r>
            <a:endParaRPr lang="en-US" sz="2000" dirty="0" smtClean="0"/>
          </a:p>
          <a:p>
            <a:pPr lvl="1"/>
            <a:r>
              <a:rPr lang="en-US" sz="1800" dirty="0" smtClean="0"/>
              <a:t>XML, </a:t>
            </a:r>
            <a:r>
              <a:rPr lang="ru-RU" sz="1800" dirty="0" smtClean="0"/>
              <a:t>разреженные колонки</a:t>
            </a:r>
            <a:r>
              <a:rPr lang="en-US" sz="1800" dirty="0" smtClean="0"/>
              <a:t>, </a:t>
            </a:r>
            <a:r>
              <a:rPr lang="en-US" sz="1800" dirty="0" err="1" smtClean="0"/>
              <a:t>Filestream</a:t>
            </a:r>
            <a:endParaRPr lang="en-US" sz="1800" dirty="0" smtClean="0"/>
          </a:p>
          <a:p>
            <a:r>
              <a:rPr lang="ru-RU" sz="2000" dirty="0" smtClean="0"/>
              <a:t>Партиции</a:t>
            </a:r>
            <a:endParaRPr lang="en-US" sz="2000" dirty="0"/>
          </a:p>
          <a:p>
            <a:r>
              <a:rPr lang="ru-RU" sz="2000" dirty="0" smtClean="0"/>
              <a:t>Полнотекст</a:t>
            </a:r>
            <a:endParaRPr lang="en-US" sz="2000" dirty="0" smtClean="0"/>
          </a:p>
          <a:p>
            <a:r>
              <a:rPr lang="en-US" sz="2000" dirty="0" smtClean="0"/>
              <a:t>SQL-CLR</a:t>
            </a:r>
          </a:p>
          <a:p>
            <a:r>
              <a:rPr lang="en-US" sz="2000" smtClean="0"/>
              <a:t>SQL Agent</a:t>
            </a:r>
            <a:endParaRPr lang="ru-RU" sz="2000" smtClean="0"/>
          </a:p>
          <a:p>
            <a:r>
              <a:rPr lang="en-US" sz="2000" smtClean="0"/>
              <a:t>SELECT INTO </a:t>
            </a:r>
            <a:endParaRPr lang="ru-RU" sz="2000" smtClean="0"/>
          </a:p>
          <a:p>
            <a:pPr lvl="1"/>
            <a:r>
              <a:rPr lang="ru-RU" sz="1800" smtClean="0"/>
              <a:t>См.внизу</a:t>
            </a:r>
            <a:endParaRPr lang="en-US" sz="1800" smtClean="0"/>
          </a:p>
          <a:p>
            <a:r>
              <a:rPr lang="en-US" sz="2000" smtClean="0"/>
              <a:t>SMO</a:t>
            </a:r>
          </a:p>
        </p:txBody>
      </p:sp>
      <p:sp>
        <p:nvSpPr>
          <p:cNvPr id="12" name="Rectangle 11"/>
          <p:cNvSpPr/>
          <p:nvPr/>
        </p:nvSpPr>
        <p:spPr>
          <a:xfrm>
            <a:off x="304800" y="6038850"/>
            <a:ext cx="8382000" cy="539750"/>
          </a:xfrm>
          <a:prstGeom prst="rect">
            <a:avLst/>
          </a:prstGeom>
          <a:ln/>
        </p:spPr>
        <p:style>
          <a:lnRef idx="0">
            <a:schemeClr val="accent3"/>
          </a:lnRef>
          <a:fillRef idx="3">
            <a:schemeClr val="accent3"/>
          </a:fillRef>
          <a:effectRef idx="3">
            <a:schemeClr val="accent3"/>
          </a:effectRef>
          <a:fontRef idx="minor">
            <a:schemeClr val="lt1"/>
          </a:fontRef>
        </p:style>
        <p:txBody>
          <a:bodyPr lIns="121899" tIns="60949" rIns="121899" bIns="60949" rtlCol="0" anchor="ctr"/>
          <a:lstStyle/>
          <a:p>
            <a:pPr marL="228560" indent="-228560" algn="ctr"/>
            <a:r>
              <a:rPr lang="ru-RU" sz="2400" i="1" dirty="0" smtClean="0">
                <a:solidFill>
                  <a:schemeClr val="tx1"/>
                </a:solidFill>
              </a:rPr>
              <a:t>Таблицы требуют наличия кластерного индекса</a:t>
            </a:r>
            <a:endParaRPr lang="en-US" sz="2400" i="1" dirty="0">
              <a:solidFill>
                <a:schemeClr val="tx1"/>
              </a:solidFill>
            </a:endParaRPr>
          </a:p>
        </p:txBody>
      </p:sp>
    </p:spTree>
    <p:extLst>
      <p:ext uri="{BB962C8B-B14F-4D97-AF65-F5344CB8AC3E}">
        <p14:creationId xmlns:p14="http://schemas.microsoft.com/office/powerpoint/2010/main" val="506005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ru-RU" smtClean="0"/>
              <a:t>Как человечество пришло в Облако?</a:t>
            </a:r>
            <a:endParaRPr lang="en-US"/>
          </a:p>
        </p:txBody>
      </p:sp>
      <p:sp>
        <p:nvSpPr>
          <p:cNvPr id="3" name="Content Placeholder 2"/>
          <p:cNvSpPr>
            <a:spLocks noGrp="1"/>
          </p:cNvSpPr>
          <p:nvPr>
            <p:ph idx="1"/>
          </p:nvPr>
        </p:nvSpPr>
        <p:spPr>
          <a:xfrm>
            <a:off x="412746" y="1909556"/>
            <a:ext cx="3314703" cy="1176544"/>
          </a:xfrm>
        </p:spPr>
        <p:txBody>
          <a:bodyPr/>
          <a:lstStyle/>
          <a:p>
            <a:r>
              <a:rPr lang="ru-RU" sz="2800" smtClean="0"/>
              <a:t>История вопроса: от традиционного Интернет-хостинга – к Облаку</a:t>
            </a:r>
          </a:p>
        </p:txBody>
      </p:sp>
      <p:sp>
        <p:nvSpPr>
          <p:cNvPr id="5" name="Content Placeholder 2"/>
          <p:cNvSpPr txBox="1">
            <a:spLocks/>
          </p:cNvSpPr>
          <p:nvPr/>
        </p:nvSpPr>
        <p:spPr>
          <a:xfrm>
            <a:off x="412746" y="4873625"/>
            <a:ext cx="8410575" cy="1606594"/>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80000"/>
              <a:buFontTx/>
              <a:buBlip>
                <a:blip r:embed="rId2"/>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2"/>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t"/>
            <a:r>
              <a:rPr lang="ru-RU" sz="2800" smtClean="0"/>
              <a:t>Облако появилось на стыке трех идей:</a:t>
            </a:r>
          </a:p>
          <a:p>
            <a:pPr lvl="1"/>
            <a:r>
              <a:rPr lang="ru-RU" sz="2400" smtClean="0"/>
              <a:t>Аренда </a:t>
            </a:r>
            <a:r>
              <a:rPr lang="ru-RU" sz="2400"/>
              <a:t>необходимых мощностей</a:t>
            </a:r>
          </a:p>
          <a:p>
            <a:pPr lvl="1"/>
            <a:r>
              <a:rPr lang="ru-RU" sz="2400" smtClean="0"/>
              <a:t>Аутсорсинг </a:t>
            </a:r>
            <a:r>
              <a:rPr lang="ru-RU" sz="2400"/>
              <a:t>непрофильных процессов</a:t>
            </a:r>
          </a:p>
          <a:p>
            <a:pPr lvl="1"/>
            <a:r>
              <a:rPr lang="ru-RU" sz="2400" smtClean="0"/>
              <a:t>Удаленная обработка данных</a:t>
            </a:r>
            <a:endParaRPr lang="ru-RU" sz="24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546" y="1019174"/>
            <a:ext cx="4596642"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9662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41" y="228602"/>
            <a:ext cx="8363937" cy="553998"/>
          </a:xfrm>
        </p:spPr>
        <p:txBody>
          <a:bodyPr/>
          <a:lstStyle/>
          <a:p>
            <a:r>
              <a:rPr lang="en-US" dirty="0" smtClean="0">
                <a:latin typeface="+mn-lt"/>
              </a:rPr>
              <a:t>SQL Azure: </a:t>
            </a:r>
            <a:r>
              <a:rPr lang="ru-RU" dirty="0" smtClean="0">
                <a:latin typeface="+mn-lt"/>
              </a:rPr>
              <a:t>иерархия понятий</a:t>
            </a:r>
            <a:endParaRPr lang="en-US" dirty="0">
              <a:latin typeface="+mn-lt"/>
            </a:endParaRPr>
          </a:p>
        </p:txBody>
      </p:sp>
      <p:sp>
        <p:nvSpPr>
          <p:cNvPr id="4" name="Content Placeholder 2"/>
          <p:cNvSpPr txBox="1">
            <a:spLocks/>
          </p:cNvSpPr>
          <p:nvPr/>
        </p:nvSpPr>
        <p:spPr>
          <a:xfrm>
            <a:off x="2446961" y="1227440"/>
            <a:ext cx="6620843" cy="5303987"/>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9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ru-RU" sz="2000" dirty="0" smtClean="0"/>
              <a:t>Каждый эккаунт имеет один или более серверов</a:t>
            </a:r>
            <a:endParaRPr lang="en-US" sz="2000" b="1" i="1" dirty="0" smtClean="0"/>
          </a:p>
          <a:p>
            <a:pPr lvl="1">
              <a:defRPr/>
            </a:pPr>
            <a:r>
              <a:rPr lang="ru-RU" sz="1800" dirty="0" smtClean="0"/>
              <a:t>Эккаунт общий в масштабе платформы </a:t>
            </a:r>
            <a:r>
              <a:rPr lang="en-US" sz="1800" dirty="0" smtClean="0"/>
              <a:t>Azure</a:t>
            </a:r>
            <a:endParaRPr lang="ru-RU" sz="1800" dirty="0" smtClean="0"/>
          </a:p>
          <a:p>
            <a:pPr lvl="1">
              <a:defRPr/>
            </a:pPr>
            <a:r>
              <a:rPr lang="ru-RU" sz="1800" dirty="0" smtClean="0"/>
              <a:t>Ведется на едином портале, единица биллинга</a:t>
            </a:r>
            <a:endParaRPr lang="en-US" sz="1800" dirty="0" smtClean="0"/>
          </a:p>
          <a:p>
            <a:pPr>
              <a:defRPr/>
            </a:pPr>
            <a:r>
              <a:rPr lang="ru-RU" sz="2000" dirty="0" smtClean="0"/>
              <a:t>Каждый </a:t>
            </a:r>
            <a:r>
              <a:rPr lang="ru-RU" sz="2000" smtClean="0"/>
              <a:t>сервер имеет не более 150 БД на эккаунт</a:t>
            </a:r>
            <a:endParaRPr lang="en-US" sz="1600" dirty="0" smtClean="0"/>
          </a:p>
          <a:p>
            <a:pPr lvl="1">
              <a:defRPr/>
            </a:pPr>
            <a:r>
              <a:rPr lang="ru-RU" sz="1800" smtClean="0"/>
              <a:t>С учетом БД </a:t>
            </a:r>
            <a:r>
              <a:rPr lang="en-US" sz="1800" smtClean="0"/>
              <a:t>master – 149 </a:t>
            </a:r>
            <a:r>
              <a:rPr lang="ru-RU" sz="1800" smtClean="0"/>
              <a:t>пользовательских</a:t>
            </a:r>
            <a:endParaRPr lang="en-US" sz="1800" smtClean="0"/>
          </a:p>
          <a:p>
            <a:pPr lvl="1">
              <a:defRPr/>
            </a:pPr>
            <a:r>
              <a:rPr lang="ru-RU" sz="1800" smtClean="0"/>
              <a:t>Сервер </a:t>
            </a:r>
            <a:r>
              <a:rPr lang="ru-RU" sz="1800" dirty="0" smtClean="0"/>
              <a:t>видим </a:t>
            </a:r>
            <a:r>
              <a:rPr lang="en-US" sz="1800" dirty="0" smtClean="0"/>
              <a:t>TDS-</a:t>
            </a:r>
            <a:r>
              <a:rPr lang="ru-RU" sz="1800" dirty="0" smtClean="0"/>
              <a:t>клиенту как </a:t>
            </a:r>
            <a:r>
              <a:rPr lang="en-US" sz="1800" dirty="0" smtClean="0"/>
              <a:t>SQL Server</a:t>
            </a:r>
            <a:endParaRPr lang="ru-RU" sz="1800" dirty="0" smtClean="0"/>
          </a:p>
          <a:p>
            <a:pPr lvl="1">
              <a:defRPr/>
            </a:pPr>
            <a:r>
              <a:rPr lang="ru-RU" sz="1800" dirty="0" smtClean="0"/>
              <a:t>Автогенерируется </a:t>
            </a:r>
            <a:r>
              <a:rPr lang="en-US" sz="1800" dirty="0" smtClean="0"/>
              <a:t>DNS-</a:t>
            </a:r>
            <a:r>
              <a:rPr lang="ru-RU" sz="1800" dirty="0" smtClean="0"/>
              <a:t>имя</a:t>
            </a:r>
          </a:p>
          <a:p>
            <a:pPr lvl="1">
              <a:defRPr/>
            </a:pPr>
            <a:r>
              <a:rPr lang="ru-RU" sz="1800" dirty="0" smtClean="0"/>
              <a:t>Логическая группа БД</a:t>
            </a:r>
          </a:p>
          <a:p>
            <a:pPr lvl="1">
              <a:defRPr/>
            </a:pPr>
            <a:r>
              <a:rPr lang="ru-RU" sz="1800" dirty="0" smtClean="0"/>
              <a:t>Фасад, маршрутизирующий запросы по узлам</a:t>
            </a:r>
            <a:endParaRPr lang="en-US" sz="1800" dirty="0" smtClean="0"/>
          </a:p>
          <a:p>
            <a:pPr lvl="1">
              <a:defRPr/>
            </a:pPr>
            <a:r>
              <a:rPr lang="ru-RU" sz="1800" dirty="0" smtClean="0"/>
              <a:t>Единица аутентификации пользователей</a:t>
            </a:r>
            <a:endParaRPr lang="en-US" sz="1800" dirty="0" smtClean="0"/>
          </a:p>
          <a:p>
            <a:pPr lvl="1">
              <a:defRPr/>
            </a:pPr>
            <a:r>
              <a:rPr lang="ru-RU" sz="1800" dirty="0" smtClean="0"/>
              <a:t>Единица географического положения (привязан к датацентру)</a:t>
            </a:r>
            <a:endParaRPr lang="en-US" sz="1800" dirty="0" smtClean="0"/>
          </a:p>
          <a:p>
            <a:pPr>
              <a:defRPr/>
            </a:pPr>
            <a:r>
              <a:rPr lang="ru-RU" sz="2000" dirty="0" smtClean="0"/>
              <a:t>Каждая БД имеет стандартные объекты</a:t>
            </a:r>
            <a:endParaRPr lang="en-US" sz="2000" dirty="0" smtClean="0"/>
          </a:p>
          <a:p>
            <a:pPr lvl="1">
              <a:defRPr/>
            </a:pPr>
            <a:r>
              <a:rPr lang="ru-RU" sz="1800" dirty="0" smtClean="0"/>
              <a:t>Таблицы, индексы, процедуры, ...</a:t>
            </a:r>
            <a:endParaRPr lang="en-US" sz="1800" dirty="0" smtClean="0"/>
          </a:p>
          <a:p>
            <a:pPr lvl="1">
              <a:defRPr/>
            </a:pPr>
            <a:r>
              <a:rPr lang="ru-RU" sz="1800" dirty="0" smtClean="0"/>
              <a:t>Единица мультитеннатности</a:t>
            </a:r>
            <a:endParaRPr lang="en-US" sz="1800" dirty="0" smtClean="0"/>
          </a:p>
          <a:p>
            <a:pPr lvl="1">
              <a:defRPr/>
            </a:pPr>
            <a:r>
              <a:rPr lang="ru-RU" sz="1800" dirty="0" smtClean="0"/>
              <a:t>В наст.момент не поддерживаются распред.транзакции (между неск.БД)</a:t>
            </a:r>
            <a:endParaRPr lang="en-US" sz="1800" dirty="0" smtClean="0"/>
          </a:p>
          <a:p>
            <a:pPr lvl="1">
              <a:defRPr/>
            </a:pPr>
            <a:endParaRPr lang="en-US" sz="1800" dirty="0" smtClean="0"/>
          </a:p>
        </p:txBody>
      </p:sp>
      <p:sp>
        <p:nvSpPr>
          <p:cNvPr id="5" name="Rounded Rectangle 4"/>
          <p:cNvSpPr/>
          <p:nvPr/>
        </p:nvSpPr>
        <p:spPr bwMode="auto">
          <a:xfrm>
            <a:off x="178524" y="1589321"/>
            <a:ext cx="2183524" cy="990600"/>
          </a:xfrm>
          <a:prstGeom prst="roundRect">
            <a:avLst/>
          </a:prstGeom>
          <a:gradFill rotWithShape="1">
            <a:gsLst>
              <a:gs pos="0">
                <a:srgbClr val="1F497D">
                  <a:tint val="80000"/>
                  <a:satMod val="300000"/>
                </a:srgbClr>
              </a:gs>
              <a:gs pos="100000">
                <a:srgbClr val="1F497D">
                  <a:shade val="30000"/>
                  <a:satMod val="200000"/>
                </a:srgbClr>
              </a:gs>
            </a:gsLst>
            <a:path path="circle">
              <a:fillToRect l="50000" t="50000" r="50000" b="50000"/>
            </a:path>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400" kern="0" dirty="0" smtClean="0">
                <a:solidFill>
                  <a:sysClr val="window" lastClr="FFFFFF"/>
                </a:solidFill>
                <a:effectLst>
                  <a:outerShdw blurRad="38100" dist="38100" dir="2700000" algn="tl">
                    <a:srgbClr val="000000">
                      <a:alpha val="43137"/>
                    </a:srgbClr>
                  </a:outerShdw>
                </a:effectLst>
              </a:rPr>
              <a:t>     Account</a:t>
            </a:r>
          </a:p>
        </p:txBody>
      </p:sp>
      <p:sp>
        <p:nvSpPr>
          <p:cNvPr id="6" name="Rounded Rectangle 5"/>
          <p:cNvSpPr/>
          <p:nvPr/>
        </p:nvSpPr>
        <p:spPr bwMode="auto">
          <a:xfrm>
            <a:off x="178524" y="3215648"/>
            <a:ext cx="2183524" cy="990600"/>
          </a:xfrm>
          <a:prstGeom prst="roundRect">
            <a:avLst/>
          </a:prstGeom>
          <a:gradFill rotWithShape="1">
            <a:gsLst>
              <a:gs pos="0">
                <a:srgbClr val="1F497D">
                  <a:tint val="80000"/>
                  <a:satMod val="300000"/>
                </a:srgbClr>
              </a:gs>
              <a:gs pos="100000">
                <a:srgbClr val="1F497D">
                  <a:shade val="30000"/>
                  <a:satMod val="200000"/>
                </a:srgbClr>
              </a:gs>
            </a:gsLst>
            <a:path path="circle">
              <a:fillToRect l="50000" t="50000" r="50000" b="50000"/>
            </a:path>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400" kern="0" dirty="0" smtClean="0">
                <a:solidFill>
                  <a:sysClr val="window" lastClr="FFFFFF"/>
                </a:solidFill>
                <a:effectLst>
                  <a:outerShdw blurRad="38100" dist="38100" dir="2700000" algn="tl">
                    <a:srgbClr val="000000">
                      <a:alpha val="43137"/>
                    </a:srgbClr>
                  </a:outerShdw>
                </a:effectLst>
              </a:rPr>
              <a:t>     Server</a:t>
            </a:r>
          </a:p>
        </p:txBody>
      </p:sp>
      <p:sp>
        <p:nvSpPr>
          <p:cNvPr id="7" name="Rounded Rectangle 6"/>
          <p:cNvSpPr/>
          <p:nvPr/>
        </p:nvSpPr>
        <p:spPr bwMode="auto">
          <a:xfrm>
            <a:off x="178524" y="4815848"/>
            <a:ext cx="2183524" cy="990600"/>
          </a:xfrm>
          <a:prstGeom prst="roundRect">
            <a:avLst/>
          </a:prstGeom>
          <a:gradFill rotWithShape="1">
            <a:gsLst>
              <a:gs pos="0">
                <a:srgbClr val="1F497D">
                  <a:tint val="80000"/>
                  <a:satMod val="300000"/>
                </a:srgbClr>
              </a:gs>
              <a:gs pos="100000">
                <a:srgbClr val="1F497D">
                  <a:shade val="30000"/>
                  <a:satMod val="200000"/>
                </a:srgbClr>
              </a:gs>
            </a:gsLst>
            <a:path path="circle">
              <a:fillToRect l="50000" t="50000" r="50000" b="50000"/>
            </a:path>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400" kern="0" dirty="0" smtClean="0">
                <a:solidFill>
                  <a:sysClr val="window" lastClr="FFFFFF"/>
                </a:solidFill>
                <a:effectLst>
                  <a:outerShdw blurRad="38100" dist="38100" dir="2700000" algn="tl">
                    <a:srgbClr val="000000">
                      <a:alpha val="43137"/>
                    </a:srgbClr>
                  </a:outerShdw>
                </a:effectLst>
              </a:rPr>
              <a:t>       Database</a:t>
            </a:r>
          </a:p>
        </p:txBody>
      </p:sp>
      <p:sp>
        <p:nvSpPr>
          <p:cNvPr id="8" name="Down Arrow 7"/>
          <p:cNvSpPr/>
          <p:nvPr/>
        </p:nvSpPr>
        <p:spPr bwMode="auto">
          <a:xfrm>
            <a:off x="965486" y="2699667"/>
            <a:ext cx="609600" cy="381000"/>
          </a:xfrm>
          <a:prstGeom prst="downArrow">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gradFill>
                <a:gsLst>
                  <a:gs pos="62000">
                    <a:srgbClr val="28347E"/>
                  </a:gs>
                  <a:gs pos="88000">
                    <a:srgbClr val="28347E"/>
                  </a:gs>
                </a:gsLst>
                <a:lin ang="5400000" scaled="0"/>
              </a:gradFill>
              <a:effectLst>
                <a:outerShdw blurRad="38100" dist="38100" dir="2700000" algn="tl">
                  <a:srgbClr val="000000">
                    <a:alpha val="43137"/>
                  </a:srgbClr>
                </a:outerShdw>
              </a:effectLst>
            </a:endParaRPr>
          </a:p>
        </p:txBody>
      </p:sp>
      <p:sp>
        <p:nvSpPr>
          <p:cNvPr id="9" name="Down Arrow 8"/>
          <p:cNvSpPr/>
          <p:nvPr/>
        </p:nvSpPr>
        <p:spPr bwMode="auto">
          <a:xfrm>
            <a:off x="965486" y="4342320"/>
            <a:ext cx="609600" cy="381000"/>
          </a:xfrm>
          <a:prstGeom prst="downArrow">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gradFill>
                <a:gsLst>
                  <a:gs pos="62000">
                    <a:srgbClr val="28347E"/>
                  </a:gs>
                  <a:gs pos="88000">
                    <a:srgbClr val="28347E"/>
                  </a:gs>
                </a:gsLst>
                <a:lin ang="5400000" scaled="0"/>
              </a:gradFill>
              <a:effectLst>
                <a:outerShdw blurRad="38100" dist="38100" dir="2700000" algn="tl">
                  <a:srgbClr val="000000">
                    <a:alpha val="43137"/>
                  </a:srgbClr>
                </a:outerShdw>
              </a:effectLst>
            </a:endParaRPr>
          </a:p>
        </p:txBody>
      </p:sp>
      <p:pic>
        <p:nvPicPr>
          <p:cNvPr id="10" name="Picture 9" descr="User green.png"/>
          <p:cNvPicPr>
            <a:picLocks noChangeAspect="1"/>
          </p:cNvPicPr>
          <p:nvPr/>
        </p:nvPicPr>
        <p:blipFill>
          <a:blip r:embed="rId3" cstate="print"/>
          <a:stretch>
            <a:fillRect/>
          </a:stretch>
        </p:blipFill>
        <p:spPr>
          <a:xfrm>
            <a:off x="244210" y="1689171"/>
            <a:ext cx="590286" cy="797684"/>
          </a:xfrm>
          <a:prstGeom prst="rect">
            <a:avLst/>
          </a:prstGeom>
        </p:spPr>
      </p:pic>
      <p:pic>
        <p:nvPicPr>
          <p:cNvPr id="11" name="Picture 10" descr="Server.png"/>
          <p:cNvPicPr>
            <a:picLocks noChangeAspect="1"/>
          </p:cNvPicPr>
          <p:nvPr/>
        </p:nvPicPr>
        <p:blipFill>
          <a:blip r:embed="rId4" cstate="print"/>
          <a:stretch>
            <a:fillRect/>
          </a:stretch>
        </p:blipFill>
        <p:spPr>
          <a:xfrm>
            <a:off x="270489" y="3252436"/>
            <a:ext cx="573583" cy="846083"/>
          </a:xfrm>
          <a:prstGeom prst="rect">
            <a:avLst/>
          </a:prstGeom>
        </p:spPr>
      </p:pic>
      <p:pic>
        <p:nvPicPr>
          <p:cNvPr id="12" name="Picture 11" descr="Database Sm.png"/>
          <p:cNvPicPr>
            <a:picLocks noChangeAspect="1"/>
          </p:cNvPicPr>
          <p:nvPr/>
        </p:nvPicPr>
        <p:blipFill>
          <a:blip r:embed="rId5"/>
          <a:stretch>
            <a:fillRect/>
          </a:stretch>
        </p:blipFill>
        <p:spPr>
          <a:xfrm>
            <a:off x="183783" y="4923582"/>
            <a:ext cx="678555" cy="812641"/>
          </a:xfrm>
          <a:prstGeom prst="rect">
            <a:avLst/>
          </a:prstGeom>
        </p:spPr>
      </p:pic>
    </p:spTree>
    <p:extLst>
      <p:ext uri="{BB962C8B-B14F-4D97-AF65-F5344CB8AC3E}">
        <p14:creationId xmlns:p14="http://schemas.microsoft.com/office/powerpoint/2010/main" val="19968562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6"/>
            <a:ext cx="8382000" cy="1107996"/>
          </a:xfrm>
        </p:spPr>
        <p:txBody>
          <a:bodyPr/>
          <a:lstStyle/>
          <a:p>
            <a:r>
              <a:rPr lang="ru-RU" dirty="0" smtClean="0">
                <a:latin typeface="+mn-lt"/>
              </a:rPr>
              <a:t>База данных </a:t>
            </a:r>
            <a:r>
              <a:rPr lang="en-US" dirty="0" smtClean="0">
                <a:latin typeface="+mn-lt"/>
              </a:rPr>
              <a:t>SQL Azure</a:t>
            </a:r>
            <a:br>
              <a:rPr lang="en-US" dirty="0" smtClean="0">
                <a:latin typeface="+mn-lt"/>
              </a:rPr>
            </a:br>
            <a:endParaRPr lang="en-US" dirty="0">
              <a:gradFill>
                <a:gsLst>
                  <a:gs pos="50000">
                    <a:schemeClr val="tx2"/>
                  </a:gs>
                  <a:gs pos="100000">
                    <a:schemeClr val="tx2"/>
                  </a:gs>
                </a:gsLst>
                <a:lin ang="5400000" scaled="0"/>
              </a:gradFill>
              <a:latin typeface="+mn-lt"/>
            </a:endParaRPr>
          </a:p>
        </p:txBody>
      </p:sp>
      <p:sp>
        <p:nvSpPr>
          <p:cNvPr id="3" name="Text Placeholder 2"/>
          <p:cNvSpPr>
            <a:spLocks noGrp="1"/>
          </p:cNvSpPr>
          <p:nvPr>
            <p:ph type="body" sz="quarter" idx="4294967295"/>
          </p:nvPr>
        </p:nvSpPr>
        <p:spPr>
          <a:xfrm>
            <a:off x="3711394" y="3669328"/>
            <a:ext cx="5320657" cy="2899255"/>
          </a:xfrm>
        </p:spPr>
        <p:txBody>
          <a:bodyPr/>
          <a:lstStyle/>
          <a:p>
            <a:r>
              <a:rPr lang="ru-RU" sz="2000" dirty="0" smtClean="0">
                <a:gradFill>
                  <a:gsLst>
                    <a:gs pos="0">
                      <a:schemeClr val="tx1"/>
                    </a:gs>
                    <a:gs pos="100000">
                      <a:schemeClr val="tx1"/>
                    </a:gs>
                  </a:gsLst>
                  <a:lin ang="5400000" scaled="0"/>
                </a:gradFill>
              </a:rPr>
              <a:t>Основаны на движке </a:t>
            </a:r>
            <a:r>
              <a:rPr lang="en-US" sz="2000" dirty="0" smtClean="0">
                <a:gradFill>
                  <a:gsLst>
                    <a:gs pos="0">
                      <a:schemeClr val="tx1"/>
                    </a:gs>
                    <a:gs pos="100000">
                      <a:schemeClr val="tx1"/>
                    </a:gs>
                  </a:gsLst>
                  <a:lin ang="5400000" scaled="0"/>
                </a:gradFill>
              </a:rPr>
              <a:t>SQL Server 2008 R2</a:t>
            </a:r>
          </a:p>
          <a:p>
            <a:r>
              <a:rPr lang="ru-RU" sz="2000" dirty="0" smtClean="0">
                <a:gradFill>
                  <a:gsLst>
                    <a:gs pos="0">
                      <a:schemeClr val="tx1"/>
                    </a:gs>
                    <a:gs pos="100000">
                      <a:schemeClr val="tx1"/>
                    </a:gs>
                  </a:gsLst>
                  <a:lin ang="5400000" scaled="0"/>
                </a:gradFill>
              </a:rPr>
              <a:t>Каждая </a:t>
            </a:r>
            <a:r>
              <a:rPr lang="en-US" sz="2000" dirty="0" smtClean="0">
                <a:gradFill>
                  <a:gsLst>
                    <a:gs pos="0">
                      <a:schemeClr val="tx1"/>
                    </a:gs>
                    <a:gs pos="100000">
                      <a:schemeClr val="tx1"/>
                    </a:gs>
                  </a:gsLst>
                  <a:lin ang="5400000" scaled="0"/>
                </a:gradFill>
              </a:rPr>
              <a:t>SQL Server</a:t>
            </a:r>
            <a:r>
              <a:rPr lang="ru-RU" sz="2000" dirty="0" smtClean="0">
                <a:gradFill>
                  <a:gsLst>
                    <a:gs pos="0">
                      <a:schemeClr val="tx1"/>
                    </a:gs>
                    <a:gs pos="100000">
                      <a:schemeClr val="tx1"/>
                    </a:gs>
                  </a:gsLst>
                  <a:lin ang="5400000" scaled="0"/>
                </a:gradFill>
              </a:rPr>
              <a:t>ная машина – 8 ядер, 32 ГБ памяти, 10-12 </a:t>
            </a:r>
            <a:r>
              <a:rPr lang="en-US" sz="2000" dirty="0" smtClean="0">
                <a:gradFill>
                  <a:gsLst>
                    <a:gs pos="0">
                      <a:schemeClr val="tx1"/>
                    </a:gs>
                    <a:gs pos="100000">
                      <a:schemeClr val="tx1"/>
                    </a:gs>
                  </a:gsLst>
                  <a:lin ang="5400000" scaled="0"/>
                </a:gradFill>
              </a:rPr>
              <a:t>SATA-</a:t>
            </a:r>
            <a:r>
              <a:rPr lang="ru-RU" sz="2000" dirty="0" smtClean="0">
                <a:gradFill>
                  <a:gsLst>
                    <a:gs pos="0">
                      <a:schemeClr val="tx1"/>
                    </a:gs>
                    <a:gs pos="100000">
                      <a:schemeClr val="tx1"/>
                    </a:gs>
                  </a:gsLst>
                  <a:lin ang="5400000" scaled="0"/>
                </a:gradFill>
              </a:rPr>
              <a:t>дисков, 1 Гб </a:t>
            </a:r>
            <a:r>
              <a:rPr lang="en-US" sz="2000" dirty="0" smtClean="0">
                <a:gradFill>
                  <a:gsLst>
                    <a:gs pos="0">
                      <a:schemeClr val="tx1"/>
                    </a:gs>
                    <a:gs pos="100000">
                      <a:schemeClr val="tx1"/>
                    </a:gs>
                  </a:gsLst>
                  <a:lin ang="5400000" scaled="0"/>
                </a:gradFill>
              </a:rPr>
              <a:t>NIC</a:t>
            </a:r>
            <a:endParaRPr lang="ru-RU" sz="2000" dirty="0" smtClean="0">
              <a:gradFill>
                <a:gsLst>
                  <a:gs pos="0">
                    <a:schemeClr val="tx1"/>
                  </a:gs>
                  <a:gs pos="100000">
                    <a:schemeClr val="tx1"/>
                  </a:gs>
                </a:gsLst>
                <a:lin ang="5400000" scaled="0"/>
              </a:gradFill>
            </a:endParaRPr>
          </a:p>
          <a:p>
            <a:r>
              <a:rPr lang="ru-RU" sz="2000" dirty="0" smtClean="0">
                <a:gradFill>
                  <a:gsLst>
                    <a:gs pos="0">
                      <a:schemeClr val="tx1"/>
                    </a:gs>
                    <a:gs pos="100000">
                      <a:schemeClr val="tx1"/>
                    </a:gs>
                  </a:gsLst>
                  <a:lin ang="5400000" scaled="0"/>
                </a:gradFill>
              </a:rPr>
              <a:t>Операции идут по первичной реплике</a:t>
            </a:r>
          </a:p>
          <a:p>
            <a:r>
              <a:rPr lang="ru-RU" sz="2000" dirty="0" smtClean="0">
                <a:gradFill>
                  <a:gsLst>
                    <a:gs pos="0">
                      <a:schemeClr val="tx1"/>
                    </a:gs>
                    <a:gs pos="100000">
                      <a:schemeClr val="tx1"/>
                    </a:gs>
                  </a:gsLst>
                  <a:lin ang="5400000" scaled="0"/>
                </a:gradFill>
              </a:rPr>
              <a:t>Записи тиражируются на вторичные</a:t>
            </a:r>
          </a:p>
          <a:p>
            <a:r>
              <a:rPr lang="ru-RU" sz="2000" dirty="0" smtClean="0">
                <a:gradFill>
                  <a:gsLst>
                    <a:gs pos="0">
                      <a:schemeClr val="tx1"/>
                    </a:gs>
                    <a:gs pos="100000">
                      <a:schemeClr val="tx1"/>
                    </a:gs>
                  </a:gsLst>
                  <a:lin ang="5400000" scaled="0"/>
                </a:gradFill>
              </a:rPr>
              <a:t>Автоматическое обнаружение сбоев</a:t>
            </a:r>
          </a:p>
          <a:p>
            <a:pPr lvl="1"/>
            <a:r>
              <a:rPr lang="ru-RU" sz="1600" dirty="0" smtClean="0">
                <a:gradFill>
                  <a:gsLst>
                    <a:gs pos="0">
                      <a:schemeClr val="tx1"/>
                    </a:gs>
                    <a:gs pos="100000">
                      <a:schemeClr val="tx1"/>
                    </a:gs>
                  </a:gsLst>
                  <a:lin ang="5400000" scaled="0"/>
                </a:gradFill>
              </a:rPr>
              <a:t>В случае гибели первичной одна из вторичных автоматически становится первичной, организуется еще одна вторичная</a:t>
            </a:r>
            <a:endParaRPr lang="en-US" sz="1400" dirty="0" smtClean="0">
              <a:gradFill>
                <a:gsLst>
                  <a:gs pos="0">
                    <a:schemeClr val="tx1"/>
                  </a:gs>
                  <a:gs pos="100000">
                    <a:schemeClr val="tx1"/>
                  </a:gs>
                </a:gsLst>
                <a:lin ang="5400000" scaled="0"/>
              </a:gradFill>
            </a:endParaRPr>
          </a:p>
        </p:txBody>
      </p:sp>
      <p:pic>
        <p:nvPicPr>
          <p:cNvPr id="4"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1877046" y="4717262"/>
            <a:ext cx="859147" cy="1145231"/>
          </a:xfrm>
          <a:prstGeom prst="rect">
            <a:avLst/>
          </a:prstGeom>
          <a:noFill/>
        </p:spPr>
      </p:pic>
      <p:pic>
        <p:nvPicPr>
          <p:cNvPr id="5"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1934212" y="3421860"/>
            <a:ext cx="859147" cy="1145231"/>
          </a:xfrm>
          <a:prstGeom prst="rect">
            <a:avLst/>
          </a:prstGeom>
          <a:noFill/>
        </p:spPr>
      </p:pic>
      <p:pic>
        <p:nvPicPr>
          <p:cNvPr id="6"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1934212" y="2126463"/>
            <a:ext cx="859147" cy="1145231"/>
          </a:xfrm>
          <a:prstGeom prst="rect">
            <a:avLst/>
          </a:prstGeom>
          <a:noFill/>
        </p:spPr>
      </p:pic>
      <p:pic>
        <p:nvPicPr>
          <p:cNvPr id="7"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505089" y="3117062"/>
            <a:ext cx="859147" cy="1145231"/>
          </a:xfrm>
          <a:prstGeom prst="rect">
            <a:avLst/>
          </a:prstGeom>
          <a:noFill/>
        </p:spPr>
      </p:pic>
      <p:sp>
        <p:nvSpPr>
          <p:cNvPr id="8" name="Can 7"/>
          <p:cNvSpPr/>
          <p:nvPr/>
        </p:nvSpPr>
        <p:spPr bwMode="auto">
          <a:xfrm>
            <a:off x="2391525" y="2278857"/>
            <a:ext cx="917732"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Replica 1</a:t>
            </a:r>
          </a:p>
        </p:txBody>
      </p:sp>
      <p:sp>
        <p:nvSpPr>
          <p:cNvPr id="9" name="Can 8"/>
          <p:cNvSpPr/>
          <p:nvPr/>
        </p:nvSpPr>
        <p:spPr bwMode="auto">
          <a:xfrm>
            <a:off x="2391525" y="3574257"/>
            <a:ext cx="917732"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solidFill>
              </a:rPr>
              <a:t>Replica </a:t>
            </a:r>
            <a:r>
              <a:rPr lang="en-US" sz="1600" dirty="0" smtClean="0">
                <a:solidFill>
                  <a:schemeClr val="tx1"/>
                </a:solidFill>
              </a:rPr>
              <a:t>2</a:t>
            </a:r>
            <a:endParaRPr lang="en-US" sz="1600" dirty="0">
              <a:solidFill>
                <a:schemeClr val="tx1"/>
              </a:solidFill>
            </a:endParaRPr>
          </a:p>
        </p:txBody>
      </p:sp>
      <p:sp>
        <p:nvSpPr>
          <p:cNvPr id="10" name="Can 9"/>
          <p:cNvSpPr/>
          <p:nvPr/>
        </p:nvSpPr>
        <p:spPr bwMode="auto">
          <a:xfrm>
            <a:off x="2391525" y="4869657"/>
            <a:ext cx="917732"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solidFill>
              </a:rPr>
              <a:t>Replica </a:t>
            </a:r>
            <a:r>
              <a:rPr lang="en-US" sz="1600" dirty="0" smtClean="0">
                <a:solidFill>
                  <a:schemeClr val="tx1"/>
                </a:solidFill>
              </a:rPr>
              <a:t>3</a:t>
            </a:r>
            <a:endParaRPr lang="en-US" sz="1600" dirty="0">
              <a:solidFill>
                <a:schemeClr val="tx1"/>
              </a:solidFill>
            </a:endParaRPr>
          </a:p>
        </p:txBody>
      </p:sp>
      <p:sp>
        <p:nvSpPr>
          <p:cNvPr id="11" name="Can 10"/>
          <p:cNvSpPr/>
          <p:nvPr/>
        </p:nvSpPr>
        <p:spPr bwMode="auto">
          <a:xfrm>
            <a:off x="905242" y="3802857"/>
            <a:ext cx="571649" cy="762000"/>
          </a:xfrm>
          <a:prstGeom prst="can">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DB</a:t>
            </a:r>
          </a:p>
        </p:txBody>
      </p:sp>
      <p:cxnSp>
        <p:nvCxnSpPr>
          <p:cNvPr id="12" name="Straight Arrow Connector 11"/>
          <p:cNvCxnSpPr/>
          <p:nvPr/>
        </p:nvCxnSpPr>
        <p:spPr>
          <a:xfrm rot="5400000" flipH="1" flipV="1">
            <a:off x="1191258" y="2983588"/>
            <a:ext cx="1485900" cy="91463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a:stCxn id="8" idx="3"/>
            <a:endCxn id="9" idx="1"/>
          </p:cNvCxnSpPr>
          <p:nvPr/>
        </p:nvCxnSpPr>
        <p:spPr>
          <a:xfrm>
            <a:off x="2850391" y="3117057"/>
            <a:ext cx="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Right Arrow 13"/>
          <p:cNvSpPr/>
          <p:nvPr/>
        </p:nvSpPr>
        <p:spPr bwMode="auto">
          <a:xfrm>
            <a:off x="219260" y="3461657"/>
            <a:ext cx="514484" cy="6096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5" name="TextBox 14"/>
          <p:cNvSpPr txBox="1"/>
          <p:nvPr/>
        </p:nvSpPr>
        <p:spPr>
          <a:xfrm>
            <a:off x="104775" y="1480457"/>
            <a:ext cx="1609725" cy="553998"/>
          </a:xfrm>
          <a:prstGeom prst="rect">
            <a:avLst/>
          </a:prstGeom>
          <a:noFill/>
        </p:spPr>
        <p:txBody>
          <a:bodyPr wrap="square" lIns="0" tIns="0" rIns="0" bIns="0" rtlCol="0">
            <a:spAutoFit/>
          </a:bodyPr>
          <a:lstStyle/>
          <a:p>
            <a:pPr algn="ctr"/>
            <a:r>
              <a:rPr lang="ru-RU" dirty="0" smtClean="0">
                <a:solidFill>
                  <a:srgbClr val="FFFF00"/>
                </a:solidFill>
              </a:rPr>
              <a:t>Единая логическая БД</a:t>
            </a:r>
            <a:endParaRPr lang="en-US" dirty="0" smtClean="0">
              <a:solidFill>
                <a:srgbClr val="FFFF00"/>
              </a:solidFill>
            </a:endParaRPr>
          </a:p>
        </p:txBody>
      </p:sp>
      <p:sp>
        <p:nvSpPr>
          <p:cNvPr id="16" name="TextBox 15"/>
          <p:cNvSpPr txBox="1"/>
          <p:nvPr/>
        </p:nvSpPr>
        <p:spPr>
          <a:xfrm>
            <a:off x="2095500" y="1480457"/>
            <a:ext cx="1666875" cy="553998"/>
          </a:xfrm>
          <a:prstGeom prst="rect">
            <a:avLst/>
          </a:prstGeom>
          <a:noFill/>
        </p:spPr>
        <p:txBody>
          <a:bodyPr wrap="square" lIns="0" tIns="0" rIns="0" bIns="0" rtlCol="0">
            <a:spAutoFit/>
          </a:bodyPr>
          <a:lstStyle/>
          <a:p>
            <a:pPr algn="ctr"/>
            <a:r>
              <a:rPr lang="ru-RU" dirty="0" smtClean="0">
                <a:solidFill>
                  <a:srgbClr val="FFFF00"/>
                </a:solidFill>
              </a:rPr>
              <a:t>3 физических реплики</a:t>
            </a:r>
            <a:endParaRPr lang="en-US" dirty="0" smtClean="0">
              <a:solidFill>
                <a:srgbClr val="FFFF00"/>
              </a:solidFill>
            </a:endParaRPr>
          </a:p>
        </p:txBody>
      </p:sp>
      <p:cxnSp>
        <p:nvCxnSpPr>
          <p:cNvPr id="17" name="Curved Connector 16"/>
          <p:cNvCxnSpPr>
            <a:stCxn id="8" idx="4"/>
            <a:endCxn id="10" idx="4"/>
          </p:cNvCxnSpPr>
          <p:nvPr/>
        </p:nvCxnSpPr>
        <p:spPr>
          <a:xfrm>
            <a:off x="3309257" y="2697957"/>
            <a:ext cx="12700" cy="2590800"/>
          </a:xfrm>
          <a:prstGeom prst="curvedConnector3">
            <a:avLst>
              <a:gd name="adj1" fmla="val 1800000"/>
            </a:avLst>
          </a:prstGeom>
          <a:ln>
            <a:tailEnd type="arrow"/>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1248233" y="2421175"/>
            <a:ext cx="611971" cy="430887"/>
          </a:xfrm>
          <a:prstGeom prst="rect">
            <a:avLst/>
          </a:prstGeom>
          <a:noFill/>
        </p:spPr>
        <p:txBody>
          <a:bodyPr wrap="square" lIns="0" tIns="0" rIns="0" bIns="0" rtlCol="0">
            <a:spAutoFit/>
          </a:bodyPr>
          <a:lstStyle>
            <a:defPPr>
              <a:defRPr lang="en-US"/>
            </a:defPPr>
            <a:lvl1pPr algn="ctr">
              <a:defRPr sz="1400">
                <a:gradFill>
                  <a:gsLst>
                    <a:gs pos="0">
                      <a:schemeClr val="tx1"/>
                    </a:gs>
                    <a:gs pos="86000">
                      <a:schemeClr val="tx1"/>
                    </a:gs>
                  </a:gsLst>
                  <a:lin ang="5400000" scaled="0"/>
                </a:gradFill>
              </a:defRPr>
            </a:lvl1pPr>
          </a:lstStyle>
          <a:p>
            <a:r>
              <a:rPr lang="en-US" dirty="0"/>
              <a:t>Single Primary</a:t>
            </a:r>
          </a:p>
        </p:txBody>
      </p:sp>
      <p:sp>
        <p:nvSpPr>
          <p:cNvPr id="19" name="TextBox 18"/>
          <p:cNvSpPr txBox="1"/>
          <p:nvPr/>
        </p:nvSpPr>
        <p:spPr>
          <a:xfrm>
            <a:off x="905242" y="5061863"/>
            <a:ext cx="1028969" cy="430887"/>
          </a:xfrm>
          <a:prstGeom prst="rect">
            <a:avLst/>
          </a:prstGeom>
          <a:noFill/>
        </p:spPr>
        <p:txBody>
          <a:bodyPr wrap="square" lIns="0" tIns="0" rIns="0" bIns="0" rtlCol="0">
            <a:spAutoFit/>
          </a:bodyPr>
          <a:lstStyle/>
          <a:p>
            <a:pPr algn="ctr"/>
            <a:r>
              <a:rPr lang="ru-RU" sz="1400" dirty="0" smtClean="0">
                <a:gradFill>
                  <a:gsLst>
                    <a:gs pos="0">
                      <a:schemeClr val="tx1"/>
                    </a:gs>
                    <a:gs pos="86000">
                      <a:schemeClr val="tx1"/>
                    </a:gs>
                  </a:gsLst>
                  <a:lin ang="5400000" scaled="0"/>
                </a:gradFill>
              </a:rPr>
              <a:t>2</a:t>
            </a:r>
            <a:endParaRPr lang="en-US" sz="1400" dirty="0" smtClean="0">
              <a:gradFill>
                <a:gsLst>
                  <a:gs pos="0">
                    <a:schemeClr val="tx1"/>
                  </a:gs>
                  <a:gs pos="86000">
                    <a:schemeClr val="tx1"/>
                  </a:gs>
                </a:gsLst>
                <a:lin ang="5400000" scaled="0"/>
              </a:gradFill>
            </a:endParaRPr>
          </a:p>
          <a:p>
            <a:pPr algn="ctr"/>
            <a:r>
              <a:rPr lang="en-US" sz="1400" dirty="0" err="1" smtClean="0">
                <a:gradFill>
                  <a:gsLst>
                    <a:gs pos="0">
                      <a:schemeClr val="tx1"/>
                    </a:gs>
                    <a:gs pos="86000">
                      <a:schemeClr val="tx1"/>
                    </a:gs>
                  </a:gsLst>
                  <a:lin ang="5400000" scaled="0"/>
                </a:gradFill>
              </a:rPr>
              <a:t>Secondaries</a:t>
            </a:r>
            <a:endParaRPr lang="en-US" sz="1400" dirty="0" smtClean="0">
              <a:gradFill>
                <a:gsLst>
                  <a:gs pos="0">
                    <a:schemeClr val="tx1"/>
                  </a:gs>
                  <a:gs pos="86000">
                    <a:schemeClr val="tx1"/>
                  </a:gs>
                </a:gsLst>
                <a:lin ang="5400000" scaled="0"/>
              </a:gradFill>
            </a:endParaRPr>
          </a:p>
        </p:txBody>
      </p:sp>
      <p:grpSp>
        <p:nvGrpSpPr>
          <p:cNvPr id="20" name="Group 19"/>
          <p:cNvGrpSpPr/>
          <p:nvPr/>
        </p:nvGrpSpPr>
        <p:grpSpPr>
          <a:xfrm>
            <a:off x="4672698" y="913233"/>
            <a:ext cx="3589557" cy="2409731"/>
            <a:chOff x="4498529" y="956774"/>
            <a:chExt cx="3846354" cy="2890423"/>
          </a:xfrm>
        </p:grpSpPr>
        <p:pic>
          <p:nvPicPr>
            <p:cNvPr id="1026" name="Picture 2" descr="D:\Microsoft\DVD 36\DVD_ART36\Artwork_Imagery\Icons - Illustrations\Maps Globes\world map blan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529" y="956774"/>
              <a:ext cx="3846354" cy="28904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980" y="1914527"/>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485" y="1981203"/>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6928" y="1676403"/>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2"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423" y="1752600"/>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3"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080" y="2524128"/>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4"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0245" y="2066928"/>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645979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Устройство </a:t>
            </a:r>
            <a:r>
              <a:rPr lang="en-US" dirty="0" smtClean="0"/>
              <a:t>SQL Azure</a:t>
            </a:r>
            <a:endParaRPr lang="en-US" dirty="0"/>
          </a:p>
        </p:txBody>
      </p:sp>
      <p:sp>
        <p:nvSpPr>
          <p:cNvPr id="70" name="Rounded Rectangle 69"/>
          <p:cNvSpPr/>
          <p:nvPr/>
        </p:nvSpPr>
        <p:spPr bwMode="auto">
          <a:xfrm>
            <a:off x="299145" y="4581217"/>
            <a:ext cx="8629052" cy="2276785"/>
          </a:xfrm>
          <a:prstGeom prst="roundRect">
            <a:avLst>
              <a:gd name="adj" fmla="val 6626"/>
            </a:avLst>
          </a:prstGeom>
          <a:gradFill>
            <a:gsLst>
              <a:gs pos="0">
                <a:srgbClr val="D9D9D9">
                  <a:alpha val="0"/>
                </a:srgbClr>
              </a:gs>
              <a:gs pos="100000">
                <a:schemeClr val="tx1">
                  <a:alpha val="59000"/>
                </a:scheme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71" name="Rounded Rectangle 70"/>
          <p:cNvSpPr/>
          <p:nvPr/>
        </p:nvSpPr>
        <p:spPr bwMode="auto">
          <a:xfrm rot="10800000">
            <a:off x="311849" y="990601"/>
            <a:ext cx="8629052" cy="3881053"/>
          </a:xfrm>
          <a:prstGeom prst="roundRect">
            <a:avLst>
              <a:gd name="adj" fmla="val 6626"/>
            </a:avLst>
          </a:prstGeom>
          <a:gradFill>
            <a:gsLst>
              <a:gs pos="25000">
                <a:srgbClr val="D9D9D9">
                  <a:alpha val="0"/>
                </a:srgbClr>
              </a:gs>
              <a:gs pos="87000">
                <a:schemeClr val="tx1">
                  <a:alpha val="34000"/>
                </a:scheme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GB" sz="2700" dirty="0">
              <a:solidFill>
                <a:prstClr val="white"/>
              </a:solidFill>
              <a:effectLst>
                <a:outerShdw blurRad="38100" dist="38100" dir="2700000" algn="tl">
                  <a:srgbClr val="000000">
                    <a:alpha val="43137"/>
                  </a:srgbClr>
                </a:outerShdw>
              </a:effectLst>
              <a:latin typeface="Segoe" pitchFamily="34" charset="0"/>
            </a:endParaRPr>
          </a:p>
        </p:txBody>
      </p:sp>
      <p:sp>
        <p:nvSpPr>
          <p:cNvPr id="72" name="TextBox 71"/>
          <p:cNvSpPr txBox="1"/>
          <p:nvPr/>
        </p:nvSpPr>
        <p:spPr>
          <a:xfrm>
            <a:off x="5373865" y="2716847"/>
            <a:ext cx="3264387" cy="850493"/>
          </a:xfrm>
          <a:prstGeom prst="roundRect">
            <a:avLst>
              <a:gd name="adj" fmla="val 20094"/>
            </a:avLst>
          </a:prstGeom>
          <a:gradFill>
            <a:gsLst>
              <a:gs pos="0">
                <a:srgbClr val="FFC000">
                  <a:alpha val="47000"/>
                </a:srgbClr>
              </a:gs>
              <a:gs pos="87000">
                <a:schemeClr val="tx2">
                  <a:lumMod val="75000"/>
                  <a:alpha val="25000"/>
                </a:scheme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38100" h="25400"/>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Segoe" pitchFamily="34" charset="0"/>
            </a:endParaRPr>
          </a:p>
        </p:txBody>
      </p:sp>
      <p:sp>
        <p:nvSpPr>
          <p:cNvPr id="73" name="TextBox 72"/>
          <p:cNvSpPr txBox="1"/>
          <p:nvPr/>
        </p:nvSpPr>
        <p:spPr>
          <a:xfrm>
            <a:off x="5373865" y="1190390"/>
            <a:ext cx="3264387" cy="880599"/>
          </a:xfrm>
          <a:prstGeom prst="roundRect">
            <a:avLst>
              <a:gd name="adj" fmla="val 20094"/>
            </a:avLst>
          </a:prstGeom>
          <a:gradFill>
            <a:gsLst>
              <a:gs pos="0">
                <a:srgbClr val="FFC000">
                  <a:alpha val="47000"/>
                </a:srgbClr>
              </a:gs>
              <a:gs pos="87000">
                <a:schemeClr val="tx2">
                  <a:lumMod val="75000"/>
                  <a:alpha val="25000"/>
                </a:scheme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38100" h="25400"/>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Segoe" pitchFamily="34" charset="0"/>
            </a:endParaRPr>
          </a:p>
        </p:txBody>
      </p:sp>
      <p:sp>
        <p:nvSpPr>
          <p:cNvPr id="74" name="Rounded Rectangle 73"/>
          <p:cNvSpPr/>
          <p:nvPr/>
        </p:nvSpPr>
        <p:spPr>
          <a:xfrm>
            <a:off x="3133726" y="1321217"/>
            <a:ext cx="2045722" cy="492731"/>
          </a:xfrm>
          <a:prstGeom prst="roundRect">
            <a:avLst>
              <a:gd name="adj" fmla="val 33380"/>
            </a:avLst>
          </a:prstGeom>
          <a:gradFill>
            <a:gsLst>
              <a:gs pos="0">
                <a:srgbClr val="007AB0">
                  <a:alpha val="44000"/>
                </a:srgbClr>
              </a:gs>
              <a:gs pos="87000">
                <a:srgbClr val="09B3FF">
                  <a:alpha val="43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r>
              <a:rPr lang="ru-RU" sz="2100" dirty="0" smtClean="0">
                <a:solidFill>
                  <a:prstClr val="white"/>
                </a:solidFill>
                <a:effectLst>
                  <a:outerShdw blurRad="38100" dist="38100" dir="2700000" algn="tl">
                    <a:srgbClr val="000000">
                      <a:alpha val="43137"/>
                    </a:srgbClr>
                  </a:outerShdw>
                </a:effectLst>
                <a:latin typeface="Segoe" pitchFamily="34" charset="0"/>
              </a:rPr>
              <a:t>Приложение</a:t>
            </a:r>
            <a:endParaRPr lang="en-US" sz="2100" dirty="0">
              <a:solidFill>
                <a:prstClr val="white"/>
              </a:solidFill>
              <a:effectLst>
                <a:outerShdw blurRad="38100" dist="38100" dir="2700000" algn="tl">
                  <a:srgbClr val="000000">
                    <a:alpha val="43137"/>
                  </a:srgbClr>
                </a:outerShdw>
              </a:effectLst>
              <a:latin typeface="Segoe" pitchFamily="34" charset="0"/>
            </a:endParaRPr>
          </a:p>
        </p:txBody>
      </p:sp>
      <p:cxnSp>
        <p:nvCxnSpPr>
          <p:cNvPr id="75" name="Straight Arrow Connector 74"/>
          <p:cNvCxnSpPr/>
          <p:nvPr/>
        </p:nvCxnSpPr>
        <p:spPr>
          <a:xfrm>
            <a:off x="4230690" y="1815480"/>
            <a:ext cx="4135" cy="11156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Cloud 75"/>
          <p:cNvSpPr/>
          <p:nvPr/>
        </p:nvSpPr>
        <p:spPr>
          <a:xfrm>
            <a:off x="3133726" y="2086686"/>
            <a:ext cx="2078600" cy="509081"/>
          </a:xfrm>
          <a:prstGeom prst="cloud">
            <a:avLst/>
          </a:prstGeom>
          <a:gradFill flip="none" rotWithShape="1">
            <a:gsLst>
              <a:gs pos="0">
                <a:schemeClr val="accent5">
                  <a:lumMod val="40000"/>
                  <a:lumOff val="60000"/>
                  <a:alpha val="58000"/>
                </a:schemeClr>
              </a:gs>
              <a:gs pos="87000">
                <a:schemeClr val="accent5">
                  <a:lumMod val="20000"/>
                  <a:lumOff val="80000"/>
                  <a:alpha val="67000"/>
                </a:schemeClr>
              </a:gs>
            </a:gsLst>
            <a:path path="shape">
              <a:fillToRect l="50000" t="50000" r="50000" b="50000"/>
            </a:path>
            <a:tileRect/>
          </a:gradFill>
          <a:ln w="6350">
            <a:noFill/>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r>
              <a:rPr lang="ru-RU" sz="1700" b="1" dirty="0" smtClean="0">
                <a:latin typeface="Segoe" pitchFamily="34" charset="0"/>
              </a:rPr>
              <a:t>Интернет</a:t>
            </a:r>
            <a:endParaRPr lang="en-US" sz="1700" b="1" dirty="0">
              <a:latin typeface="Segoe" pitchFamily="34" charset="0"/>
            </a:endParaRPr>
          </a:p>
        </p:txBody>
      </p:sp>
      <p:sp>
        <p:nvSpPr>
          <p:cNvPr id="77" name="Rectangle 76"/>
          <p:cNvSpPr/>
          <p:nvPr/>
        </p:nvSpPr>
        <p:spPr>
          <a:xfrm>
            <a:off x="3845958" y="2990928"/>
            <a:ext cx="802770" cy="378687"/>
          </a:xfrm>
          <a:prstGeom prst="rect">
            <a:avLst/>
          </a:prstGeom>
          <a:gradFill>
            <a:gsLst>
              <a:gs pos="0">
                <a:srgbClr val="FFC000"/>
              </a:gs>
              <a:gs pos="59000">
                <a:srgbClr val="A07302"/>
              </a:gs>
            </a:gsLst>
            <a:lin ang="5400000" scaled="0"/>
          </a:gradFill>
          <a:ln w="1270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lang="en-US" sz="2100" dirty="0">
                <a:solidFill>
                  <a:prstClr val="white"/>
                </a:solidFill>
                <a:effectLst>
                  <a:outerShdw blurRad="38100" dist="38100" dir="2700000" algn="tl">
                    <a:srgbClr val="000000">
                      <a:alpha val="43137"/>
                    </a:srgbClr>
                  </a:outerShdw>
                </a:effectLst>
                <a:latin typeface="Segoe" pitchFamily="34" charset="0"/>
              </a:rPr>
              <a:t>LB</a:t>
            </a:r>
          </a:p>
        </p:txBody>
      </p:sp>
      <p:cxnSp>
        <p:nvCxnSpPr>
          <p:cNvPr id="78" name="Straight Arrow Connector 77"/>
          <p:cNvCxnSpPr>
            <a:stCxn id="77" idx="2"/>
          </p:cNvCxnSpPr>
          <p:nvPr/>
        </p:nvCxnSpPr>
        <p:spPr>
          <a:xfrm flipH="1">
            <a:off x="2628901" y="3369615"/>
            <a:ext cx="1618442" cy="7879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3" idx="3"/>
          </p:cNvCxnSpPr>
          <p:nvPr/>
        </p:nvCxnSpPr>
        <p:spPr>
          <a:xfrm flipV="1">
            <a:off x="2034449" y="3956172"/>
            <a:ext cx="5949092" cy="1666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2"/>
          </p:cNvCxnSpPr>
          <p:nvPr/>
        </p:nvCxnSpPr>
        <p:spPr>
          <a:xfrm>
            <a:off x="4247343" y="3369615"/>
            <a:ext cx="120832" cy="8721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7" idx="2"/>
          </p:cNvCxnSpPr>
          <p:nvPr/>
        </p:nvCxnSpPr>
        <p:spPr>
          <a:xfrm>
            <a:off x="4247343" y="3369615"/>
            <a:ext cx="2032251" cy="7879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502546" y="2977730"/>
            <a:ext cx="1158288" cy="369310"/>
          </a:xfrm>
          <a:prstGeom prst="rect">
            <a:avLst/>
          </a:prstGeom>
          <a:noFill/>
        </p:spPr>
        <p:txBody>
          <a:bodyPr wrap="none" lIns="121899" tIns="60949" rIns="121899" bIns="60949" rtlCol="0">
            <a:spAutoFit/>
          </a:bodyPr>
          <a:lstStyle/>
          <a:p>
            <a:r>
              <a:rPr lang="en-US" sz="1600" b="1" dirty="0">
                <a:effectLst>
                  <a:outerShdw blurRad="38100" dist="38100" dir="2700000" algn="tl">
                    <a:srgbClr val="000000">
                      <a:alpha val="43137"/>
                    </a:srgbClr>
                  </a:outerShdw>
                </a:effectLst>
                <a:latin typeface="Segoe" pitchFamily="34" charset="0"/>
              </a:rPr>
              <a:t>TDS (tcp)</a:t>
            </a:r>
          </a:p>
        </p:txBody>
      </p:sp>
      <p:sp>
        <p:nvSpPr>
          <p:cNvPr id="83" name="TextBox 82"/>
          <p:cNvSpPr txBox="1"/>
          <p:nvPr/>
        </p:nvSpPr>
        <p:spPr>
          <a:xfrm>
            <a:off x="876161" y="3788185"/>
            <a:ext cx="1158288" cy="369310"/>
          </a:xfrm>
          <a:prstGeom prst="rect">
            <a:avLst/>
          </a:prstGeom>
          <a:noFill/>
        </p:spPr>
        <p:txBody>
          <a:bodyPr wrap="none" lIns="121899" tIns="60949" rIns="121899" bIns="60949" rtlCol="0">
            <a:spAutoFit/>
          </a:bodyPr>
          <a:lstStyle/>
          <a:p>
            <a:r>
              <a:rPr lang="en-US" sz="1600" b="1" dirty="0">
                <a:effectLst>
                  <a:outerShdw blurRad="38100" dist="38100" dir="2700000" algn="tl">
                    <a:srgbClr val="000000">
                      <a:alpha val="43137"/>
                    </a:srgbClr>
                  </a:outerShdw>
                </a:effectLst>
                <a:latin typeface="Segoe" pitchFamily="34" charset="0"/>
              </a:rPr>
              <a:t>TDS (tcp)</a:t>
            </a:r>
          </a:p>
        </p:txBody>
      </p:sp>
      <p:grpSp>
        <p:nvGrpSpPr>
          <p:cNvPr id="84" name="Group 69"/>
          <p:cNvGrpSpPr/>
          <p:nvPr/>
        </p:nvGrpSpPr>
        <p:grpSpPr>
          <a:xfrm>
            <a:off x="876159" y="5240103"/>
            <a:ext cx="7107382" cy="338554"/>
            <a:chOff x="0" y="5486400"/>
            <a:chExt cx="8686800" cy="310341"/>
          </a:xfrm>
        </p:grpSpPr>
        <p:cxnSp>
          <p:nvCxnSpPr>
            <p:cNvPr id="85" name="Straight Connector 84"/>
            <p:cNvCxnSpPr>
              <a:stCxn id="86" idx="3"/>
            </p:cNvCxnSpPr>
            <p:nvPr/>
          </p:nvCxnSpPr>
          <p:spPr>
            <a:xfrm flipV="1">
              <a:off x="1340503" y="5640389"/>
              <a:ext cx="7346297" cy="1182"/>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0" y="5486400"/>
              <a:ext cx="1340503" cy="310341"/>
            </a:xfrm>
            <a:prstGeom prst="rect">
              <a:avLst/>
            </a:prstGeom>
            <a:noFill/>
          </p:spPr>
          <p:txBody>
            <a:bodyPr wrap="none" rtlCol="0">
              <a:spAutoFit/>
            </a:bodyPr>
            <a:lstStyle/>
            <a:p>
              <a:r>
                <a:rPr lang="en-US" sz="1600" b="1" dirty="0">
                  <a:effectLst>
                    <a:outerShdw blurRad="38100" dist="38100" dir="2700000" algn="tl">
                      <a:srgbClr val="000000">
                        <a:alpha val="43137"/>
                      </a:srgbClr>
                    </a:outerShdw>
                  </a:effectLst>
                  <a:latin typeface="Segoe" pitchFamily="34" charset="0"/>
                </a:rPr>
                <a:t>TDS (tcp)</a:t>
              </a:r>
            </a:p>
          </p:txBody>
        </p:sp>
      </p:grpSp>
      <p:sp>
        <p:nvSpPr>
          <p:cNvPr id="87" name="Left Brace 86"/>
          <p:cNvSpPr/>
          <p:nvPr/>
        </p:nvSpPr>
        <p:spPr>
          <a:xfrm>
            <a:off x="5168981" y="1093991"/>
            <a:ext cx="311727" cy="102215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dirty="0">
              <a:solidFill>
                <a:prstClr val="black"/>
              </a:solidFill>
              <a:latin typeface="Segoe" pitchFamily="34" charset="0"/>
            </a:endParaRPr>
          </a:p>
        </p:txBody>
      </p:sp>
      <p:sp>
        <p:nvSpPr>
          <p:cNvPr id="88" name="TextBox 87"/>
          <p:cNvSpPr txBox="1"/>
          <p:nvPr/>
        </p:nvSpPr>
        <p:spPr>
          <a:xfrm>
            <a:off x="5489722" y="1238377"/>
            <a:ext cx="3109624" cy="861752"/>
          </a:xfrm>
          <a:prstGeom prst="rect">
            <a:avLst/>
          </a:prstGeom>
          <a:noFill/>
        </p:spPr>
        <p:txBody>
          <a:bodyPr wrap="square" lIns="121899" tIns="60949" rIns="121899" bIns="60949" rtlCol="0">
            <a:spAutoFit/>
          </a:bodyPr>
          <a:lstStyle/>
          <a:p>
            <a:r>
              <a:rPr lang="ru-RU" sz="1600" dirty="0" smtClean="0">
                <a:effectLst>
                  <a:outerShdw blurRad="38100" dist="38100" dir="2700000" algn="tl">
                    <a:srgbClr val="000000">
                      <a:alpha val="43137"/>
                    </a:srgbClr>
                  </a:outerShdw>
                </a:effectLst>
                <a:latin typeface="Segoe" pitchFamily="34" charset="0"/>
              </a:rPr>
              <a:t>Стандартные клиентские библиотеки: </a:t>
            </a:r>
            <a:r>
              <a:rPr lang="en-US" sz="1600" dirty="0" smtClean="0">
                <a:effectLst>
                  <a:outerShdw blurRad="38100" dist="38100" dir="2700000" algn="tl">
                    <a:srgbClr val="000000">
                      <a:alpha val="43137"/>
                    </a:srgbClr>
                  </a:outerShdw>
                </a:effectLst>
                <a:latin typeface="Segoe" pitchFamily="34" charset="0"/>
              </a:rPr>
              <a:t>ODBC</a:t>
            </a:r>
            <a:r>
              <a:rPr lang="en-US" sz="1600" dirty="0">
                <a:effectLst>
                  <a:outerShdw blurRad="38100" dist="38100" dir="2700000" algn="tl">
                    <a:srgbClr val="000000">
                      <a:alpha val="43137"/>
                    </a:srgbClr>
                  </a:outerShdw>
                </a:effectLst>
                <a:latin typeface="Segoe" pitchFamily="34" charset="0"/>
              </a:rPr>
              <a:t>, ADO.Net, PHP, …</a:t>
            </a:r>
          </a:p>
        </p:txBody>
      </p:sp>
      <p:sp>
        <p:nvSpPr>
          <p:cNvPr id="89" name="Left Brace 88"/>
          <p:cNvSpPr/>
          <p:nvPr/>
        </p:nvSpPr>
        <p:spPr>
          <a:xfrm>
            <a:off x="5168981" y="2616201"/>
            <a:ext cx="311727" cy="102639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dirty="0">
              <a:solidFill>
                <a:prstClr val="black"/>
              </a:solidFill>
              <a:latin typeface="Segoe" pitchFamily="34" charset="0"/>
            </a:endParaRPr>
          </a:p>
        </p:txBody>
      </p:sp>
      <p:sp>
        <p:nvSpPr>
          <p:cNvPr id="90" name="TextBox 89"/>
          <p:cNvSpPr txBox="1"/>
          <p:nvPr/>
        </p:nvSpPr>
        <p:spPr>
          <a:xfrm>
            <a:off x="5418363" y="2764259"/>
            <a:ext cx="2964664" cy="861752"/>
          </a:xfrm>
          <a:prstGeom prst="rect">
            <a:avLst/>
          </a:prstGeom>
          <a:noFill/>
        </p:spPr>
        <p:txBody>
          <a:bodyPr wrap="square" lIns="121899" tIns="60949" rIns="121899" bIns="60949" rtlCol="0">
            <a:spAutoFit/>
          </a:bodyPr>
          <a:lstStyle/>
          <a:p>
            <a:r>
              <a:rPr lang="ru-RU" sz="1600" dirty="0" smtClean="0">
                <a:effectLst>
                  <a:outerShdw blurRad="38100" dist="38100" dir="2700000" algn="tl">
                    <a:srgbClr val="000000">
                      <a:alpha val="43137"/>
                    </a:srgbClr>
                  </a:outerShdw>
                </a:effectLst>
                <a:latin typeface="Segoe" pitchFamily="34" charset="0"/>
              </a:rPr>
              <a:t>Балансировщик направляет клиентские сессии на уровень протокола </a:t>
            </a:r>
            <a:r>
              <a:rPr lang="en-US" sz="1600" dirty="0" smtClean="0">
                <a:effectLst>
                  <a:outerShdw blurRad="38100" dist="38100" dir="2700000" algn="tl">
                    <a:srgbClr val="000000">
                      <a:alpha val="43137"/>
                    </a:srgbClr>
                  </a:outerShdw>
                </a:effectLst>
                <a:latin typeface="Segoe" pitchFamily="34" charset="0"/>
              </a:rPr>
              <a:t>TDS</a:t>
            </a:r>
            <a:endParaRPr lang="en-US" sz="1600" dirty="0">
              <a:effectLst>
                <a:outerShdw blurRad="38100" dist="38100" dir="2700000" algn="tl">
                  <a:srgbClr val="000000">
                    <a:alpha val="43137"/>
                  </a:srgbClr>
                </a:outerShdw>
              </a:effectLst>
              <a:latin typeface="Segoe" pitchFamily="34" charset="0"/>
            </a:endParaRPr>
          </a:p>
        </p:txBody>
      </p:sp>
      <p:sp>
        <p:nvSpPr>
          <p:cNvPr id="98" name="TextBox 97"/>
          <p:cNvSpPr txBox="1"/>
          <p:nvPr/>
        </p:nvSpPr>
        <p:spPr>
          <a:xfrm>
            <a:off x="6917886" y="3605663"/>
            <a:ext cx="2131310" cy="400087"/>
          </a:xfrm>
          <a:prstGeom prst="rect">
            <a:avLst/>
          </a:prstGeom>
          <a:noFill/>
        </p:spPr>
        <p:txBody>
          <a:bodyPr wrap="none" lIns="121899" tIns="60949" rIns="121899" bIns="60949" rtlCol="0">
            <a:spAutoFit/>
          </a:bodyPr>
          <a:lstStyle/>
          <a:p>
            <a:r>
              <a:rPr lang="en-US" dirty="0">
                <a:gradFill>
                  <a:gsLst>
                    <a:gs pos="0">
                      <a:schemeClr val="tx1"/>
                    </a:gs>
                    <a:gs pos="86000">
                      <a:schemeClr val="tx1"/>
                    </a:gs>
                  </a:gsLst>
                  <a:lin ang="0" scaled="0"/>
                </a:gradFill>
                <a:effectLst>
                  <a:outerShdw blurRad="38100" dist="38100" dir="2700000" algn="tl">
                    <a:srgbClr val="000000">
                      <a:alpha val="43137"/>
                    </a:srgbClr>
                  </a:outerShdw>
                </a:effectLst>
                <a:latin typeface="Segoe" pitchFamily="34" charset="0"/>
              </a:rPr>
              <a:t>Security Boundary</a:t>
            </a:r>
          </a:p>
        </p:txBody>
      </p:sp>
      <p:grpSp>
        <p:nvGrpSpPr>
          <p:cNvPr id="99" name="Group 76"/>
          <p:cNvGrpSpPr/>
          <p:nvPr/>
        </p:nvGrpSpPr>
        <p:grpSpPr>
          <a:xfrm>
            <a:off x="1419241" y="4303245"/>
            <a:ext cx="6439609" cy="498764"/>
            <a:chOff x="663766" y="4538949"/>
            <a:chExt cx="7870634" cy="457200"/>
          </a:xfrm>
        </p:grpSpPr>
        <p:sp>
          <p:nvSpPr>
            <p:cNvPr id="100" name="Rectangle 99"/>
            <p:cNvSpPr/>
            <p:nvPr/>
          </p:nvSpPr>
          <p:spPr>
            <a:xfrm>
              <a:off x="663766" y="4538949"/>
              <a:ext cx="1154017" cy="457200"/>
            </a:xfrm>
            <a:prstGeom prst="rect">
              <a:avLst/>
            </a:prstGeom>
            <a:gradFill>
              <a:gsLst>
                <a:gs pos="0">
                  <a:schemeClr val="accent3">
                    <a:lumMod val="75000"/>
                    <a:alpha val="82000"/>
                  </a:schemeClr>
                </a:gs>
                <a:gs pos="87000">
                  <a:schemeClr val="accent3">
                    <a:lumMod val="50000"/>
                    <a:alpha val="52000"/>
                  </a:schemeClr>
                </a:gs>
              </a:gsLst>
              <a:lin ang="5400000" scaled="0"/>
            </a:gradFill>
            <a:ln w="12700">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prstClr val="white"/>
                  </a:solidFill>
                  <a:latin typeface="Segoe" pitchFamily="34" charset="0"/>
                </a:rPr>
                <a:t>Gateway</a:t>
              </a:r>
              <a:endParaRPr lang="en-US" sz="2000" dirty="0">
                <a:solidFill>
                  <a:prstClr val="white"/>
                </a:solidFill>
                <a:latin typeface="Segoe" pitchFamily="34" charset="0"/>
              </a:endParaRPr>
            </a:p>
          </p:txBody>
        </p:sp>
        <p:sp>
          <p:nvSpPr>
            <p:cNvPr id="101" name="Rectangle 100"/>
            <p:cNvSpPr/>
            <p:nvPr/>
          </p:nvSpPr>
          <p:spPr>
            <a:xfrm>
              <a:off x="1970183" y="4538949"/>
              <a:ext cx="1154017" cy="457200"/>
            </a:xfrm>
            <a:prstGeom prst="rect">
              <a:avLst/>
            </a:prstGeom>
            <a:gradFill>
              <a:gsLst>
                <a:gs pos="0">
                  <a:schemeClr val="accent3">
                    <a:lumMod val="75000"/>
                    <a:alpha val="82000"/>
                  </a:schemeClr>
                </a:gs>
                <a:gs pos="87000">
                  <a:schemeClr val="accent3">
                    <a:lumMod val="50000"/>
                    <a:alpha val="52000"/>
                  </a:schemeClr>
                </a:gs>
              </a:gsLst>
              <a:lin ang="5400000" scaled="0"/>
            </a:gradFill>
            <a:ln w="12700">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prstClr val="white"/>
                  </a:solidFill>
                  <a:latin typeface="Segoe" pitchFamily="34" charset="0"/>
                </a:rPr>
                <a:t>Gateway</a:t>
              </a:r>
            </a:p>
          </p:txBody>
        </p:sp>
        <p:sp>
          <p:nvSpPr>
            <p:cNvPr id="102" name="Rectangle 101"/>
            <p:cNvSpPr/>
            <p:nvPr/>
          </p:nvSpPr>
          <p:spPr>
            <a:xfrm>
              <a:off x="3341783" y="4538949"/>
              <a:ext cx="1154017" cy="457200"/>
            </a:xfrm>
            <a:prstGeom prst="rect">
              <a:avLst/>
            </a:prstGeom>
            <a:gradFill>
              <a:gsLst>
                <a:gs pos="0">
                  <a:schemeClr val="accent3">
                    <a:lumMod val="75000"/>
                    <a:alpha val="82000"/>
                  </a:schemeClr>
                </a:gs>
                <a:gs pos="87000">
                  <a:schemeClr val="accent3">
                    <a:lumMod val="50000"/>
                    <a:alpha val="52000"/>
                  </a:schemeClr>
                </a:gs>
              </a:gsLst>
              <a:lin ang="5400000" scaled="0"/>
            </a:gradFill>
            <a:ln w="12700">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prstClr val="white"/>
                  </a:solidFill>
                  <a:latin typeface="Segoe" pitchFamily="34" charset="0"/>
                </a:rPr>
                <a:t>Gateway</a:t>
              </a:r>
            </a:p>
          </p:txBody>
        </p:sp>
        <p:sp>
          <p:nvSpPr>
            <p:cNvPr id="103" name="Rectangle 102"/>
            <p:cNvSpPr/>
            <p:nvPr/>
          </p:nvSpPr>
          <p:spPr>
            <a:xfrm>
              <a:off x="4702366" y="4538949"/>
              <a:ext cx="1154017" cy="457200"/>
            </a:xfrm>
            <a:prstGeom prst="rect">
              <a:avLst/>
            </a:prstGeom>
            <a:gradFill>
              <a:gsLst>
                <a:gs pos="0">
                  <a:schemeClr val="accent3">
                    <a:lumMod val="75000"/>
                    <a:alpha val="82000"/>
                  </a:schemeClr>
                </a:gs>
                <a:gs pos="87000">
                  <a:schemeClr val="accent3">
                    <a:lumMod val="50000"/>
                    <a:alpha val="52000"/>
                  </a:schemeClr>
                </a:gs>
              </a:gsLst>
              <a:lin ang="5400000" scaled="0"/>
            </a:gradFill>
            <a:ln w="12700">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prstClr val="white"/>
                  </a:solidFill>
                  <a:latin typeface="Segoe" pitchFamily="34" charset="0"/>
                </a:rPr>
                <a:t>Gateway</a:t>
              </a:r>
            </a:p>
          </p:txBody>
        </p:sp>
        <p:sp>
          <p:nvSpPr>
            <p:cNvPr id="104" name="Rectangle 103"/>
            <p:cNvSpPr/>
            <p:nvPr/>
          </p:nvSpPr>
          <p:spPr>
            <a:xfrm>
              <a:off x="6008783" y="4538949"/>
              <a:ext cx="1154017" cy="457200"/>
            </a:xfrm>
            <a:prstGeom prst="rect">
              <a:avLst/>
            </a:prstGeom>
            <a:gradFill>
              <a:gsLst>
                <a:gs pos="0">
                  <a:schemeClr val="accent3">
                    <a:lumMod val="75000"/>
                    <a:alpha val="82000"/>
                  </a:schemeClr>
                </a:gs>
                <a:gs pos="87000">
                  <a:schemeClr val="accent3">
                    <a:lumMod val="50000"/>
                    <a:alpha val="52000"/>
                  </a:schemeClr>
                </a:gs>
              </a:gsLst>
              <a:lin ang="5400000" scaled="0"/>
            </a:gradFill>
            <a:ln w="12700">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prstClr val="white"/>
                  </a:solidFill>
                  <a:latin typeface="Segoe" pitchFamily="34" charset="0"/>
                </a:rPr>
                <a:t>Gateway</a:t>
              </a:r>
            </a:p>
          </p:txBody>
        </p:sp>
        <p:sp>
          <p:nvSpPr>
            <p:cNvPr id="105" name="Rectangle 104"/>
            <p:cNvSpPr/>
            <p:nvPr/>
          </p:nvSpPr>
          <p:spPr>
            <a:xfrm>
              <a:off x="7380383" y="4538949"/>
              <a:ext cx="1154017" cy="457200"/>
            </a:xfrm>
            <a:prstGeom prst="rect">
              <a:avLst/>
            </a:prstGeom>
            <a:gradFill>
              <a:gsLst>
                <a:gs pos="0">
                  <a:schemeClr val="accent3">
                    <a:lumMod val="75000"/>
                    <a:alpha val="82000"/>
                  </a:schemeClr>
                </a:gs>
                <a:gs pos="87000">
                  <a:schemeClr val="accent3">
                    <a:lumMod val="50000"/>
                    <a:alpha val="52000"/>
                  </a:schemeClr>
                </a:gs>
              </a:gsLst>
              <a:lin ang="5400000" scaled="0"/>
            </a:gradFill>
            <a:ln w="12700">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prstClr val="white"/>
                  </a:solidFill>
                  <a:latin typeface="Segoe" pitchFamily="34" charset="0"/>
                </a:rPr>
                <a:t>Gateway</a:t>
              </a:r>
            </a:p>
          </p:txBody>
        </p:sp>
      </p:grpSp>
      <p:cxnSp>
        <p:nvCxnSpPr>
          <p:cNvPr id="106" name="Straight Arrow Connector 105"/>
          <p:cNvCxnSpPr/>
          <p:nvPr/>
        </p:nvCxnSpPr>
        <p:spPr>
          <a:xfrm rot="10800000" flipV="1">
            <a:off x="1278800" y="4787438"/>
            <a:ext cx="639488" cy="857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1909818" y="4787440"/>
            <a:ext cx="570901" cy="8379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Down Arrow 107"/>
          <p:cNvSpPr/>
          <p:nvPr/>
        </p:nvSpPr>
        <p:spPr>
          <a:xfrm flipV="1">
            <a:off x="954338" y="6160232"/>
            <a:ext cx="311727" cy="581891"/>
          </a:xfrm>
          <a:prstGeom prst="downArrow">
            <a:avLst/>
          </a:prstGeom>
          <a:gradFill rotWithShape="1">
            <a:gsLst>
              <a:gs pos="0">
                <a:schemeClr val="accent5">
                  <a:lumMod val="75000"/>
                </a:schemeClr>
              </a:gs>
              <a:gs pos="69000">
                <a:schemeClr val="accent5">
                  <a:lumMod val="50000"/>
                </a:schemeClr>
              </a:gs>
            </a:gsLst>
            <a:lin ang="540000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09" name="Down Arrow 108"/>
          <p:cNvSpPr/>
          <p:nvPr/>
        </p:nvSpPr>
        <p:spPr>
          <a:xfrm flipV="1">
            <a:off x="2339534" y="6160232"/>
            <a:ext cx="311727" cy="581891"/>
          </a:xfrm>
          <a:prstGeom prst="downArrow">
            <a:avLst/>
          </a:prstGeom>
          <a:gradFill rotWithShape="1">
            <a:gsLst>
              <a:gs pos="0">
                <a:schemeClr val="accent5">
                  <a:lumMod val="75000"/>
                </a:schemeClr>
              </a:gs>
              <a:gs pos="69000">
                <a:schemeClr val="accent5">
                  <a:lumMod val="50000"/>
                </a:schemeClr>
              </a:gs>
            </a:gsLst>
            <a:lin ang="540000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10" name="Down Arrow 109"/>
          <p:cNvSpPr/>
          <p:nvPr/>
        </p:nvSpPr>
        <p:spPr>
          <a:xfrm flipV="1">
            <a:off x="3724730" y="6160232"/>
            <a:ext cx="311727" cy="581891"/>
          </a:xfrm>
          <a:prstGeom prst="downArrow">
            <a:avLst/>
          </a:prstGeom>
          <a:gradFill rotWithShape="1">
            <a:gsLst>
              <a:gs pos="0">
                <a:schemeClr val="accent5">
                  <a:lumMod val="75000"/>
                </a:schemeClr>
              </a:gs>
              <a:gs pos="69000">
                <a:schemeClr val="accent5">
                  <a:lumMod val="50000"/>
                </a:schemeClr>
              </a:gs>
            </a:gsLst>
            <a:lin ang="540000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11" name="Down Arrow 110"/>
          <p:cNvSpPr/>
          <p:nvPr/>
        </p:nvSpPr>
        <p:spPr>
          <a:xfrm flipV="1">
            <a:off x="5109926" y="6160232"/>
            <a:ext cx="311727" cy="581891"/>
          </a:xfrm>
          <a:prstGeom prst="downArrow">
            <a:avLst/>
          </a:prstGeom>
          <a:gradFill rotWithShape="1">
            <a:gsLst>
              <a:gs pos="0">
                <a:schemeClr val="accent5">
                  <a:lumMod val="75000"/>
                </a:schemeClr>
              </a:gs>
              <a:gs pos="69000">
                <a:schemeClr val="accent5">
                  <a:lumMod val="50000"/>
                </a:schemeClr>
              </a:gs>
            </a:gsLst>
            <a:lin ang="540000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12" name="Down Arrow 111"/>
          <p:cNvSpPr/>
          <p:nvPr/>
        </p:nvSpPr>
        <p:spPr>
          <a:xfrm flipV="1">
            <a:off x="6495122" y="6160232"/>
            <a:ext cx="311727" cy="581891"/>
          </a:xfrm>
          <a:prstGeom prst="downArrow">
            <a:avLst/>
          </a:prstGeom>
          <a:gradFill rotWithShape="1">
            <a:gsLst>
              <a:gs pos="0">
                <a:schemeClr val="accent5">
                  <a:lumMod val="75000"/>
                </a:schemeClr>
              </a:gs>
              <a:gs pos="69000">
                <a:schemeClr val="accent5">
                  <a:lumMod val="50000"/>
                </a:schemeClr>
              </a:gs>
            </a:gsLst>
            <a:lin ang="540000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13" name="Down Arrow 112"/>
          <p:cNvSpPr/>
          <p:nvPr/>
        </p:nvSpPr>
        <p:spPr>
          <a:xfrm flipV="1">
            <a:off x="7880318" y="6160232"/>
            <a:ext cx="311727" cy="581891"/>
          </a:xfrm>
          <a:prstGeom prst="downArrow">
            <a:avLst/>
          </a:prstGeom>
          <a:gradFill rotWithShape="1">
            <a:gsLst>
              <a:gs pos="0">
                <a:schemeClr val="accent5">
                  <a:lumMod val="75000"/>
                </a:schemeClr>
              </a:gs>
              <a:gs pos="69000">
                <a:schemeClr val="accent5">
                  <a:lumMod val="50000"/>
                </a:schemeClr>
              </a:gs>
            </a:gsLst>
            <a:lin ang="540000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endParaRPr lang="en-US" sz="3100" kern="0" dirty="0">
              <a:solidFill>
                <a:srgbClr val="FFFFFF"/>
              </a:solidFill>
              <a:effectLst>
                <a:outerShdw blurRad="38100" dist="38100" dir="2700000" algn="tl">
                  <a:srgbClr val="000000">
                    <a:alpha val="43137"/>
                  </a:srgbClr>
                </a:outerShdw>
              </a:effectLst>
              <a:latin typeface="Segoe" pitchFamily="34" charset="0"/>
            </a:endParaRPr>
          </a:p>
        </p:txBody>
      </p:sp>
      <p:sp>
        <p:nvSpPr>
          <p:cNvPr id="114" name="Rectangle 113"/>
          <p:cNvSpPr/>
          <p:nvPr/>
        </p:nvSpPr>
        <p:spPr>
          <a:xfrm>
            <a:off x="1033203" y="6400421"/>
            <a:ext cx="7079300" cy="381380"/>
          </a:xfrm>
          <a:prstGeom prst="rect">
            <a:avLst/>
          </a:prstGeom>
          <a:gradFill rotWithShape="1">
            <a:gsLst>
              <a:gs pos="0">
                <a:schemeClr val="accent5">
                  <a:lumMod val="75000"/>
                </a:schemeClr>
              </a:gs>
              <a:gs pos="69000">
                <a:schemeClr val="accent5">
                  <a:lumMod val="50000"/>
                </a:schemeClr>
              </a:gs>
            </a:gsLst>
            <a:lin ang="5400000" scaled="0"/>
          </a:gradFill>
          <a:ln>
            <a:noFill/>
            <a:headEnd type="none" w="med" len="med"/>
            <a:tailEnd type="none" w="med" len="med"/>
          </a:ln>
          <a:effectLst/>
          <a:scene3d>
            <a:camera prst="orthographicFront">
              <a:rot lat="0" lon="0" rev="0"/>
            </a:camera>
            <a:lightRig rig="twoPt" dir="t"/>
          </a:scene3d>
          <a:sp3d prstMaterial="metal">
            <a:bevelT w="25400" h="25400"/>
            <a:contourClr>
              <a:srgbClr val="FFFFFF"/>
            </a:contourClr>
          </a:sp3d>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defRPr/>
            </a:pPr>
            <a:r>
              <a:rPr lang="ru-RU" sz="1400" kern="0" dirty="0" smtClean="0">
                <a:solidFill>
                  <a:srgbClr val="FFFFFF"/>
                </a:solidFill>
                <a:effectLst>
                  <a:outerShdw blurRad="38100" dist="38100" dir="2700000" algn="tl">
                    <a:srgbClr val="000000">
                      <a:alpha val="43137"/>
                    </a:srgbClr>
                  </a:outerShdw>
                </a:effectLst>
                <a:latin typeface="Segoe" pitchFamily="34" charset="0"/>
              </a:rPr>
              <a:t>Масштабируемость и доступность</a:t>
            </a:r>
            <a:r>
              <a:rPr lang="en-US" sz="1400" kern="0" dirty="0" smtClean="0">
                <a:solidFill>
                  <a:srgbClr val="FFFFFF"/>
                </a:solidFill>
                <a:effectLst>
                  <a:outerShdw blurRad="38100" dist="38100" dir="2700000" algn="tl">
                    <a:srgbClr val="000000">
                      <a:alpha val="43137"/>
                    </a:srgbClr>
                  </a:outerShdw>
                </a:effectLst>
                <a:latin typeface="Segoe" pitchFamily="34" charset="0"/>
              </a:rPr>
              <a:t>: </a:t>
            </a:r>
            <a:r>
              <a:rPr lang="en-US" sz="1400" kern="0" dirty="0">
                <a:solidFill>
                  <a:srgbClr val="FFFFFF"/>
                </a:solidFill>
                <a:effectLst>
                  <a:outerShdw blurRad="38100" dist="38100" dir="2700000" algn="tl">
                    <a:srgbClr val="000000">
                      <a:alpha val="43137"/>
                    </a:srgbClr>
                  </a:outerShdw>
                </a:effectLst>
                <a:latin typeface="Segoe" pitchFamily="34" charset="0"/>
              </a:rPr>
              <a:t>Fabric, Failover, Replication, </a:t>
            </a:r>
            <a:r>
              <a:rPr lang="en-US" sz="1400" kern="0" dirty="0" smtClean="0">
                <a:solidFill>
                  <a:srgbClr val="FFFFFF"/>
                </a:solidFill>
                <a:effectLst>
                  <a:outerShdw blurRad="38100" dist="38100" dir="2700000" algn="tl">
                    <a:srgbClr val="000000">
                      <a:alpha val="43137"/>
                    </a:srgbClr>
                  </a:outerShdw>
                </a:effectLst>
                <a:latin typeface="Segoe" pitchFamily="34" charset="0"/>
              </a:rPr>
              <a:t>Load </a:t>
            </a:r>
            <a:r>
              <a:rPr lang="en-US" sz="1400" kern="0" dirty="0">
                <a:solidFill>
                  <a:srgbClr val="FFFFFF"/>
                </a:solidFill>
                <a:effectLst>
                  <a:outerShdw blurRad="38100" dist="38100" dir="2700000" algn="tl">
                    <a:srgbClr val="000000">
                      <a:alpha val="43137"/>
                    </a:srgbClr>
                  </a:outerShdw>
                </a:effectLst>
                <a:latin typeface="Segoe" pitchFamily="34" charset="0"/>
              </a:rPr>
              <a:t>balancing</a:t>
            </a:r>
          </a:p>
        </p:txBody>
      </p:sp>
      <p:sp>
        <p:nvSpPr>
          <p:cNvPr id="115" name="Rectangle 114"/>
          <p:cNvSpPr/>
          <p:nvPr/>
        </p:nvSpPr>
        <p:spPr>
          <a:xfrm>
            <a:off x="1944144" y="5625414"/>
            <a:ext cx="1102507" cy="498764"/>
          </a:xfrm>
          <a:prstGeom prst="rect">
            <a:avLst/>
          </a:prstGeom>
          <a:solidFill>
            <a:srgbClr val="0085C0"/>
          </a:solidFill>
          <a:ln w="12700">
            <a:solidFill>
              <a:schemeClr val="accent5">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2100" dirty="0">
                <a:solidFill>
                  <a:prstClr val="white"/>
                </a:solidFill>
                <a:effectLst>
                  <a:outerShdw blurRad="38100" dist="38100" dir="2700000" algn="tl">
                    <a:srgbClr val="000000">
                      <a:alpha val="43137"/>
                    </a:srgbClr>
                  </a:outerShdw>
                </a:effectLst>
                <a:latin typeface="Segoe" pitchFamily="34" charset="0"/>
              </a:rPr>
              <a:t>SQL</a:t>
            </a:r>
          </a:p>
        </p:txBody>
      </p:sp>
      <p:sp>
        <p:nvSpPr>
          <p:cNvPr id="116" name="Rectangle 115"/>
          <p:cNvSpPr/>
          <p:nvPr/>
        </p:nvSpPr>
        <p:spPr>
          <a:xfrm>
            <a:off x="3329340" y="5625414"/>
            <a:ext cx="1102507" cy="498764"/>
          </a:xfrm>
          <a:prstGeom prst="rect">
            <a:avLst/>
          </a:prstGeom>
          <a:solidFill>
            <a:srgbClr val="0085C0"/>
          </a:solidFill>
          <a:ln w="12700">
            <a:solidFill>
              <a:schemeClr val="accent5">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2100" dirty="0">
                <a:solidFill>
                  <a:prstClr val="white"/>
                </a:solidFill>
                <a:effectLst>
                  <a:outerShdw blurRad="38100" dist="38100" dir="2700000" algn="tl">
                    <a:srgbClr val="000000">
                      <a:alpha val="43137"/>
                    </a:srgbClr>
                  </a:outerShdw>
                </a:effectLst>
                <a:latin typeface="Segoe" pitchFamily="34" charset="0"/>
              </a:rPr>
              <a:t>SQL</a:t>
            </a:r>
          </a:p>
        </p:txBody>
      </p:sp>
      <p:sp>
        <p:nvSpPr>
          <p:cNvPr id="117" name="Rectangle 116"/>
          <p:cNvSpPr/>
          <p:nvPr/>
        </p:nvSpPr>
        <p:spPr>
          <a:xfrm>
            <a:off x="4714536" y="5625414"/>
            <a:ext cx="1102507" cy="498764"/>
          </a:xfrm>
          <a:prstGeom prst="rect">
            <a:avLst/>
          </a:prstGeom>
          <a:solidFill>
            <a:srgbClr val="0085C0"/>
          </a:solidFill>
          <a:ln w="12700">
            <a:solidFill>
              <a:schemeClr val="accent5">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2100" dirty="0">
                <a:solidFill>
                  <a:prstClr val="white"/>
                </a:solidFill>
                <a:effectLst>
                  <a:outerShdw blurRad="38100" dist="38100" dir="2700000" algn="tl">
                    <a:srgbClr val="000000">
                      <a:alpha val="43137"/>
                    </a:srgbClr>
                  </a:outerShdw>
                </a:effectLst>
                <a:latin typeface="Segoe" pitchFamily="34" charset="0"/>
              </a:rPr>
              <a:t>SQL</a:t>
            </a:r>
          </a:p>
        </p:txBody>
      </p:sp>
      <p:sp>
        <p:nvSpPr>
          <p:cNvPr id="118" name="Rectangle 117"/>
          <p:cNvSpPr/>
          <p:nvPr/>
        </p:nvSpPr>
        <p:spPr>
          <a:xfrm>
            <a:off x="6099732" y="5625414"/>
            <a:ext cx="1102507" cy="498764"/>
          </a:xfrm>
          <a:prstGeom prst="rect">
            <a:avLst/>
          </a:prstGeom>
          <a:solidFill>
            <a:srgbClr val="0085C0"/>
          </a:solidFill>
          <a:ln w="12700">
            <a:solidFill>
              <a:schemeClr val="accent5">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2100" dirty="0">
                <a:solidFill>
                  <a:prstClr val="white"/>
                </a:solidFill>
                <a:effectLst>
                  <a:outerShdw blurRad="38100" dist="38100" dir="2700000" algn="tl">
                    <a:srgbClr val="000000">
                      <a:alpha val="43137"/>
                    </a:srgbClr>
                  </a:outerShdw>
                </a:effectLst>
                <a:latin typeface="Segoe" pitchFamily="34" charset="0"/>
              </a:rPr>
              <a:t>SQL</a:t>
            </a:r>
          </a:p>
        </p:txBody>
      </p:sp>
      <p:sp>
        <p:nvSpPr>
          <p:cNvPr id="119" name="Rectangle 118"/>
          <p:cNvSpPr/>
          <p:nvPr/>
        </p:nvSpPr>
        <p:spPr>
          <a:xfrm>
            <a:off x="7484928" y="5636839"/>
            <a:ext cx="1102507" cy="498764"/>
          </a:xfrm>
          <a:prstGeom prst="rect">
            <a:avLst/>
          </a:prstGeom>
          <a:solidFill>
            <a:srgbClr val="0085C0"/>
          </a:solidFill>
          <a:ln w="12700">
            <a:solidFill>
              <a:schemeClr val="accent5">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2100" dirty="0">
                <a:solidFill>
                  <a:prstClr val="white"/>
                </a:solidFill>
                <a:effectLst>
                  <a:outerShdw blurRad="38100" dist="38100" dir="2700000" algn="tl">
                    <a:srgbClr val="000000">
                      <a:alpha val="43137"/>
                    </a:srgbClr>
                  </a:outerShdw>
                </a:effectLst>
                <a:latin typeface="Segoe" pitchFamily="34" charset="0"/>
              </a:rPr>
              <a:t>SQL</a:t>
            </a:r>
          </a:p>
        </p:txBody>
      </p:sp>
      <p:sp>
        <p:nvSpPr>
          <p:cNvPr id="120" name="Rectangle 119"/>
          <p:cNvSpPr/>
          <p:nvPr/>
        </p:nvSpPr>
        <p:spPr>
          <a:xfrm>
            <a:off x="558948" y="5636841"/>
            <a:ext cx="1102507" cy="498764"/>
          </a:xfrm>
          <a:prstGeom prst="rect">
            <a:avLst/>
          </a:prstGeom>
          <a:solidFill>
            <a:srgbClr val="0085C0"/>
          </a:solidFill>
          <a:ln w="12700">
            <a:solidFill>
              <a:schemeClr val="accent5">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r>
              <a:rPr lang="en-US" sz="2100" dirty="0">
                <a:solidFill>
                  <a:prstClr val="white"/>
                </a:solidFill>
                <a:effectLst>
                  <a:outerShdw blurRad="38100" dist="38100" dir="2700000" algn="tl">
                    <a:srgbClr val="000000">
                      <a:alpha val="43137"/>
                    </a:srgbClr>
                  </a:outerShdw>
                </a:effectLst>
                <a:latin typeface="Segoe" pitchFamily="34" charset="0"/>
              </a:rPr>
              <a:t>SQL</a:t>
            </a:r>
          </a:p>
        </p:txBody>
      </p:sp>
      <p:cxnSp>
        <p:nvCxnSpPr>
          <p:cNvPr id="121" name="Straight Arrow Connector 120"/>
          <p:cNvCxnSpPr/>
          <p:nvPr/>
        </p:nvCxnSpPr>
        <p:spPr>
          <a:xfrm rot="10800000" flipV="1">
            <a:off x="2345915" y="4776141"/>
            <a:ext cx="639488" cy="857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2976933" y="4776143"/>
            <a:ext cx="570901" cy="8379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10800000" flipV="1">
            <a:off x="3533722" y="4787430"/>
            <a:ext cx="639488" cy="857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4164739" y="4787432"/>
            <a:ext cx="570901" cy="8379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flipV="1">
            <a:off x="4365822" y="4776141"/>
            <a:ext cx="639488" cy="857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4996839" y="4776143"/>
            <a:ext cx="570901" cy="8379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flipV="1">
            <a:off x="5553627" y="4764852"/>
            <a:ext cx="639488" cy="857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6184645" y="4764854"/>
            <a:ext cx="570901" cy="8379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10800000" flipV="1">
            <a:off x="6779545" y="4753562"/>
            <a:ext cx="639488" cy="857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7410562" y="4753564"/>
            <a:ext cx="570901" cy="8379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bwMode="auto">
          <a:xfrm>
            <a:off x="1110200" y="4953000"/>
            <a:ext cx="7081844" cy="331141"/>
          </a:xfrm>
          <a:prstGeom prst="rect">
            <a:avLst/>
          </a:prstGeom>
          <a:solidFill>
            <a:schemeClr val="bg1">
              <a:lumMod val="75000"/>
              <a:lumOff val="2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dirty="0" smtClean="0">
              <a:solidFill>
                <a:schemeClr val="bg1">
                  <a:alpha val="99000"/>
                </a:schemeClr>
              </a:solidFill>
            </a:endParaRPr>
          </a:p>
        </p:txBody>
      </p:sp>
      <p:sp>
        <p:nvSpPr>
          <p:cNvPr id="132" name="TextBox 131"/>
          <p:cNvSpPr txBox="1"/>
          <p:nvPr/>
        </p:nvSpPr>
        <p:spPr>
          <a:xfrm>
            <a:off x="897689" y="4920638"/>
            <a:ext cx="7506867" cy="553976"/>
          </a:xfrm>
          <a:prstGeom prst="rect">
            <a:avLst/>
          </a:prstGeom>
          <a:noFill/>
        </p:spPr>
        <p:txBody>
          <a:bodyPr wrap="square" lIns="121899" tIns="60949" rIns="121899" bIns="60949" rtlCol="0">
            <a:spAutoFit/>
          </a:bodyPr>
          <a:lstStyle/>
          <a:p>
            <a:pPr algn="ctr"/>
            <a:r>
              <a:rPr lang="ru-RU" sz="1400" dirty="0" smtClean="0">
                <a:solidFill>
                  <a:srgbClr val="FFFF99"/>
                </a:solidFill>
                <a:effectLst>
                  <a:outerShdw blurRad="38100" dist="38100" dir="2700000" algn="tl">
                    <a:srgbClr val="000000">
                      <a:alpha val="43137"/>
                    </a:srgbClr>
                  </a:outerShdw>
                </a:effectLst>
                <a:latin typeface="Segoe" pitchFamily="34" charset="0"/>
              </a:rPr>
              <a:t>Шлюз протокола </a:t>
            </a:r>
            <a:r>
              <a:rPr lang="en-US" sz="1400" dirty="0" smtClean="0">
                <a:solidFill>
                  <a:srgbClr val="FFFF99"/>
                </a:solidFill>
                <a:effectLst>
                  <a:outerShdw blurRad="38100" dist="38100" dir="2700000" algn="tl">
                    <a:srgbClr val="000000">
                      <a:alpha val="43137"/>
                    </a:srgbClr>
                  </a:outerShdw>
                </a:effectLst>
                <a:latin typeface="Segoe" pitchFamily="34" charset="0"/>
              </a:rPr>
              <a:t>TDS </a:t>
            </a:r>
            <a:r>
              <a:rPr lang="ru-RU" sz="1400" dirty="0" smtClean="0">
                <a:solidFill>
                  <a:srgbClr val="FFFF99"/>
                </a:solidFill>
                <a:effectLst>
                  <a:outerShdw blurRad="38100" dist="38100" dir="2700000" algn="tl">
                    <a:srgbClr val="000000">
                      <a:alpha val="43137"/>
                    </a:srgbClr>
                  </a:outerShdw>
                </a:effectLst>
                <a:latin typeface="Segoe" pitchFamily="34" charset="0"/>
              </a:rPr>
              <a:t>задействует </a:t>
            </a:r>
            <a:r>
              <a:rPr lang="en-US" sz="1400" dirty="0" smtClean="0">
                <a:solidFill>
                  <a:srgbClr val="FFFF99"/>
                </a:solidFill>
                <a:effectLst>
                  <a:outerShdw blurRad="38100" dist="38100" dir="2700000" algn="tl">
                    <a:srgbClr val="000000">
                      <a:alpha val="43137"/>
                    </a:srgbClr>
                  </a:outerShdw>
                </a:effectLst>
                <a:latin typeface="Segoe" pitchFamily="34" charset="0"/>
              </a:rPr>
              <a:t>AUTHN/AUTHZ </a:t>
            </a:r>
            <a:r>
              <a:rPr lang="ru-RU" sz="1400" dirty="0" smtClean="0">
                <a:solidFill>
                  <a:srgbClr val="FFFF99"/>
                </a:solidFill>
                <a:effectLst>
                  <a:outerShdw blurRad="38100" dist="38100" dir="2700000" algn="tl">
                    <a:srgbClr val="000000">
                      <a:alpha val="43137"/>
                    </a:srgbClr>
                  </a:outerShdw>
                </a:effectLst>
                <a:latin typeface="Segoe" pitchFamily="34" charset="0"/>
              </a:rPr>
              <a:t>политику</a:t>
            </a:r>
            <a:r>
              <a:rPr lang="en-US" sz="1400" dirty="0" smtClean="0">
                <a:solidFill>
                  <a:srgbClr val="FFFF99"/>
                </a:solidFill>
                <a:effectLst>
                  <a:outerShdw blurRad="38100" dist="38100" dir="2700000" algn="tl">
                    <a:srgbClr val="000000">
                      <a:alpha val="43137"/>
                    </a:srgbClr>
                  </a:outerShdw>
                </a:effectLst>
                <a:latin typeface="Segoe" pitchFamily="34" charset="0"/>
              </a:rPr>
              <a:t>; </a:t>
            </a:r>
            <a:r>
              <a:rPr lang="ru-RU" sz="1400" dirty="0" smtClean="0">
                <a:solidFill>
                  <a:srgbClr val="FFFF99"/>
                </a:solidFill>
                <a:effectLst>
                  <a:outerShdw blurRad="38100" dist="38100" dir="2700000" algn="tl">
                    <a:srgbClr val="000000">
                      <a:alpha val="43137"/>
                    </a:srgbClr>
                  </a:outerShdw>
                </a:effectLst>
                <a:latin typeface="Segoe" pitchFamily="34" charset="0"/>
              </a:rPr>
              <a:t>проксирует запрос на </a:t>
            </a:r>
            <a:r>
              <a:rPr lang="en-US" sz="1400" dirty="0" smtClean="0">
                <a:solidFill>
                  <a:srgbClr val="FFFF99"/>
                </a:solidFill>
                <a:effectLst>
                  <a:outerShdw blurRad="38100" dist="38100" dir="2700000" algn="tl">
                    <a:srgbClr val="000000">
                      <a:alpha val="43137"/>
                    </a:srgbClr>
                  </a:outerShdw>
                </a:effectLst>
                <a:latin typeface="Segoe" pitchFamily="34" charset="0"/>
              </a:rPr>
              <a:t>SQL</a:t>
            </a:r>
            <a:r>
              <a:rPr lang="ru-RU" sz="1400" dirty="0" smtClean="0">
                <a:solidFill>
                  <a:srgbClr val="FFFF99"/>
                </a:solidFill>
                <a:effectLst>
                  <a:outerShdw blurRad="38100" dist="38100" dir="2700000" algn="tl">
                    <a:srgbClr val="000000">
                      <a:alpha val="43137"/>
                    </a:srgbClr>
                  </a:outerShdw>
                </a:effectLst>
                <a:latin typeface="Segoe" pitchFamily="34" charset="0"/>
              </a:rPr>
              <a:t> </a:t>
            </a:r>
            <a:r>
              <a:rPr lang="en-US" sz="1400" dirty="0" smtClean="0">
                <a:solidFill>
                  <a:srgbClr val="FFFF99"/>
                </a:solidFill>
                <a:effectLst>
                  <a:outerShdw blurRad="38100" dist="38100" dir="2700000" algn="tl">
                    <a:srgbClr val="000000">
                      <a:alpha val="43137"/>
                    </a:srgbClr>
                  </a:outerShdw>
                </a:effectLst>
                <a:latin typeface="Segoe" pitchFamily="34" charset="0"/>
              </a:rPr>
              <a:t>Server </a:t>
            </a:r>
            <a:r>
              <a:rPr lang="ru-RU" sz="1400" dirty="0" smtClean="0">
                <a:solidFill>
                  <a:srgbClr val="FFFF99"/>
                </a:solidFill>
                <a:effectLst>
                  <a:outerShdw blurRad="38100" dist="38100" dir="2700000" algn="tl">
                    <a:srgbClr val="000000">
                      <a:alpha val="43137"/>
                    </a:srgbClr>
                  </a:outerShdw>
                </a:effectLst>
                <a:latin typeface="Segoe" pitchFamily="34" charset="0"/>
              </a:rPr>
              <a:t>на бэкенде</a:t>
            </a:r>
            <a:endParaRPr lang="en-US" sz="1400" dirty="0">
              <a:solidFill>
                <a:srgbClr val="FFFF99"/>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73394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ounded Rectangle 173"/>
          <p:cNvSpPr/>
          <p:nvPr/>
        </p:nvSpPr>
        <p:spPr bwMode="auto">
          <a:xfrm>
            <a:off x="76200" y="4124325"/>
            <a:ext cx="8991600" cy="2590800"/>
          </a:xfrm>
          <a:prstGeom prst="roundRect">
            <a:avLst>
              <a:gd name="adj" fmla="val 7567"/>
            </a:avLst>
          </a:prstGeom>
          <a:gradFill rotWithShape="1">
            <a:gsLst>
              <a:gs pos="0">
                <a:srgbClr val="94B6D2">
                  <a:lumMod val="60000"/>
                  <a:lumOff val="40000"/>
                </a:srgbClr>
              </a:gs>
              <a:gs pos="35000">
                <a:srgbClr val="94B6D2">
                  <a:lumMod val="20000"/>
                  <a:lumOff val="80000"/>
                </a:srgbClr>
              </a:gs>
              <a:gs pos="100000">
                <a:srgbClr val="D8B25C">
                  <a:tint val="15000"/>
                  <a:satMod val="350000"/>
                  <a:alpha val="46000"/>
                </a:srgbClr>
              </a:gs>
            </a:gsLst>
            <a:lin ang="16200000" scaled="1"/>
          </a:gradFill>
          <a:ln w="9525" cap="flat" cmpd="sng" algn="ctr">
            <a:noFill/>
            <a:prstDash val="soli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 name="Title 1"/>
          <p:cNvSpPr>
            <a:spLocks noGrp="1"/>
          </p:cNvSpPr>
          <p:nvPr>
            <p:ph type="title"/>
          </p:nvPr>
        </p:nvSpPr>
        <p:spPr>
          <a:xfrm>
            <a:off x="387054" y="228600"/>
            <a:ext cx="8375946" cy="640080"/>
          </a:xfrm>
        </p:spPr>
        <p:txBody>
          <a:bodyPr vert="horz" wrap="square" lIns="0" tIns="0" rIns="0" bIns="0" rtlCol="0" anchor="t">
            <a:normAutofit/>
          </a:bodyPr>
          <a:lstStyle/>
          <a:p>
            <a:r>
              <a:rPr lang="ru-RU" sz="3200" dirty="0"/>
              <a:t>Соединение с </a:t>
            </a:r>
            <a:r>
              <a:rPr lang="en-US" sz="3200" dirty="0"/>
              <a:t>SQL Azure</a:t>
            </a:r>
            <a:endParaRPr lang="en-US" sz="3200" dirty="0">
              <a:solidFill>
                <a:schemeClr val="accent5">
                  <a:lumMod val="75000"/>
                </a:schemeClr>
              </a:solidFill>
              <a:latin typeface="Segoe UI" pitchFamily="34" charset="0"/>
              <a:ea typeface="Segoe UI" pitchFamily="34" charset="0"/>
              <a:cs typeface="Segoe UI" pitchFamily="34" charset="0"/>
            </a:endParaRPr>
          </a:p>
        </p:txBody>
      </p:sp>
      <p:sp>
        <p:nvSpPr>
          <p:cNvPr id="47" name="Content Placeholder 2"/>
          <p:cNvSpPr>
            <a:spLocks noGrp="1"/>
          </p:cNvSpPr>
          <p:nvPr>
            <p:ph idx="4294967295"/>
          </p:nvPr>
        </p:nvSpPr>
        <p:spPr>
          <a:xfrm>
            <a:off x="327445" y="823679"/>
            <a:ext cx="8382000" cy="2318657"/>
          </a:xfrm>
        </p:spPr>
        <p:txBody>
          <a:bodyPr>
            <a:noAutofit/>
          </a:bodyPr>
          <a:lstStyle/>
          <a:p>
            <a:r>
              <a:rPr lang="ru-RU" sz="1600" smtClean="0"/>
              <a:t>Сетевая библиотека – только ТСР/</a:t>
            </a:r>
            <a:r>
              <a:rPr lang="en-US" sz="1600" smtClean="0"/>
              <a:t>IP</a:t>
            </a:r>
          </a:p>
          <a:p>
            <a:pPr lvl="1"/>
            <a:r>
              <a:rPr lang="ru-RU" sz="1400"/>
              <a:t>На файрволе д.б. открыт порт 1433</a:t>
            </a:r>
            <a:endParaRPr lang="en-US" sz="1400"/>
          </a:p>
          <a:p>
            <a:r>
              <a:rPr lang="ru-RU" sz="1600" smtClean="0"/>
              <a:t>Клиентские </a:t>
            </a:r>
            <a:r>
              <a:rPr lang="ru-RU" sz="1600" dirty="0" smtClean="0"/>
              <a:t>библиотеки предустановлены на </a:t>
            </a:r>
            <a:r>
              <a:rPr lang="en-US" sz="1600" dirty="0" smtClean="0"/>
              <a:t>Windows Azure-</a:t>
            </a:r>
            <a:r>
              <a:rPr lang="ru-RU" sz="1600" dirty="0" smtClean="0"/>
              <a:t>ролях</a:t>
            </a:r>
          </a:p>
          <a:p>
            <a:r>
              <a:rPr lang="ru-RU" sz="1600" dirty="0" smtClean="0"/>
              <a:t>Поддержка обычного синтаксиса строки соединения</a:t>
            </a:r>
          </a:p>
          <a:p>
            <a:pPr lvl="1"/>
            <a:r>
              <a:rPr lang="en-US" sz="1400" dirty="0" err="1"/>
              <a:t>ADO.Net</a:t>
            </a:r>
            <a:r>
              <a:rPr lang="en-US" sz="1400" dirty="0"/>
              <a:t>:</a:t>
            </a:r>
            <a:br>
              <a:rPr lang="en-US" sz="1400" dirty="0"/>
            </a:br>
            <a:r>
              <a:rPr lang="en-US" sz="1400" dirty="0"/>
              <a:t>Data Source=server.database.windows.net;</a:t>
            </a:r>
            <a:br>
              <a:rPr lang="en-US" sz="1400" dirty="0"/>
            </a:br>
            <a:r>
              <a:rPr lang="en-US" sz="1400" dirty="0"/>
              <a:t>User ID=</a:t>
            </a:r>
            <a:r>
              <a:rPr lang="en-US" sz="1400" dirty="0" err="1"/>
              <a:t>user@server;Password</a:t>
            </a:r>
            <a:r>
              <a:rPr lang="en-US" sz="1400" dirty="0"/>
              <a:t>=password;...</a:t>
            </a:r>
          </a:p>
          <a:p>
            <a:pPr lvl="1"/>
            <a:r>
              <a:rPr lang="ru-RU" sz="1400" dirty="0"/>
              <a:t>Стандартная модель аутентификации (</a:t>
            </a:r>
            <a:r>
              <a:rPr lang="en-US" sz="1400" dirty="0"/>
              <a:t>SQL Login, </a:t>
            </a:r>
            <a:r>
              <a:rPr lang="ru-RU" sz="1400" dirty="0"/>
              <a:t>пароль)</a:t>
            </a:r>
          </a:p>
          <a:p>
            <a:pPr lvl="1"/>
            <a:r>
              <a:rPr lang="ru-RU" sz="1400" dirty="0"/>
              <a:t>Должна быть указана БД:</a:t>
            </a:r>
            <a:endParaRPr lang="en-US" sz="1400" dirty="0"/>
          </a:p>
          <a:p>
            <a:pPr marL="895350" lvl="1" indent="0">
              <a:buNone/>
            </a:pPr>
            <a:r>
              <a:rPr lang="en-US" sz="1400" dirty="0"/>
              <a:t>“Initial Catalog = &lt;</a:t>
            </a:r>
            <a:r>
              <a:rPr lang="en-US" sz="1400" dirty="0" err="1"/>
              <a:t>db</a:t>
            </a:r>
            <a:r>
              <a:rPr lang="en-US" sz="1400" dirty="0"/>
              <a:t>&gt;”</a:t>
            </a:r>
          </a:p>
          <a:p>
            <a:pPr marL="895350" lvl="1" indent="0">
              <a:buNone/>
            </a:pPr>
            <a:r>
              <a:rPr lang="en-US" sz="1400" dirty="0"/>
              <a:t>USE &lt;</a:t>
            </a:r>
            <a:r>
              <a:rPr lang="en-US" sz="1400" dirty="0" err="1"/>
              <a:t>db</a:t>
            </a:r>
            <a:r>
              <a:rPr lang="en-US" sz="1400" dirty="0"/>
              <a:t>&gt;</a:t>
            </a:r>
            <a:r>
              <a:rPr lang="ru-RU" sz="1400" dirty="0"/>
              <a:t> в дальнейшем не допускается</a:t>
            </a:r>
            <a:endParaRPr lang="en-US" sz="1400" dirty="0"/>
          </a:p>
          <a:p>
            <a:r>
              <a:rPr lang="ru-RU" sz="1600" dirty="0" smtClean="0"/>
              <a:t>Безопасность соединения</a:t>
            </a:r>
            <a:endParaRPr lang="en-US" sz="1600" dirty="0"/>
          </a:p>
          <a:p>
            <a:pPr lvl="1"/>
            <a:r>
              <a:rPr lang="ru-RU" sz="1400" dirty="0" smtClean="0"/>
              <a:t>Обязательно </a:t>
            </a:r>
            <a:r>
              <a:rPr lang="en-US" sz="1400" dirty="0" smtClean="0"/>
              <a:t>Encrypt </a:t>
            </a:r>
            <a:r>
              <a:rPr lang="en-US" sz="1400" dirty="0"/>
              <a:t>= True, </a:t>
            </a:r>
            <a:r>
              <a:rPr lang="ru-RU" sz="1400" dirty="0" smtClean="0"/>
              <a:t>поддерживаются только </a:t>
            </a:r>
            <a:r>
              <a:rPr lang="en-US" sz="1400" dirty="0" smtClean="0"/>
              <a:t>SSL</a:t>
            </a:r>
            <a:r>
              <a:rPr lang="ru-RU" sz="1400" dirty="0" smtClean="0"/>
              <a:t>-соединения</a:t>
            </a:r>
            <a:endParaRPr lang="en-US" sz="1400" dirty="0"/>
          </a:p>
          <a:p>
            <a:pPr lvl="1"/>
            <a:r>
              <a:rPr lang="ru-RU" sz="1400" dirty="0" smtClean="0"/>
              <a:t>Обязательно </a:t>
            </a:r>
            <a:r>
              <a:rPr lang="en-US" sz="1400" dirty="0" err="1" smtClean="0"/>
              <a:t>TrustServerCertificate</a:t>
            </a:r>
            <a:r>
              <a:rPr lang="en-US" sz="1400" dirty="0" smtClean="0"/>
              <a:t> </a:t>
            </a:r>
            <a:r>
              <a:rPr lang="en-US" sz="1400" dirty="0"/>
              <a:t>= False, </a:t>
            </a:r>
            <a:r>
              <a:rPr lang="ru-RU" sz="1400" dirty="0" smtClean="0"/>
              <a:t>чтобы избежать </a:t>
            </a:r>
            <a:r>
              <a:rPr lang="ru-RU" sz="1400" smtClean="0"/>
              <a:t>атаки </a:t>
            </a:r>
            <a:r>
              <a:rPr lang="en-US" sz="1400" smtClean="0"/>
              <a:t>Man-In-The-Middle-Attack</a:t>
            </a:r>
            <a:endParaRPr lang="en-US" sz="1400" dirty="0"/>
          </a:p>
        </p:txBody>
      </p:sp>
      <p:grpSp>
        <p:nvGrpSpPr>
          <p:cNvPr id="3" name="Group 64"/>
          <p:cNvGrpSpPr/>
          <p:nvPr/>
        </p:nvGrpSpPr>
        <p:grpSpPr>
          <a:xfrm>
            <a:off x="3307097" y="4810125"/>
            <a:ext cx="2590800" cy="1143000"/>
            <a:chOff x="533400" y="2819400"/>
            <a:chExt cx="3657600" cy="2590800"/>
          </a:xfrm>
        </p:grpSpPr>
        <p:sp>
          <p:nvSpPr>
            <p:cNvPr id="129" name="Rectangle 128"/>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Machine 5</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Rectangle 129"/>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Rectangle 130"/>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Rectangle 131"/>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 name="Rectangle 132"/>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Rectangle 133"/>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5" name="Rectangle 134"/>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38"/>
          <p:cNvGrpSpPr/>
          <p:nvPr/>
        </p:nvGrpSpPr>
        <p:grpSpPr>
          <a:xfrm>
            <a:off x="3048015" y="5944653"/>
            <a:ext cx="5791200" cy="618071"/>
            <a:chOff x="407894" y="5867400"/>
            <a:chExt cx="8175812" cy="1112528"/>
          </a:xfrm>
        </p:grpSpPr>
        <p:sp>
          <p:nvSpPr>
            <p:cNvPr id="137" name="Down Arrow 136"/>
            <p:cNvSpPr/>
            <p:nvPr/>
          </p:nvSpPr>
          <p:spPr>
            <a:xfrm flipV="1">
              <a:off x="9144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Down Arrow 137"/>
            <p:cNvSpPr/>
            <p:nvPr/>
          </p:nvSpPr>
          <p:spPr>
            <a:xfrm flipV="1">
              <a:off x="17526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Down Arrow 138"/>
            <p:cNvSpPr/>
            <p:nvPr/>
          </p:nvSpPr>
          <p:spPr>
            <a:xfrm flipV="1">
              <a:off x="25908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Down Arrow 139"/>
            <p:cNvSpPr/>
            <p:nvPr/>
          </p:nvSpPr>
          <p:spPr>
            <a:xfrm flipV="1">
              <a:off x="34290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1" name="Down Arrow 140"/>
            <p:cNvSpPr/>
            <p:nvPr/>
          </p:nvSpPr>
          <p:spPr>
            <a:xfrm flipV="1">
              <a:off x="50292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Down Arrow 141"/>
            <p:cNvSpPr/>
            <p:nvPr/>
          </p:nvSpPr>
          <p:spPr>
            <a:xfrm flipV="1">
              <a:off x="58674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Down Arrow 142"/>
            <p:cNvSpPr/>
            <p:nvPr/>
          </p:nvSpPr>
          <p:spPr>
            <a:xfrm flipV="1">
              <a:off x="67056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Down Arrow 143"/>
            <p:cNvSpPr/>
            <p:nvPr/>
          </p:nvSpPr>
          <p:spPr>
            <a:xfrm flipV="1">
              <a:off x="75438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5" name="Rectangle 144"/>
            <p:cNvSpPr/>
            <p:nvPr/>
          </p:nvSpPr>
          <p:spPr>
            <a:xfrm>
              <a:off x="407894" y="6431288"/>
              <a:ext cx="8175812"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Scalability and Availability: Fabric, Failover, Replication, and  Load balancing</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145"/>
          <p:cNvGrpSpPr/>
          <p:nvPr/>
        </p:nvGrpSpPr>
        <p:grpSpPr>
          <a:xfrm>
            <a:off x="152398" y="4276726"/>
            <a:ext cx="8839202" cy="609601"/>
            <a:chOff x="-228602" y="4267201"/>
            <a:chExt cx="9443592" cy="609601"/>
          </a:xfrm>
        </p:grpSpPr>
        <p:sp>
          <p:nvSpPr>
            <p:cNvPr id="147" name="Down Arrow 146"/>
            <p:cNvSpPr/>
            <p:nvPr/>
          </p:nvSpPr>
          <p:spPr>
            <a:xfrm rot="10800000" flipV="1">
              <a:off x="1155374" y="4419600"/>
              <a:ext cx="269875" cy="3810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 name="Group 48"/>
            <p:cNvGrpSpPr/>
            <p:nvPr/>
          </p:nvGrpSpPr>
          <p:grpSpPr>
            <a:xfrm>
              <a:off x="-228602" y="4267201"/>
              <a:ext cx="9443592" cy="609601"/>
              <a:chOff x="116532" y="5745474"/>
              <a:chExt cx="13332129" cy="1097280"/>
            </a:xfrm>
          </p:grpSpPr>
          <p:sp>
            <p:nvSpPr>
              <p:cNvPr id="149" name="Down Arrow 148"/>
              <p:cNvSpPr/>
              <p:nvPr/>
            </p:nvSpPr>
            <p:spPr>
              <a:xfrm rot="10800000" flipV="1">
                <a:off x="6667663" y="6156955"/>
                <a:ext cx="381000" cy="685799"/>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0" name="Down Arrow 149"/>
              <p:cNvSpPr/>
              <p:nvPr/>
            </p:nvSpPr>
            <p:spPr>
              <a:xfrm rot="10800000" flipV="1">
                <a:off x="11724676" y="6019794"/>
                <a:ext cx="381000" cy="685799"/>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Rectangle 150"/>
              <p:cNvSpPr/>
              <p:nvPr/>
            </p:nvSpPr>
            <p:spPr>
              <a:xfrm>
                <a:off x="116532" y="5745474"/>
                <a:ext cx="13332129" cy="41147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SDS Provisioning (databases,  </a:t>
                </a:r>
                <a:r>
                  <a:rPr kumimoji="0" lang="en-US"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a:t>
                </a:r>
                <a:r>
                  <a:rPr kumimoji="0" lang="en-US"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ccounts,  roles, …, Metering, and Billing</a:t>
                </a:r>
                <a:endParaRPr kumimoji="0" lang="en-US"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grpSp>
      <p:grpSp>
        <p:nvGrpSpPr>
          <p:cNvPr id="7" name="Group 64"/>
          <p:cNvGrpSpPr/>
          <p:nvPr/>
        </p:nvGrpSpPr>
        <p:grpSpPr>
          <a:xfrm>
            <a:off x="6355097" y="4810125"/>
            <a:ext cx="2590800" cy="1143000"/>
            <a:chOff x="533400" y="2819400"/>
            <a:chExt cx="3657600" cy="2590800"/>
          </a:xfrm>
        </p:grpSpPr>
        <p:sp>
          <p:nvSpPr>
            <p:cNvPr id="153" name="Rectangle 152"/>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Machine 6</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Rectangle 153"/>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Rectangle 154"/>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Rectangle 155"/>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Rectangle 156"/>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8" name="Rectangle 157"/>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Rectangle 158"/>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64"/>
          <p:cNvGrpSpPr/>
          <p:nvPr/>
        </p:nvGrpSpPr>
        <p:grpSpPr>
          <a:xfrm>
            <a:off x="182897" y="4810125"/>
            <a:ext cx="2590800" cy="1143000"/>
            <a:chOff x="533400" y="2819400"/>
            <a:chExt cx="3657600" cy="2590800"/>
          </a:xfrm>
        </p:grpSpPr>
        <p:sp>
          <p:nvSpPr>
            <p:cNvPr id="161" name="Rectangle 160"/>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Machine 4</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2" name="Rectangle 161"/>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3" name="Rectangle 162"/>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4" name="Rectangle 163"/>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Rectangle 164"/>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Rectangle 165"/>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Rectangle 166"/>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167"/>
          <p:cNvGrpSpPr/>
          <p:nvPr/>
        </p:nvGrpSpPr>
        <p:grpSpPr>
          <a:xfrm>
            <a:off x="152399" y="5953125"/>
            <a:ext cx="8839201" cy="609600"/>
            <a:chOff x="5078" y="5943600"/>
            <a:chExt cx="9133841" cy="609600"/>
          </a:xfrm>
        </p:grpSpPr>
        <p:sp>
          <p:nvSpPr>
            <p:cNvPr id="169" name="Down Arrow 168"/>
            <p:cNvSpPr/>
            <p:nvPr/>
          </p:nvSpPr>
          <p:spPr>
            <a:xfrm flipV="1">
              <a:off x="152400" y="59436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Down Arrow 169"/>
            <p:cNvSpPr/>
            <p:nvPr/>
          </p:nvSpPr>
          <p:spPr>
            <a:xfrm flipV="1">
              <a:off x="746125" y="59436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1" name="Rectangle 170"/>
            <p:cNvSpPr/>
            <p:nvPr/>
          </p:nvSpPr>
          <p:spPr>
            <a:xfrm>
              <a:off x="5078" y="6248400"/>
              <a:ext cx="9133841"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1218585" fontAlgn="base">
                <a:spcBef>
                  <a:spcPct val="0"/>
                </a:spcBef>
                <a:spcAft>
                  <a:spcPct val="0"/>
                </a:spcAft>
                <a:defRPr/>
              </a:pPr>
              <a:r>
                <a:rPr lang="ru-RU" kern="0" dirty="0">
                  <a:solidFill>
                    <a:srgbClr val="FFFFFF"/>
                  </a:solidFill>
                  <a:effectLst>
                    <a:outerShdw blurRad="38100" dist="38100" dir="2700000" algn="tl">
                      <a:srgbClr val="000000">
                        <a:alpha val="43137"/>
                      </a:srgbClr>
                    </a:outerShdw>
                  </a:effectLst>
                  <a:latin typeface="Segoe" pitchFamily="34" charset="0"/>
                </a:rPr>
                <a:t>Масштабируемость и доступность</a:t>
              </a:r>
              <a:r>
                <a:rPr lang="en-US" kern="0" dirty="0">
                  <a:solidFill>
                    <a:srgbClr val="FFFFFF"/>
                  </a:solidFill>
                  <a:effectLst>
                    <a:outerShdw blurRad="38100" dist="38100" dir="2700000" algn="tl">
                      <a:srgbClr val="000000">
                        <a:alpha val="43137"/>
                      </a:srgbClr>
                    </a:outerShdw>
                  </a:effectLst>
                  <a:latin typeface="Segoe" pitchFamily="34" charset="0"/>
                </a:rPr>
                <a:t>: Fabric, Failover, Replication, Load balancing</a:t>
              </a:r>
            </a:p>
          </p:txBody>
        </p:sp>
      </p:grpSp>
      <p:sp>
        <p:nvSpPr>
          <p:cNvPr id="172" name="Down Arrow 171"/>
          <p:cNvSpPr/>
          <p:nvPr/>
        </p:nvSpPr>
        <p:spPr>
          <a:xfrm flipV="1">
            <a:off x="2133600" y="5953125"/>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Down Arrow 172"/>
          <p:cNvSpPr/>
          <p:nvPr/>
        </p:nvSpPr>
        <p:spPr>
          <a:xfrm flipV="1">
            <a:off x="1524000" y="5953125"/>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256372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Администрирование БД</a:t>
            </a:r>
            <a:endParaRPr lang="en-US" dirty="0"/>
          </a:p>
        </p:txBody>
      </p:sp>
      <p:sp>
        <p:nvSpPr>
          <p:cNvPr id="3" name="Content Placeholder 2"/>
          <p:cNvSpPr>
            <a:spLocks noGrp="1"/>
          </p:cNvSpPr>
          <p:nvPr>
            <p:ph idx="1"/>
          </p:nvPr>
        </p:nvSpPr>
        <p:spPr>
          <a:xfrm>
            <a:off x="381000" y="1095378"/>
            <a:ext cx="8363938" cy="5349157"/>
          </a:xfrm>
        </p:spPr>
        <p:txBody>
          <a:bodyPr/>
          <a:lstStyle/>
          <a:p>
            <a:r>
              <a:rPr lang="ru-RU" sz="2800" dirty="0" smtClean="0"/>
              <a:t>Физическое администрирование осуществляется сервисами облачной платформы</a:t>
            </a:r>
          </a:p>
          <a:p>
            <a:pPr lvl="1"/>
            <a:r>
              <a:rPr lang="ru-RU" sz="2000" dirty="0" smtClean="0"/>
              <a:t>Отказоустойчивость – по определению</a:t>
            </a:r>
          </a:p>
          <a:p>
            <a:pPr lvl="1"/>
            <a:r>
              <a:rPr lang="ru-RU" sz="2000" dirty="0" smtClean="0"/>
              <a:t>Прозрачное восстановление в случае сбоя</a:t>
            </a:r>
          </a:p>
          <a:p>
            <a:pPr lvl="1"/>
            <a:r>
              <a:rPr lang="ru-RU" sz="2000" dirty="0" smtClean="0"/>
              <a:t>Балансировка нагрузки также гарантируется </a:t>
            </a:r>
            <a:r>
              <a:rPr lang="en-US" sz="2000" dirty="0" smtClean="0"/>
              <a:t>SLA</a:t>
            </a:r>
            <a:endParaRPr lang="ru-RU" sz="2000" dirty="0" smtClean="0"/>
          </a:p>
          <a:p>
            <a:r>
              <a:rPr lang="ru-RU" sz="2800" dirty="0" smtClean="0"/>
              <a:t>Пользователи концентрируются на логическом администрировании</a:t>
            </a:r>
            <a:endParaRPr lang="en-US" sz="2800" dirty="0"/>
          </a:p>
          <a:p>
            <a:pPr lvl="1"/>
            <a:r>
              <a:rPr lang="ru-RU" sz="2000" dirty="0" smtClean="0"/>
              <a:t>Создание и управление схемами данных</a:t>
            </a:r>
            <a:endParaRPr lang="en-US" sz="2000" dirty="0"/>
          </a:p>
          <a:p>
            <a:pPr lvl="1"/>
            <a:r>
              <a:rPr lang="ru-RU" sz="2000" dirty="0" smtClean="0"/>
              <a:t>Настройка индексов, оптимизация запросов</a:t>
            </a:r>
            <a:endParaRPr lang="en-US" sz="2000" dirty="0"/>
          </a:p>
          <a:p>
            <a:pPr lvl="1"/>
            <a:r>
              <a:rPr lang="ru-RU" sz="2000" dirty="0" smtClean="0"/>
              <a:t>Управление безопасностью </a:t>
            </a:r>
            <a:r>
              <a:rPr lang="en-US" sz="2000" dirty="0" smtClean="0"/>
              <a:t>(</a:t>
            </a:r>
            <a:r>
              <a:rPr lang="ru-RU" sz="2000" dirty="0" smtClean="0"/>
              <a:t>логины</a:t>
            </a:r>
            <a:r>
              <a:rPr lang="en-US" sz="2000" dirty="0" smtClean="0"/>
              <a:t>, </a:t>
            </a:r>
            <a:r>
              <a:rPr lang="ru-RU" sz="2000" dirty="0" smtClean="0"/>
              <a:t>пользователи</a:t>
            </a:r>
            <a:r>
              <a:rPr lang="en-US" sz="2000" dirty="0" smtClean="0"/>
              <a:t>, </a:t>
            </a:r>
            <a:r>
              <a:rPr lang="ru-RU" sz="2000" dirty="0" smtClean="0"/>
              <a:t>роли</a:t>
            </a:r>
            <a:r>
              <a:rPr lang="en-US" sz="2000" dirty="0" smtClean="0"/>
              <a:t>)</a:t>
            </a:r>
          </a:p>
          <a:p>
            <a:pPr lvl="1"/>
            <a:r>
              <a:rPr lang="ru-RU" sz="2000" dirty="0" smtClean="0"/>
              <a:t>Файл-группы, партиции и др.низкоуровневые вещи обеспечиваются </a:t>
            </a:r>
            <a:r>
              <a:rPr lang="en-US" sz="2000" dirty="0" smtClean="0"/>
              <a:t>SQL Azure</a:t>
            </a:r>
            <a:r>
              <a:rPr lang="ru-RU" sz="2000" dirty="0" smtClean="0"/>
              <a:t> и пользователю недоступны</a:t>
            </a:r>
          </a:p>
          <a:p>
            <a:pPr lvl="1"/>
            <a:r>
              <a:rPr lang="ru-RU" sz="2000" dirty="0" smtClean="0"/>
              <a:t>Не требуется резервное копирование</a:t>
            </a:r>
          </a:p>
          <a:p>
            <a:pPr lvl="1"/>
            <a:r>
              <a:rPr lang="ru-RU" sz="2000" dirty="0" smtClean="0"/>
              <a:t>Не требуется применять патчи, сервис-паки, ...</a:t>
            </a:r>
            <a:endParaRPr lang="en-US" sz="2000" dirty="0"/>
          </a:p>
        </p:txBody>
      </p:sp>
    </p:spTree>
    <p:extLst>
      <p:ext uri="{BB962C8B-B14F-4D97-AF65-F5344CB8AC3E}">
        <p14:creationId xmlns:p14="http://schemas.microsoft.com/office/powerpoint/2010/main" val="847200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effectLst/>
              </a:rPr>
              <a:t>Облачные редакции </a:t>
            </a:r>
            <a:r>
              <a:rPr lang="en-US" dirty="0" smtClean="0">
                <a:effectLst/>
              </a:rPr>
              <a:t>SQL Server</a:t>
            </a:r>
            <a:endParaRPr lang="en-US" dirty="0">
              <a:effectLst/>
            </a:endParaRPr>
          </a:p>
        </p:txBody>
      </p:sp>
      <p:sp>
        <p:nvSpPr>
          <p:cNvPr id="4" name="Text Placeholder 3"/>
          <p:cNvSpPr>
            <a:spLocks noGrp="1"/>
          </p:cNvSpPr>
          <p:nvPr>
            <p:ph idx="1"/>
          </p:nvPr>
        </p:nvSpPr>
        <p:spPr>
          <a:xfrm>
            <a:off x="114300" y="1116261"/>
            <a:ext cx="7273409" cy="5661025"/>
          </a:xfrm>
          <a:prstGeom prst="rect">
            <a:avLst/>
          </a:prstGeom>
        </p:spPr>
        <p:txBody>
          <a:bodyPr/>
          <a:lstStyle/>
          <a:p>
            <a:r>
              <a:rPr lang="en-US" sz="1800" dirty="0" smtClean="0"/>
              <a:t>2 SKU: </a:t>
            </a:r>
            <a:r>
              <a:rPr lang="en-US" sz="1800" i="1" dirty="0"/>
              <a:t>Web </a:t>
            </a:r>
            <a:r>
              <a:rPr lang="ru-RU" sz="1800" i="1" dirty="0"/>
              <a:t>и</a:t>
            </a:r>
            <a:r>
              <a:rPr lang="en-US" sz="1800" i="1" dirty="0" smtClean="0"/>
              <a:t> </a:t>
            </a:r>
            <a:r>
              <a:rPr lang="en-US" sz="1800" i="1" dirty="0"/>
              <a:t>Business</a:t>
            </a:r>
          </a:p>
          <a:p>
            <a:pPr lvl="1"/>
            <a:r>
              <a:rPr lang="en-US" sz="1600" b="1" dirty="0">
                <a:solidFill>
                  <a:srgbClr val="FFFFFF"/>
                </a:solidFill>
              </a:rPr>
              <a:t>Web Edition:</a:t>
            </a:r>
            <a:r>
              <a:rPr lang="en-US" sz="1600" dirty="0">
                <a:solidFill>
                  <a:srgbClr val="FFFFFF"/>
                </a:solidFill>
              </a:rPr>
              <a:t> 1 GB </a:t>
            </a:r>
            <a:r>
              <a:rPr lang="ru-RU" sz="1600" dirty="0" smtClean="0">
                <a:solidFill>
                  <a:srgbClr val="FFFFFF"/>
                </a:solidFill>
              </a:rPr>
              <a:t>за</a:t>
            </a:r>
            <a:r>
              <a:rPr lang="en-US" sz="1600" dirty="0" smtClean="0">
                <a:solidFill>
                  <a:srgbClr val="FFFFFF"/>
                </a:solidFill>
              </a:rPr>
              <a:t> </a:t>
            </a:r>
            <a:r>
              <a:rPr lang="en-US" sz="1600" dirty="0">
                <a:solidFill>
                  <a:srgbClr val="FFFFFF"/>
                </a:solidFill>
              </a:rPr>
              <a:t>$</a:t>
            </a:r>
            <a:r>
              <a:rPr lang="en-US" sz="1600" dirty="0" smtClean="0">
                <a:solidFill>
                  <a:srgbClr val="FFFFFF"/>
                </a:solidFill>
              </a:rPr>
              <a:t>9.99/</a:t>
            </a:r>
            <a:r>
              <a:rPr lang="ru-RU" sz="1600" dirty="0" smtClean="0">
                <a:solidFill>
                  <a:srgbClr val="FFFFFF"/>
                </a:solidFill>
              </a:rPr>
              <a:t>мес.</a:t>
            </a:r>
            <a:r>
              <a:rPr lang="en-US" sz="1600" dirty="0" smtClean="0">
                <a:solidFill>
                  <a:srgbClr val="FFFFFF"/>
                </a:solidFill>
              </a:rPr>
              <a:t> </a:t>
            </a:r>
            <a:r>
              <a:rPr lang="en-US" sz="1600" dirty="0">
                <a:solidFill>
                  <a:srgbClr val="FFFFFF"/>
                </a:solidFill>
              </a:rPr>
              <a:t>| 5 GB </a:t>
            </a:r>
            <a:r>
              <a:rPr lang="ru-RU" sz="1600" dirty="0" smtClean="0">
                <a:solidFill>
                  <a:srgbClr val="FFFFFF"/>
                </a:solidFill>
              </a:rPr>
              <a:t>за</a:t>
            </a:r>
            <a:r>
              <a:rPr lang="en-US" sz="1600" dirty="0" smtClean="0">
                <a:solidFill>
                  <a:srgbClr val="FFFFFF"/>
                </a:solidFill>
              </a:rPr>
              <a:t> </a:t>
            </a:r>
            <a:r>
              <a:rPr lang="en-US" sz="1600" dirty="0">
                <a:solidFill>
                  <a:srgbClr val="FFFFFF"/>
                </a:solidFill>
              </a:rPr>
              <a:t>$</a:t>
            </a:r>
            <a:r>
              <a:rPr lang="en-US" sz="1600" dirty="0" smtClean="0">
                <a:solidFill>
                  <a:srgbClr val="FFFFFF"/>
                </a:solidFill>
              </a:rPr>
              <a:t>49.95/</a:t>
            </a:r>
            <a:r>
              <a:rPr lang="ru-RU" sz="1600" dirty="0" smtClean="0">
                <a:solidFill>
                  <a:srgbClr val="FFFFFF"/>
                </a:solidFill>
              </a:rPr>
              <a:t>мес.</a:t>
            </a:r>
            <a:endParaRPr lang="en-US" sz="1600" dirty="0">
              <a:solidFill>
                <a:srgbClr val="FFFFFF"/>
              </a:solidFill>
            </a:endParaRPr>
          </a:p>
          <a:p>
            <a:pPr lvl="1"/>
            <a:r>
              <a:rPr lang="en-US" sz="1600" b="1" dirty="0">
                <a:solidFill>
                  <a:srgbClr val="FFFFFF"/>
                </a:solidFill>
              </a:rPr>
              <a:t>Business </a:t>
            </a:r>
            <a:r>
              <a:rPr lang="en-US" sz="1600" b="1" dirty="0" smtClean="0">
                <a:solidFill>
                  <a:srgbClr val="FFFFFF"/>
                </a:solidFill>
              </a:rPr>
              <a:t>Edition:</a:t>
            </a:r>
            <a:r>
              <a:rPr lang="ru-RU" sz="1600" b="1" dirty="0" smtClean="0">
                <a:solidFill>
                  <a:srgbClr val="FFFFFF"/>
                </a:solidFill>
              </a:rPr>
              <a:t> </a:t>
            </a:r>
            <a:r>
              <a:rPr lang="en-US" sz="1600" dirty="0" smtClean="0">
                <a:solidFill>
                  <a:srgbClr val="FFFFFF"/>
                </a:solidFill>
              </a:rPr>
              <a:t>10 </a:t>
            </a:r>
            <a:r>
              <a:rPr lang="en-US" sz="1600" dirty="0">
                <a:solidFill>
                  <a:srgbClr val="FFFFFF"/>
                </a:solidFill>
              </a:rPr>
              <a:t>GB </a:t>
            </a:r>
            <a:r>
              <a:rPr lang="ru-RU" sz="1600" dirty="0" smtClean="0">
                <a:solidFill>
                  <a:srgbClr val="FFFFFF"/>
                </a:solidFill>
              </a:rPr>
              <a:t>за</a:t>
            </a:r>
            <a:r>
              <a:rPr lang="en-US" sz="1600" dirty="0" smtClean="0">
                <a:solidFill>
                  <a:srgbClr val="FFFFFF"/>
                </a:solidFill>
              </a:rPr>
              <a:t> </a:t>
            </a:r>
            <a:r>
              <a:rPr lang="en-US" sz="1600" dirty="0">
                <a:solidFill>
                  <a:srgbClr val="FFFFFF"/>
                </a:solidFill>
              </a:rPr>
              <a:t>$99.99 | 20 GB </a:t>
            </a:r>
            <a:r>
              <a:rPr lang="ru-RU" sz="1600" dirty="0" smtClean="0">
                <a:solidFill>
                  <a:srgbClr val="FFFFFF"/>
                </a:solidFill>
              </a:rPr>
              <a:t>за</a:t>
            </a:r>
            <a:r>
              <a:rPr lang="en-US" sz="1600" dirty="0" smtClean="0">
                <a:solidFill>
                  <a:srgbClr val="FFFFFF"/>
                </a:solidFill>
              </a:rPr>
              <a:t> </a:t>
            </a:r>
            <a:r>
              <a:rPr lang="en-US" sz="1600" dirty="0">
                <a:solidFill>
                  <a:srgbClr val="FFFFFF"/>
                </a:solidFill>
              </a:rPr>
              <a:t>$199.98 | 30 GB </a:t>
            </a:r>
            <a:r>
              <a:rPr lang="ru-RU" sz="1600" dirty="0" smtClean="0">
                <a:solidFill>
                  <a:srgbClr val="FFFFFF"/>
                </a:solidFill>
              </a:rPr>
              <a:t>за</a:t>
            </a:r>
            <a:r>
              <a:rPr lang="en-US" sz="1600" dirty="0" smtClean="0">
                <a:solidFill>
                  <a:srgbClr val="FFFFFF"/>
                </a:solidFill>
              </a:rPr>
              <a:t> </a:t>
            </a:r>
            <a:r>
              <a:rPr lang="en-US" sz="1600" dirty="0">
                <a:solidFill>
                  <a:srgbClr val="FFFFFF"/>
                </a:solidFill>
              </a:rPr>
              <a:t>$299.97 | 40 GB </a:t>
            </a:r>
            <a:r>
              <a:rPr lang="ru-RU" sz="1600" dirty="0" smtClean="0">
                <a:solidFill>
                  <a:srgbClr val="FFFFFF"/>
                </a:solidFill>
              </a:rPr>
              <a:t>за</a:t>
            </a:r>
            <a:r>
              <a:rPr lang="en-US" sz="1600" dirty="0" smtClean="0">
                <a:solidFill>
                  <a:srgbClr val="FFFFFF"/>
                </a:solidFill>
              </a:rPr>
              <a:t> </a:t>
            </a:r>
            <a:r>
              <a:rPr lang="en-US" sz="1600" dirty="0">
                <a:solidFill>
                  <a:srgbClr val="FFFFFF"/>
                </a:solidFill>
              </a:rPr>
              <a:t>$399.96 | 50 GB </a:t>
            </a:r>
            <a:r>
              <a:rPr lang="ru-RU" sz="1600" dirty="0" smtClean="0">
                <a:solidFill>
                  <a:srgbClr val="FFFFFF"/>
                </a:solidFill>
              </a:rPr>
              <a:t>за</a:t>
            </a:r>
            <a:r>
              <a:rPr lang="en-US" sz="1600" dirty="0" smtClean="0">
                <a:solidFill>
                  <a:srgbClr val="FFFFFF"/>
                </a:solidFill>
              </a:rPr>
              <a:t> </a:t>
            </a:r>
            <a:r>
              <a:rPr lang="en-US" sz="1600" dirty="0">
                <a:solidFill>
                  <a:srgbClr val="FFFFFF"/>
                </a:solidFill>
              </a:rPr>
              <a:t>$499.95</a:t>
            </a:r>
            <a:endParaRPr lang="en-US" sz="1600" dirty="0"/>
          </a:p>
          <a:p>
            <a:endParaRPr lang="en-US" sz="700" dirty="0"/>
          </a:p>
          <a:p>
            <a:r>
              <a:rPr lang="en-US" sz="1800" dirty="0" smtClean="0"/>
              <a:t>EDITION</a:t>
            </a:r>
            <a:r>
              <a:rPr lang="ru-RU" sz="1800" dirty="0" smtClean="0"/>
              <a:t> и </a:t>
            </a:r>
            <a:r>
              <a:rPr lang="en-US" sz="1800" dirty="0" smtClean="0"/>
              <a:t>MAXSIZE</a:t>
            </a:r>
            <a:r>
              <a:rPr lang="ru-RU" sz="1800" dirty="0" smtClean="0"/>
              <a:t> оговариваются при создании/изменении БД</a:t>
            </a:r>
            <a:endParaRPr lang="en-US" sz="1800" dirty="0"/>
          </a:p>
          <a:p>
            <a:pPr lvl="1"/>
            <a:r>
              <a:rPr lang="en-US" sz="1600" b="1" dirty="0"/>
              <a:t>CREATE DATABASE foo1 (EDITION='business', MAXSIZE=50GB);</a:t>
            </a:r>
          </a:p>
          <a:p>
            <a:pPr lvl="1"/>
            <a:r>
              <a:rPr lang="en-US" sz="1600" b="1" dirty="0"/>
              <a:t>CREATE DATABASE foo2 (EDITION='business', MAXSIZE=30GB);</a:t>
            </a:r>
          </a:p>
          <a:p>
            <a:pPr lvl="1"/>
            <a:r>
              <a:rPr lang="en-US" sz="1600" b="1" dirty="0"/>
              <a:t>ALTER DATABASE foo2 MODIFY (EDITION='web', MAXSIZE=5GB);</a:t>
            </a:r>
          </a:p>
          <a:p>
            <a:pPr lvl="1"/>
            <a:endParaRPr lang="en-US" sz="700" dirty="0"/>
          </a:p>
          <a:p>
            <a:r>
              <a:rPr lang="en-US" sz="1800" dirty="0" smtClean="0"/>
              <a:t>MAXSIZE</a:t>
            </a:r>
            <a:r>
              <a:rPr lang="ru-RU" sz="1800" dirty="0" smtClean="0"/>
              <a:t> – это размер, за кот.базе не дано будет вырасти</a:t>
            </a:r>
            <a:endParaRPr lang="en-US" sz="1800" dirty="0"/>
          </a:p>
          <a:p>
            <a:pPr lvl="1"/>
            <a:r>
              <a:rPr lang="ru-RU" sz="1600" i="1" dirty="0" smtClean="0"/>
              <a:t>Фактический размер БД за каждый день округляется</a:t>
            </a:r>
            <a:r>
              <a:rPr lang="ru-RU" sz="1600" i="1" dirty="0"/>
              <a:t> </a:t>
            </a:r>
            <a:r>
              <a:rPr lang="ru-RU" sz="1600" i="1" dirty="0" smtClean="0"/>
              <a:t>до ближайшего </a:t>
            </a:r>
            <a:r>
              <a:rPr lang="en-US" sz="1600" i="1" dirty="0" smtClean="0"/>
              <a:t>MAXSIZE, </a:t>
            </a:r>
            <a:r>
              <a:rPr lang="ru-RU" sz="1600" i="1" dirty="0" smtClean="0"/>
              <a:t>исходя из этого взимается плата</a:t>
            </a:r>
          </a:p>
          <a:p>
            <a:pPr lvl="1"/>
            <a:r>
              <a:rPr lang="ru-RU" sz="1600" i="1" dirty="0" smtClean="0"/>
              <a:t>Напр., 3.4 </a:t>
            </a:r>
            <a:r>
              <a:rPr lang="en-US" sz="1600" i="1" dirty="0" smtClean="0"/>
              <a:t>GB </a:t>
            </a:r>
            <a:r>
              <a:rPr lang="ru-RU" sz="1600" i="1" dirty="0" smtClean="0"/>
              <a:t>округлится до 5 </a:t>
            </a:r>
          </a:p>
          <a:p>
            <a:pPr lvl="1"/>
            <a:r>
              <a:rPr lang="ru-RU" sz="1600" i="1" dirty="0" smtClean="0"/>
              <a:t>Стоимость до 5-гиговой базы = 9.99/30 </a:t>
            </a:r>
            <a:r>
              <a:rPr lang="en-US" sz="1600" i="1" dirty="0" smtClean="0"/>
              <a:t>~ 33 </a:t>
            </a:r>
            <a:r>
              <a:rPr lang="ru-RU" sz="1600" i="1" dirty="0" smtClean="0"/>
              <a:t>цента в день</a:t>
            </a:r>
          </a:p>
          <a:p>
            <a:r>
              <a:rPr lang="ru-RU" sz="1800" dirty="0" smtClean="0"/>
              <a:t>Плюс взимается плата за трафик</a:t>
            </a:r>
          </a:p>
          <a:p>
            <a:pPr lvl="1"/>
            <a:r>
              <a:rPr lang="it-IT" sz="1400" dirty="0"/>
              <a:t>$0.10 </a:t>
            </a:r>
            <a:r>
              <a:rPr lang="ru-RU" sz="1400" dirty="0" smtClean="0"/>
              <a:t>за </a:t>
            </a:r>
            <a:r>
              <a:rPr lang="it-IT" sz="1400" dirty="0" smtClean="0"/>
              <a:t>GB </a:t>
            </a:r>
            <a:r>
              <a:rPr lang="ru-RU" sz="1400" dirty="0" smtClean="0"/>
              <a:t>входящий</a:t>
            </a:r>
            <a:r>
              <a:rPr lang="it-IT" sz="1400" dirty="0" smtClean="0"/>
              <a:t> </a:t>
            </a:r>
            <a:r>
              <a:rPr lang="it-IT" sz="1400" dirty="0"/>
              <a:t>/ $0.15 </a:t>
            </a:r>
            <a:r>
              <a:rPr lang="ru-RU" sz="1400" dirty="0" smtClean="0"/>
              <a:t>за </a:t>
            </a:r>
            <a:r>
              <a:rPr lang="it-IT" sz="1400" dirty="0" smtClean="0"/>
              <a:t>GB </a:t>
            </a:r>
            <a:r>
              <a:rPr lang="ru-RU" sz="1400" dirty="0" smtClean="0"/>
              <a:t>исходящий для Сев.Америки и Европы</a:t>
            </a:r>
          </a:p>
          <a:p>
            <a:pPr lvl="1"/>
            <a:r>
              <a:rPr lang="it-IT" sz="1400" dirty="0"/>
              <a:t>$0.10 </a:t>
            </a:r>
            <a:r>
              <a:rPr lang="ru-RU" sz="1400" dirty="0"/>
              <a:t>за </a:t>
            </a:r>
            <a:r>
              <a:rPr lang="it-IT" sz="1400" dirty="0"/>
              <a:t>GB </a:t>
            </a:r>
            <a:r>
              <a:rPr lang="ru-RU" sz="1400" dirty="0"/>
              <a:t>входящий</a:t>
            </a:r>
            <a:r>
              <a:rPr lang="it-IT" sz="1400" dirty="0"/>
              <a:t> / $</a:t>
            </a:r>
            <a:r>
              <a:rPr lang="it-IT" sz="1400" dirty="0" smtClean="0"/>
              <a:t>0.</a:t>
            </a:r>
            <a:r>
              <a:rPr lang="ru-RU" sz="1400" dirty="0" smtClean="0"/>
              <a:t>20</a:t>
            </a:r>
            <a:r>
              <a:rPr lang="it-IT" sz="1400" dirty="0" smtClean="0"/>
              <a:t> </a:t>
            </a:r>
            <a:r>
              <a:rPr lang="ru-RU" sz="1400" dirty="0"/>
              <a:t>за </a:t>
            </a:r>
            <a:r>
              <a:rPr lang="it-IT" sz="1400" dirty="0"/>
              <a:t>GB </a:t>
            </a:r>
            <a:r>
              <a:rPr lang="ru-RU" sz="1400" dirty="0"/>
              <a:t>исходящий для </a:t>
            </a:r>
            <a:r>
              <a:rPr lang="ru-RU" sz="1400" dirty="0" smtClean="0"/>
              <a:t>Азии</a:t>
            </a:r>
            <a:endParaRPr lang="ru-RU" sz="1400" dirty="0"/>
          </a:p>
          <a:p>
            <a:pPr lvl="1"/>
            <a:r>
              <a:rPr lang="ru-RU" sz="1400" dirty="0" smtClean="0"/>
              <a:t>За </a:t>
            </a:r>
            <a:r>
              <a:rPr lang="en-US" sz="1400" dirty="0" smtClean="0"/>
              <a:t>data transfer </a:t>
            </a:r>
            <a:r>
              <a:rPr lang="ru-RU" sz="1400" dirty="0" smtClean="0"/>
              <a:t>в пределах одного датацентра плата не взимается</a:t>
            </a:r>
            <a:endParaRPr lang="en-US" sz="1400" dirty="0"/>
          </a:p>
          <a:p>
            <a:pPr marL="0" indent="0">
              <a:buNone/>
            </a:pPr>
            <a:endParaRPr lang="en-US" sz="700" i="1" dirty="0"/>
          </a:p>
        </p:txBody>
      </p:sp>
      <p:pic>
        <p:nvPicPr>
          <p:cNvPr id="13" name="Picture 7" descr="D:\Pennie's documents\Images for TechEd06\Hardware_Imagery\Database blue.png"/>
          <p:cNvPicPr>
            <a:picLocks noChangeAspect="1" noChangeArrowheads="1"/>
          </p:cNvPicPr>
          <p:nvPr/>
        </p:nvPicPr>
        <p:blipFill>
          <a:blip r:embed="rId2" cstate="print"/>
          <a:srcRect/>
          <a:stretch>
            <a:fillRect/>
          </a:stretch>
        </p:blipFill>
        <p:spPr bwMode="auto">
          <a:xfrm>
            <a:off x="7482959" y="480267"/>
            <a:ext cx="1129334" cy="1958134"/>
          </a:xfrm>
          <a:prstGeom prst="rect">
            <a:avLst/>
          </a:prstGeom>
          <a:noFill/>
        </p:spPr>
      </p:pic>
      <p:sp>
        <p:nvSpPr>
          <p:cNvPr id="14" name="TextBox 13"/>
          <p:cNvSpPr txBox="1"/>
          <p:nvPr/>
        </p:nvSpPr>
        <p:spPr>
          <a:xfrm>
            <a:off x="7362825" y="2500224"/>
            <a:ext cx="1556336" cy="1157240"/>
          </a:xfrm>
          <a:prstGeom prst="rect">
            <a:avLst/>
          </a:prstGeom>
        </p:spPr>
        <p:txBody>
          <a:bodyPr vert="horz" wrap="square" lIns="0" tIns="0" rIns="0" bIns="0" rtlCol="0">
            <a:spAutoFit/>
          </a:bodyPr>
          <a:lstStyle/>
          <a:p>
            <a:pPr algn="ctr">
              <a:lnSpc>
                <a:spcPct val="90000"/>
              </a:lnSpc>
              <a:spcBef>
                <a:spcPct val="20000"/>
              </a:spcBef>
              <a:buSzPct val="100000"/>
            </a:pPr>
            <a:r>
              <a:rPr lang="en-US" sz="1600" dirty="0">
                <a:gradFill>
                  <a:gsLst>
                    <a:gs pos="0">
                      <a:schemeClr val="tx1"/>
                    </a:gs>
                    <a:gs pos="100000">
                      <a:schemeClr val="tx1"/>
                    </a:gs>
                  </a:gsLst>
                  <a:lin ang="5400000" scaled="0"/>
                </a:gradFill>
                <a:latin typeface="+mj-lt"/>
              </a:rPr>
              <a:t>Business </a:t>
            </a:r>
            <a:r>
              <a:rPr lang="en-US" sz="1600" dirty="0" smtClean="0">
                <a:gradFill>
                  <a:gsLst>
                    <a:gs pos="0">
                      <a:schemeClr val="tx1"/>
                    </a:gs>
                    <a:gs pos="100000">
                      <a:schemeClr val="tx1"/>
                    </a:gs>
                  </a:gsLst>
                  <a:lin ang="5400000" scaled="0"/>
                </a:gradFill>
                <a:latin typeface="+mj-lt"/>
              </a:rPr>
              <a:t>Edition</a:t>
            </a:r>
            <a:r>
              <a:rPr lang="ru-RU" sz="1600" dirty="0" smtClean="0">
                <a:gradFill>
                  <a:gsLst>
                    <a:gs pos="0">
                      <a:schemeClr val="tx1"/>
                    </a:gs>
                    <a:gs pos="100000">
                      <a:schemeClr val="tx1"/>
                    </a:gs>
                  </a:gsLst>
                  <a:lin ang="5400000" scaled="0"/>
                </a:gradFill>
                <a:latin typeface="+mj-lt"/>
              </a:rPr>
              <a:t> -</a:t>
            </a:r>
            <a:endParaRPr lang="en-US" sz="1600" dirty="0">
              <a:gradFill>
                <a:gsLst>
                  <a:gs pos="0">
                    <a:schemeClr val="tx1"/>
                  </a:gs>
                  <a:gs pos="100000">
                    <a:schemeClr val="tx1"/>
                  </a:gs>
                </a:gsLst>
                <a:lin ang="5400000" scaled="0"/>
              </a:gradFill>
              <a:latin typeface="+mj-lt"/>
            </a:endParaRPr>
          </a:p>
          <a:p>
            <a:pPr algn="ctr">
              <a:lnSpc>
                <a:spcPct val="90000"/>
              </a:lnSpc>
              <a:spcBef>
                <a:spcPct val="20000"/>
              </a:spcBef>
              <a:buSzPct val="100000"/>
            </a:pPr>
            <a:r>
              <a:rPr lang="ru-RU" sz="1600" dirty="0">
                <a:gradFill>
                  <a:gsLst>
                    <a:gs pos="0">
                      <a:schemeClr val="tx1"/>
                    </a:gs>
                    <a:gs pos="100000">
                      <a:schemeClr val="tx1"/>
                    </a:gs>
                  </a:gsLst>
                  <a:lin ang="5400000" scaled="0"/>
                </a:gradFill>
                <a:latin typeface="+mj-lt"/>
              </a:rPr>
              <a:t>д</a:t>
            </a:r>
            <a:r>
              <a:rPr lang="ru-RU" sz="1600" dirty="0" smtClean="0">
                <a:gradFill>
                  <a:gsLst>
                    <a:gs pos="0">
                      <a:schemeClr val="tx1"/>
                    </a:gs>
                    <a:gs pos="100000">
                      <a:schemeClr val="tx1"/>
                    </a:gs>
                  </a:gsLst>
                  <a:lin ang="5400000" scaled="0"/>
                </a:gradFill>
                <a:latin typeface="+mj-lt"/>
              </a:rPr>
              <a:t>о </a:t>
            </a:r>
            <a:r>
              <a:rPr lang="en-US" sz="1600" dirty="0" smtClean="0">
                <a:gradFill>
                  <a:gsLst>
                    <a:gs pos="0">
                      <a:schemeClr val="tx1"/>
                    </a:gs>
                    <a:gs pos="100000">
                      <a:schemeClr val="tx1"/>
                    </a:gs>
                  </a:gsLst>
                  <a:lin ang="5400000" scaled="0"/>
                </a:gradFill>
                <a:latin typeface="+mj-lt"/>
              </a:rPr>
              <a:t>50 GB</a:t>
            </a:r>
          </a:p>
          <a:p>
            <a:pPr algn="ctr">
              <a:lnSpc>
                <a:spcPct val="90000"/>
              </a:lnSpc>
              <a:buSzPct val="100000"/>
            </a:pPr>
            <a:r>
              <a:rPr lang="ru-RU" sz="1600" dirty="0" smtClean="0">
                <a:gradFill>
                  <a:gsLst>
                    <a:gs pos="0">
                      <a:schemeClr val="tx1"/>
                    </a:gs>
                    <a:gs pos="100000">
                      <a:schemeClr val="tx1"/>
                    </a:gs>
                  </a:gsLst>
                  <a:lin ang="5400000" scaled="0"/>
                </a:gradFill>
                <a:latin typeface="+mj-lt"/>
              </a:rPr>
              <a:t>инкрементом по </a:t>
            </a:r>
            <a:r>
              <a:rPr lang="en-US" sz="1600" dirty="0" smtClean="0">
                <a:gradFill>
                  <a:gsLst>
                    <a:gs pos="0">
                      <a:schemeClr val="tx1"/>
                    </a:gs>
                    <a:gs pos="100000">
                      <a:schemeClr val="tx1"/>
                    </a:gs>
                  </a:gsLst>
                  <a:lin ang="5400000" scaled="0"/>
                </a:gradFill>
                <a:latin typeface="+mj-lt"/>
              </a:rPr>
              <a:t>10 GB</a:t>
            </a:r>
            <a:endParaRPr lang="en-US" sz="1600" dirty="0">
              <a:gradFill>
                <a:gsLst>
                  <a:gs pos="0">
                    <a:schemeClr val="tx1"/>
                  </a:gs>
                  <a:gs pos="100000">
                    <a:schemeClr val="tx1"/>
                  </a:gs>
                </a:gsLst>
                <a:lin ang="5400000" scaled="0"/>
              </a:gradFill>
              <a:latin typeface="+mj-lt"/>
            </a:endParaRPr>
          </a:p>
        </p:txBody>
      </p:sp>
      <p:pic>
        <p:nvPicPr>
          <p:cNvPr id="16" name="Picture 7" descr="D:\Pennie's documents\Images for TechEd06\Hardware_Imagery\Database blue.png"/>
          <p:cNvPicPr>
            <a:picLocks noChangeAspect="1" noChangeArrowheads="1"/>
          </p:cNvPicPr>
          <p:nvPr/>
        </p:nvPicPr>
        <p:blipFill>
          <a:blip r:embed="rId2" cstate="print"/>
          <a:srcRect/>
          <a:stretch>
            <a:fillRect/>
          </a:stretch>
        </p:blipFill>
        <p:spPr bwMode="auto">
          <a:xfrm>
            <a:off x="7979990" y="4581525"/>
            <a:ext cx="485768" cy="828438"/>
          </a:xfrm>
          <a:prstGeom prst="rect">
            <a:avLst/>
          </a:prstGeom>
          <a:noFill/>
        </p:spPr>
      </p:pic>
      <p:sp>
        <p:nvSpPr>
          <p:cNvPr id="17" name="TextBox 16"/>
          <p:cNvSpPr txBox="1"/>
          <p:nvPr/>
        </p:nvSpPr>
        <p:spPr>
          <a:xfrm>
            <a:off x="7202701" y="5489387"/>
            <a:ext cx="1865098" cy="332399"/>
          </a:xfrm>
          <a:prstGeom prst="rect">
            <a:avLst/>
          </a:prstGeom>
        </p:spPr>
        <p:txBody>
          <a:bodyPr vert="horz" wrap="square" lIns="0" tIns="0" rIns="0" bIns="0" rtlCol="0">
            <a:spAutoFit/>
          </a:bodyPr>
          <a:lstStyle/>
          <a:p>
            <a:pPr marL="613726" indent="-613726" algn="ctr">
              <a:lnSpc>
                <a:spcPct val="90000"/>
              </a:lnSpc>
              <a:buSzPct val="100000"/>
            </a:pPr>
            <a:r>
              <a:rPr lang="en-US" sz="1200" dirty="0">
                <a:gradFill>
                  <a:gsLst>
                    <a:gs pos="0">
                      <a:schemeClr val="tx1"/>
                    </a:gs>
                    <a:gs pos="100000">
                      <a:schemeClr val="tx1"/>
                    </a:gs>
                  </a:gsLst>
                  <a:lin ang="5400000" scaled="0"/>
                </a:gradFill>
                <a:latin typeface="+mj-lt"/>
              </a:rPr>
              <a:t>Web Edition</a:t>
            </a:r>
          </a:p>
          <a:p>
            <a:pPr marL="613726" indent="-613726" algn="ctr">
              <a:lnSpc>
                <a:spcPct val="90000"/>
              </a:lnSpc>
              <a:buSzPct val="100000"/>
            </a:pPr>
            <a:r>
              <a:rPr lang="en-US" sz="1200" dirty="0" smtClean="0">
                <a:gradFill>
                  <a:gsLst>
                    <a:gs pos="0">
                      <a:schemeClr val="tx1"/>
                    </a:gs>
                    <a:gs pos="100000">
                      <a:schemeClr val="tx1"/>
                    </a:gs>
                  </a:gsLst>
                  <a:lin ang="5400000" scaled="0"/>
                </a:gradFill>
                <a:latin typeface="+mj-lt"/>
              </a:rPr>
              <a:t>1 GB </a:t>
            </a:r>
            <a:r>
              <a:rPr lang="ru-RU" sz="1200" dirty="0" smtClean="0">
                <a:gradFill>
                  <a:gsLst>
                    <a:gs pos="0">
                      <a:schemeClr val="tx1"/>
                    </a:gs>
                    <a:gs pos="100000">
                      <a:schemeClr val="tx1"/>
                    </a:gs>
                  </a:gsLst>
                  <a:lin ang="5400000" scaled="0"/>
                </a:gradFill>
                <a:latin typeface="+mj-lt"/>
              </a:rPr>
              <a:t>или</a:t>
            </a:r>
            <a:r>
              <a:rPr lang="en-US" sz="1200" dirty="0" smtClean="0">
                <a:gradFill>
                  <a:gsLst>
                    <a:gs pos="0">
                      <a:schemeClr val="tx1"/>
                    </a:gs>
                    <a:gs pos="100000">
                      <a:schemeClr val="tx1"/>
                    </a:gs>
                  </a:gsLst>
                  <a:lin ang="5400000" scaled="0"/>
                </a:gradFill>
                <a:latin typeface="+mj-lt"/>
              </a:rPr>
              <a:t> 5 GB</a:t>
            </a:r>
            <a:endParaRPr lang="en-US" sz="1200" dirty="0">
              <a:gradFill>
                <a:gsLst>
                  <a:gs pos="0">
                    <a:schemeClr val="tx1"/>
                  </a:gs>
                  <a:gs pos="100000">
                    <a:schemeClr val="tx1"/>
                  </a:gs>
                </a:gsLst>
                <a:lin ang="5400000" scaled="0"/>
              </a:gradFill>
              <a:latin typeface="+mj-lt"/>
            </a:endParaRPr>
          </a:p>
        </p:txBody>
      </p:sp>
    </p:spTree>
    <p:extLst>
      <p:ext uri="{BB962C8B-B14F-4D97-AF65-F5344CB8AC3E}">
        <p14:creationId xmlns:p14="http://schemas.microsoft.com/office/powerpoint/2010/main" val="3967677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Стоимость </a:t>
            </a:r>
            <a:r>
              <a:rPr lang="en-US" smtClean="0"/>
              <a:t>SQL Azure</a:t>
            </a:r>
            <a:endParaRPr lang="en-US"/>
          </a:p>
        </p:txBody>
      </p:sp>
      <p:sp>
        <p:nvSpPr>
          <p:cNvPr id="3" name="Content Placeholder 2"/>
          <p:cNvSpPr>
            <a:spLocks noGrp="1"/>
          </p:cNvSpPr>
          <p:nvPr>
            <p:ph idx="1"/>
          </p:nvPr>
        </p:nvSpPr>
        <p:spPr>
          <a:xfrm>
            <a:off x="381000" y="1412875"/>
            <a:ext cx="8382000" cy="1391150"/>
          </a:xfrm>
        </p:spPr>
        <p:txBody>
          <a:bodyPr/>
          <a:lstStyle/>
          <a:p>
            <a:r>
              <a:rPr lang="ru-RU" dirty="0" smtClean="0"/>
              <a:t>Подробнее – см.</a:t>
            </a:r>
          </a:p>
          <a:p>
            <a:pPr lvl="1"/>
            <a:r>
              <a:rPr lang="ru-RU" dirty="0" smtClean="0"/>
              <a:t>Раздел </a:t>
            </a:r>
            <a:r>
              <a:rPr lang="en-US" dirty="0" smtClean="0">
                <a:hlinkClick r:id="rId2"/>
              </a:rPr>
              <a:t>Pricing</a:t>
            </a:r>
            <a:r>
              <a:rPr lang="en-US" dirty="0" smtClean="0"/>
              <a:t> </a:t>
            </a:r>
            <a:r>
              <a:rPr lang="ru-RU" dirty="0" smtClean="0"/>
              <a:t>на портале </a:t>
            </a:r>
            <a:r>
              <a:rPr lang="en-US" dirty="0" smtClean="0"/>
              <a:t>Windows Azure</a:t>
            </a:r>
            <a:endParaRPr lang="ru-RU" dirty="0" smtClean="0"/>
          </a:p>
          <a:p>
            <a:pPr lvl="1"/>
            <a:r>
              <a:rPr lang="ru-RU" dirty="0" smtClean="0"/>
              <a:t>10-мин. видео </a:t>
            </a:r>
            <a:r>
              <a:rPr lang="en-US" dirty="0">
                <a:hlinkClick r:id="rId3"/>
              </a:rPr>
              <a:t>SQL Azure Pricing </a:t>
            </a:r>
            <a:r>
              <a:rPr lang="en-US" dirty="0" smtClean="0">
                <a:hlinkClick r:id="rId3"/>
              </a:rPr>
              <a:t>Explained</a:t>
            </a:r>
            <a:endParaRPr lang="en-US" dirty="0"/>
          </a:p>
        </p:txBody>
      </p:sp>
    </p:spTree>
    <p:extLst>
      <p:ext uri="{BB962C8B-B14F-4D97-AF65-F5344CB8AC3E}">
        <p14:creationId xmlns:p14="http://schemas.microsoft.com/office/powerpoint/2010/main" val="1732035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smtClean="0"/>
              <a:t>Как прикупить </a:t>
            </a:r>
            <a:r>
              <a:rPr lang="ru-RU"/>
              <a:t>себе немного </a:t>
            </a:r>
            <a:r>
              <a:rPr lang="ru-RU" smtClean="0"/>
              <a:t>Облака в России?</a:t>
            </a:r>
            <a:endParaRPr lang="en-US"/>
          </a:p>
        </p:txBody>
      </p:sp>
      <p:sp>
        <p:nvSpPr>
          <p:cNvPr id="3" name="Content Placeholder 2"/>
          <p:cNvSpPr>
            <a:spLocks noGrp="1"/>
          </p:cNvSpPr>
          <p:nvPr>
            <p:ph idx="1"/>
          </p:nvPr>
        </p:nvSpPr>
        <p:spPr>
          <a:xfrm rot="18662055">
            <a:off x="28168" y="3459188"/>
            <a:ext cx="4222461" cy="443198"/>
          </a:xfrm>
        </p:spPr>
        <p:txBody>
          <a:bodyPr/>
          <a:lstStyle/>
          <a:p>
            <a:pPr marL="0" indent="0">
              <a:buNone/>
            </a:pPr>
            <a:r>
              <a:rPr lang="en-US">
                <a:hlinkClick r:id="rId2"/>
              </a:rPr>
              <a:t>http://azure.softline.ru/</a:t>
            </a: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1088493"/>
            <a:ext cx="4433887" cy="552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4229100" y="5705473"/>
            <a:ext cx="3114675" cy="638175"/>
          </a:xfrm>
          <a:prstGeom prst="roundRect">
            <a:avLst/>
          </a:prstGeom>
          <a:noFill/>
          <a:ln w="28575">
            <a:solidFill>
              <a:srgbClr val="FF0000"/>
            </a:solidFill>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no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04000085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Events\SQLAzure\SQLAzure_files\image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3" y="1199836"/>
            <a:ext cx="4114937" cy="270455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Events\SQLAzure\SQLAzure_files\image0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3" y="3968256"/>
            <a:ext cx="3386137" cy="2789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vents\SQLAzure\SQLAzure_files\image0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6504" y="1204017"/>
            <a:ext cx="3273046" cy="26961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Events\SQLAzure\SQLAzure_files\image0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6505" y="3979472"/>
            <a:ext cx="3273046" cy="269619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3750868" y="93292"/>
            <a:ext cx="5248682" cy="997196"/>
          </a:xfrm>
        </p:spPr>
        <p:txBody>
          <a:bodyPr/>
          <a:lstStyle/>
          <a:p>
            <a:pPr marL="0" indent="0" algn="r">
              <a:buNone/>
            </a:pPr>
            <a:r>
              <a:rPr lang="ru-RU" sz="4000" spc="-150">
                <a:ln w="3175">
                  <a:noFill/>
                </a:ln>
                <a:gradFill flip="none" rotWithShape="1">
                  <a:gsLst>
                    <a:gs pos="42000">
                      <a:srgbClr val="FFFFFF"/>
                    </a:gs>
                    <a:gs pos="80000">
                      <a:srgbClr val="9F9F9F"/>
                    </a:gs>
                  </a:gsLst>
                  <a:lin ang="5400000" scaled="0"/>
                  <a:tileRect/>
                </a:gradFill>
                <a:latin typeface="+mj-lt"/>
                <a:cs typeface="Arial" charset="0"/>
              </a:rPr>
              <a:t>Начинать – отсюда:</a:t>
            </a:r>
            <a:r>
              <a:rPr lang="ru-RU" smtClean="0">
                <a:hlinkClick r:id="rId6"/>
              </a:rPr>
              <a:t> </a:t>
            </a:r>
            <a:r>
              <a:rPr lang="en-IN" u="sng">
                <a:hlinkClick r:id="rId7"/>
              </a:rPr>
              <a:t>http://windows.azure.com</a:t>
            </a:r>
            <a:endParaRPr lang="en-US"/>
          </a:p>
        </p:txBody>
      </p:sp>
    </p:spTree>
    <p:extLst>
      <p:ext uri="{BB962C8B-B14F-4D97-AF65-F5344CB8AC3E}">
        <p14:creationId xmlns:p14="http://schemas.microsoft.com/office/powerpoint/2010/main" val="383092473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295" y="200025"/>
            <a:ext cx="3584484" cy="295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Events\SQLAzure\SQLAzure_files\image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294" y="3467101"/>
            <a:ext cx="3595379" cy="29617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vents\SQLAzure\SQLAzure_files\image0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3222" y="200025"/>
            <a:ext cx="3584485" cy="295274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Events\SQLAzure\SQLAzure_files\image02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3222" y="3467101"/>
            <a:ext cx="3584485" cy="29527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rot="5400000">
            <a:off x="5320506" y="2937871"/>
            <a:ext cx="6410324" cy="1067985"/>
          </a:xfrm>
        </p:spPr>
        <p:txBody>
          <a:bodyPr/>
          <a:lstStyle/>
          <a:p>
            <a:r>
              <a:rPr lang="ru-RU" sz="2000" smtClean="0"/>
              <a:t>Дефолтной коллацией </a:t>
            </a:r>
            <a:r>
              <a:rPr lang="en-US" sz="2000" smtClean="0"/>
              <a:t>SQL Azure </a:t>
            </a:r>
            <a:r>
              <a:rPr lang="ru-RU" sz="2000" smtClean="0"/>
              <a:t>является </a:t>
            </a:r>
            <a:r>
              <a:rPr lang="en-US" sz="1800" smtClean="0"/>
              <a:t>SQL_LATIN1_GENERAL_CP1_CI_AS</a:t>
            </a:r>
            <a:endParaRPr lang="ru-RU" sz="1800" smtClean="0"/>
          </a:p>
          <a:p>
            <a:pPr lvl="1"/>
            <a:r>
              <a:rPr lang="ru-RU" sz="1600" smtClean="0"/>
              <a:t>Менять коллации на уровне сервера и БД нельзя</a:t>
            </a:r>
          </a:p>
          <a:p>
            <a:pPr lvl="1"/>
            <a:r>
              <a:rPr lang="ru-RU" sz="1600" smtClean="0"/>
              <a:t>Только на уровне полей таблиц и выражений (</a:t>
            </a:r>
            <a:r>
              <a:rPr lang="en-US" sz="1600" smtClean="0"/>
              <a:t>COLLATE)</a:t>
            </a:r>
            <a:endParaRPr lang="en-US" sz="1600"/>
          </a:p>
        </p:txBody>
      </p:sp>
      <p:sp>
        <p:nvSpPr>
          <p:cNvPr id="8" name="Content Placeholder 2"/>
          <p:cNvSpPr txBox="1">
            <a:spLocks/>
          </p:cNvSpPr>
          <p:nvPr/>
        </p:nvSpPr>
        <p:spPr>
          <a:xfrm>
            <a:off x="334810" y="2594695"/>
            <a:ext cx="3109119" cy="27699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SzPct val="80000"/>
              <a:buFontTx/>
              <a:buBlip>
                <a:blip r:embed="rId6"/>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6"/>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6"/>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6"/>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000" smtClean="0"/>
              <a:t>В противном случае - </a:t>
            </a:r>
            <a:endParaRPr lang="en-US" sz="1600"/>
          </a:p>
        </p:txBody>
      </p:sp>
      <p:pic>
        <p:nvPicPr>
          <p:cNvPr id="9" name="Picture 8"/>
          <p:cNvPicPr/>
          <p:nvPr/>
        </p:nvPicPr>
        <p:blipFill>
          <a:blip r:embed="rId7"/>
          <a:srcRect/>
          <a:stretch>
            <a:fillRect/>
          </a:stretch>
        </p:blipFill>
        <p:spPr bwMode="auto">
          <a:xfrm>
            <a:off x="3383277" y="2566119"/>
            <a:ext cx="1645923" cy="1457805"/>
          </a:xfrm>
          <a:prstGeom prst="rect">
            <a:avLst/>
          </a:prstGeom>
          <a:noFill/>
          <a:ln w="9525">
            <a:noFill/>
            <a:miter lim="800000"/>
            <a:headEnd/>
            <a:tailEnd/>
          </a:ln>
        </p:spPr>
      </p:pic>
    </p:spTree>
    <p:extLst>
      <p:ext uri="{BB962C8B-B14F-4D97-AF65-F5344CB8AC3E}">
        <p14:creationId xmlns:p14="http://schemas.microsoft.com/office/powerpoint/2010/main" val="422896249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ru-RU" smtClean="0"/>
              <a:t>Модели сервисов</a:t>
            </a:r>
            <a:endParaRPr lang="en-US"/>
          </a:p>
        </p:txBody>
      </p:sp>
      <p:sp>
        <p:nvSpPr>
          <p:cNvPr id="3" name="Content Placeholder 2"/>
          <p:cNvSpPr>
            <a:spLocks noGrp="1"/>
          </p:cNvSpPr>
          <p:nvPr>
            <p:ph idx="1"/>
          </p:nvPr>
        </p:nvSpPr>
        <p:spPr>
          <a:xfrm>
            <a:off x="542922" y="2843006"/>
            <a:ext cx="8283577" cy="3490186"/>
          </a:xfrm>
        </p:spPr>
        <p:txBody>
          <a:bodyPr/>
          <a:lstStyle/>
          <a:p>
            <a:pPr fontAlgn="t"/>
            <a:r>
              <a:rPr lang="ru-RU" sz="1800"/>
              <a:t>IaaS</a:t>
            </a:r>
          </a:p>
          <a:p>
            <a:pPr lvl="1" fontAlgn="t"/>
            <a:r>
              <a:rPr lang="ru-RU" sz="1400"/>
              <a:t>Заказчику предоставляются комп.ресурсы (вычислительные, сетевые, хранение) </a:t>
            </a:r>
          </a:p>
          <a:p>
            <a:pPr lvl="1" fontAlgn="t"/>
            <a:r>
              <a:rPr lang="ru-RU" sz="1400"/>
              <a:t>Вместо владения базовой инфраструктурой, платит за нее как за услугу</a:t>
            </a:r>
          </a:p>
          <a:p>
            <a:pPr lvl="1" fontAlgn="t"/>
            <a:r>
              <a:rPr lang="ru-RU" sz="1400"/>
              <a:t>Пример: Amazon Elastic Cloud Compute (EC2)</a:t>
            </a:r>
          </a:p>
          <a:p>
            <a:pPr fontAlgn="t"/>
            <a:r>
              <a:rPr lang="ru-RU" sz="1800"/>
              <a:t>Paa</a:t>
            </a:r>
            <a:r>
              <a:rPr lang="en-US" sz="1800"/>
              <a:t>S</a:t>
            </a:r>
          </a:p>
          <a:p>
            <a:pPr lvl="1" fontAlgn="t"/>
            <a:r>
              <a:rPr lang="ru-RU" sz="1400"/>
              <a:t>Предоставляется программная платформа и инструменты (напр., </a:t>
            </a:r>
            <a:r>
              <a:rPr lang="en-US" sz="1400"/>
              <a:t>P</a:t>
            </a:r>
            <a:r>
              <a:rPr lang="ru-RU" sz="1400"/>
              <a:t>ython, </a:t>
            </a:r>
            <a:r>
              <a:rPr lang="en-US" sz="1400"/>
              <a:t>J</a:t>
            </a:r>
            <a:r>
              <a:rPr lang="ru-RU" sz="1400"/>
              <a:t>ava</a:t>
            </a:r>
            <a:r>
              <a:rPr lang="en-US" sz="1400"/>
              <a:t>, </a:t>
            </a:r>
            <a:r>
              <a:rPr lang="ru-RU" sz="1400"/>
              <a:t>.Net</a:t>
            </a:r>
            <a:r>
              <a:rPr lang="en-US" sz="1400"/>
              <a:t>, …</a:t>
            </a:r>
            <a:r>
              <a:rPr lang="ru-RU" sz="1400"/>
              <a:t>)</a:t>
            </a:r>
            <a:endParaRPr lang="en-US" sz="1400"/>
          </a:p>
          <a:p>
            <a:pPr lvl="1" fontAlgn="t"/>
            <a:r>
              <a:rPr lang="ru-RU" sz="1400"/>
              <a:t>и/или готовые базовые блоки и API для сборки из них приложений, работающих в облаке </a:t>
            </a:r>
          </a:p>
          <a:p>
            <a:pPr lvl="1" fontAlgn="t"/>
            <a:r>
              <a:rPr lang="ru-RU" sz="1400"/>
              <a:t>Пример: Amazon Simple Storage Service (S3), Azure Storage, Force.com, </a:t>
            </a:r>
            <a:r>
              <a:rPr lang="en-US" sz="1400"/>
              <a:t>GoogleApps, </a:t>
            </a:r>
            <a:r>
              <a:rPr lang="ru-RU" sz="1400"/>
              <a:t>...</a:t>
            </a:r>
          </a:p>
          <a:p>
            <a:pPr fontAlgn="t"/>
            <a:r>
              <a:rPr lang="ru-RU" sz="1800"/>
              <a:t>SaaS </a:t>
            </a:r>
          </a:p>
          <a:p>
            <a:pPr lvl="1" fontAlgn="t"/>
            <a:r>
              <a:rPr lang="ru-RU" sz="1400"/>
              <a:t>Уже готовое приложение предоставляется как сервис, работающий в облаке, на некоей готовой облачной инфраструктуре</a:t>
            </a:r>
          </a:p>
          <a:p>
            <a:pPr lvl="1" fontAlgn="t"/>
            <a:r>
              <a:rPr lang="ru-RU" sz="1400"/>
              <a:t>Пример: SalesForce.com, Office 365, </a:t>
            </a:r>
            <a:r>
              <a:rPr lang="en-US" sz="1400"/>
              <a:t>IBM LotusLive, GoogleDocs, </a:t>
            </a:r>
            <a:r>
              <a:rPr lang="ru-RU" sz="1400" smtClean="0"/>
              <a:t>...</a:t>
            </a:r>
          </a:p>
          <a:p>
            <a:pPr fontAlgn="t"/>
            <a:r>
              <a:rPr lang="en-US" sz="1800"/>
              <a:t>D</a:t>
            </a:r>
            <a:r>
              <a:rPr lang="ru-RU" sz="1800" smtClean="0"/>
              <a:t>aaS </a:t>
            </a:r>
            <a:endParaRPr lang="ru-RU" sz="1800"/>
          </a:p>
          <a:p>
            <a:pPr lvl="1" fontAlgn="t"/>
            <a:r>
              <a:rPr lang="ru-RU" sz="1400" smtClean="0"/>
              <a:t>М. рассм-ся как разновидность пред.сцен., ориент. на работу с данными</a:t>
            </a:r>
            <a:endParaRPr lang="ru-RU" sz="1400"/>
          </a:p>
        </p:txBody>
      </p:sp>
      <p:pic>
        <p:nvPicPr>
          <p:cNvPr id="1026" name="Picture 2" descr="http://ecm-journal.ru/image.axd?picture=ab618d6d-49a2-40ed-b54b-fb740612b45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941116"/>
            <a:ext cx="3359149" cy="187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0622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mtClean="0"/>
              <a:t>Management Portal </a:t>
            </a:r>
            <a:r>
              <a:rPr lang="en-US" sz="3200" smtClean="0"/>
              <a:t>(</a:t>
            </a:r>
            <a:r>
              <a:rPr lang="ru-RU" sz="3200" smtClean="0"/>
              <a:t>построен на </a:t>
            </a:r>
            <a:r>
              <a:rPr lang="en-US" sz="3200" smtClean="0"/>
              <a:t>Silverlight)</a:t>
            </a:r>
            <a:endParaRPr lang="en-US"/>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1222638"/>
            <a:ext cx="4037106" cy="24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222638"/>
            <a:ext cx="3405188" cy="211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 y="3857625"/>
            <a:ext cx="4031816" cy="250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0112" y="3857625"/>
            <a:ext cx="4031816" cy="250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89673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49" y="1076325"/>
            <a:ext cx="4200525" cy="275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4" y="4194804"/>
            <a:ext cx="8648700" cy="249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381000" y="230188"/>
            <a:ext cx="8382000" cy="1107996"/>
          </a:xfrm>
        </p:spPr>
        <p:txBody>
          <a:bodyPr/>
          <a:lstStyle/>
          <a:p>
            <a:r>
              <a:rPr lang="ru-RU" smtClean="0"/>
              <a:t>Создание и редактирование таблицы на портале</a:t>
            </a:r>
            <a:endParaRPr lang="en-US"/>
          </a:p>
        </p:txBody>
      </p:sp>
    </p:spTree>
    <p:extLst>
      <p:ext uri="{BB962C8B-B14F-4D97-AF65-F5344CB8AC3E}">
        <p14:creationId xmlns:p14="http://schemas.microsoft.com/office/powerpoint/2010/main" val="244041903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34" y="943582"/>
            <a:ext cx="5457217" cy="259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ru-RU" smtClean="0"/>
              <a:t>Создание процедур и функций</a:t>
            </a:r>
            <a:endParaRPr lang="en-US"/>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283" y="3638145"/>
            <a:ext cx="3457575" cy="108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749" y="3638145"/>
            <a:ext cx="4063106" cy="310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4157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Создание процедур и функций</a:t>
            </a:r>
            <a:endParaRPr lang="en-US"/>
          </a:p>
        </p:txBody>
      </p:sp>
      <p:sp>
        <p:nvSpPr>
          <p:cNvPr id="3" name="Text Placeholder 2"/>
          <p:cNvSpPr>
            <a:spLocks noGrp="1"/>
          </p:cNvSpPr>
          <p:nvPr>
            <p:ph type="body" sz="quarter" idx="10"/>
          </p:nvPr>
        </p:nvSpPr>
        <p:spPr>
          <a:xfrm>
            <a:off x="380999" y="1411552"/>
            <a:ext cx="8601075" cy="5466112"/>
          </a:xfrm>
        </p:spPr>
        <p:txBody>
          <a:bodyPr/>
          <a:lstStyle/>
          <a:p>
            <a:r>
              <a:rPr lang="ru-RU" sz="2400" smtClean="0"/>
              <a:t>Хотя для функции специальной заготовки нет, ничто не мешает ее создать из окна запроса</a:t>
            </a:r>
          </a:p>
          <a:p>
            <a:endParaRPr lang="ru-RU" sz="2400"/>
          </a:p>
          <a:p>
            <a:endParaRPr lang="ru-RU" sz="2400" smtClean="0"/>
          </a:p>
          <a:p>
            <a:endParaRPr lang="ru-RU" sz="2400"/>
          </a:p>
          <a:p>
            <a:endParaRPr lang="ru-RU" sz="2400" smtClean="0"/>
          </a:p>
          <a:p>
            <a:endParaRPr lang="ru-RU" sz="2400"/>
          </a:p>
          <a:p>
            <a:endParaRPr lang="ru-RU" sz="2400" smtClean="0"/>
          </a:p>
          <a:p>
            <a:endParaRPr lang="ru-RU" sz="2400"/>
          </a:p>
          <a:p>
            <a:endParaRPr lang="ru-RU" sz="2400" smtClean="0"/>
          </a:p>
          <a:p>
            <a:endParaRPr lang="ru-RU" sz="2400"/>
          </a:p>
          <a:p>
            <a:endParaRPr lang="ru-RU" sz="2400" smtClean="0"/>
          </a:p>
          <a:p>
            <a:r>
              <a:rPr lang="ru-RU" sz="2400" smtClean="0"/>
              <a:t>Также возможна привычная работа с </a:t>
            </a:r>
            <a:r>
              <a:rPr lang="en-US" sz="2400" smtClean="0"/>
              <a:t>SQL Azure </a:t>
            </a:r>
            <a:r>
              <a:rPr lang="ru-RU" sz="2400" smtClean="0"/>
              <a:t>из </a:t>
            </a:r>
            <a:r>
              <a:rPr lang="en-US" sz="2400" smtClean="0"/>
              <a:t>SSMS</a:t>
            </a:r>
            <a:endParaRPr lang="en-US" sz="240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82" y="2217907"/>
            <a:ext cx="7057986" cy="373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36581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Подключение </a:t>
            </a:r>
            <a:r>
              <a:rPr lang="en-US" smtClean="0"/>
              <a:t>SSMS </a:t>
            </a:r>
            <a:r>
              <a:rPr lang="ru-RU" smtClean="0"/>
              <a:t>к Облаку</a:t>
            </a:r>
            <a:endParaRPr lang="en-US"/>
          </a:p>
        </p:txBody>
      </p:sp>
      <p:sp>
        <p:nvSpPr>
          <p:cNvPr id="3" name="Text Placeholder 2"/>
          <p:cNvSpPr>
            <a:spLocks noGrp="1"/>
          </p:cNvSpPr>
          <p:nvPr>
            <p:ph type="body" sz="quarter" idx="10"/>
          </p:nvPr>
        </p:nvSpPr>
        <p:spPr>
          <a:xfrm>
            <a:off x="381000" y="1059127"/>
            <a:ext cx="8382000" cy="5583067"/>
          </a:xfrm>
        </p:spPr>
        <p:txBody>
          <a:bodyPr/>
          <a:lstStyle/>
          <a:p>
            <a:r>
              <a:rPr lang="ru-RU" sz="2800" smtClean="0"/>
              <a:t>Производится ровно так же, как и к любому другому </a:t>
            </a:r>
            <a:r>
              <a:rPr lang="en-US" sz="2800" smtClean="0"/>
              <a:t>SQL Server</a:t>
            </a:r>
          </a:p>
          <a:p>
            <a:pPr lvl="1"/>
            <a:r>
              <a:rPr lang="en-US" sz="2400" smtClean="0"/>
              <a:t>Object Explorer -&gt; Connect -&gt; Database Engine</a:t>
            </a:r>
          </a:p>
          <a:p>
            <a:r>
              <a:rPr lang="ru-RU" sz="2800" smtClean="0"/>
              <a:t>Достаточно иметь подключенный Интернет</a:t>
            </a:r>
            <a:endParaRPr lang="en-US" sz="2800" smtClean="0"/>
          </a:p>
          <a:p>
            <a:pPr lvl="1"/>
            <a:r>
              <a:rPr lang="ru-RU" sz="2400"/>
              <a:t>З</a:t>
            </a:r>
            <a:r>
              <a:rPr lang="ru-RU" sz="2400" smtClean="0"/>
              <a:t>нать полное имя своего облачного </a:t>
            </a:r>
            <a:r>
              <a:rPr lang="en-US" sz="2400" smtClean="0"/>
              <a:t>SQL Server </a:t>
            </a:r>
            <a:endParaRPr lang="ru-RU" sz="2400" smtClean="0"/>
          </a:p>
          <a:p>
            <a:pPr lvl="2"/>
            <a:r>
              <a:rPr lang="ru-RU" sz="2000" smtClean="0"/>
              <a:t>См. второй рис. на слайде про </a:t>
            </a:r>
            <a:r>
              <a:rPr lang="en-US" sz="2000" smtClean="0"/>
              <a:t>Management Portal</a:t>
            </a:r>
            <a:r>
              <a:rPr lang="ru-RU" sz="2000" smtClean="0"/>
              <a:t>, там справа в св-вах высвечивается </a:t>
            </a:r>
            <a:r>
              <a:rPr lang="en-US" sz="2000" smtClean="0"/>
              <a:t>Fully Qualified DNS Name</a:t>
            </a:r>
          </a:p>
          <a:p>
            <a:pPr lvl="1"/>
            <a:r>
              <a:rPr lang="ru-RU" sz="2400" smtClean="0"/>
              <a:t>Помнить, что в Облаке действует стандартная </a:t>
            </a:r>
            <a:r>
              <a:rPr lang="en-US" sz="2400" smtClean="0"/>
              <a:t>SQL</a:t>
            </a:r>
            <a:r>
              <a:rPr lang="ru-RU" sz="2400" smtClean="0"/>
              <a:t>ная модель безопасности</a:t>
            </a:r>
          </a:p>
          <a:p>
            <a:pPr lvl="2"/>
            <a:r>
              <a:rPr lang="ru-RU" sz="2000" smtClean="0"/>
              <a:t>Надо ввести логин и пароль подобно тому, как они вводились на третьем рис.</a:t>
            </a:r>
          </a:p>
          <a:p>
            <a:pPr lvl="1"/>
            <a:r>
              <a:rPr lang="ru-RU" sz="2400" smtClean="0"/>
              <a:t>Что базу данных в ходе сессии менять нельзя</a:t>
            </a:r>
          </a:p>
          <a:p>
            <a:pPr lvl="2"/>
            <a:r>
              <a:rPr lang="ru-RU" sz="2000" smtClean="0"/>
              <a:t>Надо сразу подключаться к нужной</a:t>
            </a:r>
          </a:p>
          <a:p>
            <a:pPr lvl="1"/>
            <a:r>
              <a:rPr lang="ru-RU" sz="2400" smtClean="0"/>
              <a:t>И что соединение устанавливается поверх сетевой библиотеки </a:t>
            </a:r>
            <a:r>
              <a:rPr lang="en-US" sz="2400" smtClean="0"/>
              <a:t>TCP/IP</a:t>
            </a:r>
            <a:endParaRPr lang="en-US" sz="2400"/>
          </a:p>
        </p:txBody>
      </p:sp>
    </p:spTree>
    <p:extLst>
      <p:ext uri="{BB962C8B-B14F-4D97-AF65-F5344CB8AC3E}">
        <p14:creationId xmlns:p14="http://schemas.microsoft.com/office/powerpoint/2010/main" val="363468240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249238"/>
            <a:ext cx="5848350" cy="1107996"/>
          </a:xfrm>
        </p:spPr>
        <p:txBody>
          <a:bodyPr/>
          <a:lstStyle/>
          <a:p>
            <a:pPr algn="r"/>
            <a:r>
              <a:rPr lang="ru-RU" smtClean="0"/>
              <a:t>Подключение </a:t>
            </a:r>
            <a:r>
              <a:rPr lang="en-US" smtClean="0"/>
              <a:t>SSMS </a:t>
            </a:r>
            <a:r>
              <a:rPr lang="ru-RU" smtClean="0"/>
              <a:t>к Облаку</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962025"/>
            <a:ext cx="2895600" cy="214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016" y="161925"/>
            <a:ext cx="2600297"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riped Right Arrow 4"/>
          <p:cNvSpPr/>
          <p:nvPr/>
        </p:nvSpPr>
        <p:spPr bwMode="auto">
          <a:xfrm>
            <a:off x="3943350" y="3105883"/>
            <a:ext cx="1704975" cy="608867"/>
          </a:xfrm>
          <a:prstGeom prst="striped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3257550"/>
            <a:ext cx="2908744" cy="34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4506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61993"/>
          </a:xfrm>
        </p:spPr>
        <p:txBody>
          <a:bodyPr/>
          <a:lstStyle/>
          <a:p>
            <a:r>
              <a:rPr lang="ru-RU" smtClean="0"/>
              <a:t>Перенос схемы между локальным </a:t>
            </a:r>
            <a:r>
              <a:rPr lang="en-US" smtClean="0"/>
              <a:t>SQL Server </a:t>
            </a:r>
            <a:r>
              <a:rPr lang="ru-RU" smtClean="0"/>
              <a:t>и Облаком штатными </a:t>
            </a:r>
            <a:r>
              <a:rPr lang="ru-RU"/>
              <a:t>средствами </a:t>
            </a:r>
            <a:r>
              <a:rPr lang="en-US"/>
              <a:t>SSMS</a:t>
            </a:r>
          </a:p>
        </p:txBody>
      </p:sp>
      <p:sp>
        <p:nvSpPr>
          <p:cNvPr id="3" name="Text Placeholder 2"/>
          <p:cNvSpPr>
            <a:spLocks noGrp="1"/>
          </p:cNvSpPr>
          <p:nvPr>
            <p:ph type="body" sz="quarter" idx="10"/>
          </p:nvPr>
        </p:nvSpPr>
        <p:spPr>
          <a:xfrm>
            <a:off x="273996" y="5523111"/>
            <a:ext cx="8382000" cy="1403461"/>
          </a:xfrm>
        </p:spPr>
        <p:txBody>
          <a:bodyPr/>
          <a:lstStyle/>
          <a:p>
            <a:r>
              <a:rPr lang="ru-RU" sz="2400" smtClean="0"/>
              <a:t>Далее встаем на облачный </a:t>
            </a:r>
            <a:r>
              <a:rPr lang="en-US" sz="2400" smtClean="0"/>
              <a:t>SQL Server, </a:t>
            </a:r>
            <a:r>
              <a:rPr lang="ru-RU" sz="2400" smtClean="0"/>
              <a:t>открываем ассоциированную с ним панель запроса, копируем скрипт туда...</a:t>
            </a:r>
          </a:p>
          <a:p>
            <a:endParaRPr lang="en-US" sz="2400"/>
          </a:p>
        </p:txBody>
      </p:sp>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0375" y="2009776"/>
            <a:ext cx="6053025" cy="326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50725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075" y="573351"/>
            <a:ext cx="8382000" cy="2400657"/>
          </a:xfrm>
        </p:spPr>
        <p:txBody>
          <a:bodyPr/>
          <a:lstStyle/>
          <a:p>
            <a:r>
              <a:rPr lang="ru-RU" sz="2000" smtClean="0"/>
              <a:t>Убираем зависимости на несуществующие объекты</a:t>
            </a:r>
          </a:p>
          <a:p>
            <a:pPr lvl="1"/>
            <a:r>
              <a:rPr lang="ru-RU" sz="1800" smtClean="0"/>
              <a:t>Польз.тип </a:t>
            </a:r>
            <a:r>
              <a:rPr lang="en-US" sz="1800"/>
              <a:t>[dbo].[</a:t>
            </a:r>
            <a:r>
              <a:rPr lang="en-US" sz="1800" smtClean="0"/>
              <a:t>Name]</a:t>
            </a:r>
            <a:r>
              <a:rPr lang="ru-RU" sz="1800" smtClean="0"/>
              <a:t>, схема </a:t>
            </a:r>
            <a:r>
              <a:rPr lang="en-US" sz="1800" smtClean="0"/>
              <a:t>SalesLT</a:t>
            </a:r>
            <a:endParaRPr lang="ru-RU" sz="1800" smtClean="0"/>
          </a:p>
          <a:p>
            <a:r>
              <a:rPr lang="ru-RU" sz="2000" smtClean="0"/>
              <a:t>И неподдерживаемую в </a:t>
            </a:r>
            <a:r>
              <a:rPr lang="en-US" sz="2000" smtClean="0"/>
              <a:t>Azure </a:t>
            </a:r>
            <a:r>
              <a:rPr lang="ru-RU" sz="2000" smtClean="0"/>
              <a:t>функциональность</a:t>
            </a:r>
          </a:p>
          <a:p>
            <a:pPr lvl="1"/>
            <a:r>
              <a:rPr lang="en-US" sz="1800" smtClean="0"/>
              <a:t>USE, </a:t>
            </a:r>
            <a:r>
              <a:rPr lang="ru-RU" sz="1800" smtClean="0"/>
              <a:t>расклад по партициям и файл-группам, </a:t>
            </a:r>
            <a:r>
              <a:rPr lang="en-US" sz="1800" smtClean="0"/>
              <a:t>sp_addextendedproperty, ROWGUIDCOL</a:t>
            </a:r>
            <a:r>
              <a:rPr lang="ru-RU" sz="1800" smtClean="0"/>
              <a:t>, </a:t>
            </a:r>
            <a:r>
              <a:rPr lang="en-US" sz="1800" smtClean="0"/>
              <a:t>PAD_INDEX, ALLOW_ROW_LOCKS, ALLOW_PAGE_LOCKS</a:t>
            </a:r>
            <a:endParaRPr lang="ru-RU" sz="1800" smtClean="0"/>
          </a:p>
          <a:p>
            <a:r>
              <a:rPr lang="ru-RU" sz="2000" smtClean="0"/>
              <a:t>Проверяем, чтобы у таблицы существовал </a:t>
            </a:r>
            <a:r>
              <a:rPr lang="en-US" sz="2000" smtClean="0"/>
              <a:t>CLUSTERED KEY</a:t>
            </a:r>
          </a:p>
          <a:p>
            <a:r>
              <a:rPr lang="ru-RU" sz="2000" smtClean="0"/>
              <a:t>И выполняем</a:t>
            </a:r>
            <a:endParaRPr lang="ru-RU" sz="200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095" y="2724016"/>
            <a:ext cx="6411576" cy="371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06828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61993"/>
          </a:xfrm>
        </p:spPr>
        <p:txBody>
          <a:bodyPr/>
          <a:lstStyle/>
          <a:p>
            <a:pPr algn="r"/>
            <a:r>
              <a:rPr lang="ru-RU" smtClean="0"/>
              <a:t>Перенос данных между локальным </a:t>
            </a:r>
            <a:r>
              <a:rPr lang="en-US" smtClean="0"/>
              <a:t>SQL Server </a:t>
            </a:r>
            <a:r>
              <a:rPr lang="ru-RU" smtClean="0"/>
              <a:t>и Облаком средствами </a:t>
            </a:r>
            <a:r>
              <a:rPr lang="en-US" smtClean="0"/>
              <a:t>SSIS</a:t>
            </a:r>
            <a:endParaRPr lang="en-US"/>
          </a:p>
        </p:txBody>
      </p:sp>
      <p:sp>
        <p:nvSpPr>
          <p:cNvPr id="3" name="Text Placeholder 2"/>
          <p:cNvSpPr>
            <a:spLocks noGrp="1"/>
          </p:cNvSpPr>
          <p:nvPr>
            <p:ph type="body" sz="quarter" idx="10"/>
          </p:nvPr>
        </p:nvSpPr>
        <p:spPr>
          <a:xfrm>
            <a:off x="438150" y="1586585"/>
            <a:ext cx="8382000" cy="1880515"/>
          </a:xfrm>
        </p:spPr>
        <p:txBody>
          <a:bodyPr/>
          <a:lstStyle/>
          <a:p>
            <a:r>
              <a:rPr lang="ru-RU" sz="2000" smtClean="0"/>
              <a:t>БД и таблицы </a:t>
            </a:r>
            <a:r>
              <a:rPr lang="ru-RU" sz="1800" smtClean="0"/>
              <a:t>должны</a:t>
            </a:r>
            <a:r>
              <a:rPr lang="ru-RU" sz="2000" smtClean="0"/>
              <a:t> заранее существовать</a:t>
            </a:r>
          </a:p>
          <a:p>
            <a:pPr lvl="1"/>
            <a:r>
              <a:rPr lang="ru-RU" sz="1800" smtClean="0"/>
              <a:t>Во-первых, все таблицы должны быть созданы с кластерным ключом</a:t>
            </a:r>
          </a:p>
          <a:p>
            <a:pPr lvl="1"/>
            <a:r>
              <a:rPr lang="ru-RU" sz="1800" smtClean="0"/>
              <a:t>Во-вторых, </a:t>
            </a:r>
            <a:r>
              <a:rPr lang="en-US" sz="1800" smtClean="0"/>
              <a:t>SMO </a:t>
            </a:r>
            <a:r>
              <a:rPr lang="ru-RU" sz="1800" smtClean="0"/>
              <a:t>не поддерживается – </a:t>
            </a:r>
            <a:r>
              <a:rPr lang="en-US" sz="1800" smtClean="0"/>
              <a:t>Transfer SQL Objects </a:t>
            </a:r>
            <a:r>
              <a:rPr lang="ru-RU" sz="1800" smtClean="0"/>
              <a:t>не работает</a:t>
            </a:r>
          </a:p>
          <a:p>
            <a:r>
              <a:rPr lang="ru-RU" sz="2200" smtClean="0"/>
              <a:t>Для Облака создаем </a:t>
            </a:r>
            <a:r>
              <a:rPr lang="en-US" sz="2200" smtClean="0"/>
              <a:t>New ADO.NET Connection </a:t>
            </a:r>
            <a:endParaRPr lang="ru-RU" sz="2200" smtClean="0"/>
          </a:p>
          <a:p>
            <a:pPr lvl="1"/>
            <a:r>
              <a:rPr lang="ru-RU" sz="1800" smtClean="0"/>
              <a:t>Те же замечания, что и для </a:t>
            </a:r>
            <a:r>
              <a:rPr lang="en-US" sz="1800" smtClean="0"/>
              <a:t>SSMS</a:t>
            </a:r>
            <a:endParaRPr lang="en-US" sz="180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29" y="3467100"/>
            <a:ext cx="3078917"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876" y="3467100"/>
            <a:ext cx="3686362"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5286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61993"/>
          </a:xfrm>
        </p:spPr>
        <p:txBody>
          <a:bodyPr/>
          <a:lstStyle/>
          <a:p>
            <a:pPr algn="r"/>
            <a:r>
              <a:rPr lang="ru-RU" smtClean="0"/>
              <a:t>Перенос данных между локальным </a:t>
            </a:r>
            <a:r>
              <a:rPr lang="en-US" smtClean="0"/>
              <a:t>SQL Server </a:t>
            </a:r>
            <a:r>
              <a:rPr lang="ru-RU" smtClean="0"/>
              <a:t>и Облаком средствами </a:t>
            </a:r>
            <a:r>
              <a:rPr lang="en-US" smtClean="0"/>
              <a:t>SSIS</a:t>
            </a:r>
            <a:endParaRPr lang="en-US"/>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31" y="1550193"/>
            <a:ext cx="3117537"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90675" y="302895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3486070"/>
            <a:ext cx="2932383" cy="32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2276475" y="4317206"/>
            <a:ext cx="70485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1550193"/>
            <a:ext cx="3178289" cy="310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5280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r"/>
            <a:r>
              <a:rPr lang="ru-RU" smtClean="0"/>
              <a:t>Что такое Облако?</a:t>
            </a:r>
            <a:endParaRPr lang="en-US"/>
          </a:p>
        </p:txBody>
      </p:sp>
      <p:sp>
        <p:nvSpPr>
          <p:cNvPr id="4" name="Content Placeholder 3"/>
          <p:cNvSpPr>
            <a:spLocks noGrp="1"/>
          </p:cNvSpPr>
          <p:nvPr>
            <p:ph idx="1"/>
          </p:nvPr>
        </p:nvSpPr>
        <p:spPr>
          <a:xfrm>
            <a:off x="342900" y="1076176"/>
            <a:ext cx="8648700" cy="5596917"/>
          </a:xfrm>
        </p:spPr>
        <p:txBody>
          <a:bodyPr/>
          <a:lstStyle/>
          <a:p>
            <a:r>
              <a:rPr lang="en-US" sz="2000" smtClean="0">
                <a:hlinkClick r:id="rId2"/>
              </a:rPr>
              <a:t>U.C</a:t>
            </a:r>
            <a:r>
              <a:rPr lang="en-US" sz="2000">
                <a:hlinkClick r:id="rId2"/>
              </a:rPr>
              <a:t>. Berkeley Reliable Adaptive Distributed Systems Laboratory</a:t>
            </a:r>
            <a:r>
              <a:rPr lang="en-US" sz="2000"/>
              <a:t>:</a:t>
            </a:r>
          </a:p>
          <a:p>
            <a:pPr lvl="1"/>
            <a:r>
              <a:rPr lang="en-US" sz="1800" smtClean="0"/>
              <a:t>Cloud </a:t>
            </a:r>
            <a:r>
              <a:rPr lang="en-US" sz="1800"/>
              <a:t>Computing refers to both the applications delivered as services over the Internet and the hardware and systems software in the datacenters that provide those services. </a:t>
            </a:r>
            <a:endParaRPr lang="en-US" sz="1800" smtClean="0"/>
          </a:p>
          <a:p>
            <a:pPr lvl="1"/>
            <a:r>
              <a:rPr lang="en-US" sz="1800" smtClean="0"/>
              <a:t>... </a:t>
            </a:r>
            <a:r>
              <a:rPr lang="en-US" sz="1800"/>
              <a:t>From a hardware point of view, three aspects are new in Cloud Computing.</a:t>
            </a:r>
          </a:p>
          <a:p>
            <a:pPr lvl="2"/>
            <a:r>
              <a:rPr lang="en-US" sz="1200" smtClean="0"/>
              <a:t>The </a:t>
            </a:r>
            <a:r>
              <a:rPr lang="en-US" sz="1200"/>
              <a:t>illusion of infinite computing resources available on demand ... </a:t>
            </a:r>
            <a:r>
              <a:rPr lang="en-US" sz="1200" smtClean="0"/>
              <a:t>users </a:t>
            </a:r>
            <a:r>
              <a:rPr lang="en-US" sz="1200"/>
              <a:t>to plan far ahead for provisioning.</a:t>
            </a:r>
          </a:p>
          <a:p>
            <a:pPr lvl="2"/>
            <a:r>
              <a:rPr lang="en-US" sz="1200" smtClean="0"/>
              <a:t>The </a:t>
            </a:r>
            <a:r>
              <a:rPr lang="en-US" sz="1200"/>
              <a:t>elimination of an up-front commitment by Cloud users ... </a:t>
            </a:r>
            <a:r>
              <a:rPr lang="en-US" sz="1200" smtClean="0"/>
              <a:t>increase </a:t>
            </a:r>
            <a:r>
              <a:rPr lang="en-US" sz="1200"/>
              <a:t>hardware resources only when there is an increase in their needs.</a:t>
            </a:r>
          </a:p>
          <a:p>
            <a:pPr lvl="2"/>
            <a:r>
              <a:rPr lang="en-US" sz="1200" smtClean="0"/>
              <a:t>The </a:t>
            </a:r>
            <a:r>
              <a:rPr lang="en-US" sz="1200"/>
              <a:t>ability to pay for use of computing resources on a short-term basis as needed ...”</a:t>
            </a:r>
          </a:p>
          <a:p>
            <a:r>
              <a:rPr lang="ru-RU" sz="2000" smtClean="0"/>
              <a:t>Статья «</a:t>
            </a:r>
            <a:r>
              <a:rPr lang="en-US" sz="2000" smtClean="0">
                <a:hlinkClick r:id="rId3"/>
              </a:rPr>
              <a:t>In </a:t>
            </a:r>
            <a:r>
              <a:rPr lang="en-US" sz="2000">
                <a:hlinkClick r:id="rId3"/>
              </a:rPr>
              <a:t>A Break in the Clouds: Towards a Cloud </a:t>
            </a:r>
            <a:r>
              <a:rPr lang="en-US" sz="2000" smtClean="0">
                <a:hlinkClick r:id="rId3"/>
              </a:rPr>
              <a:t>Definition</a:t>
            </a:r>
            <a:r>
              <a:rPr lang="ru-RU" sz="2000" smtClean="0"/>
              <a:t>» </a:t>
            </a:r>
            <a:r>
              <a:rPr lang="en-US" sz="2000" smtClean="0"/>
              <a:t>by </a:t>
            </a:r>
            <a:r>
              <a:rPr lang="en-US" sz="2000"/>
              <a:t>Luis M. </a:t>
            </a:r>
            <a:r>
              <a:rPr lang="en-US" sz="2000" smtClean="0"/>
              <a:t>Vaquero* et.al. </a:t>
            </a:r>
          </a:p>
          <a:p>
            <a:pPr lvl="1"/>
            <a:r>
              <a:rPr lang="en-US" sz="1800" smtClean="0"/>
              <a:t>Clouds </a:t>
            </a:r>
            <a:r>
              <a:rPr lang="en-US" sz="1800"/>
              <a:t>are a large pool of easily usable and accessible virtualized resources (such as hardware, development platforms and/or services</a:t>
            </a:r>
            <a:r>
              <a:rPr lang="en-US" sz="1800" smtClean="0"/>
              <a:t>) </a:t>
            </a:r>
          </a:p>
          <a:p>
            <a:pPr lvl="1"/>
            <a:r>
              <a:rPr lang="en-US" sz="1800" smtClean="0"/>
              <a:t>These </a:t>
            </a:r>
            <a:r>
              <a:rPr lang="en-US" sz="1800"/>
              <a:t>resources can be dynamically re-configured to adjust to a variable load (scale), allowing also for an optimum resource </a:t>
            </a:r>
            <a:r>
              <a:rPr lang="en-US" sz="1800" smtClean="0"/>
              <a:t>utilization</a:t>
            </a:r>
          </a:p>
          <a:p>
            <a:pPr lvl="1"/>
            <a:r>
              <a:rPr lang="en-US" sz="1800" smtClean="0"/>
              <a:t>This </a:t>
            </a:r>
            <a:r>
              <a:rPr lang="en-US" sz="1800"/>
              <a:t>pool of resources is typically exploited by a </a:t>
            </a:r>
            <a:r>
              <a:rPr lang="en-US" sz="1800" smtClean="0"/>
              <a:t>pay-per-use </a:t>
            </a:r>
            <a:r>
              <a:rPr lang="en-US" sz="1800"/>
              <a:t>model in which guarantees are offered by the Infrastructure Provider by means of customized </a:t>
            </a:r>
            <a:r>
              <a:rPr lang="en-US" sz="1800" smtClean="0"/>
              <a:t>SLAs</a:t>
            </a:r>
            <a:endParaRPr lang="ru-RU" sz="1800" smtClean="0"/>
          </a:p>
          <a:p>
            <a:pPr lvl="1"/>
            <a:endParaRPr lang="en-US" sz="1800" smtClean="0"/>
          </a:p>
          <a:p>
            <a:pPr marL="0" lvl="2" indent="0">
              <a:buNone/>
            </a:pPr>
            <a:endParaRPr lang="ru-RU" sz="1100" smtClean="0"/>
          </a:p>
          <a:p>
            <a:pPr marL="809625" lvl="2" indent="0">
              <a:buNone/>
            </a:pPr>
            <a:r>
              <a:rPr lang="en-US" sz="1100" smtClean="0"/>
              <a:t>*</a:t>
            </a:r>
            <a:r>
              <a:rPr lang="es-ES" sz="1100" smtClean="0"/>
              <a:t>Assist</a:t>
            </a:r>
            <a:r>
              <a:rPr lang="ru-RU" sz="1100" smtClean="0"/>
              <a:t>.</a:t>
            </a:r>
            <a:r>
              <a:rPr lang="es-ES" sz="1100" smtClean="0"/>
              <a:t>Professor Universidad Rey Juan Carlos</a:t>
            </a:r>
            <a:r>
              <a:rPr lang="ru-RU" sz="1100" smtClean="0"/>
              <a:t>,</a:t>
            </a:r>
            <a:r>
              <a:rPr lang="es-ES" sz="1100" smtClean="0"/>
              <a:t> </a:t>
            </a:r>
            <a:r>
              <a:rPr lang="ru-RU" sz="1100" smtClean="0"/>
              <a:t>в наст.вр. – </a:t>
            </a:r>
            <a:r>
              <a:rPr lang="en-US" sz="1100"/>
              <a:t>Researcher </a:t>
            </a:r>
            <a:r>
              <a:rPr lang="ru-RU" sz="1100" smtClean="0"/>
              <a:t>в </a:t>
            </a:r>
            <a:r>
              <a:rPr lang="en-US" sz="1100" smtClean="0"/>
              <a:t>Hewlett-Packard </a:t>
            </a:r>
            <a:r>
              <a:rPr lang="en-US" sz="1100"/>
              <a:t>Labs </a:t>
            </a:r>
          </a:p>
        </p:txBody>
      </p:sp>
    </p:spTree>
    <p:extLst>
      <p:ext uri="{BB962C8B-B14F-4D97-AF65-F5344CB8AC3E}">
        <p14:creationId xmlns:p14="http://schemas.microsoft.com/office/powerpoint/2010/main" val="295591362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61993"/>
          </a:xfrm>
        </p:spPr>
        <p:txBody>
          <a:bodyPr/>
          <a:lstStyle/>
          <a:p>
            <a:pPr algn="r"/>
            <a:r>
              <a:rPr lang="ru-RU" smtClean="0"/>
              <a:t>Перенос данных между локальным </a:t>
            </a:r>
            <a:r>
              <a:rPr lang="en-US" smtClean="0"/>
              <a:t>SQL Server </a:t>
            </a:r>
            <a:r>
              <a:rPr lang="ru-RU" smtClean="0"/>
              <a:t>и Облаком средствами </a:t>
            </a:r>
            <a:r>
              <a:rPr lang="en-US" smtClean="0"/>
              <a:t>SSIS</a:t>
            </a:r>
            <a:endParaRPr lang="en-US"/>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657350"/>
            <a:ext cx="1876425" cy="24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3633396"/>
            <a:ext cx="2692615" cy="282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399" y="1657350"/>
            <a:ext cx="2051379" cy="223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599" y="3652676"/>
            <a:ext cx="2867025" cy="280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16094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61993"/>
          </a:xfrm>
        </p:spPr>
        <p:txBody>
          <a:bodyPr/>
          <a:lstStyle/>
          <a:p>
            <a:pPr algn="r"/>
            <a:r>
              <a:rPr lang="ru-RU" smtClean="0"/>
              <a:t>Перенос данных между локальным </a:t>
            </a:r>
            <a:r>
              <a:rPr lang="en-US" smtClean="0"/>
              <a:t>SQL Server </a:t>
            </a:r>
            <a:r>
              <a:rPr lang="ru-RU" smtClean="0"/>
              <a:t>и Облаком средствами </a:t>
            </a:r>
            <a:r>
              <a:rPr lang="en-US" smtClean="0"/>
              <a:t>SSIS</a:t>
            </a:r>
            <a:endParaRPr lang="en-US"/>
          </a:p>
        </p:txBody>
      </p:sp>
      <p:pic>
        <p:nvPicPr>
          <p:cNvPr id="122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9" y="1762125"/>
            <a:ext cx="36352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359" y="2009775"/>
            <a:ext cx="3930454"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709" y="3495675"/>
            <a:ext cx="30781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51769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Биллинговые и др.полезные </a:t>
            </a:r>
            <a:r>
              <a:rPr lang="en-US" smtClean="0"/>
              <a:t>DMV</a:t>
            </a:r>
            <a:endParaRPr lang="en-US"/>
          </a:p>
        </p:txBody>
      </p:sp>
      <p:sp>
        <p:nvSpPr>
          <p:cNvPr id="3" name="Text Placeholder 2"/>
          <p:cNvSpPr>
            <a:spLocks noGrp="1"/>
          </p:cNvSpPr>
          <p:nvPr>
            <p:ph type="body" sz="quarter" idx="10"/>
          </p:nvPr>
        </p:nvSpPr>
        <p:spPr>
          <a:xfrm>
            <a:off x="361950" y="1135327"/>
            <a:ext cx="8382000" cy="1748171"/>
          </a:xfrm>
        </p:spPr>
        <p:txBody>
          <a:bodyPr/>
          <a:lstStyle/>
          <a:p>
            <a:r>
              <a:rPr lang="ru-RU" sz="2400" smtClean="0"/>
              <a:t>Надо быть приконнеченым к </a:t>
            </a:r>
            <a:r>
              <a:rPr lang="ru-RU" sz="2400"/>
              <a:t>БД </a:t>
            </a:r>
            <a:r>
              <a:rPr lang="en-US" sz="2400" smtClean="0"/>
              <a:t>master</a:t>
            </a:r>
            <a:r>
              <a:rPr lang="ru-RU" sz="2400" smtClean="0"/>
              <a:t>, т.к. системные </a:t>
            </a:r>
            <a:r>
              <a:rPr lang="ru-RU" sz="2400"/>
              <a:t>вьюхи находятся </a:t>
            </a:r>
            <a:r>
              <a:rPr lang="ru-RU" sz="2400" smtClean="0"/>
              <a:t>в ней</a:t>
            </a:r>
            <a:endParaRPr lang="en-US" sz="2400"/>
          </a:p>
          <a:p>
            <a:r>
              <a:rPr lang="ru-RU" sz="2400" smtClean="0">
                <a:hlinkClick r:id="rId2"/>
              </a:rPr>
              <a:t>Биллинг</a:t>
            </a:r>
            <a:endParaRPr lang="ru-RU" sz="2400" smtClean="0"/>
          </a:p>
          <a:p>
            <a:pPr lvl="1"/>
            <a:r>
              <a:rPr lang="en-US" sz="2000" smtClean="0"/>
              <a:t>sys.bandwidth_usage</a:t>
            </a:r>
            <a:endParaRPr lang="ru-RU" sz="2000" smtClean="0"/>
          </a:p>
          <a:p>
            <a:pPr lvl="1"/>
            <a:r>
              <a:rPr lang="en-US" sz="2000"/>
              <a:t>sys.database_usage </a:t>
            </a:r>
            <a:endParaRPr lang="ru-RU" sz="200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531" y="1657349"/>
            <a:ext cx="3288782" cy="3543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3428999"/>
            <a:ext cx="3786187" cy="258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51071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04788"/>
            <a:ext cx="2247900" cy="27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a:spLocks noGrp="1"/>
          </p:cNvSpPr>
          <p:nvPr>
            <p:ph type="body" sz="quarter" idx="10"/>
          </p:nvPr>
        </p:nvSpPr>
        <p:spPr>
          <a:xfrm>
            <a:off x="2828925" y="204788"/>
            <a:ext cx="5656314" cy="603242"/>
          </a:xfrm>
        </p:spPr>
        <p:txBody>
          <a:bodyPr/>
          <a:lstStyle/>
          <a:p>
            <a:r>
              <a:rPr lang="ru-RU" sz="2400" smtClean="0"/>
              <a:t>Макс.размер базы в ГБ</a:t>
            </a:r>
            <a:endParaRPr lang="en-US" sz="2400"/>
          </a:p>
          <a:p>
            <a:pPr lvl="1"/>
            <a:r>
              <a:rPr lang="ru-RU" sz="1600" smtClean="0"/>
              <a:t>Работает в контексте текущей базы</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4" y="1119189"/>
            <a:ext cx="4848225" cy="121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4" y="3892894"/>
            <a:ext cx="3414712" cy="258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a:xfrm>
            <a:off x="2828924" y="3398062"/>
            <a:ext cx="5656314" cy="332399"/>
          </a:xfrm>
          <a:prstGeom prst="rect">
            <a:avLst/>
          </a:prstGeom>
        </p:spPr>
        <p:txBody>
          <a:bodyPr vert="horz" lIns="0" tIns="0" rIns="0" bIns="0" rtlCol="0">
            <a:spAutoFit/>
          </a:bodyPr>
          <a:lstStyle>
            <a:lvl1pPr marL="461963" indent="-461963" algn="l" defTabSz="914363" rtl="0" eaLnBrk="1" latinLnBrk="0" hangingPunct="1">
              <a:lnSpc>
                <a:spcPct val="90000"/>
              </a:lnSpc>
              <a:spcBef>
                <a:spcPct val="20000"/>
              </a:spcBef>
              <a:buSzPct val="80000"/>
              <a:buFontTx/>
              <a:buBlip>
                <a:blip r:embed="rId5"/>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5"/>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5"/>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5"/>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400" smtClean="0"/>
              <a:t>Расходы на объем в текущем мес.</a:t>
            </a:r>
            <a:endParaRPr lang="ru-RU" sz="1600" smtClean="0"/>
          </a:p>
        </p:txBody>
      </p:sp>
    </p:spTree>
    <p:extLst>
      <p:ext uri="{BB962C8B-B14F-4D97-AF65-F5344CB8AC3E}">
        <p14:creationId xmlns:p14="http://schemas.microsoft.com/office/powerpoint/2010/main" val="40979323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Биллинговые и др.полезные </a:t>
            </a:r>
            <a:r>
              <a:rPr lang="en-US" smtClean="0"/>
              <a:t>DMV</a:t>
            </a:r>
            <a:endParaRPr lang="en-US"/>
          </a:p>
        </p:txBody>
      </p:sp>
      <p:sp>
        <p:nvSpPr>
          <p:cNvPr id="3" name="Text Placeholder 2"/>
          <p:cNvSpPr>
            <a:spLocks noGrp="1"/>
          </p:cNvSpPr>
          <p:nvPr>
            <p:ph type="body" sz="quarter" idx="10"/>
          </p:nvPr>
        </p:nvSpPr>
        <p:spPr>
          <a:xfrm>
            <a:off x="381000" y="1411552"/>
            <a:ext cx="8382000" cy="5182957"/>
          </a:xfrm>
        </p:spPr>
        <p:txBody>
          <a:bodyPr/>
          <a:lstStyle/>
          <a:p>
            <a:r>
              <a:rPr lang="en-US" smtClean="0"/>
              <a:t>sys.firewall_rules</a:t>
            </a:r>
            <a:endParaRPr lang="ru-RU" smtClean="0"/>
          </a:p>
          <a:p>
            <a:endParaRPr lang="ru-RU"/>
          </a:p>
          <a:p>
            <a:endParaRPr lang="ru-RU" smtClean="0"/>
          </a:p>
          <a:p>
            <a:endParaRPr lang="ru-RU"/>
          </a:p>
          <a:p>
            <a:endParaRPr lang="ru-RU" smtClean="0"/>
          </a:p>
          <a:p>
            <a:endParaRPr lang="ru-RU"/>
          </a:p>
          <a:p>
            <a:r>
              <a:rPr lang="ru-RU" smtClean="0"/>
              <a:t>Родственные процедуры</a:t>
            </a:r>
          </a:p>
          <a:p>
            <a:pPr lvl="1"/>
            <a:r>
              <a:rPr lang="en-US"/>
              <a:t>sp_set_firewall_rule </a:t>
            </a:r>
            <a:endParaRPr lang="ru-RU" smtClean="0"/>
          </a:p>
          <a:p>
            <a:pPr lvl="1"/>
            <a:r>
              <a:rPr lang="en-US"/>
              <a:t>sp_delete_firewall_rule </a:t>
            </a:r>
            <a:endParaRPr lang="ru-RU" smtClean="0"/>
          </a:p>
          <a:p>
            <a:pPr marL="0" indent="0">
              <a:buNone/>
            </a:pPr>
            <a:r>
              <a:rPr lang="en-US" smtClean="0"/>
              <a:t> </a:t>
            </a: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980530"/>
            <a:ext cx="5246688" cy="237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63081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smtClean="0"/>
              <a:t>Сравнение </a:t>
            </a:r>
            <a:r>
              <a:rPr lang="en-US" smtClean="0"/>
              <a:t>Windows Azure Storage </a:t>
            </a:r>
            <a:r>
              <a:rPr lang="ru-RU" smtClean="0"/>
              <a:t>и </a:t>
            </a:r>
            <a:r>
              <a:rPr lang="en-US" smtClean="0"/>
              <a:t>SQL Azure</a:t>
            </a:r>
            <a:endParaRPr lang="en-US"/>
          </a:p>
        </p:txBody>
      </p:sp>
      <p:sp>
        <p:nvSpPr>
          <p:cNvPr id="3" name="Content Placeholder 2"/>
          <p:cNvSpPr>
            <a:spLocks noGrp="1"/>
          </p:cNvSpPr>
          <p:nvPr>
            <p:ph idx="1"/>
          </p:nvPr>
        </p:nvSpPr>
        <p:spPr>
          <a:xfrm>
            <a:off x="285750" y="1908175"/>
            <a:ext cx="8382000" cy="4536627"/>
          </a:xfrm>
        </p:spPr>
        <p:txBody>
          <a:bodyPr/>
          <a:lstStyle/>
          <a:p>
            <a:r>
              <a:rPr lang="ru-RU" sz="2000"/>
              <a:t>SQL Azure предоставляет средства обработки данных через запросы, транзакции и хранимые процедуры, выполняемые на серверной стороне, а приложению возвращаются лишь </a:t>
            </a:r>
            <a:r>
              <a:rPr lang="ru-RU" sz="2000" smtClean="0"/>
              <a:t>результаты</a:t>
            </a:r>
          </a:p>
          <a:p>
            <a:pPr lvl="1"/>
            <a:r>
              <a:rPr lang="ru-RU" sz="1800"/>
              <a:t>Если </a:t>
            </a:r>
            <a:r>
              <a:rPr lang="ru-RU" sz="1800" smtClean="0"/>
              <a:t>приложение </a:t>
            </a:r>
            <a:r>
              <a:rPr lang="ru-RU" sz="1800"/>
              <a:t>требует обработки больших наборов данных, </a:t>
            </a:r>
            <a:r>
              <a:rPr lang="ru-RU" sz="1800" smtClean="0"/>
              <a:t>предпочтительней </a:t>
            </a:r>
            <a:r>
              <a:rPr lang="ru-RU" sz="1800"/>
              <a:t>SQL </a:t>
            </a:r>
            <a:r>
              <a:rPr lang="ru-RU" sz="1800" smtClean="0"/>
              <a:t>Azure</a:t>
            </a:r>
          </a:p>
          <a:p>
            <a:pPr lvl="1"/>
            <a:r>
              <a:rPr lang="ru-RU" sz="1800" smtClean="0"/>
              <a:t>Если приложение </a:t>
            </a:r>
            <a:r>
              <a:rPr lang="ru-RU" sz="1800"/>
              <a:t>хранит и извлекает </a:t>
            </a:r>
            <a:r>
              <a:rPr lang="ru-RU" sz="1800" smtClean="0"/>
              <a:t>большие </a:t>
            </a:r>
            <a:r>
              <a:rPr lang="ru-RU" sz="1800"/>
              <a:t>наборы данных, но не требует </a:t>
            </a:r>
            <a:r>
              <a:rPr lang="ru-RU" sz="1800" smtClean="0"/>
              <a:t>их обработки </a:t>
            </a:r>
            <a:r>
              <a:rPr lang="ru-RU" sz="1800"/>
              <a:t>— Windows Azure Table </a:t>
            </a:r>
            <a:r>
              <a:rPr lang="ru-RU" sz="1800" smtClean="0"/>
              <a:t>Storage</a:t>
            </a:r>
          </a:p>
          <a:p>
            <a:pPr lvl="2"/>
            <a:r>
              <a:rPr lang="ru-RU" sz="1400" smtClean="0"/>
              <a:t>Блобы также могут храниться</a:t>
            </a:r>
            <a:r>
              <a:rPr lang="en-US" sz="1400" smtClean="0"/>
              <a:t> </a:t>
            </a:r>
            <a:r>
              <a:rPr lang="ru-RU" sz="1400" smtClean="0"/>
              <a:t>в </a:t>
            </a:r>
            <a:r>
              <a:rPr lang="en-US" sz="1400" smtClean="0"/>
              <a:t>Azure Storage</a:t>
            </a:r>
            <a:r>
              <a:rPr lang="ru-RU" sz="1400" smtClean="0"/>
              <a:t>, это просто файлы в </a:t>
            </a:r>
            <a:r>
              <a:rPr lang="en-US" sz="1400" smtClean="0"/>
              <a:t>Windows Azure (</a:t>
            </a:r>
            <a:r>
              <a:rPr lang="ru-RU" sz="1400" smtClean="0"/>
              <a:t>напр., рез-т </a:t>
            </a:r>
            <a:r>
              <a:rPr lang="en-US" sz="1400" smtClean="0"/>
              <a:t>BCP </a:t>
            </a:r>
            <a:r>
              <a:rPr lang="ru-RU" sz="1400" smtClean="0"/>
              <a:t>над таблицей </a:t>
            </a:r>
            <a:r>
              <a:rPr lang="en-US" sz="1400" smtClean="0"/>
              <a:t>SQL Azure), </a:t>
            </a:r>
            <a:r>
              <a:rPr lang="ru-RU" sz="1400" smtClean="0"/>
              <a:t>доступ по </a:t>
            </a:r>
            <a:r>
              <a:rPr lang="en-US" sz="1400" smtClean="0"/>
              <a:t>REST, </a:t>
            </a:r>
            <a:r>
              <a:rPr lang="ru-RU" sz="1400" smtClean="0"/>
              <a:t>размер каждого ограничен 50 ГБ, общее кол-во неограничено</a:t>
            </a:r>
          </a:p>
          <a:p>
            <a:r>
              <a:rPr lang="en-US" sz="2000"/>
              <a:t>Azure </a:t>
            </a:r>
            <a:r>
              <a:rPr lang="en-US" sz="2000" smtClean="0"/>
              <a:t>Storage</a:t>
            </a:r>
            <a:r>
              <a:rPr lang="ru-RU" sz="2000" smtClean="0"/>
              <a:t> также следует выбирать, когда их объем превосходит макс. объем БД (на сегодня 50 ГБ)</a:t>
            </a:r>
          </a:p>
          <a:p>
            <a:pPr lvl="1"/>
            <a:r>
              <a:rPr lang="ru-RU" sz="1800" smtClean="0"/>
              <a:t>Поддержка </a:t>
            </a:r>
            <a:r>
              <a:rPr lang="ru-RU" sz="1800"/>
              <a:t>разбиения на разделы встроена в это хранилище и управляется на основе объявленного ключа </a:t>
            </a:r>
            <a:r>
              <a:rPr lang="ru-RU" sz="1800" smtClean="0"/>
              <a:t>раздела</a:t>
            </a:r>
          </a:p>
          <a:p>
            <a:pPr lvl="1"/>
            <a:r>
              <a:rPr lang="ru-RU" sz="1800" smtClean="0"/>
              <a:t>Однако из-за </a:t>
            </a:r>
            <a:r>
              <a:rPr lang="ru-RU" sz="1800"/>
              <a:t>оплаты каждой транзакции в случае использования </a:t>
            </a:r>
            <a:r>
              <a:rPr lang="ru-RU" sz="1800" smtClean="0"/>
              <a:t>Azure Storage лучше работать </a:t>
            </a:r>
            <a:r>
              <a:rPr lang="ru-RU" sz="1800"/>
              <a:t>с данными с меньшей частотой обращения или </a:t>
            </a:r>
            <a:r>
              <a:rPr lang="ru-RU" sz="1800" smtClean="0"/>
              <a:t>с данными</a:t>
            </a:r>
            <a:r>
              <a:rPr lang="ru-RU" sz="1800"/>
              <a:t>, которые можно легко </a:t>
            </a:r>
            <a:r>
              <a:rPr lang="ru-RU" sz="1800" smtClean="0"/>
              <a:t>кешировать</a:t>
            </a:r>
            <a:endParaRPr lang="en-US" sz="1800"/>
          </a:p>
        </p:txBody>
      </p:sp>
    </p:spTree>
    <p:extLst>
      <p:ext uri="{BB962C8B-B14F-4D97-AF65-F5344CB8AC3E}">
        <p14:creationId xmlns:p14="http://schemas.microsoft.com/office/powerpoint/2010/main" val="59888958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6"/>
            <a:ext cx="8382000" cy="1329595"/>
          </a:xfrm>
        </p:spPr>
        <p:txBody>
          <a:bodyPr/>
          <a:lstStyle/>
          <a:p>
            <a:r>
              <a:rPr lang="en-US" dirty="0" smtClean="0">
                <a:latin typeface="+mn-lt"/>
              </a:rPr>
              <a:t>SQL Azure Reporting CTP</a:t>
            </a:r>
            <a:br>
              <a:rPr lang="en-US" dirty="0" smtClean="0">
                <a:latin typeface="+mn-lt"/>
              </a:rPr>
            </a:br>
            <a:endParaRPr lang="en-US" dirty="0">
              <a:gradFill>
                <a:gsLst>
                  <a:gs pos="50000">
                    <a:schemeClr val="tx2"/>
                  </a:gs>
                  <a:gs pos="100000">
                    <a:schemeClr val="tx2"/>
                  </a:gs>
                </a:gsLst>
                <a:lin ang="5400000" scaled="0"/>
              </a:gradFill>
              <a:latin typeface="+mn-lt"/>
            </a:endParaRPr>
          </a:p>
        </p:txBody>
      </p:sp>
      <p:pic>
        <p:nvPicPr>
          <p:cNvPr id="4" name="Picture 9" descr="D:\AA - Microsoft\Events DVD 36\DVD_ART36\Artwork_Imagery\Shapes\Arrows\Curved\curved white 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418222" flipH="1">
            <a:off x="1257187" y="4850391"/>
            <a:ext cx="551021" cy="80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Microsoft\DVD 36\DVD_ART36\Artwork_Imagery\Icons - Illustrations\_ XML ICONS\Internet cloud web.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5000"/>
                    </a14:imgEffect>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164891" y="1534891"/>
            <a:ext cx="3786624" cy="239485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59974" y="2710544"/>
            <a:ext cx="1006461" cy="1055915"/>
            <a:chOff x="1331397" y="3254830"/>
            <a:chExt cx="1341599" cy="1055914"/>
          </a:xfrm>
        </p:grpSpPr>
        <p:sp>
          <p:nvSpPr>
            <p:cNvPr id="10" name="Rounded Rectangle 9"/>
            <p:cNvSpPr/>
            <p:nvPr/>
          </p:nvSpPr>
          <p:spPr bwMode="auto">
            <a:xfrm>
              <a:off x="1331397" y="3254830"/>
              <a:ext cx="1341599" cy="105591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endParaRPr lang="en-US" sz="1200" dirty="0" smtClean="0">
                <a:solidFill>
                  <a:schemeClr val="bg1"/>
                </a:solidFill>
              </a:endParaRPr>
            </a:p>
            <a:p>
              <a:pPr algn="ctr" defTabSz="914099" fontAlgn="base">
                <a:spcBef>
                  <a:spcPct val="0"/>
                </a:spcBef>
                <a:spcAft>
                  <a:spcPct val="0"/>
                </a:spcAft>
              </a:pPr>
              <a:r>
                <a:rPr lang="en-US" sz="1200" dirty="0" smtClean="0">
                  <a:solidFill>
                    <a:schemeClr val="bg1"/>
                  </a:solidFill>
                </a:rPr>
                <a:t>Web Role</a:t>
              </a:r>
            </a:p>
          </p:txBody>
        </p:sp>
        <p:pic>
          <p:nvPicPr>
            <p:cNvPr id="11" name="Picture 5" descr="D:\AA - Microsoft\Events DVD 36\DVD_ART36\Logos\Azure Services Platform\Windows Azure\Windows Azure logo b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8090" y="4049488"/>
              <a:ext cx="1212899" cy="152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177866" y="2699659"/>
            <a:ext cx="883343" cy="1109996"/>
            <a:chOff x="2826088" y="3200400"/>
            <a:chExt cx="1177484" cy="1109996"/>
          </a:xfrm>
        </p:grpSpPr>
        <p:sp>
          <p:nvSpPr>
            <p:cNvPr id="13" name="Rounded Rectangle 12"/>
            <p:cNvSpPr/>
            <p:nvPr/>
          </p:nvSpPr>
          <p:spPr bwMode="auto">
            <a:xfrm>
              <a:off x="2826088" y="3200400"/>
              <a:ext cx="1177484" cy="1109996"/>
            </a:xfrm>
            <a:prstGeom prst="roundRect">
              <a:avLst/>
            </a:prstGeom>
            <a:ln>
              <a:headEnd type="none" w="med" len="med"/>
              <a:tailEnd type="none" w="med" len="med"/>
            </a:ln>
            <a:effectLst>
              <a:glow rad="1016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14" name="Group 13"/>
            <p:cNvGrpSpPr/>
            <p:nvPr/>
          </p:nvGrpSpPr>
          <p:grpSpPr>
            <a:xfrm>
              <a:off x="3188374" y="3259768"/>
              <a:ext cx="467638" cy="595794"/>
              <a:chOff x="-80594" y="1139266"/>
              <a:chExt cx="2438400" cy="3106642"/>
            </a:xfrm>
          </p:grpSpPr>
          <p:pic>
            <p:nvPicPr>
              <p:cNvPr id="17" name="Picture 16" descr="D:\Microsoft\DVD 36\DVD_ART36\Artwork_Imagery\Icons - Illustrations\_ SUPER VISTA STYLE\area chart graph 3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94" y="1139266"/>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Microsoft\DVD 36\DVD_ART36\Artwork_Imagery\Icons - Illustrations\_ REAL VISTA STYLE\3d pie chart grap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930" y="2592027"/>
                <a:ext cx="1653881" cy="1653881"/>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descr="SQLAzurelogo_BlkText.png"/>
            <p:cNvPicPr>
              <a:picLocks noChangeAspect="1"/>
            </p:cNvPicPr>
            <p:nvPr/>
          </p:nvPicPr>
          <p:blipFill>
            <a:blip r:embed="rId9" cstate="print"/>
            <a:srcRect l="6490"/>
            <a:stretch>
              <a:fillRect/>
            </a:stretch>
          </p:blipFill>
          <p:spPr>
            <a:xfrm>
              <a:off x="2883170" y="3973285"/>
              <a:ext cx="1073778" cy="272144"/>
            </a:xfrm>
            <a:prstGeom prst="rect">
              <a:avLst/>
            </a:prstGeom>
          </p:spPr>
        </p:pic>
        <p:sp>
          <p:nvSpPr>
            <p:cNvPr id="16" name="TextBox 15"/>
            <p:cNvSpPr txBox="1"/>
            <p:nvPr/>
          </p:nvSpPr>
          <p:spPr>
            <a:xfrm>
              <a:off x="3001362" y="3793123"/>
              <a:ext cx="826935" cy="169277"/>
            </a:xfrm>
            <a:prstGeom prst="rect">
              <a:avLst/>
            </a:prstGeom>
            <a:noFill/>
          </p:spPr>
          <p:txBody>
            <a:bodyPr wrap="none" lIns="0" tIns="0" rIns="0" bIns="0" rtlCol="0">
              <a:spAutoFit/>
            </a:bodyPr>
            <a:lstStyle/>
            <a:p>
              <a:r>
                <a:rPr lang="en-US" sz="1100" dirty="0" smtClean="0">
                  <a:solidFill>
                    <a:schemeClr val="bg1"/>
                  </a:solidFill>
                </a:rPr>
                <a:t>Reporting</a:t>
              </a:r>
            </a:p>
          </p:txBody>
        </p:sp>
      </p:grpSp>
      <p:pic>
        <p:nvPicPr>
          <p:cNvPr id="23" name="Picture 9" descr="D:\AA - Microsoft\Events DVD 36\DVD_ART36\Artwork_Imagery\Shapes\Arrows\Curved\curved white 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291222">
            <a:off x="2100199" y="2001807"/>
            <a:ext cx="290166" cy="80831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30048" y="4295140"/>
            <a:ext cx="964066" cy="1202147"/>
            <a:chOff x="1071563" y="4654367"/>
            <a:chExt cx="762212" cy="1184262"/>
          </a:xfrm>
        </p:grpSpPr>
        <p:pic>
          <p:nvPicPr>
            <p:cNvPr id="24" name="Picture 15" descr="D:\AA - Microsoft\Events DVD 36\DVD_ART36\Artwork_Imagery\Icons - Illustrations\_ MSN ICONS\web page internet scre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1563" y="4654367"/>
              <a:ext cx="762212" cy="118426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1143001" y="4774901"/>
              <a:ext cx="571649" cy="700825"/>
              <a:chOff x="6018212" y="4648200"/>
              <a:chExt cx="762000" cy="700825"/>
            </a:xfrm>
          </p:grpSpPr>
          <p:sp>
            <p:nvSpPr>
              <p:cNvPr id="26" name="Oval 25"/>
              <p:cNvSpPr/>
              <p:nvPr/>
            </p:nvSpPr>
            <p:spPr bwMode="auto">
              <a:xfrm>
                <a:off x="6018212" y="4648200"/>
                <a:ext cx="762000" cy="700825"/>
              </a:xfrm>
              <a:prstGeom prst="ellipse">
                <a:avLst/>
              </a:prstGeom>
              <a:solidFill>
                <a:srgbClr val="FFFF00"/>
              </a:solidFill>
              <a:ln>
                <a:noFill/>
                <a:headEnd type="none" w="med" len="med"/>
                <a:tailEnd type="none" w="med" len="med"/>
              </a:ln>
              <a:effectLst>
                <a:glow rad="127000">
                  <a:srgbClr val="FFFF00">
                    <a:alpha val="40000"/>
                  </a:srgbClr>
                </a:glow>
                <a:outerShdw blurRad="40000" dist="23000" dir="5400000" rotWithShape="0">
                  <a:srgbClr val="000000">
                    <a:alpha val="35000"/>
                  </a:srgbClr>
                </a:outerShdw>
                <a:softEdge rad="635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pic>
            <p:nvPicPr>
              <p:cNvPr id="27" name="Picture 26" descr="D:\Microsoft\DVD 36\DVD_ART36\Artwork_Imagery\Icons - Illustrations\_ SUPER VISTA STYLE\area chart graph 3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0612" y="4753231"/>
                <a:ext cx="467638" cy="4676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D:\Microsoft\DVD 36\DVD_ART36\Artwork_Imagery\Icons - Illustrations\_ REAL VISTA STYLE\3d pie chart graph.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63151" y="5031843"/>
                <a:ext cx="317182" cy="31718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 name="Group 2"/>
          <p:cNvGrpSpPr/>
          <p:nvPr/>
        </p:nvGrpSpPr>
        <p:grpSpPr>
          <a:xfrm>
            <a:off x="2220106" y="4212775"/>
            <a:ext cx="740822" cy="489855"/>
            <a:chOff x="2285404" y="4571114"/>
            <a:chExt cx="432255" cy="381886"/>
          </a:xfrm>
        </p:grpSpPr>
        <p:pic>
          <p:nvPicPr>
            <p:cNvPr id="29" name="Picture 16" descr="D:\AA - Microsoft\Events DVD 36\DVD_ART36\Artwork_Imagery\Icons - Illustrations\_ REAL VISTA STYLE\import export exce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5404" y="4571114"/>
              <a:ext cx="286489" cy="38188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0" descr="Reader">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36725" y="4603448"/>
              <a:ext cx="180934" cy="241182"/>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9" descr="D:\AA - Microsoft\Events DVD 36\DVD_ART36\Artwork_Imagery\Shapes\Arrows\Curved\curved white arrow.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0954354">
            <a:off x="2232262" y="4398754"/>
            <a:ext cx="423823" cy="13322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 descr="D:\AA - Microsoft\Events DVD 36\DVD_ART36\Artwork_Imagery\Shapes\Arrows\Curved\curved white arrow.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3358392" flipH="1">
            <a:off x="1300459" y="3707858"/>
            <a:ext cx="256243" cy="5590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749742" y="1575264"/>
            <a:ext cx="702384" cy="702427"/>
            <a:chOff x="2065427" y="1738550"/>
            <a:chExt cx="702384" cy="702426"/>
          </a:xfrm>
        </p:grpSpPr>
        <p:pic>
          <p:nvPicPr>
            <p:cNvPr id="7" name="Picture 4" descr="D:\Microsoft\DVD 36\DVD_ART36\Artwork_Imagery\Icons - Illustrations\_ XML ICONS\database gree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65427" y="1738550"/>
              <a:ext cx="702384" cy="702426"/>
            </a:xfrm>
            <a:prstGeom prst="rect">
              <a:avLst/>
            </a:prstGeom>
            <a:ln>
              <a:headEnd type="none" w="med" len="med"/>
              <a:tailEnd type="none" w="med" len="med"/>
            </a:ln>
            <a:effectLst>
              <a:glow rad="101600">
                <a:schemeClr val="accent4">
                  <a:satMod val="175000"/>
                  <a:alpha val="40000"/>
                </a:schemeClr>
              </a:glow>
              <a:outerShdw blurRad="40000" dist="23000" dir="5400000" rotWithShape="0">
                <a:srgbClr val="000000">
                  <a:alpha val="35000"/>
                </a:srgbClr>
              </a:outerShdw>
            </a:effectLst>
            <a:extLst>
              <a:ext uri="{909E8E84-426E-40DD-AFC4-6F175D3DCCD1}">
                <a14:hiddenFill xmlns:a14="http://schemas.microsoft.com/office/drawing/2010/main">
                  <a:solidFill>
                    <a:srgbClr val="FFFFFF"/>
                  </a:solidFill>
                </a14:hiddenFill>
              </a:ext>
            </a:extLst>
          </p:spPr>
        </p:pic>
        <p:pic>
          <p:nvPicPr>
            <p:cNvPr id="34" name="Picture 33" descr="SQLAzurelogo_BlkText.png"/>
            <p:cNvPicPr>
              <a:picLocks noChangeAspect="1"/>
            </p:cNvPicPr>
            <p:nvPr/>
          </p:nvPicPr>
          <p:blipFill>
            <a:blip r:embed="rId9" cstate="print"/>
            <a:srcRect l="6490"/>
            <a:stretch>
              <a:fillRect/>
            </a:stretch>
          </p:blipFill>
          <p:spPr>
            <a:xfrm>
              <a:off x="2090563" y="2025145"/>
              <a:ext cx="609094" cy="249968"/>
            </a:xfrm>
            <a:prstGeom prst="rect">
              <a:avLst/>
            </a:prstGeom>
          </p:spPr>
        </p:pic>
      </p:grpSp>
      <p:pic>
        <p:nvPicPr>
          <p:cNvPr id="35" name="Picture 9" descr="D:\AA - Microsoft\Events DVD 36\DVD_ART36\Artwork_Imagery\Shapes\Arrows\Curved\curved white 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3353420">
            <a:off x="1826569" y="2819904"/>
            <a:ext cx="290166" cy="8083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D:\AA - Microsoft\Events DVD 36\DVD_ART36\Artwork_Imagery\Icons - Illustrations\_ XML ICONS\user man casual the king people perso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737932" y="5592969"/>
            <a:ext cx="482755" cy="666319"/>
          </a:xfrm>
          <a:prstGeom prst="rect">
            <a:avLst/>
          </a:prstGeom>
          <a:noFill/>
          <a:extLst>
            <a:ext uri="{909E8E84-426E-40DD-AFC4-6F175D3DCCD1}">
              <a14:hiddenFill xmlns:a14="http://schemas.microsoft.com/office/drawing/2010/main">
                <a:solidFill>
                  <a:srgbClr val="FFFFFF"/>
                </a:solidFill>
              </a14:hiddenFill>
            </a:ext>
          </a:extLst>
        </p:spPr>
      </p:pic>
      <p:sp>
        <p:nvSpPr>
          <p:cNvPr id="37" name="Text Placeholder 2"/>
          <p:cNvSpPr>
            <a:spLocks noGrp="1"/>
          </p:cNvSpPr>
          <p:nvPr>
            <p:ph type="body" sz="quarter" idx="10"/>
          </p:nvPr>
        </p:nvSpPr>
        <p:spPr>
          <a:xfrm>
            <a:off x="4177118" y="1059671"/>
            <a:ext cx="4732843" cy="5499967"/>
          </a:xfrm>
        </p:spPr>
        <p:txBody>
          <a:bodyPr/>
          <a:lstStyle/>
          <a:p>
            <a:pPr marL="0" indent="0">
              <a:buNone/>
            </a:pPr>
            <a:r>
              <a:rPr lang="ru-RU" sz="1800" dirty="0" smtClean="0"/>
              <a:t>Характеристики</a:t>
            </a:r>
            <a:r>
              <a:rPr lang="en-US" sz="1800" dirty="0" smtClean="0"/>
              <a:t>:</a:t>
            </a:r>
            <a:endParaRPr lang="en-US" sz="1800" dirty="0"/>
          </a:p>
          <a:p>
            <a:r>
              <a:rPr lang="ru-RU" sz="1800" smtClean="0"/>
              <a:t>Основывается </a:t>
            </a:r>
            <a:r>
              <a:rPr lang="ru-RU" sz="1800" dirty="0" smtClean="0"/>
              <a:t>на </a:t>
            </a:r>
            <a:r>
              <a:rPr lang="en-US" sz="1800" dirty="0" smtClean="0"/>
              <a:t>SQL </a:t>
            </a:r>
            <a:r>
              <a:rPr lang="en-US" sz="1800" dirty="0"/>
              <a:t>Server Reporting Services</a:t>
            </a:r>
          </a:p>
          <a:p>
            <a:pPr lvl="1"/>
            <a:r>
              <a:rPr lang="ru-RU" sz="1600" dirty="0" smtClean="0"/>
              <a:t>Интерактивная и табличная отчетность</a:t>
            </a:r>
            <a:endParaRPr lang="en-US" sz="1600" dirty="0"/>
          </a:p>
          <a:p>
            <a:pPr lvl="1"/>
            <a:r>
              <a:rPr lang="ru-RU" sz="1600" dirty="0" smtClean="0"/>
              <a:t>Визуализация</a:t>
            </a:r>
            <a:r>
              <a:rPr lang="en-US" sz="1600" dirty="0" smtClean="0"/>
              <a:t>: </a:t>
            </a:r>
            <a:r>
              <a:rPr lang="ru-RU" sz="1600" dirty="0" smtClean="0"/>
              <a:t>диаграммы, графики</a:t>
            </a:r>
            <a:r>
              <a:rPr lang="en-US" sz="1600" dirty="0" smtClean="0"/>
              <a:t>, </a:t>
            </a:r>
            <a:r>
              <a:rPr lang="ru-RU" sz="1600" dirty="0" smtClean="0"/>
              <a:t>картография, шкалы</a:t>
            </a:r>
            <a:endParaRPr lang="en-US" sz="1600" dirty="0"/>
          </a:p>
          <a:p>
            <a:r>
              <a:rPr lang="en-US" sz="1800" dirty="0"/>
              <a:t>SQL Azure Database </a:t>
            </a:r>
            <a:r>
              <a:rPr lang="ru-RU" sz="1800" dirty="0" smtClean="0"/>
              <a:t>как источник данных</a:t>
            </a:r>
            <a:endParaRPr lang="en-US" sz="1800" dirty="0"/>
          </a:p>
          <a:p>
            <a:r>
              <a:rPr lang="ru-RU" sz="1800" dirty="0" smtClean="0"/>
              <a:t>Для разработки отчетов используется</a:t>
            </a:r>
            <a:r>
              <a:rPr lang="en-US" sz="1800" dirty="0" smtClean="0"/>
              <a:t> </a:t>
            </a:r>
            <a:r>
              <a:rPr lang="en-US" sz="1800" dirty="0"/>
              <a:t>BI Developer Studio </a:t>
            </a:r>
            <a:r>
              <a:rPr lang="en-US" sz="1800" dirty="0" smtClean="0"/>
              <a:t>(</a:t>
            </a:r>
            <a:r>
              <a:rPr lang="ru-RU" sz="1800" dirty="0" smtClean="0"/>
              <a:t>беспл.</a:t>
            </a:r>
            <a:r>
              <a:rPr lang="en-US" sz="1800" dirty="0" smtClean="0"/>
              <a:t>) </a:t>
            </a:r>
            <a:endParaRPr lang="ru-RU" sz="1800" dirty="0" smtClean="0"/>
          </a:p>
          <a:p>
            <a:r>
              <a:rPr lang="ru-RU" sz="1800" dirty="0" smtClean="0"/>
              <a:t>Экспорт в </a:t>
            </a:r>
            <a:r>
              <a:rPr lang="en-US" sz="1800" dirty="0" smtClean="0"/>
              <a:t>Excel</a:t>
            </a:r>
            <a:r>
              <a:rPr lang="en-US" sz="1800" dirty="0"/>
              <a:t>, PDF, </a:t>
            </a:r>
            <a:r>
              <a:rPr lang="en-US" sz="1800" dirty="0" smtClean="0"/>
              <a:t>CSV</a:t>
            </a:r>
            <a:endParaRPr lang="en-US" sz="1800" dirty="0"/>
          </a:p>
          <a:p>
            <a:pPr marL="0" indent="0">
              <a:buNone/>
            </a:pPr>
            <a:r>
              <a:rPr lang="ru-RU" sz="1800" smtClean="0"/>
              <a:t>Базовые </a:t>
            </a:r>
            <a:r>
              <a:rPr lang="ru-RU" sz="1800" dirty="0" smtClean="0"/>
              <a:t>сценарии</a:t>
            </a:r>
            <a:r>
              <a:rPr lang="en-US" sz="1800" dirty="0" smtClean="0"/>
              <a:t>:</a:t>
            </a:r>
            <a:endParaRPr lang="en-US" sz="1800" dirty="0"/>
          </a:p>
          <a:p>
            <a:r>
              <a:rPr lang="ru-RU" sz="1800" smtClean="0"/>
              <a:t>Оперативная </a:t>
            </a:r>
            <a:r>
              <a:rPr lang="ru-RU" sz="1800" dirty="0" smtClean="0"/>
              <a:t>отчетность над данными </a:t>
            </a:r>
            <a:r>
              <a:rPr lang="en-US" sz="1800" dirty="0" smtClean="0"/>
              <a:t>SQL Azure</a:t>
            </a:r>
            <a:endParaRPr lang="en-US" sz="1800" dirty="0"/>
          </a:p>
          <a:p>
            <a:r>
              <a:rPr lang="ru-RU" sz="1800" dirty="0" smtClean="0"/>
              <a:t>Встроенные в </a:t>
            </a:r>
            <a:r>
              <a:rPr lang="en-US" sz="1800" dirty="0" smtClean="0"/>
              <a:t>Windows </a:t>
            </a:r>
            <a:r>
              <a:rPr lang="en-US" sz="1800" dirty="0"/>
              <a:t>Azure </a:t>
            </a:r>
            <a:r>
              <a:rPr lang="ru-RU" sz="1800" dirty="0" smtClean="0"/>
              <a:t>или </a:t>
            </a:r>
            <a:r>
              <a:rPr lang="en-US" sz="1800" dirty="0" smtClean="0"/>
              <a:t>on-premises </a:t>
            </a:r>
            <a:r>
              <a:rPr lang="ru-RU" sz="1800" smtClean="0"/>
              <a:t>приложения отчеты</a:t>
            </a:r>
            <a:endParaRPr lang="en-US" sz="1800" smtClean="0"/>
          </a:p>
          <a:p>
            <a:pPr marL="0" indent="0">
              <a:buNone/>
            </a:pPr>
            <a:r>
              <a:rPr lang="ru-RU" sz="1800"/>
              <a:t>Подписка на СТР бесплатно доступна </a:t>
            </a:r>
            <a:endParaRPr lang="en-US" sz="1800"/>
          </a:p>
          <a:p>
            <a:r>
              <a:rPr lang="ru-RU" sz="1800" smtClean="0"/>
              <a:t>См. второй рисунок слайда про </a:t>
            </a:r>
            <a:r>
              <a:rPr lang="en-US" sz="1800" smtClean="0"/>
              <a:t>Management Portal, </a:t>
            </a:r>
            <a:r>
              <a:rPr lang="ru-RU" sz="1800" smtClean="0"/>
              <a:t>слева </a:t>
            </a:r>
            <a:r>
              <a:rPr lang="en-US" sz="1800" smtClean="0"/>
              <a:t>(</a:t>
            </a:r>
            <a:r>
              <a:rPr lang="ru-RU" sz="1800" smtClean="0"/>
              <a:t>под </a:t>
            </a:r>
            <a:r>
              <a:rPr lang="en-US" sz="1800" smtClean="0"/>
              <a:t>Database) </a:t>
            </a:r>
            <a:r>
              <a:rPr lang="ru-RU" sz="1800" smtClean="0"/>
              <a:t>присутствует </a:t>
            </a:r>
            <a:r>
              <a:rPr lang="en-US" sz="1800" smtClean="0"/>
              <a:t>Reporting</a:t>
            </a:r>
            <a:endParaRPr lang="en-US" sz="2200" dirty="0"/>
          </a:p>
        </p:txBody>
      </p:sp>
    </p:spTree>
    <p:extLst>
      <p:ext uri="{BB962C8B-B14F-4D97-AF65-F5344CB8AC3E}">
        <p14:creationId xmlns:p14="http://schemas.microsoft.com/office/powerpoint/2010/main" val="1965867438"/>
      </p:ext>
    </p:extLst>
  </p:cSld>
  <p:clrMapOvr>
    <a:masterClrMapping/>
  </p:clrMapOvr>
  <p:transition advTm="5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Как подписаться на </a:t>
            </a:r>
            <a:r>
              <a:rPr lang="en-US" smtClean="0"/>
              <a:t>Azure Reporting</a:t>
            </a:r>
            <a:endParaRPr lang="en-US"/>
          </a:p>
        </p:txBody>
      </p:sp>
      <p:sp>
        <p:nvSpPr>
          <p:cNvPr id="3" name="Text Placeholder 2"/>
          <p:cNvSpPr>
            <a:spLocks noGrp="1"/>
          </p:cNvSpPr>
          <p:nvPr>
            <p:ph type="body" sz="quarter" idx="10"/>
          </p:nvPr>
        </p:nvSpPr>
        <p:spPr>
          <a:xfrm>
            <a:off x="352425" y="868627"/>
            <a:ext cx="8382000" cy="553998"/>
          </a:xfrm>
        </p:spPr>
        <p:txBody>
          <a:bodyPr/>
          <a:lstStyle/>
          <a:p>
            <a:r>
              <a:rPr lang="ru-RU" sz="2000" smtClean="0"/>
              <a:t>Подписываемся на </a:t>
            </a:r>
            <a:r>
              <a:rPr lang="en-US" sz="2000">
                <a:hlinkClick r:id="rId2"/>
              </a:rPr>
              <a:t>http://</a:t>
            </a:r>
            <a:r>
              <a:rPr lang="en-US" sz="2000" smtClean="0">
                <a:hlinkClick r:id="rId2"/>
              </a:rPr>
              <a:t>connect.microsoft.com/sqlazurectps</a:t>
            </a:r>
            <a:r>
              <a:rPr lang="ru-RU" sz="2000" smtClean="0"/>
              <a:t>, заполняем короткий </a:t>
            </a:r>
            <a:r>
              <a:rPr lang="en-US" sz="2000" smtClean="0"/>
              <a:t>survey, </a:t>
            </a:r>
            <a:r>
              <a:rPr lang="ru-RU" sz="2000" smtClean="0"/>
              <a:t>ждем </a:t>
            </a:r>
            <a:r>
              <a:rPr lang="en-US" sz="2000" smtClean="0"/>
              <a:t>Invitation Code</a:t>
            </a:r>
            <a:endParaRPr lang="en-US" sz="200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2839" y="1914524"/>
            <a:ext cx="3457147"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076" y="4720958"/>
            <a:ext cx="3400425" cy="196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076" y="1914524"/>
            <a:ext cx="3040335"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3236" y="4720958"/>
            <a:ext cx="4253763" cy="196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35370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0" y="230194"/>
            <a:ext cx="8382000" cy="664797"/>
          </a:xfrm>
        </p:spPr>
        <p:txBody>
          <a:bodyPr/>
          <a:lstStyle/>
          <a:p>
            <a:r>
              <a:rPr lang="en-US" dirty="0" smtClean="0">
                <a:latin typeface="+mn-lt"/>
              </a:rPr>
              <a:t>SQL Azure Data Sync</a:t>
            </a:r>
            <a:endParaRPr lang="en-US" dirty="0">
              <a:gradFill>
                <a:gsLst>
                  <a:gs pos="50000">
                    <a:schemeClr val="tx2"/>
                  </a:gs>
                  <a:gs pos="100000">
                    <a:schemeClr val="tx2"/>
                  </a:gs>
                </a:gsLst>
                <a:lin ang="5400000" scaled="0"/>
              </a:gradFill>
              <a:latin typeface="+mn-lt"/>
            </a:endParaRPr>
          </a:p>
        </p:txBody>
      </p:sp>
      <p:grpSp>
        <p:nvGrpSpPr>
          <p:cNvPr id="33" name="Group 32"/>
          <p:cNvGrpSpPr/>
          <p:nvPr/>
        </p:nvGrpSpPr>
        <p:grpSpPr>
          <a:xfrm>
            <a:off x="707720" y="1762875"/>
            <a:ext cx="2028293" cy="1165383"/>
            <a:chOff x="495125" y="1764343"/>
            <a:chExt cx="2703687" cy="1165382"/>
          </a:xfrm>
        </p:grpSpPr>
        <p:pic>
          <p:nvPicPr>
            <p:cNvPr id="4" name="Picture 2" descr="D:\Microsoft\DVD 36\DVD_ART36\Artwork_Imagery\Icons - Illustrations\_ XML ICONS\Internet cloud 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25" y="1764343"/>
              <a:ext cx="2703687" cy="1165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Microsoft\DVD 36\DVD_ART36\Artwork_Imagery\Icons - Illustrations\_ XML ICONS\Database 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588" y="2160139"/>
              <a:ext cx="552485" cy="665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Microsoft\DVD 36\DVD_ART36\Artwork_Imagery\Icons - Illustrations\_ XML ICONS\database 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1862" y="1779139"/>
              <a:ext cx="586526" cy="702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D:\Microsoft\DVD 36\DVD_ART36\Artwork_Imagery\Shapes\Arrows\Curved\loop continuous cycle arrows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634110">
              <a:off x="1284591" y="1963779"/>
              <a:ext cx="923149" cy="48550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 name="Straight Connector 8"/>
          <p:cNvCxnSpPr/>
          <p:nvPr/>
        </p:nvCxnSpPr>
        <p:spPr>
          <a:xfrm>
            <a:off x="3341560" y="1556656"/>
            <a:ext cx="0" cy="434340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grpSp>
        <p:nvGrpSpPr>
          <p:cNvPr id="38" name="Group 37"/>
          <p:cNvGrpSpPr/>
          <p:nvPr/>
        </p:nvGrpSpPr>
        <p:grpSpPr>
          <a:xfrm>
            <a:off x="311822" y="3638447"/>
            <a:ext cx="2820080" cy="2566415"/>
            <a:chOff x="7059685" y="1535743"/>
            <a:chExt cx="3759127" cy="2566415"/>
          </a:xfrm>
        </p:grpSpPr>
        <p:pic>
          <p:nvPicPr>
            <p:cNvPr id="11" name="Picture 2" descr="D:\Microsoft\DVD 36\DVD_ART36\Artwork_Imagery\Icons - Illustrations\_ XML ICONS\Internet cloud w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5125" y="1535743"/>
              <a:ext cx="2703687" cy="11653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Microsoft\DVD 36\DVD_ART36\Artwork_Imagery\Icons - Illustrations\_ XML ICONS\Database 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0588" y="1931539"/>
              <a:ext cx="552485" cy="6656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Microsoft\DVD 36\DVD_ART36\Artwork_Imagery\Icons - Illustrations\_ XML ICONS\database 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1862" y="1550539"/>
              <a:ext cx="586526" cy="7024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Microsoft\DVD 36\DVD_ART36\Artwork_Imagery\Shapes\Arrows\Curved\loop continuous cycle arrows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634110">
              <a:off x="8904591" y="1735179"/>
              <a:ext cx="923149" cy="4855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9518142" y="2971800"/>
              <a:ext cx="1098217" cy="1130358"/>
              <a:chOff x="3903292" y="5057059"/>
              <a:chExt cx="1233232" cy="1269324"/>
            </a:xfrm>
          </p:grpSpPr>
          <p:grpSp>
            <p:nvGrpSpPr>
              <p:cNvPr id="20" name="Group 19"/>
              <p:cNvGrpSpPr/>
              <p:nvPr/>
            </p:nvGrpSpPr>
            <p:grpSpPr>
              <a:xfrm>
                <a:off x="4248663" y="5298148"/>
                <a:ext cx="887861" cy="795448"/>
                <a:chOff x="4248663" y="5298148"/>
                <a:chExt cx="887861" cy="795448"/>
              </a:xfrm>
            </p:grpSpPr>
            <p:pic>
              <p:nvPicPr>
                <p:cNvPr id="16" name="Picture 3" descr="C:\Program Files\Microsoft Resource DVD Artwork\DVD_ART\Artwork_Imagery\HARDWARE_IMAGERY\Illustration - Misc Hardware\XML Icons\Database blue.png"/>
                <p:cNvPicPr>
                  <a:picLocks noChangeAspect="1" noChangeArrowheads="1"/>
                </p:cNvPicPr>
                <p:nvPr/>
              </p:nvPicPr>
              <p:blipFill>
                <a:blip r:embed="rId7" cstate="print"/>
                <a:srcRect/>
                <a:stretch>
                  <a:fillRect/>
                </a:stretch>
              </p:blipFill>
              <p:spPr bwMode="auto">
                <a:xfrm>
                  <a:off x="4248663" y="5298148"/>
                  <a:ext cx="622711" cy="483577"/>
                </a:xfrm>
                <a:prstGeom prst="rect">
                  <a:avLst/>
                </a:prstGeom>
                <a:noFill/>
              </p:spPr>
            </p:pic>
            <p:pic>
              <p:nvPicPr>
                <p:cNvPr id="17" name="Picture 3" descr="C:\Program Files\Microsoft Resource DVD Artwork\DVD_ART\Artwork_Imagery\HARDWARE_IMAGERY\Illustration - Misc Hardware\XML Icons\Database blue.png"/>
                <p:cNvPicPr>
                  <a:picLocks noChangeAspect="1" noChangeArrowheads="1"/>
                </p:cNvPicPr>
                <p:nvPr/>
              </p:nvPicPr>
              <p:blipFill>
                <a:blip r:embed="rId7" cstate="print"/>
                <a:srcRect/>
                <a:stretch>
                  <a:fillRect/>
                </a:stretch>
              </p:blipFill>
              <p:spPr bwMode="auto">
                <a:xfrm>
                  <a:off x="4381034" y="5448242"/>
                  <a:ext cx="622711" cy="483577"/>
                </a:xfrm>
                <a:prstGeom prst="rect">
                  <a:avLst/>
                </a:prstGeom>
                <a:noFill/>
              </p:spPr>
            </p:pic>
            <p:pic>
              <p:nvPicPr>
                <p:cNvPr id="18" name="Picture 3" descr="C:\Program Files\Microsoft Resource DVD Artwork\DVD_ART\Artwork_Imagery\HARDWARE_IMAGERY\Illustration - Misc Hardware\XML Icons\Database blue.png"/>
                <p:cNvPicPr>
                  <a:picLocks noChangeAspect="1" noChangeArrowheads="1"/>
                </p:cNvPicPr>
                <p:nvPr/>
              </p:nvPicPr>
              <p:blipFill>
                <a:blip r:embed="rId7" cstate="print"/>
                <a:srcRect/>
                <a:stretch>
                  <a:fillRect/>
                </a:stretch>
              </p:blipFill>
              <p:spPr bwMode="auto">
                <a:xfrm>
                  <a:off x="4513813" y="5610019"/>
                  <a:ext cx="622711" cy="483577"/>
                </a:xfrm>
                <a:prstGeom prst="rect">
                  <a:avLst/>
                </a:prstGeom>
                <a:noFill/>
              </p:spPr>
            </p:pic>
          </p:grpSp>
          <p:pic>
            <p:nvPicPr>
              <p:cNvPr id="19" name="Picture 2" descr="C:\DVD_ART36\Artwork_Imagery\Icons - Illustrations\Buildings\highrise, office building skyscraper enterprise blue.png"/>
              <p:cNvPicPr>
                <a:picLocks noChangeAspect="1" noChangeArrowheads="1"/>
              </p:cNvPicPr>
              <p:nvPr/>
            </p:nvPicPr>
            <p:blipFill>
              <a:blip r:embed="rId8"/>
              <a:srcRect/>
              <a:stretch>
                <a:fillRect/>
              </a:stretch>
            </p:blipFill>
            <p:spPr bwMode="auto">
              <a:xfrm>
                <a:off x="3903292" y="5057059"/>
                <a:ext cx="846216" cy="1269324"/>
              </a:xfrm>
              <a:prstGeom prst="rect">
                <a:avLst/>
              </a:prstGeom>
              <a:noFill/>
            </p:spPr>
          </p:pic>
        </p:grpSp>
        <p:grpSp>
          <p:nvGrpSpPr>
            <p:cNvPr id="30" name="Group 29"/>
            <p:cNvGrpSpPr/>
            <p:nvPr/>
          </p:nvGrpSpPr>
          <p:grpSpPr>
            <a:xfrm>
              <a:off x="7059685" y="3087443"/>
              <a:ext cx="1284040" cy="874957"/>
              <a:chOff x="6856412" y="3925643"/>
              <a:chExt cx="1284040" cy="874957"/>
            </a:xfrm>
          </p:grpSpPr>
          <p:pic>
            <p:nvPicPr>
              <p:cNvPr id="27" name="Picture 9" descr="D:\Microsoft\DVD 36\DVD_ART36\Artwork_Imagery\Icons - Illustrations\Hardware - Istock\Istock 5922273 - Data Center Servers datacenter white floo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6412" y="4009607"/>
                <a:ext cx="1284040" cy="7909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D:\Microsoft\DVD 36\DVD_ART36\Artwork_Imagery\Icons - Illustrations\_ XML ICONS\database purpl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5009" y="3925643"/>
                <a:ext cx="525803" cy="629704"/>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5" descr="D:\Microsoft\DVD 36\DVD_ART36\Artwork_Imagery\Shapes\Arrows\Curved\loop continuous cycle arrows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7638519">
              <a:off x="8190867" y="2507556"/>
              <a:ext cx="849555" cy="48550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Microsoft\DVD 36\DVD_ART36\Artwork_Imagery\Shapes\Arrows\Curved\loop continuous cycle arrows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4480933">
              <a:off x="8867423" y="2528648"/>
              <a:ext cx="827173" cy="485508"/>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 Placeholder 2"/>
          <p:cNvSpPr>
            <a:spLocks noGrp="1"/>
          </p:cNvSpPr>
          <p:nvPr>
            <p:ph type="body" sz="quarter" idx="10"/>
          </p:nvPr>
        </p:nvSpPr>
        <p:spPr>
          <a:xfrm>
            <a:off x="3713110" y="1172142"/>
            <a:ext cx="5267506" cy="4827475"/>
          </a:xfrm>
        </p:spPr>
        <p:txBody>
          <a:bodyPr/>
          <a:lstStyle/>
          <a:p>
            <a:r>
              <a:rPr lang="ru-RU" sz="1800" smtClean="0"/>
              <a:t>Как перетащить данные со стойки в Облако</a:t>
            </a:r>
            <a:r>
              <a:rPr lang="en-US" sz="1800" smtClean="0"/>
              <a:t> (</a:t>
            </a:r>
            <a:r>
              <a:rPr lang="ru-RU" sz="1800" smtClean="0"/>
              <a:t>и обратно)?</a:t>
            </a:r>
          </a:p>
          <a:p>
            <a:pPr lvl="1"/>
            <a:r>
              <a:rPr lang="en-US" sz="1400" smtClean="0"/>
              <a:t>BACKUP/RESTORE </a:t>
            </a:r>
            <a:r>
              <a:rPr lang="ru-RU" sz="1400" smtClean="0"/>
              <a:t>за ненадобностью не поддерживается</a:t>
            </a:r>
          </a:p>
          <a:p>
            <a:pPr lvl="2"/>
            <a:r>
              <a:rPr lang="ru-RU" sz="1100" smtClean="0"/>
              <a:t>Как и </a:t>
            </a:r>
            <a:r>
              <a:rPr lang="en-US" sz="1100" smtClean="0"/>
              <a:t>ATTACH/DETACH</a:t>
            </a:r>
          </a:p>
          <a:p>
            <a:pPr lvl="1"/>
            <a:r>
              <a:rPr lang="ru-RU" sz="1400" smtClean="0"/>
              <a:t>Остается </a:t>
            </a:r>
            <a:r>
              <a:rPr lang="en-US" sz="1400" smtClean="0"/>
              <a:t>SSIS, BCP (</a:t>
            </a:r>
            <a:r>
              <a:rPr lang="ru-RU" sz="1400" smtClean="0"/>
              <a:t>оно же </a:t>
            </a:r>
            <a:r>
              <a:rPr lang="en-US" sz="1400" smtClean="0"/>
              <a:t>System.Data.SqlClient.SqlBulkCopy</a:t>
            </a:r>
            <a:r>
              <a:rPr lang="ru-RU" sz="1400" smtClean="0"/>
              <a:t>) и </a:t>
            </a:r>
            <a:r>
              <a:rPr lang="en-US" sz="1400" smtClean="0"/>
              <a:t>DACPAC</a:t>
            </a:r>
            <a:endParaRPr lang="ru-RU" sz="1400" smtClean="0"/>
          </a:p>
          <a:p>
            <a:r>
              <a:rPr lang="ru-RU" sz="1800" smtClean="0"/>
              <a:t>Плюс эта свежемодная тула</a:t>
            </a:r>
            <a:endParaRPr lang="en-US" sz="1800"/>
          </a:p>
          <a:p>
            <a:pPr lvl="1"/>
            <a:r>
              <a:rPr lang="ru-RU" sz="1400" smtClean="0"/>
              <a:t>Расширяет </a:t>
            </a:r>
            <a:r>
              <a:rPr lang="ru-RU" sz="1400"/>
              <a:t>корпоративные данные в Облако</a:t>
            </a:r>
            <a:endParaRPr lang="en-US" sz="1400"/>
          </a:p>
          <a:p>
            <a:pPr lvl="1"/>
            <a:r>
              <a:rPr lang="ru-RU" sz="1400"/>
              <a:t>Позволяет актуализировать оффлайновый кэш</a:t>
            </a:r>
            <a:endParaRPr lang="en-US" sz="1400"/>
          </a:p>
          <a:p>
            <a:pPr lvl="1"/>
            <a:r>
              <a:rPr lang="ru-RU" sz="1400"/>
              <a:t>Синхронизация между филиалами и мобильными </a:t>
            </a:r>
            <a:r>
              <a:rPr lang="ru-RU" sz="1400" smtClean="0"/>
              <a:t>пользователями</a:t>
            </a:r>
          </a:p>
          <a:p>
            <a:pPr lvl="1"/>
            <a:r>
              <a:rPr lang="en-US" sz="1400" smtClean="0"/>
              <a:t>Geo-Replication</a:t>
            </a:r>
            <a:r>
              <a:rPr lang="en-US" sz="1400"/>
              <a:t>, Read/Write Scale out</a:t>
            </a:r>
          </a:p>
          <a:p>
            <a:r>
              <a:rPr lang="ru-RU" sz="1600" smtClean="0"/>
              <a:t>Простая настройка</a:t>
            </a:r>
            <a:r>
              <a:rPr lang="ru-RU" sz="1800" smtClean="0"/>
              <a:t> </a:t>
            </a:r>
            <a:endParaRPr lang="en-US" sz="1800" dirty="0"/>
          </a:p>
          <a:p>
            <a:pPr lvl="1"/>
            <a:r>
              <a:rPr lang="ru-RU" sz="1400" smtClean="0"/>
              <a:t>Определение синхронизируемых данных не требует кодирования</a:t>
            </a:r>
            <a:endParaRPr lang="en-US" sz="1400" dirty="0"/>
          </a:p>
          <a:p>
            <a:pPr lvl="1"/>
            <a:r>
              <a:rPr lang="ru-RU" sz="1400" smtClean="0"/>
              <a:t>Как часто должны синхронизироваться данные</a:t>
            </a:r>
            <a:endParaRPr lang="en-US" sz="1400" dirty="0"/>
          </a:p>
          <a:p>
            <a:pPr lvl="1"/>
            <a:r>
              <a:rPr lang="ru-RU" sz="1400" smtClean="0"/>
              <a:t>Обработка конфликтов, когда одни и те же данные изменяются из разных мест</a:t>
            </a:r>
            <a:endParaRPr lang="en-US" sz="1400" dirty="0" smtClean="0"/>
          </a:p>
          <a:p>
            <a:pPr lvl="1"/>
            <a:r>
              <a:rPr lang="ru-RU" sz="1400" smtClean="0"/>
              <a:t>Административные возможности для отслеживания данных и мониторинга потенциальных проблем</a:t>
            </a:r>
            <a:endParaRPr lang="en-US" sz="1400" dirty="0" smtClean="0"/>
          </a:p>
        </p:txBody>
      </p:sp>
      <p:sp>
        <p:nvSpPr>
          <p:cNvPr id="41" name="TextBox 40"/>
          <p:cNvSpPr txBox="1"/>
          <p:nvPr/>
        </p:nvSpPr>
        <p:spPr>
          <a:xfrm>
            <a:off x="368987" y="1556661"/>
            <a:ext cx="2241191" cy="307777"/>
          </a:xfrm>
          <a:prstGeom prst="rect">
            <a:avLst/>
          </a:prstGeom>
          <a:noFill/>
        </p:spPr>
        <p:txBody>
          <a:bodyPr wrap="none" lIns="0" tIns="0" rIns="0" bIns="0" rtlCol="0">
            <a:spAutoFit/>
          </a:bodyPr>
          <a:lstStyle/>
          <a:p>
            <a:r>
              <a:rPr lang="ru-RU" sz="2000" smtClean="0">
                <a:gradFill>
                  <a:gsLst>
                    <a:gs pos="0">
                      <a:schemeClr val="tx1"/>
                    </a:gs>
                    <a:gs pos="100000">
                      <a:schemeClr val="tx1"/>
                    </a:gs>
                  </a:gsLst>
                  <a:lin ang="5400000" scaled="0"/>
                </a:gradFill>
              </a:rPr>
              <a:t>Июнь 2010 - </a:t>
            </a:r>
            <a:r>
              <a:rPr lang="en-US" sz="2000" smtClean="0">
                <a:gradFill>
                  <a:gsLst>
                    <a:gs pos="0">
                      <a:schemeClr val="tx1"/>
                    </a:gs>
                    <a:gs pos="100000">
                      <a:schemeClr val="tx1"/>
                    </a:gs>
                  </a:gsLst>
                  <a:lin ang="5400000" scaled="0"/>
                </a:gradFill>
              </a:rPr>
              <a:t>CTP </a:t>
            </a:r>
            <a:r>
              <a:rPr lang="en-US" sz="2000" dirty="0" smtClean="0">
                <a:gradFill>
                  <a:gsLst>
                    <a:gs pos="0">
                      <a:schemeClr val="tx1"/>
                    </a:gs>
                    <a:gs pos="100000">
                      <a:schemeClr val="tx1"/>
                    </a:gs>
                  </a:gsLst>
                  <a:lin ang="5400000" scaled="0"/>
                </a:gradFill>
              </a:rPr>
              <a:t>1</a:t>
            </a:r>
          </a:p>
        </p:txBody>
      </p:sp>
      <p:sp>
        <p:nvSpPr>
          <p:cNvPr id="42" name="TextBox 41"/>
          <p:cNvSpPr txBox="1"/>
          <p:nvPr/>
        </p:nvSpPr>
        <p:spPr>
          <a:xfrm>
            <a:off x="405424" y="3420579"/>
            <a:ext cx="2481641" cy="307777"/>
          </a:xfrm>
          <a:prstGeom prst="rect">
            <a:avLst/>
          </a:prstGeom>
          <a:noFill/>
        </p:spPr>
        <p:txBody>
          <a:bodyPr wrap="none" lIns="0" tIns="0" rIns="0" bIns="0" rtlCol="0">
            <a:spAutoFit/>
          </a:bodyPr>
          <a:lstStyle/>
          <a:p>
            <a:r>
              <a:rPr lang="ru-RU" sz="2000" smtClean="0">
                <a:gradFill>
                  <a:gsLst>
                    <a:gs pos="0">
                      <a:schemeClr val="tx1"/>
                    </a:gs>
                    <a:gs pos="100000">
                      <a:schemeClr val="tx1"/>
                    </a:gs>
                  </a:gsLst>
                  <a:lin ang="5400000" scaled="0"/>
                </a:gradFill>
              </a:rPr>
              <a:t>Ноябрь 2010 - </a:t>
            </a:r>
            <a:r>
              <a:rPr lang="en-US" sz="2000" smtClean="0">
                <a:gradFill>
                  <a:gsLst>
                    <a:gs pos="0">
                      <a:schemeClr val="tx1"/>
                    </a:gs>
                    <a:gs pos="100000">
                      <a:schemeClr val="tx1"/>
                    </a:gs>
                  </a:gsLst>
                  <a:lin ang="5400000" scaled="0"/>
                </a:gradFill>
              </a:rPr>
              <a:t>CTP </a:t>
            </a:r>
            <a:r>
              <a:rPr lang="en-US" sz="2000" dirty="0" smtClean="0">
                <a:gradFill>
                  <a:gsLst>
                    <a:gs pos="0">
                      <a:schemeClr val="tx1"/>
                    </a:gs>
                    <a:gs pos="100000">
                      <a:schemeClr val="tx1"/>
                    </a:gs>
                  </a:gsLst>
                  <a:lin ang="5400000" scaled="0"/>
                </a:gradFill>
              </a:rPr>
              <a:t>2</a:t>
            </a:r>
          </a:p>
        </p:txBody>
      </p:sp>
    </p:spTree>
    <p:extLst>
      <p:ext uri="{BB962C8B-B14F-4D97-AF65-F5344CB8AC3E}">
        <p14:creationId xmlns:p14="http://schemas.microsoft.com/office/powerpoint/2010/main" val="1223860367"/>
      </p:ext>
    </p:extLst>
  </p:cSld>
  <p:clrMapOvr>
    <a:masterClrMapping/>
  </p:clrMapOvr>
  <p:transition advTm="5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ru-RU" dirty="0" smtClean="0"/>
              <a:t>Распределенные облачные базы данных в </a:t>
            </a:r>
            <a:r>
              <a:rPr lang="en-US" dirty="0" smtClean="0"/>
              <a:t>SQL Server</a:t>
            </a:r>
            <a:endParaRPr lang="en-US" dirty="0"/>
          </a:p>
        </p:txBody>
      </p:sp>
      <p:sp>
        <p:nvSpPr>
          <p:cNvPr id="3" name="Content Placeholder 2"/>
          <p:cNvSpPr>
            <a:spLocks noGrp="1"/>
          </p:cNvSpPr>
          <p:nvPr>
            <p:ph idx="1"/>
          </p:nvPr>
        </p:nvSpPr>
        <p:spPr>
          <a:xfrm>
            <a:off x="381000" y="1478698"/>
            <a:ext cx="8382000" cy="5672322"/>
          </a:xfrm>
        </p:spPr>
        <p:txBody>
          <a:bodyPr/>
          <a:lstStyle/>
          <a:p>
            <a:r>
              <a:rPr lang="ru-RU" sz="2000" dirty="0" smtClean="0"/>
              <a:t>Шардинг – разбиение логической БД на части, хранящиеся во многих физических БД, называемых шардами</a:t>
            </a:r>
          </a:p>
          <a:p>
            <a:r>
              <a:rPr lang="ru-RU" sz="2000" dirty="0" smtClean="0"/>
              <a:t>Таблицы нарезаются горизонтально на фрагменты на основе </a:t>
            </a:r>
            <a:r>
              <a:rPr lang="en-US" sz="2000" dirty="0" err="1" smtClean="0"/>
              <a:t>Sharding</a:t>
            </a:r>
            <a:r>
              <a:rPr lang="en-US" sz="2000" dirty="0" smtClean="0"/>
              <a:t> Key</a:t>
            </a:r>
          </a:p>
          <a:p>
            <a:pPr lvl="1"/>
            <a:r>
              <a:rPr lang="ru-RU" sz="1800" dirty="0" smtClean="0"/>
              <a:t>Должен быть частью </a:t>
            </a:r>
            <a:r>
              <a:rPr lang="en-US" sz="1800" dirty="0" smtClean="0"/>
              <a:t>UNIQUE INDEX</a:t>
            </a:r>
          </a:p>
          <a:p>
            <a:pPr lvl="1"/>
            <a:r>
              <a:rPr lang="ru-RU" sz="1800" dirty="0" smtClean="0"/>
              <a:t>Поддерживаемые типы: </a:t>
            </a:r>
            <a:r>
              <a:rPr lang="en-US" sz="1800" dirty="0" smtClean="0"/>
              <a:t>INT, BIGINT, UNIQUEIDENTIFIER, </a:t>
            </a:r>
            <a:r>
              <a:rPr lang="en-US" sz="1800" dirty="0"/>
              <a:t>VARBINARY(900</a:t>
            </a:r>
            <a:r>
              <a:rPr lang="en-US" sz="1800" dirty="0" smtClean="0"/>
              <a:t>)</a:t>
            </a:r>
            <a:endParaRPr lang="ru-RU" sz="1800" dirty="0" smtClean="0"/>
          </a:p>
          <a:p>
            <a:pPr lvl="2"/>
            <a:r>
              <a:rPr lang="ru-RU" sz="1400" dirty="0" smtClean="0"/>
              <a:t>Планируется расширить в будущем</a:t>
            </a:r>
            <a:endParaRPr lang="en-US" sz="1400" dirty="0" smtClean="0"/>
          </a:p>
          <a:p>
            <a:pPr lvl="1"/>
            <a:r>
              <a:rPr lang="ru-RU" sz="1800" dirty="0" smtClean="0"/>
              <a:t>Может быть композитным</a:t>
            </a:r>
          </a:p>
          <a:p>
            <a:pPr lvl="1"/>
            <a:r>
              <a:rPr lang="ru-RU" sz="1800" dirty="0" smtClean="0"/>
              <a:t>Критерий нарезания – </a:t>
            </a:r>
            <a:r>
              <a:rPr lang="en-US" sz="1800" dirty="0" smtClean="0"/>
              <a:t>RANGE, </a:t>
            </a:r>
            <a:r>
              <a:rPr lang="ru-RU" sz="1800" dirty="0" smtClean="0"/>
              <a:t>как при партиционировании таблицы в обычном </a:t>
            </a:r>
            <a:r>
              <a:rPr lang="en-US" sz="1800" dirty="0" smtClean="0"/>
              <a:t>SQL Server</a:t>
            </a:r>
          </a:p>
          <a:p>
            <a:pPr lvl="2"/>
            <a:r>
              <a:rPr lang="ru-RU" sz="1400" dirty="0" smtClean="0"/>
              <a:t>Планируется добавить </a:t>
            </a:r>
            <a:r>
              <a:rPr lang="en-US" sz="1400" dirty="0" smtClean="0"/>
              <a:t>HASH</a:t>
            </a:r>
            <a:endParaRPr lang="ru-RU" sz="1400" dirty="0" smtClean="0"/>
          </a:p>
          <a:p>
            <a:r>
              <a:rPr lang="ru-RU" sz="2000" dirty="0" smtClean="0"/>
              <a:t>Ограничения </a:t>
            </a:r>
            <a:r>
              <a:rPr lang="en-US" sz="2000" dirty="0" smtClean="0"/>
              <a:t>FOREIGN KEY </a:t>
            </a:r>
            <a:r>
              <a:rPr lang="ru-RU" sz="2000" dirty="0" smtClean="0"/>
              <a:t>допускаются между шардинговыми таблицами, либо между ними и </a:t>
            </a:r>
            <a:r>
              <a:rPr lang="en-US" sz="2000" dirty="0" smtClean="0"/>
              <a:t>referenced tables</a:t>
            </a:r>
            <a:endParaRPr lang="ru-RU" sz="2000" dirty="0" smtClean="0"/>
          </a:p>
          <a:p>
            <a:pPr lvl="1"/>
            <a:r>
              <a:rPr lang="en-US" sz="1600" dirty="0" smtClean="0"/>
              <a:t>SQL Server </a:t>
            </a:r>
            <a:r>
              <a:rPr lang="ru-RU" sz="1600" dirty="0" smtClean="0"/>
              <a:t>старается поддерживать куски связанных таблиц в диапазоне </a:t>
            </a:r>
            <a:r>
              <a:rPr lang="en-US" sz="1600" dirty="0" err="1"/>
              <a:t>Sharding</a:t>
            </a:r>
            <a:r>
              <a:rPr lang="en-US" sz="1600" dirty="0"/>
              <a:t> </a:t>
            </a:r>
            <a:r>
              <a:rPr lang="en-US" sz="1600" dirty="0" smtClean="0"/>
              <a:t>Key</a:t>
            </a:r>
            <a:r>
              <a:rPr lang="ru-RU" sz="1600" dirty="0" smtClean="0"/>
              <a:t> на одном шарде, чтобы минимизировать дорогостоящие распределенные запросы</a:t>
            </a:r>
            <a:endParaRPr lang="en-US" sz="1600" dirty="0" smtClean="0"/>
          </a:p>
          <a:p>
            <a:r>
              <a:rPr lang="ru-RU" sz="2000" smtClean="0"/>
              <a:t>См. </a:t>
            </a:r>
            <a:r>
              <a:rPr lang="en-US" sz="2000"/>
              <a:t>Sharding With </a:t>
            </a:r>
            <a:r>
              <a:rPr lang="en-US" sz="2000"/>
              <a:t>SQL </a:t>
            </a:r>
            <a:r>
              <a:rPr lang="en-US" sz="2000" smtClean="0"/>
              <a:t>Azure</a:t>
            </a:r>
            <a:endParaRPr lang="ru-RU" sz="2000" smtClean="0"/>
          </a:p>
          <a:p>
            <a:pPr lvl="1"/>
            <a:r>
              <a:rPr lang="en-US" sz="1600"/>
              <a:t>http://blogs.msdn.com/b/sqlazure/archive/2010/12/23/10108670.aspx</a:t>
            </a:r>
            <a:endParaRPr lang="ru-RU" sz="1600" dirty="0" smtClean="0"/>
          </a:p>
          <a:p>
            <a:pPr lvl="1"/>
            <a:endParaRPr lang="en-US" sz="1800" dirty="0"/>
          </a:p>
        </p:txBody>
      </p:sp>
    </p:spTree>
    <p:extLst>
      <p:ext uri="{BB962C8B-B14F-4D97-AF65-F5344CB8AC3E}">
        <p14:creationId xmlns:p14="http://schemas.microsoft.com/office/powerpoint/2010/main" val="8289568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r"/>
            <a:r>
              <a:rPr lang="ru-RU" smtClean="0"/>
              <a:t>Основные характеристики Облака</a:t>
            </a:r>
            <a:endParaRPr lang="en-US"/>
          </a:p>
        </p:txBody>
      </p:sp>
      <p:sp>
        <p:nvSpPr>
          <p:cNvPr id="4" name="Content Placeholder 3"/>
          <p:cNvSpPr>
            <a:spLocks noGrp="1"/>
          </p:cNvSpPr>
          <p:nvPr>
            <p:ph idx="1"/>
          </p:nvPr>
        </p:nvSpPr>
        <p:spPr>
          <a:xfrm>
            <a:off x="295275" y="1176377"/>
            <a:ext cx="8648700" cy="2388346"/>
          </a:xfrm>
        </p:spPr>
        <p:txBody>
          <a:bodyPr/>
          <a:lstStyle/>
          <a:p>
            <a:r>
              <a:rPr lang="ru-RU" sz="1800"/>
              <a:t>Итак, облачные технологии – это концепция обработки данных, в которой </a:t>
            </a:r>
            <a:r>
              <a:rPr lang="ru-RU" sz="1800" smtClean="0"/>
              <a:t>их </a:t>
            </a:r>
            <a:r>
              <a:rPr lang="ru-RU" sz="1800"/>
              <a:t>хранение </a:t>
            </a:r>
            <a:r>
              <a:rPr lang="ru-RU" sz="1800" smtClean="0"/>
              <a:t>и обработка происходит в Облаке </a:t>
            </a:r>
            <a:r>
              <a:rPr lang="ru-RU" sz="1800"/>
              <a:t>— удаленном датацентре </a:t>
            </a:r>
            <a:r>
              <a:rPr lang="ru-RU" sz="1800" smtClean="0"/>
              <a:t>(или нескольких)</a:t>
            </a:r>
            <a:endParaRPr lang="ru-RU" sz="1800"/>
          </a:p>
          <a:p>
            <a:pPr lvl="1"/>
            <a:r>
              <a:rPr lang="ru-RU" sz="1400"/>
              <a:t>Все функции по предоставлению и управлению низкоуровневой инфраструктурой берет на себя </a:t>
            </a:r>
            <a:r>
              <a:rPr lang="ru-RU" sz="1400" smtClean="0"/>
              <a:t>Облако, </a:t>
            </a:r>
            <a:r>
              <a:rPr lang="ru-RU" sz="1400"/>
              <a:t>полностью скрывая эти детали от пользователя.</a:t>
            </a:r>
          </a:p>
          <a:p>
            <a:pPr lvl="1"/>
            <a:r>
              <a:rPr lang="ru-RU" sz="1400" smtClean="0"/>
              <a:t>Таким образом, в кач-ве главных х-к можно выделить:</a:t>
            </a:r>
          </a:p>
          <a:p>
            <a:r>
              <a:rPr lang="ru-RU" sz="1800" smtClean="0"/>
              <a:t>Абстрагируемость пользователя от управляемой извне инфраструктуры</a:t>
            </a:r>
          </a:p>
          <a:p>
            <a:pPr lvl="1"/>
            <a:r>
              <a:rPr lang="ru-RU" sz="1400" smtClean="0"/>
              <a:t>Сетевые и вычислительные ресурсы, ресурсы хранения</a:t>
            </a:r>
          </a:p>
          <a:p>
            <a:pPr lvl="1"/>
            <a:r>
              <a:rPr lang="ru-RU" sz="1400" smtClean="0"/>
              <a:t>Поддержка </a:t>
            </a:r>
            <a:r>
              <a:rPr lang="ru-RU" sz="1400"/>
              <a:t>и масштабирование приложений </a:t>
            </a:r>
            <a:r>
              <a:rPr lang="ru-RU" sz="1400" smtClean="0"/>
              <a:t>в </a:t>
            </a:r>
            <a:r>
              <a:rPr lang="ru-RU" sz="1400"/>
              <a:t>компании </a:t>
            </a:r>
            <a:r>
              <a:rPr lang="ru-RU" sz="1400" smtClean="0"/>
              <a:t>не требует </a:t>
            </a:r>
            <a:r>
              <a:rPr lang="ru-RU" sz="1400"/>
              <a:t>инвестиций в инфраструктуру, </a:t>
            </a:r>
            <a:r>
              <a:rPr lang="ru-RU" sz="1400" smtClean="0"/>
              <a:t>привлечения временнЫх </a:t>
            </a:r>
            <a:r>
              <a:rPr lang="ru-RU" sz="1400"/>
              <a:t>и людских </a:t>
            </a:r>
            <a:r>
              <a:rPr lang="ru-RU" sz="1400" smtClean="0"/>
              <a:t>ресурсов</a:t>
            </a:r>
          </a:p>
        </p:txBody>
      </p:sp>
      <p:pic>
        <p:nvPicPr>
          <p:cNvPr id="3074" name="Picture 2" descr="http://blogs.msdn.com/blogfiles/jmeier/WindowsLiveWriter/VisualModelofCloudComputing_ED7A/VisualModelOfCloudComputing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4177334"/>
            <a:ext cx="3244850" cy="22774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4324" y="3606016"/>
            <a:ext cx="4943475" cy="2514535"/>
          </a:xfrm>
          <a:prstGeom prst="rect">
            <a:avLst/>
          </a:prstGeom>
        </p:spPr>
        <p:txBody>
          <a:bodyPr vert="horz" wrap="square" lIns="0" tIns="0" rIns="0" bIns="0" rtlCol="0">
            <a:spAutoFit/>
          </a:bodyPr>
          <a:lstStyle/>
          <a:p>
            <a:pPr marL="396875" indent="-396875" defTabSz="914363">
              <a:lnSpc>
                <a:spcPct val="90000"/>
              </a:lnSpc>
              <a:spcBef>
                <a:spcPct val="20000"/>
              </a:spcBef>
              <a:buSzPct val="80000"/>
              <a:buFontTx/>
              <a:buBlip>
                <a:blip r:embed="rId3"/>
              </a:buBlip>
            </a:pPr>
            <a:r>
              <a:rPr lang="ru-RU"/>
              <a:t>Эластичность ресурсов</a:t>
            </a:r>
          </a:p>
          <a:p>
            <a:pPr marL="854075" lvl="1" indent="-396875" defTabSz="914363">
              <a:lnSpc>
                <a:spcPct val="90000"/>
              </a:lnSpc>
              <a:spcBef>
                <a:spcPct val="20000"/>
              </a:spcBef>
              <a:buSzPct val="80000"/>
              <a:buBlip>
                <a:blip r:embed="rId3"/>
              </a:buBlip>
            </a:pPr>
            <a:r>
              <a:rPr lang="ru-RU" sz="1400"/>
              <a:t>Возможность быстро нарастить мощность инфраструктуры без необходимости проведения наращивания затрат на оборудование и программное обеспечение</a:t>
            </a:r>
          </a:p>
          <a:p>
            <a:pPr marL="396875" indent="-396875" defTabSz="914363">
              <a:lnSpc>
                <a:spcPct val="90000"/>
              </a:lnSpc>
              <a:spcBef>
                <a:spcPct val="20000"/>
              </a:spcBef>
              <a:buSzPct val="80000"/>
              <a:buFontTx/>
              <a:buBlip>
                <a:blip r:embed="rId3"/>
              </a:buBlip>
            </a:pPr>
            <a:r>
              <a:rPr lang="ru-RU"/>
              <a:t>Pay-for-play </a:t>
            </a:r>
          </a:p>
          <a:p>
            <a:pPr marL="854075" lvl="1" indent="-396875" defTabSz="914363">
              <a:lnSpc>
                <a:spcPct val="90000"/>
              </a:lnSpc>
              <a:spcBef>
                <a:spcPct val="20000"/>
              </a:spcBef>
              <a:buSzPct val="80000"/>
              <a:buBlip>
                <a:blip r:embed="rId3"/>
              </a:buBlip>
            </a:pPr>
            <a:r>
              <a:rPr lang="ru-RU" sz="1400"/>
              <a:t>Оплата только за используемые ресурсы, например:</a:t>
            </a:r>
          </a:p>
          <a:p>
            <a:pPr marL="1311275" lvl="2" indent="-396875" defTabSz="914363">
              <a:lnSpc>
                <a:spcPct val="90000"/>
              </a:lnSpc>
              <a:spcBef>
                <a:spcPct val="20000"/>
              </a:spcBef>
              <a:buSzPct val="80000"/>
              <a:buBlip>
                <a:blip r:embed="rId3"/>
              </a:buBlip>
            </a:pPr>
            <a:r>
              <a:rPr lang="ru-RU" sz="1100"/>
              <a:t>Время работы приложения</a:t>
            </a:r>
          </a:p>
          <a:p>
            <a:pPr marL="1311275" lvl="2" indent="-396875" defTabSz="914363">
              <a:lnSpc>
                <a:spcPct val="90000"/>
              </a:lnSpc>
              <a:spcBef>
                <a:spcPct val="20000"/>
              </a:spcBef>
              <a:buSzPct val="80000"/>
              <a:buBlip>
                <a:blip r:embed="rId3"/>
              </a:buBlip>
            </a:pPr>
            <a:r>
              <a:rPr lang="ru-RU" sz="1100"/>
              <a:t>Объем данных и количество операций с данными                                                                       (транзакций).</a:t>
            </a:r>
          </a:p>
          <a:p>
            <a:pPr marL="1311275" lvl="2" indent="-396875" defTabSz="914363">
              <a:lnSpc>
                <a:spcPct val="90000"/>
              </a:lnSpc>
              <a:spcBef>
                <a:spcPct val="20000"/>
              </a:spcBef>
              <a:buSzPct val="80000"/>
              <a:buBlip>
                <a:blip r:embed="rId3"/>
              </a:buBlip>
            </a:pPr>
            <a:r>
              <a:rPr lang="ru-RU" sz="1100"/>
              <a:t>Сетевой трафик</a:t>
            </a:r>
          </a:p>
        </p:txBody>
      </p:sp>
    </p:spTree>
    <p:extLst>
      <p:ext uri="{BB962C8B-B14F-4D97-AF65-F5344CB8AC3E}">
        <p14:creationId xmlns:p14="http://schemas.microsoft.com/office/powerpoint/2010/main" val="81718362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Список использованных источников</a:t>
            </a:r>
            <a:endParaRPr lang="en-US"/>
          </a:p>
        </p:txBody>
      </p:sp>
      <p:sp>
        <p:nvSpPr>
          <p:cNvPr id="3" name="Content Placeholder 2"/>
          <p:cNvSpPr>
            <a:spLocks noGrp="1"/>
          </p:cNvSpPr>
          <p:nvPr>
            <p:ph idx="1"/>
          </p:nvPr>
        </p:nvSpPr>
        <p:spPr>
          <a:xfrm>
            <a:off x="371475" y="1323665"/>
            <a:ext cx="8496300" cy="5216813"/>
          </a:xfrm>
        </p:spPr>
        <p:txBody>
          <a:bodyPr/>
          <a:lstStyle/>
          <a:p>
            <a:r>
              <a:rPr lang="en-US" sz="1600">
                <a:hlinkClick r:id="rId2"/>
              </a:rPr>
              <a:t>Relational Cloud: A </a:t>
            </a:r>
            <a:r>
              <a:rPr lang="en-US" sz="1600" smtClean="0">
                <a:hlinkClick r:id="rId2"/>
              </a:rPr>
              <a:t>Database</a:t>
            </a:r>
            <a:r>
              <a:rPr lang="ru-RU" sz="1600" smtClean="0">
                <a:hlinkClick r:id="rId2"/>
              </a:rPr>
              <a:t>-</a:t>
            </a:r>
            <a:r>
              <a:rPr lang="en-US" sz="1600" smtClean="0">
                <a:hlinkClick r:id="rId2"/>
              </a:rPr>
              <a:t>as</a:t>
            </a:r>
            <a:r>
              <a:rPr lang="ru-RU" sz="1600" smtClean="0">
                <a:hlinkClick r:id="rId2"/>
              </a:rPr>
              <a:t>-</a:t>
            </a:r>
            <a:r>
              <a:rPr lang="en-US" sz="1600" smtClean="0">
                <a:hlinkClick r:id="rId2"/>
              </a:rPr>
              <a:t>a</a:t>
            </a:r>
            <a:r>
              <a:rPr lang="ru-RU" sz="1600" smtClean="0">
                <a:hlinkClick r:id="rId2"/>
              </a:rPr>
              <a:t>-</a:t>
            </a:r>
            <a:r>
              <a:rPr lang="en-US" sz="1600" smtClean="0">
                <a:hlinkClick r:id="rId2"/>
              </a:rPr>
              <a:t>Service</a:t>
            </a:r>
            <a:r>
              <a:rPr lang="ru-RU" sz="1600" smtClean="0">
                <a:hlinkClick r:id="rId2"/>
              </a:rPr>
              <a:t> </a:t>
            </a:r>
            <a:r>
              <a:rPr lang="en-US" sz="1600" smtClean="0">
                <a:hlinkClick r:id="rId2"/>
              </a:rPr>
              <a:t>for </a:t>
            </a:r>
            <a:r>
              <a:rPr lang="en-US" sz="1600">
                <a:hlinkClick r:id="rId2"/>
              </a:rPr>
              <a:t>the </a:t>
            </a:r>
            <a:r>
              <a:rPr lang="en-US" sz="1600" smtClean="0">
                <a:hlinkClick r:id="rId2"/>
              </a:rPr>
              <a:t>Cloud</a:t>
            </a:r>
            <a:r>
              <a:rPr lang="ru-RU" sz="1600" smtClean="0">
                <a:hlinkClick r:id="rId2"/>
              </a:rPr>
              <a:t> </a:t>
            </a:r>
            <a:r>
              <a:rPr lang="en-US" sz="1600" smtClean="0">
                <a:hlinkClick r:id="rId2"/>
              </a:rPr>
              <a:t>by </a:t>
            </a:r>
            <a:r>
              <a:rPr lang="en-US" sz="1600">
                <a:hlinkClick r:id="rId2"/>
              </a:rPr>
              <a:t>Carlo </a:t>
            </a:r>
            <a:r>
              <a:rPr lang="en-US" sz="1600" smtClean="0">
                <a:hlinkClick r:id="rId2"/>
              </a:rPr>
              <a:t>Curino, </a:t>
            </a:r>
            <a:r>
              <a:rPr lang="en-US" sz="1600">
                <a:hlinkClick r:id="rId2"/>
              </a:rPr>
              <a:t>Evan P. C. </a:t>
            </a:r>
            <a:r>
              <a:rPr lang="en-US" sz="1600" smtClean="0">
                <a:hlinkClick r:id="rId2"/>
              </a:rPr>
              <a:t>Jones </a:t>
            </a:r>
            <a:r>
              <a:rPr lang="ru-RU" sz="1600" smtClean="0">
                <a:hlinkClick r:id="rId2"/>
              </a:rPr>
              <a:t>и др.</a:t>
            </a:r>
            <a:endParaRPr lang="ru-RU" sz="1600" smtClean="0"/>
          </a:p>
          <a:p>
            <a:r>
              <a:rPr lang="en-US" sz="1600">
                <a:hlinkClick r:id="rId3"/>
              </a:rPr>
              <a:t>SQL Azure: Database-as-a-Service</a:t>
            </a:r>
            <a:r>
              <a:rPr lang="ru-RU" sz="1600">
                <a:hlinkClick r:id="rId3"/>
              </a:rPr>
              <a:t>. </a:t>
            </a:r>
            <a:r>
              <a:rPr lang="en-US" sz="1600">
                <a:hlinkClick r:id="rId3"/>
              </a:rPr>
              <a:t>What, how and why Cloud is </a:t>
            </a:r>
            <a:r>
              <a:rPr lang="en-US" sz="1600" smtClean="0">
                <a:hlinkClick r:id="rId3"/>
              </a:rPr>
              <a:t>different</a:t>
            </a:r>
            <a:r>
              <a:rPr lang="ru-RU" sz="1600" smtClean="0">
                <a:hlinkClick r:id="rId3"/>
              </a:rPr>
              <a:t> </a:t>
            </a:r>
            <a:r>
              <a:rPr lang="en-US" sz="1600" smtClean="0">
                <a:hlinkClick r:id="rId3"/>
              </a:rPr>
              <a:t>by Nigel Ellise</a:t>
            </a:r>
            <a:endParaRPr lang="en-US" sz="1600" smtClean="0"/>
          </a:p>
          <a:p>
            <a:r>
              <a:rPr lang="en-US" sz="1600">
                <a:hlinkClick r:id="rId4"/>
              </a:rPr>
              <a:t>SQL Azure Raises The Bar On Cloud Databases by Noel Yuhanna, Forrester </a:t>
            </a:r>
            <a:r>
              <a:rPr lang="en-US" sz="1600" smtClean="0">
                <a:hlinkClick r:id="rId4"/>
              </a:rPr>
              <a:t>Research</a:t>
            </a:r>
            <a:endParaRPr lang="ru-RU" sz="1600" smtClean="0"/>
          </a:p>
          <a:p>
            <a:r>
              <a:rPr lang="ru-RU" sz="1600" smtClean="0">
                <a:hlinkClick r:id="rId5"/>
              </a:rPr>
              <a:t>Страница </a:t>
            </a:r>
            <a:r>
              <a:rPr lang="en-US" sz="1600" smtClean="0">
                <a:hlinkClick r:id="rId5"/>
              </a:rPr>
              <a:t>Windows Azure </a:t>
            </a:r>
            <a:r>
              <a:rPr lang="ru-RU" sz="1600" smtClean="0">
                <a:hlinkClick r:id="rId5"/>
              </a:rPr>
              <a:t>на веб-сайте </a:t>
            </a:r>
            <a:r>
              <a:rPr lang="en-US" sz="1600" smtClean="0">
                <a:hlinkClick r:id="rId5"/>
              </a:rPr>
              <a:t>Microsoft</a:t>
            </a:r>
            <a:endParaRPr lang="ru-RU" sz="1600" smtClean="0"/>
          </a:p>
          <a:p>
            <a:r>
              <a:rPr lang="en-US" sz="1600" smtClean="0">
                <a:hlinkClick r:id="rId6"/>
              </a:rPr>
              <a:t>Books On-Line </a:t>
            </a:r>
            <a:r>
              <a:rPr lang="ru-RU" sz="1600" smtClean="0">
                <a:hlinkClick r:id="rId6"/>
              </a:rPr>
              <a:t>по </a:t>
            </a:r>
            <a:r>
              <a:rPr lang="en-US" sz="1600" smtClean="0">
                <a:hlinkClick r:id="rId6"/>
              </a:rPr>
              <a:t>SQL Azure</a:t>
            </a:r>
            <a:endParaRPr lang="ru-RU" sz="1600"/>
          </a:p>
          <a:p>
            <a:r>
              <a:rPr lang="en-US" sz="1600">
                <a:hlinkClick r:id="rId7"/>
              </a:rPr>
              <a:t>Windows Azure </a:t>
            </a:r>
            <a:r>
              <a:rPr lang="en-US" sz="1600" smtClean="0">
                <a:hlinkClick r:id="rId7"/>
              </a:rPr>
              <a:t>whitepapers</a:t>
            </a:r>
            <a:endParaRPr lang="en-US" sz="1600" smtClean="0"/>
          </a:p>
          <a:p>
            <a:r>
              <a:rPr lang="en-US" sz="1600">
                <a:hlinkClick r:id="rId8"/>
              </a:rPr>
              <a:t>Windows Azure Platform Training Kit - February Update</a:t>
            </a:r>
            <a:r>
              <a:rPr lang="en-US" sz="1600"/>
              <a:t> </a:t>
            </a:r>
          </a:p>
          <a:p>
            <a:r>
              <a:rPr lang="en-US" sz="1600" smtClean="0">
                <a:hlinkClick r:id="rId9"/>
              </a:rPr>
              <a:t>Microsoft </a:t>
            </a:r>
            <a:r>
              <a:rPr lang="en-US" sz="1600">
                <a:hlinkClick r:id="rId9"/>
              </a:rPr>
              <a:t>SQL Azure Enterprise Application </a:t>
            </a:r>
            <a:r>
              <a:rPr lang="en-US" sz="1600" smtClean="0">
                <a:hlinkClick r:id="rId9"/>
              </a:rPr>
              <a:t>Development</a:t>
            </a:r>
            <a:endParaRPr lang="en-US" sz="1600" smtClean="0"/>
          </a:p>
          <a:p>
            <a:r>
              <a:rPr lang="ru-RU" sz="1600" smtClean="0"/>
              <a:t>Блог Дж</a:t>
            </a:r>
            <a:r>
              <a:rPr lang="en-US" sz="1600" smtClean="0"/>
              <a:t>.</a:t>
            </a:r>
            <a:r>
              <a:rPr lang="ru-RU" sz="1600" smtClean="0"/>
              <a:t>Д</a:t>
            </a:r>
            <a:r>
              <a:rPr lang="en-US" sz="1600" smtClean="0"/>
              <a:t>. </a:t>
            </a:r>
            <a:r>
              <a:rPr lang="ru-RU" sz="1600" smtClean="0"/>
              <a:t>Мейера (</a:t>
            </a:r>
            <a:r>
              <a:rPr lang="en-US" sz="1600" smtClean="0"/>
              <a:t>Microsoft Patterns </a:t>
            </a:r>
            <a:r>
              <a:rPr lang="en-US" sz="1600"/>
              <a:t>&amp; </a:t>
            </a:r>
            <a:r>
              <a:rPr lang="en-US" sz="1600" smtClean="0"/>
              <a:t>Practices), </a:t>
            </a:r>
            <a:r>
              <a:rPr lang="en-US" sz="1600"/>
              <a:t>Principal Program Manager </a:t>
            </a:r>
            <a:endParaRPr lang="en-US" sz="1600" smtClean="0"/>
          </a:p>
          <a:p>
            <a:pPr lvl="1"/>
            <a:r>
              <a:rPr lang="en-US" sz="1400" smtClean="0">
                <a:hlinkClick r:id="rId10"/>
              </a:rPr>
              <a:t>SAAS, PAAS, IAAS, …</a:t>
            </a:r>
            <a:endParaRPr lang="en-US" sz="1400" smtClean="0">
              <a:hlinkClick r:id="rId11"/>
            </a:endParaRPr>
          </a:p>
          <a:p>
            <a:pPr lvl="1"/>
            <a:r>
              <a:rPr lang="ru-RU" sz="1400" smtClean="0">
                <a:hlinkClick r:id="rId11"/>
              </a:rPr>
              <a:t>Что такое </a:t>
            </a:r>
            <a:r>
              <a:rPr lang="en-US" sz="1400" smtClean="0">
                <a:hlinkClick r:id="rId11"/>
              </a:rPr>
              <a:t>Cloud</a:t>
            </a:r>
            <a:endParaRPr lang="en-US" sz="1400" smtClean="0"/>
          </a:p>
          <a:p>
            <a:pPr lvl="1"/>
            <a:r>
              <a:rPr lang="ru-RU" sz="1400" smtClean="0">
                <a:hlinkClick r:id="rId12"/>
              </a:rPr>
              <a:t>Взгляд на </a:t>
            </a:r>
            <a:r>
              <a:rPr lang="en-US" sz="1400" smtClean="0">
                <a:hlinkClick r:id="rId12"/>
              </a:rPr>
              <a:t>Microsoft Application Platform </a:t>
            </a:r>
            <a:r>
              <a:rPr lang="ru-RU" sz="1400" smtClean="0">
                <a:hlinkClick r:id="rId12"/>
              </a:rPr>
              <a:t>с точки зрения Облака</a:t>
            </a:r>
            <a:endParaRPr lang="en-US" sz="1400" smtClean="0"/>
          </a:p>
          <a:p>
            <a:r>
              <a:rPr lang="en-US" sz="1600" smtClean="0">
                <a:hlinkClick r:id="rId13"/>
              </a:rPr>
              <a:t>SQL Azure Team blog</a:t>
            </a:r>
            <a:endParaRPr lang="ru-RU" sz="1600" smtClean="0"/>
          </a:p>
          <a:p>
            <a:r>
              <a:rPr lang="en-US" sz="1600">
                <a:hlinkClick r:id="rId14"/>
              </a:rPr>
              <a:t>SQL Azure Labs</a:t>
            </a:r>
            <a:endParaRPr lang="ru-RU" sz="1600"/>
          </a:p>
          <a:p>
            <a:r>
              <a:rPr lang="en-US" sz="1600" smtClean="0">
                <a:hlinkClick r:id="rId15"/>
              </a:rPr>
              <a:t>SQL </a:t>
            </a:r>
            <a:r>
              <a:rPr lang="en-US" sz="1600">
                <a:hlinkClick r:id="rId15"/>
              </a:rPr>
              <a:t>Azure Demos</a:t>
            </a:r>
            <a:r>
              <a:rPr lang="en-US" sz="1600"/>
              <a:t> </a:t>
            </a:r>
            <a:endParaRPr lang="ru-RU" sz="1600" smtClean="0"/>
          </a:p>
          <a:p>
            <a:r>
              <a:rPr lang="en-US" sz="1600" smtClean="0">
                <a:hlinkClick r:id="rId16"/>
              </a:rPr>
              <a:t>SQL </a:t>
            </a:r>
            <a:r>
              <a:rPr lang="en-US" sz="1600">
                <a:hlinkClick r:id="rId16"/>
              </a:rPr>
              <a:t>Azure Data Sync Service </a:t>
            </a:r>
            <a:r>
              <a:rPr lang="en-US" sz="1600" smtClean="0">
                <a:hlinkClick r:id="rId16"/>
              </a:rPr>
              <a:t>Walkthrough</a:t>
            </a:r>
            <a:r>
              <a:rPr lang="ru-RU" sz="1400" smtClean="0"/>
              <a:t> </a:t>
            </a:r>
          </a:p>
          <a:p>
            <a:r>
              <a:rPr lang="en-US" sz="1600" smtClean="0">
                <a:hlinkClick r:id="rId17"/>
              </a:rPr>
              <a:t>SQL Azure и Windows Azure Table Storage</a:t>
            </a:r>
            <a:r>
              <a:rPr lang="ru-RU" sz="1600" smtClean="0">
                <a:hlinkClick r:id="rId17"/>
              </a:rPr>
              <a:t>, Джозеф Фулц</a:t>
            </a:r>
            <a:endParaRPr lang="ru-RU" sz="1600" smtClean="0"/>
          </a:p>
          <a:p>
            <a:r>
              <a:rPr lang="en-US" sz="1600" smtClean="0">
                <a:hlinkClick r:id="rId18"/>
              </a:rPr>
              <a:t>SQL Azure MSDN Development Center</a:t>
            </a:r>
            <a:endParaRPr lang="en-US" sz="1600" smtClean="0"/>
          </a:p>
          <a:p>
            <a:r>
              <a:rPr lang="en-US" sz="1600">
                <a:hlinkClick r:id="rId19"/>
              </a:rPr>
              <a:t>SQL Azure TechNet </a:t>
            </a:r>
            <a:r>
              <a:rPr lang="en-US" sz="1600" smtClean="0">
                <a:hlinkClick r:id="rId19"/>
              </a:rPr>
              <a:t>Wiki</a:t>
            </a:r>
            <a:endParaRPr lang="en-US" sz="1600"/>
          </a:p>
        </p:txBody>
      </p:sp>
    </p:spTree>
    <p:extLst>
      <p:ext uri="{BB962C8B-B14F-4D97-AF65-F5344CB8AC3E}">
        <p14:creationId xmlns:p14="http://schemas.microsoft.com/office/powerpoint/2010/main" val="328239356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crosoft logo and tagline"/>
          <p:cNvPicPr>
            <a:picLocks noChangeArrowheads="1"/>
          </p:cNvPicPr>
          <p:nvPr/>
        </p:nvPicPr>
        <p:blipFill>
          <a:blip r:embed="rId3" cstate="print"/>
          <a:srcRect/>
          <a:stretch>
            <a:fillRect/>
          </a:stretch>
        </p:blipFill>
        <p:spPr bwMode="black">
          <a:xfrm>
            <a:off x="1580359" y="2787387"/>
            <a:ext cx="5983282" cy="1283229"/>
          </a:xfrm>
          <a:prstGeom prst="rect">
            <a:avLst/>
          </a:prstGeom>
          <a:noFill/>
        </p:spPr>
      </p:pic>
    </p:spTree>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Преимущества Облака</a:t>
            </a:r>
            <a:endParaRPr lang="en-US"/>
          </a:p>
        </p:txBody>
      </p:sp>
      <p:sp>
        <p:nvSpPr>
          <p:cNvPr id="3" name="Content Placeholder 2"/>
          <p:cNvSpPr>
            <a:spLocks noGrp="1"/>
          </p:cNvSpPr>
          <p:nvPr>
            <p:ph idx="1"/>
          </p:nvPr>
        </p:nvSpPr>
        <p:spPr>
          <a:xfrm>
            <a:off x="390525" y="1069975"/>
            <a:ext cx="8382000" cy="5841599"/>
          </a:xfrm>
        </p:spPr>
        <p:txBody>
          <a:bodyPr/>
          <a:lstStyle/>
          <a:p>
            <a:r>
              <a:rPr lang="ru-RU" sz="2000" smtClean="0"/>
              <a:t>Высокая доступность</a:t>
            </a:r>
          </a:p>
          <a:p>
            <a:pPr lvl="1"/>
            <a:r>
              <a:rPr lang="ru-RU" sz="1600" smtClean="0"/>
              <a:t>Услуга </a:t>
            </a:r>
            <a:r>
              <a:rPr lang="ru-RU" sz="1600"/>
              <a:t>предоставляется через Интернет и является доступной круглосуточно </a:t>
            </a:r>
            <a:endParaRPr lang="ru-RU" sz="1600" smtClean="0"/>
          </a:p>
          <a:p>
            <a:pPr lvl="2"/>
            <a:r>
              <a:rPr lang="ru-RU" sz="1200" smtClean="0"/>
              <a:t>При </a:t>
            </a:r>
            <a:r>
              <a:rPr lang="ru-RU" sz="1200"/>
              <a:t>условии функционирования </a:t>
            </a:r>
            <a:r>
              <a:rPr lang="ru-RU" sz="1200" smtClean="0"/>
              <a:t>провайдера</a:t>
            </a:r>
            <a:r>
              <a:rPr lang="ru-RU" sz="1200"/>
              <a:t>. </a:t>
            </a:r>
          </a:p>
          <a:p>
            <a:r>
              <a:rPr lang="ru-RU" sz="2000" smtClean="0"/>
              <a:t>Масштабируемость</a:t>
            </a:r>
          </a:p>
          <a:p>
            <a:pPr lvl="1"/>
            <a:r>
              <a:rPr lang="ru-RU" sz="1600" smtClean="0"/>
              <a:t>Легкая расширяемость обуславливается процессом обработки </a:t>
            </a:r>
            <a:r>
              <a:rPr lang="ru-RU" sz="1600"/>
              <a:t>и </a:t>
            </a:r>
            <a:r>
              <a:rPr lang="ru-RU" sz="1600" smtClean="0"/>
              <a:t>хранения на </a:t>
            </a:r>
            <a:r>
              <a:rPr lang="ru-RU" sz="1600"/>
              <a:t>серверах </a:t>
            </a:r>
            <a:r>
              <a:rPr lang="ru-RU" sz="1600" smtClean="0"/>
              <a:t>удаленных дата-центров, который изначально распределен </a:t>
            </a:r>
            <a:r>
              <a:rPr lang="ru-RU" sz="1600"/>
              <a:t>по физическим машинам, предоставляя ровно такие мощности, какие необходимы </a:t>
            </a:r>
            <a:r>
              <a:rPr lang="ru-RU" sz="1600" smtClean="0"/>
              <a:t>заказчику </a:t>
            </a:r>
            <a:endParaRPr lang="ru-RU" sz="1600"/>
          </a:p>
          <a:p>
            <a:r>
              <a:rPr lang="ru-RU" sz="2000" smtClean="0"/>
              <a:t>Экономия затрат</a:t>
            </a:r>
            <a:endParaRPr lang="ru-RU" sz="2000"/>
          </a:p>
          <a:p>
            <a:pPr lvl="1"/>
            <a:r>
              <a:rPr lang="ru-RU" sz="1600"/>
              <a:t>Условие оплаты по подписке и за фактический уровень потребленных ресурсов («pay as you go») </a:t>
            </a:r>
            <a:r>
              <a:rPr lang="ru-RU" sz="1600" smtClean="0"/>
              <a:t>означает, что </a:t>
            </a:r>
            <a:r>
              <a:rPr lang="ru-RU" sz="1600"/>
              <a:t>потребитель платит ровно за то </a:t>
            </a:r>
            <a:r>
              <a:rPr lang="ru-RU" sz="1600" smtClean="0"/>
              <a:t>кол-во </a:t>
            </a:r>
            <a:r>
              <a:rPr lang="ru-RU" sz="1600"/>
              <a:t>работы </a:t>
            </a:r>
            <a:r>
              <a:rPr lang="ru-RU" sz="1600" smtClean="0"/>
              <a:t>выч.мощностей</a:t>
            </a:r>
            <a:r>
              <a:rPr lang="ru-RU" sz="1600"/>
              <a:t>, </a:t>
            </a:r>
            <a:r>
              <a:rPr lang="ru-RU" sz="1600" smtClean="0"/>
              <a:t>ск.им </a:t>
            </a:r>
            <a:r>
              <a:rPr lang="ru-RU" sz="1600"/>
              <a:t>было </a:t>
            </a:r>
            <a:r>
              <a:rPr lang="ru-RU" sz="1600" smtClean="0"/>
              <a:t>фактически использовано </a:t>
            </a:r>
          </a:p>
          <a:p>
            <a:pPr lvl="1"/>
            <a:r>
              <a:rPr lang="ru-RU" sz="1600" smtClean="0"/>
              <a:t>Подобная </a:t>
            </a:r>
            <a:r>
              <a:rPr lang="ru-RU" sz="1600"/>
              <a:t>организация оплаты существенно сокращает уровень капитальных издержек, что критично важно при выборе технологии для </a:t>
            </a:r>
            <a:r>
              <a:rPr lang="ru-RU" sz="1600" smtClean="0"/>
              <a:t>стартапа</a:t>
            </a:r>
          </a:p>
          <a:p>
            <a:pPr lvl="1"/>
            <a:r>
              <a:rPr lang="ru-RU" sz="1600" smtClean="0"/>
              <a:t>Вообще, кап.затраты не только уменьшаются, но переходят в операционные</a:t>
            </a:r>
            <a:endParaRPr lang="ru-RU" sz="1600"/>
          </a:p>
          <a:p>
            <a:r>
              <a:rPr lang="ru-RU" sz="2000" smtClean="0"/>
              <a:t>Изолированность </a:t>
            </a:r>
            <a:endParaRPr lang="ru-RU" sz="2000"/>
          </a:p>
          <a:p>
            <a:pPr lvl="1"/>
            <a:r>
              <a:rPr lang="ru-RU" sz="1600"/>
              <a:t>Использование технологий виртуализации делает выч.ресурсы автономными и взаимно независимыми</a:t>
            </a:r>
          </a:p>
          <a:p>
            <a:r>
              <a:rPr lang="ru-RU" sz="2000"/>
              <a:t>Простота в использовании</a:t>
            </a:r>
          </a:p>
          <a:p>
            <a:pPr lvl="1"/>
            <a:r>
              <a:rPr lang="ru-RU" sz="1600"/>
              <a:t>Пользователю не нужно заботиться об инфраструктуре и сопровождении процессов обработки и хранения данных </a:t>
            </a:r>
          </a:p>
          <a:p>
            <a:endParaRPr lang="en-US" sz="2000"/>
          </a:p>
        </p:txBody>
      </p:sp>
    </p:spTree>
    <p:extLst>
      <p:ext uri="{BB962C8B-B14F-4D97-AF65-F5344CB8AC3E}">
        <p14:creationId xmlns:p14="http://schemas.microsoft.com/office/powerpoint/2010/main" val="28377297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73038"/>
            <a:ext cx="8382000" cy="1661993"/>
          </a:xfrm>
        </p:spPr>
        <p:txBody>
          <a:bodyPr/>
          <a:lstStyle/>
          <a:p>
            <a:pPr algn="r"/>
            <a:r>
              <a:rPr lang="ru-RU" smtClean="0"/>
              <a:t>Характеристики облачного подхода с точки зрения экономической  целесообразности</a:t>
            </a:r>
            <a:endParaRPr lang="en-US"/>
          </a:p>
        </p:txBody>
      </p:sp>
      <p:sp>
        <p:nvSpPr>
          <p:cNvPr id="3" name="Content Placeholder 2"/>
          <p:cNvSpPr>
            <a:spLocks noGrp="1"/>
          </p:cNvSpPr>
          <p:nvPr>
            <p:ph idx="1"/>
          </p:nvPr>
        </p:nvSpPr>
        <p:spPr>
          <a:xfrm>
            <a:off x="285749" y="1137973"/>
            <a:ext cx="8715375" cy="5720027"/>
          </a:xfrm>
        </p:spPr>
        <p:txBody>
          <a:bodyPr/>
          <a:lstStyle/>
          <a:p>
            <a:endParaRPr lang="ru-RU" sz="1600" smtClean="0"/>
          </a:p>
          <a:p>
            <a:r>
              <a:rPr lang="ru-RU" sz="1600" smtClean="0"/>
              <a:t>Экономия на железе и софте</a:t>
            </a:r>
          </a:p>
          <a:p>
            <a:pPr lvl="1"/>
            <a:r>
              <a:rPr lang="ru-RU" sz="1400" smtClean="0"/>
              <a:t>Не требуется покупать и докупать</a:t>
            </a:r>
          </a:p>
          <a:p>
            <a:pPr lvl="1"/>
            <a:r>
              <a:rPr lang="ru-RU" sz="1400" smtClean="0"/>
              <a:t>Не возникает вопрос, куда его девать, если проект закрылся</a:t>
            </a:r>
          </a:p>
          <a:p>
            <a:pPr lvl="2"/>
            <a:r>
              <a:rPr lang="ru-RU" sz="1100" smtClean="0"/>
              <a:t>Свернув некий сервис, у вас не остается на руках мертвым грузом железо и лицензии. Вы просто перестаете за них платить.</a:t>
            </a:r>
          </a:p>
          <a:p>
            <a:pPr lvl="1"/>
            <a:r>
              <a:rPr lang="ru-RU" sz="1400" smtClean="0"/>
              <a:t>Не приходится закладываться по верхней границе при плавающей нагрузке</a:t>
            </a:r>
          </a:p>
          <a:p>
            <a:pPr lvl="2"/>
            <a:r>
              <a:rPr lang="ru-RU" sz="1100" smtClean="0"/>
              <a:t>Если потребности бухгалтерии резко вырастают в конце квартала, не нужно покупать/арендовать мощный сервер, к-й все ост. время будет простаивать</a:t>
            </a:r>
          </a:p>
          <a:p>
            <a:pPr lvl="2"/>
            <a:r>
              <a:rPr lang="ru-RU" sz="1100" smtClean="0"/>
              <a:t>Доп.мощности можно заказать только на нужный период</a:t>
            </a:r>
          </a:p>
          <a:p>
            <a:pPr lvl="1"/>
            <a:r>
              <a:rPr lang="ru-RU" sz="1400"/>
              <a:t>Скорость разворачивания новых мощностей – часы</a:t>
            </a:r>
          </a:p>
          <a:p>
            <a:pPr lvl="2"/>
            <a:r>
              <a:rPr lang="ru-RU" sz="1100"/>
              <a:t>Сколько занимает этот процесс в оффлайне? Хорошо, если месяц</a:t>
            </a:r>
            <a:r>
              <a:rPr lang="ru-RU" sz="1100" smtClean="0"/>
              <a:t>.</a:t>
            </a:r>
            <a:endParaRPr lang="ru-RU" sz="1400" smtClean="0"/>
          </a:p>
          <a:p>
            <a:r>
              <a:rPr lang="ru-RU" sz="1600"/>
              <a:t>Эластичность</a:t>
            </a:r>
          </a:p>
          <a:p>
            <a:pPr lvl="1"/>
            <a:r>
              <a:rPr lang="ru-RU" sz="1400"/>
              <a:t>Быстрое наращивание инфраструктуры/выч.мощи </a:t>
            </a:r>
            <a:r>
              <a:rPr lang="ru-RU" sz="1400" smtClean="0"/>
              <a:t>без знач.инвестиций позволяет </a:t>
            </a:r>
            <a:r>
              <a:rPr lang="ru-RU" sz="1400"/>
              <a:t>быстро внедрить новый продукт или услугу, проведя при этом полный цикл планирования, проектирования и разработки информационной </a:t>
            </a:r>
            <a:r>
              <a:rPr lang="ru-RU" sz="1400" smtClean="0"/>
              <a:t>системы</a:t>
            </a:r>
          </a:p>
          <a:p>
            <a:pPr lvl="1"/>
            <a:r>
              <a:rPr lang="ru-RU" sz="1400"/>
              <a:t>Гибкая реакция на изменяющиеся условия ведения </a:t>
            </a:r>
            <a:r>
              <a:rPr lang="ru-RU" sz="1400" smtClean="0"/>
              <a:t>бизнеса,  рыночную конъюнктуру, </a:t>
            </a:r>
            <a:r>
              <a:rPr lang="ru-RU" sz="1400"/>
              <a:t>действия </a:t>
            </a:r>
            <a:r>
              <a:rPr lang="ru-RU" sz="1400" smtClean="0"/>
              <a:t>конкурентов является залогом </a:t>
            </a:r>
            <a:r>
              <a:rPr lang="ru-RU" sz="1400"/>
              <a:t>успешного </a:t>
            </a:r>
            <a:r>
              <a:rPr lang="ru-RU" sz="1400" smtClean="0"/>
              <a:t>бизнеса</a:t>
            </a:r>
          </a:p>
          <a:p>
            <a:r>
              <a:rPr lang="ru-RU" sz="1600"/>
              <a:t>Высокая доступность</a:t>
            </a:r>
          </a:p>
          <a:p>
            <a:pPr lvl="1"/>
            <a:r>
              <a:rPr lang="ru-RU" sz="1400"/>
              <a:t>Экономия от отсутствия сбоев и простоев оборудования</a:t>
            </a:r>
          </a:p>
          <a:p>
            <a:pPr lvl="2"/>
            <a:r>
              <a:rPr lang="ru-RU" sz="1100"/>
              <a:t>Что будет, если в банке накроется база проводок/остатков по клиентским счетам? </a:t>
            </a:r>
          </a:p>
          <a:p>
            <a:pPr lvl="1"/>
            <a:r>
              <a:rPr lang="ru-RU" sz="1400"/>
              <a:t>Экономия на обслуживающем персонале, расходах на поддержку</a:t>
            </a:r>
          </a:p>
          <a:p>
            <a:r>
              <a:rPr lang="ru-RU" sz="1800"/>
              <a:t>Мультитенантность </a:t>
            </a:r>
          </a:p>
          <a:p>
            <a:pPr lvl="1"/>
            <a:r>
              <a:rPr lang="ru-RU" sz="1400"/>
              <a:t>Использование общих ресурсов для обслуживания различных групп пользователей, разных организаций, разных категорий потребителей, ...</a:t>
            </a:r>
          </a:p>
          <a:p>
            <a:pPr lvl="1"/>
            <a:r>
              <a:rPr lang="ru-RU" sz="1400"/>
              <a:t>Один из способов снижения </a:t>
            </a:r>
            <a:r>
              <a:rPr lang="ru-RU" sz="1400" smtClean="0"/>
              <a:t>расходов</a:t>
            </a:r>
            <a:endParaRPr lang="ru-RU" sz="1400"/>
          </a:p>
        </p:txBody>
      </p:sp>
    </p:spTree>
    <p:extLst>
      <p:ext uri="{BB962C8B-B14F-4D97-AF65-F5344CB8AC3E}">
        <p14:creationId xmlns:p14="http://schemas.microsoft.com/office/powerpoint/2010/main" val="28734993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73050"/>
            <a:ext cx="4829175" cy="553998"/>
          </a:xfrm>
        </p:spPr>
        <p:txBody>
          <a:bodyPr/>
          <a:lstStyle/>
          <a:p>
            <a:r>
              <a:rPr lang="ru-RU" smtClean="0"/>
              <a:t>Облачная платформа </a:t>
            </a:r>
            <a:r>
              <a:rPr lang="en-US" smtClean="0"/>
              <a:t>Microsoft</a:t>
            </a:r>
            <a:r>
              <a:rPr lang="ru-RU" smtClean="0"/>
              <a:t> </a:t>
            </a:r>
            <a:endParaRPr lang="en-US"/>
          </a:p>
        </p:txBody>
      </p:sp>
      <p:sp>
        <p:nvSpPr>
          <p:cNvPr id="3" name="Content Placeholder 2"/>
          <p:cNvSpPr>
            <a:spLocks noGrp="1"/>
          </p:cNvSpPr>
          <p:nvPr>
            <p:ph idx="1"/>
          </p:nvPr>
        </p:nvSpPr>
        <p:spPr>
          <a:xfrm>
            <a:off x="323847" y="3134995"/>
            <a:ext cx="8382000" cy="3046988"/>
          </a:xfrm>
        </p:spPr>
        <p:txBody>
          <a:bodyPr/>
          <a:lstStyle/>
          <a:p>
            <a:pPr lvl="1"/>
            <a:r>
              <a:rPr lang="en-US" sz="1600"/>
              <a:t>Windows Azure – </a:t>
            </a:r>
            <a:r>
              <a:rPr lang="ru-RU" sz="1600"/>
              <a:t>обеспечивает виртуализованное хранение, управление и выполнение облачных приложений</a:t>
            </a:r>
            <a:endParaRPr lang="en-US" sz="1600"/>
          </a:p>
          <a:p>
            <a:pPr lvl="1"/>
            <a:r>
              <a:rPr lang="en-US" sz="1600" smtClean="0"/>
              <a:t>SQL </a:t>
            </a:r>
            <a:r>
              <a:rPr lang="en-US" sz="1600"/>
              <a:t>Azure – </a:t>
            </a:r>
            <a:r>
              <a:rPr lang="ru-RU" sz="1600" smtClean="0"/>
              <a:t>поговорим дальше</a:t>
            </a:r>
            <a:r>
              <a:rPr lang="en-US" sz="1600" smtClean="0"/>
              <a:t> </a:t>
            </a:r>
            <a:endParaRPr lang="en-US" sz="1600"/>
          </a:p>
          <a:p>
            <a:pPr lvl="1"/>
            <a:r>
              <a:rPr lang="en-US" sz="1600" smtClean="0"/>
              <a:t>App </a:t>
            </a:r>
            <a:r>
              <a:rPr lang="en-US" sz="1600"/>
              <a:t>Fabric </a:t>
            </a:r>
            <a:r>
              <a:rPr lang="en-US" sz="1600" smtClean="0"/>
              <a:t>–</a:t>
            </a:r>
            <a:r>
              <a:rPr lang="ru-RU" sz="1600" smtClean="0"/>
              <a:t> ранее назывались </a:t>
            </a:r>
            <a:r>
              <a:rPr lang="en-US" sz="1600" smtClean="0"/>
              <a:t>.NET Services, </a:t>
            </a:r>
            <a:r>
              <a:rPr lang="ru-RU" sz="1600" smtClean="0"/>
              <a:t>обеспечивает общие инфраструктурные сервисы для распределенных приложений</a:t>
            </a:r>
          </a:p>
          <a:p>
            <a:pPr lvl="2"/>
            <a:r>
              <a:rPr lang="ru-RU" sz="1400" smtClean="0"/>
              <a:t>Контроль доступа – механизмы аутентификации и авторизации на основе </a:t>
            </a:r>
            <a:r>
              <a:rPr lang="en-US" sz="1400" smtClean="0"/>
              <a:t>AD </a:t>
            </a:r>
            <a:r>
              <a:rPr lang="ru-RU" sz="1400" smtClean="0"/>
              <a:t>и </a:t>
            </a:r>
            <a:r>
              <a:rPr lang="en-US" sz="1400" smtClean="0"/>
              <a:t>federated identity</a:t>
            </a:r>
          </a:p>
          <a:p>
            <a:pPr lvl="2"/>
            <a:r>
              <a:rPr lang="ru-RU" sz="1400" smtClean="0"/>
              <a:t>Сервисная шина – возможности безопасного соединения для конечных точек сервисов в различных режимах</a:t>
            </a:r>
          </a:p>
          <a:p>
            <a:pPr lvl="3"/>
            <a:r>
              <a:rPr lang="ru-RU" sz="1200" smtClean="0"/>
              <a:t>Релейный, буферизованный, двунаправленный, издатель/подписчик, мультикаст, стриминг, прямое соединение</a:t>
            </a:r>
          </a:p>
          <a:p>
            <a:pPr lvl="3"/>
            <a:r>
              <a:rPr lang="ru-RU" sz="1200" smtClean="0"/>
              <a:t>преодолевает препоны файрволов, </a:t>
            </a:r>
            <a:r>
              <a:rPr lang="en-US" sz="1200" smtClean="0"/>
              <a:t>NAT, </a:t>
            </a:r>
            <a:r>
              <a:rPr lang="ru-RU" sz="1200" smtClean="0"/>
              <a:t>динамических </a:t>
            </a:r>
            <a:r>
              <a:rPr lang="en-US" sz="1200" smtClean="0"/>
              <a:t>IP</a:t>
            </a:r>
            <a:r>
              <a:rPr lang="en-US" sz="1200"/>
              <a:t>, </a:t>
            </a:r>
            <a:r>
              <a:rPr lang="ru-RU" sz="1200" smtClean="0"/>
              <a:t>различных систем идентификации</a:t>
            </a:r>
          </a:p>
          <a:p>
            <a:pPr lvl="3"/>
            <a:r>
              <a:rPr lang="ru-RU" sz="1200" smtClean="0"/>
              <a:t>обеспечивает стабильный </a:t>
            </a:r>
            <a:r>
              <a:rPr lang="en-US" sz="1200" smtClean="0"/>
              <a:t>Uniform </a:t>
            </a:r>
            <a:r>
              <a:rPr lang="en-US" sz="1200"/>
              <a:t>Resource Identifier (URI</a:t>
            </a:r>
            <a:r>
              <a:rPr lang="en-US" sz="1200" smtClean="0"/>
              <a:t>)</a:t>
            </a:r>
            <a:r>
              <a:rPr lang="ru-RU" sz="1200" smtClean="0"/>
              <a:t> для клиентских приложений</a:t>
            </a:r>
          </a:p>
          <a:p>
            <a:pPr lvl="3"/>
            <a:r>
              <a:rPr lang="ru-RU" sz="1200" smtClean="0"/>
              <a:t>Из не </a:t>
            </a:r>
            <a:r>
              <a:rPr lang="en-US" sz="1200" smtClean="0"/>
              <a:t>.NET-</a:t>
            </a:r>
            <a:r>
              <a:rPr lang="ru-RU" sz="1200" smtClean="0"/>
              <a:t>платформ поддерживаются доступ по </a:t>
            </a:r>
            <a:r>
              <a:rPr lang="en-US" sz="1200" smtClean="0"/>
              <a:t>HTTP</a:t>
            </a:r>
            <a:r>
              <a:rPr lang="ru-RU" sz="1200" smtClean="0"/>
              <a:t> и протокол </a:t>
            </a:r>
            <a:r>
              <a:rPr lang="en-US" sz="1200" smtClean="0"/>
              <a:t>REST</a:t>
            </a:r>
            <a:endParaRPr lang="en-US" sz="1200"/>
          </a:p>
        </p:txBody>
      </p:sp>
      <p:pic>
        <p:nvPicPr>
          <p:cNvPr id="4098" name="Picture 2" descr="http://blogs.msdn.com/blogfiles/jmeier/WindowsLiveWriter/WindowsAzurePlatformataGlance_E376/Windows%20Azure%20Platform%20at%20a%20Glance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845" y="273050"/>
            <a:ext cx="3446480" cy="2479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847" y="1678920"/>
            <a:ext cx="5179997" cy="1446550"/>
          </a:xfrm>
          <a:prstGeom prst="rect">
            <a:avLst/>
          </a:prstGeom>
        </p:spPr>
        <p:txBody>
          <a:bodyPr vert="horz" wrap="square" lIns="0" tIns="0" rIns="0" bIns="0" rtlCol="0">
            <a:spAutoFit/>
          </a:bodyPr>
          <a:lstStyle/>
          <a:p>
            <a:pPr marL="396875" indent="-396875" defTabSz="914363">
              <a:lnSpc>
                <a:spcPct val="90000"/>
              </a:lnSpc>
              <a:spcBef>
                <a:spcPct val="20000"/>
              </a:spcBef>
              <a:buSzPct val="80000"/>
              <a:buFontTx/>
              <a:buBlip>
                <a:blip r:embed="rId3"/>
              </a:buBlip>
            </a:pPr>
            <a:r>
              <a:rPr lang="en-US" sz="2000"/>
              <a:t>Windows Azure </a:t>
            </a:r>
            <a:r>
              <a:rPr lang="en-US" sz="2000" smtClean="0"/>
              <a:t>Platform – </a:t>
            </a:r>
            <a:r>
              <a:rPr lang="ru-RU" sz="2000"/>
              <a:t>набор облачных вычислительных сервисов для создания и использования приложений в Облаке</a:t>
            </a:r>
          </a:p>
          <a:p>
            <a:pPr marL="396875" indent="-396875" defTabSz="914363">
              <a:lnSpc>
                <a:spcPct val="90000"/>
              </a:lnSpc>
              <a:spcBef>
                <a:spcPct val="20000"/>
              </a:spcBef>
              <a:buSzPct val="80000"/>
              <a:buFontTx/>
              <a:buBlip>
                <a:blip r:embed="rId3"/>
              </a:buBlip>
            </a:pPr>
            <a:r>
              <a:rPr lang="ru-RU" sz="2000"/>
              <a:t>Ключевыми компонентами выступают</a:t>
            </a:r>
            <a:r>
              <a:rPr lang="ru-RU" sz="2000" smtClean="0"/>
              <a:t>:</a:t>
            </a:r>
            <a:endParaRPr lang="ru-RU" sz="2000"/>
          </a:p>
        </p:txBody>
      </p:sp>
    </p:spTree>
    <p:extLst>
      <p:ext uri="{BB962C8B-B14F-4D97-AF65-F5344CB8AC3E}">
        <p14:creationId xmlns:p14="http://schemas.microsoft.com/office/powerpoint/2010/main" val="37590374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273050"/>
            <a:ext cx="4467225" cy="553998"/>
          </a:xfrm>
        </p:spPr>
        <p:txBody>
          <a:bodyPr/>
          <a:lstStyle/>
          <a:p>
            <a:r>
              <a:rPr lang="en-US"/>
              <a:t>Windows Azure</a:t>
            </a:r>
            <a:r>
              <a:rPr lang="ru-RU" smtClean="0"/>
              <a:t> </a:t>
            </a:r>
            <a:endParaRPr lang="en-US"/>
          </a:p>
        </p:txBody>
      </p:sp>
      <p:pic>
        <p:nvPicPr>
          <p:cNvPr id="4098" name="Picture 2" descr="http://blogs.msdn.com/blogfiles/jmeier/WindowsLiveWriter/WindowsAzurePlatformataGlance_E376/Windows%20Azure%20Platform%20at%20a%20Glance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845" y="273050"/>
            <a:ext cx="3446480" cy="24796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209550" y="1731962"/>
            <a:ext cx="8382000" cy="4164217"/>
          </a:xfrm>
        </p:spPr>
        <p:txBody>
          <a:bodyPr/>
          <a:lstStyle/>
          <a:p>
            <a:pPr marL="539750" lvl="1"/>
            <a:r>
              <a:rPr lang="en-US" sz="2400" smtClean="0"/>
              <a:t>Compute </a:t>
            </a:r>
            <a:r>
              <a:rPr lang="en-US" sz="2400"/>
              <a:t>Services – </a:t>
            </a:r>
            <a:r>
              <a:rPr lang="ru-RU" sz="2400" smtClean="0"/>
              <a:t>экземпляры                  виртуальных машин </a:t>
            </a:r>
            <a:r>
              <a:rPr lang="ru-RU" sz="2400"/>
              <a:t>двух ролей: </a:t>
            </a:r>
            <a:r>
              <a:rPr lang="ru-RU" sz="2400" smtClean="0"/>
              <a:t>			      </a:t>
            </a:r>
            <a:r>
              <a:rPr lang="en-US" sz="2400" smtClean="0"/>
              <a:t>Web </a:t>
            </a:r>
            <a:r>
              <a:rPr lang="ru-RU" sz="2400" smtClean="0"/>
              <a:t>и </a:t>
            </a:r>
            <a:r>
              <a:rPr lang="en-US" sz="2400"/>
              <a:t>Worker</a:t>
            </a:r>
          </a:p>
          <a:p>
            <a:pPr marL="539750" lvl="1"/>
            <a:r>
              <a:rPr lang="en-US" sz="2400"/>
              <a:t>Storage Service – </a:t>
            </a:r>
            <a:r>
              <a:rPr lang="ru-RU" sz="2400"/>
              <a:t>хранит данные </a:t>
            </a:r>
          </a:p>
          <a:p>
            <a:pPr marL="987425" lvl="2" indent="-396875"/>
            <a:r>
              <a:rPr lang="ru-RU" sz="1800"/>
              <a:t>В большинстве, в виде таблиц и блобов</a:t>
            </a:r>
          </a:p>
          <a:p>
            <a:pPr marL="987425" lvl="2" indent="-396875"/>
            <a:r>
              <a:rPr lang="ru-RU" sz="1800"/>
              <a:t>Очереди предназначены для асинхронного взаимодействия экземпляров </a:t>
            </a:r>
            <a:r>
              <a:rPr lang="en-US" sz="1800"/>
              <a:t>Web</a:t>
            </a:r>
            <a:r>
              <a:rPr lang="ru-RU" sz="1800"/>
              <a:t>-роли с экземплярами роли </a:t>
            </a:r>
            <a:r>
              <a:rPr lang="en-US" sz="1800"/>
              <a:t>Worker</a:t>
            </a:r>
            <a:endParaRPr lang="ru-RU" sz="1800"/>
          </a:p>
          <a:p>
            <a:pPr marL="987425" lvl="2" indent="-396875"/>
            <a:r>
              <a:rPr lang="ru-RU" sz="1800"/>
              <a:t>Сравнение </a:t>
            </a:r>
            <a:r>
              <a:rPr lang="en-US" sz="1800"/>
              <a:t>Windows Azure Storage </a:t>
            </a:r>
            <a:r>
              <a:rPr lang="ru-RU" sz="1800"/>
              <a:t>и </a:t>
            </a:r>
            <a:r>
              <a:rPr lang="en-US" sz="1800"/>
              <a:t>SQL Azure</a:t>
            </a:r>
            <a:r>
              <a:rPr lang="ru-RU" sz="1800"/>
              <a:t> – см.ниже</a:t>
            </a:r>
          </a:p>
          <a:p>
            <a:pPr marL="539750" lvl="1"/>
            <a:r>
              <a:rPr lang="en-US" sz="2400"/>
              <a:t>Fabric – </a:t>
            </a:r>
            <a:r>
              <a:rPr lang="ru-RU" sz="2400"/>
              <a:t>слой физических машин, несущих виртуальные экземпляры для С</a:t>
            </a:r>
            <a:r>
              <a:rPr lang="en-US" sz="2400"/>
              <a:t>ompute </a:t>
            </a:r>
            <a:r>
              <a:rPr lang="ru-RU" sz="2400"/>
              <a:t>и </a:t>
            </a:r>
            <a:r>
              <a:rPr lang="en-US" sz="2400"/>
              <a:t>Storage</a:t>
            </a:r>
          </a:p>
          <a:p>
            <a:pPr marL="987425" lvl="2" indent="-396875"/>
            <a:r>
              <a:rPr lang="ru-RU" sz="1800"/>
              <a:t>Машины располагаются в центрах данных </a:t>
            </a:r>
            <a:r>
              <a:rPr lang="en-US" sz="1800"/>
              <a:t>Microsoft </a:t>
            </a:r>
            <a:endParaRPr lang="ru-RU" sz="1800"/>
          </a:p>
          <a:p>
            <a:pPr marL="987425" lvl="2" indent="-396875"/>
            <a:r>
              <a:rPr lang="ru-RU" sz="1800"/>
              <a:t>На каждой установлен </a:t>
            </a:r>
            <a:r>
              <a:rPr lang="en-US" sz="1800"/>
              <a:t>Fabric Agent</a:t>
            </a:r>
            <a:r>
              <a:rPr lang="ru-RU" sz="1800"/>
              <a:t>, который отчитывается своему </a:t>
            </a:r>
            <a:r>
              <a:rPr lang="en-US" sz="1800"/>
              <a:t>Fabric Controller</a:t>
            </a:r>
            <a:r>
              <a:rPr lang="ru-RU" sz="1800"/>
              <a:t> о здоровье машины и хостящихся на ней </a:t>
            </a:r>
            <a:r>
              <a:rPr lang="ru-RU" sz="1800" smtClean="0"/>
              <a:t>виртуалок</a:t>
            </a:r>
            <a:endParaRPr lang="ru-RU" sz="1800"/>
          </a:p>
        </p:txBody>
      </p:sp>
    </p:spTree>
    <p:extLst>
      <p:ext uri="{BB962C8B-B14F-4D97-AF65-F5344CB8AC3E}">
        <p14:creationId xmlns:p14="http://schemas.microsoft.com/office/powerpoint/2010/main" val="150665766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Heroes Happen Here - Launch Wave 2008 Template">
  <a:themeElements>
    <a:clrScheme name="Custom 116">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CC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bodyPr vert="horz" wrap="square" lIns="0" tIns="0" rIns="0" bIns="0" rtlCol="0">
        <a:spAutoFit/>
      </a:bodyPr>
      <a:lstStyle>
        <a:defPPr marL="180975" marR="0" indent="-180975" algn="l" defTabSz="914363" rtl="0" eaLnBrk="1" fontAlgn="auto" latinLnBrk="0" hangingPunct="1">
          <a:lnSpc>
            <a:spcPct val="90000"/>
          </a:lnSpc>
          <a:spcBef>
            <a:spcPct val="20000"/>
          </a:spcBef>
          <a:spcAft>
            <a:spcPts val="0"/>
          </a:spcAft>
          <a:buClrTx/>
          <a:buSzPct val="80000"/>
          <a:buFontTx/>
          <a:buBlip>
            <a:blip xmlns:r="http://schemas.openxmlformats.org/officeDocument/2006/relationships" r:embed="rId1"/>
          </a:buBlip>
          <a:tabLst/>
          <a:defRPr kumimoji="0" sz="105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 2008 Theme</Template>
  <TotalTime>0</TotalTime>
  <Words>4168</Words>
  <Application>Microsoft Office PowerPoint</Application>
  <PresentationFormat>On-screen Show (4:3)</PresentationFormat>
  <Paragraphs>556</Paragraphs>
  <Slides>51</Slides>
  <Notes>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Heroes Happen Here - Launch Wave 2008 Template</vt:lpstr>
      <vt:lpstr>SQL Server в «Облаке». Краткое введение в SQL Azure. </vt:lpstr>
      <vt:lpstr>Как человечество пришло в Облако?</vt:lpstr>
      <vt:lpstr>Модели сервисов</vt:lpstr>
      <vt:lpstr>Что такое Облако?</vt:lpstr>
      <vt:lpstr>Основные характеристики Облака</vt:lpstr>
      <vt:lpstr>Преимущества Облака</vt:lpstr>
      <vt:lpstr>Характеристики облачного подхода с точки зрения экономической  целесообразности</vt:lpstr>
      <vt:lpstr>Облачная платформа Microsoft </vt:lpstr>
      <vt:lpstr>Windows Azure </vt:lpstr>
      <vt:lpstr>Compute Service (вычислительный узел)</vt:lpstr>
      <vt:lpstr>От CloudDB к SQL Azure</vt:lpstr>
      <vt:lpstr>Краткое содержание предыдущей серии</vt:lpstr>
      <vt:lpstr>Что произошло с тех пор</vt:lpstr>
      <vt:lpstr>Что произошло с тех пор</vt:lpstr>
      <vt:lpstr>Что произошло с тех пор</vt:lpstr>
      <vt:lpstr>Состояние дел на сегодня</vt:lpstr>
      <vt:lpstr>Расширение SQL Server в Облако</vt:lpstr>
      <vt:lpstr>Топологии приложения</vt:lpstr>
      <vt:lpstr>Совместимость SQL Azure</vt:lpstr>
      <vt:lpstr>SQL Azure: иерархия понятий</vt:lpstr>
      <vt:lpstr>База данных SQL Azure </vt:lpstr>
      <vt:lpstr>Устройство SQL Azure</vt:lpstr>
      <vt:lpstr>Соединение с SQL Azure</vt:lpstr>
      <vt:lpstr>Администрирование БД</vt:lpstr>
      <vt:lpstr>Облачные редакции SQL Server</vt:lpstr>
      <vt:lpstr>Стоимость SQL Azure</vt:lpstr>
      <vt:lpstr>Как прикупить себе немного Облака в России?</vt:lpstr>
      <vt:lpstr>PowerPoint Presentation</vt:lpstr>
      <vt:lpstr>PowerPoint Presentation</vt:lpstr>
      <vt:lpstr>Management Portal (построен на Silverlight)</vt:lpstr>
      <vt:lpstr>Создание и редактирование таблицы на портале</vt:lpstr>
      <vt:lpstr>Создание процедур и функций</vt:lpstr>
      <vt:lpstr>Создание процедур и функций</vt:lpstr>
      <vt:lpstr>Подключение SSMS к Облаку</vt:lpstr>
      <vt:lpstr>Подключение SSMS к Облаку</vt:lpstr>
      <vt:lpstr>Перенос схемы между локальным SQL Server и Облаком штатными средствами SSMS</vt:lpstr>
      <vt:lpstr>PowerPoint Presentation</vt:lpstr>
      <vt:lpstr>Перенос данных между локальным SQL Server и Облаком средствами SSIS</vt:lpstr>
      <vt:lpstr>Перенос данных между локальным SQL Server и Облаком средствами SSIS</vt:lpstr>
      <vt:lpstr>Перенос данных между локальным SQL Server и Облаком средствами SSIS</vt:lpstr>
      <vt:lpstr>Перенос данных между локальным SQL Server и Облаком средствами SSIS</vt:lpstr>
      <vt:lpstr>Биллинговые и др.полезные DMV</vt:lpstr>
      <vt:lpstr>PowerPoint Presentation</vt:lpstr>
      <vt:lpstr>Биллинговые и др.полезные DMV</vt:lpstr>
      <vt:lpstr>Сравнение Windows Azure Storage и SQL Azure</vt:lpstr>
      <vt:lpstr>SQL Azure Reporting CTP </vt:lpstr>
      <vt:lpstr>Как подписаться на Azure Reporting</vt:lpstr>
      <vt:lpstr>SQL Azure Data Sync</vt:lpstr>
      <vt:lpstr>Распределенные облачные базы данных в SQL Server</vt:lpstr>
      <vt:lpstr>Список использованных источников</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2011-04-08T08:47:36Z</dcterms:created>
  <dcterms:modified xsi:type="dcterms:W3CDTF">2011-04-20T14:36:51Z</dcterms:modified>
</cp:coreProperties>
</file>