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notesMasterIdLst>
    <p:notesMasterId r:id="rId46"/>
  </p:notesMasterIdLst>
  <p:sldIdLst>
    <p:sldId id="377" r:id="rId2"/>
    <p:sldId id="480" r:id="rId3"/>
    <p:sldId id="481" r:id="rId4"/>
    <p:sldId id="482" r:id="rId5"/>
    <p:sldId id="483" r:id="rId6"/>
    <p:sldId id="475" r:id="rId7"/>
    <p:sldId id="509" r:id="rId8"/>
    <p:sldId id="511" r:id="rId9"/>
    <p:sldId id="510" r:id="rId10"/>
    <p:sldId id="512" r:id="rId11"/>
    <p:sldId id="415" r:id="rId12"/>
    <p:sldId id="348" r:id="rId13"/>
    <p:sldId id="416" r:id="rId14"/>
    <p:sldId id="513" r:id="rId15"/>
    <p:sldId id="514" r:id="rId16"/>
    <p:sldId id="330" r:id="rId17"/>
    <p:sldId id="486" r:id="rId18"/>
    <p:sldId id="502" r:id="rId19"/>
    <p:sldId id="503" r:id="rId20"/>
    <p:sldId id="487" r:id="rId21"/>
    <p:sldId id="489" r:id="rId22"/>
    <p:sldId id="488" r:id="rId23"/>
    <p:sldId id="506" r:id="rId24"/>
    <p:sldId id="490" r:id="rId25"/>
    <p:sldId id="491" r:id="rId26"/>
    <p:sldId id="492" r:id="rId27"/>
    <p:sldId id="493" r:id="rId28"/>
    <p:sldId id="494" r:id="rId29"/>
    <p:sldId id="495" r:id="rId30"/>
    <p:sldId id="496" r:id="rId31"/>
    <p:sldId id="497" r:id="rId32"/>
    <p:sldId id="498" r:id="rId33"/>
    <p:sldId id="504" r:id="rId34"/>
    <p:sldId id="505" r:id="rId35"/>
    <p:sldId id="500" r:id="rId36"/>
    <p:sldId id="501" r:id="rId37"/>
    <p:sldId id="507" r:id="rId38"/>
    <p:sldId id="515" r:id="rId39"/>
    <p:sldId id="516" r:id="rId40"/>
    <p:sldId id="508" r:id="rId41"/>
    <p:sldId id="518" r:id="rId42"/>
    <p:sldId id="517" r:id="rId43"/>
    <p:sldId id="485" r:id="rId44"/>
    <p:sldId id="43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0000"/>
    <a:srgbClr val="F2AB5C"/>
    <a:srgbClr val="D7DC06"/>
    <a:srgbClr val="320E04"/>
    <a:srgbClr val="00CCFF"/>
    <a:srgbClr val="A8A400"/>
    <a:srgbClr val="8A8700"/>
    <a:srgbClr val="BC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3" autoAdjust="0"/>
  </p:normalViewPr>
  <p:slideViewPr>
    <p:cSldViewPr snapToGrid="0">
      <p:cViewPr>
        <p:scale>
          <a:sx n="100" d="100"/>
          <a:sy n="100" d="100"/>
        </p:scale>
        <p:origin x="-60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542"/>
    </p:cViewPr>
  </p:sorterViewPr>
  <p:notesViewPr>
    <p:cSldViewPr snapToGrid="0">
      <p:cViewPr varScale="1">
        <p:scale>
          <a:sx n="80" d="100"/>
          <a:sy n="80" d="100"/>
        </p:scale>
        <p:origin x="-20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01993-65E3-4142-95ED-BCEC4CCB4B85}" type="datetimeFigureOut">
              <a:rPr lang="en-US" smtClean="0"/>
              <a:pPr/>
              <a:t>20-Apr-11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FABF0-CAF1-498D-A618-5D7F328BF6CF}" type="slidenum">
              <a:rPr lang="en-US" smtClean="0"/>
              <a:pPr/>
              <a:t>‹#›</a:t>
            </a:fld>
            <a:endParaRPr lang="en-US"/>
          </a:p>
        </p:txBody>
      </p:sp>
    </p:spTree>
    <p:extLst>
      <p:ext uri="{BB962C8B-B14F-4D97-AF65-F5344CB8AC3E}">
        <p14:creationId xmlns:p14="http://schemas.microsoft.com/office/powerpoint/2010/main" val="241555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20-Apr-11 18:32</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20-Apr-11 18:32</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12</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normAutofit/>
          </a:bodyPr>
          <a:lstStyle/>
          <a:p>
            <a:pPr eaLnBrk="1" hangingPunct="1">
              <a:buFont typeface="Arial" pitchFamily="34" charset="0"/>
              <a:buNone/>
            </a:pPr>
            <a:endParaRPr lang="en-US" sz="500" dirty="0" smtClean="0">
              <a:solidFill>
                <a:schemeClr val="accent1"/>
              </a:solidFill>
              <a:latin typeface="Sego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lv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14</a:t>
            </a:fld>
            <a:endParaRPr lang="en-CA"/>
          </a:p>
        </p:txBody>
      </p:sp>
    </p:spTree>
    <p:extLst>
      <p:ext uri="{BB962C8B-B14F-4D97-AF65-F5344CB8AC3E}">
        <p14:creationId xmlns:p14="http://schemas.microsoft.com/office/powerpoint/2010/main" val="1360014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20-Apr-11 18:32</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16</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D54E165-6661-471A-A262-0A52E8750CA2}" type="slidenum">
              <a:rPr lang="en-US"/>
              <a:pPr/>
              <a:t>18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D27DF8-79E7-486F-A1D2-1F8070322505}" type="slidenum">
              <a:rPr lang="en-US"/>
              <a:pPr/>
              <a:t>25</a:t>
            </a:fld>
            <a:endParaRPr lang="en-US"/>
          </a:p>
        </p:txBody>
      </p:sp>
      <p:sp>
        <p:nvSpPr>
          <p:cNvPr id="35843" name="Rectangle 2"/>
          <p:cNvSpPr>
            <a:spLocks noGrp="1" noRot="1" noChangeAspect="1" noChangeArrowheads="1" noTextEdit="1"/>
          </p:cNvSpPr>
          <p:nvPr>
            <p:ph type="sldImg"/>
          </p:nvPr>
        </p:nvSpPr>
        <p:spPr>
          <a:xfrm>
            <a:off x="1147763" y="690563"/>
            <a:ext cx="4565650" cy="3424237"/>
          </a:xfrm>
          <a:ln/>
        </p:spPr>
      </p:sp>
      <p:sp>
        <p:nvSpPr>
          <p:cNvPr id="35844" name="Rectangle 3"/>
          <p:cNvSpPr>
            <a:spLocks noGrp="1" noChangeArrowheads="1"/>
          </p:cNvSpPr>
          <p:nvPr>
            <p:ph type="body" idx="1"/>
          </p:nvPr>
        </p:nvSpPr>
        <p:spPr>
          <a:xfrm>
            <a:off x="914607" y="4344336"/>
            <a:ext cx="5028787" cy="4108875"/>
          </a:xfrm>
          <a:noFill/>
          <a:ln/>
        </p:spPr>
        <p:txBody>
          <a:bodyPr/>
          <a:lstStyle/>
          <a:p>
            <a:pPr marL="149306" indent="-149306">
              <a:lnSpc>
                <a:spcPct val="80000"/>
              </a:lnSpc>
            </a:pPr>
            <a:endParaRPr 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D27DF8-79E7-486F-A1D2-1F8070322505}" type="slidenum">
              <a:rPr lang="en-US"/>
              <a:pPr/>
              <a:t>26</a:t>
            </a:fld>
            <a:endParaRPr lang="en-US"/>
          </a:p>
        </p:txBody>
      </p:sp>
      <p:sp>
        <p:nvSpPr>
          <p:cNvPr id="35843" name="Rectangle 2"/>
          <p:cNvSpPr>
            <a:spLocks noGrp="1" noRot="1" noChangeAspect="1" noChangeArrowheads="1" noTextEdit="1"/>
          </p:cNvSpPr>
          <p:nvPr>
            <p:ph type="sldImg"/>
          </p:nvPr>
        </p:nvSpPr>
        <p:spPr>
          <a:xfrm>
            <a:off x="1147763" y="690563"/>
            <a:ext cx="4565650" cy="3424237"/>
          </a:xfrm>
          <a:ln/>
        </p:spPr>
      </p:sp>
      <p:sp>
        <p:nvSpPr>
          <p:cNvPr id="35844" name="Rectangle 3"/>
          <p:cNvSpPr>
            <a:spLocks noGrp="1" noChangeArrowheads="1"/>
          </p:cNvSpPr>
          <p:nvPr>
            <p:ph type="body" idx="1"/>
          </p:nvPr>
        </p:nvSpPr>
        <p:spPr>
          <a:xfrm>
            <a:off x="914607" y="4344336"/>
            <a:ext cx="5028787" cy="4108875"/>
          </a:xfrm>
          <a:noFill/>
          <a:ln/>
        </p:spPr>
        <p:txBody>
          <a:bodyPr/>
          <a:lstStyle/>
          <a:p>
            <a:pPr marL="149306" indent="-149306">
              <a:lnSpc>
                <a:spcPct val="80000"/>
              </a:lnSpc>
            </a:pPr>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AD27DF8-79E7-486F-A1D2-1F8070322505}" type="slidenum">
              <a:rPr lang="en-US"/>
              <a:pPr/>
              <a:t>27</a:t>
            </a:fld>
            <a:endParaRPr lang="en-US"/>
          </a:p>
        </p:txBody>
      </p:sp>
      <p:sp>
        <p:nvSpPr>
          <p:cNvPr id="35843" name="Rectangle 2"/>
          <p:cNvSpPr>
            <a:spLocks noGrp="1" noRot="1" noChangeAspect="1" noChangeArrowheads="1" noTextEdit="1"/>
          </p:cNvSpPr>
          <p:nvPr>
            <p:ph type="sldImg"/>
          </p:nvPr>
        </p:nvSpPr>
        <p:spPr>
          <a:xfrm>
            <a:off x="1147763" y="690563"/>
            <a:ext cx="4565650" cy="3424237"/>
          </a:xfrm>
          <a:ln/>
        </p:spPr>
      </p:sp>
      <p:sp>
        <p:nvSpPr>
          <p:cNvPr id="35844" name="Rectangle 3"/>
          <p:cNvSpPr>
            <a:spLocks noGrp="1" noChangeArrowheads="1"/>
          </p:cNvSpPr>
          <p:nvPr>
            <p:ph type="body" idx="1"/>
          </p:nvPr>
        </p:nvSpPr>
        <p:spPr>
          <a:xfrm>
            <a:off x="914607" y="4344336"/>
            <a:ext cx="5028787" cy="4108875"/>
          </a:xfrm>
          <a:noFill/>
          <a:ln/>
        </p:spPr>
        <p:txBody>
          <a:bodyPr/>
          <a:lstStyle/>
          <a:p>
            <a:pPr marL="149306" indent="-149306">
              <a:lnSpc>
                <a:spcPct val="80000"/>
              </a:lnSpc>
            </a:pPr>
            <a:endParaRPr 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1031697-4124-4784-8517-D61C90EE4DE2}" type="slidenum">
              <a:rPr lang="en-US"/>
              <a:pPr/>
              <a:t>34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4338" y="3798888"/>
            <a:ext cx="6021387" cy="2262158"/>
          </a:xfrm>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MGX FY11</a:t>
            </a:r>
            <a:endParaRPr lang="en-US" dirty="0"/>
          </a:p>
        </p:txBody>
      </p:sp>
      <p:sp>
        <p:nvSpPr>
          <p:cNvPr id="5" name="Date Placeholder 4"/>
          <p:cNvSpPr>
            <a:spLocks noGrp="1"/>
          </p:cNvSpPr>
          <p:nvPr>
            <p:ph type="dt" idx="11"/>
          </p:nvPr>
        </p:nvSpPr>
        <p:spPr/>
        <p:txBody>
          <a:bodyPr/>
          <a:lstStyle/>
          <a:p>
            <a:fld id="{99008D43-1165-488B-8CBE-0A33C0829DAC}" type="datetime1">
              <a:rPr lang="en-US" smtClean="0"/>
              <a:t>20-Apr-11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63552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20-Apr-11 18:32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MGX FY11</a:t>
            </a:r>
            <a:endParaRPr lang="en-US" dirty="0"/>
          </a:p>
        </p:txBody>
      </p:sp>
      <p:sp>
        <p:nvSpPr>
          <p:cNvPr id="5" name="Date Placeholder 4"/>
          <p:cNvSpPr>
            <a:spLocks noGrp="1"/>
          </p:cNvSpPr>
          <p:nvPr>
            <p:ph type="dt" idx="11"/>
          </p:nvPr>
        </p:nvSpPr>
        <p:spPr/>
        <p:txBody>
          <a:bodyPr/>
          <a:lstStyle/>
          <a:p>
            <a:fld id="{9F503B59-70A3-437B-BB31-7F5DCBDC6627}" type="datetime1">
              <a:rPr lang="en-US" smtClean="0"/>
              <a:t>20-Apr-11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28945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p>
            <a:fld id="{ACFC1C43-4963-4A84-9B5D-A33A80ABAB4E}" type="slidenum">
              <a:rPr lang="en-US" smtClean="0"/>
              <a:pPr/>
              <a:t>‹#›</a:t>
            </a:fld>
            <a:endParaRPr lang="en-US"/>
          </a:p>
        </p:txBody>
      </p:sp>
      <p:sp>
        <p:nvSpPr>
          <p:cNvPr id="7"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FC1C43-4963-4A84-9B5D-A33A80ABAB4E}" type="slidenum">
              <a:rPr lang="en-US" smtClean="0"/>
              <a:pPr/>
              <a:t>‹#›</a:t>
            </a:fld>
            <a:endParaRPr lang="en-US"/>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60" r:id="rId4"/>
    <p:sldLayoutId id="2147483661" r:id="rId5"/>
    <p:sldLayoutId id="2147483662" r:id="rId6"/>
    <p:sldLayoutId id="2147483663" r:id="rId7"/>
    <p:sldLayoutId id="2147483664"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1"/>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11"/>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11"/>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11"/>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5.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18.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1.xml"/><Relationship Id="rId16" Type="http://schemas.openxmlformats.org/officeDocument/2006/relationships/image" Target="../media/image40.gif"/><Relationship Id="rId20"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hyperlink" Target="http://www.microsoft.com/presspass/press/2008/jul08/07-24datawarehousingpr.mspx" TargetMode="External"/><Relationship Id="rId21" Type="http://schemas.openxmlformats.org/officeDocument/2006/relationships/image" Target="../media/image71.png"/><Relationship Id="rId7" Type="http://schemas.openxmlformats.org/officeDocument/2006/relationships/image" Target="../media/image59.png"/><Relationship Id="rId12" Type="http://schemas.openxmlformats.org/officeDocument/2006/relationships/hyperlink" Target="http://www.linux.org/" TargetMode="External"/><Relationship Id="rId17" Type="http://schemas.openxmlformats.org/officeDocument/2006/relationships/image" Target="../media/image67.png"/><Relationship Id="rId2" Type="http://schemas.openxmlformats.org/officeDocument/2006/relationships/notesSlide" Target="../notesSlides/notesSlide15.xml"/><Relationship Id="rId16" Type="http://schemas.openxmlformats.org/officeDocument/2006/relationships/image" Target="../media/image66.jpeg"/><Relationship Id="rId20"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5.jpeg"/><Relationship Id="rId10" Type="http://schemas.openxmlformats.org/officeDocument/2006/relationships/hyperlink" Target="http://ingres.com/index.html" TargetMode="External"/><Relationship Id="rId19" Type="http://schemas.openxmlformats.org/officeDocument/2006/relationships/image" Target="../media/image69.png"/><Relationship Id="rId4" Type="http://schemas.openxmlformats.org/officeDocument/2006/relationships/image" Target="../media/image56.jpeg"/><Relationship Id="rId9" Type="http://schemas.openxmlformats.org/officeDocument/2006/relationships/image" Target="../media/image61.png"/><Relationship Id="rId1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2.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6.jpeg"/><Relationship Id="rId5" Type="http://schemas.openxmlformats.org/officeDocument/2006/relationships/image" Target="../media/image69.png"/><Relationship Id="rId10" Type="http://schemas.openxmlformats.org/officeDocument/2006/relationships/image" Target="../media/image75.png"/><Relationship Id="rId4" Type="http://schemas.openxmlformats.org/officeDocument/2006/relationships/image" Target="../media/image58.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2.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2" Type="http://schemas.openxmlformats.org/officeDocument/2006/relationships/hyperlink" Target="http://www.microsoft.com/sqlserver/2008/en/us/R2-editions.aspx"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Presspass/press/2010/nov10/11-09PASS10PR.mspx?rss_fdn=Press%20Release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blogs.technet.com/b/isv_team/archive/2009/12/01/3297574.aspx"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blogs.technet.com/b/rutechnews/archive/2011/04/04/microsoft-sql-server-2008.aspx" TargetMode="External"/><Relationship Id="rId2" Type="http://schemas.openxmlformats.org/officeDocument/2006/relationships/hyperlink" Target="http://blogs.technet.com/b/isv_team/archive/2011/03/21/3414447.aspx"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msdn.microsoft.com/en-us/library/dd459146.aspx" TargetMode="External"/><Relationship Id="rId7" Type="http://schemas.openxmlformats.org/officeDocument/2006/relationships/hyperlink" Target="http://www.sqlmag.com/article/business-intelligence/Getting-Started-with-Parallel-Data-Warehouse.aspx" TargetMode="External"/><Relationship Id="rId2" Type="http://schemas.openxmlformats.org/officeDocument/2006/relationships/hyperlink" Target="http://www.microsoft.com/sqlserver/2008/en/us/fasttrack.aspx" TargetMode="External"/><Relationship Id="rId1" Type="http://schemas.openxmlformats.org/officeDocument/2006/relationships/slideLayout" Target="../slideLayouts/slideLayout3.xml"/><Relationship Id="rId6" Type="http://schemas.openxmlformats.org/officeDocument/2006/relationships/hyperlink" Target="http://msdn.microsoft.com/en-us/library/dd458815.aspx" TargetMode="External"/><Relationship Id="rId5" Type="http://schemas.openxmlformats.org/officeDocument/2006/relationships/hyperlink" Target="http://msdn.microsoft.com/en-us/library/dd459147.aspx" TargetMode="External"/><Relationship Id="rId4" Type="http://schemas.openxmlformats.org/officeDocument/2006/relationships/hyperlink" Target="http://go.microsoft.com/fwlink/?LinkId=14244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065" y="1994807"/>
            <a:ext cx="8032750" cy="1523495"/>
          </a:xfrm>
        </p:spPr>
        <p:txBody>
          <a:bodyPr/>
          <a:lstStyle/>
          <a:p>
            <a:pPr lvl="0"/>
            <a:r>
              <a:rPr lang="ru-RU" sz="4400" dirty="0"/>
              <a:t>Новые возможности по работе с массивными хранилищами данных в SQL Server</a:t>
            </a:r>
            <a:r>
              <a:rPr lang="en-US" sz="3200" i="1" dirty="0"/>
              <a:t/>
            </a:r>
            <a:br>
              <a:rPr lang="en-US" sz="3200" i="1" dirty="0"/>
            </a:br>
            <a:endParaRPr lang="en-US" sz="4400" dirty="0"/>
          </a:p>
        </p:txBody>
      </p:sp>
      <p:sp>
        <p:nvSpPr>
          <p:cNvPr id="3" name="Subtitle 2"/>
          <p:cNvSpPr>
            <a:spLocks noGrp="1"/>
          </p:cNvSpPr>
          <p:nvPr>
            <p:ph type="subTitle" idx="1"/>
          </p:nvPr>
        </p:nvSpPr>
        <p:spPr>
          <a:xfrm>
            <a:off x="704849" y="5087938"/>
            <a:ext cx="7342017" cy="461665"/>
          </a:xfrm>
        </p:spPr>
        <p:txBody>
          <a:bodyPr/>
          <a:lstStyle/>
          <a:p>
            <a:r>
              <a:rPr lang="ru-RU" sz="1800" dirty="0" smtClean="0"/>
              <a:t>Алексей Шуленин</a:t>
            </a:r>
          </a:p>
          <a:p>
            <a:r>
              <a:rPr lang="ru-RU" sz="1800" dirty="0" smtClean="0"/>
              <a:t>Эксперт по технологиям обработки и анализа информации</a:t>
            </a:r>
            <a:endParaRPr lang="en-US" sz="1800" dirty="0" smtClean="0"/>
          </a:p>
          <a:p>
            <a:r>
              <a:rPr lang="ru-RU" sz="1800" dirty="0" smtClean="0"/>
              <a:t>Департамент стратегических технологий</a:t>
            </a:r>
          </a:p>
          <a:p>
            <a:r>
              <a:rPr lang="en-US" sz="1800" i="1" dirty="0" smtClean="0"/>
              <a:t>Microsoft</a:t>
            </a:r>
            <a:endParaRPr lang="en-US" sz="1800" i="1" dirty="0"/>
          </a:p>
        </p:txBody>
      </p:sp>
      <p:pic>
        <p:nvPicPr>
          <p:cNvPr id="6" name="Picture 3"/>
          <p:cNvPicPr>
            <a:picLocks noChangeAspect="1" noChangeArrowheads="1"/>
          </p:cNvPicPr>
          <p:nvPr/>
        </p:nvPicPr>
        <p:blipFill>
          <a:blip r:embed="rId3" cstate="print"/>
          <a:stretch>
            <a:fillRect/>
          </a:stretch>
        </p:blipFill>
        <p:spPr bwMode="auto">
          <a:xfrm>
            <a:off x="4482193" y="161694"/>
            <a:ext cx="4307622" cy="1029496"/>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107996"/>
          </a:xfrm>
        </p:spPr>
        <p:txBody>
          <a:bodyPr/>
          <a:lstStyle/>
          <a:p>
            <a:r>
              <a:rPr lang="en-US" dirty="0"/>
              <a:t>HP Business </a:t>
            </a:r>
            <a:r>
              <a:rPr lang="en-US" dirty="0" smtClean="0"/>
              <a:t>Data Warehouse Appliance</a:t>
            </a:r>
            <a:endParaRPr lang="en-US" dirty="0"/>
          </a:p>
        </p:txBody>
      </p:sp>
      <p:pic>
        <p:nvPicPr>
          <p:cNvPr id="3" name="Picture 3" descr="C:\Users\johncaro\Desktop\Starter DW.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65474" l="696" r="99420">
                        <a14:foregroundMark x1="11717" y1="7368" x2="11717" y2="59579"/>
                        <a14:foregroundMark x1="38167" y1="33474" x2="38167" y2="37684"/>
                      </a14:backgroundRemoval>
                    </a14:imgEffect>
                  </a14:imgLayer>
                </a14:imgProps>
              </a:ext>
            </a:extLst>
          </a:blip>
          <a:srcRect b="33852"/>
          <a:stretch/>
        </p:blipFill>
        <p:spPr bwMode="auto">
          <a:xfrm>
            <a:off x="338197" y="1733938"/>
            <a:ext cx="2622611" cy="955593"/>
          </a:xfrm>
          <a:prstGeom prst="rect">
            <a:avLst/>
          </a:prstGeom>
          <a:noFill/>
        </p:spPr>
      </p:pic>
      <p:pic>
        <p:nvPicPr>
          <p:cNvPr id="4" name="Picture 5" descr="HP ProLiant ML370 G6 Server series - HP ProLiant ML Server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12921" y1="3768" x2="12360" y2="38261"/>
                        <a14:foregroundMark x1="5618" y1="93913" x2="8989" y2="93333"/>
                        <a14:foregroundMark x1="1685" y1="97101" x2="1685" y2="97101"/>
                        <a14:foregroundMark x1="97753" y1="96232" x2="97753" y2="96232"/>
                        <a14:foregroundMark x1="93820" y1="94203" x2="93820" y2="94203"/>
                      </a14:backgroundRemoval>
                    </a14:imgEffect>
                  </a14:imgLayer>
                </a14:imgProps>
              </a:ext>
              <a:ext uri="{28A0092B-C50C-407E-A947-70E740481C1C}">
                <a14:useLocalDpi xmlns:a14="http://schemas.microsoft.com/office/drawing/2010/main" val="0"/>
              </a:ext>
            </a:extLst>
          </a:blip>
          <a:srcRect/>
          <a:stretch/>
        </p:blipFill>
        <p:spPr bwMode="auto">
          <a:xfrm>
            <a:off x="732679" y="3416958"/>
            <a:ext cx="1699260" cy="328464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28063" y="1048470"/>
            <a:ext cx="5634938" cy="2512210"/>
          </a:xfrm>
          <a:prstGeom prst="rect">
            <a:avLst/>
          </a:prstGeom>
        </p:spPr>
        <p:txBody>
          <a:bodyPr/>
          <a:lstStyle>
            <a:lvl1pPr marL="460375" indent="-460375" algn="l" defTabSz="914363" rtl="0" eaLnBrk="1" latinLnBrk="0" hangingPunct="1">
              <a:lnSpc>
                <a:spcPct val="90000"/>
              </a:lnSpc>
              <a:spcBef>
                <a:spcPct val="20000"/>
              </a:spcBef>
              <a:buSzPct val="85000"/>
              <a:buFontTx/>
              <a:buBlip>
                <a:blip r:embed="rId6"/>
              </a:buBlip>
              <a:defRPr lang="en-US" sz="3200" kern="1200" dirty="0" smtClean="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lang="en-US" sz="2800" kern="1200" dirty="0" smtClean="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lang="en-US" sz="2400" kern="1200" dirty="0" smtClean="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lang="en-US" sz="2000" kern="1200" dirty="0" smtClean="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lang="en-US" sz="2000" kern="1200" dirty="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Affordable, simple solution: </a:t>
            </a:r>
            <a:r>
              <a:rPr lang="en-US" sz="1400" dirty="0"/>
              <a:t>Makes data warehousing widely accessible without need for dedicated database resources; available in rack or pedestal form factor</a:t>
            </a:r>
          </a:p>
          <a:p>
            <a:r>
              <a:rPr lang="en-US" sz="1400" b="1" dirty="0"/>
              <a:t>Easy deployment: </a:t>
            </a:r>
            <a:r>
              <a:rPr lang="en-US" sz="1400" dirty="0"/>
              <a:t>Pre-configured hardware and automated build/load scripts remove complexity</a:t>
            </a:r>
          </a:p>
          <a:p>
            <a:r>
              <a:rPr lang="en-US" sz="1400" b="1" dirty="0"/>
              <a:t>Future proofed investment: </a:t>
            </a:r>
            <a:r>
              <a:rPr lang="en-US" sz="1400" dirty="0"/>
              <a:t>Scale cost-effectively from 1-5 TB to handle growing data volumes, easy upgrade path to Parallel Data Warehouse </a:t>
            </a:r>
          </a:p>
          <a:p>
            <a:r>
              <a:rPr lang="en-US" sz="1400" b="1" dirty="0"/>
              <a:t>Preliminary Metrics: </a:t>
            </a:r>
            <a:r>
              <a:rPr lang="en-US" sz="1400" dirty="0"/>
              <a:t> ~$8000/Terabyte DW represents industry leading TCO</a:t>
            </a:r>
          </a:p>
          <a:p>
            <a:r>
              <a:rPr lang="en-US" sz="1400" b="1" dirty="0"/>
              <a:t>Flexible Form Factor: </a:t>
            </a:r>
            <a:r>
              <a:rPr lang="en-US" sz="1400" dirty="0"/>
              <a:t> Available in Rack or ML configuration</a:t>
            </a:r>
          </a:p>
        </p:txBody>
      </p:sp>
      <p:graphicFrame>
        <p:nvGraphicFramePr>
          <p:cNvPr id="8" name="Table 7"/>
          <p:cNvGraphicFramePr>
            <a:graphicFrameLocks noGrp="1"/>
          </p:cNvGraphicFramePr>
          <p:nvPr>
            <p:extLst>
              <p:ext uri="{D42A27DB-BD31-4B8C-83A1-F6EECF244321}">
                <p14:modId xmlns:p14="http://schemas.microsoft.com/office/powerpoint/2010/main" val="3499498685"/>
              </p:ext>
            </p:extLst>
          </p:nvPr>
        </p:nvGraphicFramePr>
        <p:xfrm>
          <a:off x="3210129" y="3814010"/>
          <a:ext cx="5410201" cy="2901831"/>
        </p:xfrm>
        <a:graphic>
          <a:graphicData uri="http://schemas.openxmlformats.org/drawingml/2006/table">
            <a:tbl>
              <a:tblPr firstRow="1" bandRow="1">
                <a:tableStyleId>{21E4AEA4-8DFA-4A89-87EB-49C32662AFE0}</a:tableStyleId>
              </a:tblPr>
              <a:tblGrid>
                <a:gridCol w="1090594"/>
                <a:gridCol w="1134163"/>
                <a:gridCol w="3185444"/>
              </a:tblGrid>
              <a:tr h="306877">
                <a:tc>
                  <a:txBody>
                    <a:bodyPr/>
                    <a:lstStyle/>
                    <a:p>
                      <a:r>
                        <a:rPr lang="en-US" sz="900" dirty="0" smtClean="0"/>
                        <a:t>SKUs</a:t>
                      </a:r>
                      <a:endParaRPr lang="en-US" sz="900" dirty="0"/>
                    </a:p>
                  </a:txBody>
                  <a:tcPr/>
                </a:tc>
                <a:tc gridSpan="2">
                  <a:txBody>
                    <a:bodyPr/>
                    <a:lstStyle/>
                    <a:p>
                      <a:r>
                        <a:rPr lang="en-US" sz="900" dirty="0" smtClean="0"/>
                        <a:t>Components</a:t>
                      </a:r>
                      <a:endParaRPr lang="en-US" sz="900" dirty="0"/>
                    </a:p>
                  </a:txBody>
                  <a:tcPr/>
                </a:tc>
                <a:tc hMerge="1">
                  <a:txBody>
                    <a:bodyPr/>
                    <a:lstStyle/>
                    <a:p>
                      <a:endParaRPr lang="en-US"/>
                    </a:p>
                  </a:txBody>
                  <a:tcPr/>
                </a:tc>
              </a:tr>
              <a:tr h="375920">
                <a:tc rowSpan="5">
                  <a:txBody>
                    <a:bodyPr/>
                    <a:lstStyle/>
                    <a:p>
                      <a:r>
                        <a:rPr lang="en-US" sz="900" dirty="0" smtClean="0"/>
                        <a:t>  HP BDW Appliance</a:t>
                      </a:r>
                      <a:endParaRPr lang="en-US" sz="900" dirty="0"/>
                    </a:p>
                  </a:txBody>
                  <a:tcPr>
                    <a:solidFill>
                      <a:srgbClr val="FFFFFF"/>
                    </a:solidFill>
                  </a:tcPr>
                </a:tc>
                <a:tc>
                  <a:txBody>
                    <a:bodyPr/>
                    <a:lstStyle/>
                    <a:p>
                      <a:r>
                        <a:rPr lang="en-US" sz="900" dirty="0" smtClean="0"/>
                        <a:t>Server</a:t>
                      </a:r>
                    </a:p>
                  </a:txBody>
                  <a:tcPr/>
                </a:tc>
                <a:tc>
                  <a:txBody>
                    <a:bodyPr/>
                    <a:lstStyle/>
                    <a:p>
                      <a:r>
                        <a:rPr lang="en-US" sz="900" dirty="0" smtClean="0"/>
                        <a:t>Affordable industry standard processor/server balanced</a:t>
                      </a:r>
                      <a:r>
                        <a:rPr lang="en-US" sz="900" baseline="0" dirty="0" smtClean="0"/>
                        <a:t> with RAM optimized for DW workload</a:t>
                      </a:r>
                    </a:p>
                  </a:txBody>
                  <a:tcPr/>
                </a:tc>
              </a:tr>
              <a:tr h="35270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Storage</a:t>
                      </a:r>
                      <a:endParaRPr lang="en-US" sz="900" baseline="0" dirty="0" smtClean="0"/>
                    </a:p>
                  </a:txBody>
                  <a:tcPr/>
                </a:tc>
                <a:tc>
                  <a:txBody>
                    <a:bodyPr/>
                    <a:lstStyle/>
                    <a:p>
                      <a:r>
                        <a:rPr lang="en-US" sz="900" baseline="0" dirty="0" smtClean="0"/>
                        <a:t>Storage and controllers tuned and balanced for DW workload</a:t>
                      </a:r>
                      <a:endParaRPr lang="en-US" sz="900" dirty="0"/>
                    </a:p>
                  </a:txBody>
                  <a:tcPr/>
                </a:tc>
              </a:tr>
              <a:tr h="48497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Software</a:t>
                      </a:r>
                    </a:p>
                  </a:txBody>
                  <a:tcPr/>
                </a:tc>
                <a:tc>
                  <a:txBody>
                    <a:bodyPr/>
                    <a:lstStyle/>
                    <a:p>
                      <a:r>
                        <a:rPr lang="en-US" sz="900" baseline="0" dirty="0" smtClean="0"/>
                        <a:t>Windows Server 2008 R2 Enterprise Edition, SQL Server 2008 R2 Enterprise Edition, custom scripts and code for installation and data loading</a:t>
                      </a:r>
                      <a:endParaRPr lang="en-US" sz="900" dirty="0"/>
                    </a:p>
                  </a:txBody>
                  <a:tcPr/>
                </a:tc>
              </a:tr>
              <a:tr h="306877">
                <a:tc vMerge="1">
                  <a:txBody>
                    <a:bodyPr/>
                    <a:lstStyle/>
                    <a:p>
                      <a:endParaRPr lang="en-US"/>
                    </a:p>
                  </a:txBody>
                  <a:tcPr/>
                </a:tc>
                <a:tc>
                  <a:txBody>
                    <a:bodyPr/>
                    <a:lstStyle/>
                    <a:p>
                      <a:r>
                        <a:rPr lang="en-US" sz="900" baseline="0" dirty="0" smtClean="0"/>
                        <a:t>Infrastructure</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None (install in existing rack, or ML packaging option)</a:t>
                      </a:r>
                      <a:endParaRPr lang="en-US" sz="900" dirty="0" smtClean="0"/>
                    </a:p>
                  </a:txBody>
                  <a:tcPr/>
                </a:tc>
              </a:tr>
              <a:tr h="306877">
                <a:tc vMerge="1">
                  <a:txBody>
                    <a:bodyPr/>
                    <a:lstStyle/>
                    <a:p>
                      <a:endParaRPr lang="en-US" sz="1400" dirty="0"/>
                    </a:p>
                  </a:txBody>
                  <a:tcPr/>
                </a:tc>
                <a:tc>
                  <a:txBody>
                    <a:bodyPr/>
                    <a:lstStyle/>
                    <a:p>
                      <a:r>
                        <a:rPr lang="en-US" sz="900" dirty="0" smtClean="0"/>
                        <a:t>Services</a:t>
                      </a:r>
                      <a:endParaRPr lang="en-US" sz="900" dirty="0"/>
                    </a:p>
                  </a:txBody>
                  <a:tcPr/>
                </a:tc>
                <a:tc>
                  <a:txBody>
                    <a:bodyPr/>
                    <a:lstStyle/>
                    <a:p>
                      <a:pPr marL="165100" indent="-165100">
                        <a:buFont typeface="Arial"/>
                        <a:buNone/>
                      </a:pPr>
                      <a:r>
                        <a:rPr lang="en-US" sz="900" dirty="0" smtClean="0">
                          <a:solidFill>
                            <a:srgbClr val="000000"/>
                          </a:solidFill>
                        </a:rPr>
                        <a:t>Solution support from basic to Mission Critical</a:t>
                      </a:r>
                    </a:p>
                  </a:txBody>
                  <a:tcPr/>
                </a:tc>
              </a:tr>
              <a:tr h="233680">
                <a:tc>
                  <a:txBody>
                    <a:bodyPr/>
                    <a:lstStyle/>
                    <a:p>
                      <a:endParaRPr lang="en-US" sz="900" dirty="0"/>
                    </a:p>
                  </a:txBody>
                  <a:tcPr>
                    <a:solidFill>
                      <a:schemeClr val="accent2"/>
                    </a:solidFill>
                  </a:tcPr>
                </a:tc>
                <a:tc gridSpan="2">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900" dirty="0" smtClean="0"/>
                    </a:p>
                  </a:txBody>
                  <a:tcPr>
                    <a:solidFill>
                      <a:schemeClr val="accent2"/>
                    </a:solidFill>
                  </a:tcPr>
                </a:tc>
                <a:tc hMerge="1">
                  <a:txBody>
                    <a:bodyPr/>
                    <a:lstStyle/>
                    <a:p>
                      <a:endParaRPr lang="en-US"/>
                    </a:p>
                  </a:txBody>
                  <a:tcPr/>
                </a:tc>
              </a:tr>
              <a:tr h="484973">
                <a:tc>
                  <a:txBody>
                    <a:bodyPr/>
                    <a:lstStyle/>
                    <a:p>
                      <a:r>
                        <a:rPr lang="en-US" sz="900" dirty="0" smtClean="0"/>
                        <a:t>Expansion SKUs (under</a:t>
                      </a:r>
                      <a:r>
                        <a:rPr lang="en-US" sz="900" baseline="0" dirty="0" smtClean="0"/>
                        <a:t> consideration)</a:t>
                      </a:r>
                      <a:endParaRPr lang="en-US" sz="900" dirty="0"/>
                    </a:p>
                  </a:txBody>
                  <a:tcPr/>
                </a:tc>
                <a:tc gridSpan="2">
                  <a:txBody>
                    <a:bodyPr/>
                    <a:lstStyle/>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External storage shelf with spindles </a:t>
                      </a:r>
                      <a:r>
                        <a:rPr lang="en-US" sz="900" baseline="0" dirty="0" smtClean="0"/>
                        <a:t>to balance solution, grow to 10+TB</a:t>
                      </a:r>
                    </a:p>
                    <a:p>
                      <a:pPr marL="117475" marR="0" indent="-1174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aseline="0" dirty="0" smtClean="0"/>
                        <a:t>D2D Backup device add-on</a:t>
                      </a:r>
                      <a:endParaRPr lang="en-US" sz="900" dirty="0" smtClean="0"/>
                    </a:p>
                  </a:txBody>
                  <a:tcPr/>
                </a:tc>
                <a:tc hMerge="1">
                  <a:txBody>
                    <a:bodyPr/>
                    <a:lstStyle/>
                    <a:p>
                      <a:endParaRPr lang="en-US"/>
                    </a:p>
                  </a:txBody>
                  <a:tcPr/>
                </a:tc>
              </a:tr>
            </a:tbl>
          </a:graphicData>
        </a:graphic>
      </p:graphicFrame>
      <p:pic>
        <p:nvPicPr>
          <p:cNvPr id="9" name="Picture 8" descr="WS08-R2_h_rgb.png"/>
          <p:cNvPicPr>
            <a:picLocks noChangeAspect="1"/>
          </p:cNvPicPr>
          <p:nvPr/>
        </p:nvPicPr>
        <p:blipFill>
          <a:blip r:embed="rId7"/>
          <a:stretch>
            <a:fillRect/>
          </a:stretch>
        </p:blipFill>
        <p:spPr>
          <a:xfrm>
            <a:off x="3261994" y="4438357"/>
            <a:ext cx="864089" cy="146983"/>
          </a:xfrm>
          <a:prstGeom prst="rect">
            <a:avLst/>
          </a:prstGeom>
        </p:spPr>
      </p:pic>
      <p:pic>
        <p:nvPicPr>
          <p:cNvPr id="10" name="Picture 9" descr="SQLSvr08R2_Ent_2D box.png"/>
          <p:cNvPicPr>
            <a:picLocks noChangeAspect="1"/>
          </p:cNvPicPr>
          <p:nvPr/>
        </p:nvPicPr>
        <p:blipFill>
          <a:blip r:embed="rId8"/>
          <a:stretch>
            <a:fillRect/>
          </a:stretch>
        </p:blipFill>
        <p:spPr>
          <a:xfrm>
            <a:off x="3258782" y="4834615"/>
            <a:ext cx="806085" cy="1262107"/>
          </a:xfrm>
          <a:prstGeom prst="rect">
            <a:avLst/>
          </a:prstGeom>
        </p:spPr>
      </p:pic>
      <p:pic>
        <p:nvPicPr>
          <p:cNvPr id="13" name="Picture 12"/>
          <p:cNvPicPr>
            <a:picLocks noChangeAspect="1"/>
          </p:cNvPicPr>
          <p:nvPr/>
        </p:nvPicPr>
        <p:blipFill>
          <a:blip r:embed="rId9"/>
          <a:stretch>
            <a:fillRect/>
          </a:stretch>
        </p:blipFill>
        <p:spPr>
          <a:xfrm>
            <a:off x="3324211" y="4675099"/>
            <a:ext cx="669070" cy="458175"/>
          </a:xfrm>
          <a:prstGeom prst="rect">
            <a:avLst/>
          </a:prstGeom>
        </p:spPr>
      </p:pic>
    </p:spTree>
    <p:extLst>
      <p:ext uri="{BB962C8B-B14F-4D97-AF65-F5344CB8AC3E}">
        <p14:creationId xmlns:p14="http://schemas.microsoft.com/office/powerpoint/2010/main" val="22435274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vert="horz" wrap="square" lIns="0" tIns="0" rIns="0" bIns="0" rtlCol="0" anchor="t">
            <a:spAutoFit/>
          </a:bodyPr>
          <a:lstStyle/>
          <a:p>
            <a:r>
              <a:rPr lang="en-US" sz="3600" dirty="0"/>
              <a:t>SQL Server Fast Track Data </a:t>
            </a:r>
            <a:r>
              <a:rPr lang="en-US" sz="3600" dirty="0" smtClean="0"/>
              <a:t>Warehouse</a:t>
            </a:r>
            <a:endParaRPr lang="en-US" sz="3600" dirty="0"/>
          </a:p>
        </p:txBody>
      </p:sp>
      <p:sp>
        <p:nvSpPr>
          <p:cNvPr id="3" name="Content Placeholder 2"/>
          <p:cNvSpPr>
            <a:spLocks noGrp="1"/>
          </p:cNvSpPr>
          <p:nvPr>
            <p:ph type="body" sz="quarter" idx="10"/>
          </p:nvPr>
        </p:nvSpPr>
        <p:spPr>
          <a:xfrm>
            <a:off x="446315" y="2860818"/>
            <a:ext cx="8382000" cy="3354657"/>
          </a:xfrm>
        </p:spPr>
        <p:txBody>
          <a:bodyPr>
            <a:noAutofit/>
          </a:bodyPr>
          <a:lstStyle/>
          <a:p>
            <a:r>
              <a:rPr lang="ru-RU" sz="2000" b="1" dirty="0" smtClean="0">
                <a:solidFill>
                  <a:srgbClr val="FF0000"/>
                </a:solidFill>
              </a:rPr>
              <a:t>Метод</a:t>
            </a:r>
            <a:r>
              <a:rPr lang="en-US" sz="2000" dirty="0" smtClean="0"/>
              <a:t> </a:t>
            </a:r>
            <a:r>
              <a:rPr lang="ru-RU" sz="2000" dirty="0" smtClean="0"/>
              <a:t>проектирования эффективных</a:t>
            </a:r>
            <a:r>
              <a:rPr lang="en-US" sz="2000" dirty="0" smtClean="0"/>
              <a:t>,</a:t>
            </a:r>
            <a:r>
              <a:rPr lang="ru-RU" sz="2000" dirty="0" smtClean="0"/>
              <a:t> сбалансированных систем, ориентированных на типовые нагрузки хранилищ</a:t>
            </a:r>
            <a:endParaRPr lang="en-US" sz="2000" dirty="0" smtClean="0"/>
          </a:p>
          <a:p>
            <a:pPr lvl="1"/>
            <a:r>
              <a:rPr lang="ru-RU" sz="1800" dirty="0" smtClean="0"/>
              <a:t>Сбалансированная система учитывает производительность сервера, процессорную нагрузку, пропускную способность каналов ввода/вывода, возможности по последовательному </a:t>
            </a:r>
            <a:r>
              <a:rPr lang="en-US" sz="1800" dirty="0" smtClean="0"/>
              <a:t>I/O </a:t>
            </a:r>
            <a:r>
              <a:rPr lang="ru-RU" sz="1800" dirty="0" smtClean="0"/>
              <a:t>системы хранения</a:t>
            </a:r>
          </a:p>
          <a:p>
            <a:pPr lvl="1"/>
            <a:r>
              <a:rPr lang="ru-RU" sz="1800" dirty="0" smtClean="0"/>
              <a:t>Согласовывает эти параметры, чтобы избежать простоев, узких мест и добиться максимальной производительности</a:t>
            </a:r>
          </a:p>
          <a:p>
            <a:r>
              <a:rPr lang="ru-RU" sz="2000" dirty="0" smtClean="0"/>
              <a:t>Рекомендованные</a:t>
            </a:r>
            <a:r>
              <a:rPr lang="en-US" sz="2000" dirty="0" smtClean="0"/>
              <a:t> </a:t>
            </a:r>
            <a:r>
              <a:rPr lang="ru-RU" sz="2000" b="1" dirty="0" smtClean="0">
                <a:solidFill>
                  <a:srgbClr val="FF0000"/>
                </a:solidFill>
              </a:rPr>
              <a:t>конфигурации </a:t>
            </a:r>
            <a:r>
              <a:rPr lang="ru-RU" sz="2000" dirty="0" smtClean="0"/>
              <a:t>аппаратного обеспечения, разработанные совместно с поставщиками</a:t>
            </a:r>
            <a:endParaRPr lang="en-US" sz="2000" dirty="0" smtClean="0"/>
          </a:p>
          <a:p>
            <a:r>
              <a:rPr lang="ru-RU" sz="2000" dirty="0" smtClean="0"/>
              <a:t>Набор </a:t>
            </a:r>
            <a:r>
              <a:rPr lang="ru-RU" sz="2000" b="1" dirty="0" smtClean="0">
                <a:solidFill>
                  <a:srgbClr val="FF0000"/>
                </a:solidFill>
              </a:rPr>
              <a:t>лучших практик</a:t>
            </a:r>
            <a:r>
              <a:rPr lang="en-US" sz="2000" b="1" dirty="0" smtClean="0">
                <a:solidFill>
                  <a:srgbClr val="FF0000"/>
                </a:solidFill>
              </a:rPr>
              <a:t> </a:t>
            </a:r>
            <a:r>
              <a:rPr lang="ru-RU" sz="2000" dirty="0" smtClean="0"/>
              <a:t>для создания структур данных</a:t>
            </a:r>
            <a:r>
              <a:rPr lang="en-US" sz="2000" dirty="0" smtClean="0"/>
              <a:t>, </a:t>
            </a:r>
            <a:r>
              <a:rPr lang="ru-RU" sz="2000" dirty="0" smtClean="0"/>
              <a:t>загрузки и управления</a:t>
            </a:r>
            <a:endParaRPr lang="en-US" sz="2000" dirty="0" smtClean="0"/>
          </a:p>
        </p:txBody>
      </p:sp>
      <p:sp>
        <p:nvSpPr>
          <p:cNvPr id="4" name="Rectangle 3"/>
          <p:cNvSpPr/>
          <p:nvPr/>
        </p:nvSpPr>
        <p:spPr>
          <a:xfrm>
            <a:off x="505751" y="768791"/>
            <a:ext cx="8096082" cy="646331"/>
          </a:xfrm>
          <a:prstGeom prst="rect">
            <a:avLst/>
          </a:prstGeom>
        </p:spPr>
        <p:txBody>
          <a:bodyPr wrap="square">
            <a:spAutoFit/>
          </a:bodyPr>
          <a:lstStyle/>
          <a:p>
            <a:r>
              <a:rPr lang="ru-RU" smtClean="0"/>
              <a:t>Решение, чтобы помочь клиентам и партнерам ускорить внедрение своих хранилищ данных</a:t>
            </a:r>
          </a:p>
        </p:txBody>
      </p:sp>
      <p:pic>
        <p:nvPicPr>
          <p:cNvPr id="5" name="Picture 4" descr="F:\Temp\wz33cd\SQL Server 2008 Fast Track Data Warehouse\Horizontal\online-rgb\reverse\SQL08-FTDW_h_rgb_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3792" y="1407245"/>
            <a:ext cx="4029429" cy="931302"/>
          </a:xfrm>
          <a:prstGeom prst="rect">
            <a:avLst/>
          </a:prstGeom>
          <a:noFill/>
          <a:extLst/>
        </p:spPr>
      </p:pic>
    </p:spTree>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81000" y="230188"/>
            <a:ext cx="8382000" cy="526298"/>
          </a:xfrm>
        </p:spPr>
        <p:txBody>
          <a:bodyPr/>
          <a:lstStyle/>
          <a:p>
            <a:r>
              <a:rPr lang="ru-RU" sz="3800" smtClean="0"/>
              <a:t>Компоненты </a:t>
            </a:r>
            <a:r>
              <a:rPr lang="en-US" sz="3800" smtClean="0"/>
              <a:t>Fast </a:t>
            </a:r>
            <a:r>
              <a:rPr lang="en-US" sz="3800" dirty="0" smtClean="0"/>
              <a:t>Track </a:t>
            </a:r>
            <a:r>
              <a:rPr lang="en-US" sz="3800" smtClean="0"/>
              <a:t>Data Warehouse</a:t>
            </a:r>
            <a:endParaRPr lang="en-US" sz="3800" dirty="0"/>
          </a:p>
        </p:txBody>
      </p:sp>
      <p:sp>
        <p:nvSpPr>
          <p:cNvPr id="24" name="Slide Number Placeholder 2"/>
          <p:cNvSpPr>
            <a:spLocks noGrp="1"/>
          </p:cNvSpPr>
          <p:nvPr>
            <p:ph type="sldNum" sz="quarter" idx="10"/>
          </p:nvPr>
        </p:nvSpPr>
        <p:spPr/>
        <p:txBody>
          <a:bodyPr/>
          <a:lstStyle/>
          <a:p>
            <a:pPr>
              <a:defRPr/>
            </a:pPr>
            <a:fld id="{10D8CF26-3B53-4BF5-BF44-8EF8DF781331}" type="slidenum">
              <a:rPr lang="en-US" smtClean="0">
                <a:solidFill>
                  <a:srgbClr val="333333"/>
                </a:solidFill>
              </a:rPr>
              <a:pPr>
                <a:defRPr/>
              </a:pPr>
              <a:t>12</a:t>
            </a:fld>
            <a:endParaRPr lang="en-US" dirty="0">
              <a:solidFill>
                <a:srgbClr val="333333"/>
              </a:solidFill>
            </a:endParaRPr>
          </a:p>
        </p:txBody>
      </p:sp>
      <p:sp>
        <p:nvSpPr>
          <p:cNvPr id="25" name="Footer Placeholder 3"/>
          <p:cNvSpPr txBox="1">
            <a:spLocks/>
          </p:cNvSpPr>
          <p:nvPr/>
        </p:nvSpPr>
        <p:spPr>
          <a:xfrm>
            <a:off x="557213" y="6590983"/>
            <a:ext cx="6249987" cy="2428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333333"/>
                </a:solidFill>
                <a:effectLst/>
                <a:uLnTx/>
                <a:uFillTx/>
                <a:latin typeface="+mn-lt"/>
                <a:ea typeface="+mn-ea"/>
                <a:cs typeface="+mn-cs"/>
              </a:rPr>
              <a:t>&lt;Session Name&gt;		Microsoft NDA-only</a:t>
            </a: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p:txBody>
      </p:sp>
      <p:cxnSp>
        <p:nvCxnSpPr>
          <p:cNvPr id="29" name="Straight Connector 28"/>
          <p:cNvCxnSpPr/>
          <p:nvPr/>
        </p:nvCxnSpPr>
        <p:spPr>
          <a:xfrm>
            <a:off x="3771900" y="2693030"/>
            <a:ext cx="176625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05983" y="1547970"/>
            <a:ext cx="18204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608530" y="1773272"/>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82206" y="5855893"/>
            <a:ext cx="18559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82206" y="5287482"/>
            <a:ext cx="142130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txBox="1">
            <a:spLocks/>
          </p:cNvSpPr>
          <p:nvPr/>
        </p:nvSpPr>
        <p:spPr bwMode="auto">
          <a:xfrm>
            <a:off x="5546497" y="1940012"/>
            <a:ext cx="3148929" cy="1075038"/>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chemeClr val="accent2"/>
            </a:solidFill>
            <a:miter lim="800000"/>
            <a:headEnd/>
            <a:tailEnd/>
          </a:ln>
        </p:spPr>
        <p:txBody>
          <a:bodyPr vert="horz" wrap="square" lIns="182880" tIns="457200" rIns="0" bIns="0" numCol="1" anchor="ctr" anchorCtr="0" compatLnSpc="1">
            <a:prstTxWarp prst="textNoShape">
              <a:avLst/>
            </a:prstTxWarp>
          </a:bodyPr>
          <a:lstStyle/>
          <a:p>
            <a:pPr marL="342900" indent="-342900" eaLnBrk="0" hangingPunct="0">
              <a:spcBef>
                <a:spcPct val="20000"/>
              </a:spcBef>
              <a:buClr>
                <a:srgbClr val="0070C0"/>
              </a:buClr>
              <a:buSzPct val="115000"/>
              <a:defRPr/>
            </a:pPr>
            <a:r>
              <a:rPr lang="ru-RU" sz="1400" b="1" kern="0" dirty="0" smtClean="0">
                <a:latin typeface="+mj-lt"/>
              </a:rPr>
              <a:t>ПО</a:t>
            </a:r>
            <a:r>
              <a:rPr lang="en-US" sz="1400" b="1" kern="0" dirty="0" smtClean="0">
                <a:latin typeface="+mj-lt"/>
              </a:rPr>
              <a:t>:</a:t>
            </a:r>
          </a:p>
          <a:p>
            <a:pPr marL="465138" lvl="1" indent="-241300" eaLnBrk="0" hangingPunct="0">
              <a:spcBef>
                <a:spcPct val="20000"/>
              </a:spcBef>
              <a:buClr>
                <a:srgbClr val="0070C0"/>
              </a:buClr>
              <a:buSzPct val="115000"/>
              <a:buFont typeface="Arial" pitchFamily="34" charset="0"/>
              <a:buChar char="•"/>
              <a:defRPr/>
            </a:pPr>
            <a:r>
              <a:rPr lang="en-US" sz="1400" kern="0" dirty="0" smtClean="0">
                <a:latin typeface="+mj-lt"/>
              </a:rPr>
              <a:t>SQL Server 2008 R2 Enterprise</a:t>
            </a:r>
          </a:p>
          <a:p>
            <a:pPr marL="465138" lvl="1" indent="-241300" eaLnBrk="0" hangingPunct="0">
              <a:spcBef>
                <a:spcPct val="20000"/>
              </a:spcBef>
              <a:buClr>
                <a:srgbClr val="0070C0"/>
              </a:buClr>
              <a:buSzPct val="115000"/>
              <a:buFont typeface="Arial" pitchFamily="34" charset="0"/>
              <a:buChar char="•"/>
              <a:defRPr/>
            </a:pPr>
            <a:r>
              <a:rPr lang="en-US" sz="1400" kern="0" dirty="0" smtClean="0">
                <a:latin typeface="+mj-lt"/>
              </a:rPr>
              <a:t>Windows Server 2008</a:t>
            </a:r>
            <a:r>
              <a:rPr lang="ru-RU" sz="1400" kern="0" dirty="0" smtClean="0">
                <a:latin typeface="+mj-lt"/>
              </a:rPr>
              <a:t> </a:t>
            </a:r>
            <a:r>
              <a:rPr lang="en-US" sz="1400" kern="0" dirty="0" smtClean="0">
                <a:latin typeface="+mj-lt"/>
              </a:rPr>
              <a:t>R2</a:t>
            </a:r>
          </a:p>
          <a:p>
            <a:pPr marL="342900" indent="-342900" eaLnBrk="0" hangingPunct="0">
              <a:spcBef>
                <a:spcPct val="20000"/>
              </a:spcBef>
              <a:buClr>
                <a:srgbClr val="0070C0"/>
              </a:buClr>
              <a:buSzPct val="115000"/>
              <a:defRPr/>
            </a:pPr>
            <a:endParaRPr lang="en-US" sz="1400" kern="0" dirty="0" smtClean="0">
              <a:latin typeface="+mj-lt"/>
            </a:endParaRPr>
          </a:p>
          <a:p>
            <a:pPr marL="800100" lvl="1" indent="-342900" eaLnBrk="0" hangingPunct="0">
              <a:spcBef>
                <a:spcPct val="20000"/>
              </a:spcBef>
              <a:buClr>
                <a:srgbClr val="0070C0"/>
              </a:buClr>
              <a:buSzPct val="115000"/>
              <a:buFont typeface="Arial" pitchFamily="34" charset="0"/>
              <a:buChar char="•"/>
              <a:defRPr/>
            </a:pPr>
            <a:endParaRPr lang="en-US" sz="1400" kern="0" dirty="0" smtClean="0">
              <a:latin typeface="+mj-lt"/>
            </a:endParaRPr>
          </a:p>
        </p:txBody>
      </p:sp>
      <p:sp>
        <p:nvSpPr>
          <p:cNvPr id="31" name="Text Placeholder 2"/>
          <p:cNvSpPr txBox="1">
            <a:spLocks/>
          </p:cNvSpPr>
          <p:nvPr/>
        </p:nvSpPr>
        <p:spPr bwMode="auto">
          <a:xfrm>
            <a:off x="5550228" y="5152772"/>
            <a:ext cx="3148929" cy="1173920"/>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chemeClr val="accent1"/>
            </a:solidFill>
            <a:miter lim="800000"/>
            <a:headEnd/>
            <a:tailEnd/>
          </a:ln>
        </p:spPr>
        <p:txBody>
          <a:bodyPr vert="horz" wrap="square" lIns="182880" tIns="274320" rIns="0" bIns="0" numCol="1" anchor="ctr" anchorCtr="0" compatLnSpc="1">
            <a:prstTxWarp prst="textNoShape">
              <a:avLst/>
            </a:prstTxWarp>
          </a:bodyPr>
          <a:lstStyle/>
          <a:p>
            <a:pPr marL="342900" lvl="0" indent="-342900" eaLnBrk="0" hangingPunct="0">
              <a:spcBef>
                <a:spcPct val="20000"/>
              </a:spcBef>
              <a:buClr>
                <a:srgbClr val="0070C0"/>
              </a:buClr>
              <a:buSzPct val="115000"/>
              <a:defRPr/>
            </a:pPr>
            <a:r>
              <a:rPr lang="en-US" sz="1400" b="1" kern="0" dirty="0" smtClean="0">
                <a:latin typeface="+mj-lt"/>
              </a:rPr>
              <a:t>Hardware:</a:t>
            </a:r>
          </a:p>
          <a:p>
            <a:pPr lvl="1" indent="-222250" eaLnBrk="0" hangingPunct="0">
              <a:spcBef>
                <a:spcPct val="20000"/>
              </a:spcBef>
              <a:buClr>
                <a:srgbClr val="0070C0"/>
              </a:buClr>
              <a:buSzPct val="115000"/>
              <a:buFont typeface="Arial" pitchFamily="34" charset="0"/>
              <a:buChar char="•"/>
              <a:defRPr/>
            </a:pPr>
            <a:r>
              <a:rPr lang="ru-RU" sz="1400" kern="0" dirty="0" smtClean="0">
                <a:latin typeface="+mj-lt"/>
              </a:rPr>
              <a:t>Согласованные спецификации для серверов, систем хранения и сети</a:t>
            </a:r>
            <a:endParaRPr lang="en-US" sz="1400" kern="0" dirty="0" smtClean="0">
              <a:latin typeface="+mj-lt"/>
            </a:endParaRPr>
          </a:p>
          <a:p>
            <a:pPr marL="800100" lvl="1" indent="-342900" eaLnBrk="0" hangingPunct="0">
              <a:spcBef>
                <a:spcPct val="20000"/>
              </a:spcBef>
              <a:buClr>
                <a:srgbClr val="0070C0"/>
              </a:buClr>
              <a:buSzPct val="115000"/>
              <a:buFont typeface="Arial" pitchFamily="34" charset="0"/>
              <a:buChar char="•"/>
              <a:defRPr/>
            </a:pPr>
            <a:endParaRPr lang="en-US" sz="1400" b="1" kern="0" dirty="0" smtClean="0">
              <a:latin typeface="+mj-lt"/>
            </a:endParaRPr>
          </a:p>
        </p:txBody>
      </p:sp>
      <p:sp>
        <p:nvSpPr>
          <p:cNvPr id="34" name="Text Placeholder 2"/>
          <p:cNvSpPr txBox="1">
            <a:spLocks/>
          </p:cNvSpPr>
          <p:nvPr/>
        </p:nvSpPr>
        <p:spPr bwMode="auto">
          <a:xfrm>
            <a:off x="5554346" y="3101544"/>
            <a:ext cx="3148929" cy="1952369"/>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rgbClr val="F2AB5C"/>
            </a:solidFill>
            <a:miter lim="800000"/>
            <a:headEnd/>
            <a:tailEnd/>
          </a:ln>
        </p:spPr>
        <p:txBody>
          <a:bodyPr vert="horz" wrap="square" lIns="182880" tIns="502920" rIns="0" bIns="0" numCol="1" anchor="ctr" anchorCtr="0" compatLnSpc="1">
            <a:prstTxWarp prst="textNoShape">
              <a:avLst/>
            </a:prstTxWarp>
          </a:bodyPr>
          <a:lstStyle/>
          <a:p>
            <a:pPr marL="342900" indent="-342900" eaLnBrk="0" hangingPunct="0">
              <a:spcBef>
                <a:spcPct val="20000"/>
              </a:spcBef>
              <a:buClr>
                <a:srgbClr val="0070C0"/>
              </a:buClr>
              <a:buSzPct val="115000"/>
              <a:defRPr/>
            </a:pPr>
            <a:r>
              <a:rPr lang="ru-RU" sz="1400" b="1" kern="0" smtClean="0">
                <a:latin typeface="+mj-lt"/>
              </a:rPr>
              <a:t>Методические указания по конфигурации</a:t>
            </a:r>
            <a:r>
              <a:rPr lang="en-US" sz="1400" b="1" kern="0" smtClean="0">
                <a:latin typeface="+mj-lt"/>
              </a:rPr>
              <a:t>:</a:t>
            </a:r>
            <a:endParaRPr lang="en-US" sz="1400" b="1" kern="0" dirty="0" smtClean="0">
              <a:latin typeface="+mj-lt"/>
            </a:endParaRPr>
          </a:p>
          <a:p>
            <a:pPr marL="461963" lvl="1" indent="-231775" eaLnBrk="0" hangingPunct="0">
              <a:spcBef>
                <a:spcPct val="20000"/>
              </a:spcBef>
              <a:buClr>
                <a:srgbClr val="0070C0"/>
              </a:buClr>
              <a:buSzPct val="115000"/>
              <a:buFont typeface="Arial" pitchFamily="34" charset="0"/>
              <a:buChar char="•"/>
              <a:defRPr/>
            </a:pPr>
            <a:r>
              <a:rPr lang="ru-RU" sz="1400" kern="0" smtClean="0">
                <a:latin typeface="+mj-lt"/>
              </a:rPr>
              <a:t>Физической структуры таблиц</a:t>
            </a:r>
            <a:endParaRPr lang="en-US" sz="1400" kern="0" dirty="0" smtClean="0">
              <a:latin typeface="+mj-lt"/>
            </a:endParaRPr>
          </a:p>
          <a:p>
            <a:pPr marL="461963" lvl="1" indent="-231775" eaLnBrk="0" hangingPunct="0">
              <a:spcBef>
                <a:spcPct val="20000"/>
              </a:spcBef>
              <a:buClr>
                <a:srgbClr val="0070C0"/>
              </a:buClr>
              <a:buSzPct val="115000"/>
              <a:buFont typeface="Arial" pitchFamily="34" charset="0"/>
              <a:buChar char="•"/>
              <a:defRPr/>
            </a:pPr>
            <a:r>
              <a:rPr lang="ru-RU" sz="1400" kern="0" smtClean="0">
                <a:latin typeface="+mj-lt"/>
              </a:rPr>
              <a:t>Индексов</a:t>
            </a:r>
            <a:endParaRPr lang="en-US" sz="1400" kern="0" dirty="0" smtClean="0">
              <a:latin typeface="+mj-lt"/>
            </a:endParaRPr>
          </a:p>
          <a:p>
            <a:pPr marL="461963" lvl="1" indent="-231775" eaLnBrk="0" hangingPunct="0">
              <a:spcBef>
                <a:spcPct val="20000"/>
              </a:spcBef>
              <a:buClr>
                <a:srgbClr val="0070C0"/>
              </a:buClr>
              <a:buSzPct val="115000"/>
              <a:buFont typeface="Arial" pitchFamily="34" charset="0"/>
              <a:buChar char="•"/>
              <a:defRPr/>
            </a:pPr>
            <a:r>
              <a:rPr lang="ru-RU" sz="1400" kern="0" smtClean="0">
                <a:latin typeface="+mj-lt"/>
              </a:rPr>
              <a:t>Сжатия</a:t>
            </a:r>
            <a:endParaRPr lang="en-US" sz="1400" kern="0" dirty="0" smtClean="0">
              <a:latin typeface="+mj-lt"/>
            </a:endParaRPr>
          </a:p>
          <a:p>
            <a:pPr marL="461963" lvl="1" indent="-231775" eaLnBrk="0" hangingPunct="0">
              <a:spcBef>
                <a:spcPct val="20000"/>
              </a:spcBef>
              <a:buClr>
                <a:srgbClr val="0070C0"/>
              </a:buClr>
              <a:buSzPct val="115000"/>
              <a:buFont typeface="Arial" pitchFamily="34" charset="0"/>
              <a:buChar char="•"/>
              <a:defRPr/>
            </a:pPr>
            <a:r>
              <a:rPr lang="ru-RU" sz="1400" kern="0" smtClean="0">
                <a:latin typeface="+mj-lt"/>
              </a:rPr>
              <a:t>Настроек </a:t>
            </a:r>
            <a:r>
              <a:rPr lang="en-US" sz="1400" kern="0" smtClean="0">
                <a:latin typeface="+mj-lt"/>
              </a:rPr>
              <a:t>SQL Server</a:t>
            </a:r>
            <a:endParaRPr lang="en-US" sz="1400" kern="0" dirty="0" smtClean="0">
              <a:latin typeface="+mj-lt"/>
            </a:endParaRPr>
          </a:p>
          <a:p>
            <a:pPr marL="461963" lvl="1" indent="-231775" eaLnBrk="0" hangingPunct="0">
              <a:spcBef>
                <a:spcPct val="20000"/>
              </a:spcBef>
              <a:buClr>
                <a:srgbClr val="0070C0"/>
              </a:buClr>
              <a:buSzPct val="115000"/>
              <a:buFont typeface="Arial" pitchFamily="34" charset="0"/>
              <a:buChar char="•"/>
              <a:defRPr/>
            </a:pPr>
            <a:r>
              <a:rPr lang="ru-RU" sz="1400" kern="0" smtClean="0">
                <a:latin typeface="+mj-lt"/>
              </a:rPr>
              <a:t>Настроек </a:t>
            </a:r>
            <a:r>
              <a:rPr lang="en-US" sz="1400" kern="0" smtClean="0">
                <a:latin typeface="+mj-lt"/>
              </a:rPr>
              <a:t>Windows Server </a:t>
            </a:r>
            <a:endParaRPr lang="en-US" sz="1400" kern="0" dirty="0" smtClean="0">
              <a:latin typeface="+mj-lt"/>
            </a:endParaRPr>
          </a:p>
          <a:p>
            <a:pPr marL="461963" lvl="1" indent="-231775" eaLnBrk="0" hangingPunct="0">
              <a:spcBef>
                <a:spcPct val="20000"/>
              </a:spcBef>
              <a:buClr>
                <a:srgbClr val="0070C0"/>
              </a:buClr>
              <a:buSzPct val="115000"/>
              <a:buFont typeface="Arial" pitchFamily="34" charset="0"/>
              <a:buChar char="•"/>
              <a:defRPr/>
            </a:pPr>
            <a:r>
              <a:rPr lang="ru-RU" sz="1400" kern="0" smtClean="0">
                <a:latin typeface="+mj-lt"/>
              </a:rPr>
              <a:t>Загрузки данных</a:t>
            </a:r>
            <a:endParaRPr lang="en-US" sz="1400" kern="0" dirty="0" smtClean="0">
              <a:latin typeface="+mj-lt"/>
            </a:endParaRPr>
          </a:p>
          <a:p>
            <a:pPr marL="342900" indent="-342900" eaLnBrk="0" hangingPunct="0">
              <a:spcBef>
                <a:spcPct val="20000"/>
              </a:spcBef>
              <a:buClr>
                <a:srgbClr val="0070C0"/>
              </a:buClr>
              <a:buSzPct val="115000"/>
              <a:defRPr/>
            </a:pPr>
            <a:endParaRPr lang="en-US" sz="1400" kern="0" dirty="0" smtClean="0">
              <a:latin typeface="+mj-lt"/>
            </a:endParaRPr>
          </a:p>
          <a:p>
            <a:pPr marL="800100" lvl="1" indent="-342900" eaLnBrk="0" hangingPunct="0">
              <a:spcBef>
                <a:spcPct val="20000"/>
              </a:spcBef>
              <a:buClr>
                <a:srgbClr val="0070C0"/>
              </a:buClr>
              <a:buSzPct val="115000"/>
              <a:buFont typeface="Arial" pitchFamily="34" charset="0"/>
              <a:buChar char="•"/>
              <a:defRPr/>
            </a:pPr>
            <a:endParaRPr lang="en-US" sz="1400" b="1" kern="0" dirty="0" smtClean="0">
              <a:latin typeface="+mj-lt"/>
            </a:endParaRPr>
          </a:p>
        </p:txBody>
      </p:sp>
      <p:cxnSp>
        <p:nvCxnSpPr>
          <p:cNvPr id="20" name="Straight Connector 19"/>
          <p:cNvCxnSpPr/>
          <p:nvPr/>
        </p:nvCxnSpPr>
        <p:spPr>
          <a:xfrm>
            <a:off x="3771900" y="3719663"/>
            <a:ext cx="1341580" cy="126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148306" y="4678989"/>
            <a:ext cx="19202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17238" y="5638007"/>
            <a:ext cx="429768"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3682206" y="4213585"/>
            <a:ext cx="1855952" cy="1928012"/>
            <a:chOff x="4522328" y="3875308"/>
            <a:chExt cx="1563009" cy="1928012"/>
          </a:xfrm>
        </p:grpSpPr>
        <p:cxnSp>
          <p:nvCxnSpPr>
            <p:cNvPr id="23" name="Straight Connector 22"/>
            <p:cNvCxnSpPr/>
            <p:nvPr/>
          </p:nvCxnSpPr>
          <p:spPr>
            <a:xfrm>
              <a:off x="4522328" y="3875308"/>
              <a:ext cx="73152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300706" y="4842406"/>
              <a:ext cx="19202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57048" y="5790407"/>
              <a:ext cx="828289"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682206" y="2562464"/>
            <a:ext cx="1859278" cy="979246"/>
            <a:chOff x="4522328" y="3875308"/>
            <a:chExt cx="1361601" cy="1938496"/>
          </a:xfrm>
        </p:grpSpPr>
        <p:cxnSp>
          <p:nvCxnSpPr>
            <p:cNvPr id="42" name="Straight Connector 41"/>
            <p:cNvCxnSpPr/>
            <p:nvPr/>
          </p:nvCxnSpPr>
          <p:spPr>
            <a:xfrm>
              <a:off x="4522328" y="3875308"/>
              <a:ext cx="7315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00706" y="4842406"/>
              <a:ext cx="19202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7051" y="5812216"/>
              <a:ext cx="62687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005983" y="1707614"/>
            <a:ext cx="1533665" cy="1622940"/>
            <a:chOff x="4522328" y="3875308"/>
            <a:chExt cx="1361601" cy="1938496"/>
          </a:xfrm>
        </p:grpSpPr>
        <p:cxnSp>
          <p:nvCxnSpPr>
            <p:cNvPr id="46" name="Straight Connector 45"/>
            <p:cNvCxnSpPr/>
            <p:nvPr/>
          </p:nvCxnSpPr>
          <p:spPr>
            <a:xfrm>
              <a:off x="4522328" y="3875308"/>
              <a:ext cx="7315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300706" y="4842406"/>
              <a:ext cx="19202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57051" y="5812216"/>
              <a:ext cx="62687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491" y="831455"/>
            <a:ext cx="2677935" cy="476007"/>
          </a:xfrm>
          <a:prstGeom prst="rect">
            <a:avLst/>
          </a:prstGeom>
        </p:spPr>
      </p:pic>
      <p:grpSp>
        <p:nvGrpSpPr>
          <p:cNvPr id="38" name="Group 37"/>
          <p:cNvGrpSpPr/>
          <p:nvPr/>
        </p:nvGrpSpPr>
        <p:grpSpPr>
          <a:xfrm>
            <a:off x="428626" y="999256"/>
            <a:ext cx="3577358" cy="7127427"/>
            <a:chOff x="759124" y="885284"/>
            <a:chExt cx="3910837" cy="7631771"/>
          </a:xfrm>
        </p:grpSpPr>
        <p:pic>
          <p:nvPicPr>
            <p:cNvPr id="40" name="Picture 39" descr="FastTrack - Generic Server2.jpg"/>
            <p:cNvPicPr>
              <a:picLocks noChangeAspect="1"/>
            </p:cNvPicPr>
            <p:nvPr/>
          </p:nvPicPr>
          <p:blipFill>
            <a:blip r:embed="rId4"/>
            <a:stretch>
              <a:fillRect/>
            </a:stretch>
          </p:blipFill>
          <p:spPr>
            <a:xfrm>
              <a:off x="759124" y="885284"/>
              <a:ext cx="3910837" cy="7631771"/>
            </a:xfrm>
            <a:prstGeom prst="rect">
              <a:avLst/>
            </a:prstGeom>
            <a:effectLst>
              <a:outerShdw blurRad="50800" dist="38100" dir="8100000" algn="tr" rotWithShape="0">
                <a:prstClr val="black">
                  <a:alpha val="40000"/>
                </a:prstClr>
              </a:outerShdw>
            </a:effectLst>
          </p:spPr>
        </p:pic>
        <p:sp>
          <p:nvSpPr>
            <p:cNvPr id="50" name="Rounded Rectangle 49"/>
            <p:cNvSpPr/>
            <p:nvPr/>
          </p:nvSpPr>
          <p:spPr bwMode="auto">
            <a:xfrm>
              <a:off x="2143354" y="1082650"/>
              <a:ext cx="2496368" cy="1089964"/>
            </a:xfrm>
            <a:prstGeom prst="roundRect">
              <a:avLst/>
            </a:prstGeom>
            <a:solidFill>
              <a:schemeClr val="bg1"/>
            </a:solidFill>
            <a:ln>
              <a:solidFill>
                <a:schemeClr val="bg1"/>
              </a:solidFill>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000000"/>
                    </a:gs>
                    <a:gs pos="100000">
                      <a:srgbClr val="000000"/>
                    </a:gs>
                  </a:gsLst>
                  <a:lin ang="5400000" scaled="0"/>
                </a:gradFill>
              </a:endParaRPr>
            </a:p>
          </p:txBody>
        </p:sp>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2182" y="1389628"/>
              <a:ext cx="2418711" cy="476007"/>
            </a:xfrm>
            <a:prstGeom prst="rect">
              <a:avLst/>
            </a:prstGeom>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ounded Rectangle 40"/>
          <p:cNvSpPr/>
          <p:nvPr/>
        </p:nvSpPr>
        <p:spPr bwMode="auto">
          <a:xfrm>
            <a:off x="348633" y="4353015"/>
            <a:ext cx="8458200" cy="1648690"/>
          </a:xfrm>
          <a:prstGeom prst="roundRect">
            <a:avLst>
              <a:gd name="adj" fmla="val 5196"/>
            </a:avLst>
          </a:prstGeom>
          <a:blipFill dpi="0" rotWithShape="0">
            <a:blip r:embed="rId3" cstate="print">
              <a:lum/>
              <a:extLst>
                <a:ext uri="{28A0092B-C50C-407E-A947-70E740481C1C}">
                  <a14:useLocalDpi xmlns:a14="http://schemas.microsoft.com/office/drawing/2010/main" val="0"/>
                </a:ext>
              </a:extLst>
            </a:blip>
            <a:srcRect/>
            <a:stretch>
              <a:fillRect/>
            </a:stretch>
          </a:blipFill>
          <a:ln>
            <a:solidFill>
              <a:schemeClr val="accent1"/>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hangingPunct="0">
              <a:spcBef>
                <a:spcPct val="20000"/>
              </a:spcBef>
              <a:buClr>
                <a:srgbClr val="0070C0"/>
              </a:buClr>
              <a:buSzPct val="115000"/>
              <a:defRPr/>
            </a:pPr>
            <a:r>
              <a:rPr lang="ru-RU" kern="0" spc="-15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Шаблоны решений системных интеграторов</a:t>
            </a:r>
            <a:endPar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endParaRPr>
          </a:p>
        </p:txBody>
      </p:sp>
      <p:sp useBgFill="1">
        <p:nvSpPr>
          <p:cNvPr id="47" name="Rounded Rectangle 46"/>
          <p:cNvSpPr/>
          <p:nvPr/>
        </p:nvSpPr>
        <p:spPr bwMode="auto">
          <a:xfrm>
            <a:off x="348633" y="1399548"/>
            <a:ext cx="8458199" cy="2773357"/>
          </a:xfrm>
          <a:prstGeom prst="roundRect">
            <a:avLst>
              <a:gd name="adj" fmla="val 3635"/>
            </a:avLst>
          </a:prstGeom>
          <a:blipFill dpi="0" rotWithShape="0">
            <a:blip r:embed="rId3" cstate="print">
              <a:lum/>
              <a:extLst>
                <a:ext uri="{28A0092B-C50C-407E-A947-70E740481C1C}">
                  <a14:useLocalDpi xmlns:a14="http://schemas.microsoft.com/office/drawing/2010/main" val="0"/>
                </a:ext>
              </a:extLst>
            </a:blip>
            <a:srcRect/>
            <a:stretch>
              <a:fillRect/>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hangingPunct="0">
              <a:spcBef>
                <a:spcPct val="20000"/>
              </a:spcBef>
              <a:buClr>
                <a:srgbClr val="0070C0"/>
              </a:buClr>
              <a:buSzPct val="115000"/>
              <a:defRPr/>
            </a:pPr>
            <a:r>
              <a:rPr lang="ru-RU" kern="0" spc="-15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12 рекомендованных архитектур </a:t>
            </a:r>
            <a:r>
              <a:rPr lang="en-US" kern="0" spc="-15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SMP</a:t>
            </a:r>
            <a:endPar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endParaRPr>
          </a:p>
        </p:txBody>
      </p:sp>
      <p:sp>
        <p:nvSpPr>
          <p:cNvPr id="42" name="Rounded Rectangle 41"/>
          <p:cNvSpPr/>
          <p:nvPr/>
        </p:nvSpPr>
        <p:spPr>
          <a:xfrm>
            <a:off x="424833" y="4824057"/>
            <a:ext cx="8305800" cy="1108374"/>
          </a:xfrm>
          <a:prstGeom prst="roundRect">
            <a:avLst>
              <a:gd name="adj" fmla="val 7808"/>
            </a:avLst>
          </a:prstGeom>
          <a:solidFill>
            <a:schemeClr val="accent1">
              <a:alpha val="18000"/>
            </a:scheme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ounded Rectangle 39"/>
          <p:cNvSpPr/>
          <p:nvPr/>
        </p:nvSpPr>
        <p:spPr>
          <a:xfrm>
            <a:off x="424833" y="2420305"/>
            <a:ext cx="8305800" cy="1981200"/>
          </a:xfrm>
          <a:prstGeom prst="roundRect">
            <a:avLst>
              <a:gd name="adj" fmla="val 2389"/>
            </a:avLst>
          </a:prstGeom>
          <a:gradFill flip="none" rotWithShape="1">
            <a:gsLst>
              <a:gs pos="0">
                <a:schemeClr val="tx1">
                  <a:alpha val="54000"/>
                </a:schemeClr>
              </a:gs>
              <a:gs pos="50000">
                <a:srgbClr val="000000">
                  <a:alpha val="0"/>
                </a:srgbClr>
              </a:gs>
              <a:gs pos="100000">
                <a:srgbClr val="FFFFFF">
                  <a:lumMod val="75000"/>
                  <a:alpha val="0"/>
                </a:srgbClr>
              </a:gs>
            </a:gsLst>
            <a:lin ang="5400000" scaled="1"/>
            <a:tileRect/>
          </a:gradFill>
          <a:ln w="25400" cap="flat" cmpd="sng" algn="ctr">
            <a:noFill/>
            <a:prstDash val="solid"/>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Title 69"/>
          <p:cNvSpPr>
            <a:spLocks noGrp="1"/>
          </p:cNvSpPr>
          <p:nvPr>
            <p:ph type="title"/>
          </p:nvPr>
        </p:nvSpPr>
        <p:spPr>
          <a:xfrm>
            <a:off x="381000" y="230188"/>
            <a:ext cx="8382000" cy="553998"/>
          </a:xfrm>
        </p:spPr>
        <p:txBody>
          <a:bodyPr vert="horz" wrap="square" lIns="0" tIns="0" rIns="0" bIns="0" rtlCol="0" anchor="t">
            <a:spAutoFit/>
          </a:bodyPr>
          <a:lstStyle/>
          <a:p>
            <a:r>
              <a:rPr lang="en-US" dirty="0"/>
              <a:t>Fast Track Data </a:t>
            </a:r>
            <a:r>
              <a:rPr lang="en-US" dirty="0" smtClean="0"/>
              <a:t>Warehouse</a:t>
            </a:r>
            <a:endParaRPr lang="en-US" dirty="0"/>
          </a:p>
        </p:txBody>
      </p:sp>
      <p:grpSp>
        <p:nvGrpSpPr>
          <p:cNvPr id="2" name="Group 37"/>
          <p:cNvGrpSpPr/>
          <p:nvPr/>
        </p:nvGrpSpPr>
        <p:grpSpPr>
          <a:xfrm>
            <a:off x="6901833" y="4934905"/>
            <a:ext cx="1669042" cy="919848"/>
            <a:chOff x="10169806" y="4171285"/>
            <a:chExt cx="2709954" cy="1493520"/>
          </a:xfrm>
        </p:grpSpPr>
        <p:grpSp>
          <p:nvGrpSpPr>
            <p:cNvPr id="3" name="Group 18"/>
            <p:cNvGrpSpPr/>
            <p:nvPr/>
          </p:nvGrpSpPr>
          <p:grpSpPr>
            <a:xfrm>
              <a:off x="10169806" y="4171285"/>
              <a:ext cx="1682203" cy="1493520"/>
              <a:chOff x="113698" y="2178415"/>
              <a:chExt cx="1256315" cy="1196610"/>
            </a:xfrm>
          </p:grpSpPr>
          <p:pic>
            <p:nvPicPr>
              <p:cNvPr id="52"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3698" y="2178415"/>
                <a:ext cx="1055567" cy="1104170"/>
              </a:xfrm>
              <a:prstGeom prst="rect">
                <a:avLst/>
              </a:prstGeom>
              <a:noFill/>
            </p:spPr>
          </p:pic>
          <p:pic>
            <p:nvPicPr>
              <p:cNvPr id="53" name="Picture 2" descr="C:\Program Files\Microsoft Resource DVD Artwork\DVD_ART\Artwork_Imagery\HARDWARE_IMAGERY\Illustration - Misc Hardware\Windows Vista Illustration Icons\Generic Doc.png"/>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5488" y="2730500"/>
                <a:ext cx="644525" cy="644525"/>
              </a:xfrm>
              <a:prstGeom prst="rect">
                <a:avLst/>
              </a:prstGeom>
              <a:noFill/>
            </p:spPr>
          </p:pic>
        </p:grpSp>
        <p:pic>
          <p:nvPicPr>
            <p:cNvPr id="55" name="Rectangle 4111"/>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070099" y="4665511"/>
              <a:ext cx="809661" cy="705178"/>
            </a:xfrm>
            <a:prstGeom prst="rect">
              <a:avLst/>
            </a:prstGeom>
            <a:noFill/>
            <a:ln w="9525">
              <a:noFill/>
              <a:miter lim="800000"/>
              <a:headEnd/>
              <a:tailEnd/>
            </a:ln>
          </p:spPr>
        </p:pic>
      </p:grpSp>
      <p:pic>
        <p:nvPicPr>
          <p:cNvPr id="65" name="Picture 64"/>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3433" y="3182305"/>
            <a:ext cx="1371600" cy="556788"/>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6" name="Picture 3" descr="C:\Users\vfontama\Documents\SQL Server Logos\SQL08_h_rgb.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63939" y="1818797"/>
            <a:ext cx="2151386" cy="444131"/>
          </a:xfrm>
          <a:prstGeom prst="rect">
            <a:avLst/>
          </a:prstGeom>
          <a:noFill/>
        </p:spPr>
      </p:pic>
      <p:pic>
        <p:nvPicPr>
          <p:cNvPr id="82" name="Picture 81" descr="bull.png"/>
          <p:cNvPicPr>
            <a:picLocks noChangeAspect="1"/>
          </p:cNvPicPr>
          <p:nvPr/>
        </p:nvPicPr>
        <p:blipFill>
          <a:blip r:embed="rId9" cstate="email">
            <a:lum bright="40000"/>
            <a:extLst>
              <a:ext uri="{28A0092B-C50C-407E-A947-70E740481C1C}">
                <a14:useLocalDpi xmlns:a14="http://schemas.microsoft.com/office/drawing/2010/main" val="0"/>
              </a:ext>
            </a:extLst>
          </a:blip>
          <a:stretch>
            <a:fillRect/>
          </a:stretch>
        </p:blipFill>
        <p:spPr>
          <a:xfrm>
            <a:off x="4234833" y="2648905"/>
            <a:ext cx="735358" cy="332254"/>
          </a:xfrm>
          <a:prstGeom prst="rect">
            <a:avLst/>
          </a:prstGeom>
        </p:spPr>
      </p:pic>
      <p:pic>
        <p:nvPicPr>
          <p:cNvPr id="26" name="Picture 25" descr="avanade.png"/>
          <p:cNvPicPr>
            <a:picLocks noChangeAspect="1"/>
          </p:cNvPicPr>
          <p:nvPr/>
        </p:nvPicPr>
        <p:blipFill>
          <a:blip r:embed="rId10" cstate="email">
            <a:lum bright="100000"/>
            <a:extLst>
              <a:ext uri="{28A0092B-C50C-407E-A947-70E740481C1C}">
                <a14:useLocalDpi xmlns:a14="http://schemas.microsoft.com/office/drawing/2010/main" val="0"/>
              </a:ext>
            </a:extLst>
          </a:blip>
          <a:stretch>
            <a:fillRect/>
          </a:stretch>
        </p:blipFill>
        <p:spPr>
          <a:xfrm>
            <a:off x="1907510" y="5259868"/>
            <a:ext cx="1470571" cy="398049"/>
          </a:xfrm>
          <a:prstGeom prst="rect">
            <a:avLst/>
          </a:prstGeom>
        </p:spPr>
      </p:pic>
      <p:pic>
        <p:nvPicPr>
          <p:cNvPr id="27" name="Picture 26" descr="hitachi.png"/>
          <p:cNvPicPr>
            <a:picLocks noChangeAspect="1"/>
          </p:cNvPicPr>
          <p:nvPr/>
        </p:nvPicPr>
        <p:blipFill>
          <a:blip r:embed="rId11" cstate="email">
            <a:lum bright="100000"/>
            <a:extLst>
              <a:ext uri="{28A0092B-C50C-407E-A947-70E740481C1C}">
                <a14:useLocalDpi xmlns:a14="http://schemas.microsoft.com/office/drawing/2010/main" val="0"/>
              </a:ext>
            </a:extLst>
          </a:blip>
          <a:stretch>
            <a:fillRect/>
          </a:stretch>
        </p:blipFill>
        <p:spPr>
          <a:xfrm>
            <a:off x="3593533" y="5397835"/>
            <a:ext cx="1784300" cy="202920"/>
          </a:xfrm>
          <a:prstGeom prst="rect">
            <a:avLst/>
          </a:prstGeom>
        </p:spPr>
      </p:pic>
      <p:pic>
        <p:nvPicPr>
          <p:cNvPr id="28" name="Picture 27" descr="Cognizant_Technology_Solutions_white.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785976" y="4989286"/>
            <a:ext cx="582457" cy="788744"/>
          </a:xfrm>
          <a:prstGeom prst="rect">
            <a:avLst/>
          </a:prstGeom>
        </p:spPr>
      </p:pic>
      <p:pic>
        <p:nvPicPr>
          <p:cNvPr id="29" name="Picture 28" descr="hp2.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3633" y="3182305"/>
            <a:ext cx="1305154" cy="559352"/>
          </a:xfrm>
          <a:prstGeom prst="rect">
            <a:avLst/>
          </a:prstGeom>
          <a:effectLst/>
        </p:spPr>
      </p:pic>
      <p:pic>
        <p:nvPicPr>
          <p:cNvPr id="30" name="Picture 29" descr="bull2.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853833" y="3106105"/>
            <a:ext cx="1371600" cy="1371600"/>
          </a:xfrm>
          <a:prstGeom prst="rect">
            <a:avLst/>
          </a:prstGeom>
          <a:effectLst/>
        </p:spPr>
      </p:pic>
      <p:pic>
        <p:nvPicPr>
          <p:cNvPr id="28680" name="Picture 8" descr="IBM eServer xSeries 360"/>
          <p:cNvPicPr>
            <a:picLocks noChangeAspect="1" noChangeArrowheads="1"/>
          </p:cNvPicPr>
          <p:nvPr/>
        </p:nvPicPr>
        <p:blipFill>
          <a:blip r:embed="rId15" cstate="email">
            <a:extLst>
              <a:ext uri="{28A0092B-C50C-407E-A947-70E740481C1C}">
                <a14:useLocalDpi xmlns:a14="http://schemas.microsoft.com/office/drawing/2010/main" val="0"/>
              </a:ext>
            </a:extLst>
          </a:blip>
          <a:stretch>
            <a:fillRect/>
          </a:stretch>
        </p:blipFill>
        <p:spPr bwMode="auto">
          <a:xfrm>
            <a:off x="5301633" y="2863216"/>
            <a:ext cx="1746250" cy="1309689"/>
          </a:xfrm>
          <a:prstGeom prst="rect">
            <a:avLst/>
          </a:prstGeom>
          <a:noFill/>
          <a:effectLst/>
        </p:spPr>
      </p:pic>
      <p:pic>
        <p:nvPicPr>
          <p:cNvPr id="32" name="Picture 31" descr="ibm-logo.gif"/>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758833" y="2725105"/>
            <a:ext cx="914400" cy="415636"/>
          </a:xfrm>
          <a:prstGeom prst="rect">
            <a:avLst/>
          </a:prstGeom>
        </p:spPr>
      </p:pic>
      <p:pic>
        <p:nvPicPr>
          <p:cNvPr id="33" name="Picture 2"/>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282833" y="2572705"/>
            <a:ext cx="1195387" cy="676275"/>
          </a:xfrm>
          <a:prstGeom prst="rect">
            <a:avLst/>
          </a:prstGeom>
          <a:noFill/>
          <a:ln w="9525">
            <a:noFill/>
            <a:miter lim="800000"/>
            <a:headEnd/>
            <a:tailEnd/>
          </a:ln>
          <a:effectLst/>
        </p:spPr>
      </p:pic>
      <p:pic>
        <p:nvPicPr>
          <p:cNvPr id="35" name="Picture 72" descr="emc_node"/>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7206633" y="3334705"/>
            <a:ext cx="1361300" cy="381000"/>
          </a:xfrm>
          <a:prstGeom prst="rect">
            <a:avLst/>
          </a:prstGeom>
          <a:noFill/>
        </p:spPr>
      </p:pic>
      <p:pic>
        <p:nvPicPr>
          <p:cNvPr id="31" name="Picture 8"/>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939184" y="5220657"/>
            <a:ext cx="504824" cy="504824"/>
          </a:xfrm>
          <a:prstGeom prst="rect">
            <a:avLst/>
          </a:prstGeom>
          <a:noFill/>
          <a:ln w="9525">
            <a:noFill/>
            <a:miter lim="800000"/>
            <a:headEnd/>
            <a:tailEnd/>
          </a:ln>
        </p:spPr>
      </p:pic>
      <p:pic>
        <p:nvPicPr>
          <p:cNvPr id="36" name="Picture 8"/>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1034434" y="2620332"/>
            <a:ext cx="504824" cy="504824"/>
          </a:xfrm>
          <a:prstGeom prst="rect">
            <a:avLst/>
          </a:prstGeom>
          <a:noFill/>
          <a:ln w="9525">
            <a:noFill/>
            <a:miter lim="800000"/>
            <a:headEnd/>
            <a:tailEnd/>
          </a:ln>
        </p:spPr>
      </p:pic>
      <p:pic>
        <p:nvPicPr>
          <p:cNvPr id="37" name="Picture 7" descr="C:\Users\vfontama\AppData\Local\Microsoft\Windows\Temporary Internet Files\Content.Outlook\JAE8CBKN\Dell Black Log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72733" y="2610805"/>
            <a:ext cx="514350" cy="514350"/>
          </a:xfrm>
          <a:prstGeom prst="rect">
            <a:avLst/>
          </a:prstGeom>
          <a:noFill/>
        </p:spPr>
      </p:pic>
    </p:spTree>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5" descr="C:\Users\mitchelld\Desktop\Assets\Web_Net.png"/>
          <p:cNvPicPr>
            <a:picLocks noChangeAspect="1" noChangeArrowheads="1"/>
          </p:cNvPicPr>
          <p:nvPr/>
        </p:nvPicPr>
        <p:blipFill rotWithShape="1">
          <a:blip r:embed="rId4" cstate="print">
            <a:grayscl/>
            <a:lum bright="-20000" contrast="40000"/>
          </a:blip>
          <a:srcRect l="23477" r="6020"/>
          <a:stretch/>
        </p:blipFill>
        <p:spPr bwMode="auto">
          <a:xfrm rot="10800000">
            <a:off x="19050" y="2974724"/>
            <a:ext cx="9144000" cy="3883279"/>
          </a:xfrm>
          <a:prstGeom prst="rect">
            <a:avLst/>
          </a:prstGeom>
          <a:noFill/>
        </p:spPr>
      </p:pic>
      <p:sp>
        <p:nvSpPr>
          <p:cNvPr id="27" name="Rectangle 26"/>
          <p:cNvSpPr/>
          <p:nvPr/>
        </p:nvSpPr>
        <p:spPr bwMode="auto">
          <a:xfrm>
            <a:off x="0" y="896578"/>
            <a:ext cx="9126486" cy="6939323"/>
          </a:xfrm>
          <a:prstGeom prst="rect">
            <a:avLst/>
          </a:prstGeom>
          <a:gradFill flip="none" rotWithShape="1">
            <a:gsLst>
              <a:gs pos="100000">
                <a:srgbClr val="5E2C02">
                  <a:alpha val="0"/>
                </a:srgbClr>
              </a:gs>
              <a:gs pos="49000">
                <a:srgbClr val="00B0F0">
                  <a:alpha val="61000"/>
                </a:srgbClr>
              </a:gs>
              <a:gs pos="25000">
                <a:srgbClr val="5E2C02">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a:endParaRPr lang="en-US" sz="3500" dirty="0" smtClean="0">
              <a:solidFill>
                <a:prstClr val="black"/>
              </a:solidFill>
              <a:effectLst>
                <a:outerShdw blurRad="38100" dist="38100" dir="2700000" algn="tl">
                  <a:srgbClr val="000000">
                    <a:alpha val="43137"/>
                  </a:srgbClr>
                </a:outerShdw>
              </a:effectLst>
              <a:latin typeface="Segoe" pitchFamily="34" charset="0"/>
            </a:endParaRPr>
          </a:p>
        </p:txBody>
      </p:sp>
      <p:sp>
        <p:nvSpPr>
          <p:cNvPr id="35" name="Content Placeholder 2"/>
          <p:cNvSpPr txBox="1">
            <a:spLocks/>
          </p:cNvSpPr>
          <p:nvPr/>
        </p:nvSpPr>
        <p:spPr>
          <a:xfrm>
            <a:off x="592258" y="1736234"/>
            <a:ext cx="7791165" cy="2678066"/>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spcBef>
                <a:spcPts val="600"/>
              </a:spcBef>
            </a:pPr>
            <a:endParaRPr lang="en-US" dirty="0" smtClean="0"/>
          </a:p>
        </p:txBody>
      </p:sp>
      <p:grpSp>
        <p:nvGrpSpPr>
          <p:cNvPr id="8" name="Group 7"/>
          <p:cNvGrpSpPr/>
          <p:nvPr/>
        </p:nvGrpSpPr>
        <p:grpSpPr>
          <a:xfrm>
            <a:off x="19049" y="341671"/>
            <a:ext cx="9134476" cy="1184598"/>
            <a:chOff x="-29624" y="1379621"/>
            <a:chExt cx="9240998" cy="969792"/>
          </a:xfrm>
        </p:grpSpPr>
        <p:sp>
          <p:nvSpPr>
            <p:cNvPr id="9" name="Rectangle 8"/>
            <p:cNvSpPr/>
            <p:nvPr/>
          </p:nvSpPr>
          <p:spPr>
            <a:xfrm flipH="1">
              <a:off x="-24066" y="1379621"/>
              <a:ext cx="9235440" cy="969792"/>
            </a:xfrm>
            <a:prstGeom prst="rect">
              <a:avLst/>
            </a:prstGeom>
            <a:gradFill flip="none" rotWithShape="1">
              <a:gsLst>
                <a:gs pos="23000">
                  <a:schemeClr val="bg1">
                    <a:alpha val="0"/>
                  </a:schemeClr>
                </a:gs>
                <a:gs pos="41000">
                  <a:srgbClr val="00B0F0">
                    <a:alpha val="64000"/>
                  </a:srgbClr>
                </a:gs>
                <a:gs pos="64000">
                  <a:srgbClr val="00B0F0">
                    <a:alpha val="42000"/>
                  </a:srgbClr>
                </a:gs>
                <a:gs pos="87000">
                  <a:schemeClr val="bg1"/>
                </a:gs>
              </a:gsLst>
              <a:lin ang="0" scaled="1"/>
              <a:tileRect/>
            </a:gradFill>
            <a:ln w="6350" cap="flat" cmpd="sng" algn="ctr">
              <a:gradFill flip="none" rotWithShape="1">
                <a:gsLst>
                  <a:gs pos="0">
                    <a:schemeClr val="tx1">
                      <a:alpha val="0"/>
                    </a:schemeClr>
                  </a:gs>
                  <a:gs pos="50000">
                    <a:schemeClr val="tx1"/>
                  </a:gs>
                  <a:gs pos="100000">
                    <a:schemeClr val="accent1">
                      <a:tint val="23500"/>
                      <a:satMod val="160000"/>
                      <a:alpha val="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0" compatLnSpc="1">
              <a:prstTxWarp prst="textNoShape">
                <a:avLst/>
              </a:prstTxWarp>
            </a:bodyPr>
            <a:lstStyle/>
            <a:p>
              <a:pPr algn="ctr" fontAlgn="base">
                <a:lnSpc>
                  <a:spcPts val="2800"/>
                </a:lnSpc>
                <a:spcBef>
                  <a:spcPct val="0"/>
                </a:spcBef>
                <a:spcAft>
                  <a:spcPct val="0"/>
                </a:spcAft>
                <a:buClr>
                  <a:srgbClr val="4CBCEE"/>
                </a:buClr>
                <a:tabLst>
                  <a:tab pos="2112963" algn="l"/>
                </a:tabLst>
              </a:pPr>
              <a:endParaRPr lang="en-US" sz="2800">
                <a:effectLst>
                  <a:outerShdw blurRad="749300" dist="38100" dir="2700000" algn="tl" rotWithShape="0">
                    <a:srgbClr val="66FFFF">
                      <a:alpha val="90000"/>
                    </a:srgbClr>
                  </a:outerShdw>
                </a:effectLst>
                <a:latin typeface="Segoe UI Light" pitchFamily="34" charset="0"/>
                <a:ea typeface="Segoe UI" pitchFamily="34" charset="0"/>
                <a:cs typeface="Segoe UI" pitchFamily="34" charset="0"/>
              </a:endParaRPr>
            </a:p>
          </p:txBody>
        </p:sp>
        <p:sp>
          <p:nvSpPr>
            <p:cNvPr id="10" name="Rectangle 9"/>
            <p:cNvSpPr/>
            <p:nvPr/>
          </p:nvSpPr>
          <p:spPr>
            <a:xfrm>
              <a:off x="-29624" y="1538935"/>
              <a:ext cx="9173624" cy="810478"/>
            </a:xfrm>
            <a:prstGeom prst="rect">
              <a:avLst/>
            </a:prstGeom>
          </p:spPr>
          <p:txBody>
            <a:bodyPr wrap="square">
              <a:spAutoFit/>
            </a:bodyPr>
            <a:lstStyle/>
            <a:p>
              <a:pPr algn="ctr" fontAlgn="base">
                <a:lnSpc>
                  <a:spcPts val="2800"/>
                </a:lnSpc>
                <a:spcBef>
                  <a:spcPct val="0"/>
                </a:spcBef>
                <a:spcAft>
                  <a:spcPct val="0"/>
                </a:spcAft>
                <a:buClr>
                  <a:srgbClr val="4CBCEE"/>
                </a:buClr>
                <a:tabLst>
                  <a:tab pos="2112963" algn="l"/>
                </a:tabLst>
              </a:pPr>
              <a:r>
                <a:rPr lang="ru-RU" sz="2400" spc="300" dirty="0" smtClean="0">
                  <a:effectLst>
                    <a:outerShdw blurRad="368300" dist="38100" dir="2700000" algn="tl" rotWithShape="0">
                      <a:srgbClr val="66FFFF">
                        <a:alpha val="88000"/>
                      </a:srgbClr>
                    </a:outerShdw>
                  </a:effectLst>
                  <a:latin typeface="Segoe UI Light" pitchFamily="34" charset="0"/>
                  <a:ea typeface="Segoe UI" pitchFamily="34" charset="0"/>
                  <a:cs typeface="Segoe UI" pitchFamily="34" charset="0"/>
                </a:rPr>
                <a:t>Анонсировано на </a:t>
              </a:r>
              <a:r>
                <a:rPr lang="en-US" sz="2400" spc="300" dirty="0" smtClean="0">
                  <a:effectLst>
                    <a:outerShdw blurRad="368300" dist="38100" dir="2700000" algn="tl" rotWithShape="0">
                      <a:srgbClr val="66FFFF">
                        <a:alpha val="88000"/>
                      </a:srgbClr>
                    </a:outerShdw>
                  </a:effectLst>
                  <a:latin typeface="Segoe UI Light" pitchFamily="34" charset="0"/>
                  <a:ea typeface="Segoe UI" pitchFamily="34" charset="0"/>
                  <a:cs typeface="Segoe UI" pitchFamily="34" charset="0"/>
                </a:rPr>
                <a:t>TDWI (The Data Warehouse Institute) World Conference </a:t>
              </a:r>
              <a:r>
                <a:rPr lang="ru-RU" sz="2400" spc="300" dirty="0" smtClean="0">
                  <a:effectLst>
                    <a:outerShdw blurRad="368300" dist="38100" dir="2700000" algn="tl" rotWithShape="0">
                      <a:srgbClr val="66FFFF">
                        <a:alpha val="88000"/>
                      </a:srgbClr>
                    </a:outerShdw>
                  </a:effectLst>
                  <a:latin typeface="Segoe UI Light" pitchFamily="34" charset="0"/>
                  <a:ea typeface="Segoe UI" pitchFamily="34" charset="0"/>
                  <a:cs typeface="Segoe UI" pitchFamily="34" charset="0"/>
                </a:rPr>
                <a:t>в апреле 2011 г.</a:t>
              </a:r>
              <a:endParaRPr lang="en-US" sz="2400" spc="300" dirty="0">
                <a:effectLst>
                  <a:outerShdw blurRad="368300" dist="38100" dir="2700000" algn="tl" rotWithShape="0">
                    <a:srgbClr val="66FFFF">
                      <a:alpha val="88000"/>
                    </a:srgbClr>
                  </a:outerShdw>
                </a:effectLst>
                <a:latin typeface="Segoe UI Light" pitchFamily="34" charset="0"/>
                <a:ea typeface="Segoe UI" pitchFamily="34" charset="0"/>
                <a:cs typeface="Segoe UI" pitchFamily="34" charset="0"/>
              </a:endParaRPr>
            </a:p>
          </p:txBody>
        </p:sp>
      </p:grpSp>
      <p:sp>
        <p:nvSpPr>
          <p:cNvPr id="18" name="Rectangle 17"/>
          <p:cNvSpPr/>
          <p:nvPr/>
        </p:nvSpPr>
        <p:spPr>
          <a:xfrm flipH="1">
            <a:off x="-34657" y="1715150"/>
            <a:ext cx="9839301" cy="3202918"/>
          </a:xfrm>
          <a:prstGeom prst="rect">
            <a:avLst/>
          </a:prstGeom>
          <a:gradFill flip="none" rotWithShape="1">
            <a:gsLst>
              <a:gs pos="7000">
                <a:schemeClr val="bg1">
                  <a:alpha val="0"/>
                </a:schemeClr>
              </a:gs>
              <a:gs pos="39000">
                <a:schemeClr val="bg1"/>
              </a:gs>
              <a:gs pos="72000">
                <a:schemeClr val="bg1"/>
              </a:gs>
              <a:gs pos="100000">
                <a:srgbClr val="000000">
                  <a:alpha val="0"/>
                </a:srgbClr>
              </a:gs>
            </a:gsLst>
            <a:lin ang="0" scaled="1"/>
            <a:tileRect/>
          </a:gradFill>
          <a:ln w="6350" cap="flat" cmpd="sng" algn="ctr">
            <a:gradFill flip="none" rotWithShape="1">
              <a:gsLst>
                <a:gs pos="0">
                  <a:schemeClr val="tx1">
                    <a:alpha val="0"/>
                  </a:schemeClr>
                </a:gs>
                <a:gs pos="50000">
                  <a:schemeClr val="tx1"/>
                </a:gs>
                <a:gs pos="100000">
                  <a:schemeClr val="accent1">
                    <a:tint val="23500"/>
                    <a:satMod val="160000"/>
                    <a:alpha val="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0" rIns="0" bIns="0" numCol="1" rtlCol="0" anchor="ctr" anchorCtr="0" compatLnSpc="1">
            <a:prstTxWarp prst="textNoShape">
              <a:avLst/>
            </a:prstTxWarp>
          </a:bodyPr>
          <a:lstStyle/>
          <a:p>
            <a:pPr algn="ctr" fontAlgn="base">
              <a:lnSpc>
                <a:spcPts val="2800"/>
              </a:lnSpc>
              <a:spcBef>
                <a:spcPct val="0"/>
              </a:spcBef>
              <a:spcAft>
                <a:spcPct val="0"/>
              </a:spcAft>
              <a:buClr>
                <a:srgbClr val="4CBCEE"/>
              </a:buClr>
              <a:tabLst>
                <a:tab pos="2112963" algn="l"/>
              </a:tabLst>
            </a:pPr>
            <a:endParaRPr lang="en-US" sz="4400">
              <a:solidFill>
                <a:schemeClr val="tx1"/>
              </a:solidFill>
              <a:effectLst>
                <a:outerShdw blurRad="749300" dist="38100" dir="2700000" algn="tl" rotWithShape="0">
                  <a:srgbClr val="66FFFF">
                    <a:alpha val="90000"/>
                  </a:srgbClr>
                </a:outerShdw>
              </a:effectLst>
              <a:latin typeface="Segoe UI Light" pitchFamily="34" charset="0"/>
              <a:ea typeface="Segoe UI" pitchFamily="34" charset="0"/>
              <a:cs typeface="Segoe UI" pitchFamily="34"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2469617"/>
            <a:ext cx="70403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08268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strVal val="#ppt_w*0.70"/>
                                          </p:val>
                                        </p:tav>
                                        <p:tav tm="100000">
                                          <p:val>
                                            <p:strVal val="#ppt_w"/>
                                          </p:val>
                                        </p:tav>
                                      </p:tavLst>
                                    </p:anim>
                                    <p:anim calcmode="lin" valueType="num">
                                      <p:cBhvr>
                                        <p:cTn id="11" dur="1000" fill="hold"/>
                                        <p:tgtEl>
                                          <p:spTgt spid="18"/>
                                        </p:tgtEl>
                                        <p:attrNameLst>
                                          <p:attrName>ppt_h</p:attrName>
                                        </p:attrNameLst>
                                      </p:cBhvr>
                                      <p:tavLst>
                                        <p:tav tm="0">
                                          <p:val>
                                            <p:strVal val="#ppt_h"/>
                                          </p:val>
                                        </p:tav>
                                        <p:tav tm="100000">
                                          <p:val>
                                            <p:strVal val="#ppt_h"/>
                                          </p:val>
                                        </p:tav>
                                      </p:tavLst>
                                    </p:anim>
                                    <p:animEffect transition="in" filter="fade">
                                      <p:cBhvr>
                                        <p:cTn id="12" dur="1000"/>
                                        <p:tgtEl>
                                          <p:spTgt spid="18"/>
                                        </p:tgtEl>
                                      </p:cBhvr>
                                    </p:animEffect>
                                  </p:childTnLst>
                                </p:cTn>
                              </p:par>
                              <p:par>
                                <p:cTn id="13" presetID="53"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54" y="228600"/>
            <a:ext cx="8375946" cy="1107996"/>
          </a:xfrm>
        </p:spPr>
        <p:txBody>
          <a:bodyPr/>
          <a:lstStyle/>
          <a:p>
            <a:r>
              <a:rPr lang="ru-RU" sz="4000" dirty="0" smtClean="0"/>
              <a:t>Референсные конфигурации </a:t>
            </a:r>
            <a:r>
              <a:rPr lang="en-US" sz="4000" dirty="0" smtClean="0"/>
              <a:t>Fast </a:t>
            </a:r>
            <a:r>
              <a:rPr lang="en-US" sz="4000" dirty="0"/>
              <a:t>Track </a:t>
            </a:r>
            <a:r>
              <a:rPr lang="en-US" sz="4000" dirty="0" smtClean="0"/>
              <a:t>V3.0</a:t>
            </a:r>
            <a:endParaRPr lang="en-US" sz="4000" dirty="0"/>
          </a:p>
        </p:txBody>
      </p:sp>
      <p:sp>
        <p:nvSpPr>
          <p:cNvPr id="4" name="Content Placeholder 3"/>
          <p:cNvSpPr>
            <a:spLocks noGrp="1"/>
          </p:cNvSpPr>
          <p:nvPr>
            <p:ph idx="1"/>
          </p:nvPr>
        </p:nvSpPr>
        <p:spPr>
          <a:xfrm>
            <a:off x="469338" y="1640912"/>
            <a:ext cx="8382000" cy="4051878"/>
          </a:xfrm>
        </p:spPr>
        <p:txBody>
          <a:bodyPr/>
          <a:lstStyle/>
          <a:p>
            <a:pPr marL="0" indent="0">
              <a:buFont typeface="Arial" pitchFamily="34" charset="0"/>
              <a:buNone/>
            </a:pPr>
            <a:r>
              <a:rPr lang="ru-RU" sz="2000" dirty="0" smtClean="0">
                <a:solidFill>
                  <a:srgbClr val="FFC000"/>
                </a:solidFill>
              </a:rPr>
              <a:t>Из расчета 2 процессоров </a:t>
            </a:r>
            <a:r>
              <a:rPr lang="en-US" sz="2000" dirty="0" smtClean="0">
                <a:solidFill>
                  <a:srgbClr val="FFC000"/>
                </a:solidFill>
              </a:rPr>
              <a:t>(5 </a:t>
            </a:r>
            <a:r>
              <a:rPr lang="en-US" sz="2000" dirty="0">
                <a:solidFill>
                  <a:srgbClr val="FFC000"/>
                </a:solidFill>
              </a:rPr>
              <a:t>– </a:t>
            </a:r>
            <a:r>
              <a:rPr lang="en-US" sz="2000" dirty="0" smtClean="0">
                <a:solidFill>
                  <a:srgbClr val="FFC000"/>
                </a:solidFill>
              </a:rPr>
              <a:t>20 </a:t>
            </a:r>
            <a:r>
              <a:rPr lang="en-US" sz="2000" dirty="0">
                <a:solidFill>
                  <a:srgbClr val="FFC000"/>
                </a:solidFill>
              </a:rPr>
              <a:t>TB, </a:t>
            </a:r>
            <a:r>
              <a:rPr lang="en-US" sz="2000" dirty="0" smtClean="0">
                <a:solidFill>
                  <a:srgbClr val="FFC000"/>
                </a:solidFill>
              </a:rPr>
              <a:t>2-3.7 GB/s)</a:t>
            </a:r>
            <a:endParaRPr lang="en-US" sz="2000" dirty="0">
              <a:solidFill>
                <a:srgbClr val="FFC000"/>
              </a:solidFill>
            </a:endParaRPr>
          </a:p>
          <a:p>
            <a:pPr lvl="1"/>
            <a:r>
              <a:rPr lang="en-US" sz="1800" dirty="0"/>
              <a:t>HP </a:t>
            </a:r>
            <a:r>
              <a:rPr lang="en-US" sz="1800" dirty="0" err="1"/>
              <a:t>ProLiant</a:t>
            </a:r>
            <a:r>
              <a:rPr lang="en-US" sz="1800" dirty="0"/>
              <a:t> DL380 </a:t>
            </a:r>
            <a:r>
              <a:rPr lang="en-US" sz="1800" dirty="0" smtClean="0"/>
              <a:t>G7</a:t>
            </a:r>
            <a:endParaRPr lang="en-US" sz="1800" dirty="0"/>
          </a:p>
          <a:p>
            <a:pPr lvl="1"/>
            <a:r>
              <a:rPr lang="en-US" sz="1800" dirty="0"/>
              <a:t>HP </a:t>
            </a:r>
            <a:r>
              <a:rPr lang="en-US" sz="1800" dirty="0" err="1"/>
              <a:t>ProLiant</a:t>
            </a:r>
            <a:r>
              <a:rPr lang="en-US" sz="1800" dirty="0"/>
              <a:t> DL385 </a:t>
            </a:r>
            <a:r>
              <a:rPr lang="en-US" sz="1800" dirty="0" smtClean="0"/>
              <a:t>G7</a:t>
            </a:r>
            <a:endParaRPr lang="en-US" sz="1800" dirty="0"/>
          </a:p>
          <a:p>
            <a:pPr lvl="1"/>
            <a:r>
              <a:rPr lang="en-US" sz="1800" dirty="0"/>
              <a:t>Dell Power Edge R710</a:t>
            </a:r>
          </a:p>
          <a:p>
            <a:pPr lvl="1"/>
            <a:r>
              <a:rPr lang="en-US" sz="1800" dirty="0"/>
              <a:t>IBM System x3650 </a:t>
            </a:r>
            <a:r>
              <a:rPr lang="en-US" sz="1800" dirty="0" smtClean="0"/>
              <a:t>M3</a:t>
            </a:r>
            <a:endParaRPr lang="en-US" sz="1800" dirty="0"/>
          </a:p>
          <a:p>
            <a:pPr lvl="1"/>
            <a:endParaRPr lang="en-US" sz="1050" dirty="0"/>
          </a:p>
          <a:p>
            <a:pPr marL="0" indent="0">
              <a:buNone/>
            </a:pPr>
            <a:r>
              <a:rPr lang="ru-RU" sz="2000" dirty="0" smtClean="0">
                <a:solidFill>
                  <a:srgbClr val="FFC000"/>
                </a:solidFill>
              </a:rPr>
              <a:t>Из </a:t>
            </a:r>
            <a:r>
              <a:rPr lang="ru-RU" sz="2000" dirty="0">
                <a:solidFill>
                  <a:srgbClr val="FFC000"/>
                </a:solidFill>
              </a:rPr>
              <a:t>расчета </a:t>
            </a:r>
            <a:r>
              <a:rPr lang="ru-RU" sz="2000" dirty="0" smtClean="0">
                <a:solidFill>
                  <a:srgbClr val="FFC000"/>
                </a:solidFill>
              </a:rPr>
              <a:t>4 </a:t>
            </a:r>
            <a:r>
              <a:rPr lang="ru-RU" sz="2000" dirty="0">
                <a:solidFill>
                  <a:srgbClr val="FFC000"/>
                </a:solidFill>
              </a:rPr>
              <a:t>процессоров </a:t>
            </a:r>
            <a:r>
              <a:rPr lang="en-US" sz="2000" dirty="0" smtClean="0">
                <a:solidFill>
                  <a:srgbClr val="FFC000"/>
                </a:solidFill>
              </a:rPr>
              <a:t>(20 </a:t>
            </a:r>
            <a:r>
              <a:rPr lang="en-US" sz="2000" dirty="0">
                <a:solidFill>
                  <a:srgbClr val="FFC000"/>
                </a:solidFill>
              </a:rPr>
              <a:t>– </a:t>
            </a:r>
            <a:r>
              <a:rPr lang="en-US" sz="2000" dirty="0" smtClean="0">
                <a:solidFill>
                  <a:srgbClr val="FFC000"/>
                </a:solidFill>
              </a:rPr>
              <a:t>40 TB, 3.5-7.5 GB/s)</a:t>
            </a:r>
            <a:endParaRPr lang="en-US" sz="2000" dirty="0">
              <a:solidFill>
                <a:srgbClr val="FFC000"/>
              </a:solidFill>
            </a:endParaRPr>
          </a:p>
          <a:p>
            <a:pPr lvl="1"/>
            <a:r>
              <a:rPr lang="en-US" sz="1800" dirty="0"/>
              <a:t>HP </a:t>
            </a:r>
            <a:r>
              <a:rPr lang="en-US" sz="1800" dirty="0" err="1"/>
              <a:t>ProLiant</a:t>
            </a:r>
            <a:r>
              <a:rPr lang="en-US" sz="1800" dirty="0"/>
              <a:t> DL 580 </a:t>
            </a:r>
            <a:r>
              <a:rPr lang="en-US" sz="1800" dirty="0" smtClean="0"/>
              <a:t>G7</a:t>
            </a:r>
            <a:endParaRPr lang="en-US" sz="1800" dirty="0"/>
          </a:p>
          <a:p>
            <a:pPr lvl="1"/>
            <a:r>
              <a:rPr lang="en-US" sz="1800" dirty="0"/>
              <a:t>HP </a:t>
            </a:r>
            <a:r>
              <a:rPr lang="en-US" sz="1800" dirty="0" err="1"/>
              <a:t>ProLiant</a:t>
            </a:r>
            <a:r>
              <a:rPr lang="en-US" sz="1800" dirty="0"/>
              <a:t> DL 585 </a:t>
            </a:r>
            <a:r>
              <a:rPr lang="en-US" sz="1800" dirty="0" smtClean="0"/>
              <a:t>G7</a:t>
            </a:r>
          </a:p>
          <a:p>
            <a:pPr lvl="1"/>
            <a:r>
              <a:rPr lang="en-US" sz="1800" dirty="0"/>
              <a:t>Dell Power Edge </a:t>
            </a:r>
            <a:r>
              <a:rPr lang="en-US" sz="1800" dirty="0" smtClean="0"/>
              <a:t>R910</a:t>
            </a:r>
            <a:endParaRPr lang="en-US" sz="1800" dirty="0"/>
          </a:p>
          <a:p>
            <a:pPr lvl="1"/>
            <a:r>
              <a:rPr lang="en-US" sz="1800" dirty="0"/>
              <a:t>IBM System x3850 x5</a:t>
            </a:r>
          </a:p>
          <a:p>
            <a:pPr lvl="1"/>
            <a:endParaRPr lang="en-US" sz="1050" dirty="0"/>
          </a:p>
          <a:p>
            <a:pPr marL="0" indent="0">
              <a:buNone/>
            </a:pPr>
            <a:r>
              <a:rPr lang="ru-RU" sz="2000" dirty="0">
                <a:solidFill>
                  <a:srgbClr val="FFC000"/>
                </a:solidFill>
              </a:rPr>
              <a:t>Из расчета </a:t>
            </a:r>
            <a:r>
              <a:rPr lang="ru-RU" sz="2000" dirty="0" smtClean="0">
                <a:solidFill>
                  <a:srgbClr val="FFC000"/>
                </a:solidFill>
              </a:rPr>
              <a:t>8 </a:t>
            </a:r>
            <a:r>
              <a:rPr lang="ru-RU" sz="2000" dirty="0">
                <a:solidFill>
                  <a:srgbClr val="FFC000"/>
                </a:solidFill>
              </a:rPr>
              <a:t>процессоров </a:t>
            </a:r>
            <a:r>
              <a:rPr lang="en-US" sz="2000" dirty="0" smtClean="0">
                <a:solidFill>
                  <a:srgbClr val="FFC000"/>
                </a:solidFill>
              </a:rPr>
              <a:t>(40 </a:t>
            </a:r>
            <a:r>
              <a:rPr lang="en-US" sz="2000" dirty="0">
                <a:solidFill>
                  <a:srgbClr val="FFC000"/>
                </a:solidFill>
              </a:rPr>
              <a:t>– </a:t>
            </a:r>
            <a:r>
              <a:rPr lang="en-US" sz="2000" dirty="0" smtClean="0">
                <a:solidFill>
                  <a:srgbClr val="FFC000"/>
                </a:solidFill>
              </a:rPr>
              <a:t>80 TB, 10-14 GB/s)</a:t>
            </a:r>
            <a:endParaRPr lang="en-US" sz="2000" dirty="0">
              <a:solidFill>
                <a:srgbClr val="FFC000"/>
              </a:solidFill>
            </a:endParaRPr>
          </a:p>
          <a:p>
            <a:pPr lvl="1"/>
            <a:r>
              <a:rPr lang="en-US" sz="1800" dirty="0"/>
              <a:t>HP </a:t>
            </a:r>
            <a:r>
              <a:rPr lang="en-US" sz="1800" dirty="0" err="1"/>
              <a:t>ProLiant</a:t>
            </a:r>
            <a:r>
              <a:rPr lang="en-US" sz="1800" dirty="0"/>
              <a:t> DL </a:t>
            </a:r>
            <a:r>
              <a:rPr lang="en-US" sz="1800" dirty="0" smtClean="0"/>
              <a:t>980 G7</a:t>
            </a:r>
          </a:p>
        </p:txBody>
      </p:sp>
      <p:sp>
        <p:nvSpPr>
          <p:cNvPr id="9" name="Text Placeholder 10"/>
          <p:cNvSpPr txBox="1">
            <a:spLocks/>
          </p:cNvSpPr>
          <p:nvPr/>
        </p:nvSpPr>
        <p:spPr>
          <a:xfrm>
            <a:off x="469338" y="6328746"/>
            <a:ext cx="8181048" cy="369332"/>
          </a:xfrm>
          <a:prstGeom prst="rect">
            <a:avLst/>
          </a:prstGeom>
        </p:spPr>
        <p:txBody>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defRPr/>
            </a:pPr>
            <a:r>
              <a:rPr lang="en-US" sz="800" kern="0" dirty="0" smtClean="0">
                <a:solidFill>
                  <a:schemeClr val="tx1"/>
                </a:solidFill>
              </a:rPr>
              <a:t>   Represents storage array fully populated with 300GB15k SAS and use of 3:1 compression ratio. This includes the addition of one storage expansion tray per enclosure.</a:t>
            </a:r>
            <a:endParaRPr lang="en-US" sz="800" b="1" kern="0" dirty="0">
              <a:solidFill>
                <a:schemeClr val="tx1"/>
              </a:solidFill>
            </a:endParaRPr>
          </a:p>
        </p:txBody>
      </p:sp>
      <p:pic>
        <p:nvPicPr>
          <p:cNvPr id="10" name="Picture 8"/>
          <p:cNvPicPr>
            <a:picLocks noChangeAspect="1" noChangeArrowheads="1"/>
          </p:cNvPicPr>
          <p:nvPr/>
        </p:nvPicPr>
        <p:blipFill>
          <a:blip r:embed="rId2" cstate="print"/>
          <a:srcRect/>
          <a:stretch>
            <a:fillRect/>
          </a:stretch>
        </p:blipFill>
        <p:spPr bwMode="auto">
          <a:xfrm>
            <a:off x="7586982" y="1383953"/>
            <a:ext cx="923984" cy="911572"/>
          </a:xfrm>
          <a:prstGeom prst="rect">
            <a:avLst/>
          </a:prstGeom>
          <a:noFill/>
          <a:ln w="9525">
            <a:noFill/>
            <a:miter lim="800000"/>
            <a:headEnd/>
            <a:tailEnd/>
          </a:ln>
        </p:spPr>
      </p:pic>
      <p:pic>
        <p:nvPicPr>
          <p:cNvPr id="11" name="Picture 10" descr="ibm-logo.gif"/>
          <p:cNvPicPr>
            <a:picLocks noChangeAspect="1"/>
          </p:cNvPicPr>
          <p:nvPr/>
        </p:nvPicPr>
        <p:blipFill>
          <a:blip r:embed="rId3" cstate="print"/>
          <a:stretch>
            <a:fillRect/>
          </a:stretch>
        </p:blipFill>
        <p:spPr>
          <a:xfrm>
            <a:off x="7501734" y="2781300"/>
            <a:ext cx="1241456" cy="752201"/>
          </a:xfrm>
          <a:prstGeom prst="rect">
            <a:avLst/>
          </a:prstGeom>
        </p:spPr>
      </p:pic>
      <p:pic>
        <p:nvPicPr>
          <p:cNvPr id="12" name="Picture 11" descr="dell.png"/>
          <p:cNvPicPr>
            <a:picLocks noChangeAspect="1"/>
          </p:cNvPicPr>
          <p:nvPr/>
        </p:nvPicPr>
        <p:blipFill>
          <a:blip r:embed="rId4" cstate="print">
            <a:lum bright="100000"/>
          </a:blip>
          <a:stretch>
            <a:fillRect/>
          </a:stretch>
        </p:blipFill>
        <p:spPr>
          <a:xfrm>
            <a:off x="7675416" y="3828532"/>
            <a:ext cx="1022780" cy="1022514"/>
          </a:xfrm>
          <a:prstGeom prst="rect">
            <a:avLst/>
          </a:prstGeom>
        </p:spPr>
      </p:pic>
      <p:pic>
        <p:nvPicPr>
          <p:cNvPr id="13" name="Picture 12" descr="C:\Users\v-samth\Desktop\fast track\bull_logo.png"/>
          <p:cNvPicPr/>
          <p:nvPr/>
        </p:nvPicPr>
        <p:blipFill>
          <a:blip r:embed="rId5" cstate="print"/>
          <a:srcRect/>
          <a:stretch>
            <a:fillRect/>
          </a:stretch>
        </p:blipFill>
        <p:spPr bwMode="auto">
          <a:xfrm>
            <a:off x="7586982" y="5197801"/>
            <a:ext cx="1148538" cy="576171"/>
          </a:xfrm>
          <a:prstGeom prst="rect">
            <a:avLst/>
          </a:prstGeom>
          <a:noFill/>
          <a:ln w="9525">
            <a:noFill/>
            <a:miter lim="800000"/>
            <a:headEnd/>
            <a:tailEnd/>
          </a:ln>
        </p:spPr>
      </p:pic>
    </p:spTree>
    <p:extLst>
      <p:ext uri="{BB962C8B-B14F-4D97-AF65-F5344CB8AC3E}">
        <p14:creationId xmlns:p14="http://schemas.microsoft.com/office/powerpoint/2010/main" val="9055081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1" name="Rounded Rectangle 130"/>
          <p:cNvSpPr/>
          <p:nvPr/>
        </p:nvSpPr>
        <p:spPr bwMode="auto">
          <a:xfrm>
            <a:off x="6351372" y="2121237"/>
            <a:ext cx="1075038" cy="1086881"/>
          </a:xfrm>
          <a:prstGeom prst="roundRect">
            <a:avLst>
              <a:gd name="adj" fmla="val 50000"/>
            </a:avLst>
          </a:prstGeom>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grpSp>
        <p:nvGrpSpPr>
          <p:cNvPr id="125" name="Group 124"/>
          <p:cNvGrpSpPr/>
          <p:nvPr/>
        </p:nvGrpSpPr>
        <p:grpSpPr>
          <a:xfrm rot="10800000">
            <a:off x="0" y="1120574"/>
            <a:ext cx="3521676" cy="5247276"/>
            <a:chOff x="2286001" y="1132931"/>
            <a:chExt cx="6858000" cy="5247276"/>
          </a:xfrm>
        </p:grpSpPr>
        <p:sp>
          <p:nvSpPr>
            <p:cNvPr id="120" name="Rectangle 119"/>
            <p:cNvSpPr/>
            <p:nvPr/>
          </p:nvSpPr>
          <p:spPr>
            <a:xfrm rot="5400000">
              <a:off x="5280569" y="-1861637"/>
              <a:ext cx="868863" cy="6858000"/>
            </a:xfrm>
            <a:prstGeom prst="rect">
              <a:avLst/>
            </a:prstGeom>
            <a:gradFill flip="none" rotWithShape="1">
              <a:gsLst>
                <a:gs pos="0">
                  <a:schemeClr val="accent2">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ectangle 120"/>
            <p:cNvSpPr/>
            <p:nvPr/>
          </p:nvSpPr>
          <p:spPr>
            <a:xfrm rot="5400000">
              <a:off x="5280569" y="2516776"/>
              <a:ext cx="868863" cy="6858000"/>
            </a:xfrm>
            <a:prstGeom prst="rect">
              <a:avLst/>
            </a:prstGeom>
            <a:gradFill flip="none" rotWithShape="1">
              <a:gsLst>
                <a:gs pos="0">
                  <a:schemeClr val="accent5">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Rectangle 121"/>
            <p:cNvSpPr/>
            <p:nvPr/>
          </p:nvSpPr>
          <p:spPr>
            <a:xfrm rot="5400000">
              <a:off x="5280569" y="1422172"/>
              <a:ext cx="868863" cy="6858000"/>
            </a:xfrm>
            <a:prstGeom prst="rect">
              <a:avLst/>
            </a:prstGeom>
            <a:gradFill flip="none" rotWithShape="1">
              <a:gsLst>
                <a:gs pos="0">
                  <a:schemeClr val="accent2">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tangle 122"/>
            <p:cNvSpPr/>
            <p:nvPr/>
          </p:nvSpPr>
          <p:spPr>
            <a:xfrm rot="5400000">
              <a:off x="5280569" y="327569"/>
              <a:ext cx="868863" cy="6858000"/>
            </a:xfrm>
            <a:prstGeom prst="rect">
              <a:avLst/>
            </a:prstGeom>
            <a:gradFill flip="none" rotWithShape="1">
              <a:gsLst>
                <a:gs pos="0">
                  <a:schemeClr val="bg2"/>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p:cNvSpPr/>
            <p:nvPr/>
          </p:nvSpPr>
          <p:spPr>
            <a:xfrm rot="5400000">
              <a:off x="5280569" y="-767034"/>
              <a:ext cx="868863" cy="6858000"/>
            </a:xfrm>
            <a:prstGeom prst="rect">
              <a:avLst/>
            </a:prstGeom>
            <a:gradFill flip="none" rotWithShape="1">
              <a:gsLst>
                <a:gs pos="0">
                  <a:schemeClr val="accent5">
                    <a:lumMod val="50000"/>
                  </a:schemeClr>
                </a:gs>
                <a:gs pos="50000">
                  <a:srgbClr val="000000">
                    <a:alpha val="73000"/>
                  </a:srgbClr>
                </a:gs>
                <a:gs pos="100000">
                  <a:srgbClr val="FFFFFF">
                    <a:lumMod val="75000"/>
                    <a:alpha val="0"/>
                  </a:srgbClr>
                </a:gs>
              </a:gsLst>
              <a:lin ang="5400000" scaled="1"/>
              <a:tileRect/>
            </a:gradFill>
            <a:ln w="25400" cap="flat" cmpd="sng" algn="ctr">
              <a:noFill/>
              <a:prstDash val="solid"/>
            </a:ln>
            <a:effectLst/>
          </p:spPr>
          <p:txBody>
            <a:bodyPr rtlCol="0" anchor="ctr"/>
            <a:lstStyle/>
            <a:p>
              <a:pPr algn="ctr" fontAlgn="base">
                <a:spcBef>
                  <a:spcPct val="0"/>
                </a:spcBef>
                <a:spcAft>
                  <a:spcPct val="0"/>
                </a:spcAft>
              </a:pPr>
              <a:endParaRPr lang="en-US">
                <a:solidFill>
                  <a:srgbClr val="FFFFFF"/>
                </a:solidFill>
                <a:latin typeface="Arial"/>
              </a:endParaRPr>
            </a:p>
          </p:txBody>
        </p:sp>
      </p:grpSp>
      <p:sp>
        <p:nvSpPr>
          <p:cNvPr id="105" name="Title 104"/>
          <p:cNvSpPr>
            <a:spLocks noGrp="1"/>
          </p:cNvSpPr>
          <p:nvPr>
            <p:ph type="title"/>
          </p:nvPr>
        </p:nvSpPr>
        <p:spPr>
          <a:xfrm>
            <a:off x="381000" y="230188"/>
            <a:ext cx="8382000" cy="498598"/>
          </a:xfrm>
        </p:spPr>
        <p:txBody>
          <a:bodyPr/>
          <a:lstStyle/>
          <a:p>
            <a:r>
              <a:rPr lang="ru-RU" sz="3600" smtClean="0"/>
              <a:t>Преимущества </a:t>
            </a:r>
            <a:r>
              <a:rPr sz="3600" smtClean="0"/>
              <a:t>Fast </a:t>
            </a:r>
            <a:r>
              <a:rPr sz="3600" dirty="0" smtClean="0"/>
              <a:t>Track </a:t>
            </a:r>
            <a:r>
              <a:rPr sz="3600" smtClean="0"/>
              <a:t>Data Warehouse</a:t>
            </a:r>
            <a:endParaRPr lang="en-US" sz="3600" dirty="0"/>
          </a:p>
        </p:txBody>
      </p:sp>
      <p:sp>
        <p:nvSpPr>
          <p:cNvPr id="87" name="Slide Number Placeholder 2"/>
          <p:cNvSpPr>
            <a:spLocks noGrp="1"/>
          </p:cNvSpPr>
          <p:nvPr>
            <p:ph type="sldNum" sz="quarter" idx="10"/>
          </p:nvPr>
        </p:nvSpPr>
        <p:spPr/>
        <p:txBody>
          <a:bodyPr/>
          <a:lstStyle/>
          <a:p>
            <a:pPr>
              <a:defRPr/>
            </a:pPr>
            <a:fld id="{10D8CF26-3B53-4BF5-BF44-8EF8DF781331}" type="slidenum">
              <a:rPr lang="en-US" smtClean="0">
                <a:solidFill>
                  <a:srgbClr val="333333"/>
                </a:solidFill>
              </a:rPr>
              <a:pPr>
                <a:defRPr/>
              </a:pPr>
              <a:t>16</a:t>
            </a:fld>
            <a:endParaRPr lang="en-US" dirty="0">
              <a:solidFill>
                <a:srgbClr val="333333"/>
              </a:solidFill>
            </a:endParaRPr>
          </a:p>
        </p:txBody>
      </p:sp>
      <p:sp>
        <p:nvSpPr>
          <p:cNvPr id="88" name="Footer Placeholder 3"/>
          <p:cNvSpPr txBox="1">
            <a:spLocks/>
          </p:cNvSpPr>
          <p:nvPr/>
        </p:nvSpPr>
        <p:spPr>
          <a:xfrm>
            <a:off x="557213" y="6590983"/>
            <a:ext cx="6249987" cy="2428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3333"/>
                </a:solidFill>
                <a:effectLst/>
                <a:uLnTx/>
                <a:uFillTx/>
                <a:latin typeface="+mn-lt"/>
                <a:ea typeface="+mn-ea"/>
                <a:cs typeface="+mn-cs"/>
              </a:rPr>
              <a:t>&lt;Session Name&gt;		Microsoft NDA-only</a:t>
            </a:r>
            <a:endParaRPr kumimoji="0" lang="en-US" sz="1800" b="0" i="0" u="none" strike="noStrike" kern="1200" cap="none" spc="0" normalizeH="0" baseline="0" noProof="0" dirty="0">
              <a:ln>
                <a:noFill/>
              </a:ln>
              <a:solidFill>
                <a:srgbClr val="333333"/>
              </a:solidFill>
              <a:effectLst/>
              <a:uLnTx/>
              <a:uFillTx/>
              <a:latin typeface="+mn-lt"/>
              <a:ea typeface="+mn-ea"/>
              <a:cs typeface="+mn-cs"/>
            </a:endParaRPr>
          </a:p>
        </p:txBody>
      </p:sp>
      <p:grpSp>
        <p:nvGrpSpPr>
          <p:cNvPr id="136" name="Group 135"/>
          <p:cNvGrpSpPr/>
          <p:nvPr/>
        </p:nvGrpSpPr>
        <p:grpSpPr>
          <a:xfrm>
            <a:off x="557214" y="959702"/>
            <a:ext cx="5158058" cy="1005018"/>
            <a:chOff x="921840" y="1140936"/>
            <a:chExt cx="4793431" cy="823784"/>
          </a:xfrm>
        </p:grpSpPr>
        <p:sp useBgFill="1">
          <p:nvSpPr>
            <p:cNvPr id="111" name="Rounded Rectangle 110"/>
            <p:cNvSpPr/>
            <p:nvPr/>
          </p:nvSpPr>
          <p:spPr bwMode="auto">
            <a:xfrm>
              <a:off x="921840" y="1140936"/>
              <a:ext cx="3629563" cy="823784"/>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365760" rIns="91436" bIns="0" numCol="1" rtlCol="0" anchor="ctr" anchorCtr="0" compatLnSpc="1">
              <a:prstTxWarp prst="textNoShape">
                <a:avLst/>
              </a:prstTxWarp>
            </a:bodyPr>
            <a:lstStyle/>
            <a:p>
              <a:pPr lvl="0" algn="ctr" eaLnBrk="0" hangingPunct="0">
                <a:lnSpc>
                  <a:spcPct val="90000"/>
                </a:lnSpc>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Appliance-like time to value</a:t>
              </a:r>
            </a:p>
            <a:p>
              <a:pPr lvl="0" algn="ctr" eaLnBrk="0" hangingPunct="0">
                <a:lnSpc>
                  <a:spcPct val="90000"/>
                </a:lnSpc>
                <a:spcBef>
                  <a:spcPct val="20000"/>
                </a:spcBef>
                <a:buClr>
                  <a:srgbClr val="0070C0"/>
                </a:buClr>
                <a:buSzPct val="115000"/>
                <a:defRPr/>
              </a:pPr>
              <a:r>
                <a:rPr lang="ru-RU" sz="1400" kern="0" smtClean="0">
                  <a:solidFill>
                    <a:schemeClr val="accent3"/>
                  </a:solidFill>
                  <a:latin typeface="+mj-lt"/>
                </a:rPr>
                <a:t>Снижение административных издержек</a:t>
              </a:r>
              <a:r>
                <a:rPr lang="en-US" sz="1400" kern="0" smtClean="0">
                  <a:solidFill>
                    <a:schemeClr val="accent3"/>
                  </a:solidFill>
                  <a:latin typeface="+mj-lt"/>
                </a:rPr>
                <a:t>; </a:t>
              </a:r>
              <a:r>
                <a:rPr lang="ru-RU" sz="1400" kern="0" smtClean="0">
                  <a:solidFill>
                    <a:schemeClr val="accent3"/>
                  </a:solidFill>
                  <a:latin typeface="+mj-lt"/>
                </a:rPr>
                <a:t>меньше индексов</a:t>
              </a:r>
              <a:r>
                <a:rPr lang="en-US" sz="1400" kern="0" smtClean="0">
                  <a:solidFill>
                    <a:schemeClr val="accent3"/>
                  </a:solidFill>
                  <a:latin typeface="+mj-lt"/>
                </a:rPr>
                <a:t>, </a:t>
              </a:r>
              <a:br>
                <a:rPr lang="en-US" sz="1400" kern="0" smtClean="0">
                  <a:solidFill>
                    <a:schemeClr val="accent3"/>
                  </a:solidFill>
                  <a:latin typeface="+mj-lt"/>
                </a:rPr>
              </a:br>
              <a:r>
                <a:rPr lang="ru-RU" sz="1400" kern="0" smtClean="0">
                  <a:solidFill>
                    <a:schemeClr val="accent3"/>
                  </a:solidFill>
                  <a:latin typeface="+mj-lt"/>
                </a:rPr>
                <a:t>высокий уровень последовательного </a:t>
              </a:r>
              <a:r>
                <a:rPr lang="en-US" sz="1400" kern="0" smtClean="0">
                  <a:solidFill>
                    <a:schemeClr val="accent3"/>
                  </a:solidFill>
                  <a:latin typeface="+mj-lt"/>
                </a:rPr>
                <a:t> </a:t>
              </a:r>
              <a:r>
                <a:rPr lang="en-US" sz="1400" kern="0" dirty="0" smtClean="0">
                  <a:solidFill>
                    <a:schemeClr val="accent3"/>
                  </a:solidFill>
                  <a:latin typeface="+mj-lt"/>
                </a:rPr>
                <a:t>I/O</a:t>
              </a:r>
            </a:p>
            <a:p>
              <a:pPr marL="342900" lvl="0" indent="-342900" algn="ctr" eaLnBrk="0" hangingPunct="0">
                <a:spcBef>
                  <a:spcPct val="20000"/>
                </a:spcBef>
                <a:buClr>
                  <a:srgbClr val="0070C0"/>
                </a:buClr>
                <a:buSzPct val="115000"/>
                <a:defRPr/>
              </a:pP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endParaRPr>
            </a:p>
          </p:txBody>
        </p:sp>
        <p:cxnSp>
          <p:nvCxnSpPr>
            <p:cNvPr id="126" name="Straight Connector 125"/>
            <p:cNvCxnSpPr/>
            <p:nvPr/>
          </p:nvCxnSpPr>
          <p:spPr>
            <a:xfrm>
              <a:off x="4542079" y="1521669"/>
              <a:ext cx="1173192"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1539679" y="2232448"/>
            <a:ext cx="4809906" cy="823784"/>
            <a:chOff x="1539679" y="2232448"/>
            <a:chExt cx="4809906" cy="823784"/>
          </a:xfrm>
        </p:grpSpPr>
        <p:sp useBgFill="1">
          <p:nvSpPr>
            <p:cNvPr id="112" name="Rounded Rectangle 111"/>
            <p:cNvSpPr/>
            <p:nvPr/>
          </p:nvSpPr>
          <p:spPr bwMode="auto">
            <a:xfrm>
              <a:off x="1539679" y="2232448"/>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Choice of HW Platforms</a:t>
              </a:r>
            </a:p>
            <a:p>
              <a:pPr lvl="0" algn="ctr" eaLnBrk="0" hangingPunct="0">
                <a:lnSpc>
                  <a:spcPct val="90000"/>
                </a:lnSpc>
                <a:spcBef>
                  <a:spcPct val="20000"/>
                </a:spcBef>
                <a:buClr>
                  <a:srgbClr val="0070C0"/>
                </a:buClr>
                <a:buSzPct val="115000"/>
                <a:defRPr/>
              </a:pPr>
              <a:r>
                <a:rPr lang="en-US" sz="1400" kern="0" dirty="0">
                  <a:solidFill>
                    <a:schemeClr val="accent3"/>
                  </a:solidFill>
                </a:rPr>
                <a:t>Dell, HP, Bull</a:t>
              </a:r>
              <a:r>
                <a:rPr lang="en-US" sz="1400" kern="0">
                  <a:solidFill>
                    <a:schemeClr val="accent3"/>
                  </a:solidFill>
                </a:rPr>
                <a:t>, </a:t>
              </a:r>
              <a:r>
                <a:rPr lang="en-US" sz="1400" kern="0" smtClean="0">
                  <a:solidFill>
                    <a:schemeClr val="accent3"/>
                  </a:solidFill>
                </a:rPr>
                <a:t>EMC</a:t>
              </a:r>
              <a:r>
                <a:rPr lang="ru-RU" sz="1400" kern="0" smtClean="0">
                  <a:solidFill>
                    <a:schemeClr val="accent3"/>
                  </a:solidFill>
                </a:rPr>
                <a:t> и</a:t>
              </a:r>
              <a:r>
                <a:rPr lang="en-US" sz="1400" kern="0" smtClean="0">
                  <a:solidFill>
                    <a:schemeClr val="accent3"/>
                  </a:solidFill>
                </a:rPr>
                <a:t> </a:t>
              </a:r>
              <a:r>
                <a:rPr lang="en-US" sz="1400" kern="0" dirty="0">
                  <a:solidFill>
                    <a:schemeClr val="accent3"/>
                  </a:solidFill>
                </a:rPr>
                <a:t>IBM </a:t>
              </a:r>
              <a:r>
                <a:rPr lang="en-US" sz="1400" kern="0">
                  <a:solidFill>
                    <a:schemeClr val="accent3"/>
                  </a:solidFill>
                </a:rPr>
                <a:t>– </a:t>
              </a:r>
              <a:r>
                <a:rPr lang="ru-RU" sz="1400" kern="0" smtClean="0">
                  <a:solidFill>
                    <a:schemeClr val="accent3"/>
                  </a:solidFill>
                </a:rPr>
                <a:t>в будущем расширится</a:t>
              </a:r>
              <a:endParaRPr lang="en-US" sz="2000" kern="0" spc="-150" dirty="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7" name="Straight Connector 126"/>
            <p:cNvCxnSpPr/>
            <p:nvPr/>
          </p:nvCxnSpPr>
          <p:spPr>
            <a:xfrm>
              <a:off x="5176393" y="2637896"/>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2132804" y="3332203"/>
            <a:ext cx="4797548" cy="823784"/>
            <a:chOff x="2132804" y="3332203"/>
            <a:chExt cx="4797548" cy="823784"/>
          </a:xfrm>
        </p:grpSpPr>
        <p:sp useBgFill="1">
          <p:nvSpPr>
            <p:cNvPr id="114" name="Rounded Rectangle 113"/>
            <p:cNvSpPr/>
            <p:nvPr/>
          </p:nvSpPr>
          <p:spPr bwMode="auto">
            <a:xfrm>
              <a:off x="2132804" y="3332203"/>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tx2">
                  <a:lumMod val="75000"/>
                </a:schemeClr>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Low TCO Through</a:t>
              </a:r>
            </a:p>
            <a:p>
              <a:pPr lvl="0" algn="ctr" eaLnBrk="0" hangingPunct="0">
                <a:lnSpc>
                  <a:spcPct val="90000"/>
                </a:lnSpc>
                <a:spcBef>
                  <a:spcPct val="20000"/>
                </a:spcBef>
                <a:buClr>
                  <a:srgbClr val="0070C0"/>
                </a:buClr>
                <a:buSzPct val="115000"/>
                <a:defRPr/>
              </a:pPr>
              <a:r>
                <a:rPr lang="ru-RU" sz="1400" kern="0" smtClean="0">
                  <a:solidFill>
                    <a:schemeClr val="accent3"/>
                  </a:solidFill>
                </a:rPr>
                <a:t>Стандартное промышленное </a:t>
              </a:r>
              <a:r>
                <a:rPr lang="en-US" sz="1400" kern="0" smtClean="0">
                  <a:solidFill>
                    <a:schemeClr val="accent3"/>
                  </a:solidFill>
                </a:rPr>
                <a:t>HW, </a:t>
              </a:r>
              <a:r>
                <a:rPr lang="ru-RU" sz="1400" kern="0" smtClean="0">
                  <a:solidFill>
                    <a:schemeClr val="accent3"/>
                  </a:solidFill>
                </a:rPr>
                <a:t>умеренные цены, меньше стоимость хранения</a:t>
              </a: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8" name="Straight Connector 127"/>
            <p:cNvCxnSpPr/>
            <p:nvPr/>
          </p:nvCxnSpPr>
          <p:spPr>
            <a:xfrm>
              <a:off x="5757160" y="3762361"/>
              <a:ext cx="1173192"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1539679" y="4419600"/>
            <a:ext cx="4797548" cy="823784"/>
            <a:chOff x="1539679" y="4419600"/>
            <a:chExt cx="4797548" cy="823784"/>
          </a:xfrm>
        </p:grpSpPr>
        <p:sp useBgFill="1">
          <p:nvSpPr>
            <p:cNvPr id="116" name="Rounded Rectangle 115"/>
            <p:cNvSpPr/>
            <p:nvPr/>
          </p:nvSpPr>
          <p:spPr bwMode="auto">
            <a:xfrm>
              <a:off x="1539679" y="4419600"/>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accent5"/>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High Scale</a:t>
              </a:r>
            </a:p>
            <a:p>
              <a:pPr lvl="0" algn="ctr" eaLnBrk="0" hangingPunct="0">
                <a:lnSpc>
                  <a:spcPct val="90000"/>
                </a:lnSpc>
                <a:spcBef>
                  <a:spcPct val="20000"/>
                </a:spcBef>
                <a:buClr>
                  <a:srgbClr val="0070C0"/>
                </a:buClr>
                <a:buSzPct val="115000"/>
                <a:defRPr/>
              </a:pPr>
              <a:r>
                <a:rPr lang="ru-RU" sz="1400" kern="0" dirty="0" smtClean="0">
                  <a:solidFill>
                    <a:schemeClr val="accent3"/>
                  </a:solidFill>
                </a:rPr>
                <a:t>До</a:t>
              </a:r>
              <a:r>
                <a:rPr lang="en-US" sz="1400" kern="0" dirty="0" smtClean="0">
                  <a:solidFill>
                    <a:schemeClr val="accent3"/>
                  </a:solidFill>
                </a:rPr>
                <a:t> </a:t>
              </a:r>
              <a:r>
                <a:rPr lang="ru-RU" sz="1400" kern="0" dirty="0" smtClean="0">
                  <a:solidFill>
                    <a:schemeClr val="accent3"/>
                  </a:solidFill>
                </a:rPr>
                <a:t>80</a:t>
              </a:r>
              <a:r>
                <a:rPr lang="en-US" sz="1400" kern="0" dirty="0" smtClean="0">
                  <a:solidFill>
                    <a:schemeClr val="accent3"/>
                  </a:solidFill>
                </a:rPr>
                <a:t> TB (</a:t>
              </a:r>
              <a:r>
                <a:rPr lang="ru-RU" sz="1400" kern="0" dirty="0" smtClean="0">
                  <a:solidFill>
                    <a:schemeClr val="accent3"/>
                  </a:solidFill>
                </a:rPr>
                <a:t>с учетом</a:t>
              </a:r>
              <a:r>
                <a:rPr lang="en-US" sz="1400" kern="0" dirty="0" smtClean="0">
                  <a:solidFill>
                    <a:schemeClr val="accent3"/>
                  </a:solidFill>
                </a:rPr>
                <a:t> </a:t>
              </a:r>
              <a:r>
                <a:rPr lang="ru-RU" sz="1400" kern="0" dirty="0" smtClean="0">
                  <a:solidFill>
                    <a:schemeClr val="accent3"/>
                  </a:solidFill>
                </a:rPr>
                <a:t>3</a:t>
              </a:r>
              <a:r>
                <a:rPr lang="en-US" sz="1400" kern="0" dirty="0" smtClean="0">
                  <a:solidFill>
                    <a:schemeClr val="accent3"/>
                  </a:solidFill>
                </a:rPr>
                <a:t>x </a:t>
              </a:r>
              <a:r>
                <a:rPr lang="ru-RU" sz="1400" kern="0" dirty="0" smtClean="0">
                  <a:solidFill>
                    <a:schemeClr val="accent3"/>
                  </a:solidFill>
                </a:rPr>
                <a:t>сжатия</a:t>
              </a:r>
              <a:r>
                <a:rPr lang="en-US" sz="1400" kern="0" dirty="0" smtClean="0">
                  <a:solidFill>
                    <a:schemeClr val="accent3"/>
                  </a:solidFill>
                </a:rPr>
                <a:t>)</a:t>
              </a: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9" name="Straight Connector 128"/>
            <p:cNvCxnSpPr/>
            <p:nvPr/>
          </p:nvCxnSpPr>
          <p:spPr>
            <a:xfrm>
              <a:off x="5164035" y="4849755"/>
              <a:ext cx="1173192"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884770" y="5494640"/>
            <a:ext cx="4797549" cy="823784"/>
            <a:chOff x="884770" y="5494640"/>
            <a:chExt cx="4797549" cy="823784"/>
          </a:xfrm>
        </p:grpSpPr>
        <p:sp useBgFill="1">
          <p:nvSpPr>
            <p:cNvPr id="118" name="Rounded Rectangle 117"/>
            <p:cNvSpPr/>
            <p:nvPr/>
          </p:nvSpPr>
          <p:spPr bwMode="auto">
            <a:xfrm>
              <a:off x="884770" y="5494640"/>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val="0070C0"/>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Reduced Risk</a:t>
              </a:r>
            </a:p>
            <a:p>
              <a:pPr lvl="0" algn="ctr" eaLnBrk="0" hangingPunct="0">
                <a:lnSpc>
                  <a:spcPct val="90000"/>
                </a:lnSpc>
                <a:spcBef>
                  <a:spcPct val="20000"/>
                </a:spcBef>
                <a:buClr>
                  <a:srgbClr val="0070C0"/>
                </a:buClr>
                <a:buSzPct val="115000"/>
                <a:defRPr/>
              </a:pPr>
              <a:r>
                <a:rPr lang="ru-RU" sz="1400" kern="0" smtClean="0">
                  <a:solidFill>
                    <a:schemeClr val="accent3"/>
                  </a:solidFill>
                </a:rPr>
                <a:t>Оптимальный выбор </a:t>
              </a:r>
              <a:r>
                <a:rPr lang="en-US" sz="1400" kern="0" smtClean="0">
                  <a:solidFill>
                    <a:schemeClr val="accent3"/>
                  </a:solidFill>
                </a:rPr>
                <a:t>HW, </a:t>
              </a:r>
              <a:r>
                <a:rPr lang="ru-RU" sz="1400" kern="0" smtClean="0">
                  <a:solidFill>
                    <a:schemeClr val="accent3"/>
                  </a:solidFill>
                </a:rPr>
                <a:t>набор лучших практик, удостоверено </a:t>
              </a:r>
              <a:r>
                <a:rPr lang="en-US" sz="1400" kern="0" smtClean="0">
                  <a:solidFill>
                    <a:schemeClr val="accent3"/>
                  </a:solidFill>
                </a:rPr>
                <a:t>Microsoft</a:t>
              </a: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30" name="Straight Connector 129"/>
            <p:cNvCxnSpPr/>
            <p:nvPr/>
          </p:nvCxnSpPr>
          <p:spPr>
            <a:xfrm>
              <a:off x="4509127" y="5961863"/>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useBgFill="1">
        <p:nvSpPr>
          <p:cNvPr id="132" name="Rounded Rectangle 131"/>
          <p:cNvSpPr/>
          <p:nvPr/>
        </p:nvSpPr>
        <p:spPr bwMode="auto">
          <a:xfrm>
            <a:off x="5700583" y="5412254"/>
            <a:ext cx="1075038" cy="1086881"/>
          </a:xfrm>
          <a:prstGeom prst="roundRect">
            <a:avLst>
              <a:gd name="adj" fmla="val 50000"/>
            </a:avLst>
          </a:prstGeom>
          <a:ln>
            <a:solidFill>
              <a:schemeClr val="accent2"/>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sp useBgFill="1">
        <p:nvSpPr>
          <p:cNvPr id="133" name="Rounded Rectangle 132"/>
          <p:cNvSpPr/>
          <p:nvPr/>
        </p:nvSpPr>
        <p:spPr bwMode="auto">
          <a:xfrm>
            <a:off x="5708821" y="959702"/>
            <a:ext cx="1075038" cy="1086881"/>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sp useBgFill="1">
        <p:nvSpPr>
          <p:cNvPr id="134" name="Rounded Rectangle 133"/>
          <p:cNvSpPr/>
          <p:nvPr/>
        </p:nvSpPr>
        <p:spPr bwMode="auto">
          <a:xfrm>
            <a:off x="6948616" y="3163324"/>
            <a:ext cx="1075038" cy="1086881"/>
          </a:xfrm>
          <a:prstGeom prst="roundRect">
            <a:avLst>
              <a:gd name="adj" fmla="val 50000"/>
            </a:avLst>
          </a:prstGeom>
          <a:ln>
            <a:solidFill>
              <a:schemeClr val="tx1">
                <a:lumMod val="50000"/>
              </a:schemeClr>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sp useBgFill="1">
        <p:nvSpPr>
          <p:cNvPr id="135" name="Rounded Rectangle 134"/>
          <p:cNvSpPr/>
          <p:nvPr/>
        </p:nvSpPr>
        <p:spPr bwMode="auto">
          <a:xfrm>
            <a:off x="6355492" y="4324858"/>
            <a:ext cx="1075038" cy="1086881"/>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val="0070C0"/>
              </a:buClr>
              <a:buSzPct val="115000"/>
              <a:defRPr/>
            </a:pPr>
            <a:endParaRPr lang="en-US" sz="2400" kern="0" spc="-150" dirty="0" smtClean="0">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16200000" scaled="1"/>
                <a:tileRect/>
              </a:gradFill>
              <a:latin typeface="+mj-lt"/>
              <a:ea typeface="+mj-ea"/>
              <a:cs typeface="+mj-cs"/>
            </a:endParaRPr>
          </a:p>
        </p:txBody>
      </p:sp>
      <p:pic>
        <p:nvPicPr>
          <p:cNvPr id="1026" name="Picture 2" descr="C:\Users\mollie\AppData\Local\Microsoft\Windows\Temporary Internet Files\Content.IE5\EQ0ULTJV\MPj04222300000[1].jpg"/>
          <p:cNvPicPr>
            <a:picLocks noChangeAspect="1" noChangeArrowheads="1"/>
          </p:cNvPicPr>
          <p:nvPr/>
        </p:nvPicPr>
        <p:blipFill>
          <a:blip r:embed="rId4" cstate="print"/>
          <a:srcRect/>
          <a:stretch>
            <a:fillRect/>
          </a:stretch>
        </p:blipFill>
        <p:spPr bwMode="auto">
          <a:xfrm>
            <a:off x="5713171" y="968180"/>
            <a:ext cx="1050815" cy="1065446"/>
          </a:xfrm>
          <a:prstGeom prst="ellipse">
            <a:avLst/>
          </a:prstGeom>
          <a:noFill/>
        </p:spPr>
      </p:pic>
      <p:pic>
        <p:nvPicPr>
          <p:cNvPr id="1028" name="Picture 4" descr="C:\Users\mollie\AppData\Local\Microsoft\Windows\Temporary Internet Files\Content.IE5\CW6H0YAE\MCj04396000000[1].png"/>
          <p:cNvPicPr>
            <a:picLocks noChangeAspect="1" noChangeArrowheads="1"/>
          </p:cNvPicPr>
          <p:nvPr/>
        </p:nvPicPr>
        <p:blipFill>
          <a:blip r:embed="rId5" cstate="print"/>
          <a:srcRect l="15792" r="26106"/>
          <a:stretch>
            <a:fillRect/>
          </a:stretch>
        </p:blipFill>
        <p:spPr bwMode="auto">
          <a:xfrm>
            <a:off x="6970817" y="3177514"/>
            <a:ext cx="1033152" cy="1035613"/>
          </a:xfrm>
          <a:prstGeom prst="ellipse">
            <a:avLst/>
          </a:prstGeom>
          <a:solidFill>
            <a:schemeClr val="tx2">
              <a:lumMod val="50000"/>
            </a:schemeClr>
          </a:solidFill>
        </p:spPr>
      </p:pic>
      <p:pic>
        <p:nvPicPr>
          <p:cNvPr id="1029" name="Picture 5" descr="C:\Users\mollie\AppData\Local\Microsoft\Windows\Temporary Internet Files\Content.IE5\445BRQLP\MPj04385580000[1].jpg"/>
          <p:cNvPicPr>
            <a:picLocks noChangeAspect="1" noChangeArrowheads="1"/>
          </p:cNvPicPr>
          <p:nvPr/>
        </p:nvPicPr>
        <p:blipFill>
          <a:blip r:embed="rId6" cstate="print"/>
          <a:srcRect r="37199"/>
          <a:stretch>
            <a:fillRect/>
          </a:stretch>
        </p:blipFill>
        <p:spPr bwMode="auto">
          <a:xfrm>
            <a:off x="6377049" y="4340808"/>
            <a:ext cx="1015412" cy="1038714"/>
          </a:xfrm>
          <a:prstGeom prst="ellipse">
            <a:avLst/>
          </a:prstGeom>
          <a:noFill/>
        </p:spPr>
      </p:pic>
      <p:pic>
        <p:nvPicPr>
          <p:cNvPr id="1032" name="Picture 8" descr="C:\Users\mollie\AppData\Local\Microsoft\Windows\Temporary Internet Files\Content.IE5\2S448WM1\MPj04386840000[1].jpg"/>
          <p:cNvPicPr>
            <a:picLocks noChangeAspect="1" noChangeArrowheads="1"/>
          </p:cNvPicPr>
          <p:nvPr/>
        </p:nvPicPr>
        <p:blipFill>
          <a:blip r:embed="rId7" cstate="print"/>
          <a:srcRect l="26809" r="5288"/>
          <a:stretch>
            <a:fillRect/>
          </a:stretch>
        </p:blipFill>
        <p:spPr bwMode="auto">
          <a:xfrm>
            <a:off x="5712031" y="5438911"/>
            <a:ext cx="1033154" cy="1021265"/>
          </a:xfrm>
          <a:prstGeom prst="ellipse">
            <a:avLst/>
          </a:prstGeom>
          <a:noFill/>
        </p:spPr>
      </p:pic>
      <p:pic>
        <p:nvPicPr>
          <p:cNvPr id="1033" name="Picture 9" descr="C:\Program Files\Microsoft Resource DVD Artwork\DVD_ART\Artwork_Imagery\Photos_for_PPT\Soft-edge_photos\FY06 Brand - IT Portraits\MS IT 06_Jeff dell man standing servers notepad smiling confident.png"/>
          <p:cNvPicPr>
            <a:picLocks noChangeAspect="1" noChangeArrowheads="1"/>
          </p:cNvPicPr>
          <p:nvPr/>
        </p:nvPicPr>
        <p:blipFill>
          <a:blip r:embed="rId8" cstate="print"/>
          <a:srcRect l="5402" t="6364" b="17896"/>
          <a:stretch>
            <a:fillRect/>
          </a:stretch>
        </p:blipFill>
        <p:spPr bwMode="auto">
          <a:xfrm>
            <a:off x="6354696" y="2132554"/>
            <a:ext cx="1053258" cy="1057890"/>
          </a:xfrm>
          <a:prstGeom prst="ellipse">
            <a:avLst/>
          </a:prstGeom>
          <a:solidFill>
            <a:schemeClr val="tx2">
              <a:lumMod val="50000"/>
            </a:schemeClr>
          </a:solid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par>
                                <p:cTn id="12" presetID="22" presetClass="entr" presetSubtype="8" fill="hold"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left)">
                                      <p:cBhvr>
                                        <p:cTn id="14" dur="500"/>
                                        <p:tgtEl>
                                          <p:spTgt spid="137"/>
                                        </p:tgtEl>
                                      </p:cBhvr>
                                    </p:animEffect>
                                  </p:childTnLst>
                                </p:cTn>
                              </p:par>
                              <p:par>
                                <p:cTn id="15" presetID="22" presetClass="entr" presetSubtype="8"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left)">
                                      <p:cBhvr>
                                        <p:cTn id="17" dur="500"/>
                                        <p:tgtEl>
                                          <p:spTgt spid="138"/>
                                        </p:tgtEl>
                                      </p:cBhvr>
                                    </p:animEffect>
                                  </p:childTnLst>
                                </p:cTn>
                              </p:par>
                              <p:par>
                                <p:cTn id="18" presetID="22" presetClass="entr" presetSubtype="8" fill="hold"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wipe(left)">
                                      <p:cBhvr>
                                        <p:cTn id="20" dur="500"/>
                                        <p:tgtEl>
                                          <p:spTgt spid="139"/>
                                        </p:tgtEl>
                                      </p:cBhvr>
                                    </p:animEffect>
                                  </p:childTnLst>
                                </p:cTn>
                              </p:par>
                              <p:par>
                                <p:cTn id="21" presetID="22" presetClass="entr" presetSubtype="8"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wipe(left)">
                                      <p:cBhvr>
                                        <p:cTn id="23" dur="500"/>
                                        <p:tgtEl>
                                          <p:spTgt spid="14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childTnLst>
                                </p:cTn>
                              </p:par>
                              <p:par>
                                <p:cTn id="28" presetID="10" presetClass="entr" presetSubtype="0" fill="hold" nodeType="with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fade">
                                      <p:cBhvr>
                                        <p:cTn id="30" dur="1000"/>
                                        <p:tgtEl>
                                          <p:spTgt spid="1033"/>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000"/>
                                        <p:tgtEl>
                                          <p:spTgt spid="1029"/>
                                        </p:tgtEl>
                                      </p:cBhvr>
                                    </p:animEffect>
                                  </p:childTnLst>
                                </p:cTn>
                              </p:par>
                              <p:par>
                                <p:cTn id="37" presetID="10"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1000"/>
                                        <p:tgtEl>
                                          <p:spTgt spid="10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000"/>
                                        <p:tgtEl>
                                          <p:spTgt spid="1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1000"/>
                                        <p:tgtEl>
                                          <p:spTgt spid="1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1000"/>
                                        <p:tgtEl>
                                          <p:spTgt spid="1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10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vert="horz" wrap="square" lIns="0" tIns="0" rIns="0" bIns="0" rtlCol="0" anchor="t">
            <a:spAutoFit/>
          </a:bodyPr>
          <a:lstStyle/>
          <a:p>
            <a:r>
              <a:rPr lang="en-US" sz="3600" dirty="0"/>
              <a:t>SQL </a:t>
            </a:r>
            <a:r>
              <a:rPr lang="en-US" sz="3600"/>
              <a:t>Server </a:t>
            </a:r>
            <a:r>
              <a:rPr lang="ru-RU" sz="3600" smtClean="0"/>
              <a:t>2008 </a:t>
            </a:r>
            <a:r>
              <a:rPr lang="en-US" sz="3600" smtClean="0"/>
              <a:t>R2 PDW</a:t>
            </a:r>
            <a:endParaRPr lang="en-US" sz="3600" dirty="0"/>
          </a:p>
        </p:txBody>
      </p:sp>
      <p:sp>
        <p:nvSpPr>
          <p:cNvPr id="3" name="Content Placeholder 2"/>
          <p:cNvSpPr>
            <a:spLocks noGrp="1"/>
          </p:cNvSpPr>
          <p:nvPr>
            <p:ph type="body" sz="quarter" idx="10"/>
          </p:nvPr>
        </p:nvSpPr>
        <p:spPr>
          <a:xfrm>
            <a:off x="514350" y="1212664"/>
            <a:ext cx="8382000" cy="5235761"/>
          </a:xfrm>
        </p:spPr>
        <p:txBody>
          <a:bodyPr>
            <a:noAutofit/>
          </a:bodyPr>
          <a:lstStyle/>
          <a:p>
            <a:r>
              <a:rPr lang="ru-RU" sz="2000" dirty="0" smtClean="0"/>
              <a:t>Дальнейшее развитие решения в области сверхбольших хранилищ (сотни терабайт) в поставке </a:t>
            </a:r>
            <a:r>
              <a:rPr lang="en-US" sz="2000" dirty="0" smtClean="0"/>
              <a:t>appliance</a:t>
            </a:r>
            <a:r>
              <a:rPr lang="ru-RU" sz="2000" dirty="0" smtClean="0"/>
              <a:t>, оформленное как отдельная редакция </a:t>
            </a:r>
            <a:r>
              <a:rPr lang="en-US" sz="2000" dirty="0" smtClean="0"/>
              <a:t>SQL Server 2008 R2</a:t>
            </a:r>
          </a:p>
          <a:p>
            <a:r>
              <a:rPr lang="ru-RU" sz="2000" dirty="0" smtClean="0"/>
              <a:t>Основное отличие от </a:t>
            </a:r>
            <a:r>
              <a:rPr lang="en-US" sz="2000" dirty="0" smtClean="0"/>
              <a:t>Fast Track (SMP) - MPP</a:t>
            </a:r>
          </a:p>
          <a:p>
            <a:r>
              <a:rPr lang="ru-RU" sz="2000" dirty="0" smtClean="0"/>
              <a:t>Поставка в модели </a:t>
            </a:r>
            <a:r>
              <a:rPr lang="en-US" sz="2000" dirty="0" smtClean="0"/>
              <a:t>appliance</a:t>
            </a:r>
            <a:r>
              <a:rPr lang="ru-RU" sz="2000" dirty="0" smtClean="0"/>
              <a:t> означает, что купить отдельно лицензию нельзя</a:t>
            </a:r>
          </a:p>
          <a:p>
            <a:pPr lvl="1"/>
            <a:r>
              <a:rPr lang="ru-RU" sz="1800" dirty="0" smtClean="0"/>
              <a:t>Аналогично </a:t>
            </a:r>
            <a:r>
              <a:rPr lang="en-US" sz="1800" dirty="0"/>
              <a:t>Fast </a:t>
            </a:r>
            <a:r>
              <a:rPr lang="en-US" sz="1800" dirty="0" smtClean="0"/>
              <a:t>Track</a:t>
            </a:r>
            <a:r>
              <a:rPr lang="ru-RU" sz="1800" dirty="0" smtClean="0"/>
              <a:t> это программно-аппаратный комплекс от выбранных поставщиков</a:t>
            </a:r>
          </a:p>
          <a:p>
            <a:pPr lvl="1"/>
            <a:r>
              <a:rPr lang="ru-RU" sz="1800" dirty="0" smtClean="0"/>
              <a:t>Сервера </a:t>
            </a:r>
            <a:r>
              <a:rPr lang="en-US" sz="1800" dirty="0"/>
              <a:t>Bull, Dell, HP, </a:t>
            </a:r>
            <a:r>
              <a:rPr lang="en-US" sz="1800" dirty="0" smtClean="0"/>
              <a:t>IBM</a:t>
            </a:r>
            <a:endParaRPr lang="ru-RU" sz="1800" dirty="0" smtClean="0"/>
          </a:p>
          <a:p>
            <a:pPr lvl="1"/>
            <a:r>
              <a:rPr lang="ru-RU" sz="1800" dirty="0" smtClean="0"/>
              <a:t>Массивы хранения </a:t>
            </a:r>
            <a:r>
              <a:rPr lang="en-US" sz="1800" dirty="0" err="1" smtClean="0"/>
              <a:t>Fibre</a:t>
            </a:r>
            <a:r>
              <a:rPr lang="en-US" sz="1800" dirty="0" smtClean="0"/>
              <a:t> </a:t>
            </a:r>
            <a:r>
              <a:rPr lang="en-US" sz="1800" dirty="0"/>
              <a:t>Channel </a:t>
            </a:r>
            <a:r>
              <a:rPr lang="ru-RU" sz="1800" dirty="0" smtClean="0"/>
              <a:t>от</a:t>
            </a:r>
            <a:r>
              <a:rPr lang="en-US" sz="1800" dirty="0" smtClean="0"/>
              <a:t> </a:t>
            </a:r>
            <a:r>
              <a:rPr lang="en-US" sz="1800" dirty="0"/>
              <a:t>EMC, HP, </a:t>
            </a:r>
            <a:r>
              <a:rPr lang="en-US" sz="1800" dirty="0" smtClean="0"/>
              <a:t>IBM</a:t>
            </a:r>
            <a:endParaRPr lang="ru-RU" sz="1800" dirty="0" smtClean="0"/>
          </a:p>
          <a:p>
            <a:r>
              <a:rPr lang="ru-RU" sz="2000" dirty="0" smtClean="0"/>
              <a:t>Поставляется в протестированном, отконфигурированном и преднастроенном виде по принципу «включи и работай»</a:t>
            </a:r>
          </a:p>
          <a:p>
            <a:r>
              <a:rPr lang="ru-RU" sz="2000" dirty="0" smtClean="0"/>
              <a:t>Планирование, внедрение и поддержка обеспечивается </a:t>
            </a:r>
            <a:r>
              <a:rPr lang="en-US" sz="2000" dirty="0" smtClean="0"/>
              <a:t>Microsoft </a:t>
            </a:r>
            <a:r>
              <a:rPr lang="ru-RU" sz="2000" dirty="0" smtClean="0"/>
              <a:t>и перечисленными вендорами</a:t>
            </a:r>
          </a:p>
          <a:p>
            <a:pPr lvl="1"/>
            <a:r>
              <a:rPr lang="en-US" sz="1600" dirty="0" smtClean="0"/>
              <a:t>Microsoft </a:t>
            </a:r>
            <a:r>
              <a:rPr lang="en-US" sz="1600" dirty="0"/>
              <a:t>SQL Server 2008 (SP1) - 10.0.2775.0 (X64)  Enterprise Edition (64-bit) – SP1 CU8</a:t>
            </a:r>
          </a:p>
          <a:p>
            <a:pPr lvl="1"/>
            <a:r>
              <a:rPr lang="en-US" sz="1600" dirty="0" smtClean="0"/>
              <a:t>Windows </a:t>
            </a:r>
            <a:r>
              <a:rPr lang="en-US" sz="1600" dirty="0"/>
              <a:t>Server 2008 (X64)  Enterprise Edition (Build 6002: Service Pack 2)</a:t>
            </a:r>
          </a:p>
          <a:p>
            <a:pPr lvl="1"/>
            <a:r>
              <a:rPr lang="en-US" sz="1600" dirty="0" err="1"/>
              <a:t>.Net</a:t>
            </a:r>
            <a:r>
              <a:rPr lang="en-US" sz="1600" dirty="0"/>
              <a:t> framework – 3.5 SP1</a:t>
            </a:r>
          </a:p>
          <a:p>
            <a:pPr lvl="1"/>
            <a:r>
              <a:rPr lang="en-US" sz="1600" dirty="0"/>
              <a:t>IIS 7.0</a:t>
            </a:r>
          </a:p>
          <a:p>
            <a:pPr lvl="1"/>
            <a:endParaRPr lang="en-US" sz="1600" dirty="0" smtClean="0"/>
          </a:p>
        </p:txBody>
      </p:sp>
      <p:pic>
        <p:nvPicPr>
          <p:cNvPr id="6" name="Picture 3"/>
          <p:cNvPicPr>
            <a:picLocks noChangeAspect="1" noChangeArrowheads="1"/>
          </p:cNvPicPr>
          <p:nvPr/>
        </p:nvPicPr>
        <p:blipFill>
          <a:blip r:embed="rId3" cstate="print"/>
          <a:stretch>
            <a:fillRect/>
          </a:stretch>
        </p:blipFill>
        <p:spPr bwMode="auto">
          <a:xfrm>
            <a:off x="5772150" y="132799"/>
            <a:ext cx="2952350" cy="705594"/>
          </a:xfrm>
          <a:prstGeom prst="rect">
            <a:avLst/>
          </a:prstGeom>
          <a:noFill/>
          <a:ln>
            <a:noFill/>
          </a:ln>
        </p:spPr>
      </p:pic>
    </p:spTree>
    <p:extLst>
      <p:ext uri="{BB962C8B-B14F-4D97-AF65-F5344CB8AC3E}">
        <p14:creationId xmlns:p14="http://schemas.microsoft.com/office/powerpoint/2010/main" val="1961611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ru-RU" sz="3200" smtClean="0"/>
              <a:t>24.07.2008. </a:t>
            </a:r>
            <a:r>
              <a:rPr lang="en-US" sz="3200" smtClean="0">
                <a:hlinkClick r:id="rId3"/>
              </a:rPr>
              <a:t>Microsoft </a:t>
            </a:r>
            <a:r>
              <a:rPr lang="ru-RU" sz="3200" smtClean="0">
                <a:hlinkClick r:id="rId3"/>
              </a:rPr>
              <a:t>покупает </a:t>
            </a:r>
            <a:r>
              <a:rPr lang="en-US" sz="3200" smtClean="0">
                <a:hlinkClick r:id="rId3"/>
              </a:rPr>
              <a:t>DATAllegro</a:t>
            </a:r>
            <a:r>
              <a:rPr lang="ru-RU" sz="3200" smtClean="0"/>
              <a:t>.</a:t>
            </a:r>
            <a:endParaRPr lang="en-US" sz="3200" dirty="0" smtClean="0"/>
          </a:p>
        </p:txBody>
      </p:sp>
      <p:grpSp>
        <p:nvGrpSpPr>
          <p:cNvPr id="2" name="Group 3"/>
          <p:cNvGrpSpPr>
            <a:grpSpLocks/>
          </p:cNvGrpSpPr>
          <p:nvPr/>
        </p:nvGrpSpPr>
        <p:grpSpPr bwMode="auto">
          <a:xfrm>
            <a:off x="2514600" y="4532191"/>
            <a:ext cx="6081713" cy="875972"/>
            <a:chOff x="1816" y="2938"/>
            <a:chExt cx="3831" cy="516"/>
          </a:xfrm>
        </p:grpSpPr>
        <p:sp>
          <p:nvSpPr>
            <p:cNvPr id="1225732" name="Rectangle 4"/>
            <p:cNvSpPr>
              <a:spLocks noChangeArrowheads="1"/>
            </p:cNvSpPr>
            <p:nvPr/>
          </p:nvSpPr>
          <p:spPr bwMode="auto">
            <a:xfrm>
              <a:off x="1816" y="2980"/>
              <a:ext cx="3831" cy="474"/>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defRPr/>
              </a:pPr>
              <a:r>
                <a:rPr lang="en-US" sz="1400" dirty="0" smtClean="0">
                  <a:solidFill>
                    <a:schemeClr val="accent1">
                      <a:lumMod val="50000"/>
                    </a:schemeClr>
                  </a:solidFill>
                  <a:latin typeface="Segoe UI" pitchFamily="34" charset="0"/>
                  <a:cs typeface="Segoe UI" pitchFamily="34" charset="0"/>
                </a:rPr>
                <a:t>Industry </a:t>
              </a:r>
            </a:p>
            <a:p>
              <a:pPr algn="l">
                <a:defRPr/>
              </a:pPr>
              <a:r>
                <a:rPr lang="en-US" sz="1400" dirty="0" smtClean="0">
                  <a:solidFill>
                    <a:schemeClr val="accent1">
                      <a:lumMod val="50000"/>
                    </a:schemeClr>
                  </a:solidFill>
                  <a:latin typeface="Segoe UI" pitchFamily="34" charset="0"/>
                  <a:cs typeface="Segoe UI" pitchFamily="34" charset="0"/>
                </a:rPr>
                <a:t>Standard </a:t>
              </a:r>
            </a:p>
            <a:p>
              <a:pPr algn="l">
                <a:defRPr/>
              </a:pPr>
              <a:r>
                <a:rPr lang="en-US" sz="1400" dirty="0" smtClean="0">
                  <a:solidFill>
                    <a:schemeClr val="accent1">
                      <a:lumMod val="50000"/>
                    </a:schemeClr>
                  </a:solidFill>
                  <a:latin typeface="Segoe UI" pitchFamily="34" charset="0"/>
                  <a:cs typeface="Segoe UI" pitchFamily="34" charset="0"/>
                </a:rPr>
                <a:t>Networking</a:t>
              </a:r>
              <a:endParaRPr lang="en-US" sz="1400" dirty="0">
                <a:solidFill>
                  <a:schemeClr val="accent1">
                    <a:lumMod val="50000"/>
                  </a:schemeClr>
                </a:solidFill>
                <a:latin typeface="Segoe UI" pitchFamily="34" charset="0"/>
                <a:cs typeface="Segoe UI" pitchFamily="34" charset="0"/>
              </a:endParaRPr>
            </a:p>
          </p:txBody>
        </p:sp>
        <p:grpSp>
          <p:nvGrpSpPr>
            <p:cNvPr id="3" name="Group 5"/>
            <p:cNvGrpSpPr>
              <a:grpSpLocks/>
            </p:cNvGrpSpPr>
            <p:nvPr/>
          </p:nvGrpSpPr>
          <p:grpSpPr bwMode="auto">
            <a:xfrm>
              <a:off x="3807" y="3019"/>
              <a:ext cx="1412" cy="374"/>
              <a:chOff x="419" y="3550"/>
              <a:chExt cx="1696" cy="448"/>
            </a:xfrm>
          </p:grpSpPr>
          <p:pic>
            <p:nvPicPr>
              <p:cNvPr id="4138" name="Picture 6" descr="cisco_switch_shadow"/>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8" y="3550"/>
                <a:ext cx="1467" cy="379"/>
              </a:xfrm>
              <a:prstGeom prst="rect">
                <a:avLst/>
              </a:prstGeom>
              <a:noFill/>
              <a:ln w="9525">
                <a:noFill/>
                <a:miter lim="800000"/>
                <a:headEnd/>
                <a:tailEnd/>
              </a:ln>
            </p:spPr>
          </p:pic>
          <p:pic>
            <p:nvPicPr>
              <p:cNvPr id="4139" name="Picture 7" descr="cisco_switch_shadow"/>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9" y="3619"/>
                <a:ext cx="1467" cy="379"/>
              </a:xfrm>
              <a:prstGeom prst="rect">
                <a:avLst/>
              </a:prstGeom>
              <a:noFill/>
              <a:ln w="9525">
                <a:noFill/>
                <a:miter lim="800000"/>
                <a:headEnd/>
                <a:tailEnd/>
              </a:ln>
            </p:spPr>
          </p:pic>
        </p:grpSp>
        <p:pic>
          <p:nvPicPr>
            <p:cNvPr id="4137" name="Picture 8" descr="cisc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32" y="2938"/>
              <a:ext cx="711" cy="472"/>
            </a:xfrm>
            <a:prstGeom prst="rect">
              <a:avLst/>
            </a:prstGeom>
            <a:noFill/>
            <a:ln w="9525">
              <a:noFill/>
              <a:miter lim="800000"/>
              <a:headEnd/>
              <a:tailEnd/>
            </a:ln>
          </p:spPr>
        </p:pic>
      </p:grpSp>
      <p:grpSp>
        <p:nvGrpSpPr>
          <p:cNvPr id="4" name="Group 37"/>
          <p:cNvGrpSpPr>
            <a:grpSpLocks/>
          </p:cNvGrpSpPr>
          <p:nvPr/>
        </p:nvGrpSpPr>
        <p:grpSpPr bwMode="auto">
          <a:xfrm>
            <a:off x="2514600" y="1987626"/>
            <a:ext cx="6081713" cy="804672"/>
            <a:chOff x="1816" y="1493"/>
            <a:chExt cx="3831" cy="505"/>
          </a:xfrm>
        </p:grpSpPr>
        <p:sp>
          <p:nvSpPr>
            <p:cNvPr id="1225738" name="Rectangle 10"/>
            <p:cNvSpPr>
              <a:spLocks noChangeArrowheads="1"/>
            </p:cNvSpPr>
            <p:nvPr/>
          </p:nvSpPr>
          <p:spPr bwMode="auto">
            <a:xfrm>
              <a:off x="1816" y="1493"/>
              <a:ext cx="3831" cy="505"/>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defRPr/>
              </a:pPr>
              <a:r>
                <a:rPr lang="en-US" sz="1400" dirty="0" smtClean="0">
                  <a:solidFill>
                    <a:schemeClr val="accent1">
                      <a:lumMod val="50000"/>
                    </a:schemeClr>
                  </a:solidFill>
                  <a:latin typeface="Segoe UI" pitchFamily="34" charset="0"/>
                  <a:cs typeface="Segoe UI" pitchFamily="34" charset="0"/>
                </a:rPr>
                <a:t>Proprietary Appliance </a:t>
              </a:r>
            </a:p>
            <a:p>
              <a:pPr algn="l">
                <a:defRPr/>
              </a:pPr>
              <a:r>
                <a:rPr lang="en-US" sz="1400" dirty="0" smtClean="0">
                  <a:solidFill>
                    <a:schemeClr val="accent1">
                      <a:lumMod val="50000"/>
                    </a:schemeClr>
                  </a:solidFill>
                  <a:latin typeface="Segoe UI" pitchFamily="34" charset="0"/>
                  <a:cs typeface="Segoe UI" pitchFamily="34" charset="0"/>
                </a:rPr>
                <a:t>Management and </a:t>
              </a:r>
            </a:p>
            <a:p>
              <a:pPr algn="l">
                <a:defRPr/>
              </a:pPr>
              <a:r>
                <a:rPr lang="en-US" sz="1400" dirty="0" smtClean="0">
                  <a:solidFill>
                    <a:schemeClr val="accent1">
                      <a:lumMod val="50000"/>
                    </a:schemeClr>
                  </a:solidFill>
                  <a:latin typeface="Segoe UI" pitchFamily="34" charset="0"/>
                  <a:cs typeface="Segoe UI" pitchFamily="34" charset="0"/>
                </a:rPr>
                <a:t>MPP Database</a:t>
              </a:r>
              <a:endParaRPr lang="en-US" sz="1400" dirty="0">
                <a:solidFill>
                  <a:schemeClr val="accent1">
                    <a:lumMod val="50000"/>
                  </a:schemeClr>
                </a:solidFill>
                <a:latin typeface="Segoe UI" pitchFamily="34" charset="0"/>
                <a:cs typeface="Segoe UI" pitchFamily="34" charset="0"/>
              </a:endParaRPr>
            </a:p>
          </p:txBody>
        </p:sp>
        <p:pic>
          <p:nvPicPr>
            <p:cNvPr id="4134" name="Picture 11" descr="Datallegro-Logo-711x253px-T"/>
            <p:cNvPicPr>
              <a:picLocks noChangeAspect="1" noChangeArrowheads="1"/>
            </p:cNvPicPr>
            <p:nvPr/>
          </p:nvPicPr>
          <p:blipFill>
            <a:blip r:embed="rId6"/>
            <a:srcRect b="11792"/>
            <a:stretch>
              <a:fillRect/>
            </a:stretch>
          </p:blipFill>
          <p:spPr bwMode="auto">
            <a:xfrm>
              <a:off x="3794" y="1513"/>
              <a:ext cx="1505" cy="472"/>
            </a:xfrm>
            <a:prstGeom prst="rect">
              <a:avLst/>
            </a:prstGeom>
            <a:noFill/>
            <a:ln w="9525">
              <a:noFill/>
              <a:miter lim="800000"/>
              <a:headEnd/>
              <a:tailEnd/>
            </a:ln>
          </p:spPr>
        </p:pic>
      </p:grpSp>
      <p:pic>
        <p:nvPicPr>
          <p:cNvPr id="4102" name="Picture 12" descr="v3 Appliance"/>
          <p:cNvPicPr>
            <a:picLocks noChangeAspect="1" noChangeArrowheads="1"/>
          </p:cNvPicPr>
          <p:nvPr/>
        </p:nvPicPr>
        <p:blipFill>
          <a:blip r:embed="rId7">
            <a:clrChange>
              <a:clrFrom>
                <a:srgbClr val="ECECEC"/>
              </a:clrFrom>
              <a:clrTo>
                <a:srgbClr val="ECECEC">
                  <a:alpha val="0"/>
                </a:srgbClr>
              </a:clrTo>
            </a:clrChange>
          </a:blip>
          <a:srcRect b="5009"/>
          <a:stretch>
            <a:fillRect/>
          </a:stretch>
        </p:blipFill>
        <p:spPr bwMode="auto">
          <a:xfrm>
            <a:off x="279400" y="1362075"/>
            <a:ext cx="1887538" cy="4545013"/>
          </a:xfrm>
          <a:prstGeom prst="rect">
            <a:avLst/>
          </a:prstGeom>
          <a:noFill/>
          <a:ln w="9525">
            <a:noFill/>
            <a:miter lim="800000"/>
            <a:headEnd/>
            <a:tailEnd/>
          </a:ln>
        </p:spPr>
      </p:pic>
      <p:grpSp>
        <p:nvGrpSpPr>
          <p:cNvPr id="5" name="Group 51"/>
          <p:cNvGrpSpPr>
            <a:grpSpLocks/>
          </p:cNvGrpSpPr>
          <p:nvPr/>
        </p:nvGrpSpPr>
        <p:grpSpPr bwMode="auto">
          <a:xfrm>
            <a:off x="2514600" y="5474681"/>
            <a:ext cx="6081713" cy="804672"/>
            <a:chOff x="1816" y="3516"/>
            <a:chExt cx="3831" cy="553"/>
          </a:xfrm>
        </p:grpSpPr>
        <p:sp>
          <p:nvSpPr>
            <p:cNvPr id="1225742" name="Rectangle 14"/>
            <p:cNvSpPr>
              <a:spLocks noChangeArrowheads="1"/>
            </p:cNvSpPr>
            <p:nvPr/>
          </p:nvSpPr>
          <p:spPr bwMode="auto">
            <a:xfrm>
              <a:off x="1816" y="3516"/>
              <a:ext cx="3831" cy="553"/>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defRPr/>
              </a:pPr>
              <a:r>
                <a:rPr lang="en-US" sz="1400" dirty="0" smtClean="0">
                  <a:solidFill>
                    <a:schemeClr val="accent1">
                      <a:lumMod val="50000"/>
                    </a:schemeClr>
                  </a:solidFill>
                  <a:latin typeface="Segoe UI" pitchFamily="34" charset="0"/>
                  <a:cs typeface="Segoe UI" pitchFamily="34" charset="0"/>
                </a:rPr>
                <a:t>Industry </a:t>
              </a:r>
            </a:p>
            <a:p>
              <a:pPr algn="l">
                <a:defRPr/>
              </a:pPr>
              <a:r>
                <a:rPr lang="en-US" sz="1400" dirty="0" smtClean="0">
                  <a:solidFill>
                    <a:schemeClr val="accent1">
                      <a:lumMod val="50000"/>
                    </a:schemeClr>
                  </a:solidFill>
                  <a:latin typeface="Segoe UI" pitchFamily="34" charset="0"/>
                  <a:cs typeface="Segoe UI" pitchFamily="34" charset="0"/>
                </a:rPr>
                <a:t>Standard </a:t>
              </a:r>
            </a:p>
            <a:p>
              <a:pPr algn="l">
                <a:defRPr/>
              </a:pPr>
              <a:r>
                <a:rPr lang="en-US" sz="1400" dirty="0" smtClean="0">
                  <a:solidFill>
                    <a:schemeClr val="accent1">
                      <a:lumMod val="50000"/>
                    </a:schemeClr>
                  </a:solidFill>
                  <a:latin typeface="Segoe UI" pitchFamily="34" charset="0"/>
                  <a:cs typeface="Segoe UI" pitchFamily="34" charset="0"/>
                </a:rPr>
                <a:t>Storage</a:t>
              </a:r>
              <a:endParaRPr lang="en-US" sz="1400" dirty="0">
                <a:solidFill>
                  <a:schemeClr val="accent1">
                    <a:lumMod val="50000"/>
                  </a:schemeClr>
                </a:solidFill>
                <a:latin typeface="Segoe UI" pitchFamily="34" charset="0"/>
                <a:cs typeface="Segoe UI" pitchFamily="34" charset="0"/>
              </a:endParaRPr>
            </a:p>
          </p:txBody>
        </p:sp>
        <p:grpSp>
          <p:nvGrpSpPr>
            <p:cNvPr id="6" name="Group 15"/>
            <p:cNvGrpSpPr>
              <a:grpSpLocks/>
            </p:cNvGrpSpPr>
            <p:nvPr/>
          </p:nvGrpSpPr>
          <p:grpSpPr bwMode="auto">
            <a:xfrm>
              <a:off x="3243" y="3539"/>
              <a:ext cx="2255" cy="530"/>
              <a:chOff x="3260" y="3534"/>
              <a:chExt cx="2363" cy="683"/>
            </a:xfrm>
          </p:grpSpPr>
          <p:pic>
            <p:nvPicPr>
              <p:cNvPr id="4129" name="Picture 16" descr="emc_node_solo"/>
              <p:cNvPicPr>
                <a:picLocks noChangeAspect="1" noChangeArrowheads="1"/>
              </p:cNvPicPr>
              <p:nvPr/>
            </p:nvPicPr>
            <p:blipFill>
              <a:blip r:embed="rId8"/>
              <a:srcRect/>
              <a:stretch>
                <a:fillRect/>
              </a:stretch>
            </p:blipFill>
            <p:spPr bwMode="auto">
              <a:xfrm>
                <a:off x="4229" y="3534"/>
                <a:ext cx="1394" cy="503"/>
              </a:xfrm>
              <a:prstGeom prst="rect">
                <a:avLst/>
              </a:prstGeom>
              <a:noFill/>
              <a:ln w="9525">
                <a:noFill/>
                <a:miter lim="800000"/>
                <a:headEnd/>
                <a:tailEnd/>
              </a:ln>
            </p:spPr>
          </p:pic>
          <p:pic>
            <p:nvPicPr>
              <p:cNvPr id="4130" name="Picture 17" descr="emc_node_solo"/>
              <p:cNvPicPr>
                <a:picLocks noChangeAspect="1" noChangeArrowheads="1"/>
              </p:cNvPicPr>
              <p:nvPr/>
            </p:nvPicPr>
            <p:blipFill>
              <a:blip r:embed="rId8"/>
              <a:srcRect/>
              <a:stretch>
                <a:fillRect/>
              </a:stretch>
            </p:blipFill>
            <p:spPr bwMode="auto">
              <a:xfrm>
                <a:off x="3886" y="3595"/>
                <a:ext cx="1394" cy="503"/>
              </a:xfrm>
              <a:prstGeom prst="rect">
                <a:avLst/>
              </a:prstGeom>
              <a:noFill/>
              <a:ln w="9525">
                <a:noFill/>
                <a:miter lim="800000"/>
                <a:headEnd/>
                <a:tailEnd/>
              </a:ln>
            </p:spPr>
          </p:pic>
          <p:pic>
            <p:nvPicPr>
              <p:cNvPr id="4131" name="Picture 18" descr="emc_node_solo"/>
              <p:cNvPicPr>
                <a:picLocks noChangeAspect="1" noChangeArrowheads="1"/>
              </p:cNvPicPr>
              <p:nvPr/>
            </p:nvPicPr>
            <p:blipFill>
              <a:blip r:embed="rId8"/>
              <a:srcRect/>
              <a:stretch>
                <a:fillRect/>
              </a:stretch>
            </p:blipFill>
            <p:spPr bwMode="auto">
              <a:xfrm>
                <a:off x="3603" y="3653"/>
                <a:ext cx="1394" cy="503"/>
              </a:xfrm>
              <a:prstGeom prst="rect">
                <a:avLst/>
              </a:prstGeom>
              <a:noFill/>
              <a:ln w="9525">
                <a:noFill/>
                <a:miter lim="800000"/>
                <a:headEnd/>
                <a:tailEnd/>
              </a:ln>
            </p:spPr>
          </p:pic>
          <p:pic>
            <p:nvPicPr>
              <p:cNvPr id="4132" name="Picture 19" descr="emc_node_solo"/>
              <p:cNvPicPr>
                <a:picLocks noChangeAspect="1" noChangeArrowheads="1"/>
              </p:cNvPicPr>
              <p:nvPr/>
            </p:nvPicPr>
            <p:blipFill>
              <a:blip r:embed="rId8"/>
              <a:srcRect/>
              <a:stretch>
                <a:fillRect/>
              </a:stretch>
            </p:blipFill>
            <p:spPr bwMode="auto">
              <a:xfrm>
                <a:off x="3260" y="3714"/>
                <a:ext cx="1394" cy="503"/>
              </a:xfrm>
              <a:prstGeom prst="rect">
                <a:avLst/>
              </a:prstGeom>
              <a:noFill/>
              <a:ln w="9525">
                <a:noFill/>
                <a:miter lim="800000"/>
                <a:headEnd/>
                <a:tailEnd/>
              </a:ln>
            </p:spPr>
          </p:pic>
        </p:grpSp>
        <p:pic>
          <p:nvPicPr>
            <p:cNvPr id="4128" name="Picture 2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494" y="3643"/>
              <a:ext cx="618" cy="261"/>
            </a:xfrm>
            <a:prstGeom prst="rect">
              <a:avLst/>
            </a:prstGeom>
            <a:noFill/>
            <a:ln w="9525">
              <a:noFill/>
              <a:miter lim="800000"/>
              <a:headEnd/>
              <a:tailEnd/>
            </a:ln>
          </p:spPr>
        </p:pic>
      </p:grpSp>
      <p:grpSp>
        <p:nvGrpSpPr>
          <p:cNvPr id="7" name="Group 53"/>
          <p:cNvGrpSpPr>
            <a:grpSpLocks/>
          </p:cNvGrpSpPr>
          <p:nvPr/>
        </p:nvGrpSpPr>
        <p:grpSpPr bwMode="auto">
          <a:xfrm>
            <a:off x="2514600" y="2858817"/>
            <a:ext cx="6081713" cy="804672"/>
            <a:chOff x="1816" y="2043"/>
            <a:chExt cx="3831" cy="471"/>
          </a:xfrm>
        </p:grpSpPr>
        <p:grpSp>
          <p:nvGrpSpPr>
            <p:cNvPr id="8" name="Group 52"/>
            <p:cNvGrpSpPr>
              <a:grpSpLocks/>
            </p:cNvGrpSpPr>
            <p:nvPr/>
          </p:nvGrpSpPr>
          <p:grpSpPr bwMode="auto">
            <a:xfrm>
              <a:off x="1816" y="2043"/>
              <a:ext cx="3831" cy="471"/>
              <a:chOff x="1816" y="2043"/>
              <a:chExt cx="3831" cy="471"/>
            </a:xfrm>
          </p:grpSpPr>
          <p:sp>
            <p:nvSpPr>
              <p:cNvPr id="1225758" name="Rectangle 30"/>
              <p:cNvSpPr>
                <a:spLocks noChangeArrowheads="1"/>
              </p:cNvSpPr>
              <p:nvPr/>
            </p:nvSpPr>
            <p:spPr bwMode="auto">
              <a:xfrm>
                <a:off x="1816" y="2043"/>
                <a:ext cx="3831" cy="471"/>
              </a:xfrm>
              <a:prstGeom prst="rect">
                <a:avLst/>
              </a:prstGeom>
              <a:gradFill rotWithShape="1">
                <a:gsLst>
                  <a:gs pos="0">
                    <a:schemeClr val="hlink"/>
                  </a:gs>
                  <a:gs pos="100000">
                    <a:schemeClr val="hlink">
                      <a:gamma/>
                      <a:tint val="0"/>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defRPr/>
                </a:pPr>
                <a:r>
                  <a:rPr lang="en-US" sz="1400" dirty="0" smtClean="0">
                    <a:solidFill>
                      <a:schemeClr val="accent1">
                        <a:lumMod val="50000"/>
                      </a:schemeClr>
                    </a:solidFill>
                    <a:latin typeface="Segoe UI" pitchFamily="34" charset="0"/>
                    <a:cs typeface="Segoe UI" pitchFamily="34" charset="0"/>
                  </a:rPr>
                  <a:t>Open Source </a:t>
                </a:r>
              </a:p>
              <a:p>
                <a:pPr algn="l">
                  <a:defRPr/>
                </a:pPr>
                <a:r>
                  <a:rPr lang="en-US" sz="1400" dirty="0" smtClean="0">
                    <a:solidFill>
                      <a:schemeClr val="accent1">
                        <a:lumMod val="50000"/>
                      </a:schemeClr>
                    </a:solidFill>
                    <a:latin typeface="Segoe UI" pitchFamily="34" charset="0"/>
                    <a:cs typeface="Segoe UI" pitchFamily="34" charset="0"/>
                  </a:rPr>
                  <a:t>Database and OS</a:t>
                </a:r>
                <a:endParaRPr lang="en-US" sz="1400" dirty="0">
                  <a:solidFill>
                    <a:schemeClr val="accent1">
                      <a:lumMod val="50000"/>
                    </a:schemeClr>
                  </a:solidFill>
                  <a:latin typeface="Segoe UI" pitchFamily="34" charset="0"/>
                  <a:cs typeface="Segoe UI" pitchFamily="34" charset="0"/>
                </a:endParaRPr>
              </a:p>
            </p:txBody>
          </p:sp>
          <p:pic>
            <p:nvPicPr>
              <p:cNvPr id="4124" name="Picture 31" descr="Ingres Logo and Word Mark">
                <a:hlinkClick r:id="rId10"/>
              </p:cNvPr>
              <p:cNvPicPr>
                <a:picLocks noChangeAspect="1" noChangeArrowheads="1"/>
              </p:cNvPicPr>
              <p:nvPr/>
            </p:nvPicPr>
            <p:blipFill>
              <a:blip r:embed="rId11">
                <a:clrChange>
                  <a:clrFrom>
                    <a:srgbClr val="FFFFFF"/>
                  </a:clrFrom>
                  <a:clrTo>
                    <a:srgbClr val="FFFFFF">
                      <a:alpha val="0"/>
                    </a:srgbClr>
                  </a:clrTo>
                </a:clrChange>
              </a:blip>
              <a:srcRect r="48177" b="-7680"/>
              <a:stretch>
                <a:fillRect/>
              </a:stretch>
            </p:blipFill>
            <p:spPr bwMode="auto">
              <a:xfrm>
                <a:off x="3755" y="2175"/>
                <a:ext cx="760" cy="144"/>
              </a:xfrm>
              <a:prstGeom prst="rect">
                <a:avLst/>
              </a:prstGeom>
              <a:noFill/>
              <a:ln w="9525">
                <a:noFill/>
                <a:miter lim="800000"/>
                <a:headEnd/>
                <a:tailEnd/>
              </a:ln>
            </p:spPr>
          </p:pic>
          <p:pic>
            <p:nvPicPr>
              <p:cNvPr id="4125" name="Picture 32" descr="Linux Online">
                <a:hlinkClick r:id="rId12"/>
              </p:cNvPr>
              <p:cNvPicPr>
                <a:picLocks noChangeAspect="1" noChangeArrowheads="1"/>
              </p:cNvPicPr>
              <p:nvPr/>
            </p:nvPicPr>
            <p:blipFill>
              <a:blip r:embed="rId13">
                <a:clrChange>
                  <a:clrFrom>
                    <a:srgbClr val="FEFEFE"/>
                  </a:clrFrom>
                  <a:clrTo>
                    <a:srgbClr val="FEFEFE">
                      <a:alpha val="0"/>
                    </a:srgbClr>
                  </a:clrTo>
                </a:clrChange>
              </a:blip>
              <a:srcRect l="5661" t="11401" r="67430" b="12390"/>
              <a:stretch>
                <a:fillRect/>
              </a:stretch>
            </p:blipFill>
            <p:spPr bwMode="auto">
              <a:xfrm>
                <a:off x="4775" y="2075"/>
                <a:ext cx="343" cy="420"/>
              </a:xfrm>
              <a:prstGeom prst="rect">
                <a:avLst/>
              </a:prstGeom>
              <a:noFill/>
              <a:ln w="9525">
                <a:noFill/>
                <a:miter lim="800000"/>
                <a:headEnd/>
                <a:tailEnd/>
              </a:ln>
            </p:spPr>
          </p:pic>
        </p:grpSp>
        <p:sp>
          <p:nvSpPr>
            <p:cNvPr id="4122" name="Rectangle 33"/>
            <p:cNvSpPr>
              <a:spLocks noChangeArrowheads="1"/>
            </p:cNvSpPr>
            <p:nvPr/>
          </p:nvSpPr>
          <p:spPr bwMode="auto">
            <a:xfrm>
              <a:off x="5090" y="2130"/>
              <a:ext cx="32" cy="234"/>
            </a:xfrm>
            <a:prstGeom prst="rect">
              <a:avLst/>
            </a:prstGeom>
            <a:solidFill>
              <a:srgbClr val="EBF4F9"/>
            </a:solidFill>
            <a:ln w="9525" algn="ctr">
              <a:noFill/>
              <a:miter lim="800000"/>
              <a:headEnd/>
              <a:tailEnd/>
            </a:ln>
          </p:spPr>
          <p:txBody>
            <a:bodyPr wrap="none" anchor="ctr"/>
            <a:lstStyle/>
            <a:p>
              <a:endParaRPr lang="en-US"/>
            </a:p>
          </p:txBody>
        </p:sp>
      </p:grpSp>
      <p:grpSp>
        <p:nvGrpSpPr>
          <p:cNvPr id="9" name="Group 54"/>
          <p:cNvGrpSpPr>
            <a:grpSpLocks/>
          </p:cNvGrpSpPr>
          <p:nvPr/>
        </p:nvGrpSpPr>
        <p:grpSpPr bwMode="auto">
          <a:xfrm>
            <a:off x="2527300" y="946298"/>
            <a:ext cx="6056313" cy="987277"/>
            <a:chOff x="1804" y="1054"/>
            <a:chExt cx="3831" cy="444"/>
          </a:xfrm>
          <a:solidFill>
            <a:schemeClr val="tx1"/>
          </a:solidFill>
        </p:grpSpPr>
        <p:sp>
          <p:nvSpPr>
            <p:cNvPr id="1225768" name="Rectangle 40"/>
            <p:cNvSpPr>
              <a:spLocks noChangeArrowheads="1"/>
            </p:cNvSpPr>
            <p:nvPr/>
          </p:nvSpPr>
          <p:spPr bwMode="auto">
            <a:xfrm>
              <a:off x="1804" y="1054"/>
              <a:ext cx="3831" cy="444"/>
            </a:xfrm>
            <a:prstGeom prst="rect">
              <a:avLst/>
            </a:prstGeom>
            <a:grp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defRPr/>
              </a:pPr>
              <a:r>
                <a:rPr lang="en-US" sz="1400" b="1" dirty="0" smtClean="0">
                  <a:solidFill>
                    <a:schemeClr val="bg1"/>
                  </a:solidFill>
                </a:rPr>
                <a:t>Technology </a:t>
              </a:r>
            </a:p>
            <a:p>
              <a:pPr algn="l">
                <a:defRPr/>
              </a:pPr>
              <a:r>
                <a:rPr lang="en-US" sz="1400" b="1" dirty="0" smtClean="0">
                  <a:solidFill>
                    <a:schemeClr val="bg1"/>
                  </a:solidFill>
                </a:rPr>
                <a:t>Partners</a:t>
              </a:r>
              <a:endParaRPr lang="en-US" sz="1400" b="1" dirty="0">
                <a:solidFill>
                  <a:schemeClr val="bg1"/>
                </a:solidFill>
              </a:endParaRPr>
            </a:p>
          </p:txBody>
        </p:sp>
        <p:pic>
          <p:nvPicPr>
            <p:cNvPr id="4116" name="Picture 43"/>
            <p:cNvPicPr>
              <a:picLocks noChangeAspect="1" noChangeArrowheads="1"/>
            </p:cNvPicPr>
            <p:nvPr/>
          </p:nvPicPr>
          <p:blipFill>
            <a:blip r:embed="rId14"/>
            <a:srcRect/>
            <a:stretch>
              <a:fillRect/>
            </a:stretch>
          </p:blipFill>
          <p:spPr bwMode="auto">
            <a:xfrm>
              <a:off x="2421" y="1220"/>
              <a:ext cx="1053" cy="218"/>
            </a:xfrm>
            <a:prstGeom prst="rect">
              <a:avLst/>
            </a:prstGeom>
            <a:grpFill/>
            <a:ln w="9525">
              <a:noFill/>
              <a:miter lim="800000"/>
              <a:headEnd/>
              <a:tailEnd/>
            </a:ln>
          </p:spPr>
        </p:pic>
        <p:pic>
          <p:nvPicPr>
            <p:cNvPr id="4117" name="Picture 44" descr="MicrStrat_logo"/>
            <p:cNvPicPr>
              <a:picLocks noChangeAspect="1" noChangeArrowheads="1"/>
            </p:cNvPicPr>
            <p:nvPr/>
          </p:nvPicPr>
          <p:blipFill>
            <a:blip r:embed="rId15"/>
            <a:srcRect/>
            <a:stretch>
              <a:fillRect/>
            </a:stretch>
          </p:blipFill>
          <p:spPr bwMode="auto">
            <a:xfrm>
              <a:off x="3697" y="1259"/>
              <a:ext cx="989" cy="193"/>
            </a:xfrm>
            <a:prstGeom prst="rect">
              <a:avLst/>
            </a:prstGeom>
            <a:grpFill/>
            <a:ln w="9525">
              <a:noFill/>
              <a:miter lim="800000"/>
              <a:headEnd/>
              <a:tailEnd/>
            </a:ln>
          </p:spPr>
        </p:pic>
        <p:pic>
          <p:nvPicPr>
            <p:cNvPr id="4118" name="Picture 47" descr="cognos_logo"/>
            <p:cNvPicPr>
              <a:picLocks noChangeAspect="1" noChangeArrowheads="1"/>
            </p:cNvPicPr>
            <p:nvPr/>
          </p:nvPicPr>
          <p:blipFill>
            <a:blip r:embed="rId16"/>
            <a:srcRect/>
            <a:stretch>
              <a:fillRect/>
            </a:stretch>
          </p:blipFill>
          <p:spPr bwMode="auto">
            <a:xfrm>
              <a:off x="4940" y="1259"/>
              <a:ext cx="670" cy="191"/>
            </a:xfrm>
            <a:prstGeom prst="rect">
              <a:avLst/>
            </a:prstGeom>
            <a:grpFill/>
            <a:ln w="9525">
              <a:noFill/>
              <a:miter lim="800000"/>
              <a:headEnd/>
              <a:tailEnd/>
            </a:ln>
          </p:spPr>
        </p:pic>
        <p:pic>
          <p:nvPicPr>
            <p:cNvPr id="4119" name="Picture 48"/>
            <p:cNvPicPr>
              <a:picLocks noChangeAspect="1" noChangeArrowheads="1"/>
            </p:cNvPicPr>
            <p:nvPr/>
          </p:nvPicPr>
          <p:blipFill>
            <a:blip r:embed="rId17"/>
            <a:srcRect/>
            <a:stretch>
              <a:fillRect/>
            </a:stretch>
          </p:blipFill>
          <p:spPr bwMode="auto">
            <a:xfrm>
              <a:off x="4149" y="1065"/>
              <a:ext cx="1152" cy="174"/>
            </a:xfrm>
            <a:prstGeom prst="rect">
              <a:avLst/>
            </a:prstGeom>
            <a:grpFill/>
            <a:ln w="9525" algn="ctr">
              <a:noFill/>
              <a:miter lim="800000"/>
              <a:headEnd/>
              <a:tailEnd/>
            </a:ln>
          </p:spPr>
        </p:pic>
        <p:pic>
          <p:nvPicPr>
            <p:cNvPr id="4120" name="Picture 49"/>
            <p:cNvPicPr>
              <a:picLocks noChangeAspect="1" noChangeArrowheads="1"/>
            </p:cNvPicPr>
            <p:nvPr/>
          </p:nvPicPr>
          <p:blipFill>
            <a:blip r:embed="rId18"/>
            <a:srcRect/>
            <a:stretch>
              <a:fillRect/>
            </a:stretch>
          </p:blipFill>
          <p:spPr bwMode="auto">
            <a:xfrm>
              <a:off x="3342" y="1093"/>
              <a:ext cx="516" cy="192"/>
            </a:xfrm>
            <a:prstGeom prst="rect">
              <a:avLst/>
            </a:prstGeom>
            <a:grpFill/>
            <a:ln w="9525" algn="ctr">
              <a:noFill/>
              <a:miter lim="800000"/>
              <a:headEnd/>
              <a:tailEnd/>
            </a:ln>
          </p:spPr>
        </p:pic>
      </p:grpSp>
      <p:grpSp>
        <p:nvGrpSpPr>
          <p:cNvPr id="10" name="Group 55"/>
          <p:cNvGrpSpPr>
            <a:grpSpLocks/>
          </p:cNvGrpSpPr>
          <p:nvPr/>
        </p:nvGrpSpPr>
        <p:grpSpPr bwMode="auto">
          <a:xfrm>
            <a:off x="2514600" y="3730008"/>
            <a:ext cx="6081713" cy="804672"/>
            <a:chOff x="1816" y="2259"/>
            <a:chExt cx="3831" cy="655"/>
          </a:xfrm>
        </p:grpSpPr>
        <p:sp>
          <p:nvSpPr>
            <p:cNvPr id="1225784" name="Rectangle 56"/>
            <p:cNvSpPr>
              <a:spLocks noChangeArrowheads="1"/>
            </p:cNvSpPr>
            <p:nvPr/>
          </p:nvSpPr>
          <p:spPr bwMode="auto">
            <a:xfrm>
              <a:off x="1816" y="2259"/>
              <a:ext cx="3831" cy="655"/>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defRPr/>
              </a:pPr>
              <a:r>
                <a:rPr lang="en-US" sz="1400" dirty="0" smtClean="0">
                  <a:solidFill>
                    <a:schemeClr val="accent1">
                      <a:lumMod val="50000"/>
                    </a:schemeClr>
                  </a:solidFill>
                  <a:latin typeface="Segoe UI" pitchFamily="34" charset="0"/>
                  <a:cs typeface="Segoe UI" pitchFamily="34" charset="0"/>
                </a:rPr>
                <a:t>Industry </a:t>
              </a:r>
            </a:p>
            <a:p>
              <a:pPr algn="l">
                <a:defRPr/>
              </a:pPr>
              <a:r>
                <a:rPr lang="en-US" sz="1400" dirty="0" smtClean="0">
                  <a:solidFill>
                    <a:schemeClr val="accent1">
                      <a:lumMod val="50000"/>
                    </a:schemeClr>
                  </a:solidFill>
                  <a:latin typeface="Segoe UI" pitchFamily="34" charset="0"/>
                  <a:cs typeface="Segoe UI" pitchFamily="34" charset="0"/>
                </a:rPr>
                <a:t>Standard </a:t>
              </a:r>
            </a:p>
            <a:p>
              <a:pPr algn="l">
                <a:defRPr/>
              </a:pPr>
              <a:r>
                <a:rPr lang="en-US" sz="1400" dirty="0" smtClean="0">
                  <a:solidFill>
                    <a:schemeClr val="accent1">
                      <a:lumMod val="50000"/>
                    </a:schemeClr>
                  </a:solidFill>
                  <a:latin typeface="Segoe UI" pitchFamily="34" charset="0"/>
                  <a:cs typeface="Segoe UI" pitchFamily="34" charset="0"/>
                </a:rPr>
                <a:t>Servers</a:t>
              </a:r>
              <a:endParaRPr lang="en-US" sz="1400" dirty="0">
                <a:solidFill>
                  <a:schemeClr val="accent1">
                    <a:lumMod val="50000"/>
                  </a:schemeClr>
                </a:solidFill>
                <a:latin typeface="Segoe UI" pitchFamily="34" charset="0"/>
                <a:cs typeface="Segoe UI" pitchFamily="34" charset="0"/>
              </a:endParaRPr>
            </a:p>
          </p:txBody>
        </p:sp>
        <p:grpSp>
          <p:nvGrpSpPr>
            <p:cNvPr id="11" name="Group 57"/>
            <p:cNvGrpSpPr>
              <a:grpSpLocks/>
            </p:cNvGrpSpPr>
            <p:nvPr/>
          </p:nvGrpSpPr>
          <p:grpSpPr bwMode="auto">
            <a:xfrm>
              <a:off x="3309" y="2304"/>
              <a:ext cx="2166" cy="521"/>
              <a:chOff x="1810" y="2966"/>
              <a:chExt cx="2222" cy="621"/>
            </a:xfrm>
          </p:grpSpPr>
          <p:pic>
            <p:nvPicPr>
              <p:cNvPr id="4111" name="Picture 58" descr="dell_node"/>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2658" y="2966"/>
                <a:ext cx="1374" cy="454"/>
              </a:xfrm>
              <a:prstGeom prst="rect">
                <a:avLst/>
              </a:prstGeom>
              <a:noFill/>
              <a:ln w="9525">
                <a:noFill/>
                <a:miter lim="800000"/>
                <a:headEnd/>
                <a:tailEnd/>
              </a:ln>
            </p:spPr>
          </p:pic>
          <p:pic>
            <p:nvPicPr>
              <p:cNvPr id="4112" name="Picture 59" descr="dell_node"/>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2368" y="3021"/>
                <a:ext cx="1374" cy="454"/>
              </a:xfrm>
              <a:prstGeom prst="rect">
                <a:avLst/>
              </a:prstGeom>
              <a:noFill/>
              <a:ln w="9525">
                <a:noFill/>
                <a:miter lim="800000"/>
                <a:headEnd/>
                <a:tailEnd/>
              </a:ln>
            </p:spPr>
          </p:pic>
          <p:pic>
            <p:nvPicPr>
              <p:cNvPr id="4113" name="Picture 60" descr="dell_node"/>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2100" y="3079"/>
                <a:ext cx="1374" cy="454"/>
              </a:xfrm>
              <a:prstGeom prst="rect">
                <a:avLst/>
              </a:prstGeom>
              <a:noFill/>
              <a:ln w="9525">
                <a:noFill/>
                <a:miter lim="800000"/>
                <a:headEnd/>
                <a:tailEnd/>
              </a:ln>
            </p:spPr>
          </p:pic>
          <p:pic>
            <p:nvPicPr>
              <p:cNvPr id="4114" name="Picture 61" descr="dell_node"/>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1810" y="3133"/>
                <a:ext cx="1374" cy="454"/>
              </a:xfrm>
              <a:prstGeom prst="rect">
                <a:avLst/>
              </a:prstGeom>
              <a:noFill/>
              <a:ln w="9525">
                <a:noFill/>
                <a:miter lim="800000"/>
                <a:headEnd/>
                <a:tailEnd/>
              </a:ln>
            </p:spPr>
          </p:pic>
        </p:grpSp>
        <p:pic>
          <p:nvPicPr>
            <p:cNvPr id="4109" name="Picture 62"/>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2467" y="2610"/>
              <a:ext cx="654" cy="246"/>
            </a:xfrm>
            <a:prstGeom prst="rect">
              <a:avLst/>
            </a:prstGeom>
            <a:noFill/>
            <a:ln w="9525" algn="ctr">
              <a:noFill/>
              <a:miter lim="800000"/>
              <a:headEnd/>
              <a:tailEnd/>
            </a:ln>
          </p:spPr>
        </p:pic>
        <p:pic>
          <p:nvPicPr>
            <p:cNvPr id="4110" name="Picture 63" descr="logobull"/>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2387" y="2302"/>
              <a:ext cx="750" cy="328"/>
            </a:xfrm>
            <a:prstGeom prst="rect">
              <a:avLst/>
            </a:prstGeom>
            <a:noFill/>
            <a:ln w="9525">
              <a:noFill/>
              <a:miter lim="800000"/>
              <a:headEnd/>
              <a:tailEnd/>
            </a:ln>
          </p:spPr>
        </p:pic>
      </p:grpSp>
    </p:spTree>
    <p:extLst>
      <p:ext uri="{BB962C8B-B14F-4D97-AF65-F5344CB8AC3E}">
        <p14:creationId xmlns:p14="http://schemas.microsoft.com/office/powerpoint/2010/main" val="2613542056"/>
      </p:ext>
    </p:extLst>
  </p:cSld>
  <p:clrMapOvr>
    <a:masterClrMapping/>
  </p:clrMapOvr>
  <p:transition advTm="56015">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auto">
          <a:xfrm>
            <a:off x="228600" y="4301319"/>
            <a:ext cx="7038975" cy="2251881"/>
          </a:xfrm>
          <a:prstGeom prst="roundRect">
            <a:avLst/>
          </a:prstGeom>
          <a:solidFill>
            <a:schemeClr val="tx1">
              <a:alpha val="3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Autofit/>
          </a:bodyPr>
          <a:lstStyle/>
          <a:p>
            <a:r>
              <a:rPr lang="ru-RU" sz="3600" smtClean="0"/>
              <a:t>Проект </a:t>
            </a:r>
            <a:r>
              <a:rPr lang="en-US" sz="3600" smtClean="0"/>
              <a:t>Madison</a:t>
            </a:r>
            <a:endParaRPr lang="en-US" sz="3600" dirty="0"/>
          </a:p>
        </p:txBody>
      </p:sp>
      <p:sp>
        <p:nvSpPr>
          <p:cNvPr id="89" name="Rounded Rectangle 88"/>
          <p:cNvSpPr/>
          <p:nvPr/>
        </p:nvSpPr>
        <p:spPr bwMode="auto">
          <a:xfrm>
            <a:off x="228600" y="1495426"/>
            <a:ext cx="7886700" cy="2805894"/>
          </a:xfrm>
          <a:prstGeom prst="roundRect">
            <a:avLst/>
          </a:prstGeom>
          <a:solidFill>
            <a:schemeClr val="tx1">
              <a:alpha val="3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Rectangle 40"/>
          <p:cNvSpPr>
            <a:spLocks noChangeArrowheads="1"/>
          </p:cNvSpPr>
          <p:nvPr/>
        </p:nvSpPr>
        <p:spPr bwMode="auto">
          <a:xfrm>
            <a:off x="921284" y="2158933"/>
            <a:ext cx="5784318" cy="641445"/>
          </a:xfrm>
          <a:prstGeom prst="rect">
            <a:avLst/>
          </a:prstGeom>
          <a:no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ctr"/>
            <a:endParaRPr lang="en-US" sz="2800" b="1" dirty="0">
              <a:solidFill>
                <a:schemeClr val="tx1"/>
              </a:solidFill>
            </a:endParaRPr>
          </a:p>
        </p:txBody>
      </p:sp>
      <p:pic>
        <p:nvPicPr>
          <p:cNvPr id="123" name="Picture 2" descr="C:\Users\sgiard\Desktop\ofc-brand_h_rgb.png"/>
          <p:cNvPicPr>
            <a:picLocks noChangeAspect="1" noChangeArrowheads="1"/>
          </p:cNvPicPr>
          <p:nvPr/>
        </p:nvPicPr>
        <p:blipFill>
          <a:blip r:embed="rId3"/>
          <a:srcRect/>
          <a:stretch>
            <a:fillRect/>
          </a:stretch>
        </p:blipFill>
        <p:spPr bwMode="auto">
          <a:xfrm>
            <a:off x="3024077" y="2254153"/>
            <a:ext cx="1448019" cy="451004"/>
          </a:xfrm>
          <a:prstGeom prst="rect">
            <a:avLst/>
          </a:prstGeom>
          <a:noFill/>
        </p:spPr>
      </p:pic>
      <p:sp>
        <p:nvSpPr>
          <p:cNvPr id="124" name="TextBox 123"/>
          <p:cNvSpPr txBox="1"/>
          <p:nvPr/>
        </p:nvSpPr>
        <p:spPr>
          <a:xfrm rot="16200000">
            <a:off x="-310141" y="2926818"/>
            <a:ext cx="2062740" cy="400110"/>
          </a:xfrm>
          <a:prstGeom prst="rect">
            <a:avLst/>
          </a:prstGeom>
          <a:noFill/>
        </p:spPr>
        <p:txBody>
          <a:bodyPr wrap="square" rtlCol="0">
            <a:spAutoFit/>
          </a:bodyPr>
          <a:lstStyle/>
          <a:p>
            <a:pPr algn="ctr"/>
            <a:r>
              <a:rPr lang="en-US" sz="2000" dirty="0" smtClean="0">
                <a:gradFill>
                  <a:gsLst>
                    <a:gs pos="70000">
                      <a:schemeClr val="tx1"/>
                    </a:gs>
                    <a:gs pos="100000">
                      <a:schemeClr val="tx1"/>
                    </a:gs>
                  </a:gsLst>
                  <a:lin ang="16200000" scaled="0"/>
                </a:gradFill>
                <a:effectLst>
                  <a:outerShdw blurRad="38100" dist="38100" dir="2700000" algn="tl">
                    <a:srgbClr val="000000">
                      <a:alpha val="43137"/>
                    </a:srgbClr>
                  </a:outerShdw>
                </a:effectLst>
              </a:rPr>
              <a:t>Microsoft BI</a:t>
            </a:r>
          </a:p>
        </p:txBody>
      </p:sp>
      <p:sp>
        <p:nvSpPr>
          <p:cNvPr id="125" name="TextBox 124"/>
          <p:cNvSpPr txBox="1"/>
          <p:nvPr/>
        </p:nvSpPr>
        <p:spPr>
          <a:xfrm rot="16200000">
            <a:off x="-97044" y="4930606"/>
            <a:ext cx="2036659" cy="1015663"/>
          </a:xfrm>
          <a:prstGeom prst="rect">
            <a:avLst/>
          </a:prstGeom>
          <a:noFill/>
        </p:spPr>
        <p:txBody>
          <a:bodyPr wrap="square" rtlCol="0">
            <a:spAutoFit/>
          </a:bodyPr>
          <a:lstStyle/>
          <a:p>
            <a:pPr algn="ctr"/>
            <a:r>
              <a:rPr lang="en-US" sz="2000" dirty="0" smtClean="0">
                <a:gradFill>
                  <a:gsLst>
                    <a:gs pos="70000">
                      <a:schemeClr val="tx1"/>
                    </a:gs>
                    <a:gs pos="100000">
                      <a:schemeClr val="tx1"/>
                    </a:gs>
                  </a:gsLst>
                  <a:lin ang="16200000" scaled="0"/>
                </a:gradFill>
                <a:effectLst>
                  <a:outerShdw blurRad="38100" dist="38100" dir="2700000" algn="tl">
                    <a:srgbClr val="000000">
                      <a:alpha val="43137"/>
                    </a:srgbClr>
                  </a:outerShdw>
                </a:effectLst>
              </a:rPr>
              <a:t>Reference Hardware Platforms</a:t>
            </a:r>
          </a:p>
        </p:txBody>
      </p:sp>
      <p:sp>
        <p:nvSpPr>
          <p:cNvPr id="96" name="Rectangle 95"/>
          <p:cNvSpPr>
            <a:spLocks noChangeArrowheads="1"/>
          </p:cNvSpPr>
          <p:nvPr/>
        </p:nvSpPr>
        <p:spPr bwMode="auto">
          <a:xfrm>
            <a:off x="938876" y="2876579"/>
            <a:ext cx="5766726" cy="682387"/>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endParaRPr lang="en-US" sz="1400" dirty="0">
              <a:solidFill>
                <a:schemeClr val="tx1"/>
              </a:solidFill>
            </a:endParaRPr>
          </a:p>
        </p:txBody>
      </p:sp>
      <p:pic>
        <p:nvPicPr>
          <p:cNvPr id="97" name="Picture 96" descr="Datallegro-Logo-711x253px-T"/>
          <p:cNvPicPr>
            <a:picLocks noChangeAspect="1" noChangeArrowheads="1"/>
          </p:cNvPicPr>
          <p:nvPr/>
        </p:nvPicPr>
        <p:blipFill>
          <a:blip r:embed="rId4"/>
          <a:srcRect b="11792"/>
          <a:stretch>
            <a:fillRect/>
          </a:stretch>
        </p:blipFill>
        <p:spPr bwMode="auto">
          <a:xfrm>
            <a:off x="2669324" y="2830651"/>
            <a:ext cx="2423800" cy="671014"/>
          </a:xfrm>
          <a:prstGeom prst="rect">
            <a:avLst/>
          </a:prstGeom>
          <a:noFill/>
        </p:spPr>
      </p:pic>
      <p:sp>
        <p:nvSpPr>
          <p:cNvPr id="113" name="Rectangle 56"/>
          <p:cNvSpPr>
            <a:spLocks noChangeArrowheads="1"/>
          </p:cNvSpPr>
          <p:nvPr/>
        </p:nvSpPr>
        <p:spPr bwMode="auto">
          <a:xfrm>
            <a:off x="1575355" y="4378692"/>
            <a:ext cx="5130246" cy="783324"/>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r>
              <a:rPr lang="ru-RU" sz="1400" smtClean="0">
                <a:solidFill>
                  <a:schemeClr val="accent3">
                    <a:lumMod val="50000"/>
                  </a:schemeClr>
                </a:solidFill>
              </a:rPr>
              <a:t>Стандартные </a:t>
            </a:r>
          </a:p>
          <a:p>
            <a:pPr algn="l"/>
            <a:r>
              <a:rPr lang="ru-RU" sz="1400" smtClean="0">
                <a:solidFill>
                  <a:schemeClr val="accent3">
                    <a:lumMod val="50000"/>
                  </a:schemeClr>
                </a:solidFill>
              </a:rPr>
              <a:t>промышленные серверы</a:t>
            </a:r>
            <a:endParaRPr lang="en-US" sz="1400" dirty="0">
              <a:solidFill>
                <a:schemeClr val="accent3">
                  <a:lumMod val="50000"/>
                </a:schemeClr>
              </a:solidFill>
            </a:endParaRPr>
          </a:p>
        </p:txBody>
      </p:sp>
      <p:grpSp>
        <p:nvGrpSpPr>
          <p:cNvPr id="9" name="Group 57"/>
          <p:cNvGrpSpPr>
            <a:grpSpLocks/>
          </p:cNvGrpSpPr>
          <p:nvPr/>
        </p:nvGrpSpPr>
        <p:grpSpPr bwMode="auto">
          <a:xfrm>
            <a:off x="3881224" y="4475307"/>
            <a:ext cx="2563754" cy="624269"/>
            <a:chOff x="1227" y="3066"/>
            <a:chExt cx="2222" cy="622"/>
          </a:xfrm>
          <a:scene3d>
            <a:camera prst="orthographicFront">
              <a:rot lat="0" lon="0" rev="0"/>
            </a:camera>
            <a:lightRig rig="soft" dir="t">
              <a:rot lat="0" lon="0" rev="0"/>
            </a:lightRig>
          </a:scene3d>
        </p:grpSpPr>
        <p:pic>
          <p:nvPicPr>
            <p:cNvPr id="115" name="Picture 58" descr="dell_nod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75" y="3066"/>
              <a:ext cx="1374" cy="454"/>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116" name="Picture 59" descr="dell_nod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85" y="3121"/>
              <a:ext cx="1374" cy="454"/>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117" name="Picture 60" descr="dell_nod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17" y="3179"/>
              <a:ext cx="1374" cy="454"/>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118" name="Picture 61" descr="dell_nod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27" y="3234"/>
              <a:ext cx="1374" cy="454"/>
            </a:xfrm>
            <a:prstGeom prst="rect">
              <a:avLst/>
            </a:prstGeom>
            <a:noFill/>
            <a:ln>
              <a:noFill/>
            </a:ln>
            <a:effectLst>
              <a:outerShdw blurRad="149987" dist="250190" dir="8460000" algn="ctr">
                <a:srgbClr val="000000">
                  <a:alpha val="28000"/>
                </a:srgbClr>
              </a:outerShdw>
            </a:effectLst>
            <a:sp3d prstMaterial="metal">
              <a:bevelT w="88900" h="88900"/>
            </a:sp3d>
          </p:spPr>
        </p:pic>
      </p:grpSp>
      <p:sp>
        <p:nvSpPr>
          <p:cNvPr id="91" name="Rectangle 90"/>
          <p:cNvSpPr>
            <a:spLocks noChangeArrowheads="1"/>
          </p:cNvSpPr>
          <p:nvPr/>
        </p:nvSpPr>
        <p:spPr bwMode="auto">
          <a:xfrm>
            <a:off x="1560855" y="5200685"/>
            <a:ext cx="5144746" cy="558706"/>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r>
              <a:rPr lang="ru-RU" sz="1400" smtClean="0">
                <a:solidFill>
                  <a:schemeClr val="accent3">
                    <a:lumMod val="50000"/>
                  </a:schemeClr>
                </a:solidFill>
              </a:rPr>
              <a:t>Аналогично - </a:t>
            </a:r>
          </a:p>
          <a:p>
            <a:pPr algn="l"/>
            <a:r>
              <a:rPr lang="ru-RU" sz="1400" smtClean="0">
                <a:solidFill>
                  <a:schemeClr val="accent3">
                    <a:lumMod val="50000"/>
                  </a:schemeClr>
                </a:solidFill>
              </a:rPr>
              <a:t>сетевое оборудование</a:t>
            </a:r>
            <a:endParaRPr lang="en-US" sz="1400" dirty="0">
              <a:solidFill>
                <a:schemeClr val="accent3">
                  <a:lumMod val="50000"/>
                </a:schemeClr>
              </a:solidFill>
            </a:endParaRPr>
          </a:p>
        </p:txBody>
      </p:sp>
      <p:grpSp>
        <p:nvGrpSpPr>
          <p:cNvPr id="11" name="Group 91"/>
          <p:cNvGrpSpPr>
            <a:grpSpLocks/>
          </p:cNvGrpSpPr>
          <p:nvPr/>
        </p:nvGrpSpPr>
        <p:grpSpPr bwMode="auto">
          <a:xfrm>
            <a:off x="4076511" y="5214092"/>
            <a:ext cx="1517685" cy="545661"/>
            <a:chOff x="-414" y="3571"/>
            <a:chExt cx="1190" cy="461"/>
          </a:xfrm>
          <a:scene3d>
            <a:camera prst="orthographicFront">
              <a:rot lat="0" lon="0" rev="0"/>
            </a:camera>
            <a:lightRig rig="soft" dir="t">
              <a:rot lat="0" lon="0" rev="0"/>
            </a:lightRig>
          </a:scene3d>
        </p:grpSpPr>
        <p:pic>
          <p:nvPicPr>
            <p:cNvPr id="93" name="Picture 92" descr="cisco_switch_shadow"/>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7" y="3571"/>
              <a:ext cx="873" cy="380"/>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94" name="Picture 93" descr="cisco_switch_shadow"/>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4" y="3652"/>
              <a:ext cx="872" cy="380"/>
            </a:xfrm>
            <a:prstGeom prst="rect">
              <a:avLst/>
            </a:prstGeom>
            <a:noFill/>
            <a:ln>
              <a:noFill/>
            </a:ln>
            <a:effectLst>
              <a:outerShdw blurRad="149987" dist="250190" dir="8460000" algn="ctr">
                <a:srgbClr val="000000">
                  <a:alpha val="28000"/>
                </a:srgbClr>
              </a:outerShdw>
            </a:effectLst>
            <a:sp3d prstMaterial="metal">
              <a:bevelT w="88900" h="88900"/>
            </a:sp3d>
          </p:spPr>
        </p:pic>
      </p:grpSp>
      <p:sp>
        <p:nvSpPr>
          <p:cNvPr id="99" name="Rectangle 14"/>
          <p:cNvSpPr>
            <a:spLocks noChangeArrowheads="1"/>
          </p:cNvSpPr>
          <p:nvPr/>
        </p:nvSpPr>
        <p:spPr bwMode="auto">
          <a:xfrm>
            <a:off x="1557186" y="5746296"/>
            <a:ext cx="5148416" cy="764844"/>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r>
              <a:rPr lang="ru-RU" sz="1400" smtClean="0">
                <a:solidFill>
                  <a:schemeClr val="accent3">
                    <a:lumMod val="50000"/>
                  </a:schemeClr>
                </a:solidFill>
              </a:rPr>
              <a:t>И массивы хранения</a:t>
            </a:r>
            <a:endParaRPr lang="en-US" sz="1400" dirty="0">
              <a:solidFill>
                <a:schemeClr val="accent3">
                  <a:lumMod val="50000"/>
                </a:schemeClr>
              </a:solidFill>
            </a:endParaRPr>
          </a:p>
        </p:txBody>
      </p:sp>
      <p:grpSp>
        <p:nvGrpSpPr>
          <p:cNvPr id="13" name="Group 15"/>
          <p:cNvGrpSpPr>
            <a:grpSpLocks/>
          </p:cNvGrpSpPr>
          <p:nvPr/>
        </p:nvGrpSpPr>
        <p:grpSpPr bwMode="auto">
          <a:xfrm>
            <a:off x="3933633" y="5780027"/>
            <a:ext cx="2483267" cy="752050"/>
            <a:chOff x="2717" y="3534"/>
            <a:chExt cx="1902" cy="683"/>
          </a:xfrm>
          <a:scene3d>
            <a:camera prst="orthographicFront">
              <a:rot lat="0" lon="0" rev="0"/>
            </a:camera>
            <a:lightRig rig="soft" dir="t">
              <a:rot lat="0" lon="0" rev="0"/>
            </a:lightRig>
          </a:scene3d>
        </p:grpSpPr>
        <p:pic>
          <p:nvPicPr>
            <p:cNvPr id="101" name="Picture 100" descr="emc_node_solo"/>
            <p:cNvPicPr>
              <a:picLocks noChangeAspect="1" noChangeArrowheads="1"/>
            </p:cNvPicPr>
            <p:nvPr/>
          </p:nvPicPr>
          <p:blipFill>
            <a:blip r:embed="rId7"/>
            <a:srcRect/>
            <a:stretch>
              <a:fillRect/>
            </a:stretch>
          </p:blipFill>
          <p:spPr bwMode="auto">
            <a:xfrm>
              <a:off x="3686" y="3534"/>
              <a:ext cx="933" cy="503"/>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102" name="Picture 101" descr="emc_node_solo"/>
            <p:cNvPicPr>
              <a:picLocks noChangeAspect="1" noChangeArrowheads="1"/>
            </p:cNvPicPr>
            <p:nvPr/>
          </p:nvPicPr>
          <p:blipFill>
            <a:blip r:embed="rId7"/>
            <a:srcRect/>
            <a:stretch>
              <a:fillRect/>
            </a:stretch>
          </p:blipFill>
          <p:spPr bwMode="auto">
            <a:xfrm>
              <a:off x="3343" y="3595"/>
              <a:ext cx="933" cy="503"/>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103" name="Picture 102" descr="emc_node_solo"/>
            <p:cNvPicPr>
              <a:picLocks noChangeAspect="1" noChangeArrowheads="1"/>
            </p:cNvPicPr>
            <p:nvPr/>
          </p:nvPicPr>
          <p:blipFill>
            <a:blip r:embed="rId7"/>
            <a:srcRect/>
            <a:stretch>
              <a:fillRect/>
            </a:stretch>
          </p:blipFill>
          <p:spPr bwMode="auto">
            <a:xfrm>
              <a:off x="3060" y="3653"/>
              <a:ext cx="933" cy="503"/>
            </a:xfrm>
            <a:prstGeom prst="rect">
              <a:avLst/>
            </a:prstGeom>
            <a:noFill/>
            <a:ln>
              <a:noFill/>
            </a:ln>
            <a:effectLst>
              <a:outerShdw blurRad="149987" dist="250190" dir="8460000" algn="ctr">
                <a:srgbClr val="000000">
                  <a:alpha val="28000"/>
                </a:srgbClr>
              </a:outerShdw>
            </a:effectLst>
            <a:sp3d prstMaterial="metal">
              <a:bevelT w="88900" h="88900"/>
            </a:sp3d>
          </p:spPr>
        </p:pic>
        <p:pic>
          <p:nvPicPr>
            <p:cNvPr id="104" name="Picture 103" descr="emc_node_solo"/>
            <p:cNvPicPr>
              <a:picLocks noChangeAspect="1" noChangeArrowheads="1"/>
            </p:cNvPicPr>
            <p:nvPr/>
          </p:nvPicPr>
          <p:blipFill>
            <a:blip r:embed="rId7"/>
            <a:srcRect/>
            <a:stretch>
              <a:fillRect/>
            </a:stretch>
          </p:blipFill>
          <p:spPr bwMode="auto">
            <a:xfrm>
              <a:off x="2717" y="3714"/>
              <a:ext cx="933" cy="503"/>
            </a:xfrm>
            <a:prstGeom prst="rect">
              <a:avLst/>
            </a:prstGeom>
            <a:noFill/>
            <a:ln>
              <a:noFill/>
            </a:ln>
            <a:effectLst>
              <a:outerShdw blurRad="149987" dist="250190" dir="8460000" algn="ctr">
                <a:srgbClr val="000000">
                  <a:alpha val="28000"/>
                </a:srgbClr>
              </a:outerShdw>
            </a:effectLst>
            <a:sp3d prstMaterial="metal">
              <a:bevelT w="88900" h="88900"/>
            </a:sp3d>
          </p:spPr>
        </p:pic>
      </p:grpSp>
      <p:sp>
        <p:nvSpPr>
          <p:cNvPr id="42" name="Rectangle 41"/>
          <p:cNvSpPr>
            <a:spLocks noChangeArrowheads="1"/>
          </p:cNvSpPr>
          <p:nvPr/>
        </p:nvSpPr>
        <p:spPr bwMode="auto">
          <a:xfrm>
            <a:off x="941258" y="3562379"/>
            <a:ext cx="5764344" cy="579393"/>
          </a:xfrm>
          <a:prstGeom prst="rect">
            <a:avLst/>
          </a:prstGeom>
          <a:gradFill rotWithShape="1">
            <a:gsLst>
              <a:gs pos="0">
                <a:schemeClr val="hlink"/>
              </a:gs>
              <a:gs pos="100000">
                <a:schemeClr val="hlink">
                  <a:gamma/>
                  <a:tint val="3137"/>
                  <a:invGamma/>
                </a:schemeClr>
              </a:gs>
            </a:gsLst>
            <a:lin ang="2700000" scaled="1"/>
          </a:gra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rIns="914400" anchor="ctr"/>
          <a:lstStyle/>
          <a:p>
            <a:pPr algn="l"/>
            <a:endParaRPr lang="en-US" sz="1400" dirty="0">
              <a:solidFill>
                <a:schemeClr val="tx1"/>
              </a:solidFill>
            </a:endParaRPr>
          </a:p>
        </p:txBody>
      </p:sp>
      <p:pic>
        <p:nvPicPr>
          <p:cNvPr id="121" name="Picture 2" descr="C:\Users\sgiard\Desktop\SQL_h_rgb.png"/>
          <p:cNvPicPr>
            <a:picLocks noChangeAspect="1" noChangeArrowheads="1"/>
          </p:cNvPicPr>
          <p:nvPr/>
        </p:nvPicPr>
        <p:blipFill>
          <a:blip r:embed="rId8"/>
          <a:srcRect/>
          <a:stretch>
            <a:fillRect/>
          </a:stretch>
        </p:blipFill>
        <p:spPr bwMode="auto">
          <a:xfrm>
            <a:off x="1626693" y="3554896"/>
            <a:ext cx="1751000" cy="482215"/>
          </a:xfrm>
          <a:prstGeom prst="rect">
            <a:avLst/>
          </a:prstGeom>
          <a:noFill/>
        </p:spPr>
      </p:pic>
      <p:pic>
        <p:nvPicPr>
          <p:cNvPr id="122" name="Picture 3" descr="C:\Users\sgiard\Desktop\ws_rgb.png"/>
          <p:cNvPicPr>
            <a:picLocks noChangeAspect="1" noChangeArrowheads="1"/>
          </p:cNvPicPr>
          <p:nvPr/>
        </p:nvPicPr>
        <p:blipFill>
          <a:blip r:embed="rId9"/>
          <a:srcRect/>
          <a:stretch>
            <a:fillRect/>
          </a:stretch>
        </p:blipFill>
        <p:spPr bwMode="auto">
          <a:xfrm>
            <a:off x="3593774" y="3644589"/>
            <a:ext cx="2077592" cy="400005"/>
          </a:xfrm>
          <a:prstGeom prst="rect">
            <a:avLst/>
          </a:prstGeom>
          <a:noFill/>
        </p:spPr>
      </p:pic>
      <p:sp>
        <p:nvSpPr>
          <p:cNvPr id="4" name="Rectangle 3"/>
          <p:cNvSpPr/>
          <p:nvPr/>
        </p:nvSpPr>
        <p:spPr>
          <a:xfrm>
            <a:off x="5922132" y="3310420"/>
            <a:ext cx="3045105" cy="1754326"/>
          </a:xfrm>
          <a:prstGeom prst="rect">
            <a:avLst/>
          </a:prstGeom>
          <a:solidFill>
            <a:schemeClr val="accent1"/>
          </a:solidFill>
        </p:spPr>
        <p:txBody>
          <a:bodyPr wrap="square">
            <a:spAutoFit/>
          </a:bodyPr>
          <a:lstStyle/>
          <a:p>
            <a:r>
              <a:rPr lang="en-US" sz="1200" dirty="0"/>
              <a:t>Microsoft </a:t>
            </a:r>
            <a:r>
              <a:rPr lang="en-US" sz="1200" dirty="0" smtClean="0"/>
              <a:t>continues </a:t>
            </a:r>
            <a:r>
              <a:rPr lang="en-US" sz="1200" dirty="0"/>
              <a:t>to market its SQL Server 2008 DBMS for data warehousing customers that do not require an MPP DBMS. Microsoft released its own MPP data warehouse appliance, the SQL Server 2008 R2 PDW, in November 2010, but the date of its availability did not allow us to consider it when deciding Microsoft's position in the present Magic Quadrant.</a:t>
            </a:r>
          </a:p>
        </p:txBody>
      </p:sp>
      <p:pic>
        <p:nvPicPr>
          <p:cNvPr id="33" name="Picture 32" descr="Figure 1.Magic Quadrant for Data Warehouse Database Management Systems"/>
          <p:cNvPicPr/>
          <p:nvPr/>
        </p:nvPicPr>
        <p:blipFill>
          <a:blip r:embed="rId10">
            <a:extLst>
              <a:ext uri="{28A0092B-C50C-407E-A947-70E740481C1C}">
                <a14:useLocalDpi xmlns:a14="http://schemas.microsoft.com/office/drawing/2010/main" val="0"/>
              </a:ext>
            </a:extLst>
          </a:blip>
          <a:srcRect/>
          <a:stretch>
            <a:fillRect/>
          </a:stretch>
        </p:blipFill>
        <p:spPr bwMode="auto">
          <a:xfrm>
            <a:off x="5915455" y="142240"/>
            <a:ext cx="3051783" cy="3168180"/>
          </a:xfrm>
          <a:prstGeom prst="rect">
            <a:avLst/>
          </a:prstGeom>
          <a:noFill/>
          <a:ln>
            <a:noFill/>
          </a:ln>
        </p:spPr>
      </p:pic>
    </p:spTree>
    <p:extLst>
      <p:ext uri="{BB962C8B-B14F-4D97-AF65-F5344CB8AC3E}">
        <p14:creationId xmlns:p14="http://schemas.microsoft.com/office/powerpoint/2010/main" val="470689302"/>
      </p:ext>
    </p:extLst>
  </p:cSld>
  <p:clrMapOvr>
    <a:masterClrMapping/>
  </p:clrMapOvr>
  <p:transition advTm="7962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3463" y="1045684"/>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ru-RU" sz="4000" smtClean="0"/>
              <a:t>Приоритетные проблемы заказчиков</a:t>
            </a:r>
            <a:endParaRPr lang="en-GB" sz="4000" dirty="0"/>
          </a:p>
        </p:txBody>
      </p:sp>
      <p:sp>
        <p:nvSpPr>
          <p:cNvPr id="3" name="Text Placeholder 2"/>
          <p:cNvSpPr>
            <a:spLocks noGrp="1"/>
          </p:cNvSpPr>
          <p:nvPr>
            <p:ph type="body" sz="quarter" idx="10"/>
          </p:nvPr>
        </p:nvSpPr>
        <p:spPr>
          <a:xfrm>
            <a:off x="381000" y="1371600"/>
            <a:ext cx="3886200" cy="4339650"/>
          </a:xfrm>
        </p:spPr>
        <p:txBody>
          <a:bodyPr/>
          <a:lstStyle/>
          <a:p>
            <a:pPr>
              <a:spcBef>
                <a:spcPts val="600"/>
              </a:spcBef>
            </a:pPr>
            <a:r>
              <a:rPr lang="ru-RU" sz="2000" smtClean="0"/>
              <a:t>Возрастающие объемы данных</a:t>
            </a:r>
            <a:endParaRPr lang="en-GB" sz="2000" dirty="0" smtClean="0"/>
          </a:p>
          <a:p>
            <a:pPr>
              <a:spcBef>
                <a:spcPts val="600"/>
              </a:spcBef>
            </a:pPr>
            <a:r>
              <a:rPr lang="ru-RU" sz="2000" smtClean="0"/>
              <a:t>Снижение затрат</a:t>
            </a:r>
            <a:endParaRPr lang="en-GB" sz="2000" dirty="0" smtClean="0"/>
          </a:p>
          <a:p>
            <a:pPr>
              <a:spcBef>
                <a:spcPts val="600"/>
              </a:spcBef>
            </a:pPr>
            <a:r>
              <a:rPr lang="ru-RU" sz="2000" smtClean="0"/>
              <a:t>Потребность в бытовых устройствах (</a:t>
            </a:r>
            <a:r>
              <a:rPr lang="en-GB" sz="2000" smtClean="0"/>
              <a:t>appliances</a:t>
            </a:r>
            <a:r>
              <a:rPr lang="ru-RU" sz="2000" smtClean="0"/>
              <a:t>)</a:t>
            </a:r>
            <a:r>
              <a:rPr lang="en-GB" sz="2000" smtClean="0"/>
              <a:t> </a:t>
            </a:r>
            <a:r>
              <a:rPr lang="en-GB" sz="2000"/>
              <a:t>DW</a:t>
            </a:r>
            <a:endParaRPr lang="en-GB" sz="2000" dirty="0" smtClean="0"/>
          </a:p>
          <a:p>
            <a:pPr>
              <a:spcBef>
                <a:spcPts val="600"/>
              </a:spcBef>
            </a:pPr>
            <a:r>
              <a:rPr lang="ru-RU" sz="2000" smtClean="0"/>
              <a:t>Переход на массивный параллелизм</a:t>
            </a:r>
            <a:endParaRPr lang="en-GB" sz="2000" dirty="0" smtClean="0"/>
          </a:p>
          <a:p>
            <a:pPr>
              <a:spcBef>
                <a:spcPts val="600"/>
              </a:spcBef>
            </a:pPr>
            <a:r>
              <a:rPr lang="ru-RU" sz="2000" smtClean="0"/>
              <a:t>Гибкость и смешанные нагрузки в масштабе предприятия</a:t>
            </a:r>
            <a:endParaRPr lang="en-GB" sz="2000" dirty="0" smtClean="0"/>
          </a:p>
          <a:p>
            <a:pPr>
              <a:spcBef>
                <a:spcPts val="600"/>
              </a:spcBef>
            </a:pPr>
            <a:r>
              <a:rPr lang="ru-RU" sz="2000" smtClean="0"/>
              <a:t>Аналитика реального времени</a:t>
            </a:r>
            <a:endParaRPr lang="en-GB" sz="2000" dirty="0" smtClean="0"/>
          </a:p>
          <a:p>
            <a:pPr>
              <a:spcBef>
                <a:spcPts val="600"/>
              </a:spcBef>
            </a:pPr>
            <a:r>
              <a:rPr lang="ru-RU" sz="2000" smtClean="0"/>
              <a:t>Растущая важность качества данных</a:t>
            </a:r>
            <a:endParaRPr lang="en-GB" sz="2000" dirty="0"/>
          </a:p>
        </p:txBody>
      </p:sp>
      <p:grpSp>
        <p:nvGrpSpPr>
          <p:cNvPr id="17" name="Volume Chart"/>
          <p:cNvGrpSpPr/>
          <p:nvPr/>
        </p:nvGrpSpPr>
        <p:grpSpPr>
          <a:xfrm>
            <a:off x="5092088" y="1185232"/>
            <a:ext cx="3289480" cy="4724400"/>
            <a:chOff x="5486400" y="1295400"/>
            <a:chExt cx="3289480" cy="4724400"/>
          </a:xfrm>
        </p:grpSpPr>
        <p:sp>
          <p:nvSpPr>
            <p:cNvPr id="7" name="Rectangle 6"/>
            <p:cNvSpPr/>
            <p:nvPr/>
          </p:nvSpPr>
          <p:spPr bwMode="auto">
            <a:xfrm>
              <a:off x="61722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6256553" y="2024390"/>
              <a:ext cx="768159" cy="261610"/>
            </a:xfrm>
            <a:prstGeom prst="rect">
              <a:avLst/>
            </a:prstGeom>
            <a:noFill/>
          </p:spPr>
          <p:txBody>
            <a:bodyPr wrap="none" rtlCol="0">
              <a:spAutoFit/>
            </a:bodyPr>
            <a:lstStyle/>
            <a:p>
              <a:r>
                <a:rPr lang="ru-RU" sz="1100" b="1" smtClean="0"/>
                <a:t>Сегодня</a:t>
              </a:r>
              <a:endParaRPr lang="en-GB" sz="1100" b="1" dirty="0"/>
            </a:p>
          </p:txBody>
        </p:sp>
        <p:sp>
          <p:nvSpPr>
            <p:cNvPr id="10" name="TextBox 9"/>
            <p:cNvSpPr txBox="1"/>
            <p:nvPr/>
          </p:nvSpPr>
          <p:spPr>
            <a:xfrm>
              <a:off x="7170953" y="2024390"/>
              <a:ext cx="1604927" cy="261610"/>
            </a:xfrm>
            <a:prstGeom prst="rect">
              <a:avLst/>
            </a:prstGeom>
            <a:noFill/>
          </p:spPr>
          <p:txBody>
            <a:bodyPr wrap="none" rtlCol="0">
              <a:spAutoFit/>
            </a:bodyPr>
            <a:lstStyle/>
            <a:p>
              <a:r>
                <a:rPr lang="ru-RU" sz="1100" b="1" smtClean="0"/>
                <a:t>В ближайшие 3 года</a:t>
              </a:r>
              <a:endParaRPr lang="en-GB" sz="1100" b="1" dirty="0"/>
            </a:p>
          </p:txBody>
        </p:sp>
        <p:sp>
          <p:nvSpPr>
            <p:cNvPr id="11" name="TextBox 10"/>
            <p:cNvSpPr txBox="1"/>
            <p:nvPr/>
          </p:nvSpPr>
          <p:spPr>
            <a:xfrm>
              <a:off x="6122113" y="2589489"/>
              <a:ext cx="790601" cy="261610"/>
            </a:xfrm>
            <a:prstGeom prst="rect">
              <a:avLst/>
            </a:prstGeom>
            <a:noFill/>
          </p:spPr>
          <p:txBody>
            <a:bodyPr wrap="none" rtlCol="0">
              <a:spAutoFit/>
            </a:bodyPr>
            <a:lstStyle/>
            <a:p>
              <a:r>
                <a:rPr lang="en-GB" sz="1100" b="1" smtClean="0"/>
                <a:t>&lt; </a:t>
              </a:r>
              <a:r>
                <a:rPr lang="en-GB" sz="1100" b="1" dirty="0" smtClean="0"/>
                <a:t>500 GB</a:t>
              </a:r>
              <a:endParaRPr lang="en-GB" sz="1100" b="1" dirty="0"/>
            </a:p>
          </p:txBody>
        </p:sp>
        <p:sp>
          <p:nvSpPr>
            <p:cNvPr id="12" name="TextBox 11"/>
            <p:cNvSpPr txBox="1"/>
            <p:nvPr/>
          </p:nvSpPr>
          <p:spPr>
            <a:xfrm>
              <a:off x="5869641" y="3200400"/>
              <a:ext cx="1132041" cy="261610"/>
            </a:xfrm>
            <a:prstGeom prst="rect">
              <a:avLst/>
            </a:prstGeom>
            <a:noFill/>
          </p:spPr>
          <p:txBody>
            <a:bodyPr wrap="none" rtlCol="0">
              <a:spAutoFit/>
            </a:bodyPr>
            <a:lstStyle/>
            <a:p>
              <a:r>
                <a:rPr lang="en-GB" sz="1100" b="1" dirty="0" smtClean="0"/>
                <a:t>500 GB – 1 TB</a:t>
              </a:r>
              <a:endParaRPr lang="en-GB" sz="1100" b="1" dirty="0"/>
            </a:p>
          </p:txBody>
        </p:sp>
        <p:sp>
          <p:nvSpPr>
            <p:cNvPr id="13" name="TextBox 12"/>
            <p:cNvSpPr txBox="1"/>
            <p:nvPr/>
          </p:nvSpPr>
          <p:spPr>
            <a:xfrm>
              <a:off x="6276804" y="3776990"/>
              <a:ext cx="724878" cy="261610"/>
            </a:xfrm>
            <a:prstGeom prst="rect">
              <a:avLst/>
            </a:prstGeom>
            <a:noFill/>
          </p:spPr>
          <p:txBody>
            <a:bodyPr wrap="none" rtlCol="0">
              <a:spAutoFit/>
            </a:bodyPr>
            <a:lstStyle/>
            <a:p>
              <a:r>
                <a:rPr lang="en-GB" sz="1100" b="1" dirty="0" smtClean="0"/>
                <a:t>1 – 3 TB</a:t>
              </a:r>
              <a:endParaRPr lang="en-GB" sz="1100" b="1" dirty="0"/>
            </a:p>
          </p:txBody>
        </p:sp>
        <p:sp>
          <p:nvSpPr>
            <p:cNvPr id="14" name="TextBox 13"/>
            <p:cNvSpPr txBox="1"/>
            <p:nvPr/>
          </p:nvSpPr>
          <p:spPr>
            <a:xfrm>
              <a:off x="6198257" y="4386590"/>
              <a:ext cx="803425" cy="261610"/>
            </a:xfrm>
            <a:prstGeom prst="rect">
              <a:avLst/>
            </a:prstGeom>
            <a:noFill/>
          </p:spPr>
          <p:txBody>
            <a:bodyPr wrap="none" rtlCol="0">
              <a:spAutoFit/>
            </a:bodyPr>
            <a:lstStyle/>
            <a:p>
              <a:r>
                <a:rPr lang="en-GB" sz="1100" b="1" dirty="0" smtClean="0"/>
                <a:t>3 – 10 TB</a:t>
              </a:r>
              <a:endParaRPr lang="en-GB" sz="1100" b="1" dirty="0"/>
            </a:p>
          </p:txBody>
        </p:sp>
        <p:sp>
          <p:nvSpPr>
            <p:cNvPr id="15" name="TextBox 14"/>
            <p:cNvSpPr txBox="1"/>
            <p:nvPr/>
          </p:nvSpPr>
          <p:spPr>
            <a:xfrm>
              <a:off x="6198257" y="5029200"/>
              <a:ext cx="689612" cy="261610"/>
            </a:xfrm>
            <a:prstGeom prst="rect">
              <a:avLst/>
            </a:prstGeom>
            <a:noFill/>
          </p:spPr>
          <p:txBody>
            <a:bodyPr wrap="none" rtlCol="0">
              <a:spAutoFit/>
            </a:bodyPr>
            <a:lstStyle/>
            <a:p>
              <a:r>
                <a:rPr lang="en-GB" sz="1100" b="1" smtClean="0"/>
                <a:t>&gt; </a:t>
              </a:r>
              <a:r>
                <a:rPr lang="en-GB" sz="1100" b="1" dirty="0" smtClean="0"/>
                <a:t>10 TB</a:t>
              </a:r>
              <a:endParaRPr lang="en-GB" sz="1100" b="1" dirty="0"/>
            </a:p>
          </p:txBody>
        </p:sp>
        <p:sp>
          <p:nvSpPr>
            <p:cNvPr id="16" name="TextBox 15"/>
            <p:cNvSpPr txBox="1"/>
            <p:nvPr/>
          </p:nvSpPr>
          <p:spPr>
            <a:xfrm>
              <a:off x="6172200" y="5605790"/>
              <a:ext cx="758541" cy="261610"/>
            </a:xfrm>
            <a:prstGeom prst="rect">
              <a:avLst/>
            </a:prstGeom>
            <a:noFill/>
          </p:spPr>
          <p:txBody>
            <a:bodyPr wrap="none" rtlCol="0">
              <a:spAutoFit/>
            </a:bodyPr>
            <a:lstStyle/>
            <a:p>
              <a:r>
                <a:rPr lang="ru-RU" sz="1100" b="1" smtClean="0"/>
                <a:t>Не знаю</a:t>
              </a:r>
              <a:endParaRPr lang="en-GB" sz="1100" b="1" dirty="0"/>
            </a:p>
          </p:txBody>
        </p:sp>
        <p:cxnSp>
          <p:nvCxnSpPr>
            <p:cNvPr id="18" name="Straight Connector 17"/>
            <p:cNvCxnSpPr/>
            <p:nvPr/>
          </p:nvCxnSpPr>
          <p:spPr>
            <a:xfrm rot="5400000">
              <a:off x="5214900" y="42291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158000" y="25146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21%</a:t>
              </a:r>
            </a:p>
          </p:txBody>
        </p:sp>
        <p:sp>
          <p:nvSpPr>
            <p:cNvPr id="21" name="Rectangle 20"/>
            <p:cNvSpPr/>
            <p:nvPr/>
          </p:nvSpPr>
          <p:spPr bwMode="auto">
            <a:xfrm>
              <a:off x="7158000" y="27432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5%</a:t>
              </a:r>
            </a:p>
          </p:txBody>
        </p:sp>
        <p:sp>
          <p:nvSpPr>
            <p:cNvPr id="28" name="Rectangle 27"/>
            <p:cNvSpPr/>
            <p:nvPr/>
          </p:nvSpPr>
          <p:spPr bwMode="auto">
            <a:xfrm>
              <a:off x="7158000" y="3124200"/>
              <a:ext cx="72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20%</a:t>
              </a:r>
            </a:p>
          </p:txBody>
        </p:sp>
        <p:sp>
          <p:nvSpPr>
            <p:cNvPr id="29" name="Rectangle 28"/>
            <p:cNvSpPr/>
            <p:nvPr/>
          </p:nvSpPr>
          <p:spPr bwMode="auto">
            <a:xfrm>
              <a:off x="7158000" y="3352800"/>
              <a:ext cx="43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12%</a:t>
              </a:r>
            </a:p>
          </p:txBody>
        </p:sp>
        <p:sp>
          <p:nvSpPr>
            <p:cNvPr id="30" name="Rectangle 29"/>
            <p:cNvSpPr/>
            <p:nvPr/>
          </p:nvSpPr>
          <p:spPr bwMode="auto">
            <a:xfrm>
              <a:off x="7158000" y="37338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21%</a:t>
              </a:r>
            </a:p>
          </p:txBody>
        </p:sp>
        <p:sp>
          <p:nvSpPr>
            <p:cNvPr id="31" name="Rectangle 30"/>
            <p:cNvSpPr/>
            <p:nvPr/>
          </p:nvSpPr>
          <p:spPr bwMode="auto">
            <a:xfrm>
              <a:off x="7158000" y="3962400"/>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18%</a:t>
              </a:r>
            </a:p>
          </p:txBody>
        </p:sp>
        <p:sp>
          <p:nvSpPr>
            <p:cNvPr id="32" name="Rectangle 31"/>
            <p:cNvSpPr/>
            <p:nvPr/>
          </p:nvSpPr>
          <p:spPr bwMode="auto">
            <a:xfrm>
              <a:off x="7158000" y="4343400"/>
              <a:ext cx="684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19%</a:t>
              </a:r>
            </a:p>
          </p:txBody>
        </p:sp>
        <p:sp>
          <p:nvSpPr>
            <p:cNvPr id="33" name="Rectangle 32"/>
            <p:cNvSpPr/>
            <p:nvPr/>
          </p:nvSpPr>
          <p:spPr bwMode="auto">
            <a:xfrm>
              <a:off x="7158000" y="4572000"/>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25%</a:t>
              </a:r>
            </a:p>
          </p:txBody>
        </p:sp>
        <p:sp>
          <p:nvSpPr>
            <p:cNvPr id="34" name="Rectangle 33"/>
            <p:cNvSpPr/>
            <p:nvPr/>
          </p:nvSpPr>
          <p:spPr bwMode="auto">
            <a:xfrm>
              <a:off x="7158000" y="4953000"/>
              <a:ext cx="612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17%</a:t>
              </a:r>
            </a:p>
          </p:txBody>
        </p:sp>
        <p:sp>
          <p:nvSpPr>
            <p:cNvPr id="35" name="Rectangle 34"/>
            <p:cNvSpPr/>
            <p:nvPr/>
          </p:nvSpPr>
          <p:spPr bwMode="auto">
            <a:xfrm>
              <a:off x="7158000" y="5181600"/>
              <a:ext cx="122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34%</a:t>
              </a:r>
            </a:p>
          </p:txBody>
        </p:sp>
        <p:sp>
          <p:nvSpPr>
            <p:cNvPr id="36" name="Rectangle 35"/>
            <p:cNvSpPr/>
            <p:nvPr/>
          </p:nvSpPr>
          <p:spPr bwMode="auto">
            <a:xfrm>
              <a:off x="7153800" y="5562600"/>
              <a:ext cx="18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a:t>
              </a:r>
            </a:p>
          </p:txBody>
        </p:sp>
        <p:sp>
          <p:nvSpPr>
            <p:cNvPr id="37" name="Rectangle 36"/>
            <p:cNvSpPr/>
            <p:nvPr/>
          </p:nvSpPr>
          <p:spPr bwMode="auto">
            <a:xfrm>
              <a:off x="7158000" y="5791200"/>
              <a:ext cx="2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6%</a:t>
              </a:r>
            </a:p>
          </p:txBody>
        </p:sp>
        <p:sp>
          <p:nvSpPr>
            <p:cNvPr id="41" name="TextBox 40"/>
            <p:cNvSpPr txBox="1"/>
            <p:nvPr/>
          </p:nvSpPr>
          <p:spPr>
            <a:xfrm>
              <a:off x="5486400" y="1295400"/>
              <a:ext cx="3124200" cy="584775"/>
            </a:xfrm>
            <a:prstGeom prst="rect">
              <a:avLst/>
            </a:prstGeom>
            <a:noFill/>
          </p:spPr>
          <p:txBody>
            <a:bodyPr wrap="square" rtlCol="0">
              <a:spAutoFit/>
            </a:bodyPr>
            <a:lstStyle/>
            <a:p>
              <a:pPr algn="ctr"/>
              <a:r>
                <a:rPr lang="ru-RU" sz="1600" smtClean="0">
                  <a:effectLst>
                    <a:outerShdw blurRad="38100" dist="38100" dir="2700000" algn="tl">
                      <a:srgbClr val="000000">
                        <a:alpha val="43137"/>
                      </a:srgbClr>
                    </a:outerShdw>
                  </a:effectLst>
                </a:rPr>
                <a:t>Приблизительные объемы хранилищ</a:t>
              </a:r>
              <a:endParaRPr lang="en-GB" sz="1600" dirty="0">
                <a:effectLst>
                  <a:outerShdw blurRad="38100" dist="38100" dir="2700000" algn="tl">
                    <a:srgbClr val="000000">
                      <a:alpha val="43137"/>
                    </a:srgbClr>
                  </a:outerShdw>
                </a:effectLst>
              </a:endParaRPr>
            </a:p>
          </p:txBody>
        </p:sp>
      </p:grpSp>
      <p:sp>
        <p:nvSpPr>
          <p:cNvPr id="42" name="TextBox 41"/>
          <p:cNvSpPr txBox="1"/>
          <p:nvPr/>
        </p:nvSpPr>
        <p:spPr>
          <a:xfrm>
            <a:off x="5045809" y="6096000"/>
            <a:ext cx="3358612" cy="261610"/>
          </a:xfrm>
          <a:prstGeom prst="rect">
            <a:avLst/>
          </a:prstGeom>
          <a:noFill/>
        </p:spPr>
        <p:txBody>
          <a:bodyPr wrap="none" rtlCol="0">
            <a:spAutoFit/>
          </a:bodyPr>
          <a:lstStyle/>
          <a:p>
            <a:r>
              <a:rPr lang="ru-RU" sz="1100" b="1" i="1" smtClean="0">
                <a:effectLst>
                  <a:outerShdw blurRad="38100" dist="38100" dir="2700000" algn="tl">
                    <a:srgbClr val="000000">
                      <a:alpha val="43137"/>
                    </a:srgbClr>
                  </a:outerShdw>
                </a:effectLst>
              </a:rPr>
              <a:t>Источник</a:t>
            </a:r>
            <a:r>
              <a:rPr lang="en-GB" sz="1100" b="1" i="1" smtClean="0">
                <a:effectLst>
                  <a:outerShdw blurRad="38100" dist="38100" dir="2700000" algn="tl">
                    <a:srgbClr val="000000">
                      <a:alpha val="43137"/>
                    </a:srgbClr>
                  </a:outerShdw>
                </a:effectLst>
              </a:rPr>
              <a:t>: </a:t>
            </a:r>
            <a:r>
              <a:rPr lang="en-GB" sz="1100" b="1" i="1" dirty="0">
                <a:effectLst>
                  <a:outerShdw blurRad="38100" dist="38100" dir="2700000" algn="tl">
                    <a:srgbClr val="000000">
                      <a:alpha val="43137"/>
                    </a:srgbClr>
                  </a:outerShdw>
                </a:effectLst>
              </a:rPr>
              <a:t>TDWI Report – Next Generation DW</a:t>
            </a:r>
          </a:p>
        </p:txBody>
      </p:sp>
    </p:spTree>
    <p:extLst/>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ru-RU" sz="3600" smtClean="0"/>
              <a:t>Составные компоненты архитектуры </a:t>
            </a:r>
            <a:r>
              <a:rPr lang="en-US" sz="3600" smtClean="0"/>
              <a:t>PDW</a:t>
            </a:r>
            <a:endParaRPr lang="en-US" sz="3600"/>
          </a:p>
        </p:txBody>
      </p:sp>
      <p:sp>
        <p:nvSpPr>
          <p:cNvPr id="3" name="Text Placeholder 2"/>
          <p:cNvSpPr>
            <a:spLocks noGrp="1"/>
          </p:cNvSpPr>
          <p:nvPr>
            <p:ph type="body" sz="quarter" idx="10"/>
          </p:nvPr>
        </p:nvSpPr>
        <p:spPr>
          <a:xfrm>
            <a:off x="361950" y="1044101"/>
            <a:ext cx="8382000" cy="5552289"/>
          </a:xfrm>
        </p:spPr>
        <p:txBody>
          <a:bodyPr/>
          <a:lstStyle/>
          <a:p>
            <a:r>
              <a:rPr lang="en-US" sz="2000" smtClean="0"/>
              <a:t>Control node</a:t>
            </a:r>
          </a:p>
          <a:p>
            <a:pPr lvl="1"/>
            <a:r>
              <a:rPr lang="ru-RU" sz="1800" smtClean="0"/>
              <a:t>Экземпляр </a:t>
            </a:r>
            <a:r>
              <a:rPr lang="en-US" sz="1800" smtClean="0"/>
              <a:t>SQL Server 2008 </a:t>
            </a:r>
            <a:r>
              <a:rPr lang="ru-RU" sz="1800" smtClean="0"/>
              <a:t>для хранения метаданных </a:t>
            </a:r>
            <a:r>
              <a:rPr lang="en-US" sz="1800" smtClean="0"/>
              <a:t>PDW</a:t>
            </a:r>
            <a:endParaRPr lang="ru-RU" sz="1800" smtClean="0"/>
          </a:p>
          <a:p>
            <a:pPr lvl="1"/>
            <a:r>
              <a:rPr lang="ru-RU" sz="1800" smtClean="0"/>
              <a:t>Принимает поступающие запросы от клиентов, создает массово-параллельный план выполнения, который вызывает </a:t>
            </a:r>
            <a:r>
              <a:rPr lang="en-US" sz="1800" smtClean="0"/>
              <a:t>compute nodes </a:t>
            </a:r>
            <a:r>
              <a:rPr lang="ru-RU" sz="1800" smtClean="0"/>
              <a:t>для выполнения различных частей запроса, зачастую в параллели</a:t>
            </a:r>
          </a:p>
          <a:p>
            <a:pPr lvl="1"/>
            <a:r>
              <a:rPr lang="ru-RU" sz="1800" smtClean="0"/>
              <a:t>Промежуточные результаты сохраняются в </a:t>
            </a:r>
            <a:r>
              <a:rPr lang="en-US" sz="1800" smtClean="0"/>
              <a:t>TempDB </a:t>
            </a:r>
            <a:r>
              <a:rPr lang="ru-RU" sz="1800" smtClean="0"/>
              <a:t>и сливаются в единый </a:t>
            </a:r>
            <a:r>
              <a:rPr lang="en-US" sz="1800" smtClean="0"/>
              <a:t>result set </a:t>
            </a:r>
            <a:r>
              <a:rPr lang="ru-RU" sz="1800" smtClean="0"/>
              <a:t>для возвращения клиенту</a:t>
            </a:r>
            <a:endParaRPr lang="en-US" sz="1800" smtClean="0"/>
          </a:p>
          <a:p>
            <a:pPr lvl="1"/>
            <a:r>
              <a:rPr lang="ru-RU" sz="1800" smtClean="0"/>
              <a:t>Экземпляр кластеризован (</a:t>
            </a:r>
            <a:r>
              <a:rPr lang="en-US" sz="1800" smtClean="0"/>
              <a:t>active-passive)</a:t>
            </a:r>
          </a:p>
          <a:p>
            <a:r>
              <a:rPr lang="en-US" sz="2000" smtClean="0"/>
              <a:t>Compute node</a:t>
            </a:r>
          </a:p>
          <a:p>
            <a:pPr lvl="1"/>
            <a:r>
              <a:rPr lang="ru-RU" sz="1800" smtClean="0"/>
              <a:t>Отдельный физический сервер, который гоняет отдельный экземпляр </a:t>
            </a:r>
            <a:r>
              <a:rPr lang="en-US" sz="1800"/>
              <a:t>SQL Server </a:t>
            </a:r>
            <a:r>
              <a:rPr lang="en-US" sz="1800" smtClean="0"/>
              <a:t>2008</a:t>
            </a:r>
            <a:endParaRPr lang="ru-RU" sz="1800" smtClean="0"/>
          </a:p>
          <a:p>
            <a:pPr lvl="1"/>
            <a:r>
              <a:rPr lang="ru-RU" sz="1800" smtClean="0"/>
              <a:t>Каждому </a:t>
            </a:r>
            <a:r>
              <a:rPr lang="en-US" sz="1800" smtClean="0"/>
              <a:t>compute node </a:t>
            </a:r>
            <a:r>
              <a:rPr lang="ru-RU" sz="1800" smtClean="0"/>
              <a:t>соответствует свой </a:t>
            </a:r>
            <a:r>
              <a:rPr lang="en-US" sz="1800" smtClean="0"/>
              <a:t>storage node</a:t>
            </a:r>
            <a:endParaRPr lang="ru-RU" sz="1800" smtClean="0"/>
          </a:p>
          <a:p>
            <a:pPr lvl="1"/>
            <a:r>
              <a:rPr lang="ru-RU" sz="1800" smtClean="0"/>
              <a:t>Объединены в отказоустойчивый кластер </a:t>
            </a:r>
            <a:r>
              <a:rPr lang="en-US" sz="1800" smtClean="0"/>
              <a:t>N+1</a:t>
            </a:r>
          </a:p>
          <a:p>
            <a:r>
              <a:rPr lang="en-US" sz="2000" smtClean="0"/>
              <a:t>Storage node</a:t>
            </a:r>
          </a:p>
          <a:p>
            <a:pPr lvl="1"/>
            <a:r>
              <a:rPr lang="ru-RU" sz="1800"/>
              <a:t>Массив хранения из 10-12 дисков, соединенный с </a:t>
            </a:r>
            <a:r>
              <a:rPr lang="en-US" sz="1800"/>
              <a:t>compute node </a:t>
            </a:r>
            <a:r>
              <a:rPr lang="ru-RU" sz="1800"/>
              <a:t>по </a:t>
            </a:r>
            <a:r>
              <a:rPr lang="en-US" sz="1800"/>
              <a:t>fibre </a:t>
            </a:r>
            <a:r>
              <a:rPr lang="en-US" sz="1800" smtClean="0"/>
              <a:t>channel</a:t>
            </a:r>
            <a:endParaRPr lang="ru-RU" sz="1800" smtClean="0"/>
          </a:p>
          <a:p>
            <a:pPr lvl="1"/>
            <a:r>
              <a:rPr lang="ru-RU" sz="1800" smtClean="0"/>
              <a:t>В зависимости от производителя емкость диска 450 </a:t>
            </a:r>
            <a:r>
              <a:rPr lang="en-US" sz="1800" smtClean="0"/>
              <a:t>GB </a:t>
            </a:r>
            <a:r>
              <a:rPr lang="ru-RU" sz="1800" smtClean="0"/>
              <a:t>- 1 </a:t>
            </a:r>
            <a:r>
              <a:rPr lang="en-US" sz="1800" smtClean="0"/>
              <a:t>TB</a:t>
            </a:r>
            <a:endParaRPr lang="ru-RU" sz="1800" smtClean="0"/>
          </a:p>
          <a:p>
            <a:pPr lvl="1"/>
            <a:r>
              <a:rPr lang="ru-RU" sz="1800" smtClean="0"/>
              <a:t>Диски объединены в </a:t>
            </a:r>
            <a:r>
              <a:rPr lang="en-US" sz="1800" smtClean="0"/>
              <a:t>RAID1 </a:t>
            </a:r>
            <a:endParaRPr lang="ru-RU" sz="1800" smtClean="0"/>
          </a:p>
          <a:p>
            <a:pPr lvl="1"/>
            <a:r>
              <a:rPr lang="ru-RU" sz="1800" smtClean="0"/>
              <a:t>Также используется постраничное сжатие на уровне </a:t>
            </a:r>
            <a:r>
              <a:rPr lang="en-US" sz="1800" smtClean="0"/>
              <a:t>SQL Server</a:t>
            </a:r>
          </a:p>
        </p:txBody>
      </p:sp>
    </p:spTree>
    <p:extLst>
      <p:ext uri="{BB962C8B-B14F-4D97-AF65-F5344CB8AC3E}">
        <p14:creationId xmlns:p14="http://schemas.microsoft.com/office/powerpoint/2010/main" val="508672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ru-RU" sz="3600" smtClean="0"/>
              <a:t>Составные компоненты архитектуры </a:t>
            </a:r>
            <a:r>
              <a:rPr lang="en-US" sz="3600" smtClean="0"/>
              <a:t>PDW</a:t>
            </a:r>
            <a:endParaRPr lang="en-US" sz="3600"/>
          </a:p>
        </p:txBody>
      </p:sp>
      <p:sp>
        <p:nvSpPr>
          <p:cNvPr id="3" name="Text Placeholder 2"/>
          <p:cNvSpPr>
            <a:spLocks noGrp="1"/>
          </p:cNvSpPr>
          <p:nvPr>
            <p:ph type="body" sz="quarter" idx="10"/>
          </p:nvPr>
        </p:nvSpPr>
        <p:spPr>
          <a:xfrm>
            <a:off x="361950" y="1044101"/>
            <a:ext cx="8382000" cy="5878532"/>
          </a:xfrm>
        </p:spPr>
        <p:txBody>
          <a:bodyPr/>
          <a:lstStyle/>
          <a:p>
            <a:r>
              <a:rPr lang="en-US" sz="1600" smtClean="0"/>
              <a:t>Data Rack</a:t>
            </a:r>
          </a:p>
          <a:p>
            <a:pPr lvl="1"/>
            <a:r>
              <a:rPr lang="ru-RU" sz="1400" smtClean="0"/>
              <a:t>8-10 </a:t>
            </a:r>
            <a:r>
              <a:rPr lang="ru-RU" sz="1400"/>
              <a:t>(в зависимости от производителя) </a:t>
            </a:r>
            <a:r>
              <a:rPr lang="en-US" sz="1400"/>
              <a:t>compute </a:t>
            </a:r>
            <a:r>
              <a:rPr lang="en-US" sz="1400" smtClean="0"/>
              <a:t>nodes </a:t>
            </a:r>
            <a:r>
              <a:rPr lang="ru-RU" sz="1400" smtClean="0"/>
              <a:t>со своими </a:t>
            </a:r>
            <a:r>
              <a:rPr lang="en-US" sz="1400" smtClean="0"/>
              <a:t>storage nodes </a:t>
            </a:r>
            <a:r>
              <a:rPr lang="ru-RU" sz="1400" smtClean="0"/>
              <a:t>плюс один </a:t>
            </a:r>
            <a:r>
              <a:rPr lang="en-US" sz="1400" smtClean="0"/>
              <a:t>compute node </a:t>
            </a:r>
            <a:r>
              <a:rPr lang="ru-RU" sz="1400" smtClean="0"/>
              <a:t>про запас помещаются в один шкаф</a:t>
            </a:r>
            <a:endParaRPr lang="en-US" sz="1400"/>
          </a:p>
          <a:p>
            <a:pPr lvl="1"/>
            <a:r>
              <a:rPr lang="ru-RU" sz="1400" smtClean="0"/>
              <a:t>Приблизительная мощность шкафа = 64-80 ядер и 30-40 ТБ места</a:t>
            </a:r>
          </a:p>
          <a:p>
            <a:pPr lvl="1"/>
            <a:r>
              <a:rPr lang="ru-RU" sz="1400" smtClean="0"/>
              <a:t>Расширение хранилища </a:t>
            </a:r>
            <a:r>
              <a:rPr lang="en-US" sz="1400" smtClean="0"/>
              <a:t>PDW </a:t>
            </a:r>
            <a:r>
              <a:rPr lang="ru-RU" sz="1400" smtClean="0"/>
              <a:t>происходит шкафами</a:t>
            </a:r>
          </a:p>
          <a:p>
            <a:r>
              <a:rPr lang="en-US" sz="1800"/>
              <a:t>Landing zone </a:t>
            </a:r>
            <a:r>
              <a:rPr lang="en-US" sz="1800" smtClean="0"/>
              <a:t>node</a:t>
            </a:r>
            <a:endParaRPr lang="ru-RU" sz="1800" smtClean="0"/>
          </a:p>
          <a:p>
            <a:pPr lvl="1"/>
            <a:r>
              <a:rPr lang="ru-RU" sz="1400" smtClean="0"/>
              <a:t>Узел, на котором крутится </a:t>
            </a:r>
            <a:r>
              <a:rPr lang="en-US" sz="1400" smtClean="0"/>
              <a:t>dwloader</a:t>
            </a:r>
            <a:r>
              <a:rPr lang="ru-RU" sz="1400" smtClean="0"/>
              <a:t> - основная утилита для скоростной загрузки больших файлов с диска или из </a:t>
            </a:r>
            <a:r>
              <a:rPr lang="en-US" sz="1400" smtClean="0"/>
              <a:t>SSIS pipeline </a:t>
            </a:r>
            <a:r>
              <a:rPr lang="ru-RU" sz="1400" smtClean="0"/>
              <a:t>в базы с минимальным влиянием на выполняющиеся запросы</a:t>
            </a:r>
          </a:p>
          <a:p>
            <a:pPr lvl="1"/>
            <a:r>
              <a:rPr lang="ru-RU" sz="1400" smtClean="0"/>
              <a:t>Позволяет грузить в параллели на все </a:t>
            </a:r>
            <a:r>
              <a:rPr lang="en-US" sz="1400" smtClean="0"/>
              <a:t>compute nodes</a:t>
            </a:r>
            <a:endParaRPr lang="ru-RU" sz="1400" smtClean="0"/>
          </a:p>
          <a:p>
            <a:pPr lvl="1"/>
            <a:r>
              <a:rPr lang="ru-RU" sz="1400" smtClean="0"/>
              <a:t>Называется так, потому что файлы на нем паркуются</a:t>
            </a:r>
          </a:p>
          <a:p>
            <a:pPr lvl="1"/>
            <a:r>
              <a:rPr lang="ru-RU" sz="1400" smtClean="0"/>
              <a:t>Для </a:t>
            </a:r>
            <a:r>
              <a:rPr lang="en-US" sz="1400" smtClean="0"/>
              <a:t>SSIS </a:t>
            </a:r>
            <a:r>
              <a:rPr lang="ru-RU" sz="1400" smtClean="0"/>
              <a:t>был создан специальный </a:t>
            </a:r>
            <a:r>
              <a:rPr lang="en-US" sz="1400" smtClean="0"/>
              <a:t>in-memory destination </a:t>
            </a:r>
            <a:r>
              <a:rPr lang="en-US" sz="1400"/>
              <a:t>adapter</a:t>
            </a:r>
            <a:r>
              <a:rPr lang="en-US" sz="1400" smtClean="0"/>
              <a:t>, </a:t>
            </a:r>
            <a:r>
              <a:rPr lang="ru-RU" sz="1400" smtClean="0"/>
              <a:t>поэтому промежуточного паркинга не требуется</a:t>
            </a:r>
            <a:endParaRPr lang="en-US" sz="1400" smtClean="0"/>
          </a:p>
          <a:p>
            <a:r>
              <a:rPr lang="en-US" sz="1800"/>
              <a:t>Backup </a:t>
            </a:r>
            <a:r>
              <a:rPr lang="en-US" sz="1800" smtClean="0"/>
              <a:t>node</a:t>
            </a:r>
          </a:p>
          <a:p>
            <a:pPr lvl="1"/>
            <a:r>
              <a:rPr lang="ru-RU" sz="1400" smtClean="0"/>
              <a:t>Используется для резервного копирования пользовательских баз, физически распределенных между всеми </a:t>
            </a:r>
            <a:r>
              <a:rPr lang="en-US" sz="1400" smtClean="0"/>
              <a:t>compute </a:t>
            </a:r>
            <a:r>
              <a:rPr lang="en-US" sz="1400"/>
              <a:t>nodes </a:t>
            </a:r>
            <a:r>
              <a:rPr lang="ru-RU" sz="1400" smtClean="0"/>
              <a:t>(и их соответствующими</a:t>
            </a:r>
            <a:r>
              <a:rPr lang="en-US" sz="1400" smtClean="0"/>
              <a:t> </a:t>
            </a:r>
            <a:r>
              <a:rPr lang="en-US" sz="1400"/>
              <a:t>storage </a:t>
            </a:r>
            <a:r>
              <a:rPr lang="en-US" sz="1400" smtClean="0"/>
              <a:t>nodes</a:t>
            </a:r>
            <a:r>
              <a:rPr lang="ru-RU" sz="1400" smtClean="0"/>
              <a:t>)</a:t>
            </a:r>
          </a:p>
          <a:p>
            <a:pPr lvl="1"/>
            <a:r>
              <a:rPr lang="ru-RU" sz="1400" smtClean="0"/>
              <a:t>При бэкапировании пользовательской базы каждый делает бэкап своего куска в параллели с остальными узлами</a:t>
            </a:r>
          </a:p>
          <a:p>
            <a:pPr lvl="1"/>
            <a:r>
              <a:rPr lang="ru-RU" sz="1400" smtClean="0"/>
              <a:t>Для выполнения бэкапов используется штатная функциональность</a:t>
            </a:r>
            <a:r>
              <a:rPr lang="en-US" sz="1400" smtClean="0"/>
              <a:t> </a:t>
            </a:r>
            <a:r>
              <a:rPr lang="en-US" sz="1400"/>
              <a:t>SQL Server </a:t>
            </a:r>
            <a:r>
              <a:rPr lang="en-US" sz="1400" smtClean="0"/>
              <a:t>2008</a:t>
            </a:r>
            <a:endParaRPr lang="en-US" sz="1400"/>
          </a:p>
          <a:p>
            <a:r>
              <a:rPr lang="en-US" sz="1800"/>
              <a:t>Management </a:t>
            </a:r>
            <a:r>
              <a:rPr lang="en-US" sz="1800" smtClean="0"/>
              <a:t>node</a:t>
            </a:r>
            <a:endParaRPr lang="ru-RU" sz="1800" smtClean="0"/>
          </a:p>
          <a:p>
            <a:pPr lvl="1"/>
            <a:r>
              <a:rPr lang="ru-RU" sz="1400" smtClean="0"/>
              <a:t>Выполняет функции</a:t>
            </a:r>
            <a:r>
              <a:rPr lang="en-US" sz="1400" smtClean="0"/>
              <a:t> AD</a:t>
            </a:r>
            <a:r>
              <a:rPr lang="ru-RU" sz="1400" smtClean="0"/>
              <a:t> </a:t>
            </a:r>
            <a:r>
              <a:rPr lang="en-US" sz="1400" smtClean="0"/>
              <a:t>DC </a:t>
            </a:r>
            <a:endParaRPr lang="ru-RU" sz="1400" smtClean="0"/>
          </a:p>
          <a:p>
            <a:pPr lvl="1"/>
            <a:r>
              <a:rPr lang="ru-RU" sz="1400" smtClean="0"/>
              <a:t>Также используется для распространения патчей на все узлы в шкафу</a:t>
            </a:r>
          </a:p>
          <a:p>
            <a:pPr lvl="1"/>
            <a:r>
              <a:rPr lang="ru-RU" sz="1400" smtClean="0"/>
              <a:t>Хранит имиджи на случай перезаливки</a:t>
            </a:r>
            <a:endParaRPr lang="en-US" sz="1400"/>
          </a:p>
          <a:p>
            <a:endParaRPr lang="en-US" sz="1800"/>
          </a:p>
        </p:txBody>
      </p:sp>
    </p:spTree>
    <p:extLst>
      <p:ext uri="{BB962C8B-B14F-4D97-AF65-F5344CB8AC3E}">
        <p14:creationId xmlns:p14="http://schemas.microsoft.com/office/powerpoint/2010/main" val="3723095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Все вместе на картинке</a:t>
            </a:r>
            <a:endParaRPr lang="en-US"/>
          </a:p>
        </p:txBody>
      </p:sp>
      <p:pic>
        <p:nvPicPr>
          <p:cNvPr id="131" name="Picture 72" descr="emc_node"/>
          <p:cNvPicPr>
            <a:picLocks noChangeAspect="1" noChangeArrowheads="1"/>
          </p:cNvPicPr>
          <p:nvPr/>
        </p:nvPicPr>
        <p:blipFill>
          <a:blip r:embed="rId2" cstate="print"/>
          <a:srcRect/>
          <a:stretch>
            <a:fillRect/>
          </a:stretch>
        </p:blipFill>
        <p:spPr bwMode="auto">
          <a:xfrm>
            <a:off x="2662951" y="5778779"/>
            <a:ext cx="1436441" cy="411163"/>
          </a:xfrm>
          <a:prstGeom prst="rect">
            <a:avLst/>
          </a:prstGeom>
          <a:noFill/>
        </p:spPr>
      </p:pic>
      <p:sp>
        <p:nvSpPr>
          <p:cNvPr id="132" name="Rectangle 131"/>
          <p:cNvSpPr/>
          <p:nvPr/>
        </p:nvSpPr>
        <p:spPr bwMode="auto">
          <a:xfrm>
            <a:off x="2506656" y="1324518"/>
            <a:ext cx="1804722" cy="5317628"/>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pic>
        <p:nvPicPr>
          <p:cNvPr id="133" name="Picture 198" descr="dell_node"/>
          <p:cNvPicPr>
            <a:picLocks noChangeAspect="1" noChangeArrowheads="1"/>
          </p:cNvPicPr>
          <p:nvPr/>
        </p:nvPicPr>
        <p:blipFill>
          <a:blip r:embed="rId3" cstate="print"/>
          <a:srcRect/>
          <a:stretch>
            <a:fillRect/>
          </a:stretch>
        </p:blipFill>
        <p:spPr bwMode="auto">
          <a:xfrm>
            <a:off x="2687820" y="2715272"/>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34" name="Picture 72" descr="emc_node"/>
          <p:cNvPicPr>
            <a:picLocks noChangeAspect="1" noChangeArrowheads="1"/>
          </p:cNvPicPr>
          <p:nvPr/>
        </p:nvPicPr>
        <p:blipFill>
          <a:blip r:embed="rId2" cstate="print"/>
          <a:srcRect/>
          <a:stretch>
            <a:fillRect/>
          </a:stretch>
        </p:blipFill>
        <p:spPr bwMode="auto">
          <a:xfrm>
            <a:off x="2707986" y="2362517"/>
            <a:ext cx="1398394" cy="411163"/>
          </a:xfrm>
          <a:prstGeom prst="rect">
            <a:avLst/>
          </a:prstGeom>
          <a:noFill/>
        </p:spPr>
      </p:pic>
      <p:sp>
        <p:nvSpPr>
          <p:cNvPr id="135" name="Line 5"/>
          <p:cNvSpPr>
            <a:spLocks noChangeShapeType="1"/>
          </p:cNvSpPr>
          <p:nvPr/>
        </p:nvSpPr>
        <p:spPr bwMode="auto">
          <a:xfrm flipV="1">
            <a:off x="4080056" y="3669968"/>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6" name="Line 5"/>
          <p:cNvSpPr>
            <a:spLocks noChangeShapeType="1"/>
          </p:cNvSpPr>
          <p:nvPr/>
        </p:nvSpPr>
        <p:spPr bwMode="auto">
          <a:xfrm flipV="1">
            <a:off x="4050303" y="4000023"/>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7" name="Rectangle 136"/>
          <p:cNvSpPr/>
          <p:nvPr/>
        </p:nvSpPr>
        <p:spPr bwMode="auto">
          <a:xfrm>
            <a:off x="4683307" y="1324518"/>
            <a:ext cx="3927577" cy="5259566"/>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38" name="Line 214"/>
          <p:cNvSpPr>
            <a:spLocks noChangeShapeType="1"/>
          </p:cNvSpPr>
          <p:nvPr/>
        </p:nvSpPr>
        <p:spPr bwMode="auto">
          <a:xfrm rot="10800000" flipH="1">
            <a:off x="6095220" y="6221014"/>
            <a:ext cx="394912" cy="0"/>
          </a:xfrm>
          <a:prstGeom prst="line">
            <a:avLst/>
          </a:prstGeom>
          <a:noFill/>
          <a:ln w="38100">
            <a:solidFill>
              <a:schemeClr val="accent1"/>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39" name="Text Box 52"/>
          <p:cNvSpPr txBox="1">
            <a:spLocks noChangeArrowheads="1"/>
          </p:cNvSpPr>
          <p:nvPr/>
        </p:nvSpPr>
        <p:spPr bwMode="auto">
          <a:xfrm>
            <a:off x="4609721" y="1784375"/>
            <a:ext cx="1765723" cy="297385"/>
          </a:xfrm>
          <a:prstGeom prst="rect">
            <a:avLst/>
          </a:prstGeom>
          <a:noFill/>
          <a:ln w="9525" algn="ctr">
            <a:noFill/>
            <a:miter lim="800000"/>
            <a:headEnd/>
            <a:tailEnd/>
          </a:ln>
        </p:spPr>
        <p:txBody>
          <a:bodyPr wrap="square" lIns="91436" tIns="45718" rIns="91436" bIns="45718">
            <a:spAutoFit/>
          </a:bodyPr>
          <a:lstStyle/>
          <a:p>
            <a:pPr algn="ctr">
              <a:lnSpc>
                <a:spcPts val="1800"/>
              </a:lnSpc>
            </a:pPr>
            <a:r>
              <a:rPr lang="en-US" sz="1100" b="1" dirty="0" smtClean="0">
                <a:latin typeface="Segoe UI" pitchFamily="34" charset="0"/>
                <a:cs typeface="Segoe UI" pitchFamily="34" charset="0"/>
              </a:rPr>
              <a:t>Compute Nodes</a:t>
            </a:r>
            <a:endParaRPr lang="en-US" sz="1100" b="1" dirty="0">
              <a:latin typeface="Segoe UI" pitchFamily="34" charset="0"/>
              <a:cs typeface="Segoe UI" pitchFamily="34" charset="0"/>
            </a:endParaRPr>
          </a:p>
        </p:txBody>
      </p:sp>
      <p:sp>
        <p:nvSpPr>
          <p:cNvPr id="140" name="Text Box 119"/>
          <p:cNvSpPr txBox="1">
            <a:spLocks noChangeArrowheads="1"/>
          </p:cNvSpPr>
          <p:nvPr/>
        </p:nvSpPr>
        <p:spPr bwMode="auto">
          <a:xfrm rot="16200000">
            <a:off x="3967527" y="3113968"/>
            <a:ext cx="840287" cy="295911"/>
          </a:xfrm>
          <a:prstGeom prst="rect">
            <a:avLst/>
          </a:prstGeom>
          <a:noFill/>
          <a:ln w="9525" algn="ctr">
            <a:noFill/>
            <a:miter lim="800000"/>
            <a:headEnd/>
            <a:tailEnd/>
          </a:ln>
        </p:spPr>
        <p:txBody>
          <a:bodyPr wrap="none" lIns="91436" tIns="45718" rIns="91436" bIns="45718">
            <a:spAutoFit/>
          </a:bodyPr>
          <a:lstStyle/>
          <a:p>
            <a:pPr algn="ctr">
              <a:lnSpc>
                <a:spcPts val="1800"/>
              </a:lnSpc>
            </a:pPr>
            <a:r>
              <a:rPr lang="en-US" sz="1050" b="1" dirty="0" err="1" smtClean="0">
                <a:effectLst>
                  <a:outerShdw blurRad="38100" dist="38100" dir="2700000" algn="tl">
                    <a:srgbClr val="000000">
                      <a:alpha val="43137"/>
                    </a:srgbClr>
                  </a:outerShdw>
                </a:effectLst>
                <a:latin typeface="Segoe UI" pitchFamily="34" charset="0"/>
                <a:cs typeface="Segoe UI" pitchFamily="34" charset="0"/>
              </a:rPr>
              <a:t>Infiniband</a:t>
            </a:r>
            <a:endParaRPr lang="en-US" sz="1050" b="1" dirty="0">
              <a:effectLst>
                <a:outerShdw blurRad="38100" dist="38100" dir="2700000" algn="tl">
                  <a:srgbClr val="000000">
                    <a:alpha val="43137"/>
                  </a:srgbClr>
                </a:outerShdw>
              </a:effectLst>
              <a:latin typeface="Segoe UI" pitchFamily="34" charset="0"/>
              <a:cs typeface="Segoe UI" pitchFamily="34" charset="0"/>
            </a:endParaRPr>
          </a:p>
        </p:txBody>
      </p:sp>
      <p:sp>
        <p:nvSpPr>
          <p:cNvPr id="141" name="Line 10"/>
          <p:cNvSpPr>
            <a:spLocks noChangeShapeType="1"/>
          </p:cNvSpPr>
          <p:nvPr/>
        </p:nvSpPr>
        <p:spPr bwMode="auto">
          <a:xfrm flipH="1">
            <a:off x="4564547" y="6208894"/>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42" name="Line 126"/>
          <p:cNvSpPr>
            <a:spLocks noChangeShapeType="1"/>
          </p:cNvSpPr>
          <p:nvPr/>
        </p:nvSpPr>
        <p:spPr bwMode="auto">
          <a:xfrm>
            <a:off x="6443082" y="2373503"/>
            <a:ext cx="50472" cy="3883316"/>
          </a:xfrm>
          <a:prstGeom prst="line">
            <a:avLst/>
          </a:prstGeom>
          <a:noFill/>
          <a:ln w="38100">
            <a:solidFill>
              <a:schemeClr val="accent1"/>
            </a:solidFill>
            <a:round/>
            <a:headEnd/>
            <a:tailEnd/>
          </a:ln>
        </p:spPr>
        <p:txBody>
          <a:bodyPr lIns="91436" tIns="45718" rIns="91436" bIns="45718"/>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43" name="Line 128"/>
          <p:cNvSpPr>
            <a:spLocks noChangeShapeType="1"/>
          </p:cNvSpPr>
          <p:nvPr/>
        </p:nvSpPr>
        <p:spPr bwMode="auto">
          <a:xfrm>
            <a:off x="4527508" y="2362517"/>
            <a:ext cx="45719" cy="3855659"/>
          </a:xfrm>
          <a:prstGeom prst="line">
            <a:avLst/>
          </a:prstGeom>
          <a:noFill/>
          <a:ln w="38100">
            <a:solidFill>
              <a:srgbClr val="C00000"/>
            </a:solidFill>
            <a:round/>
            <a:headEnd/>
            <a:tailEnd/>
          </a:ln>
        </p:spPr>
        <p:txBody>
          <a:bodyPr lIns="91436" tIns="45718" rIns="91436" bIns="45718"/>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44" name="Line 12"/>
          <p:cNvSpPr>
            <a:spLocks noChangeShapeType="1"/>
          </p:cNvSpPr>
          <p:nvPr/>
        </p:nvSpPr>
        <p:spPr bwMode="auto">
          <a:xfrm flipH="1">
            <a:off x="4547330" y="2362517"/>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45" name="Line 5"/>
          <p:cNvSpPr>
            <a:spLocks noChangeShapeType="1"/>
          </p:cNvSpPr>
          <p:nvPr/>
        </p:nvSpPr>
        <p:spPr bwMode="auto">
          <a:xfrm flipV="1">
            <a:off x="4065155" y="2360851"/>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46" name="Text Box 173"/>
          <p:cNvSpPr txBox="1">
            <a:spLocks noChangeArrowheads="1"/>
          </p:cNvSpPr>
          <p:nvPr/>
        </p:nvSpPr>
        <p:spPr bwMode="auto">
          <a:xfrm>
            <a:off x="2581667" y="1597210"/>
            <a:ext cx="1669480" cy="335857"/>
          </a:xfrm>
          <a:prstGeom prst="rect">
            <a:avLst/>
          </a:prstGeom>
          <a:noFill/>
          <a:ln w="9525" algn="ctr">
            <a:noFill/>
            <a:miter lim="800000"/>
            <a:headEnd/>
            <a:tailEnd/>
          </a:ln>
        </p:spPr>
        <p:txBody>
          <a:bodyPr wrap="square" lIns="91436" tIns="45718" rIns="91436" bIns="45718">
            <a:spAutoFit/>
          </a:bodyPr>
          <a:lstStyle/>
          <a:p>
            <a:pPr algn="ctr">
              <a:lnSpc>
                <a:spcPts val="2200"/>
              </a:lnSpc>
            </a:pPr>
            <a:r>
              <a:rPr lang="en-US" sz="1100" b="1" dirty="0">
                <a:latin typeface="Segoe UI" pitchFamily="34" charset="0"/>
                <a:cs typeface="Segoe UI" pitchFamily="34" charset="0"/>
              </a:rPr>
              <a:t>Control </a:t>
            </a:r>
            <a:r>
              <a:rPr lang="en-US" sz="1100" b="1" dirty="0" smtClean="0">
                <a:latin typeface="Segoe UI" pitchFamily="34" charset="0"/>
                <a:cs typeface="Segoe UI" pitchFamily="34" charset="0"/>
              </a:rPr>
              <a:t>Nodes</a:t>
            </a:r>
          </a:p>
        </p:txBody>
      </p:sp>
      <p:pic>
        <p:nvPicPr>
          <p:cNvPr id="147" name="Picture 198" descr="dell_node"/>
          <p:cNvPicPr>
            <a:picLocks noChangeAspect="1" noChangeArrowheads="1"/>
          </p:cNvPicPr>
          <p:nvPr/>
        </p:nvPicPr>
        <p:blipFill>
          <a:blip r:embed="rId3" cstate="print"/>
          <a:srcRect/>
          <a:stretch>
            <a:fillRect/>
          </a:stretch>
        </p:blipFill>
        <p:spPr bwMode="auto">
          <a:xfrm>
            <a:off x="4851672" y="3038113"/>
            <a:ext cx="1436441" cy="266256"/>
          </a:xfrm>
          <a:prstGeom prst="rect">
            <a:avLst/>
          </a:prstGeom>
          <a:noFill/>
          <a:ln w="9525">
            <a:noFill/>
            <a:miter lim="800000"/>
            <a:headEnd/>
            <a:tailEnd/>
          </a:ln>
          <a:effectLst>
            <a:outerShdw blurRad="266700" dist="50800" dir="5400000" algn="ctr" rotWithShape="0">
              <a:schemeClr val="bg1"/>
            </a:outerShdw>
          </a:effectLst>
        </p:spPr>
      </p:pic>
      <p:sp>
        <p:nvSpPr>
          <p:cNvPr id="148" name="Line 199"/>
          <p:cNvSpPr>
            <a:spLocks noChangeShapeType="1"/>
          </p:cNvSpPr>
          <p:nvPr/>
        </p:nvSpPr>
        <p:spPr bwMode="auto">
          <a:xfrm flipH="1">
            <a:off x="4558760" y="3223208"/>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49" name="Line 209"/>
          <p:cNvSpPr>
            <a:spLocks noChangeShapeType="1"/>
          </p:cNvSpPr>
          <p:nvPr/>
        </p:nvSpPr>
        <p:spPr bwMode="auto">
          <a:xfrm flipH="1">
            <a:off x="4558760" y="4041907"/>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150" name="Picture 208" descr="dell_node"/>
          <p:cNvPicPr>
            <a:picLocks noChangeAspect="1" noChangeArrowheads="1"/>
          </p:cNvPicPr>
          <p:nvPr/>
        </p:nvPicPr>
        <p:blipFill>
          <a:blip r:embed="rId3" cstate="print"/>
          <a:srcRect/>
          <a:stretch>
            <a:fillRect/>
          </a:stretch>
        </p:blipFill>
        <p:spPr bwMode="auto">
          <a:xfrm>
            <a:off x="2674381" y="4534407"/>
            <a:ext cx="1436441" cy="414146"/>
          </a:xfrm>
          <a:prstGeom prst="rect">
            <a:avLst/>
          </a:prstGeom>
          <a:noFill/>
          <a:ln w="9525">
            <a:noFill/>
            <a:miter lim="800000"/>
            <a:headEnd/>
            <a:tailEnd/>
          </a:ln>
          <a:effectLst>
            <a:outerShdw blurRad="266700" dist="50800" dir="5400000" algn="ctr" rotWithShape="0">
              <a:schemeClr val="bg1"/>
            </a:outerShdw>
          </a:effectLst>
        </p:spPr>
      </p:pic>
      <p:pic>
        <p:nvPicPr>
          <p:cNvPr id="151" name="Picture 208" descr="dell_node"/>
          <p:cNvPicPr>
            <a:picLocks noChangeAspect="1" noChangeArrowheads="1"/>
          </p:cNvPicPr>
          <p:nvPr/>
        </p:nvPicPr>
        <p:blipFill>
          <a:blip r:embed="rId3" cstate="print"/>
          <a:srcRect/>
          <a:stretch>
            <a:fillRect/>
          </a:stretch>
        </p:blipFill>
        <p:spPr bwMode="auto">
          <a:xfrm>
            <a:off x="2662951" y="5425947"/>
            <a:ext cx="1436441" cy="414146"/>
          </a:xfrm>
          <a:prstGeom prst="rect">
            <a:avLst/>
          </a:prstGeom>
          <a:noFill/>
          <a:ln w="9525">
            <a:noFill/>
            <a:miter lim="800000"/>
            <a:headEnd/>
            <a:tailEnd/>
          </a:ln>
          <a:effectLst>
            <a:outerShdw blurRad="266700" dist="50800" dir="5400000" algn="ctr" rotWithShape="0">
              <a:schemeClr val="bg1"/>
            </a:outerShdw>
          </a:effectLst>
        </p:spPr>
      </p:pic>
      <p:sp>
        <p:nvSpPr>
          <p:cNvPr id="152" name="Line 214"/>
          <p:cNvSpPr>
            <a:spLocks noChangeShapeType="1"/>
          </p:cNvSpPr>
          <p:nvPr/>
        </p:nvSpPr>
        <p:spPr bwMode="auto">
          <a:xfrm rot="10800000" flipH="1">
            <a:off x="6281135" y="531358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3" name="Line 214"/>
          <p:cNvSpPr>
            <a:spLocks noChangeShapeType="1"/>
          </p:cNvSpPr>
          <p:nvPr/>
        </p:nvSpPr>
        <p:spPr bwMode="auto">
          <a:xfrm rot="10800000" flipH="1">
            <a:off x="6269705" y="3659585"/>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4" name="Line 214"/>
          <p:cNvSpPr>
            <a:spLocks noChangeShapeType="1"/>
          </p:cNvSpPr>
          <p:nvPr/>
        </p:nvSpPr>
        <p:spPr bwMode="auto">
          <a:xfrm rot="10800000" flipH="1">
            <a:off x="6281135" y="3217919"/>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5" name="Line 214"/>
          <p:cNvSpPr>
            <a:spLocks noChangeShapeType="1"/>
          </p:cNvSpPr>
          <p:nvPr/>
        </p:nvSpPr>
        <p:spPr bwMode="auto">
          <a:xfrm rot="10800000" flipH="1">
            <a:off x="6269705" y="2829935"/>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6" name="Line 214"/>
          <p:cNvSpPr>
            <a:spLocks noChangeShapeType="1"/>
          </p:cNvSpPr>
          <p:nvPr/>
        </p:nvSpPr>
        <p:spPr bwMode="auto">
          <a:xfrm rot="10800000" flipH="1">
            <a:off x="6250312" y="237350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7" name="Line 10"/>
          <p:cNvSpPr>
            <a:spLocks noChangeShapeType="1"/>
          </p:cNvSpPr>
          <p:nvPr/>
        </p:nvSpPr>
        <p:spPr bwMode="auto">
          <a:xfrm flipH="1">
            <a:off x="4568357" y="4470094"/>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8" name="Line 10"/>
          <p:cNvSpPr>
            <a:spLocks noChangeShapeType="1"/>
          </p:cNvSpPr>
          <p:nvPr/>
        </p:nvSpPr>
        <p:spPr bwMode="auto">
          <a:xfrm flipH="1">
            <a:off x="4556927" y="3629014"/>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59" name="Line 10"/>
          <p:cNvSpPr>
            <a:spLocks noChangeShapeType="1"/>
          </p:cNvSpPr>
          <p:nvPr/>
        </p:nvSpPr>
        <p:spPr bwMode="auto">
          <a:xfrm flipH="1">
            <a:off x="4556927" y="2813106"/>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60" name="Line 5"/>
          <p:cNvSpPr>
            <a:spLocks noChangeShapeType="1"/>
          </p:cNvSpPr>
          <p:nvPr/>
        </p:nvSpPr>
        <p:spPr bwMode="auto">
          <a:xfrm flipV="1">
            <a:off x="4068965" y="4771738"/>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61" name="Line 5"/>
          <p:cNvSpPr>
            <a:spLocks noChangeShapeType="1"/>
          </p:cNvSpPr>
          <p:nvPr/>
        </p:nvSpPr>
        <p:spPr bwMode="auto">
          <a:xfrm flipV="1">
            <a:off x="4061345" y="5667088"/>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62" name="TextBox 161"/>
          <p:cNvSpPr txBox="1"/>
          <p:nvPr/>
        </p:nvSpPr>
        <p:spPr>
          <a:xfrm>
            <a:off x="2813094" y="4237246"/>
            <a:ext cx="1360170" cy="261610"/>
          </a:xfrm>
          <a:prstGeom prst="rect">
            <a:avLst/>
          </a:prstGeom>
          <a:noFill/>
        </p:spPr>
        <p:txBody>
          <a:bodyPr wrap="square" lIns="91436" tIns="45718" rIns="91436" bIns="45718" rtlCol="0">
            <a:spAutoFit/>
          </a:bodyPr>
          <a:lstStyle/>
          <a:p>
            <a:r>
              <a:rPr lang="en-US" sz="1100" b="1"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Segoe UI" pitchFamily="34" charset="0"/>
              </a:rPr>
              <a:t>Landing Zone</a:t>
            </a:r>
          </a:p>
        </p:txBody>
      </p:sp>
      <p:sp>
        <p:nvSpPr>
          <p:cNvPr id="163" name="TextBox 162"/>
          <p:cNvSpPr txBox="1"/>
          <p:nvPr/>
        </p:nvSpPr>
        <p:spPr>
          <a:xfrm>
            <a:off x="2835954" y="5151646"/>
            <a:ext cx="1154430" cy="261610"/>
          </a:xfrm>
          <a:prstGeom prst="rect">
            <a:avLst/>
          </a:prstGeom>
          <a:noFill/>
        </p:spPr>
        <p:txBody>
          <a:bodyPr wrap="square" lIns="91436" tIns="45718" rIns="91436" bIns="45718" rtlCol="0">
            <a:spAutoFit/>
          </a:bodyPr>
          <a:lstStyle/>
          <a:p>
            <a:r>
              <a:rPr lang="en-US" sz="1100" b="1"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Segoe UI" pitchFamily="34" charset="0"/>
              </a:rPr>
              <a:t>Backup Node</a:t>
            </a:r>
          </a:p>
        </p:txBody>
      </p:sp>
      <p:sp>
        <p:nvSpPr>
          <p:cNvPr id="164" name="TextBox 163"/>
          <p:cNvSpPr txBox="1"/>
          <p:nvPr/>
        </p:nvSpPr>
        <p:spPr>
          <a:xfrm>
            <a:off x="6765008" y="1803022"/>
            <a:ext cx="1680210" cy="261610"/>
          </a:xfrm>
          <a:prstGeom prst="rect">
            <a:avLst/>
          </a:prstGeom>
          <a:noFill/>
        </p:spPr>
        <p:txBody>
          <a:bodyPr wrap="square" lIns="91436" tIns="45718" rIns="91436" bIns="45718" rtlCol="0">
            <a:spAutoFit/>
          </a:bodyPr>
          <a:lstStyle/>
          <a:p>
            <a:r>
              <a:rPr lang="en-US" sz="1100" b="1" dirty="0" smtClean="0">
                <a:gradFill>
                  <a:gsLst>
                    <a:gs pos="0">
                      <a:schemeClr val="tx1"/>
                    </a:gs>
                    <a:gs pos="100000">
                      <a:schemeClr val="tx1"/>
                    </a:gs>
                  </a:gsLst>
                  <a:lin ang="5400000" scaled="0"/>
                </a:gradFill>
                <a:latin typeface="Segoe UI" pitchFamily="34" charset="0"/>
                <a:cs typeface="Segoe UI" pitchFamily="34" charset="0"/>
              </a:rPr>
              <a:t>Storage Nodes</a:t>
            </a:r>
          </a:p>
        </p:txBody>
      </p:sp>
      <p:sp>
        <p:nvSpPr>
          <p:cNvPr id="165" name="Text Box 49"/>
          <p:cNvSpPr txBox="1">
            <a:spLocks noChangeArrowheads="1"/>
          </p:cNvSpPr>
          <p:nvPr/>
        </p:nvSpPr>
        <p:spPr bwMode="auto">
          <a:xfrm>
            <a:off x="4470444" y="5722334"/>
            <a:ext cx="2253986" cy="323161"/>
          </a:xfrm>
          <a:prstGeom prst="rect">
            <a:avLst/>
          </a:prstGeom>
          <a:noFill/>
          <a:ln w="9525" algn="ctr">
            <a:noFill/>
            <a:miter lim="800000"/>
            <a:headEnd/>
            <a:tailEnd/>
          </a:ln>
        </p:spPr>
        <p:txBody>
          <a:bodyPr wrap="square" lIns="91436" tIns="45718" rIns="91436" bIns="45718">
            <a:spAutoFit/>
          </a:bodyPr>
          <a:lstStyle/>
          <a:p>
            <a:pPr algn="ctr">
              <a:lnSpc>
                <a:spcPts val="1800"/>
              </a:lnSpc>
            </a:pPr>
            <a:r>
              <a:rPr lang="en-US" sz="1100" b="1" dirty="0" smtClean="0">
                <a:latin typeface="Segoe UI" pitchFamily="34" charset="0"/>
                <a:cs typeface="Segoe UI" pitchFamily="34" charset="0"/>
              </a:rPr>
              <a:t>Passive Compute Node</a:t>
            </a:r>
            <a:endParaRPr lang="en-US" sz="1100" b="1" dirty="0">
              <a:latin typeface="Segoe UI" pitchFamily="34" charset="0"/>
              <a:cs typeface="Segoe UI" pitchFamily="34" charset="0"/>
            </a:endParaRPr>
          </a:p>
        </p:txBody>
      </p:sp>
      <p:pic>
        <p:nvPicPr>
          <p:cNvPr id="166" name="Picture 72" descr="emc_node"/>
          <p:cNvPicPr>
            <a:picLocks noChangeAspect="1" noChangeArrowheads="1"/>
          </p:cNvPicPr>
          <p:nvPr/>
        </p:nvPicPr>
        <p:blipFill>
          <a:blip r:embed="rId2" cstate="print"/>
          <a:srcRect/>
          <a:stretch>
            <a:fillRect/>
          </a:stretch>
        </p:blipFill>
        <p:spPr bwMode="auto">
          <a:xfrm>
            <a:off x="6662264" y="2120947"/>
            <a:ext cx="1633537" cy="411163"/>
          </a:xfrm>
          <a:prstGeom prst="rect">
            <a:avLst/>
          </a:prstGeom>
          <a:noFill/>
        </p:spPr>
      </p:pic>
      <p:pic>
        <p:nvPicPr>
          <p:cNvPr id="167" name="Picture 72" descr="emc_node"/>
          <p:cNvPicPr>
            <a:picLocks noChangeAspect="1" noChangeArrowheads="1"/>
          </p:cNvPicPr>
          <p:nvPr/>
        </p:nvPicPr>
        <p:blipFill>
          <a:blip r:embed="rId2" cstate="print"/>
          <a:srcRect/>
          <a:stretch>
            <a:fillRect/>
          </a:stretch>
        </p:blipFill>
        <p:spPr bwMode="auto">
          <a:xfrm>
            <a:off x="6682813" y="2564450"/>
            <a:ext cx="1633537" cy="411163"/>
          </a:xfrm>
          <a:prstGeom prst="rect">
            <a:avLst/>
          </a:prstGeom>
          <a:noFill/>
        </p:spPr>
      </p:pic>
      <p:pic>
        <p:nvPicPr>
          <p:cNvPr id="168" name="Picture 72" descr="emc_node"/>
          <p:cNvPicPr>
            <a:picLocks noChangeAspect="1" noChangeArrowheads="1"/>
          </p:cNvPicPr>
          <p:nvPr/>
        </p:nvPicPr>
        <p:blipFill>
          <a:blip r:embed="rId2" cstate="print"/>
          <a:srcRect/>
          <a:stretch>
            <a:fillRect/>
          </a:stretch>
        </p:blipFill>
        <p:spPr bwMode="auto">
          <a:xfrm>
            <a:off x="6682812" y="2966193"/>
            <a:ext cx="1633537" cy="411163"/>
          </a:xfrm>
          <a:prstGeom prst="rect">
            <a:avLst/>
          </a:prstGeom>
          <a:noFill/>
        </p:spPr>
      </p:pic>
      <p:pic>
        <p:nvPicPr>
          <p:cNvPr id="169" name="Picture 72" descr="emc_node"/>
          <p:cNvPicPr>
            <a:picLocks noChangeAspect="1" noChangeArrowheads="1"/>
          </p:cNvPicPr>
          <p:nvPr/>
        </p:nvPicPr>
        <p:blipFill>
          <a:blip r:embed="rId2" cstate="print"/>
          <a:srcRect/>
          <a:stretch>
            <a:fillRect/>
          </a:stretch>
        </p:blipFill>
        <p:spPr bwMode="auto">
          <a:xfrm>
            <a:off x="6703360" y="4213451"/>
            <a:ext cx="1633537" cy="411163"/>
          </a:xfrm>
          <a:prstGeom prst="rect">
            <a:avLst/>
          </a:prstGeom>
          <a:noFill/>
        </p:spPr>
      </p:pic>
      <p:pic>
        <p:nvPicPr>
          <p:cNvPr id="170" name="Picture 72" descr="emc_node"/>
          <p:cNvPicPr>
            <a:picLocks noChangeAspect="1" noChangeArrowheads="1"/>
          </p:cNvPicPr>
          <p:nvPr/>
        </p:nvPicPr>
        <p:blipFill>
          <a:blip r:embed="rId2" cstate="print"/>
          <a:srcRect/>
          <a:stretch>
            <a:fillRect/>
          </a:stretch>
        </p:blipFill>
        <p:spPr bwMode="auto">
          <a:xfrm>
            <a:off x="6682812" y="3378872"/>
            <a:ext cx="1633537" cy="411163"/>
          </a:xfrm>
          <a:prstGeom prst="rect">
            <a:avLst/>
          </a:prstGeom>
          <a:noFill/>
        </p:spPr>
      </p:pic>
      <p:pic>
        <p:nvPicPr>
          <p:cNvPr id="171" name="Picture 72" descr="emc_node"/>
          <p:cNvPicPr>
            <a:picLocks noChangeAspect="1" noChangeArrowheads="1"/>
          </p:cNvPicPr>
          <p:nvPr/>
        </p:nvPicPr>
        <p:blipFill>
          <a:blip r:embed="rId2" cstate="print"/>
          <a:srcRect/>
          <a:stretch>
            <a:fillRect/>
          </a:stretch>
        </p:blipFill>
        <p:spPr bwMode="auto">
          <a:xfrm>
            <a:off x="6693086" y="3765009"/>
            <a:ext cx="1633537" cy="411163"/>
          </a:xfrm>
          <a:prstGeom prst="rect">
            <a:avLst/>
          </a:prstGeom>
          <a:noFill/>
        </p:spPr>
      </p:pic>
      <p:pic>
        <p:nvPicPr>
          <p:cNvPr id="172" name="Picture 198" descr="dell_node"/>
          <p:cNvPicPr>
            <a:picLocks noChangeAspect="1" noChangeArrowheads="1"/>
          </p:cNvPicPr>
          <p:nvPr/>
        </p:nvPicPr>
        <p:blipFill>
          <a:blip r:embed="rId3" cstate="print"/>
          <a:srcRect/>
          <a:stretch>
            <a:fillRect/>
          </a:stretch>
        </p:blipFill>
        <p:spPr bwMode="auto">
          <a:xfrm>
            <a:off x="4839685" y="3457641"/>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3" name="Picture 198" descr="dell_node"/>
          <p:cNvPicPr>
            <a:picLocks noChangeAspect="1" noChangeArrowheads="1"/>
          </p:cNvPicPr>
          <p:nvPr/>
        </p:nvPicPr>
        <p:blipFill>
          <a:blip r:embed="rId3" cstate="print"/>
          <a:srcRect/>
          <a:stretch>
            <a:fillRect/>
          </a:stretch>
        </p:blipFill>
        <p:spPr bwMode="auto">
          <a:xfrm>
            <a:off x="4837972" y="3866895"/>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4" name="Picture 198" descr="dell_node"/>
          <p:cNvPicPr>
            <a:picLocks noChangeAspect="1" noChangeArrowheads="1"/>
          </p:cNvPicPr>
          <p:nvPr/>
        </p:nvPicPr>
        <p:blipFill>
          <a:blip r:embed="rId3" cstate="print"/>
          <a:srcRect/>
          <a:stretch>
            <a:fillRect/>
          </a:stretch>
        </p:blipFill>
        <p:spPr bwMode="auto">
          <a:xfrm>
            <a:off x="4846534" y="4306972"/>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5" name="Picture 198" descr="dell_node"/>
          <p:cNvPicPr>
            <a:picLocks noChangeAspect="1" noChangeArrowheads="1"/>
          </p:cNvPicPr>
          <p:nvPr/>
        </p:nvPicPr>
        <p:blipFill>
          <a:blip r:embed="rId3" cstate="print"/>
          <a:srcRect/>
          <a:stretch>
            <a:fillRect/>
          </a:stretch>
        </p:blipFill>
        <p:spPr bwMode="auto">
          <a:xfrm>
            <a:off x="4865370" y="4726500"/>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6" name="Picture 198" descr="dell_node"/>
          <p:cNvPicPr>
            <a:picLocks noChangeAspect="1" noChangeArrowheads="1"/>
          </p:cNvPicPr>
          <p:nvPr/>
        </p:nvPicPr>
        <p:blipFill>
          <a:blip r:embed="rId3" cstate="print"/>
          <a:srcRect/>
          <a:stretch>
            <a:fillRect/>
          </a:stretch>
        </p:blipFill>
        <p:spPr bwMode="auto">
          <a:xfrm>
            <a:off x="4863657" y="5146029"/>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7" name="Picture 198" descr="dell_node"/>
          <p:cNvPicPr>
            <a:picLocks noChangeAspect="1" noChangeArrowheads="1"/>
          </p:cNvPicPr>
          <p:nvPr/>
        </p:nvPicPr>
        <p:blipFill>
          <a:blip r:embed="rId3" cstate="print"/>
          <a:srcRect/>
          <a:stretch>
            <a:fillRect/>
          </a:stretch>
        </p:blipFill>
        <p:spPr bwMode="auto">
          <a:xfrm>
            <a:off x="4839685" y="6036081"/>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8" name="Picture 198" descr="dell_node"/>
          <p:cNvPicPr>
            <a:picLocks noChangeAspect="1" noChangeArrowheads="1"/>
          </p:cNvPicPr>
          <p:nvPr/>
        </p:nvPicPr>
        <p:blipFill>
          <a:blip r:embed="rId3" cstate="print"/>
          <a:srcRect/>
          <a:stretch>
            <a:fillRect/>
          </a:stretch>
        </p:blipFill>
        <p:spPr bwMode="auto">
          <a:xfrm>
            <a:off x="4837972" y="2644270"/>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179" name="Picture 198" descr="dell_node"/>
          <p:cNvPicPr>
            <a:picLocks noChangeAspect="1" noChangeArrowheads="1"/>
          </p:cNvPicPr>
          <p:nvPr/>
        </p:nvPicPr>
        <p:blipFill>
          <a:blip r:embed="rId3" cstate="print"/>
          <a:srcRect/>
          <a:stretch>
            <a:fillRect/>
          </a:stretch>
        </p:blipFill>
        <p:spPr bwMode="auto">
          <a:xfrm>
            <a:off x="4825985" y="2200770"/>
            <a:ext cx="1436441" cy="266256"/>
          </a:xfrm>
          <a:prstGeom prst="rect">
            <a:avLst/>
          </a:prstGeom>
          <a:noFill/>
          <a:ln w="9525">
            <a:noFill/>
            <a:miter lim="800000"/>
            <a:headEnd/>
            <a:tailEnd/>
          </a:ln>
          <a:effectLst>
            <a:outerShdw blurRad="266700" dist="50800" dir="5400000" algn="ctr" rotWithShape="0">
              <a:schemeClr val="bg1"/>
            </a:outerShdw>
          </a:effectLst>
        </p:spPr>
      </p:pic>
      <p:sp>
        <p:nvSpPr>
          <p:cNvPr id="180" name="Line 10"/>
          <p:cNvSpPr>
            <a:spLocks noChangeShapeType="1"/>
          </p:cNvSpPr>
          <p:nvPr/>
        </p:nvSpPr>
        <p:spPr bwMode="auto">
          <a:xfrm flipH="1">
            <a:off x="4566647" y="4869070"/>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81" name="Line 10"/>
          <p:cNvSpPr>
            <a:spLocks noChangeShapeType="1"/>
          </p:cNvSpPr>
          <p:nvPr/>
        </p:nvSpPr>
        <p:spPr bwMode="auto">
          <a:xfrm flipH="1">
            <a:off x="4564937" y="5298868"/>
            <a:ext cx="271955"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82" name="Line 214"/>
          <p:cNvSpPr>
            <a:spLocks noChangeShapeType="1"/>
          </p:cNvSpPr>
          <p:nvPr/>
        </p:nvSpPr>
        <p:spPr bwMode="auto">
          <a:xfrm rot="10800000" flipH="1">
            <a:off x="6286833" y="4036303"/>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83" name="Line 214"/>
          <p:cNvSpPr>
            <a:spLocks noChangeShapeType="1"/>
          </p:cNvSpPr>
          <p:nvPr/>
        </p:nvSpPr>
        <p:spPr bwMode="auto">
          <a:xfrm rot="10800000" flipH="1">
            <a:off x="6285123" y="4466101"/>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184" name="Line 214"/>
          <p:cNvSpPr>
            <a:spLocks noChangeShapeType="1"/>
          </p:cNvSpPr>
          <p:nvPr/>
        </p:nvSpPr>
        <p:spPr bwMode="auto">
          <a:xfrm rot="10800000" flipH="1">
            <a:off x="6293687" y="4875351"/>
            <a:ext cx="395146"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185" name="Picture 72" descr="emc_node"/>
          <p:cNvPicPr>
            <a:picLocks noChangeAspect="1" noChangeArrowheads="1"/>
          </p:cNvPicPr>
          <p:nvPr/>
        </p:nvPicPr>
        <p:blipFill>
          <a:blip r:embed="rId2" cstate="print"/>
          <a:srcRect/>
          <a:stretch>
            <a:fillRect/>
          </a:stretch>
        </p:blipFill>
        <p:spPr bwMode="auto">
          <a:xfrm>
            <a:off x="6711924" y="4622701"/>
            <a:ext cx="1633537" cy="411163"/>
          </a:xfrm>
          <a:prstGeom prst="rect">
            <a:avLst/>
          </a:prstGeom>
          <a:noFill/>
        </p:spPr>
      </p:pic>
      <p:pic>
        <p:nvPicPr>
          <p:cNvPr id="186" name="Picture 72" descr="emc_node"/>
          <p:cNvPicPr>
            <a:picLocks noChangeAspect="1" noChangeArrowheads="1"/>
          </p:cNvPicPr>
          <p:nvPr/>
        </p:nvPicPr>
        <p:blipFill>
          <a:blip r:embed="rId2" cstate="print"/>
          <a:srcRect/>
          <a:stretch>
            <a:fillRect/>
          </a:stretch>
        </p:blipFill>
        <p:spPr bwMode="auto">
          <a:xfrm>
            <a:off x="6699940" y="5062773"/>
            <a:ext cx="1633537" cy="411163"/>
          </a:xfrm>
          <a:prstGeom prst="rect">
            <a:avLst/>
          </a:prstGeom>
          <a:noFill/>
        </p:spPr>
      </p:pic>
      <p:sp>
        <p:nvSpPr>
          <p:cNvPr id="187" name="Text Box 119"/>
          <p:cNvSpPr txBox="1">
            <a:spLocks noChangeArrowheads="1"/>
          </p:cNvSpPr>
          <p:nvPr/>
        </p:nvSpPr>
        <p:spPr bwMode="auto">
          <a:xfrm rot="16200000">
            <a:off x="5651460" y="4614157"/>
            <a:ext cx="1436604" cy="323161"/>
          </a:xfrm>
          <a:prstGeom prst="rect">
            <a:avLst/>
          </a:prstGeom>
          <a:noFill/>
          <a:ln w="9525" algn="ctr">
            <a:noFill/>
            <a:miter lim="800000"/>
            <a:headEnd/>
            <a:tailEnd/>
          </a:ln>
        </p:spPr>
        <p:txBody>
          <a:bodyPr wrap="none" lIns="91436" tIns="45718" rIns="91436" bIns="45718">
            <a:spAutoFit/>
          </a:bodyPr>
          <a:lstStyle/>
          <a:p>
            <a:pPr algn="ctr">
              <a:lnSpc>
                <a:spcPts val="1800"/>
              </a:lnSpc>
            </a:pPr>
            <a:r>
              <a:rPr lang="en-US" sz="1100" b="1" dirty="0" smtClean="0">
                <a:effectLst>
                  <a:outerShdw blurRad="38100" dist="38100" dir="2700000" algn="tl">
                    <a:srgbClr val="000000">
                      <a:alpha val="43137"/>
                    </a:srgbClr>
                  </a:outerShdw>
                </a:effectLst>
                <a:latin typeface="Segoe UI" pitchFamily="34" charset="0"/>
                <a:cs typeface="Segoe UI" pitchFamily="34" charset="0"/>
              </a:rPr>
              <a:t>Dual Fiber Channel</a:t>
            </a:r>
            <a:endParaRPr lang="en-US" sz="1100" b="1" dirty="0">
              <a:effectLst>
                <a:outerShdw blurRad="38100" dist="38100" dir="2700000" algn="tl">
                  <a:srgbClr val="000000">
                    <a:alpha val="43137"/>
                  </a:srgbClr>
                </a:outerShdw>
              </a:effectLst>
              <a:latin typeface="Segoe UI" pitchFamily="34" charset="0"/>
              <a:cs typeface="Segoe UI" pitchFamily="34" charset="0"/>
            </a:endParaRPr>
          </a:p>
        </p:txBody>
      </p:sp>
      <p:grpSp>
        <p:nvGrpSpPr>
          <p:cNvPr id="188" name="Group 83"/>
          <p:cNvGrpSpPr/>
          <p:nvPr/>
        </p:nvGrpSpPr>
        <p:grpSpPr>
          <a:xfrm>
            <a:off x="5967528" y="2377402"/>
            <a:ext cx="344666" cy="213361"/>
            <a:chOff x="359634" y="1371600"/>
            <a:chExt cx="192476" cy="154057"/>
          </a:xfrm>
          <a:effectLst>
            <a:outerShdw blurRad="50800" dist="38100" dir="2700000" algn="tl" rotWithShape="0">
              <a:prstClr val="black">
                <a:alpha val="40000"/>
              </a:prstClr>
            </a:outerShdw>
          </a:effectLst>
        </p:grpSpPr>
        <p:sp>
          <p:nvSpPr>
            <p:cNvPr id="189" name="Flowchart: Magnetic Disk 188"/>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190" name="TextBox 189"/>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191" name="Group 83"/>
          <p:cNvGrpSpPr/>
          <p:nvPr/>
        </p:nvGrpSpPr>
        <p:grpSpPr>
          <a:xfrm>
            <a:off x="5978820" y="2828958"/>
            <a:ext cx="344666" cy="213361"/>
            <a:chOff x="359634" y="1371600"/>
            <a:chExt cx="192476" cy="154057"/>
          </a:xfrm>
          <a:effectLst>
            <a:outerShdw blurRad="50800" dist="38100" dir="2700000" algn="tl" rotWithShape="0">
              <a:prstClr val="black">
                <a:alpha val="40000"/>
              </a:prstClr>
            </a:outerShdw>
          </a:effectLst>
        </p:grpSpPr>
        <p:sp>
          <p:nvSpPr>
            <p:cNvPr id="192" name="Flowchart: Magnetic Disk 191"/>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193" name="TextBox 192"/>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194" name="Group 83"/>
          <p:cNvGrpSpPr/>
          <p:nvPr/>
        </p:nvGrpSpPr>
        <p:grpSpPr>
          <a:xfrm>
            <a:off x="5973174" y="3207137"/>
            <a:ext cx="344666" cy="213361"/>
            <a:chOff x="359634" y="1371600"/>
            <a:chExt cx="192476" cy="154057"/>
          </a:xfrm>
          <a:effectLst>
            <a:outerShdw blurRad="50800" dist="38100" dir="2700000" algn="tl" rotWithShape="0">
              <a:prstClr val="black">
                <a:alpha val="40000"/>
              </a:prstClr>
            </a:outerShdw>
          </a:effectLst>
        </p:grpSpPr>
        <p:sp>
          <p:nvSpPr>
            <p:cNvPr id="195" name="Flowchart: Magnetic Disk 194"/>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196" name="TextBox 195"/>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197" name="Group 83"/>
          <p:cNvGrpSpPr/>
          <p:nvPr/>
        </p:nvGrpSpPr>
        <p:grpSpPr>
          <a:xfrm>
            <a:off x="5978820" y="3630471"/>
            <a:ext cx="344666" cy="213361"/>
            <a:chOff x="359634" y="1371600"/>
            <a:chExt cx="192476" cy="154057"/>
          </a:xfrm>
          <a:effectLst>
            <a:outerShdw blurRad="50800" dist="38100" dir="2700000" algn="tl" rotWithShape="0">
              <a:prstClr val="black">
                <a:alpha val="40000"/>
              </a:prstClr>
            </a:outerShdw>
          </a:effectLst>
        </p:grpSpPr>
        <p:sp>
          <p:nvSpPr>
            <p:cNvPr id="198" name="Flowchart: Magnetic Disk 197"/>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199" name="TextBox 198"/>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200" name="Group 83"/>
          <p:cNvGrpSpPr/>
          <p:nvPr/>
        </p:nvGrpSpPr>
        <p:grpSpPr>
          <a:xfrm>
            <a:off x="5973175" y="4053803"/>
            <a:ext cx="344666" cy="213361"/>
            <a:chOff x="359634" y="1371600"/>
            <a:chExt cx="192476" cy="154057"/>
          </a:xfrm>
          <a:effectLst>
            <a:outerShdw blurRad="50800" dist="38100" dir="2700000" algn="tl" rotWithShape="0">
              <a:prstClr val="black">
                <a:alpha val="40000"/>
              </a:prstClr>
            </a:outerShdw>
          </a:effectLst>
        </p:grpSpPr>
        <p:sp>
          <p:nvSpPr>
            <p:cNvPr id="201" name="Flowchart: Magnetic Disk 200"/>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202" name="TextBox 201"/>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203" name="Group 83"/>
          <p:cNvGrpSpPr/>
          <p:nvPr/>
        </p:nvGrpSpPr>
        <p:grpSpPr>
          <a:xfrm>
            <a:off x="5978820" y="4477136"/>
            <a:ext cx="344666" cy="213361"/>
            <a:chOff x="359634" y="1371600"/>
            <a:chExt cx="192476" cy="154057"/>
          </a:xfrm>
          <a:effectLst>
            <a:outerShdw blurRad="50800" dist="38100" dir="2700000" algn="tl" rotWithShape="0">
              <a:prstClr val="black">
                <a:alpha val="40000"/>
              </a:prstClr>
            </a:outerShdw>
          </a:effectLst>
        </p:grpSpPr>
        <p:sp>
          <p:nvSpPr>
            <p:cNvPr id="204" name="Flowchart: Magnetic Disk 203"/>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205" name="TextBox 204"/>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206" name="Group 83"/>
          <p:cNvGrpSpPr/>
          <p:nvPr/>
        </p:nvGrpSpPr>
        <p:grpSpPr>
          <a:xfrm>
            <a:off x="5973175" y="4900470"/>
            <a:ext cx="344666" cy="213361"/>
            <a:chOff x="359634" y="1371600"/>
            <a:chExt cx="192476" cy="154057"/>
          </a:xfrm>
          <a:effectLst>
            <a:outerShdw blurRad="50800" dist="38100" dir="2700000" algn="tl" rotWithShape="0">
              <a:prstClr val="black">
                <a:alpha val="40000"/>
              </a:prstClr>
            </a:outerShdw>
          </a:effectLst>
        </p:grpSpPr>
        <p:sp>
          <p:nvSpPr>
            <p:cNvPr id="207" name="Flowchart: Magnetic Disk 206"/>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208" name="TextBox 207"/>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grpSp>
        <p:nvGrpSpPr>
          <p:cNvPr id="209" name="Group 83"/>
          <p:cNvGrpSpPr/>
          <p:nvPr/>
        </p:nvGrpSpPr>
        <p:grpSpPr>
          <a:xfrm>
            <a:off x="5990109" y="5289932"/>
            <a:ext cx="344666" cy="213362"/>
            <a:chOff x="359635" y="1371600"/>
            <a:chExt cx="192476" cy="154058"/>
          </a:xfrm>
          <a:effectLst>
            <a:outerShdw blurRad="50800" dist="38100" dir="2700000" algn="tl" rotWithShape="0">
              <a:prstClr val="black">
                <a:alpha val="40000"/>
              </a:prstClr>
            </a:outerShdw>
          </a:effectLst>
        </p:grpSpPr>
        <p:sp>
          <p:nvSpPr>
            <p:cNvPr id="210" name="Flowchart: Magnetic Disk 209"/>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211" name="TextBox 210"/>
            <p:cNvSpPr txBox="1"/>
            <p:nvPr/>
          </p:nvSpPr>
          <p:spPr>
            <a:xfrm>
              <a:off x="359635" y="1402886"/>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sp>
        <p:nvSpPr>
          <p:cNvPr id="212" name="Line 5"/>
          <p:cNvSpPr>
            <a:spLocks noChangeShapeType="1"/>
          </p:cNvSpPr>
          <p:nvPr/>
        </p:nvSpPr>
        <p:spPr bwMode="auto">
          <a:xfrm flipV="1">
            <a:off x="4070798" y="2716453"/>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13" name="Picture 198" descr="dell_node"/>
          <p:cNvPicPr>
            <a:picLocks noChangeAspect="1" noChangeArrowheads="1"/>
          </p:cNvPicPr>
          <p:nvPr/>
        </p:nvPicPr>
        <p:blipFill>
          <a:blip r:embed="rId3" cstate="print"/>
          <a:srcRect/>
          <a:stretch>
            <a:fillRect/>
          </a:stretch>
        </p:blipFill>
        <p:spPr bwMode="auto">
          <a:xfrm>
            <a:off x="2687820" y="2181135"/>
            <a:ext cx="1436441" cy="266256"/>
          </a:xfrm>
          <a:prstGeom prst="rect">
            <a:avLst/>
          </a:prstGeom>
          <a:noFill/>
          <a:ln w="9525">
            <a:noFill/>
            <a:miter lim="800000"/>
            <a:headEnd/>
            <a:tailEnd/>
          </a:ln>
          <a:effectLst>
            <a:outerShdw blurRad="266700" dist="50800" dir="5400000" algn="ctr" rotWithShape="0">
              <a:schemeClr val="bg1"/>
            </a:outerShdw>
          </a:effectLst>
        </p:spPr>
      </p:pic>
      <p:grpSp>
        <p:nvGrpSpPr>
          <p:cNvPr id="214" name="Group 83"/>
          <p:cNvGrpSpPr/>
          <p:nvPr/>
        </p:nvGrpSpPr>
        <p:grpSpPr>
          <a:xfrm>
            <a:off x="3856470" y="2292035"/>
            <a:ext cx="344666" cy="213361"/>
            <a:chOff x="359634" y="1371600"/>
            <a:chExt cx="192476" cy="154057"/>
          </a:xfrm>
          <a:effectLst>
            <a:outerShdw blurRad="50800" dist="38100" dir="2700000" algn="tl" rotWithShape="0">
              <a:prstClr val="black">
                <a:alpha val="40000"/>
              </a:prstClr>
            </a:outerShdw>
          </a:effectLst>
        </p:grpSpPr>
        <p:sp>
          <p:nvSpPr>
            <p:cNvPr id="215" name="Flowchart: Magnetic Disk 214"/>
            <p:cNvSpPr/>
            <p:nvPr/>
          </p:nvSpPr>
          <p:spPr>
            <a:xfrm>
              <a:off x="381000" y="1371600"/>
              <a:ext cx="152400" cy="152400"/>
            </a:xfrm>
            <a:prstGeom prst="flowChartMagneticDisk">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216" name="TextBox 215"/>
            <p:cNvSpPr txBox="1"/>
            <p:nvPr/>
          </p:nvSpPr>
          <p:spPr>
            <a:xfrm>
              <a:off x="359634" y="1402885"/>
              <a:ext cx="192476" cy="12277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pic>
        <p:nvPicPr>
          <p:cNvPr id="217" name="Picture 198" descr="dell_node"/>
          <p:cNvPicPr>
            <a:picLocks noChangeAspect="1" noChangeArrowheads="1"/>
          </p:cNvPicPr>
          <p:nvPr/>
        </p:nvPicPr>
        <p:blipFill>
          <a:blip r:embed="rId3" cstate="print"/>
          <a:srcRect/>
          <a:stretch>
            <a:fillRect/>
          </a:stretch>
        </p:blipFill>
        <p:spPr bwMode="auto">
          <a:xfrm>
            <a:off x="2682174" y="3804629"/>
            <a:ext cx="1436441" cy="266256"/>
          </a:xfrm>
          <a:prstGeom prst="rect">
            <a:avLst/>
          </a:prstGeom>
          <a:noFill/>
          <a:ln w="9525">
            <a:noFill/>
            <a:miter lim="800000"/>
            <a:headEnd/>
            <a:tailEnd/>
          </a:ln>
          <a:effectLst>
            <a:outerShdw blurRad="266700" dist="50800" dir="5400000" algn="ctr" rotWithShape="0">
              <a:schemeClr val="bg1"/>
            </a:outerShdw>
          </a:effectLst>
        </p:spPr>
      </p:pic>
      <p:pic>
        <p:nvPicPr>
          <p:cNvPr id="218" name="Picture 198" descr="dell_node"/>
          <p:cNvPicPr>
            <a:picLocks noChangeAspect="1" noChangeArrowheads="1"/>
          </p:cNvPicPr>
          <p:nvPr/>
        </p:nvPicPr>
        <p:blipFill>
          <a:blip r:embed="rId3" cstate="print"/>
          <a:srcRect/>
          <a:stretch>
            <a:fillRect/>
          </a:stretch>
        </p:blipFill>
        <p:spPr bwMode="auto">
          <a:xfrm>
            <a:off x="2682176" y="3465956"/>
            <a:ext cx="1436441" cy="266256"/>
          </a:xfrm>
          <a:prstGeom prst="rect">
            <a:avLst/>
          </a:prstGeom>
          <a:noFill/>
          <a:ln w="9525">
            <a:noFill/>
            <a:miter lim="800000"/>
            <a:headEnd/>
            <a:tailEnd/>
          </a:ln>
          <a:effectLst>
            <a:outerShdw blurRad="266700" dist="50800" dir="5400000" algn="ctr" rotWithShape="0">
              <a:schemeClr val="bg1"/>
            </a:outerShdw>
          </a:effectLst>
        </p:spPr>
      </p:pic>
      <p:sp>
        <p:nvSpPr>
          <p:cNvPr id="219" name="TextBox 218"/>
          <p:cNvSpPr txBox="1"/>
          <p:nvPr/>
        </p:nvSpPr>
        <p:spPr>
          <a:xfrm>
            <a:off x="2581667" y="3136567"/>
            <a:ext cx="1595263" cy="261606"/>
          </a:xfrm>
          <a:prstGeom prst="rect">
            <a:avLst/>
          </a:prstGeom>
          <a:noFill/>
        </p:spPr>
        <p:txBody>
          <a:bodyPr wrap="square" lIns="91436" tIns="45718" rIns="91436" bIns="45718" rtlCol="0">
            <a:spAutoFit/>
          </a:bodyPr>
          <a:lstStyle/>
          <a:p>
            <a:r>
              <a:rPr lang="en-US" sz="1100" b="1"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Segoe UI" pitchFamily="34" charset="0"/>
              </a:rPr>
              <a:t>Management Servers</a:t>
            </a:r>
          </a:p>
        </p:txBody>
      </p:sp>
      <p:pic>
        <p:nvPicPr>
          <p:cNvPr id="220"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550368" y="2179846"/>
            <a:ext cx="1447801" cy="754648"/>
          </a:xfrm>
          <a:prstGeom prst="rect">
            <a:avLst/>
          </a:prstGeom>
          <a:solidFill>
            <a:schemeClr val="bg2">
              <a:lumMod val="20000"/>
              <a:lumOff val="80000"/>
            </a:schemeClr>
          </a:solidFill>
        </p:spPr>
      </p:pic>
      <p:sp>
        <p:nvSpPr>
          <p:cNvPr id="221" name="TextBox 220"/>
          <p:cNvSpPr txBox="1"/>
          <p:nvPr/>
        </p:nvSpPr>
        <p:spPr>
          <a:xfrm>
            <a:off x="759219" y="2391755"/>
            <a:ext cx="1015021" cy="246221"/>
          </a:xfrm>
          <a:prstGeom prst="rect">
            <a:avLst/>
          </a:prstGeom>
          <a:noFill/>
        </p:spPr>
        <p:txBody>
          <a:bodyPr wrap="none" rtlCol="0">
            <a:spAutoFit/>
          </a:bodyPr>
          <a:lstStyle/>
          <a:p>
            <a:r>
              <a:rPr lang="en-US" sz="1000" b="1" dirty="0">
                <a:latin typeface="Segoe"/>
              </a:rPr>
              <a:t>Client Drivers</a:t>
            </a:r>
          </a:p>
        </p:txBody>
      </p:sp>
      <p:pic>
        <p:nvPicPr>
          <p:cNvPr id="222"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530619" y="4586376"/>
            <a:ext cx="1447801" cy="381000"/>
          </a:xfrm>
          <a:prstGeom prst="rect">
            <a:avLst/>
          </a:prstGeom>
          <a:solidFill>
            <a:schemeClr val="bg2">
              <a:lumMod val="20000"/>
              <a:lumOff val="80000"/>
            </a:schemeClr>
          </a:solidFill>
        </p:spPr>
      </p:pic>
      <p:sp>
        <p:nvSpPr>
          <p:cNvPr id="223" name="TextBox 222"/>
          <p:cNvSpPr txBox="1"/>
          <p:nvPr/>
        </p:nvSpPr>
        <p:spPr>
          <a:xfrm>
            <a:off x="621449" y="4652211"/>
            <a:ext cx="1335622" cy="246221"/>
          </a:xfrm>
          <a:prstGeom prst="rect">
            <a:avLst/>
          </a:prstGeom>
          <a:noFill/>
        </p:spPr>
        <p:txBody>
          <a:bodyPr wrap="none" rtlCol="0">
            <a:spAutoFit/>
          </a:bodyPr>
          <a:lstStyle/>
          <a:p>
            <a:pPr algn="l" rtl="0"/>
            <a:r>
              <a:rPr lang="en-US" sz="1000" b="1" kern="1200" dirty="0">
                <a:latin typeface="Segoe"/>
              </a:rPr>
              <a:t>ETL Load Interface</a:t>
            </a:r>
          </a:p>
        </p:txBody>
      </p:sp>
      <p:pic>
        <p:nvPicPr>
          <p:cNvPr id="224"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530619" y="5560441"/>
            <a:ext cx="1447801" cy="381000"/>
          </a:xfrm>
          <a:prstGeom prst="rect">
            <a:avLst/>
          </a:prstGeom>
          <a:solidFill>
            <a:schemeClr val="bg2">
              <a:lumMod val="20000"/>
              <a:lumOff val="80000"/>
            </a:schemeClr>
          </a:solidFill>
        </p:spPr>
      </p:pic>
      <p:sp>
        <p:nvSpPr>
          <p:cNvPr id="225" name="TextBox 224"/>
          <p:cNvSpPr txBox="1"/>
          <p:nvPr/>
        </p:nvSpPr>
        <p:spPr>
          <a:xfrm>
            <a:off x="621449" y="5560441"/>
            <a:ext cx="1329210" cy="400110"/>
          </a:xfrm>
          <a:prstGeom prst="rect">
            <a:avLst/>
          </a:prstGeom>
          <a:noFill/>
        </p:spPr>
        <p:txBody>
          <a:bodyPr wrap="none" rtlCol="0">
            <a:spAutoFit/>
          </a:bodyPr>
          <a:lstStyle/>
          <a:p>
            <a:r>
              <a:rPr lang="en-US" sz="1000" b="1" dirty="0">
                <a:latin typeface="Segoe"/>
              </a:rPr>
              <a:t>Corporate Backup </a:t>
            </a:r>
          </a:p>
          <a:p>
            <a:r>
              <a:rPr lang="en-US" sz="1000" b="1" dirty="0">
                <a:latin typeface="Segoe"/>
              </a:rPr>
              <a:t>Solution</a:t>
            </a:r>
          </a:p>
        </p:txBody>
      </p:sp>
      <p:cxnSp>
        <p:nvCxnSpPr>
          <p:cNvPr id="226" name="Straight Arrow Connector 225"/>
          <p:cNvCxnSpPr/>
          <p:nvPr/>
        </p:nvCxnSpPr>
        <p:spPr>
          <a:xfrm>
            <a:off x="1967130" y="2366101"/>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1972775" y="3669968"/>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1927619" y="4798857"/>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1984064" y="3986057"/>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1961486" y="5713257"/>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31"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513684" y="3528868"/>
            <a:ext cx="1447801" cy="541031"/>
          </a:xfrm>
          <a:prstGeom prst="rect">
            <a:avLst/>
          </a:prstGeom>
          <a:solidFill>
            <a:schemeClr val="bg2">
              <a:lumMod val="20000"/>
              <a:lumOff val="80000"/>
            </a:schemeClr>
          </a:solidFill>
        </p:spPr>
      </p:pic>
      <p:sp>
        <p:nvSpPr>
          <p:cNvPr id="232" name="TextBox 231"/>
          <p:cNvSpPr txBox="1"/>
          <p:nvPr/>
        </p:nvSpPr>
        <p:spPr>
          <a:xfrm>
            <a:off x="773849" y="3604574"/>
            <a:ext cx="902811" cy="400110"/>
          </a:xfrm>
          <a:prstGeom prst="rect">
            <a:avLst/>
          </a:prstGeom>
          <a:noFill/>
        </p:spPr>
        <p:txBody>
          <a:bodyPr wrap="none" rtlCol="0">
            <a:spAutoFit/>
          </a:bodyPr>
          <a:lstStyle/>
          <a:p>
            <a:pPr algn="ctr" rtl="0"/>
            <a:r>
              <a:rPr lang="en-US" sz="1000" b="1" kern="1200" dirty="0" smtClean="0">
                <a:latin typeface="Segoe"/>
              </a:rPr>
              <a:t>Data Center</a:t>
            </a:r>
          </a:p>
          <a:p>
            <a:pPr algn="ctr" rtl="0"/>
            <a:r>
              <a:rPr lang="en-US" sz="1000" b="1" kern="1200" dirty="0" smtClean="0">
                <a:latin typeface="Segoe"/>
              </a:rPr>
              <a:t> Access</a:t>
            </a:r>
            <a:endParaRPr lang="en-US" sz="1000" b="1" kern="1200" dirty="0">
              <a:latin typeface="Segoe"/>
            </a:endParaRPr>
          </a:p>
        </p:txBody>
      </p:sp>
      <p:cxnSp>
        <p:nvCxnSpPr>
          <p:cNvPr id="233" name="Straight Connector 232"/>
          <p:cNvCxnSpPr/>
          <p:nvPr/>
        </p:nvCxnSpPr>
        <p:spPr>
          <a:xfrm>
            <a:off x="2353768" y="1324518"/>
            <a:ext cx="5644" cy="5218484"/>
          </a:xfrm>
          <a:prstGeom prst="line">
            <a:avLst/>
          </a:prstGeom>
          <a:ln w="34925">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268831" y="6245530"/>
            <a:ext cx="1823704" cy="338554"/>
          </a:xfrm>
          <a:prstGeom prst="rect">
            <a:avLst/>
          </a:prstGeom>
          <a:noFill/>
        </p:spPr>
        <p:txBody>
          <a:bodyPr wrap="none" rtlCol="0">
            <a:spAutoFit/>
          </a:bodyPr>
          <a:lstStyle/>
          <a:p>
            <a:pPr algn="l" rtl="0"/>
            <a:r>
              <a:rPr lang="en-US" sz="1600" b="1" kern="1200" dirty="0" smtClean="0">
                <a:latin typeface="Calibri"/>
                <a:ea typeface="+mn-ea"/>
                <a:cs typeface="+mn-cs"/>
              </a:rPr>
              <a:t>Corporate Network</a:t>
            </a:r>
            <a:endParaRPr lang="en-US" sz="1600" b="1" kern="1200" dirty="0">
              <a:latin typeface="Calibri"/>
              <a:ea typeface="+mn-ea"/>
              <a:cs typeface="+mn-cs"/>
            </a:endParaRPr>
          </a:p>
        </p:txBody>
      </p:sp>
      <p:sp>
        <p:nvSpPr>
          <p:cNvPr id="235" name="TextBox 234"/>
          <p:cNvSpPr txBox="1"/>
          <p:nvPr/>
        </p:nvSpPr>
        <p:spPr>
          <a:xfrm>
            <a:off x="2741098" y="6256819"/>
            <a:ext cx="1567096" cy="338554"/>
          </a:xfrm>
          <a:prstGeom prst="rect">
            <a:avLst/>
          </a:prstGeom>
          <a:noFill/>
        </p:spPr>
        <p:txBody>
          <a:bodyPr wrap="none" rtlCol="0">
            <a:spAutoFit/>
          </a:bodyPr>
          <a:lstStyle/>
          <a:p>
            <a:pPr algn="l" rtl="0"/>
            <a:r>
              <a:rPr lang="en-US" sz="1600" b="1" kern="1200" dirty="0" smtClean="0">
                <a:latin typeface="Calibri"/>
                <a:ea typeface="+mn-ea"/>
                <a:cs typeface="+mn-cs"/>
              </a:rPr>
              <a:t>Private Network</a:t>
            </a:r>
            <a:endParaRPr lang="en-US" sz="1600" b="1" kern="1200" dirty="0">
              <a:latin typeface="Calibri"/>
              <a:ea typeface="+mn-ea"/>
              <a:cs typeface="+mn-cs"/>
            </a:endParaRPr>
          </a:p>
        </p:txBody>
      </p:sp>
      <p:sp>
        <p:nvSpPr>
          <p:cNvPr id="236" name="Rectangular Callout 235"/>
          <p:cNvSpPr/>
          <p:nvPr/>
        </p:nvSpPr>
        <p:spPr bwMode="auto">
          <a:xfrm>
            <a:off x="3630165" y="644290"/>
            <a:ext cx="1389510" cy="548663"/>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600" smtClean="0">
                <a:solidFill>
                  <a:schemeClr val="bg1">
                    <a:alpha val="99000"/>
                  </a:schemeClr>
                </a:solidFill>
              </a:rPr>
              <a:t>Control</a:t>
            </a:r>
            <a:r>
              <a:rPr lang="ru-RU" sz="1600" smtClean="0">
                <a:solidFill>
                  <a:schemeClr val="bg1">
                    <a:alpha val="99000"/>
                  </a:schemeClr>
                </a:solidFill>
              </a:rPr>
              <a:t> </a:t>
            </a:r>
            <a:r>
              <a:rPr lang="en-US" sz="1600" smtClean="0">
                <a:solidFill>
                  <a:schemeClr val="bg1">
                    <a:alpha val="99000"/>
                  </a:schemeClr>
                </a:solidFill>
              </a:rPr>
              <a:t>Rack</a:t>
            </a:r>
            <a:endParaRPr lang="en-US" sz="1600" dirty="0" smtClean="0">
              <a:solidFill>
                <a:schemeClr val="bg1">
                  <a:alpha val="99000"/>
                </a:schemeClr>
              </a:solidFill>
            </a:endParaRPr>
          </a:p>
        </p:txBody>
      </p:sp>
      <p:sp>
        <p:nvSpPr>
          <p:cNvPr id="237" name="Rectangular Callout 236"/>
          <p:cNvSpPr/>
          <p:nvPr/>
        </p:nvSpPr>
        <p:spPr bwMode="auto">
          <a:xfrm>
            <a:off x="7516708" y="644289"/>
            <a:ext cx="1189216" cy="548663"/>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600" smtClean="0">
                <a:solidFill>
                  <a:schemeClr val="bg1">
                    <a:alpha val="99000"/>
                  </a:schemeClr>
                </a:solidFill>
              </a:rPr>
              <a:t>Data</a:t>
            </a:r>
            <a:r>
              <a:rPr lang="ru-RU" sz="1600" smtClean="0">
                <a:solidFill>
                  <a:schemeClr val="bg1">
                    <a:alpha val="99000"/>
                  </a:schemeClr>
                </a:solidFill>
              </a:rPr>
              <a:t> </a:t>
            </a:r>
            <a:r>
              <a:rPr lang="en-US" sz="1600" smtClean="0">
                <a:solidFill>
                  <a:schemeClr val="bg1">
                    <a:alpha val="99000"/>
                  </a:schemeClr>
                </a:solidFill>
              </a:rPr>
              <a:t>Rack</a:t>
            </a:r>
            <a:endParaRPr lang="en-US" sz="1600" dirty="0" smtClean="0">
              <a:solidFill>
                <a:schemeClr val="bg1">
                  <a:alpha val="99000"/>
                </a:schemeClr>
              </a:solidFill>
            </a:endParaRPr>
          </a:p>
        </p:txBody>
      </p:sp>
      <p:sp>
        <p:nvSpPr>
          <p:cNvPr id="238" name="Rectangle 237"/>
          <p:cNvSpPr/>
          <p:nvPr/>
        </p:nvSpPr>
        <p:spPr>
          <a:xfrm>
            <a:off x="3986534" y="3016133"/>
            <a:ext cx="461665" cy="448200"/>
          </a:xfrm>
          <a:prstGeom prst="rect">
            <a:avLst/>
          </a:prstGeom>
        </p:spPr>
        <p:txBody>
          <a:bodyPr vert="vert270" wrap="none">
            <a:spAutoFit/>
          </a:bodyPr>
          <a:lstStyle/>
          <a:p>
            <a:r>
              <a:rPr lang="en-US" sz="1050" b="1" dirty="0">
                <a:effectLst>
                  <a:outerShdw blurRad="38100" dist="38100" dir="2700000" algn="tl">
                    <a:srgbClr val="000000">
                      <a:alpha val="43137"/>
                    </a:srgbClr>
                  </a:outerShdw>
                </a:effectLst>
                <a:latin typeface="Segoe UI" pitchFamily="34" charset="0"/>
                <a:cs typeface="Segoe UI" pitchFamily="34" charset="0"/>
              </a:rPr>
              <a:t>Dual</a:t>
            </a:r>
            <a:r>
              <a:rPr lang="en-US" b="1" dirty="0">
                <a:effectLst>
                  <a:outerShdw blurRad="38100" dist="38100" dir="2700000" algn="tl">
                    <a:srgbClr val="000000">
                      <a:alpha val="43137"/>
                    </a:srgbClr>
                  </a:outerShdw>
                </a:effectLst>
                <a:latin typeface="Segoe UI" pitchFamily="34" charset="0"/>
                <a:cs typeface="Segoe UI" pitchFamily="34" charset="0"/>
              </a:rPr>
              <a:t> </a:t>
            </a:r>
            <a:endParaRPr lang="en-US" dirty="0"/>
          </a:p>
        </p:txBody>
      </p:sp>
      <p:sp>
        <p:nvSpPr>
          <p:cNvPr id="239" name="Rectangle 238"/>
          <p:cNvSpPr/>
          <p:nvPr/>
        </p:nvSpPr>
        <p:spPr>
          <a:xfrm>
            <a:off x="2703724" y="1774945"/>
            <a:ext cx="1407098" cy="374461"/>
          </a:xfrm>
          <a:prstGeom prst="rect">
            <a:avLst/>
          </a:prstGeom>
        </p:spPr>
        <p:txBody>
          <a:bodyPr wrap="square">
            <a:spAutoFit/>
          </a:bodyPr>
          <a:lstStyle/>
          <a:p>
            <a:pPr algn="ctr">
              <a:lnSpc>
                <a:spcPts val="2200"/>
              </a:lnSpc>
              <a:defRPr/>
            </a:pPr>
            <a:r>
              <a:rPr lang="en-US" sz="900" b="1" dirty="0">
                <a:latin typeface="Segoe UI" pitchFamily="34" charset="0"/>
                <a:cs typeface="Segoe UI" pitchFamily="34" charset="0"/>
              </a:rPr>
              <a:t>Active / Passive</a:t>
            </a:r>
          </a:p>
        </p:txBody>
      </p:sp>
      <p:sp>
        <p:nvSpPr>
          <p:cNvPr id="240" name="Rectangular Callout 239"/>
          <p:cNvSpPr/>
          <p:nvPr/>
        </p:nvSpPr>
        <p:spPr bwMode="auto">
          <a:xfrm>
            <a:off x="513684" y="1597210"/>
            <a:ext cx="1578851" cy="467421"/>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a:r>
              <a:rPr lang="en-US" sz="1000" dirty="0" err="1" smtClean="0">
                <a:solidFill>
                  <a:schemeClr val="bg1">
                    <a:alpha val="99000"/>
                  </a:schemeClr>
                </a:solidFill>
              </a:rPr>
              <a:t>DataDirect</a:t>
            </a:r>
            <a:r>
              <a:rPr lang="en-US" sz="1000" dirty="0" smtClean="0">
                <a:solidFill>
                  <a:schemeClr val="bg1">
                    <a:alpha val="99000"/>
                  </a:schemeClr>
                </a:solidFill>
              </a:rPr>
              <a:t> Drivers</a:t>
            </a:r>
          </a:p>
          <a:p>
            <a:pPr defTabSz="914099"/>
            <a:r>
              <a:rPr lang="en-US" sz="1000" dirty="0" smtClean="0">
                <a:solidFill>
                  <a:schemeClr val="bg1">
                    <a:alpha val="99000"/>
                  </a:schemeClr>
                </a:solidFill>
              </a:rPr>
              <a:t>ADO.NET, OLE-DB, ODBC</a:t>
            </a:r>
          </a:p>
        </p:txBody>
      </p:sp>
      <p:sp>
        <p:nvSpPr>
          <p:cNvPr id="241" name="Rectangular Callout 240"/>
          <p:cNvSpPr/>
          <p:nvPr/>
        </p:nvSpPr>
        <p:spPr bwMode="auto">
          <a:xfrm>
            <a:off x="2949800" y="1429961"/>
            <a:ext cx="1292397" cy="651799"/>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alpha val="99000"/>
                  </a:schemeClr>
                </a:solidFill>
              </a:rPr>
              <a:t>1. PDW Engine</a:t>
            </a:r>
          </a:p>
          <a:p>
            <a:pPr defTabSz="914099"/>
            <a:r>
              <a:rPr lang="en-US" sz="1000" dirty="0" smtClean="0">
                <a:solidFill>
                  <a:schemeClr val="bg1">
                    <a:alpha val="99000"/>
                  </a:schemeClr>
                </a:solidFill>
              </a:rPr>
              <a:t>2. Admin Console</a:t>
            </a:r>
          </a:p>
          <a:p>
            <a:pPr defTabSz="914099"/>
            <a:r>
              <a:rPr lang="en-US" sz="1000" dirty="0" smtClean="0">
                <a:solidFill>
                  <a:schemeClr val="bg1">
                    <a:alpha val="99000"/>
                  </a:schemeClr>
                </a:solidFill>
              </a:rPr>
              <a:t>3. Metadata</a:t>
            </a:r>
          </a:p>
          <a:p>
            <a:pPr defTabSz="914099"/>
            <a:r>
              <a:rPr lang="en-US" sz="1000" dirty="0" smtClean="0">
                <a:solidFill>
                  <a:schemeClr val="bg1">
                    <a:alpha val="99000"/>
                  </a:schemeClr>
                </a:solidFill>
              </a:rPr>
              <a:t>4. Workspace</a:t>
            </a:r>
          </a:p>
        </p:txBody>
      </p:sp>
      <p:sp>
        <p:nvSpPr>
          <p:cNvPr id="242" name="Rectangular Callout 241"/>
          <p:cNvSpPr/>
          <p:nvPr/>
        </p:nvSpPr>
        <p:spPr bwMode="auto">
          <a:xfrm>
            <a:off x="4935678" y="1597210"/>
            <a:ext cx="1292397" cy="467422"/>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alpha val="99000"/>
                  </a:schemeClr>
                </a:solidFill>
              </a:rPr>
              <a:t>1.User Data</a:t>
            </a:r>
          </a:p>
          <a:p>
            <a:pPr defTabSz="914099"/>
            <a:r>
              <a:rPr lang="en-US" sz="1000" dirty="0" smtClean="0">
                <a:solidFill>
                  <a:schemeClr val="bg1">
                    <a:alpha val="99000"/>
                  </a:schemeClr>
                </a:solidFill>
              </a:rPr>
              <a:t>2. DMS</a:t>
            </a:r>
          </a:p>
        </p:txBody>
      </p:sp>
      <p:sp>
        <p:nvSpPr>
          <p:cNvPr id="243" name="Rectangular Callout 242"/>
          <p:cNvSpPr/>
          <p:nvPr/>
        </p:nvSpPr>
        <p:spPr bwMode="auto">
          <a:xfrm>
            <a:off x="2826218" y="3992074"/>
            <a:ext cx="1292397" cy="467422"/>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alpha val="99000"/>
                  </a:schemeClr>
                </a:solidFill>
              </a:rPr>
              <a:t>1. SSIS Instance</a:t>
            </a:r>
          </a:p>
          <a:p>
            <a:pPr defTabSz="914099"/>
            <a:r>
              <a:rPr lang="en-US" sz="1000" dirty="0" smtClean="0">
                <a:solidFill>
                  <a:schemeClr val="bg1">
                    <a:alpha val="99000"/>
                  </a:schemeClr>
                </a:solidFill>
              </a:rPr>
              <a:t>2. Loader Tool</a:t>
            </a:r>
          </a:p>
          <a:p>
            <a:pPr defTabSz="914099"/>
            <a:r>
              <a:rPr lang="en-US" sz="1000" dirty="0" smtClean="0">
                <a:solidFill>
                  <a:schemeClr val="bg1">
                    <a:alpha val="99000"/>
                  </a:schemeClr>
                </a:solidFill>
              </a:rPr>
              <a:t>3. File Staging</a:t>
            </a:r>
          </a:p>
        </p:txBody>
      </p:sp>
      <p:sp>
        <p:nvSpPr>
          <p:cNvPr id="244" name="Rectangular Callout 243"/>
          <p:cNvSpPr/>
          <p:nvPr/>
        </p:nvSpPr>
        <p:spPr bwMode="auto">
          <a:xfrm>
            <a:off x="2812132" y="4880120"/>
            <a:ext cx="1636067" cy="467422"/>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marL="228600" indent="-228600" defTabSz="914099">
              <a:buAutoNum type="arabicPeriod"/>
            </a:pPr>
            <a:r>
              <a:rPr lang="en-US" sz="1000" dirty="0" smtClean="0">
                <a:solidFill>
                  <a:schemeClr val="bg1">
                    <a:alpha val="99000"/>
                  </a:schemeClr>
                </a:solidFill>
              </a:rPr>
              <a:t>File store for backups</a:t>
            </a:r>
          </a:p>
          <a:p>
            <a:pPr marL="228600" indent="-228600" defTabSz="914099">
              <a:buAutoNum type="arabicPeriod"/>
            </a:pPr>
            <a:r>
              <a:rPr lang="en-US" sz="1000" dirty="0" smtClean="0">
                <a:solidFill>
                  <a:schemeClr val="bg1">
                    <a:alpha val="99000"/>
                  </a:schemeClr>
                </a:solidFill>
              </a:rPr>
              <a:t>Std. SQL Backups</a:t>
            </a:r>
          </a:p>
          <a:p>
            <a:pPr marL="228600" indent="-228600" defTabSz="914099">
              <a:buAutoNum type="arabicPeriod"/>
            </a:pPr>
            <a:r>
              <a:rPr lang="en-US" sz="1000" dirty="0" smtClean="0">
                <a:solidFill>
                  <a:schemeClr val="bg1">
                    <a:alpha val="99000"/>
                  </a:schemeClr>
                </a:solidFill>
              </a:rPr>
              <a:t>Full and differential</a:t>
            </a:r>
          </a:p>
        </p:txBody>
      </p:sp>
      <p:sp>
        <p:nvSpPr>
          <p:cNvPr id="245" name="Rectangular Callout 244"/>
          <p:cNvSpPr/>
          <p:nvPr/>
        </p:nvSpPr>
        <p:spPr bwMode="auto">
          <a:xfrm>
            <a:off x="2812132" y="2929385"/>
            <a:ext cx="1517956" cy="467422"/>
          </a:xfrm>
          <a:prstGeom prst="wedge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marL="228600" indent="-228600" defTabSz="914099">
              <a:buAutoNum type="arabicPeriod"/>
            </a:pPr>
            <a:r>
              <a:rPr lang="en-US" sz="1000" dirty="0" smtClean="0">
                <a:solidFill>
                  <a:schemeClr val="bg1">
                    <a:alpha val="99000"/>
                  </a:schemeClr>
                </a:solidFill>
              </a:rPr>
              <a:t>Active Directory/DNS</a:t>
            </a:r>
          </a:p>
          <a:p>
            <a:pPr marL="228600" indent="-228600" defTabSz="914099">
              <a:buAutoNum type="arabicPeriod"/>
            </a:pPr>
            <a:r>
              <a:rPr lang="en-US" sz="1000" dirty="0" smtClean="0">
                <a:solidFill>
                  <a:schemeClr val="bg1">
                    <a:alpha val="99000"/>
                  </a:schemeClr>
                </a:solidFill>
              </a:rPr>
              <a:t>HPC</a:t>
            </a:r>
          </a:p>
          <a:p>
            <a:pPr marL="228600" indent="-228600" defTabSz="914099">
              <a:buAutoNum type="arabicPeriod"/>
            </a:pPr>
            <a:r>
              <a:rPr lang="en-US" sz="1000" dirty="0" smtClean="0">
                <a:solidFill>
                  <a:schemeClr val="bg1">
                    <a:alpha val="99000"/>
                  </a:schemeClr>
                </a:solidFill>
              </a:rPr>
              <a:t>Setup/patching</a:t>
            </a:r>
          </a:p>
        </p:txBody>
      </p:sp>
      <p:pic>
        <p:nvPicPr>
          <p:cNvPr id="246" name="Picture 2" descr="C:\Users\sgiard\Desktop\ofc-brand_h_rgb.png"/>
          <p:cNvPicPr>
            <a:picLocks noChangeAspect="1" noChangeArrowheads="1"/>
          </p:cNvPicPr>
          <p:nvPr/>
        </p:nvPicPr>
        <p:blipFill>
          <a:blip r:embed="rId5"/>
          <a:srcRect/>
          <a:stretch>
            <a:fillRect/>
          </a:stretch>
        </p:blipFill>
        <p:spPr bwMode="auto">
          <a:xfrm>
            <a:off x="406388" y="1017210"/>
            <a:ext cx="1128491" cy="351483"/>
          </a:xfrm>
          <a:prstGeom prst="rect">
            <a:avLst/>
          </a:prstGeom>
          <a:noFill/>
        </p:spPr>
      </p:pic>
      <p:pic>
        <p:nvPicPr>
          <p:cNvPr id="247" name="Picture 3" descr="C:\Users\mattpeeb\Pictures\SQL08_h_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92439" y="5261427"/>
            <a:ext cx="1444690" cy="298241"/>
          </a:xfrm>
          <a:prstGeom prst="rect">
            <a:avLst/>
          </a:prstGeom>
          <a:noFill/>
          <a:extLst>
            <a:ext uri="{909E8E84-426E-40DD-AFC4-6F175D3DCCD1}">
              <a14:hiddenFill xmlns:a14="http://schemas.microsoft.com/office/drawing/2010/main">
                <a:solidFill>
                  <a:srgbClr val="FFFFFF"/>
                </a:solidFill>
              </a14:hiddenFill>
            </a:ext>
          </a:extLst>
        </p:spPr>
      </p:pic>
      <p:sp>
        <p:nvSpPr>
          <p:cNvPr id="248" name="TextBox 247"/>
          <p:cNvSpPr txBox="1"/>
          <p:nvPr/>
        </p:nvSpPr>
        <p:spPr>
          <a:xfrm rot="16200000">
            <a:off x="-1170968" y="2983784"/>
            <a:ext cx="2934862" cy="138499"/>
          </a:xfrm>
          <a:prstGeom prst="rect">
            <a:avLst/>
          </a:prstGeom>
        </p:spPr>
        <p:txBody>
          <a:bodyPr vert="horz" wrap="squar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lang="en-US" sz="1000" b="1" smtClean="0">
                <a:solidFill>
                  <a:schemeClr val="bg1"/>
                </a:solidFill>
              </a:rPr>
              <a:t>SSAS, SSIS, SSRS</a:t>
            </a:r>
            <a:endParaRPr kumimoji="0" lang="en-US" sz="1000" b="1" i="0" u="none" strike="noStrike" kern="120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3144210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nodeType="withEffect">
                                  <p:stCondLst>
                                    <p:cond delay="0"/>
                                  </p:stCondLst>
                                  <p:childTnLst>
                                    <p:set>
                                      <p:cBhvr>
                                        <p:cTn id="9" dur="1" fill="hold">
                                          <p:stCondLst>
                                            <p:cond delay="0"/>
                                          </p:stCondLst>
                                        </p:cTn>
                                        <p:tgtEl>
                                          <p:spTgt spid="213"/>
                                        </p:tgtEl>
                                        <p:attrNameLst>
                                          <p:attrName>style.visibility</p:attrName>
                                        </p:attrNameLst>
                                      </p:cBhvr>
                                      <p:to>
                                        <p:strVal val="visible"/>
                                      </p:to>
                                    </p:set>
                                    <p:animEffect transition="in" filter="fade">
                                      <p:cBhvr>
                                        <p:cTn id="10" dur="500"/>
                                        <p:tgtEl>
                                          <p:spTgt spid="213"/>
                                        </p:tgtEl>
                                      </p:cBhvr>
                                    </p:animEffect>
                                  </p:childTnLst>
                                </p:cTn>
                              </p:par>
                              <p:par>
                                <p:cTn id="11" presetID="10" presetClass="entr" presetSubtype="0" fill="hold" nodeType="withEffect">
                                  <p:stCondLst>
                                    <p:cond delay="0"/>
                                  </p:stCondLst>
                                  <p:childTnLst>
                                    <p:set>
                                      <p:cBhvr>
                                        <p:cTn id="12" dur="1" fill="hold">
                                          <p:stCondLst>
                                            <p:cond delay="0"/>
                                          </p:stCondLst>
                                        </p:cTn>
                                        <p:tgtEl>
                                          <p:spTgt spid="214"/>
                                        </p:tgtEl>
                                        <p:attrNameLst>
                                          <p:attrName>style.visibility</p:attrName>
                                        </p:attrNameLst>
                                      </p:cBhvr>
                                      <p:to>
                                        <p:strVal val="visible"/>
                                      </p:to>
                                    </p:set>
                                    <p:animEffect transition="in" filter="fade">
                                      <p:cBhvr>
                                        <p:cTn id="13" dur="500"/>
                                        <p:tgtEl>
                                          <p:spTgt spid="2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par>
                                <p:cTn id="17" presetID="10" presetClass="exit" presetSubtype="0" fill="hold" grpId="0" nodeType="withEffect">
                                  <p:stCondLst>
                                    <p:cond delay="0"/>
                                  </p:stCondLst>
                                  <p:childTnLst>
                                    <p:animEffect transition="out" filter="fade">
                                      <p:cBhvr>
                                        <p:cTn id="18" dur="500"/>
                                        <p:tgtEl>
                                          <p:spTgt spid="240"/>
                                        </p:tgtEl>
                                      </p:cBhvr>
                                    </p:animEffect>
                                    <p:set>
                                      <p:cBhvr>
                                        <p:cTn id="19" dur="1" fill="hold">
                                          <p:stCondLst>
                                            <p:cond delay="499"/>
                                          </p:stCondLst>
                                        </p:cTn>
                                        <p:tgtEl>
                                          <p:spTgt spid="240"/>
                                        </p:tgtEl>
                                        <p:attrNameLst>
                                          <p:attrName>style.visibility</p:attrName>
                                        </p:attrNameLst>
                                      </p:cBhvr>
                                      <p:to>
                                        <p:strVal val="hidden"/>
                                      </p:to>
                                    </p:set>
                                  </p:childTnLst>
                                </p:cTn>
                              </p:par>
                              <p:par>
                                <p:cTn id="20" presetID="10" presetClass="entr" presetSubtype="0" fill="hold" grpId="1" nodeType="with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500"/>
                                        <p:tgtEl>
                                          <p:spTgt spid="2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par>
                                <p:cTn id="28" presetID="10" presetClass="exit" presetSubtype="0" fill="hold" grpId="0" nodeType="withEffect">
                                  <p:stCondLst>
                                    <p:cond delay="0"/>
                                  </p:stCondLst>
                                  <p:childTnLst>
                                    <p:animEffect transition="out" filter="fade">
                                      <p:cBhvr>
                                        <p:cTn id="29" dur="500"/>
                                        <p:tgtEl>
                                          <p:spTgt spid="241"/>
                                        </p:tgtEl>
                                      </p:cBhvr>
                                    </p:animEffect>
                                    <p:set>
                                      <p:cBhvr>
                                        <p:cTn id="30" dur="1" fill="hold">
                                          <p:stCondLst>
                                            <p:cond delay="499"/>
                                          </p:stCondLst>
                                        </p:cTn>
                                        <p:tgtEl>
                                          <p:spTgt spid="24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fade">
                                      <p:cBhvr>
                                        <p:cTn id="33" dur="500"/>
                                        <p:tgtEl>
                                          <p:spTgt spid="144"/>
                                        </p:tgtEl>
                                      </p:cBhvr>
                                    </p:animEffect>
                                  </p:childTnLst>
                                </p:cTn>
                              </p:par>
                              <p:par>
                                <p:cTn id="34" presetID="10" presetClass="entr" presetSubtype="0" fill="hold" nodeType="with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fade">
                                      <p:cBhvr>
                                        <p:cTn id="36" dur="500"/>
                                        <p:tgtEl>
                                          <p:spTgt spid="179"/>
                                        </p:tgtEl>
                                      </p:cBhvr>
                                    </p:animEffect>
                                  </p:childTnLst>
                                </p:cTn>
                              </p:par>
                              <p:par>
                                <p:cTn id="37" presetID="10" presetClass="entr" presetSubtype="0"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Effect transition="in" filter="fade">
                                      <p:cBhvr>
                                        <p:cTn id="39" dur="500"/>
                                        <p:tgtEl>
                                          <p:spTgt spid="188"/>
                                        </p:tgtEl>
                                      </p:cBhvr>
                                    </p:animEffect>
                                  </p:childTnLst>
                                </p:cTn>
                              </p:par>
                              <p:par>
                                <p:cTn id="40" presetID="10" presetClass="entr" presetSubtype="0" fill="hold" nodeType="withEffect">
                                  <p:stCondLst>
                                    <p:cond delay="0"/>
                                  </p:stCondLst>
                                  <p:childTnLst>
                                    <p:set>
                                      <p:cBhvr>
                                        <p:cTn id="41" dur="1" fill="hold">
                                          <p:stCondLst>
                                            <p:cond delay="0"/>
                                          </p:stCondLst>
                                        </p:cTn>
                                        <p:tgtEl>
                                          <p:spTgt spid="178"/>
                                        </p:tgtEl>
                                        <p:attrNameLst>
                                          <p:attrName>style.visibility</p:attrName>
                                        </p:attrNameLst>
                                      </p:cBhvr>
                                      <p:to>
                                        <p:strVal val="visible"/>
                                      </p:to>
                                    </p:set>
                                    <p:animEffect transition="in" filter="fade">
                                      <p:cBhvr>
                                        <p:cTn id="42" dur="500"/>
                                        <p:tgtEl>
                                          <p:spTgt spid="178"/>
                                        </p:tgtEl>
                                      </p:cBhvr>
                                    </p:animEffect>
                                  </p:childTnLst>
                                </p:cTn>
                              </p:par>
                              <p:par>
                                <p:cTn id="43" presetID="10" presetClass="entr" presetSubtype="0" fill="hold" nodeType="withEffect">
                                  <p:stCondLst>
                                    <p:cond delay="0"/>
                                  </p:stCondLst>
                                  <p:childTnLst>
                                    <p:set>
                                      <p:cBhvr>
                                        <p:cTn id="44" dur="1" fill="hold">
                                          <p:stCondLst>
                                            <p:cond delay="0"/>
                                          </p:stCondLst>
                                        </p:cTn>
                                        <p:tgtEl>
                                          <p:spTgt spid="191"/>
                                        </p:tgtEl>
                                        <p:attrNameLst>
                                          <p:attrName>style.visibility</p:attrName>
                                        </p:attrNameLst>
                                      </p:cBhvr>
                                      <p:to>
                                        <p:strVal val="visible"/>
                                      </p:to>
                                    </p:set>
                                    <p:animEffect transition="in" filter="fade">
                                      <p:cBhvr>
                                        <p:cTn id="45" dur="500"/>
                                        <p:tgtEl>
                                          <p:spTgt spid="19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500"/>
                                        <p:tgtEl>
                                          <p:spTgt spid="15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500"/>
                                        <p:tgtEl>
                                          <p:spTgt spid="148"/>
                                        </p:tgtEl>
                                      </p:cBhvr>
                                    </p:animEffect>
                                  </p:childTnLst>
                                </p:cTn>
                              </p:par>
                              <p:par>
                                <p:cTn id="52" presetID="10" presetClass="entr" presetSubtype="0" fill="hold" nodeType="withEffect">
                                  <p:stCondLst>
                                    <p:cond delay="0"/>
                                  </p:stCondLst>
                                  <p:childTnLst>
                                    <p:set>
                                      <p:cBhvr>
                                        <p:cTn id="53" dur="1" fill="hold">
                                          <p:stCondLst>
                                            <p:cond delay="0"/>
                                          </p:stCondLst>
                                        </p:cTn>
                                        <p:tgtEl>
                                          <p:spTgt spid="147"/>
                                        </p:tgtEl>
                                        <p:attrNameLst>
                                          <p:attrName>style.visibility</p:attrName>
                                        </p:attrNameLst>
                                      </p:cBhvr>
                                      <p:to>
                                        <p:strVal val="visible"/>
                                      </p:to>
                                    </p:set>
                                    <p:animEffect transition="in" filter="fade">
                                      <p:cBhvr>
                                        <p:cTn id="54" dur="500"/>
                                        <p:tgtEl>
                                          <p:spTgt spid="147"/>
                                        </p:tgtEl>
                                      </p:cBhvr>
                                    </p:animEffect>
                                  </p:childTnLst>
                                </p:cTn>
                              </p:par>
                              <p:par>
                                <p:cTn id="55" presetID="10" presetClass="entr" presetSubtype="0" fill="hold" nodeType="withEffect">
                                  <p:stCondLst>
                                    <p:cond delay="0"/>
                                  </p:stCondLst>
                                  <p:childTnLst>
                                    <p:set>
                                      <p:cBhvr>
                                        <p:cTn id="56" dur="1" fill="hold">
                                          <p:stCondLst>
                                            <p:cond delay="0"/>
                                          </p:stCondLst>
                                        </p:cTn>
                                        <p:tgtEl>
                                          <p:spTgt spid="194"/>
                                        </p:tgtEl>
                                        <p:attrNameLst>
                                          <p:attrName>style.visibility</p:attrName>
                                        </p:attrNameLst>
                                      </p:cBhvr>
                                      <p:to>
                                        <p:strVal val="visible"/>
                                      </p:to>
                                    </p:set>
                                    <p:animEffect transition="in" filter="fade">
                                      <p:cBhvr>
                                        <p:cTn id="57" dur="500"/>
                                        <p:tgtEl>
                                          <p:spTgt spid="19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fade">
                                      <p:cBhvr>
                                        <p:cTn id="60" dur="500"/>
                                        <p:tgtEl>
                                          <p:spTgt spid="158"/>
                                        </p:tgtEl>
                                      </p:cBhvr>
                                    </p:animEffect>
                                  </p:childTnLst>
                                </p:cTn>
                              </p:par>
                              <p:par>
                                <p:cTn id="61" presetID="10" presetClass="entr" presetSubtype="0" fill="hold" nodeType="withEffect">
                                  <p:stCondLst>
                                    <p:cond delay="0"/>
                                  </p:stCondLst>
                                  <p:childTnLst>
                                    <p:set>
                                      <p:cBhvr>
                                        <p:cTn id="62" dur="1" fill="hold">
                                          <p:stCondLst>
                                            <p:cond delay="0"/>
                                          </p:stCondLst>
                                        </p:cTn>
                                        <p:tgtEl>
                                          <p:spTgt spid="172"/>
                                        </p:tgtEl>
                                        <p:attrNameLst>
                                          <p:attrName>style.visibility</p:attrName>
                                        </p:attrNameLst>
                                      </p:cBhvr>
                                      <p:to>
                                        <p:strVal val="visible"/>
                                      </p:to>
                                    </p:set>
                                    <p:animEffect transition="in" filter="fade">
                                      <p:cBhvr>
                                        <p:cTn id="63" dur="500"/>
                                        <p:tgtEl>
                                          <p:spTgt spid="172"/>
                                        </p:tgtEl>
                                      </p:cBhvr>
                                    </p:animEffect>
                                  </p:childTnLst>
                                </p:cTn>
                              </p:par>
                              <p:par>
                                <p:cTn id="64" presetID="10" presetClass="entr" presetSubtype="0" fill="hold" nodeType="withEffect">
                                  <p:stCondLst>
                                    <p:cond delay="0"/>
                                  </p:stCondLst>
                                  <p:childTnLst>
                                    <p:set>
                                      <p:cBhvr>
                                        <p:cTn id="65" dur="1" fill="hold">
                                          <p:stCondLst>
                                            <p:cond delay="0"/>
                                          </p:stCondLst>
                                        </p:cTn>
                                        <p:tgtEl>
                                          <p:spTgt spid="197"/>
                                        </p:tgtEl>
                                        <p:attrNameLst>
                                          <p:attrName>style.visibility</p:attrName>
                                        </p:attrNameLst>
                                      </p:cBhvr>
                                      <p:to>
                                        <p:strVal val="visible"/>
                                      </p:to>
                                    </p:set>
                                    <p:animEffect transition="in" filter="fade">
                                      <p:cBhvr>
                                        <p:cTn id="66" dur="500"/>
                                        <p:tgtEl>
                                          <p:spTgt spid="19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9"/>
                                        </p:tgtEl>
                                        <p:attrNameLst>
                                          <p:attrName>style.visibility</p:attrName>
                                        </p:attrNameLst>
                                      </p:cBhvr>
                                      <p:to>
                                        <p:strVal val="visible"/>
                                      </p:to>
                                    </p:set>
                                    <p:animEffect transition="in" filter="fade">
                                      <p:cBhvr>
                                        <p:cTn id="69" dur="500"/>
                                        <p:tgtEl>
                                          <p:spTgt spid="149"/>
                                        </p:tgtEl>
                                      </p:cBhvr>
                                    </p:animEffect>
                                  </p:childTnLst>
                                </p:cTn>
                              </p:par>
                              <p:par>
                                <p:cTn id="70" presetID="10" presetClass="entr" presetSubtype="0" fill="hold" nodeType="with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fade">
                                      <p:cBhvr>
                                        <p:cTn id="72" dur="500"/>
                                        <p:tgtEl>
                                          <p:spTgt spid="173"/>
                                        </p:tgtEl>
                                      </p:cBhvr>
                                    </p:animEffect>
                                  </p:childTnLst>
                                </p:cTn>
                              </p:par>
                              <p:par>
                                <p:cTn id="73" presetID="10" presetClass="entr" presetSubtype="0" fill="hold" nodeType="withEffect">
                                  <p:stCondLst>
                                    <p:cond delay="0"/>
                                  </p:stCondLst>
                                  <p:childTnLst>
                                    <p:set>
                                      <p:cBhvr>
                                        <p:cTn id="74" dur="1" fill="hold">
                                          <p:stCondLst>
                                            <p:cond delay="0"/>
                                          </p:stCondLst>
                                        </p:cTn>
                                        <p:tgtEl>
                                          <p:spTgt spid="200"/>
                                        </p:tgtEl>
                                        <p:attrNameLst>
                                          <p:attrName>style.visibility</p:attrName>
                                        </p:attrNameLst>
                                      </p:cBhvr>
                                      <p:to>
                                        <p:strVal val="visible"/>
                                      </p:to>
                                    </p:set>
                                    <p:animEffect transition="in" filter="fade">
                                      <p:cBhvr>
                                        <p:cTn id="75" dur="500"/>
                                        <p:tgtEl>
                                          <p:spTgt spid="20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7"/>
                                        </p:tgtEl>
                                        <p:attrNameLst>
                                          <p:attrName>style.visibility</p:attrName>
                                        </p:attrNameLst>
                                      </p:cBhvr>
                                      <p:to>
                                        <p:strVal val="visible"/>
                                      </p:to>
                                    </p:set>
                                    <p:animEffect transition="in" filter="fade">
                                      <p:cBhvr>
                                        <p:cTn id="78" dur="500"/>
                                        <p:tgtEl>
                                          <p:spTgt spid="157"/>
                                        </p:tgtEl>
                                      </p:cBhvr>
                                    </p:animEffect>
                                  </p:childTnLst>
                                </p:cTn>
                              </p:par>
                              <p:par>
                                <p:cTn id="79" presetID="10" presetClass="entr" presetSubtype="0" fill="hold" nodeType="withEffect">
                                  <p:stCondLst>
                                    <p:cond delay="0"/>
                                  </p:stCondLst>
                                  <p:childTnLst>
                                    <p:set>
                                      <p:cBhvr>
                                        <p:cTn id="80" dur="1" fill="hold">
                                          <p:stCondLst>
                                            <p:cond delay="0"/>
                                          </p:stCondLst>
                                        </p:cTn>
                                        <p:tgtEl>
                                          <p:spTgt spid="174"/>
                                        </p:tgtEl>
                                        <p:attrNameLst>
                                          <p:attrName>style.visibility</p:attrName>
                                        </p:attrNameLst>
                                      </p:cBhvr>
                                      <p:to>
                                        <p:strVal val="visible"/>
                                      </p:to>
                                    </p:set>
                                    <p:animEffect transition="in" filter="fade">
                                      <p:cBhvr>
                                        <p:cTn id="81" dur="500"/>
                                        <p:tgtEl>
                                          <p:spTgt spid="174"/>
                                        </p:tgtEl>
                                      </p:cBhvr>
                                    </p:animEffect>
                                  </p:childTnLst>
                                </p:cTn>
                              </p:par>
                              <p:par>
                                <p:cTn id="82" presetID="10" presetClass="entr" presetSubtype="0" fill="hold" nodeType="withEffect">
                                  <p:stCondLst>
                                    <p:cond delay="0"/>
                                  </p:stCondLst>
                                  <p:childTnLst>
                                    <p:set>
                                      <p:cBhvr>
                                        <p:cTn id="83" dur="1" fill="hold">
                                          <p:stCondLst>
                                            <p:cond delay="0"/>
                                          </p:stCondLst>
                                        </p:cTn>
                                        <p:tgtEl>
                                          <p:spTgt spid="203"/>
                                        </p:tgtEl>
                                        <p:attrNameLst>
                                          <p:attrName>style.visibility</p:attrName>
                                        </p:attrNameLst>
                                      </p:cBhvr>
                                      <p:to>
                                        <p:strVal val="visible"/>
                                      </p:to>
                                    </p:set>
                                    <p:animEffect transition="in" filter="fade">
                                      <p:cBhvr>
                                        <p:cTn id="84" dur="500"/>
                                        <p:tgtEl>
                                          <p:spTgt spid="20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Effect transition="in" filter="fade">
                                      <p:cBhvr>
                                        <p:cTn id="87" dur="500"/>
                                        <p:tgtEl>
                                          <p:spTgt spid="180"/>
                                        </p:tgtEl>
                                      </p:cBhvr>
                                    </p:animEffect>
                                  </p:childTnLst>
                                </p:cTn>
                              </p:par>
                              <p:par>
                                <p:cTn id="88" presetID="10" presetClass="entr" presetSubtype="0" fill="hold" nodeType="withEffect">
                                  <p:stCondLst>
                                    <p:cond delay="0"/>
                                  </p:stCondLst>
                                  <p:childTnLst>
                                    <p:set>
                                      <p:cBhvr>
                                        <p:cTn id="89" dur="1" fill="hold">
                                          <p:stCondLst>
                                            <p:cond delay="0"/>
                                          </p:stCondLst>
                                        </p:cTn>
                                        <p:tgtEl>
                                          <p:spTgt spid="175"/>
                                        </p:tgtEl>
                                        <p:attrNameLst>
                                          <p:attrName>style.visibility</p:attrName>
                                        </p:attrNameLst>
                                      </p:cBhvr>
                                      <p:to>
                                        <p:strVal val="visible"/>
                                      </p:to>
                                    </p:set>
                                    <p:animEffect transition="in" filter="fade">
                                      <p:cBhvr>
                                        <p:cTn id="90" dur="500"/>
                                        <p:tgtEl>
                                          <p:spTgt spid="175"/>
                                        </p:tgtEl>
                                      </p:cBhvr>
                                    </p:animEffect>
                                  </p:childTnLst>
                                </p:cTn>
                              </p:par>
                              <p:par>
                                <p:cTn id="91" presetID="10" presetClass="entr" presetSubtype="0" fill="hold" nodeType="withEffect">
                                  <p:stCondLst>
                                    <p:cond delay="0"/>
                                  </p:stCondLst>
                                  <p:childTnLst>
                                    <p:set>
                                      <p:cBhvr>
                                        <p:cTn id="92" dur="1" fill="hold">
                                          <p:stCondLst>
                                            <p:cond delay="0"/>
                                          </p:stCondLst>
                                        </p:cTn>
                                        <p:tgtEl>
                                          <p:spTgt spid="206"/>
                                        </p:tgtEl>
                                        <p:attrNameLst>
                                          <p:attrName>style.visibility</p:attrName>
                                        </p:attrNameLst>
                                      </p:cBhvr>
                                      <p:to>
                                        <p:strVal val="visible"/>
                                      </p:to>
                                    </p:set>
                                    <p:animEffect transition="in" filter="fade">
                                      <p:cBhvr>
                                        <p:cTn id="93" dur="500"/>
                                        <p:tgtEl>
                                          <p:spTgt spid="20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1"/>
                                        </p:tgtEl>
                                        <p:attrNameLst>
                                          <p:attrName>style.visibility</p:attrName>
                                        </p:attrNameLst>
                                      </p:cBhvr>
                                      <p:to>
                                        <p:strVal val="visible"/>
                                      </p:to>
                                    </p:set>
                                    <p:animEffect transition="in" filter="fade">
                                      <p:cBhvr>
                                        <p:cTn id="96" dur="500"/>
                                        <p:tgtEl>
                                          <p:spTgt spid="181"/>
                                        </p:tgtEl>
                                      </p:cBhvr>
                                    </p:animEffect>
                                  </p:childTnLst>
                                </p:cTn>
                              </p:par>
                              <p:par>
                                <p:cTn id="97" presetID="10" presetClass="entr" presetSubtype="0" fill="hold" nodeType="withEffect">
                                  <p:stCondLst>
                                    <p:cond delay="0"/>
                                  </p:stCondLst>
                                  <p:childTnLst>
                                    <p:set>
                                      <p:cBhvr>
                                        <p:cTn id="98" dur="1" fill="hold">
                                          <p:stCondLst>
                                            <p:cond delay="0"/>
                                          </p:stCondLst>
                                        </p:cTn>
                                        <p:tgtEl>
                                          <p:spTgt spid="176"/>
                                        </p:tgtEl>
                                        <p:attrNameLst>
                                          <p:attrName>style.visibility</p:attrName>
                                        </p:attrNameLst>
                                      </p:cBhvr>
                                      <p:to>
                                        <p:strVal val="visible"/>
                                      </p:to>
                                    </p:set>
                                    <p:animEffect transition="in" filter="fade">
                                      <p:cBhvr>
                                        <p:cTn id="99" dur="500"/>
                                        <p:tgtEl>
                                          <p:spTgt spid="176"/>
                                        </p:tgtEl>
                                      </p:cBhvr>
                                    </p:animEffect>
                                  </p:childTnLst>
                                </p:cTn>
                              </p:par>
                              <p:par>
                                <p:cTn id="100" presetID="10" presetClass="entr" presetSubtype="0" fill="hold" nodeType="withEffect">
                                  <p:stCondLst>
                                    <p:cond delay="0"/>
                                  </p:stCondLst>
                                  <p:childTnLst>
                                    <p:set>
                                      <p:cBhvr>
                                        <p:cTn id="101" dur="1" fill="hold">
                                          <p:stCondLst>
                                            <p:cond delay="0"/>
                                          </p:stCondLst>
                                        </p:cTn>
                                        <p:tgtEl>
                                          <p:spTgt spid="209"/>
                                        </p:tgtEl>
                                        <p:attrNameLst>
                                          <p:attrName>style.visibility</p:attrName>
                                        </p:attrNameLst>
                                      </p:cBhvr>
                                      <p:to>
                                        <p:strVal val="visible"/>
                                      </p:to>
                                    </p:set>
                                    <p:animEffect transition="in" filter="fade">
                                      <p:cBhvr>
                                        <p:cTn id="102" dur="500"/>
                                        <p:tgtEl>
                                          <p:spTgt spid="20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5"/>
                                        </p:tgtEl>
                                        <p:attrNameLst>
                                          <p:attrName>style.visibility</p:attrName>
                                        </p:attrNameLst>
                                      </p:cBhvr>
                                      <p:to>
                                        <p:strVal val="visible"/>
                                      </p:to>
                                    </p:set>
                                    <p:animEffect transition="in" filter="fade">
                                      <p:cBhvr>
                                        <p:cTn id="105" dur="500"/>
                                        <p:tgtEl>
                                          <p:spTgt spid="2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38"/>
                                        </p:tgtEl>
                                        <p:attrNameLst>
                                          <p:attrName>style.visibility</p:attrName>
                                        </p:attrNameLst>
                                      </p:cBhvr>
                                      <p:to>
                                        <p:strVal val="visible"/>
                                      </p:to>
                                    </p:set>
                                    <p:animEffect transition="in" filter="fade">
                                      <p:cBhvr>
                                        <p:cTn id="108" dur="500"/>
                                        <p:tgtEl>
                                          <p:spTgt spid="2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0"/>
                                        </p:tgtEl>
                                        <p:attrNameLst>
                                          <p:attrName>style.visibility</p:attrName>
                                        </p:attrNameLst>
                                      </p:cBhvr>
                                      <p:to>
                                        <p:strVal val="visible"/>
                                      </p:to>
                                    </p:set>
                                    <p:animEffect transition="in" filter="fade">
                                      <p:cBhvr>
                                        <p:cTn id="111" dur="500"/>
                                        <p:tgtEl>
                                          <p:spTgt spid="14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3"/>
                                        </p:tgtEl>
                                        <p:attrNameLst>
                                          <p:attrName>style.visibility</p:attrName>
                                        </p:attrNameLst>
                                      </p:cBhvr>
                                      <p:to>
                                        <p:strVal val="visible"/>
                                      </p:to>
                                    </p:set>
                                    <p:animEffect transition="in" filter="fade">
                                      <p:cBhvr>
                                        <p:cTn id="114" dur="500"/>
                                        <p:tgtEl>
                                          <p:spTgt spid="14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39"/>
                                        </p:tgtEl>
                                        <p:attrNameLst>
                                          <p:attrName>style.visibility</p:attrName>
                                        </p:attrNameLst>
                                      </p:cBhvr>
                                      <p:to>
                                        <p:strVal val="visible"/>
                                      </p:to>
                                    </p:set>
                                    <p:animEffect transition="in" filter="fade">
                                      <p:cBhvr>
                                        <p:cTn id="117" dur="500"/>
                                        <p:tgtEl>
                                          <p:spTgt spid="139"/>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242"/>
                                        </p:tgtEl>
                                        <p:attrNameLst>
                                          <p:attrName>style.visibility</p:attrName>
                                        </p:attrNameLst>
                                      </p:cBhvr>
                                      <p:to>
                                        <p:strVal val="visible"/>
                                      </p:to>
                                    </p:set>
                                    <p:animEffect transition="in" filter="fade">
                                      <p:cBhvr>
                                        <p:cTn id="120" dur="500"/>
                                        <p:tgtEl>
                                          <p:spTgt spid="24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fade">
                                      <p:cBhvr>
                                        <p:cTn id="125" dur="500"/>
                                        <p:tgtEl>
                                          <p:spTgt spid="15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55"/>
                                        </p:tgtEl>
                                        <p:attrNameLst>
                                          <p:attrName>style.visibility</p:attrName>
                                        </p:attrNameLst>
                                      </p:cBhvr>
                                      <p:to>
                                        <p:strVal val="visible"/>
                                      </p:to>
                                    </p:set>
                                    <p:animEffect transition="in" filter="fade">
                                      <p:cBhvr>
                                        <p:cTn id="128" dur="500"/>
                                        <p:tgtEl>
                                          <p:spTgt spid="15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54"/>
                                        </p:tgtEl>
                                        <p:attrNameLst>
                                          <p:attrName>style.visibility</p:attrName>
                                        </p:attrNameLst>
                                      </p:cBhvr>
                                      <p:to>
                                        <p:strVal val="visible"/>
                                      </p:to>
                                    </p:set>
                                    <p:animEffect transition="in" filter="fade">
                                      <p:cBhvr>
                                        <p:cTn id="131" dur="500"/>
                                        <p:tgtEl>
                                          <p:spTgt spid="15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53"/>
                                        </p:tgtEl>
                                        <p:attrNameLst>
                                          <p:attrName>style.visibility</p:attrName>
                                        </p:attrNameLst>
                                      </p:cBhvr>
                                      <p:to>
                                        <p:strVal val="visible"/>
                                      </p:to>
                                    </p:set>
                                    <p:animEffect transition="in" filter="fade">
                                      <p:cBhvr>
                                        <p:cTn id="134" dur="500"/>
                                        <p:tgtEl>
                                          <p:spTgt spid="15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82"/>
                                        </p:tgtEl>
                                        <p:attrNameLst>
                                          <p:attrName>style.visibility</p:attrName>
                                        </p:attrNameLst>
                                      </p:cBhvr>
                                      <p:to>
                                        <p:strVal val="visible"/>
                                      </p:to>
                                    </p:set>
                                    <p:animEffect transition="in" filter="fade">
                                      <p:cBhvr>
                                        <p:cTn id="137" dur="500"/>
                                        <p:tgtEl>
                                          <p:spTgt spid="18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83"/>
                                        </p:tgtEl>
                                        <p:attrNameLst>
                                          <p:attrName>style.visibility</p:attrName>
                                        </p:attrNameLst>
                                      </p:cBhvr>
                                      <p:to>
                                        <p:strVal val="visible"/>
                                      </p:to>
                                    </p:set>
                                    <p:animEffect transition="in" filter="fade">
                                      <p:cBhvr>
                                        <p:cTn id="140" dur="500"/>
                                        <p:tgtEl>
                                          <p:spTgt spid="18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500"/>
                                        <p:tgtEl>
                                          <p:spTgt spid="18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52"/>
                                        </p:tgtEl>
                                        <p:attrNameLst>
                                          <p:attrName>style.visibility</p:attrName>
                                        </p:attrNameLst>
                                      </p:cBhvr>
                                      <p:to>
                                        <p:strVal val="visible"/>
                                      </p:to>
                                    </p:set>
                                    <p:animEffect transition="in" filter="fade">
                                      <p:cBhvr>
                                        <p:cTn id="146" dur="500"/>
                                        <p:tgtEl>
                                          <p:spTgt spid="15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87"/>
                                        </p:tgtEl>
                                        <p:attrNameLst>
                                          <p:attrName>style.visibility</p:attrName>
                                        </p:attrNameLst>
                                      </p:cBhvr>
                                      <p:to>
                                        <p:strVal val="visible"/>
                                      </p:to>
                                    </p:set>
                                    <p:animEffect transition="in" filter="fade">
                                      <p:cBhvr>
                                        <p:cTn id="149" dur="500"/>
                                        <p:tgtEl>
                                          <p:spTgt spid="187"/>
                                        </p:tgtEl>
                                      </p:cBhvr>
                                    </p:animEffect>
                                  </p:childTnLst>
                                </p:cTn>
                              </p:par>
                              <p:par>
                                <p:cTn id="150" presetID="10" presetClass="entr" presetSubtype="0" fill="hold" nodeType="withEffect">
                                  <p:stCondLst>
                                    <p:cond delay="0"/>
                                  </p:stCondLst>
                                  <p:childTnLst>
                                    <p:set>
                                      <p:cBhvr>
                                        <p:cTn id="151" dur="1" fill="hold">
                                          <p:stCondLst>
                                            <p:cond delay="0"/>
                                          </p:stCondLst>
                                        </p:cTn>
                                        <p:tgtEl>
                                          <p:spTgt spid="186"/>
                                        </p:tgtEl>
                                        <p:attrNameLst>
                                          <p:attrName>style.visibility</p:attrName>
                                        </p:attrNameLst>
                                      </p:cBhvr>
                                      <p:to>
                                        <p:strVal val="visible"/>
                                      </p:to>
                                    </p:set>
                                    <p:animEffect transition="in" filter="fade">
                                      <p:cBhvr>
                                        <p:cTn id="152" dur="500"/>
                                        <p:tgtEl>
                                          <p:spTgt spid="186"/>
                                        </p:tgtEl>
                                      </p:cBhvr>
                                    </p:animEffect>
                                  </p:childTnLst>
                                </p:cTn>
                              </p:par>
                              <p:par>
                                <p:cTn id="153" presetID="10" presetClass="entr" presetSubtype="0" fill="hold" nodeType="withEffect">
                                  <p:stCondLst>
                                    <p:cond delay="0"/>
                                  </p:stCondLst>
                                  <p:childTnLst>
                                    <p:set>
                                      <p:cBhvr>
                                        <p:cTn id="154" dur="1" fill="hold">
                                          <p:stCondLst>
                                            <p:cond delay="0"/>
                                          </p:stCondLst>
                                        </p:cTn>
                                        <p:tgtEl>
                                          <p:spTgt spid="185"/>
                                        </p:tgtEl>
                                        <p:attrNameLst>
                                          <p:attrName>style.visibility</p:attrName>
                                        </p:attrNameLst>
                                      </p:cBhvr>
                                      <p:to>
                                        <p:strVal val="visible"/>
                                      </p:to>
                                    </p:set>
                                    <p:animEffect transition="in" filter="fade">
                                      <p:cBhvr>
                                        <p:cTn id="155" dur="500"/>
                                        <p:tgtEl>
                                          <p:spTgt spid="185"/>
                                        </p:tgtEl>
                                      </p:cBhvr>
                                    </p:animEffect>
                                  </p:childTnLst>
                                </p:cTn>
                              </p:par>
                              <p:par>
                                <p:cTn id="156" presetID="10" presetClass="entr" presetSubtype="0" fill="hold" nodeType="withEffect">
                                  <p:stCondLst>
                                    <p:cond delay="0"/>
                                  </p:stCondLst>
                                  <p:childTnLst>
                                    <p:set>
                                      <p:cBhvr>
                                        <p:cTn id="157" dur="1" fill="hold">
                                          <p:stCondLst>
                                            <p:cond delay="0"/>
                                          </p:stCondLst>
                                        </p:cTn>
                                        <p:tgtEl>
                                          <p:spTgt spid="169"/>
                                        </p:tgtEl>
                                        <p:attrNameLst>
                                          <p:attrName>style.visibility</p:attrName>
                                        </p:attrNameLst>
                                      </p:cBhvr>
                                      <p:to>
                                        <p:strVal val="visible"/>
                                      </p:to>
                                    </p:set>
                                    <p:animEffect transition="in" filter="fade">
                                      <p:cBhvr>
                                        <p:cTn id="158" dur="500"/>
                                        <p:tgtEl>
                                          <p:spTgt spid="169"/>
                                        </p:tgtEl>
                                      </p:cBhvr>
                                    </p:animEffect>
                                  </p:childTnLst>
                                </p:cTn>
                              </p:par>
                              <p:par>
                                <p:cTn id="159" presetID="10" presetClass="entr" presetSubtype="0" fill="hold" nodeType="withEffect">
                                  <p:stCondLst>
                                    <p:cond delay="0"/>
                                  </p:stCondLst>
                                  <p:childTnLst>
                                    <p:set>
                                      <p:cBhvr>
                                        <p:cTn id="160" dur="1" fill="hold">
                                          <p:stCondLst>
                                            <p:cond delay="0"/>
                                          </p:stCondLst>
                                        </p:cTn>
                                        <p:tgtEl>
                                          <p:spTgt spid="171"/>
                                        </p:tgtEl>
                                        <p:attrNameLst>
                                          <p:attrName>style.visibility</p:attrName>
                                        </p:attrNameLst>
                                      </p:cBhvr>
                                      <p:to>
                                        <p:strVal val="visible"/>
                                      </p:to>
                                    </p:set>
                                    <p:animEffect transition="in" filter="fade">
                                      <p:cBhvr>
                                        <p:cTn id="161" dur="500"/>
                                        <p:tgtEl>
                                          <p:spTgt spid="171"/>
                                        </p:tgtEl>
                                      </p:cBhvr>
                                    </p:animEffect>
                                  </p:childTnLst>
                                </p:cTn>
                              </p:par>
                              <p:par>
                                <p:cTn id="162" presetID="10" presetClass="entr" presetSubtype="0" fill="hold" nodeType="withEffect">
                                  <p:stCondLst>
                                    <p:cond delay="0"/>
                                  </p:stCondLst>
                                  <p:childTnLst>
                                    <p:set>
                                      <p:cBhvr>
                                        <p:cTn id="163" dur="1" fill="hold">
                                          <p:stCondLst>
                                            <p:cond delay="0"/>
                                          </p:stCondLst>
                                        </p:cTn>
                                        <p:tgtEl>
                                          <p:spTgt spid="170"/>
                                        </p:tgtEl>
                                        <p:attrNameLst>
                                          <p:attrName>style.visibility</p:attrName>
                                        </p:attrNameLst>
                                      </p:cBhvr>
                                      <p:to>
                                        <p:strVal val="visible"/>
                                      </p:to>
                                    </p:set>
                                    <p:animEffect transition="in" filter="fade">
                                      <p:cBhvr>
                                        <p:cTn id="164" dur="500"/>
                                        <p:tgtEl>
                                          <p:spTgt spid="170"/>
                                        </p:tgtEl>
                                      </p:cBhvr>
                                    </p:animEffect>
                                  </p:childTnLst>
                                </p:cTn>
                              </p:par>
                              <p:par>
                                <p:cTn id="165" presetID="10" presetClass="entr" presetSubtype="0" fill="hold" nodeType="withEffect">
                                  <p:stCondLst>
                                    <p:cond delay="0"/>
                                  </p:stCondLst>
                                  <p:childTnLst>
                                    <p:set>
                                      <p:cBhvr>
                                        <p:cTn id="166" dur="1" fill="hold">
                                          <p:stCondLst>
                                            <p:cond delay="0"/>
                                          </p:stCondLst>
                                        </p:cTn>
                                        <p:tgtEl>
                                          <p:spTgt spid="168"/>
                                        </p:tgtEl>
                                        <p:attrNameLst>
                                          <p:attrName>style.visibility</p:attrName>
                                        </p:attrNameLst>
                                      </p:cBhvr>
                                      <p:to>
                                        <p:strVal val="visible"/>
                                      </p:to>
                                    </p:set>
                                    <p:animEffect transition="in" filter="fade">
                                      <p:cBhvr>
                                        <p:cTn id="167" dur="500"/>
                                        <p:tgtEl>
                                          <p:spTgt spid="168"/>
                                        </p:tgtEl>
                                      </p:cBhvr>
                                    </p:animEffect>
                                  </p:childTnLst>
                                </p:cTn>
                              </p:par>
                              <p:par>
                                <p:cTn id="168" presetID="10" presetClass="entr" presetSubtype="0" fill="hold" nodeType="withEffect">
                                  <p:stCondLst>
                                    <p:cond delay="0"/>
                                  </p:stCondLst>
                                  <p:childTnLst>
                                    <p:set>
                                      <p:cBhvr>
                                        <p:cTn id="169" dur="1" fill="hold">
                                          <p:stCondLst>
                                            <p:cond delay="0"/>
                                          </p:stCondLst>
                                        </p:cTn>
                                        <p:tgtEl>
                                          <p:spTgt spid="167"/>
                                        </p:tgtEl>
                                        <p:attrNameLst>
                                          <p:attrName>style.visibility</p:attrName>
                                        </p:attrNameLst>
                                      </p:cBhvr>
                                      <p:to>
                                        <p:strVal val="visible"/>
                                      </p:to>
                                    </p:set>
                                    <p:animEffect transition="in" filter="fade">
                                      <p:cBhvr>
                                        <p:cTn id="170" dur="500"/>
                                        <p:tgtEl>
                                          <p:spTgt spid="167"/>
                                        </p:tgtEl>
                                      </p:cBhvr>
                                    </p:animEffect>
                                  </p:childTnLst>
                                </p:cTn>
                              </p:par>
                              <p:par>
                                <p:cTn id="171" presetID="10" presetClass="entr" presetSubtype="0" fill="hold" nodeType="withEffect">
                                  <p:stCondLst>
                                    <p:cond delay="0"/>
                                  </p:stCondLst>
                                  <p:childTnLst>
                                    <p:set>
                                      <p:cBhvr>
                                        <p:cTn id="172" dur="1" fill="hold">
                                          <p:stCondLst>
                                            <p:cond delay="0"/>
                                          </p:stCondLst>
                                        </p:cTn>
                                        <p:tgtEl>
                                          <p:spTgt spid="166"/>
                                        </p:tgtEl>
                                        <p:attrNameLst>
                                          <p:attrName>style.visibility</p:attrName>
                                        </p:attrNameLst>
                                      </p:cBhvr>
                                      <p:to>
                                        <p:strVal val="visible"/>
                                      </p:to>
                                    </p:set>
                                    <p:animEffect transition="in" filter="fade">
                                      <p:cBhvr>
                                        <p:cTn id="173" dur="500"/>
                                        <p:tgtEl>
                                          <p:spTgt spid="166"/>
                                        </p:tgtEl>
                                      </p:cBhvr>
                                    </p:animEffect>
                                  </p:childTnLst>
                                </p:cTn>
                              </p:par>
                              <p:par>
                                <p:cTn id="174" presetID="10" presetClass="exit" presetSubtype="0" fill="hold" grpId="0" nodeType="withEffect">
                                  <p:stCondLst>
                                    <p:cond delay="0"/>
                                  </p:stCondLst>
                                  <p:childTnLst>
                                    <p:animEffect transition="out" filter="fade">
                                      <p:cBhvr>
                                        <p:cTn id="175" dur="500"/>
                                        <p:tgtEl>
                                          <p:spTgt spid="242"/>
                                        </p:tgtEl>
                                      </p:cBhvr>
                                    </p:animEffect>
                                    <p:set>
                                      <p:cBhvr>
                                        <p:cTn id="176" dur="1" fill="hold">
                                          <p:stCondLst>
                                            <p:cond delay="499"/>
                                          </p:stCondLst>
                                        </p:cTn>
                                        <p:tgtEl>
                                          <p:spTgt spid="242"/>
                                        </p:tgtEl>
                                        <p:attrNameLst>
                                          <p:attrName>style.visibility</p:attrName>
                                        </p:attrNameLst>
                                      </p:cBhvr>
                                      <p:to>
                                        <p:strVal val="hidden"/>
                                      </p:to>
                                    </p:set>
                                  </p:childTnLst>
                                </p:cTn>
                              </p:par>
                              <p:par>
                                <p:cTn id="177" presetID="10" presetClass="entr" presetSubtype="0" fill="hold" grpId="0" nodeType="withEffect">
                                  <p:stCondLst>
                                    <p:cond delay="0"/>
                                  </p:stCondLst>
                                  <p:childTnLst>
                                    <p:set>
                                      <p:cBhvr>
                                        <p:cTn id="178" dur="1" fill="hold">
                                          <p:stCondLst>
                                            <p:cond delay="0"/>
                                          </p:stCondLst>
                                        </p:cTn>
                                        <p:tgtEl>
                                          <p:spTgt spid="164"/>
                                        </p:tgtEl>
                                        <p:attrNameLst>
                                          <p:attrName>style.visibility</p:attrName>
                                        </p:attrNameLst>
                                      </p:cBhvr>
                                      <p:to>
                                        <p:strVal val="visible"/>
                                      </p:to>
                                    </p:set>
                                    <p:animEffect transition="in" filter="fade">
                                      <p:cBhvr>
                                        <p:cTn id="179" dur="500"/>
                                        <p:tgtEl>
                                          <p:spTgt spid="164"/>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34"/>
                                        </p:tgtEl>
                                        <p:attrNameLst>
                                          <p:attrName>style.visibility</p:attrName>
                                        </p:attrNameLst>
                                      </p:cBhvr>
                                      <p:to>
                                        <p:strVal val="visible"/>
                                      </p:to>
                                    </p:set>
                                    <p:animEffect transition="in" filter="fade">
                                      <p:cBhvr>
                                        <p:cTn id="184" dur="500"/>
                                        <p:tgtEl>
                                          <p:spTgt spid="13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42"/>
                                        </p:tgtEl>
                                        <p:attrNameLst>
                                          <p:attrName>style.visibility</p:attrName>
                                        </p:attrNameLst>
                                      </p:cBhvr>
                                      <p:to>
                                        <p:strVal val="visible"/>
                                      </p:to>
                                    </p:set>
                                    <p:animEffect transition="in" filter="fade">
                                      <p:cBhvr>
                                        <p:cTn id="187" dur="500"/>
                                        <p:tgtEl>
                                          <p:spTgt spid="142"/>
                                        </p:tgtEl>
                                      </p:cBhvr>
                                    </p:animEffect>
                                  </p:childTnLst>
                                </p:cTn>
                              </p:par>
                              <p:par>
                                <p:cTn id="188" presetID="10" presetClass="entr" presetSubtype="0" fill="hold" nodeType="withEffect">
                                  <p:stCondLst>
                                    <p:cond delay="0"/>
                                  </p:stCondLst>
                                  <p:childTnLst>
                                    <p:set>
                                      <p:cBhvr>
                                        <p:cTn id="189" dur="1" fill="hold">
                                          <p:stCondLst>
                                            <p:cond delay="0"/>
                                          </p:stCondLst>
                                        </p:cTn>
                                        <p:tgtEl>
                                          <p:spTgt spid="133"/>
                                        </p:tgtEl>
                                        <p:attrNameLst>
                                          <p:attrName>style.visibility</p:attrName>
                                        </p:attrNameLst>
                                      </p:cBhvr>
                                      <p:to>
                                        <p:strVal val="visible"/>
                                      </p:to>
                                    </p:set>
                                    <p:animEffect transition="in" filter="fade">
                                      <p:cBhvr>
                                        <p:cTn id="190" dur="500"/>
                                        <p:tgtEl>
                                          <p:spTgt spid="13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12"/>
                                        </p:tgtEl>
                                        <p:attrNameLst>
                                          <p:attrName>style.visibility</p:attrName>
                                        </p:attrNameLst>
                                      </p:cBhvr>
                                      <p:to>
                                        <p:strVal val="visible"/>
                                      </p:to>
                                    </p:set>
                                    <p:animEffect transition="in" filter="fade">
                                      <p:cBhvr>
                                        <p:cTn id="193" dur="500"/>
                                        <p:tgtEl>
                                          <p:spTgt spid="212"/>
                                        </p:tgtEl>
                                      </p:cBhvr>
                                    </p:animEffect>
                                  </p:childTnLst>
                                </p:cTn>
                              </p:par>
                              <p:par>
                                <p:cTn id="194" presetID="10" presetClass="entr" presetSubtype="0" fill="hold" nodeType="withEffect">
                                  <p:stCondLst>
                                    <p:cond delay="0"/>
                                  </p:stCondLst>
                                  <p:childTnLst>
                                    <p:set>
                                      <p:cBhvr>
                                        <p:cTn id="195" dur="1" fill="hold">
                                          <p:stCondLst>
                                            <p:cond delay="0"/>
                                          </p:stCondLst>
                                        </p:cTn>
                                        <p:tgtEl>
                                          <p:spTgt spid="177"/>
                                        </p:tgtEl>
                                        <p:attrNameLst>
                                          <p:attrName>style.visibility</p:attrName>
                                        </p:attrNameLst>
                                      </p:cBhvr>
                                      <p:to>
                                        <p:strVal val="visible"/>
                                      </p:to>
                                    </p:set>
                                    <p:animEffect transition="in" filter="fade">
                                      <p:cBhvr>
                                        <p:cTn id="196" dur="500"/>
                                        <p:tgtEl>
                                          <p:spTgt spid="17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41"/>
                                        </p:tgtEl>
                                        <p:attrNameLst>
                                          <p:attrName>style.visibility</p:attrName>
                                        </p:attrNameLst>
                                      </p:cBhvr>
                                      <p:to>
                                        <p:strVal val="visible"/>
                                      </p:to>
                                    </p:set>
                                    <p:animEffect transition="in" filter="fade">
                                      <p:cBhvr>
                                        <p:cTn id="199" dur="500"/>
                                        <p:tgtEl>
                                          <p:spTgt spid="1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65"/>
                                        </p:tgtEl>
                                        <p:attrNameLst>
                                          <p:attrName>style.visibility</p:attrName>
                                        </p:attrNameLst>
                                      </p:cBhvr>
                                      <p:to>
                                        <p:strVal val="visible"/>
                                      </p:to>
                                    </p:set>
                                    <p:animEffect transition="in" filter="fade">
                                      <p:cBhvr>
                                        <p:cTn id="202" dur="500"/>
                                        <p:tgtEl>
                                          <p:spTgt spid="16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38"/>
                                        </p:tgtEl>
                                        <p:attrNameLst>
                                          <p:attrName>style.visibility</p:attrName>
                                        </p:attrNameLst>
                                      </p:cBhvr>
                                      <p:to>
                                        <p:strVal val="visible"/>
                                      </p:to>
                                    </p:set>
                                    <p:animEffect transition="in" filter="fade">
                                      <p:cBhvr>
                                        <p:cTn id="205" dur="500"/>
                                        <p:tgtEl>
                                          <p:spTgt spid="13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39"/>
                                        </p:tgtEl>
                                        <p:attrNameLst>
                                          <p:attrName>style.visibility</p:attrName>
                                        </p:attrNameLst>
                                      </p:cBhvr>
                                      <p:to>
                                        <p:strVal val="visible"/>
                                      </p:to>
                                    </p:set>
                                    <p:animEffect transition="in" filter="fade">
                                      <p:cBhvr>
                                        <p:cTn id="208" dur="500"/>
                                        <p:tgtEl>
                                          <p:spTgt spid="23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35"/>
                                        </p:tgtEl>
                                        <p:attrNameLst>
                                          <p:attrName>style.visibility</p:attrName>
                                        </p:attrNameLst>
                                      </p:cBhvr>
                                      <p:to>
                                        <p:strVal val="visible"/>
                                      </p:to>
                                    </p:set>
                                    <p:animEffect transition="in" filter="fade">
                                      <p:cBhvr>
                                        <p:cTn id="213" dur="500"/>
                                        <p:tgtEl>
                                          <p:spTgt spid="13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36"/>
                                        </p:tgtEl>
                                        <p:attrNameLst>
                                          <p:attrName>style.visibility</p:attrName>
                                        </p:attrNameLst>
                                      </p:cBhvr>
                                      <p:to>
                                        <p:strVal val="visible"/>
                                      </p:to>
                                    </p:set>
                                    <p:animEffect transition="in" filter="fade">
                                      <p:cBhvr>
                                        <p:cTn id="216" dur="500"/>
                                        <p:tgtEl>
                                          <p:spTgt spid="136"/>
                                        </p:tgtEl>
                                      </p:cBhvr>
                                    </p:animEffect>
                                  </p:childTnLst>
                                </p:cTn>
                              </p:par>
                              <p:par>
                                <p:cTn id="217" presetID="10" presetClass="entr" presetSubtype="0" fill="hold" nodeType="withEffect">
                                  <p:stCondLst>
                                    <p:cond delay="0"/>
                                  </p:stCondLst>
                                  <p:childTnLst>
                                    <p:set>
                                      <p:cBhvr>
                                        <p:cTn id="218" dur="1" fill="hold">
                                          <p:stCondLst>
                                            <p:cond delay="0"/>
                                          </p:stCondLst>
                                        </p:cTn>
                                        <p:tgtEl>
                                          <p:spTgt spid="217"/>
                                        </p:tgtEl>
                                        <p:attrNameLst>
                                          <p:attrName>style.visibility</p:attrName>
                                        </p:attrNameLst>
                                      </p:cBhvr>
                                      <p:to>
                                        <p:strVal val="visible"/>
                                      </p:to>
                                    </p:set>
                                    <p:animEffect transition="in" filter="fade">
                                      <p:cBhvr>
                                        <p:cTn id="219" dur="500"/>
                                        <p:tgtEl>
                                          <p:spTgt spid="217"/>
                                        </p:tgtEl>
                                      </p:cBhvr>
                                    </p:animEffect>
                                  </p:childTnLst>
                                </p:cTn>
                              </p:par>
                              <p:par>
                                <p:cTn id="220" presetID="10" presetClass="entr" presetSubtype="0" fill="hold" nodeType="withEffect">
                                  <p:stCondLst>
                                    <p:cond delay="0"/>
                                  </p:stCondLst>
                                  <p:childTnLst>
                                    <p:set>
                                      <p:cBhvr>
                                        <p:cTn id="221" dur="1" fill="hold">
                                          <p:stCondLst>
                                            <p:cond delay="0"/>
                                          </p:stCondLst>
                                        </p:cTn>
                                        <p:tgtEl>
                                          <p:spTgt spid="218"/>
                                        </p:tgtEl>
                                        <p:attrNameLst>
                                          <p:attrName>style.visibility</p:attrName>
                                        </p:attrNameLst>
                                      </p:cBhvr>
                                      <p:to>
                                        <p:strVal val="visible"/>
                                      </p:to>
                                    </p:set>
                                    <p:animEffect transition="in" filter="fade">
                                      <p:cBhvr>
                                        <p:cTn id="222" dur="500"/>
                                        <p:tgtEl>
                                          <p:spTgt spid="21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19"/>
                                        </p:tgtEl>
                                        <p:attrNameLst>
                                          <p:attrName>style.visibility</p:attrName>
                                        </p:attrNameLst>
                                      </p:cBhvr>
                                      <p:to>
                                        <p:strVal val="visible"/>
                                      </p:to>
                                    </p:set>
                                    <p:animEffect transition="in" filter="fade">
                                      <p:cBhvr>
                                        <p:cTn id="225" dur="500"/>
                                        <p:tgtEl>
                                          <p:spTgt spid="219"/>
                                        </p:tgtEl>
                                      </p:cBhvr>
                                    </p:animEffect>
                                  </p:childTnLst>
                                </p:cTn>
                              </p:par>
                              <p:par>
                                <p:cTn id="226" presetID="10" presetClass="entr" presetSubtype="0" fill="hold" nodeType="withEffect">
                                  <p:stCondLst>
                                    <p:cond delay="0"/>
                                  </p:stCondLst>
                                  <p:childTnLst>
                                    <p:set>
                                      <p:cBhvr>
                                        <p:cTn id="227" dur="1" fill="hold">
                                          <p:stCondLst>
                                            <p:cond delay="0"/>
                                          </p:stCondLst>
                                        </p:cTn>
                                        <p:tgtEl>
                                          <p:spTgt spid="227"/>
                                        </p:tgtEl>
                                        <p:attrNameLst>
                                          <p:attrName>style.visibility</p:attrName>
                                        </p:attrNameLst>
                                      </p:cBhvr>
                                      <p:to>
                                        <p:strVal val="visible"/>
                                      </p:to>
                                    </p:set>
                                    <p:animEffect transition="in" filter="fade">
                                      <p:cBhvr>
                                        <p:cTn id="228" dur="500"/>
                                        <p:tgtEl>
                                          <p:spTgt spid="227"/>
                                        </p:tgtEl>
                                      </p:cBhvr>
                                    </p:animEffect>
                                  </p:childTnLst>
                                </p:cTn>
                              </p:par>
                              <p:par>
                                <p:cTn id="229" presetID="10" presetClass="entr" presetSubtype="0" fill="hold" nodeType="withEffect">
                                  <p:stCondLst>
                                    <p:cond delay="0"/>
                                  </p:stCondLst>
                                  <p:childTnLst>
                                    <p:set>
                                      <p:cBhvr>
                                        <p:cTn id="230" dur="1" fill="hold">
                                          <p:stCondLst>
                                            <p:cond delay="0"/>
                                          </p:stCondLst>
                                        </p:cTn>
                                        <p:tgtEl>
                                          <p:spTgt spid="229"/>
                                        </p:tgtEl>
                                        <p:attrNameLst>
                                          <p:attrName>style.visibility</p:attrName>
                                        </p:attrNameLst>
                                      </p:cBhvr>
                                      <p:to>
                                        <p:strVal val="visible"/>
                                      </p:to>
                                    </p:set>
                                    <p:animEffect transition="in" filter="fade">
                                      <p:cBhvr>
                                        <p:cTn id="231" dur="500"/>
                                        <p:tgtEl>
                                          <p:spTgt spid="229"/>
                                        </p:tgtEl>
                                      </p:cBhvr>
                                    </p:animEffect>
                                  </p:childTnLst>
                                </p:cTn>
                              </p:par>
                              <p:par>
                                <p:cTn id="232" presetID="10" presetClass="entr" presetSubtype="0" fill="hold" nodeType="withEffect">
                                  <p:stCondLst>
                                    <p:cond delay="0"/>
                                  </p:stCondLst>
                                  <p:childTnLst>
                                    <p:set>
                                      <p:cBhvr>
                                        <p:cTn id="233" dur="1" fill="hold">
                                          <p:stCondLst>
                                            <p:cond delay="0"/>
                                          </p:stCondLst>
                                        </p:cTn>
                                        <p:tgtEl>
                                          <p:spTgt spid="231"/>
                                        </p:tgtEl>
                                        <p:attrNameLst>
                                          <p:attrName>style.visibility</p:attrName>
                                        </p:attrNameLst>
                                      </p:cBhvr>
                                      <p:to>
                                        <p:strVal val="visible"/>
                                      </p:to>
                                    </p:set>
                                    <p:animEffect transition="in" filter="fade">
                                      <p:cBhvr>
                                        <p:cTn id="234" dur="500"/>
                                        <p:tgtEl>
                                          <p:spTgt spid="23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32"/>
                                        </p:tgtEl>
                                        <p:attrNameLst>
                                          <p:attrName>style.visibility</p:attrName>
                                        </p:attrNameLst>
                                      </p:cBhvr>
                                      <p:to>
                                        <p:strVal val="visible"/>
                                      </p:to>
                                    </p:set>
                                    <p:animEffect transition="in" filter="fade">
                                      <p:cBhvr>
                                        <p:cTn id="237" dur="500"/>
                                        <p:tgtEl>
                                          <p:spTgt spid="232"/>
                                        </p:tgtEl>
                                      </p:cBhvr>
                                    </p:animEffect>
                                  </p:childTnLst>
                                </p:cTn>
                              </p:par>
                              <p:par>
                                <p:cTn id="238" presetID="10" presetClass="entr" presetSubtype="0" fill="hold" grpId="1" nodeType="withEffect">
                                  <p:stCondLst>
                                    <p:cond delay="0"/>
                                  </p:stCondLst>
                                  <p:childTnLst>
                                    <p:set>
                                      <p:cBhvr>
                                        <p:cTn id="239" dur="1" fill="hold">
                                          <p:stCondLst>
                                            <p:cond delay="0"/>
                                          </p:stCondLst>
                                        </p:cTn>
                                        <p:tgtEl>
                                          <p:spTgt spid="245"/>
                                        </p:tgtEl>
                                        <p:attrNameLst>
                                          <p:attrName>style.visibility</p:attrName>
                                        </p:attrNameLst>
                                      </p:cBhvr>
                                      <p:to>
                                        <p:strVal val="visible"/>
                                      </p:to>
                                    </p:set>
                                    <p:animEffect transition="in" filter="fade">
                                      <p:cBhvr>
                                        <p:cTn id="240" dur="500"/>
                                        <p:tgtEl>
                                          <p:spTgt spid="245"/>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nodeType="clickEffect">
                                  <p:stCondLst>
                                    <p:cond delay="0"/>
                                  </p:stCondLst>
                                  <p:childTnLst>
                                    <p:set>
                                      <p:cBhvr>
                                        <p:cTn id="244" dur="1" fill="hold">
                                          <p:stCondLst>
                                            <p:cond delay="0"/>
                                          </p:stCondLst>
                                        </p:cTn>
                                        <p:tgtEl>
                                          <p:spTgt spid="222"/>
                                        </p:tgtEl>
                                        <p:attrNameLst>
                                          <p:attrName>style.visibility</p:attrName>
                                        </p:attrNameLst>
                                      </p:cBhvr>
                                      <p:to>
                                        <p:strVal val="visible"/>
                                      </p:to>
                                    </p:set>
                                    <p:animEffect transition="in" filter="fade">
                                      <p:cBhvr>
                                        <p:cTn id="245" dur="500"/>
                                        <p:tgtEl>
                                          <p:spTgt spid="222"/>
                                        </p:tgtEl>
                                      </p:cBhvr>
                                    </p:animEffect>
                                  </p:childTnLst>
                                </p:cTn>
                              </p:par>
                              <p:par>
                                <p:cTn id="246" presetID="10" presetClass="entr" presetSubtype="0" fill="hold" nodeType="withEffect">
                                  <p:stCondLst>
                                    <p:cond delay="0"/>
                                  </p:stCondLst>
                                  <p:childTnLst>
                                    <p:set>
                                      <p:cBhvr>
                                        <p:cTn id="247" dur="1" fill="hold">
                                          <p:stCondLst>
                                            <p:cond delay="0"/>
                                          </p:stCondLst>
                                        </p:cTn>
                                        <p:tgtEl>
                                          <p:spTgt spid="228"/>
                                        </p:tgtEl>
                                        <p:attrNameLst>
                                          <p:attrName>style.visibility</p:attrName>
                                        </p:attrNameLst>
                                      </p:cBhvr>
                                      <p:to>
                                        <p:strVal val="visible"/>
                                      </p:to>
                                    </p:set>
                                    <p:animEffect transition="in" filter="fade">
                                      <p:cBhvr>
                                        <p:cTn id="248" dur="500"/>
                                        <p:tgtEl>
                                          <p:spTgt spid="228"/>
                                        </p:tgtEl>
                                      </p:cBhvr>
                                    </p:animEffect>
                                  </p:childTnLst>
                                </p:cTn>
                              </p:par>
                              <p:par>
                                <p:cTn id="249" presetID="10" presetClass="entr" presetSubtype="0" fill="hold" nodeType="withEffect">
                                  <p:stCondLst>
                                    <p:cond delay="0"/>
                                  </p:stCondLst>
                                  <p:childTnLst>
                                    <p:set>
                                      <p:cBhvr>
                                        <p:cTn id="250" dur="1" fill="hold">
                                          <p:stCondLst>
                                            <p:cond delay="0"/>
                                          </p:stCondLst>
                                        </p:cTn>
                                        <p:tgtEl>
                                          <p:spTgt spid="150"/>
                                        </p:tgtEl>
                                        <p:attrNameLst>
                                          <p:attrName>style.visibility</p:attrName>
                                        </p:attrNameLst>
                                      </p:cBhvr>
                                      <p:to>
                                        <p:strVal val="visible"/>
                                      </p:to>
                                    </p:set>
                                    <p:animEffect transition="in" filter="fade">
                                      <p:cBhvr>
                                        <p:cTn id="251" dur="500"/>
                                        <p:tgtEl>
                                          <p:spTgt spid="150"/>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62"/>
                                        </p:tgtEl>
                                        <p:attrNameLst>
                                          <p:attrName>style.visibility</p:attrName>
                                        </p:attrNameLst>
                                      </p:cBhvr>
                                      <p:to>
                                        <p:strVal val="visible"/>
                                      </p:to>
                                    </p:set>
                                    <p:animEffect transition="in" filter="fade">
                                      <p:cBhvr>
                                        <p:cTn id="254" dur="500"/>
                                        <p:tgtEl>
                                          <p:spTgt spid="162"/>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60"/>
                                        </p:tgtEl>
                                        <p:attrNameLst>
                                          <p:attrName>style.visibility</p:attrName>
                                        </p:attrNameLst>
                                      </p:cBhvr>
                                      <p:to>
                                        <p:strVal val="visible"/>
                                      </p:to>
                                    </p:set>
                                    <p:animEffect transition="in" filter="fade">
                                      <p:cBhvr>
                                        <p:cTn id="257" dur="500"/>
                                        <p:tgtEl>
                                          <p:spTgt spid="16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223"/>
                                        </p:tgtEl>
                                        <p:attrNameLst>
                                          <p:attrName>style.visibility</p:attrName>
                                        </p:attrNameLst>
                                      </p:cBhvr>
                                      <p:to>
                                        <p:strVal val="visible"/>
                                      </p:to>
                                    </p:set>
                                    <p:animEffect transition="in" filter="fade">
                                      <p:cBhvr>
                                        <p:cTn id="260" dur="500"/>
                                        <p:tgtEl>
                                          <p:spTgt spid="223"/>
                                        </p:tgtEl>
                                      </p:cBhvr>
                                    </p:animEffect>
                                  </p:childTnLst>
                                </p:cTn>
                              </p:par>
                              <p:par>
                                <p:cTn id="261" presetID="10" presetClass="exit" presetSubtype="0" fill="hold" grpId="0" nodeType="withEffect">
                                  <p:stCondLst>
                                    <p:cond delay="0"/>
                                  </p:stCondLst>
                                  <p:childTnLst>
                                    <p:animEffect transition="out" filter="fade">
                                      <p:cBhvr>
                                        <p:cTn id="262" dur="500"/>
                                        <p:tgtEl>
                                          <p:spTgt spid="245"/>
                                        </p:tgtEl>
                                      </p:cBhvr>
                                    </p:animEffect>
                                    <p:set>
                                      <p:cBhvr>
                                        <p:cTn id="263" dur="1" fill="hold">
                                          <p:stCondLst>
                                            <p:cond delay="499"/>
                                          </p:stCondLst>
                                        </p:cTn>
                                        <p:tgtEl>
                                          <p:spTgt spid="245"/>
                                        </p:tgtEl>
                                        <p:attrNameLst>
                                          <p:attrName>style.visibility</p:attrName>
                                        </p:attrNameLst>
                                      </p:cBhvr>
                                      <p:to>
                                        <p:strVal val="hidden"/>
                                      </p:to>
                                    </p:set>
                                  </p:childTnLst>
                                </p:cTn>
                              </p:par>
                              <p:par>
                                <p:cTn id="264" presetID="10" presetClass="entr" presetSubtype="0" fill="hold" grpId="1" nodeType="withEffect">
                                  <p:stCondLst>
                                    <p:cond delay="0"/>
                                  </p:stCondLst>
                                  <p:childTnLst>
                                    <p:set>
                                      <p:cBhvr>
                                        <p:cTn id="265" dur="1" fill="hold">
                                          <p:stCondLst>
                                            <p:cond delay="0"/>
                                          </p:stCondLst>
                                        </p:cTn>
                                        <p:tgtEl>
                                          <p:spTgt spid="243"/>
                                        </p:tgtEl>
                                        <p:attrNameLst>
                                          <p:attrName>style.visibility</p:attrName>
                                        </p:attrNameLst>
                                      </p:cBhvr>
                                      <p:to>
                                        <p:strVal val="visible"/>
                                      </p:to>
                                    </p:set>
                                    <p:animEffect transition="in" filter="fade">
                                      <p:cBhvr>
                                        <p:cTn id="266" dur="500"/>
                                        <p:tgtEl>
                                          <p:spTgt spid="243"/>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131"/>
                                        </p:tgtEl>
                                        <p:attrNameLst>
                                          <p:attrName>style.visibility</p:attrName>
                                        </p:attrNameLst>
                                      </p:cBhvr>
                                      <p:to>
                                        <p:strVal val="visible"/>
                                      </p:to>
                                    </p:set>
                                    <p:animEffect transition="in" filter="fade">
                                      <p:cBhvr>
                                        <p:cTn id="271" dur="500"/>
                                        <p:tgtEl>
                                          <p:spTgt spid="131"/>
                                        </p:tgtEl>
                                      </p:cBhvr>
                                    </p:animEffect>
                                  </p:childTnLst>
                                </p:cTn>
                              </p:par>
                              <p:par>
                                <p:cTn id="272" presetID="10" presetClass="exit" presetSubtype="0" fill="hold" grpId="0" nodeType="withEffect">
                                  <p:stCondLst>
                                    <p:cond delay="0"/>
                                  </p:stCondLst>
                                  <p:childTnLst>
                                    <p:animEffect transition="out" filter="fade">
                                      <p:cBhvr>
                                        <p:cTn id="273" dur="500"/>
                                        <p:tgtEl>
                                          <p:spTgt spid="243"/>
                                        </p:tgtEl>
                                      </p:cBhvr>
                                    </p:animEffect>
                                    <p:set>
                                      <p:cBhvr>
                                        <p:cTn id="274" dur="1" fill="hold">
                                          <p:stCondLst>
                                            <p:cond delay="499"/>
                                          </p:stCondLst>
                                        </p:cTn>
                                        <p:tgtEl>
                                          <p:spTgt spid="243"/>
                                        </p:tgtEl>
                                        <p:attrNameLst>
                                          <p:attrName>style.visibility</p:attrName>
                                        </p:attrNameLst>
                                      </p:cBhvr>
                                      <p:to>
                                        <p:strVal val="hidden"/>
                                      </p:to>
                                    </p:set>
                                  </p:childTnLst>
                                </p:cTn>
                              </p:par>
                              <p:par>
                                <p:cTn id="275" presetID="10" presetClass="entr" presetSubtype="0" fill="hold" grpId="1" nodeType="withEffect">
                                  <p:stCondLst>
                                    <p:cond delay="0"/>
                                  </p:stCondLst>
                                  <p:childTnLst>
                                    <p:set>
                                      <p:cBhvr>
                                        <p:cTn id="276" dur="1" fill="hold">
                                          <p:stCondLst>
                                            <p:cond delay="0"/>
                                          </p:stCondLst>
                                        </p:cTn>
                                        <p:tgtEl>
                                          <p:spTgt spid="244"/>
                                        </p:tgtEl>
                                        <p:attrNameLst>
                                          <p:attrName>style.visibility</p:attrName>
                                        </p:attrNameLst>
                                      </p:cBhvr>
                                      <p:to>
                                        <p:strVal val="visible"/>
                                      </p:to>
                                    </p:set>
                                    <p:animEffect transition="in" filter="fade">
                                      <p:cBhvr>
                                        <p:cTn id="277" dur="500"/>
                                        <p:tgtEl>
                                          <p:spTgt spid="244"/>
                                        </p:tgtEl>
                                      </p:cBhvr>
                                    </p:animEffect>
                                  </p:childTnLst>
                                </p:cTn>
                              </p:par>
                              <p:par>
                                <p:cTn id="278" presetID="10" presetClass="entr" presetSubtype="0" fill="hold" nodeType="withEffect">
                                  <p:stCondLst>
                                    <p:cond delay="0"/>
                                  </p:stCondLst>
                                  <p:childTnLst>
                                    <p:set>
                                      <p:cBhvr>
                                        <p:cTn id="279" dur="1" fill="hold">
                                          <p:stCondLst>
                                            <p:cond delay="0"/>
                                          </p:stCondLst>
                                        </p:cTn>
                                        <p:tgtEl>
                                          <p:spTgt spid="224"/>
                                        </p:tgtEl>
                                        <p:attrNameLst>
                                          <p:attrName>style.visibility</p:attrName>
                                        </p:attrNameLst>
                                      </p:cBhvr>
                                      <p:to>
                                        <p:strVal val="visible"/>
                                      </p:to>
                                    </p:set>
                                    <p:animEffect transition="in" filter="fade">
                                      <p:cBhvr>
                                        <p:cTn id="280" dur="500"/>
                                        <p:tgtEl>
                                          <p:spTgt spid="224"/>
                                        </p:tgtEl>
                                      </p:cBhvr>
                                    </p:animEffect>
                                  </p:childTnLst>
                                </p:cTn>
                              </p:par>
                              <p:par>
                                <p:cTn id="281" presetID="10" presetClass="entr" presetSubtype="0" fill="hold" nodeType="withEffect">
                                  <p:stCondLst>
                                    <p:cond delay="0"/>
                                  </p:stCondLst>
                                  <p:childTnLst>
                                    <p:set>
                                      <p:cBhvr>
                                        <p:cTn id="282" dur="1" fill="hold">
                                          <p:stCondLst>
                                            <p:cond delay="0"/>
                                          </p:stCondLst>
                                        </p:cTn>
                                        <p:tgtEl>
                                          <p:spTgt spid="230"/>
                                        </p:tgtEl>
                                        <p:attrNameLst>
                                          <p:attrName>style.visibility</p:attrName>
                                        </p:attrNameLst>
                                      </p:cBhvr>
                                      <p:to>
                                        <p:strVal val="visible"/>
                                      </p:to>
                                    </p:set>
                                    <p:animEffect transition="in" filter="fade">
                                      <p:cBhvr>
                                        <p:cTn id="283" dur="500"/>
                                        <p:tgtEl>
                                          <p:spTgt spid="230"/>
                                        </p:tgtEl>
                                      </p:cBhvr>
                                    </p:animEffect>
                                  </p:childTnLst>
                                </p:cTn>
                              </p:par>
                              <p:par>
                                <p:cTn id="284" presetID="10" presetClass="entr" presetSubtype="0" fill="hold" nodeType="withEffect">
                                  <p:stCondLst>
                                    <p:cond delay="0"/>
                                  </p:stCondLst>
                                  <p:childTnLst>
                                    <p:set>
                                      <p:cBhvr>
                                        <p:cTn id="285" dur="1" fill="hold">
                                          <p:stCondLst>
                                            <p:cond delay="0"/>
                                          </p:stCondLst>
                                        </p:cTn>
                                        <p:tgtEl>
                                          <p:spTgt spid="151"/>
                                        </p:tgtEl>
                                        <p:attrNameLst>
                                          <p:attrName>style.visibility</p:attrName>
                                        </p:attrNameLst>
                                      </p:cBhvr>
                                      <p:to>
                                        <p:strVal val="visible"/>
                                      </p:to>
                                    </p:set>
                                    <p:animEffect transition="in" filter="fade">
                                      <p:cBhvr>
                                        <p:cTn id="286" dur="500"/>
                                        <p:tgtEl>
                                          <p:spTgt spid="151"/>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63"/>
                                        </p:tgtEl>
                                        <p:attrNameLst>
                                          <p:attrName>style.visibility</p:attrName>
                                        </p:attrNameLst>
                                      </p:cBhvr>
                                      <p:to>
                                        <p:strVal val="visible"/>
                                      </p:to>
                                    </p:set>
                                    <p:animEffect transition="in" filter="fade">
                                      <p:cBhvr>
                                        <p:cTn id="289" dur="500"/>
                                        <p:tgtEl>
                                          <p:spTgt spid="163"/>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61"/>
                                        </p:tgtEl>
                                        <p:attrNameLst>
                                          <p:attrName>style.visibility</p:attrName>
                                        </p:attrNameLst>
                                      </p:cBhvr>
                                      <p:to>
                                        <p:strVal val="visible"/>
                                      </p:to>
                                    </p:set>
                                    <p:animEffect transition="in" filter="fade">
                                      <p:cBhvr>
                                        <p:cTn id="292" dur="500"/>
                                        <p:tgtEl>
                                          <p:spTgt spid="161"/>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25"/>
                                        </p:tgtEl>
                                        <p:attrNameLst>
                                          <p:attrName>style.visibility</p:attrName>
                                        </p:attrNameLst>
                                      </p:cBhvr>
                                      <p:to>
                                        <p:strVal val="visible"/>
                                      </p:to>
                                    </p:set>
                                    <p:animEffect transition="in" filter="fade">
                                      <p:cBhvr>
                                        <p:cTn id="295" dur="500"/>
                                        <p:tgtEl>
                                          <p:spTgt spid="225"/>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0" nodeType="clickEffect">
                                  <p:stCondLst>
                                    <p:cond delay="0"/>
                                  </p:stCondLst>
                                  <p:childTnLst>
                                    <p:set>
                                      <p:cBhvr>
                                        <p:cTn id="299" dur="1" fill="hold">
                                          <p:stCondLst>
                                            <p:cond delay="0"/>
                                          </p:stCondLst>
                                        </p:cTn>
                                        <p:tgtEl>
                                          <p:spTgt spid="132"/>
                                        </p:tgtEl>
                                        <p:attrNameLst>
                                          <p:attrName>style.visibility</p:attrName>
                                        </p:attrNameLst>
                                      </p:cBhvr>
                                      <p:to>
                                        <p:strVal val="visible"/>
                                      </p:to>
                                    </p:set>
                                    <p:animEffect transition="in" filter="fade">
                                      <p:cBhvr>
                                        <p:cTn id="300" dur="500"/>
                                        <p:tgtEl>
                                          <p:spTgt spid="132"/>
                                        </p:tgtEl>
                                      </p:cBhvr>
                                    </p:animEffect>
                                  </p:childTnLst>
                                </p:cTn>
                              </p:par>
                              <p:par>
                                <p:cTn id="301" presetID="10" presetClass="exit" presetSubtype="0" fill="hold" grpId="0" nodeType="withEffect">
                                  <p:stCondLst>
                                    <p:cond delay="0"/>
                                  </p:stCondLst>
                                  <p:childTnLst>
                                    <p:animEffect transition="out" filter="fade">
                                      <p:cBhvr>
                                        <p:cTn id="302" dur="500"/>
                                        <p:tgtEl>
                                          <p:spTgt spid="244"/>
                                        </p:tgtEl>
                                      </p:cBhvr>
                                    </p:animEffect>
                                    <p:set>
                                      <p:cBhvr>
                                        <p:cTn id="303" dur="1" fill="hold">
                                          <p:stCondLst>
                                            <p:cond delay="499"/>
                                          </p:stCondLst>
                                        </p:cTn>
                                        <p:tgtEl>
                                          <p:spTgt spid="244"/>
                                        </p:tgtEl>
                                        <p:attrNameLst>
                                          <p:attrName>style.visibility</p:attrName>
                                        </p:attrNameLst>
                                      </p:cBhvr>
                                      <p:to>
                                        <p:strVal val="hidden"/>
                                      </p:to>
                                    </p:set>
                                  </p:childTnLst>
                                </p:cTn>
                              </p:par>
                              <p:par>
                                <p:cTn id="304" presetID="10" presetClass="entr" presetSubtype="0" fill="hold" grpId="0" nodeType="withEffect">
                                  <p:stCondLst>
                                    <p:cond delay="0"/>
                                  </p:stCondLst>
                                  <p:childTnLst>
                                    <p:set>
                                      <p:cBhvr>
                                        <p:cTn id="305" dur="1" fill="hold">
                                          <p:stCondLst>
                                            <p:cond delay="0"/>
                                          </p:stCondLst>
                                        </p:cTn>
                                        <p:tgtEl>
                                          <p:spTgt spid="236"/>
                                        </p:tgtEl>
                                        <p:attrNameLst>
                                          <p:attrName>style.visibility</p:attrName>
                                        </p:attrNameLst>
                                      </p:cBhvr>
                                      <p:to>
                                        <p:strVal val="visible"/>
                                      </p:to>
                                    </p:set>
                                    <p:animEffect transition="in" filter="fade">
                                      <p:cBhvr>
                                        <p:cTn id="306" dur="500"/>
                                        <p:tgtEl>
                                          <p:spTgt spid="236"/>
                                        </p:tgtEl>
                                      </p:cBhvr>
                                    </p:animEffect>
                                  </p:childTnLst>
                                </p:cTn>
                              </p:par>
                            </p:childTnLst>
                          </p:cTn>
                        </p:par>
                      </p:childTnLst>
                    </p:cTn>
                  </p:par>
                  <p:par>
                    <p:cTn id="307" fill="hold">
                      <p:stCondLst>
                        <p:cond delay="indefinite"/>
                      </p:stCondLst>
                      <p:childTnLst>
                        <p:par>
                          <p:cTn id="308" fill="hold">
                            <p:stCondLst>
                              <p:cond delay="0"/>
                            </p:stCondLst>
                            <p:childTnLst>
                              <p:par>
                                <p:cTn id="309" presetID="10" presetClass="entr" presetSubtype="0" fill="hold" grpId="0" nodeType="clickEffect">
                                  <p:stCondLst>
                                    <p:cond delay="0"/>
                                  </p:stCondLst>
                                  <p:childTnLst>
                                    <p:set>
                                      <p:cBhvr>
                                        <p:cTn id="310" dur="1" fill="hold">
                                          <p:stCondLst>
                                            <p:cond delay="0"/>
                                          </p:stCondLst>
                                        </p:cTn>
                                        <p:tgtEl>
                                          <p:spTgt spid="137"/>
                                        </p:tgtEl>
                                        <p:attrNameLst>
                                          <p:attrName>style.visibility</p:attrName>
                                        </p:attrNameLst>
                                      </p:cBhvr>
                                      <p:to>
                                        <p:strVal val="visible"/>
                                      </p:to>
                                    </p:set>
                                    <p:animEffect transition="in" filter="fade">
                                      <p:cBhvr>
                                        <p:cTn id="311" dur="500"/>
                                        <p:tgtEl>
                                          <p:spTgt spid="137"/>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237"/>
                                        </p:tgtEl>
                                        <p:attrNameLst>
                                          <p:attrName>style.visibility</p:attrName>
                                        </p:attrNameLst>
                                      </p:cBhvr>
                                      <p:to>
                                        <p:strVal val="visible"/>
                                      </p:to>
                                    </p:set>
                                    <p:animEffect transition="in" filter="fade">
                                      <p:cBhvr>
                                        <p:cTn id="314"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5" grpId="0" animBg="1"/>
      <p:bldP spid="136" grpId="0" animBg="1"/>
      <p:bldP spid="137" grpId="0" animBg="1"/>
      <p:bldP spid="138" grpId="0" animBg="1"/>
      <p:bldP spid="139" grpId="0"/>
      <p:bldP spid="140" grpId="0"/>
      <p:bldP spid="141" grpId="0" animBg="1"/>
      <p:bldP spid="142" grpId="0" animBg="1"/>
      <p:bldP spid="143" grpId="0" animBg="1"/>
      <p:bldP spid="144" grpId="0" animBg="1"/>
      <p:bldP spid="145" grpId="0" animBg="1"/>
      <p:bldP spid="146" grpId="0"/>
      <p:bldP spid="148" grpId="0" animBg="1"/>
      <p:bldP spid="149"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p:bldP spid="163" grpId="0"/>
      <p:bldP spid="164" grpId="0"/>
      <p:bldP spid="165" grpId="0"/>
      <p:bldP spid="180" grpId="0" animBg="1"/>
      <p:bldP spid="181" grpId="0" animBg="1"/>
      <p:bldP spid="182" grpId="0" animBg="1"/>
      <p:bldP spid="183" grpId="0" animBg="1"/>
      <p:bldP spid="184" grpId="0" animBg="1"/>
      <p:bldP spid="187" grpId="0"/>
      <p:bldP spid="212" grpId="0" animBg="1"/>
      <p:bldP spid="219" grpId="0"/>
      <p:bldP spid="223" grpId="0"/>
      <p:bldP spid="225" grpId="0"/>
      <p:bldP spid="232" grpId="0"/>
      <p:bldP spid="235" grpId="0"/>
      <p:bldP spid="236" grpId="0" animBg="1"/>
      <p:bldP spid="237" grpId="0" animBg="1"/>
      <p:bldP spid="238" grpId="0"/>
      <p:bldP spid="239" grpId="0"/>
      <p:bldP spid="240" grpId="0"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tpeeb\Desktop\ConfigTool\Config-1-Appliance Top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91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46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Распределение данных</a:t>
            </a:r>
            <a:endParaRPr lang="en-US"/>
          </a:p>
        </p:txBody>
      </p:sp>
      <p:sp>
        <p:nvSpPr>
          <p:cNvPr id="3" name="Text Placeholder 2"/>
          <p:cNvSpPr>
            <a:spLocks noGrp="1"/>
          </p:cNvSpPr>
          <p:nvPr>
            <p:ph type="body" sz="quarter" idx="10"/>
          </p:nvPr>
        </p:nvSpPr>
        <p:spPr>
          <a:xfrm>
            <a:off x="381000" y="1411552"/>
            <a:ext cx="8382000" cy="5090624"/>
          </a:xfrm>
        </p:spPr>
        <p:txBody>
          <a:bodyPr/>
          <a:lstStyle/>
          <a:p>
            <a:r>
              <a:rPr lang="ru-RU" sz="2800" smtClean="0"/>
              <a:t>Два основных типа таблиц</a:t>
            </a:r>
          </a:p>
          <a:p>
            <a:pPr lvl="1"/>
            <a:r>
              <a:rPr lang="en-US" sz="2400" smtClean="0"/>
              <a:t>Replicated</a:t>
            </a:r>
          </a:p>
          <a:p>
            <a:pPr lvl="2"/>
            <a:r>
              <a:rPr lang="ru-RU" sz="2000" smtClean="0"/>
              <a:t>Хорошие кандидаты - таблицы измерений, т.к. они маленькие</a:t>
            </a:r>
          </a:p>
          <a:p>
            <a:pPr lvl="2"/>
            <a:r>
              <a:rPr lang="ru-RU" sz="2000" smtClean="0"/>
              <a:t>Проще отреплицировать на все необходимые узлы, чем каждый раз гонять данные по сети</a:t>
            </a:r>
            <a:endParaRPr lang="en-US" sz="2000" smtClean="0"/>
          </a:p>
          <a:p>
            <a:pPr lvl="1"/>
            <a:r>
              <a:rPr lang="en-US" sz="2400" smtClean="0"/>
              <a:t>Distributed</a:t>
            </a:r>
            <a:endParaRPr lang="ru-RU" sz="2400" smtClean="0"/>
          </a:p>
          <a:p>
            <a:pPr lvl="2"/>
            <a:r>
              <a:rPr lang="ru-RU" sz="2000" smtClean="0"/>
              <a:t>В основном, таблицы фактов</a:t>
            </a:r>
          </a:p>
          <a:p>
            <a:pPr lvl="2"/>
            <a:r>
              <a:rPr lang="ru-RU" sz="2000" smtClean="0"/>
              <a:t>Для распределения таблицы по узлам используются дистрибуции - физические таблицы </a:t>
            </a:r>
            <a:r>
              <a:rPr lang="ru-RU" sz="2000"/>
              <a:t>числом </a:t>
            </a:r>
            <a:r>
              <a:rPr lang="ru-RU" sz="2000" smtClean="0"/>
              <a:t>строго 8 штук на каждый </a:t>
            </a:r>
            <a:r>
              <a:rPr lang="en-US" sz="2000" smtClean="0"/>
              <a:t>compute node</a:t>
            </a:r>
            <a:endParaRPr lang="ru-RU" sz="2000" smtClean="0"/>
          </a:p>
          <a:p>
            <a:pPr lvl="2"/>
            <a:r>
              <a:rPr lang="ru-RU" sz="2000" smtClean="0"/>
              <a:t>Распределение производится автоматически путем хэширования одноколоночного атрибута</a:t>
            </a:r>
          </a:p>
          <a:p>
            <a:pPr lvl="3"/>
            <a:r>
              <a:rPr lang="ru-RU" sz="2000" smtClean="0"/>
              <a:t>Колонку нужно выбрать самому</a:t>
            </a:r>
            <a:endParaRPr lang="en-US" sz="2000" smtClean="0"/>
          </a:p>
          <a:p>
            <a:endParaRPr lang="en-US" sz="2800"/>
          </a:p>
        </p:txBody>
      </p:sp>
    </p:spTree>
    <p:extLst>
      <p:ext uri="{BB962C8B-B14F-4D97-AF65-F5344CB8AC3E}">
        <p14:creationId xmlns:p14="http://schemas.microsoft.com/office/powerpoint/2010/main" val="39770617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u-RU" smtClean="0"/>
              <a:t>Пример распределения</a:t>
            </a:r>
            <a:endParaRPr lang="en-US" dirty="0"/>
          </a:p>
        </p:txBody>
      </p:sp>
      <p:sp>
        <p:nvSpPr>
          <p:cNvPr id="66" name="Slide Number Placeholder 4"/>
          <p:cNvSpPr>
            <a:spLocks noGrp="1"/>
          </p:cNvSpPr>
          <p:nvPr>
            <p:ph type="sldNum" sz="quarter" idx="4294967295"/>
          </p:nvPr>
        </p:nvSpPr>
        <p:spPr>
          <a:xfrm>
            <a:off x="8381802" y="6416676"/>
            <a:ext cx="762198" cy="365125"/>
          </a:xfrm>
          <a:prstGeom prst="rect">
            <a:avLst/>
          </a:prstGeom>
        </p:spPr>
        <p:txBody>
          <a:bodyPr/>
          <a:lstStyle/>
          <a:p>
            <a:pPr>
              <a:defRPr/>
            </a:pPr>
            <a:fld id="{83EB2073-B898-4FA1-B7D1-2C117BF6BDC6}" type="slidenum">
              <a:rPr lang="en-US"/>
              <a:pPr>
                <a:defRPr/>
              </a:pPr>
              <a:t>25</a:t>
            </a:fld>
            <a:endParaRPr lang="en-US"/>
          </a:p>
        </p:txBody>
      </p:sp>
      <p:grpSp>
        <p:nvGrpSpPr>
          <p:cNvPr id="2" name="Group 54"/>
          <p:cNvGrpSpPr>
            <a:grpSpLocks/>
          </p:cNvGrpSpPr>
          <p:nvPr/>
        </p:nvGrpSpPr>
        <p:grpSpPr bwMode="auto">
          <a:xfrm>
            <a:off x="386390" y="1276351"/>
            <a:ext cx="1171353" cy="1203302"/>
            <a:chOff x="197" y="1242"/>
            <a:chExt cx="546" cy="568"/>
          </a:xfrm>
          <a:solidFill>
            <a:schemeClr val="accent1">
              <a:lumMod val="60000"/>
              <a:lumOff val="40000"/>
            </a:schemeClr>
          </a:solidFill>
          <a:scene3d>
            <a:camera prst="orthographicFront">
              <a:rot lat="0" lon="0" rev="0"/>
            </a:camera>
            <a:lightRig rig="soft" dir="t">
              <a:rot lat="0" lon="0" rev="0"/>
            </a:lightRig>
          </a:scene3d>
        </p:grpSpPr>
        <p:sp>
          <p:nvSpPr>
            <p:cNvPr id="23587" name="Rectangle 55"/>
            <p:cNvSpPr>
              <a:spLocks noChangeArrowheads="1"/>
            </p:cNvSpPr>
            <p:nvPr/>
          </p:nvSpPr>
          <p:spPr bwMode="auto">
            <a:xfrm>
              <a:off x="197"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Time Dim</a:t>
              </a:r>
            </a:p>
          </p:txBody>
        </p:sp>
        <p:sp>
          <p:nvSpPr>
            <p:cNvPr id="23588" name="Text Box 56"/>
            <p:cNvSpPr txBox="1">
              <a:spLocks noChangeArrowheads="1"/>
            </p:cNvSpPr>
            <p:nvPr/>
          </p:nvSpPr>
          <p:spPr bwMode="auto">
            <a:xfrm>
              <a:off x="226" y="1364"/>
              <a:ext cx="469" cy="40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Date Dim ID</a:t>
              </a:r>
            </a:p>
            <a:p>
              <a:pPr algn="l"/>
              <a:r>
                <a:rPr lang="en-US" sz="1000" dirty="0">
                  <a:latin typeface="Arial" charset="0"/>
                </a:rPr>
                <a:t>Calendar Year</a:t>
              </a:r>
            </a:p>
            <a:p>
              <a:pPr algn="l"/>
              <a:r>
                <a:rPr lang="en-US" sz="1000" dirty="0">
                  <a:latin typeface="Arial" charset="0"/>
                </a:rPr>
                <a:t>Calendar Qtr</a:t>
              </a:r>
            </a:p>
            <a:p>
              <a:pPr algn="l"/>
              <a:r>
                <a:rPr lang="en-US" sz="1000" dirty="0">
                  <a:latin typeface="Arial" charset="0"/>
                </a:rPr>
                <a:t>Calendar Mo</a:t>
              </a:r>
            </a:p>
            <a:p>
              <a:pPr algn="l"/>
              <a:r>
                <a:rPr lang="en-US" sz="1000" dirty="0">
                  <a:latin typeface="Arial" charset="0"/>
                </a:rPr>
                <a:t>Calendar Day</a:t>
              </a:r>
            </a:p>
          </p:txBody>
        </p:sp>
      </p:grpSp>
      <p:grpSp>
        <p:nvGrpSpPr>
          <p:cNvPr id="3" name="Group 57"/>
          <p:cNvGrpSpPr>
            <a:grpSpLocks/>
          </p:cNvGrpSpPr>
          <p:nvPr/>
        </p:nvGrpSpPr>
        <p:grpSpPr bwMode="auto">
          <a:xfrm>
            <a:off x="286378" y="4318947"/>
            <a:ext cx="996951" cy="1069723"/>
            <a:chOff x="197" y="2652"/>
            <a:chExt cx="628" cy="568"/>
          </a:xfrm>
          <a:solidFill>
            <a:schemeClr val="accent1">
              <a:lumMod val="60000"/>
              <a:lumOff val="40000"/>
            </a:schemeClr>
          </a:solidFill>
          <a:scene3d>
            <a:camera prst="orthographicFront">
              <a:rot lat="0" lon="0" rev="0"/>
            </a:camera>
            <a:lightRig rig="soft" dir="t">
              <a:rot lat="0" lon="0" rev="0"/>
            </a:lightRig>
          </a:scene3d>
        </p:grpSpPr>
        <p:sp>
          <p:nvSpPr>
            <p:cNvPr id="23585" name="Rectangle 58"/>
            <p:cNvSpPr>
              <a:spLocks noChangeArrowheads="1"/>
            </p:cNvSpPr>
            <p:nvPr/>
          </p:nvSpPr>
          <p:spPr bwMode="auto">
            <a:xfrm>
              <a:off x="197" y="265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Store Dim</a:t>
              </a:r>
            </a:p>
          </p:txBody>
        </p:sp>
        <p:sp>
          <p:nvSpPr>
            <p:cNvPr id="23586" name="Text Box 59"/>
            <p:cNvSpPr txBox="1">
              <a:spLocks noChangeArrowheads="1"/>
            </p:cNvSpPr>
            <p:nvPr/>
          </p:nvSpPr>
          <p:spPr bwMode="auto">
            <a:xfrm>
              <a:off x="247" y="2804"/>
              <a:ext cx="578" cy="376"/>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Store Dim ID</a:t>
              </a:r>
            </a:p>
            <a:p>
              <a:pPr algn="l"/>
              <a:r>
                <a:rPr lang="en-US" sz="1000" dirty="0">
                  <a:latin typeface="Arial" charset="0"/>
                </a:rPr>
                <a:t>Store Name</a:t>
              </a:r>
            </a:p>
            <a:p>
              <a:pPr algn="l"/>
              <a:r>
                <a:rPr lang="en-US" sz="1000" dirty="0">
                  <a:latin typeface="Arial" charset="0"/>
                </a:rPr>
                <a:t>Store Mgr</a:t>
              </a:r>
            </a:p>
            <a:p>
              <a:pPr algn="l"/>
              <a:r>
                <a:rPr lang="en-US" sz="1000" dirty="0">
                  <a:latin typeface="Arial" charset="0"/>
                </a:rPr>
                <a:t>Store Size</a:t>
              </a:r>
            </a:p>
          </p:txBody>
        </p:sp>
      </p:grpSp>
      <p:grpSp>
        <p:nvGrpSpPr>
          <p:cNvPr id="4" name="Group 60"/>
          <p:cNvGrpSpPr>
            <a:grpSpLocks/>
          </p:cNvGrpSpPr>
          <p:nvPr/>
        </p:nvGrpSpPr>
        <p:grpSpPr bwMode="auto">
          <a:xfrm>
            <a:off x="2243698" y="1276353"/>
            <a:ext cx="1171904" cy="1228723"/>
            <a:chOff x="1704" y="1242"/>
            <a:chExt cx="546" cy="568"/>
          </a:xfrm>
          <a:solidFill>
            <a:schemeClr val="accent1">
              <a:lumMod val="60000"/>
              <a:lumOff val="40000"/>
            </a:schemeClr>
          </a:solidFill>
          <a:scene3d>
            <a:camera prst="orthographicFront">
              <a:rot lat="0" lon="0" rev="0"/>
            </a:camera>
            <a:lightRig rig="soft" dir="t">
              <a:rot lat="0" lon="0" rev="0"/>
            </a:lightRig>
          </a:scene3d>
        </p:grpSpPr>
        <p:sp>
          <p:nvSpPr>
            <p:cNvPr id="23583" name="Rectangle 61"/>
            <p:cNvSpPr>
              <a:spLocks noChangeArrowheads="1"/>
            </p:cNvSpPr>
            <p:nvPr/>
          </p:nvSpPr>
          <p:spPr bwMode="auto">
            <a:xfrm>
              <a:off x="1704"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Product Dim</a:t>
              </a:r>
            </a:p>
          </p:txBody>
        </p:sp>
        <p:sp>
          <p:nvSpPr>
            <p:cNvPr id="23584" name="Text Box 62"/>
            <p:cNvSpPr txBox="1">
              <a:spLocks noChangeArrowheads="1"/>
            </p:cNvSpPr>
            <p:nvPr/>
          </p:nvSpPr>
          <p:spPr bwMode="auto">
            <a:xfrm>
              <a:off x="1763" y="1381"/>
              <a:ext cx="469" cy="32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Prod Dim ID</a:t>
              </a:r>
            </a:p>
            <a:p>
              <a:pPr algn="l"/>
              <a:r>
                <a:rPr lang="en-US" sz="1000" dirty="0">
                  <a:latin typeface="Arial" charset="0"/>
                </a:rPr>
                <a:t>Prod Category</a:t>
              </a:r>
            </a:p>
            <a:p>
              <a:pPr algn="l"/>
              <a:r>
                <a:rPr lang="en-US" sz="1000" dirty="0">
                  <a:latin typeface="Arial" charset="0"/>
                </a:rPr>
                <a:t>Prod Sub Cat</a:t>
              </a:r>
            </a:p>
            <a:p>
              <a:pPr algn="l"/>
              <a:r>
                <a:rPr lang="en-US" sz="1000" dirty="0">
                  <a:latin typeface="Arial" charset="0"/>
                </a:rPr>
                <a:t>Prod </a:t>
              </a:r>
              <a:r>
                <a:rPr lang="en-US" sz="1000" dirty="0" err="1">
                  <a:latin typeface="Arial" charset="0"/>
                </a:rPr>
                <a:t>Desc</a:t>
              </a:r>
              <a:endParaRPr lang="en-US" sz="1000" dirty="0">
                <a:latin typeface="Arial" charset="0"/>
              </a:endParaRPr>
            </a:p>
          </p:txBody>
        </p:sp>
      </p:grpSp>
      <p:grpSp>
        <p:nvGrpSpPr>
          <p:cNvPr id="5" name="Group 86"/>
          <p:cNvGrpSpPr/>
          <p:nvPr/>
        </p:nvGrpSpPr>
        <p:grpSpPr>
          <a:xfrm>
            <a:off x="1308694" y="2905288"/>
            <a:ext cx="1149645" cy="1565692"/>
            <a:chOff x="1672511" y="3201471"/>
            <a:chExt cx="1149644" cy="901700"/>
          </a:xfrm>
        </p:grpSpPr>
        <p:sp>
          <p:nvSpPr>
            <p:cNvPr id="23581" name="Rectangle 64"/>
            <p:cNvSpPr>
              <a:spLocks noChangeArrowheads="1"/>
            </p:cNvSpPr>
            <p:nvPr/>
          </p:nvSpPr>
          <p:spPr bwMode="auto">
            <a:xfrm>
              <a:off x="1672511" y="3201471"/>
              <a:ext cx="866775" cy="901700"/>
            </a:xfrm>
            <a:prstGeom prst="rect">
              <a:avLst/>
            </a:prstGeom>
            <a:solidFill>
              <a:srgbClr val="CCFFCC">
                <a:alpha val="47058"/>
              </a:srgb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a:solidFill>
                    <a:schemeClr val="tx1"/>
                  </a:solidFill>
                  <a:latin typeface="Arial" charset="0"/>
                </a:rPr>
                <a:t>Sales Facts</a:t>
              </a:r>
            </a:p>
          </p:txBody>
        </p:sp>
        <p:sp>
          <p:nvSpPr>
            <p:cNvPr id="23582" name="Text Box 65"/>
            <p:cNvSpPr txBox="1">
              <a:spLocks noChangeArrowheads="1"/>
            </p:cNvSpPr>
            <p:nvPr/>
          </p:nvSpPr>
          <p:spPr bwMode="auto">
            <a:xfrm>
              <a:off x="1762250" y="3403922"/>
              <a:ext cx="1059905" cy="638108"/>
            </a:xfrm>
            <a:prstGeom prst="rect">
              <a:avLst/>
            </a:prstGeom>
            <a:noFill/>
            <a:ln w="9525" algn="ctr">
              <a:noFill/>
              <a:miter lim="800000"/>
              <a:headEnd/>
              <a:tailEnd/>
            </a:ln>
            <a:effectLst/>
          </p:spPr>
          <p:txBody>
            <a:bodyPr wrap="none">
              <a:spAutoFit/>
            </a:bodyPr>
            <a:lstStyle/>
            <a:p>
              <a:pPr algn="l"/>
              <a:r>
                <a:rPr lang="en-US" sz="1100" dirty="0">
                  <a:solidFill>
                    <a:schemeClr val="tx1"/>
                  </a:solidFill>
                  <a:latin typeface="Arial" charset="0"/>
                </a:rPr>
                <a:t>Date Dim ID</a:t>
              </a:r>
            </a:p>
            <a:p>
              <a:pPr algn="l"/>
              <a:r>
                <a:rPr lang="en-US" sz="1100" dirty="0">
                  <a:solidFill>
                    <a:schemeClr val="tx1"/>
                  </a:solidFill>
                  <a:latin typeface="Arial" charset="0"/>
                </a:rPr>
                <a:t>Store Dim ID</a:t>
              </a:r>
            </a:p>
            <a:p>
              <a:pPr algn="l"/>
              <a:r>
                <a:rPr lang="en-US" sz="1100" dirty="0">
                  <a:solidFill>
                    <a:schemeClr val="tx1"/>
                  </a:solidFill>
                  <a:latin typeface="Arial" charset="0"/>
                </a:rPr>
                <a:t>Prod Dim ID</a:t>
              </a:r>
            </a:p>
            <a:p>
              <a:pPr algn="l"/>
              <a:r>
                <a:rPr lang="en-US" sz="1100" dirty="0" err="1">
                  <a:solidFill>
                    <a:schemeClr val="tx1"/>
                  </a:solidFill>
                  <a:latin typeface="Arial" charset="0"/>
                </a:rPr>
                <a:t>Mktg</a:t>
              </a:r>
              <a:r>
                <a:rPr lang="en-US" sz="1100" dirty="0">
                  <a:solidFill>
                    <a:schemeClr val="tx1"/>
                  </a:solidFill>
                  <a:latin typeface="Arial" charset="0"/>
                </a:rPr>
                <a:t> Camp Id</a:t>
              </a:r>
            </a:p>
            <a:p>
              <a:pPr algn="l"/>
              <a:r>
                <a:rPr lang="en-US" sz="1100" dirty="0">
                  <a:solidFill>
                    <a:schemeClr val="tx1"/>
                  </a:solidFill>
                  <a:latin typeface="Arial" charset="0"/>
                </a:rPr>
                <a:t>Qty Sold</a:t>
              </a:r>
            </a:p>
            <a:p>
              <a:pPr algn="l"/>
              <a:r>
                <a:rPr lang="en-US" sz="1100" dirty="0">
                  <a:solidFill>
                    <a:schemeClr val="tx1"/>
                  </a:solidFill>
                  <a:latin typeface="Arial" charset="0"/>
                </a:rPr>
                <a:t>Dollars Sold</a:t>
              </a:r>
            </a:p>
          </p:txBody>
        </p:sp>
      </p:grpSp>
      <p:grpSp>
        <p:nvGrpSpPr>
          <p:cNvPr id="6" name="Group 1569"/>
          <p:cNvGrpSpPr/>
          <p:nvPr/>
        </p:nvGrpSpPr>
        <p:grpSpPr>
          <a:xfrm>
            <a:off x="2396262" y="4029633"/>
            <a:ext cx="1183689" cy="1628217"/>
            <a:chOff x="2468067" y="4894805"/>
            <a:chExt cx="953453" cy="1212354"/>
          </a:xfrm>
        </p:grpSpPr>
        <p:sp>
          <p:nvSpPr>
            <p:cNvPr id="23579" name="Rectangle 67"/>
            <p:cNvSpPr>
              <a:spLocks noChangeArrowheads="1"/>
            </p:cNvSpPr>
            <p:nvPr/>
          </p:nvSpPr>
          <p:spPr bwMode="auto">
            <a:xfrm>
              <a:off x="2468067" y="4894805"/>
              <a:ext cx="953453" cy="1212354"/>
            </a:xfrm>
            <a:prstGeom prst="rect">
              <a:avLst/>
            </a:prstGeom>
            <a:solidFill>
              <a:schemeClr val="accent1">
                <a:lumMod val="60000"/>
                <a:lumOff val="4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err="1" smtClean="0">
                  <a:latin typeface="Arial" charset="0"/>
                </a:rPr>
                <a:t>Mktg</a:t>
              </a:r>
              <a:endParaRPr lang="en-US" sz="1300" b="1" dirty="0">
                <a:latin typeface="Arial" charset="0"/>
              </a:endParaRPr>
            </a:p>
            <a:p>
              <a:r>
                <a:rPr lang="en-US" sz="1300" b="1" dirty="0" smtClean="0">
                  <a:latin typeface="Arial" charset="0"/>
                </a:rPr>
                <a:t>Campaign </a:t>
              </a:r>
              <a:r>
                <a:rPr lang="en-US" sz="1300" b="1" dirty="0">
                  <a:latin typeface="Arial" charset="0"/>
                </a:rPr>
                <a:t>Dim</a:t>
              </a:r>
            </a:p>
          </p:txBody>
        </p:sp>
        <p:sp>
          <p:nvSpPr>
            <p:cNvPr id="23580" name="Text Box 68"/>
            <p:cNvSpPr txBox="1">
              <a:spLocks noChangeArrowheads="1"/>
            </p:cNvSpPr>
            <p:nvPr/>
          </p:nvSpPr>
          <p:spPr bwMode="auto">
            <a:xfrm>
              <a:off x="2557695" y="5267525"/>
              <a:ext cx="757859" cy="761266"/>
            </a:xfrm>
            <a:prstGeom prst="rect">
              <a:avLst/>
            </a:prstGeom>
            <a:solidFill>
              <a:schemeClr val="accent1">
                <a:lumMod val="60000"/>
                <a:lumOff val="40000"/>
              </a:schemeClr>
            </a:solidFill>
            <a:ln w="9525" algn="ctr">
              <a:noFill/>
              <a:miter lim="800000"/>
              <a:headEnd/>
              <a:tailEnd/>
            </a:ln>
            <a:effectLst/>
          </p:spPr>
          <p:txBody>
            <a:bodyPr wrap="square">
              <a:spAutoFit/>
            </a:bodyPr>
            <a:lstStyle/>
            <a:p>
              <a:pPr algn="l"/>
              <a:r>
                <a:rPr lang="en-US" sz="1000" dirty="0" err="1">
                  <a:latin typeface="Arial" charset="0"/>
                </a:rPr>
                <a:t>Mktg</a:t>
              </a:r>
              <a:r>
                <a:rPr lang="en-US" sz="1000" dirty="0">
                  <a:latin typeface="Arial" charset="0"/>
                </a:rPr>
                <a:t> Camp ID</a:t>
              </a:r>
            </a:p>
            <a:p>
              <a:pPr algn="l"/>
              <a:r>
                <a:rPr lang="en-US" sz="1000" dirty="0">
                  <a:latin typeface="Arial" charset="0"/>
                </a:rPr>
                <a:t>Camp Name</a:t>
              </a:r>
            </a:p>
            <a:p>
              <a:pPr algn="l"/>
              <a:r>
                <a:rPr lang="en-US" sz="1000" dirty="0">
                  <a:latin typeface="Arial" charset="0"/>
                </a:rPr>
                <a:t>Camp Mgr</a:t>
              </a:r>
            </a:p>
            <a:p>
              <a:pPr algn="l"/>
              <a:r>
                <a:rPr lang="en-US" sz="1000" dirty="0">
                  <a:latin typeface="Arial" charset="0"/>
                </a:rPr>
                <a:t>Camp Start</a:t>
              </a:r>
            </a:p>
            <a:p>
              <a:pPr algn="l"/>
              <a:r>
                <a:rPr lang="en-US" sz="1000" dirty="0">
                  <a:latin typeface="Arial" charset="0"/>
                </a:rPr>
                <a:t>Camp End</a:t>
              </a:r>
            </a:p>
          </p:txBody>
        </p:sp>
      </p:grpSp>
      <p:cxnSp>
        <p:nvCxnSpPr>
          <p:cNvPr id="23575" name="AutoShape 111"/>
          <p:cNvCxnSpPr>
            <a:cxnSpLocks noChangeShapeType="1"/>
            <a:stCxn id="23587" idx="2"/>
            <a:endCxn id="23581" idx="0"/>
          </p:cNvCxnSpPr>
          <p:nvPr/>
        </p:nvCxnSpPr>
        <p:spPr bwMode="auto">
          <a:xfrm rot="16200000" flipH="1">
            <a:off x="1144256" y="2307463"/>
            <a:ext cx="425634" cy="770015"/>
          </a:xfrm>
          <a:prstGeom prst="bentConnector3">
            <a:avLst>
              <a:gd name="adj1" fmla="val 50000"/>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6" name="AutoShape 112"/>
          <p:cNvCxnSpPr>
            <a:cxnSpLocks noChangeShapeType="1"/>
            <a:stCxn id="23585" idx="0"/>
            <a:endCxn id="23581" idx="1"/>
          </p:cNvCxnSpPr>
          <p:nvPr/>
        </p:nvCxnSpPr>
        <p:spPr bwMode="auto">
          <a:xfrm rot="5400000" flipH="1" flipV="1">
            <a:off x="698824" y="3709077"/>
            <a:ext cx="630813" cy="588927"/>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7" name="AutoShape 113"/>
          <p:cNvCxnSpPr>
            <a:cxnSpLocks noChangeShapeType="1"/>
            <a:stCxn id="23579" idx="1"/>
            <a:endCxn id="23581" idx="2"/>
          </p:cNvCxnSpPr>
          <p:nvPr/>
        </p:nvCxnSpPr>
        <p:spPr bwMode="auto">
          <a:xfrm rot="10800000">
            <a:off x="1742081" y="4470979"/>
            <a:ext cx="654181" cy="372762"/>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8" name="AutoShape 114"/>
          <p:cNvCxnSpPr>
            <a:cxnSpLocks noChangeShapeType="1"/>
            <a:stCxn id="23583" idx="2"/>
            <a:endCxn id="23581" idx="3"/>
          </p:cNvCxnSpPr>
          <p:nvPr/>
        </p:nvCxnSpPr>
        <p:spPr bwMode="auto">
          <a:xfrm rot="5400000">
            <a:off x="1911030" y="2769514"/>
            <a:ext cx="1183058" cy="654181"/>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sp>
        <p:nvSpPr>
          <p:cNvPr id="210" name="Line 12"/>
          <p:cNvSpPr>
            <a:spLocks noChangeShapeType="1"/>
          </p:cNvSpPr>
          <p:nvPr/>
        </p:nvSpPr>
        <p:spPr bwMode="auto">
          <a:xfrm flipH="1">
            <a:off x="4568975" y="2103367"/>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11" name="Picture 198" descr="dell_node"/>
          <p:cNvPicPr>
            <a:picLocks noChangeAspect="1" noChangeArrowheads="1"/>
          </p:cNvPicPr>
          <p:nvPr/>
        </p:nvPicPr>
        <p:blipFill>
          <a:blip r:embed="rId3" cstate="print"/>
          <a:srcRect/>
          <a:stretch>
            <a:fillRect/>
          </a:stretch>
        </p:blipFill>
        <p:spPr bwMode="auto">
          <a:xfrm>
            <a:off x="4777926" y="3421877"/>
            <a:ext cx="1077611" cy="266256"/>
          </a:xfrm>
          <a:prstGeom prst="rect">
            <a:avLst/>
          </a:prstGeom>
          <a:noFill/>
          <a:ln w="9525">
            <a:noFill/>
            <a:miter lim="800000"/>
            <a:headEnd/>
            <a:tailEnd/>
          </a:ln>
          <a:effectLst>
            <a:outerShdw blurRad="266700" dist="50800" dir="5400000" algn="ctr" rotWithShape="0">
              <a:schemeClr val="bg1"/>
            </a:outerShdw>
          </a:effectLst>
        </p:spPr>
      </p:pic>
      <p:sp>
        <p:nvSpPr>
          <p:cNvPr id="212" name="Line 199"/>
          <p:cNvSpPr>
            <a:spLocks noChangeShapeType="1"/>
          </p:cNvSpPr>
          <p:nvPr/>
        </p:nvSpPr>
        <p:spPr bwMode="auto">
          <a:xfrm flipH="1">
            <a:off x="4558185" y="3606972"/>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3" name="Line 214"/>
          <p:cNvSpPr>
            <a:spLocks noChangeShapeType="1"/>
          </p:cNvSpPr>
          <p:nvPr/>
        </p:nvSpPr>
        <p:spPr bwMode="auto">
          <a:xfrm rot="10800000" flipH="1">
            <a:off x="5841727" y="4231576"/>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4" name="Line 214"/>
          <p:cNvSpPr>
            <a:spLocks noChangeShapeType="1"/>
          </p:cNvSpPr>
          <p:nvPr/>
        </p:nvSpPr>
        <p:spPr bwMode="auto">
          <a:xfrm rot="10800000" flipH="1">
            <a:off x="5850302" y="360168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5" name="Line 214"/>
          <p:cNvSpPr>
            <a:spLocks noChangeShapeType="1"/>
          </p:cNvSpPr>
          <p:nvPr/>
        </p:nvSpPr>
        <p:spPr bwMode="auto">
          <a:xfrm rot="10800000" flipH="1">
            <a:off x="5861092" y="286813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6" name="Line 214"/>
          <p:cNvSpPr>
            <a:spLocks noChangeShapeType="1"/>
          </p:cNvSpPr>
          <p:nvPr/>
        </p:nvSpPr>
        <p:spPr bwMode="auto">
          <a:xfrm rot="10800000" flipH="1">
            <a:off x="5846544" y="211435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7" name="Line 10"/>
          <p:cNvSpPr>
            <a:spLocks noChangeShapeType="1"/>
          </p:cNvSpPr>
          <p:nvPr/>
        </p:nvSpPr>
        <p:spPr bwMode="auto">
          <a:xfrm flipH="1">
            <a:off x="4556809" y="4201005"/>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8" name="Line 10"/>
          <p:cNvSpPr>
            <a:spLocks noChangeShapeType="1"/>
          </p:cNvSpPr>
          <p:nvPr/>
        </p:nvSpPr>
        <p:spPr bwMode="auto">
          <a:xfrm flipH="1">
            <a:off x="4576175" y="2851304"/>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20" name="Picture 72" descr="emc_node"/>
          <p:cNvPicPr>
            <a:picLocks noChangeAspect="1" noChangeArrowheads="1"/>
          </p:cNvPicPr>
          <p:nvPr/>
        </p:nvPicPr>
        <p:blipFill>
          <a:blip r:embed="rId4" cstate="print"/>
          <a:srcRect/>
          <a:stretch>
            <a:fillRect/>
          </a:stretch>
        </p:blipFill>
        <p:spPr bwMode="auto">
          <a:xfrm>
            <a:off x="6155589" y="1861798"/>
            <a:ext cx="1225472" cy="411163"/>
          </a:xfrm>
          <a:prstGeom prst="rect">
            <a:avLst/>
          </a:prstGeom>
          <a:noFill/>
        </p:spPr>
      </p:pic>
      <p:pic>
        <p:nvPicPr>
          <p:cNvPr id="221" name="Picture 72" descr="emc_node"/>
          <p:cNvPicPr>
            <a:picLocks noChangeAspect="1" noChangeArrowheads="1"/>
          </p:cNvPicPr>
          <p:nvPr/>
        </p:nvPicPr>
        <p:blipFill>
          <a:blip r:embed="rId4" cstate="print"/>
          <a:srcRect/>
          <a:stretch>
            <a:fillRect/>
          </a:stretch>
        </p:blipFill>
        <p:spPr bwMode="auto">
          <a:xfrm>
            <a:off x="6171005" y="2602649"/>
            <a:ext cx="1225472" cy="411163"/>
          </a:xfrm>
          <a:prstGeom prst="rect">
            <a:avLst/>
          </a:prstGeom>
          <a:noFill/>
        </p:spPr>
      </p:pic>
      <p:pic>
        <p:nvPicPr>
          <p:cNvPr id="222" name="Picture 72" descr="emc_node"/>
          <p:cNvPicPr>
            <a:picLocks noChangeAspect="1" noChangeArrowheads="1"/>
          </p:cNvPicPr>
          <p:nvPr/>
        </p:nvPicPr>
        <p:blipFill>
          <a:blip r:embed="rId4" cstate="print"/>
          <a:srcRect/>
          <a:stretch>
            <a:fillRect/>
          </a:stretch>
        </p:blipFill>
        <p:spPr bwMode="auto">
          <a:xfrm>
            <a:off x="6151638" y="3349957"/>
            <a:ext cx="1225472" cy="411163"/>
          </a:xfrm>
          <a:prstGeom prst="rect">
            <a:avLst/>
          </a:prstGeom>
          <a:noFill/>
        </p:spPr>
      </p:pic>
      <p:pic>
        <p:nvPicPr>
          <p:cNvPr id="223" name="Picture 72" descr="emc_node"/>
          <p:cNvPicPr>
            <a:picLocks noChangeAspect="1" noChangeArrowheads="1"/>
          </p:cNvPicPr>
          <p:nvPr/>
        </p:nvPicPr>
        <p:blipFill>
          <a:blip r:embed="rId4" cstate="print"/>
          <a:srcRect/>
          <a:stretch>
            <a:fillRect/>
          </a:stretch>
        </p:blipFill>
        <p:spPr bwMode="auto">
          <a:xfrm>
            <a:off x="6151638" y="3950864"/>
            <a:ext cx="1225472" cy="411163"/>
          </a:xfrm>
          <a:prstGeom prst="rect">
            <a:avLst/>
          </a:prstGeom>
          <a:noFill/>
        </p:spPr>
      </p:pic>
      <p:pic>
        <p:nvPicPr>
          <p:cNvPr id="224" name="Picture 198" descr="dell_node"/>
          <p:cNvPicPr>
            <a:picLocks noChangeAspect="1" noChangeArrowheads="1"/>
          </p:cNvPicPr>
          <p:nvPr/>
        </p:nvPicPr>
        <p:blipFill>
          <a:blip r:embed="rId3" cstate="print"/>
          <a:srcRect/>
          <a:stretch>
            <a:fillRect/>
          </a:stretch>
        </p:blipFill>
        <p:spPr bwMode="auto">
          <a:xfrm>
            <a:off x="4768933" y="4029632"/>
            <a:ext cx="1077611" cy="266256"/>
          </a:xfrm>
          <a:prstGeom prst="rect">
            <a:avLst/>
          </a:prstGeom>
          <a:noFill/>
          <a:ln w="9525">
            <a:noFill/>
            <a:miter lim="800000"/>
            <a:headEnd/>
            <a:tailEnd/>
          </a:ln>
          <a:effectLst>
            <a:outerShdw blurRad="266700" dist="50800" dir="5400000" algn="ctr" rotWithShape="0">
              <a:schemeClr val="bg1"/>
            </a:outerShdw>
          </a:effectLst>
        </p:spPr>
      </p:pic>
      <p:pic>
        <p:nvPicPr>
          <p:cNvPr id="225" name="Picture 198" descr="dell_node"/>
          <p:cNvPicPr>
            <a:picLocks noChangeAspect="1" noChangeArrowheads="1"/>
          </p:cNvPicPr>
          <p:nvPr/>
        </p:nvPicPr>
        <p:blipFill>
          <a:blip r:embed="rId3" cstate="print"/>
          <a:srcRect/>
          <a:stretch>
            <a:fillRect/>
          </a:stretch>
        </p:blipFill>
        <p:spPr bwMode="auto">
          <a:xfrm>
            <a:off x="4787014" y="2682468"/>
            <a:ext cx="1077611" cy="266256"/>
          </a:xfrm>
          <a:prstGeom prst="rect">
            <a:avLst/>
          </a:prstGeom>
          <a:noFill/>
          <a:ln w="9525">
            <a:noFill/>
            <a:miter lim="800000"/>
            <a:headEnd/>
            <a:tailEnd/>
          </a:ln>
          <a:effectLst>
            <a:outerShdw blurRad="266700" dist="50800" dir="5400000" algn="ctr" rotWithShape="0">
              <a:schemeClr val="bg1"/>
            </a:outerShdw>
          </a:effectLst>
        </p:spPr>
      </p:pic>
      <p:pic>
        <p:nvPicPr>
          <p:cNvPr id="226" name="Picture 198" descr="dell_node"/>
          <p:cNvPicPr>
            <a:picLocks noChangeAspect="1" noChangeArrowheads="1"/>
          </p:cNvPicPr>
          <p:nvPr/>
        </p:nvPicPr>
        <p:blipFill>
          <a:blip r:embed="rId3" cstate="print"/>
          <a:srcRect/>
          <a:stretch>
            <a:fillRect/>
          </a:stretch>
        </p:blipFill>
        <p:spPr bwMode="auto">
          <a:xfrm>
            <a:off x="4778021" y="1941620"/>
            <a:ext cx="1077611" cy="266256"/>
          </a:xfrm>
          <a:prstGeom prst="rect">
            <a:avLst/>
          </a:prstGeom>
          <a:noFill/>
          <a:ln w="9525">
            <a:noFill/>
            <a:miter lim="800000"/>
            <a:headEnd/>
            <a:tailEnd/>
          </a:ln>
          <a:effectLst>
            <a:outerShdw blurRad="266700" dist="50800" dir="5400000" algn="ctr" rotWithShape="0">
              <a:schemeClr val="bg1"/>
            </a:outerShdw>
          </a:effectLst>
        </p:spPr>
      </p:pic>
      <p:grpSp>
        <p:nvGrpSpPr>
          <p:cNvPr id="227" name="Group 83"/>
          <p:cNvGrpSpPr/>
          <p:nvPr/>
        </p:nvGrpSpPr>
        <p:grpSpPr>
          <a:xfrm>
            <a:off x="5634403" y="2118255"/>
            <a:ext cx="346570" cy="258771"/>
            <a:chOff x="359635" y="1371600"/>
            <a:chExt cx="257985" cy="186845"/>
          </a:xfrm>
          <a:effectLst>
            <a:outerShdw blurRad="50800" dist="38100" dir="2700000" algn="tl" rotWithShape="0">
              <a:prstClr val="black">
                <a:alpha val="40000"/>
              </a:prstClr>
            </a:outerShdw>
          </a:effectLst>
        </p:grpSpPr>
        <p:sp>
          <p:nvSpPr>
            <p:cNvPr id="228" name="Flowchart: Magnetic Disk 22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29" name="TextBox 228"/>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0" name="Group 83"/>
          <p:cNvGrpSpPr/>
          <p:nvPr/>
        </p:nvGrpSpPr>
        <p:grpSpPr>
          <a:xfrm>
            <a:off x="5642874" y="2867159"/>
            <a:ext cx="346570" cy="258771"/>
            <a:chOff x="359635" y="1371600"/>
            <a:chExt cx="257985" cy="186845"/>
          </a:xfrm>
          <a:effectLst>
            <a:outerShdw blurRad="50800" dist="38100" dir="2700000" algn="tl" rotWithShape="0">
              <a:prstClr val="black">
                <a:alpha val="40000"/>
              </a:prstClr>
            </a:outerShdw>
          </a:effectLst>
        </p:grpSpPr>
        <p:sp>
          <p:nvSpPr>
            <p:cNvPr id="231" name="Flowchart: Magnetic Disk 230"/>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2" name="TextBox 231"/>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3" name="Group 83"/>
          <p:cNvGrpSpPr/>
          <p:nvPr/>
        </p:nvGrpSpPr>
        <p:grpSpPr>
          <a:xfrm>
            <a:off x="5619273" y="3590904"/>
            <a:ext cx="346570" cy="258771"/>
            <a:chOff x="359635" y="1371600"/>
            <a:chExt cx="257985" cy="186845"/>
          </a:xfrm>
          <a:effectLst>
            <a:outerShdw blurRad="50800" dist="38100" dir="2700000" algn="tl" rotWithShape="0">
              <a:prstClr val="black">
                <a:alpha val="40000"/>
              </a:prstClr>
            </a:outerShdw>
          </a:effectLst>
        </p:grpSpPr>
        <p:sp>
          <p:nvSpPr>
            <p:cNvPr id="234" name="Flowchart: Magnetic Disk 23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5" name="TextBox 234"/>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6" name="Group 83"/>
          <p:cNvGrpSpPr/>
          <p:nvPr/>
        </p:nvGrpSpPr>
        <p:grpSpPr>
          <a:xfrm>
            <a:off x="5623509" y="4202465"/>
            <a:ext cx="346570" cy="258771"/>
            <a:chOff x="359635" y="1371600"/>
            <a:chExt cx="257985" cy="186845"/>
          </a:xfrm>
          <a:effectLst>
            <a:outerShdw blurRad="50800" dist="38100" dir="2700000" algn="tl" rotWithShape="0">
              <a:prstClr val="black">
                <a:alpha val="40000"/>
              </a:prstClr>
            </a:outerShdw>
          </a:effectLst>
        </p:grpSpPr>
        <p:sp>
          <p:nvSpPr>
            <p:cNvPr id="237" name="Flowchart: Magnetic Disk 23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8" name="TextBox 237"/>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239" name="Line 12"/>
          <p:cNvSpPr>
            <a:spLocks noChangeShapeType="1"/>
          </p:cNvSpPr>
          <p:nvPr/>
        </p:nvSpPr>
        <p:spPr bwMode="auto">
          <a:xfrm flipH="1" flipV="1">
            <a:off x="4558185" y="2103366"/>
            <a:ext cx="8545" cy="211540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Tree>
    <p:extLst>
      <p:ext uri="{BB962C8B-B14F-4D97-AF65-F5344CB8AC3E}">
        <p14:creationId xmlns:p14="http://schemas.microsoft.com/office/powerpoint/2010/main" val="32564325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u-RU"/>
              <a:t>Пример распределения</a:t>
            </a:r>
            <a:endParaRPr lang="en-US" dirty="0"/>
          </a:p>
        </p:txBody>
      </p:sp>
      <p:sp>
        <p:nvSpPr>
          <p:cNvPr id="66" name="Slide Number Placeholder 4"/>
          <p:cNvSpPr>
            <a:spLocks noGrp="1"/>
          </p:cNvSpPr>
          <p:nvPr>
            <p:ph type="sldNum" sz="quarter" idx="4294967295"/>
          </p:nvPr>
        </p:nvSpPr>
        <p:spPr>
          <a:xfrm>
            <a:off x="8381802" y="6416676"/>
            <a:ext cx="762198" cy="365125"/>
          </a:xfrm>
          <a:prstGeom prst="rect">
            <a:avLst/>
          </a:prstGeom>
        </p:spPr>
        <p:txBody>
          <a:bodyPr/>
          <a:lstStyle/>
          <a:p>
            <a:pPr>
              <a:defRPr/>
            </a:pPr>
            <a:fld id="{83EB2073-B898-4FA1-B7D1-2C117BF6BDC6}" type="slidenum">
              <a:rPr lang="en-US"/>
              <a:pPr>
                <a:defRPr/>
              </a:pPr>
              <a:t>26</a:t>
            </a:fld>
            <a:endParaRPr lang="en-US"/>
          </a:p>
        </p:txBody>
      </p:sp>
      <p:grpSp>
        <p:nvGrpSpPr>
          <p:cNvPr id="2" name="Group 54"/>
          <p:cNvGrpSpPr>
            <a:grpSpLocks/>
          </p:cNvGrpSpPr>
          <p:nvPr/>
        </p:nvGrpSpPr>
        <p:grpSpPr bwMode="auto">
          <a:xfrm>
            <a:off x="386390" y="1276351"/>
            <a:ext cx="1171353" cy="1203302"/>
            <a:chOff x="197" y="1242"/>
            <a:chExt cx="546" cy="568"/>
          </a:xfrm>
          <a:solidFill>
            <a:schemeClr val="accent1">
              <a:lumMod val="60000"/>
              <a:lumOff val="40000"/>
            </a:schemeClr>
          </a:solidFill>
          <a:scene3d>
            <a:camera prst="orthographicFront">
              <a:rot lat="0" lon="0" rev="0"/>
            </a:camera>
            <a:lightRig rig="soft" dir="t">
              <a:rot lat="0" lon="0" rev="0"/>
            </a:lightRig>
          </a:scene3d>
        </p:grpSpPr>
        <p:sp>
          <p:nvSpPr>
            <p:cNvPr id="23587" name="Rectangle 55"/>
            <p:cNvSpPr>
              <a:spLocks noChangeArrowheads="1"/>
            </p:cNvSpPr>
            <p:nvPr/>
          </p:nvSpPr>
          <p:spPr bwMode="auto">
            <a:xfrm>
              <a:off x="197"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Time Dim</a:t>
              </a:r>
            </a:p>
          </p:txBody>
        </p:sp>
        <p:sp>
          <p:nvSpPr>
            <p:cNvPr id="23588" name="Text Box 56"/>
            <p:cNvSpPr txBox="1">
              <a:spLocks noChangeArrowheads="1"/>
            </p:cNvSpPr>
            <p:nvPr/>
          </p:nvSpPr>
          <p:spPr bwMode="auto">
            <a:xfrm>
              <a:off x="226" y="1364"/>
              <a:ext cx="469" cy="40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Date Dim ID</a:t>
              </a:r>
            </a:p>
            <a:p>
              <a:pPr algn="l"/>
              <a:r>
                <a:rPr lang="en-US" sz="1000" dirty="0">
                  <a:latin typeface="Arial" charset="0"/>
                </a:rPr>
                <a:t>Calendar Year</a:t>
              </a:r>
            </a:p>
            <a:p>
              <a:pPr algn="l"/>
              <a:r>
                <a:rPr lang="en-US" sz="1000" dirty="0">
                  <a:latin typeface="Arial" charset="0"/>
                </a:rPr>
                <a:t>Calendar Qtr</a:t>
              </a:r>
            </a:p>
            <a:p>
              <a:pPr algn="l"/>
              <a:r>
                <a:rPr lang="en-US" sz="1000" dirty="0">
                  <a:latin typeface="Arial" charset="0"/>
                </a:rPr>
                <a:t>Calendar Mo</a:t>
              </a:r>
            </a:p>
            <a:p>
              <a:pPr algn="l"/>
              <a:r>
                <a:rPr lang="en-US" sz="1000" dirty="0">
                  <a:latin typeface="Arial" charset="0"/>
                </a:rPr>
                <a:t>Calendar Day</a:t>
              </a:r>
            </a:p>
          </p:txBody>
        </p:sp>
      </p:grpSp>
      <p:grpSp>
        <p:nvGrpSpPr>
          <p:cNvPr id="3" name="Group 57"/>
          <p:cNvGrpSpPr>
            <a:grpSpLocks/>
          </p:cNvGrpSpPr>
          <p:nvPr/>
        </p:nvGrpSpPr>
        <p:grpSpPr bwMode="auto">
          <a:xfrm>
            <a:off x="286378" y="4318947"/>
            <a:ext cx="996951" cy="1069723"/>
            <a:chOff x="197" y="2652"/>
            <a:chExt cx="628" cy="568"/>
          </a:xfrm>
          <a:solidFill>
            <a:schemeClr val="accent1">
              <a:lumMod val="60000"/>
              <a:lumOff val="40000"/>
            </a:schemeClr>
          </a:solidFill>
          <a:scene3d>
            <a:camera prst="orthographicFront">
              <a:rot lat="0" lon="0" rev="0"/>
            </a:camera>
            <a:lightRig rig="soft" dir="t">
              <a:rot lat="0" lon="0" rev="0"/>
            </a:lightRig>
          </a:scene3d>
        </p:grpSpPr>
        <p:sp>
          <p:nvSpPr>
            <p:cNvPr id="23585" name="Rectangle 58"/>
            <p:cNvSpPr>
              <a:spLocks noChangeArrowheads="1"/>
            </p:cNvSpPr>
            <p:nvPr/>
          </p:nvSpPr>
          <p:spPr bwMode="auto">
            <a:xfrm>
              <a:off x="197" y="265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Store Dim</a:t>
              </a:r>
            </a:p>
          </p:txBody>
        </p:sp>
        <p:sp>
          <p:nvSpPr>
            <p:cNvPr id="23586" name="Text Box 59"/>
            <p:cNvSpPr txBox="1">
              <a:spLocks noChangeArrowheads="1"/>
            </p:cNvSpPr>
            <p:nvPr/>
          </p:nvSpPr>
          <p:spPr bwMode="auto">
            <a:xfrm>
              <a:off x="247" y="2804"/>
              <a:ext cx="578" cy="376"/>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Store Dim ID</a:t>
              </a:r>
            </a:p>
            <a:p>
              <a:pPr algn="l"/>
              <a:r>
                <a:rPr lang="en-US" sz="1000" dirty="0">
                  <a:latin typeface="Arial" charset="0"/>
                </a:rPr>
                <a:t>Store Name</a:t>
              </a:r>
            </a:p>
            <a:p>
              <a:pPr algn="l"/>
              <a:r>
                <a:rPr lang="en-US" sz="1000" dirty="0">
                  <a:latin typeface="Arial" charset="0"/>
                </a:rPr>
                <a:t>Store Mgr</a:t>
              </a:r>
            </a:p>
            <a:p>
              <a:pPr algn="l"/>
              <a:r>
                <a:rPr lang="en-US" sz="1000" dirty="0">
                  <a:latin typeface="Arial" charset="0"/>
                </a:rPr>
                <a:t>Store Size</a:t>
              </a:r>
            </a:p>
          </p:txBody>
        </p:sp>
      </p:grpSp>
      <p:grpSp>
        <p:nvGrpSpPr>
          <p:cNvPr id="4" name="Group 60"/>
          <p:cNvGrpSpPr>
            <a:grpSpLocks/>
          </p:cNvGrpSpPr>
          <p:nvPr/>
        </p:nvGrpSpPr>
        <p:grpSpPr bwMode="auto">
          <a:xfrm>
            <a:off x="2243698" y="1276353"/>
            <a:ext cx="1171904" cy="1228723"/>
            <a:chOff x="1704" y="1242"/>
            <a:chExt cx="546" cy="568"/>
          </a:xfrm>
          <a:solidFill>
            <a:schemeClr val="accent1">
              <a:lumMod val="60000"/>
              <a:lumOff val="40000"/>
            </a:schemeClr>
          </a:solidFill>
          <a:scene3d>
            <a:camera prst="orthographicFront">
              <a:rot lat="0" lon="0" rev="0"/>
            </a:camera>
            <a:lightRig rig="soft" dir="t">
              <a:rot lat="0" lon="0" rev="0"/>
            </a:lightRig>
          </a:scene3d>
        </p:grpSpPr>
        <p:sp>
          <p:nvSpPr>
            <p:cNvPr id="23583" name="Rectangle 61"/>
            <p:cNvSpPr>
              <a:spLocks noChangeArrowheads="1"/>
            </p:cNvSpPr>
            <p:nvPr/>
          </p:nvSpPr>
          <p:spPr bwMode="auto">
            <a:xfrm>
              <a:off x="1704"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Product Dim</a:t>
              </a:r>
            </a:p>
          </p:txBody>
        </p:sp>
        <p:sp>
          <p:nvSpPr>
            <p:cNvPr id="23584" name="Text Box 62"/>
            <p:cNvSpPr txBox="1">
              <a:spLocks noChangeArrowheads="1"/>
            </p:cNvSpPr>
            <p:nvPr/>
          </p:nvSpPr>
          <p:spPr bwMode="auto">
            <a:xfrm>
              <a:off x="1763" y="1381"/>
              <a:ext cx="469" cy="32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Prod Dim ID</a:t>
              </a:r>
            </a:p>
            <a:p>
              <a:pPr algn="l"/>
              <a:r>
                <a:rPr lang="en-US" sz="1000" dirty="0">
                  <a:latin typeface="Arial" charset="0"/>
                </a:rPr>
                <a:t>Prod Category</a:t>
              </a:r>
            </a:p>
            <a:p>
              <a:pPr algn="l"/>
              <a:r>
                <a:rPr lang="en-US" sz="1000" dirty="0">
                  <a:latin typeface="Arial" charset="0"/>
                </a:rPr>
                <a:t>Prod Sub Cat</a:t>
              </a:r>
            </a:p>
            <a:p>
              <a:pPr algn="l"/>
              <a:r>
                <a:rPr lang="en-US" sz="1000" dirty="0">
                  <a:latin typeface="Arial" charset="0"/>
                </a:rPr>
                <a:t>Prod </a:t>
              </a:r>
              <a:r>
                <a:rPr lang="en-US" sz="1000" dirty="0" err="1">
                  <a:latin typeface="Arial" charset="0"/>
                </a:rPr>
                <a:t>Desc</a:t>
              </a:r>
              <a:endParaRPr lang="en-US" sz="1000" dirty="0">
                <a:latin typeface="Arial" charset="0"/>
              </a:endParaRPr>
            </a:p>
          </p:txBody>
        </p:sp>
      </p:grpSp>
      <p:grpSp>
        <p:nvGrpSpPr>
          <p:cNvPr id="5" name="Group 86"/>
          <p:cNvGrpSpPr/>
          <p:nvPr/>
        </p:nvGrpSpPr>
        <p:grpSpPr>
          <a:xfrm>
            <a:off x="1308694" y="2905288"/>
            <a:ext cx="1149645" cy="1565692"/>
            <a:chOff x="1672511" y="3201471"/>
            <a:chExt cx="1149644" cy="901700"/>
          </a:xfrm>
        </p:grpSpPr>
        <p:sp>
          <p:nvSpPr>
            <p:cNvPr id="23581" name="Rectangle 64"/>
            <p:cNvSpPr>
              <a:spLocks noChangeArrowheads="1"/>
            </p:cNvSpPr>
            <p:nvPr/>
          </p:nvSpPr>
          <p:spPr bwMode="auto">
            <a:xfrm>
              <a:off x="1672511" y="3201471"/>
              <a:ext cx="866775" cy="901700"/>
            </a:xfrm>
            <a:prstGeom prst="rect">
              <a:avLst/>
            </a:prstGeom>
            <a:solidFill>
              <a:srgbClr val="CCFFCC">
                <a:alpha val="47058"/>
              </a:srgb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a:solidFill>
                    <a:schemeClr val="tx1"/>
                  </a:solidFill>
                  <a:latin typeface="Arial" charset="0"/>
                </a:rPr>
                <a:t>Sales Facts</a:t>
              </a:r>
            </a:p>
          </p:txBody>
        </p:sp>
        <p:sp>
          <p:nvSpPr>
            <p:cNvPr id="23582" name="Text Box 65"/>
            <p:cNvSpPr txBox="1">
              <a:spLocks noChangeArrowheads="1"/>
            </p:cNvSpPr>
            <p:nvPr/>
          </p:nvSpPr>
          <p:spPr bwMode="auto">
            <a:xfrm>
              <a:off x="1762250" y="3403922"/>
              <a:ext cx="1059905" cy="638108"/>
            </a:xfrm>
            <a:prstGeom prst="rect">
              <a:avLst/>
            </a:prstGeom>
            <a:noFill/>
            <a:ln w="9525" algn="ctr">
              <a:noFill/>
              <a:miter lim="800000"/>
              <a:headEnd/>
              <a:tailEnd/>
            </a:ln>
            <a:effectLst/>
          </p:spPr>
          <p:txBody>
            <a:bodyPr wrap="none">
              <a:spAutoFit/>
            </a:bodyPr>
            <a:lstStyle/>
            <a:p>
              <a:pPr algn="l"/>
              <a:r>
                <a:rPr lang="en-US" sz="1100" dirty="0">
                  <a:solidFill>
                    <a:schemeClr val="tx1"/>
                  </a:solidFill>
                  <a:latin typeface="Arial" charset="0"/>
                </a:rPr>
                <a:t>Date Dim ID</a:t>
              </a:r>
            </a:p>
            <a:p>
              <a:pPr algn="l"/>
              <a:r>
                <a:rPr lang="en-US" sz="1100" dirty="0">
                  <a:solidFill>
                    <a:schemeClr val="tx1"/>
                  </a:solidFill>
                  <a:latin typeface="Arial" charset="0"/>
                </a:rPr>
                <a:t>Store Dim ID</a:t>
              </a:r>
            </a:p>
            <a:p>
              <a:pPr algn="l"/>
              <a:r>
                <a:rPr lang="en-US" sz="1100" dirty="0">
                  <a:solidFill>
                    <a:schemeClr val="tx1"/>
                  </a:solidFill>
                  <a:latin typeface="Arial" charset="0"/>
                </a:rPr>
                <a:t>Prod Dim ID</a:t>
              </a:r>
            </a:p>
            <a:p>
              <a:pPr algn="l"/>
              <a:r>
                <a:rPr lang="en-US" sz="1100" dirty="0" err="1">
                  <a:solidFill>
                    <a:schemeClr val="tx1"/>
                  </a:solidFill>
                  <a:latin typeface="Arial" charset="0"/>
                </a:rPr>
                <a:t>Mktg</a:t>
              </a:r>
              <a:r>
                <a:rPr lang="en-US" sz="1100" dirty="0">
                  <a:solidFill>
                    <a:schemeClr val="tx1"/>
                  </a:solidFill>
                  <a:latin typeface="Arial" charset="0"/>
                </a:rPr>
                <a:t> Camp Id</a:t>
              </a:r>
            </a:p>
            <a:p>
              <a:pPr algn="l"/>
              <a:r>
                <a:rPr lang="en-US" sz="1100" dirty="0">
                  <a:solidFill>
                    <a:schemeClr val="tx1"/>
                  </a:solidFill>
                  <a:latin typeface="Arial" charset="0"/>
                </a:rPr>
                <a:t>Qty Sold</a:t>
              </a:r>
            </a:p>
            <a:p>
              <a:pPr algn="l"/>
              <a:r>
                <a:rPr lang="en-US" sz="1100" dirty="0">
                  <a:solidFill>
                    <a:schemeClr val="tx1"/>
                  </a:solidFill>
                  <a:latin typeface="Arial" charset="0"/>
                </a:rPr>
                <a:t>Dollars Sold</a:t>
              </a:r>
            </a:p>
          </p:txBody>
        </p:sp>
      </p:grpSp>
      <p:grpSp>
        <p:nvGrpSpPr>
          <p:cNvPr id="6" name="Group 1569"/>
          <p:cNvGrpSpPr/>
          <p:nvPr/>
        </p:nvGrpSpPr>
        <p:grpSpPr>
          <a:xfrm>
            <a:off x="2396262" y="4029633"/>
            <a:ext cx="1183689" cy="1628217"/>
            <a:chOff x="2468067" y="4894805"/>
            <a:chExt cx="953453" cy="1212354"/>
          </a:xfrm>
        </p:grpSpPr>
        <p:sp>
          <p:nvSpPr>
            <p:cNvPr id="23579" name="Rectangle 67"/>
            <p:cNvSpPr>
              <a:spLocks noChangeArrowheads="1"/>
            </p:cNvSpPr>
            <p:nvPr/>
          </p:nvSpPr>
          <p:spPr bwMode="auto">
            <a:xfrm>
              <a:off x="2468067" y="4894805"/>
              <a:ext cx="953453" cy="1212354"/>
            </a:xfrm>
            <a:prstGeom prst="rect">
              <a:avLst/>
            </a:prstGeom>
            <a:solidFill>
              <a:schemeClr val="accent1">
                <a:lumMod val="60000"/>
                <a:lumOff val="4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err="1" smtClean="0">
                  <a:latin typeface="Arial" charset="0"/>
                </a:rPr>
                <a:t>Mktg</a:t>
              </a:r>
              <a:endParaRPr lang="en-US" sz="1300" b="1" dirty="0">
                <a:latin typeface="Arial" charset="0"/>
              </a:endParaRPr>
            </a:p>
            <a:p>
              <a:r>
                <a:rPr lang="en-US" sz="1300" b="1" dirty="0" smtClean="0">
                  <a:latin typeface="Arial" charset="0"/>
                </a:rPr>
                <a:t>Campaign </a:t>
              </a:r>
              <a:r>
                <a:rPr lang="en-US" sz="1300" b="1" dirty="0">
                  <a:latin typeface="Arial" charset="0"/>
                </a:rPr>
                <a:t>Dim</a:t>
              </a:r>
            </a:p>
          </p:txBody>
        </p:sp>
        <p:sp>
          <p:nvSpPr>
            <p:cNvPr id="23580" name="Text Box 68"/>
            <p:cNvSpPr txBox="1">
              <a:spLocks noChangeArrowheads="1"/>
            </p:cNvSpPr>
            <p:nvPr/>
          </p:nvSpPr>
          <p:spPr bwMode="auto">
            <a:xfrm>
              <a:off x="2557695" y="5267525"/>
              <a:ext cx="757859" cy="761266"/>
            </a:xfrm>
            <a:prstGeom prst="rect">
              <a:avLst/>
            </a:prstGeom>
            <a:solidFill>
              <a:schemeClr val="accent1">
                <a:lumMod val="60000"/>
                <a:lumOff val="40000"/>
              </a:schemeClr>
            </a:solidFill>
            <a:ln w="9525" algn="ctr">
              <a:noFill/>
              <a:miter lim="800000"/>
              <a:headEnd/>
              <a:tailEnd/>
            </a:ln>
            <a:effectLst/>
          </p:spPr>
          <p:txBody>
            <a:bodyPr wrap="square">
              <a:spAutoFit/>
            </a:bodyPr>
            <a:lstStyle/>
            <a:p>
              <a:pPr algn="l"/>
              <a:r>
                <a:rPr lang="en-US" sz="1000" dirty="0" err="1">
                  <a:latin typeface="Arial" charset="0"/>
                </a:rPr>
                <a:t>Mktg</a:t>
              </a:r>
              <a:r>
                <a:rPr lang="en-US" sz="1000" dirty="0">
                  <a:latin typeface="Arial" charset="0"/>
                </a:rPr>
                <a:t> Camp ID</a:t>
              </a:r>
            </a:p>
            <a:p>
              <a:pPr algn="l"/>
              <a:r>
                <a:rPr lang="en-US" sz="1000" dirty="0">
                  <a:latin typeface="Arial" charset="0"/>
                </a:rPr>
                <a:t>Camp Name</a:t>
              </a:r>
            </a:p>
            <a:p>
              <a:pPr algn="l"/>
              <a:r>
                <a:rPr lang="en-US" sz="1000" dirty="0">
                  <a:latin typeface="Arial" charset="0"/>
                </a:rPr>
                <a:t>Camp Mgr</a:t>
              </a:r>
            </a:p>
            <a:p>
              <a:pPr algn="l"/>
              <a:r>
                <a:rPr lang="en-US" sz="1000" dirty="0">
                  <a:latin typeface="Arial" charset="0"/>
                </a:rPr>
                <a:t>Camp Start</a:t>
              </a:r>
            </a:p>
            <a:p>
              <a:pPr algn="l"/>
              <a:r>
                <a:rPr lang="en-US" sz="1000" dirty="0">
                  <a:latin typeface="Arial" charset="0"/>
                </a:rPr>
                <a:t>Camp End</a:t>
              </a:r>
            </a:p>
          </p:txBody>
        </p:sp>
      </p:grpSp>
      <p:cxnSp>
        <p:nvCxnSpPr>
          <p:cNvPr id="23575" name="AutoShape 111"/>
          <p:cNvCxnSpPr>
            <a:cxnSpLocks noChangeShapeType="1"/>
            <a:stCxn id="23587" idx="2"/>
            <a:endCxn id="23581" idx="0"/>
          </p:cNvCxnSpPr>
          <p:nvPr/>
        </p:nvCxnSpPr>
        <p:spPr bwMode="auto">
          <a:xfrm rot="16200000" flipH="1">
            <a:off x="1144256" y="2307463"/>
            <a:ext cx="425634" cy="770015"/>
          </a:xfrm>
          <a:prstGeom prst="bentConnector3">
            <a:avLst>
              <a:gd name="adj1" fmla="val 50000"/>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6" name="AutoShape 112"/>
          <p:cNvCxnSpPr>
            <a:cxnSpLocks noChangeShapeType="1"/>
            <a:stCxn id="23585" idx="0"/>
            <a:endCxn id="23581" idx="1"/>
          </p:cNvCxnSpPr>
          <p:nvPr/>
        </p:nvCxnSpPr>
        <p:spPr bwMode="auto">
          <a:xfrm rot="5400000" flipH="1" flipV="1">
            <a:off x="698824" y="3709077"/>
            <a:ext cx="630813" cy="588927"/>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7" name="AutoShape 113"/>
          <p:cNvCxnSpPr>
            <a:cxnSpLocks noChangeShapeType="1"/>
            <a:stCxn id="23579" idx="1"/>
            <a:endCxn id="23581" idx="2"/>
          </p:cNvCxnSpPr>
          <p:nvPr/>
        </p:nvCxnSpPr>
        <p:spPr bwMode="auto">
          <a:xfrm rot="10800000">
            <a:off x="1742081" y="4470979"/>
            <a:ext cx="654181" cy="372762"/>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8" name="AutoShape 114"/>
          <p:cNvCxnSpPr>
            <a:cxnSpLocks noChangeShapeType="1"/>
            <a:stCxn id="23583" idx="2"/>
            <a:endCxn id="23581" idx="3"/>
          </p:cNvCxnSpPr>
          <p:nvPr/>
        </p:nvCxnSpPr>
        <p:spPr bwMode="auto">
          <a:xfrm rot="5400000">
            <a:off x="1911030" y="2769514"/>
            <a:ext cx="1183058" cy="654181"/>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sp>
        <p:nvSpPr>
          <p:cNvPr id="210" name="Line 12"/>
          <p:cNvSpPr>
            <a:spLocks noChangeShapeType="1"/>
          </p:cNvSpPr>
          <p:nvPr/>
        </p:nvSpPr>
        <p:spPr bwMode="auto">
          <a:xfrm flipH="1">
            <a:off x="4568975" y="2103367"/>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11" name="Picture 198" descr="dell_node"/>
          <p:cNvPicPr>
            <a:picLocks noChangeAspect="1" noChangeArrowheads="1"/>
          </p:cNvPicPr>
          <p:nvPr/>
        </p:nvPicPr>
        <p:blipFill>
          <a:blip r:embed="rId3" cstate="print"/>
          <a:srcRect/>
          <a:stretch>
            <a:fillRect/>
          </a:stretch>
        </p:blipFill>
        <p:spPr bwMode="auto">
          <a:xfrm>
            <a:off x="4777926" y="3421877"/>
            <a:ext cx="1077611" cy="266256"/>
          </a:xfrm>
          <a:prstGeom prst="rect">
            <a:avLst/>
          </a:prstGeom>
          <a:noFill/>
          <a:ln w="9525">
            <a:noFill/>
            <a:miter lim="800000"/>
            <a:headEnd/>
            <a:tailEnd/>
          </a:ln>
          <a:effectLst>
            <a:outerShdw blurRad="266700" dist="50800" dir="5400000" algn="ctr" rotWithShape="0">
              <a:schemeClr val="bg1"/>
            </a:outerShdw>
          </a:effectLst>
        </p:spPr>
      </p:pic>
      <p:sp>
        <p:nvSpPr>
          <p:cNvPr id="212" name="Line 199"/>
          <p:cNvSpPr>
            <a:spLocks noChangeShapeType="1"/>
          </p:cNvSpPr>
          <p:nvPr/>
        </p:nvSpPr>
        <p:spPr bwMode="auto">
          <a:xfrm flipH="1">
            <a:off x="4558185" y="3606972"/>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3" name="Line 214"/>
          <p:cNvSpPr>
            <a:spLocks noChangeShapeType="1"/>
          </p:cNvSpPr>
          <p:nvPr/>
        </p:nvSpPr>
        <p:spPr bwMode="auto">
          <a:xfrm rot="10800000" flipH="1">
            <a:off x="5841727" y="4231576"/>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4" name="Line 214"/>
          <p:cNvSpPr>
            <a:spLocks noChangeShapeType="1"/>
          </p:cNvSpPr>
          <p:nvPr/>
        </p:nvSpPr>
        <p:spPr bwMode="auto">
          <a:xfrm rot="10800000" flipH="1">
            <a:off x="5850302" y="360168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5" name="Line 214"/>
          <p:cNvSpPr>
            <a:spLocks noChangeShapeType="1"/>
          </p:cNvSpPr>
          <p:nvPr/>
        </p:nvSpPr>
        <p:spPr bwMode="auto">
          <a:xfrm rot="10800000" flipH="1">
            <a:off x="5861092" y="286813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6" name="Line 214"/>
          <p:cNvSpPr>
            <a:spLocks noChangeShapeType="1"/>
          </p:cNvSpPr>
          <p:nvPr/>
        </p:nvSpPr>
        <p:spPr bwMode="auto">
          <a:xfrm rot="10800000" flipH="1">
            <a:off x="5846544" y="211435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7" name="Line 10"/>
          <p:cNvSpPr>
            <a:spLocks noChangeShapeType="1"/>
          </p:cNvSpPr>
          <p:nvPr/>
        </p:nvSpPr>
        <p:spPr bwMode="auto">
          <a:xfrm flipH="1">
            <a:off x="4556809" y="4201005"/>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8" name="Line 10"/>
          <p:cNvSpPr>
            <a:spLocks noChangeShapeType="1"/>
          </p:cNvSpPr>
          <p:nvPr/>
        </p:nvSpPr>
        <p:spPr bwMode="auto">
          <a:xfrm flipH="1">
            <a:off x="4576175" y="2851304"/>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20" name="Picture 72" descr="emc_node"/>
          <p:cNvPicPr>
            <a:picLocks noChangeAspect="1" noChangeArrowheads="1"/>
          </p:cNvPicPr>
          <p:nvPr/>
        </p:nvPicPr>
        <p:blipFill>
          <a:blip r:embed="rId4" cstate="print"/>
          <a:srcRect/>
          <a:stretch>
            <a:fillRect/>
          </a:stretch>
        </p:blipFill>
        <p:spPr bwMode="auto">
          <a:xfrm>
            <a:off x="6155589" y="1861798"/>
            <a:ext cx="1225472" cy="411163"/>
          </a:xfrm>
          <a:prstGeom prst="rect">
            <a:avLst/>
          </a:prstGeom>
          <a:noFill/>
        </p:spPr>
      </p:pic>
      <p:pic>
        <p:nvPicPr>
          <p:cNvPr id="221" name="Picture 72" descr="emc_node"/>
          <p:cNvPicPr>
            <a:picLocks noChangeAspect="1" noChangeArrowheads="1"/>
          </p:cNvPicPr>
          <p:nvPr/>
        </p:nvPicPr>
        <p:blipFill>
          <a:blip r:embed="rId4" cstate="print"/>
          <a:srcRect/>
          <a:stretch>
            <a:fillRect/>
          </a:stretch>
        </p:blipFill>
        <p:spPr bwMode="auto">
          <a:xfrm>
            <a:off x="6171005" y="2602649"/>
            <a:ext cx="1225472" cy="411163"/>
          </a:xfrm>
          <a:prstGeom prst="rect">
            <a:avLst/>
          </a:prstGeom>
          <a:noFill/>
        </p:spPr>
      </p:pic>
      <p:pic>
        <p:nvPicPr>
          <p:cNvPr id="222" name="Picture 72" descr="emc_node"/>
          <p:cNvPicPr>
            <a:picLocks noChangeAspect="1" noChangeArrowheads="1"/>
          </p:cNvPicPr>
          <p:nvPr/>
        </p:nvPicPr>
        <p:blipFill>
          <a:blip r:embed="rId4" cstate="print"/>
          <a:srcRect/>
          <a:stretch>
            <a:fillRect/>
          </a:stretch>
        </p:blipFill>
        <p:spPr bwMode="auto">
          <a:xfrm>
            <a:off x="6151638" y="3349957"/>
            <a:ext cx="1225472" cy="411163"/>
          </a:xfrm>
          <a:prstGeom prst="rect">
            <a:avLst/>
          </a:prstGeom>
          <a:noFill/>
        </p:spPr>
      </p:pic>
      <p:pic>
        <p:nvPicPr>
          <p:cNvPr id="223" name="Picture 72" descr="emc_node"/>
          <p:cNvPicPr>
            <a:picLocks noChangeAspect="1" noChangeArrowheads="1"/>
          </p:cNvPicPr>
          <p:nvPr/>
        </p:nvPicPr>
        <p:blipFill>
          <a:blip r:embed="rId4" cstate="print"/>
          <a:srcRect/>
          <a:stretch>
            <a:fillRect/>
          </a:stretch>
        </p:blipFill>
        <p:spPr bwMode="auto">
          <a:xfrm>
            <a:off x="6151638" y="3950864"/>
            <a:ext cx="1225472" cy="411163"/>
          </a:xfrm>
          <a:prstGeom prst="rect">
            <a:avLst/>
          </a:prstGeom>
          <a:noFill/>
        </p:spPr>
      </p:pic>
      <p:pic>
        <p:nvPicPr>
          <p:cNvPr id="224" name="Picture 198" descr="dell_node"/>
          <p:cNvPicPr>
            <a:picLocks noChangeAspect="1" noChangeArrowheads="1"/>
          </p:cNvPicPr>
          <p:nvPr/>
        </p:nvPicPr>
        <p:blipFill>
          <a:blip r:embed="rId3" cstate="print"/>
          <a:srcRect/>
          <a:stretch>
            <a:fillRect/>
          </a:stretch>
        </p:blipFill>
        <p:spPr bwMode="auto">
          <a:xfrm>
            <a:off x="4768933" y="4029632"/>
            <a:ext cx="1077611" cy="266256"/>
          </a:xfrm>
          <a:prstGeom prst="rect">
            <a:avLst/>
          </a:prstGeom>
          <a:noFill/>
          <a:ln w="9525">
            <a:noFill/>
            <a:miter lim="800000"/>
            <a:headEnd/>
            <a:tailEnd/>
          </a:ln>
          <a:effectLst>
            <a:outerShdw blurRad="266700" dist="50800" dir="5400000" algn="ctr" rotWithShape="0">
              <a:schemeClr val="bg1"/>
            </a:outerShdw>
          </a:effectLst>
        </p:spPr>
      </p:pic>
      <p:pic>
        <p:nvPicPr>
          <p:cNvPr id="225" name="Picture 198" descr="dell_node"/>
          <p:cNvPicPr>
            <a:picLocks noChangeAspect="1" noChangeArrowheads="1"/>
          </p:cNvPicPr>
          <p:nvPr/>
        </p:nvPicPr>
        <p:blipFill>
          <a:blip r:embed="rId3" cstate="print"/>
          <a:srcRect/>
          <a:stretch>
            <a:fillRect/>
          </a:stretch>
        </p:blipFill>
        <p:spPr bwMode="auto">
          <a:xfrm>
            <a:off x="4787014" y="2682468"/>
            <a:ext cx="1077611" cy="266256"/>
          </a:xfrm>
          <a:prstGeom prst="rect">
            <a:avLst/>
          </a:prstGeom>
          <a:noFill/>
          <a:ln w="9525">
            <a:noFill/>
            <a:miter lim="800000"/>
            <a:headEnd/>
            <a:tailEnd/>
          </a:ln>
          <a:effectLst>
            <a:outerShdw blurRad="266700" dist="50800" dir="5400000" algn="ctr" rotWithShape="0">
              <a:schemeClr val="bg1"/>
            </a:outerShdw>
          </a:effectLst>
        </p:spPr>
      </p:pic>
      <p:pic>
        <p:nvPicPr>
          <p:cNvPr id="226" name="Picture 198" descr="dell_node"/>
          <p:cNvPicPr>
            <a:picLocks noChangeAspect="1" noChangeArrowheads="1"/>
          </p:cNvPicPr>
          <p:nvPr/>
        </p:nvPicPr>
        <p:blipFill>
          <a:blip r:embed="rId3" cstate="print"/>
          <a:srcRect/>
          <a:stretch>
            <a:fillRect/>
          </a:stretch>
        </p:blipFill>
        <p:spPr bwMode="auto">
          <a:xfrm>
            <a:off x="4778021" y="1941620"/>
            <a:ext cx="1077611" cy="266256"/>
          </a:xfrm>
          <a:prstGeom prst="rect">
            <a:avLst/>
          </a:prstGeom>
          <a:noFill/>
          <a:ln w="9525">
            <a:noFill/>
            <a:miter lim="800000"/>
            <a:headEnd/>
            <a:tailEnd/>
          </a:ln>
          <a:effectLst>
            <a:outerShdw blurRad="266700" dist="50800" dir="5400000" algn="ctr" rotWithShape="0">
              <a:schemeClr val="bg1"/>
            </a:outerShdw>
          </a:effectLst>
        </p:spPr>
      </p:pic>
      <p:grpSp>
        <p:nvGrpSpPr>
          <p:cNvPr id="227" name="Group 83"/>
          <p:cNvGrpSpPr/>
          <p:nvPr/>
        </p:nvGrpSpPr>
        <p:grpSpPr>
          <a:xfrm>
            <a:off x="5634403" y="2118255"/>
            <a:ext cx="346570" cy="258771"/>
            <a:chOff x="359635" y="1371600"/>
            <a:chExt cx="257985" cy="186845"/>
          </a:xfrm>
          <a:effectLst>
            <a:outerShdw blurRad="50800" dist="38100" dir="2700000" algn="tl" rotWithShape="0">
              <a:prstClr val="black">
                <a:alpha val="40000"/>
              </a:prstClr>
            </a:outerShdw>
          </a:effectLst>
        </p:grpSpPr>
        <p:sp>
          <p:nvSpPr>
            <p:cNvPr id="228" name="Flowchart: Magnetic Disk 22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29" name="TextBox 228"/>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0" name="Group 83"/>
          <p:cNvGrpSpPr/>
          <p:nvPr/>
        </p:nvGrpSpPr>
        <p:grpSpPr>
          <a:xfrm>
            <a:off x="5642874" y="2867159"/>
            <a:ext cx="346570" cy="258771"/>
            <a:chOff x="359635" y="1371600"/>
            <a:chExt cx="257985" cy="186845"/>
          </a:xfrm>
          <a:effectLst>
            <a:outerShdw blurRad="50800" dist="38100" dir="2700000" algn="tl" rotWithShape="0">
              <a:prstClr val="black">
                <a:alpha val="40000"/>
              </a:prstClr>
            </a:outerShdw>
          </a:effectLst>
        </p:grpSpPr>
        <p:sp>
          <p:nvSpPr>
            <p:cNvPr id="231" name="Flowchart: Magnetic Disk 230"/>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2" name="TextBox 231"/>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3" name="Group 83"/>
          <p:cNvGrpSpPr/>
          <p:nvPr/>
        </p:nvGrpSpPr>
        <p:grpSpPr>
          <a:xfrm>
            <a:off x="5619273" y="3590904"/>
            <a:ext cx="346570" cy="258771"/>
            <a:chOff x="359635" y="1371600"/>
            <a:chExt cx="257985" cy="186845"/>
          </a:xfrm>
          <a:effectLst>
            <a:outerShdw blurRad="50800" dist="38100" dir="2700000" algn="tl" rotWithShape="0">
              <a:prstClr val="black">
                <a:alpha val="40000"/>
              </a:prstClr>
            </a:outerShdw>
          </a:effectLst>
        </p:grpSpPr>
        <p:sp>
          <p:nvSpPr>
            <p:cNvPr id="234" name="Flowchart: Magnetic Disk 23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5" name="TextBox 234"/>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6" name="Group 83"/>
          <p:cNvGrpSpPr/>
          <p:nvPr/>
        </p:nvGrpSpPr>
        <p:grpSpPr>
          <a:xfrm>
            <a:off x="5623509" y="4202465"/>
            <a:ext cx="346570" cy="258771"/>
            <a:chOff x="359635" y="1371600"/>
            <a:chExt cx="257985" cy="186845"/>
          </a:xfrm>
          <a:effectLst>
            <a:outerShdw blurRad="50800" dist="38100" dir="2700000" algn="tl" rotWithShape="0">
              <a:prstClr val="black">
                <a:alpha val="40000"/>
              </a:prstClr>
            </a:outerShdw>
          </a:effectLst>
        </p:grpSpPr>
        <p:sp>
          <p:nvSpPr>
            <p:cNvPr id="237" name="Flowchart: Magnetic Disk 23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8" name="TextBox 237"/>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239" name="Line 12"/>
          <p:cNvSpPr>
            <a:spLocks noChangeShapeType="1"/>
          </p:cNvSpPr>
          <p:nvPr/>
        </p:nvSpPr>
        <p:spPr bwMode="auto">
          <a:xfrm flipH="1" flipV="1">
            <a:off x="4558185" y="2103366"/>
            <a:ext cx="8545" cy="211540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56" name="Rectangle 55"/>
          <p:cNvSpPr/>
          <p:nvPr/>
        </p:nvSpPr>
        <p:spPr bwMode="auto">
          <a:xfrm>
            <a:off x="7502891" y="261167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57" name="Rectangle 56"/>
          <p:cNvSpPr/>
          <p:nvPr/>
        </p:nvSpPr>
        <p:spPr bwMode="auto">
          <a:xfrm>
            <a:off x="7738696" y="261167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58" name="Rectangle 57"/>
          <p:cNvSpPr/>
          <p:nvPr/>
        </p:nvSpPr>
        <p:spPr bwMode="auto">
          <a:xfrm>
            <a:off x="7502891" y="2868134"/>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59" name="Rectangle 58"/>
          <p:cNvSpPr/>
          <p:nvPr/>
        </p:nvSpPr>
        <p:spPr bwMode="auto">
          <a:xfrm>
            <a:off x="7738696" y="286423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60" name="Rectangle 59"/>
          <p:cNvSpPr/>
          <p:nvPr/>
        </p:nvSpPr>
        <p:spPr bwMode="auto">
          <a:xfrm>
            <a:off x="7502891" y="334933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61" name="Rectangle 60"/>
          <p:cNvSpPr/>
          <p:nvPr/>
        </p:nvSpPr>
        <p:spPr bwMode="auto">
          <a:xfrm>
            <a:off x="7738696" y="334933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62" name="Rectangle 61"/>
          <p:cNvSpPr/>
          <p:nvPr/>
        </p:nvSpPr>
        <p:spPr bwMode="auto">
          <a:xfrm>
            <a:off x="7502891" y="3605793"/>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63" name="Rectangle 62"/>
          <p:cNvSpPr/>
          <p:nvPr/>
        </p:nvSpPr>
        <p:spPr bwMode="auto">
          <a:xfrm>
            <a:off x="7738696" y="360189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64" name="Rectangle 63"/>
          <p:cNvSpPr/>
          <p:nvPr/>
        </p:nvSpPr>
        <p:spPr bwMode="auto">
          <a:xfrm>
            <a:off x="7495746" y="3948940"/>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65" name="Rectangle 64"/>
          <p:cNvSpPr/>
          <p:nvPr/>
        </p:nvSpPr>
        <p:spPr bwMode="auto">
          <a:xfrm>
            <a:off x="7731551" y="3948940"/>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67" name="Rectangle 66"/>
          <p:cNvSpPr/>
          <p:nvPr/>
        </p:nvSpPr>
        <p:spPr bwMode="auto">
          <a:xfrm>
            <a:off x="7495746" y="4205398"/>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68" name="Rectangle 67"/>
          <p:cNvSpPr/>
          <p:nvPr/>
        </p:nvSpPr>
        <p:spPr bwMode="auto">
          <a:xfrm>
            <a:off x="7731551" y="420149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cxnSp>
        <p:nvCxnSpPr>
          <p:cNvPr id="70" name="Straight Arrow Connector 69"/>
          <p:cNvCxnSpPr/>
          <p:nvPr/>
        </p:nvCxnSpPr>
        <p:spPr>
          <a:xfrm>
            <a:off x="1431935" y="1754852"/>
            <a:ext cx="6070956" cy="227730"/>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53142" y="2239041"/>
            <a:ext cx="6449750" cy="2802361"/>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15641" y="2355922"/>
            <a:ext cx="4337386" cy="2824796"/>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07738" y="1126837"/>
            <a:ext cx="2367639" cy="584775"/>
          </a:xfrm>
          <a:prstGeom prst="rect">
            <a:avLst/>
          </a:prstGeom>
          <a:noFill/>
        </p:spPr>
        <p:txBody>
          <a:bodyPr wrap="square" rtlCol="0">
            <a:spAutoFit/>
          </a:bodyPr>
          <a:lstStyle/>
          <a:p>
            <a:pPr algn="ctr"/>
            <a:r>
              <a:rPr lang="ru-RU" sz="1600" b="1" smtClean="0">
                <a:solidFill>
                  <a:srgbClr val="FFFF00"/>
                </a:solidFill>
                <a:latin typeface="Arial" pitchFamily="34" charset="0"/>
                <a:cs typeface="Arial" pitchFamily="34" charset="0"/>
              </a:rPr>
              <a:t>Репликация</a:t>
            </a:r>
            <a:endParaRPr lang="en-US" sz="1600" b="1" baseline="0" dirty="0" smtClean="0">
              <a:solidFill>
                <a:srgbClr val="FFFF00"/>
              </a:solidFill>
              <a:latin typeface="Arial" pitchFamily="34" charset="0"/>
              <a:cs typeface="Arial" pitchFamily="34" charset="0"/>
            </a:endParaRPr>
          </a:p>
          <a:p>
            <a:pPr algn="ctr"/>
            <a:endParaRPr lang="en-US" sz="1600" b="1" dirty="0">
              <a:solidFill>
                <a:srgbClr val="FFFF00"/>
              </a:solidFill>
              <a:latin typeface="Arial" pitchFamily="34" charset="0"/>
              <a:cs typeface="Arial" pitchFamily="34" charset="0"/>
            </a:endParaRPr>
          </a:p>
        </p:txBody>
      </p:sp>
      <p:sp>
        <p:nvSpPr>
          <p:cNvPr id="78" name="Rectangle 77"/>
          <p:cNvSpPr/>
          <p:nvPr/>
        </p:nvSpPr>
        <p:spPr bwMode="auto">
          <a:xfrm>
            <a:off x="7495746" y="182083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79" name="Rectangle 78"/>
          <p:cNvSpPr/>
          <p:nvPr/>
        </p:nvSpPr>
        <p:spPr bwMode="auto">
          <a:xfrm>
            <a:off x="7731551" y="182083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80" name="Rectangle 79"/>
          <p:cNvSpPr/>
          <p:nvPr/>
        </p:nvSpPr>
        <p:spPr bwMode="auto">
          <a:xfrm>
            <a:off x="7495746" y="2077294"/>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81" name="Rectangle 80"/>
          <p:cNvSpPr/>
          <p:nvPr/>
        </p:nvSpPr>
        <p:spPr bwMode="auto">
          <a:xfrm>
            <a:off x="7731551" y="207339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cxnSp>
        <p:nvCxnSpPr>
          <p:cNvPr id="10" name="Straight Arrow Connector 9"/>
          <p:cNvCxnSpPr/>
          <p:nvPr/>
        </p:nvCxnSpPr>
        <p:spPr>
          <a:xfrm>
            <a:off x="3391992" y="1419225"/>
            <a:ext cx="4461034" cy="442572"/>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890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u-RU"/>
              <a:t>Пример распределения</a:t>
            </a:r>
            <a:endParaRPr lang="en-US" dirty="0"/>
          </a:p>
        </p:txBody>
      </p:sp>
      <p:sp>
        <p:nvSpPr>
          <p:cNvPr id="66" name="Slide Number Placeholder 4"/>
          <p:cNvSpPr>
            <a:spLocks noGrp="1"/>
          </p:cNvSpPr>
          <p:nvPr>
            <p:ph type="sldNum" sz="quarter" idx="4294967295"/>
          </p:nvPr>
        </p:nvSpPr>
        <p:spPr>
          <a:xfrm>
            <a:off x="8381802" y="6416676"/>
            <a:ext cx="762198" cy="365125"/>
          </a:xfrm>
          <a:prstGeom prst="rect">
            <a:avLst/>
          </a:prstGeom>
        </p:spPr>
        <p:txBody>
          <a:bodyPr/>
          <a:lstStyle/>
          <a:p>
            <a:pPr>
              <a:defRPr/>
            </a:pPr>
            <a:fld id="{83EB2073-B898-4FA1-B7D1-2C117BF6BDC6}" type="slidenum">
              <a:rPr lang="en-US"/>
              <a:pPr>
                <a:defRPr/>
              </a:pPr>
              <a:t>27</a:t>
            </a:fld>
            <a:endParaRPr lang="en-US"/>
          </a:p>
        </p:txBody>
      </p:sp>
      <p:grpSp>
        <p:nvGrpSpPr>
          <p:cNvPr id="2" name="Group 54"/>
          <p:cNvGrpSpPr>
            <a:grpSpLocks/>
          </p:cNvGrpSpPr>
          <p:nvPr/>
        </p:nvGrpSpPr>
        <p:grpSpPr bwMode="auto">
          <a:xfrm>
            <a:off x="386390" y="1276351"/>
            <a:ext cx="1171353" cy="1203302"/>
            <a:chOff x="197" y="1242"/>
            <a:chExt cx="546" cy="568"/>
          </a:xfrm>
          <a:solidFill>
            <a:schemeClr val="accent1">
              <a:lumMod val="60000"/>
              <a:lumOff val="40000"/>
            </a:schemeClr>
          </a:solidFill>
          <a:scene3d>
            <a:camera prst="orthographicFront">
              <a:rot lat="0" lon="0" rev="0"/>
            </a:camera>
            <a:lightRig rig="soft" dir="t">
              <a:rot lat="0" lon="0" rev="0"/>
            </a:lightRig>
          </a:scene3d>
        </p:grpSpPr>
        <p:sp>
          <p:nvSpPr>
            <p:cNvPr id="23587" name="Rectangle 55"/>
            <p:cNvSpPr>
              <a:spLocks noChangeArrowheads="1"/>
            </p:cNvSpPr>
            <p:nvPr/>
          </p:nvSpPr>
          <p:spPr bwMode="auto">
            <a:xfrm>
              <a:off x="197"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Time Dim</a:t>
              </a:r>
            </a:p>
          </p:txBody>
        </p:sp>
        <p:sp>
          <p:nvSpPr>
            <p:cNvPr id="23588" name="Text Box 56"/>
            <p:cNvSpPr txBox="1">
              <a:spLocks noChangeArrowheads="1"/>
            </p:cNvSpPr>
            <p:nvPr/>
          </p:nvSpPr>
          <p:spPr bwMode="auto">
            <a:xfrm>
              <a:off x="226" y="1364"/>
              <a:ext cx="469" cy="40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Date Dim ID</a:t>
              </a:r>
            </a:p>
            <a:p>
              <a:pPr algn="l"/>
              <a:r>
                <a:rPr lang="en-US" sz="1000" dirty="0">
                  <a:latin typeface="Arial" charset="0"/>
                </a:rPr>
                <a:t>Calendar Year</a:t>
              </a:r>
            </a:p>
            <a:p>
              <a:pPr algn="l"/>
              <a:r>
                <a:rPr lang="en-US" sz="1000" dirty="0">
                  <a:latin typeface="Arial" charset="0"/>
                </a:rPr>
                <a:t>Calendar Qtr</a:t>
              </a:r>
            </a:p>
            <a:p>
              <a:pPr algn="l"/>
              <a:r>
                <a:rPr lang="en-US" sz="1000" dirty="0">
                  <a:latin typeface="Arial" charset="0"/>
                </a:rPr>
                <a:t>Calendar Mo</a:t>
              </a:r>
            </a:p>
            <a:p>
              <a:pPr algn="l"/>
              <a:r>
                <a:rPr lang="en-US" sz="1000" dirty="0">
                  <a:latin typeface="Arial" charset="0"/>
                </a:rPr>
                <a:t>Calendar Day</a:t>
              </a:r>
            </a:p>
          </p:txBody>
        </p:sp>
      </p:grpSp>
      <p:grpSp>
        <p:nvGrpSpPr>
          <p:cNvPr id="3" name="Group 57"/>
          <p:cNvGrpSpPr>
            <a:grpSpLocks/>
          </p:cNvGrpSpPr>
          <p:nvPr/>
        </p:nvGrpSpPr>
        <p:grpSpPr bwMode="auto">
          <a:xfrm>
            <a:off x="286378" y="4318947"/>
            <a:ext cx="996951" cy="1069723"/>
            <a:chOff x="197" y="2652"/>
            <a:chExt cx="628" cy="568"/>
          </a:xfrm>
          <a:solidFill>
            <a:schemeClr val="accent1">
              <a:lumMod val="60000"/>
              <a:lumOff val="40000"/>
            </a:schemeClr>
          </a:solidFill>
          <a:scene3d>
            <a:camera prst="orthographicFront">
              <a:rot lat="0" lon="0" rev="0"/>
            </a:camera>
            <a:lightRig rig="soft" dir="t">
              <a:rot lat="0" lon="0" rev="0"/>
            </a:lightRig>
          </a:scene3d>
        </p:grpSpPr>
        <p:sp>
          <p:nvSpPr>
            <p:cNvPr id="23585" name="Rectangle 58"/>
            <p:cNvSpPr>
              <a:spLocks noChangeArrowheads="1"/>
            </p:cNvSpPr>
            <p:nvPr/>
          </p:nvSpPr>
          <p:spPr bwMode="auto">
            <a:xfrm>
              <a:off x="197" y="265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Store Dim</a:t>
              </a:r>
            </a:p>
          </p:txBody>
        </p:sp>
        <p:sp>
          <p:nvSpPr>
            <p:cNvPr id="23586" name="Text Box 59"/>
            <p:cNvSpPr txBox="1">
              <a:spLocks noChangeArrowheads="1"/>
            </p:cNvSpPr>
            <p:nvPr/>
          </p:nvSpPr>
          <p:spPr bwMode="auto">
            <a:xfrm>
              <a:off x="247" y="2804"/>
              <a:ext cx="578" cy="376"/>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Store Dim ID</a:t>
              </a:r>
            </a:p>
            <a:p>
              <a:pPr algn="l"/>
              <a:r>
                <a:rPr lang="en-US" sz="1000" dirty="0">
                  <a:latin typeface="Arial" charset="0"/>
                </a:rPr>
                <a:t>Store Name</a:t>
              </a:r>
            </a:p>
            <a:p>
              <a:pPr algn="l"/>
              <a:r>
                <a:rPr lang="en-US" sz="1000" dirty="0">
                  <a:latin typeface="Arial" charset="0"/>
                </a:rPr>
                <a:t>Store Mgr</a:t>
              </a:r>
            </a:p>
            <a:p>
              <a:pPr algn="l"/>
              <a:r>
                <a:rPr lang="en-US" sz="1000" dirty="0">
                  <a:latin typeface="Arial" charset="0"/>
                </a:rPr>
                <a:t>Store Size</a:t>
              </a:r>
            </a:p>
          </p:txBody>
        </p:sp>
      </p:grpSp>
      <p:grpSp>
        <p:nvGrpSpPr>
          <p:cNvPr id="4" name="Group 60"/>
          <p:cNvGrpSpPr>
            <a:grpSpLocks/>
          </p:cNvGrpSpPr>
          <p:nvPr/>
        </p:nvGrpSpPr>
        <p:grpSpPr bwMode="auto">
          <a:xfrm>
            <a:off x="2243698" y="1276353"/>
            <a:ext cx="1171904" cy="1228723"/>
            <a:chOff x="1704" y="1242"/>
            <a:chExt cx="546" cy="568"/>
          </a:xfrm>
          <a:solidFill>
            <a:schemeClr val="accent1">
              <a:lumMod val="60000"/>
              <a:lumOff val="40000"/>
            </a:schemeClr>
          </a:solidFill>
          <a:scene3d>
            <a:camera prst="orthographicFront">
              <a:rot lat="0" lon="0" rev="0"/>
            </a:camera>
            <a:lightRig rig="soft" dir="t">
              <a:rot lat="0" lon="0" rev="0"/>
            </a:lightRig>
          </a:scene3d>
        </p:grpSpPr>
        <p:sp>
          <p:nvSpPr>
            <p:cNvPr id="23583" name="Rectangle 61"/>
            <p:cNvSpPr>
              <a:spLocks noChangeArrowheads="1"/>
            </p:cNvSpPr>
            <p:nvPr/>
          </p:nvSpPr>
          <p:spPr bwMode="auto">
            <a:xfrm>
              <a:off x="1704"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Product Dim</a:t>
              </a:r>
            </a:p>
          </p:txBody>
        </p:sp>
        <p:sp>
          <p:nvSpPr>
            <p:cNvPr id="23584" name="Text Box 62"/>
            <p:cNvSpPr txBox="1">
              <a:spLocks noChangeArrowheads="1"/>
            </p:cNvSpPr>
            <p:nvPr/>
          </p:nvSpPr>
          <p:spPr bwMode="auto">
            <a:xfrm>
              <a:off x="1763" y="1381"/>
              <a:ext cx="469" cy="32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Prod Dim ID</a:t>
              </a:r>
            </a:p>
            <a:p>
              <a:pPr algn="l"/>
              <a:r>
                <a:rPr lang="en-US" sz="1000" dirty="0">
                  <a:latin typeface="Arial" charset="0"/>
                </a:rPr>
                <a:t>Prod Category</a:t>
              </a:r>
            </a:p>
            <a:p>
              <a:pPr algn="l"/>
              <a:r>
                <a:rPr lang="en-US" sz="1000" dirty="0">
                  <a:latin typeface="Arial" charset="0"/>
                </a:rPr>
                <a:t>Prod Sub Cat</a:t>
              </a:r>
            </a:p>
            <a:p>
              <a:pPr algn="l"/>
              <a:r>
                <a:rPr lang="en-US" sz="1000" dirty="0">
                  <a:latin typeface="Arial" charset="0"/>
                </a:rPr>
                <a:t>Prod </a:t>
              </a:r>
              <a:r>
                <a:rPr lang="en-US" sz="1000" dirty="0" err="1">
                  <a:latin typeface="Arial" charset="0"/>
                </a:rPr>
                <a:t>Desc</a:t>
              </a:r>
              <a:endParaRPr lang="en-US" sz="1000" dirty="0">
                <a:latin typeface="Arial" charset="0"/>
              </a:endParaRPr>
            </a:p>
          </p:txBody>
        </p:sp>
      </p:grpSp>
      <p:grpSp>
        <p:nvGrpSpPr>
          <p:cNvPr id="5" name="Group 86"/>
          <p:cNvGrpSpPr/>
          <p:nvPr/>
        </p:nvGrpSpPr>
        <p:grpSpPr>
          <a:xfrm>
            <a:off x="1308694" y="2905288"/>
            <a:ext cx="1149645" cy="1565692"/>
            <a:chOff x="1672511" y="3201471"/>
            <a:chExt cx="1149644" cy="901700"/>
          </a:xfrm>
        </p:grpSpPr>
        <p:sp>
          <p:nvSpPr>
            <p:cNvPr id="23581" name="Rectangle 64"/>
            <p:cNvSpPr>
              <a:spLocks noChangeArrowheads="1"/>
            </p:cNvSpPr>
            <p:nvPr/>
          </p:nvSpPr>
          <p:spPr bwMode="auto">
            <a:xfrm>
              <a:off x="1672511" y="3201471"/>
              <a:ext cx="866775" cy="901700"/>
            </a:xfrm>
            <a:prstGeom prst="rect">
              <a:avLst/>
            </a:prstGeom>
            <a:solidFill>
              <a:srgbClr val="CCFFCC">
                <a:alpha val="47058"/>
              </a:srgb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a:solidFill>
                    <a:schemeClr val="tx1"/>
                  </a:solidFill>
                  <a:latin typeface="Arial" charset="0"/>
                </a:rPr>
                <a:t>Sales Facts</a:t>
              </a:r>
            </a:p>
          </p:txBody>
        </p:sp>
        <p:sp>
          <p:nvSpPr>
            <p:cNvPr id="23582" name="Text Box 65"/>
            <p:cNvSpPr txBox="1">
              <a:spLocks noChangeArrowheads="1"/>
            </p:cNvSpPr>
            <p:nvPr/>
          </p:nvSpPr>
          <p:spPr bwMode="auto">
            <a:xfrm>
              <a:off x="1762250" y="3403922"/>
              <a:ext cx="1059905" cy="638108"/>
            </a:xfrm>
            <a:prstGeom prst="rect">
              <a:avLst/>
            </a:prstGeom>
            <a:noFill/>
            <a:ln w="9525" algn="ctr">
              <a:noFill/>
              <a:miter lim="800000"/>
              <a:headEnd/>
              <a:tailEnd/>
            </a:ln>
            <a:effectLst/>
          </p:spPr>
          <p:txBody>
            <a:bodyPr wrap="none">
              <a:spAutoFit/>
            </a:bodyPr>
            <a:lstStyle/>
            <a:p>
              <a:pPr algn="l"/>
              <a:r>
                <a:rPr lang="en-US" sz="1100" dirty="0">
                  <a:solidFill>
                    <a:schemeClr val="tx1"/>
                  </a:solidFill>
                  <a:latin typeface="Arial" charset="0"/>
                </a:rPr>
                <a:t>Date Dim ID</a:t>
              </a:r>
            </a:p>
            <a:p>
              <a:pPr algn="l"/>
              <a:r>
                <a:rPr lang="en-US" sz="1100" dirty="0">
                  <a:solidFill>
                    <a:schemeClr val="tx1"/>
                  </a:solidFill>
                  <a:latin typeface="Arial" charset="0"/>
                </a:rPr>
                <a:t>Store Dim ID</a:t>
              </a:r>
            </a:p>
            <a:p>
              <a:pPr algn="l"/>
              <a:r>
                <a:rPr lang="en-US" sz="1100" dirty="0">
                  <a:solidFill>
                    <a:schemeClr val="tx1"/>
                  </a:solidFill>
                  <a:latin typeface="Arial" charset="0"/>
                </a:rPr>
                <a:t>Prod Dim ID</a:t>
              </a:r>
            </a:p>
            <a:p>
              <a:pPr algn="l"/>
              <a:r>
                <a:rPr lang="en-US" sz="1100" dirty="0" err="1">
                  <a:solidFill>
                    <a:schemeClr val="tx1"/>
                  </a:solidFill>
                  <a:latin typeface="Arial" charset="0"/>
                </a:rPr>
                <a:t>Mktg</a:t>
              </a:r>
              <a:r>
                <a:rPr lang="en-US" sz="1100" dirty="0">
                  <a:solidFill>
                    <a:schemeClr val="tx1"/>
                  </a:solidFill>
                  <a:latin typeface="Arial" charset="0"/>
                </a:rPr>
                <a:t> Camp Id</a:t>
              </a:r>
            </a:p>
            <a:p>
              <a:pPr algn="l"/>
              <a:r>
                <a:rPr lang="en-US" sz="1100" dirty="0">
                  <a:solidFill>
                    <a:schemeClr val="tx1"/>
                  </a:solidFill>
                  <a:latin typeface="Arial" charset="0"/>
                </a:rPr>
                <a:t>Qty Sold</a:t>
              </a:r>
            </a:p>
            <a:p>
              <a:pPr algn="l"/>
              <a:r>
                <a:rPr lang="en-US" sz="1100" dirty="0">
                  <a:solidFill>
                    <a:schemeClr val="tx1"/>
                  </a:solidFill>
                  <a:latin typeface="Arial" charset="0"/>
                </a:rPr>
                <a:t>Dollars Sold</a:t>
              </a:r>
            </a:p>
          </p:txBody>
        </p:sp>
      </p:grpSp>
      <p:grpSp>
        <p:nvGrpSpPr>
          <p:cNvPr id="6" name="Group 1569"/>
          <p:cNvGrpSpPr/>
          <p:nvPr/>
        </p:nvGrpSpPr>
        <p:grpSpPr>
          <a:xfrm>
            <a:off x="2396262" y="4029633"/>
            <a:ext cx="1183689" cy="1628217"/>
            <a:chOff x="2468067" y="4894805"/>
            <a:chExt cx="953453" cy="1212354"/>
          </a:xfrm>
        </p:grpSpPr>
        <p:sp>
          <p:nvSpPr>
            <p:cNvPr id="23579" name="Rectangle 67"/>
            <p:cNvSpPr>
              <a:spLocks noChangeArrowheads="1"/>
            </p:cNvSpPr>
            <p:nvPr/>
          </p:nvSpPr>
          <p:spPr bwMode="auto">
            <a:xfrm>
              <a:off x="2468067" y="4894805"/>
              <a:ext cx="953453" cy="1212354"/>
            </a:xfrm>
            <a:prstGeom prst="rect">
              <a:avLst/>
            </a:prstGeom>
            <a:solidFill>
              <a:schemeClr val="accent1">
                <a:lumMod val="60000"/>
                <a:lumOff val="4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err="1" smtClean="0">
                  <a:latin typeface="Arial" charset="0"/>
                </a:rPr>
                <a:t>Mktg</a:t>
              </a:r>
              <a:endParaRPr lang="en-US" sz="1300" b="1" dirty="0">
                <a:latin typeface="Arial" charset="0"/>
              </a:endParaRPr>
            </a:p>
            <a:p>
              <a:r>
                <a:rPr lang="en-US" sz="1300" b="1" dirty="0" smtClean="0">
                  <a:latin typeface="Arial" charset="0"/>
                </a:rPr>
                <a:t>Campaign </a:t>
              </a:r>
              <a:r>
                <a:rPr lang="en-US" sz="1300" b="1" dirty="0">
                  <a:latin typeface="Arial" charset="0"/>
                </a:rPr>
                <a:t>Dim</a:t>
              </a:r>
            </a:p>
          </p:txBody>
        </p:sp>
        <p:sp>
          <p:nvSpPr>
            <p:cNvPr id="23580" name="Text Box 68"/>
            <p:cNvSpPr txBox="1">
              <a:spLocks noChangeArrowheads="1"/>
            </p:cNvSpPr>
            <p:nvPr/>
          </p:nvSpPr>
          <p:spPr bwMode="auto">
            <a:xfrm>
              <a:off x="2557695" y="5267525"/>
              <a:ext cx="757859" cy="761266"/>
            </a:xfrm>
            <a:prstGeom prst="rect">
              <a:avLst/>
            </a:prstGeom>
            <a:solidFill>
              <a:schemeClr val="accent1">
                <a:lumMod val="60000"/>
                <a:lumOff val="40000"/>
              </a:schemeClr>
            </a:solidFill>
            <a:ln w="9525" algn="ctr">
              <a:noFill/>
              <a:miter lim="800000"/>
              <a:headEnd/>
              <a:tailEnd/>
            </a:ln>
            <a:effectLst/>
          </p:spPr>
          <p:txBody>
            <a:bodyPr wrap="square">
              <a:spAutoFit/>
            </a:bodyPr>
            <a:lstStyle/>
            <a:p>
              <a:pPr algn="l"/>
              <a:r>
                <a:rPr lang="en-US" sz="1000" dirty="0" err="1">
                  <a:latin typeface="Arial" charset="0"/>
                </a:rPr>
                <a:t>Mktg</a:t>
              </a:r>
              <a:r>
                <a:rPr lang="en-US" sz="1000" dirty="0">
                  <a:latin typeface="Arial" charset="0"/>
                </a:rPr>
                <a:t> Camp ID</a:t>
              </a:r>
            </a:p>
            <a:p>
              <a:pPr algn="l"/>
              <a:r>
                <a:rPr lang="en-US" sz="1000" dirty="0">
                  <a:latin typeface="Arial" charset="0"/>
                </a:rPr>
                <a:t>Camp Name</a:t>
              </a:r>
            </a:p>
            <a:p>
              <a:pPr algn="l"/>
              <a:r>
                <a:rPr lang="en-US" sz="1000" dirty="0">
                  <a:latin typeface="Arial" charset="0"/>
                </a:rPr>
                <a:t>Camp Mgr</a:t>
              </a:r>
            </a:p>
            <a:p>
              <a:pPr algn="l"/>
              <a:r>
                <a:rPr lang="en-US" sz="1000" dirty="0">
                  <a:latin typeface="Arial" charset="0"/>
                </a:rPr>
                <a:t>Camp Start</a:t>
              </a:r>
            </a:p>
            <a:p>
              <a:pPr algn="l"/>
              <a:r>
                <a:rPr lang="en-US" sz="1000" dirty="0">
                  <a:latin typeface="Arial" charset="0"/>
                </a:rPr>
                <a:t>Camp End</a:t>
              </a:r>
            </a:p>
          </p:txBody>
        </p:sp>
      </p:grpSp>
      <p:cxnSp>
        <p:nvCxnSpPr>
          <p:cNvPr id="23575" name="AutoShape 111"/>
          <p:cNvCxnSpPr>
            <a:cxnSpLocks noChangeShapeType="1"/>
            <a:stCxn id="23587" idx="2"/>
            <a:endCxn id="23581" idx="0"/>
          </p:cNvCxnSpPr>
          <p:nvPr/>
        </p:nvCxnSpPr>
        <p:spPr bwMode="auto">
          <a:xfrm rot="16200000" flipH="1">
            <a:off x="1144256" y="2307463"/>
            <a:ext cx="425634" cy="770015"/>
          </a:xfrm>
          <a:prstGeom prst="bentConnector3">
            <a:avLst>
              <a:gd name="adj1" fmla="val 50000"/>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6" name="AutoShape 112"/>
          <p:cNvCxnSpPr>
            <a:cxnSpLocks noChangeShapeType="1"/>
            <a:stCxn id="23585" idx="0"/>
            <a:endCxn id="23581" idx="1"/>
          </p:cNvCxnSpPr>
          <p:nvPr/>
        </p:nvCxnSpPr>
        <p:spPr bwMode="auto">
          <a:xfrm rot="5400000" flipH="1" flipV="1">
            <a:off x="698824" y="3709077"/>
            <a:ext cx="630813" cy="588927"/>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7" name="AutoShape 113"/>
          <p:cNvCxnSpPr>
            <a:cxnSpLocks noChangeShapeType="1"/>
            <a:stCxn id="23579" idx="1"/>
            <a:endCxn id="23581" idx="2"/>
          </p:cNvCxnSpPr>
          <p:nvPr/>
        </p:nvCxnSpPr>
        <p:spPr bwMode="auto">
          <a:xfrm rot="10800000">
            <a:off x="1742081" y="4470979"/>
            <a:ext cx="654181" cy="372762"/>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8" name="AutoShape 114"/>
          <p:cNvCxnSpPr>
            <a:cxnSpLocks noChangeShapeType="1"/>
            <a:stCxn id="23583" idx="2"/>
            <a:endCxn id="23581" idx="3"/>
          </p:cNvCxnSpPr>
          <p:nvPr/>
        </p:nvCxnSpPr>
        <p:spPr bwMode="auto">
          <a:xfrm rot="5400000">
            <a:off x="1911030" y="2769514"/>
            <a:ext cx="1183058" cy="654181"/>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sp>
        <p:nvSpPr>
          <p:cNvPr id="210" name="Line 12"/>
          <p:cNvSpPr>
            <a:spLocks noChangeShapeType="1"/>
          </p:cNvSpPr>
          <p:nvPr/>
        </p:nvSpPr>
        <p:spPr bwMode="auto">
          <a:xfrm flipH="1">
            <a:off x="4568975" y="2103367"/>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11" name="Picture 198" descr="dell_node"/>
          <p:cNvPicPr>
            <a:picLocks noChangeAspect="1" noChangeArrowheads="1"/>
          </p:cNvPicPr>
          <p:nvPr/>
        </p:nvPicPr>
        <p:blipFill>
          <a:blip r:embed="rId3" cstate="print"/>
          <a:srcRect/>
          <a:stretch>
            <a:fillRect/>
          </a:stretch>
        </p:blipFill>
        <p:spPr bwMode="auto">
          <a:xfrm>
            <a:off x="4777926" y="3421877"/>
            <a:ext cx="1077611" cy="266256"/>
          </a:xfrm>
          <a:prstGeom prst="rect">
            <a:avLst/>
          </a:prstGeom>
          <a:noFill/>
          <a:ln w="9525">
            <a:noFill/>
            <a:miter lim="800000"/>
            <a:headEnd/>
            <a:tailEnd/>
          </a:ln>
          <a:effectLst>
            <a:outerShdw blurRad="266700" dist="50800" dir="5400000" algn="ctr" rotWithShape="0">
              <a:schemeClr val="bg1"/>
            </a:outerShdw>
          </a:effectLst>
        </p:spPr>
      </p:pic>
      <p:sp>
        <p:nvSpPr>
          <p:cNvPr id="212" name="Line 199"/>
          <p:cNvSpPr>
            <a:spLocks noChangeShapeType="1"/>
          </p:cNvSpPr>
          <p:nvPr/>
        </p:nvSpPr>
        <p:spPr bwMode="auto">
          <a:xfrm flipH="1">
            <a:off x="4558185" y="3606972"/>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3" name="Line 214"/>
          <p:cNvSpPr>
            <a:spLocks noChangeShapeType="1"/>
          </p:cNvSpPr>
          <p:nvPr/>
        </p:nvSpPr>
        <p:spPr bwMode="auto">
          <a:xfrm rot="10800000" flipH="1">
            <a:off x="5841727" y="4231576"/>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4" name="Line 214"/>
          <p:cNvSpPr>
            <a:spLocks noChangeShapeType="1"/>
          </p:cNvSpPr>
          <p:nvPr/>
        </p:nvSpPr>
        <p:spPr bwMode="auto">
          <a:xfrm rot="10800000" flipH="1">
            <a:off x="5850302" y="360168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5" name="Line 214"/>
          <p:cNvSpPr>
            <a:spLocks noChangeShapeType="1"/>
          </p:cNvSpPr>
          <p:nvPr/>
        </p:nvSpPr>
        <p:spPr bwMode="auto">
          <a:xfrm rot="10800000" flipH="1">
            <a:off x="5861092" y="286813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6" name="Line 214"/>
          <p:cNvSpPr>
            <a:spLocks noChangeShapeType="1"/>
          </p:cNvSpPr>
          <p:nvPr/>
        </p:nvSpPr>
        <p:spPr bwMode="auto">
          <a:xfrm rot="10800000" flipH="1">
            <a:off x="5846544" y="211435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7" name="Line 10"/>
          <p:cNvSpPr>
            <a:spLocks noChangeShapeType="1"/>
          </p:cNvSpPr>
          <p:nvPr/>
        </p:nvSpPr>
        <p:spPr bwMode="auto">
          <a:xfrm flipH="1">
            <a:off x="4556809" y="4201005"/>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8" name="Line 10"/>
          <p:cNvSpPr>
            <a:spLocks noChangeShapeType="1"/>
          </p:cNvSpPr>
          <p:nvPr/>
        </p:nvSpPr>
        <p:spPr bwMode="auto">
          <a:xfrm flipH="1">
            <a:off x="4576175" y="2851304"/>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pic>
        <p:nvPicPr>
          <p:cNvPr id="220" name="Picture 72" descr="emc_node"/>
          <p:cNvPicPr>
            <a:picLocks noChangeAspect="1" noChangeArrowheads="1"/>
          </p:cNvPicPr>
          <p:nvPr/>
        </p:nvPicPr>
        <p:blipFill>
          <a:blip r:embed="rId4" cstate="print"/>
          <a:srcRect/>
          <a:stretch>
            <a:fillRect/>
          </a:stretch>
        </p:blipFill>
        <p:spPr bwMode="auto">
          <a:xfrm>
            <a:off x="6155589" y="1861798"/>
            <a:ext cx="1225472" cy="411163"/>
          </a:xfrm>
          <a:prstGeom prst="rect">
            <a:avLst/>
          </a:prstGeom>
          <a:noFill/>
        </p:spPr>
      </p:pic>
      <p:pic>
        <p:nvPicPr>
          <p:cNvPr id="221" name="Picture 72" descr="emc_node"/>
          <p:cNvPicPr>
            <a:picLocks noChangeAspect="1" noChangeArrowheads="1"/>
          </p:cNvPicPr>
          <p:nvPr/>
        </p:nvPicPr>
        <p:blipFill>
          <a:blip r:embed="rId4" cstate="print"/>
          <a:srcRect/>
          <a:stretch>
            <a:fillRect/>
          </a:stretch>
        </p:blipFill>
        <p:spPr bwMode="auto">
          <a:xfrm>
            <a:off x="6171005" y="2602649"/>
            <a:ext cx="1225472" cy="411163"/>
          </a:xfrm>
          <a:prstGeom prst="rect">
            <a:avLst/>
          </a:prstGeom>
          <a:noFill/>
        </p:spPr>
      </p:pic>
      <p:pic>
        <p:nvPicPr>
          <p:cNvPr id="222" name="Picture 72" descr="emc_node"/>
          <p:cNvPicPr>
            <a:picLocks noChangeAspect="1" noChangeArrowheads="1"/>
          </p:cNvPicPr>
          <p:nvPr/>
        </p:nvPicPr>
        <p:blipFill>
          <a:blip r:embed="rId4" cstate="print"/>
          <a:srcRect/>
          <a:stretch>
            <a:fillRect/>
          </a:stretch>
        </p:blipFill>
        <p:spPr bwMode="auto">
          <a:xfrm>
            <a:off x="6151638" y="3349957"/>
            <a:ext cx="1225472" cy="411163"/>
          </a:xfrm>
          <a:prstGeom prst="rect">
            <a:avLst/>
          </a:prstGeom>
          <a:noFill/>
        </p:spPr>
      </p:pic>
      <p:pic>
        <p:nvPicPr>
          <p:cNvPr id="223" name="Picture 72" descr="emc_node"/>
          <p:cNvPicPr>
            <a:picLocks noChangeAspect="1" noChangeArrowheads="1"/>
          </p:cNvPicPr>
          <p:nvPr/>
        </p:nvPicPr>
        <p:blipFill>
          <a:blip r:embed="rId4" cstate="print"/>
          <a:srcRect/>
          <a:stretch>
            <a:fillRect/>
          </a:stretch>
        </p:blipFill>
        <p:spPr bwMode="auto">
          <a:xfrm>
            <a:off x="6151638" y="3950864"/>
            <a:ext cx="1225472" cy="411163"/>
          </a:xfrm>
          <a:prstGeom prst="rect">
            <a:avLst/>
          </a:prstGeom>
          <a:noFill/>
        </p:spPr>
      </p:pic>
      <p:pic>
        <p:nvPicPr>
          <p:cNvPr id="224" name="Picture 198" descr="dell_node"/>
          <p:cNvPicPr>
            <a:picLocks noChangeAspect="1" noChangeArrowheads="1"/>
          </p:cNvPicPr>
          <p:nvPr/>
        </p:nvPicPr>
        <p:blipFill>
          <a:blip r:embed="rId3" cstate="print"/>
          <a:srcRect/>
          <a:stretch>
            <a:fillRect/>
          </a:stretch>
        </p:blipFill>
        <p:spPr bwMode="auto">
          <a:xfrm>
            <a:off x="4768933" y="4029632"/>
            <a:ext cx="1077611" cy="266256"/>
          </a:xfrm>
          <a:prstGeom prst="rect">
            <a:avLst/>
          </a:prstGeom>
          <a:noFill/>
          <a:ln w="9525">
            <a:noFill/>
            <a:miter lim="800000"/>
            <a:headEnd/>
            <a:tailEnd/>
          </a:ln>
          <a:effectLst>
            <a:outerShdw blurRad="266700" dist="50800" dir="5400000" algn="ctr" rotWithShape="0">
              <a:schemeClr val="bg1"/>
            </a:outerShdw>
          </a:effectLst>
        </p:spPr>
      </p:pic>
      <p:pic>
        <p:nvPicPr>
          <p:cNvPr id="225" name="Picture 198" descr="dell_node"/>
          <p:cNvPicPr>
            <a:picLocks noChangeAspect="1" noChangeArrowheads="1"/>
          </p:cNvPicPr>
          <p:nvPr/>
        </p:nvPicPr>
        <p:blipFill>
          <a:blip r:embed="rId3" cstate="print"/>
          <a:srcRect/>
          <a:stretch>
            <a:fillRect/>
          </a:stretch>
        </p:blipFill>
        <p:spPr bwMode="auto">
          <a:xfrm>
            <a:off x="4787014" y="2682468"/>
            <a:ext cx="1077611" cy="266256"/>
          </a:xfrm>
          <a:prstGeom prst="rect">
            <a:avLst/>
          </a:prstGeom>
          <a:noFill/>
          <a:ln w="9525">
            <a:noFill/>
            <a:miter lim="800000"/>
            <a:headEnd/>
            <a:tailEnd/>
          </a:ln>
          <a:effectLst>
            <a:outerShdw blurRad="266700" dist="50800" dir="5400000" algn="ctr" rotWithShape="0">
              <a:schemeClr val="bg1"/>
            </a:outerShdw>
          </a:effectLst>
        </p:spPr>
      </p:pic>
      <p:pic>
        <p:nvPicPr>
          <p:cNvPr id="226" name="Picture 198" descr="dell_node"/>
          <p:cNvPicPr>
            <a:picLocks noChangeAspect="1" noChangeArrowheads="1"/>
          </p:cNvPicPr>
          <p:nvPr/>
        </p:nvPicPr>
        <p:blipFill>
          <a:blip r:embed="rId3" cstate="print"/>
          <a:srcRect/>
          <a:stretch>
            <a:fillRect/>
          </a:stretch>
        </p:blipFill>
        <p:spPr bwMode="auto">
          <a:xfrm>
            <a:off x="4778021" y="1941620"/>
            <a:ext cx="1077611" cy="266256"/>
          </a:xfrm>
          <a:prstGeom prst="rect">
            <a:avLst/>
          </a:prstGeom>
          <a:noFill/>
          <a:ln w="9525">
            <a:noFill/>
            <a:miter lim="800000"/>
            <a:headEnd/>
            <a:tailEnd/>
          </a:ln>
          <a:effectLst>
            <a:outerShdw blurRad="266700" dist="50800" dir="5400000" algn="ctr" rotWithShape="0">
              <a:schemeClr val="bg1"/>
            </a:outerShdw>
          </a:effectLst>
        </p:spPr>
      </p:pic>
      <p:grpSp>
        <p:nvGrpSpPr>
          <p:cNvPr id="227" name="Group 83"/>
          <p:cNvGrpSpPr/>
          <p:nvPr/>
        </p:nvGrpSpPr>
        <p:grpSpPr>
          <a:xfrm>
            <a:off x="5634403" y="2118255"/>
            <a:ext cx="346570" cy="258771"/>
            <a:chOff x="359635" y="1371600"/>
            <a:chExt cx="257985" cy="186845"/>
          </a:xfrm>
          <a:effectLst>
            <a:outerShdw blurRad="50800" dist="38100" dir="2700000" algn="tl" rotWithShape="0">
              <a:prstClr val="black">
                <a:alpha val="40000"/>
              </a:prstClr>
            </a:outerShdw>
          </a:effectLst>
        </p:grpSpPr>
        <p:sp>
          <p:nvSpPr>
            <p:cNvPr id="228" name="Flowchart: Magnetic Disk 22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29" name="TextBox 228"/>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0" name="Group 83"/>
          <p:cNvGrpSpPr/>
          <p:nvPr/>
        </p:nvGrpSpPr>
        <p:grpSpPr>
          <a:xfrm>
            <a:off x="5642874" y="2867159"/>
            <a:ext cx="346570" cy="258771"/>
            <a:chOff x="359635" y="1371600"/>
            <a:chExt cx="257985" cy="186845"/>
          </a:xfrm>
          <a:effectLst>
            <a:outerShdw blurRad="50800" dist="38100" dir="2700000" algn="tl" rotWithShape="0">
              <a:prstClr val="black">
                <a:alpha val="40000"/>
              </a:prstClr>
            </a:outerShdw>
          </a:effectLst>
        </p:grpSpPr>
        <p:sp>
          <p:nvSpPr>
            <p:cNvPr id="231" name="Flowchart: Magnetic Disk 230"/>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2" name="TextBox 231"/>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3" name="Group 83"/>
          <p:cNvGrpSpPr/>
          <p:nvPr/>
        </p:nvGrpSpPr>
        <p:grpSpPr>
          <a:xfrm>
            <a:off x="5619273" y="3590904"/>
            <a:ext cx="346570" cy="258771"/>
            <a:chOff x="359635" y="1371600"/>
            <a:chExt cx="257985" cy="186845"/>
          </a:xfrm>
          <a:effectLst>
            <a:outerShdw blurRad="50800" dist="38100" dir="2700000" algn="tl" rotWithShape="0">
              <a:prstClr val="black">
                <a:alpha val="40000"/>
              </a:prstClr>
            </a:outerShdw>
          </a:effectLst>
        </p:grpSpPr>
        <p:sp>
          <p:nvSpPr>
            <p:cNvPr id="234" name="Flowchart: Magnetic Disk 23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5" name="TextBox 234"/>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6" name="Group 83"/>
          <p:cNvGrpSpPr/>
          <p:nvPr/>
        </p:nvGrpSpPr>
        <p:grpSpPr>
          <a:xfrm>
            <a:off x="5623509" y="4202465"/>
            <a:ext cx="346570" cy="258771"/>
            <a:chOff x="359635" y="1371600"/>
            <a:chExt cx="257985" cy="186845"/>
          </a:xfrm>
          <a:effectLst>
            <a:outerShdw blurRad="50800" dist="38100" dir="2700000" algn="tl" rotWithShape="0">
              <a:prstClr val="black">
                <a:alpha val="40000"/>
              </a:prstClr>
            </a:outerShdw>
          </a:effectLst>
        </p:grpSpPr>
        <p:sp>
          <p:nvSpPr>
            <p:cNvPr id="237" name="Flowchart: Magnetic Disk 23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8" name="TextBox 237"/>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239" name="Line 12"/>
          <p:cNvSpPr>
            <a:spLocks noChangeShapeType="1"/>
          </p:cNvSpPr>
          <p:nvPr/>
        </p:nvSpPr>
        <p:spPr bwMode="auto">
          <a:xfrm flipH="1" flipV="1">
            <a:off x="4558185" y="2103366"/>
            <a:ext cx="8545" cy="211540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8" name="Rectangle 7"/>
          <p:cNvSpPr/>
          <p:nvPr/>
        </p:nvSpPr>
        <p:spPr bwMode="auto">
          <a:xfrm>
            <a:off x="7502891" y="1861797"/>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54" name="Rectangle 53"/>
          <p:cNvSpPr/>
          <p:nvPr/>
        </p:nvSpPr>
        <p:spPr bwMode="auto">
          <a:xfrm>
            <a:off x="7738696" y="1861797"/>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55" name="Rectangle 54"/>
          <p:cNvSpPr/>
          <p:nvPr/>
        </p:nvSpPr>
        <p:spPr bwMode="auto">
          <a:xfrm>
            <a:off x="7502891" y="211825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53" name="Rectangle 52"/>
          <p:cNvSpPr/>
          <p:nvPr/>
        </p:nvSpPr>
        <p:spPr bwMode="auto">
          <a:xfrm>
            <a:off x="7738696" y="2114354"/>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56" name="Rectangle 55"/>
          <p:cNvSpPr/>
          <p:nvPr/>
        </p:nvSpPr>
        <p:spPr bwMode="auto">
          <a:xfrm>
            <a:off x="7502891" y="261167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57" name="Rectangle 56"/>
          <p:cNvSpPr/>
          <p:nvPr/>
        </p:nvSpPr>
        <p:spPr bwMode="auto">
          <a:xfrm>
            <a:off x="7738696" y="261167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58" name="Rectangle 57"/>
          <p:cNvSpPr/>
          <p:nvPr/>
        </p:nvSpPr>
        <p:spPr bwMode="auto">
          <a:xfrm>
            <a:off x="7502891" y="2868134"/>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59" name="Rectangle 58"/>
          <p:cNvSpPr/>
          <p:nvPr/>
        </p:nvSpPr>
        <p:spPr bwMode="auto">
          <a:xfrm>
            <a:off x="7738696" y="286423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60" name="Rectangle 59"/>
          <p:cNvSpPr/>
          <p:nvPr/>
        </p:nvSpPr>
        <p:spPr bwMode="auto">
          <a:xfrm>
            <a:off x="7502891" y="334933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61" name="Rectangle 60"/>
          <p:cNvSpPr/>
          <p:nvPr/>
        </p:nvSpPr>
        <p:spPr bwMode="auto">
          <a:xfrm>
            <a:off x="7738696" y="334933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62" name="Rectangle 61"/>
          <p:cNvSpPr/>
          <p:nvPr/>
        </p:nvSpPr>
        <p:spPr bwMode="auto">
          <a:xfrm>
            <a:off x="7502891" y="3596268"/>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63" name="Rectangle 62"/>
          <p:cNvSpPr/>
          <p:nvPr/>
        </p:nvSpPr>
        <p:spPr bwMode="auto">
          <a:xfrm>
            <a:off x="7738696" y="360189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64" name="Rectangle 63"/>
          <p:cNvSpPr/>
          <p:nvPr/>
        </p:nvSpPr>
        <p:spPr bwMode="auto">
          <a:xfrm>
            <a:off x="7495746" y="3948940"/>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65" name="Rectangle 64"/>
          <p:cNvSpPr/>
          <p:nvPr/>
        </p:nvSpPr>
        <p:spPr bwMode="auto">
          <a:xfrm>
            <a:off x="7731551" y="3948940"/>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67" name="Rectangle 66"/>
          <p:cNvSpPr/>
          <p:nvPr/>
        </p:nvSpPr>
        <p:spPr bwMode="auto">
          <a:xfrm>
            <a:off x="7495746" y="4195873"/>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68" name="Rectangle 67"/>
          <p:cNvSpPr/>
          <p:nvPr/>
        </p:nvSpPr>
        <p:spPr bwMode="auto">
          <a:xfrm>
            <a:off x="7731551" y="420149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cxnSp>
        <p:nvCxnSpPr>
          <p:cNvPr id="10" name="Straight Arrow Connector 9"/>
          <p:cNvCxnSpPr>
            <a:stCxn id="74" idx="3"/>
            <a:endCxn id="75" idx="1"/>
          </p:cNvCxnSpPr>
          <p:nvPr/>
        </p:nvCxnSpPr>
        <p:spPr>
          <a:xfrm flipV="1">
            <a:off x="3307577" y="2141644"/>
            <a:ext cx="4731235" cy="1540993"/>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4" idx="3"/>
            <a:endCxn id="77" idx="1"/>
          </p:cNvCxnSpPr>
          <p:nvPr/>
        </p:nvCxnSpPr>
        <p:spPr>
          <a:xfrm flipV="1">
            <a:off x="3307577" y="2841222"/>
            <a:ext cx="4731235" cy="841415"/>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4" idx="3"/>
            <a:endCxn id="78" idx="1"/>
          </p:cNvCxnSpPr>
          <p:nvPr/>
        </p:nvCxnSpPr>
        <p:spPr>
          <a:xfrm flipV="1">
            <a:off x="3307577" y="3597184"/>
            <a:ext cx="4731235" cy="85453"/>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4" idx="3"/>
            <a:endCxn id="79" idx="1"/>
          </p:cNvCxnSpPr>
          <p:nvPr/>
        </p:nvCxnSpPr>
        <p:spPr>
          <a:xfrm>
            <a:off x="3307577" y="3682637"/>
            <a:ext cx="4731235" cy="518369"/>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28106" y="1066475"/>
            <a:ext cx="2367639" cy="584775"/>
          </a:xfrm>
          <a:prstGeom prst="rect">
            <a:avLst/>
          </a:prstGeom>
          <a:noFill/>
        </p:spPr>
        <p:txBody>
          <a:bodyPr wrap="square" rtlCol="0">
            <a:spAutoFit/>
          </a:bodyPr>
          <a:lstStyle/>
          <a:p>
            <a:pPr algn="ctr"/>
            <a:r>
              <a:rPr lang="ru-RU" sz="1600" b="1" smtClean="0">
                <a:solidFill>
                  <a:srgbClr val="FFFF00"/>
                </a:solidFill>
                <a:latin typeface="Arial" pitchFamily="34" charset="0"/>
                <a:cs typeface="Arial" pitchFamily="34" charset="0"/>
              </a:rPr>
              <a:t>Распределение</a:t>
            </a:r>
            <a:endParaRPr lang="en-US" sz="1600" b="1" baseline="0" dirty="0" smtClean="0">
              <a:solidFill>
                <a:srgbClr val="FFFF00"/>
              </a:solidFill>
              <a:latin typeface="Arial" pitchFamily="34" charset="0"/>
              <a:cs typeface="Arial" pitchFamily="34" charset="0"/>
            </a:endParaRPr>
          </a:p>
          <a:p>
            <a:pPr algn="ctr"/>
            <a:endParaRPr lang="en-US" sz="1600" b="1" dirty="0">
              <a:solidFill>
                <a:srgbClr val="FFFF00"/>
              </a:solidFill>
              <a:latin typeface="Arial" pitchFamily="34" charset="0"/>
              <a:cs typeface="Arial" pitchFamily="34" charset="0"/>
            </a:endParaRPr>
          </a:p>
        </p:txBody>
      </p:sp>
      <p:pic>
        <p:nvPicPr>
          <p:cNvPr id="74" name="Picture 13" descr="slice"/>
          <p:cNvPicPr>
            <a:picLocks noChangeAspect="1" noChangeArrowheads="1"/>
          </p:cNvPicPr>
          <p:nvPr/>
        </p:nvPicPr>
        <p:blipFill>
          <a:blip r:embed="rId5" cstate="print"/>
          <a:srcRect/>
          <a:stretch>
            <a:fillRect/>
          </a:stretch>
        </p:blipFill>
        <p:spPr bwMode="auto">
          <a:xfrm>
            <a:off x="2454748" y="3423556"/>
            <a:ext cx="852829" cy="518160"/>
          </a:xfrm>
          <a:prstGeom prst="rect">
            <a:avLst/>
          </a:prstGeom>
          <a:noFill/>
          <a:ln w="9525">
            <a:noFill/>
            <a:miter lim="800000"/>
            <a:headEnd/>
            <a:tailEnd/>
          </a:ln>
        </p:spPr>
      </p:pic>
      <p:sp>
        <p:nvSpPr>
          <p:cNvPr id="75" name="Rectangle 74"/>
          <p:cNvSpPr/>
          <p:nvPr/>
        </p:nvSpPr>
        <p:spPr bwMode="auto">
          <a:xfrm>
            <a:off x="8038812" y="1953964"/>
            <a:ext cx="292970" cy="3753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77" name="Rectangle 76"/>
          <p:cNvSpPr/>
          <p:nvPr/>
        </p:nvSpPr>
        <p:spPr bwMode="auto">
          <a:xfrm>
            <a:off x="8038812" y="2653542"/>
            <a:ext cx="292970" cy="3753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SF-2</a:t>
            </a:r>
          </a:p>
        </p:txBody>
      </p:sp>
      <p:sp>
        <p:nvSpPr>
          <p:cNvPr id="78" name="Rectangle 77"/>
          <p:cNvSpPr/>
          <p:nvPr/>
        </p:nvSpPr>
        <p:spPr bwMode="auto">
          <a:xfrm>
            <a:off x="8038812" y="3409504"/>
            <a:ext cx="292970" cy="3753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SF-3</a:t>
            </a:r>
          </a:p>
        </p:txBody>
      </p:sp>
      <p:sp>
        <p:nvSpPr>
          <p:cNvPr id="79" name="Rectangle 78"/>
          <p:cNvSpPr/>
          <p:nvPr/>
        </p:nvSpPr>
        <p:spPr bwMode="auto">
          <a:xfrm>
            <a:off x="8038812" y="4013326"/>
            <a:ext cx="292970" cy="3753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SF-4</a:t>
            </a:r>
          </a:p>
        </p:txBody>
      </p:sp>
    </p:spTree>
    <p:extLst>
      <p:ext uri="{BB962C8B-B14F-4D97-AF65-F5344CB8AC3E}">
        <p14:creationId xmlns:p14="http://schemas.microsoft.com/office/powerpoint/2010/main" val="40696037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smtClean="0"/>
              <a:t>Пример создания</a:t>
            </a:r>
            <a:r>
              <a:rPr lang="en-US" smtClean="0"/>
              <a:t> </a:t>
            </a:r>
            <a:r>
              <a:rPr lang="ru-RU" smtClean="0"/>
              <a:t>базы</a:t>
            </a:r>
            <a:endParaRPr lang="en-US"/>
          </a:p>
        </p:txBody>
      </p:sp>
      <p:sp>
        <p:nvSpPr>
          <p:cNvPr id="6" name="Text Placeholder 5"/>
          <p:cNvSpPr>
            <a:spLocks noGrp="1"/>
          </p:cNvSpPr>
          <p:nvPr>
            <p:ph type="body" sz="quarter" idx="10"/>
          </p:nvPr>
        </p:nvSpPr>
        <p:spPr>
          <a:xfrm>
            <a:off x="438150" y="3668977"/>
            <a:ext cx="8382000" cy="2142125"/>
          </a:xfrm>
        </p:spPr>
        <p:txBody>
          <a:bodyPr/>
          <a:lstStyle/>
          <a:p>
            <a:r>
              <a:rPr lang="ru-RU" sz="2400" smtClean="0"/>
              <a:t>Всего 8 терабайт будет выделено под реплицированные таблицы</a:t>
            </a:r>
          </a:p>
          <a:p>
            <a:r>
              <a:rPr lang="ru-RU" sz="2400" smtClean="0"/>
              <a:t>Каждому узлу будет выделено 2 терабайта под распределямые таблицы и 100 гиг под лог</a:t>
            </a:r>
          </a:p>
          <a:p>
            <a:r>
              <a:rPr lang="ru-RU" sz="2400" smtClean="0"/>
              <a:t>Файл-группы создавать нельзя - </a:t>
            </a:r>
            <a:r>
              <a:rPr lang="en-US" sz="2400" smtClean="0"/>
              <a:t>PDW </a:t>
            </a:r>
            <a:r>
              <a:rPr lang="ru-RU" sz="2400" smtClean="0"/>
              <a:t>занимается этим сама</a:t>
            </a:r>
            <a:endParaRPr lang="en-US" sz="2400"/>
          </a:p>
        </p:txBody>
      </p:sp>
      <p:sp>
        <p:nvSpPr>
          <p:cNvPr id="7" name="Text Placeholder 5"/>
          <p:cNvSpPr txBox="1">
            <a:spLocks/>
          </p:cNvSpPr>
          <p:nvPr/>
        </p:nvSpPr>
        <p:spPr>
          <a:xfrm>
            <a:off x="438150" y="1392502"/>
            <a:ext cx="5657850" cy="1989158"/>
          </a:xfrm>
          <a:prstGeom prst="rect">
            <a:avLst/>
          </a:prstGeom>
          <a:solidFill>
            <a:srgbClr val="002060">
              <a:alpha val="52000"/>
            </a:srgbClr>
          </a:solidFill>
        </p:spPr>
        <p:style>
          <a:lnRef idx="2">
            <a:schemeClr val="accent1"/>
          </a:lnRef>
          <a:fillRef idx="1">
            <a:schemeClr val="lt1"/>
          </a:fillRef>
          <a:effectRef idx="0">
            <a:schemeClr val="accent1"/>
          </a:effectRef>
          <a:fontRef idx="minor">
            <a:schemeClr val="dk1"/>
          </a:fontRef>
        </p:style>
        <p:txBody>
          <a:bodyPr vert="horz" wrap="square" lIns="144000" tIns="144000" rIns="144000" bIns="144000" rtlCol="0">
            <a:spAutoFit/>
          </a:bodyPr>
          <a:lstStyle>
            <a:lvl1pPr marL="461963" indent="-461963" algn="l" defTabSz="914363" rtl="0" eaLnBrk="1" latinLnBrk="0" hangingPunct="1">
              <a:lnSpc>
                <a:spcPct val="90000"/>
              </a:lnSpc>
              <a:spcBef>
                <a:spcPct val="20000"/>
              </a:spcBef>
              <a:buSzPct val="80000"/>
              <a:buFontTx/>
              <a:buBlip>
                <a:blip r:embed="rId2"/>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2"/>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smtClean="0"/>
              <a:t>CREATE DATABASE my_DB</a:t>
            </a:r>
            <a:br>
              <a:rPr lang="en-US" sz="2400" smtClean="0"/>
            </a:br>
            <a:r>
              <a:rPr lang="en-US" sz="2400" smtClean="0"/>
              <a:t>WITH ( AUTOGROW = ON</a:t>
            </a:r>
            <a:br>
              <a:rPr lang="en-US" sz="2400" smtClean="0"/>
            </a:br>
            <a:r>
              <a:rPr lang="en-US" sz="2400" smtClean="0"/>
              <a:t>  ,REPLICATED_SIZE = 1024 GB</a:t>
            </a:r>
            <a:br>
              <a:rPr lang="en-US" sz="2400" smtClean="0"/>
            </a:br>
            <a:r>
              <a:rPr lang="en-US" sz="2400" smtClean="0"/>
              <a:t>  ,DISTRIBUTED_SIZE = 16384 GB</a:t>
            </a:r>
            <a:br>
              <a:rPr lang="en-US" sz="2400" smtClean="0"/>
            </a:br>
            <a:r>
              <a:rPr lang="en-US" sz="2400" smtClean="0"/>
              <a:t>  ,LOG_SIZE = 800 GB )</a:t>
            </a:r>
            <a:endParaRPr lang="en-US" sz="2400"/>
          </a:p>
        </p:txBody>
      </p:sp>
    </p:spTree>
    <p:extLst>
      <p:ext uri="{BB962C8B-B14F-4D97-AF65-F5344CB8AC3E}">
        <p14:creationId xmlns:p14="http://schemas.microsoft.com/office/powerpoint/2010/main" val="28868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smtClean="0"/>
              <a:t>Пример создания репл.таблицы</a:t>
            </a:r>
            <a:endParaRPr lang="en-US"/>
          </a:p>
        </p:txBody>
      </p:sp>
      <p:sp>
        <p:nvSpPr>
          <p:cNvPr id="6" name="Text Placeholder 5"/>
          <p:cNvSpPr>
            <a:spLocks noGrp="1"/>
          </p:cNvSpPr>
          <p:nvPr>
            <p:ph type="body" sz="quarter" idx="10"/>
          </p:nvPr>
        </p:nvSpPr>
        <p:spPr>
          <a:xfrm>
            <a:off x="438149" y="5212027"/>
            <a:ext cx="8382000" cy="664797"/>
          </a:xfrm>
        </p:spPr>
        <p:txBody>
          <a:bodyPr/>
          <a:lstStyle/>
          <a:p>
            <a:r>
              <a:rPr lang="ru-RU" sz="2400" smtClean="0"/>
              <a:t>Как правило, реплицировать имеет смысл таблицы размером не более 1 ГБ</a:t>
            </a:r>
            <a:endParaRPr lang="en-US" sz="2400"/>
          </a:p>
        </p:txBody>
      </p:sp>
      <p:sp>
        <p:nvSpPr>
          <p:cNvPr id="7" name="Text Placeholder 5"/>
          <p:cNvSpPr txBox="1">
            <a:spLocks/>
          </p:cNvSpPr>
          <p:nvPr/>
        </p:nvSpPr>
        <p:spPr>
          <a:xfrm>
            <a:off x="438149" y="1773502"/>
            <a:ext cx="8029575" cy="3033102"/>
          </a:xfrm>
          <a:prstGeom prst="rect">
            <a:avLst/>
          </a:prstGeom>
          <a:solidFill>
            <a:srgbClr val="002060">
              <a:alpha val="52000"/>
            </a:srgbClr>
          </a:solidFill>
        </p:spPr>
        <p:style>
          <a:lnRef idx="2">
            <a:schemeClr val="accent1"/>
          </a:lnRef>
          <a:fillRef idx="1">
            <a:schemeClr val="lt1"/>
          </a:fillRef>
          <a:effectRef idx="0">
            <a:schemeClr val="accent1"/>
          </a:effectRef>
          <a:fontRef idx="minor">
            <a:schemeClr val="dk1"/>
          </a:fontRef>
        </p:style>
        <p:txBody>
          <a:bodyPr vert="horz" wrap="square" lIns="144000" tIns="144000" rIns="144000" bIns="144000" rtlCol="0">
            <a:spAutoFit/>
          </a:bodyPr>
          <a:lstStyle>
            <a:lvl1pPr marL="461963" indent="-461963" algn="l" defTabSz="914363" rtl="0" eaLnBrk="1" latinLnBrk="0" hangingPunct="1">
              <a:lnSpc>
                <a:spcPct val="90000"/>
              </a:lnSpc>
              <a:spcBef>
                <a:spcPct val="20000"/>
              </a:spcBef>
              <a:buSzPct val="80000"/>
              <a:buFontTx/>
              <a:buBlip>
                <a:blip r:embed="rId2"/>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2"/>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a:t>CREATE TABLE DimAccount</a:t>
            </a:r>
            <a:br>
              <a:rPr lang="en-US" sz="1800"/>
            </a:br>
            <a:r>
              <a:rPr lang="en-US" sz="1800"/>
              <a:t>(</a:t>
            </a:r>
            <a:br>
              <a:rPr lang="en-US" sz="1800"/>
            </a:br>
            <a:r>
              <a:rPr lang="en-US" sz="1800"/>
              <a:t>  AccountKey int NOT NULL,</a:t>
            </a:r>
            <a:br>
              <a:rPr lang="en-US" sz="1800"/>
            </a:br>
            <a:r>
              <a:rPr lang="en-US" sz="1800"/>
              <a:t>  ParentAccountKey int NULL</a:t>
            </a:r>
            <a:r>
              <a:rPr lang="en-US" sz="1800" smtClean="0"/>
              <a:t>,</a:t>
            </a:r>
            <a:r>
              <a:rPr lang="ru-RU" sz="1800" smtClean="0"/>
              <a:t> </a:t>
            </a:r>
            <a:r>
              <a:rPr lang="en-US" sz="1800" smtClean="0"/>
              <a:t>AccountCodeAlternateKey </a:t>
            </a:r>
            <a:r>
              <a:rPr lang="en-US" sz="1800"/>
              <a:t>int NULL,</a:t>
            </a:r>
            <a:br>
              <a:rPr lang="en-US" sz="1800"/>
            </a:br>
            <a:r>
              <a:rPr lang="en-US" sz="1800"/>
              <a:t>  ParentAccountCodeAlternateKey int NULL,</a:t>
            </a:r>
            <a:br>
              <a:rPr lang="en-US" sz="1800"/>
            </a:br>
            <a:r>
              <a:rPr lang="en-US" sz="1800"/>
              <a:t>  AccountDescription nvarchar(50</a:t>
            </a:r>
            <a:r>
              <a:rPr lang="en-US" sz="1800" smtClean="0"/>
              <a:t>)</a:t>
            </a:r>
            <a:r>
              <a:rPr lang="ru-RU" sz="1800" smtClean="0"/>
              <a:t>, </a:t>
            </a:r>
            <a:r>
              <a:rPr lang="en-US" sz="1800" smtClean="0"/>
              <a:t>AccountType </a:t>
            </a:r>
            <a:r>
              <a:rPr lang="en-US" sz="1800"/>
              <a:t>nvarchar(50) ,</a:t>
            </a:r>
            <a:br>
              <a:rPr lang="en-US" sz="1800"/>
            </a:br>
            <a:r>
              <a:rPr lang="en-US" sz="1800"/>
              <a:t>  Operator nvarchar(50</a:t>
            </a:r>
            <a:r>
              <a:rPr lang="en-US" sz="1800" smtClean="0"/>
              <a:t>)</a:t>
            </a:r>
            <a:r>
              <a:rPr lang="ru-RU" sz="1800" smtClean="0"/>
              <a:t>, </a:t>
            </a:r>
            <a:r>
              <a:rPr lang="en-US" sz="1800" smtClean="0"/>
              <a:t>CustomMembers </a:t>
            </a:r>
            <a:r>
              <a:rPr lang="en-US" sz="1800"/>
              <a:t>nvarchar(300) ,</a:t>
            </a:r>
            <a:br>
              <a:rPr lang="en-US" sz="1800"/>
            </a:br>
            <a:r>
              <a:rPr lang="en-US" sz="1800"/>
              <a:t>  ValueType nvarchar(50</a:t>
            </a:r>
            <a:r>
              <a:rPr lang="en-US" sz="1800" smtClean="0"/>
              <a:t>),</a:t>
            </a:r>
            <a:r>
              <a:rPr lang="ru-RU" sz="1800" smtClean="0"/>
              <a:t> </a:t>
            </a:r>
            <a:r>
              <a:rPr lang="en-US" sz="1800" smtClean="0"/>
              <a:t>CustomMemberOptions </a:t>
            </a:r>
            <a:r>
              <a:rPr lang="en-US" sz="1800"/>
              <a:t>nvarchar(200) </a:t>
            </a:r>
            <a:br>
              <a:rPr lang="en-US" sz="1800"/>
            </a:br>
            <a:r>
              <a:rPr lang="en-US" sz="1800"/>
              <a:t>)</a:t>
            </a:r>
            <a:br>
              <a:rPr lang="en-US" sz="1800"/>
            </a:br>
            <a:r>
              <a:rPr lang="en-US" sz="1800"/>
              <a:t>WITH (CLUSTERED INDEX(AccountKey),</a:t>
            </a:r>
            <a:br>
              <a:rPr lang="en-US" sz="1800"/>
            </a:br>
            <a:r>
              <a:rPr lang="en-US" sz="1800"/>
              <a:t>  </a:t>
            </a:r>
            <a:r>
              <a:rPr lang="en-US" sz="1800" b="1"/>
              <a:t>DISTRIBUTION = REPLICAT</a:t>
            </a:r>
            <a:r>
              <a:rPr lang="en-US" sz="1800"/>
              <a:t>E);</a:t>
            </a:r>
          </a:p>
        </p:txBody>
      </p:sp>
    </p:spTree>
    <p:extLst>
      <p:ext uri="{BB962C8B-B14F-4D97-AF65-F5344CB8AC3E}">
        <p14:creationId xmlns:p14="http://schemas.microsoft.com/office/powerpoint/2010/main" val="31031234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Cost Chart"/>
          <p:cNvGrpSpPr/>
          <p:nvPr/>
        </p:nvGrpSpPr>
        <p:grpSpPr>
          <a:xfrm>
            <a:off x="4139164" y="1549435"/>
            <a:ext cx="4703548" cy="3937575"/>
            <a:chOff x="4595852" y="1625025"/>
            <a:chExt cx="4703548" cy="3937575"/>
          </a:xfrm>
        </p:grpSpPr>
        <p:sp>
          <p:nvSpPr>
            <p:cNvPr id="50" name="TextBox 49"/>
            <p:cNvSpPr txBox="1"/>
            <p:nvPr/>
          </p:nvSpPr>
          <p:spPr>
            <a:xfrm>
              <a:off x="5143545" y="2583246"/>
              <a:ext cx="2028119" cy="261610"/>
            </a:xfrm>
            <a:prstGeom prst="rect">
              <a:avLst/>
            </a:prstGeom>
            <a:noFill/>
          </p:spPr>
          <p:txBody>
            <a:bodyPr wrap="none" rtlCol="0">
              <a:spAutoFit/>
            </a:bodyPr>
            <a:lstStyle/>
            <a:p>
              <a:pPr algn="r"/>
              <a:r>
                <a:rPr lang="ru-RU" sz="1100" b="1" smtClean="0"/>
                <a:t>Срезали финансирование</a:t>
              </a:r>
              <a:endParaRPr lang="en-GB" sz="1100" b="1" dirty="0"/>
            </a:p>
          </p:txBody>
        </p:sp>
        <p:sp>
          <p:nvSpPr>
            <p:cNvPr id="51" name="TextBox 50"/>
            <p:cNvSpPr txBox="1"/>
            <p:nvPr/>
          </p:nvSpPr>
          <p:spPr>
            <a:xfrm>
              <a:off x="4664060" y="2898830"/>
              <a:ext cx="2526654" cy="261610"/>
            </a:xfrm>
            <a:prstGeom prst="rect">
              <a:avLst/>
            </a:prstGeom>
            <a:noFill/>
          </p:spPr>
          <p:txBody>
            <a:bodyPr wrap="none" rtlCol="0">
              <a:spAutoFit/>
            </a:bodyPr>
            <a:lstStyle/>
            <a:p>
              <a:r>
                <a:rPr lang="ru-RU" sz="1100" b="1" smtClean="0"/>
                <a:t>Заморозили прием новых людей</a:t>
              </a:r>
              <a:endParaRPr lang="en-GB" sz="1100" b="1" dirty="0"/>
            </a:p>
          </p:txBody>
        </p:sp>
        <p:sp>
          <p:nvSpPr>
            <p:cNvPr id="52" name="TextBox 51"/>
            <p:cNvSpPr txBox="1"/>
            <p:nvPr/>
          </p:nvSpPr>
          <p:spPr>
            <a:xfrm>
              <a:off x="4712177" y="3175519"/>
              <a:ext cx="2488182" cy="261610"/>
            </a:xfrm>
            <a:prstGeom prst="rect">
              <a:avLst/>
            </a:prstGeom>
            <a:noFill/>
          </p:spPr>
          <p:txBody>
            <a:bodyPr wrap="none" rtlCol="0">
              <a:spAutoFit/>
            </a:bodyPr>
            <a:lstStyle/>
            <a:p>
              <a:r>
                <a:rPr lang="ru-RU" sz="1100" b="1" smtClean="0"/>
                <a:t>Зависли утвержденные проекты</a:t>
              </a:r>
              <a:endParaRPr lang="en-GB" sz="1100" b="1" dirty="0"/>
            </a:p>
          </p:txBody>
        </p:sp>
        <p:sp>
          <p:nvSpPr>
            <p:cNvPr id="53" name="TextBox 52"/>
            <p:cNvSpPr txBox="1"/>
            <p:nvPr/>
          </p:nvSpPr>
          <p:spPr>
            <a:xfrm>
              <a:off x="4794090" y="3404440"/>
              <a:ext cx="2377574" cy="430887"/>
            </a:xfrm>
            <a:prstGeom prst="rect">
              <a:avLst/>
            </a:prstGeom>
            <a:noFill/>
          </p:spPr>
          <p:txBody>
            <a:bodyPr wrap="square" rtlCol="0">
              <a:spAutoFit/>
            </a:bodyPr>
            <a:lstStyle/>
            <a:p>
              <a:pPr algn="r"/>
              <a:r>
                <a:rPr lang="ru-RU" sz="1100" b="1" smtClean="0"/>
                <a:t>Приоритеты сдвинулись на краткосрочные задачи</a:t>
              </a:r>
              <a:endParaRPr lang="en-GB" sz="1100" b="1" dirty="0"/>
            </a:p>
          </p:txBody>
        </p:sp>
        <p:sp>
          <p:nvSpPr>
            <p:cNvPr id="54" name="TextBox 53"/>
            <p:cNvSpPr txBox="1"/>
            <p:nvPr/>
          </p:nvSpPr>
          <p:spPr>
            <a:xfrm>
              <a:off x="5546196" y="3779136"/>
              <a:ext cx="1641796" cy="261610"/>
            </a:xfrm>
            <a:prstGeom prst="rect">
              <a:avLst/>
            </a:prstGeom>
            <a:noFill/>
          </p:spPr>
          <p:txBody>
            <a:bodyPr wrap="none" rtlCol="0">
              <a:spAutoFit/>
            </a:bodyPr>
            <a:lstStyle/>
            <a:p>
              <a:r>
                <a:rPr lang="ru-RU" sz="1100" b="1" smtClean="0"/>
                <a:t>Не ощущаю влияния</a:t>
              </a:r>
              <a:endParaRPr lang="en-GB" sz="1100" b="1" dirty="0"/>
            </a:p>
          </p:txBody>
        </p:sp>
        <p:cxnSp>
          <p:nvCxnSpPr>
            <p:cNvPr id="56" name="Straight Connector 55"/>
            <p:cNvCxnSpPr/>
            <p:nvPr/>
          </p:nvCxnSpPr>
          <p:spPr>
            <a:xfrm rot="5400000">
              <a:off x="5676900" y="4000500"/>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7391400" y="2645405"/>
              <a:ext cx="190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57%</a:t>
              </a:r>
            </a:p>
          </p:txBody>
        </p:sp>
        <p:sp>
          <p:nvSpPr>
            <p:cNvPr id="60" name="Rectangle 59"/>
            <p:cNvSpPr/>
            <p:nvPr/>
          </p:nvSpPr>
          <p:spPr bwMode="auto">
            <a:xfrm>
              <a:off x="7391400" y="2942869"/>
              <a:ext cx="147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41%</a:t>
              </a:r>
            </a:p>
          </p:txBody>
        </p:sp>
        <p:sp>
          <p:nvSpPr>
            <p:cNvPr id="62" name="Rectangle 61"/>
            <p:cNvSpPr/>
            <p:nvPr/>
          </p:nvSpPr>
          <p:spPr bwMode="auto">
            <a:xfrm>
              <a:off x="7391400" y="3240333"/>
              <a:ext cx="10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30%</a:t>
              </a:r>
            </a:p>
          </p:txBody>
        </p:sp>
        <p:sp>
          <p:nvSpPr>
            <p:cNvPr id="64" name="Rectangle 63"/>
            <p:cNvSpPr/>
            <p:nvPr/>
          </p:nvSpPr>
          <p:spPr bwMode="auto">
            <a:xfrm>
              <a:off x="7391400" y="3537797"/>
              <a:ext cx="11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31%</a:t>
              </a:r>
            </a:p>
          </p:txBody>
        </p:sp>
        <p:sp>
          <p:nvSpPr>
            <p:cNvPr id="66" name="Rectangle 65"/>
            <p:cNvSpPr/>
            <p:nvPr/>
          </p:nvSpPr>
          <p:spPr bwMode="auto">
            <a:xfrm>
              <a:off x="7391400" y="3835261"/>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27%</a:t>
              </a:r>
            </a:p>
          </p:txBody>
        </p:sp>
        <p:sp>
          <p:nvSpPr>
            <p:cNvPr id="69" name="TextBox 68"/>
            <p:cNvSpPr txBox="1"/>
            <p:nvPr/>
          </p:nvSpPr>
          <p:spPr>
            <a:xfrm>
              <a:off x="5491200" y="1625025"/>
              <a:ext cx="3124200" cy="584775"/>
            </a:xfrm>
            <a:prstGeom prst="rect">
              <a:avLst/>
            </a:prstGeom>
            <a:noFill/>
          </p:spPr>
          <p:txBody>
            <a:bodyPr wrap="square" rtlCol="0">
              <a:spAutoFit/>
            </a:bodyPr>
            <a:lstStyle/>
            <a:p>
              <a:pPr algn="ctr"/>
              <a:r>
                <a:rPr lang="ru-RU" sz="1600" smtClean="0">
                  <a:effectLst>
                    <a:outerShdw blurRad="38100" dist="38100" dir="2700000" algn="tl">
                      <a:srgbClr val="000000">
                        <a:alpha val="43137"/>
                      </a:srgbClr>
                    </a:outerShdw>
                  </a:effectLst>
                </a:rPr>
                <a:t>Как кризис повлиял на</a:t>
              </a:r>
              <a:r>
                <a:rPr lang="en-GB" sz="1600" smtClean="0">
                  <a:effectLst>
                    <a:outerShdw blurRad="38100" dist="38100" dir="2700000" algn="tl">
                      <a:srgbClr val="000000">
                        <a:alpha val="43137"/>
                      </a:srgbClr>
                    </a:outerShdw>
                  </a:effectLst>
                </a:rPr>
                <a:t> DW</a:t>
              </a:r>
              <a:r>
                <a:rPr lang="ru-RU" sz="1600" smtClean="0">
                  <a:effectLst>
                    <a:outerShdw blurRad="38100" dist="38100" dir="2700000" algn="tl">
                      <a:srgbClr val="000000">
                        <a:alpha val="43137"/>
                      </a:srgbClr>
                    </a:outerShdw>
                  </a:effectLst>
                </a:rPr>
                <a:t>-проекты</a:t>
              </a:r>
              <a:endParaRPr lang="en-GB" sz="1600" dirty="0">
                <a:effectLst>
                  <a:outerShdw blurRad="38100" dist="38100" dir="2700000" algn="tl">
                    <a:srgbClr val="000000">
                      <a:alpha val="43137"/>
                    </a:srgbClr>
                  </a:outerShdw>
                </a:effectLst>
              </a:endParaRPr>
            </a:p>
          </p:txBody>
        </p:sp>
        <p:sp>
          <p:nvSpPr>
            <p:cNvPr id="70" name="TextBox 69"/>
            <p:cNvSpPr txBox="1"/>
            <p:nvPr/>
          </p:nvSpPr>
          <p:spPr>
            <a:xfrm>
              <a:off x="4595852" y="4014900"/>
              <a:ext cx="2590800" cy="430887"/>
            </a:xfrm>
            <a:prstGeom prst="rect">
              <a:avLst/>
            </a:prstGeom>
            <a:noFill/>
          </p:spPr>
          <p:txBody>
            <a:bodyPr wrap="square" rtlCol="0">
              <a:spAutoFit/>
            </a:bodyPr>
            <a:lstStyle/>
            <a:p>
              <a:pPr algn="r"/>
              <a:r>
                <a:rPr lang="ru-RU" sz="1100" b="1" smtClean="0"/>
                <a:t>Отложен переход на новые платформы/инструменты</a:t>
              </a:r>
              <a:endParaRPr lang="en-GB" sz="1100" b="1" dirty="0"/>
            </a:p>
          </p:txBody>
        </p:sp>
        <p:sp>
          <p:nvSpPr>
            <p:cNvPr id="71" name="Rectangle 70"/>
            <p:cNvSpPr/>
            <p:nvPr/>
          </p:nvSpPr>
          <p:spPr bwMode="auto">
            <a:xfrm>
              <a:off x="7386600" y="4169405"/>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25%</a:t>
              </a:r>
            </a:p>
          </p:txBody>
        </p:sp>
        <p:sp>
          <p:nvSpPr>
            <p:cNvPr id="72" name="TextBox 71"/>
            <p:cNvSpPr txBox="1"/>
            <p:nvPr/>
          </p:nvSpPr>
          <p:spPr>
            <a:xfrm>
              <a:off x="5395961" y="4468997"/>
              <a:ext cx="1816523" cy="261610"/>
            </a:xfrm>
            <a:prstGeom prst="rect">
              <a:avLst/>
            </a:prstGeom>
            <a:noFill/>
          </p:spPr>
          <p:txBody>
            <a:bodyPr wrap="none" rtlCol="0">
              <a:spAutoFit/>
            </a:bodyPr>
            <a:lstStyle/>
            <a:p>
              <a:r>
                <a:rPr lang="ru-RU" sz="1100" b="1" smtClean="0"/>
                <a:t>Сокращения в команде</a:t>
              </a:r>
              <a:endParaRPr lang="en-GB" sz="1100" b="1" dirty="0"/>
            </a:p>
          </p:txBody>
        </p:sp>
        <p:sp>
          <p:nvSpPr>
            <p:cNvPr id="73" name="Rectangle 72"/>
            <p:cNvSpPr/>
            <p:nvPr/>
          </p:nvSpPr>
          <p:spPr bwMode="auto">
            <a:xfrm>
              <a:off x="7386600" y="4550405"/>
              <a:ext cx="68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19%</a:t>
              </a:r>
            </a:p>
          </p:txBody>
        </p:sp>
        <p:sp>
          <p:nvSpPr>
            <p:cNvPr id="74" name="TextBox 73"/>
            <p:cNvSpPr txBox="1"/>
            <p:nvPr/>
          </p:nvSpPr>
          <p:spPr>
            <a:xfrm>
              <a:off x="4840780" y="4753817"/>
              <a:ext cx="2362200" cy="430887"/>
            </a:xfrm>
            <a:prstGeom prst="rect">
              <a:avLst/>
            </a:prstGeom>
            <a:noFill/>
          </p:spPr>
          <p:txBody>
            <a:bodyPr wrap="square" rtlCol="0">
              <a:spAutoFit/>
            </a:bodyPr>
            <a:lstStyle/>
            <a:p>
              <a:pPr algn="r"/>
              <a:r>
                <a:rPr lang="ru-RU" sz="1100" b="1" smtClean="0"/>
                <a:t>Фокус на администрирование, а не новую разработку</a:t>
              </a:r>
              <a:endParaRPr lang="en-GB" sz="1100" b="1" dirty="0"/>
            </a:p>
          </p:txBody>
        </p:sp>
        <p:sp>
          <p:nvSpPr>
            <p:cNvPr id="75" name="Rectangle 74"/>
            <p:cNvSpPr/>
            <p:nvPr/>
          </p:nvSpPr>
          <p:spPr bwMode="auto">
            <a:xfrm>
              <a:off x="7386600" y="4898395"/>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18%</a:t>
              </a:r>
            </a:p>
          </p:txBody>
        </p:sp>
        <p:sp>
          <p:nvSpPr>
            <p:cNvPr id="76" name="TextBox 75"/>
            <p:cNvSpPr txBox="1"/>
            <p:nvPr/>
          </p:nvSpPr>
          <p:spPr>
            <a:xfrm>
              <a:off x="4832616" y="5207913"/>
              <a:ext cx="2362200" cy="261610"/>
            </a:xfrm>
            <a:prstGeom prst="rect">
              <a:avLst/>
            </a:prstGeom>
            <a:noFill/>
          </p:spPr>
          <p:txBody>
            <a:bodyPr wrap="square" rtlCol="0">
              <a:spAutoFit/>
            </a:bodyPr>
            <a:lstStyle/>
            <a:p>
              <a:pPr algn="r"/>
              <a:r>
                <a:rPr lang="ru-RU" sz="1100" b="1" smtClean="0"/>
                <a:t>Другое</a:t>
              </a:r>
              <a:endParaRPr lang="en-GB" sz="1100" b="1" dirty="0"/>
            </a:p>
          </p:txBody>
        </p:sp>
        <p:sp>
          <p:nvSpPr>
            <p:cNvPr id="77" name="Rectangle 76"/>
            <p:cNvSpPr/>
            <p:nvPr/>
          </p:nvSpPr>
          <p:spPr bwMode="auto">
            <a:xfrm>
              <a:off x="7396200" y="5257800"/>
              <a:ext cx="16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3%</a:t>
              </a:r>
            </a:p>
          </p:txBody>
        </p:sp>
      </p:grpSp>
      <p:sp>
        <p:nvSpPr>
          <p:cNvPr id="29" name="TextBox 28"/>
          <p:cNvSpPr txBox="1"/>
          <p:nvPr/>
        </p:nvSpPr>
        <p:spPr>
          <a:xfrm>
            <a:off x="5045809" y="6096000"/>
            <a:ext cx="3358612" cy="261610"/>
          </a:xfrm>
          <a:prstGeom prst="rect">
            <a:avLst/>
          </a:prstGeom>
          <a:noFill/>
        </p:spPr>
        <p:txBody>
          <a:bodyPr wrap="none" rtlCol="0">
            <a:spAutoFit/>
          </a:bodyPr>
          <a:lstStyle/>
          <a:p>
            <a:r>
              <a:rPr lang="ru-RU" sz="1100" b="1" i="1" smtClean="0">
                <a:effectLst>
                  <a:outerShdw blurRad="38100" dist="38100" dir="2700000" algn="tl">
                    <a:srgbClr val="000000">
                      <a:alpha val="43137"/>
                    </a:srgbClr>
                  </a:outerShdw>
                </a:effectLst>
              </a:rPr>
              <a:t>Источник</a:t>
            </a:r>
            <a:r>
              <a:rPr lang="en-GB" sz="1100" b="1" i="1" smtClean="0">
                <a:effectLst>
                  <a:outerShdw blurRad="38100" dist="38100" dir="2700000" algn="tl">
                    <a:srgbClr val="000000">
                      <a:alpha val="43137"/>
                    </a:srgbClr>
                  </a:outerShdw>
                </a:effectLst>
              </a:rPr>
              <a:t>: </a:t>
            </a:r>
            <a:r>
              <a:rPr lang="en-GB" sz="1100" b="1" i="1" dirty="0">
                <a:effectLst>
                  <a:outerShdw blurRad="38100" dist="38100" dir="2700000" algn="tl">
                    <a:srgbClr val="000000">
                      <a:alpha val="43137"/>
                    </a:srgbClr>
                  </a:outerShdw>
                </a:effectLst>
              </a:rPr>
              <a:t>TDWI Report – Next Generation DW</a:t>
            </a:r>
          </a:p>
        </p:txBody>
      </p:sp>
      <p:sp>
        <p:nvSpPr>
          <p:cNvPr id="27" name="Title 1"/>
          <p:cNvSpPr>
            <a:spLocks noGrp="1"/>
          </p:cNvSpPr>
          <p:nvPr>
            <p:ph type="title"/>
          </p:nvPr>
        </p:nvSpPr>
        <p:spPr>
          <a:xfrm>
            <a:off x="381000" y="230188"/>
            <a:ext cx="8382000" cy="554037"/>
          </a:xfrm>
        </p:spPr>
        <p:txBody>
          <a:bodyPr/>
          <a:lstStyle/>
          <a:p>
            <a:r>
              <a:rPr lang="ru-RU" sz="4000" smtClean="0"/>
              <a:t>Приоритетные проблемы заказчиков</a:t>
            </a:r>
            <a:endParaRPr lang="en-GB" sz="4000" dirty="0"/>
          </a:p>
        </p:txBody>
      </p:sp>
      <p:sp>
        <p:nvSpPr>
          <p:cNvPr id="31" name="Text Placeholder 2"/>
          <p:cNvSpPr>
            <a:spLocks noGrp="1"/>
          </p:cNvSpPr>
          <p:nvPr>
            <p:ph type="body" sz="quarter" idx="10"/>
          </p:nvPr>
        </p:nvSpPr>
        <p:spPr>
          <a:xfrm>
            <a:off x="381000" y="1411552"/>
            <a:ext cx="3546021" cy="2210862"/>
          </a:xfrm>
        </p:spPr>
        <p:txBody>
          <a:bodyPr/>
          <a:lstStyle/>
          <a:p>
            <a:pPr>
              <a:spcBef>
                <a:spcPts val="600"/>
              </a:spcBef>
            </a:pPr>
            <a:r>
              <a:rPr lang="ru-RU" sz="2000" smtClean="0"/>
              <a:t>Возрастающие объемы данных</a:t>
            </a:r>
            <a:endParaRPr lang="en-GB" sz="2000" dirty="0" smtClean="0"/>
          </a:p>
          <a:p>
            <a:pPr>
              <a:spcBef>
                <a:spcPts val="600"/>
              </a:spcBef>
            </a:pPr>
            <a:r>
              <a:rPr lang="ru-RU" sz="2000" smtClean="0"/>
              <a:t>Снижение затрат</a:t>
            </a:r>
            <a:endParaRPr lang="en-GB" sz="2000" dirty="0" smtClean="0"/>
          </a:p>
          <a:p>
            <a:pPr>
              <a:spcBef>
                <a:spcPts val="600"/>
              </a:spcBef>
            </a:pPr>
            <a:r>
              <a:rPr lang="ru-RU" sz="2000" smtClean="0"/>
              <a:t>Потребность в бытовых устройствах (</a:t>
            </a:r>
            <a:r>
              <a:rPr lang="en-GB" sz="2000" smtClean="0"/>
              <a:t>appliances</a:t>
            </a:r>
            <a:r>
              <a:rPr lang="ru-RU" sz="2000" smtClean="0"/>
              <a:t>)</a:t>
            </a:r>
            <a:r>
              <a:rPr lang="en-GB" sz="2000" smtClean="0"/>
              <a:t> </a:t>
            </a:r>
            <a:r>
              <a:rPr lang="en-GB" sz="2000"/>
              <a:t>DW</a:t>
            </a:r>
            <a:endParaRPr lang="en-GB" sz="2000" dirty="0" smtClean="0"/>
          </a:p>
          <a:p>
            <a:pPr>
              <a:spcBef>
                <a:spcPts val="600"/>
              </a:spcBef>
            </a:pPr>
            <a:r>
              <a:rPr lang="ru-RU" sz="2000" smtClean="0"/>
              <a:t>Переход на массивный параллелизм</a:t>
            </a:r>
            <a:endParaRPr lang="en-GB" sz="2000" dirty="0" smtClean="0"/>
          </a:p>
          <a:p>
            <a:pPr>
              <a:spcBef>
                <a:spcPts val="600"/>
              </a:spcBef>
            </a:pPr>
            <a:r>
              <a:rPr lang="ru-RU" sz="2000" smtClean="0"/>
              <a:t>Гибкость и смешанные нагрузки в масштабе предприятия</a:t>
            </a:r>
            <a:endParaRPr lang="en-GB" sz="2000" dirty="0" smtClean="0"/>
          </a:p>
          <a:p>
            <a:pPr>
              <a:spcBef>
                <a:spcPts val="600"/>
              </a:spcBef>
            </a:pPr>
            <a:r>
              <a:rPr lang="ru-RU" sz="2000" smtClean="0"/>
              <a:t>Аналитика реального времени</a:t>
            </a:r>
            <a:endParaRPr lang="en-GB" sz="2000" dirty="0" smtClean="0"/>
          </a:p>
          <a:p>
            <a:pPr>
              <a:spcBef>
                <a:spcPts val="600"/>
              </a:spcBef>
            </a:pPr>
            <a:r>
              <a:rPr lang="ru-RU" sz="2000" smtClean="0"/>
              <a:t>Растущая важность качества данных</a:t>
            </a:r>
            <a:endParaRPr lang="en-GB" sz="2000" dirty="0"/>
          </a:p>
        </p:txBody>
      </p:sp>
    </p:spTree>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smtClean="0"/>
              <a:t>Пример создания распред.таблицы</a:t>
            </a:r>
            <a:endParaRPr lang="en-US"/>
          </a:p>
        </p:txBody>
      </p:sp>
      <p:sp>
        <p:nvSpPr>
          <p:cNvPr id="6" name="Text Placeholder 5"/>
          <p:cNvSpPr>
            <a:spLocks noGrp="1"/>
          </p:cNvSpPr>
          <p:nvPr>
            <p:ph type="body" sz="quarter" idx="10"/>
          </p:nvPr>
        </p:nvSpPr>
        <p:spPr>
          <a:xfrm>
            <a:off x="471486" y="4069027"/>
            <a:ext cx="8382000" cy="2299091"/>
          </a:xfrm>
        </p:spPr>
        <p:txBody>
          <a:bodyPr/>
          <a:lstStyle/>
          <a:p>
            <a:r>
              <a:rPr lang="ru-RU" sz="2000" smtClean="0"/>
              <a:t>Таблицы большего размера, как правило, лучше распределять</a:t>
            </a:r>
          </a:p>
          <a:p>
            <a:pPr lvl="1"/>
            <a:r>
              <a:rPr lang="ru-RU" sz="1800" smtClean="0"/>
              <a:t>Таблицы фактов</a:t>
            </a:r>
          </a:p>
          <a:p>
            <a:pPr lvl="1"/>
            <a:r>
              <a:rPr lang="ru-RU" sz="1800" smtClean="0"/>
              <a:t>Большие измерения, напр., </a:t>
            </a:r>
            <a:r>
              <a:rPr lang="en-US" sz="1800" smtClean="0"/>
              <a:t>Customer </a:t>
            </a:r>
            <a:r>
              <a:rPr lang="ru-RU" sz="1800" smtClean="0"/>
              <a:t>с </a:t>
            </a:r>
            <a:r>
              <a:rPr lang="en-US" sz="1800" smtClean="0"/>
              <a:t>&gt; 500 </a:t>
            </a:r>
            <a:r>
              <a:rPr lang="ru-RU" sz="1800" smtClean="0"/>
              <a:t>млн. записей</a:t>
            </a:r>
          </a:p>
          <a:p>
            <a:pPr lvl="1"/>
            <a:r>
              <a:rPr lang="en-US" sz="1800" smtClean="0"/>
              <a:t>PDW </a:t>
            </a:r>
            <a:r>
              <a:rPr lang="ru-RU" sz="1800" smtClean="0"/>
              <a:t>старается разместить совместно фрагмент табл. </a:t>
            </a:r>
            <a:r>
              <a:rPr lang="en-US" sz="1800" smtClean="0"/>
              <a:t>Customer </a:t>
            </a:r>
            <a:r>
              <a:rPr lang="ru-RU" sz="1800" smtClean="0"/>
              <a:t>и фрагмент фактов с соотв. </a:t>
            </a:r>
            <a:r>
              <a:rPr lang="en-US" sz="1800" smtClean="0"/>
              <a:t>CustomerID</a:t>
            </a:r>
            <a:endParaRPr lang="ru-RU" sz="1800" smtClean="0"/>
          </a:p>
          <a:p>
            <a:pPr lvl="1"/>
            <a:r>
              <a:rPr lang="ru-RU" sz="1800" smtClean="0"/>
              <a:t>Если этого не удается, </a:t>
            </a:r>
            <a:r>
              <a:rPr lang="en-US" sz="1800" smtClean="0"/>
              <a:t>PDW </a:t>
            </a:r>
            <a:r>
              <a:rPr lang="ru-RU" sz="1800" smtClean="0"/>
              <a:t>начинает перемещать недостающие куски между </a:t>
            </a:r>
            <a:r>
              <a:rPr lang="en-US" sz="1800" smtClean="0"/>
              <a:t>compute nodes</a:t>
            </a:r>
          </a:p>
          <a:p>
            <a:pPr lvl="2"/>
            <a:r>
              <a:rPr lang="ru-RU" sz="1400" smtClean="0"/>
              <a:t>Страдает производительность</a:t>
            </a:r>
            <a:endParaRPr lang="en-US" sz="1400"/>
          </a:p>
        </p:txBody>
      </p:sp>
      <p:sp>
        <p:nvSpPr>
          <p:cNvPr id="7" name="Text Placeholder 5"/>
          <p:cNvSpPr txBox="1">
            <a:spLocks/>
          </p:cNvSpPr>
          <p:nvPr/>
        </p:nvSpPr>
        <p:spPr>
          <a:xfrm>
            <a:off x="581024" y="982927"/>
            <a:ext cx="8029575" cy="2783803"/>
          </a:xfrm>
          <a:prstGeom prst="rect">
            <a:avLst/>
          </a:prstGeom>
          <a:solidFill>
            <a:srgbClr val="002060">
              <a:alpha val="52000"/>
            </a:srgbClr>
          </a:solidFill>
        </p:spPr>
        <p:style>
          <a:lnRef idx="2">
            <a:schemeClr val="accent1"/>
          </a:lnRef>
          <a:fillRef idx="1">
            <a:schemeClr val="lt1"/>
          </a:fillRef>
          <a:effectRef idx="0">
            <a:schemeClr val="accent1"/>
          </a:effectRef>
          <a:fontRef idx="minor">
            <a:schemeClr val="dk1"/>
          </a:fontRef>
        </p:style>
        <p:txBody>
          <a:bodyPr vert="horz" wrap="square" lIns="144000" tIns="144000" rIns="144000" bIns="144000" rtlCol="0">
            <a:spAutoFit/>
          </a:bodyPr>
          <a:lstStyle>
            <a:lvl1pPr marL="461963" indent="-461963" algn="l" defTabSz="914363" rtl="0" eaLnBrk="1" latinLnBrk="0" hangingPunct="1">
              <a:lnSpc>
                <a:spcPct val="90000"/>
              </a:lnSpc>
              <a:spcBef>
                <a:spcPct val="20000"/>
              </a:spcBef>
              <a:buSzPct val="80000"/>
              <a:buFontTx/>
              <a:buBlip>
                <a:blip r:embed="rId2"/>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2"/>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a:t>CREATE TABLE FactSales</a:t>
            </a:r>
            <a:br>
              <a:rPr lang="en-US" sz="1800"/>
            </a:br>
            <a:r>
              <a:rPr lang="en-US" sz="1800"/>
              <a:t>(</a:t>
            </a:r>
            <a:br>
              <a:rPr lang="en-US" sz="1800"/>
            </a:br>
            <a:r>
              <a:rPr lang="en-US" sz="1800"/>
              <a:t>  </a:t>
            </a:r>
            <a:r>
              <a:rPr lang="en-US" sz="1800" smtClean="0"/>
              <a:t>CustomerIDKey </a:t>
            </a:r>
            <a:r>
              <a:rPr lang="en-US" sz="1800"/>
              <a:t>int NOT NULL,</a:t>
            </a:r>
            <a:br>
              <a:rPr lang="en-US" sz="1800"/>
            </a:br>
            <a:r>
              <a:rPr lang="en-US" sz="1800"/>
              <a:t>  ProductKey int NOT NULL,</a:t>
            </a:r>
            <a:br>
              <a:rPr lang="en-US" sz="1800"/>
            </a:br>
            <a:r>
              <a:rPr lang="en-US" sz="1800"/>
              <a:t>  DateKey int NOT NULL,</a:t>
            </a:r>
            <a:br>
              <a:rPr lang="en-US" sz="1800"/>
            </a:br>
            <a:r>
              <a:rPr lang="en-US" sz="1800"/>
              <a:t>  SalesQty int NOT NULL,</a:t>
            </a:r>
            <a:br>
              <a:rPr lang="en-US" sz="1800"/>
            </a:br>
            <a:r>
              <a:rPr lang="en-US" sz="1800"/>
              <a:t>  SalesAmount decimal(18,2) NOT NULL</a:t>
            </a:r>
            <a:br>
              <a:rPr lang="en-US" sz="1800"/>
            </a:br>
            <a:r>
              <a:rPr lang="en-US" sz="1800"/>
              <a:t>)</a:t>
            </a:r>
            <a:br>
              <a:rPr lang="en-US" sz="1800"/>
            </a:br>
            <a:r>
              <a:rPr lang="en-US" sz="1800"/>
              <a:t>WITH (CLUSTERED INDEX(DateKey),</a:t>
            </a:r>
            <a:br>
              <a:rPr lang="en-US" sz="1800"/>
            </a:br>
            <a:r>
              <a:rPr lang="en-US" sz="1800" b="1"/>
              <a:t>DISTRIBUTION = HASH(StoreIDKey)</a:t>
            </a:r>
            <a:r>
              <a:rPr lang="en-US" sz="1800"/>
              <a:t>);</a:t>
            </a:r>
          </a:p>
        </p:txBody>
      </p:sp>
    </p:spTree>
    <p:extLst>
      <p:ext uri="{BB962C8B-B14F-4D97-AF65-F5344CB8AC3E}">
        <p14:creationId xmlns:p14="http://schemas.microsoft.com/office/powerpoint/2010/main" val="2097940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Дизайн хранилища</a:t>
            </a:r>
            <a:endParaRPr lang="en-US"/>
          </a:p>
        </p:txBody>
      </p:sp>
      <p:sp>
        <p:nvSpPr>
          <p:cNvPr id="3" name="Text Placeholder 2"/>
          <p:cNvSpPr>
            <a:spLocks noGrp="1"/>
          </p:cNvSpPr>
          <p:nvPr>
            <p:ph type="body" sz="quarter" idx="10"/>
          </p:nvPr>
        </p:nvSpPr>
        <p:spPr>
          <a:xfrm>
            <a:off x="381000" y="1411552"/>
            <a:ext cx="8382000" cy="4499693"/>
          </a:xfrm>
        </p:spPr>
        <p:txBody>
          <a:bodyPr/>
          <a:lstStyle/>
          <a:p>
            <a:r>
              <a:rPr lang="ru-RU" sz="2400" smtClean="0"/>
              <a:t>Является критическим для достижения быстродействия</a:t>
            </a:r>
          </a:p>
          <a:p>
            <a:r>
              <a:rPr lang="ru-RU" sz="2400" smtClean="0"/>
              <a:t>Сила </a:t>
            </a:r>
            <a:r>
              <a:rPr lang="en-US" sz="2400" smtClean="0"/>
              <a:t>PDW </a:t>
            </a:r>
            <a:r>
              <a:rPr lang="ru-RU" sz="2400" smtClean="0"/>
              <a:t>в огромной скорости сканов (</a:t>
            </a:r>
            <a:r>
              <a:rPr lang="en-US" sz="2400" smtClean="0"/>
              <a:t>sequential I/O) </a:t>
            </a:r>
            <a:r>
              <a:rPr lang="ru-RU" sz="2400" smtClean="0"/>
              <a:t>по большим таблицам и джойнов (при условии, что соответствующие фрагменты измерений находятся рядом)</a:t>
            </a:r>
          </a:p>
          <a:p>
            <a:pPr lvl="1"/>
            <a:r>
              <a:rPr lang="ru-RU" sz="2000" smtClean="0"/>
              <a:t>Некластерные индексы предполагают </a:t>
            </a:r>
            <a:r>
              <a:rPr lang="en-US" sz="2000" smtClean="0"/>
              <a:t>random I/O </a:t>
            </a:r>
            <a:r>
              <a:rPr lang="ru-RU" sz="2000" smtClean="0"/>
              <a:t>и зачастую в </a:t>
            </a:r>
            <a:r>
              <a:rPr lang="en-US" sz="2000" smtClean="0"/>
              <a:t>PDW </a:t>
            </a:r>
            <a:r>
              <a:rPr lang="ru-RU" sz="2000" smtClean="0"/>
              <a:t>от них лучше отказаться</a:t>
            </a:r>
          </a:p>
          <a:p>
            <a:pPr lvl="1"/>
            <a:r>
              <a:rPr lang="ru-RU" sz="2000" smtClean="0"/>
              <a:t>Пусть сканирует (т.н. </a:t>
            </a:r>
            <a:r>
              <a:rPr lang="en-US" sz="2000" smtClean="0"/>
              <a:t>index-light design)</a:t>
            </a:r>
          </a:p>
          <a:p>
            <a:r>
              <a:rPr lang="ru-RU" sz="2400" smtClean="0"/>
              <a:t>Не всегда с первой попытки удается достичь правильного (с точки зрения быстродействия) дизайна</a:t>
            </a:r>
          </a:p>
          <a:p>
            <a:r>
              <a:rPr lang="ru-RU" sz="2400" smtClean="0"/>
              <a:t>К счастью, для </a:t>
            </a:r>
            <a:r>
              <a:rPr lang="en-US" sz="2400" smtClean="0"/>
              <a:t>dwloader </a:t>
            </a:r>
            <a:r>
              <a:rPr lang="ru-RU" sz="2400" smtClean="0"/>
              <a:t>не проблема </a:t>
            </a:r>
            <a:r>
              <a:rPr lang="ru-RU" sz="2400"/>
              <a:t>перегрузить </a:t>
            </a:r>
            <a:r>
              <a:rPr lang="en-US" sz="2400" smtClean="0"/>
              <a:t>5 </a:t>
            </a:r>
            <a:r>
              <a:rPr lang="ru-RU" sz="2400" smtClean="0"/>
              <a:t>ТБ (</a:t>
            </a:r>
            <a:r>
              <a:rPr lang="en-US" sz="2400" smtClean="0"/>
              <a:t>~1 </a:t>
            </a:r>
            <a:r>
              <a:rPr lang="ru-RU" sz="2400" smtClean="0"/>
              <a:t>час)</a:t>
            </a:r>
            <a:endParaRPr lang="en-US" sz="2400"/>
          </a:p>
        </p:txBody>
      </p:sp>
    </p:spTree>
    <p:extLst>
      <p:ext uri="{BB962C8B-B14F-4D97-AF65-F5344CB8AC3E}">
        <p14:creationId xmlns:p14="http://schemas.microsoft.com/office/powerpoint/2010/main" val="3470912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498598"/>
          </a:xfrm>
        </p:spPr>
        <p:txBody>
          <a:bodyPr/>
          <a:lstStyle/>
          <a:p>
            <a:r>
              <a:rPr lang="ru-RU" sz="3600" smtClean="0"/>
              <a:t>Последовательность выполнения запроса</a:t>
            </a:r>
            <a:endParaRPr lang="en-US" sz="3600"/>
          </a:p>
        </p:txBody>
      </p:sp>
      <p:sp>
        <p:nvSpPr>
          <p:cNvPr id="6" name="Text Placeholder 5"/>
          <p:cNvSpPr>
            <a:spLocks noGrp="1"/>
          </p:cNvSpPr>
          <p:nvPr>
            <p:ph type="body" sz="quarter" idx="10"/>
          </p:nvPr>
        </p:nvSpPr>
        <p:spPr>
          <a:xfrm>
            <a:off x="490536" y="2745052"/>
            <a:ext cx="8382000" cy="4170372"/>
          </a:xfrm>
        </p:spPr>
        <p:txBody>
          <a:bodyPr/>
          <a:lstStyle/>
          <a:p>
            <a:r>
              <a:rPr lang="en-US" sz="1800" smtClean="0"/>
              <a:t>Control Node </a:t>
            </a:r>
            <a:r>
              <a:rPr lang="ru-RU" sz="1800" smtClean="0"/>
              <a:t>принимает запрос от клиента</a:t>
            </a:r>
          </a:p>
          <a:p>
            <a:r>
              <a:rPr lang="ru-RU" sz="1800" smtClean="0"/>
              <a:t>Парсинг</a:t>
            </a:r>
          </a:p>
          <a:p>
            <a:r>
              <a:rPr lang="ru-RU" sz="1800" smtClean="0"/>
              <a:t>Валидация (аутентификация и авторизация по всем вовлеченным объектам)</a:t>
            </a:r>
          </a:p>
          <a:p>
            <a:r>
              <a:rPr lang="ru-RU" sz="1800" smtClean="0"/>
              <a:t>Построение массивно-параллельного плана выполнения</a:t>
            </a:r>
          </a:p>
          <a:p>
            <a:r>
              <a:rPr lang="ru-RU" sz="1800" smtClean="0"/>
              <a:t>Выполнение соответствующих </a:t>
            </a:r>
            <a:r>
              <a:rPr lang="en-US" sz="1800" smtClean="0"/>
              <a:t>SQL-</a:t>
            </a:r>
            <a:r>
              <a:rPr lang="ru-RU" sz="1800" smtClean="0"/>
              <a:t>команд в параллели на каждом из необходимых </a:t>
            </a:r>
            <a:r>
              <a:rPr lang="en-US" sz="1800" smtClean="0"/>
              <a:t>Compute Nodes</a:t>
            </a:r>
          </a:p>
          <a:p>
            <a:r>
              <a:rPr lang="ru-RU" sz="1800" smtClean="0"/>
              <a:t>Сбор и слияние параллельных </a:t>
            </a:r>
            <a:r>
              <a:rPr lang="en-US" sz="1800" smtClean="0"/>
              <a:t>result sets </a:t>
            </a:r>
            <a:r>
              <a:rPr lang="ru-RU" sz="1800" smtClean="0"/>
              <a:t>от </a:t>
            </a:r>
            <a:r>
              <a:rPr lang="en-US" sz="1800"/>
              <a:t>Compute </a:t>
            </a:r>
            <a:r>
              <a:rPr lang="en-US" sz="1800" smtClean="0"/>
              <a:t>Nodes</a:t>
            </a:r>
            <a:endParaRPr lang="ru-RU" sz="1800" smtClean="0"/>
          </a:p>
          <a:p>
            <a:r>
              <a:rPr lang="ru-RU" sz="1800" smtClean="0"/>
              <a:t>Возвращение окончательного результата клиенту</a:t>
            </a:r>
          </a:p>
          <a:p>
            <a:endParaRPr lang="ru-RU" sz="1800"/>
          </a:p>
          <a:p>
            <a:r>
              <a:rPr lang="ru-RU" sz="1800" smtClean="0"/>
              <a:t>Возможные потери</a:t>
            </a:r>
          </a:p>
          <a:p>
            <a:pPr lvl="1"/>
            <a:r>
              <a:rPr lang="en-US" sz="1400" smtClean="0"/>
              <a:t>Shuffling </a:t>
            </a:r>
            <a:r>
              <a:rPr lang="ru-RU" sz="1400" smtClean="0"/>
              <a:t>между </a:t>
            </a:r>
            <a:r>
              <a:rPr lang="en-US" sz="1400"/>
              <a:t>Compute </a:t>
            </a:r>
            <a:r>
              <a:rPr lang="en-US" sz="1400" smtClean="0"/>
              <a:t>Nodes</a:t>
            </a:r>
            <a:r>
              <a:rPr lang="ru-RU" sz="1400" smtClean="0"/>
              <a:t> (если не все необходимые для джойнов куски таблиц оказываются на одном узле)</a:t>
            </a:r>
          </a:p>
          <a:p>
            <a:pPr lvl="1"/>
            <a:r>
              <a:rPr lang="ru-RU" sz="1400" smtClean="0"/>
              <a:t>Кэширование промежуточных агрегатов на </a:t>
            </a:r>
            <a:r>
              <a:rPr lang="en-US" sz="1400" smtClean="0"/>
              <a:t>Control Node, </a:t>
            </a:r>
            <a:r>
              <a:rPr lang="ru-RU" sz="1400" smtClean="0"/>
              <a:t>если природа агрегата не позволяет его вычислить за один проход</a:t>
            </a:r>
            <a:endParaRPr lang="en-US" sz="1400"/>
          </a:p>
        </p:txBody>
      </p:sp>
      <p:sp>
        <p:nvSpPr>
          <p:cNvPr id="7" name="Text Placeholder 5"/>
          <p:cNvSpPr txBox="1">
            <a:spLocks/>
          </p:cNvSpPr>
          <p:nvPr/>
        </p:nvSpPr>
        <p:spPr>
          <a:xfrm>
            <a:off x="581024" y="982927"/>
            <a:ext cx="8029575" cy="1537308"/>
          </a:xfrm>
          <a:prstGeom prst="rect">
            <a:avLst/>
          </a:prstGeom>
          <a:solidFill>
            <a:srgbClr val="002060">
              <a:alpha val="52000"/>
            </a:srgbClr>
          </a:solidFill>
        </p:spPr>
        <p:style>
          <a:lnRef idx="2">
            <a:schemeClr val="accent1"/>
          </a:lnRef>
          <a:fillRef idx="1">
            <a:schemeClr val="lt1"/>
          </a:fillRef>
          <a:effectRef idx="0">
            <a:schemeClr val="accent1"/>
          </a:effectRef>
          <a:fontRef idx="minor">
            <a:schemeClr val="dk1"/>
          </a:fontRef>
        </p:style>
        <p:txBody>
          <a:bodyPr vert="horz" wrap="square" lIns="144000" tIns="144000" rIns="144000" bIns="144000" rtlCol="0">
            <a:spAutoFit/>
          </a:bodyPr>
          <a:lstStyle>
            <a:lvl1pPr marL="461963" indent="-461963" algn="l" defTabSz="914363" rtl="0" eaLnBrk="1" latinLnBrk="0" hangingPunct="1">
              <a:lnSpc>
                <a:spcPct val="90000"/>
              </a:lnSpc>
              <a:spcBef>
                <a:spcPct val="20000"/>
              </a:spcBef>
              <a:buSzPct val="80000"/>
              <a:buFontTx/>
              <a:buBlip>
                <a:blip r:embed="rId2"/>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2"/>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a:t>SELECT </a:t>
            </a:r>
            <a:r>
              <a:rPr lang="ru-RU" sz="1800" smtClean="0"/>
              <a:t>С</a:t>
            </a:r>
            <a:r>
              <a:rPr lang="en-US" sz="1800" smtClean="0"/>
              <a:t>ustomerIDKey</a:t>
            </a:r>
            <a:r>
              <a:rPr lang="en-US" sz="1800"/>
              <a:t>, SUM(SalesQty)</a:t>
            </a:r>
            <a:br>
              <a:rPr lang="en-US" sz="1800"/>
            </a:br>
            <a:r>
              <a:rPr lang="en-US" sz="1800"/>
              <a:t>FROM dbo.FactSales</a:t>
            </a:r>
            <a:br>
              <a:rPr lang="en-US" sz="1800"/>
            </a:br>
            <a:r>
              <a:rPr lang="en-US" sz="1800"/>
              <a:t>WHERE DateKey &gt;= </a:t>
            </a:r>
            <a:r>
              <a:rPr lang="en-US" sz="1800" smtClean="0"/>
              <a:t>20090401</a:t>
            </a:r>
            <a:r>
              <a:rPr lang="ru-RU" sz="1800" smtClean="0"/>
              <a:t> </a:t>
            </a:r>
            <a:r>
              <a:rPr lang="en-US" sz="1800" smtClean="0"/>
              <a:t>AND </a:t>
            </a:r>
            <a:r>
              <a:rPr lang="en-US" sz="1800"/>
              <a:t>DateKey &lt;= 20090408</a:t>
            </a:r>
            <a:br>
              <a:rPr lang="en-US" sz="1800"/>
            </a:br>
            <a:r>
              <a:rPr lang="en-US" sz="1800"/>
              <a:t>  AND ProductKey = 2501</a:t>
            </a:r>
            <a:br>
              <a:rPr lang="en-US" sz="1800"/>
            </a:br>
            <a:r>
              <a:rPr lang="en-US" sz="1800"/>
              <a:t>GROUP BY StoreIDKey</a:t>
            </a:r>
          </a:p>
        </p:txBody>
      </p:sp>
    </p:spTree>
    <p:extLst>
      <p:ext uri="{BB962C8B-B14F-4D97-AF65-F5344CB8AC3E}">
        <p14:creationId xmlns:p14="http://schemas.microsoft.com/office/powerpoint/2010/main" val="2371600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Архитектура «Ступица-спицы»</a:t>
            </a:r>
            <a:endParaRPr lang="en-US"/>
          </a:p>
        </p:txBody>
      </p:sp>
      <p:sp>
        <p:nvSpPr>
          <p:cNvPr id="3" name="Text Placeholder 2"/>
          <p:cNvSpPr>
            <a:spLocks noGrp="1"/>
          </p:cNvSpPr>
          <p:nvPr>
            <p:ph type="body" sz="quarter" idx="10"/>
          </p:nvPr>
        </p:nvSpPr>
        <p:spPr>
          <a:xfrm>
            <a:off x="495300" y="1268677"/>
            <a:ext cx="8382000" cy="4930581"/>
          </a:xfrm>
        </p:spPr>
        <p:txBody>
          <a:bodyPr/>
          <a:lstStyle/>
          <a:p>
            <a:r>
              <a:rPr lang="ru-RU" sz="2400" smtClean="0"/>
              <a:t>Корпоративное хранилище </a:t>
            </a:r>
            <a:r>
              <a:rPr lang="en-GB" sz="2400"/>
              <a:t>(EDW</a:t>
            </a:r>
            <a:r>
              <a:rPr lang="en-GB" sz="2400" smtClean="0"/>
              <a:t>)</a:t>
            </a:r>
            <a:r>
              <a:rPr lang="ru-RU" sz="2400" smtClean="0"/>
              <a:t> - обычный способ централизации бизнес-данных внутри предприятия</a:t>
            </a:r>
          </a:p>
          <a:p>
            <a:pPr lvl="1"/>
            <a:r>
              <a:rPr lang="ru-RU" sz="2000" smtClean="0"/>
              <a:t>Единая версия правды упрощает управление данными, отслеживание их движения и аудит</a:t>
            </a:r>
          </a:p>
          <a:p>
            <a:pPr lvl="1"/>
            <a:r>
              <a:rPr lang="ru-RU" sz="2000" smtClean="0"/>
              <a:t>Однако, по мере роста оно утрачивает гибкость реагирования на насущные </a:t>
            </a:r>
            <a:r>
              <a:rPr lang="en-US" sz="2000" smtClean="0"/>
              <a:t>BI-</a:t>
            </a:r>
            <a:r>
              <a:rPr lang="ru-RU" sz="2000" smtClean="0"/>
              <a:t>задачи, становится дорогим в обслуживании, сложнее вносить изменения</a:t>
            </a:r>
          </a:p>
          <a:p>
            <a:r>
              <a:rPr lang="ru-RU" sz="2400" smtClean="0"/>
              <a:t>Альтернативой выступают витрины данных, ориентированные на потребности конкретных команд </a:t>
            </a:r>
            <a:r>
              <a:rPr lang="en-US" sz="2400" smtClean="0"/>
              <a:t>(HR, Sales, ...)</a:t>
            </a:r>
          </a:p>
          <a:p>
            <a:pPr lvl="1"/>
            <a:r>
              <a:rPr lang="ru-RU" sz="2000" smtClean="0"/>
              <a:t>Однако их сведение воедино для получения целостной картины масштаба предприятия представляет проблему</a:t>
            </a:r>
          </a:p>
          <a:p>
            <a:r>
              <a:rPr lang="ru-RU" sz="2400" smtClean="0"/>
              <a:t>Технология параллельной загрузки/выгрузки в </a:t>
            </a:r>
            <a:r>
              <a:rPr lang="en-US" sz="2400" smtClean="0"/>
              <a:t>PDW </a:t>
            </a:r>
            <a:r>
              <a:rPr lang="ru-RU" sz="2400" smtClean="0"/>
              <a:t>обеспечивает быстрое перемещение и целостность данных между ступицей и спицами</a:t>
            </a:r>
            <a:endParaRPr lang="en-US" sz="2400"/>
          </a:p>
        </p:txBody>
      </p:sp>
    </p:spTree>
    <p:extLst>
      <p:ext uri="{BB962C8B-B14F-4D97-AF65-F5344CB8AC3E}">
        <p14:creationId xmlns:p14="http://schemas.microsoft.com/office/powerpoint/2010/main" val="2394193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title"/>
          </p:nvPr>
        </p:nvSpPr>
        <p:spPr>
          <a:xfrm>
            <a:off x="381000" y="228600"/>
            <a:ext cx="8229600" cy="442705"/>
          </a:xfrm>
        </p:spPr>
        <p:txBody>
          <a:bodyPr>
            <a:noAutofit/>
          </a:bodyPr>
          <a:lstStyle/>
          <a:p>
            <a:pPr algn="r" eaLnBrk="1" hangingPunct="1"/>
            <a:r>
              <a:rPr lang="en-US" sz="3200" smtClean="0"/>
              <a:t>PDW </a:t>
            </a:r>
            <a:r>
              <a:rPr lang="en-US" sz="3200" dirty="0" smtClean="0"/>
              <a:t>Hub &amp; Spoke</a:t>
            </a:r>
          </a:p>
        </p:txBody>
      </p:sp>
      <p:sp>
        <p:nvSpPr>
          <p:cNvPr id="19461" name="Rectangle 4"/>
          <p:cNvSpPr>
            <a:spLocks noGrp="1" noChangeArrowheads="1"/>
          </p:cNvSpPr>
          <p:nvPr>
            <p:ph idx="1"/>
          </p:nvPr>
        </p:nvSpPr>
        <p:spPr>
          <a:xfrm>
            <a:off x="541632" y="4953000"/>
            <a:ext cx="3928901" cy="1465016"/>
          </a:xfrm>
        </p:spPr>
        <p:txBody>
          <a:bodyPr>
            <a:noAutofit/>
          </a:bodyPr>
          <a:lstStyle/>
          <a:p>
            <a:pPr>
              <a:lnSpc>
                <a:spcPct val="80000"/>
              </a:lnSpc>
            </a:pPr>
            <a:r>
              <a:rPr lang="ru-RU" sz="1800" smtClean="0"/>
              <a:t>Каждое бизнес-подразделение располагает своими витринами данных</a:t>
            </a:r>
            <a:endParaRPr lang="en-US" sz="1800" dirty="0" smtClean="0"/>
          </a:p>
          <a:p>
            <a:pPr>
              <a:lnSpc>
                <a:spcPct val="80000"/>
              </a:lnSpc>
            </a:pPr>
            <a:r>
              <a:rPr lang="ru-RU" sz="1800"/>
              <a:t>Хаб обеспечивает централизованную платформу управления данными подразделений</a:t>
            </a:r>
            <a:endParaRPr lang="en-US" sz="1800" dirty="0"/>
          </a:p>
        </p:txBody>
      </p:sp>
      <p:pic>
        <p:nvPicPr>
          <p:cNvPr id="7" name="Picture 6" descr="hub-spoke.png"/>
          <p:cNvPicPr>
            <a:picLocks noChangeAspect="1"/>
          </p:cNvPicPr>
          <p:nvPr/>
        </p:nvPicPr>
        <p:blipFill>
          <a:blip r:embed="rId3"/>
          <a:stretch>
            <a:fillRect/>
          </a:stretch>
        </p:blipFill>
        <p:spPr>
          <a:xfrm>
            <a:off x="766391" y="1610478"/>
            <a:ext cx="7638701" cy="2959070"/>
          </a:xfrm>
          <a:prstGeom prst="rect">
            <a:avLst/>
          </a:prstGeom>
        </p:spPr>
      </p:pic>
      <p:sp>
        <p:nvSpPr>
          <p:cNvPr id="8" name="Text Box 9"/>
          <p:cNvSpPr txBox="1">
            <a:spLocks noChangeArrowheads="1"/>
          </p:cNvSpPr>
          <p:nvPr/>
        </p:nvSpPr>
        <p:spPr bwMode="auto">
          <a:xfrm>
            <a:off x="3805705" y="4292600"/>
            <a:ext cx="1588680" cy="49243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Madison </a:t>
            </a:r>
          </a:p>
          <a:p>
            <a:pPr algn="ctr"/>
            <a:r>
              <a:rPr lang="en-US" sz="1300" b="1" dirty="0" smtClean="0">
                <a:latin typeface="Arial" pitchFamily="34" charset="0"/>
                <a:cs typeface="Arial" pitchFamily="34" charset="0"/>
              </a:rPr>
              <a:t>HUB</a:t>
            </a:r>
            <a:endParaRPr lang="en-US" sz="1300" b="1" dirty="0">
              <a:latin typeface="Arial" pitchFamily="34" charset="0"/>
              <a:cs typeface="Arial" pitchFamily="34" charset="0"/>
            </a:endParaRPr>
          </a:p>
        </p:txBody>
      </p:sp>
      <p:sp>
        <p:nvSpPr>
          <p:cNvPr id="11" name="Text Box 9"/>
          <p:cNvSpPr txBox="1">
            <a:spLocks noChangeArrowheads="1"/>
          </p:cNvSpPr>
          <p:nvPr/>
        </p:nvSpPr>
        <p:spPr bwMode="auto">
          <a:xfrm>
            <a:off x="5537523" y="3380508"/>
            <a:ext cx="1990113"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Madison Spoke</a:t>
            </a:r>
            <a:endParaRPr lang="en-US" sz="1300" b="1" dirty="0">
              <a:latin typeface="Arial" pitchFamily="34" charset="0"/>
              <a:cs typeface="Arial" pitchFamily="34" charset="0"/>
            </a:endParaRPr>
          </a:p>
        </p:txBody>
      </p:sp>
      <p:sp>
        <p:nvSpPr>
          <p:cNvPr id="13" name="Text Box 9"/>
          <p:cNvSpPr txBox="1">
            <a:spLocks noChangeArrowheads="1"/>
          </p:cNvSpPr>
          <p:nvPr/>
        </p:nvSpPr>
        <p:spPr bwMode="auto">
          <a:xfrm>
            <a:off x="7003795" y="4419599"/>
            <a:ext cx="1990113"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SQL Server DM Spoke</a:t>
            </a:r>
            <a:endParaRPr lang="en-US" sz="1300" b="1" dirty="0">
              <a:latin typeface="Arial" pitchFamily="34" charset="0"/>
              <a:cs typeface="Arial" pitchFamily="34" charset="0"/>
            </a:endParaRPr>
          </a:p>
        </p:txBody>
      </p:sp>
      <p:sp>
        <p:nvSpPr>
          <p:cNvPr id="14" name="Text Box 9"/>
          <p:cNvSpPr txBox="1">
            <a:spLocks noChangeArrowheads="1"/>
          </p:cNvSpPr>
          <p:nvPr/>
        </p:nvSpPr>
        <p:spPr bwMode="auto">
          <a:xfrm>
            <a:off x="1762159" y="3380508"/>
            <a:ext cx="1990113"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SQL Server AS Spoke</a:t>
            </a:r>
            <a:endParaRPr lang="en-US" sz="1300" b="1" dirty="0">
              <a:latin typeface="Arial" pitchFamily="34" charset="0"/>
              <a:cs typeface="Arial" pitchFamily="34" charset="0"/>
            </a:endParaRPr>
          </a:p>
        </p:txBody>
      </p:sp>
      <p:sp>
        <p:nvSpPr>
          <p:cNvPr id="15" name="Text Box 9"/>
          <p:cNvSpPr txBox="1">
            <a:spLocks noChangeArrowheads="1"/>
          </p:cNvSpPr>
          <p:nvPr/>
        </p:nvSpPr>
        <p:spPr bwMode="auto">
          <a:xfrm>
            <a:off x="180432" y="4442690"/>
            <a:ext cx="1990113"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SQL Server DM Spoke</a:t>
            </a:r>
            <a:endParaRPr lang="en-US" sz="1300" b="1" dirty="0">
              <a:latin typeface="Arial" pitchFamily="34" charset="0"/>
              <a:cs typeface="Arial" pitchFamily="34" charset="0"/>
            </a:endParaRPr>
          </a:p>
        </p:txBody>
      </p:sp>
      <p:pic>
        <p:nvPicPr>
          <p:cNvPr id="16" name="Picture 15" descr="user_computer_red"/>
          <p:cNvPicPr>
            <a:picLocks noChangeAspect="1" noChangeArrowheads="1"/>
          </p:cNvPicPr>
          <p:nvPr/>
        </p:nvPicPr>
        <p:blipFill>
          <a:blip r:embed="rId4" cstate="screen"/>
          <a:srcRect/>
          <a:stretch>
            <a:fillRect/>
          </a:stretch>
        </p:blipFill>
        <p:spPr bwMode="auto">
          <a:xfrm>
            <a:off x="6173964" y="859367"/>
            <a:ext cx="464673" cy="578760"/>
          </a:xfrm>
          <a:prstGeom prst="rect">
            <a:avLst/>
          </a:prstGeom>
          <a:noFill/>
          <a:ln w="9525">
            <a:noFill/>
            <a:miter lim="800000"/>
            <a:headEnd/>
            <a:tailEnd/>
          </a:ln>
        </p:spPr>
      </p:pic>
      <p:pic>
        <p:nvPicPr>
          <p:cNvPr id="17" name="Picture 14" descr="user_computer_blue"/>
          <p:cNvPicPr>
            <a:picLocks noChangeAspect="1" noChangeArrowheads="1"/>
          </p:cNvPicPr>
          <p:nvPr/>
        </p:nvPicPr>
        <p:blipFill>
          <a:blip r:embed="rId5" cstate="screen"/>
          <a:srcRect/>
          <a:stretch>
            <a:fillRect/>
          </a:stretch>
        </p:blipFill>
        <p:spPr bwMode="auto">
          <a:xfrm>
            <a:off x="2506083" y="818288"/>
            <a:ext cx="470613" cy="582325"/>
          </a:xfrm>
          <a:prstGeom prst="rect">
            <a:avLst/>
          </a:prstGeom>
          <a:noFill/>
          <a:ln w="9525">
            <a:noFill/>
            <a:miter lim="800000"/>
            <a:headEnd/>
            <a:tailEnd/>
          </a:ln>
        </p:spPr>
      </p:pic>
      <p:pic>
        <p:nvPicPr>
          <p:cNvPr id="18" name="Picture 16" descr="user_computer_green"/>
          <p:cNvPicPr>
            <a:picLocks noChangeAspect="1" noChangeArrowheads="1"/>
          </p:cNvPicPr>
          <p:nvPr/>
        </p:nvPicPr>
        <p:blipFill>
          <a:blip r:embed="rId6" cstate="screen"/>
          <a:srcRect/>
          <a:stretch>
            <a:fillRect/>
          </a:stretch>
        </p:blipFill>
        <p:spPr bwMode="auto">
          <a:xfrm>
            <a:off x="870950" y="1786688"/>
            <a:ext cx="497948" cy="616789"/>
          </a:xfrm>
          <a:prstGeom prst="rect">
            <a:avLst/>
          </a:prstGeom>
          <a:noFill/>
          <a:ln w="9525">
            <a:noFill/>
            <a:miter lim="800000"/>
            <a:headEnd/>
            <a:tailEnd/>
          </a:ln>
        </p:spPr>
      </p:pic>
      <p:pic>
        <p:nvPicPr>
          <p:cNvPr id="19" name="Picture 16" descr="user_computer_green"/>
          <p:cNvPicPr>
            <a:picLocks noChangeAspect="1" noChangeArrowheads="1"/>
          </p:cNvPicPr>
          <p:nvPr/>
        </p:nvPicPr>
        <p:blipFill>
          <a:blip r:embed="rId6" cstate="screen"/>
          <a:srcRect/>
          <a:stretch>
            <a:fillRect/>
          </a:stretch>
        </p:blipFill>
        <p:spPr bwMode="auto">
          <a:xfrm>
            <a:off x="7786679" y="1821324"/>
            <a:ext cx="497948" cy="616789"/>
          </a:xfrm>
          <a:prstGeom prst="rect">
            <a:avLst/>
          </a:prstGeom>
          <a:noFill/>
          <a:ln w="9525">
            <a:noFill/>
            <a:miter lim="800000"/>
            <a:headEnd/>
            <a:tailEnd/>
          </a:ln>
        </p:spPr>
      </p:pic>
      <p:sp>
        <p:nvSpPr>
          <p:cNvPr id="20" name="Text Box 9"/>
          <p:cNvSpPr txBox="1">
            <a:spLocks noChangeArrowheads="1"/>
          </p:cNvSpPr>
          <p:nvPr/>
        </p:nvSpPr>
        <p:spPr bwMode="auto">
          <a:xfrm>
            <a:off x="330522" y="2433782"/>
            <a:ext cx="1470568"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HR</a:t>
            </a:r>
            <a:endParaRPr lang="en-US" sz="1300" b="1" dirty="0">
              <a:latin typeface="Arial" pitchFamily="34" charset="0"/>
              <a:cs typeface="Arial" pitchFamily="34" charset="0"/>
            </a:endParaRPr>
          </a:p>
        </p:txBody>
      </p:sp>
      <p:sp>
        <p:nvSpPr>
          <p:cNvPr id="21" name="Text Box 9"/>
          <p:cNvSpPr txBox="1">
            <a:spLocks noChangeArrowheads="1"/>
          </p:cNvSpPr>
          <p:nvPr/>
        </p:nvSpPr>
        <p:spPr bwMode="auto">
          <a:xfrm>
            <a:off x="1935339" y="1417783"/>
            <a:ext cx="1470568"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Finance</a:t>
            </a:r>
            <a:endParaRPr lang="en-US" sz="1300" b="1" dirty="0">
              <a:latin typeface="Arial" pitchFamily="34" charset="0"/>
              <a:cs typeface="Arial" pitchFamily="34" charset="0"/>
            </a:endParaRPr>
          </a:p>
        </p:txBody>
      </p:sp>
      <p:sp>
        <p:nvSpPr>
          <p:cNvPr id="22" name="Text Box 9"/>
          <p:cNvSpPr txBox="1">
            <a:spLocks noChangeArrowheads="1"/>
          </p:cNvSpPr>
          <p:nvPr/>
        </p:nvSpPr>
        <p:spPr bwMode="auto">
          <a:xfrm>
            <a:off x="5629885" y="1440874"/>
            <a:ext cx="1470568"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Sales</a:t>
            </a:r>
            <a:endParaRPr lang="en-US" sz="1300" b="1" dirty="0">
              <a:latin typeface="Arial" pitchFamily="34" charset="0"/>
              <a:cs typeface="Arial" pitchFamily="34" charset="0"/>
            </a:endParaRPr>
          </a:p>
        </p:txBody>
      </p:sp>
      <p:sp>
        <p:nvSpPr>
          <p:cNvPr id="23" name="Text Box 9"/>
          <p:cNvSpPr txBox="1">
            <a:spLocks noChangeArrowheads="1"/>
          </p:cNvSpPr>
          <p:nvPr/>
        </p:nvSpPr>
        <p:spPr bwMode="auto">
          <a:xfrm>
            <a:off x="7234703" y="2468417"/>
            <a:ext cx="1470568" cy="297518"/>
          </a:xfrm>
          <a:prstGeom prst="rect">
            <a:avLst/>
          </a:prstGeom>
          <a:noFill/>
          <a:ln w="9525">
            <a:noFill/>
            <a:miter lim="800000"/>
            <a:headEnd/>
            <a:tailEnd/>
          </a:ln>
        </p:spPr>
        <p:txBody>
          <a:bodyPr wrap="square" lIns="91436" tIns="45718" rIns="91436" bIns="45718">
            <a:spAutoFit/>
          </a:bodyPr>
          <a:lstStyle/>
          <a:p>
            <a:pPr algn="ctr"/>
            <a:r>
              <a:rPr lang="en-US" sz="1300" b="1" dirty="0" smtClean="0">
                <a:latin typeface="Arial" pitchFamily="34" charset="0"/>
                <a:cs typeface="Arial" pitchFamily="34" charset="0"/>
              </a:rPr>
              <a:t>Manufacturing</a:t>
            </a:r>
            <a:endParaRPr lang="en-US" sz="1300" b="1" dirty="0">
              <a:latin typeface="Arial" pitchFamily="34" charset="0"/>
              <a:cs typeface="Arial" pitchFamily="34" charset="0"/>
            </a:endParaRPr>
          </a:p>
        </p:txBody>
      </p:sp>
      <p:sp>
        <p:nvSpPr>
          <p:cNvPr id="25" name="Rectangle 4"/>
          <p:cNvSpPr txBox="1">
            <a:spLocks noChangeArrowheads="1"/>
          </p:cNvSpPr>
          <p:nvPr/>
        </p:nvSpPr>
        <p:spPr>
          <a:xfrm>
            <a:off x="4600045" y="4953000"/>
            <a:ext cx="4305830" cy="1465016"/>
          </a:xfrm>
          <a:prstGeom prst="rect">
            <a:avLst/>
          </a:prstGeom>
        </p:spPr>
        <p:txBody>
          <a:bodyPr vert="horz" lIns="0" tIns="0" rIns="0" bIns="0" rtlCol="0">
            <a:noAutofit/>
          </a:bodyPr>
          <a:lstStyle>
            <a:lvl1pPr marL="396875" indent="-396875" defTabSz="914363">
              <a:lnSpc>
                <a:spcPct val="80000"/>
              </a:lnSpc>
              <a:spcBef>
                <a:spcPct val="20000"/>
              </a:spcBef>
              <a:buSzPct val="80000"/>
              <a:buFontTx/>
              <a:buBlip>
                <a:blip r:embed="rId7"/>
              </a:buBlip>
            </a:lvl1pPr>
            <a:lvl2pPr marL="854075" indent="-396875" defTabSz="914363">
              <a:lnSpc>
                <a:spcPct val="90000"/>
              </a:lnSpc>
              <a:spcBef>
                <a:spcPct val="20000"/>
              </a:spcBef>
              <a:buSzPct val="80000"/>
              <a:buFontTx/>
              <a:buBlip>
                <a:blip r:embed="rId7"/>
              </a:buBlip>
              <a:defRPr sz="2800"/>
            </a:lvl2pPr>
            <a:lvl3pPr marL="1258888" indent="-404813" defTabSz="914363">
              <a:lnSpc>
                <a:spcPct val="90000"/>
              </a:lnSpc>
              <a:spcBef>
                <a:spcPct val="20000"/>
              </a:spcBef>
              <a:buSzPct val="80000"/>
              <a:buFontTx/>
              <a:buBlip>
                <a:blip r:embed="rId7"/>
              </a:buBlip>
              <a:defRPr sz="2400"/>
            </a:lvl3pPr>
            <a:lvl4pPr marL="1655763" indent="-396875" defTabSz="914363">
              <a:lnSpc>
                <a:spcPct val="90000"/>
              </a:lnSpc>
              <a:spcBef>
                <a:spcPct val="20000"/>
              </a:spcBef>
              <a:buSzPct val="80000"/>
              <a:buFontTx/>
              <a:buBlip>
                <a:blip r:embed="rId7"/>
              </a:buBlip>
              <a:defRPr sz="2400"/>
            </a:lvl4pPr>
            <a:lvl5pPr marL="2062163" indent="-406400" defTabSz="914363">
              <a:lnSpc>
                <a:spcPct val="90000"/>
              </a:lnSpc>
              <a:spcBef>
                <a:spcPct val="20000"/>
              </a:spcBef>
              <a:buSzPct val="80000"/>
              <a:buFontTx/>
              <a:buBlip>
                <a:blip r:embed="rId7"/>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ru-RU"/>
              <a:t>Перемещение данных между узлами</a:t>
            </a:r>
            <a:endParaRPr lang="en-US"/>
          </a:p>
          <a:p>
            <a:pPr lvl="1"/>
            <a:r>
              <a:rPr lang="ru-RU" sz="1600"/>
              <a:t>В параллельном режиме по </a:t>
            </a:r>
            <a:r>
              <a:rPr lang="en-US" sz="1600"/>
              <a:t>Infiniband </a:t>
            </a:r>
            <a:r>
              <a:rPr lang="ru-RU" sz="1600"/>
              <a:t>или </a:t>
            </a:r>
            <a:r>
              <a:rPr lang="en-US" sz="1600"/>
              <a:t>10</a:t>
            </a:r>
            <a:r>
              <a:rPr lang="ru-RU" sz="1600"/>
              <a:t>-гигабитным сетям</a:t>
            </a:r>
          </a:p>
          <a:p>
            <a:pPr lvl="1"/>
            <a:r>
              <a:rPr lang="ru-RU" sz="1600"/>
              <a:t>С целью обеспечить трафик </a:t>
            </a:r>
            <a:r>
              <a:rPr lang="en-US" sz="1600"/>
              <a:t>~500GB </a:t>
            </a:r>
            <a:r>
              <a:rPr lang="ru-RU" sz="1600"/>
              <a:t>в минуту с минимальными накладными расходами</a:t>
            </a:r>
            <a:endParaRPr lang="en-US" sz="1600"/>
          </a:p>
          <a:p>
            <a:endParaRPr lang="ru-RU"/>
          </a:p>
          <a:p>
            <a:endParaRPr lang="en-US" dirty="0"/>
          </a:p>
        </p:txBody>
      </p:sp>
    </p:spTree>
    <p:extLst>
      <p:ext uri="{BB962C8B-B14F-4D97-AF65-F5344CB8AC3E}">
        <p14:creationId xmlns:p14="http://schemas.microsoft.com/office/powerpoint/2010/main" val="181358146"/>
      </p:ext>
    </p:extLst>
  </p:cSld>
  <p:clrMapOvr>
    <a:masterClrMapping/>
  </p:clrMapOvr>
  <p:transition advTm="123609">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Стоимость</a:t>
            </a:r>
            <a:endParaRPr lang="en-US"/>
          </a:p>
        </p:txBody>
      </p:sp>
      <p:sp>
        <p:nvSpPr>
          <p:cNvPr id="3" name="Text Placeholder 2"/>
          <p:cNvSpPr>
            <a:spLocks noGrp="1"/>
          </p:cNvSpPr>
          <p:nvPr>
            <p:ph type="body" sz="quarter" idx="10"/>
          </p:nvPr>
        </p:nvSpPr>
        <p:spPr>
          <a:xfrm>
            <a:off x="381000" y="1411552"/>
            <a:ext cx="8382000" cy="4339650"/>
          </a:xfrm>
        </p:spPr>
        <p:txBody>
          <a:bodyPr/>
          <a:lstStyle/>
          <a:p>
            <a:r>
              <a:rPr lang="ru-RU" sz="2000" smtClean="0">
                <a:hlinkClick r:id="rId2"/>
              </a:rPr>
              <a:t>Рекомендованная цена процессорной лицензии </a:t>
            </a:r>
            <a:r>
              <a:rPr lang="en-US" sz="2000">
                <a:hlinkClick r:id="rId2"/>
              </a:rPr>
              <a:t>PDW</a:t>
            </a:r>
            <a:r>
              <a:rPr lang="en-US" sz="2000"/>
              <a:t> = $57,498</a:t>
            </a:r>
          </a:p>
          <a:p>
            <a:pPr lvl="1"/>
            <a:r>
              <a:rPr lang="ru-RU" sz="1800" smtClean="0"/>
              <a:t>Аналогично </a:t>
            </a:r>
            <a:r>
              <a:rPr lang="en-US" sz="1800" smtClean="0"/>
              <a:t>DataCenter</a:t>
            </a:r>
          </a:p>
          <a:p>
            <a:pPr lvl="1"/>
            <a:r>
              <a:rPr lang="ru-RU" sz="1800" smtClean="0"/>
              <a:t>Аналогично же, не существует лицензирования </a:t>
            </a:r>
            <a:r>
              <a:rPr lang="en-US" sz="1800" smtClean="0"/>
              <a:t>Server + CAL</a:t>
            </a:r>
          </a:p>
          <a:p>
            <a:r>
              <a:rPr lang="en-US" sz="2000"/>
              <a:t>1 Rack</a:t>
            </a:r>
          </a:p>
          <a:p>
            <a:pPr lvl="1"/>
            <a:r>
              <a:rPr lang="en-US" sz="1800"/>
              <a:t>Maximum capacity 91 TB </a:t>
            </a:r>
            <a:r>
              <a:rPr lang="en-US" sz="1800" baseline="30000"/>
              <a:t>1</a:t>
            </a:r>
          </a:p>
          <a:p>
            <a:pPr lvl="1"/>
            <a:r>
              <a:rPr lang="en-US" sz="1800"/>
              <a:t>Total Price $2.0M</a:t>
            </a:r>
            <a:r>
              <a:rPr lang="en-US" sz="1800" baseline="30000"/>
              <a:t> </a:t>
            </a:r>
            <a:endParaRPr lang="en-US" sz="1800"/>
          </a:p>
          <a:p>
            <a:pPr lvl="1"/>
            <a:r>
              <a:rPr lang="en-US" sz="1800"/>
              <a:t>Software Price $1.3M </a:t>
            </a:r>
            <a:r>
              <a:rPr lang="en-US" sz="1800" baseline="30000"/>
              <a:t>2</a:t>
            </a:r>
            <a:endParaRPr lang="en-US" sz="1800"/>
          </a:p>
          <a:p>
            <a:pPr lvl="1"/>
            <a:r>
              <a:rPr lang="en-US" sz="1800"/>
              <a:t>Hardware Price $0.7M</a:t>
            </a:r>
            <a:r>
              <a:rPr lang="en-US" sz="1800" baseline="30000"/>
              <a:t> 3</a:t>
            </a:r>
            <a:endParaRPr lang="en-US" sz="1800"/>
          </a:p>
          <a:p>
            <a:r>
              <a:rPr lang="en-US" sz="2000" smtClean="0"/>
              <a:t>2 </a:t>
            </a:r>
            <a:r>
              <a:rPr lang="en-US" sz="2000"/>
              <a:t>Racks</a:t>
            </a:r>
          </a:p>
          <a:p>
            <a:pPr lvl="1"/>
            <a:r>
              <a:rPr lang="en-US" sz="1800"/>
              <a:t>Maximum capacity 182 TB </a:t>
            </a:r>
            <a:r>
              <a:rPr lang="en-US" sz="1800" baseline="30000"/>
              <a:t>1</a:t>
            </a:r>
            <a:endParaRPr lang="en-US" sz="1800"/>
          </a:p>
          <a:p>
            <a:pPr lvl="1"/>
            <a:r>
              <a:rPr lang="en-US" sz="1800"/>
              <a:t>Total Price $3.7M</a:t>
            </a:r>
          </a:p>
          <a:p>
            <a:pPr lvl="1"/>
            <a:r>
              <a:rPr lang="en-US" sz="1800"/>
              <a:t>Software Price $2.5M </a:t>
            </a:r>
            <a:r>
              <a:rPr lang="en-US" sz="1800" baseline="30000"/>
              <a:t>2</a:t>
            </a:r>
            <a:endParaRPr lang="en-US" sz="1800"/>
          </a:p>
          <a:p>
            <a:pPr lvl="1"/>
            <a:r>
              <a:rPr lang="en-US" sz="1800"/>
              <a:t>Hardware Price $1.2M </a:t>
            </a:r>
            <a:r>
              <a:rPr lang="en-US" sz="1800" baseline="30000"/>
              <a:t>3</a:t>
            </a:r>
            <a:endParaRPr lang="en-US" sz="1800"/>
          </a:p>
          <a:p>
            <a:endParaRPr lang="en-US" sz="2000"/>
          </a:p>
        </p:txBody>
      </p:sp>
      <p:sp>
        <p:nvSpPr>
          <p:cNvPr id="4" name="Text Placeholder 3"/>
          <p:cNvSpPr txBox="1">
            <a:spLocks/>
          </p:cNvSpPr>
          <p:nvPr/>
        </p:nvSpPr>
        <p:spPr>
          <a:xfrm>
            <a:off x="5076823" y="4616619"/>
            <a:ext cx="3686175" cy="1523494"/>
          </a:xfrm>
          <a:prstGeom prst="rect">
            <a:avLst/>
          </a:prstGeom>
        </p:spPr>
        <p:txBody>
          <a:bodyPr vert="horz"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buFont typeface="Arial" pitchFamily="34" charset="0"/>
              <a:buAutoNum type="arabicPeriod"/>
            </a:pPr>
            <a:r>
              <a:rPr lang="ru-RU" sz="1100" smtClean="0">
                <a:latin typeface="Calibri"/>
              </a:rPr>
              <a:t>В предположении к-та сжатия</a:t>
            </a:r>
            <a:r>
              <a:rPr lang="en-US" sz="1100" smtClean="0">
                <a:latin typeface="Calibri"/>
              </a:rPr>
              <a:t> 2.5X</a:t>
            </a:r>
            <a:endParaRPr lang="en-US" sz="1100" dirty="0">
              <a:latin typeface="Calibri"/>
            </a:endParaRPr>
          </a:p>
          <a:p>
            <a:pPr>
              <a:buFont typeface="Arial" pitchFamily="34" charset="0"/>
              <a:buAutoNum type="arabicPeriod"/>
            </a:pPr>
            <a:r>
              <a:rPr lang="ru-RU" sz="1100" smtClean="0">
                <a:latin typeface="Calibri"/>
              </a:rPr>
              <a:t>Рассчитывалась исходя из рекомендованной цены</a:t>
            </a:r>
            <a:r>
              <a:rPr lang="en-US" sz="1100" smtClean="0">
                <a:latin typeface="Calibri"/>
              </a:rPr>
              <a:t>; </a:t>
            </a:r>
            <a:r>
              <a:rPr lang="ru-RU" sz="1100" smtClean="0">
                <a:latin typeface="Calibri"/>
              </a:rPr>
              <a:t>цены реселлеров могут отличаться.</a:t>
            </a:r>
            <a:r>
              <a:rPr lang="en-US" sz="1100">
                <a:latin typeface="Calibri"/>
              </a:rPr>
              <a:t/>
            </a:r>
            <a:br>
              <a:rPr lang="en-US" sz="1100">
                <a:latin typeface="Calibri"/>
              </a:rPr>
            </a:br>
            <a:r>
              <a:rPr lang="ru-RU" sz="1100" smtClean="0">
                <a:latin typeface="Calibri"/>
              </a:rPr>
              <a:t>Стоимость софта включает лицензии</a:t>
            </a:r>
            <a:r>
              <a:rPr lang="en-US" sz="1100" smtClean="0">
                <a:latin typeface="Calibri"/>
              </a:rPr>
              <a:t> Windows Server</a:t>
            </a:r>
            <a:r>
              <a:rPr lang="ru-RU" sz="1100" smtClean="0">
                <a:latin typeface="Calibri"/>
              </a:rPr>
              <a:t>.</a:t>
            </a:r>
            <a:r>
              <a:rPr lang="en-US" sz="1100" smtClean="0">
                <a:latin typeface="Calibri"/>
              </a:rPr>
              <a:t/>
            </a:r>
            <a:br>
              <a:rPr lang="en-US" sz="1100" smtClean="0">
                <a:latin typeface="Calibri"/>
              </a:rPr>
            </a:br>
            <a:r>
              <a:rPr lang="ru-RU" sz="1100" smtClean="0">
                <a:latin typeface="Calibri"/>
              </a:rPr>
              <a:t>Стоимость софта не включает поддержку; считаются только лицензии.</a:t>
            </a:r>
            <a:endParaRPr lang="en-US" sz="1100" dirty="0" smtClean="0">
              <a:latin typeface="Calibri"/>
            </a:endParaRPr>
          </a:p>
          <a:p>
            <a:pPr>
              <a:buFont typeface="Arial" pitchFamily="34" charset="0"/>
              <a:buAutoNum type="arabicPeriod"/>
            </a:pPr>
            <a:r>
              <a:rPr lang="ru-RU" sz="1100" smtClean="0">
                <a:latin typeface="Calibri"/>
              </a:rPr>
              <a:t>Стоимость железа включает оценку стоимости поддержки аппаратной платформы. Реальные цены могут варьироваться в з-ти от вендора и региона.</a:t>
            </a:r>
            <a:endParaRPr lang="en-US" sz="1100" dirty="0" smtClean="0">
              <a:latin typeface="Calibri"/>
            </a:endParaRPr>
          </a:p>
        </p:txBody>
      </p:sp>
    </p:spTree>
    <p:extLst>
      <p:ext uri="{BB962C8B-B14F-4D97-AF65-F5344CB8AC3E}">
        <p14:creationId xmlns:p14="http://schemas.microsoft.com/office/powerpoint/2010/main" val="1754462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Итак,</a:t>
            </a:r>
            <a:endParaRPr lang="en-US"/>
          </a:p>
        </p:txBody>
      </p:sp>
      <p:sp>
        <p:nvSpPr>
          <p:cNvPr id="3" name="Text Placeholder 2"/>
          <p:cNvSpPr>
            <a:spLocks noGrp="1"/>
          </p:cNvSpPr>
          <p:nvPr>
            <p:ph type="body" sz="quarter" idx="10"/>
          </p:nvPr>
        </p:nvSpPr>
        <p:spPr>
          <a:xfrm>
            <a:off x="381000" y="1411552"/>
            <a:ext cx="8382000" cy="4770537"/>
          </a:xfrm>
        </p:spPr>
        <p:txBody>
          <a:bodyPr/>
          <a:lstStyle/>
          <a:p>
            <a:r>
              <a:rPr lang="en-US" sz="2400" dirty="0" smtClean="0"/>
              <a:t>SQL Server 2008 R2 PDW - </a:t>
            </a:r>
            <a:r>
              <a:rPr lang="ru-RU" sz="2400" dirty="0" smtClean="0"/>
              <a:t>это</a:t>
            </a:r>
          </a:p>
          <a:p>
            <a:pPr lvl="1"/>
            <a:r>
              <a:rPr lang="ru-RU" sz="2000" dirty="0" smtClean="0"/>
              <a:t>Массовое масштабирование хранилищ данных порядка сотен терабайт при низкой ТСО</a:t>
            </a:r>
          </a:p>
          <a:p>
            <a:pPr lvl="1"/>
            <a:r>
              <a:rPr lang="ru-RU" sz="2000" dirty="0" smtClean="0"/>
              <a:t>Выбор оборудования от ведущих поставщиков (</a:t>
            </a:r>
            <a:r>
              <a:rPr lang="en-US" sz="2000" dirty="0"/>
              <a:t>Dell, HP, Bull, </a:t>
            </a:r>
            <a:r>
              <a:rPr lang="en-US" sz="2000" dirty="0" smtClean="0"/>
              <a:t>EMC</a:t>
            </a:r>
            <a:r>
              <a:rPr lang="ru-RU" sz="2000" dirty="0" smtClean="0"/>
              <a:t>, </a:t>
            </a:r>
            <a:r>
              <a:rPr lang="en-US" sz="2000" dirty="0" smtClean="0"/>
              <a:t>IBM</a:t>
            </a:r>
            <a:r>
              <a:rPr lang="ru-RU" sz="2000" dirty="0" smtClean="0"/>
              <a:t>, ...)</a:t>
            </a:r>
          </a:p>
          <a:p>
            <a:pPr lvl="1"/>
            <a:r>
              <a:rPr lang="ru-RU" sz="2000" dirty="0" smtClean="0"/>
              <a:t>Упрощение внедрения и сопровождения за счет модели </a:t>
            </a:r>
            <a:r>
              <a:rPr lang="en-US" sz="2000" dirty="0" smtClean="0"/>
              <a:t>appliance</a:t>
            </a:r>
          </a:p>
          <a:p>
            <a:pPr lvl="1"/>
            <a:r>
              <a:rPr lang="ru-RU" sz="2000" dirty="0" smtClean="0"/>
              <a:t>Тесная интеграция с известными </a:t>
            </a:r>
            <a:r>
              <a:rPr lang="en-US" sz="2000" dirty="0" smtClean="0"/>
              <a:t>BI-</a:t>
            </a:r>
            <a:r>
              <a:rPr lang="ru-RU" sz="2000" dirty="0" smtClean="0"/>
              <a:t>инструментами </a:t>
            </a:r>
            <a:r>
              <a:rPr lang="en-US" sz="2000" dirty="0" smtClean="0"/>
              <a:t>Microsoft</a:t>
            </a:r>
          </a:p>
          <a:p>
            <a:pPr lvl="1"/>
            <a:r>
              <a:rPr lang="ru-RU" sz="2000" dirty="0" smtClean="0"/>
              <a:t>Архитектура </a:t>
            </a:r>
            <a:r>
              <a:rPr lang="en-US" sz="2000" dirty="0" smtClean="0"/>
              <a:t>Hub-Spoke</a:t>
            </a:r>
          </a:p>
          <a:p>
            <a:pPr lvl="2"/>
            <a:r>
              <a:rPr lang="ru-RU" sz="1800" dirty="0" smtClean="0"/>
              <a:t>Плавная модель роста с сохранением вложений в хранилища уровня департамента</a:t>
            </a:r>
          </a:p>
          <a:p>
            <a:r>
              <a:rPr lang="ru-RU" sz="2400" dirty="0" smtClean="0"/>
              <a:t>Как купить?</a:t>
            </a:r>
          </a:p>
          <a:p>
            <a:pPr lvl="1"/>
            <a:r>
              <a:rPr lang="ru-RU" sz="2000" dirty="0" smtClean="0"/>
              <a:t>Через поставщиков аппаратной части</a:t>
            </a:r>
          </a:p>
          <a:p>
            <a:pPr lvl="1"/>
            <a:r>
              <a:rPr lang="ru-RU" sz="2000" dirty="0" smtClean="0"/>
              <a:t>Поставщик предустанавливает весь необходимый софт и предоставляет решение в сборе</a:t>
            </a:r>
            <a:endParaRPr lang="en-US" sz="2000" dirty="0"/>
          </a:p>
        </p:txBody>
      </p:sp>
    </p:spTree>
    <p:extLst>
      <p:ext uri="{BB962C8B-B14F-4D97-AF65-F5344CB8AC3E}">
        <p14:creationId xmlns:p14="http://schemas.microsoft.com/office/powerpoint/2010/main" val="2637699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mtClean="0"/>
              <a:t>Предложения </a:t>
            </a:r>
            <a:r>
              <a:rPr lang="en-US" smtClean="0"/>
              <a:t>Microsoft </a:t>
            </a:r>
            <a:r>
              <a:rPr lang="ru-RU" smtClean="0"/>
              <a:t>в области </a:t>
            </a:r>
            <a:r>
              <a:rPr lang="en-US" smtClean="0"/>
              <a:t>DW</a:t>
            </a:r>
            <a:endParaRPr lang="en-US" dirty="0"/>
          </a:p>
        </p:txBody>
      </p:sp>
      <p:grpSp>
        <p:nvGrpSpPr>
          <p:cNvPr id="21" name="Group 20"/>
          <p:cNvGrpSpPr/>
          <p:nvPr/>
        </p:nvGrpSpPr>
        <p:grpSpPr>
          <a:xfrm>
            <a:off x="533400" y="1304307"/>
            <a:ext cx="4506686" cy="1472540"/>
            <a:chOff x="267195" y="1304307"/>
            <a:chExt cx="4506686" cy="1472540"/>
          </a:xfrm>
          <a:solidFill>
            <a:srgbClr val="FFFFFF"/>
          </a:solidFill>
        </p:grpSpPr>
        <p:sp>
          <p:nvSpPr>
            <p:cNvPr id="22" name="Rounded Rectangle 21"/>
            <p:cNvSpPr/>
            <p:nvPr/>
          </p:nvSpPr>
          <p:spPr bwMode="auto">
            <a:xfrm>
              <a:off x="267195" y="1304307"/>
              <a:ext cx="4506686" cy="1472540"/>
            </a:xfrm>
            <a:prstGeom prst="roundRect">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23" name="Picture 22" descr="LogoR2.jpg"/>
            <p:cNvPicPr>
              <a:picLocks noChangeAspect="1"/>
            </p:cNvPicPr>
            <p:nvPr/>
          </p:nvPicPr>
          <p:blipFill>
            <a:blip r:embed="rId2" cstate="print"/>
            <a:stretch>
              <a:fillRect/>
            </a:stretch>
          </p:blipFill>
          <p:spPr>
            <a:xfrm>
              <a:off x="409871" y="1446471"/>
              <a:ext cx="4162129" cy="1207017"/>
            </a:xfrm>
            <a:prstGeom prst="rect">
              <a:avLst/>
            </a:prstGeom>
            <a:grpFill/>
          </p:spPr>
        </p:pic>
      </p:grpSp>
      <p:grpSp>
        <p:nvGrpSpPr>
          <p:cNvPr id="24" name="Group 23"/>
          <p:cNvGrpSpPr/>
          <p:nvPr/>
        </p:nvGrpSpPr>
        <p:grpSpPr>
          <a:xfrm>
            <a:off x="533400" y="2907476"/>
            <a:ext cx="4506686" cy="1472540"/>
            <a:chOff x="267195" y="4001985"/>
            <a:chExt cx="4506686" cy="1472540"/>
          </a:xfrm>
          <a:solidFill>
            <a:srgbClr val="FFFFFF"/>
          </a:solidFill>
        </p:grpSpPr>
        <p:sp>
          <p:nvSpPr>
            <p:cNvPr id="25" name="Rounded Rectangle 24"/>
            <p:cNvSpPr/>
            <p:nvPr/>
          </p:nvSpPr>
          <p:spPr bwMode="auto">
            <a:xfrm>
              <a:off x="267195" y="4001985"/>
              <a:ext cx="4506686" cy="1472540"/>
            </a:xfrm>
            <a:prstGeom prst="roundRect">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2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466" y="4200664"/>
              <a:ext cx="4166144" cy="98885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1" descr="C:\Users\anhowcro\Pictures\Microsoft Clip Organizer\j04305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2696191"/>
            <a:ext cx="1905000" cy="1905000"/>
          </a:xfrm>
          <a:prstGeom prst="roundRect">
            <a:avLst>
              <a:gd name="adj" fmla="val 8594"/>
            </a:avLst>
          </a:prstGeom>
          <a:gradFill flip="none" rotWithShape="1">
            <a:gsLst>
              <a:gs pos="0">
                <a:schemeClr val="accent1">
                  <a:lumMod val="20000"/>
                  <a:lumOff val="80000"/>
                </a:schemeClr>
              </a:gs>
              <a:gs pos="92000">
                <a:schemeClr val="accent1">
                  <a:tint val="44500"/>
                  <a:satMod val="160000"/>
                </a:schemeClr>
              </a:gs>
              <a:gs pos="100000">
                <a:schemeClr val="accent1">
                  <a:tint val="23500"/>
                  <a:satMod val="160000"/>
                </a:schemeClr>
              </a:gs>
            </a:gsLst>
            <a:lin ang="0" scaled="1"/>
            <a:tileRect/>
          </a:gradFill>
          <a:ln>
            <a:noFill/>
          </a:ln>
          <a:effectLst>
            <a:reflection blurRad="12700" stA="38000" endPos="28000" dist="5000" dir="5400000" sy="-100000" algn="bl" rotWithShape="0"/>
          </a:effectLst>
        </p:spPr>
      </p:pic>
      <p:sp>
        <p:nvSpPr>
          <p:cNvPr id="31" name="TextBox 30"/>
          <p:cNvSpPr txBox="1"/>
          <p:nvPr/>
        </p:nvSpPr>
        <p:spPr>
          <a:xfrm>
            <a:off x="5544680" y="1905000"/>
            <a:ext cx="3088795" cy="830997"/>
          </a:xfrm>
          <a:prstGeom prst="rect">
            <a:avLst/>
          </a:prstGeom>
          <a:noFill/>
        </p:spPr>
        <p:txBody>
          <a:bodyPr wrap="none" rtlCol="0">
            <a:spAutoFit/>
          </a:bodyPr>
          <a:lstStyle/>
          <a:p>
            <a:pPr algn="ctr"/>
            <a:r>
              <a:rPr lang="en-GB" sz="24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Microsoft &amp; Partner</a:t>
            </a:r>
          </a:p>
          <a:p>
            <a:pPr algn="ctr"/>
            <a:r>
              <a:rPr lang="en-GB" sz="24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Services</a:t>
            </a:r>
            <a:endParaRPr lang="en-GB" sz="24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4" name="Group 3"/>
          <p:cNvGrpSpPr/>
          <p:nvPr/>
        </p:nvGrpSpPr>
        <p:grpSpPr>
          <a:xfrm>
            <a:off x="533400" y="4510645"/>
            <a:ext cx="4506686" cy="1472540"/>
            <a:chOff x="533400" y="4510645"/>
            <a:chExt cx="4506686" cy="1472540"/>
          </a:xfrm>
        </p:grpSpPr>
        <p:sp>
          <p:nvSpPr>
            <p:cNvPr id="28" name="Rounded Rectangle 27"/>
            <p:cNvSpPr/>
            <p:nvPr/>
          </p:nvSpPr>
          <p:spPr bwMode="auto">
            <a:xfrm>
              <a:off x="533400" y="4510645"/>
              <a:ext cx="4506686" cy="1472540"/>
            </a:xfrm>
            <a:prstGeom prst="roundRect">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843653"/>
              <a:ext cx="3886200" cy="718947"/>
            </a:xfrm>
            <a:prstGeom prst="rect">
              <a:avLst/>
            </a:prstGeom>
          </p:spPr>
        </p:pic>
      </p:grpSp>
      <p:sp>
        <p:nvSpPr>
          <p:cNvPr id="5" name="Slide Number Placeholder 4"/>
          <p:cNvSpPr>
            <a:spLocks noGrp="1"/>
          </p:cNvSpPr>
          <p:nvPr>
            <p:ph type="sldNum" sz="quarter" idx="4294967295"/>
          </p:nvPr>
        </p:nvSpPr>
        <p:spPr>
          <a:xfrm>
            <a:off x="8534400" y="6565259"/>
            <a:ext cx="533400" cy="292741"/>
          </a:xfrm>
          <a:prstGeom prst="rect">
            <a:avLst/>
          </a:prstGeom>
        </p:spPr>
        <p:txBody>
          <a:bodyPr/>
          <a:lstStyle/>
          <a:p>
            <a:fld id="{E8009A14-1BB6-4209-B2E1-80F44E648F60}" type="slidenum">
              <a:rPr lang="en-US" smtClean="0"/>
              <a:pPr/>
              <a:t>37</a:t>
            </a:fld>
            <a:endParaRPr lang="en-US"/>
          </a:p>
        </p:txBody>
      </p:sp>
    </p:spTree>
    <p:extLst>
      <p:ext uri="{BB962C8B-B14F-4D97-AF65-F5344CB8AC3E}">
        <p14:creationId xmlns:p14="http://schemas.microsoft.com/office/powerpoint/2010/main" val="329592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57200" y="1219200"/>
            <a:ext cx="8077200" cy="4572000"/>
          </a:xfrm>
          <a:prstGeom prst="roundRect">
            <a:avLst>
              <a:gd name="adj" fmla="val 4341"/>
            </a:avLst>
          </a:prstGeom>
          <a:gradFill>
            <a:gsLst>
              <a:gs pos="0">
                <a:schemeClr val="tx1"/>
              </a:gs>
              <a:gs pos="100000">
                <a:srgbClr val="15A4EB"/>
              </a:gs>
              <a:gs pos="100000">
                <a:schemeClr val="tx1">
                  <a:lumMod val="85000"/>
                  <a:lumOff val="15000"/>
                </a:schemeClr>
              </a:gs>
            </a:gsLst>
            <a:lin ang="54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663855" y="1777440"/>
            <a:ext cx="2419350" cy="3797430"/>
          </a:xfrm>
          <a:prstGeom prst="roundRect">
            <a:avLst>
              <a:gd name="adj" fmla="val 8893"/>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val="000000">
                    <a:alpha val="43137"/>
                  </a:srgbClr>
                </a:outerShdw>
              </a:effectLst>
              <a:latin typeface="Segoe" pitchFamily="34" charset="0"/>
            </a:endParaRPr>
          </a:p>
        </p:txBody>
      </p:sp>
      <p:sp>
        <p:nvSpPr>
          <p:cNvPr id="2" name="Rounded Rectangle 1"/>
          <p:cNvSpPr/>
          <p:nvPr/>
        </p:nvSpPr>
        <p:spPr bwMode="auto">
          <a:xfrm>
            <a:off x="5854981" y="1777440"/>
            <a:ext cx="2486025" cy="3797430"/>
          </a:xfrm>
          <a:prstGeom prst="roundRect">
            <a:avLst>
              <a:gd name="adj" fmla="val 8893"/>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a:xfrm>
            <a:off x="318052" y="240130"/>
            <a:ext cx="8630798" cy="525585"/>
          </a:xfrm>
        </p:spPr>
        <p:txBody>
          <a:bodyPr>
            <a:normAutofit/>
          </a:bodyPr>
          <a:lstStyle/>
          <a:p>
            <a:pPr defTabSz="914363">
              <a:lnSpc>
                <a:spcPct val="90000"/>
              </a:lnSpc>
            </a:pPr>
            <a:r>
              <a:rPr lang="en-US" sz="3200" b="0" spc="-150" dirty="0" smtClean="0">
                <a:ln w="3175">
                  <a:noFill/>
                </a:ln>
                <a:gradFill flip="none" rotWithShape="1">
                  <a:gsLst>
                    <a:gs pos="0">
                      <a:schemeClr val="tx1"/>
                    </a:gs>
                    <a:gs pos="86000">
                      <a:schemeClr val="tx1"/>
                    </a:gs>
                  </a:gsLst>
                  <a:lin ang="5400000" scaled="0"/>
                  <a:tileRect/>
                </a:gradFill>
                <a:latin typeface="Arial" pitchFamily="34" charset="0"/>
                <a:ea typeface="+mn-ea"/>
                <a:cs typeface="Arial" pitchFamily="34" charset="0"/>
              </a:rPr>
              <a:t>Microsoft </a:t>
            </a:r>
            <a:r>
              <a:rPr lang="en-US" sz="3200" b="0" spc="-150" dirty="0">
                <a:ln w="3175">
                  <a:noFill/>
                </a:ln>
                <a:gradFill flip="none" rotWithShape="1">
                  <a:gsLst>
                    <a:gs pos="0">
                      <a:schemeClr val="tx1"/>
                    </a:gs>
                    <a:gs pos="86000">
                      <a:schemeClr val="tx1"/>
                    </a:gs>
                  </a:gsLst>
                  <a:lin ang="5400000" scaled="0"/>
                  <a:tileRect/>
                </a:gradFill>
                <a:latin typeface="Arial" pitchFamily="34" charset="0"/>
                <a:ea typeface="+mn-ea"/>
                <a:cs typeface="Arial" pitchFamily="34" charset="0"/>
              </a:rPr>
              <a:t>Critical Advantage </a:t>
            </a:r>
            <a:r>
              <a:rPr lang="en-US" sz="3200" b="0" spc="-150" dirty="0" smtClean="0">
                <a:ln w="3175">
                  <a:noFill/>
                </a:ln>
                <a:gradFill flip="none" rotWithShape="1">
                  <a:gsLst>
                    <a:gs pos="0">
                      <a:schemeClr val="tx1"/>
                    </a:gs>
                    <a:gs pos="86000">
                      <a:schemeClr val="tx1"/>
                    </a:gs>
                  </a:gsLst>
                  <a:lin ang="5400000" scaled="0"/>
                  <a:tileRect/>
                </a:gradFill>
                <a:latin typeface="Arial" pitchFamily="34" charset="0"/>
                <a:ea typeface="+mn-ea"/>
                <a:cs typeface="Arial" pitchFamily="34" charset="0"/>
              </a:rPr>
              <a:t>Program</a:t>
            </a:r>
            <a:endParaRPr lang="en-US" sz="3200" b="0" spc="-150" dirty="0">
              <a:ln w="3175">
                <a:noFill/>
              </a:ln>
              <a:gradFill flip="none" rotWithShape="1">
                <a:gsLst>
                  <a:gs pos="0">
                    <a:schemeClr val="tx1"/>
                  </a:gs>
                  <a:gs pos="86000">
                    <a:schemeClr val="tx1"/>
                  </a:gs>
                </a:gsLst>
                <a:lin ang="5400000" scaled="0"/>
                <a:tileRect/>
              </a:gradFill>
              <a:latin typeface="Arial" pitchFamily="34" charset="0"/>
              <a:ea typeface="+mn-ea"/>
              <a:cs typeface="Arial" pitchFamily="34" charset="0"/>
            </a:endParaRPr>
          </a:p>
        </p:txBody>
      </p:sp>
      <p:sp>
        <p:nvSpPr>
          <p:cNvPr id="8" name="TextBox 7"/>
          <p:cNvSpPr txBox="1"/>
          <p:nvPr/>
        </p:nvSpPr>
        <p:spPr>
          <a:xfrm>
            <a:off x="685800" y="1371602"/>
            <a:ext cx="5715000" cy="276999"/>
          </a:xfrm>
          <a:prstGeom prst="rect">
            <a:avLst/>
          </a:prstGeom>
          <a:noFill/>
        </p:spPr>
        <p:txBody>
          <a:bodyPr wrap="square" lIns="0" tIns="0" rIns="0" bIns="0" rtlCol="0">
            <a:spAutoFit/>
          </a:bodyPr>
          <a:lstStyle/>
          <a:p>
            <a:r>
              <a:rPr lang="en-US" b="1" i="1" dirty="0" smtClean="0">
                <a:solidFill>
                  <a:schemeClr val="bg1"/>
                </a:solidFill>
              </a:rPr>
              <a:t>Microsoft Critical Advantage Program</a:t>
            </a:r>
          </a:p>
        </p:txBody>
      </p:sp>
      <p:sp>
        <p:nvSpPr>
          <p:cNvPr id="11" name="Rounded Rectangle 10"/>
          <p:cNvSpPr/>
          <p:nvPr/>
        </p:nvSpPr>
        <p:spPr bwMode="auto">
          <a:xfrm>
            <a:off x="5979524" y="2377441"/>
            <a:ext cx="2194560" cy="1171651"/>
          </a:xfrm>
          <a:prstGeom prst="roundRect">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bg1"/>
                </a:solidFill>
              </a:rPr>
              <a:t>SA + Premier</a:t>
            </a:r>
          </a:p>
          <a:p>
            <a:pPr algn="ctr" defTabSz="914099"/>
            <a:r>
              <a:rPr lang="en-US" sz="1000" dirty="0">
                <a:solidFill>
                  <a:schemeClr val="bg1"/>
                </a:solidFill>
              </a:rPr>
              <a:t>25% of L per year (Mandatory)</a:t>
            </a:r>
          </a:p>
          <a:p>
            <a:pPr algn="ctr" defTabSz="914099"/>
            <a:r>
              <a:rPr lang="en-US" sz="1000" dirty="0">
                <a:solidFill>
                  <a:schemeClr val="bg1"/>
                </a:solidFill>
              </a:rPr>
              <a:t>Includes Upgrade Rights</a:t>
            </a:r>
          </a:p>
          <a:p>
            <a:pPr algn="ctr" defTabSz="914099"/>
            <a:r>
              <a:rPr lang="en-US" sz="1000" dirty="0">
                <a:solidFill>
                  <a:schemeClr val="bg1"/>
                </a:solidFill>
              </a:rPr>
              <a:t>Unlimited Remote Break/Fix support</a:t>
            </a:r>
          </a:p>
        </p:txBody>
      </p:sp>
      <p:sp>
        <p:nvSpPr>
          <p:cNvPr id="12" name="Rounded Rectangle 11"/>
          <p:cNvSpPr/>
          <p:nvPr/>
        </p:nvSpPr>
        <p:spPr bwMode="auto">
          <a:xfrm>
            <a:off x="5979524" y="3672236"/>
            <a:ext cx="2194560" cy="1371600"/>
          </a:xfrm>
          <a:prstGeom prst="roundRect">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bg1"/>
                </a:solidFill>
              </a:rPr>
              <a:t>SA + Premier Mission Critical</a:t>
            </a:r>
          </a:p>
          <a:p>
            <a:pPr algn="ctr" defTabSz="914099"/>
            <a:r>
              <a:rPr lang="en-US" sz="1000" dirty="0">
                <a:solidFill>
                  <a:schemeClr val="bg1"/>
                </a:solidFill>
              </a:rPr>
              <a:t>$115K Per Appliance per year  (Optional)</a:t>
            </a:r>
          </a:p>
          <a:p>
            <a:pPr algn="ctr" defTabSz="914099"/>
            <a:r>
              <a:rPr lang="en-US" sz="1000" dirty="0">
                <a:solidFill>
                  <a:schemeClr val="bg1"/>
                </a:solidFill>
              </a:rPr>
              <a:t>Enhanced Servicing and Fastest problem resolution services</a:t>
            </a:r>
          </a:p>
        </p:txBody>
      </p:sp>
      <p:sp>
        <p:nvSpPr>
          <p:cNvPr id="13" name="TextBox 12"/>
          <p:cNvSpPr txBox="1"/>
          <p:nvPr/>
        </p:nvSpPr>
        <p:spPr>
          <a:xfrm>
            <a:off x="457200" y="836484"/>
            <a:ext cx="8077200" cy="246221"/>
          </a:xfrm>
          <a:prstGeom prst="rect">
            <a:avLst/>
          </a:prstGeom>
          <a:noFill/>
        </p:spPr>
        <p:txBody>
          <a:bodyPr wrap="square" lIns="0" tIns="0" rIns="0" bIns="0" rtlCol="0">
            <a:spAutoFit/>
          </a:bodyPr>
          <a:lstStyle/>
          <a:p>
            <a:pPr algn="ctr"/>
            <a:r>
              <a:rPr lang="ru-RU" sz="1600" dirty="0" smtClean="0">
                <a:gradFill>
                  <a:gsLst>
                    <a:gs pos="0">
                      <a:schemeClr val="tx1"/>
                    </a:gs>
                    <a:gs pos="86000">
                      <a:schemeClr val="tx1"/>
                    </a:gs>
                  </a:gsLst>
                  <a:lin ang="5400000" scaled="0"/>
                </a:gradFill>
                <a:hlinkClick r:id="rId3"/>
              </a:rPr>
              <a:t>Предложение анонсировано в ноябре 2010 г. </a:t>
            </a:r>
            <a:r>
              <a:rPr lang="en-US" sz="1600" dirty="0" smtClean="0">
                <a:gradFill>
                  <a:gsLst>
                    <a:gs pos="0">
                      <a:schemeClr val="tx1"/>
                    </a:gs>
                    <a:gs pos="86000">
                      <a:schemeClr val="tx1"/>
                    </a:gs>
                  </a:gsLst>
                  <a:lin ang="5400000" scaled="0"/>
                </a:gradFill>
                <a:hlinkClick r:id="rId3"/>
              </a:rPr>
              <a:t>c</a:t>
            </a:r>
            <a:r>
              <a:rPr lang="ru-RU" sz="1600" dirty="0" smtClean="0">
                <a:gradFill>
                  <a:gsLst>
                    <a:gs pos="0">
                      <a:schemeClr val="tx1"/>
                    </a:gs>
                    <a:gs pos="86000">
                      <a:schemeClr val="tx1"/>
                    </a:gs>
                  </a:gsLst>
                  <a:lin ang="5400000" scaled="0"/>
                </a:gradFill>
                <a:hlinkClick r:id="rId3"/>
              </a:rPr>
              <a:t>овместно с </a:t>
            </a:r>
            <a:r>
              <a:rPr lang="en-US" sz="1600" dirty="0" smtClean="0">
                <a:gradFill>
                  <a:gsLst>
                    <a:gs pos="0">
                      <a:schemeClr val="tx1"/>
                    </a:gs>
                    <a:gs pos="86000">
                      <a:schemeClr val="tx1"/>
                    </a:gs>
                  </a:gsLst>
                  <a:lin ang="5400000" scaled="0"/>
                </a:gradFill>
                <a:hlinkClick r:id="rId3"/>
              </a:rPr>
              <a:t>PDW</a:t>
            </a:r>
            <a:endParaRPr lang="en-US" sz="1600" dirty="0" smtClean="0">
              <a:gradFill>
                <a:gsLst>
                  <a:gs pos="0">
                    <a:schemeClr val="tx1"/>
                  </a:gs>
                  <a:gs pos="86000">
                    <a:schemeClr val="tx1"/>
                  </a:gs>
                </a:gsLst>
                <a:lin ang="5400000" scaled="0"/>
              </a:gradFill>
            </a:endParaRPr>
          </a:p>
        </p:txBody>
      </p:sp>
      <p:sp>
        <p:nvSpPr>
          <p:cNvPr id="14" name="TextBox 13"/>
          <p:cNvSpPr txBox="1"/>
          <p:nvPr/>
        </p:nvSpPr>
        <p:spPr>
          <a:xfrm>
            <a:off x="457200" y="6035161"/>
            <a:ext cx="7905750" cy="492443"/>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SQL Server 2008 R2 Parallel Data Warehouse </a:t>
            </a:r>
            <a:r>
              <a:rPr lang="ru-RU" sz="1600" dirty="0" smtClean="0">
                <a:gradFill>
                  <a:gsLst>
                    <a:gs pos="0">
                      <a:schemeClr val="tx1"/>
                    </a:gs>
                    <a:gs pos="86000">
                      <a:schemeClr val="tx1"/>
                    </a:gs>
                  </a:gsLst>
                  <a:lin ang="5400000" scaled="0"/>
                </a:gradFill>
              </a:rPr>
              <a:t>является участником</a:t>
            </a:r>
            <a:r>
              <a:rPr lang="en-US" sz="1600" dirty="0" smtClean="0">
                <a:gradFill>
                  <a:gsLst>
                    <a:gs pos="0">
                      <a:schemeClr val="tx1"/>
                    </a:gs>
                    <a:gs pos="86000">
                      <a:schemeClr val="tx1"/>
                    </a:gs>
                  </a:gsLst>
                  <a:lin ang="5400000" scaled="0"/>
                </a:gradFill>
              </a:rPr>
              <a:t> Microsoft Critical Advantage Program</a:t>
            </a:r>
          </a:p>
        </p:txBody>
      </p:sp>
      <p:sp>
        <p:nvSpPr>
          <p:cNvPr id="15" name="Rounded Rectangle 14"/>
          <p:cNvSpPr/>
          <p:nvPr/>
        </p:nvSpPr>
        <p:spPr bwMode="auto">
          <a:xfrm>
            <a:off x="3159405" y="1777440"/>
            <a:ext cx="2609850" cy="3797430"/>
          </a:xfrm>
          <a:prstGeom prst="roundRect">
            <a:avLst>
              <a:gd name="adj" fmla="val 8893"/>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val="000000">
                    <a:alpha val="43137"/>
                  </a:srgbClr>
                </a:outerShdw>
              </a:effectLst>
              <a:latin typeface="Segoe" pitchFamily="34" charset="0"/>
            </a:endParaRPr>
          </a:p>
        </p:txBody>
      </p:sp>
      <p:sp>
        <p:nvSpPr>
          <p:cNvPr id="3" name="TextBox 2"/>
          <p:cNvSpPr txBox="1"/>
          <p:nvPr/>
        </p:nvSpPr>
        <p:spPr>
          <a:xfrm>
            <a:off x="1102005" y="1910792"/>
            <a:ext cx="1571625" cy="276999"/>
          </a:xfrm>
          <a:prstGeom prst="rect">
            <a:avLst/>
          </a:prstGeom>
          <a:noFill/>
        </p:spPr>
        <p:txBody>
          <a:bodyPr wrap="square" lIns="0" tIns="0" rIns="0" bIns="0" rtlCol="0">
            <a:spAutoFit/>
          </a:bodyPr>
          <a:lstStyle/>
          <a:p>
            <a:pPr algn="ctr"/>
            <a:r>
              <a:rPr lang="en-US" dirty="0" smtClean="0">
                <a:solidFill>
                  <a:schemeClr val="bg1"/>
                </a:solidFill>
              </a:rPr>
              <a:t>Appliance</a:t>
            </a:r>
          </a:p>
        </p:txBody>
      </p:sp>
      <p:sp>
        <p:nvSpPr>
          <p:cNvPr id="17" name="TextBox 16"/>
          <p:cNvSpPr txBox="1"/>
          <p:nvPr/>
        </p:nvSpPr>
        <p:spPr>
          <a:xfrm>
            <a:off x="3688043" y="1910792"/>
            <a:ext cx="1571625" cy="276999"/>
          </a:xfrm>
          <a:prstGeom prst="rect">
            <a:avLst/>
          </a:prstGeom>
          <a:noFill/>
        </p:spPr>
        <p:txBody>
          <a:bodyPr wrap="square" lIns="0" tIns="0" rIns="0" bIns="0" rtlCol="0">
            <a:spAutoFit/>
          </a:bodyPr>
          <a:lstStyle/>
          <a:p>
            <a:pPr algn="ctr"/>
            <a:r>
              <a:rPr lang="en-US" dirty="0" smtClean="0">
                <a:solidFill>
                  <a:schemeClr val="bg1"/>
                </a:solidFill>
              </a:rPr>
              <a:t>Services</a:t>
            </a:r>
          </a:p>
        </p:txBody>
      </p:sp>
      <p:sp>
        <p:nvSpPr>
          <p:cNvPr id="18" name="TextBox 17"/>
          <p:cNvSpPr txBox="1"/>
          <p:nvPr/>
        </p:nvSpPr>
        <p:spPr>
          <a:xfrm>
            <a:off x="6324445" y="1924692"/>
            <a:ext cx="1571625" cy="276999"/>
          </a:xfrm>
          <a:prstGeom prst="rect">
            <a:avLst/>
          </a:prstGeom>
          <a:noFill/>
        </p:spPr>
        <p:txBody>
          <a:bodyPr wrap="square" lIns="0" tIns="0" rIns="0" bIns="0" rtlCol="0">
            <a:spAutoFit/>
          </a:bodyPr>
          <a:lstStyle/>
          <a:p>
            <a:pPr algn="ctr"/>
            <a:r>
              <a:rPr lang="en-US" dirty="0" smtClean="0">
                <a:solidFill>
                  <a:schemeClr val="bg1"/>
                </a:solidFill>
              </a:rPr>
              <a:t>Support</a:t>
            </a:r>
          </a:p>
        </p:txBody>
      </p:sp>
      <p:sp>
        <p:nvSpPr>
          <p:cNvPr id="19" name="TextBox 18"/>
          <p:cNvSpPr txBox="1"/>
          <p:nvPr/>
        </p:nvSpPr>
        <p:spPr>
          <a:xfrm>
            <a:off x="3254655" y="5122688"/>
            <a:ext cx="2419351" cy="430887"/>
          </a:xfrm>
          <a:prstGeom prst="rect">
            <a:avLst/>
          </a:prstGeom>
          <a:noFill/>
        </p:spPr>
        <p:txBody>
          <a:bodyPr wrap="square" lIns="0" tIns="0" rIns="0" bIns="0" rtlCol="0">
            <a:spAutoFit/>
          </a:bodyPr>
          <a:lstStyle/>
          <a:p>
            <a:pPr algn="ctr"/>
            <a:r>
              <a:rPr lang="en-US" sz="1400" dirty="0" smtClean="0">
                <a:solidFill>
                  <a:schemeClr val="bg1"/>
                </a:solidFill>
              </a:rPr>
              <a:t>FREE through end of June 2011</a:t>
            </a:r>
          </a:p>
        </p:txBody>
      </p:sp>
      <p:sp>
        <p:nvSpPr>
          <p:cNvPr id="20" name="Rounded Rectangle 19"/>
          <p:cNvSpPr/>
          <p:nvPr/>
        </p:nvSpPr>
        <p:spPr bwMode="auto">
          <a:xfrm>
            <a:off x="3367049" y="2377667"/>
            <a:ext cx="2194560" cy="1171651"/>
          </a:xfrm>
          <a:prstGeom prst="roundRect">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bg1"/>
                </a:solidFill>
              </a:rPr>
              <a:t>Architecture </a:t>
            </a:r>
            <a:r>
              <a:rPr lang="en-US" sz="1400" b="1" dirty="0" smtClean="0">
                <a:solidFill>
                  <a:schemeClr val="bg1"/>
                </a:solidFill>
              </a:rPr>
              <a:t>Review</a:t>
            </a:r>
          </a:p>
          <a:p>
            <a:pPr algn="ctr" defTabSz="914099"/>
            <a:endParaRPr lang="en-US" sz="1000" dirty="0" smtClean="0">
              <a:solidFill>
                <a:schemeClr val="bg1"/>
              </a:solidFill>
            </a:endParaRPr>
          </a:p>
          <a:p>
            <a:pPr algn="ctr" defTabSz="914099"/>
            <a:r>
              <a:rPr lang="en-US" sz="1000" dirty="0" smtClean="0">
                <a:solidFill>
                  <a:schemeClr val="bg1"/>
                </a:solidFill>
              </a:rPr>
              <a:t>Designed </a:t>
            </a:r>
            <a:r>
              <a:rPr lang="en-US" sz="1000" dirty="0">
                <a:solidFill>
                  <a:schemeClr val="bg1"/>
                </a:solidFill>
              </a:rPr>
              <a:t>to ensure you get the best results from your </a:t>
            </a:r>
            <a:r>
              <a:rPr lang="en-US" sz="1000" dirty="0" smtClean="0">
                <a:solidFill>
                  <a:schemeClr val="bg1"/>
                </a:solidFill>
              </a:rPr>
              <a:t>appliance</a:t>
            </a:r>
          </a:p>
          <a:p>
            <a:pPr algn="ctr" defTabSz="914099"/>
            <a:endParaRPr lang="en-US" sz="1000" dirty="0">
              <a:solidFill>
                <a:schemeClr val="bg1"/>
              </a:solidFill>
            </a:endParaRPr>
          </a:p>
        </p:txBody>
      </p:sp>
      <p:sp>
        <p:nvSpPr>
          <p:cNvPr id="21" name="Rounded Rectangle 20"/>
          <p:cNvSpPr/>
          <p:nvPr/>
        </p:nvSpPr>
        <p:spPr bwMode="auto">
          <a:xfrm>
            <a:off x="3367049" y="3672462"/>
            <a:ext cx="2194560" cy="1371600"/>
          </a:xfrm>
          <a:prstGeom prst="roundRect">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bg1"/>
                </a:solidFill>
              </a:rPr>
              <a:t>Operations </a:t>
            </a:r>
            <a:r>
              <a:rPr lang="en-US" sz="1400" b="1" dirty="0" smtClean="0">
                <a:solidFill>
                  <a:schemeClr val="bg1"/>
                </a:solidFill>
              </a:rPr>
              <a:t>Review</a:t>
            </a:r>
          </a:p>
          <a:p>
            <a:pPr algn="ctr" defTabSz="914099"/>
            <a:endParaRPr lang="en-US" sz="1000" dirty="0" smtClean="0">
              <a:solidFill>
                <a:schemeClr val="bg1"/>
              </a:solidFill>
            </a:endParaRPr>
          </a:p>
          <a:p>
            <a:pPr algn="ctr" defTabSz="914099"/>
            <a:r>
              <a:rPr lang="en-US" sz="1000" dirty="0" smtClean="0">
                <a:solidFill>
                  <a:schemeClr val="bg1"/>
                </a:solidFill>
              </a:rPr>
              <a:t>Designed </a:t>
            </a:r>
            <a:r>
              <a:rPr lang="en-US" sz="1000" dirty="0">
                <a:solidFill>
                  <a:schemeClr val="bg1"/>
                </a:solidFill>
              </a:rPr>
              <a:t>to ensure you can efficiently operate your appliance </a:t>
            </a:r>
          </a:p>
          <a:p>
            <a:pPr algn="ctr" defTabSz="914099"/>
            <a:endParaRPr lang="en-US" sz="1000" dirty="0" smtClean="0">
              <a:solidFill>
                <a:schemeClr val="bg1"/>
              </a:solidFill>
            </a:endParaRPr>
          </a:p>
          <a:p>
            <a:pPr algn="ctr" defTabSz="914099"/>
            <a:endParaRPr lang="en-US" sz="1000" dirty="0">
              <a:solidFill>
                <a:schemeClr val="bg1"/>
              </a:solidFill>
            </a:endParaRPr>
          </a:p>
        </p:txBody>
      </p:sp>
      <p:sp>
        <p:nvSpPr>
          <p:cNvPr id="22" name="Rounded Rectangle 21"/>
          <p:cNvSpPr/>
          <p:nvPr/>
        </p:nvSpPr>
        <p:spPr bwMode="auto">
          <a:xfrm>
            <a:off x="776250" y="2377667"/>
            <a:ext cx="2194560" cy="1171651"/>
          </a:xfrm>
          <a:prstGeom prst="roundRect">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bg1"/>
                </a:solidFill>
              </a:rPr>
              <a:t>Hardware</a:t>
            </a:r>
          </a:p>
          <a:p>
            <a:pPr algn="ctr" defTabSz="914099"/>
            <a:endParaRPr lang="en-US" sz="1000" dirty="0" smtClean="0">
              <a:solidFill>
                <a:schemeClr val="bg1"/>
              </a:solidFill>
            </a:endParaRPr>
          </a:p>
          <a:p>
            <a:pPr algn="ctr" defTabSz="914099"/>
            <a:r>
              <a:rPr lang="en-US" sz="1000" dirty="0" smtClean="0">
                <a:solidFill>
                  <a:schemeClr val="bg1"/>
                </a:solidFill>
              </a:rPr>
              <a:t>Pretested Hardware Reference </a:t>
            </a:r>
            <a:r>
              <a:rPr lang="en-US" sz="1000" dirty="0">
                <a:solidFill>
                  <a:schemeClr val="bg1"/>
                </a:solidFill>
              </a:rPr>
              <a:t>Architecture</a:t>
            </a:r>
            <a:r>
              <a:rPr lang="en-US" sz="1000" dirty="0" smtClean="0">
                <a:solidFill>
                  <a:schemeClr val="bg1"/>
                </a:solidFill>
              </a:rPr>
              <a:t> </a:t>
            </a:r>
          </a:p>
          <a:p>
            <a:pPr algn="ctr" defTabSz="914099"/>
            <a:endParaRPr lang="en-US" sz="1000" dirty="0">
              <a:solidFill>
                <a:schemeClr val="bg1"/>
              </a:solidFill>
            </a:endParaRPr>
          </a:p>
        </p:txBody>
      </p:sp>
      <p:sp>
        <p:nvSpPr>
          <p:cNvPr id="23" name="Rounded Rectangle 22"/>
          <p:cNvSpPr/>
          <p:nvPr/>
        </p:nvSpPr>
        <p:spPr bwMode="auto">
          <a:xfrm>
            <a:off x="776250" y="3672462"/>
            <a:ext cx="2194560" cy="1371600"/>
          </a:xfrm>
          <a:prstGeom prst="roundRect">
            <a:avLst/>
          </a:prstGeom>
          <a:gradFill>
            <a:gsLst>
              <a:gs pos="0">
                <a:schemeClr val="tx1"/>
              </a:gs>
              <a:gs pos="100000">
                <a:srgbClr val="15A4EB"/>
              </a:gs>
              <a:gs pos="100000">
                <a:schemeClr val="tx1">
                  <a:lumMod val="85000"/>
                  <a:lumOff val="15000"/>
                </a:schemeClr>
              </a:gs>
            </a:gsLst>
            <a:lin ang="5400000" scaled="0"/>
          </a:gradFill>
          <a:ln>
            <a:solidFill>
              <a:srgbClr val="5DBA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bg1"/>
                </a:solidFill>
              </a:rPr>
              <a:t>Software</a:t>
            </a:r>
          </a:p>
          <a:p>
            <a:pPr algn="ctr" defTabSz="914099"/>
            <a:endParaRPr lang="en-US" sz="1000" dirty="0" smtClean="0">
              <a:solidFill>
                <a:schemeClr val="bg1"/>
              </a:solidFill>
            </a:endParaRPr>
          </a:p>
          <a:p>
            <a:pPr algn="ctr" defTabSz="914099"/>
            <a:r>
              <a:rPr lang="en-US" sz="1000" dirty="0">
                <a:solidFill>
                  <a:schemeClr val="bg1"/>
                </a:solidFill>
              </a:rPr>
              <a:t>Windows Server</a:t>
            </a:r>
          </a:p>
          <a:p>
            <a:pPr algn="ctr" defTabSz="914099"/>
            <a:r>
              <a:rPr lang="en-US" sz="1000" dirty="0">
                <a:solidFill>
                  <a:schemeClr val="bg1"/>
                </a:solidFill>
              </a:rPr>
              <a:t>SQL Server PDW</a:t>
            </a:r>
          </a:p>
          <a:p>
            <a:pPr algn="ctr" defTabSz="914099"/>
            <a:r>
              <a:rPr lang="en-US" sz="1000" dirty="0" smtClean="0">
                <a:solidFill>
                  <a:schemeClr val="bg1"/>
                </a:solidFill>
              </a:rPr>
              <a:t> </a:t>
            </a:r>
            <a:r>
              <a:rPr lang="pt-BR" sz="1000" dirty="0" smtClean="0">
                <a:solidFill>
                  <a:schemeClr val="bg1"/>
                </a:solidFill>
              </a:rPr>
              <a:t>HPC</a:t>
            </a:r>
            <a:endParaRPr lang="en-US" sz="1000" dirty="0" smtClean="0">
              <a:solidFill>
                <a:schemeClr val="bg1"/>
              </a:solidFill>
            </a:endParaRPr>
          </a:p>
          <a:p>
            <a:pPr algn="ctr" defTabSz="914099"/>
            <a:endParaRPr lang="en-US" sz="1000" dirty="0" smtClean="0">
              <a:solidFill>
                <a:schemeClr val="bg1"/>
              </a:solidFill>
            </a:endParaRPr>
          </a:p>
        </p:txBody>
      </p:sp>
      <p:sp>
        <p:nvSpPr>
          <p:cNvPr id="24" name="TextBox 23"/>
          <p:cNvSpPr txBox="1"/>
          <p:nvPr/>
        </p:nvSpPr>
        <p:spPr>
          <a:xfrm>
            <a:off x="678142" y="5122689"/>
            <a:ext cx="2419351" cy="430887"/>
          </a:xfrm>
          <a:prstGeom prst="rect">
            <a:avLst/>
          </a:prstGeom>
          <a:noFill/>
        </p:spPr>
        <p:txBody>
          <a:bodyPr wrap="square" lIns="0" tIns="0" rIns="0" bIns="0" rtlCol="0">
            <a:spAutoFit/>
          </a:bodyPr>
          <a:lstStyle/>
          <a:p>
            <a:pPr marL="18" algn="ctr"/>
            <a:r>
              <a:rPr lang="en-US" sz="1400" dirty="0">
                <a:solidFill>
                  <a:schemeClr val="bg1"/>
                </a:solidFill>
              </a:rPr>
              <a:t>Designed and optimized for Mission Critical workloads</a:t>
            </a:r>
          </a:p>
        </p:txBody>
      </p:sp>
      <p:sp>
        <p:nvSpPr>
          <p:cNvPr id="25" name="TextBox 24"/>
          <p:cNvSpPr txBox="1"/>
          <p:nvPr/>
        </p:nvSpPr>
        <p:spPr>
          <a:xfrm>
            <a:off x="5867129" y="5108886"/>
            <a:ext cx="2419351" cy="430887"/>
          </a:xfrm>
          <a:prstGeom prst="rect">
            <a:avLst/>
          </a:prstGeom>
          <a:noFill/>
        </p:spPr>
        <p:txBody>
          <a:bodyPr wrap="square" lIns="0" tIns="0" rIns="0" bIns="0" rtlCol="0">
            <a:spAutoFit/>
          </a:bodyPr>
          <a:lstStyle/>
          <a:p>
            <a:pPr algn="ctr"/>
            <a:r>
              <a:rPr lang="en-US" sz="1400" dirty="0">
                <a:solidFill>
                  <a:schemeClr val="bg1"/>
                </a:solidFill>
              </a:rPr>
              <a:t>Customer has to procure HW support from </a:t>
            </a:r>
            <a:r>
              <a:rPr lang="en-US" sz="1400" dirty="0" smtClean="0">
                <a:solidFill>
                  <a:schemeClr val="bg1"/>
                </a:solidFill>
              </a:rPr>
              <a:t>IHV</a:t>
            </a:r>
            <a:endParaRPr lang="en-US" sz="1400" dirty="0">
              <a:solidFill>
                <a:schemeClr val="bg1"/>
              </a:solidFill>
            </a:endParaRPr>
          </a:p>
        </p:txBody>
      </p:sp>
    </p:spTree>
    <p:extLst>
      <p:ext uri="{BB962C8B-B14F-4D97-AF65-F5344CB8AC3E}">
        <p14:creationId xmlns:p14="http://schemas.microsoft.com/office/powerpoint/2010/main" val="211479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9436" y="228601"/>
            <a:ext cx="8363938" cy="553998"/>
          </a:xfrm>
        </p:spPr>
        <p:txBody>
          <a:bodyPr/>
          <a:lstStyle/>
          <a:p>
            <a:r>
              <a:rPr lang="ru-RU" dirty="0" smtClean="0">
                <a:latin typeface="Arial" pitchFamily="34" charset="0"/>
                <a:cs typeface="Arial" pitchFamily="34" charset="0"/>
              </a:rPr>
              <a:t>Предложения по поддержке</a:t>
            </a:r>
            <a:endParaRPr lang="en-US" dirty="0"/>
          </a:p>
        </p:txBody>
      </p:sp>
      <p:sp>
        <p:nvSpPr>
          <p:cNvPr id="10" name="Text Placeholder 9"/>
          <p:cNvSpPr>
            <a:spLocks noGrp="1"/>
          </p:cNvSpPr>
          <p:nvPr>
            <p:ph type="body" sz="quarter" idx="10"/>
          </p:nvPr>
        </p:nvSpPr>
        <p:spPr>
          <a:xfrm>
            <a:off x="1990726" y="975863"/>
            <a:ext cx="6962774" cy="5363776"/>
          </a:xfrm>
        </p:spPr>
        <p:txBody>
          <a:bodyPr/>
          <a:lstStyle/>
          <a:p>
            <a:r>
              <a:rPr lang="ru-RU" sz="1600" b="1" dirty="0" smtClean="0"/>
              <a:t>Для </a:t>
            </a:r>
            <a:r>
              <a:rPr lang="en-US" sz="1600" b="1" dirty="0" smtClean="0"/>
              <a:t>Microsoft </a:t>
            </a:r>
            <a:r>
              <a:rPr lang="en-US" sz="1600" b="1" dirty="0"/>
              <a:t>SQL Server 2008 R2 Parallel Data Warehouse </a:t>
            </a:r>
            <a:r>
              <a:rPr lang="ru-RU" sz="1600" b="1" dirty="0" smtClean="0"/>
              <a:t>можно выбирать один из пакетов</a:t>
            </a:r>
            <a:r>
              <a:rPr lang="en-US" sz="1600" b="1" dirty="0" smtClean="0"/>
              <a:t>:</a:t>
            </a:r>
            <a:endParaRPr lang="en-US" sz="1600" b="1" dirty="0"/>
          </a:p>
          <a:p>
            <a:pPr lvl="1"/>
            <a:r>
              <a:rPr lang="en-US" sz="1200" b="1" dirty="0"/>
              <a:t>SA + Premier</a:t>
            </a:r>
          </a:p>
          <a:p>
            <a:pPr lvl="1"/>
            <a:r>
              <a:rPr lang="en-US" sz="1200" b="1" dirty="0"/>
              <a:t>SA + Premier Mission Critical</a:t>
            </a:r>
          </a:p>
          <a:p>
            <a:pPr marL="855663" lvl="2" indent="0">
              <a:buNone/>
            </a:pPr>
            <a:endParaRPr lang="en-US" sz="1200" dirty="0"/>
          </a:p>
          <a:p>
            <a:r>
              <a:rPr lang="en-US" sz="1600" b="1" i="1" dirty="0"/>
              <a:t>SA + Premier </a:t>
            </a:r>
            <a:r>
              <a:rPr lang="ru-RU" sz="1600" dirty="0" smtClean="0"/>
              <a:t>обеспечивает основную поддержку</a:t>
            </a:r>
            <a:endParaRPr lang="en-US" sz="1600" dirty="0"/>
          </a:p>
          <a:p>
            <a:pPr marL="395288" lvl="1" indent="61913">
              <a:buNone/>
            </a:pPr>
            <a:r>
              <a:rPr lang="ru-RU" sz="1600" dirty="0" smtClean="0"/>
              <a:t>Рекомендуется для тестовых/стейджинговых серверов</a:t>
            </a:r>
            <a:r>
              <a:rPr lang="en-US" sz="1600" dirty="0" smtClean="0"/>
              <a:t>.</a:t>
            </a:r>
            <a:endParaRPr lang="en-US" sz="1600" dirty="0"/>
          </a:p>
          <a:p>
            <a:pPr lvl="2"/>
            <a:r>
              <a:rPr lang="ru-RU" sz="1100" dirty="0" smtClean="0"/>
              <a:t>Первая точка контакта по поддержке для</a:t>
            </a:r>
            <a:r>
              <a:rPr lang="en-US" sz="1100" dirty="0" smtClean="0"/>
              <a:t> </a:t>
            </a:r>
            <a:r>
              <a:rPr lang="en-US" sz="1100" dirty="0"/>
              <a:t>appliance (Microsoft </a:t>
            </a:r>
            <a:r>
              <a:rPr lang="ru-RU" sz="1100" dirty="0" smtClean="0"/>
              <a:t>сотрудничает с группами поддержки аппаратного обеспечения</a:t>
            </a:r>
            <a:r>
              <a:rPr lang="en-US" sz="1100" dirty="0" smtClean="0"/>
              <a:t>)</a:t>
            </a:r>
            <a:endParaRPr lang="en-US" sz="1050" dirty="0"/>
          </a:p>
          <a:p>
            <a:pPr lvl="2"/>
            <a:r>
              <a:rPr lang="ru-RU" sz="1100" dirty="0" smtClean="0"/>
              <a:t>Поддержка аппаратной части предоставляется ее поставщиком</a:t>
            </a:r>
            <a:endParaRPr lang="en-US" sz="1100" baseline="30000" dirty="0"/>
          </a:p>
          <a:p>
            <a:pPr lvl="2"/>
            <a:r>
              <a:rPr lang="ru-RU" sz="1100" dirty="0" smtClean="0"/>
              <a:t>Неограниченное число инцидентов по </a:t>
            </a:r>
            <a:r>
              <a:rPr lang="en-US" sz="1100" dirty="0" smtClean="0"/>
              <a:t>Break/Fix </a:t>
            </a:r>
            <a:r>
              <a:rPr lang="ru-RU" sz="1100" dirty="0" smtClean="0"/>
              <a:t>на удаленной основе</a:t>
            </a:r>
            <a:endParaRPr lang="en-US" sz="1100" dirty="0"/>
          </a:p>
          <a:p>
            <a:pPr lvl="2"/>
            <a:r>
              <a:rPr lang="ru-RU" sz="1100" dirty="0" smtClean="0"/>
              <a:t>Право на новые версии продуктов</a:t>
            </a:r>
            <a:endParaRPr lang="en-US" sz="1100" dirty="0"/>
          </a:p>
          <a:p>
            <a:pPr lvl="2"/>
            <a:r>
              <a:rPr lang="ru-RU" sz="1100" dirty="0" smtClean="0"/>
              <a:t>Цикл поддержки и обслуживание ПО привязано к а</a:t>
            </a:r>
            <a:r>
              <a:rPr lang="en-US" sz="1100" dirty="0" err="1" smtClean="0"/>
              <a:t>ppliance</a:t>
            </a:r>
            <a:endParaRPr lang="en-US" sz="1100" dirty="0"/>
          </a:p>
          <a:p>
            <a:pPr marL="0" indent="0">
              <a:buNone/>
            </a:pPr>
            <a:endParaRPr lang="en-US" sz="1600" b="1" i="1" dirty="0"/>
          </a:p>
          <a:p>
            <a:pPr marL="447675" indent="0">
              <a:buNone/>
            </a:pPr>
            <a:r>
              <a:rPr lang="en-US" sz="1600" b="1" i="1" dirty="0"/>
              <a:t>SA + Premier Mission Critical</a:t>
            </a:r>
            <a:r>
              <a:rPr lang="en-US" sz="1600" b="1" i="1" baseline="30000" dirty="0"/>
              <a:t>1</a:t>
            </a:r>
            <a:r>
              <a:rPr lang="en-US" sz="1600" b="1" i="1" dirty="0"/>
              <a:t> </a:t>
            </a:r>
            <a:r>
              <a:rPr lang="ru-RU" sz="1600" dirty="0" smtClean="0"/>
              <a:t>для</a:t>
            </a:r>
            <a:r>
              <a:rPr lang="en-US" sz="1600" dirty="0" smtClean="0"/>
              <a:t> </a:t>
            </a:r>
            <a:r>
              <a:rPr lang="en-US" sz="1600" dirty="0"/>
              <a:t>appliances</a:t>
            </a:r>
            <a:r>
              <a:rPr lang="en-US" sz="1600" b="1" i="1" dirty="0"/>
              <a:t> </a:t>
            </a:r>
            <a:r>
              <a:rPr lang="ru-RU" sz="1600" b="1" i="1" dirty="0" smtClean="0"/>
              <a:t>предназначается обеспечить непрерывность бизнеса для наиболее важных решений </a:t>
            </a:r>
            <a:r>
              <a:rPr lang="en-US" sz="1600" dirty="0" smtClean="0"/>
              <a:t>:</a:t>
            </a:r>
            <a:endParaRPr lang="en-US" sz="1600" dirty="0"/>
          </a:p>
          <a:p>
            <a:pPr marL="809625" lvl="1" indent="-361950">
              <a:buNone/>
            </a:pPr>
            <a:r>
              <a:rPr lang="ru-RU" sz="1600" dirty="0" smtClean="0"/>
              <a:t>Рекомендуется для </a:t>
            </a:r>
            <a:r>
              <a:rPr lang="en-US" sz="1600" dirty="0" smtClean="0"/>
              <a:t>PDW appliances</a:t>
            </a:r>
            <a:r>
              <a:rPr lang="ru-RU" sz="1600" dirty="0" smtClean="0"/>
              <a:t> в промышленной эксплуатации</a:t>
            </a:r>
            <a:endParaRPr lang="en-US" sz="1600" dirty="0"/>
          </a:p>
          <a:p>
            <a:pPr lvl="2"/>
            <a:r>
              <a:rPr lang="ru-RU" sz="1050" dirty="0" smtClean="0"/>
              <a:t>Выделенный сервис-инженер</a:t>
            </a:r>
            <a:r>
              <a:rPr lang="en-US" sz="1050" dirty="0" smtClean="0"/>
              <a:t>(400</a:t>
            </a:r>
            <a:r>
              <a:rPr lang="ru-RU" sz="1050" dirty="0" smtClean="0"/>
              <a:t> часов в год</a:t>
            </a:r>
            <a:r>
              <a:rPr lang="en-US" sz="1050" dirty="0" smtClean="0"/>
              <a:t>)</a:t>
            </a:r>
            <a:endParaRPr lang="en-US" sz="1050" dirty="0"/>
          </a:p>
          <a:p>
            <a:pPr lvl="2"/>
            <a:r>
              <a:rPr lang="en-US" sz="1050" dirty="0"/>
              <a:t>PDW Health Check</a:t>
            </a:r>
          </a:p>
          <a:p>
            <a:pPr marL="1258888" lvl="1" indent="-404813"/>
            <a:r>
              <a:rPr lang="ru-RU" sz="1100" dirty="0" smtClean="0"/>
              <a:t>Поддержка и восстановление</a:t>
            </a:r>
            <a:endParaRPr lang="en-US" sz="1100" dirty="0"/>
          </a:p>
          <a:p>
            <a:pPr lvl="2"/>
            <a:r>
              <a:rPr lang="ru-RU" sz="1050" dirty="0" smtClean="0"/>
              <a:t>Ответ в теч.</a:t>
            </a:r>
            <a:r>
              <a:rPr lang="en-US" sz="1050" dirty="0" smtClean="0"/>
              <a:t>30 </a:t>
            </a:r>
            <a:r>
              <a:rPr lang="ru-RU" sz="1050" dirty="0" smtClean="0"/>
              <a:t>мин. </a:t>
            </a:r>
            <a:r>
              <a:rPr lang="en-US" sz="1050" dirty="0" smtClean="0"/>
              <a:t>(</a:t>
            </a:r>
            <a:r>
              <a:rPr lang="ru-RU" sz="1050" dirty="0" smtClean="0"/>
              <a:t>приоритетный тел.номер</a:t>
            </a:r>
            <a:r>
              <a:rPr lang="en-US" sz="1050" dirty="0" smtClean="0"/>
              <a:t>)</a:t>
            </a:r>
            <a:endParaRPr lang="en-US" sz="1050" dirty="0"/>
          </a:p>
          <a:p>
            <a:pPr lvl="2"/>
            <a:r>
              <a:rPr lang="ru-RU" sz="1050" dirty="0" smtClean="0"/>
              <a:t>Специальный процесс эскалации критических ситуаций</a:t>
            </a:r>
          </a:p>
          <a:p>
            <a:pPr lvl="2"/>
            <a:r>
              <a:rPr lang="en-US" sz="1050" dirty="0" smtClean="0"/>
              <a:t>Escalation </a:t>
            </a:r>
            <a:r>
              <a:rPr lang="en-US" sz="1050" dirty="0"/>
              <a:t>Manager</a:t>
            </a:r>
          </a:p>
          <a:p>
            <a:pPr lvl="2"/>
            <a:r>
              <a:rPr lang="ru-RU" sz="1050" dirty="0" smtClean="0"/>
              <a:t>Прозрачность и контроль со стороны клиента за решением инцидента</a:t>
            </a:r>
            <a:endParaRPr lang="en-US" sz="1050" dirty="0"/>
          </a:p>
          <a:p>
            <a:pPr lvl="2"/>
            <a:r>
              <a:rPr lang="ru-RU" sz="1050" dirty="0" smtClean="0"/>
              <a:t>Быстрый выход на </a:t>
            </a:r>
            <a:r>
              <a:rPr lang="en-US" sz="1050" dirty="0" smtClean="0"/>
              <a:t>software </a:t>
            </a:r>
            <a:r>
              <a:rPr lang="en-US" sz="1050" dirty="0"/>
              <a:t>engineering </a:t>
            </a:r>
            <a:r>
              <a:rPr lang="en-US" sz="1050" dirty="0" smtClean="0"/>
              <a:t>team</a:t>
            </a:r>
            <a:endParaRPr lang="en-US" sz="105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400" y="1121516"/>
            <a:ext cx="1793118" cy="5736484"/>
          </a:xfrm>
          <a:prstGeom prst="rect">
            <a:avLst/>
          </a:prstGeom>
        </p:spPr>
      </p:pic>
      <p:sp>
        <p:nvSpPr>
          <p:cNvPr id="12" name="TextBox 11"/>
          <p:cNvSpPr txBox="1"/>
          <p:nvPr/>
        </p:nvSpPr>
        <p:spPr>
          <a:xfrm>
            <a:off x="112769" y="6662906"/>
            <a:ext cx="8927769" cy="138499"/>
          </a:xfrm>
          <a:prstGeom prst="rect">
            <a:avLst/>
          </a:prstGeom>
          <a:noFill/>
        </p:spPr>
        <p:txBody>
          <a:bodyPr wrap="square" lIns="0" tIns="0" rIns="0" bIns="0" rtlCol="0">
            <a:spAutoFit/>
          </a:bodyPr>
          <a:lstStyle/>
          <a:p>
            <a:r>
              <a:rPr lang="en-US" sz="900" baseline="30000" dirty="0" smtClean="0">
                <a:gradFill>
                  <a:gsLst>
                    <a:gs pos="0">
                      <a:schemeClr val="tx1"/>
                    </a:gs>
                    <a:gs pos="86000">
                      <a:schemeClr val="tx1"/>
                    </a:gs>
                  </a:gsLst>
                  <a:lin ang="5400000" scaled="0"/>
                </a:gradFill>
              </a:rPr>
              <a:t>1</a:t>
            </a:r>
            <a:r>
              <a:rPr lang="en-US" sz="900" dirty="0" smtClean="0">
                <a:gradFill>
                  <a:gsLst>
                    <a:gs pos="0">
                      <a:schemeClr val="tx1"/>
                    </a:gs>
                    <a:gs pos="86000">
                      <a:schemeClr val="tx1"/>
                    </a:gs>
                  </a:gsLst>
                  <a:lin ang="5400000" scaled="0"/>
                </a:gradFill>
              </a:rPr>
              <a:t> PMC features listed is basic PMC offering, PMC can be customized and configured to the customers environment.</a:t>
            </a:r>
          </a:p>
        </p:txBody>
      </p:sp>
    </p:spTree>
    <p:extLst>
      <p:ext uri="{BB962C8B-B14F-4D97-AF65-F5344CB8AC3E}">
        <p14:creationId xmlns:p14="http://schemas.microsoft.com/office/powerpoint/2010/main" val="6996609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MPP Chart"/>
          <p:cNvGrpSpPr/>
          <p:nvPr/>
        </p:nvGrpSpPr>
        <p:grpSpPr>
          <a:xfrm>
            <a:off x="4131478" y="1916234"/>
            <a:ext cx="4810200" cy="2971800"/>
            <a:chOff x="4648200" y="1295400"/>
            <a:chExt cx="4810200" cy="2971800"/>
          </a:xfrm>
        </p:grpSpPr>
        <p:sp>
          <p:nvSpPr>
            <p:cNvPr id="161" name="Rectangle 160"/>
            <p:cNvSpPr/>
            <p:nvPr/>
          </p:nvSpPr>
          <p:spPr bwMode="auto">
            <a:xfrm>
              <a:off x="5763992" y="2049236"/>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62" name="Rectangle 161"/>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63" name="TextBox 162"/>
            <p:cNvSpPr txBox="1"/>
            <p:nvPr/>
          </p:nvSpPr>
          <p:spPr>
            <a:xfrm>
              <a:off x="5848345" y="2016226"/>
              <a:ext cx="1249060" cy="261610"/>
            </a:xfrm>
            <a:prstGeom prst="rect">
              <a:avLst/>
            </a:prstGeom>
            <a:noFill/>
          </p:spPr>
          <p:txBody>
            <a:bodyPr wrap="none" rtlCol="0">
              <a:spAutoFit/>
            </a:bodyPr>
            <a:lstStyle/>
            <a:p>
              <a:r>
                <a:rPr lang="ru-RU" sz="1100" b="1" smtClean="0"/>
                <a:t>Имеем сегодня</a:t>
              </a:r>
              <a:endParaRPr lang="en-GB" sz="1100" b="1" dirty="0"/>
            </a:p>
          </p:txBody>
        </p:sp>
        <p:sp>
          <p:nvSpPr>
            <p:cNvPr id="164" name="TextBox 163"/>
            <p:cNvSpPr txBox="1"/>
            <p:nvPr/>
          </p:nvSpPr>
          <p:spPr>
            <a:xfrm>
              <a:off x="7170953" y="2024390"/>
              <a:ext cx="1678665" cy="261610"/>
            </a:xfrm>
            <a:prstGeom prst="rect">
              <a:avLst/>
            </a:prstGeom>
            <a:noFill/>
          </p:spPr>
          <p:txBody>
            <a:bodyPr wrap="none" rtlCol="0">
              <a:spAutoFit/>
            </a:bodyPr>
            <a:lstStyle/>
            <a:p>
              <a:r>
                <a:rPr lang="ru-RU" sz="1100" b="1" smtClean="0"/>
                <a:t>Предпочли бы иметь</a:t>
              </a:r>
              <a:endParaRPr lang="en-GB" sz="1100" b="1" dirty="0"/>
            </a:p>
          </p:txBody>
        </p:sp>
        <p:sp>
          <p:nvSpPr>
            <p:cNvPr id="165" name="TextBox 164"/>
            <p:cNvSpPr txBox="1"/>
            <p:nvPr/>
          </p:nvSpPr>
          <p:spPr>
            <a:xfrm>
              <a:off x="4696290" y="2514600"/>
              <a:ext cx="2196950" cy="430887"/>
            </a:xfrm>
            <a:prstGeom prst="rect">
              <a:avLst/>
            </a:prstGeom>
            <a:noFill/>
          </p:spPr>
          <p:txBody>
            <a:bodyPr wrap="square" rtlCol="0">
              <a:spAutoFit/>
            </a:bodyPr>
            <a:lstStyle/>
            <a:p>
              <a:pPr algn="r"/>
              <a:r>
                <a:rPr lang="en-GB" sz="1100" b="1" dirty="0" smtClean="0"/>
                <a:t>Symmetrical Multiprocessing (SMP)</a:t>
              </a:r>
              <a:endParaRPr lang="en-GB" sz="1100" b="1" dirty="0"/>
            </a:p>
          </p:txBody>
        </p:sp>
        <p:sp>
          <p:nvSpPr>
            <p:cNvPr id="166" name="TextBox 165"/>
            <p:cNvSpPr txBox="1"/>
            <p:nvPr/>
          </p:nvSpPr>
          <p:spPr>
            <a:xfrm>
              <a:off x="4648200" y="3124200"/>
              <a:ext cx="2245040" cy="430887"/>
            </a:xfrm>
            <a:prstGeom prst="rect">
              <a:avLst/>
            </a:prstGeom>
            <a:noFill/>
          </p:spPr>
          <p:txBody>
            <a:bodyPr wrap="square" rtlCol="0">
              <a:spAutoFit/>
            </a:bodyPr>
            <a:lstStyle/>
            <a:p>
              <a:pPr algn="r"/>
              <a:r>
                <a:rPr lang="en-GB" sz="1100" b="1" dirty="0" smtClean="0"/>
                <a:t>Massively Parallel Processing (MPP)</a:t>
              </a:r>
              <a:endParaRPr lang="en-GB" sz="1100" b="1" dirty="0"/>
            </a:p>
          </p:txBody>
        </p:sp>
        <p:sp>
          <p:nvSpPr>
            <p:cNvPr id="167" name="TextBox 166"/>
            <p:cNvSpPr txBox="1"/>
            <p:nvPr/>
          </p:nvSpPr>
          <p:spPr>
            <a:xfrm>
              <a:off x="6233250" y="3776990"/>
              <a:ext cx="675185" cy="261610"/>
            </a:xfrm>
            <a:prstGeom prst="rect">
              <a:avLst/>
            </a:prstGeom>
            <a:noFill/>
          </p:spPr>
          <p:txBody>
            <a:bodyPr wrap="none" rtlCol="0">
              <a:spAutoFit/>
            </a:bodyPr>
            <a:lstStyle/>
            <a:p>
              <a:r>
                <a:rPr lang="ru-RU" sz="1100" b="1" smtClean="0"/>
                <a:t>Другое</a:t>
              </a:r>
              <a:endParaRPr lang="en-GB" sz="1100" b="1" dirty="0"/>
            </a:p>
          </p:txBody>
        </p:sp>
        <p:cxnSp>
          <p:nvCxnSpPr>
            <p:cNvPr id="168" name="Straight Connector 167"/>
            <p:cNvCxnSpPr/>
            <p:nvPr/>
          </p:nvCxnSpPr>
          <p:spPr>
            <a:xfrm rot="5400000">
              <a:off x="5943600" y="3352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7010400" y="2514600"/>
              <a:ext cx="219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61%</a:t>
              </a:r>
            </a:p>
          </p:txBody>
        </p:sp>
        <p:sp>
          <p:nvSpPr>
            <p:cNvPr id="170" name="Rectangle 169"/>
            <p:cNvSpPr/>
            <p:nvPr/>
          </p:nvSpPr>
          <p:spPr bwMode="auto">
            <a:xfrm>
              <a:off x="7010400" y="2743200"/>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27%</a:t>
              </a:r>
            </a:p>
          </p:txBody>
        </p:sp>
        <p:sp>
          <p:nvSpPr>
            <p:cNvPr id="171" name="Rectangle 170"/>
            <p:cNvSpPr/>
            <p:nvPr/>
          </p:nvSpPr>
          <p:spPr bwMode="auto">
            <a:xfrm>
              <a:off x="7010400" y="3124200"/>
              <a:ext cx="1188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33%</a:t>
              </a:r>
            </a:p>
          </p:txBody>
        </p:sp>
        <p:sp>
          <p:nvSpPr>
            <p:cNvPr id="172" name="Rectangle 171"/>
            <p:cNvSpPr/>
            <p:nvPr/>
          </p:nvSpPr>
          <p:spPr bwMode="auto">
            <a:xfrm>
              <a:off x="7010400" y="3352800"/>
              <a:ext cx="24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68%</a:t>
              </a:r>
            </a:p>
          </p:txBody>
        </p:sp>
        <p:sp>
          <p:nvSpPr>
            <p:cNvPr id="173" name="Rectangle 172"/>
            <p:cNvSpPr/>
            <p:nvPr/>
          </p:nvSpPr>
          <p:spPr bwMode="auto">
            <a:xfrm>
              <a:off x="7010400" y="3733800"/>
              <a:ext cx="21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6%</a:t>
              </a:r>
            </a:p>
          </p:txBody>
        </p:sp>
        <p:sp>
          <p:nvSpPr>
            <p:cNvPr id="174" name="Rectangle 173"/>
            <p:cNvSpPr/>
            <p:nvPr/>
          </p:nvSpPr>
          <p:spPr bwMode="auto">
            <a:xfrm>
              <a:off x="7010400" y="39624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5%</a:t>
              </a:r>
            </a:p>
          </p:txBody>
        </p:sp>
        <p:sp>
          <p:nvSpPr>
            <p:cNvPr id="175" name="TextBox 174"/>
            <p:cNvSpPr txBox="1"/>
            <p:nvPr/>
          </p:nvSpPr>
          <p:spPr>
            <a:xfrm>
              <a:off x="5486400" y="1295400"/>
              <a:ext cx="3124200" cy="338554"/>
            </a:xfrm>
            <a:prstGeom prst="rect">
              <a:avLst/>
            </a:prstGeom>
            <a:noFill/>
          </p:spPr>
          <p:txBody>
            <a:bodyPr wrap="square" rtlCol="0">
              <a:spAutoFit/>
            </a:bodyPr>
            <a:lstStyle/>
            <a:p>
              <a:pPr algn="ctr"/>
              <a:r>
                <a:rPr lang="ru-RU" sz="1600" smtClean="0">
                  <a:effectLst>
                    <a:outerShdw blurRad="38100" dist="38100" dir="2700000" algn="tl">
                      <a:srgbClr val="000000">
                        <a:alpha val="43137"/>
                      </a:srgbClr>
                    </a:outerShdw>
                  </a:effectLst>
                </a:rPr>
                <a:t>Архитектуры </a:t>
              </a:r>
              <a:r>
                <a:rPr lang="en-US" sz="1600" smtClean="0">
                  <a:effectLst>
                    <a:outerShdw blurRad="38100" dist="38100" dir="2700000" algn="tl">
                      <a:srgbClr val="000000">
                        <a:alpha val="43137"/>
                      </a:srgbClr>
                    </a:outerShdw>
                  </a:effectLst>
                </a:rPr>
                <a:t>DW</a:t>
              </a:r>
              <a:endParaRPr lang="en-GB" sz="1600" dirty="0">
                <a:effectLst>
                  <a:outerShdw blurRad="38100" dist="38100" dir="2700000" algn="tl">
                    <a:srgbClr val="000000">
                      <a:alpha val="43137"/>
                    </a:srgbClr>
                  </a:outerShdw>
                </a:effectLst>
              </a:endParaRPr>
            </a:p>
          </p:txBody>
        </p:sp>
      </p:grpSp>
      <p:sp>
        <p:nvSpPr>
          <p:cNvPr id="24" name="TextBox 23"/>
          <p:cNvSpPr txBox="1"/>
          <p:nvPr/>
        </p:nvSpPr>
        <p:spPr>
          <a:xfrm>
            <a:off x="5045809" y="6096000"/>
            <a:ext cx="3358612" cy="261610"/>
          </a:xfrm>
          <a:prstGeom prst="rect">
            <a:avLst/>
          </a:prstGeom>
          <a:noFill/>
        </p:spPr>
        <p:txBody>
          <a:bodyPr wrap="none" rtlCol="0">
            <a:spAutoFit/>
          </a:bodyPr>
          <a:lstStyle/>
          <a:p>
            <a:r>
              <a:rPr lang="ru-RU" sz="1100" b="1" i="1" smtClean="0">
                <a:effectLst>
                  <a:outerShdw blurRad="38100" dist="38100" dir="2700000" algn="tl">
                    <a:srgbClr val="000000">
                      <a:alpha val="43137"/>
                    </a:srgbClr>
                  </a:outerShdw>
                </a:effectLst>
              </a:rPr>
              <a:t>Источник</a:t>
            </a:r>
            <a:r>
              <a:rPr lang="en-GB" sz="1100" b="1" i="1" smtClean="0">
                <a:effectLst>
                  <a:outerShdw blurRad="38100" dist="38100" dir="2700000" algn="tl">
                    <a:srgbClr val="000000">
                      <a:alpha val="43137"/>
                    </a:srgbClr>
                  </a:outerShdw>
                </a:effectLst>
              </a:rPr>
              <a:t>: </a:t>
            </a:r>
            <a:r>
              <a:rPr lang="en-GB" sz="1100" b="1" i="1" dirty="0">
                <a:effectLst>
                  <a:outerShdw blurRad="38100" dist="38100" dir="2700000" algn="tl">
                    <a:srgbClr val="000000">
                      <a:alpha val="43137"/>
                    </a:srgbClr>
                  </a:outerShdw>
                </a:effectLst>
              </a:rPr>
              <a:t>TDWI Report – Next Generation DW</a:t>
            </a:r>
          </a:p>
        </p:txBody>
      </p:sp>
      <p:sp>
        <p:nvSpPr>
          <p:cNvPr id="23" name="Title 1"/>
          <p:cNvSpPr>
            <a:spLocks noGrp="1"/>
          </p:cNvSpPr>
          <p:nvPr>
            <p:ph type="title"/>
          </p:nvPr>
        </p:nvSpPr>
        <p:spPr>
          <a:xfrm>
            <a:off x="381000" y="230188"/>
            <a:ext cx="8382000" cy="554037"/>
          </a:xfrm>
        </p:spPr>
        <p:txBody>
          <a:bodyPr/>
          <a:lstStyle/>
          <a:p>
            <a:r>
              <a:rPr lang="ru-RU" sz="4000" smtClean="0"/>
              <a:t>Приоритетные проблемы заказчиков</a:t>
            </a:r>
            <a:endParaRPr lang="en-GB" sz="4000" dirty="0"/>
          </a:p>
        </p:txBody>
      </p:sp>
      <p:sp>
        <p:nvSpPr>
          <p:cNvPr id="25" name="Text Placeholder 2"/>
          <p:cNvSpPr>
            <a:spLocks noGrp="1"/>
          </p:cNvSpPr>
          <p:nvPr>
            <p:ph type="body" sz="quarter" idx="10"/>
          </p:nvPr>
        </p:nvSpPr>
        <p:spPr>
          <a:xfrm>
            <a:off x="381000" y="1411552"/>
            <a:ext cx="3513364" cy="2210862"/>
          </a:xfrm>
        </p:spPr>
        <p:txBody>
          <a:bodyPr/>
          <a:lstStyle/>
          <a:p>
            <a:pPr>
              <a:spcBef>
                <a:spcPts val="600"/>
              </a:spcBef>
            </a:pPr>
            <a:r>
              <a:rPr lang="ru-RU" sz="2000" smtClean="0"/>
              <a:t>Возрастающие объемы данных</a:t>
            </a:r>
            <a:endParaRPr lang="en-GB" sz="2000" dirty="0" smtClean="0"/>
          </a:p>
          <a:p>
            <a:pPr>
              <a:spcBef>
                <a:spcPts val="600"/>
              </a:spcBef>
            </a:pPr>
            <a:r>
              <a:rPr lang="ru-RU" sz="2000" smtClean="0"/>
              <a:t>Снижение затрат</a:t>
            </a:r>
            <a:endParaRPr lang="en-GB" sz="2000" dirty="0" smtClean="0"/>
          </a:p>
          <a:p>
            <a:pPr>
              <a:spcBef>
                <a:spcPts val="600"/>
              </a:spcBef>
            </a:pPr>
            <a:r>
              <a:rPr lang="ru-RU" sz="2000" smtClean="0"/>
              <a:t>Потребность в бытовых устройствах (</a:t>
            </a:r>
            <a:r>
              <a:rPr lang="en-GB" sz="2000" smtClean="0"/>
              <a:t>appliances</a:t>
            </a:r>
            <a:r>
              <a:rPr lang="ru-RU" sz="2000" smtClean="0"/>
              <a:t>)</a:t>
            </a:r>
            <a:r>
              <a:rPr lang="en-GB" sz="2000" smtClean="0"/>
              <a:t> </a:t>
            </a:r>
            <a:r>
              <a:rPr lang="en-GB" sz="2000"/>
              <a:t>DW</a:t>
            </a:r>
            <a:endParaRPr lang="en-GB" sz="2000" dirty="0" smtClean="0"/>
          </a:p>
          <a:p>
            <a:pPr>
              <a:spcBef>
                <a:spcPts val="600"/>
              </a:spcBef>
            </a:pPr>
            <a:r>
              <a:rPr lang="ru-RU" sz="2000" smtClean="0"/>
              <a:t>Переход на массивный параллелизм</a:t>
            </a:r>
            <a:endParaRPr lang="en-GB" sz="2000" dirty="0" smtClean="0"/>
          </a:p>
          <a:p>
            <a:pPr>
              <a:spcBef>
                <a:spcPts val="600"/>
              </a:spcBef>
            </a:pPr>
            <a:r>
              <a:rPr lang="ru-RU" sz="2000" smtClean="0"/>
              <a:t>Гибкость и смешанные нагрузки в масштабе предприятия</a:t>
            </a:r>
            <a:endParaRPr lang="en-GB" sz="2000" dirty="0" smtClean="0"/>
          </a:p>
          <a:p>
            <a:pPr>
              <a:spcBef>
                <a:spcPts val="600"/>
              </a:spcBef>
            </a:pPr>
            <a:r>
              <a:rPr lang="ru-RU" sz="2000" smtClean="0"/>
              <a:t>Аналитика реального времени</a:t>
            </a:r>
            <a:endParaRPr lang="en-GB" sz="2000" dirty="0" smtClean="0"/>
          </a:p>
          <a:p>
            <a:pPr>
              <a:spcBef>
                <a:spcPts val="600"/>
              </a:spcBef>
            </a:pPr>
            <a:r>
              <a:rPr lang="ru-RU" sz="2000" smtClean="0"/>
              <a:t>Растущая важность качества данных</a:t>
            </a:r>
            <a:endParaRPr lang="en-GB" sz="2000" dirty="0"/>
          </a:p>
        </p:txBody>
      </p:sp>
    </p:spTree>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553998"/>
          </a:xfrm>
        </p:spPr>
        <p:txBody>
          <a:bodyPr/>
          <a:lstStyle/>
          <a:p>
            <a:r>
              <a:rPr lang="ru-RU" smtClean="0"/>
              <a:t>Позиционирование продуктов </a:t>
            </a:r>
            <a:r>
              <a:rPr lang="en-US" smtClean="0"/>
              <a:t>DW</a:t>
            </a:r>
            <a:endParaRPr lang="en-US" dirty="0"/>
          </a:p>
        </p:txBody>
      </p:sp>
      <p:grpSp>
        <p:nvGrpSpPr>
          <p:cNvPr id="31" name="Group 48"/>
          <p:cNvGrpSpPr/>
          <p:nvPr/>
        </p:nvGrpSpPr>
        <p:grpSpPr>
          <a:xfrm>
            <a:off x="1447800" y="760651"/>
            <a:ext cx="6597826" cy="5336143"/>
            <a:chOff x="837406" y="760651"/>
            <a:chExt cx="6597826" cy="5336143"/>
          </a:xfrm>
        </p:grpSpPr>
        <p:cxnSp>
          <p:nvCxnSpPr>
            <p:cNvPr id="32" name="Straight Arrow Connector 31"/>
            <p:cNvCxnSpPr/>
            <p:nvPr/>
          </p:nvCxnSpPr>
          <p:spPr>
            <a:xfrm rot="5400000" flipH="1" flipV="1">
              <a:off x="-1371203" y="3886597"/>
              <a:ext cx="4418806" cy="1588"/>
            </a:xfrm>
            <a:prstGeom prst="straightConnector1">
              <a:avLst/>
            </a:prstGeom>
            <a:noFill/>
            <a:ln w="57150" cap="flat" cmpd="sng" algn="ctr">
              <a:solidFill>
                <a:srgbClr val="FFFFFF"/>
              </a:solidFill>
              <a:prstDash val="solid"/>
              <a:tailEnd type="arrow"/>
            </a:ln>
            <a:effectLst/>
          </p:spPr>
        </p:cxnSp>
        <p:sp>
          <p:nvSpPr>
            <p:cNvPr id="33" name="Arc 32"/>
            <p:cNvSpPr/>
            <p:nvPr/>
          </p:nvSpPr>
          <p:spPr>
            <a:xfrm rot="16200000">
              <a:off x="3717616" y="2819400"/>
              <a:ext cx="1219200" cy="2590800"/>
            </a:xfrm>
            <a:prstGeom prst="arc">
              <a:avLst>
                <a:gd name="adj1" fmla="val 16111738"/>
                <a:gd name="adj2" fmla="val 586539"/>
              </a:avLst>
            </a:prstGeom>
            <a:noFill/>
            <a:ln w="2857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a:ea typeface="+mn-ea"/>
                <a:cs typeface="+mn-cs"/>
              </a:endParaRPr>
            </a:p>
          </p:txBody>
        </p:sp>
        <p:sp>
          <p:nvSpPr>
            <p:cNvPr id="34" name="TextBox 33"/>
            <p:cNvSpPr txBox="1"/>
            <p:nvPr/>
          </p:nvSpPr>
          <p:spPr>
            <a:xfrm>
              <a:off x="994528" y="1863136"/>
              <a:ext cx="1975221" cy="954107"/>
            </a:xfrm>
            <a:prstGeom prst="rect">
              <a:avLst/>
            </a:prstGeom>
            <a:noFill/>
            <a:ln>
              <a:noFill/>
            </a:ln>
          </p:spPr>
          <p:txBody>
            <a:bodyPr wrap="non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smtClean="0">
                  <a:ln>
                    <a:noFill/>
                  </a:ln>
                  <a:solidFill>
                    <a:srgbClr val="FFFFFF"/>
                  </a:solidFill>
                  <a:effectLst/>
                  <a:uLnTx/>
                  <a:uFillTx/>
                </a:rPr>
                <a:t>Сложность</a:t>
              </a:r>
              <a:endParaRPr kumimoji="0" lang="en-US" sz="1400" b="0" i="0" u="none" strike="noStrike" kern="0" cap="none" spc="0" normalizeH="0" baseline="0" noProof="0" dirty="0" smtClean="0">
                <a:ln>
                  <a:noFill/>
                </a:ln>
                <a:solidFill>
                  <a:srgbClr val="FFFFFF"/>
                </a:solidFill>
                <a:effectLst/>
                <a:uLnTx/>
                <a:uFillTx/>
              </a:endParaRPr>
            </a:p>
            <a:p>
              <a:pPr defTabSz="914363">
                <a:defRPr/>
              </a:pPr>
              <a:r>
                <a:rPr lang="ru-RU" sz="1400" kern="0">
                  <a:solidFill>
                    <a:srgbClr val="FFFFFF"/>
                  </a:solidFill>
                </a:rPr>
                <a:t>Масштабируемость</a:t>
              </a:r>
              <a:endParaRPr lang="en-US" sz="1400" kern="0">
                <a:solidFill>
                  <a:srgbClr val="FFFFFF"/>
                </a:solidFill>
              </a:endParaRPr>
            </a:p>
            <a:p>
              <a:pPr marL="0" marR="0" lvl="0" indent="0" defTabSz="914363"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smtClean="0">
                  <a:ln>
                    <a:noFill/>
                  </a:ln>
                  <a:solidFill>
                    <a:srgbClr val="FFFFFF"/>
                  </a:solidFill>
                  <a:effectLst/>
                  <a:uLnTx/>
                  <a:uFillTx/>
                </a:rPr>
                <a:t>Высокая доступность</a:t>
              </a:r>
              <a:endParaRPr kumimoji="0" lang="en-US" sz="1400" b="0" i="0" u="none" strike="noStrike" kern="0" cap="none" spc="0" normalizeH="0" baseline="0" noProof="0" dirty="0" smtClean="0">
                <a:ln>
                  <a:noFill/>
                </a:ln>
                <a:solidFill>
                  <a:srgbClr val="FFFFFF"/>
                </a:solidFill>
                <a:effectLst/>
                <a:uLnTx/>
                <a:uFillTx/>
              </a:endParaRPr>
            </a:p>
            <a:p>
              <a:pPr marL="0" marR="0" lvl="0" indent="0" defTabSz="914363"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smtClean="0">
                  <a:ln>
                    <a:noFill/>
                  </a:ln>
                  <a:solidFill>
                    <a:srgbClr val="FFFFFF"/>
                  </a:solidFill>
                  <a:effectLst/>
                  <a:uLnTx/>
                  <a:uFillTx/>
                </a:rPr>
                <a:t>Интеграция </a:t>
              </a:r>
              <a:r>
                <a:rPr kumimoji="0" lang="en-US" sz="1400" b="0" i="0" u="none" strike="noStrike" kern="0" cap="none" spc="0" normalizeH="0" baseline="0" noProof="0" smtClean="0">
                  <a:ln>
                    <a:noFill/>
                  </a:ln>
                  <a:solidFill>
                    <a:srgbClr val="FFFFFF"/>
                  </a:solidFill>
                  <a:effectLst/>
                  <a:uLnTx/>
                  <a:uFillTx/>
                </a:rPr>
                <a:t>SW-HW </a:t>
              </a:r>
              <a:endParaRPr kumimoji="0" lang="en-US" sz="1400" b="0" i="0" u="none" strike="noStrike" kern="0" cap="none" spc="0" normalizeH="0" baseline="0" noProof="0" dirty="0" smtClean="0">
                <a:ln>
                  <a:noFill/>
                </a:ln>
                <a:solidFill>
                  <a:srgbClr val="FFFFFF"/>
                </a:solidFill>
                <a:effectLst/>
                <a:uLnTx/>
                <a:uFillTx/>
              </a:endParaRPr>
            </a:p>
          </p:txBody>
        </p:sp>
        <p:sp>
          <p:nvSpPr>
            <p:cNvPr id="35" name="Oval 34"/>
            <p:cNvSpPr/>
            <p:nvPr/>
          </p:nvSpPr>
          <p:spPr>
            <a:xfrm>
              <a:off x="3581400" y="5306704"/>
              <a:ext cx="301752" cy="301752"/>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1</a:t>
              </a:r>
            </a:p>
          </p:txBody>
        </p:sp>
        <p:sp>
          <p:nvSpPr>
            <p:cNvPr id="36" name="Oval 35"/>
            <p:cNvSpPr/>
            <p:nvPr/>
          </p:nvSpPr>
          <p:spPr>
            <a:xfrm>
              <a:off x="4267200" y="4419600"/>
              <a:ext cx="304800" cy="304800"/>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2</a:t>
              </a:r>
            </a:p>
          </p:txBody>
        </p:sp>
        <p:sp>
          <p:nvSpPr>
            <p:cNvPr id="37" name="Oval 36"/>
            <p:cNvSpPr/>
            <p:nvPr/>
          </p:nvSpPr>
          <p:spPr>
            <a:xfrm>
              <a:off x="3153768" y="2514600"/>
              <a:ext cx="301752" cy="301752"/>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3</a:t>
              </a:r>
            </a:p>
          </p:txBody>
        </p:sp>
        <p:sp>
          <p:nvSpPr>
            <p:cNvPr id="38" name="TextBox 37"/>
            <p:cNvSpPr txBox="1"/>
            <p:nvPr/>
          </p:nvSpPr>
          <p:spPr>
            <a:xfrm>
              <a:off x="3041888" y="3657600"/>
              <a:ext cx="1745542" cy="646331"/>
            </a:xfrm>
            <a:prstGeom prst="rect">
              <a:avLst/>
            </a:prstGeom>
            <a:noFill/>
            <a:ln>
              <a:noFill/>
            </a:ln>
          </p:spPr>
          <p:txBody>
            <a:bodyPr wrap="non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SQL Server 2008</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FFFFFF"/>
                  </a:solidFill>
                  <a:effectLst/>
                  <a:uLnTx/>
                  <a:uFillTx/>
                </a:rPr>
                <a:t>Fast </a:t>
              </a:r>
              <a:r>
                <a:rPr kumimoji="0" lang="en-US" sz="1200" b="0" i="0" u="none" strike="noStrike" kern="0" cap="none" spc="0" normalizeH="0" baseline="0" noProof="0" dirty="0" smtClean="0">
                  <a:ln>
                    <a:noFill/>
                  </a:ln>
                  <a:solidFill>
                    <a:srgbClr val="FFFFFF"/>
                  </a:solidFill>
                  <a:effectLst/>
                  <a:uLnTx/>
                  <a:uFillTx/>
                </a:rPr>
                <a:t>Track </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Reference Architecture</a:t>
              </a:r>
            </a:p>
          </p:txBody>
        </p:sp>
        <p:sp>
          <p:nvSpPr>
            <p:cNvPr id="39" name="TextBox 38"/>
            <p:cNvSpPr txBox="1"/>
            <p:nvPr/>
          </p:nvSpPr>
          <p:spPr>
            <a:xfrm>
              <a:off x="2214977" y="1397913"/>
              <a:ext cx="915635" cy="430887"/>
            </a:xfrm>
            <a:prstGeom prst="rect">
              <a:avLst/>
            </a:prstGeom>
            <a:noFill/>
            <a:ln>
              <a:noFill/>
            </a:ln>
          </p:spPr>
          <p:txBody>
            <a:bodyPr wrap="non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rgbClr val="FFFFFF"/>
                  </a:solidFill>
                  <a:effectLst/>
                  <a:uLnTx/>
                  <a:uFillTx/>
                </a:rPr>
                <a:t>PDW </a:t>
              </a:r>
              <a:r>
                <a:rPr kumimoji="0" lang="ru-RU" sz="1100" b="0" i="0" u="none" strike="noStrike" kern="0" cap="none" spc="0" normalizeH="0" baseline="0" noProof="0" smtClean="0">
                  <a:ln>
                    <a:noFill/>
                  </a:ln>
                  <a:solidFill>
                    <a:srgbClr val="FFFFFF"/>
                  </a:solidFill>
                  <a:effectLst/>
                  <a:uLnTx/>
                  <a:uFillTx/>
                </a:rPr>
                <a:t>с</a:t>
              </a:r>
              <a:r>
                <a:rPr kumimoji="0" lang="en-US" sz="1100" b="0" i="0" u="none" strike="noStrike" kern="0" cap="none" spc="0" normalizeH="0" baseline="0" noProof="0" smtClean="0">
                  <a:ln>
                    <a:noFill/>
                  </a:ln>
                  <a:solidFill>
                    <a:srgbClr val="FFFFFF"/>
                  </a:solidFill>
                  <a:effectLst/>
                  <a:uLnTx/>
                  <a:uFillTx/>
                </a:rPr>
                <a:t> </a:t>
              </a:r>
              <a:endParaRPr kumimoji="0" lang="en-US" sz="1100" b="0" i="0" u="none" strike="noStrike" kern="0" cap="none" spc="0" normalizeH="0" baseline="0" noProof="0" dirty="0" smtClean="0">
                <a:ln>
                  <a:noFill/>
                </a:ln>
                <a:solidFill>
                  <a:srgbClr val="FFFFFF"/>
                </a:solidFill>
                <a:effectLst/>
                <a:uLnTx/>
                <a:uFillTx/>
              </a:endParaRP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srgbClr val="FFFFFF"/>
                  </a:solidFill>
                  <a:effectLst/>
                  <a:uLnTx/>
                  <a:uFillTx/>
                </a:rPr>
                <a:t>Hub&amp;spoke</a:t>
              </a:r>
              <a:endParaRPr kumimoji="0" lang="en-US" sz="1100" b="0" i="0" u="none" strike="noStrike" kern="0" cap="none" spc="0" normalizeH="0" baseline="0" noProof="0" dirty="0" smtClean="0">
                <a:ln>
                  <a:noFill/>
                </a:ln>
                <a:solidFill>
                  <a:srgbClr val="FFFFFF"/>
                </a:solidFill>
                <a:effectLst/>
                <a:uLnTx/>
                <a:uFillTx/>
              </a:endParaRPr>
            </a:p>
          </p:txBody>
        </p:sp>
        <p:sp>
          <p:nvSpPr>
            <p:cNvPr id="40" name="TextBox 39"/>
            <p:cNvSpPr txBox="1"/>
            <p:nvPr/>
          </p:nvSpPr>
          <p:spPr>
            <a:xfrm>
              <a:off x="1576235" y="5029200"/>
              <a:ext cx="1762406" cy="338554"/>
            </a:xfrm>
            <a:prstGeom prst="rect">
              <a:avLst/>
            </a:prstGeom>
            <a:noFill/>
            <a:ln>
              <a:noFill/>
            </a:ln>
          </p:spPr>
          <p:txBody>
            <a:bodyPr wrap="non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SQL Server 2008</a:t>
              </a:r>
            </a:p>
          </p:txBody>
        </p:sp>
        <p:cxnSp>
          <p:nvCxnSpPr>
            <p:cNvPr id="41" name="Straight Connector 40"/>
            <p:cNvCxnSpPr/>
            <p:nvPr/>
          </p:nvCxnSpPr>
          <p:spPr>
            <a:xfrm>
              <a:off x="3060462" y="2217892"/>
              <a:ext cx="677637" cy="0"/>
            </a:xfrm>
            <a:prstGeom prst="line">
              <a:avLst/>
            </a:prstGeom>
            <a:noFill/>
            <a:ln w="25400" cap="flat" cmpd="sng" algn="ctr">
              <a:solidFill>
                <a:srgbClr val="FFFFFF"/>
              </a:solidFill>
              <a:prstDash val="solid"/>
            </a:ln>
            <a:effectLst>
              <a:outerShdw blurRad="50800" dist="25400" dir="2700000" algn="tl" rotWithShape="0">
                <a:prstClr val="black">
                  <a:alpha val="40000"/>
                </a:prstClr>
              </a:outerShdw>
            </a:effectLst>
          </p:spPr>
        </p:cxnSp>
        <p:sp>
          <p:nvSpPr>
            <p:cNvPr id="42" name="Oval 41"/>
            <p:cNvSpPr/>
            <p:nvPr/>
          </p:nvSpPr>
          <p:spPr>
            <a:xfrm>
              <a:off x="3245571" y="1885020"/>
              <a:ext cx="301752" cy="301752"/>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4</a:t>
              </a:r>
            </a:p>
          </p:txBody>
        </p:sp>
        <p:sp>
          <p:nvSpPr>
            <p:cNvPr id="43" name="TextBox 42"/>
            <p:cNvSpPr txBox="1"/>
            <p:nvPr/>
          </p:nvSpPr>
          <p:spPr>
            <a:xfrm>
              <a:off x="3005427" y="2957195"/>
              <a:ext cx="662361" cy="338554"/>
            </a:xfrm>
            <a:prstGeom prst="rect">
              <a:avLst/>
            </a:prstGeom>
            <a:noFill/>
            <a:ln>
              <a:noFill/>
            </a:ln>
          </p:spPr>
          <p:txBody>
            <a:bodyPr wrap="none" rtlCol="0">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PDW</a:t>
              </a:r>
            </a:p>
          </p:txBody>
        </p:sp>
        <p:sp>
          <p:nvSpPr>
            <p:cNvPr id="44" name="Arc 43"/>
            <p:cNvSpPr/>
            <p:nvPr/>
          </p:nvSpPr>
          <p:spPr>
            <a:xfrm>
              <a:off x="2667000" y="1600200"/>
              <a:ext cx="715900" cy="342900"/>
            </a:xfrm>
            <a:prstGeom prst="arc">
              <a:avLst/>
            </a:prstGeom>
            <a:noFill/>
            <a:ln w="9525" cap="flat" cmpd="sng" algn="ctr">
              <a:solidFill>
                <a:srgbClr val="FFFFFF"/>
              </a:solidFill>
              <a:prstDash val="soli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a:ea typeface="+mn-ea"/>
                <a:cs typeface="+mn-cs"/>
              </a:endParaRPr>
            </a:p>
          </p:txBody>
        </p:sp>
        <p:sp>
          <p:nvSpPr>
            <p:cNvPr id="45" name="Arc 44"/>
            <p:cNvSpPr/>
            <p:nvPr/>
          </p:nvSpPr>
          <p:spPr>
            <a:xfrm rot="10800000">
              <a:off x="2650816" y="760651"/>
              <a:ext cx="4784416" cy="4393301"/>
            </a:xfrm>
            <a:prstGeom prst="arc">
              <a:avLst>
                <a:gd name="adj1" fmla="val 15789145"/>
                <a:gd name="adj2" fmla="val 5775"/>
              </a:avLst>
            </a:prstGeom>
            <a:noFill/>
            <a:ln w="2857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a:ea typeface="+mn-ea"/>
                <a:cs typeface="+mn-cs"/>
              </a:endParaRPr>
            </a:p>
          </p:txBody>
        </p:sp>
        <p:sp>
          <p:nvSpPr>
            <p:cNvPr id="46" name="Isosceles Triangle 45"/>
            <p:cNvSpPr/>
            <p:nvPr/>
          </p:nvSpPr>
          <p:spPr>
            <a:xfrm>
              <a:off x="1066800" y="1600200"/>
              <a:ext cx="4648200" cy="4267200"/>
            </a:xfrm>
            <a:prstGeom prst="triangle">
              <a:avLst/>
            </a:prstGeom>
            <a:noFill/>
            <a:ln w="28575" cap="flat" cmpd="sng" algn="ctr">
              <a:solidFill>
                <a:srgbClr val="FFFFFF"/>
              </a:solidFill>
              <a:prstDash val="solid"/>
            </a:ln>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grpSp>
      <p:sp>
        <p:nvSpPr>
          <p:cNvPr id="47" name="Up Arrow 46"/>
          <p:cNvSpPr/>
          <p:nvPr/>
        </p:nvSpPr>
        <p:spPr>
          <a:xfrm>
            <a:off x="3582194" y="6019800"/>
            <a:ext cx="1066800" cy="609600"/>
          </a:xfrm>
          <a:prstGeom prst="upArrow">
            <a:avLst>
              <a:gd name="adj1" fmla="val 62793"/>
              <a:gd name="adj2" fmla="val 50000"/>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363" eaLnBrk="1" fontAlgn="auto" latinLnBrk="0" hangingPunct="1">
              <a:lnSpc>
                <a:spcPct val="100000"/>
              </a:lnSpc>
              <a:spcBef>
                <a:spcPts val="0"/>
              </a:spcBef>
              <a:spcAft>
                <a:spcPts val="0"/>
              </a:spcAft>
              <a:buClrTx/>
              <a:buSzTx/>
              <a:buFontTx/>
              <a:buNone/>
              <a:tabLst/>
              <a:defRPr/>
            </a:pPr>
            <a:r>
              <a:rPr lang="ru-RU" sz="1200" kern="0" smtClean="0">
                <a:solidFill>
                  <a:srgbClr val="000000"/>
                </a:solidFill>
                <a:latin typeface="Segoe"/>
              </a:rPr>
              <a:t>Вход</a:t>
            </a:r>
            <a:endParaRPr kumimoji="0" lang="en-US" sz="1200" b="0" i="0" u="none" strike="noStrike" kern="0" cap="none" spc="0" normalizeH="0" baseline="0" noProof="0" dirty="0" smtClean="0">
              <a:ln>
                <a:noFill/>
              </a:ln>
              <a:solidFill>
                <a:srgbClr val="000000"/>
              </a:solidFill>
              <a:effectLst/>
              <a:uLnTx/>
              <a:uFillTx/>
              <a:latin typeface="Segoe"/>
              <a:ea typeface="+mn-ea"/>
              <a:cs typeface="+mn-cs"/>
            </a:endParaRPr>
          </a:p>
        </p:txBody>
      </p:sp>
      <p:sp>
        <p:nvSpPr>
          <p:cNvPr id="49" name="Rectangle 48"/>
          <p:cNvSpPr/>
          <p:nvPr/>
        </p:nvSpPr>
        <p:spPr>
          <a:xfrm>
            <a:off x="6184933" y="1043280"/>
            <a:ext cx="2816191" cy="4155197"/>
          </a:xfrm>
          <a:prstGeom prst="rect">
            <a:avLst/>
          </a:prstGeom>
          <a:no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ndParaRPr>
          </a:p>
        </p:txBody>
      </p:sp>
      <p:sp>
        <p:nvSpPr>
          <p:cNvPr id="50" name="Oval 49"/>
          <p:cNvSpPr/>
          <p:nvPr/>
        </p:nvSpPr>
        <p:spPr>
          <a:xfrm>
            <a:off x="6350061" y="1313251"/>
            <a:ext cx="298736" cy="300105"/>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rPr>
              <a:t>1</a:t>
            </a:r>
            <a:endParaRPr kumimoji="0" lang="en-US" sz="1200" b="0" i="0" u="none" strike="noStrike" kern="0" cap="none" spc="0" normalizeH="0" baseline="0" noProof="0" dirty="0">
              <a:ln>
                <a:noFill/>
              </a:ln>
              <a:solidFill>
                <a:srgbClr val="000000"/>
              </a:solidFill>
              <a:effectLst/>
              <a:uLnTx/>
              <a:uFillTx/>
              <a:latin typeface="Calibri"/>
            </a:endParaRPr>
          </a:p>
        </p:txBody>
      </p:sp>
      <p:sp>
        <p:nvSpPr>
          <p:cNvPr id="51" name="Oval 50"/>
          <p:cNvSpPr/>
          <p:nvPr/>
        </p:nvSpPr>
        <p:spPr>
          <a:xfrm>
            <a:off x="6325394" y="2193859"/>
            <a:ext cx="298736" cy="32389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rPr>
              <a:t>2</a:t>
            </a:r>
          </a:p>
        </p:txBody>
      </p:sp>
      <p:sp>
        <p:nvSpPr>
          <p:cNvPr id="52" name="Oval 51"/>
          <p:cNvSpPr/>
          <p:nvPr/>
        </p:nvSpPr>
        <p:spPr>
          <a:xfrm>
            <a:off x="6325394" y="3107421"/>
            <a:ext cx="298736" cy="342899"/>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rPr>
              <a:t>3</a:t>
            </a:r>
            <a:endParaRPr kumimoji="0" lang="en-US" sz="1200" b="0" i="0" u="none" strike="noStrike" kern="0" cap="none" spc="0" normalizeH="0" baseline="0" noProof="0" dirty="0">
              <a:ln>
                <a:noFill/>
              </a:ln>
              <a:solidFill>
                <a:srgbClr val="000000"/>
              </a:solidFill>
              <a:effectLst/>
              <a:uLnTx/>
              <a:uFillTx/>
              <a:latin typeface="Calibri"/>
            </a:endParaRPr>
          </a:p>
        </p:txBody>
      </p:sp>
      <p:sp>
        <p:nvSpPr>
          <p:cNvPr id="53" name="Rectangle 52"/>
          <p:cNvSpPr/>
          <p:nvPr/>
        </p:nvSpPr>
        <p:spPr>
          <a:xfrm>
            <a:off x="6587246" y="1176283"/>
            <a:ext cx="2313300" cy="1010488"/>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ru-RU" sz="1400" kern="0" smtClean="0">
                <a:solidFill>
                  <a:srgbClr val="FFFFFF"/>
                </a:solidFill>
                <a:latin typeface="Calibri"/>
              </a:rPr>
              <a:t>Минимальная настройка / оптимизация </a:t>
            </a:r>
            <a:r>
              <a:rPr kumimoji="0" lang="en-US" sz="1400" b="0" i="0" u="none" strike="noStrike" kern="0" cap="none" spc="0" normalizeH="0" baseline="0" noProof="0" smtClean="0">
                <a:ln>
                  <a:noFill/>
                </a:ln>
                <a:solidFill>
                  <a:srgbClr val="FFFFFF"/>
                </a:solidFill>
                <a:effectLst/>
                <a:uLnTx/>
                <a:uFillTx/>
                <a:latin typeface="Calibri"/>
              </a:rPr>
              <a:t>HW</a:t>
            </a:r>
            <a:r>
              <a:rPr kumimoji="0" lang="ru-RU" sz="1400" b="0" i="0" u="none" strike="noStrike" kern="0" cap="none" spc="0" normalizeH="0" baseline="0" noProof="0" smtClean="0">
                <a:ln>
                  <a:noFill/>
                </a:ln>
                <a:solidFill>
                  <a:srgbClr val="FFFFFF"/>
                </a:solidFill>
                <a:effectLst/>
                <a:uLnTx/>
                <a:uFillTx/>
                <a:latin typeface="Calibri"/>
              </a:rPr>
              <a:t>, поддержка смешанных типов нагрузок</a:t>
            </a:r>
            <a:endParaRPr kumimoji="0" lang="en-US" sz="1400" b="0" i="0" u="none" strike="noStrike" kern="0" cap="none" spc="0" normalizeH="0" baseline="0" noProof="0" dirty="0">
              <a:ln>
                <a:noFill/>
              </a:ln>
              <a:solidFill>
                <a:srgbClr val="FFFFFF"/>
              </a:solidFill>
              <a:effectLst/>
              <a:uLnTx/>
              <a:uFillTx/>
              <a:latin typeface="Calibri"/>
            </a:endParaRPr>
          </a:p>
        </p:txBody>
      </p:sp>
      <p:sp>
        <p:nvSpPr>
          <p:cNvPr id="54" name="Rectangle 53"/>
          <p:cNvSpPr/>
          <p:nvPr/>
        </p:nvSpPr>
        <p:spPr>
          <a:xfrm>
            <a:off x="6590245" y="2165306"/>
            <a:ext cx="2313300" cy="961165"/>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smtClean="0">
                <a:ln>
                  <a:noFill/>
                </a:ln>
                <a:solidFill>
                  <a:srgbClr val="FFFFFF"/>
                </a:solidFill>
                <a:effectLst/>
                <a:uLnTx/>
                <a:uFillTx/>
                <a:latin typeface="Calibri"/>
              </a:rPr>
              <a:t>Сбалансированное решение для нагрузок в основном типа сканирования</a:t>
            </a:r>
            <a:endParaRPr kumimoji="0" lang="en-US" sz="1400" b="0" i="0" u="none" strike="noStrike" kern="0" cap="none" spc="0" normalizeH="0" baseline="0" noProof="0" dirty="0">
              <a:ln>
                <a:noFill/>
              </a:ln>
              <a:solidFill>
                <a:srgbClr val="FFFFFF"/>
              </a:solidFill>
              <a:effectLst/>
              <a:uLnTx/>
              <a:uFillTx/>
              <a:latin typeface="Calibri"/>
            </a:endParaRPr>
          </a:p>
        </p:txBody>
      </p:sp>
      <p:sp>
        <p:nvSpPr>
          <p:cNvPr id="55" name="Rectangle 54"/>
          <p:cNvSpPr/>
          <p:nvPr/>
        </p:nvSpPr>
        <p:spPr>
          <a:xfrm>
            <a:off x="6610698" y="3096486"/>
            <a:ext cx="2313300" cy="960478"/>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smtClean="0">
                <a:ln>
                  <a:noFill/>
                </a:ln>
                <a:solidFill>
                  <a:srgbClr val="FFFFFF"/>
                </a:solidFill>
                <a:effectLst/>
                <a:uLnTx/>
                <a:uFillTx/>
                <a:latin typeface="Calibri"/>
              </a:rPr>
              <a:t>Максимальная подстройка</a:t>
            </a:r>
            <a:r>
              <a:rPr kumimoji="0" lang="en-US" sz="1400" b="0" i="0" u="none" strike="noStrike" kern="0" cap="none" spc="0" normalizeH="0" baseline="0" noProof="0" smtClean="0">
                <a:ln>
                  <a:noFill/>
                </a:ln>
                <a:solidFill>
                  <a:srgbClr val="FFFFFF"/>
                </a:solidFill>
                <a:effectLst/>
                <a:uLnTx/>
                <a:uFillTx/>
                <a:latin typeface="Calibri"/>
              </a:rPr>
              <a:t> HW </a:t>
            </a:r>
            <a:r>
              <a:rPr kumimoji="0" lang="ru-RU" sz="1400" b="0" i="0" u="none" strike="noStrike" kern="0" cap="none" spc="0" normalizeH="0" baseline="0" noProof="0" smtClean="0">
                <a:ln>
                  <a:noFill/>
                </a:ln>
                <a:solidFill>
                  <a:srgbClr val="FFFFFF"/>
                </a:solidFill>
                <a:effectLst/>
                <a:uLnTx/>
                <a:uFillTx/>
                <a:latin typeface="Calibri"/>
              </a:rPr>
              <a:t>под большинство сценариев</a:t>
            </a:r>
            <a:r>
              <a:rPr kumimoji="0" lang="en-US" sz="1400" b="0" i="0" u="none" strike="noStrike" kern="0" cap="none" spc="0" normalizeH="0" baseline="0" noProof="0" smtClean="0">
                <a:ln>
                  <a:noFill/>
                </a:ln>
                <a:solidFill>
                  <a:srgbClr val="FFFFFF"/>
                </a:solidFill>
                <a:effectLst/>
                <a:uLnTx/>
                <a:uFillTx/>
                <a:latin typeface="Calibri"/>
              </a:rPr>
              <a:t> DW</a:t>
            </a:r>
            <a:endParaRPr kumimoji="0" lang="en-US" sz="1400" b="0" i="0" u="none" strike="noStrike" kern="0" cap="none" spc="0" normalizeH="0" baseline="0" noProof="0" dirty="0">
              <a:ln>
                <a:noFill/>
              </a:ln>
              <a:solidFill>
                <a:srgbClr val="FFFFFF"/>
              </a:solidFill>
              <a:effectLst/>
              <a:uLnTx/>
              <a:uFillTx/>
              <a:latin typeface="Calibri"/>
            </a:endParaRPr>
          </a:p>
        </p:txBody>
      </p:sp>
      <p:sp>
        <p:nvSpPr>
          <p:cNvPr id="56" name="Oval 55"/>
          <p:cNvSpPr/>
          <p:nvPr/>
        </p:nvSpPr>
        <p:spPr>
          <a:xfrm>
            <a:off x="6350061" y="3980765"/>
            <a:ext cx="298736" cy="297162"/>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rPr>
              <a:t>4</a:t>
            </a:r>
            <a:endParaRPr kumimoji="0" lang="en-US" sz="1200" b="0" i="0" u="none" strike="noStrike" kern="0" cap="none" spc="0" normalizeH="0" baseline="0" noProof="0" dirty="0">
              <a:ln>
                <a:noFill/>
              </a:ln>
              <a:solidFill>
                <a:srgbClr val="000000"/>
              </a:solidFill>
              <a:effectLst/>
              <a:uLnTx/>
              <a:uFillTx/>
              <a:latin typeface="Calibri"/>
            </a:endParaRPr>
          </a:p>
        </p:txBody>
      </p:sp>
      <p:sp>
        <p:nvSpPr>
          <p:cNvPr id="57" name="Rectangle 56"/>
          <p:cNvSpPr/>
          <p:nvPr/>
        </p:nvSpPr>
        <p:spPr>
          <a:xfrm>
            <a:off x="6648797" y="3887390"/>
            <a:ext cx="2313300" cy="1266562"/>
          </a:xfrm>
          <a:prstGeom prst="rect">
            <a:avLst/>
          </a:prstGeom>
          <a:noFill/>
          <a:ln w="9525" cap="flat" cmpd="sng" algn="ctr">
            <a:noFill/>
            <a:prstDash val="solid"/>
          </a:ln>
          <a:effectLst>
            <a:outerShdw blurRad="40000" dist="20000" dir="5400000" rotWithShape="0">
              <a:srgbClr val="000000">
                <a:alpha val="38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smtClean="0">
                <a:ln>
                  <a:noFill/>
                </a:ln>
                <a:solidFill>
                  <a:srgbClr val="FFFFFF"/>
                </a:solidFill>
                <a:effectLst/>
                <a:uLnTx/>
                <a:uFillTx/>
                <a:latin typeface="Calibri"/>
              </a:rPr>
              <a:t>Наиболее гибкая архитектура для подавляющего большинства </a:t>
            </a:r>
            <a:r>
              <a:rPr kumimoji="0" lang="en-US" sz="1400" b="0" i="0" u="none" strike="noStrike" kern="0" cap="none" spc="0" normalizeH="0" baseline="0" noProof="0" smtClean="0">
                <a:ln>
                  <a:noFill/>
                </a:ln>
                <a:solidFill>
                  <a:srgbClr val="FFFFFF"/>
                </a:solidFill>
                <a:effectLst/>
                <a:uLnTx/>
                <a:uFillTx/>
                <a:latin typeface="Calibri"/>
              </a:rPr>
              <a:t>DW</a:t>
            </a:r>
            <a:r>
              <a:rPr kumimoji="0" lang="ru-RU" sz="1400" b="0" i="0" u="none" strike="noStrike" kern="0" cap="none" spc="0" normalizeH="0" baseline="0" noProof="0" smtClean="0">
                <a:ln>
                  <a:noFill/>
                </a:ln>
                <a:solidFill>
                  <a:srgbClr val="FFFFFF"/>
                </a:solidFill>
                <a:effectLst/>
                <a:uLnTx/>
                <a:uFillTx/>
                <a:latin typeface="Calibri"/>
              </a:rPr>
              <a:t>-сценариев</a:t>
            </a:r>
            <a:endParaRPr kumimoji="0" lang="en-US" sz="1400" b="0" i="0" u="none" strike="noStrike" kern="0" cap="none" spc="0" normalizeH="0" baseline="0" noProof="0" dirty="0">
              <a:ln>
                <a:noFill/>
              </a:ln>
              <a:solidFill>
                <a:srgbClr val="FFFFFF"/>
              </a:solidFill>
              <a:effectLst/>
              <a:uLnTx/>
              <a:uFillTx/>
              <a:latin typeface="Calibri"/>
            </a:endParaRPr>
          </a:p>
        </p:txBody>
      </p:sp>
    </p:spTree>
    <p:extLst>
      <p:ext uri="{BB962C8B-B14F-4D97-AF65-F5344CB8AC3E}">
        <p14:creationId xmlns:p14="http://schemas.microsoft.com/office/powerpoint/2010/main" val="213220436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Сертификация ФСТЭК</a:t>
            </a:r>
            <a:endParaRPr lang="en-US"/>
          </a:p>
        </p:txBody>
      </p:sp>
      <p:sp>
        <p:nvSpPr>
          <p:cNvPr id="3" name="Text Placeholder 2"/>
          <p:cNvSpPr>
            <a:spLocks noGrp="1"/>
          </p:cNvSpPr>
          <p:nvPr>
            <p:ph type="body" sz="quarter" idx="10"/>
          </p:nvPr>
        </p:nvSpPr>
        <p:spPr>
          <a:xfrm>
            <a:off x="381000" y="1230313"/>
            <a:ext cx="8382000" cy="4499693"/>
          </a:xfrm>
        </p:spPr>
        <p:txBody>
          <a:bodyPr/>
          <a:lstStyle/>
          <a:p>
            <a:r>
              <a:rPr lang="ru-RU" sz="2000">
                <a:hlinkClick r:id="rId2"/>
              </a:rPr>
              <a:t>Сертификат соответствия №1951, полученный 23.11.2009, </a:t>
            </a:r>
            <a:r>
              <a:rPr lang="ru-RU" sz="2000" smtClean="0">
                <a:hlinkClick r:id="rId2"/>
              </a:rPr>
              <a:t>удостоверяет</a:t>
            </a:r>
            <a:endParaRPr lang="ru-RU" sz="2000" smtClean="0"/>
          </a:p>
          <a:p>
            <a:pPr lvl="1"/>
            <a:r>
              <a:rPr lang="ru-RU" sz="1800" smtClean="0"/>
              <a:t>что </a:t>
            </a:r>
            <a:r>
              <a:rPr lang="ru-RU" sz="1800"/>
              <a:t>СУБД Microsoft SQL Server 2008 (Enterprise Edition, Standard Edition), редакция 64-бит ... является программным средством общего назначения со встроенными средствами защиты от несанкционированного доступа к конфиденциальной </a:t>
            </a:r>
            <a:r>
              <a:rPr lang="ru-RU" sz="1800" smtClean="0"/>
              <a:t>информации</a:t>
            </a:r>
          </a:p>
          <a:p>
            <a:pPr lvl="1"/>
            <a:r>
              <a:rPr lang="ru-RU" sz="1800" smtClean="0"/>
              <a:t>соответствует </a:t>
            </a:r>
            <a:r>
              <a:rPr lang="ru-RU" sz="1800"/>
              <a:t>требованиям руководящего документа ... (Гостехкомиссия, 1992) по 5-му классу </a:t>
            </a:r>
            <a:r>
              <a:rPr lang="ru-RU" sz="1800" smtClean="0"/>
              <a:t>защищенности</a:t>
            </a:r>
          </a:p>
          <a:p>
            <a:pPr lvl="1"/>
            <a:r>
              <a:rPr lang="ru-RU" sz="1800" smtClean="0"/>
              <a:t>может </a:t>
            </a:r>
            <a:r>
              <a:rPr lang="ru-RU" sz="1800"/>
              <a:t>использоваться при создании автоматизированных систем до класса защищенности 1Г включительно </a:t>
            </a:r>
            <a:endParaRPr lang="ru-RU" sz="1800" smtClean="0"/>
          </a:p>
          <a:p>
            <a:pPr lvl="1"/>
            <a:r>
              <a:rPr lang="ru-RU" sz="1800" smtClean="0"/>
              <a:t>и </a:t>
            </a:r>
            <a:r>
              <a:rPr lang="ru-RU" sz="1800"/>
              <a:t>при создании информационных систем персональных данных до 3 класса </a:t>
            </a:r>
            <a:r>
              <a:rPr lang="ru-RU" sz="1800" smtClean="0"/>
              <a:t>включительно</a:t>
            </a:r>
            <a:endParaRPr lang="ru-RU" sz="1800"/>
          </a:p>
          <a:p>
            <a:r>
              <a:rPr lang="ru-RU" sz="2000"/>
              <a:t>Сертификат выдан на основе результатов сертификационных испытаний ... и экспертного заключения от 9.11.2009 органа по сертификации ФГУ "ГНИИИ ПТЗИ ФСТЭК России</a:t>
            </a:r>
            <a:r>
              <a:rPr lang="ru-RU" sz="2000" smtClean="0"/>
              <a:t>"</a:t>
            </a:r>
            <a:endParaRPr lang="ru-RU" sz="2000"/>
          </a:p>
          <a:p>
            <a:endParaRPr lang="en-US" sz="2000"/>
          </a:p>
        </p:txBody>
      </p:sp>
    </p:spTree>
    <p:extLst>
      <p:ext uri="{BB962C8B-B14F-4D97-AF65-F5344CB8AC3E}">
        <p14:creationId xmlns:p14="http://schemas.microsoft.com/office/powerpoint/2010/main" val="423147542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Сертификация ФСБ</a:t>
            </a:r>
            <a:endParaRPr lang="en-US"/>
          </a:p>
        </p:txBody>
      </p:sp>
      <p:sp>
        <p:nvSpPr>
          <p:cNvPr id="3" name="Content Placeholder 2"/>
          <p:cNvSpPr>
            <a:spLocks noGrp="1"/>
          </p:cNvSpPr>
          <p:nvPr>
            <p:ph idx="1"/>
          </p:nvPr>
        </p:nvSpPr>
        <p:spPr>
          <a:xfrm>
            <a:off x="400050" y="1277938"/>
            <a:ext cx="8382000" cy="4022640"/>
          </a:xfrm>
        </p:spPr>
        <p:txBody>
          <a:bodyPr/>
          <a:lstStyle/>
          <a:p>
            <a:r>
              <a:rPr lang="ru-RU" sz="2000" smtClean="0">
                <a:hlinkClick r:id="rId2"/>
              </a:rPr>
              <a:t>Сертификат соответствия СФ/112-1592 от 31.12.2010 удостоверяет</a:t>
            </a:r>
            <a:endParaRPr lang="ru-RU" sz="2000" smtClean="0"/>
          </a:p>
          <a:p>
            <a:pPr lvl="1"/>
            <a:r>
              <a:rPr lang="ru-RU" sz="1800" smtClean="0"/>
              <a:t>что </a:t>
            </a:r>
            <a:r>
              <a:rPr lang="ru-RU" sz="1800"/>
              <a:t>изделие СУБД Microsoft SQL Server 2008 Enterprise Edition (10.0.1600.22) со встроенными и дополнительно интегрируемыми механизмами обеспечения безопасности Secure Pack Rus 2.0 (Исполнения 1 и 2), разработанными российским партнером ФГУП НТЦ «Атлас», соответствует требованиям ФСБ России по защите информации, не содержащей государственную тайну, от несанкционированного доступа в автоматизированных информационных системах класса АК3 (для Исполнения 1) и АК2 (для Исполнения 2</a:t>
            </a:r>
            <a:r>
              <a:rPr lang="ru-RU" sz="1800" smtClean="0"/>
              <a:t>)</a:t>
            </a:r>
          </a:p>
          <a:p>
            <a:r>
              <a:rPr lang="ru-RU" sz="2000">
                <a:hlinkClick r:id="rId3"/>
              </a:rPr>
              <a:t>Получение данного сертификата означает</a:t>
            </a:r>
            <a:r>
              <a:rPr lang="ru-RU" sz="2000"/>
              <a:t> возможность построения защищенных систем на платформе Microsoft SQL Server в Администрации Президента РФ, Государственной Думе и других органах государственной власти, требующих сертификаты безопасности подобного </a:t>
            </a:r>
            <a:r>
              <a:rPr lang="ru-RU" sz="2000" smtClean="0"/>
              <a:t>класса</a:t>
            </a:r>
            <a:endParaRPr lang="en-US" sz="2000"/>
          </a:p>
        </p:txBody>
      </p:sp>
    </p:spTree>
    <p:extLst>
      <p:ext uri="{BB962C8B-B14F-4D97-AF65-F5344CB8AC3E}">
        <p14:creationId xmlns:p14="http://schemas.microsoft.com/office/powerpoint/2010/main" val="53895458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Ресурсы</a:t>
            </a:r>
            <a:endParaRPr lang="en-US"/>
          </a:p>
        </p:txBody>
      </p:sp>
      <p:sp>
        <p:nvSpPr>
          <p:cNvPr id="3" name="Text Placeholder 2"/>
          <p:cNvSpPr>
            <a:spLocks noGrp="1"/>
          </p:cNvSpPr>
          <p:nvPr>
            <p:ph type="body" sz="quarter" idx="10"/>
          </p:nvPr>
        </p:nvSpPr>
        <p:spPr>
          <a:xfrm>
            <a:off x="381000" y="1411552"/>
            <a:ext cx="8382000" cy="4308872"/>
          </a:xfrm>
        </p:spPr>
        <p:txBody>
          <a:bodyPr/>
          <a:lstStyle/>
          <a:p>
            <a:r>
              <a:rPr lang="en-US" sz="2800">
                <a:hlinkClick r:id="rId2"/>
              </a:rPr>
              <a:t>SQL Server </a:t>
            </a:r>
            <a:r>
              <a:rPr lang="en-US" sz="2800" smtClean="0">
                <a:hlinkClick r:id="rId2"/>
              </a:rPr>
              <a:t>Data Warehousing</a:t>
            </a:r>
            <a:endParaRPr lang="en-US" sz="2800"/>
          </a:p>
          <a:p>
            <a:r>
              <a:rPr lang="en-US" sz="2800">
                <a:hlinkClick r:id="rId3"/>
              </a:rPr>
              <a:t>An Introduction to Fast Track Data Warehouse Architectures</a:t>
            </a:r>
            <a:endParaRPr lang="en-US" sz="2800"/>
          </a:p>
          <a:p>
            <a:r>
              <a:rPr lang="en-US" sz="2800">
                <a:hlinkClick r:id="rId4" tooltip="Implementing a SQL Server Fast Track Data Warehouse&#10;"/>
              </a:rPr>
              <a:t>Implementing a SQL Server Fast Track Data Warehouse</a:t>
            </a:r>
            <a:endParaRPr lang="en-US" sz="2800"/>
          </a:p>
          <a:p>
            <a:r>
              <a:rPr lang="en-US" sz="2800">
                <a:hlinkClick r:id="rId5"/>
              </a:rPr>
              <a:t>Hub-And-Spoke: Building an EDW with SQL Server and Strategies of Implementation</a:t>
            </a:r>
            <a:endParaRPr lang="ru-RU" sz="2800"/>
          </a:p>
          <a:p>
            <a:r>
              <a:rPr lang="en-US" sz="2800" smtClean="0">
                <a:hlinkClick r:id="rId6"/>
              </a:rPr>
              <a:t>Using </a:t>
            </a:r>
            <a:r>
              <a:rPr lang="en-US" sz="2800">
                <a:hlinkClick r:id="rId6"/>
              </a:rPr>
              <a:t>SQL Server to Build a Hub-and-Spoke Enterprise Data Warehouse </a:t>
            </a:r>
            <a:r>
              <a:rPr lang="en-US" sz="2800" smtClean="0">
                <a:hlinkClick r:id="rId6"/>
              </a:rPr>
              <a:t>Architecture</a:t>
            </a:r>
            <a:endParaRPr lang="en-US" sz="2800" smtClean="0"/>
          </a:p>
          <a:p>
            <a:r>
              <a:rPr lang="en-US" sz="2800" smtClean="0">
                <a:hlinkClick r:id="rId7"/>
              </a:rPr>
              <a:t>Getting </a:t>
            </a:r>
            <a:r>
              <a:rPr lang="en-US" sz="2800">
                <a:hlinkClick r:id="rId7"/>
              </a:rPr>
              <a:t>Started with Parallel Data Warehouse</a:t>
            </a:r>
            <a:endParaRPr lang="ru-RU" sz="2800" smtClean="0"/>
          </a:p>
        </p:txBody>
      </p:sp>
    </p:spTree>
    <p:extLst>
      <p:ext uri="{BB962C8B-B14F-4D97-AF65-F5344CB8AC3E}">
        <p14:creationId xmlns:p14="http://schemas.microsoft.com/office/powerpoint/2010/main" val="400429430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crosoft logo and tagline"/>
          <p:cNvPicPr>
            <a:picLocks noChangeArrowheads="1"/>
          </p:cNvPicPr>
          <p:nvPr/>
        </p:nvPicPr>
        <p:blipFill>
          <a:blip r:embed="rId3" cstate="print"/>
          <a:srcRect/>
          <a:stretch>
            <a:fillRect/>
          </a:stretch>
        </p:blipFill>
        <p:spPr bwMode="black">
          <a:xfrm>
            <a:off x="1580359" y="2787387"/>
            <a:ext cx="5983282" cy="1283229"/>
          </a:xfrm>
          <a:prstGeom prst="rect">
            <a:avLst/>
          </a:prstGeom>
          <a:noFill/>
        </p:spPr>
      </p:pic>
      <p:sp>
        <p:nvSpPr>
          <p:cNvPr id="7" name="Text Box 3"/>
          <p:cNvSpPr txBox="1">
            <a:spLocks noChangeArrowheads="1"/>
          </p:cNvSpPr>
          <p:nvPr/>
        </p:nvSpPr>
        <p:spPr bwMode="blackWhite">
          <a:xfrm>
            <a:off x="-1014545"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700" dirty="0" smtClean="0">
                <a:latin typeface="Segoe" pitchFamily="34" charset="0"/>
                <a:cs typeface="Arial" charset="0"/>
              </a:rPr>
              <a:t/>
            </a:r>
            <a:br>
              <a:rPr lang="en-US" sz="700" dirty="0" smtClean="0">
                <a:latin typeface="Segoe" pitchFamily="34" charset="0"/>
                <a:cs typeface="Arial" charset="0"/>
              </a:rPr>
            </a:br>
            <a:r>
              <a:rPr lang="en-US" sz="700" dirty="0" smtClean="0">
                <a:latin typeface="Segoe" pitchFamily="34" charset="0"/>
                <a:cs typeface="Arial" charset="0"/>
              </a:rPr>
              <a:t>it </a:t>
            </a:r>
            <a:r>
              <a:rPr lang="en-US" sz="700" dirty="0">
                <a:latin typeface="Segoe" pitchFamily="34" charset="0"/>
                <a:cs typeface="Arial" charset="0"/>
              </a:rPr>
              <a:t>should not be interpreted to be a commitment on the part </a:t>
            </a:r>
            <a:r>
              <a:rPr lang="en-US" sz="700" dirty="0" smtClean="0">
                <a:latin typeface="Segoe" pitchFamily="34" charset="0"/>
                <a:cs typeface="Arial" charset="0"/>
              </a:rPr>
              <a:t>of Microsoft</a:t>
            </a:r>
            <a:r>
              <a:rPr lang="en-US" sz="700" dirty="0">
                <a:latin typeface="Segoe" pitchFamily="34" charset="0"/>
                <a:cs typeface="Arial" charset="0"/>
              </a:rPr>
              <a: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Mixed Workload Chart"/>
          <p:cNvGrpSpPr/>
          <p:nvPr/>
        </p:nvGrpSpPr>
        <p:grpSpPr>
          <a:xfrm>
            <a:off x="4042625" y="1850834"/>
            <a:ext cx="4834110" cy="2538919"/>
            <a:chOff x="4479090" y="1295400"/>
            <a:chExt cx="4834110" cy="2538919"/>
          </a:xfrm>
        </p:grpSpPr>
        <p:sp>
          <p:nvSpPr>
            <p:cNvPr id="122" name="TextBox 121"/>
            <p:cNvSpPr txBox="1"/>
            <p:nvPr/>
          </p:nvSpPr>
          <p:spPr>
            <a:xfrm>
              <a:off x="4479090" y="2557790"/>
              <a:ext cx="2196950" cy="261610"/>
            </a:xfrm>
            <a:prstGeom prst="rect">
              <a:avLst/>
            </a:prstGeom>
            <a:noFill/>
          </p:spPr>
          <p:txBody>
            <a:bodyPr wrap="square" rtlCol="0">
              <a:spAutoFit/>
            </a:bodyPr>
            <a:lstStyle/>
            <a:p>
              <a:pPr algn="r"/>
              <a:r>
                <a:rPr lang="ru-RU" sz="1100" b="1" smtClean="0"/>
                <a:t>Смешанные нагрузки</a:t>
              </a:r>
              <a:endParaRPr lang="en-GB" sz="1100" b="1" dirty="0"/>
            </a:p>
          </p:txBody>
        </p:sp>
        <p:cxnSp>
          <p:nvCxnSpPr>
            <p:cNvPr id="132" name="Straight Connector 131"/>
            <p:cNvCxnSpPr/>
            <p:nvPr/>
          </p:nvCxnSpPr>
          <p:spPr>
            <a:xfrm rot="5400000">
              <a:off x="6069300" y="30099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bwMode="auto">
            <a:xfrm>
              <a:off x="6793200" y="2514600"/>
              <a:ext cx="144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46%</a:t>
              </a:r>
            </a:p>
          </p:txBody>
        </p:sp>
        <p:sp>
          <p:nvSpPr>
            <p:cNvPr id="143" name="Rectangle 142"/>
            <p:cNvSpPr/>
            <p:nvPr/>
          </p:nvSpPr>
          <p:spPr bwMode="auto">
            <a:xfrm>
              <a:off x="6793200" y="2743200"/>
              <a:ext cx="234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72%</a:t>
              </a:r>
            </a:p>
          </p:txBody>
        </p:sp>
        <p:sp>
          <p:nvSpPr>
            <p:cNvPr id="156" name="TextBox 155"/>
            <p:cNvSpPr txBox="1"/>
            <p:nvPr/>
          </p:nvSpPr>
          <p:spPr>
            <a:xfrm>
              <a:off x="5486400" y="1295400"/>
              <a:ext cx="3124200" cy="584775"/>
            </a:xfrm>
            <a:prstGeom prst="rect">
              <a:avLst/>
            </a:prstGeom>
            <a:noFill/>
          </p:spPr>
          <p:txBody>
            <a:bodyPr wrap="square" rtlCol="0">
              <a:spAutoFit/>
            </a:bodyPr>
            <a:lstStyle/>
            <a:p>
              <a:pPr algn="ctr"/>
              <a:r>
                <a:rPr lang="ru-RU" sz="1600" smtClean="0">
                  <a:effectLst>
                    <a:outerShdw blurRad="38100" dist="38100" dir="2700000" algn="tl">
                      <a:srgbClr val="000000">
                        <a:alpha val="43137"/>
                      </a:srgbClr>
                    </a:outerShdw>
                  </a:effectLst>
                </a:rPr>
                <a:t>Методики в основном </a:t>
              </a:r>
              <a:r>
                <a:rPr lang="en-US" sz="1600" smtClean="0">
                  <a:effectLst>
                    <a:outerShdw blurRad="38100" dist="38100" dir="2700000" algn="tl">
                      <a:srgbClr val="000000">
                        <a:alpha val="43137"/>
                      </a:srgbClr>
                    </a:outerShdw>
                  </a:effectLst>
                </a:rPr>
                <a:t>DW-</a:t>
              </a:r>
              <a:r>
                <a:rPr lang="ru-RU" sz="1600" smtClean="0">
                  <a:effectLst>
                    <a:outerShdw blurRad="38100" dist="38100" dir="2700000" algn="tl">
                      <a:srgbClr val="000000">
                        <a:alpha val="43137"/>
                      </a:srgbClr>
                    </a:outerShdw>
                  </a:effectLst>
                </a:rPr>
                <a:t>решении</a:t>
              </a:r>
              <a:endParaRPr lang="en-GB" sz="1600" dirty="0">
                <a:effectLst>
                  <a:outerShdw blurRad="38100" dist="38100" dir="2700000" algn="tl">
                    <a:srgbClr val="000000">
                      <a:alpha val="43137"/>
                    </a:srgbClr>
                  </a:outerShdw>
                </a:effectLst>
              </a:endParaRPr>
            </a:p>
          </p:txBody>
        </p:sp>
        <p:sp>
          <p:nvSpPr>
            <p:cNvPr id="157" name="TextBox 156"/>
            <p:cNvSpPr txBox="1"/>
            <p:nvPr/>
          </p:nvSpPr>
          <p:spPr>
            <a:xfrm>
              <a:off x="4812533" y="2895600"/>
              <a:ext cx="1855354" cy="938719"/>
            </a:xfrm>
            <a:prstGeom prst="rect">
              <a:avLst/>
            </a:prstGeom>
            <a:noFill/>
          </p:spPr>
          <p:txBody>
            <a:bodyPr wrap="square" rtlCol="0">
              <a:spAutoFit/>
            </a:bodyPr>
            <a:lstStyle/>
            <a:p>
              <a:pPr algn="r"/>
              <a:r>
                <a:rPr lang="ru-RU" sz="1100" b="1" smtClean="0"/>
                <a:t>Продвинутая аналитика</a:t>
              </a:r>
              <a:endParaRPr lang="en-GB" sz="1100" b="1" dirty="0" smtClean="0"/>
            </a:p>
            <a:p>
              <a:pPr algn="r"/>
              <a:r>
                <a:rPr lang="en-GB" sz="1100" b="1" smtClean="0"/>
                <a:t>(</a:t>
              </a:r>
              <a:r>
                <a:rPr lang="ru-RU" sz="1100" b="1" smtClean="0"/>
                <a:t>напр., поиск закономерностей /предсказания</a:t>
              </a:r>
              <a:r>
                <a:rPr lang="en-GB" sz="1100" b="1" smtClean="0"/>
                <a:t>)</a:t>
              </a:r>
              <a:endParaRPr lang="en-GB" sz="1100" b="1" dirty="0"/>
            </a:p>
          </p:txBody>
        </p:sp>
        <p:sp>
          <p:nvSpPr>
            <p:cNvPr id="158" name="Rectangle 157"/>
            <p:cNvSpPr/>
            <p:nvPr/>
          </p:nvSpPr>
          <p:spPr bwMode="auto">
            <a:xfrm>
              <a:off x="6793200" y="3124200"/>
              <a:ext cx="126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38%</a:t>
              </a:r>
            </a:p>
          </p:txBody>
        </p:sp>
        <p:sp>
          <p:nvSpPr>
            <p:cNvPr id="159" name="Rectangle 158"/>
            <p:cNvSpPr/>
            <p:nvPr/>
          </p:nvSpPr>
          <p:spPr bwMode="auto">
            <a:xfrm>
              <a:off x="6793200" y="3352800"/>
              <a:ext cx="252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val="000000">
                        <a:alpha val="43137"/>
                      </a:srgbClr>
                    </a:outerShdw>
                  </a:effectLst>
                  <a:latin typeface="Segoe" pitchFamily="34" charset="0"/>
                </a:rPr>
                <a:t>85%</a:t>
              </a:r>
            </a:p>
          </p:txBody>
        </p:sp>
      </p:grpSp>
      <p:sp>
        <p:nvSpPr>
          <p:cNvPr id="21" name="TextBox 20"/>
          <p:cNvSpPr txBox="1"/>
          <p:nvPr/>
        </p:nvSpPr>
        <p:spPr>
          <a:xfrm>
            <a:off x="5045809" y="6096000"/>
            <a:ext cx="3358612" cy="261610"/>
          </a:xfrm>
          <a:prstGeom prst="rect">
            <a:avLst/>
          </a:prstGeom>
          <a:noFill/>
        </p:spPr>
        <p:txBody>
          <a:bodyPr wrap="none" rtlCol="0">
            <a:spAutoFit/>
          </a:bodyPr>
          <a:lstStyle/>
          <a:p>
            <a:r>
              <a:rPr lang="ru-RU" sz="1100" b="1" i="1" smtClean="0">
                <a:effectLst>
                  <a:outerShdw blurRad="38100" dist="38100" dir="2700000" algn="tl">
                    <a:srgbClr val="000000">
                      <a:alpha val="43137"/>
                    </a:srgbClr>
                  </a:outerShdw>
                </a:effectLst>
              </a:rPr>
              <a:t>Источник</a:t>
            </a:r>
            <a:r>
              <a:rPr lang="en-GB" sz="1100" b="1" i="1" smtClean="0">
                <a:effectLst>
                  <a:outerShdw blurRad="38100" dist="38100" dir="2700000" algn="tl">
                    <a:srgbClr val="000000">
                      <a:alpha val="43137"/>
                    </a:srgbClr>
                  </a:outerShdw>
                </a:effectLst>
              </a:rPr>
              <a:t>: </a:t>
            </a:r>
            <a:r>
              <a:rPr lang="en-GB" sz="1100" b="1" i="1" dirty="0">
                <a:effectLst>
                  <a:outerShdw blurRad="38100" dist="38100" dir="2700000" algn="tl">
                    <a:srgbClr val="000000">
                      <a:alpha val="43137"/>
                    </a:srgbClr>
                  </a:outerShdw>
                </a:effectLst>
              </a:rPr>
              <a:t>TDWI Report – Next Generation DW</a:t>
            </a:r>
          </a:p>
        </p:txBody>
      </p:sp>
      <p:sp>
        <p:nvSpPr>
          <p:cNvPr id="19" name="Rectangle 18"/>
          <p:cNvSpPr/>
          <p:nvPr/>
        </p:nvSpPr>
        <p:spPr bwMode="auto">
          <a:xfrm>
            <a:off x="5240822" y="2584046"/>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155222" y="2584046"/>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5325175" y="2551036"/>
            <a:ext cx="768159" cy="261610"/>
          </a:xfrm>
          <a:prstGeom prst="rect">
            <a:avLst/>
          </a:prstGeom>
          <a:noFill/>
        </p:spPr>
        <p:txBody>
          <a:bodyPr wrap="none" rtlCol="0">
            <a:spAutoFit/>
          </a:bodyPr>
          <a:lstStyle/>
          <a:p>
            <a:r>
              <a:rPr lang="ru-RU" sz="1100" b="1" smtClean="0"/>
              <a:t>Сегодня</a:t>
            </a:r>
            <a:endParaRPr lang="en-GB" sz="1100" b="1" dirty="0"/>
          </a:p>
        </p:txBody>
      </p:sp>
      <p:sp>
        <p:nvSpPr>
          <p:cNvPr id="23" name="TextBox 22"/>
          <p:cNvSpPr txBox="1"/>
          <p:nvPr/>
        </p:nvSpPr>
        <p:spPr>
          <a:xfrm>
            <a:off x="6239575" y="2551036"/>
            <a:ext cx="1604927" cy="261610"/>
          </a:xfrm>
          <a:prstGeom prst="rect">
            <a:avLst/>
          </a:prstGeom>
          <a:noFill/>
        </p:spPr>
        <p:txBody>
          <a:bodyPr wrap="none" rtlCol="0">
            <a:spAutoFit/>
          </a:bodyPr>
          <a:lstStyle/>
          <a:p>
            <a:r>
              <a:rPr lang="ru-RU" sz="1100" b="1" smtClean="0"/>
              <a:t>В ближайшие 3 года</a:t>
            </a:r>
            <a:endParaRPr lang="en-GB" sz="1100" b="1" dirty="0"/>
          </a:p>
        </p:txBody>
      </p:sp>
      <p:sp>
        <p:nvSpPr>
          <p:cNvPr id="25" name="Title 1"/>
          <p:cNvSpPr>
            <a:spLocks noGrp="1"/>
          </p:cNvSpPr>
          <p:nvPr>
            <p:ph type="title"/>
          </p:nvPr>
        </p:nvSpPr>
        <p:spPr>
          <a:xfrm>
            <a:off x="381000" y="230188"/>
            <a:ext cx="8382000" cy="554037"/>
          </a:xfrm>
        </p:spPr>
        <p:txBody>
          <a:bodyPr/>
          <a:lstStyle/>
          <a:p>
            <a:r>
              <a:rPr lang="ru-RU" sz="4000" smtClean="0"/>
              <a:t>Приоритетные проблемы заказчиков</a:t>
            </a:r>
            <a:endParaRPr lang="en-GB" sz="4000" dirty="0"/>
          </a:p>
        </p:txBody>
      </p:sp>
      <p:sp>
        <p:nvSpPr>
          <p:cNvPr id="26" name="Text Placeholder 2"/>
          <p:cNvSpPr>
            <a:spLocks noGrp="1"/>
          </p:cNvSpPr>
          <p:nvPr>
            <p:ph type="body" sz="quarter" idx="10"/>
          </p:nvPr>
        </p:nvSpPr>
        <p:spPr>
          <a:xfrm>
            <a:off x="380999" y="1411552"/>
            <a:ext cx="3661625" cy="2210862"/>
          </a:xfrm>
        </p:spPr>
        <p:txBody>
          <a:bodyPr/>
          <a:lstStyle/>
          <a:p>
            <a:pPr>
              <a:spcBef>
                <a:spcPts val="600"/>
              </a:spcBef>
            </a:pPr>
            <a:r>
              <a:rPr lang="ru-RU" sz="2000" smtClean="0"/>
              <a:t>Возрастающие объемы данных</a:t>
            </a:r>
            <a:endParaRPr lang="en-GB" sz="2000" dirty="0" smtClean="0"/>
          </a:p>
          <a:p>
            <a:pPr>
              <a:spcBef>
                <a:spcPts val="600"/>
              </a:spcBef>
            </a:pPr>
            <a:r>
              <a:rPr lang="ru-RU" sz="2000" smtClean="0"/>
              <a:t>Снижение затрат</a:t>
            </a:r>
            <a:endParaRPr lang="en-GB" sz="2000" dirty="0" smtClean="0"/>
          </a:p>
          <a:p>
            <a:pPr>
              <a:spcBef>
                <a:spcPts val="600"/>
              </a:spcBef>
            </a:pPr>
            <a:r>
              <a:rPr lang="ru-RU" sz="2000" smtClean="0"/>
              <a:t>Потребность в бытовых устройствах (</a:t>
            </a:r>
            <a:r>
              <a:rPr lang="en-GB" sz="2000" smtClean="0"/>
              <a:t>appliances</a:t>
            </a:r>
            <a:r>
              <a:rPr lang="ru-RU" sz="2000" smtClean="0"/>
              <a:t>)</a:t>
            </a:r>
            <a:r>
              <a:rPr lang="en-GB" sz="2000" smtClean="0"/>
              <a:t> </a:t>
            </a:r>
            <a:r>
              <a:rPr lang="en-GB" sz="2000"/>
              <a:t>DW</a:t>
            </a:r>
            <a:endParaRPr lang="en-GB" sz="2000" dirty="0" smtClean="0"/>
          </a:p>
          <a:p>
            <a:pPr>
              <a:spcBef>
                <a:spcPts val="600"/>
              </a:spcBef>
            </a:pPr>
            <a:r>
              <a:rPr lang="ru-RU" sz="2000" smtClean="0"/>
              <a:t>Переход на массивный параллелизм</a:t>
            </a:r>
            <a:endParaRPr lang="en-GB" sz="2000" dirty="0" smtClean="0"/>
          </a:p>
          <a:p>
            <a:pPr>
              <a:spcBef>
                <a:spcPts val="600"/>
              </a:spcBef>
            </a:pPr>
            <a:r>
              <a:rPr lang="ru-RU" sz="2000" smtClean="0"/>
              <a:t>Гибкость и смешанные нагрузки в масштабе предприятия</a:t>
            </a:r>
            <a:endParaRPr lang="en-GB" sz="2000" dirty="0" smtClean="0"/>
          </a:p>
          <a:p>
            <a:pPr>
              <a:spcBef>
                <a:spcPts val="600"/>
              </a:spcBef>
            </a:pPr>
            <a:r>
              <a:rPr lang="ru-RU" sz="2000" smtClean="0"/>
              <a:t>Аналитика реального времени</a:t>
            </a:r>
            <a:endParaRPr lang="en-GB" sz="2000" dirty="0" smtClean="0"/>
          </a:p>
          <a:p>
            <a:pPr>
              <a:spcBef>
                <a:spcPts val="600"/>
              </a:spcBef>
            </a:pPr>
            <a:r>
              <a:rPr lang="ru-RU" sz="2000" smtClean="0"/>
              <a:t>Растущая важность качества данных</a:t>
            </a:r>
            <a:endParaRPr lang="en-GB" sz="2000" dirty="0"/>
          </a:p>
        </p:txBody>
      </p:sp>
    </p:spTree>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381000" y="744539"/>
            <a:ext cx="8610600" cy="5808660"/>
            <a:chOff x="838200" y="1040580"/>
            <a:chExt cx="8610600" cy="5808660"/>
          </a:xfrm>
        </p:grpSpPr>
        <p:sp>
          <p:nvSpPr>
            <p:cNvPr id="6" name="Rounded Rectangle 5"/>
            <p:cNvSpPr/>
            <p:nvPr/>
          </p:nvSpPr>
          <p:spPr bwMode="auto">
            <a:xfrm>
              <a:off x="838200" y="1219199"/>
              <a:ext cx="8610600" cy="5630041"/>
            </a:xfrm>
            <a:prstGeom prst="roundRect">
              <a:avLst>
                <a:gd name="adj" fmla="val 6677"/>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smtClean="0">
                <a:solidFill>
                  <a:schemeClr val="bg1"/>
                </a:solidFill>
                <a:effectLst>
                  <a:outerShdw blurRad="38100" dist="38100" dir="2700000" algn="tl">
                    <a:srgbClr val="000000">
                      <a:alpha val="43137"/>
                    </a:srgbClr>
                  </a:outerShdw>
                </a:effectLst>
                <a:latin typeface="Segoe" pitchFamily="34" charset="0"/>
              </a:endParaRPr>
            </a:p>
          </p:txBody>
        </p:sp>
        <p:grpSp>
          <p:nvGrpSpPr>
            <p:cNvPr id="7" name="Group 34"/>
            <p:cNvGrpSpPr/>
            <p:nvPr/>
          </p:nvGrpSpPr>
          <p:grpSpPr>
            <a:xfrm>
              <a:off x="838202" y="1040580"/>
              <a:ext cx="8266752" cy="5576557"/>
              <a:chOff x="838202" y="1040580"/>
              <a:chExt cx="8266752" cy="5576557"/>
            </a:xfrm>
          </p:grpSpPr>
          <p:grpSp>
            <p:nvGrpSpPr>
              <p:cNvPr id="10" name="Group 15"/>
              <p:cNvGrpSpPr/>
              <p:nvPr/>
            </p:nvGrpSpPr>
            <p:grpSpPr>
              <a:xfrm>
                <a:off x="1600199" y="1362841"/>
                <a:ext cx="6553201" cy="4656959"/>
                <a:chOff x="1600199" y="1362841"/>
                <a:chExt cx="6553201" cy="4656959"/>
              </a:xfrm>
            </p:grpSpPr>
            <p:cxnSp>
              <p:nvCxnSpPr>
                <p:cNvPr id="8" name="Straight Connector 7"/>
                <p:cNvCxnSpPr/>
                <p:nvPr/>
              </p:nvCxnSpPr>
              <p:spPr>
                <a:xfrm rot="5400000">
                  <a:off x="-723901" y="3695700"/>
                  <a:ext cx="464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600202" y="6019800"/>
                  <a:ext cx="65531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562100" y="3686941"/>
                  <a:ext cx="46482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771900" y="3686941"/>
                  <a:ext cx="46482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600200" y="3657600"/>
                  <a:ext cx="65532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rot="16200000">
                <a:off x="568256" y="3537525"/>
                <a:ext cx="909223" cy="369332"/>
              </a:xfrm>
              <a:prstGeom prst="rect">
                <a:avLst/>
              </a:prstGeom>
              <a:noFill/>
            </p:spPr>
            <p:txBody>
              <a:bodyPr wrap="none" rtlCol="0">
                <a:spAutoFit/>
              </a:bodyPr>
              <a:lstStyle/>
              <a:p>
                <a:r>
                  <a:rPr lang="ru-RU" smtClean="0"/>
                  <a:t>Планы</a:t>
                </a:r>
                <a:endParaRPr lang="en-GB" dirty="0"/>
              </a:p>
            </p:txBody>
          </p:sp>
          <p:sp>
            <p:nvSpPr>
              <p:cNvPr id="18" name="TextBox 17"/>
              <p:cNvSpPr txBox="1"/>
              <p:nvPr/>
            </p:nvSpPr>
            <p:spPr>
              <a:xfrm>
                <a:off x="3699130" y="6247805"/>
                <a:ext cx="2888740" cy="369332"/>
              </a:xfrm>
              <a:prstGeom prst="rect">
                <a:avLst/>
              </a:prstGeom>
              <a:noFill/>
            </p:spPr>
            <p:txBody>
              <a:bodyPr wrap="none" rtlCol="0">
                <a:spAutoFit/>
              </a:bodyPr>
              <a:lstStyle/>
              <a:p>
                <a:r>
                  <a:rPr lang="ru-RU" smtClean="0"/>
                  <a:t>Рост в ближайшие 3 года</a:t>
                </a:r>
                <a:endParaRPr lang="en-GB" dirty="0"/>
              </a:p>
            </p:txBody>
          </p:sp>
          <p:sp>
            <p:nvSpPr>
              <p:cNvPr id="19" name="TextBox 18"/>
              <p:cNvSpPr txBox="1"/>
              <p:nvPr/>
            </p:nvSpPr>
            <p:spPr>
              <a:xfrm rot="16200000">
                <a:off x="1230960" y="5830760"/>
                <a:ext cx="405880" cy="276999"/>
              </a:xfrm>
              <a:prstGeom prst="rect">
                <a:avLst/>
              </a:prstGeom>
              <a:noFill/>
            </p:spPr>
            <p:txBody>
              <a:bodyPr wrap="none" rtlCol="0">
                <a:spAutoFit/>
              </a:bodyPr>
              <a:lstStyle/>
              <a:p>
                <a:r>
                  <a:rPr lang="en-GB" sz="1200" dirty="0" smtClean="0"/>
                  <a:t>0%</a:t>
                </a:r>
                <a:endParaRPr lang="en-GB" sz="1200" dirty="0"/>
              </a:p>
            </p:txBody>
          </p:sp>
          <p:sp>
            <p:nvSpPr>
              <p:cNvPr id="20" name="TextBox 19"/>
              <p:cNvSpPr txBox="1"/>
              <p:nvPr/>
            </p:nvSpPr>
            <p:spPr>
              <a:xfrm rot="16200000">
                <a:off x="1188480" y="4788921"/>
                <a:ext cx="490840" cy="276999"/>
              </a:xfrm>
              <a:prstGeom prst="rect">
                <a:avLst/>
              </a:prstGeom>
              <a:noFill/>
            </p:spPr>
            <p:txBody>
              <a:bodyPr wrap="none" rtlCol="0">
                <a:spAutoFit/>
              </a:bodyPr>
              <a:lstStyle/>
              <a:p>
                <a:r>
                  <a:rPr lang="en-GB" sz="1200" dirty="0" smtClean="0"/>
                  <a:t>25%</a:t>
                </a:r>
                <a:endParaRPr lang="en-GB" sz="1200" dirty="0"/>
              </a:p>
            </p:txBody>
          </p:sp>
          <p:sp>
            <p:nvSpPr>
              <p:cNvPr id="21" name="TextBox 20"/>
              <p:cNvSpPr txBox="1"/>
              <p:nvPr/>
            </p:nvSpPr>
            <p:spPr>
              <a:xfrm rot="16200000">
                <a:off x="1188480" y="3569641"/>
                <a:ext cx="490840" cy="276999"/>
              </a:xfrm>
              <a:prstGeom prst="rect">
                <a:avLst/>
              </a:prstGeom>
              <a:noFill/>
            </p:spPr>
            <p:txBody>
              <a:bodyPr wrap="none" rtlCol="0">
                <a:spAutoFit/>
              </a:bodyPr>
              <a:lstStyle/>
              <a:p>
                <a:r>
                  <a:rPr lang="en-GB" sz="1200" dirty="0" smtClean="0"/>
                  <a:t>50%</a:t>
                </a:r>
                <a:endParaRPr lang="en-GB" sz="1200" dirty="0"/>
              </a:p>
            </p:txBody>
          </p:sp>
          <p:sp>
            <p:nvSpPr>
              <p:cNvPr id="22" name="TextBox 21"/>
              <p:cNvSpPr txBox="1"/>
              <p:nvPr/>
            </p:nvSpPr>
            <p:spPr>
              <a:xfrm rot="16200000">
                <a:off x="1188480" y="2426641"/>
                <a:ext cx="490840" cy="276999"/>
              </a:xfrm>
              <a:prstGeom prst="rect">
                <a:avLst/>
              </a:prstGeom>
              <a:noFill/>
            </p:spPr>
            <p:txBody>
              <a:bodyPr wrap="none" rtlCol="0">
                <a:spAutoFit/>
              </a:bodyPr>
              <a:lstStyle/>
              <a:p>
                <a:r>
                  <a:rPr lang="en-GB" sz="1200" dirty="0" smtClean="0"/>
                  <a:t>75%</a:t>
                </a:r>
                <a:endParaRPr lang="en-GB" sz="1200" dirty="0"/>
              </a:p>
            </p:txBody>
          </p:sp>
          <p:sp>
            <p:nvSpPr>
              <p:cNvPr id="23" name="TextBox 22"/>
              <p:cNvSpPr txBox="1"/>
              <p:nvPr/>
            </p:nvSpPr>
            <p:spPr>
              <a:xfrm rot="16200000">
                <a:off x="1146001" y="1283641"/>
                <a:ext cx="575799" cy="276999"/>
              </a:xfrm>
              <a:prstGeom prst="rect">
                <a:avLst/>
              </a:prstGeom>
              <a:noFill/>
            </p:spPr>
            <p:txBody>
              <a:bodyPr wrap="none" rtlCol="0">
                <a:spAutoFit/>
              </a:bodyPr>
              <a:lstStyle/>
              <a:p>
                <a:r>
                  <a:rPr lang="en-GB" sz="1200" dirty="0" smtClean="0"/>
                  <a:t>100%</a:t>
                </a:r>
                <a:endParaRPr lang="en-GB" sz="1200" dirty="0"/>
              </a:p>
            </p:txBody>
          </p:sp>
          <p:sp>
            <p:nvSpPr>
              <p:cNvPr id="24" name="TextBox 23"/>
              <p:cNvSpPr txBox="1"/>
              <p:nvPr/>
            </p:nvSpPr>
            <p:spPr>
              <a:xfrm>
                <a:off x="1499120" y="6019800"/>
                <a:ext cx="542136" cy="276999"/>
              </a:xfrm>
              <a:prstGeom prst="rect">
                <a:avLst/>
              </a:prstGeom>
              <a:noFill/>
            </p:spPr>
            <p:txBody>
              <a:bodyPr wrap="none" rtlCol="0">
                <a:spAutoFit/>
              </a:bodyPr>
              <a:lstStyle/>
              <a:p>
                <a:r>
                  <a:rPr lang="en-GB" sz="1200" dirty="0" smtClean="0"/>
                  <a:t>-50%</a:t>
                </a:r>
                <a:endParaRPr lang="en-GB" sz="1200" dirty="0"/>
              </a:p>
            </p:txBody>
          </p:sp>
          <p:sp>
            <p:nvSpPr>
              <p:cNvPr id="25" name="TextBox 24"/>
              <p:cNvSpPr txBox="1"/>
              <p:nvPr/>
            </p:nvSpPr>
            <p:spPr>
              <a:xfrm>
                <a:off x="2582064" y="6019800"/>
                <a:ext cx="542136" cy="276999"/>
              </a:xfrm>
              <a:prstGeom prst="rect">
                <a:avLst/>
              </a:prstGeom>
              <a:noFill/>
            </p:spPr>
            <p:txBody>
              <a:bodyPr wrap="none" rtlCol="0">
                <a:spAutoFit/>
              </a:bodyPr>
              <a:lstStyle/>
              <a:p>
                <a:r>
                  <a:rPr lang="en-GB" sz="1200" dirty="0" smtClean="0"/>
                  <a:t>-25%</a:t>
                </a:r>
                <a:endParaRPr lang="en-GB" sz="1200" dirty="0"/>
              </a:p>
            </p:txBody>
          </p:sp>
          <p:sp>
            <p:nvSpPr>
              <p:cNvPr id="26" name="TextBox 25"/>
              <p:cNvSpPr txBox="1"/>
              <p:nvPr/>
            </p:nvSpPr>
            <p:spPr>
              <a:xfrm>
                <a:off x="3708920" y="6019800"/>
                <a:ext cx="405880" cy="276999"/>
              </a:xfrm>
              <a:prstGeom prst="rect">
                <a:avLst/>
              </a:prstGeom>
              <a:noFill/>
            </p:spPr>
            <p:txBody>
              <a:bodyPr wrap="none" rtlCol="0">
                <a:spAutoFit/>
              </a:bodyPr>
              <a:lstStyle/>
              <a:p>
                <a:r>
                  <a:rPr lang="en-GB" sz="1200" dirty="0" smtClean="0"/>
                  <a:t>0%</a:t>
                </a:r>
                <a:endParaRPr lang="en-GB" sz="1200" dirty="0"/>
              </a:p>
            </p:txBody>
          </p:sp>
          <p:sp>
            <p:nvSpPr>
              <p:cNvPr id="27" name="TextBox 26"/>
              <p:cNvSpPr txBox="1"/>
              <p:nvPr/>
            </p:nvSpPr>
            <p:spPr>
              <a:xfrm>
                <a:off x="4766960" y="6019800"/>
                <a:ext cx="490840" cy="276999"/>
              </a:xfrm>
              <a:prstGeom prst="rect">
                <a:avLst/>
              </a:prstGeom>
              <a:noFill/>
            </p:spPr>
            <p:txBody>
              <a:bodyPr wrap="none" rtlCol="0">
                <a:spAutoFit/>
              </a:bodyPr>
              <a:lstStyle/>
              <a:p>
                <a:r>
                  <a:rPr lang="en-GB" sz="1200" dirty="0" smtClean="0"/>
                  <a:t>25%</a:t>
                </a:r>
                <a:endParaRPr lang="en-GB" sz="1200" dirty="0"/>
              </a:p>
            </p:txBody>
          </p:sp>
          <p:sp>
            <p:nvSpPr>
              <p:cNvPr id="28" name="TextBox 27"/>
              <p:cNvSpPr txBox="1"/>
              <p:nvPr/>
            </p:nvSpPr>
            <p:spPr>
              <a:xfrm>
                <a:off x="5909960" y="6019800"/>
                <a:ext cx="490840" cy="276999"/>
              </a:xfrm>
              <a:prstGeom prst="rect">
                <a:avLst/>
              </a:prstGeom>
              <a:noFill/>
            </p:spPr>
            <p:txBody>
              <a:bodyPr wrap="none" rtlCol="0">
                <a:spAutoFit/>
              </a:bodyPr>
              <a:lstStyle/>
              <a:p>
                <a:r>
                  <a:rPr lang="en-GB" sz="1200" dirty="0" smtClean="0"/>
                  <a:t>50%</a:t>
                </a:r>
                <a:endParaRPr lang="en-GB" sz="1200" dirty="0"/>
              </a:p>
            </p:txBody>
          </p:sp>
          <p:sp>
            <p:nvSpPr>
              <p:cNvPr id="29" name="TextBox 28"/>
              <p:cNvSpPr txBox="1"/>
              <p:nvPr/>
            </p:nvSpPr>
            <p:spPr>
              <a:xfrm>
                <a:off x="6934200" y="6019800"/>
                <a:ext cx="490840" cy="276999"/>
              </a:xfrm>
              <a:prstGeom prst="rect">
                <a:avLst/>
              </a:prstGeom>
              <a:noFill/>
            </p:spPr>
            <p:txBody>
              <a:bodyPr wrap="none" rtlCol="0">
                <a:spAutoFit/>
              </a:bodyPr>
              <a:lstStyle/>
              <a:p>
                <a:r>
                  <a:rPr lang="en-GB" sz="1200" dirty="0" smtClean="0"/>
                  <a:t>75%</a:t>
                </a:r>
                <a:endParaRPr lang="en-GB" sz="1200" dirty="0"/>
              </a:p>
            </p:txBody>
          </p:sp>
          <p:sp>
            <p:nvSpPr>
              <p:cNvPr id="30" name="TextBox 29"/>
              <p:cNvSpPr txBox="1"/>
              <p:nvPr/>
            </p:nvSpPr>
            <p:spPr>
              <a:xfrm>
                <a:off x="7806201" y="6019800"/>
                <a:ext cx="575799" cy="276999"/>
              </a:xfrm>
              <a:prstGeom prst="rect">
                <a:avLst/>
              </a:prstGeom>
              <a:noFill/>
            </p:spPr>
            <p:txBody>
              <a:bodyPr wrap="none" rtlCol="0">
                <a:spAutoFit/>
              </a:bodyPr>
              <a:lstStyle/>
              <a:p>
                <a:r>
                  <a:rPr lang="en-GB" sz="1200" dirty="0" smtClean="0"/>
                  <a:t>100%</a:t>
                </a:r>
                <a:endParaRPr lang="en-GB" sz="1200" dirty="0"/>
              </a:p>
            </p:txBody>
          </p:sp>
          <p:sp>
            <p:nvSpPr>
              <p:cNvPr id="31" name="TextBox 30"/>
              <p:cNvSpPr txBox="1"/>
              <p:nvPr/>
            </p:nvSpPr>
            <p:spPr>
              <a:xfrm>
                <a:off x="1472556" y="6248400"/>
                <a:ext cx="1882247" cy="261610"/>
              </a:xfrm>
              <a:prstGeom prst="rect">
                <a:avLst/>
              </a:prstGeom>
              <a:noFill/>
            </p:spPr>
            <p:txBody>
              <a:bodyPr wrap="none" rtlCol="0">
                <a:spAutoFit/>
              </a:bodyPr>
              <a:lstStyle/>
              <a:p>
                <a:r>
                  <a:rPr lang="ru-RU" sz="1100" smtClean="0"/>
                  <a:t>Снижение использования</a:t>
                </a:r>
                <a:endParaRPr lang="en-GB" sz="1100" dirty="0"/>
              </a:p>
            </p:txBody>
          </p:sp>
          <p:sp>
            <p:nvSpPr>
              <p:cNvPr id="32" name="TextBox 31"/>
              <p:cNvSpPr txBox="1"/>
              <p:nvPr/>
            </p:nvSpPr>
            <p:spPr>
              <a:xfrm>
                <a:off x="7099277" y="6248400"/>
                <a:ext cx="2005677" cy="261610"/>
              </a:xfrm>
              <a:prstGeom prst="rect">
                <a:avLst/>
              </a:prstGeom>
              <a:noFill/>
            </p:spPr>
            <p:txBody>
              <a:bodyPr wrap="none" rtlCol="0">
                <a:spAutoFit/>
              </a:bodyPr>
              <a:lstStyle/>
              <a:p>
                <a:r>
                  <a:rPr lang="ru-RU" sz="1100" smtClean="0"/>
                  <a:t>Увеличение использования</a:t>
                </a:r>
                <a:endParaRPr lang="en-GB" sz="1100" dirty="0"/>
              </a:p>
            </p:txBody>
          </p:sp>
          <p:sp>
            <p:nvSpPr>
              <p:cNvPr id="33" name="TextBox 32"/>
              <p:cNvSpPr txBox="1"/>
              <p:nvPr/>
            </p:nvSpPr>
            <p:spPr>
              <a:xfrm rot="16200000">
                <a:off x="282076" y="5410200"/>
                <a:ext cx="1678665" cy="261610"/>
              </a:xfrm>
              <a:prstGeom prst="rect">
                <a:avLst/>
              </a:prstGeom>
              <a:noFill/>
            </p:spPr>
            <p:txBody>
              <a:bodyPr wrap="none" rtlCol="0">
                <a:spAutoFit/>
              </a:bodyPr>
              <a:lstStyle/>
              <a:p>
                <a:r>
                  <a:rPr lang="ru-RU" sz="1100" smtClean="0"/>
                  <a:t>Узкая приверженность</a:t>
                </a:r>
                <a:endParaRPr lang="en-GB" sz="1100" dirty="0"/>
              </a:p>
            </p:txBody>
          </p:sp>
          <p:sp>
            <p:nvSpPr>
              <p:cNvPr id="34" name="TextBox 33"/>
              <p:cNvSpPr txBox="1"/>
              <p:nvPr/>
            </p:nvSpPr>
            <p:spPr>
              <a:xfrm rot="16200000">
                <a:off x="176279" y="1854906"/>
                <a:ext cx="1890261" cy="261610"/>
              </a:xfrm>
              <a:prstGeom prst="rect">
                <a:avLst/>
              </a:prstGeom>
              <a:noFill/>
            </p:spPr>
            <p:txBody>
              <a:bodyPr wrap="none" rtlCol="0">
                <a:spAutoFit/>
              </a:bodyPr>
              <a:lstStyle/>
              <a:p>
                <a:r>
                  <a:rPr lang="ru-RU" sz="1100" smtClean="0"/>
                  <a:t>Широкая приверженность</a:t>
                </a:r>
                <a:endParaRPr lang="en-GB" sz="1100" dirty="0"/>
              </a:p>
            </p:txBody>
          </p:sp>
        </p:grpSp>
      </p:grpSp>
      <p:sp>
        <p:nvSpPr>
          <p:cNvPr id="2" name="Title 1"/>
          <p:cNvSpPr>
            <a:spLocks noGrp="1"/>
          </p:cNvSpPr>
          <p:nvPr>
            <p:ph type="title"/>
          </p:nvPr>
        </p:nvSpPr>
        <p:spPr>
          <a:xfrm>
            <a:off x="381000" y="230188"/>
            <a:ext cx="8382000" cy="498598"/>
          </a:xfrm>
        </p:spPr>
        <p:txBody>
          <a:bodyPr/>
          <a:lstStyle/>
          <a:p>
            <a:r>
              <a:rPr lang="ru-RU" sz="3600" smtClean="0"/>
              <a:t>Тенденции индустрии </a:t>
            </a:r>
            <a:r>
              <a:rPr lang="en-GB" sz="3600" smtClean="0"/>
              <a:t>Data Warehouse</a:t>
            </a:r>
            <a:endParaRPr lang="en-GB" sz="3600" dirty="0"/>
          </a:p>
        </p:txBody>
      </p:sp>
      <p:sp>
        <p:nvSpPr>
          <p:cNvPr id="4" name="Slide Number Placeholder 3"/>
          <p:cNvSpPr>
            <a:spLocks noGrp="1"/>
          </p:cNvSpPr>
          <p:nvPr>
            <p:ph type="sldNum" sz="quarter" idx="11"/>
          </p:nvPr>
        </p:nvSpPr>
        <p:spPr/>
        <p:txBody>
          <a:bodyPr/>
          <a:lstStyle/>
          <a:p>
            <a:fld id="{ACFC1C43-4963-4A84-9B5D-A33A80ABAB4E}" type="slidenum">
              <a:rPr lang="en-GB" smtClean="0">
                <a:solidFill>
                  <a:srgbClr val="FFFFFF">
                    <a:tint val="75000"/>
                  </a:srgbClr>
                </a:solidFill>
              </a:rPr>
              <a:pPr/>
              <a:t>6</a:t>
            </a:fld>
            <a:endParaRPr lang="en-GB">
              <a:solidFill>
                <a:srgbClr val="FFFFFF">
                  <a:tint val="75000"/>
                </a:srgbClr>
              </a:solidFill>
            </a:endParaRPr>
          </a:p>
        </p:txBody>
      </p:sp>
      <p:sp>
        <p:nvSpPr>
          <p:cNvPr id="37" name="Declining Usage Despite Commitment"/>
          <p:cNvSpPr txBox="1"/>
          <p:nvPr/>
        </p:nvSpPr>
        <p:spPr>
          <a:xfrm>
            <a:off x="1143000" y="3352800"/>
            <a:ext cx="1066800" cy="90024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DBMS Built for Transactions</a:t>
            </a:r>
          </a:p>
          <a:p>
            <a:pPr algn="ctr"/>
            <a:endParaRPr lang="en-GB" sz="1050" b="1" dirty="0" smtClean="0">
              <a:effectLst>
                <a:outerShdw blurRad="38100" dist="38100" dir="2700000" algn="tl">
                  <a:srgbClr val="000000">
                    <a:alpha val="43137"/>
                  </a:srgbClr>
                </a:outerShdw>
              </a:effectLst>
            </a:endParaRPr>
          </a:p>
          <a:p>
            <a:pPr algn="ctr"/>
            <a:r>
              <a:rPr lang="en-GB" sz="1050" b="1" dirty="0" smtClean="0">
                <a:effectLst>
                  <a:outerShdw blurRad="38100" dist="38100" dir="2700000" algn="tl">
                    <a:srgbClr val="000000">
                      <a:alpha val="43137"/>
                    </a:srgbClr>
                  </a:outerShdw>
                </a:effectLst>
              </a:rPr>
              <a:t>SMP</a:t>
            </a:r>
            <a:endParaRPr lang="en-GB" sz="1050" b="1" dirty="0">
              <a:effectLst>
                <a:outerShdw blurRad="38100" dist="38100" dir="2700000" algn="tl">
                  <a:srgbClr val="000000">
                    <a:alpha val="43137"/>
                  </a:srgbClr>
                </a:outerShdw>
              </a:effectLst>
            </a:endParaRPr>
          </a:p>
        </p:txBody>
      </p:sp>
      <p:grpSp>
        <p:nvGrpSpPr>
          <p:cNvPr id="14" name="Flat Growth Good or Moderate Commitment"/>
          <p:cNvGrpSpPr/>
          <p:nvPr/>
        </p:nvGrpSpPr>
        <p:grpSpPr>
          <a:xfrm>
            <a:off x="2362200" y="1600200"/>
            <a:ext cx="1981200" cy="3082498"/>
            <a:chOff x="3124200" y="1600200"/>
            <a:chExt cx="1981200" cy="3082498"/>
          </a:xfrm>
        </p:grpSpPr>
        <p:sp>
          <p:nvSpPr>
            <p:cNvPr id="38" name="TextBox 37"/>
            <p:cNvSpPr txBox="1"/>
            <p:nvPr/>
          </p:nvSpPr>
          <p:spPr>
            <a:xfrm>
              <a:off x="3581400" y="1600200"/>
              <a:ext cx="1066800" cy="90024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Centralized EDW</a:t>
              </a:r>
            </a:p>
            <a:p>
              <a:pPr algn="ctr"/>
              <a:endParaRPr lang="en-GB" sz="1050" b="1" dirty="0" smtClean="0">
                <a:effectLst>
                  <a:outerShdw blurRad="38100" dist="38100" dir="2700000" algn="tl">
                    <a:srgbClr val="000000">
                      <a:alpha val="43137"/>
                    </a:srgbClr>
                  </a:outerShdw>
                </a:effectLst>
              </a:endParaRPr>
            </a:p>
            <a:p>
              <a:pPr algn="ctr"/>
              <a:r>
                <a:rPr lang="en-GB" sz="1050" b="1" dirty="0" smtClean="0">
                  <a:effectLst>
                    <a:outerShdw blurRad="38100" dist="38100" dir="2700000" algn="tl">
                      <a:srgbClr val="000000">
                        <a:alpha val="43137"/>
                      </a:srgbClr>
                    </a:outerShdw>
                  </a:effectLst>
                </a:rPr>
                <a:t>Analytics within EDW</a:t>
              </a:r>
            </a:p>
          </p:txBody>
        </p:sp>
        <p:sp>
          <p:nvSpPr>
            <p:cNvPr id="39" name="TextBox 38"/>
            <p:cNvSpPr txBox="1"/>
            <p:nvPr/>
          </p:nvSpPr>
          <p:spPr>
            <a:xfrm>
              <a:off x="3124200" y="2514600"/>
              <a:ext cx="1066800" cy="90024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Analytics Outside EDW</a:t>
              </a:r>
            </a:p>
            <a:p>
              <a:pPr algn="ctr"/>
              <a:endParaRPr lang="en-GB" sz="1050" b="1" dirty="0" smtClean="0">
                <a:effectLst>
                  <a:outerShdw blurRad="38100" dist="38100" dir="2700000" algn="tl">
                    <a:srgbClr val="000000">
                      <a:alpha val="43137"/>
                    </a:srgbClr>
                  </a:outerShdw>
                </a:effectLst>
              </a:endParaRPr>
            </a:p>
            <a:p>
              <a:pPr algn="ctr"/>
              <a:r>
                <a:rPr lang="en-GB" sz="1050" b="1" dirty="0" smtClean="0">
                  <a:effectLst>
                    <a:outerShdw blurRad="38100" dist="38100" dir="2700000" algn="tl">
                      <a:srgbClr val="000000">
                        <a:alpha val="43137"/>
                      </a:srgbClr>
                    </a:outerShdw>
                  </a:effectLst>
                </a:rPr>
                <a:t>Blades in Racks</a:t>
              </a:r>
              <a:endParaRPr lang="en-GB" sz="1050" b="1" dirty="0">
                <a:effectLst>
                  <a:outerShdw blurRad="38100" dist="38100" dir="2700000" algn="tl">
                    <a:srgbClr val="000000">
                      <a:alpha val="43137"/>
                    </a:srgbClr>
                  </a:outerShdw>
                </a:effectLst>
              </a:endParaRPr>
            </a:p>
          </p:txBody>
        </p:sp>
        <p:sp>
          <p:nvSpPr>
            <p:cNvPr id="40" name="TextBox 39"/>
            <p:cNvSpPr txBox="1"/>
            <p:nvPr/>
          </p:nvSpPr>
          <p:spPr>
            <a:xfrm>
              <a:off x="4038600" y="2632502"/>
              <a:ext cx="10668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DBMS Built for DW</a:t>
              </a:r>
              <a:endParaRPr lang="en-GB" sz="1050" b="1" dirty="0">
                <a:effectLst>
                  <a:outerShdw blurRad="38100" dist="38100" dir="2700000" algn="tl">
                    <a:srgbClr val="000000">
                      <a:alpha val="43137"/>
                    </a:srgbClr>
                  </a:outerShdw>
                </a:effectLst>
              </a:endParaRPr>
            </a:p>
          </p:txBody>
        </p:sp>
        <p:sp>
          <p:nvSpPr>
            <p:cNvPr id="41" name="TextBox 40"/>
            <p:cNvSpPr txBox="1"/>
            <p:nvPr/>
          </p:nvSpPr>
          <p:spPr>
            <a:xfrm>
              <a:off x="3657600" y="3810000"/>
              <a:ext cx="10668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Server Virtualization</a:t>
              </a:r>
              <a:endParaRPr lang="en-GB" sz="1050" b="1" dirty="0">
                <a:effectLst>
                  <a:outerShdw blurRad="38100" dist="38100" dir="2700000" algn="tl">
                    <a:srgbClr val="000000">
                      <a:alpha val="43137"/>
                    </a:srgbClr>
                  </a:outerShdw>
                </a:effectLst>
              </a:endParaRPr>
            </a:p>
          </p:txBody>
        </p:sp>
        <p:sp>
          <p:nvSpPr>
            <p:cNvPr id="42" name="TextBox 41"/>
            <p:cNvSpPr txBox="1"/>
            <p:nvPr/>
          </p:nvSpPr>
          <p:spPr>
            <a:xfrm>
              <a:off x="3657600" y="4267200"/>
              <a:ext cx="8382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DW Bundles</a:t>
              </a:r>
              <a:endParaRPr lang="en-GB" sz="1050" b="1" dirty="0">
                <a:effectLst>
                  <a:outerShdw blurRad="38100" dist="38100" dir="2700000" algn="tl">
                    <a:srgbClr val="000000">
                      <a:alpha val="43137"/>
                    </a:srgbClr>
                  </a:outerShdw>
                </a:effectLst>
              </a:endParaRPr>
            </a:p>
          </p:txBody>
        </p:sp>
      </p:grpSp>
      <p:grpSp>
        <p:nvGrpSpPr>
          <p:cNvPr id="15" name="Good Growth Moderate Commitment"/>
          <p:cNvGrpSpPr/>
          <p:nvPr/>
        </p:nvGrpSpPr>
        <p:grpSpPr>
          <a:xfrm>
            <a:off x="3657600" y="3098884"/>
            <a:ext cx="3124200" cy="1422232"/>
            <a:chOff x="4419600" y="3098884"/>
            <a:chExt cx="3124200" cy="1422232"/>
          </a:xfrm>
        </p:grpSpPr>
        <p:sp>
          <p:nvSpPr>
            <p:cNvPr id="43" name="TextBox 42"/>
            <p:cNvSpPr txBox="1"/>
            <p:nvPr/>
          </p:nvSpPr>
          <p:spPr>
            <a:xfrm>
              <a:off x="4419600" y="3098884"/>
              <a:ext cx="8382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Security</a:t>
              </a:r>
              <a:endParaRPr lang="en-GB" sz="1050" b="1" dirty="0">
                <a:effectLst>
                  <a:outerShdw blurRad="38100" dist="38100" dir="2700000" algn="tl">
                    <a:srgbClr val="000000">
                      <a:alpha val="43137"/>
                    </a:srgbClr>
                  </a:outerShdw>
                </a:effectLst>
              </a:endParaRPr>
            </a:p>
          </p:txBody>
        </p:sp>
        <p:sp>
          <p:nvSpPr>
            <p:cNvPr id="44" name="TextBox 43"/>
            <p:cNvSpPr txBox="1"/>
            <p:nvPr/>
          </p:nvSpPr>
          <p:spPr>
            <a:xfrm>
              <a:off x="4495800" y="3403684"/>
              <a:ext cx="12192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DW Appliance</a:t>
              </a:r>
              <a:endParaRPr lang="en-GB" sz="1050" b="1" dirty="0">
                <a:effectLst>
                  <a:outerShdw blurRad="38100" dist="38100" dir="2700000" algn="tl">
                    <a:srgbClr val="000000">
                      <a:alpha val="43137"/>
                    </a:srgbClr>
                  </a:outerShdw>
                </a:effectLst>
              </a:endParaRPr>
            </a:p>
          </p:txBody>
        </p:sp>
        <p:sp>
          <p:nvSpPr>
            <p:cNvPr id="45" name="TextBox 44"/>
            <p:cNvSpPr txBox="1"/>
            <p:nvPr/>
          </p:nvSpPr>
          <p:spPr>
            <a:xfrm>
              <a:off x="4419600" y="3657600"/>
              <a:ext cx="1524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Mixed Workloads</a:t>
              </a:r>
              <a:endParaRPr lang="en-GB" sz="1050" b="1" dirty="0">
                <a:effectLst>
                  <a:outerShdw blurRad="38100" dist="38100" dir="2700000" algn="tl">
                    <a:srgbClr val="000000">
                      <a:alpha val="43137"/>
                    </a:srgbClr>
                  </a:outerShdw>
                </a:effectLst>
              </a:endParaRPr>
            </a:p>
          </p:txBody>
        </p:sp>
        <p:sp>
          <p:nvSpPr>
            <p:cNvPr id="46" name="TextBox 45"/>
            <p:cNvSpPr txBox="1"/>
            <p:nvPr/>
          </p:nvSpPr>
          <p:spPr>
            <a:xfrm>
              <a:off x="4495800" y="3911516"/>
              <a:ext cx="1524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Data Federation</a:t>
              </a:r>
              <a:endParaRPr lang="en-GB" sz="1050" b="1" dirty="0">
                <a:effectLst>
                  <a:outerShdw blurRad="38100" dist="38100" dir="2700000" algn="tl">
                    <a:srgbClr val="000000">
                      <a:alpha val="43137"/>
                    </a:srgbClr>
                  </a:outerShdw>
                </a:effectLst>
              </a:endParaRPr>
            </a:p>
          </p:txBody>
        </p:sp>
        <p:sp>
          <p:nvSpPr>
            <p:cNvPr id="47" name="TextBox 46"/>
            <p:cNvSpPr txBox="1"/>
            <p:nvPr/>
          </p:nvSpPr>
          <p:spPr>
            <a:xfrm>
              <a:off x="4419600" y="4165432"/>
              <a:ext cx="1524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Columnar DBMS</a:t>
              </a:r>
              <a:endParaRPr lang="en-GB" sz="1050" b="1" dirty="0">
                <a:effectLst>
                  <a:outerShdw blurRad="38100" dist="38100" dir="2700000" algn="tl">
                    <a:srgbClr val="000000">
                      <a:alpha val="43137"/>
                    </a:srgbClr>
                  </a:outerShdw>
                </a:effectLst>
              </a:endParaRPr>
            </a:p>
          </p:txBody>
        </p:sp>
        <p:sp>
          <p:nvSpPr>
            <p:cNvPr id="48" name="TextBox 47"/>
            <p:cNvSpPr txBox="1"/>
            <p:nvPr/>
          </p:nvSpPr>
          <p:spPr>
            <a:xfrm>
              <a:off x="5715000" y="3348588"/>
              <a:ext cx="1066800" cy="1023357"/>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Streaming Data</a:t>
              </a:r>
            </a:p>
            <a:p>
              <a:pPr algn="ctr"/>
              <a:endParaRPr lang="en-GB" sz="300" b="1" dirty="0" smtClean="0">
                <a:effectLst>
                  <a:outerShdw blurRad="38100" dist="38100" dir="2700000" algn="tl">
                    <a:srgbClr val="000000">
                      <a:alpha val="43137"/>
                    </a:srgbClr>
                  </a:outerShdw>
                </a:effectLst>
              </a:endParaRPr>
            </a:p>
            <a:p>
              <a:pPr algn="ctr"/>
              <a:r>
                <a:rPr lang="en-GB" sz="1050" b="1" dirty="0" smtClean="0">
                  <a:effectLst>
                    <a:outerShdw blurRad="38100" dist="38100" dir="2700000" algn="tl">
                      <a:srgbClr val="000000">
                        <a:alpha val="43137"/>
                      </a:srgbClr>
                    </a:outerShdw>
                  </a:effectLst>
                </a:rPr>
                <a:t>SOA</a:t>
              </a:r>
            </a:p>
            <a:p>
              <a:pPr algn="ctr"/>
              <a:endParaRPr lang="en-GB" sz="400" b="1" dirty="0" smtClean="0">
                <a:effectLst>
                  <a:outerShdw blurRad="38100" dist="38100" dir="2700000" algn="tl">
                    <a:srgbClr val="000000">
                      <a:alpha val="43137"/>
                    </a:srgbClr>
                  </a:outerShdw>
                </a:effectLst>
              </a:endParaRPr>
            </a:p>
            <a:p>
              <a:pPr algn="ctr"/>
              <a:r>
                <a:rPr lang="en-GB" sz="1050" b="1" dirty="0" smtClean="0">
                  <a:effectLst>
                    <a:outerShdw blurRad="38100" dist="38100" dir="2700000" algn="tl">
                      <a:srgbClr val="000000">
                        <a:alpha val="43137"/>
                      </a:srgbClr>
                    </a:outerShdw>
                  </a:effectLst>
                </a:rPr>
                <a:t>Low-Power Hardware</a:t>
              </a:r>
            </a:p>
          </p:txBody>
        </p:sp>
        <p:sp>
          <p:nvSpPr>
            <p:cNvPr id="51" name="TextBox 50"/>
            <p:cNvSpPr txBox="1"/>
            <p:nvPr/>
          </p:nvSpPr>
          <p:spPr>
            <a:xfrm>
              <a:off x="6019800" y="4267200"/>
              <a:ext cx="1524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In-Memory DBMS</a:t>
              </a:r>
              <a:endParaRPr lang="en-GB" sz="1050" b="1" dirty="0">
                <a:effectLst>
                  <a:outerShdw blurRad="38100" dist="38100" dir="2700000" algn="tl">
                    <a:srgbClr val="000000">
                      <a:alpha val="43137"/>
                    </a:srgbClr>
                  </a:outerShdw>
                </a:effectLst>
              </a:endParaRPr>
            </a:p>
          </p:txBody>
        </p:sp>
      </p:grpSp>
      <p:grpSp>
        <p:nvGrpSpPr>
          <p:cNvPr id="16" name="Good Growth Small Commitment"/>
          <p:cNvGrpSpPr/>
          <p:nvPr/>
        </p:nvGrpSpPr>
        <p:grpSpPr>
          <a:xfrm>
            <a:off x="3505200" y="4495800"/>
            <a:ext cx="3276600" cy="1168316"/>
            <a:chOff x="4267200" y="4495800"/>
            <a:chExt cx="3276600" cy="1168316"/>
          </a:xfrm>
        </p:grpSpPr>
        <p:sp>
          <p:nvSpPr>
            <p:cNvPr id="52" name="TextBox 51"/>
            <p:cNvSpPr txBox="1"/>
            <p:nvPr/>
          </p:nvSpPr>
          <p:spPr>
            <a:xfrm>
              <a:off x="5334000" y="4495800"/>
              <a:ext cx="838200" cy="253916"/>
            </a:xfrm>
            <a:prstGeom prst="rect">
              <a:avLst/>
            </a:prstGeom>
            <a:noFill/>
          </p:spPr>
          <p:txBody>
            <a:bodyPr wrap="square" rtlCol="0">
              <a:spAutoFit/>
            </a:bodyPr>
            <a:lstStyle/>
            <a:p>
              <a:pPr algn="ctr"/>
              <a:r>
                <a:rPr lang="en-GB" sz="1050" b="1" dirty="0" err="1" smtClean="0">
                  <a:effectLst>
                    <a:outerShdw blurRad="38100" dist="38100" dir="2700000" algn="tl">
                      <a:srgbClr val="000000">
                        <a:alpha val="43137"/>
                      </a:srgbClr>
                    </a:outerShdw>
                  </a:effectLst>
                </a:rPr>
                <a:t>SaaS</a:t>
              </a:r>
              <a:endParaRPr lang="en-GB" sz="1050" b="1" dirty="0">
                <a:effectLst>
                  <a:outerShdw blurRad="38100" dist="38100" dir="2700000" algn="tl">
                    <a:srgbClr val="000000">
                      <a:alpha val="43137"/>
                    </a:srgbClr>
                  </a:outerShdw>
                </a:effectLst>
              </a:endParaRPr>
            </a:p>
          </p:txBody>
        </p:sp>
        <p:sp>
          <p:nvSpPr>
            <p:cNvPr id="53" name="TextBox 52"/>
            <p:cNvSpPr txBox="1"/>
            <p:nvPr/>
          </p:nvSpPr>
          <p:spPr>
            <a:xfrm>
              <a:off x="4267200" y="4689902"/>
              <a:ext cx="11430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Open Source OS</a:t>
              </a:r>
              <a:endParaRPr lang="en-GB" sz="1050" b="1" dirty="0">
                <a:effectLst>
                  <a:outerShdw blurRad="38100" dist="38100" dir="2700000" algn="tl">
                    <a:srgbClr val="000000">
                      <a:alpha val="43137"/>
                    </a:srgbClr>
                  </a:outerShdw>
                </a:effectLst>
              </a:endParaRPr>
            </a:p>
          </p:txBody>
        </p:sp>
        <p:sp>
          <p:nvSpPr>
            <p:cNvPr id="54" name="TextBox 53"/>
            <p:cNvSpPr txBox="1"/>
            <p:nvPr/>
          </p:nvSpPr>
          <p:spPr>
            <a:xfrm>
              <a:off x="5181600" y="4689902"/>
              <a:ext cx="18288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Open Source</a:t>
              </a:r>
            </a:p>
            <a:p>
              <a:pPr algn="ctr"/>
              <a:r>
                <a:rPr lang="en-GB" sz="1050" b="1" dirty="0" smtClean="0">
                  <a:effectLst>
                    <a:outerShdw blurRad="38100" dist="38100" dir="2700000" algn="tl">
                      <a:srgbClr val="000000">
                        <a:alpha val="43137"/>
                      </a:srgbClr>
                    </a:outerShdw>
                  </a:effectLst>
                </a:rPr>
                <a:t>Reporting</a:t>
              </a:r>
              <a:endParaRPr lang="en-GB" sz="1050" b="1" dirty="0">
                <a:effectLst>
                  <a:outerShdw blurRad="38100" dist="38100" dir="2700000" algn="tl">
                    <a:srgbClr val="000000">
                      <a:alpha val="43137"/>
                    </a:srgbClr>
                  </a:outerShdw>
                </a:effectLst>
              </a:endParaRPr>
            </a:p>
          </p:txBody>
        </p:sp>
        <p:sp>
          <p:nvSpPr>
            <p:cNvPr id="55" name="TextBox 54"/>
            <p:cNvSpPr txBox="1"/>
            <p:nvPr/>
          </p:nvSpPr>
          <p:spPr>
            <a:xfrm>
              <a:off x="5181600" y="4994702"/>
              <a:ext cx="18288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Open Source</a:t>
              </a:r>
            </a:p>
            <a:p>
              <a:pPr algn="ctr"/>
              <a:r>
                <a:rPr lang="en-GB" sz="1050" b="1" dirty="0" smtClean="0">
                  <a:effectLst>
                    <a:outerShdw blurRad="38100" dist="38100" dir="2700000" algn="tl">
                      <a:srgbClr val="000000">
                        <a:alpha val="43137"/>
                      </a:srgbClr>
                    </a:outerShdw>
                  </a:effectLst>
                </a:rPr>
                <a:t>Data Integration</a:t>
              </a:r>
              <a:endParaRPr lang="en-GB" sz="1050" b="1" dirty="0">
                <a:effectLst>
                  <a:outerShdw blurRad="38100" dist="38100" dir="2700000" algn="tl">
                    <a:srgbClr val="000000">
                      <a:alpha val="43137"/>
                    </a:srgbClr>
                  </a:outerShdw>
                </a:effectLst>
              </a:endParaRPr>
            </a:p>
          </p:txBody>
        </p:sp>
        <p:sp>
          <p:nvSpPr>
            <p:cNvPr id="56" name="TextBox 55"/>
            <p:cNvSpPr txBox="1"/>
            <p:nvPr/>
          </p:nvSpPr>
          <p:spPr>
            <a:xfrm>
              <a:off x="4495800" y="5029200"/>
              <a:ext cx="12954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Software Appliance</a:t>
              </a:r>
              <a:endParaRPr lang="en-GB" sz="1050" b="1" dirty="0">
                <a:effectLst>
                  <a:outerShdw blurRad="38100" dist="38100" dir="2700000" algn="tl">
                    <a:srgbClr val="000000">
                      <a:alpha val="43137"/>
                    </a:srgbClr>
                  </a:outerShdw>
                </a:effectLst>
              </a:endParaRPr>
            </a:p>
          </p:txBody>
        </p:sp>
        <p:sp>
          <p:nvSpPr>
            <p:cNvPr id="57" name="TextBox 56"/>
            <p:cNvSpPr txBox="1"/>
            <p:nvPr/>
          </p:nvSpPr>
          <p:spPr>
            <a:xfrm>
              <a:off x="4800600" y="5410200"/>
              <a:ext cx="12954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Public Cloud</a:t>
              </a:r>
              <a:endParaRPr lang="en-GB" sz="1050" b="1" dirty="0">
                <a:effectLst>
                  <a:outerShdw blurRad="38100" dist="38100" dir="2700000" algn="tl">
                    <a:srgbClr val="000000">
                      <a:alpha val="43137"/>
                    </a:srgbClr>
                  </a:outerShdw>
                </a:effectLst>
              </a:endParaRPr>
            </a:p>
          </p:txBody>
        </p:sp>
        <p:sp>
          <p:nvSpPr>
            <p:cNvPr id="58" name="TextBox 57"/>
            <p:cNvSpPr txBox="1"/>
            <p:nvPr/>
          </p:nvSpPr>
          <p:spPr>
            <a:xfrm>
              <a:off x="5943600" y="5299502"/>
              <a:ext cx="16002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Open Source DBMS</a:t>
              </a:r>
              <a:endParaRPr lang="en-GB" sz="1050" b="1" dirty="0">
                <a:effectLst>
                  <a:outerShdw blurRad="38100" dist="38100" dir="2700000" algn="tl">
                    <a:srgbClr val="000000">
                      <a:alpha val="43137"/>
                    </a:srgbClr>
                  </a:outerShdw>
                </a:effectLst>
              </a:endParaRPr>
            </a:p>
          </p:txBody>
        </p:sp>
      </p:grpSp>
      <p:grpSp>
        <p:nvGrpSpPr>
          <p:cNvPr id="35" name="GoodGrowth Good Commitment"/>
          <p:cNvGrpSpPr/>
          <p:nvPr/>
        </p:nvGrpSpPr>
        <p:grpSpPr>
          <a:xfrm>
            <a:off x="4114800" y="1447800"/>
            <a:ext cx="3276600" cy="1752600"/>
            <a:chOff x="4876800" y="1447800"/>
            <a:chExt cx="3276600" cy="1752600"/>
          </a:xfrm>
        </p:grpSpPr>
        <p:sp>
          <p:nvSpPr>
            <p:cNvPr id="59" name="TextBox 58"/>
            <p:cNvSpPr txBox="1"/>
            <p:nvPr/>
          </p:nvSpPr>
          <p:spPr>
            <a:xfrm>
              <a:off x="5715000" y="1447800"/>
              <a:ext cx="12954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Advanced Analytics</a:t>
              </a:r>
              <a:endParaRPr lang="en-GB" sz="1050" b="1" dirty="0">
                <a:effectLst>
                  <a:outerShdw blurRad="38100" dist="38100" dir="2700000" algn="tl">
                    <a:srgbClr val="000000">
                      <a:alpha val="43137"/>
                    </a:srgbClr>
                  </a:outerShdw>
                </a:effectLst>
              </a:endParaRPr>
            </a:p>
          </p:txBody>
        </p:sp>
        <p:sp>
          <p:nvSpPr>
            <p:cNvPr id="60" name="TextBox 59"/>
            <p:cNvSpPr txBox="1"/>
            <p:nvPr/>
          </p:nvSpPr>
          <p:spPr>
            <a:xfrm>
              <a:off x="5334000" y="1905000"/>
              <a:ext cx="838200" cy="415498"/>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Data Quality</a:t>
              </a:r>
              <a:endParaRPr lang="en-GB" sz="1050" b="1" dirty="0">
                <a:effectLst>
                  <a:outerShdw blurRad="38100" dist="38100" dir="2700000" algn="tl">
                    <a:srgbClr val="000000">
                      <a:alpha val="43137"/>
                    </a:srgbClr>
                  </a:outerShdw>
                </a:effectLst>
              </a:endParaRPr>
            </a:p>
          </p:txBody>
        </p:sp>
        <p:sp>
          <p:nvSpPr>
            <p:cNvPr id="61" name="TextBox 60"/>
            <p:cNvSpPr txBox="1"/>
            <p:nvPr/>
          </p:nvSpPr>
          <p:spPr>
            <a:xfrm>
              <a:off x="4876800" y="2286000"/>
              <a:ext cx="9906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HA for DW</a:t>
              </a:r>
              <a:endParaRPr lang="en-GB" sz="1050" b="1" dirty="0">
                <a:effectLst>
                  <a:outerShdw blurRad="38100" dist="38100" dir="2700000" algn="tl">
                    <a:srgbClr val="000000">
                      <a:alpha val="43137"/>
                    </a:srgbClr>
                  </a:outerShdw>
                </a:effectLst>
              </a:endParaRPr>
            </a:p>
          </p:txBody>
        </p:sp>
        <p:sp>
          <p:nvSpPr>
            <p:cNvPr id="62" name="TextBox 61"/>
            <p:cNvSpPr txBox="1"/>
            <p:nvPr/>
          </p:nvSpPr>
          <p:spPr>
            <a:xfrm>
              <a:off x="5181600" y="2590800"/>
              <a:ext cx="1143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Web Services</a:t>
              </a:r>
              <a:endParaRPr lang="en-GB" sz="1050" b="1" dirty="0">
                <a:effectLst>
                  <a:outerShdw blurRad="38100" dist="38100" dir="2700000" algn="tl">
                    <a:srgbClr val="000000">
                      <a:alpha val="43137"/>
                    </a:srgbClr>
                  </a:outerShdw>
                </a:effectLst>
              </a:endParaRPr>
            </a:p>
          </p:txBody>
        </p:sp>
        <p:sp>
          <p:nvSpPr>
            <p:cNvPr id="63" name="TextBox 62"/>
            <p:cNvSpPr txBox="1"/>
            <p:nvPr/>
          </p:nvSpPr>
          <p:spPr>
            <a:xfrm>
              <a:off x="5562600" y="2946484"/>
              <a:ext cx="1143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MPP</a:t>
              </a:r>
              <a:endParaRPr lang="en-GB" sz="1050" b="1" dirty="0">
                <a:effectLst>
                  <a:outerShdw blurRad="38100" dist="38100" dir="2700000" algn="tl">
                    <a:srgbClr val="000000">
                      <a:alpha val="43137"/>
                    </a:srgbClr>
                  </a:outerShdw>
                </a:effectLst>
              </a:endParaRPr>
            </a:p>
          </p:txBody>
        </p:sp>
        <p:sp>
          <p:nvSpPr>
            <p:cNvPr id="64" name="TextBox 63"/>
            <p:cNvSpPr txBox="1"/>
            <p:nvPr/>
          </p:nvSpPr>
          <p:spPr>
            <a:xfrm>
              <a:off x="5867400" y="2336884"/>
              <a:ext cx="1143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64-bit</a:t>
              </a:r>
              <a:endParaRPr lang="en-GB" sz="1050" b="1" dirty="0">
                <a:effectLst>
                  <a:outerShdw blurRad="38100" dist="38100" dir="2700000" algn="tl">
                    <a:srgbClr val="000000">
                      <a:alpha val="43137"/>
                    </a:srgbClr>
                  </a:outerShdw>
                </a:effectLst>
              </a:endParaRPr>
            </a:p>
          </p:txBody>
        </p:sp>
        <p:sp>
          <p:nvSpPr>
            <p:cNvPr id="65" name="TextBox 64"/>
            <p:cNvSpPr txBox="1"/>
            <p:nvPr/>
          </p:nvSpPr>
          <p:spPr>
            <a:xfrm>
              <a:off x="6781800" y="2336884"/>
              <a:ext cx="1143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MDM</a:t>
              </a:r>
              <a:endParaRPr lang="en-GB" sz="1050" b="1" dirty="0">
                <a:effectLst>
                  <a:outerShdw blurRad="38100" dist="38100" dir="2700000" algn="tl">
                    <a:srgbClr val="000000">
                      <a:alpha val="43137"/>
                    </a:srgbClr>
                  </a:outerShdw>
                </a:effectLst>
              </a:endParaRPr>
            </a:p>
          </p:txBody>
        </p:sp>
        <p:sp>
          <p:nvSpPr>
            <p:cNvPr id="66" name="TextBox 65"/>
            <p:cNvSpPr txBox="1"/>
            <p:nvPr/>
          </p:nvSpPr>
          <p:spPr>
            <a:xfrm>
              <a:off x="7010400" y="2819400"/>
              <a:ext cx="1143000" cy="253916"/>
            </a:xfrm>
            <a:prstGeom prst="rect">
              <a:avLst/>
            </a:prstGeom>
            <a:noFill/>
          </p:spPr>
          <p:txBody>
            <a:bodyPr wrap="square" rtlCol="0">
              <a:spAutoFit/>
            </a:bodyPr>
            <a:lstStyle/>
            <a:p>
              <a:pPr algn="ctr"/>
              <a:r>
                <a:rPr lang="en-GB" sz="1050" b="1" dirty="0" smtClean="0">
                  <a:effectLst>
                    <a:outerShdw blurRad="38100" dist="38100" dir="2700000" algn="tl">
                      <a:srgbClr val="000000">
                        <a:alpha val="43137"/>
                      </a:srgbClr>
                    </a:outerShdw>
                  </a:effectLst>
                </a:rPr>
                <a:t>Real-time DW</a:t>
              </a:r>
              <a:endParaRPr lang="en-GB" sz="1050" b="1" dirty="0">
                <a:effectLst>
                  <a:outerShdw blurRad="38100" dist="38100" dir="2700000" algn="tl">
                    <a:srgbClr val="000000">
                      <a:alpha val="43137"/>
                    </a:srgbClr>
                  </a:outerShdw>
                </a:effectLst>
              </a:endParaRPr>
            </a:p>
          </p:txBody>
        </p:sp>
      </p:grpSp>
      <p:sp>
        <p:nvSpPr>
          <p:cNvPr id="73" name="TextBox 72"/>
          <p:cNvSpPr txBox="1"/>
          <p:nvPr/>
        </p:nvSpPr>
        <p:spPr>
          <a:xfrm>
            <a:off x="7696200" y="6248400"/>
            <a:ext cx="1379865" cy="276999"/>
          </a:xfrm>
          <a:prstGeom prst="rect">
            <a:avLst/>
          </a:prstGeom>
          <a:noFill/>
        </p:spPr>
        <p:txBody>
          <a:bodyPr wrap="none" rtlCol="0">
            <a:spAutoFit/>
          </a:bodyPr>
          <a:lstStyle/>
          <a:p>
            <a:r>
              <a:rPr lang="ru-RU" sz="1200" i="1" smtClean="0">
                <a:effectLst>
                  <a:outerShdw blurRad="38100" dist="38100" dir="2700000" algn="tl">
                    <a:srgbClr val="000000">
                      <a:alpha val="43137"/>
                    </a:srgbClr>
                  </a:outerShdw>
                </a:effectLst>
              </a:rPr>
              <a:t>Источник</a:t>
            </a:r>
            <a:r>
              <a:rPr lang="en-GB" sz="1200" i="1" smtClean="0">
                <a:effectLst>
                  <a:outerShdw blurRad="38100" dist="38100" dir="2700000" algn="tl">
                    <a:srgbClr val="000000">
                      <a:alpha val="43137"/>
                    </a:srgbClr>
                  </a:outerShdw>
                </a:effectLst>
              </a:rPr>
              <a:t>: </a:t>
            </a:r>
            <a:r>
              <a:rPr lang="en-GB" sz="1200" i="1" dirty="0" smtClean="0">
                <a:effectLst>
                  <a:outerShdw blurRad="38100" dist="38100" dir="2700000" algn="tl">
                    <a:srgbClr val="000000">
                      <a:alpha val="43137"/>
                    </a:srgbClr>
                  </a:outerShdw>
                </a:effectLst>
              </a:rPr>
              <a:t>TDWI</a:t>
            </a:r>
            <a:endParaRPr lang="en-GB" sz="1200" i="1" dirty="0">
              <a:effectLst>
                <a:outerShdw blurRad="38100" dist="38100" dir="2700000" algn="tl">
                  <a:srgbClr val="000000">
                    <a:alpha val="43137"/>
                  </a:srgbClr>
                </a:outerShdw>
              </a:effectLst>
            </a:endParaRPr>
          </a:p>
        </p:txBody>
      </p:sp>
      <p:sp>
        <p:nvSpPr>
          <p:cNvPr id="75" name="Freeform 74"/>
          <p:cNvSpPr/>
          <p:nvPr/>
        </p:nvSpPr>
        <p:spPr bwMode="auto">
          <a:xfrm>
            <a:off x="1219200" y="3199524"/>
            <a:ext cx="1001111" cy="1167524"/>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99848 w 1087820"/>
              <a:gd name="connsiteY11" fmla="*/ 15318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99848 w 1087820"/>
              <a:gd name="connsiteY10" fmla="*/ 381780 h 1167428"/>
              <a:gd name="connsiteX11" fmla="*/ 99848 w 1087820"/>
              <a:gd name="connsiteY11" fmla="*/ 15318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0 w 987972"/>
              <a:gd name="connsiteY9" fmla="*/ 915180 h 1167428"/>
              <a:gd name="connsiteX10" fmla="*/ 0 w 987972"/>
              <a:gd name="connsiteY10" fmla="*/ 381780 h 1167428"/>
              <a:gd name="connsiteX11" fmla="*/ 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733097 w 1064172"/>
              <a:gd name="connsiteY0" fmla="*/ 63842 h 1167428"/>
              <a:gd name="connsiteX1" fmla="*/ 843455 w 1064172"/>
              <a:gd name="connsiteY1" fmla="*/ 79608 h 1167428"/>
              <a:gd name="connsiteX2" fmla="*/ 985345 w 1064172"/>
              <a:gd name="connsiteY2" fmla="*/ 158435 h 1167428"/>
              <a:gd name="connsiteX3" fmla="*/ 1064172 w 1064172"/>
              <a:gd name="connsiteY3" fmla="*/ 316090 h 1167428"/>
              <a:gd name="connsiteX4" fmla="*/ 1064172 w 1064172"/>
              <a:gd name="connsiteY4" fmla="*/ 536808 h 1167428"/>
              <a:gd name="connsiteX5" fmla="*/ 985345 w 1064172"/>
              <a:gd name="connsiteY5" fmla="*/ 867883 h 1167428"/>
              <a:gd name="connsiteX6" fmla="*/ 701566 w 1064172"/>
              <a:gd name="connsiteY6" fmla="*/ 1104366 h 1167428"/>
              <a:gd name="connsiteX7" fmla="*/ 402021 w 1064172"/>
              <a:gd name="connsiteY7" fmla="*/ 1167428 h 1167428"/>
              <a:gd name="connsiteX8" fmla="*/ 118241 w 1064172"/>
              <a:gd name="connsiteY8" fmla="*/ 1041304 h 1167428"/>
              <a:gd name="connsiteX9" fmla="*/ 76200 w 1064172"/>
              <a:gd name="connsiteY9" fmla="*/ 915180 h 1167428"/>
              <a:gd name="connsiteX10" fmla="*/ 0 w 1064172"/>
              <a:gd name="connsiteY10" fmla="*/ 534180 h 1167428"/>
              <a:gd name="connsiteX11" fmla="*/ 76200 w 1064172"/>
              <a:gd name="connsiteY11" fmla="*/ 153180 h 1167428"/>
              <a:gd name="connsiteX12" fmla="*/ 181303 w 1064172"/>
              <a:gd name="connsiteY12" fmla="*/ 48077 h 1167428"/>
              <a:gd name="connsiteX13" fmla="*/ 512379 w 1064172"/>
              <a:gd name="connsiteY13" fmla="*/ 780 h 1167428"/>
              <a:gd name="connsiteX14" fmla="*/ 733097 w 10641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0 w 987972"/>
              <a:gd name="connsiteY9" fmla="*/ 915180 h 1167428"/>
              <a:gd name="connsiteX10" fmla="*/ 0 w 987972"/>
              <a:gd name="connsiteY10" fmla="*/ 534180 h 1167428"/>
              <a:gd name="connsiteX11" fmla="*/ 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669597 w 1000672"/>
              <a:gd name="connsiteY0" fmla="*/ 63842 h 1167428"/>
              <a:gd name="connsiteX1" fmla="*/ 779955 w 1000672"/>
              <a:gd name="connsiteY1" fmla="*/ 79608 h 1167428"/>
              <a:gd name="connsiteX2" fmla="*/ 921845 w 1000672"/>
              <a:gd name="connsiteY2" fmla="*/ 158435 h 1167428"/>
              <a:gd name="connsiteX3" fmla="*/ 1000672 w 1000672"/>
              <a:gd name="connsiteY3" fmla="*/ 316090 h 1167428"/>
              <a:gd name="connsiteX4" fmla="*/ 1000672 w 1000672"/>
              <a:gd name="connsiteY4" fmla="*/ 536808 h 1167428"/>
              <a:gd name="connsiteX5" fmla="*/ 921845 w 1000672"/>
              <a:gd name="connsiteY5" fmla="*/ 867883 h 1167428"/>
              <a:gd name="connsiteX6" fmla="*/ 638066 w 1000672"/>
              <a:gd name="connsiteY6" fmla="*/ 1104366 h 1167428"/>
              <a:gd name="connsiteX7" fmla="*/ 338521 w 1000672"/>
              <a:gd name="connsiteY7" fmla="*/ 1167428 h 1167428"/>
              <a:gd name="connsiteX8" fmla="*/ 54741 w 1000672"/>
              <a:gd name="connsiteY8" fmla="*/ 1041304 h 1167428"/>
              <a:gd name="connsiteX9" fmla="*/ 12700 w 1000672"/>
              <a:gd name="connsiteY9" fmla="*/ 915180 h 1167428"/>
              <a:gd name="connsiteX10" fmla="*/ 12700 w 1000672"/>
              <a:gd name="connsiteY10" fmla="*/ 534180 h 1167428"/>
              <a:gd name="connsiteX11" fmla="*/ 88900 w 1000672"/>
              <a:gd name="connsiteY11" fmla="*/ 153180 h 1167428"/>
              <a:gd name="connsiteX12" fmla="*/ 117803 w 1000672"/>
              <a:gd name="connsiteY12" fmla="*/ 48077 h 1167428"/>
              <a:gd name="connsiteX13" fmla="*/ 448879 w 1000672"/>
              <a:gd name="connsiteY13" fmla="*/ 780 h 1167428"/>
              <a:gd name="connsiteX14" fmla="*/ 669597 w 10006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76200 w 987972"/>
              <a:gd name="connsiteY9" fmla="*/ 915180 h 1167428"/>
              <a:gd name="connsiteX10" fmla="*/ 0 w 987972"/>
              <a:gd name="connsiteY10" fmla="*/ 534180 h 1167428"/>
              <a:gd name="connsiteX11" fmla="*/ 7620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76200 w 987972"/>
              <a:gd name="connsiteY8" fmla="*/ 915180 h 1167428"/>
              <a:gd name="connsiteX9" fmla="*/ 0 w 987972"/>
              <a:gd name="connsiteY9" fmla="*/ 534180 h 1167428"/>
              <a:gd name="connsiteX10" fmla="*/ 76200 w 987972"/>
              <a:gd name="connsiteY10" fmla="*/ 153180 h 1167428"/>
              <a:gd name="connsiteX11" fmla="*/ 105103 w 987972"/>
              <a:gd name="connsiteY11" fmla="*/ 48077 h 1167428"/>
              <a:gd name="connsiteX12" fmla="*/ 436179 w 987972"/>
              <a:gd name="connsiteY12" fmla="*/ 780 h 1167428"/>
              <a:gd name="connsiteX13" fmla="*/ 656897 w 987972"/>
              <a:gd name="connsiteY13" fmla="*/ 63842 h 1167428"/>
              <a:gd name="connsiteX0" fmla="*/ 656897 w 987972"/>
              <a:gd name="connsiteY0" fmla="*/ 63062 h 1166648"/>
              <a:gd name="connsiteX1" fmla="*/ 767255 w 987972"/>
              <a:gd name="connsiteY1" fmla="*/ 78828 h 1166648"/>
              <a:gd name="connsiteX2" fmla="*/ 909145 w 987972"/>
              <a:gd name="connsiteY2" fmla="*/ 157655 h 1166648"/>
              <a:gd name="connsiteX3" fmla="*/ 987972 w 987972"/>
              <a:gd name="connsiteY3" fmla="*/ 315310 h 1166648"/>
              <a:gd name="connsiteX4" fmla="*/ 987972 w 987972"/>
              <a:gd name="connsiteY4" fmla="*/ 536028 h 1166648"/>
              <a:gd name="connsiteX5" fmla="*/ 909145 w 987972"/>
              <a:gd name="connsiteY5" fmla="*/ 867103 h 1166648"/>
              <a:gd name="connsiteX6" fmla="*/ 625366 w 987972"/>
              <a:gd name="connsiteY6" fmla="*/ 1103586 h 1166648"/>
              <a:gd name="connsiteX7" fmla="*/ 325821 w 987972"/>
              <a:gd name="connsiteY7" fmla="*/ 1166648 h 1166648"/>
              <a:gd name="connsiteX8" fmla="*/ 76200 w 987972"/>
              <a:gd name="connsiteY8" fmla="*/ 914400 h 1166648"/>
              <a:gd name="connsiteX9" fmla="*/ 0 w 987972"/>
              <a:gd name="connsiteY9" fmla="*/ 533400 h 1166648"/>
              <a:gd name="connsiteX10" fmla="*/ 76200 w 987972"/>
              <a:gd name="connsiteY10" fmla="*/ 152400 h 1166648"/>
              <a:gd name="connsiteX11" fmla="*/ 436179 w 987972"/>
              <a:gd name="connsiteY11" fmla="*/ 0 h 1166648"/>
              <a:gd name="connsiteX12" fmla="*/ 656897 w 987972"/>
              <a:gd name="connsiteY12" fmla="*/ 63062 h 1166648"/>
              <a:gd name="connsiteX0" fmla="*/ 436179 w 987972"/>
              <a:gd name="connsiteY0" fmla="*/ 0 h 1166648"/>
              <a:gd name="connsiteX1" fmla="*/ 767255 w 987972"/>
              <a:gd name="connsiteY1" fmla="*/ 78828 h 1166648"/>
              <a:gd name="connsiteX2" fmla="*/ 909145 w 987972"/>
              <a:gd name="connsiteY2" fmla="*/ 157655 h 1166648"/>
              <a:gd name="connsiteX3" fmla="*/ 987972 w 987972"/>
              <a:gd name="connsiteY3" fmla="*/ 315310 h 1166648"/>
              <a:gd name="connsiteX4" fmla="*/ 987972 w 987972"/>
              <a:gd name="connsiteY4" fmla="*/ 536028 h 1166648"/>
              <a:gd name="connsiteX5" fmla="*/ 909145 w 987972"/>
              <a:gd name="connsiteY5" fmla="*/ 867103 h 1166648"/>
              <a:gd name="connsiteX6" fmla="*/ 625366 w 987972"/>
              <a:gd name="connsiteY6" fmla="*/ 1103586 h 1166648"/>
              <a:gd name="connsiteX7" fmla="*/ 325821 w 987972"/>
              <a:gd name="connsiteY7" fmla="*/ 1166648 h 1166648"/>
              <a:gd name="connsiteX8" fmla="*/ 76200 w 987972"/>
              <a:gd name="connsiteY8" fmla="*/ 914400 h 1166648"/>
              <a:gd name="connsiteX9" fmla="*/ 0 w 987972"/>
              <a:gd name="connsiteY9" fmla="*/ 533400 h 1166648"/>
              <a:gd name="connsiteX10" fmla="*/ 76200 w 987972"/>
              <a:gd name="connsiteY10" fmla="*/ 152400 h 1166648"/>
              <a:gd name="connsiteX11" fmla="*/ 436179 w 987972"/>
              <a:gd name="connsiteY11" fmla="*/ 0 h 1166648"/>
              <a:gd name="connsiteX0" fmla="*/ 436179 w 987972"/>
              <a:gd name="connsiteY0" fmla="*/ 0 h 1166648"/>
              <a:gd name="connsiteX1" fmla="*/ 909145 w 987972"/>
              <a:gd name="connsiteY1" fmla="*/ 157655 h 1166648"/>
              <a:gd name="connsiteX2" fmla="*/ 987972 w 987972"/>
              <a:gd name="connsiteY2" fmla="*/ 315310 h 1166648"/>
              <a:gd name="connsiteX3" fmla="*/ 987972 w 987972"/>
              <a:gd name="connsiteY3" fmla="*/ 536028 h 1166648"/>
              <a:gd name="connsiteX4" fmla="*/ 909145 w 987972"/>
              <a:gd name="connsiteY4" fmla="*/ 867103 h 1166648"/>
              <a:gd name="connsiteX5" fmla="*/ 625366 w 987972"/>
              <a:gd name="connsiteY5" fmla="*/ 1103586 h 1166648"/>
              <a:gd name="connsiteX6" fmla="*/ 325821 w 987972"/>
              <a:gd name="connsiteY6" fmla="*/ 1166648 h 1166648"/>
              <a:gd name="connsiteX7" fmla="*/ 76200 w 987972"/>
              <a:gd name="connsiteY7" fmla="*/ 914400 h 1166648"/>
              <a:gd name="connsiteX8" fmla="*/ 0 w 987972"/>
              <a:gd name="connsiteY8" fmla="*/ 533400 h 1166648"/>
              <a:gd name="connsiteX9" fmla="*/ 76200 w 987972"/>
              <a:gd name="connsiteY9" fmla="*/ 152400 h 1166648"/>
              <a:gd name="connsiteX10" fmla="*/ 436179 w 987972"/>
              <a:gd name="connsiteY10" fmla="*/ 0 h 1166648"/>
              <a:gd name="connsiteX0" fmla="*/ 436179 w 1001111"/>
              <a:gd name="connsiteY0" fmla="*/ 0 h 1166648"/>
              <a:gd name="connsiteX1" fmla="*/ 909145 w 1001111"/>
              <a:gd name="connsiteY1" fmla="*/ 157655 h 1166648"/>
              <a:gd name="connsiteX2" fmla="*/ 987972 w 1001111"/>
              <a:gd name="connsiteY2" fmla="*/ 315310 h 1166648"/>
              <a:gd name="connsiteX3" fmla="*/ 987972 w 1001111"/>
              <a:gd name="connsiteY3" fmla="*/ 536028 h 1166648"/>
              <a:gd name="connsiteX4" fmla="*/ 909145 w 1001111"/>
              <a:gd name="connsiteY4" fmla="*/ 867103 h 1166648"/>
              <a:gd name="connsiteX5" fmla="*/ 625366 w 1001111"/>
              <a:gd name="connsiteY5" fmla="*/ 1103586 h 1166648"/>
              <a:gd name="connsiteX6" fmla="*/ 325821 w 1001111"/>
              <a:gd name="connsiteY6" fmla="*/ 1166648 h 1166648"/>
              <a:gd name="connsiteX7" fmla="*/ 76200 w 1001111"/>
              <a:gd name="connsiteY7" fmla="*/ 914400 h 1166648"/>
              <a:gd name="connsiteX8" fmla="*/ 0 w 1001111"/>
              <a:gd name="connsiteY8" fmla="*/ 533400 h 1166648"/>
              <a:gd name="connsiteX9" fmla="*/ 76200 w 1001111"/>
              <a:gd name="connsiteY9" fmla="*/ 152400 h 1166648"/>
              <a:gd name="connsiteX10" fmla="*/ 436179 w 1001111"/>
              <a:gd name="connsiteY10" fmla="*/ 0 h 1166648"/>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111" h="1167524">
                <a:moveTo>
                  <a:pt x="436179" y="876"/>
                </a:moveTo>
                <a:cubicBezTo>
                  <a:pt x="575003" y="1752"/>
                  <a:pt x="817180" y="105979"/>
                  <a:pt x="909145" y="158531"/>
                </a:cubicBezTo>
                <a:cubicBezTo>
                  <a:pt x="1001111" y="211083"/>
                  <a:pt x="974834" y="253124"/>
                  <a:pt x="987972" y="316186"/>
                </a:cubicBezTo>
                <a:lnTo>
                  <a:pt x="987972" y="536904"/>
                </a:lnTo>
                <a:lnTo>
                  <a:pt x="909145" y="867979"/>
                </a:lnTo>
                <a:lnTo>
                  <a:pt x="625366" y="1104462"/>
                </a:lnTo>
                <a:lnTo>
                  <a:pt x="325821" y="1167524"/>
                </a:lnTo>
                <a:cubicBezTo>
                  <a:pt x="234293" y="1135993"/>
                  <a:pt x="76200" y="1042276"/>
                  <a:pt x="76200" y="915276"/>
                </a:cubicBezTo>
                <a:cubicBezTo>
                  <a:pt x="76200" y="788276"/>
                  <a:pt x="0" y="661276"/>
                  <a:pt x="0" y="534276"/>
                </a:cubicBezTo>
                <a:cubicBezTo>
                  <a:pt x="0" y="407276"/>
                  <a:pt x="50800" y="280276"/>
                  <a:pt x="76200" y="153276"/>
                </a:cubicBezTo>
                <a:cubicBezTo>
                  <a:pt x="148896" y="64376"/>
                  <a:pt x="297355" y="0"/>
                  <a:pt x="436179" y="876"/>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Freeform 75"/>
          <p:cNvSpPr/>
          <p:nvPr/>
        </p:nvSpPr>
        <p:spPr bwMode="auto">
          <a:xfrm>
            <a:off x="2311400" y="1285040"/>
            <a:ext cx="2053021" cy="3642558"/>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70117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94655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94655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541283 w 2480441"/>
              <a:gd name="connsiteY16" fmla="*/ 800980 h 1167428"/>
              <a:gd name="connsiteX17" fmla="*/ 455460 w 2480441"/>
              <a:gd name="connsiteY17" fmla="*/ 743897 h 1167428"/>
              <a:gd name="connsiteX18" fmla="*/ 465084 w 2480441"/>
              <a:gd name="connsiteY18" fmla="*/ 770117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718442 w 2480441"/>
              <a:gd name="connsiteY5" fmla="*/ 623970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718442 w 2480441"/>
              <a:gd name="connsiteY5" fmla="*/ 623970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541283 w 2480441"/>
              <a:gd name="connsiteY14" fmla="*/ 800980 h 1167428"/>
              <a:gd name="connsiteX15" fmla="*/ 455460 w 2480441"/>
              <a:gd name="connsiteY15" fmla="*/ 743897 h 1167428"/>
              <a:gd name="connsiteX16" fmla="*/ 465084 w 2480441"/>
              <a:gd name="connsiteY16" fmla="*/ 770117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541283 w 2480441"/>
              <a:gd name="connsiteY12" fmla="*/ 800980 h 1167428"/>
              <a:gd name="connsiteX13" fmla="*/ 455460 w 2480441"/>
              <a:gd name="connsiteY13" fmla="*/ 743897 h 1167428"/>
              <a:gd name="connsiteX14" fmla="*/ 465084 w 2480441"/>
              <a:gd name="connsiteY14" fmla="*/ 770117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520262 w 2480441"/>
              <a:gd name="connsiteY9" fmla="*/ 1140299 h 1167428"/>
              <a:gd name="connsiteX10" fmla="*/ 630621 w 2480441"/>
              <a:gd name="connsiteY10" fmla="*/ 867883 h 1167428"/>
              <a:gd name="connsiteX11" fmla="*/ 541283 w 2480441"/>
              <a:gd name="connsiteY11" fmla="*/ 800980 h 1167428"/>
              <a:gd name="connsiteX12" fmla="*/ 455460 w 2480441"/>
              <a:gd name="connsiteY12" fmla="*/ 743897 h 1167428"/>
              <a:gd name="connsiteX13" fmla="*/ 465084 w 2480441"/>
              <a:gd name="connsiteY13" fmla="*/ 770117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520262 w 2480441"/>
              <a:gd name="connsiteY9" fmla="*/ 1140299 h 1167428"/>
              <a:gd name="connsiteX10" fmla="*/ 630621 w 2480441"/>
              <a:gd name="connsiteY10" fmla="*/ 867883 h 1167428"/>
              <a:gd name="connsiteX11" fmla="*/ 541283 w 2480441"/>
              <a:gd name="connsiteY11" fmla="*/ 800980 h 1167428"/>
              <a:gd name="connsiteX12" fmla="*/ 455460 w 2480441"/>
              <a:gd name="connsiteY12" fmla="*/ 743897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485462 w 2578537"/>
              <a:gd name="connsiteY0" fmla="*/ 63842 h 1167428"/>
              <a:gd name="connsiteX1" fmla="*/ 1595820 w 2578537"/>
              <a:gd name="connsiteY1" fmla="*/ 79608 h 1167428"/>
              <a:gd name="connsiteX2" fmla="*/ 1737710 w 2578537"/>
              <a:gd name="connsiteY2" fmla="*/ 158435 h 1167428"/>
              <a:gd name="connsiteX3" fmla="*/ 1816537 w 2578537"/>
              <a:gd name="connsiteY3" fmla="*/ 316090 h 1167428"/>
              <a:gd name="connsiteX4" fmla="*/ 2578537 w 2578537"/>
              <a:gd name="connsiteY4" fmla="*/ 536808 h 1167428"/>
              <a:gd name="connsiteX5" fmla="*/ 1664138 w 2578537"/>
              <a:gd name="connsiteY5" fmla="*/ 598591 h 1167428"/>
              <a:gd name="connsiteX6" fmla="*/ 1813910 w 2578537"/>
              <a:gd name="connsiteY6" fmla="*/ 867883 h 1167428"/>
              <a:gd name="connsiteX7" fmla="*/ 1911131 w 2578537"/>
              <a:gd name="connsiteY7" fmla="*/ 1028230 h 1167428"/>
              <a:gd name="connsiteX8" fmla="*/ 1154386 w 2578537"/>
              <a:gd name="connsiteY8" fmla="*/ 1167428 h 1167428"/>
              <a:gd name="connsiteX9" fmla="*/ 618358 w 2578537"/>
              <a:gd name="connsiteY9" fmla="*/ 1140299 h 1167428"/>
              <a:gd name="connsiteX10" fmla="*/ 728717 w 2578537"/>
              <a:gd name="connsiteY10" fmla="*/ 867883 h 1167428"/>
              <a:gd name="connsiteX11" fmla="*/ 639379 w 2578537"/>
              <a:gd name="connsiteY11" fmla="*/ 800980 h 1167428"/>
              <a:gd name="connsiteX12" fmla="*/ 553556 w 2578537"/>
              <a:gd name="connsiteY12" fmla="*/ 743897 h 1167428"/>
              <a:gd name="connsiteX13" fmla="*/ 555297 w 2578537"/>
              <a:gd name="connsiteY13" fmla="*/ 748239 h 1167428"/>
              <a:gd name="connsiteX14" fmla="*/ 203201 w 2578537"/>
              <a:gd name="connsiteY14" fmla="*/ 539957 h 1167428"/>
              <a:gd name="connsiteX15" fmla="*/ 98096 w 2578537"/>
              <a:gd name="connsiteY15" fmla="*/ 387684 h 1167428"/>
              <a:gd name="connsiteX16" fmla="*/ 791779 w 2578537"/>
              <a:gd name="connsiteY16" fmla="*/ 142670 h 1167428"/>
              <a:gd name="connsiteX17" fmla="*/ 933668 w 2578537"/>
              <a:gd name="connsiteY17" fmla="*/ 48077 h 1167428"/>
              <a:gd name="connsiteX18" fmla="*/ 1264744 w 2578537"/>
              <a:gd name="connsiteY18" fmla="*/ 780 h 1167428"/>
              <a:gd name="connsiteX19" fmla="*/ 1485462 w 2578537"/>
              <a:gd name="connsiteY19" fmla="*/ 63842 h 1167428"/>
              <a:gd name="connsiteX0" fmla="*/ 1485462 w 2578537"/>
              <a:gd name="connsiteY0" fmla="*/ 63842 h 1167428"/>
              <a:gd name="connsiteX1" fmla="*/ 1595820 w 2578537"/>
              <a:gd name="connsiteY1" fmla="*/ 79608 h 1167428"/>
              <a:gd name="connsiteX2" fmla="*/ 1737710 w 2578537"/>
              <a:gd name="connsiteY2" fmla="*/ 158435 h 1167428"/>
              <a:gd name="connsiteX3" fmla="*/ 1816537 w 2578537"/>
              <a:gd name="connsiteY3" fmla="*/ 316090 h 1167428"/>
              <a:gd name="connsiteX4" fmla="*/ 2578537 w 2578537"/>
              <a:gd name="connsiteY4" fmla="*/ 536808 h 1167428"/>
              <a:gd name="connsiteX5" fmla="*/ 1664138 w 2578537"/>
              <a:gd name="connsiteY5" fmla="*/ 598591 h 1167428"/>
              <a:gd name="connsiteX6" fmla="*/ 1813910 w 2578537"/>
              <a:gd name="connsiteY6" fmla="*/ 867883 h 1167428"/>
              <a:gd name="connsiteX7" fmla="*/ 1911131 w 2578537"/>
              <a:gd name="connsiteY7" fmla="*/ 1028230 h 1167428"/>
              <a:gd name="connsiteX8" fmla="*/ 1154386 w 2578537"/>
              <a:gd name="connsiteY8" fmla="*/ 1167428 h 1167428"/>
              <a:gd name="connsiteX9" fmla="*/ 652517 w 2578537"/>
              <a:gd name="connsiteY9" fmla="*/ 1142049 h 1167428"/>
              <a:gd name="connsiteX10" fmla="*/ 728717 w 2578537"/>
              <a:gd name="connsiteY10" fmla="*/ 867883 h 1167428"/>
              <a:gd name="connsiteX11" fmla="*/ 639379 w 2578537"/>
              <a:gd name="connsiteY11" fmla="*/ 800980 h 1167428"/>
              <a:gd name="connsiteX12" fmla="*/ 553556 w 2578537"/>
              <a:gd name="connsiteY12" fmla="*/ 743897 h 1167428"/>
              <a:gd name="connsiteX13" fmla="*/ 555297 w 2578537"/>
              <a:gd name="connsiteY13" fmla="*/ 748239 h 1167428"/>
              <a:gd name="connsiteX14" fmla="*/ 203201 w 2578537"/>
              <a:gd name="connsiteY14" fmla="*/ 539957 h 1167428"/>
              <a:gd name="connsiteX15" fmla="*/ 98096 w 2578537"/>
              <a:gd name="connsiteY15" fmla="*/ 387684 h 1167428"/>
              <a:gd name="connsiteX16" fmla="*/ 791779 w 2578537"/>
              <a:gd name="connsiteY16" fmla="*/ 142670 h 1167428"/>
              <a:gd name="connsiteX17" fmla="*/ 933668 w 2578537"/>
              <a:gd name="connsiteY17" fmla="*/ 48077 h 1167428"/>
              <a:gd name="connsiteX18" fmla="*/ 1264744 w 2578537"/>
              <a:gd name="connsiteY18" fmla="*/ 780 h 1167428"/>
              <a:gd name="connsiteX19" fmla="*/ 1485462 w 2578537"/>
              <a:gd name="connsiteY19" fmla="*/ 63842 h 1167428"/>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911131 w 2578537"/>
              <a:gd name="connsiteY7" fmla="*/ 1028230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911131 w 2578537"/>
              <a:gd name="connsiteY7" fmla="*/ 1028230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264744 w 2578537"/>
              <a:gd name="connsiteY0" fmla="*/ 5255 h 1196448"/>
              <a:gd name="connsiteX1" fmla="*/ 1595820 w 2578537"/>
              <a:gd name="connsiteY1" fmla="*/ 84083 h 1196448"/>
              <a:gd name="connsiteX2" fmla="*/ 1737710 w 2578537"/>
              <a:gd name="connsiteY2" fmla="*/ 162910 h 1196448"/>
              <a:gd name="connsiteX3" fmla="*/ 1816537 w 2578537"/>
              <a:gd name="connsiteY3" fmla="*/ 320565 h 1196448"/>
              <a:gd name="connsiteX4" fmla="*/ 2578537 w 2578537"/>
              <a:gd name="connsiteY4" fmla="*/ 541283 h 1196448"/>
              <a:gd name="connsiteX5" fmla="*/ 1664138 w 2578537"/>
              <a:gd name="connsiteY5" fmla="*/ 603066 h 1196448"/>
              <a:gd name="connsiteX6" fmla="*/ 1813910 w 2578537"/>
              <a:gd name="connsiteY6" fmla="*/ 872358 h 1196448"/>
              <a:gd name="connsiteX7" fmla="*/ 1871717 w 2578537"/>
              <a:gd name="connsiteY7" fmla="*/ 1019630 h 1196448"/>
              <a:gd name="connsiteX8" fmla="*/ 1154386 w 2578537"/>
              <a:gd name="connsiteY8" fmla="*/ 1171903 h 1196448"/>
              <a:gd name="connsiteX9" fmla="*/ 652517 w 2578537"/>
              <a:gd name="connsiteY9" fmla="*/ 1146524 h 1196448"/>
              <a:gd name="connsiteX10" fmla="*/ 728717 w 2578537"/>
              <a:gd name="connsiteY10" fmla="*/ 872358 h 1196448"/>
              <a:gd name="connsiteX11" fmla="*/ 639379 w 2578537"/>
              <a:gd name="connsiteY11" fmla="*/ 805455 h 1196448"/>
              <a:gd name="connsiteX12" fmla="*/ 553556 w 2578537"/>
              <a:gd name="connsiteY12" fmla="*/ 748372 h 1196448"/>
              <a:gd name="connsiteX13" fmla="*/ 555297 w 2578537"/>
              <a:gd name="connsiteY13" fmla="*/ 752714 h 1196448"/>
              <a:gd name="connsiteX14" fmla="*/ 203201 w 2578537"/>
              <a:gd name="connsiteY14" fmla="*/ 544432 h 1196448"/>
              <a:gd name="connsiteX15" fmla="*/ 98096 w 2578537"/>
              <a:gd name="connsiteY15" fmla="*/ 392159 h 1196448"/>
              <a:gd name="connsiteX16" fmla="*/ 791779 w 2578537"/>
              <a:gd name="connsiteY16" fmla="*/ 147145 h 1196448"/>
              <a:gd name="connsiteX17" fmla="*/ 933668 w 2578537"/>
              <a:gd name="connsiteY17" fmla="*/ 52552 h 1196448"/>
              <a:gd name="connsiteX18" fmla="*/ 1264744 w 2578537"/>
              <a:gd name="connsiteY18" fmla="*/ 5255 h 1196448"/>
              <a:gd name="connsiteX0" fmla="*/ 1264744 w 2578537"/>
              <a:gd name="connsiteY0" fmla="*/ 5255 h 1196448"/>
              <a:gd name="connsiteX1" fmla="*/ 1595820 w 2578537"/>
              <a:gd name="connsiteY1" fmla="*/ 84083 h 1196448"/>
              <a:gd name="connsiteX2" fmla="*/ 1737710 w 2578537"/>
              <a:gd name="connsiteY2" fmla="*/ 162910 h 1196448"/>
              <a:gd name="connsiteX3" fmla="*/ 1816537 w 2578537"/>
              <a:gd name="connsiteY3" fmla="*/ 320565 h 1196448"/>
              <a:gd name="connsiteX4" fmla="*/ 2578537 w 2578537"/>
              <a:gd name="connsiteY4" fmla="*/ 541283 h 1196448"/>
              <a:gd name="connsiteX5" fmla="*/ 1664138 w 2578537"/>
              <a:gd name="connsiteY5" fmla="*/ 603066 h 1196448"/>
              <a:gd name="connsiteX6" fmla="*/ 1813910 w 2578537"/>
              <a:gd name="connsiteY6" fmla="*/ 872358 h 1196448"/>
              <a:gd name="connsiteX7" fmla="*/ 1871717 w 2578537"/>
              <a:gd name="connsiteY7" fmla="*/ 1019630 h 1196448"/>
              <a:gd name="connsiteX8" fmla="*/ 1154386 w 2578537"/>
              <a:gd name="connsiteY8" fmla="*/ 1171903 h 1196448"/>
              <a:gd name="connsiteX9" fmla="*/ 652517 w 2578537"/>
              <a:gd name="connsiteY9" fmla="*/ 1146524 h 1196448"/>
              <a:gd name="connsiteX10" fmla="*/ 728717 w 2578537"/>
              <a:gd name="connsiteY10" fmla="*/ 872358 h 1196448"/>
              <a:gd name="connsiteX11" fmla="*/ 639379 w 2578537"/>
              <a:gd name="connsiteY11" fmla="*/ 805455 h 1196448"/>
              <a:gd name="connsiteX12" fmla="*/ 553556 w 2578537"/>
              <a:gd name="connsiteY12" fmla="*/ 748372 h 1196448"/>
              <a:gd name="connsiteX13" fmla="*/ 555297 w 2578537"/>
              <a:gd name="connsiteY13" fmla="*/ 752714 h 1196448"/>
              <a:gd name="connsiteX14" fmla="*/ 203201 w 2578537"/>
              <a:gd name="connsiteY14" fmla="*/ 544432 h 1196448"/>
              <a:gd name="connsiteX15" fmla="*/ 98096 w 2578537"/>
              <a:gd name="connsiteY15" fmla="*/ 392159 h 1196448"/>
              <a:gd name="connsiteX16" fmla="*/ 791779 w 2578537"/>
              <a:gd name="connsiteY16" fmla="*/ 147145 h 1196448"/>
              <a:gd name="connsiteX17" fmla="*/ 933668 w 2578537"/>
              <a:gd name="connsiteY17" fmla="*/ 52552 h 1196448"/>
              <a:gd name="connsiteX18" fmla="*/ 1264744 w 2578537"/>
              <a:gd name="connsiteY18" fmla="*/ 5255 h 1196448"/>
              <a:gd name="connsiteX0" fmla="*/ 1264744 w 2578537"/>
              <a:gd name="connsiteY0" fmla="*/ 0 h 1191193"/>
              <a:gd name="connsiteX1" fmla="*/ 1595820 w 2578537"/>
              <a:gd name="connsiteY1" fmla="*/ 78828 h 1191193"/>
              <a:gd name="connsiteX2" fmla="*/ 1737710 w 2578537"/>
              <a:gd name="connsiteY2" fmla="*/ 157655 h 1191193"/>
              <a:gd name="connsiteX3" fmla="*/ 1816537 w 2578537"/>
              <a:gd name="connsiteY3" fmla="*/ 315310 h 1191193"/>
              <a:gd name="connsiteX4" fmla="*/ 2578537 w 2578537"/>
              <a:gd name="connsiteY4" fmla="*/ 536028 h 1191193"/>
              <a:gd name="connsiteX5" fmla="*/ 1664138 w 2578537"/>
              <a:gd name="connsiteY5" fmla="*/ 597811 h 1191193"/>
              <a:gd name="connsiteX6" fmla="*/ 1813910 w 2578537"/>
              <a:gd name="connsiteY6" fmla="*/ 867103 h 1191193"/>
              <a:gd name="connsiteX7" fmla="*/ 1871717 w 2578537"/>
              <a:gd name="connsiteY7" fmla="*/ 1014375 h 1191193"/>
              <a:gd name="connsiteX8" fmla="*/ 1154386 w 2578537"/>
              <a:gd name="connsiteY8" fmla="*/ 1166648 h 1191193"/>
              <a:gd name="connsiteX9" fmla="*/ 652517 w 2578537"/>
              <a:gd name="connsiteY9" fmla="*/ 1141269 h 1191193"/>
              <a:gd name="connsiteX10" fmla="*/ 728717 w 2578537"/>
              <a:gd name="connsiteY10" fmla="*/ 867103 h 1191193"/>
              <a:gd name="connsiteX11" fmla="*/ 639379 w 2578537"/>
              <a:gd name="connsiteY11" fmla="*/ 800200 h 1191193"/>
              <a:gd name="connsiteX12" fmla="*/ 553556 w 2578537"/>
              <a:gd name="connsiteY12" fmla="*/ 743117 h 1191193"/>
              <a:gd name="connsiteX13" fmla="*/ 555297 w 2578537"/>
              <a:gd name="connsiteY13" fmla="*/ 747459 h 1191193"/>
              <a:gd name="connsiteX14" fmla="*/ 203201 w 2578537"/>
              <a:gd name="connsiteY14" fmla="*/ 539177 h 1191193"/>
              <a:gd name="connsiteX15" fmla="*/ 98096 w 2578537"/>
              <a:gd name="connsiteY15" fmla="*/ 386904 h 1191193"/>
              <a:gd name="connsiteX16" fmla="*/ 791779 w 2578537"/>
              <a:gd name="connsiteY16" fmla="*/ 141890 h 1191193"/>
              <a:gd name="connsiteX17" fmla="*/ 1264744 w 2578537"/>
              <a:gd name="connsiteY17" fmla="*/ 0 h 1191193"/>
              <a:gd name="connsiteX0" fmla="*/ 1228834 w 2542627"/>
              <a:gd name="connsiteY0" fmla="*/ 0 h 1191193"/>
              <a:gd name="connsiteX1" fmla="*/ 1559910 w 2542627"/>
              <a:gd name="connsiteY1" fmla="*/ 78828 h 1191193"/>
              <a:gd name="connsiteX2" fmla="*/ 1701800 w 2542627"/>
              <a:gd name="connsiteY2" fmla="*/ 157655 h 1191193"/>
              <a:gd name="connsiteX3" fmla="*/ 1780627 w 2542627"/>
              <a:gd name="connsiteY3" fmla="*/ 315310 h 1191193"/>
              <a:gd name="connsiteX4" fmla="*/ 2542627 w 2542627"/>
              <a:gd name="connsiteY4" fmla="*/ 536028 h 1191193"/>
              <a:gd name="connsiteX5" fmla="*/ 1628228 w 2542627"/>
              <a:gd name="connsiteY5" fmla="*/ 597811 h 1191193"/>
              <a:gd name="connsiteX6" fmla="*/ 1778000 w 2542627"/>
              <a:gd name="connsiteY6" fmla="*/ 867103 h 1191193"/>
              <a:gd name="connsiteX7" fmla="*/ 1835807 w 2542627"/>
              <a:gd name="connsiteY7" fmla="*/ 1014375 h 1191193"/>
              <a:gd name="connsiteX8" fmla="*/ 1118476 w 2542627"/>
              <a:gd name="connsiteY8" fmla="*/ 1166648 h 1191193"/>
              <a:gd name="connsiteX9" fmla="*/ 616607 w 2542627"/>
              <a:gd name="connsiteY9" fmla="*/ 1141269 h 1191193"/>
              <a:gd name="connsiteX10" fmla="*/ 692807 w 2542627"/>
              <a:gd name="connsiteY10" fmla="*/ 867103 h 1191193"/>
              <a:gd name="connsiteX11" fmla="*/ 603469 w 2542627"/>
              <a:gd name="connsiteY11" fmla="*/ 800200 h 1191193"/>
              <a:gd name="connsiteX12" fmla="*/ 517646 w 2542627"/>
              <a:gd name="connsiteY12" fmla="*/ 743117 h 1191193"/>
              <a:gd name="connsiteX13" fmla="*/ 519387 w 2542627"/>
              <a:gd name="connsiteY13" fmla="*/ 747459 h 1191193"/>
              <a:gd name="connsiteX14" fmla="*/ 167291 w 2542627"/>
              <a:gd name="connsiteY14" fmla="*/ 539177 h 1191193"/>
              <a:gd name="connsiteX15" fmla="*/ 62186 w 2542627"/>
              <a:gd name="connsiteY15" fmla="*/ 386904 h 1191193"/>
              <a:gd name="connsiteX16" fmla="*/ 540407 w 2542627"/>
              <a:gd name="connsiteY16" fmla="*/ 100735 h 1191193"/>
              <a:gd name="connsiteX17" fmla="*/ 1228834 w 2542627"/>
              <a:gd name="connsiteY17" fmla="*/ 0 h 1191193"/>
              <a:gd name="connsiteX0" fmla="*/ 1254234 w 2568027"/>
              <a:gd name="connsiteY0" fmla="*/ 0 h 1191193"/>
              <a:gd name="connsiteX1" fmla="*/ 1585310 w 2568027"/>
              <a:gd name="connsiteY1" fmla="*/ 78828 h 1191193"/>
              <a:gd name="connsiteX2" fmla="*/ 1727200 w 2568027"/>
              <a:gd name="connsiteY2" fmla="*/ 157655 h 1191193"/>
              <a:gd name="connsiteX3" fmla="*/ 1806027 w 2568027"/>
              <a:gd name="connsiteY3" fmla="*/ 315310 h 1191193"/>
              <a:gd name="connsiteX4" fmla="*/ 2568027 w 2568027"/>
              <a:gd name="connsiteY4" fmla="*/ 536028 h 1191193"/>
              <a:gd name="connsiteX5" fmla="*/ 1653628 w 2568027"/>
              <a:gd name="connsiteY5" fmla="*/ 597811 h 1191193"/>
              <a:gd name="connsiteX6" fmla="*/ 1803400 w 2568027"/>
              <a:gd name="connsiteY6" fmla="*/ 867103 h 1191193"/>
              <a:gd name="connsiteX7" fmla="*/ 1861207 w 2568027"/>
              <a:gd name="connsiteY7" fmla="*/ 1014375 h 1191193"/>
              <a:gd name="connsiteX8" fmla="*/ 1143876 w 2568027"/>
              <a:gd name="connsiteY8" fmla="*/ 1166648 h 1191193"/>
              <a:gd name="connsiteX9" fmla="*/ 642007 w 2568027"/>
              <a:gd name="connsiteY9" fmla="*/ 1141269 h 1191193"/>
              <a:gd name="connsiteX10" fmla="*/ 718207 w 2568027"/>
              <a:gd name="connsiteY10" fmla="*/ 867103 h 1191193"/>
              <a:gd name="connsiteX11" fmla="*/ 628869 w 2568027"/>
              <a:gd name="connsiteY11" fmla="*/ 800200 h 1191193"/>
              <a:gd name="connsiteX12" fmla="*/ 543046 w 2568027"/>
              <a:gd name="connsiteY12" fmla="*/ 743117 h 1191193"/>
              <a:gd name="connsiteX13" fmla="*/ 544787 w 2568027"/>
              <a:gd name="connsiteY13" fmla="*/ 747459 h 1191193"/>
              <a:gd name="connsiteX14" fmla="*/ 192691 w 2568027"/>
              <a:gd name="connsiteY14" fmla="*/ 539177 h 1191193"/>
              <a:gd name="connsiteX15" fmla="*/ 87586 w 2568027"/>
              <a:gd name="connsiteY15" fmla="*/ 386904 h 1191193"/>
              <a:gd name="connsiteX16" fmla="*/ 718207 w 2568027"/>
              <a:gd name="connsiteY16" fmla="*/ 151493 h 1191193"/>
              <a:gd name="connsiteX17" fmla="*/ 1254234 w 2568027"/>
              <a:gd name="connsiteY17" fmla="*/ 0 h 1191193"/>
              <a:gd name="connsiteX0" fmla="*/ 1137743 w 2451536"/>
              <a:gd name="connsiteY0" fmla="*/ 0 h 1191193"/>
              <a:gd name="connsiteX1" fmla="*/ 1468819 w 2451536"/>
              <a:gd name="connsiteY1" fmla="*/ 78828 h 1191193"/>
              <a:gd name="connsiteX2" fmla="*/ 1610709 w 2451536"/>
              <a:gd name="connsiteY2" fmla="*/ 157655 h 1191193"/>
              <a:gd name="connsiteX3" fmla="*/ 1689536 w 2451536"/>
              <a:gd name="connsiteY3" fmla="*/ 315310 h 1191193"/>
              <a:gd name="connsiteX4" fmla="*/ 2451536 w 2451536"/>
              <a:gd name="connsiteY4" fmla="*/ 536028 h 1191193"/>
              <a:gd name="connsiteX5" fmla="*/ 1537137 w 2451536"/>
              <a:gd name="connsiteY5" fmla="*/ 597811 h 1191193"/>
              <a:gd name="connsiteX6" fmla="*/ 1686909 w 2451536"/>
              <a:gd name="connsiteY6" fmla="*/ 867103 h 1191193"/>
              <a:gd name="connsiteX7" fmla="*/ 1744716 w 2451536"/>
              <a:gd name="connsiteY7" fmla="*/ 1014375 h 1191193"/>
              <a:gd name="connsiteX8" fmla="*/ 1027385 w 2451536"/>
              <a:gd name="connsiteY8" fmla="*/ 1166648 h 1191193"/>
              <a:gd name="connsiteX9" fmla="*/ 525516 w 2451536"/>
              <a:gd name="connsiteY9" fmla="*/ 1141269 h 1191193"/>
              <a:gd name="connsiteX10" fmla="*/ 601716 w 2451536"/>
              <a:gd name="connsiteY10" fmla="*/ 867103 h 1191193"/>
              <a:gd name="connsiteX11" fmla="*/ 512378 w 2451536"/>
              <a:gd name="connsiteY11" fmla="*/ 800200 h 1191193"/>
              <a:gd name="connsiteX12" fmla="*/ 426555 w 2451536"/>
              <a:gd name="connsiteY12" fmla="*/ 743117 h 1191193"/>
              <a:gd name="connsiteX13" fmla="*/ 428296 w 2451536"/>
              <a:gd name="connsiteY13" fmla="*/ 747459 h 1191193"/>
              <a:gd name="connsiteX14" fmla="*/ 76200 w 2451536"/>
              <a:gd name="connsiteY14" fmla="*/ 539177 h 1191193"/>
              <a:gd name="connsiteX15" fmla="*/ 220716 w 2451536"/>
              <a:gd name="connsiteY15" fmla="*/ 379903 h 1191193"/>
              <a:gd name="connsiteX16" fmla="*/ 601716 w 2451536"/>
              <a:gd name="connsiteY16" fmla="*/ 151493 h 1191193"/>
              <a:gd name="connsiteX17" fmla="*/ 1137743 w 2451536"/>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367863 w 2307021"/>
              <a:gd name="connsiteY11" fmla="*/ 800200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304800 w 2307021"/>
              <a:gd name="connsiteY13" fmla="*/ 785965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304800 w 2307021"/>
              <a:gd name="connsiteY12" fmla="*/ 785965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304800 w 2307021"/>
              <a:gd name="connsiteY12" fmla="*/ 735207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914400 w 2307021"/>
              <a:gd name="connsiteY11" fmla="*/ 760586 h 1191193"/>
              <a:gd name="connsiteX12" fmla="*/ 304800 w 2307021"/>
              <a:gd name="connsiteY12" fmla="*/ 735207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59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59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60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208946"/>
              <a:gd name="connsiteX1" fmla="*/ 1324304 w 2307021"/>
              <a:gd name="connsiteY1" fmla="*/ 78828 h 1208946"/>
              <a:gd name="connsiteX2" fmla="*/ 1466194 w 2307021"/>
              <a:gd name="connsiteY2" fmla="*/ 157655 h 1208946"/>
              <a:gd name="connsiteX3" fmla="*/ 1545021 w 2307021"/>
              <a:gd name="connsiteY3" fmla="*/ 315310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466194 w 2307021"/>
              <a:gd name="connsiteY2" fmla="*/ 157655 h 1208946"/>
              <a:gd name="connsiteX3" fmla="*/ 1545021 w 2307021"/>
              <a:gd name="connsiteY3" fmla="*/ 315310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466194 w 2307021"/>
              <a:gd name="connsiteY2" fmla="*/ 157655 h 1208946"/>
              <a:gd name="connsiteX3" fmla="*/ 1676400 w 2307021"/>
              <a:gd name="connsiteY3" fmla="*/ 303767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828800 w 2307021"/>
              <a:gd name="connsiteY2" fmla="*/ 126115 h 1208946"/>
              <a:gd name="connsiteX3" fmla="*/ 1676400 w 2307021"/>
              <a:gd name="connsiteY3" fmla="*/ 303767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76201 w 2307021"/>
              <a:gd name="connsiteY12" fmla="*/ 384133 h 1213176"/>
              <a:gd name="connsiteX13" fmla="*/ 457201 w 2307021"/>
              <a:gd name="connsiteY13" fmla="*/ 155723 h 1213176"/>
              <a:gd name="connsiteX14" fmla="*/ 993228 w 2307021"/>
              <a:gd name="connsiteY14" fmla="*/ 4230 h 121317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76201 w 2307021"/>
              <a:gd name="connsiteY12" fmla="*/ 384133 h 1213176"/>
              <a:gd name="connsiteX13" fmla="*/ 457201 w 2307021"/>
              <a:gd name="connsiteY13" fmla="*/ 155723 h 1213176"/>
              <a:gd name="connsiteX14" fmla="*/ 993228 w 2307021"/>
              <a:gd name="connsiteY14" fmla="*/ 4230 h 1213176"/>
              <a:gd name="connsiteX0" fmla="*/ 1031327 w 2345120"/>
              <a:gd name="connsiteY0" fmla="*/ 4230 h 1213176"/>
              <a:gd name="connsiteX1" fmla="*/ 1866899 w 2345120"/>
              <a:gd name="connsiteY1" fmla="*/ 130345 h 1213176"/>
              <a:gd name="connsiteX2" fmla="*/ 1714499 w 2345120"/>
              <a:gd name="connsiteY2" fmla="*/ 307997 h 1213176"/>
              <a:gd name="connsiteX3" fmla="*/ 2345120 w 2345120"/>
              <a:gd name="connsiteY3" fmla="*/ 540258 h 1213176"/>
              <a:gd name="connsiteX4" fmla="*/ 1430721 w 2345120"/>
              <a:gd name="connsiteY4" fmla="*/ 602041 h 1213176"/>
              <a:gd name="connsiteX5" fmla="*/ 1580493 w 2345120"/>
              <a:gd name="connsiteY5" fmla="*/ 871333 h 1213176"/>
              <a:gd name="connsiteX6" fmla="*/ 1638300 w 2345120"/>
              <a:gd name="connsiteY6" fmla="*/ 1018605 h 1213176"/>
              <a:gd name="connsiteX7" fmla="*/ 920969 w 2345120"/>
              <a:gd name="connsiteY7" fmla="*/ 1170878 h 1213176"/>
              <a:gd name="connsiteX8" fmla="*/ 419100 w 2345120"/>
              <a:gd name="connsiteY8" fmla="*/ 1145499 h 1213176"/>
              <a:gd name="connsiteX9" fmla="*/ 952499 w 2345120"/>
              <a:gd name="connsiteY9" fmla="*/ 764816 h 1213176"/>
              <a:gd name="connsiteX10" fmla="*/ 342899 w 2345120"/>
              <a:gd name="connsiteY10" fmla="*/ 739437 h 1213176"/>
              <a:gd name="connsiteX11" fmla="*/ 114299 w 2345120"/>
              <a:gd name="connsiteY11" fmla="*/ 536406 h 1213176"/>
              <a:gd name="connsiteX12" fmla="*/ 114300 w 2345120"/>
              <a:gd name="connsiteY12" fmla="*/ 384133 h 1213176"/>
              <a:gd name="connsiteX13" fmla="*/ 800099 w 2345120"/>
              <a:gd name="connsiteY13" fmla="*/ 206481 h 1213176"/>
              <a:gd name="connsiteX14" fmla="*/ 1031327 w 2345120"/>
              <a:gd name="connsiteY14" fmla="*/ 4230 h 1213176"/>
              <a:gd name="connsiteX0" fmla="*/ 1018627 w 2332420"/>
              <a:gd name="connsiteY0" fmla="*/ 4230 h 1213176"/>
              <a:gd name="connsiteX1" fmla="*/ 1854199 w 2332420"/>
              <a:gd name="connsiteY1" fmla="*/ 130345 h 1213176"/>
              <a:gd name="connsiteX2" fmla="*/ 1701799 w 2332420"/>
              <a:gd name="connsiteY2" fmla="*/ 307997 h 1213176"/>
              <a:gd name="connsiteX3" fmla="*/ 2332420 w 2332420"/>
              <a:gd name="connsiteY3" fmla="*/ 540258 h 1213176"/>
              <a:gd name="connsiteX4" fmla="*/ 1418021 w 2332420"/>
              <a:gd name="connsiteY4" fmla="*/ 602041 h 1213176"/>
              <a:gd name="connsiteX5" fmla="*/ 1567793 w 2332420"/>
              <a:gd name="connsiteY5" fmla="*/ 871333 h 1213176"/>
              <a:gd name="connsiteX6" fmla="*/ 1625600 w 2332420"/>
              <a:gd name="connsiteY6" fmla="*/ 1018605 h 1213176"/>
              <a:gd name="connsiteX7" fmla="*/ 908269 w 2332420"/>
              <a:gd name="connsiteY7" fmla="*/ 1170878 h 1213176"/>
              <a:gd name="connsiteX8" fmla="*/ 406400 w 2332420"/>
              <a:gd name="connsiteY8" fmla="*/ 1145499 h 1213176"/>
              <a:gd name="connsiteX9" fmla="*/ 939799 w 2332420"/>
              <a:gd name="connsiteY9" fmla="*/ 764816 h 1213176"/>
              <a:gd name="connsiteX10" fmla="*/ 330199 w 2332420"/>
              <a:gd name="connsiteY10" fmla="*/ 739437 h 1213176"/>
              <a:gd name="connsiteX11" fmla="*/ 101599 w 2332420"/>
              <a:gd name="connsiteY11" fmla="*/ 536406 h 1213176"/>
              <a:gd name="connsiteX12" fmla="*/ 101600 w 2332420"/>
              <a:gd name="connsiteY12" fmla="*/ 384133 h 1213176"/>
              <a:gd name="connsiteX13" fmla="*/ 711199 w 2332420"/>
              <a:gd name="connsiteY13" fmla="*/ 384134 h 1213176"/>
              <a:gd name="connsiteX14" fmla="*/ 1018627 w 2332420"/>
              <a:gd name="connsiteY14" fmla="*/ 4230 h 121317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304800 w 2307021"/>
              <a:gd name="connsiteY12" fmla="*/ 460270 h 1213176"/>
              <a:gd name="connsiteX13" fmla="*/ 685800 w 2307021"/>
              <a:gd name="connsiteY13" fmla="*/ 384134 h 1213176"/>
              <a:gd name="connsiteX14" fmla="*/ 993228 w 2307021"/>
              <a:gd name="connsiteY14" fmla="*/ 4230 h 1213176"/>
              <a:gd name="connsiteX0" fmla="*/ 746820 w 2060613"/>
              <a:gd name="connsiteY0" fmla="*/ 4230 h 1213176"/>
              <a:gd name="connsiteX1" fmla="*/ 1582392 w 2060613"/>
              <a:gd name="connsiteY1" fmla="*/ 130345 h 1213176"/>
              <a:gd name="connsiteX2" fmla="*/ 1429992 w 2060613"/>
              <a:gd name="connsiteY2" fmla="*/ 307997 h 1213176"/>
              <a:gd name="connsiteX3" fmla="*/ 2060613 w 2060613"/>
              <a:gd name="connsiteY3" fmla="*/ 540258 h 1213176"/>
              <a:gd name="connsiteX4" fmla="*/ 1146214 w 2060613"/>
              <a:gd name="connsiteY4" fmla="*/ 602041 h 1213176"/>
              <a:gd name="connsiteX5" fmla="*/ 1295986 w 2060613"/>
              <a:gd name="connsiteY5" fmla="*/ 871333 h 1213176"/>
              <a:gd name="connsiteX6" fmla="*/ 1353793 w 2060613"/>
              <a:gd name="connsiteY6" fmla="*/ 1018605 h 1213176"/>
              <a:gd name="connsiteX7" fmla="*/ 636462 w 2060613"/>
              <a:gd name="connsiteY7" fmla="*/ 1170878 h 1213176"/>
              <a:gd name="connsiteX8" fmla="*/ 134593 w 2060613"/>
              <a:gd name="connsiteY8" fmla="*/ 1145499 h 1213176"/>
              <a:gd name="connsiteX9" fmla="*/ 667992 w 2060613"/>
              <a:gd name="connsiteY9" fmla="*/ 764816 h 1213176"/>
              <a:gd name="connsiteX10" fmla="*/ 58392 w 2060613"/>
              <a:gd name="connsiteY10" fmla="*/ 739437 h 1213176"/>
              <a:gd name="connsiteX11" fmla="*/ 134592 w 2060613"/>
              <a:gd name="connsiteY11" fmla="*/ 536407 h 1213176"/>
              <a:gd name="connsiteX12" fmla="*/ 58392 w 2060613"/>
              <a:gd name="connsiteY12" fmla="*/ 460270 h 1213176"/>
              <a:gd name="connsiteX13" fmla="*/ 439392 w 2060613"/>
              <a:gd name="connsiteY13" fmla="*/ 384134 h 1213176"/>
              <a:gd name="connsiteX14" fmla="*/ 746820 w 2060613"/>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288394 w 2053021"/>
              <a:gd name="connsiteY5" fmla="*/ 871333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288394 w 2053021"/>
              <a:gd name="connsiteY5" fmla="*/ 871333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574800 w 2053021"/>
              <a:gd name="connsiteY5" fmla="*/ 891711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574800 w 2053021"/>
              <a:gd name="connsiteY5" fmla="*/ 891711 h 1213176"/>
              <a:gd name="connsiteX6" fmla="*/ 1346200 w 2053021"/>
              <a:gd name="connsiteY6" fmla="*/ 1094742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3021" h="1213176">
                <a:moveTo>
                  <a:pt x="739228" y="4230"/>
                </a:moveTo>
                <a:cubicBezTo>
                  <a:pt x="967828" y="0"/>
                  <a:pt x="1460938" y="79717"/>
                  <a:pt x="1574800" y="130345"/>
                </a:cubicBezTo>
                <a:cubicBezTo>
                  <a:pt x="1688662" y="180973"/>
                  <a:pt x="1342697" y="239678"/>
                  <a:pt x="1422400" y="307997"/>
                </a:cubicBezTo>
                <a:cubicBezTo>
                  <a:pt x="1676400" y="381570"/>
                  <a:pt x="1893614" y="408051"/>
                  <a:pt x="2053021" y="540258"/>
                </a:cubicBezTo>
                <a:cubicBezTo>
                  <a:pt x="2053021" y="591571"/>
                  <a:pt x="1218326" y="543466"/>
                  <a:pt x="1138622" y="602041"/>
                </a:cubicBezTo>
                <a:cubicBezTo>
                  <a:pt x="1058919" y="660617"/>
                  <a:pt x="1533635" y="820105"/>
                  <a:pt x="1574800" y="891711"/>
                </a:cubicBezTo>
                <a:cubicBezTo>
                  <a:pt x="1609396" y="961138"/>
                  <a:pt x="1503855" y="1048214"/>
                  <a:pt x="1346200" y="1094742"/>
                </a:cubicBezTo>
                <a:cubicBezTo>
                  <a:pt x="1188545" y="1141270"/>
                  <a:pt x="802291" y="1151780"/>
                  <a:pt x="628870" y="1170878"/>
                </a:cubicBezTo>
                <a:cubicBezTo>
                  <a:pt x="419101" y="1189848"/>
                  <a:pt x="121746" y="1213176"/>
                  <a:pt x="127001" y="1145499"/>
                </a:cubicBezTo>
                <a:cubicBezTo>
                  <a:pt x="132256" y="1077822"/>
                  <a:pt x="647700" y="836723"/>
                  <a:pt x="660400" y="764816"/>
                </a:cubicBezTo>
                <a:cubicBezTo>
                  <a:pt x="673100" y="692909"/>
                  <a:pt x="304800" y="760587"/>
                  <a:pt x="203200" y="714059"/>
                </a:cubicBezTo>
                <a:cubicBezTo>
                  <a:pt x="144808" y="680069"/>
                  <a:pt x="161597" y="597666"/>
                  <a:pt x="127000" y="536407"/>
                </a:cubicBezTo>
                <a:cubicBezTo>
                  <a:pt x="50800" y="476315"/>
                  <a:pt x="0" y="485649"/>
                  <a:pt x="50800" y="460270"/>
                </a:cubicBezTo>
                <a:cubicBezTo>
                  <a:pt x="101600" y="434891"/>
                  <a:pt x="317062" y="460141"/>
                  <a:pt x="431800" y="384134"/>
                </a:cubicBezTo>
                <a:cubicBezTo>
                  <a:pt x="546538" y="308127"/>
                  <a:pt x="605221" y="14740"/>
                  <a:pt x="739228" y="4230"/>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Freeform 76"/>
          <p:cNvSpPr/>
          <p:nvPr/>
        </p:nvSpPr>
        <p:spPr bwMode="auto">
          <a:xfrm>
            <a:off x="4138285" y="1295400"/>
            <a:ext cx="3526826" cy="1920138"/>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7619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761999 w 3464277"/>
              <a:gd name="connsiteY42" fmla="*/ 387684 h 1288819"/>
              <a:gd name="connsiteX43" fmla="*/ 1150882 w 3464277"/>
              <a:gd name="connsiteY43" fmla="*/ 142670 h 1288819"/>
              <a:gd name="connsiteX44" fmla="*/ 1292771 w 3464277"/>
              <a:gd name="connsiteY44" fmla="*/ 48077 h 1288819"/>
              <a:gd name="connsiteX45" fmla="*/ 1623847 w 3464277"/>
              <a:gd name="connsiteY45" fmla="*/ 780 h 1288819"/>
              <a:gd name="connsiteX46" fmla="*/ 1844565 w 3464277"/>
              <a:gd name="connsiteY46"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160 w 3464277"/>
              <a:gd name="connsiteY40" fmla="*/ 695171 h 1288819"/>
              <a:gd name="connsiteX41" fmla="*/ 168560 w 3464277"/>
              <a:gd name="connsiteY41" fmla="*/ 560365 h 1288819"/>
              <a:gd name="connsiteX42" fmla="*/ 562304 w 3464277"/>
              <a:gd name="connsiteY42" fmla="*/ 539957 h 1288819"/>
              <a:gd name="connsiteX43" fmla="*/ 559624 w 3464277"/>
              <a:gd name="connsiteY43" fmla="*/ 538339 h 1288819"/>
              <a:gd name="connsiteX44" fmla="*/ 761999 w 3464277"/>
              <a:gd name="connsiteY44" fmla="*/ 387684 h 1288819"/>
              <a:gd name="connsiteX45" fmla="*/ 1150882 w 3464277"/>
              <a:gd name="connsiteY45" fmla="*/ 142670 h 1288819"/>
              <a:gd name="connsiteX46" fmla="*/ 1292771 w 3464277"/>
              <a:gd name="connsiteY46" fmla="*/ 48077 h 1288819"/>
              <a:gd name="connsiteX47" fmla="*/ 1623847 w 3464277"/>
              <a:gd name="connsiteY47" fmla="*/ 780 h 1288819"/>
              <a:gd name="connsiteX48" fmla="*/ 1844565 w 3464277"/>
              <a:gd name="connsiteY48" fmla="*/ 63842 h 1288819"/>
              <a:gd name="connsiteX0" fmla="*/ 1904605 w 3524317"/>
              <a:gd name="connsiteY0" fmla="*/ 63842 h 1288819"/>
              <a:gd name="connsiteX1" fmla="*/ 2014963 w 3524317"/>
              <a:gd name="connsiteY1" fmla="*/ 79608 h 1288819"/>
              <a:gd name="connsiteX2" fmla="*/ 2156853 w 3524317"/>
              <a:gd name="connsiteY2" fmla="*/ 158435 h 1288819"/>
              <a:gd name="connsiteX3" fmla="*/ 2235680 w 3524317"/>
              <a:gd name="connsiteY3" fmla="*/ 316090 h 1288819"/>
              <a:gd name="connsiteX4" fmla="*/ 2997680 w 3524317"/>
              <a:gd name="connsiteY4" fmla="*/ 536808 h 1288819"/>
              <a:gd name="connsiteX5" fmla="*/ 2989799 w 3524317"/>
              <a:gd name="connsiteY5" fmla="*/ 621345 h 1288819"/>
              <a:gd name="connsiteX6" fmla="*/ 3076507 w 3524317"/>
              <a:gd name="connsiteY6" fmla="*/ 607063 h 1288819"/>
              <a:gd name="connsiteX7" fmla="*/ 3244672 w 3524317"/>
              <a:gd name="connsiteY7" fmla="*/ 607063 h 1288819"/>
              <a:gd name="connsiteX8" fmla="*/ 3239417 w 3524317"/>
              <a:gd name="connsiteY8" fmla="*/ 756816 h 1288819"/>
              <a:gd name="connsiteX9" fmla="*/ 3454881 w 3524317"/>
              <a:gd name="connsiteY9" fmla="*/ 857456 h 1288819"/>
              <a:gd name="connsiteX10" fmla="*/ 3452253 w 3524317"/>
              <a:gd name="connsiteY10" fmla="*/ 867883 h 1288819"/>
              <a:gd name="connsiteX11" fmla="*/ 3376700 w 3524317"/>
              <a:gd name="connsiteY11" fmla="*/ 872690 h 1288819"/>
              <a:gd name="connsiteX12" fmla="*/ 3444370 w 3524317"/>
              <a:gd name="connsiteY12" fmla="*/ 870758 h 1288819"/>
              <a:gd name="connsiteX13" fmla="*/ 3446995 w 3524317"/>
              <a:gd name="connsiteY13" fmla="*/ 867922 h 1288819"/>
              <a:gd name="connsiteX14" fmla="*/ 3310361 w 3524317"/>
              <a:gd name="connsiteY14" fmla="*/ 858261 h 1288819"/>
              <a:gd name="connsiteX15" fmla="*/ 3320292 w 3524317"/>
              <a:gd name="connsiteY15" fmla="*/ 858136 h 1288819"/>
              <a:gd name="connsiteX16" fmla="*/ 3397729 w 3524317"/>
              <a:gd name="connsiteY16" fmla="*/ 860978 h 1288819"/>
              <a:gd name="connsiteX17" fmla="*/ 3397729 w 3524317"/>
              <a:gd name="connsiteY17" fmla="*/ 852222 h 1288819"/>
              <a:gd name="connsiteX18" fmla="*/ 3332167 w 3524317"/>
              <a:gd name="connsiteY18" fmla="*/ 811438 h 1288819"/>
              <a:gd name="connsiteX19" fmla="*/ 3478630 w 3524317"/>
              <a:gd name="connsiteY19" fmla="*/ 865413 h 1288819"/>
              <a:gd name="connsiteX20" fmla="*/ 3462761 w 3524317"/>
              <a:gd name="connsiteY20" fmla="*/ 867922 h 1288819"/>
              <a:gd name="connsiteX21" fmla="*/ 3370795 w 3524317"/>
              <a:gd name="connsiteY21" fmla="*/ 858261 h 1288819"/>
              <a:gd name="connsiteX22" fmla="*/ 3478526 w 3524317"/>
              <a:gd name="connsiteY22" fmla="*/ 867922 h 1288819"/>
              <a:gd name="connsiteX23" fmla="*/ 3494293 w 3524317"/>
              <a:gd name="connsiteY23" fmla="*/ 998352 h 1288819"/>
              <a:gd name="connsiteX24" fmla="*/ 3460136 w 3524317"/>
              <a:gd name="connsiteY24" fmla="*/ 1150941 h 1288819"/>
              <a:gd name="connsiteX25" fmla="*/ 2330274 w 3524317"/>
              <a:gd name="connsiteY25" fmla="*/ 1215019 h 1288819"/>
              <a:gd name="connsiteX26" fmla="*/ 2340781 w 3524317"/>
              <a:gd name="connsiteY26" fmla="*/ 1152936 h 1288819"/>
              <a:gd name="connsiteX27" fmla="*/ 2325016 w 3524317"/>
              <a:gd name="connsiteY27" fmla="*/ 1191582 h 1288819"/>
              <a:gd name="connsiteX28" fmla="*/ 2154226 w 3524317"/>
              <a:gd name="connsiteY28" fmla="*/ 1101793 h 1288819"/>
              <a:gd name="connsiteX29" fmla="*/ 1573529 w 3524317"/>
              <a:gd name="connsiteY29" fmla="*/ 1167428 h 1288819"/>
              <a:gd name="connsiteX30" fmla="*/ 1289749 w 3524317"/>
              <a:gd name="connsiteY30" fmla="*/ 1142819 h 1288819"/>
              <a:gd name="connsiteX31" fmla="*/ 1037501 w 3524317"/>
              <a:gd name="connsiteY31" fmla="*/ 1140299 h 1288819"/>
              <a:gd name="connsiteX32" fmla="*/ 766860 w 3524317"/>
              <a:gd name="connsiteY32" fmla="*/ 1101369 h 1288819"/>
              <a:gd name="connsiteX33" fmla="*/ 669637 w 3524317"/>
              <a:gd name="connsiteY33" fmla="*/ 1111069 h 1288819"/>
              <a:gd name="connsiteX34" fmla="*/ 653871 w 3524317"/>
              <a:gd name="connsiteY34" fmla="*/ 1091746 h 1288819"/>
              <a:gd name="connsiteX35" fmla="*/ 593437 w 3524317"/>
              <a:gd name="connsiteY35" fmla="*/ 998352 h 1288819"/>
              <a:gd name="connsiteX36" fmla="*/ 425271 w 3524317"/>
              <a:gd name="connsiteY36" fmla="*/ 867922 h 1288819"/>
              <a:gd name="connsiteX37" fmla="*/ 296522 w 3524317"/>
              <a:gd name="connsiteY37" fmla="*/ 800980 h 1288819"/>
              <a:gd name="connsiteX38" fmla="*/ 296523 w 3524317"/>
              <a:gd name="connsiteY38" fmla="*/ 795496 h 1288819"/>
              <a:gd name="connsiteX39" fmla="*/ 60040 w 3524317"/>
              <a:gd name="connsiteY39" fmla="*/ 608148 h 1288819"/>
              <a:gd name="connsiteX40" fmla="*/ 0 w 3524317"/>
              <a:gd name="connsiteY40" fmla="*/ 601777 h 1288819"/>
              <a:gd name="connsiteX41" fmla="*/ 228600 w 3524317"/>
              <a:gd name="connsiteY41" fmla="*/ 560365 h 1288819"/>
              <a:gd name="connsiteX42" fmla="*/ 622344 w 3524317"/>
              <a:gd name="connsiteY42" fmla="*/ 539957 h 1288819"/>
              <a:gd name="connsiteX43" fmla="*/ 619664 w 3524317"/>
              <a:gd name="connsiteY43" fmla="*/ 538339 h 1288819"/>
              <a:gd name="connsiteX44" fmla="*/ 822039 w 3524317"/>
              <a:gd name="connsiteY44" fmla="*/ 387684 h 1288819"/>
              <a:gd name="connsiteX45" fmla="*/ 1210922 w 3524317"/>
              <a:gd name="connsiteY45" fmla="*/ 142670 h 1288819"/>
              <a:gd name="connsiteX46" fmla="*/ 1352811 w 3524317"/>
              <a:gd name="connsiteY46" fmla="*/ 48077 h 1288819"/>
              <a:gd name="connsiteX47" fmla="*/ 1683887 w 3524317"/>
              <a:gd name="connsiteY47" fmla="*/ 780 h 1288819"/>
              <a:gd name="connsiteX48" fmla="*/ 1904605 w 3524317"/>
              <a:gd name="connsiteY48" fmla="*/ 63842 h 1288819"/>
              <a:gd name="connsiteX0" fmla="*/ 1904605 w 3524317"/>
              <a:gd name="connsiteY0" fmla="*/ 63842 h 1288819"/>
              <a:gd name="connsiteX1" fmla="*/ 2014963 w 3524317"/>
              <a:gd name="connsiteY1" fmla="*/ 79608 h 1288819"/>
              <a:gd name="connsiteX2" fmla="*/ 2156853 w 3524317"/>
              <a:gd name="connsiteY2" fmla="*/ 158435 h 1288819"/>
              <a:gd name="connsiteX3" fmla="*/ 2235680 w 3524317"/>
              <a:gd name="connsiteY3" fmla="*/ 316090 h 1288819"/>
              <a:gd name="connsiteX4" fmla="*/ 2997680 w 3524317"/>
              <a:gd name="connsiteY4" fmla="*/ 536808 h 1288819"/>
              <a:gd name="connsiteX5" fmla="*/ 2989799 w 3524317"/>
              <a:gd name="connsiteY5" fmla="*/ 621345 h 1288819"/>
              <a:gd name="connsiteX6" fmla="*/ 3076507 w 3524317"/>
              <a:gd name="connsiteY6" fmla="*/ 607063 h 1288819"/>
              <a:gd name="connsiteX7" fmla="*/ 3244672 w 3524317"/>
              <a:gd name="connsiteY7" fmla="*/ 607063 h 1288819"/>
              <a:gd name="connsiteX8" fmla="*/ 3239417 w 3524317"/>
              <a:gd name="connsiteY8" fmla="*/ 756816 h 1288819"/>
              <a:gd name="connsiteX9" fmla="*/ 3454881 w 3524317"/>
              <a:gd name="connsiteY9" fmla="*/ 857456 h 1288819"/>
              <a:gd name="connsiteX10" fmla="*/ 3452253 w 3524317"/>
              <a:gd name="connsiteY10" fmla="*/ 867883 h 1288819"/>
              <a:gd name="connsiteX11" fmla="*/ 3376700 w 3524317"/>
              <a:gd name="connsiteY11" fmla="*/ 872690 h 1288819"/>
              <a:gd name="connsiteX12" fmla="*/ 3444370 w 3524317"/>
              <a:gd name="connsiteY12" fmla="*/ 870758 h 1288819"/>
              <a:gd name="connsiteX13" fmla="*/ 3446995 w 3524317"/>
              <a:gd name="connsiteY13" fmla="*/ 867922 h 1288819"/>
              <a:gd name="connsiteX14" fmla="*/ 3310361 w 3524317"/>
              <a:gd name="connsiteY14" fmla="*/ 858261 h 1288819"/>
              <a:gd name="connsiteX15" fmla="*/ 3320292 w 3524317"/>
              <a:gd name="connsiteY15" fmla="*/ 858136 h 1288819"/>
              <a:gd name="connsiteX16" fmla="*/ 3397729 w 3524317"/>
              <a:gd name="connsiteY16" fmla="*/ 860978 h 1288819"/>
              <a:gd name="connsiteX17" fmla="*/ 3397729 w 3524317"/>
              <a:gd name="connsiteY17" fmla="*/ 852222 h 1288819"/>
              <a:gd name="connsiteX18" fmla="*/ 3332167 w 3524317"/>
              <a:gd name="connsiteY18" fmla="*/ 811438 h 1288819"/>
              <a:gd name="connsiteX19" fmla="*/ 3478630 w 3524317"/>
              <a:gd name="connsiteY19" fmla="*/ 865413 h 1288819"/>
              <a:gd name="connsiteX20" fmla="*/ 3462761 w 3524317"/>
              <a:gd name="connsiteY20" fmla="*/ 867922 h 1288819"/>
              <a:gd name="connsiteX21" fmla="*/ 3370795 w 3524317"/>
              <a:gd name="connsiteY21" fmla="*/ 858261 h 1288819"/>
              <a:gd name="connsiteX22" fmla="*/ 3478526 w 3524317"/>
              <a:gd name="connsiteY22" fmla="*/ 867922 h 1288819"/>
              <a:gd name="connsiteX23" fmla="*/ 3494293 w 3524317"/>
              <a:gd name="connsiteY23" fmla="*/ 998352 h 1288819"/>
              <a:gd name="connsiteX24" fmla="*/ 3460136 w 3524317"/>
              <a:gd name="connsiteY24" fmla="*/ 1150941 h 1288819"/>
              <a:gd name="connsiteX25" fmla="*/ 2330274 w 3524317"/>
              <a:gd name="connsiteY25" fmla="*/ 1215019 h 1288819"/>
              <a:gd name="connsiteX26" fmla="*/ 2340781 w 3524317"/>
              <a:gd name="connsiteY26" fmla="*/ 1152936 h 1288819"/>
              <a:gd name="connsiteX27" fmla="*/ 2325016 w 3524317"/>
              <a:gd name="connsiteY27" fmla="*/ 1191582 h 1288819"/>
              <a:gd name="connsiteX28" fmla="*/ 2154226 w 3524317"/>
              <a:gd name="connsiteY28" fmla="*/ 1101793 h 1288819"/>
              <a:gd name="connsiteX29" fmla="*/ 1573529 w 3524317"/>
              <a:gd name="connsiteY29" fmla="*/ 1167428 h 1288819"/>
              <a:gd name="connsiteX30" fmla="*/ 1289749 w 3524317"/>
              <a:gd name="connsiteY30" fmla="*/ 1142819 h 1288819"/>
              <a:gd name="connsiteX31" fmla="*/ 1037501 w 3524317"/>
              <a:gd name="connsiteY31" fmla="*/ 1140299 h 1288819"/>
              <a:gd name="connsiteX32" fmla="*/ 766860 w 3524317"/>
              <a:gd name="connsiteY32" fmla="*/ 1101369 h 1288819"/>
              <a:gd name="connsiteX33" fmla="*/ 669637 w 3524317"/>
              <a:gd name="connsiteY33" fmla="*/ 1111069 h 1288819"/>
              <a:gd name="connsiteX34" fmla="*/ 653871 w 3524317"/>
              <a:gd name="connsiteY34" fmla="*/ 1091746 h 1288819"/>
              <a:gd name="connsiteX35" fmla="*/ 593437 w 3524317"/>
              <a:gd name="connsiteY35" fmla="*/ 998352 h 1288819"/>
              <a:gd name="connsiteX36" fmla="*/ 425271 w 3524317"/>
              <a:gd name="connsiteY36" fmla="*/ 867922 h 1288819"/>
              <a:gd name="connsiteX37" fmla="*/ 296522 w 3524317"/>
              <a:gd name="connsiteY37" fmla="*/ 800980 h 1288819"/>
              <a:gd name="connsiteX38" fmla="*/ 296523 w 3524317"/>
              <a:gd name="connsiteY38" fmla="*/ 795496 h 1288819"/>
              <a:gd name="connsiteX39" fmla="*/ 60040 w 3524317"/>
              <a:gd name="connsiteY39" fmla="*/ 608148 h 1288819"/>
              <a:gd name="connsiteX40" fmla="*/ 0 w 3524317"/>
              <a:gd name="connsiteY40" fmla="*/ 601777 h 1288819"/>
              <a:gd name="connsiteX41" fmla="*/ 228600 w 3524317"/>
              <a:gd name="connsiteY41" fmla="*/ 560365 h 1288819"/>
              <a:gd name="connsiteX42" fmla="*/ 622344 w 3524317"/>
              <a:gd name="connsiteY42" fmla="*/ 539957 h 1288819"/>
              <a:gd name="connsiteX43" fmla="*/ 619664 w 3524317"/>
              <a:gd name="connsiteY43" fmla="*/ 538339 h 1288819"/>
              <a:gd name="connsiteX44" fmla="*/ 822039 w 3524317"/>
              <a:gd name="connsiteY44" fmla="*/ 387684 h 1288819"/>
              <a:gd name="connsiteX45" fmla="*/ 1210922 w 3524317"/>
              <a:gd name="connsiteY45" fmla="*/ 142670 h 1288819"/>
              <a:gd name="connsiteX46" fmla="*/ 1352811 w 3524317"/>
              <a:gd name="connsiteY46" fmla="*/ 48077 h 1288819"/>
              <a:gd name="connsiteX47" fmla="*/ 1683887 w 3524317"/>
              <a:gd name="connsiteY47" fmla="*/ 780 h 1288819"/>
              <a:gd name="connsiteX48" fmla="*/ 1904605 w 3524317"/>
              <a:gd name="connsiteY48"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608148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882723 w 3502435"/>
              <a:gd name="connsiteY0" fmla="*/ 63842 h 1288819"/>
              <a:gd name="connsiteX1" fmla="*/ 1993081 w 3502435"/>
              <a:gd name="connsiteY1" fmla="*/ 79608 h 1288819"/>
              <a:gd name="connsiteX2" fmla="*/ 2134971 w 3502435"/>
              <a:gd name="connsiteY2" fmla="*/ 158435 h 1288819"/>
              <a:gd name="connsiteX3" fmla="*/ 2213798 w 3502435"/>
              <a:gd name="connsiteY3" fmla="*/ 316090 h 1288819"/>
              <a:gd name="connsiteX4" fmla="*/ 2975798 w 3502435"/>
              <a:gd name="connsiteY4" fmla="*/ 536808 h 1288819"/>
              <a:gd name="connsiteX5" fmla="*/ 2967917 w 3502435"/>
              <a:gd name="connsiteY5" fmla="*/ 621345 h 1288819"/>
              <a:gd name="connsiteX6" fmla="*/ 3054625 w 3502435"/>
              <a:gd name="connsiteY6" fmla="*/ 607063 h 1288819"/>
              <a:gd name="connsiteX7" fmla="*/ 3222790 w 3502435"/>
              <a:gd name="connsiteY7" fmla="*/ 607063 h 1288819"/>
              <a:gd name="connsiteX8" fmla="*/ 3217535 w 3502435"/>
              <a:gd name="connsiteY8" fmla="*/ 756816 h 1288819"/>
              <a:gd name="connsiteX9" fmla="*/ 3432999 w 3502435"/>
              <a:gd name="connsiteY9" fmla="*/ 857456 h 1288819"/>
              <a:gd name="connsiteX10" fmla="*/ 3430371 w 3502435"/>
              <a:gd name="connsiteY10" fmla="*/ 867883 h 1288819"/>
              <a:gd name="connsiteX11" fmla="*/ 3354818 w 3502435"/>
              <a:gd name="connsiteY11" fmla="*/ 872690 h 1288819"/>
              <a:gd name="connsiteX12" fmla="*/ 3422488 w 3502435"/>
              <a:gd name="connsiteY12" fmla="*/ 870758 h 1288819"/>
              <a:gd name="connsiteX13" fmla="*/ 3425113 w 3502435"/>
              <a:gd name="connsiteY13" fmla="*/ 867922 h 1288819"/>
              <a:gd name="connsiteX14" fmla="*/ 3288479 w 3502435"/>
              <a:gd name="connsiteY14" fmla="*/ 858261 h 1288819"/>
              <a:gd name="connsiteX15" fmla="*/ 3298410 w 3502435"/>
              <a:gd name="connsiteY15" fmla="*/ 858136 h 1288819"/>
              <a:gd name="connsiteX16" fmla="*/ 3375847 w 3502435"/>
              <a:gd name="connsiteY16" fmla="*/ 860978 h 1288819"/>
              <a:gd name="connsiteX17" fmla="*/ 3375847 w 3502435"/>
              <a:gd name="connsiteY17" fmla="*/ 852222 h 1288819"/>
              <a:gd name="connsiteX18" fmla="*/ 3310285 w 3502435"/>
              <a:gd name="connsiteY18" fmla="*/ 811438 h 1288819"/>
              <a:gd name="connsiteX19" fmla="*/ 3456748 w 3502435"/>
              <a:gd name="connsiteY19" fmla="*/ 865413 h 1288819"/>
              <a:gd name="connsiteX20" fmla="*/ 3440879 w 3502435"/>
              <a:gd name="connsiteY20" fmla="*/ 867922 h 1288819"/>
              <a:gd name="connsiteX21" fmla="*/ 3348913 w 3502435"/>
              <a:gd name="connsiteY21" fmla="*/ 858261 h 1288819"/>
              <a:gd name="connsiteX22" fmla="*/ 3456644 w 3502435"/>
              <a:gd name="connsiteY22" fmla="*/ 867922 h 1288819"/>
              <a:gd name="connsiteX23" fmla="*/ 3472411 w 3502435"/>
              <a:gd name="connsiteY23" fmla="*/ 998352 h 1288819"/>
              <a:gd name="connsiteX24" fmla="*/ 3438254 w 3502435"/>
              <a:gd name="connsiteY24" fmla="*/ 1150941 h 1288819"/>
              <a:gd name="connsiteX25" fmla="*/ 2308392 w 3502435"/>
              <a:gd name="connsiteY25" fmla="*/ 1215019 h 1288819"/>
              <a:gd name="connsiteX26" fmla="*/ 2318899 w 3502435"/>
              <a:gd name="connsiteY26" fmla="*/ 1152936 h 1288819"/>
              <a:gd name="connsiteX27" fmla="*/ 2303134 w 3502435"/>
              <a:gd name="connsiteY27" fmla="*/ 1191582 h 1288819"/>
              <a:gd name="connsiteX28" fmla="*/ 2132344 w 3502435"/>
              <a:gd name="connsiteY28" fmla="*/ 1101793 h 1288819"/>
              <a:gd name="connsiteX29" fmla="*/ 1551647 w 3502435"/>
              <a:gd name="connsiteY29" fmla="*/ 1167428 h 1288819"/>
              <a:gd name="connsiteX30" fmla="*/ 1267867 w 3502435"/>
              <a:gd name="connsiteY30" fmla="*/ 1142819 h 1288819"/>
              <a:gd name="connsiteX31" fmla="*/ 1015619 w 3502435"/>
              <a:gd name="connsiteY31" fmla="*/ 1140299 h 1288819"/>
              <a:gd name="connsiteX32" fmla="*/ 744978 w 3502435"/>
              <a:gd name="connsiteY32" fmla="*/ 1101369 h 1288819"/>
              <a:gd name="connsiteX33" fmla="*/ 647755 w 3502435"/>
              <a:gd name="connsiteY33" fmla="*/ 1111069 h 1288819"/>
              <a:gd name="connsiteX34" fmla="*/ 631989 w 3502435"/>
              <a:gd name="connsiteY34" fmla="*/ 1091746 h 1288819"/>
              <a:gd name="connsiteX35" fmla="*/ 571555 w 3502435"/>
              <a:gd name="connsiteY35" fmla="*/ 998352 h 1288819"/>
              <a:gd name="connsiteX36" fmla="*/ 403389 w 3502435"/>
              <a:gd name="connsiteY36" fmla="*/ 867922 h 1288819"/>
              <a:gd name="connsiteX37" fmla="*/ 274640 w 3502435"/>
              <a:gd name="connsiteY37" fmla="*/ 800980 h 1288819"/>
              <a:gd name="connsiteX38" fmla="*/ 274641 w 3502435"/>
              <a:gd name="connsiteY38" fmla="*/ 795496 h 1288819"/>
              <a:gd name="connsiteX39" fmla="*/ 38158 w 3502435"/>
              <a:gd name="connsiteY39" fmla="*/ 701542 h 1288819"/>
              <a:gd name="connsiteX40" fmla="*/ 45691 w 3502435"/>
              <a:gd name="connsiteY40" fmla="*/ 732175 h 1288819"/>
              <a:gd name="connsiteX41" fmla="*/ 130518 w 3502435"/>
              <a:gd name="connsiteY41" fmla="*/ 601777 h 1288819"/>
              <a:gd name="connsiteX42" fmla="*/ 206718 w 3502435"/>
              <a:gd name="connsiteY42" fmla="*/ 560365 h 1288819"/>
              <a:gd name="connsiteX43" fmla="*/ 600462 w 3502435"/>
              <a:gd name="connsiteY43" fmla="*/ 539957 h 1288819"/>
              <a:gd name="connsiteX44" fmla="*/ 597782 w 3502435"/>
              <a:gd name="connsiteY44" fmla="*/ 538339 h 1288819"/>
              <a:gd name="connsiteX45" fmla="*/ 800157 w 3502435"/>
              <a:gd name="connsiteY45" fmla="*/ 387684 h 1288819"/>
              <a:gd name="connsiteX46" fmla="*/ 1189040 w 3502435"/>
              <a:gd name="connsiteY46" fmla="*/ 142670 h 1288819"/>
              <a:gd name="connsiteX47" fmla="*/ 1330929 w 3502435"/>
              <a:gd name="connsiteY47" fmla="*/ 48077 h 1288819"/>
              <a:gd name="connsiteX48" fmla="*/ 1662005 w 3502435"/>
              <a:gd name="connsiteY48" fmla="*/ 780 h 1288819"/>
              <a:gd name="connsiteX49" fmla="*/ 1882723 w 3502435"/>
              <a:gd name="connsiteY49" fmla="*/ 63842 h 1288819"/>
              <a:gd name="connsiteX0" fmla="*/ 1882723 w 3502435"/>
              <a:gd name="connsiteY0" fmla="*/ 63842 h 1288819"/>
              <a:gd name="connsiteX1" fmla="*/ 1993081 w 3502435"/>
              <a:gd name="connsiteY1" fmla="*/ 79608 h 1288819"/>
              <a:gd name="connsiteX2" fmla="*/ 2134971 w 3502435"/>
              <a:gd name="connsiteY2" fmla="*/ 158435 h 1288819"/>
              <a:gd name="connsiteX3" fmla="*/ 2213798 w 3502435"/>
              <a:gd name="connsiteY3" fmla="*/ 316090 h 1288819"/>
              <a:gd name="connsiteX4" fmla="*/ 2975798 w 3502435"/>
              <a:gd name="connsiteY4" fmla="*/ 536808 h 1288819"/>
              <a:gd name="connsiteX5" fmla="*/ 2967917 w 3502435"/>
              <a:gd name="connsiteY5" fmla="*/ 621345 h 1288819"/>
              <a:gd name="connsiteX6" fmla="*/ 3054625 w 3502435"/>
              <a:gd name="connsiteY6" fmla="*/ 607063 h 1288819"/>
              <a:gd name="connsiteX7" fmla="*/ 3222790 w 3502435"/>
              <a:gd name="connsiteY7" fmla="*/ 607063 h 1288819"/>
              <a:gd name="connsiteX8" fmla="*/ 3217535 w 3502435"/>
              <a:gd name="connsiteY8" fmla="*/ 756816 h 1288819"/>
              <a:gd name="connsiteX9" fmla="*/ 3432999 w 3502435"/>
              <a:gd name="connsiteY9" fmla="*/ 857456 h 1288819"/>
              <a:gd name="connsiteX10" fmla="*/ 3430371 w 3502435"/>
              <a:gd name="connsiteY10" fmla="*/ 867883 h 1288819"/>
              <a:gd name="connsiteX11" fmla="*/ 3354818 w 3502435"/>
              <a:gd name="connsiteY11" fmla="*/ 872690 h 1288819"/>
              <a:gd name="connsiteX12" fmla="*/ 3422488 w 3502435"/>
              <a:gd name="connsiteY12" fmla="*/ 870758 h 1288819"/>
              <a:gd name="connsiteX13" fmla="*/ 3425113 w 3502435"/>
              <a:gd name="connsiteY13" fmla="*/ 867922 h 1288819"/>
              <a:gd name="connsiteX14" fmla="*/ 3288479 w 3502435"/>
              <a:gd name="connsiteY14" fmla="*/ 858261 h 1288819"/>
              <a:gd name="connsiteX15" fmla="*/ 3298410 w 3502435"/>
              <a:gd name="connsiteY15" fmla="*/ 858136 h 1288819"/>
              <a:gd name="connsiteX16" fmla="*/ 3375847 w 3502435"/>
              <a:gd name="connsiteY16" fmla="*/ 860978 h 1288819"/>
              <a:gd name="connsiteX17" fmla="*/ 3375847 w 3502435"/>
              <a:gd name="connsiteY17" fmla="*/ 852222 h 1288819"/>
              <a:gd name="connsiteX18" fmla="*/ 3310285 w 3502435"/>
              <a:gd name="connsiteY18" fmla="*/ 811438 h 1288819"/>
              <a:gd name="connsiteX19" fmla="*/ 3456748 w 3502435"/>
              <a:gd name="connsiteY19" fmla="*/ 865413 h 1288819"/>
              <a:gd name="connsiteX20" fmla="*/ 3440879 w 3502435"/>
              <a:gd name="connsiteY20" fmla="*/ 867922 h 1288819"/>
              <a:gd name="connsiteX21" fmla="*/ 3348913 w 3502435"/>
              <a:gd name="connsiteY21" fmla="*/ 858261 h 1288819"/>
              <a:gd name="connsiteX22" fmla="*/ 3456644 w 3502435"/>
              <a:gd name="connsiteY22" fmla="*/ 867922 h 1288819"/>
              <a:gd name="connsiteX23" fmla="*/ 3472411 w 3502435"/>
              <a:gd name="connsiteY23" fmla="*/ 998352 h 1288819"/>
              <a:gd name="connsiteX24" fmla="*/ 3438254 w 3502435"/>
              <a:gd name="connsiteY24" fmla="*/ 1150941 h 1288819"/>
              <a:gd name="connsiteX25" fmla="*/ 2308392 w 3502435"/>
              <a:gd name="connsiteY25" fmla="*/ 1215019 h 1288819"/>
              <a:gd name="connsiteX26" fmla="*/ 2318899 w 3502435"/>
              <a:gd name="connsiteY26" fmla="*/ 1152936 h 1288819"/>
              <a:gd name="connsiteX27" fmla="*/ 2303134 w 3502435"/>
              <a:gd name="connsiteY27" fmla="*/ 1191582 h 1288819"/>
              <a:gd name="connsiteX28" fmla="*/ 2132344 w 3502435"/>
              <a:gd name="connsiteY28" fmla="*/ 1101793 h 1288819"/>
              <a:gd name="connsiteX29" fmla="*/ 1551647 w 3502435"/>
              <a:gd name="connsiteY29" fmla="*/ 1167428 h 1288819"/>
              <a:gd name="connsiteX30" fmla="*/ 1267867 w 3502435"/>
              <a:gd name="connsiteY30" fmla="*/ 1142819 h 1288819"/>
              <a:gd name="connsiteX31" fmla="*/ 1015619 w 3502435"/>
              <a:gd name="connsiteY31" fmla="*/ 1140299 h 1288819"/>
              <a:gd name="connsiteX32" fmla="*/ 744978 w 3502435"/>
              <a:gd name="connsiteY32" fmla="*/ 1101369 h 1288819"/>
              <a:gd name="connsiteX33" fmla="*/ 647755 w 3502435"/>
              <a:gd name="connsiteY33" fmla="*/ 1111069 h 1288819"/>
              <a:gd name="connsiteX34" fmla="*/ 631989 w 3502435"/>
              <a:gd name="connsiteY34" fmla="*/ 1091746 h 1288819"/>
              <a:gd name="connsiteX35" fmla="*/ 571555 w 3502435"/>
              <a:gd name="connsiteY35" fmla="*/ 998352 h 1288819"/>
              <a:gd name="connsiteX36" fmla="*/ 403389 w 3502435"/>
              <a:gd name="connsiteY36" fmla="*/ 867922 h 1288819"/>
              <a:gd name="connsiteX37" fmla="*/ 274640 w 3502435"/>
              <a:gd name="connsiteY37" fmla="*/ 800980 h 1288819"/>
              <a:gd name="connsiteX38" fmla="*/ 274641 w 3502435"/>
              <a:gd name="connsiteY38" fmla="*/ 795496 h 1288819"/>
              <a:gd name="connsiteX39" fmla="*/ 38158 w 3502435"/>
              <a:gd name="connsiteY39" fmla="*/ 701542 h 1288819"/>
              <a:gd name="connsiteX40" fmla="*/ 45691 w 3502435"/>
              <a:gd name="connsiteY40" fmla="*/ 732175 h 1288819"/>
              <a:gd name="connsiteX41" fmla="*/ 130518 w 3502435"/>
              <a:gd name="connsiteY41" fmla="*/ 601777 h 1288819"/>
              <a:gd name="connsiteX42" fmla="*/ 206718 w 3502435"/>
              <a:gd name="connsiteY42" fmla="*/ 560365 h 1288819"/>
              <a:gd name="connsiteX43" fmla="*/ 600462 w 3502435"/>
              <a:gd name="connsiteY43" fmla="*/ 539957 h 1288819"/>
              <a:gd name="connsiteX44" fmla="*/ 597782 w 3502435"/>
              <a:gd name="connsiteY44" fmla="*/ 538339 h 1288819"/>
              <a:gd name="connsiteX45" fmla="*/ 800157 w 3502435"/>
              <a:gd name="connsiteY45" fmla="*/ 387684 h 1288819"/>
              <a:gd name="connsiteX46" fmla="*/ 1189040 w 3502435"/>
              <a:gd name="connsiteY46" fmla="*/ 142670 h 1288819"/>
              <a:gd name="connsiteX47" fmla="*/ 1330929 w 3502435"/>
              <a:gd name="connsiteY47" fmla="*/ 48077 h 1288819"/>
              <a:gd name="connsiteX48" fmla="*/ 1662005 w 3502435"/>
              <a:gd name="connsiteY48" fmla="*/ 780 h 1288819"/>
              <a:gd name="connsiteX49" fmla="*/ 1882723 w 3502435"/>
              <a:gd name="connsiteY49" fmla="*/ 63842 h 1288819"/>
              <a:gd name="connsiteX0" fmla="*/ 1954983 w 3574695"/>
              <a:gd name="connsiteY0" fmla="*/ 63842 h 1288819"/>
              <a:gd name="connsiteX1" fmla="*/ 2065341 w 3574695"/>
              <a:gd name="connsiteY1" fmla="*/ 79608 h 1288819"/>
              <a:gd name="connsiteX2" fmla="*/ 2207231 w 3574695"/>
              <a:gd name="connsiteY2" fmla="*/ 158435 h 1288819"/>
              <a:gd name="connsiteX3" fmla="*/ 2286058 w 3574695"/>
              <a:gd name="connsiteY3" fmla="*/ 316090 h 1288819"/>
              <a:gd name="connsiteX4" fmla="*/ 3048058 w 3574695"/>
              <a:gd name="connsiteY4" fmla="*/ 536808 h 1288819"/>
              <a:gd name="connsiteX5" fmla="*/ 3040177 w 3574695"/>
              <a:gd name="connsiteY5" fmla="*/ 621345 h 1288819"/>
              <a:gd name="connsiteX6" fmla="*/ 3126885 w 3574695"/>
              <a:gd name="connsiteY6" fmla="*/ 607063 h 1288819"/>
              <a:gd name="connsiteX7" fmla="*/ 3295050 w 3574695"/>
              <a:gd name="connsiteY7" fmla="*/ 607063 h 1288819"/>
              <a:gd name="connsiteX8" fmla="*/ 3289795 w 3574695"/>
              <a:gd name="connsiteY8" fmla="*/ 756816 h 1288819"/>
              <a:gd name="connsiteX9" fmla="*/ 3505259 w 3574695"/>
              <a:gd name="connsiteY9" fmla="*/ 857456 h 1288819"/>
              <a:gd name="connsiteX10" fmla="*/ 3502631 w 3574695"/>
              <a:gd name="connsiteY10" fmla="*/ 867883 h 1288819"/>
              <a:gd name="connsiteX11" fmla="*/ 3427078 w 3574695"/>
              <a:gd name="connsiteY11" fmla="*/ 872690 h 1288819"/>
              <a:gd name="connsiteX12" fmla="*/ 3494748 w 3574695"/>
              <a:gd name="connsiteY12" fmla="*/ 870758 h 1288819"/>
              <a:gd name="connsiteX13" fmla="*/ 3497373 w 3574695"/>
              <a:gd name="connsiteY13" fmla="*/ 867922 h 1288819"/>
              <a:gd name="connsiteX14" fmla="*/ 3360739 w 3574695"/>
              <a:gd name="connsiteY14" fmla="*/ 858261 h 1288819"/>
              <a:gd name="connsiteX15" fmla="*/ 3370670 w 3574695"/>
              <a:gd name="connsiteY15" fmla="*/ 858136 h 1288819"/>
              <a:gd name="connsiteX16" fmla="*/ 3448107 w 3574695"/>
              <a:gd name="connsiteY16" fmla="*/ 860978 h 1288819"/>
              <a:gd name="connsiteX17" fmla="*/ 3448107 w 3574695"/>
              <a:gd name="connsiteY17" fmla="*/ 852222 h 1288819"/>
              <a:gd name="connsiteX18" fmla="*/ 3382545 w 3574695"/>
              <a:gd name="connsiteY18" fmla="*/ 811438 h 1288819"/>
              <a:gd name="connsiteX19" fmla="*/ 3529008 w 3574695"/>
              <a:gd name="connsiteY19" fmla="*/ 865413 h 1288819"/>
              <a:gd name="connsiteX20" fmla="*/ 3513139 w 3574695"/>
              <a:gd name="connsiteY20" fmla="*/ 867922 h 1288819"/>
              <a:gd name="connsiteX21" fmla="*/ 3421173 w 3574695"/>
              <a:gd name="connsiteY21" fmla="*/ 858261 h 1288819"/>
              <a:gd name="connsiteX22" fmla="*/ 3528904 w 3574695"/>
              <a:gd name="connsiteY22" fmla="*/ 867922 h 1288819"/>
              <a:gd name="connsiteX23" fmla="*/ 3544671 w 3574695"/>
              <a:gd name="connsiteY23" fmla="*/ 998352 h 1288819"/>
              <a:gd name="connsiteX24" fmla="*/ 3510514 w 3574695"/>
              <a:gd name="connsiteY24" fmla="*/ 1150941 h 1288819"/>
              <a:gd name="connsiteX25" fmla="*/ 2380652 w 3574695"/>
              <a:gd name="connsiteY25" fmla="*/ 1215019 h 1288819"/>
              <a:gd name="connsiteX26" fmla="*/ 2391159 w 3574695"/>
              <a:gd name="connsiteY26" fmla="*/ 1152936 h 1288819"/>
              <a:gd name="connsiteX27" fmla="*/ 2375394 w 3574695"/>
              <a:gd name="connsiteY27" fmla="*/ 1191582 h 1288819"/>
              <a:gd name="connsiteX28" fmla="*/ 2204604 w 3574695"/>
              <a:gd name="connsiteY28" fmla="*/ 1101793 h 1288819"/>
              <a:gd name="connsiteX29" fmla="*/ 1623907 w 3574695"/>
              <a:gd name="connsiteY29" fmla="*/ 1167428 h 1288819"/>
              <a:gd name="connsiteX30" fmla="*/ 1340127 w 3574695"/>
              <a:gd name="connsiteY30" fmla="*/ 1142819 h 1288819"/>
              <a:gd name="connsiteX31" fmla="*/ 1087879 w 3574695"/>
              <a:gd name="connsiteY31" fmla="*/ 1140299 h 1288819"/>
              <a:gd name="connsiteX32" fmla="*/ 817238 w 3574695"/>
              <a:gd name="connsiteY32" fmla="*/ 1101369 h 1288819"/>
              <a:gd name="connsiteX33" fmla="*/ 720015 w 3574695"/>
              <a:gd name="connsiteY33" fmla="*/ 1111069 h 1288819"/>
              <a:gd name="connsiteX34" fmla="*/ 704249 w 3574695"/>
              <a:gd name="connsiteY34" fmla="*/ 1091746 h 1288819"/>
              <a:gd name="connsiteX35" fmla="*/ 643815 w 3574695"/>
              <a:gd name="connsiteY35" fmla="*/ 998352 h 1288819"/>
              <a:gd name="connsiteX36" fmla="*/ 475649 w 3574695"/>
              <a:gd name="connsiteY36" fmla="*/ 867922 h 1288819"/>
              <a:gd name="connsiteX37" fmla="*/ 346900 w 3574695"/>
              <a:gd name="connsiteY37" fmla="*/ 800980 h 1288819"/>
              <a:gd name="connsiteX38" fmla="*/ 346901 w 3574695"/>
              <a:gd name="connsiteY38" fmla="*/ 795496 h 1288819"/>
              <a:gd name="connsiteX39" fmla="*/ 110418 w 3574695"/>
              <a:gd name="connsiteY39" fmla="*/ 701542 h 1288819"/>
              <a:gd name="connsiteX40" fmla="*/ 117951 w 3574695"/>
              <a:gd name="connsiteY40" fmla="*/ 732175 h 1288819"/>
              <a:gd name="connsiteX41" fmla="*/ 202778 w 3574695"/>
              <a:gd name="connsiteY41" fmla="*/ 601777 h 1288819"/>
              <a:gd name="connsiteX42" fmla="*/ 278978 w 3574695"/>
              <a:gd name="connsiteY42" fmla="*/ 560365 h 1288819"/>
              <a:gd name="connsiteX43" fmla="*/ 672722 w 3574695"/>
              <a:gd name="connsiteY43" fmla="*/ 539957 h 1288819"/>
              <a:gd name="connsiteX44" fmla="*/ 670042 w 3574695"/>
              <a:gd name="connsiteY44" fmla="*/ 538339 h 1288819"/>
              <a:gd name="connsiteX45" fmla="*/ 872417 w 3574695"/>
              <a:gd name="connsiteY45" fmla="*/ 387684 h 1288819"/>
              <a:gd name="connsiteX46" fmla="*/ 1261300 w 3574695"/>
              <a:gd name="connsiteY46" fmla="*/ 142670 h 1288819"/>
              <a:gd name="connsiteX47" fmla="*/ 1403189 w 3574695"/>
              <a:gd name="connsiteY47" fmla="*/ 48077 h 1288819"/>
              <a:gd name="connsiteX48" fmla="*/ 1734265 w 3574695"/>
              <a:gd name="connsiteY48" fmla="*/ 780 h 1288819"/>
              <a:gd name="connsiteX49" fmla="*/ 1954983 w 3574695"/>
              <a:gd name="connsiteY49"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86298 w 3456744"/>
              <a:gd name="connsiteY34" fmla="*/ 1091746 h 1288819"/>
              <a:gd name="connsiteX35" fmla="*/ 525864 w 3456744"/>
              <a:gd name="connsiteY35" fmla="*/ 998352 h 1288819"/>
              <a:gd name="connsiteX36" fmla="*/ 357698 w 3456744"/>
              <a:gd name="connsiteY36" fmla="*/ 867922 h 1288819"/>
              <a:gd name="connsiteX37" fmla="*/ 228949 w 3456744"/>
              <a:gd name="connsiteY37" fmla="*/ 800980 h 1288819"/>
              <a:gd name="connsiteX38" fmla="*/ 228950 w 3456744"/>
              <a:gd name="connsiteY38" fmla="*/ 795496 h 1288819"/>
              <a:gd name="connsiteX39" fmla="*/ 0 w 3456744"/>
              <a:gd name="connsiteY39" fmla="*/ 732175 h 1288819"/>
              <a:gd name="connsiteX40" fmla="*/ 84827 w 3456744"/>
              <a:gd name="connsiteY40" fmla="*/ 601777 h 1288819"/>
              <a:gd name="connsiteX41" fmla="*/ 161027 w 3456744"/>
              <a:gd name="connsiteY41" fmla="*/ 560365 h 1288819"/>
              <a:gd name="connsiteX42" fmla="*/ 554771 w 3456744"/>
              <a:gd name="connsiteY42" fmla="*/ 539957 h 1288819"/>
              <a:gd name="connsiteX43" fmla="*/ 552091 w 3456744"/>
              <a:gd name="connsiteY43" fmla="*/ 538339 h 1288819"/>
              <a:gd name="connsiteX44" fmla="*/ 754466 w 3456744"/>
              <a:gd name="connsiteY44" fmla="*/ 387684 h 1288819"/>
              <a:gd name="connsiteX45" fmla="*/ 1143349 w 3456744"/>
              <a:gd name="connsiteY45" fmla="*/ 142670 h 1288819"/>
              <a:gd name="connsiteX46" fmla="*/ 1285238 w 3456744"/>
              <a:gd name="connsiteY46" fmla="*/ 48077 h 1288819"/>
              <a:gd name="connsiteX47" fmla="*/ 1616314 w 3456744"/>
              <a:gd name="connsiteY47" fmla="*/ 780 h 1288819"/>
              <a:gd name="connsiteX48" fmla="*/ 1837032 w 3456744"/>
              <a:gd name="connsiteY48"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467875 w 3398755"/>
              <a:gd name="connsiteY33" fmla="*/ 998352 h 1288819"/>
              <a:gd name="connsiteX34" fmla="*/ 299709 w 3398755"/>
              <a:gd name="connsiteY34" fmla="*/ 867922 h 1288819"/>
              <a:gd name="connsiteX35" fmla="*/ 170960 w 3398755"/>
              <a:gd name="connsiteY35" fmla="*/ 800980 h 1288819"/>
              <a:gd name="connsiteX36" fmla="*/ 170961 w 3398755"/>
              <a:gd name="connsiteY36" fmla="*/ 795496 h 1288819"/>
              <a:gd name="connsiteX37" fmla="*/ 94411 w 3398755"/>
              <a:gd name="connsiteY37" fmla="*/ 732175 h 1288819"/>
              <a:gd name="connsiteX38" fmla="*/ 26838 w 3398755"/>
              <a:gd name="connsiteY38" fmla="*/ 601777 h 1288819"/>
              <a:gd name="connsiteX39" fmla="*/ 103038 w 3398755"/>
              <a:gd name="connsiteY39" fmla="*/ 560365 h 1288819"/>
              <a:gd name="connsiteX40" fmla="*/ 496782 w 3398755"/>
              <a:gd name="connsiteY40" fmla="*/ 539957 h 1288819"/>
              <a:gd name="connsiteX41" fmla="*/ 494102 w 3398755"/>
              <a:gd name="connsiteY41" fmla="*/ 538339 h 1288819"/>
              <a:gd name="connsiteX42" fmla="*/ 696477 w 3398755"/>
              <a:gd name="connsiteY42" fmla="*/ 387684 h 1288819"/>
              <a:gd name="connsiteX43" fmla="*/ 1085360 w 3398755"/>
              <a:gd name="connsiteY43" fmla="*/ 142670 h 1288819"/>
              <a:gd name="connsiteX44" fmla="*/ 1227249 w 3398755"/>
              <a:gd name="connsiteY44" fmla="*/ 48077 h 1288819"/>
              <a:gd name="connsiteX45" fmla="*/ 1558325 w 3398755"/>
              <a:gd name="connsiteY45" fmla="*/ 780 h 1288819"/>
              <a:gd name="connsiteX46" fmla="*/ 1779043 w 3398755"/>
              <a:gd name="connsiteY46"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028664 w 3398755"/>
              <a:gd name="connsiteY27" fmla="*/ 1101793 h 1288819"/>
              <a:gd name="connsiteX28" fmla="*/ 1447967 w 3398755"/>
              <a:gd name="connsiteY28" fmla="*/ 1167428 h 1288819"/>
              <a:gd name="connsiteX29" fmla="*/ 1164187 w 3398755"/>
              <a:gd name="connsiteY29" fmla="*/ 1142819 h 1288819"/>
              <a:gd name="connsiteX30" fmla="*/ 911939 w 3398755"/>
              <a:gd name="connsiteY30" fmla="*/ 1140299 h 1288819"/>
              <a:gd name="connsiteX31" fmla="*/ 641298 w 3398755"/>
              <a:gd name="connsiteY31" fmla="*/ 1101369 h 1288819"/>
              <a:gd name="connsiteX32" fmla="*/ 467875 w 3398755"/>
              <a:gd name="connsiteY32" fmla="*/ 998352 h 1288819"/>
              <a:gd name="connsiteX33" fmla="*/ 299709 w 3398755"/>
              <a:gd name="connsiteY33" fmla="*/ 867922 h 1288819"/>
              <a:gd name="connsiteX34" fmla="*/ 170960 w 3398755"/>
              <a:gd name="connsiteY34" fmla="*/ 800980 h 1288819"/>
              <a:gd name="connsiteX35" fmla="*/ 170961 w 3398755"/>
              <a:gd name="connsiteY35" fmla="*/ 795496 h 1288819"/>
              <a:gd name="connsiteX36" fmla="*/ 94411 w 3398755"/>
              <a:gd name="connsiteY36" fmla="*/ 732175 h 1288819"/>
              <a:gd name="connsiteX37" fmla="*/ 26838 w 3398755"/>
              <a:gd name="connsiteY37" fmla="*/ 601777 h 1288819"/>
              <a:gd name="connsiteX38" fmla="*/ 103038 w 3398755"/>
              <a:gd name="connsiteY38" fmla="*/ 560365 h 1288819"/>
              <a:gd name="connsiteX39" fmla="*/ 496782 w 3398755"/>
              <a:gd name="connsiteY39" fmla="*/ 539957 h 1288819"/>
              <a:gd name="connsiteX40" fmla="*/ 494102 w 3398755"/>
              <a:gd name="connsiteY40" fmla="*/ 538339 h 1288819"/>
              <a:gd name="connsiteX41" fmla="*/ 696477 w 3398755"/>
              <a:gd name="connsiteY41" fmla="*/ 387684 h 1288819"/>
              <a:gd name="connsiteX42" fmla="*/ 1085360 w 3398755"/>
              <a:gd name="connsiteY42" fmla="*/ 142670 h 1288819"/>
              <a:gd name="connsiteX43" fmla="*/ 1227249 w 3398755"/>
              <a:gd name="connsiteY43" fmla="*/ 48077 h 1288819"/>
              <a:gd name="connsiteX44" fmla="*/ 1558325 w 3398755"/>
              <a:gd name="connsiteY44" fmla="*/ 780 h 1288819"/>
              <a:gd name="connsiteX45" fmla="*/ 1779043 w 3398755"/>
              <a:gd name="connsiteY45" fmla="*/ 63842 h 1288819"/>
              <a:gd name="connsiteX0" fmla="*/ 1779043 w 3398755"/>
              <a:gd name="connsiteY0" fmla="*/ 63842 h 1167428"/>
              <a:gd name="connsiteX1" fmla="*/ 1889401 w 3398755"/>
              <a:gd name="connsiteY1" fmla="*/ 79608 h 1167428"/>
              <a:gd name="connsiteX2" fmla="*/ 2031291 w 3398755"/>
              <a:gd name="connsiteY2" fmla="*/ 158435 h 1167428"/>
              <a:gd name="connsiteX3" fmla="*/ 2110118 w 3398755"/>
              <a:gd name="connsiteY3" fmla="*/ 316090 h 1167428"/>
              <a:gd name="connsiteX4" fmla="*/ 2872118 w 3398755"/>
              <a:gd name="connsiteY4" fmla="*/ 536808 h 1167428"/>
              <a:gd name="connsiteX5" fmla="*/ 2864237 w 3398755"/>
              <a:gd name="connsiteY5" fmla="*/ 621345 h 1167428"/>
              <a:gd name="connsiteX6" fmla="*/ 2950945 w 3398755"/>
              <a:gd name="connsiteY6" fmla="*/ 607063 h 1167428"/>
              <a:gd name="connsiteX7" fmla="*/ 3119110 w 3398755"/>
              <a:gd name="connsiteY7" fmla="*/ 607063 h 1167428"/>
              <a:gd name="connsiteX8" fmla="*/ 3113855 w 3398755"/>
              <a:gd name="connsiteY8" fmla="*/ 756816 h 1167428"/>
              <a:gd name="connsiteX9" fmla="*/ 3329319 w 3398755"/>
              <a:gd name="connsiteY9" fmla="*/ 857456 h 1167428"/>
              <a:gd name="connsiteX10" fmla="*/ 3326691 w 3398755"/>
              <a:gd name="connsiteY10" fmla="*/ 867883 h 1167428"/>
              <a:gd name="connsiteX11" fmla="*/ 3251138 w 3398755"/>
              <a:gd name="connsiteY11" fmla="*/ 872690 h 1167428"/>
              <a:gd name="connsiteX12" fmla="*/ 3318808 w 3398755"/>
              <a:gd name="connsiteY12" fmla="*/ 870758 h 1167428"/>
              <a:gd name="connsiteX13" fmla="*/ 3321433 w 3398755"/>
              <a:gd name="connsiteY13" fmla="*/ 867922 h 1167428"/>
              <a:gd name="connsiteX14" fmla="*/ 3184799 w 3398755"/>
              <a:gd name="connsiteY14" fmla="*/ 858261 h 1167428"/>
              <a:gd name="connsiteX15" fmla="*/ 3194730 w 3398755"/>
              <a:gd name="connsiteY15" fmla="*/ 858136 h 1167428"/>
              <a:gd name="connsiteX16" fmla="*/ 3272167 w 3398755"/>
              <a:gd name="connsiteY16" fmla="*/ 860978 h 1167428"/>
              <a:gd name="connsiteX17" fmla="*/ 3272167 w 3398755"/>
              <a:gd name="connsiteY17" fmla="*/ 852222 h 1167428"/>
              <a:gd name="connsiteX18" fmla="*/ 3206605 w 3398755"/>
              <a:gd name="connsiteY18" fmla="*/ 811438 h 1167428"/>
              <a:gd name="connsiteX19" fmla="*/ 3353068 w 3398755"/>
              <a:gd name="connsiteY19" fmla="*/ 865413 h 1167428"/>
              <a:gd name="connsiteX20" fmla="*/ 3337199 w 3398755"/>
              <a:gd name="connsiteY20" fmla="*/ 867922 h 1167428"/>
              <a:gd name="connsiteX21" fmla="*/ 3245233 w 3398755"/>
              <a:gd name="connsiteY21" fmla="*/ 858261 h 1167428"/>
              <a:gd name="connsiteX22" fmla="*/ 3352964 w 3398755"/>
              <a:gd name="connsiteY22" fmla="*/ 867922 h 1167428"/>
              <a:gd name="connsiteX23" fmla="*/ 3368731 w 3398755"/>
              <a:gd name="connsiteY23" fmla="*/ 998352 h 1167428"/>
              <a:gd name="connsiteX24" fmla="*/ 3334574 w 3398755"/>
              <a:gd name="connsiteY24" fmla="*/ 1150941 h 1167428"/>
              <a:gd name="connsiteX25" fmla="*/ 2215219 w 3398755"/>
              <a:gd name="connsiteY25" fmla="*/ 1152936 h 1167428"/>
              <a:gd name="connsiteX26" fmla="*/ 2028664 w 3398755"/>
              <a:gd name="connsiteY26" fmla="*/ 1101793 h 1167428"/>
              <a:gd name="connsiteX27" fmla="*/ 1447967 w 3398755"/>
              <a:gd name="connsiteY27" fmla="*/ 1167428 h 1167428"/>
              <a:gd name="connsiteX28" fmla="*/ 1164187 w 3398755"/>
              <a:gd name="connsiteY28" fmla="*/ 1142819 h 1167428"/>
              <a:gd name="connsiteX29" fmla="*/ 911939 w 3398755"/>
              <a:gd name="connsiteY29" fmla="*/ 1140299 h 1167428"/>
              <a:gd name="connsiteX30" fmla="*/ 641298 w 3398755"/>
              <a:gd name="connsiteY30" fmla="*/ 1101369 h 1167428"/>
              <a:gd name="connsiteX31" fmla="*/ 467875 w 3398755"/>
              <a:gd name="connsiteY31" fmla="*/ 998352 h 1167428"/>
              <a:gd name="connsiteX32" fmla="*/ 299709 w 3398755"/>
              <a:gd name="connsiteY32" fmla="*/ 867922 h 1167428"/>
              <a:gd name="connsiteX33" fmla="*/ 170960 w 3398755"/>
              <a:gd name="connsiteY33" fmla="*/ 800980 h 1167428"/>
              <a:gd name="connsiteX34" fmla="*/ 170961 w 3398755"/>
              <a:gd name="connsiteY34" fmla="*/ 795496 h 1167428"/>
              <a:gd name="connsiteX35" fmla="*/ 94411 w 3398755"/>
              <a:gd name="connsiteY35" fmla="*/ 732175 h 1167428"/>
              <a:gd name="connsiteX36" fmla="*/ 26838 w 3398755"/>
              <a:gd name="connsiteY36" fmla="*/ 601777 h 1167428"/>
              <a:gd name="connsiteX37" fmla="*/ 103038 w 3398755"/>
              <a:gd name="connsiteY37" fmla="*/ 560365 h 1167428"/>
              <a:gd name="connsiteX38" fmla="*/ 496782 w 3398755"/>
              <a:gd name="connsiteY38" fmla="*/ 539957 h 1167428"/>
              <a:gd name="connsiteX39" fmla="*/ 494102 w 3398755"/>
              <a:gd name="connsiteY39" fmla="*/ 538339 h 1167428"/>
              <a:gd name="connsiteX40" fmla="*/ 696477 w 3398755"/>
              <a:gd name="connsiteY40" fmla="*/ 387684 h 1167428"/>
              <a:gd name="connsiteX41" fmla="*/ 1085360 w 3398755"/>
              <a:gd name="connsiteY41" fmla="*/ 142670 h 1167428"/>
              <a:gd name="connsiteX42" fmla="*/ 1227249 w 3398755"/>
              <a:gd name="connsiteY42" fmla="*/ 48077 h 1167428"/>
              <a:gd name="connsiteX43" fmla="*/ 1558325 w 3398755"/>
              <a:gd name="connsiteY43" fmla="*/ 780 h 1167428"/>
              <a:gd name="connsiteX44" fmla="*/ 1779043 w 3398755"/>
              <a:gd name="connsiteY44" fmla="*/ 63842 h 1167428"/>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194730 w 3526826"/>
              <a:gd name="connsiteY15" fmla="*/ 858136 h 1176705"/>
              <a:gd name="connsiteX16" fmla="*/ 3272167 w 3526826"/>
              <a:gd name="connsiteY16" fmla="*/ 860978 h 1176705"/>
              <a:gd name="connsiteX17" fmla="*/ 3272167 w 3526826"/>
              <a:gd name="connsiteY17" fmla="*/ 852222 h 1176705"/>
              <a:gd name="connsiteX18" fmla="*/ 3206605 w 3526826"/>
              <a:gd name="connsiteY18" fmla="*/ 811438 h 1176705"/>
              <a:gd name="connsiteX19" fmla="*/ 3353068 w 3526826"/>
              <a:gd name="connsiteY19" fmla="*/ 865413 h 1176705"/>
              <a:gd name="connsiteX20" fmla="*/ 3337199 w 3526826"/>
              <a:gd name="connsiteY20" fmla="*/ 867922 h 1176705"/>
              <a:gd name="connsiteX21" fmla="*/ 3245233 w 3526826"/>
              <a:gd name="connsiteY21" fmla="*/ 858261 h 1176705"/>
              <a:gd name="connsiteX22" fmla="*/ 3352964 w 3526826"/>
              <a:gd name="connsiteY22" fmla="*/ 867922 h 1176705"/>
              <a:gd name="connsiteX23" fmla="*/ 3368731 w 3526826"/>
              <a:gd name="connsiteY23" fmla="*/ 998352 h 1176705"/>
              <a:gd name="connsiteX24" fmla="*/ 3334574 w 3526826"/>
              <a:gd name="connsiteY24" fmla="*/ 1150941 h 1176705"/>
              <a:gd name="connsiteX25" fmla="*/ 2215219 w 3526826"/>
              <a:gd name="connsiteY25" fmla="*/ 1152936 h 1176705"/>
              <a:gd name="connsiteX26" fmla="*/ 2028664 w 3526826"/>
              <a:gd name="connsiteY26" fmla="*/ 1101793 h 1176705"/>
              <a:gd name="connsiteX27" fmla="*/ 1447967 w 3526826"/>
              <a:gd name="connsiteY27" fmla="*/ 1167428 h 1176705"/>
              <a:gd name="connsiteX28" fmla="*/ 1164187 w 3526826"/>
              <a:gd name="connsiteY28" fmla="*/ 1142819 h 1176705"/>
              <a:gd name="connsiteX29" fmla="*/ 911939 w 3526826"/>
              <a:gd name="connsiteY29" fmla="*/ 1140299 h 1176705"/>
              <a:gd name="connsiteX30" fmla="*/ 641298 w 3526826"/>
              <a:gd name="connsiteY30" fmla="*/ 1101369 h 1176705"/>
              <a:gd name="connsiteX31" fmla="*/ 467875 w 3526826"/>
              <a:gd name="connsiteY31" fmla="*/ 998352 h 1176705"/>
              <a:gd name="connsiteX32" fmla="*/ 299709 w 3526826"/>
              <a:gd name="connsiteY32" fmla="*/ 867922 h 1176705"/>
              <a:gd name="connsiteX33" fmla="*/ 170960 w 3526826"/>
              <a:gd name="connsiteY33" fmla="*/ 800980 h 1176705"/>
              <a:gd name="connsiteX34" fmla="*/ 170961 w 3526826"/>
              <a:gd name="connsiteY34" fmla="*/ 795496 h 1176705"/>
              <a:gd name="connsiteX35" fmla="*/ 94411 w 3526826"/>
              <a:gd name="connsiteY35" fmla="*/ 732175 h 1176705"/>
              <a:gd name="connsiteX36" fmla="*/ 26838 w 3526826"/>
              <a:gd name="connsiteY36" fmla="*/ 601777 h 1176705"/>
              <a:gd name="connsiteX37" fmla="*/ 103038 w 3526826"/>
              <a:gd name="connsiteY37" fmla="*/ 560365 h 1176705"/>
              <a:gd name="connsiteX38" fmla="*/ 496782 w 3526826"/>
              <a:gd name="connsiteY38" fmla="*/ 539957 h 1176705"/>
              <a:gd name="connsiteX39" fmla="*/ 494102 w 3526826"/>
              <a:gd name="connsiteY39" fmla="*/ 538339 h 1176705"/>
              <a:gd name="connsiteX40" fmla="*/ 696477 w 3526826"/>
              <a:gd name="connsiteY40" fmla="*/ 387684 h 1176705"/>
              <a:gd name="connsiteX41" fmla="*/ 1085360 w 3526826"/>
              <a:gd name="connsiteY41" fmla="*/ 142670 h 1176705"/>
              <a:gd name="connsiteX42" fmla="*/ 1227249 w 3526826"/>
              <a:gd name="connsiteY42" fmla="*/ 48077 h 1176705"/>
              <a:gd name="connsiteX43" fmla="*/ 1558325 w 3526826"/>
              <a:gd name="connsiteY43" fmla="*/ 780 h 1176705"/>
              <a:gd name="connsiteX44" fmla="*/ 1779043 w 3526826"/>
              <a:gd name="connsiteY44" fmla="*/ 63842 h 1176705"/>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194730 w 3526826"/>
              <a:gd name="connsiteY15" fmla="*/ 858136 h 1176705"/>
              <a:gd name="connsiteX16" fmla="*/ 3272167 w 3526826"/>
              <a:gd name="connsiteY16" fmla="*/ 860978 h 1176705"/>
              <a:gd name="connsiteX17" fmla="*/ 3272167 w 3526826"/>
              <a:gd name="connsiteY17" fmla="*/ 852222 h 1176705"/>
              <a:gd name="connsiteX18" fmla="*/ 3206605 w 3526826"/>
              <a:gd name="connsiteY18" fmla="*/ 811438 h 1176705"/>
              <a:gd name="connsiteX19" fmla="*/ 3353068 w 3526826"/>
              <a:gd name="connsiteY19" fmla="*/ 865413 h 1176705"/>
              <a:gd name="connsiteX20" fmla="*/ 3337199 w 3526826"/>
              <a:gd name="connsiteY20" fmla="*/ 867922 h 1176705"/>
              <a:gd name="connsiteX21" fmla="*/ 3352964 w 3526826"/>
              <a:gd name="connsiteY21" fmla="*/ 867922 h 1176705"/>
              <a:gd name="connsiteX22" fmla="*/ 3368731 w 3526826"/>
              <a:gd name="connsiteY22" fmla="*/ 998352 h 1176705"/>
              <a:gd name="connsiteX23" fmla="*/ 3334574 w 3526826"/>
              <a:gd name="connsiteY23" fmla="*/ 1150941 h 1176705"/>
              <a:gd name="connsiteX24" fmla="*/ 2215219 w 3526826"/>
              <a:gd name="connsiteY24" fmla="*/ 1152936 h 1176705"/>
              <a:gd name="connsiteX25" fmla="*/ 2028664 w 3526826"/>
              <a:gd name="connsiteY25" fmla="*/ 1101793 h 1176705"/>
              <a:gd name="connsiteX26" fmla="*/ 1447967 w 3526826"/>
              <a:gd name="connsiteY26" fmla="*/ 1167428 h 1176705"/>
              <a:gd name="connsiteX27" fmla="*/ 1164187 w 3526826"/>
              <a:gd name="connsiteY27" fmla="*/ 1142819 h 1176705"/>
              <a:gd name="connsiteX28" fmla="*/ 911939 w 3526826"/>
              <a:gd name="connsiteY28" fmla="*/ 1140299 h 1176705"/>
              <a:gd name="connsiteX29" fmla="*/ 641298 w 3526826"/>
              <a:gd name="connsiteY29" fmla="*/ 1101369 h 1176705"/>
              <a:gd name="connsiteX30" fmla="*/ 467875 w 3526826"/>
              <a:gd name="connsiteY30" fmla="*/ 998352 h 1176705"/>
              <a:gd name="connsiteX31" fmla="*/ 299709 w 3526826"/>
              <a:gd name="connsiteY31" fmla="*/ 867922 h 1176705"/>
              <a:gd name="connsiteX32" fmla="*/ 170960 w 3526826"/>
              <a:gd name="connsiteY32" fmla="*/ 800980 h 1176705"/>
              <a:gd name="connsiteX33" fmla="*/ 170961 w 3526826"/>
              <a:gd name="connsiteY33" fmla="*/ 795496 h 1176705"/>
              <a:gd name="connsiteX34" fmla="*/ 94411 w 3526826"/>
              <a:gd name="connsiteY34" fmla="*/ 732175 h 1176705"/>
              <a:gd name="connsiteX35" fmla="*/ 26838 w 3526826"/>
              <a:gd name="connsiteY35" fmla="*/ 601777 h 1176705"/>
              <a:gd name="connsiteX36" fmla="*/ 103038 w 3526826"/>
              <a:gd name="connsiteY36" fmla="*/ 560365 h 1176705"/>
              <a:gd name="connsiteX37" fmla="*/ 496782 w 3526826"/>
              <a:gd name="connsiteY37" fmla="*/ 539957 h 1176705"/>
              <a:gd name="connsiteX38" fmla="*/ 494102 w 3526826"/>
              <a:gd name="connsiteY38" fmla="*/ 538339 h 1176705"/>
              <a:gd name="connsiteX39" fmla="*/ 696477 w 3526826"/>
              <a:gd name="connsiteY39" fmla="*/ 387684 h 1176705"/>
              <a:gd name="connsiteX40" fmla="*/ 1085360 w 3526826"/>
              <a:gd name="connsiteY40" fmla="*/ 142670 h 1176705"/>
              <a:gd name="connsiteX41" fmla="*/ 1227249 w 3526826"/>
              <a:gd name="connsiteY41" fmla="*/ 48077 h 1176705"/>
              <a:gd name="connsiteX42" fmla="*/ 1558325 w 3526826"/>
              <a:gd name="connsiteY42" fmla="*/ 780 h 1176705"/>
              <a:gd name="connsiteX43" fmla="*/ 1779043 w 3526826"/>
              <a:gd name="connsiteY43" fmla="*/ 63842 h 1176705"/>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272167 w 3526826"/>
              <a:gd name="connsiteY15" fmla="*/ 860978 h 1176705"/>
              <a:gd name="connsiteX16" fmla="*/ 3272167 w 3526826"/>
              <a:gd name="connsiteY16" fmla="*/ 852222 h 1176705"/>
              <a:gd name="connsiteX17" fmla="*/ 3206605 w 3526826"/>
              <a:gd name="connsiteY17" fmla="*/ 811438 h 1176705"/>
              <a:gd name="connsiteX18" fmla="*/ 3353068 w 3526826"/>
              <a:gd name="connsiteY18" fmla="*/ 865413 h 1176705"/>
              <a:gd name="connsiteX19" fmla="*/ 3337199 w 3526826"/>
              <a:gd name="connsiteY19" fmla="*/ 867922 h 1176705"/>
              <a:gd name="connsiteX20" fmla="*/ 3352964 w 3526826"/>
              <a:gd name="connsiteY20" fmla="*/ 867922 h 1176705"/>
              <a:gd name="connsiteX21" fmla="*/ 3368731 w 3526826"/>
              <a:gd name="connsiteY21" fmla="*/ 998352 h 1176705"/>
              <a:gd name="connsiteX22" fmla="*/ 3334574 w 3526826"/>
              <a:gd name="connsiteY22" fmla="*/ 1150941 h 1176705"/>
              <a:gd name="connsiteX23" fmla="*/ 2215219 w 3526826"/>
              <a:gd name="connsiteY23" fmla="*/ 1152936 h 1176705"/>
              <a:gd name="connsiteX24" fmla="*/ 2028664 w 3526826"/>
              <a:gd name="connsiteY24" fmla="*/ 1101793 h 1176705"/>
              <a:gd name="connsiteX25" fmla="*/ 1447967 w 3526826"/>
              <a:gd name="connsiteY25" fmla="*/ 1167428 h 1176705"/>
              <a:gd name="connsiteX26" fmla="*/ 1164187 w 3526826"/>
              <a:gd name="connsiteY26" fmla="*/ 1142819 h 1176705"/>
              <a:gd name="connsiteX27" fmla="*/ 911939 w 3526826"/>
              <a:gd name="connsiteY27" fmla="*/ 1140299 h 1176705"/>
              <a:gd name="connsiteX28" fmla="*/ 641298 w 3526826"/>
              <a:gd name="connsiteY28" fmla="*/ 1101369 h 1176705"/>
              <a:gd name="connsiteX29" fmla="*/ 467875 w 3526826"/>
              <a:gd name="connsiteY29" fmla="*/ 998352 h 1176705"/>
              <a:gd name="connsiteX30" fmla="*/ 299709 w 3526826"/>
              <a:gd name="connsiteY30" fmla="*/ 867922 h 1176705"/>
              <a:gd name="connsiteX31" fmla="*/ 170960 w 3526826"/>
              <a:gd name="connsiteY31" fmla="*/ 800980 h 1176705"/>
              <a:gd name="connsiteX32" fmla="*/ 170961 w 3526826"/>
              <a:gd name="connsiteY32" fmla="*/ 795496 h 1176705"/>
              <a:gd name="connsiteX33" fmla="*/ 94411 w 3526826"/>
              <a:gd name="connsiteY33" fmla="*/ 732175 h 1176705"/>
              <a:gd name="connsiteX34" fmla="*/ 26838 w 3526826"/>
              <a:gd name="connsiteY34" fmla="*/ 601777 h 1176705"/>
              <a:gd name="connsiteX35" fmla="*/ 103038 w 3526826"/>
              <a:gd name="connsiteY35" fmla="*/ 560365 h 1176705"/>
              <a:gd name="connsiteX36" fmla="*/ 496782 w 3526826"/>
              <a:gd name="connsiteY36" fmla="*/ 539957 h 1176705"/>
              <a:gd name="connsiteX37" fmla="*/ 494102 w 3526826"/>
              <a:gd name="connsiteY37" fmla="*/ 538339 h 1176705"/>
              <a:gd name="connsiteX38" fmla="*/ 696477 w 3526826"/>
              <a:gd name="connsiteY38" fmla="*/ 387684 h 1176705"/>
              <a:gd name="connsiteX39" fmla="*/ 1085360 w 3526826"/>
              <a:gd name="connsiteY39" fmla="*/ 142670 h 1176705"/>
              <a:gd name="connsiteX40" fmla="*/ 1227249 w 3526826"/>
              <a:gd name="connsiteY40" fmla="*/ 48077 h 1176705"/>
              <a:gd name="connsiteX41" fmla="*/ 1558325 w 3526826"/>
              <a:gd name="connsiteY41" fmla="*/ 780 h 1176705"/>
              <a:gd name="connsiteX42" fmla="*/ 1779043 w 3526826"/>
              <a:gd name="connsiteY42" fmla="*/ 63842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251138 w 3526826"/>
              <a:gd name="connsiteY39" fmla="*/ 872690 h 1176705"/>
              <a:gd name="connsiteX40" fmla="*/ 3318808 w 3526826"/>
              <a:gd name="connsiteY40" fmla="*/ 870758 h 1176705"/>
              <a:gd name="connsiteX41" fmla="*/ 3321433 w 3526826"/>
              <a:gd name="connsiteY41" fmla="*/ 867922 h 1176705"/>
              <a:gd name="connsiteX42" fmla="*/ 3276239 w 3526826"/>
              <a:gd name="connsiteY42" fmla="*/ 914298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251138 w 3526826"/>
              <a:gd name="connsiteY39" fmla="*/ 872690 h 1176705"/>
              <a:gd name="connsiteX40" fmla="*/ 3318808 w 3526826"/>
              <a:gd name="connsiteY40" fmla="*/ 870758 h 1176705"/>
              <a:gd name="connsiteX41" fmla="*/ 3321433 w 3526826"/>
              <a:gd name="connsiteY41" fmla="*/ 867922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318808 w 3526826"/>
              <a:gd name="connsiteY39" fmla="*/ 870758 h 1176705"/>
              <a:gd name="connsiteX40" fmla="*/ 3321433 w 3526826"/>
              <a:gd name="connsiteY40" fmla="*/ 867922 h 1176705"/>
              <a:gd name="connsiteX0" fmla="*/ 3184799 w 3526826"/>
              <a:gd name="connsiteY0" fmla="*/ 858261 h 1176705"/>
              <a:gd name="connsiteX1" fmla="*/ 3272167 w 3526826"/>
              <a:gd name="connsiteY1" fmla="*/ 852222 h 1176705"/>
              <a:gd name="connsiteX2" fmla="*/ 3206605 w 3526826"/>
              <a:gd name="connsiteY2" fmla="*/ 811438 h 1176705"/>
              <a:gd name="connsiteX3" fmla="*/ 3353068 w 3526826"/>
              <a:gd name="connsiteY3" fmla="*/ 865413 h 1176705"/>
              <a:gd name="connsiteX4" fmla="*/ 3337199 w 3526826"/>
              <a:gd name="connsiteY4" fmla="*/ 867922 h 1176705"/>
              <a:gd name="connsiteX5" fmla="*/ 3352964 w 3526826"/>
              <a:gd name="connsiteY5" fmla="*/ 867922 h 1176705"/>
              <a:gd name="connsiteX6" fmla="*/ 3368731 w 3526826"/>
              <a:gd name="connsiteY6" fmla="*/ 998352 h 1176705"/>
              <a:gd name="connsiteX7" fmla="*/ 3334574 w 3526826"/>
              <a:gd name="connsiteY7" fmla="*/ 1150941 h 1176705"/>
              <a:gd name="connsiteX8" fmla="*/ 2215219 w 3526826"/>
              <a:gd name="connsiteY8" fmla="*/ 1152936 h 1176705"/>
              <a:gd name="connsiteX9" fmla="*/ 2028664 w 3526826"/>
              <a:gd name="connsiteY9" fmla="*/ 1101793 h 1176705"/>
              <a:gd name="connsiteX10" fmla="*/ 1447967 w 3526826"/>
              <a:gd name="connsiteY10" fmla="*/ 1167428 h 1176705"/>
              <a:gd name="connsiteX11" fmla="*/ 1164187 w 3526826"/>
              <a:gd name="connsiteY11" fmla="*/ 1142819 h 1176705"/>
              <a:gd name="connsiteX12" fmla="*/ 911939 w 3526826"/>
              <a:gd name="connsiteY12" fmla="*/ 1140299 h 1176705"/>
              <a:gd name="connsiteX13" fmla="*/ 641298 w 3526826"/>
              <a:gd name="connsiteY13" fmla="*/ 1101369 h 1176705"/>
              <a:gd name="connsiteX14" fmla="*/ 467875 w 3526826"/>
              <a:gd name="connsiteY14" fmla="*/ 998352 h 1176705"/>
              <a:gd name="connsiteX15" fmla="*/ 299709 w 3526826"/>
              <a:gd name="connsiteY15" fmla="*/ 867922 h 1176705"/>
              <a:gd name="connsiteX16" fmla="*/ 170960 w 3526826"/>
              <a:gd name="connsiteY16" fmla="*/ 800980 h 1176705"/>
              <a:gd name="connsiteX17" fmla="*/ 170961 w 3526826"/>
              <a:gd name="connsiteY17" fmla="*/ 795496 h 1176705"/>
              <a:gd name="connsiteX18" fmla="*/ 94411 w 3526826"/>
              <a:gd name="connsiteY18" fmla="*/ 732175 h 1176705"/>
              <a:gd name="connsiteX19" fmla="*/ 26838 w 3526826"/>
              <a:gd name="connsiteY19" fmla="*/ 601777 h 1176705"/>
              <a:gd name="connsiteX20" fmla="*/ 103038 w 3526826"/>
              <a:gd name="connsiteY20" fmla="*/ 560365 h 1176705"/>
              <a:gd name="connsiteX21" fmla="*/ 496782 w 3526826"/>
              <a:gd name="connsiteY21" fmla="*/ 539957 h 1176705"/>
              <a:gd name="connsiteX22" fmla="*/ 494102 w 3526826"/>
              <a:gd name="connsiteY22" fmla="*/ 538339 h 1176705"/>
              <a:gd name="connsiteX23" fmla="*/ 696477 w 3526826"/>
              <a:gd name="connsiteY23" fmla="*/ 387684 h 1176705"/>
              <a:gd name="connsiteX24" fmla="*/ 1085360 w 3526826"/>
              <a:gd name="connsiteY24" fmla="*/ 142670 h 1176705"/>
              <a:gd name="connsiteX25" fmla="*/ 1227249 w 3526826"/>
              <a:gd name="connsiteY25" fmla="*/ 48077 h 1176705"/>
              <a:gd name="connsiteX26" fmla="*/ 1558325 w 3526826"/>
              <a:gd name="connsiteY26" fmla="*/ 780 h 1176705"/>
              <a:gd name="connsiteX27" fmla="*/ 1779043 w 3526826"/>
              <a:gd name="connsiteY27" fmla="*/ 63842 h 1176705"/>
              <a:gd name="connsiteX28" fmla="*/ 1889401 w 3526826"/>
              <a:gd name="connsiteY28" fmla="*/ 79608 h 1176705"/>
              <a:gd name="connsiteX29" fmla="*/ 2031291 w 3526826"/>
              <a:gd name="connsiteY29" fmla="*/ 158435 h 1176705"/>
              <a:gd name="connsiteX30" fmla="*/ 2110118 w 3526826"/>
              <a:gd name="connsiteY30" fmla="*/ 316090 h 1176705"/>
              <a:gd name="connsiteX31" fmla="*/ 2872118 w 3526826"/>
              <a:gd name="connsiteY31" fmla="*/ 536808 h 1176705"/>
              <a:gd name="connsiteX32" fmla="*/ 2864237 w 3526826"/>
              <a:gd name="connsiteY32" fmla="*/ 621345 h 1176705"/>
              <a:gd name="connsiteX33" fmla="*/ 2950945 w 3526826"/>
              <a:gd name="connsiteY33" fmla="*/ 607063 h 1176705"/>
              <a:gd name="connsiteX34" fmla="*/ 3119110 w 3526826"/>
              <a:gd name="connsiteY34" fmla="*/ 607063 h 1176705"/>
              <a:gd name="connsiteX35" fmla="*/ 3113855 w 3526826"/>
              <a:gd name="connsiteY35" fmla="*/ 756816 h 1176705"/>
              <a:gd name="connsiteX36" fmla="*/ 3329319 w 3526826"/>
              <a:gd name="connsiteY36" fmla="*/ 857456 h 1176705"/>
              <a:gd name="connsiteX37" fmla="*/ 3326691 w 3526826"/>
              <a:gd name="connsiteY37" fmla="*/ 867883 h 1176705"/>
              <a:gd name="connsiteX38" fmla="*/ 3318808 w 3526826"/>
              <a:gd name="connsiteY38" fmla="*/ 870758 h 1176705"/>
              <a:gd name="connsiteX39" fmla="*/ 3321433 w 3526826"/>
              <a:gd name="connsiteY39" fmla="*/ 867922 h 1176705"/>
              <a:gd name="connsiteX0" fmla="*/ 3184799 w 3526826"/>
              <a:gd name="connsiteY0" fmla="*/ 858261 h 1176705"/>
              <a:gd name="connsiteX1" fmla="*/ 3272167 w 3526826"/>
              <a:gd name="connsiteY1" fmla="*/ 852222 h 1176705"/>
              <a:gd name="connsiteX2" fmla="*/ 3206605 w 3526826"/>
              <a:gd name="connsiteY2" fmla="*/ 811438 h 1176705"/>
              <a:gd name="connsiteX3" fmla="*/ 3353068 w 3526826"/>
              <a:gd name="connsiteY3" fmla="*/ 865413 h 1176705"/>
              <a:gd name="connsiteX4" fmla="*/ 3337199 w 3526826"/>
              <a:gd name="connsiteY4" fmla="*/ 867922 h 1176705"/>
              <a:gd name="connsiteX5" fmla="*/ 3352964 w 3526826"/>
              <a:gd name="connsiteY5" fmla="*/ 867922 h 1176705"/>
              <a:gd name="connsiteX6" fmla="*/ 3368731 w 3526826"/>
              <a:gd name="connsiteY6" fmla="*/ 998352 h 1176705"/>
              <a:gd name="connsiteX7" fmla="*/ 3334574 w 3526826"/>
              <a:gd name="connsiteY7" fmla="*/ 1150941 h 1176705"/>
              <a:gd name="connsiteX8" fmla="*/ 2215219 w 3526826"/>
              <a:gd name="connsiteY8" fmla="*/ 1152936 h 1176705"/>
              <a:gd name="connsiteX9" fmla="*/ 2028664 w 3526826"/>
              <a:gd name="connsiteY9" fmla="*/ 1101793 h 1176705"/>
              <a:gd name="connsiteX10" fmla="*/ 1447967 w 3526826"/>
              <a:gd name="connsiteY10" fmla="*/ 1167428 h 1176705"/>
              <a:gd name="connsiteX11" fmla="*/ 1164187 w 3526826"/>
              <a:gd name="connsiteY11" fmla="*/ 1142819 h 1176705"/>
              <a:gd name="connsiteX12" fmla="*/ 911939 w 3526826"/>
              <a:gd name="connsiteY12" fmla="*/ 1140299 h 1176705"/>
              <a:gd name="connsiteX13" fmla="*/ 641298 w 3526826"/>
              <a:gd name="connsiteY13" fmla="*/ 1101369 h 1176705"/>
              <a:gd name="connsiteX14" fmla="*/ 467875 w 3526826"/>
              <a:gd name="connsiteY14" fmla="*/ 998352 h 1176705"/>
              <a:gd name="connsiteX15" fmla="*/ 299709 w 3526826"/>
              <a:gd name="connsiteY15" fmla="*/ 867922 h 1176705"/>
              <a:gd name="connsiteX16" fmla="*/ 170960 w 3526826"/>
              <a:gd name="connsiteY16" fmla="*/ 800980 h 1176705"/>
              <a:gd name="connsiteX17" fmla="*/ 170961 w 3526826"/>
              <a:gd name="connsiteY17" fmla="*/ 795496 h 1176705"/>
              <a:gd name="connsiteX18" fmla="*/ 94411 w 3526826"/>
              <a:gd name="connsiteY18" fmla="*/ 732175 h 1176705"/>
              <a:gd name="connsiteX19" fmla="*/ 26838 w 3526826"/>
              <a:gd name="connsiteY19" fmla="*/ 601777 h 1176705"/>
              <a:gd name="connsiteX20" fmla="*/ 103038 w 3526826"/>
              <a:gd name="connsiteY20" fmla="*/ 560365 h 1176705"/>
              <a:gd name="connsiteX21" fmla="*/ 496782 w 3526826"/>
              <a:gd name="connsiteY21" fmla="*/ 539957 h 1176705"/>
              <a:gd name="connsiteX22" fmla="*/ 494102 w 3526826"/>
              <a:gd name="connsiteY22" fmla="*/ 538339 h 1176705"/>
              <a:gd name="connsiteX23" fmla="*/ 696477 w 3526826"/>
              <a:gd name="connsiteY23" fmla="*/ 387684 h 1176705"/>
              <a:gd name="connsiteX24" fmla="*/ 1085360 w 3526826"/>
              <a:gd name="connsiteY24" fmla="*/ 142670 h 1176705"/>
              <a:gd name="connsiteX25" fmla="*/ 1227249 w 3526826"/>
              <a:gd name="connsiteY25" fmla="*/ 48077 h 1176705"/>
              <a:gd name="connsiteX26" fmla="*/ 1558325 w 3526826"/>
              <a:gd name="connsiteY26" fmla="*/ 780 h 1176705"/>
              <a:gd name="connsiteX27" fmla="*/ 1779043 w 3526826"/>
              <a:gd name="connsiteY27" fmla="*/ 63842 h 1176705"/>
              <a:gd name="connsiteX28" fmla="*/ 1889401 w 3526826"/>
              <a:gd name="connsiteY28" fmla="*/ 79608 h 1176705"/>
              <a:gd name="connsiteX29" fmla="*/ 2031291 w 3526826"/>
              <a:gd name="connsiteY29" fmla="*/ 158435 h 1176705"/>
              <a:gd name="connsiteX30" fmla="*/ 2110118 w 3526826"/>
              <a:gd name="connsiteY30" fmla="*/ 316090 h 1176705"/>
              <a:gd name="connsiteX31" fmla="*/ 2872118 w 3526826"/>
              <a:gd name="connsiteY31" fmla="*/ 536808 h 1176705"/>
              <a:gd name="connsiteX32" fmla="*/ 2864237 w 3526826"/>
              <a:gd name="connsiteY32" fmla="*/ 621345 h 1176705"/>
              <a:gd name="connsiteX33" fmla="*/ 2950945 w 3526826"/>
              <a:gd name="connsiteY33" fmla="*/ 607063 h 1176705"/>
              <a:gd name="connsiteX34" fmla="*/ 3119110 w 3526826"/>
              <a:gd name="connsiteY34" fmla="*/ 607063 h 1176705"/>
              <a:gd name="connsiteX35" fmla="*/ 3113855 w 3526826"/>
              <a:gd name="connsiteY35" fmla="*/ 756816 h 1176705"/>
              <a:gd name="connsiteX36" fmla="*/ 3329319 w 3526826"/>
              <a:gd name="connsiteY36" fmla="*/ 857456 h 1176705"/>
              <a:gd name="connsiteX37" fmla="*/ 3326691 w 3526826"/>
              <a:gd name="connsiteY37" fmla="*/ 867883 h 1176705"/>
              <a:gd name="connsiteX38" fmla="*/ 3321433 w 3526826"/>
              <a:gd name="connsiteY38" fmla="*/ 867922 h 1176705"/>
              <a:gd name="connsiteX0" fmla="*/ 3184799 w 3526826"/>
              <a:gd name="connsiteY0" fmla="*/ 858261 h 1176705"/>
              <a:gd name="connsiteX1" fmla="*/ 3206605 w 3526826"/>
              <a:gd name="connsiteY1" fmla="*/ 811438 h 1176705"/>
              <a:gd name="connsiteX2" fmla="*/ 3353068 w 3526826"/>
              <a:gd name="connsiteY2" fmla="*/ 865413 h 1176705"/>
              <a:gd name="connsiteX3" fmla="*/ 3337199 w 3526826"/>
              <a:gd name="connsiteY3" fmla="*/ 867922 h 1176705"/>
              <a:gd name="connsiteX4" fmla="*/ 3352964 w 3526826"/>
              <a:gd name="connsiteY4" fmla="*/ 867922 h 1176705"/>
              <a:gd name="connsiteX5" fmla="*/ 3368731 w 3526826"/>
              <a:gd name="connsiteY5" fmla="*/ 998352 h 1176705"/>
              <a:gd name="connsiteX6" fmla="*/ 3334574 w 3526826"/>
              <a:gd name="connsiteY6" fmla="*/ 1150941 h 1176705"/>
              <a:gd name="connsiteX7" fmla="*/ 2215219 w 3526826"/>
              <a:gd name="connsiteY7" fmla="*/ 1152936 h 1176705"/>
              <a:gd name="connsiteX8" fmla="*/ 2028664 w 3526826"/>
              <a:gd name="connsiteY8" fmla="*/ 1101793 h 1176705"/>
              <a:gd name="connsiteX9" fmla="*/ 1447967 w 3526826"/>
              <a:gd name="connsiteY9" fmla="*/ 1167428 h 1176705"/>
              <a:gd name="connsiteX10" fmla="*/ 1164187 w 3526826"/>
              <a:gd name="connsiteY10" fmla="*/ 1142819 h 1176705"/>
              <a:gd name="connsiteX11" fmla="*/ 911939 w 3526826"/>
              <a:gd name="connsiteY11" fmla="*/ 1140299 h 1176705"/>
              <a:gd name="connsiteX12" fmla="*/ 641298 w 3526826"/>
              <a:gd name="connsiteY12" fmla="*/ 1101369 h 1176705"/>
              <a:gd name="connsiteX13" fmla="*/ 467875 w 3526826"/>
              <a:gd name="connsiteY13" fmla="*/ 998352 h 1176705"/>
              <a:gd name="connsiteX14" fmla="*/ 299709 w 3526826"/>
              <a:gd name="connsiteY14" fmla="*/ 867922 h 1176705"/>
              <a:gd name="connsiteX15" fmla="*/ 170960 w 3526826"/>
              <a:gd name="connsiteY15" fmla="*/ 800980 h 1176705"/>
              <a:gd name="connsiteX16" fmla="*/ 170961 w 3526826"/>
              <a:gd name="connsiteY16" fmla="*/ 795496 h 1176705"/>
              <a:gd name="connsiteX17" fmla="*/ 94411 w 3526826"/>
              <a:gd name="connsiteY17" fmla="*/ 732175 h 1176705"/>
              <a:gd name="connsiteX18" fmla="*/ 26838 w 3526826"/>
              <a:gd name="connsiteY18" fmla="*/ 601777 h 1176705"/>
              <a:gd name="connsiteX19" fmla="*/ 103038 w 3526826"/>
              <a:gd name="connsiteY19" fmla="*/ 560365 h 1176705"/>
              <a:gd name="connsiteX20" fmla="*/ 496782 w 3526826"/>
              <a:gd name="connsiteY20" fmla="*/ 539957 h 1176705"/>
              <a:gd name="connsiteX21" fmla="*/ 494102 w 3526826"/>
              <a:gd name="connsiteY21" fmla="*/ 538339 h 1176705"/>
              <a:gd name="connsiteX22" fmla="*/ 696477 w 3526826"/>
              <a:gd name="connsiteY22" fmla="*/ 387684 h 1176705"/>
              <a:gd name="connsiteX23" fmla="*/ 1085360 w 3526826"/>
              <a:gd name="connsiteY23" fmla="*/ 142670 h 1176705"/>
              <a:gd name="connsiteX24" fmla="*/ 1227249 w 3526826"/>
              <a:gd name="connsiteY24" fmla="*/ 48077 h 1176705"/>
              <a:gd name="connsiteX25" fmla="*/ 1558325 w 3526826"/>
              <a:gd name="connsiteY25" fmla="*/ 780 h 1176705"/>
              <a:gd name="connsiteX26" fmla="*/ 1779043 w 3526826"/>
              <a:gd name="connsiteY26" fmla="*/ 63842 h 1176705"/>
              <a:gd name="connsiteX27" fmla="*/ 1889401 w 3526826"/>
              <a:gd name="connsiteY27" fmla="*/ 79608 h 1176705"/>
              <a:gd name="connsiteX28" fmla="*/ 2031291 w 3526826"/>
              <a:gd name="connsiteY28" fmla="*/ 158435 h 1176705"/>
              <a:gd name="connsiteX29" fmla="*/ 2110118 w 3526826"/>
              <a:gd name="connsiteY29" fmla="*/ 316090 h 1176705"/>
              <a:gd name="connsiteX30" fmla="*/ 2872118 w 3526826"/>
              <a:gd name="connsiteY30" fmla="*/ 536808 h 1176705"/>
              <a:gd name="connsiteX31" fmla="*/ 2864237 w 3526826"/>
              <a:gd name="connsiteY31" fmla="*/ 621345 h 1176705"/>
              <a:gd name="connsiteX32" fmla="*/ 2950945 w 3526826"/>
              <a:gd name="connsiteY32" fmla="*/ 607063 h 1176705"/>
              <a:gd name="connsiteX33" fmla="*/ 3119110 w 3526826"/>
              <a:gd name="connsiteY33" fmla="*/ 607063 h 1176705"/>
              <a:gd name="connsiteX34" fmla="*/ 3113855 w 3526826"/>
              <a:gd name="connsiteY34" fmla="*/ 756816 h 1176705"/>
              <a:gd name="connsiteX35" fmla="*/ 3329319 w 3526826"/>
              <a:gd name="connsiteY35" fmla="*/ 857456 h 1176705"/>
              <a:gd name="connsiteX36" fmla="*/ 3326691 w 3526826"/>
              <a:gd name="connsiteY36" fmla="*/ 867883 h 1176705"/>
              <a:gd name="connsiteX37" fmla="*/ 3321433 w 3526826"/>
              <a:gd name="connsiteY37" fmla="*/ 867922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35" fmla="*/ 3326691 w 3526826"/>
              <a:gd name="connsiteY35" fmla="*/ 867883 h 1176705"/>
              <a:gd name="connsiteX36" fmla="*/ 3321433 w 3526826"/>
              <a:gd name="connsiteY36" fmla="*/ 867922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35" fmla="*/ 3326691 w 3526826"/>
              <a:gd name="connsiteY35" fmla="*/ 867883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9110 w 3526826"/>
              <a:gd name="connsiteY31" fmla="*/ 607063 h 1176705"/>
              <a:gd name="connsiteX32" fmla="*/ 3113855 w 3526826"/>
              <a:gd name="connsiteY32" fmla="*/ 75681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9110 w 3526826"/>
              <a:gd name="connsiteY31" fmla="*/ 607063 h 1176705"/>
              <a:gd name="connsiteX32" fmla="*/ 3113855 w 3526826"/>
              <a:gd name="connsiteY32" fmla="*/ 756816 h 1176705"/>
              <a:gd name="connsiteX33" fmla="*/ 3206605 w 3526826"/>
              <a:gd name="connsiteY33"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3855 w 3526826"/>
              <a:gd name="connsiteY31" fmla="*/ 756816 h 1176705"/>
              <a:gd name="connsiteX32" fmla="*/ 3206605 w 3526826"/>
              <a:gd name="connsiteY32"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549576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68731 w 3526826"/>
              <a:gd name="connsiteY2" fmla="*/ 998352 h 1176705"/>
              <a:gd name="connsiteX3" fmla="*/ 3334574 w 3526826"/>
              <a:gd name="connsiteY3" fmla="*/ 1150941 h 1176705"/>
              <a:gd name="connsiteX4" fmla="*/ 2215219 w 3526826"/>
              <a:gd name="connsiteY4" fmla="*/ 1152936 h 1176705"/>
              <a:gd name="connsiteX5" fmla="*/ 2028664 w 3526826"/>
              <a:gd name="connsiteY5" fmla="*/ 1101793 h 1176705"/>
              <a:gd name="connsiteX6" fmla="*/ 1447967 w 3526826"/>
              <a:gd name="connsiteY6" fmla="*/ 1167428 h 1176705"/>
              <a:gd name="connsiteX7" fmla="*/ 1164187 w 3526826"/>
              <a:gd name="connsiteY7" fmla="*/ 1142819 h 1176705"/>
              <a:gd name="connsiteX8" fmla="*/ 911939 w 3526826"/>
              <a:gd name="connsiteY8" fmla="*/ 1140299 h 1176705"/>
              <a:gd name="connsiteX9" fmla="*/ 641298 w 3526826"/>
              <a:gd name="connsiteY9" fmla="*/ 1101369 h 1176705"/>
              <a:gd name="connsiteX10" fmla="*/ 467875 w 3526826"/>
              <a:gd name="connsiteY10" fmla="*/ 998352 h 1176705"/>
              <a:gd name="connsiteX11" fmla="*/ 299709 w 3526826"/>
              <a:gd name="connsiteY11" fmla="*/ 867922 h 1176705"/>
              <a:gd name="connsiteX12" fmla="*/ 170960 w 3526826"/>
              <a:gd name="connsiteY12" fmla="*/ 800980 h 1176705"/>
              <a:gd name="connsiteX13" fmla="*/ 170961 w 3526826"/>
              <a:gd name="connsiteY13" fmla="*/ 795496 h 1176705"/>
              <a:gd name="connsiteX14" fmla="*/ 94411 w 3526826"/>
              <a:gd name="connsiteY14" fmla="*/ 732175 h 1176705"/>
              <a:gd name="connsiteX15" fmla="*/ 26838 w 3526826"/>
              <a:gd name="connsiteY15" fmla="*/ 601777 h 1176705"/>
              <a:gd name="connsiteX16" fmla="*/ 103038 w 3526826"/>
              <a:gd name="connsiteY16" fmla="*/ 560365 h 1176705"/>
              <a:gd name="connsiteX17" fmla="*/ 496782 w 3526826"/>
              <a:gd name="connsiteY17" fmla="*/ 539957 h 1176705"/>
              <a:gd name="connsiteX18" fmla="*/ 494102 w 3526826"/>
              <a:gd name="connsiteY18" fmla="*/ 538339 h 1176705"/>
              <a:gd name="connsiteX19" fmla="*/ 696477 w 3526826"/>
              <a:gd name="connsiteY19" fmla="*/ 387684 h 1176705"/>
              <a:gd name="connsiteX20" fmla="*/ 1085360 w 3526826"/>
              <a:gd name="connsiteY20" fmla="*/ 142670 h 1176705"/>
              <a:gd name="connsiteX21" fmla="*/ 1227249 w 3526826"/>
              <a:gd name="connsiteY21" fmla="*/ 48077 h 1176705"/>
              <a:gd name="connsiteX22" fmla="*/ 1558325 w 3526826"/>
              <a:gd name="connsiteY22" fmla="*/ 780 h 1176705"/>
              <a:gd name="connsiteX23" fmla="*/ 1779043 w 3526826"/>
              <a:gd name="connsiteY23" fmla="*/ 63842 h 1176705"/>
              <a:gd name="connsiteX24" fmla="*/ 1889401 w 3526826"/>
              <a:gd name="connsiteY24" fmla="*/ 79608 h 1176705"/>
              <a:gd name="connsiteX25" fmla="*/ 2031291 w 3526826"/>
              <a:gd name="connsiteY25" fmla="*/ 158435 h 1176705"/>
              <a:gd name="connsiteX26" fmla="*/ 2110118 w 3526826"/>
              <a:gd name="connsiteY26" fmla="*/ 549576 h 1176705"/>
              <a:gd name="connsiteX27" fmla="*/ 2872118 w 3526826"/>
              <a:gd name="connsiteY27" fmla="*/ 536808 h 1176705"/>
              <a:gd name="connsiteX28" fmla="*/ 2950945 w 3526826"/>
              <a:gd name="connsiteY28" fmla="*/ 607063 h 1176705"/>
              <a:gd name="connsiteX29" fmla="*/ 3113855 w 3526826"/>
              <a:gd name="connsiteY29" fmla="*/ 756816 h 1176705"/>
              <a:gd name="connsiteX30" fmla="*/ 3206605 w 3526826"/>
              <a:gd name="connsiteY30" fmla="*/ 811438 h 117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26826" h="1176705">
                <a:moveTo>
                  <a:pt x="3206605" y="811438"/>
                </a:moveTo>
                <a:lnTo>
                  <a:pt x="3353068" y="865413"/>
                </a:lnTo>
                <a:cubicBezTo>
                  <a:pt x="3380089" y="896565"/>
                  <a:pt x="3371813" y="950764"/>
                  <a:pt x="3368731" y="998352"/>
                </a:cubicBezTo>
                <a:cubicBezTo>
                  <a:pt x="3365649" y="1045940"/>
                  <a:pt x="3526826" y="1125177"/>
                  <a:pt x="3334574" y="1150941"/>
                </a:cubicBezTo>
                <a:cubicBezTo>
                  <a:pt x="3142322" y="1176705"/>
                  <a:pt x="2432871" y="1161127"/>
                  <a:pt x="2215219" y="1152936"/>
                </a:cubicBezTo>
                <a:cubicBezTo>
                  <a:pt x="2185878" y="1134065"/>
                  <a:pt x="2156539" y="1099378"/>
                  <a:pt x="2028664" y="1101793"/>
                </a:cubicBezTo>
                <a:lnTo>
                  <a:pt x="1447967" y="1167428"/>
                </a:lnTo>
                <a:lnTo>
                  <a:pt x="1164187" y="1142819"/>
                </a:lnTo>
                <a:lnTo>
                  <a:pt x="911939" y="1140299"/>
                </a:lnTo>
                <a:lnTo>
                  <a:pt x="641298" y="1101369"/>
                </a:lnTo>
                <a:cubicBezTo>
                  <a:pt x="567287" y="1077711"/>
                  <a:pt x="524807" y="1037260"/>
                  <a:pt x="467875" y="998352"/>
                </a:cubicBezTo>
                <a:cubicBezTo>
                  <a:pt x="410944" y="959444"/>
                  <a:pt x="349195" y="900817"/>
                  <a:pt x="299709" y="867922"/>
                </a:cubicBezTo>
                <a:cubicBezTo>
                  <a:pt x="250223" y="835027"/>
                  <a:pt x="192418" y="813051"/>
                  <a:pt x="170960" y="800980"/>
                </a:cubicBezTo>
                <a:cubicBezTo>
                  <a:pt x="170960" y="799152"/>
                  <a:pt x="170961" y="797324"/>
                  <a:pt x="170961" y="795496"/>
                </a:cubicBezTo>
                <a:lnTo>
                  <a:pt x="94411" y="732175"/>
                </a:lnTo>
                <a:cubicBezTo>
                  <a:pt x="9641" y="703214"/>
                  <a:pt x="0" y="614846"/>
                  <a:pt x="26838" y="601777"/>
                </a:cubicBezTo>
                <a:lnTo>
                  <a:pt x="103038" y="560365"/>
                </a:lnTo>
                <a:lnTo>
                  <a:pt x="496782" y="539957"/>
                </a:lnTo>
                <a:cubicBezTo>
                  <a:pt x="495889" y="539418"/>
                  <a:pt x="384289" y="479846"/>
                  <a:pt x="494102" y="538339"/>
                </a:cubicBezTo>
                <a:cubicBezTo>
                  <a:pt x="547183" y="527769"/>
                  <a:pt x="629019" y="437902"/>
                  <a:pt x="696477" y="387684"/>
                </a:cubicBezTo>
                <a:lnTo>
                  <a:pt x="1085360" y="142670"/>
                </a:lnTo>
                <a:lnTo>
                  <a:pt x="1227249" y="48077"/>
                </a:lnTo>
                <a:cubicBezTo>
                  <a:pt x="1547757" y="0"/>
                  <a:pt x="1436280" y="780"/>
                  <a:pt x="1558325" y="780"/>
                </a:cubicBezTo>
                <a:cubicBezTo>
                  <a:pt x="1680370" y="780"/>
                  <a:pt x="1723864" y="50704"/>
                  <a:pt x="1779043" y="63842"/>
                </a:cubicBezTo>
                <a:lnTo>
                  <a:pt x="1889401" y="79608"/>
                </a:lnTo>
                <a:lnTo>
                  <a:pt x="2031291" y="158435"/>
                </a:lnTo>
                <a:lnTo>
                  <a:pt x="2110118" y="549576"/>
                </a:lnTo>
                <a:cubicBezTo>
                  <a:pt x="2364118" y="623149"/>
                  <a:pt x="2712711" y="404601"/>
                  <a:pt x="2872118" y="536808"/>
                </a:cubicBezTo>
                <a:cubicBezTo>
                  <a:pt x="3012256" y="585304"/>
                  <a:pt x="2910655" y="570395"/>
                  <a:pt x="2950945" y="607063"/>
                </a:cubicBezTo>
                <a:lnTo>
                  <a:pt x="3113855" y="756816"/>
                </a:lnTo>
                <a:lnTo>
                  <a:pt x="3206605" y="811438"/>
                </a:ln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ln>
                <a:solidFill>
                  <a:schemeClr val="tx1"/>
                </a:solidFill>
              </a:ln>
              <a:solidFill>
                <a:srgbClr val="FFFFFF"/>
              </a:solidFill>
              <a:effectLst>
                <a:outerShdw blurRad="38100" dist="38100" dir="2700000" algn="tl">
                  <a:srgbClr val="000000">
                    <a:alpha val="43137"/>
                  </a:srgbClr>
                </a:outerShdw>
              </a:effectLst>
              <a:latin typeface="Segoe" pitchFamily="34" charset="0"/>
            </a:endParaRPr>
          </a:p>
        </p:txBody>
      </p:sp>
      <p:sp>
        <p:nvSpPr>
          <p:cNvPr id="78" name="Freeform 77"/>
          <p:cNvSpPr/>
          <p:nvPr/>
        </p:nvSpPr>
        <p:spPr bwMode="auto">
          <a:xfrm>
            <a:off x="3657599" y="3089489"/>
            <a:ext cx="3153815" cy="1467804"/>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267339 h 1492316"/>
              <a:gd name="connsiteX1" fmla="*/ 1954923 w 3464277"/>
              <a:gd name="connsiteY1" fmla="*/ 283105 h 1492316"/>
              <a:gd name="connsiteX2" fmla="*/ 2096813 w 3464277"/>
              <a:gd name="connsiteY2" fmla="*/ 361932 h 1492316"/>
              <a:gd name="connsiteX3" fmla="*/ 2175640 w 3464277"/>
              <a:gd name="connsiteY3" fmla="*/ 519587 h 1492316"/>
              <a:gd name="connsiteX4" fmla="*/ 2937640 w 3464277"/>
              <a:gd name="connsiteY4" fmla="*/ 740305 h 1492316"/>
              <a:gd name="connsiteX5" fmla="*/ 2929759 w 3464277"/>
              <a:gd name="connsiteY5" fmla="*/ 824842 h 1492316"/>
              <a:gd name="connsiteX6" fmla="*/ 3016467 w 3464277"/>
              <a:gd name="connsiteY6" fmla="*/ 810560 h 1492316"/>
              <a:gd name="connsiteX7" fmla="*/ 3184632 w 3464277"/>
              <a:gd name="connsiteY7" fmla="*/ 810560 h 1492316"/>
              <a:gd name="connsiteX8" fmla="*/ 3179377 w 3464277"/>
              <a:gd name="connsiteY8" fmla="*/ 960313 h 1492316"/>
              <a:gd name="connsiteX9" fmla="*/ 3394841 w 3464277"/>
              <a:gd name="connsiteY9" fmla="*/ 1060953 h 1492316"/>
              <a:gd name="connsiteX10" fmla="*/ 3392213 w 3464277"/>
              <a:gd name="connsiteY10" fmla="*/ 1071380 h 1492316"/>
              <a:gd name="connsiteX11" fmla="*/ 3316660 w 3464277"/>
              <a:gd name="connsiteY11" fmla="*/ 1076187 h 1492316"/>
              <a:gd name="connsiteX12" fmla="*/ 3384330 w 3464277"/>
              <a:gd name="connsiteY12" fmla="*/ 1074255 h 1492316"/>
              <a:gd name="connsiteX13" fmla="*/ 3386955 w 3464277"/>
              <a:gd name="connsiteY13" fmla="*/ 1071419 h 1492316"/>
              <a:gd name="connsiteX14" fmla="*/ 3250321 w 3464277"/>
              <a:gd name="connsiteY14" fmla="*/ 1061758 h 1492316"/>
              <a:gd name="connsiteX15" fmla="*/ 3260252 w 3464277"/>
              <a:gd name="connsiteY15" fmla="*/ 1061633 h 1492316"/>
              <a:gd name="connsiteX16" fmla="*/ 3337689 w 3464277"/>
              <a:gd name="connsiteY16" fmla="*/ 1064475 h 1492316"/>
              <a:gd name="connsiteX17" fmla="*/ 3337689 w 3464277"/>
              <a:gd name="connsiteY17" fmla="*/ 1055719 h 1492316"/>
              <a:gd name="connsiteX18" fmla="*/ 3272127 w 3464277"/>
              <a:gd name="connsiteY18" fmla="*/ 1014935 h 1492316"/>
              <a:gd name="connsiteX19" fmla="*/ 3418590 w 3464277"/>
              <a:gd name="connsiteY19" fmla="*/ 1068910 h 1492316"/>
              <a:gd name="connsiteX20" fmla="*/ 3402721 w 3464277"/>
              <a:gd name="connsiteY20" fmla="*/ 1071419 h 1492316"/>
              <a:gd name="connsiteX21" fmla="*/ 3310755 w 3464277"/>
              <a:gd name="connsiteY21" fmla="*/ 1061758 h 1492316"/>
              <a:gd name="connsiteX22" fmla="*/ 3418486 w 3464277"/>
              <a:gd name="connsiteY22" fmla="*/ 1071419 h 1492316"/>
              <a:gd name="connsiteX23" fmla="*/ 3434253 w 3464277"/>
              <a:gd name="connsiteY23" fmla="*/ 1201849 h 1492316"/>
              <a:gd name="connsiteX24" fmla="*/ 3400096 w 3464277"/>
              <a:gd name="connsiteY24" fmla="*/ 1354438 h 1492316"/>
              <a:gd name="connsiteX25" fmla="*/ 2270234 w 3464277"/>
              <a:gd name="connsiteY25" fmla="*/ 1418516 h 1492316"/>
              <a:gd name="connsiteX26" fmla="*/ 2280741 w 3464277"/>
              <a:gd name="connsiteY26" fmla="*/ 1356433 h 1492316"/>
              <a:gd name="connsiteX27" fmla="*/ 2264976 w 3464277"/>
              <a:gd name="connsiteY27" fmla="*/ 1395079 h 1492316"/>
              <a:gd name="connsiteX28" fmla="*/ 2094186 w 3464277"/>
              <a:gd name="connsiteY28" fmla="*/ 1305290 h 1492316"/>
              <a:gd name="connsiteX29" fmla="*/ 1513489 w 3464277"/>
              <a:gd name="connsiteY29" fmla="*/ 1370925 h 1492316"/>
              <a:gd name="connsiteX30" fmla="*/ 1229709 w 3464277"/>
              <a:gd name="connsiteY30" fmla="*/ 1346316 h 1492316"/>
              <a:gd name="connsiteX31" fmla="*/ 977461 w 3464277"/>
              <a:gd name="connsiteY31" fmla="*/ 1343796 h 1492316"/>
              <a:gd name="connsiteX32" fmla="*/ 706820 w 3464277"/>
              <a:gd name="connsiteY32" fmla="*/ 1304866 h 1492316"/>
              <a:gd name="connsiteX33" fmla="*/ 609597 w 3464277"/>
              <a:gd name="connsiteY33" fmla="*/ 1314566 h 1492316"/>
              <a:gd name="connsiteX34" fmla="*/ 593831 w 3464277"/>
              <a:gd name="connsiteY34" fmla="*/ 1295243 h 1492316"/>
              <a:gd name="connsiteX35" fmla="*/ 533397 w 3464277"/>
              <a:gd name="connsiteY35" fmla="*/ 1201849 h 1492316"/>
              <a:gd name="connsiteX36" fmla="*/ 365231 w 3464277"/>
              <a:gd name="connsiteY36" fmla="*/ 1071419 h 1492316"/>
              <a:gd name="connsiteX37" fmla="*/ 236482 w 3464277"/>
              <a:gd name="connsiteY37" fmla="*/ 1004477 h 1492316"/>
              <a:gd name="connsiteX38" fmla="*/ 236483 w 3464277"/>
              <a:gd name="connsiteY38" fmla="*/ 998993 h 1492316"/>
              <a:gd name="connsiteX39" fmla="*/ 0 w 3464277"/>
              <a:gd name="connsiteY39" fmla="*/ 811645 h 1492316"/>
              <a:gd name="connsiteX40" fmla="*/ 562304 w 3464277"/>
              <a:gd name="connsiteY40" fmla="*/ 743454 h 1492316"/>
              <a:gd name="connsiteX41" fmla="*/ 457199 w 3464277"/>
              <a:gd name="connsiteY41" fmla="*/ 591181 h 1492316"/>
              <a:gd name="connsiteX42" fmla="*/ 315370 w 3464277"/>
              <a:gd name="connsiteY42" fmla="*/ 346167 h 1492316"/>
              <a:gd name="connsiteX43" fmla="*/ 875015 w 3464277"/>
              <a:gd name="connsiteY43" fmla="*/ 48077 h 1492316"/>
              <a:gd name="connsiteX44" fmla="*/ 1623847 w 3464277"/>
              <a:gd name="connsiteY44" fmla="*/ 204277 h 1492316"/>
              <a:gd name="connsiteX45" fmla="*/ 1844565 w 3464277"/>
              <a:gd name="connsiteY45" fmla="*/ 267339 h 1492316"/>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315370 w 3464277"/>
              <a:gd name="connsiteY42" fmla="*/ 298090 h 1444239"/>
              <a:gd name="connsiteX43" fmla="*/ 875015 w 3464277"/>
              <a:gd name="connsiteY43" fmla="*/ 0 h 1444239"/>
              <a:gd name="connsiteX44" fmla="*/ 1623847 w 3464277"/>
              <a:gd name="connsiteY44" fmla="*/ 156200 h 1444239"/>
              <a:gd name="connsiteX45" fmla="*/ 1844565 w 3464277"/>
              <a:gd name="connsiteY45" fmla="*/ 219262 h 1444239"/>
              <a:gd name="connsiteX0" fmla="*/ 1844565 w 3464277"/>
              <a:gd name="connsiteY0" fmla="*/ 263454 h 1488431"/>
              <a:gd name="connsiteX1" fmla="*/ 1954923 w 3464277"/>
              <a:gd name="connsiteY1" fmla="*/ 279220 h 1488431"/>
              <a:gd name="connsiteX2" fmla="*/ 2096813 w 3464277"/>
              <a:gd name="connsiteY2" fmla="*/ 358047 h 1488431"/>
              <a:gd name="connsiteX3" fmla="*/ 2175640 w 3464277"/>
              <a:gd name="connsiteY3" fmla="*/ 515702 h 1488431"/>
              <a:gd name="connsiteX4" fmla="*/ 2937640 w 3464277"/>
              <a:gd name="connsiteY4" fmla="*/ 736420 h 1488431"/>
              <a:gd name="connsiteX5" fmla="*/ 2929759 w 3464277"/>
              <a:gd name="connsiteY5" fmla="*/ 820957 h 1488431"/>
              <a:gd name="connsiteX6" fmla="*/ 3016467 w 3464277"/>
              <a:gd name="connsiteY6" fmla="*/ 806675 h 1488431"/>
              <a:gd name="connsiteX7" fmla="*/ 3184632 w 3464277"/>
              <a:gd name="connsiteY7" fmla="*/ 806675 h 1488431"/>
              <a:gd name="connsiteX8" fmla="*/ 3179377 w 3464277"/>
              <a:gd name="connsiteY8" fmla="*/ 956428 h 1488431"/>
              <a:gd name="connsiteX9" fmla="*/ 3394841 w 3464277"/>
              <a:gd name="connsiteY9" fmla="*/ 1057068 h 1488431"/>
              <a:gd name="connsiteX10" fmla="*/ 3392213 w 3464277"/>
              <a:gd name="connsiteY10" fmla="*/ 1067495 h 1488431"/>
              <a:gd name="connsiteX11" fmla="*/ 3316660 w 3464277"/>
              <a:gd name="connsiteY11" fmla="*/ 1072302 h 1488431"/>
              <a:gd name="connsiteX12" fmla="*/ 3384330 w 3464277"/>
              <a:gd name="connsiteY12" fmla="*/ 1070370 h 1488431"/>
              <a:gd name="connsiteX13" fmla="*/ 3386955 w 3464277"/>
              <a:gd name="connsiteY13" fmla="*/ 1067534 h 1488431"/>
              <a:gd name="connsiteX14" fmla="*/ 3250321 w 3464277"/>
              <a:gd name="connsiteY14" fmla="*/ 1057873 h 1488431"/>
              <a:gd name="connsiteX15" fmla="*/ 3260252 w 3464277"/>
              <a:gd name="connsiteY15" fmla="*/ 1057748 h 1488431"/>
              <a:gd name="connsiteX16" fmla="*/ 3337689 w 3464277"/>
              <a:gd name="connsiteY16" fmla="*/ 1060590 h 1488431"/>
              <a:gd name="connsiteX17" fmla="*/ 3337689 w 3464277"/>
              <a:gd name="connsiteY17" fmla="*/ 1051834 h 1488431"/>
              <a:gd name="connsiteX18" fmla="*/ 3272127 w 3464277"/>
              <a:gd name="connsiteY18" fmla="*/ 1011050 h 1488431"/>
              <a:gd name="connsiteX19" fmla="*/ 3418590 w 3464277"/>
              <a:gd name="connsiteY19" fmla="*/ 1065025 h 1488431"/>
              <a:gd name="connsiteX20" fmla="*/ 3402721 w 3464277"/>
              <a:gd name="connsiteY20" fmla="*/ 1067534 h 1488431"/>
              <a:gd name="connsiteX21" fmla="*/ 3310755 w 3464277"/>
              <a:gd name="connsiteY21" fmla="*/ 1057873 h 1488431"/>
              <a:gd name="connsiteX22" fmla="*/ 3418486 w 3464277"/>
              <a:gd name="connsiteY22" fmla="*/ 1067534 h 1488431"/>
              <a:gd name="connsiteX23" fmla="*/ 3434253 w 3464277"/>
              <a:gd name="connsiteY23" fmla="*/ 1197964 h 1488431"/>
              <a:gd name="connsiteX24" fmla="*/ 3400096 w 3464277"/>
              <a:gd name="connsiteY24" fmla="*/ 1350553 h 1488431"/>
              <a:gd name="connsiteX25" fmla="*/ 2270234 w 3464277"/>
              <a:gd name="connsiteY25" fmla="*/ 1414631 h 1488431"/>
              <a:gd name="connsiteX26" fmla="*/ 2280741 w 3464277"/>
              <a:gd name="connsiteY26" fmla="*/ 1352548 h 1488431"/>
              <a:gd name="connsiteX27" fmla="*/ 2264976 w 3464277"/>
              <a:gd name="connsiteY27" fmla="*/ 1391194 h 1488431"/>
              <a:gd name="connsiteX28" fmla="*/ 2094186 w 3464277"/>
              <a:gd name="connsiteY28" fmla="*/ 1301405 h 1488431"/>
              <a:gd name="connsiteX29" fmla="*/ 1513489 w 3464277"/>
              <a:gd name="connsiteY29" fmla="*/ 1367040 h 1488431"/>
              <a:gd name="connsiteX30" fmla="*/ 1229709 w 3464277"/>
              <a:gd name="connsiteY30" fmla="*/ 1342431 h 1488431"/>
              <a:gd name="connsiteX31" fmla="*/ 977461 w 3464277"/>
              <a:gd name="connsiteY31" fmla="*/ 1339911 h 1488431"/>
              <a:gd name="connsiteX32" fmla="*/ 706820 w 3464277"/>
              <a:gd name="connsiteY32" fmla="*/ 1300981 h 1488431"/>
              <a:gd name="connsiteX33" fmla="*/ 609597 w 3464277"/>
              <a:gd name="connsiteY33" fmla="*/ 1310681 h 1488431"/>
              <a:gd name="connsiteX34" fmla="*/ 593831 w 3464277"/>
              <a:gd name="connsiteY34" fmla="*/ 1291358 h 1488431"/>
              <a:gd name="connsiteX35" fmla="*/ 533397 w 3464277"/>
              <a:gd name="connsiteY35" fmla="*/ 1197964 h 1488431"/>
              <a:gd name="connsiteX36" fmla="*/ 365231 w 3464277"/>
              <a:gd name="connsiteY36" fmla="*/ 1067534 h 1488431"/>
              <a:gd name="connsiteX37" fmla="*/ 236482 w 3464277"/>
              <a:gd name="connsiteY37" fmla="*/ 1000592 h 1488431"/>
              <a:gd name="connsiteX38" fmla="*/ 236483 w 3464277"/>
              <a:gd name="connsiteY38" fmla="*/ 995108 h 1488431"/>
              <a:gd name="connsiteX39" fmla="*/ 0 w 3464277"/>
              <a:gd name="connsiteY39" fmla="*/ 807760 h 1488431"/>
              <a:gd name="connsiteX40" fmla="*/ 562304 w 3464277"/>
              <a:gd name="connsiteY40" fmla="*/ 739569 h 1488431"/>
              <a:gd name="connsiteX41" fmla="*/ 457199 w 3464277"/>
              <a:gd name="connsiteY41" fmla="*/ 587296 h 1488431"/>
              <a:gd name="connsiteX42" fmla="*/ 315370 w 3464277"/>
              <a:gd name="connsiteY42" fmla="*/ 138785 h 1488431"/>
              <a:gd name="connsiteX43" fmla="*/ 875015 w 3464277"/>
              <a:gd name="connsiteY43" fmla="*/ 44192 h 1488431"/>
              <a:gd name="connsiteX44" fmla="*/ 1623847 w 3464277"/>
              <a:gd name="connsiteY44" fmla="*/ 200392 h 1488431"/>
              <a:gd name="connsiteX45" fmla="*/ 1844565 w 3464277"/>
              <a:gd name="connsiteY45" fmla="*/ 263454 h 1488431"/>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113933 w 3464277"/>
              <a:gd name="connsiteY42" fmla="*/ 238229 h 1444239"/>
              <a:gd name="connsiteX43" fmla="*/ 315370 w 3464277"/>
              <a:gd name="connsiteY43" fmla="*/ 94593 h 1444239"/>
              <a:gd name="connsiteX44" fmla="*/ 875015 w 3464277"/>
              <a:gd name="connsiteY44" fmla="*/ 0 h 1444239"/>
              <a:gd name="connsiteX45" fmla="*/ 1623847 w 3464277"/>
              <a:gd name="connsiteY45" fmla="*/ 156200 h 1444239"/>
              <a:gd name="connsiteX46" fmla="*/ 1844565 w 3464277"/>
              <a:gd name="connsiteY46"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238229 h 1444239"/>
              <a:gd name="connsiteX44" fmla="*/ 347922 w 3496829"/>
              <a:gd name="connsiteY44" fmla="*/ 94593 h 1444239"/>
              <a:gd name="connsiteX45" fmla="*/ 907567 w 3496829"/>
              <a:gd name="connsiteY45" fmla="*/ 0 h 1444239"/>
              <a:gd name="connsiteX46" fmla="*/ 1656399 w 3496829"/>
              <a:gd name="connsiteY46" fmla="*/ 156200 h 1444239"/>
              <a:gd name="connsiteX47" fmla="*/ 1877117 w 3496829"/>
              <a:gd name="connsiteY47"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33465 w 3496829"/>
              <a:gd name="connsiteY43" fmla="*/ 530702 h 1444239"/>
              <a:gd name="connsiteX44" fmla="*/ 146485 w 3496829"/>
              <a:gd name="connsiteY44" fmla="*/ 238229 h 1444239"/>
              <a:gd name="connsiteX45" fmla="*/ 347922 w 3496829"/>
              <a:gd name="connsiteY45" fmla="*/ 94593 h 1444239"/>
              <a:gd name="connsiteX46" fmla="*/ 907567 w 3496829"/>
              <a:gd name="connsiteY46" fmla="*/ 0 h 1444239"/>
              <a:gd name="connsiteX47" fmla="*/ 1656399 w 3496829"/>
              <a:gd name="connsiteY47" fmla="*/ 156200 h 1444239"/>
              <a:gd name="connsiteX48" fmla="*/ 1877117 w 3496829"/>
              <a:gd name="connsiteY48"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551845 h 1444239"/>
              <a:gd name="connsiteX44" fmla="*/ 133465 w 3496829"/>
              <a:gd name="connsiteY44" fmla="*/ 530702 h 1444239"/>
              <a:gd name="connsiteX45" fmla="*/ 146485 w 3496829"/>
              <a:gd name="connsiteY45" fmla="*/ 238229 h 1444239"/>
              <a:gd name="connsiteX46" fmla="*/ 347922 w 3496829"/>
              <a:gd name="connsiteY46" fmla="*/ 94593 h 1444239"/>
              <a:gd name="connsiteX47" fmla="*/ 907567 w 3496829"/>
              <a:gd name="connsiteY47" fmla="*/ 0 h 1444239"/>
              <a:gd name="connsiteX48" fmla="*/ 1656399 w 3496829"/>
              <a:gd name="connsiteY48" fmla="*/ 156200 h 1444239"/>
              <a:gd name="connsiteX49" fmla="*/ 1877117 w 3496829"/>
              <a:gd name="connsiteY49"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93999 w 3513711"/>
              <a:gd name="connsiteY0" fmla="*/ 219262 h 1444239"/>
              <a:gd name="connsiteX1" fmla="*/ 2004357 w 3513711"/>
              <a:gd name="connsiteY1" fmla="*/ 235028 h 1444239"/>
              <a:gd name="connsiteX2" fmla="*/ 2146247 w 3513711"/>
              <a:gd name="connsiteY2" fmla="*/ 313855 h 1444239"/>
              <a:gd name="connsiteX3" fmla="*/ 2225074 w 3513711"/>
              <a:gd name="connsiteY3" fmla="*/ 471510 h 1444239"/>
              <a:gd name="connsiteX4" fmla="*/ 2987074 w 3513711"/>
              <a:gd name="connsiteY4" fmla="*/ 692228 h 1444239"/>
              <a:gd name="connsiteX5" fmla="*/ 2979193 w 3513711"/>
              <a:gd name="connsiteY5" fmla="*/ 776765 h 1444239"/>
              <a:gd name="connsiteX6" fmla="*/ 3065901 w 3513711"/>
              <a:gd name="connsiteY6" fmla="*/ 762483 h 1444239"/>
              <a:gd name="connsiteX7" fmla="*/ 3234066 w 3513711"/>
              <a:gd name="connsiteY7" fmla="*/ 762483 h 1444239"/>
              <a:gd name="connsiteX8" fmla="*/ 3228811 w 3513711"/>
              <a:gd name="connsiteY8" fmla="*/ 912236 h 1444239"/>
              <a:gd name="connsiteX9" fmla="*/ 3444275 w 3513711"/>
              <a:gd name="connsiteY9" fmla="*/ 1012876 h 1444239"/>
              <a:gd name="connsiteX10" fmla="*/ 3441647 w 3513711"/>
              <a:gd name="connsiteY10" fmla="*/ 1023303 h 1444239"/>
              <a:gd name="connsiteX11" fmla="*/ 3366094 w 3513711"/>
              <a:gd name="connsiteY11" fmla="*/ 1028110 h 1444239"/>
              <a:gd name="connsiteX12" fmla="*/ 3433764 w 3513711"/>
              <a:gd name="connsiteY12" fmla="*/ 1026178 h 1444239"/>
              <a:gd name="connsiteX13" fmla="*/ 3436389 w 3513711"/>
              <a:gd name="connsiteY13" fmla="*/ 1023342 h 1444239"/>
              <a:gd name="connsiteX14" fmla="*/ 3299755 w 3513711"/>
              <a:gd name="connsiteY14" fmla="*/ 1013681 h 1444239"/>
              <a:gd name="connsiteX15" fmla="*/ 3309686 w 3513711"/>
              <a:gd name="connsiteY15" fmla="*/ 1013556 h 1444239"/>
              <a:gd name="connsiteX16" fmla="*/ 3387123 w 3513711"/>
              <a:gd name="connsiteY16" fmla="*/ 1016398 h 1444239"/>
              <a:gd name="connsiteX17" fmla="*/ 3387123 w 3513711"/>
              <a:gd name="connsiteY17" fmla="*/ 1007642 h 1444239"/>
              <a:gd name="connsiteX18" fmla="*/ 3321561 w 3513711"/>
              <a:gd name="connsiteY18" fmla="*/ 966858 h 1444239"/>
              <a:gd name="connsiteX19" fmla="*/ 3468024 w 3513711"/>
              <a:gd name="connsiteY19" fmla="*/ 1020833 h 1444239"/>
              <a:gd name="connsiteX20" fmla="*/ 3452155 w 3513711"/>
              <a:gd name="connsiteY20" fmla="*/ 1023342 h 1444239"/>
              <a:gd name="connsiteX21" fmla="*/ 3360189 w 3513711"/>
              <a:gd name="connsiteY21" fmla="*/ 1013681 h 1444239"/>
              <a:gd name="connsiteX22" fmla="*/ 3467920 w 3513711"/>
              <a:gd name="connsiteY22" fmla="*/ 1023342 h 1444239"/>
              <a:gd name="connsiteX23" fmla="*/ 3483687 w 3513711"/>
              <a:gd name="connsiteY23" fmla="*/ 1153772 h 1444239"/>
              <a:gd name="connsiteX24" fmla="*/ 3449530 w 3513711"/>
              <a:gd name="connsiteY24" fmla="*/ 1306361 h 1444239"/>
              <a:gd name="connsiteX25" fmla="*/ 2319668 w 3513711"/>
              <a:gd name="connsiteY25" fmla="*/ 1370439 h 1444239"/>
              <a:gd name="connsiteX26" fmla="*/ 2330175 w 3513711"/>
              <a:gd name="connsiteY26" fmla="*/ 1308356 h 1444239"/>
              <a:gd name="connsiteX27" fmla="*/ 2314410 w 3513711"/>
              <a:gd name="connsiteY27" fmla="*/ 1347002 h 1444239"/>
              <a:gd name="connsiteX28" fmla="*/ 2143620 w 3513711"/>
              <a:gd name="connsiteY28" fmla="*/ 1257213 h 1444239"/>
              <a:gd name="connsiteX29" fmla="*/ 1562923 w 3513711"/>
              <a:gd name="connsiteY29" fmla="*/ 1322848 h 1444239"/>
              <a:gd name="connsiteX30" fmla="*/ 1279143 w 3513711"/>
              <a:gd name="connsiteY30" fmla="*/ 1298239 h 1444239"/>
              <a:gd name="connsiteX31" fmla="*/ 1026895 w 3513711"/>
              <a:gd name="connsiteY31" fmla="*/ 1295719 h 1444239"/>
              <a:gd name="connsiteX32" fmla="*/ 756254 w 3513711"/>
              <a:gd name="connsiteY32" fmla="*/ 1256789 h 1444239"/>
              <a:gd name="connsiteX33" fmla="*/ 659031 w 3513711"/>
              <a:gd name="connsiteY33" fmla="*/ 1266489 h 1444239"/>
              <a:gd name="connsiteX34" fmla="*/ 643265 w 3513711"/>
              <a:gd name="connsiteY34" fmla="*/ 1247166 h 1444239"/>
              <a:gd name="connsiteX35" fmla="*/ 582831 w 3513711"/>
              <a:gd name="connsiteY35" fmla="*/ 1153772 h 1444239"/>
              <a:gd name="connsiteX36" fmla="*/ 414665 w 3513711"/>
              <a:gd name="connsiteY36" fmla="*/ 1023342 h 1444239"/>
              <a:gd name="connsiteX37" fmla="*/ 285916 w 3513711"/>
              <a:gd name="connsiteY37" fmla="*/ 956400 h 1444239"/>
              <a:gd name="connsiteX38" fmla="*/ 285917 w 3513711"/>
              <a:gd name="connsiteY38" fmla="*/ 950916 h 1444239"/>
              <a:gd name="connsiteX39" fmla="*/ 49434 w 3513711"/>
              <a:gd name="connsiteY39" fmla="*/ 763568 h 1444239"/>
              <a:gd name="connsiteX40" fmla="*/ 611738 w 3513711"/>
              <a:gd name="connsiteY40" fmla="*/ 695377 h 1444239"/>
              <a:gd name="connsiteX41" fmla="*/ 16882 w 3513711"/>
              <a:gd name="connsiteY41" fmla="*/ 678700 h 1444239"/>
              <a:gd name="connsiteX42" fmla="*/ 506633 w 3513711"/>
              <a:gd name="connsiteY42" fmla="*/ 543104 h 1444239"/>
              <a:gd name="connsiteX43" fmla="*/ 66796 w 3513711"/>
              <a:gd name="connsiteY43" fmla="*/ 530702 h 1444239"/>
              <a:gd name="connsiteX44" fmla="*/ 105858 w 3513711"/>
              <a:gd name="connsiteY44" fmla="*/ 530702 h 1444239"/>
              <a:gd name="connsiteX45" fmla="*/ 163367 w 3513711"/>
              <a:gd name="connsiteY45" fmla="*/ 551845 h 1444239"/>
              <a:gd name="connsiteX46" fmla="*/ 150347 w 3513711"/>
              <a:gd name="connsiteY46" fmla="*/ 530702 h 1444239"/>
              <a:gd name="connsiteX47" fmla="*/ 163367 w 3513711"/>
              <a:gd name="connsiteY47" fmla="*/ 238229 h 1444239"/>
              <a:gd name="connsiteX48" fmla="*/ 364804 w 3513711"/>
              <a:gd name="connsiteY48" fmla="*/ 94593 h 1444239"/>
              <a:gd name="connsiteX49" fmla="*/ 924449 w 3513711"/>
              <a:gd name="connsiteY49" fmla="*/ 0 h 1444239"/>
              <a:gd name="connsiteX50" fmla="*/ 1673281 w 3513711"/>
              <a:gd name="connsiteY50" fmla="*/ 156200 h 1444239"/>
              <a:gd name="connsiteX51" fmla="*/ 1893999 w 3513711"/>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228887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211038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419273 w 3465064"/>
              <a:gd name="connsiteY21" fmla="*/ 1023342 h 1444239"/>
              <a:gd name="connsiteX22" fmla="*/ 3435040 w 3465064"/>
              <a:gd name="connsiteY22" fmla="*/ 1153772 h 1444239"/>
              <a:gd name="connsiteX23" fmla="*/ 3400883 w 3465064"/>
              <a:gd name="connsiteY23" fmla="*/ 1306361 h 1444239"/>
              <a:gd name="connsiteX24" fmla="*/ 2271021 w 3465064"/>
              <a:gd name="connsiteY24" fmla="*/ 1370439 h 1444239"/>
              <a:gd name="connsiteX25" fmla="*/ 2281528 w 3465064"/>
              <a:gd name="connsiteY25" fmla="*/ 1308356 h 1444239"/>
              <a:gd name="connsiteX26" fmla="*/ 2265763 w 3465064"/>
              <a:gd name="connsiteY26" fmla="*/ 1347002 h 1444239"/>
              <a:gd name="connsiteX27" fmla="*/ 2094973 w 3465064"/>
              <a:gd name="connsiteY27" fmla="*/ 1325046 h 1444239"/>
              <a:gd name="connsiteX28" fmla="*/ 1514276 w 3465064"/>
              <a:gd name="connsiteY28" fmla="*/ 1322848 h 1444239"/>
              <a:gd name="connsiteX29" fmla="*/ 1230496 w 3465064"/>
              <a:gd name="connsiteY29" fmla="*/ 1298239 h 1444239"/>
              <a:gd name="connsiteX30" fmla="*/ 978248 w 3465064"/>
              <a:gd name="connsiteY30" fmla="*/ 1295719 h 1444239"/>
              <a:gd name="connsiteX31" fmla="*/ 707607 w 3465064"/>
              <a:gd name="connsiteY31" fmla="*/ 1256789 h 1444239"/>
              <a:gd name="connsiteX32" fmla="*/ 610384 w 3465064"/>
              <a:gd name="connsiteY32" fmla="*/ 1266489 h 1444239"/>
              <a:gd name="connsiteX33" fmla="*/ 761721 w 3465064"/>
              <a:gd name="connsiteY33" fmla="*/ 1247166 h 1444239"/>
              <a:gd name="connsiteX34" fmla="*/ 534185 w 3465064"/>
              <a:gd name="connsiteY34" fmla="*/ 1289438 h 1444239"/>
              <a:gd name="connsiteX35" fmla="*/ 366018 w 3465064"/>
              <a:gd name="connsiteY35" fmla="*/ 1226840 h 1444239"/>
              <a:gd name="connsiteX36" fmla="*/ 237269 w 3465064"/>
              <a:gd name="connsiteY36" fmla="*/ 956400 h 1444239"/>
              <a:gd name="connsiteX37" fmla="*/ 237270 w 3465064"/>
              <a:gd name="connsiteY37" fmla="*/ 950916 h 1444239"/>
              <a:gd name="connsiteX38" fmla="*/ 167890 w 3465064"/>
              <a:gd name="connsiteY38" fmla="*/ 763568 h 1444239"/>
              <a:gd name="connsiteX39" fmla="*/ 173315 w 3465064"/>
              <a:gd name="connsiteY39" fmla="*/ 763270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149054 w 3465064"/>
              <a:gd name="connsiteY49" fmla="*/ 94593 h 1444239"/>
              <a:gd name="connsiteX50" fmla="*/ 152632 w 3465064"/>
              <a:gd name="connsiteY50" fmla="*/ 88178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338476 w 3435040"/>
              <a:gd name="connsiteY15" fmla="*/ 1016398 h 1444239"/>
              <a:gd name="connsiteX16" fmla="*/ 3338476 w 3435040"/>
              <a:gd name="connsiteY16" fmla="*/ 1007642 h 1444239"/>
              <a:gd name="connsiteX17" fmla="*/ 3272914 w 3435040"/>
              <a:gd name="connsiteY17" fmla="*/ 966858 h 1444239"/>
              <a:gd name="connsiteX18" fmla="*/ 3419377 w 3435040"/>
              <a:gd name="connsiteY18" fmla="*/ 1020833 h 1444239"/>
              <a:gd name="connsiteX19" fmla="*/ 3403508 w 3435040"/>
              <a:gd name="connsiteY19" fmla="*/ 1023342 h 1444239"/>
              <a:gd name="connsiteX20" fmla="*/ 3419273 w 3435040"/>
              <a:gd name="connsiteY20" fmla="*/ 1023342 h 1444239"/>
              <a:gd name="connsiteX21" fmla="*/ 3435040 w 3435040"/>
              <a:gd name="connsiteY21" fmla="*/ 1153772 h 1444239"/>
              <a:gd name="connsiteX22" fmla="*/ 3400883 w 3435040"/>
              <a:gd name="connsiteY22" fmla="*/ 1306361 h 1444239"/>
              <a:gd name="connsiteX23" fmla="*/ 2271021 w 3435040"/>
              <a:gd name="connsiteY23" fmla="*/ 1370439 h 1444239"/>
              <a:gd name="connsiteX24" fmla="*/ 2281528 w 3435040"/>
              <a:gd name="connsiteY24" fmla="*/ 1308356 h 1444239"/>
              <a:gd name="connsiteX25" fmla="*/ 2265763 w 3435040"/>
              <a:gd name="connsiteY25" fmla="*/ 1347002 h 1444239"/>
              <a:gd name="connsiteX26" fmla="*/ 2094973 w 3435040"/>
              <a:gd name="connsiteY26" fmla="*/ 1325046 h 1444239"/>
              <a:gd name="connsiteX27" fmla="*/ 1514276 w 3435040"/>
              <a:gd name="connsiteY27" fmla="*/ 1322848 h 1444239"/>
              <a:gd name="connsiteX28" fmla="*/ 1230496 w 3435040"/>
              <a:gd name="connsiteY28" fmla="*/ 1298239 h 1444239"/>
              <a:gd name="connsiteX29" fmla="*/ 978248 w 3435040"/>
              <a:gd name="connsiteY29" fmla="*/ 1295719 h 1444239"/>
              <a:gd name="connsiteX30" fmla="*/ 707607 w 3435040"/>
              <a:gd name="connsiteY30" fmla="*/ 1256789 h 1444239"/>
              <a:gd name="connsiteX31" fmla="*/ 610384 w 3435040"/>
              <a:gd name="connsiteY31" fmla="*/ 1266489 h 1444239"/>
              <a:gd name="connsiteX32" fmla="*/ 761721 w 3435040"/>
              <a:gd name="connsiteY32" fmla="*/ 1247166 h 1444239"/>
              <a:gd name="connsiteX33" fmla="*/ 534185 w 3435040"/>
              <a:gd name="connsiteY33" fmla="*/ 1289438 h 1444239"/>
              <a:gd name="connsiteX34" fmla="*/ 366018 w 3435040"/>
              <a:gd name="connsiteY34" fmla="*/ 1226840 h 1444239"/>
              <a:gd name="connsiteX35" fmla="*/ 237269 w 3435040"/>
              <a:gd name="connsiteY35" fmla="*/ 956400 h 1444239"/>
              <a:gd name="connsiteX36" fmla="*/ 237270 w 3435040"/>
              <a:gd name="connsiteY36" fmla="*/ 950916 h 1444239"/>
              <a:gd name="connsiteX37" fmla="*/ 167890 w 3435040"/>
              <a:gd name="connsiteY37" fmla="*/ 763568 h 1444239"/>
              <a:gd name="connsiteX38" fmla="*/ 173315 w 3435040"/>
              <a:gd name="connsiteY38" fmla="*/ 763270 h 1444239"/>
              <a:gd name="connsiteX39" fmla="*/ 186335 w 3435040"/>
              <a:gd name="connsiteY39" fmla="*/ 752699 h 1444239"/>
              <a:gd name="connsiteX40" fmla="*/ 228887 w 3435040"/>
              <a:gd name="connsiteY40" fmla="*/ 831042 h 1444239"/>
              <a:gd name="connsiteX41" fmla="*/ 135337 w 3435040"/>
              <a:gd name="connsiteY41" fmla="*/ 678700 h 1444239"/>
              <a:gd name="connsiteX42" fmla="*/ 40231 w 3435040"/>
              <a:gd name="connsiteY42" fmla="*/ 543104 h 1444239"/>
              <a:gd name="connsiteX43" fmla="*/ 18149 w 3435040"/>
              <a:gd name="connsiteY43" fmla="*/ 530702 h 1444239"/>
              <a:gd name="connsiteX44" fmla="*/ 57211 w 3435040"/>
              <a:gd name="connsiteY44" fmla="*/ 530702 h 1444239"/>
              <a:gd name="connsiteX45" fmla="*/ 114720 w 3435040"/>
              <a:gd name="connsiteY45" fmla="*/ 551845 h 1444239"/>
              <a:gd name="connsiteX46" fmla="*/ 101700 w 3435040"/>
              <a:gd name="connsiteY46" fmla="*/ 530702 h 1444239"/>
              <a:gd name="connsiteX47" fmla="*/ 114720 w 3435040"/>
              <a:gd name="connsiteY47" fmla="*/ 238229 h 1444239"/>
              <a:gd name="connsiteX48" fmla="*/ 149054 w 3435040"/>
              <a:gd name="connsiteY48" fmla="*/ 94593 h 1444239"/>
              <a:gd name="connsiteX49" fmla="*/ 152632 w 3435040"/>
              <a:gd name="connsiteY49" fmla="*/ 88178 h 1444239"/>
              <a:gd name="connsiteX50" fmla="*/ 875802 w 3435040"/>
              <a:gd name="connsiteY50" fmla="*/ 0 h 1444239"/>
              <a:gd name="connsiteX51" fmla="*/ 1624634 w 3435040"/>
              <a:gd name="connsiteY51" fmla="*/ 156200 h 1444239"/>
              <a:gd name="connsiteX52" fmla="*/ 1845352 w 3435040"/>
              <a:gd name="connsiteY52"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338476 w 3435040"/>
              <a:gd name="connsiteY15" fmla="*/ 1016398 h 1444239"/>
              <a:gd name="connsiteX16" fmla="*/ 3272914 w 3435040"/>
              <a:gd name="connsiteY16" fmla="*/ 966858 h 1444239"/>
              <a:gd name="connsiteX17" fmla="*/ 3419377 w 3435040"/>
              <a:gd name="connsiteY17" fmla="*/ 1020833 h 1444239"/>
              <a:gd name="connsiteX18" fmla="*/ 3403508 w 3435040"/>
              <a:gd name="connsiteY18" fmla="*/ 1023342 h 1444239"/>
              <a:gd name="connsiteX19" fmla="*/ 3419273 w 3435040"/>
              <a:gd name="connsiteY19" fmla="*/ 1023342 h 1444239"/>
              <a:gd name="connsiteX20" fmla="*/ 3435040 w 3435040"/>
              <a:gd name="connsiteY20" fmla="*/ 1153772 h 1444239"/>
              <a:gd name="connsiteX21" fmla="*/ 3400883 w 3435040"/>
              <a:gd name="connsiteY21" fmla="*/ 1306361 h 1444239"/>
              <a:gd name="connsiteX22" fmla="*/ 2271021 w 3435040"/>
              <a:gd name="connsiteY22" fmla="*/ 1370439 h 1444239"/>
              <a:gd name="connsiteX23" fmla="*/ 2281528 w 3435040"/>
              <a:gd name="connsiteY23" fmla="*/ 1308356 h 1444239"/>
              <a:gd name="connsiteX24" fmla="*/ 2265763 w 3435040"/>
              <a:gd name="connsiteY24" fmla="*/ 1347002 h 1444239"/>
              <a:gd name="connsiteX25" fmla="*/ 2094973 w 3435040"/>
              <a:gd name="connsiteY25" fmla="*/ 1325046 h 1444239"/>
              <a:gd name="connsiteX26" fmla="*/ 1514276 w 3435040"/>
              <a:gd name="connsiteY26" fmla="*/ 1322848 h 1444239"/>
              <a:gd name="connsiteX27" fmla="*/ 1230496 w 3435040"/>
              <a:gd name="connsiteY27" fmla="*/ 1298239 h 1444239"/>
              <a:gd name="connsiteX28" fmla="*/ 978248 w 3435040"/>
              <a:gd name="connsiteY28" fmla="*/ 1295719 h 1444239"/>
              <a:gd name="connsiteX29" fmla="*/ 707607 w 3435040"/>
              <a:gd name="connsiteY29" fmla="*/ 1256789 h 1444239"/>
              <a:gd name="connsiteX30" fmla="*/ 610384 w 3435040"/>
              <a:gd name="connsiteY30" fmla="*/ 1266489 h 1444239"/>
              <a:gd name="connsiteX31" fmla="*/ 761721 w 3435040"/>
              <a:gd name="connsiteY31" fmla="*/ 1247166 h 1444239"/>
              <a:gd name="connsiteX32" fmla="*/ 534185 w 3435040"/>
              <a:gd name="connsiteY32" fmla="*/ 1289438 h 1444239"/>
              <a:gd name="connsiteX33" fmla="*/ 366018 w 3435040"/>
              <a:gd name="connsiteY33" fmla="*/ 1226840 h 1444239"/>
              <a:gd name="connsiteX34" fmla="*/ 237269 w 3435040"/>
              <a:gd name="connsiteY34" fmla="*/ 956400 h 1444239"/>
              <a:gd name="connsiteX35" fmla="*/ 237270 w 3435040"/>
              <a:gd name="connsiteY35" fmla="*/ 950916 h 1444239"/>
              <a:gd name="connsiteX36" fmla="*/ 167890 w 3435040"/>
              <a:gd name="connsiteY36" fmla="*/ 763568 h 1444239"/>
              <a:gd name="connsiteX37" fmla="*/ 173315 w 3435040"/>
              <a:gd name="connsiteY37" fmla="*/ 763270 h 1444239"/>
              <a:gd name="connsiteX38" fmla="*/ 186335 w 3435040"/>
              <a:gd name="connsiteY38" fmla="*/ 752699 h 1444239"/>
              <a:gd name="connsiteX39" fmla="*/ 228887 w 3435040"/>
              <a:gd name="connsiteY39" fmla="*/ 831042 h 1444239"/>
              <a:gd name="connsiteX40" fmla="*/ 135337 w 3435040"/>
              <a:gd name="connsiteY40" fmla="*/ 678700 h 1444239"/>
              <a:gd name="connsiteX41" fmla="*/ 40231 w 3435040"/>
              <a:gd name="connsiteY41" fmla="*/ 543104 h 1444239"/>
              <a:gd name="connsiteX42" fmla="*/ 18149 w 3435040"/>
              <a:gd name="connsiteY42" fmla="*/ 530702 h 1444239"/>
              <a:gd name="connsiteX43" fmla="*/ 57211 w 3435040"/>
              <a:gd name="connsiteY43" fmla="*/ 530702 h 1444239"/>
              <a:gd name="connsiteX44" fmla="*/ 114720 w 3435040"/>
              <a:gd name="connsiteY44" fmla="*/ 551845 h 1444239"/>
              <a:gd name="connsiteX45" fmla="*/ 101700 w 3435040"/>
              <a:gd name="connsiteY45" fmla="*/ 530702 h 1444239"/>
              <a:gd name="connsiteX46" fmla="*/ 114720 w 3435040"/>
              <a:gd name="connsiteY46" fmla="*/ 238229 h 1444239"/>
              <a:gd name="connsiteX47" fmla="*/ 149054 w 3435040"/>
              <a:gd name="connsiteY47" fmla="*/ 94593 h 1444239"/>
              <a:gd name="connsiteX48" fmla="*/ 152632 w 3435040"/>
              <a:gd name="connsiteY48" fmla="*/ 88178 h 1444239"/>
              <a:gd name="connsiteX49" fmla="*/ 875802 w 3435040"/>
              <a:gd name="connsiteY49" fmla="*/ 0 h 1444239"/>
              <a:gd name="connsiteX50" fmla="*/ 1624634 w 3435040"/>
              <a:gd name="connsiteY50" fmla="*/ 156200 h 1444239"/>
              <a:gd name="connsiteX51" fmla="*/ 1845352 w 3435040"/>
              <a:gd name="connsiteY5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272914 w 3435040"/>
              <a:gd name="connsiteY15" fmla="*/ 966858 h 1444239"/>
              <a:gd name="connsiteX16" fmla="*/ 3419377 w 3435040"/>
              <a:gd name="connsiteY16" fmla="*/ 1020833 h 1444239"/>
              <a:gd name="connsiteX17" fmla="*/ 3403508 w 3435040"/>
              <a:gd name="connsiteY17" fmla="*/ 1023342 h 1444239"/>
              <a:gd name="connsiteX18" fmla="*/ 3419273 w 3435040"/>
              <a:gd name="connsiteY18" fmla="*/ 1023342 h 1444239"/>
              <a:gd name="connsiteX19" fmla="*/ 3435040 w 3435040"/>
              <a:gd name="connsiteY19" fmla="*/ 1153772 h 1444239"/>
              <a:gd name="connsiteX20" fmla="*/ 3400883 w 3435040"/>
              <a:gd name="connsiteY20" fmla="*/ 1306361 h 1444239"/>
              <a:gd name="connsiteX21" fmla="*/ 2271021 w 3435040"/>
              <a:gd name="connsiteY21" fmla="*/ 1370439 h 1444239"/>
              <a:gd name="connsiteX22" fmla="*/ 2281528 w 3435040"/>
              <a:gd name="connsiteY22" fmla="*/ 1308356 h 1444239"/>
              <a:gd name="connsiteX23" fmla="*/ 2265763 w 3435040"/>
              <a:gd name="connsiteY23" fmla="*/ 1347002 h 1444239"/>
              <a:gd name="connsiteX24" fmla="*/ 2094973 w 3435040"/>
              <a:gd name="connsiteY24" fmla="*/ 1325046 h 1444239"/>
              <a:gd name="connsiteX25" fmla="*/ 1514276 w 3435040"/>
              <a:gd name="connsiteY25" fmla="*/ 1322848 h 1444239"/>
              <a:gd name="connsiteX26" fmla="*/ 1230496 w 3435040"/>
              <a:gd name="connsiteY26" fmla="*/ 1298239 h 1444239"/>
              <a:gd name="connsiteX27" fmla="*/ 978248 w 3435040"/>
              <a:gd name="connsiteY27" fmla="*/ 1295719 h 1444239"/>
              <a:gd name="connsiteX28" fmla="*/ 707607 w 3435040"/>
              <a:gd name="connsiteY28" fmla="*/ 1256789 h 1444239"/>
              <a:gd name="connsiteX29" fmla="*/ 610384 w 3435040"/>
              <a:gd name="connsiteY29" fmla="*/ 1266489 h 1444239"/>
              <a:gd name="connsiteX30" fmla="*/ 761721 w 3435040"/>
              <a:gd name="connsiteY30" fmla="*/ 1247166 h 1444239"/>
              <a:gd name="connsiteX31" fmla="*/ 534185 w 3435040"/>
              <a:gd name="connsiteY31" fmla="*/ 1289438 h 1444239"/>
              <a:gd name="connsiteX32" fmla="*/ 366018 w 3435040"/>
              <a:gd name="connsiteY32" fmla="*/ 1226840 h 1444239"/>
              <a:gd name="connsiteX33" fmla="*/ 237269 w 3435040"/>
              <a:gd name="connsiteY33" fmla="*/ 956400 h 1444239"/>
              <a:gd name="connsiteX34" fmla="*/ 237270 w 3435040"/>
              <a:gd name="connsiteY34" fmla="*/ 950916 h 1444239"/>
              <a:gd name="connsiteX35" fmla="*/ 167890 w 3435040"/>
              <a:gd name="connsiteY35" fmla="*/ 763568 h 1444239"/>
              <a:gd name="connsiteX36" fmla="*/ 173315 w 3435040"/>
              <a:gd name="connsiteY36" fmla="*/ 763270 h 1444239"/>
              <a:gd name="connsiteX37" fmla="*/ 186335 w 3435040"/>
              <a:gd name="connsiteY37" fmla="*/ 752699 h 1444239"/>
              <a:gd name="connsiteX38" fmla="*/ 228887 w 3435040"/>
              <a:gd name="connsiteY38" fmla="*/ 831042 h 1444239"/>
              <a:gd name="connsiteX39" fmla="*/ 135337 w 3435040"/>
              <a:gd name="connsiteY39" fmla="*/ 678700 h 1444239"/>
              <a:gd name="connsiteX40" fmla="*/ 40231 w 3435040"/>
              <a:gd name="connsiteY40" fmla="*/ 543104 h 1444239"/>
              <a:gd name="connsiteX41" fmla="*/ 18149 w 3435040"/>
              <a:gd name="connsiteY41" fmla="*/ 530702 h 1444239"/>
              <a:gd name="connsiteX42" fmla="*/ 57211 w 3435040"/>
              <a:gd name="connsiteY42" fmla="*/ 530702 h 1444239"/>
              <a:gd name="connsiteX43" fmla="*/ 114720 w 3435040"/>
              <a:gd name="connsiteY43" fmla="*/ 551845 h 1444239"/>
              <a:gd name="connsiteX44" fmla="*/ 101700 w 3435040"/>
              <a:gd name="connsiteY44" fmla="*/ 530702 h 1444239"/>
              <a:gd name="connsiteX45" fmla="*/ 114720 w 3435040"/>
              <a:gd name="connsiteY45" fmla="*/ 238229 h 1444239"/>
              <a:gd name="connsiteX46" fmla="*/ 149054 w 3435040"/>
              <a:gd name="connsiteY46" fmla="*/ 94593 h 1444239"/>
              <a:gd name="connsiteX47" fmla="*/ 152632 w 3435040"/>
              <a:gd name="connsiteY47" fmla="*/ 88178 h 1444239"/>
              <a:gd name="connsiteX48" fmla="*/ 875802 w 3435040"/>
              <a:gd name="connsiteY48" fmla="*/ 0 h 1444239"/>
              <a:gd name="connsiteX49" fmla="*/ 1624634 w 3435040"/>
              <a:gd name="connsiteY49" fmla="*/ 156200 h 1444239"/>
              <a:gd name="connsiteX50" fmla="*/ 1845352 w 3435040"/>
              <a:gd name="connsiteY50"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51108 w 3435040"/>
              <a:gd name="connsiteY13" fmla="*/ 1013681 h 1444239"/>
              <a:gd name="connsiteX14" fmla="*/ 3272914 w 3435040"/>
              <a:gd name="connsiteY14" fmla="*/ 966858 h 1444239"/>
              <a:gd name="connsiteX15" fmla="*/ 3419377 w 3435040"/>
              <a:gd name="connsiteY15" fmla="*/ 1020833 h 1444239"/>
              <a:gd name="connsiteX16" fmla="*/ 3403508 w 3435040"/>
              <a:gd name="connsiteY16" fmla="*/ 1023342 h 1444239"/>
              <a:gd name="connsiteX17" fmla="*/ 3419273 w 3435040"/>
              <a:gd name="connsiteY17" fmla="*/ 1023342 h 1444239"/>
              <a:gd name="connsiteX18" fmla="*/ 3435040 w 3435040"/>
              <a:gd name="connsiteY18" fmla="*/ 1153772 h 1444239"/>
              <a:gd name="connsiteX19" fmla="*/ 3400883 w 3435040"/>
              <a:gd name="connsiteY19" fmla="*/ 1306361 h 1444239"/>
              <a:gd name="connsiteX20" fmla="*/ 2271021 w 3435040"/>
              <a:gd name="connsiteY20" fmla="*/ 1370439 h 1444239"/>
              <a:gd name="connsiteX21" fmla="*/ 2281528 w 3435040"/>
              <a:gd name="connsiteY21" fmla="*/ 1308356 h 1444239"/>
              <a:gd name="connsiteX22" fmla="*/ 2265763 w 3435040"/>
              <a:gd name="connsiteY22" fmla="*/ 1347002 h 1444239"/>
              <a:gd name="connsiteX23" fmla="*/ 2094973 w 3435040"/>
              <a:gd name="connsiteY23" fmla="*/ 1325046 h 1444239"/>
              <a:gd name="connsiteX24" fmla="*/ 1514276 w 3435040"/>
              <a:gd name="connsiteY24" fmla="*/ 1322848 h 1444239"/>
              <a:gd name="connsiteX25" fmla="*/ 1230496 w 3435040"/>
              <a:gd name="connsiteY25" fmla="*/ 1298239 h 1444239"/>
              <a:gd name="connsiteX26" fmla="*/ 978248 w 3435040"/>
              <a:gd name="connsiteY26" fmla="*/ 1295719 h 1444239"/>
              <a:gd name="connsiteX27" fmla="*/ 707607 w 3435040"/>
              <a:gd name="connsiteY27" fmla="*/ 1256789 h 1444239"/>
              <a:gd name="connsiteX28" fmla="*/ 610384 w 3435040"/>
              <a:gd name="connsiteY28" fmla="*/ 1266489 h 1444239"/>
              <a:gd name="connsiteX29" fmla="*/ 761721 w 3435040"/>
              <a:gd name="connsiteY29" fmla="*/ 1247166 h 1444239"/>
              <a:gd name="connsiteX30" fmla="*/ 534185 w 3435040"/>
              <a:gd name="connsiteY30" fmla="*/ 1289438 h 1444239"/>
              <a:gd name="connsiteX31" fmla="*/ 366018 w 3435040"/>
              <a:gd name="connsiteY31" fmla="*/ 1226840 h 1444239"/>
              <a:gd name="connsiteX32" fmla="*/ 237269 w 3435040"/>
              <a:gd name="connsiteY32" fmla="*/ 956400 h 1444239"/>
              <a:gd name="connsiteX33" fmla="*/ 237270 w 3435040"/>
              <a:gd name="connsiteY33" fmla="*/ 950916 h 1444239"/>
              <a:gd name="connsiteX34" fmla="*/ 167890 w 3435040"/>
              <a:gd name="connsiteY34" fmla="*/ 763568 h 1444239"/>
              <a:gd name="connsiteX35" fmla="*/ 173315 w 3435040"/>
              <a:gd name="connsiteY35" fmla="*/ 763270 h 1444239"/>
              <a:gd name="connsiteX36" fmla="*/ 186335 w 3435040"/>
              <a:gd name="connsiteY36" fmla="*/ 752699 h 1444239"/>
              <a:gd name="connsiteX37" fmla="*/ 228887 w 3435040"/>
              <a:gd name="connsiteY37" fmla="*/ 831042 h 1444239"/>
              <a:gd name="connsiteX38" fmla="*/ 135337 w 3435040"/>
              <a:gd name="connsiteY38" fmla="*/ 678700 h 1444239"/>
              <a:gd name="connsiteX39" fmla="*/ 40231 w 3435040"/>
              <a:gd name="connsiteY39" fmla="*/ 543104 h 1444239"/>
              <a:gd name="connsiteX40" fmla="*/ 18149 w 3435040"/>
              <a:gd name="connsiteY40" fmla="*/ 530702 h 1444239"/>
              <a:gd name="connsiteX41" fmla="*/ 57211 w 3435040"/>
              <a:gd name="connsiteY41" fmla="*/ 530702 h 1444239"/>
              <a:gd name="connsiteX42" fmla="*/ 114720 w 3435040"/>
              <a:gd name="connsiteY42" fmla="*/ 551845 h 1444239"/>
              <a:gd name="connsiteX43" fmla="*/ 101700 w 3435040"/>
              <a:gd name="connsiteY43" fmla="*/ 530702 h 1444239"/>
              <a:gd name="connsiteX44" fmla="*/ 114720 w 3435040"/>
              <a:gd name="connsiteY44" fmla="*/ 238229 h 1444239"/>
              <a:gd name="connsiteX45" fmla="*/ 149054 w 3435040"/>
              <a:gd name="connsiteY45" fmla="*/ 94593 h 1444239"/>
              <a:gd name="connsiteX46" fmla="*/ 152632 w 3435040"/>
              <a:gd name="connsiteY46" fmla="*/ 88178 h 1444239"/>
              <a:gd name="connsiteX47" fmla="*/ 875802 w 3435040"/>
              <a:gd name="connsiteY47" fmla="*/ 0 h 1444239"/>
              <a:gd name="connsiteX48" fmla="*/ 1624634 w 3435040"/>
              <a:gd name="connsiteY48" fmla="*/ 156200 h 1444239"/>
              <a:gd name="connsiteX49" fmla="*/ 1845352 w 3435040"/>
              <a:gd name="connsiteY49"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03508 w 3435040"/>
              <a:gd name="connsiteY15" fmla="*/ 1023342 h 1444239"/>
              <a:gd name="connsiteX16" fmla="*/ 3419273 w 3435040"/>
              <a:gd name="connsiteY16" fmla="*/ 1023342 h 1444239"/>
              <a:gd name="connsiteX17" fmla="*/ 3435040 w 3435040"/>
              <a:gd name="connsiteY17" fmla="*/ 1153772 h 1444239"/>
              <a:gd name="connsiteX18" fmla="*/ 3400883 w 3435040"/>
              <a:gd name="connsiteY18" fmla="*/ 1306361 h 1444239"/>
              <a:gd name="connsiteX19" fmla="*/ 2271021 w 3435040"/>
              <a:gd name="connsiteY19" fmla="*/ 1370439 h 1444239"/>
              <a:gd name="connsiteX20" fmla="*/ 2281528 w 3435040"/>
              <a:gd name="connsiteY20" fmla="*/ 1308356 h 1444239"/>
              <a:gd name="connsiteX21" fmla="*/ 2265763 w 3435040"/>
              <a:gd name="connsiteY21" fmla="*/ 1347002 h 1444239"/>
              <a:gd name="connsiteX22" fmla="*/ 2094973 w 3435040"/>
              <a:gd name="connsiteY22" fmla="*/ 1325046 h 1444239"/>
              <a:gd name="connsiteX23" fmla="*/ 1514276 w 3435040"/>
              <a:gd name="connsiteY23" fmla="*/ 1322848 h 1444239"/>
              <a:gd name="connsiteX24" fmla="*/ 1230496 w 3435040"/>
              <a:gd name="connsiteY24" fmla="*/ 1298239 h 1444239"/>
              <a:gd name="connsiteX25" fmla="*/ 978248 w 3435040"/>
              <a:gd name="connsiteY25" fmla="*/ 1295719 h 1444239"/>
              <a:gd name="connsiteX26" fmla="*/ 707607 w 3435040"/>
              <a:gd name="connsiteY26" fmla="*/ 1256789 h 1444239"/>
              <a:gd name="connsiteX27" fmla="*/ 610384 w 3435040"/>
              <a:gd name="connsiteY27" fmla="*/ 1266489 h 1444239"/>
              <a:gd name="connsiteX28" fmla="*/ 761721 w 3435040"/>
              <a:gd name="connsiteY28" fmla="*/ 1247166 h 1444239"/>
              <a:gd name="connsiteX29" fmla="*/ 534185 w 3435040"/>
              <a:gd name="connsiteY29" fmla="*/ 1289438 h 1444239"/>
              <a:gd name="connsiteX30" fmla="*/ 366018 w 3435040"/>
              <a:gd name="connsiteY30" fmla="*/ 1226840 h 1444239"/>
              <a:gd name="connsiteX31" fmla="*/ 237269 w 3435040"/>
              <a:gd name="connsiteY31" fmla="*/ 956400 h 1444239"/>
              <a:gd name="connsiteX32" fmla="*/ 237270 w 3435040"/>
              <a:gd name="connsiteY32" fmla="*/ 950916 h 1444239"/>
              <a:gd name="connsiteX33" fmla="*/ 167890 w 3435040"/>
              <a:gd name="connsiteY33" fmla="*/ 763568 h 1444239"/>
              <a:gd name="connsiteX34" fmla="*/ 173315 w 3435040"/>
              <a:gd name="connsiteY34" fmla="*/ 763270 h 1444239"/>
              <a:gd name="connsiteX35" fmla="*/ 186335 w 3435040"/>
              <a:gd name="connsiteY35" fmla="*/ 752699 h 1444239"/>
              <a:gd name="connsiteX36" fmla="*/ 228887 w 3435040"/>
              <a:gd name="connsiteY36" fmla="*/ 831042 h 1444239"/>
              <a:gd name="connsiteX37" fmla="*/ 135337 w 3435040"/>
              <a:gd name="connsiteY37" fmla="*/ 678700 h 1444239"/>
              <a:gd name="connsiteX38" fmla="*/ 40231 w 3435040"/>
              <a:gd name="connsiteY38" fmla="*/ 543104 h 1444239"/>
              <a:gd name="connsiteX39" fmla="*/ 18149 w 3435040"/>
              <a:gd name="connsiteY39" fmla="*/ 530702 h 1444239"/>
              <a:gd name="connsiteX40" fmla="*/ 57211 w 3435040"/>
              <a:gd name="connsiteY40" fmla="*/ 530702 h 1444239"/>
              <a:gd name="connsiteX41" fmla="*/ 114720 w 3435040"/>
              <a:gd name="connsiteY41" fmla="*/ 551845 h 1444239"/>
              <a:gd name="connsiteX42" fmla="*/ 101700 w 3435040"/>
              <a:gd name="connsiteY42" fmla="*/ 530702 h 1444239"/>
              <a:gd name="connsiteX43" fmla="*/ 114720 w 3435040"/>
              <a:gd name="connsiteY43" fmla="*/ 238229 h 1444239"/>
              <a:gd name="connsiteX44" fmla="*/ 149054 w 3435040"/>
              <a:gd name="connsiteY44" fmla="*/ 94593 h 1444239"/>
              <a:gd name="connsiteX45" fmla="*/ 152632 w 3435040"/>
              <a:gd name="connsiteY45" fmla="*/ 88178 h 1444239"/>
              <a:gd name="connsiteX46" fmla="*/ 875802 w 3435040"/>
              <a:gd name="connsiteY46" fmla="*/ 0 h 1444239"/>
              <a:gd name="connsiteX47" fmla="*/ 1624634 w 3435040"/>
              <a:gd name="connsiteY47" fmla="*/ 156200 h 1444239"/>
              <a:gd name="connsiteX48" fmla="*/ 1845352 w 3435040"/>
              <a:gd name="connsiteY48"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03508 w 3435040"/>
              <a:gd name="connsiteY15" fmla="*/ 1023342 h 1444239"/>
              <a:gd name="connsiteX16" fmla="*/ 3435040 w 3435040"/>
              <a:gd name="connsiteY16" fmla="*/ 1153772 h 1444239"/>
              <a:gd name="connsiteX17" fmla="*/ 3400883 w 3435040"/>
              <a:gd name="connsiteY17" fmla="*/ 1306361 h 1444239"/>
              <a:gd name="connsiteX18" fmla="*/ 2271021 w 3435040"/>
              <a:gd name="connsiteY18" fmla="*/ 1370439 h 1444239"/>
              <a:gd name="connsiteX19" fmla="*/ 2281528 w 3435040"/>
              <a:gd name="connsiteY19" fmla="*/ 1308356 h 1444239"/>
              <a:gd name="connsiteX20" fmla="*/ 2265763 w 3435040"/>
              <a:gd name="connsiteY20" fmla="*/ 1347002 h 1444239"/>
              <a:gd name="connsiteX21" fmla="*/ 2094973 w 3435040"/>
              <a:gd name="connsiteY21" fmla="*/ 1325046 h 1444239"/>
              <a:gd name="connsiteX22" fmla="*/ 1514276 w 3435040"/>
              <a:gd name="connsiteY22" fmla="*/ 1322848 h 1444239"/>
              <a:gd name="connsiteX23" fmla="*/ 1230496 w 3435040"/>
              <a:gd name="connsiteY23" fmla="*/ 1298239 h 1444239"/>
              <a:gd name="connsiteX24" fmla="*/ 978248 w 3435040"/>
              <a:gd name="connsiteY24" fmla="*/ 1295719 h 1444239"/>
              <a:gd name="connsiteX25" fmla="*/ 707607 w 3435040"/>
              <a:gd name="connsiteY25" fmla="*/ 1256789 h 1444239"/>
              <a:gd name="connsiteX26" fmla="*/ 610384 w 3435040"/>
              <a:gd name="connsiteY26" fmla="*/ 1266489 h 1444239"/>
              <a:gd name="connsiteX27" fmla="*/ 761721 w 3435040"/>
              <a:gd name="connsiteY27" fmla="*/ 1247166 h 1444239"/>
              <a:gd name="connsiteX28" fmla="*/ 534185 w 3435040"/>
              <a:gd name="connsiteY28" fmla="*/ 1289438 h 1444239"/>
              <a:gd name="connsiteX29" fmla="*/ 366018 w 3435040"/>
              <a:gd name="connsiteY29" fmla="*/ 1226840 h 1444239"/>
              <a:gd name="connsiteX30" fmla="*/ 237269 w 3435040"/>
              <a:gd name="connsiteY30" fmla="*/ 956400 h 1444239"/>
              <a:gd name="connsiteX31" fmla="*/ 237270 w 3435040"/>
              <a:gd name="connsiteY31" fmla="*/ 950916 h 1444239"/>
              <a:gd name="connsiteX32" fmla="*/ 167890 w 3435040"/>
              <a:gd name="connsiteY32" fmla="*/ 763568 h 1444239"/>
              <a:gd name="connsiteX33" fmla="*/ 173315 w 3435040"/>
              <a:gd name="connsiteY33" fmla="*/ 763270 h 1444239"/>
              <a:gd name="connsiteX34" fmla="*/ 186335 w 3435040"/>
              <a:gd name="connsiteY34" fmla="*/ 752699 h 1444239"/>
              <a:gd name="connsiteX35" fmla="*/ 228887 w 3435040"/>
              <a:gd name="connsiteY35" fmla="*/ 831042 h 1444239"/>
              <a:gd name="connsiteX36" fmla="*/ 135337 w 3435040"/>
              <a:gd name="connsiteY36" fmla="*/ 678700 h 1444239"/>
              <a:gd name="connsiteX37" fmla="*/ 40231 w 3435040"/>
              <a:gd name="connsiteY37" fmla="*/ 543104 h 1444239"/>
              <a:gd name="connsiteX38" fmla="*/ 18149 w 3435040"/>
              <a:gd name="connsiteY38" fmla="*/ 530702 h 1444239"/>
              <a:gd name="connsiteX39" fmla="*/ 57211 w 3435040"/>
              <a:gd name="connsiteY39" fmla="*/ 530702 h 1444239"/>
              <a:gd name="connsiteX40" fmla="*/ 114720 w 3435040"/>
              <a:gd name="connsiteY40" fmla="*/ 551845 h 1444239"/>
              <a:gd name="connsiteX41" fmla="*/ 101700 w 3435040"/>
              <a:gd name="connsiteY41" fmla="*/ 530702 h 1444239"/>
              <a:gd name="connsiteX42" fmla="*/ 114720 w 3435040"/>
              <a:gd name="connsiteY42" fmla="*/ 238229 h 1444239"/>
              <a:gd name="connsiteX43" fmla="*/ 149054 w 3435040"/>
              <a:gd name="connsiteY43" fmla="*/ 94593 h 1444239"/>
              <a:gd name="connsiteX44" fmla="*/ 152632 w 3435040"/>
              <a:gd name="connsiteY44" fmla="*/ 88178 h 1444239"/>
              <a:gd name="connsiteX45" fmla="*/ 875802 w 3435040"/>
              <a:gd name="connsiteY45" fmla="*/ 0 h 1444239"/>
              <a:gd name="connsiteX46" fmla="*/ 1624634 w 3435040"/>
              <a:gd name="connsiteY46" fmla="*/ 156200 h 1444239"/>
              <a:gd name="connsiteX47" fmla="*/ 1845352 w 3435040"/>
              <a:gd name="connsiteY4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35040 w 3435040"/>
              <a:gd name="connsiteY15" fmla="*/ 1153772 h 1444239"/>
              <a:gd name="connsiteX16" fmla="*/ 3400883 w 3435040"/>
              <a:gd name="connsiteY16" fmla="*/ 1306361 h 1444239"/>
              <a:gd name="connsiteX17" fmla="*/ 2271021 w 3435040"/>
              <a:gd name="connsiteY17" fmla="*/ 1370439 h 1444239"/>
              <a:gd name="connsiteX18" fmla="*/ 2281528 w 3435040"/>
              <a:gd name="connsiteY18" fmla="*/ 1308356 h 1444239"/>
              <a:gd name="connsiteX19" fmla="*/ 2265763 w 3435040"/>
              <a:gd name="connsiteY19" fmla="*/ 1347002 h 1444239"/>
              <a:gd name="connsiteX20" fmla="*/ 2094973 w 3435040"/>
              <a:gd name="connsiteY20" fmla="*/ 1325046 h 1444239"/>
              <a:gd name="connsiteX21" fmla="*/ 1514276 w 3435040"/>
              <a:gd name="connsiteY21" fmla="*/ 1322848 h 1444239"/>
              <a:gd name="connsiteX22" fmla="*/ 1230496 w 3435040"/>
              <a:gd name="connsiteY22" fmla="*/ 1298239 h 1444239"/>
              <a:gd name="connsiteX23" fmla="*/ 978248 w 3435040"/>
              <a:gd name="connsiteY23" fmla="*/ 1295719 h 1444239"/>
              <a:gd name="connsiteX24" fmla="*/ 707607 w 3435040"/>
              <a:gd name="connsiteY24" fmla="*/ 1256789 h 1444239"/>
              <a:gd name="connsiteX25" fmla="*/ 610384 w 3435040"/>
              <a:gd name="connsiteY25" fmla="*/ 1266489 h 1444239"/>
              <a:gd name="connsiteX26" fmla="*/ 761721 w 3435040"/>
              <a:gd name="connsiteY26" fmla="*/ 1247166 h 1444239"/>
              <a:gd name="connsiteX27" fmla="*/ 534185 w 3435040"/>
              <a:gd name="connsiteY27" fmla="*/ 1289438 h 1444239"/>
              <a:gd name="connsiteX28" fmla="*/ 366018 w 3435040"/>
              <a:gd name="connsiteY28" fmla="*/ 1226840 h 1444239"/>
              <a:gd name="connsiteX29" fmla="*/ 237269 w 3435040"/>
              <a:gd name="connsiteY29" fmla="*/ 956400 h 1444239"/>
              <a:gd name="connsiteX30" fmla="*/ 237270 w 3435040"/>
              <a:gd name="connsiteY30" fmla="*/ 950916 h 1444239"/>
              <a:gd name="connsiteX31" fmla="*/ 167890 w 3435040"/>
              <a:gd name="connsiteY31" fmla="*/ 763568 h 1444239"/>
              <a:gd name="connsiteX32" fmla="*/ 173315 w 3435040"/>
              <a:gd name="connsiteY32" fmla="*/ 763270 h 1444239"/>
              <a:gd name="connsiteX33" fmla="*/ 186335 w 3435040"/>
              <a:gd name="connsiteY33" fmla="*/ 752699 h 1444239"/>
              <a:gd name="connsiteX34" fmla="*/ 228887 w 3435040"/>
              <a:gd name="connsiteY34" fmla="*/ 831042 h 1444239"/>
              <a:gd name="connsiteX35" fmla="*/ 135337 w 3435040"/>
              <a:gd name="connsiteY35" fmla="*/ 678700 h 1444239"/>
              <a:gd name="connsiteX36" fmla="*/ 40231 w 3435040"/>
              <a:gd name="connsiteY36" fmla="*/ 543104 h 1444239"/>
              <a:gd name="connsiteX37" fmla="*/ 18149 w 3435040"/>
              <a:gd name="connsiteY37" fmla="*/ 530702 h 1444239"/>
              <a:gd name="connsiteX38" fmla="*/ 57211 w 3435040"/>
              <a:gd name="connsiteY38" fmla="*/ 530702 h 1444239"/>
              <a:gd name="connsiteX39" fmla="*/ 114720 w 3435040"/>
              <a:gd name="connsiteY39" fmla="*/ 551845 h 1444239"/>
              <a:gd name="connsiteX40" fmla="*/ 101700 w 3435040"/>
              <a:gd name="connsiteY40" fmla="*/ 530702 h 1444239"/>
              <a:gd name="connsiteX41" fmla="*/ 114720 w 3435040"/>
              <a:gd name="connsiteY41" fmla="*/ 238229 h 1444239"/>
              <a:gd name="connsiteX42" fmla="*/ 149054 w 3435040"/>
              <a:gd name="connsiteY42" fmla="*/ 94593 h 1444239"/>
              <a:gd name="connsiteX43" fmla="*/ 152632 w 3435040"/>
              <a:gd name="connsiteY43" fmla="*/ 88178 h 1444239"/>
              <a:gd name="connsiteX44" fmla="*/ 875802 w 3435040"/>
              <a:gd name="connsiteY44" fmla="*/ 0 h 1444239"/>
              <a:gd name="connsiteX45" fmla="*/ 1624634 w 3435040"/>
              <a:gd name="connsiteY45" fmla="*/ 156200 h 1444239"/>
              <a:gd name="connsiteX46" fmla="*/ 1845352 w 3435040"/>
              <a:gd name="connsiteY46"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35040 w 3435040"/>
              <a:gd name="connsiteY14" fmla="*/ 1153772 h 1444239"/>
              <a:gd name="connsiteX15" fmla="*/ 3400883 w 3435040"/>
              <a:gd name="connsiteY15" fmla="*/ 1306361 h 1444239"/>
              <a:gd name="connsiteX16" fmla="*/ 2271021 w 3435040"/>
              <a:gd name="connsiteY16" fmla="*/ 1370439 h 1444239"/>
              <a:gd name="connsiteX17" fmla="*/ 2281528 w 3435040"/>
              <a:gd name="connsiteY17" fmla="*/ 1308356 h 1444239"/>
              <a:gd name="connsiteX18" fmla="*/ 2265763 w 3435040"/>
              <a:gd name="connsiteY18" fmla="*/ 1347002 h 1444239"/>
              <a:gd name="connsiteX19" fmla="*/ 2094973 w 3435040"/>
              <a:gd name="connsiteY19" fmla="*/ 1325046 h 1444239"/>
              <a:gd name="connsiteX20" fmla="*/ 1514276 w 3435040"/>
              <a:gd name="connsiteY20" fmla="*/ 1322848 h 1444239"/>
              <a:gd name="connsiteX21" fmla="*/ 1230496 w 3435040"/>
              <a:gd name="connsiteY21" fmla="*/ 1298239 h 1444239"/>
              <a:gd name="connsiteX22" fmla="*/ 978248 w 3435040"/>
              <a:gd name="connsiteY22" fmla="*/ 1295719 h 1444239"/>
              <a:gd name="connsiteX23" fmla="*/ 707607 w 3435040"/>
              <a:gd name="connsiteY23" fmla="*/ 1256789 h 1444239"/>
              <a:gd name="connsiteX24" fmla="*/ 610384 w 3435040"/>
              <a:gd name="connsiteY24" fmla="*/ 1266489 h 1444239"/>
              <a:gd name="connsiteX25" fmla="*/ 761721 w 3435040"/>
              <a:gd name="connsiteY25" fmla="*/ 1247166 h 1444239"/>
              <a:gd name="connsiteX26" fmla="*/ 534185 w 3435040"/>
              <a:gd name="connsiteY26" fmla="*/ 1289438 h 1444239"/>
              <a:gd name="connsiteX27" fmla="*/ 366018 w 3435040"/>
              <a:gd name="connsiteY27" fmla="*/ 1226840 h 1444239"/>
              <a:gd name="connsiteX28" fmla="*/ 237269 w 3435040"/>
              <a:gd name="connsiteY28" fmla="*/ 956400 h 1444239"/>
              <a:gd name="connsiteX29" fmla="*/ 237270 w 3435040"/>
              <a:gd name="connsiteY29" fmla="*/ 950916 h 1444239"/>
              <a:gd name="connsiteX30" fmla="*/ 167890 w 3435040"/>
              <a:gd name="connsiteY30" fmla="*/ 763568 h 1444239"/>
              <a:gd name="connsiteX31" fmla="*/ 173315 w 3435040"/>
              <a:gd name="connsiteY31" fmla="*/ 763270 h 1444239"/>
              <a:gd name="connsiteX32" fmla="*/ 186335 w 3435040"/>
              <a:gd name="connsiteY32" fmla="*/ 752699 h 1444239"/>
              <a:gd name="connsiteX33" fmla="*/ 228887 w 3435040"/>
              <a:gd name="connsiteY33" fmla="*/ 831042 h 1444239"/>
              <a:gd name="connsiteX34" fmla="*/ 135337 w 3435040"/>
              <a:gd name="connsiteY34" fmla="*/ 678700 h 1444239"/>
              <a:gd name="connsiteX35" fmla="*/ 40231 w 3435040"/>
              <a:gd name="connsiteY35" fmla="*/ 543104 h 1444239"/>
              <a:gd name="connsiteX36" fmla="*/ 18149 w 3435040"/>
              <a:gd name="connsiteY36" fmla="*/ 530702 h 1444239"/>
              <a:gd name="connsiteX37" fmla="*/ 57211 w 3435040"/>
              <a:gd name="connsiteY37" fmla="*/ 530702 h 1444239"/>
              <a:gd name="connsiteX38" fmla="*/ 114720 w 3435040"/>
              <a:gd name="connsiteY38" fmla="*/ 551845 h 1444239"/>
              <a:gd name="connsiteX39" fmla="*/ 101700 w 3435040"/>
              <a:gd name="connsiteY39" fmla="*/ 530702 h 1444239"/>
              <a:gd name="connsiteX40" fmla="*/ 114720 w 3435040"/>
              <a:gd name="connsiteY40" fmla="*/ 238229 h 1444239"/>
              <a:gd name="connsiteX41" fmla="*/ 149054 w 3435040"/>
              <a:gd name="connsiteY41" fmla="*/ 94593 h 1444239"/>
              <a:gd name="connsiteX42" fmla="*/ 152632 w 3435040"/>
              <a:gd name="connsiteY42" fmla="*/ 88178 h 1444239"/>
              <a:gd name="connsiteX43" fmla="*/ 875802 w 3435040"/>
              <a:gd name="connsiteY43" fmla="*/ 0 h 1444239"/>
              <a:gd name="connsiteX44" fmla="*/ 1624634 w 3435040"/>
              <a:gd name="connsiteY44" fmla="*/ 156200 h 1444239"/>
              <a:gd name="connsiteX45" fmla="*/ 1845352 w 3435040"/>
              <a:gd name="connsiteY45"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272914 w 3435040"/>
              <a:gd name="connsiteY12" fmla="*/ 966858 h 1444239"/>
              <a:gd name="connsiteX13" fmla="*/ 3435040 w 3435040"/>
              <a:gd name="connsiteY13" fmla="*/ 1153772 h 1444239"/>
              <a:gd name="connsiteX14" fmla="*/ 3400883 w 3435040"/>
              <a:gd name="connsiteY14" fmla="*/ 1306361 h 1444239"/>
              <a:gd name="connsiteX15" fmla="*/ 2271021 w 3435040"/>
              <a:gd name="connsiteY15" fmla="*/ 1370439 h 1444239"/>
              <a:gd name="connsiteX16" fmla="*/ 2281528 w 3435040"/>
              <a:gd name="connsiteY16" fmla="*/ 1308356 h 1444239"/>
              <a:gd name="connsiteX17" fmla="*/ 2265763 w 3435040"/>
              <a:gd name="connsiteY17" fmla="*/ 1347002 h 1444239"/>
              <a:gd name="connsiteX18" fmla="*/ 2094973 w 3435040"/>
              <a:gd name="connsiteY18" fmla="*/ 1325046 h 1444239"/>
              <a:gd name="connsiteX19" fmla="*/ 1514276 w 3435040"/>
              <a:gd name="connsiteY19" fmla="*/ 1322848 h 1444239"/>
              <a:gd name="connsiteX20" fmla="*/ 1230496 w 3435040"/>
              <a:gd name="connsiteY20" fmla="*/ 1298239 h 1444239"/>
              <a:gd name="connsiteX21" fmla="*/ 978248 w 3435040"/>
              <a:gd name="connsiteY21" fmla="*/ 1295719 h 1444239"/>
              <a:gd name="connsiteX22" fmla="*/ 707607 w 3435040"/>
              <a:gd name="connsiteY22" fmla="*/ 1256789 h 1444239"/>
              <a:gd name="connsiteX23" fmla="*/ 610384 w 3435040"/>
              <a:gd name="connsiteY23" fmla="*/ 1266489 h 1444239"/>
              <a:gd name="connsiteX24" fmla="*/ 761721 w 3435040"/>
              <a:gd name="connsiteY24" fmla="*/ 1247166 h 1444239"/>
              <a:gd name="connsiteX25" fmla="*/ 534185 w 3435040"/>
              <a:gd name="connsiteY25" fmla="*/ 1289438 h 1444239"/>
              <a:gd name="connsiteX26" fmla="*/ 366018 w 3435040"/>
              <a:gd name="connsiteY26" fmla="*/ 1226840 h 1444239"/>
              <a:gd name="connsiteX27" fmla="*/ 237269 w 3435040"/>
              <a:gd name="connsiteY27" fmla="*/ 956400 h 1444239"/>
              <a:gd name="connsiteX28" fmla="*/ 237270 w 3435040"/>
              <a:gd name="connsiteY28" fmla="*/ 950916 h 1444239"/>
              <a:gd name="connsiteX29" fmla="*/ 167890 w 3435040"/>
              <a:gd name="connsiteY29" fmla="*/ 763568 h 1444239"/>
              <a:gd name="connsiteX30" fmla="*/ 173315 w 3435040"/>
              <a:gd name="connsiteY30" fmla="*/ 763270 h 1444239"/>
              <a:gd name="connsiteX31" fmla="*/ 186335 w 3435040"/>
              <a:gd name="connsiteY31" fmla="*/ 752699 h 1444239"/>
              <a:gd name="connsiteX32" fmla="*/ 228887 w 3435040"/>
              <a:gd name="connsiteY32" fmla="*/ 831042 h 1444239"/>
              <a:gd name="connsiteX33" fmla="*/ 135337 w 3435040"/>
              <a:gd name="connsiteY33" fmla="*/ 678700 h 1444239"/>
              <a:gd name="connsiteX34" fmla="*/ 40231 w 3435040"/>
              <a:gd name="connsiteY34" fmla="*/ 543104 h 1444239"/>
              <a:gd name="connsiteX35" fmla="*/ 18149 w 3435040"/>
              <a:gd name="connsiteY35" fmla="*/ 530702 h 1444239"/>
              <a:gd name="connsiteX36" fmla="*/ 57211 w 3435040"/>
              <a:gd name="connsiteY36" fmla="*/ 530702 h 1444239"/>
              <a:gd name="connsiteX37" fmla="*/ 114720 w 3435040"/>
              <a:gd name="connsiteY37" fmla="*/ 551845 h 1444239"/>
              <a:gd name="connsiteX38" fmla="*/ 101700 w 3435040"/>
              <a:gd name="connsiteY38" fmla="*/ 530702 h 1444239"/>
              <a:gd name="connsiteX39" fmla="*/ 114720 w 3435040"/>
              <a:gd name="connsiteY39" fmla="*/ 238229 h 1444239"/>
              <a:gd name="connsiteX40" fmla="*/ 149054 w 3435040"/>
              <a:gd name="connsiteY40" fmla="*/ 94593 h 1444239"/>
              <a:gd name="connsiteX41" fmla="*/ 152632 w 3435040"/>
              <a:gd name="connsiteY41" fmla="*/ 88178 h 1444239"/>
              <a:gd name="connsiteX42" fmla="*/ 875802 w 3435040"/>
              <a:gd name="connsiteY42" fmla="*/ 0 h 1444239"/>
              <a:gd name="connsiteX43" fmla="*/ 1624634 w 3435040"/>
              <a:gd name="connsiteY43" fmla="*/ 156200 h 1444239"/>
              <a:gd name="connsiteX44" fmla="*/ 1845352 w 3435040"/>
              <a:gd name="connsiteY44"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272914 w 3435040"/>
              <a:gd name="connsiteY11" fmla="*/ 966858 h 1444239"/>
              <a:gd name="connsiteX12" fmla="*/ 3435040 w 3435040"/>
              <a:gd name="connsiteY12" fmla="*/ 1153772 h 1444239"/>
              <a:gd name="connsiteX13" fmla="*/ 3400883 w 3435040"/>
              <a:gd name="connsiteY13" fmla="*/ 1306361 h 1444239"/>
              <a:gd name="connsiteX14" fmla="*/ 2271021 w 3435040"/>
              <a:gd name="connsiteY14" fmla="*/ 1370439 h 1444239"/>
              <a:gd name="connsiteX15" fmla="*/ 2281528 w 3435040"/>
              <a:gd name="connsiteY15" fmla="*/ 1308356 h 1444239"/>
              <a:gd name="connsiteX16" fmla="*/ 2265763 w 3435040"/>
              <a:gd name="connsiteY16" fmla="*/ 1347002 h 1444239"/>
              <a:gd name="connsiteX17" fmla="*/ 2094973 w 3435040"/>
              <a:gd name="connsiteY17" fmla="*/ 1325046 h 1444239"/>
              <a:gd name="connsiteX18" fmla="*/ 1514276 w 3435040"/>
              <a:gd name="connsiteY18" fmla="*/ 1322848 h 1444239"/>
              <a:gd name="connsiteX19" fmla="*/ 1230496 w 3435040"/>
              <a:gd name="connsiteY19" fmla="*/ 1298239 h 1444239"/>
              <a:gd name="connsiteX20" fmla="*/ 978248 w 3435040"/>
              <a:gd name="connsiteY20" fmla="*/ 1295719 h 1444239"/>
              <a:gd name="connsiteX21" fmla="*/ 707607 w 3435040"/>
              <a:gd name="connsiteY21" fmla="*/ 1256789 h 1444239"/>
              <a:gd name="connsiteX22" fmla="*/ 610384 w 3435040"/>
              <a:gd name="connsiteY22" fmla="*/ 1266489 h 1444239"/>
              <a:gd name="connsiteX23" fmla="*/ 761721 w 3435040"/>
              <a:gd name="connsiteY23" fmla="*/ 1247166 h 1444239"/>
              <a:gd name="connsiteX24" fmla="*/ 534185 w 3435040"/>
              <a:gd name="connsiteY24" fmla="*/ 1289438 h 1444239"/>
              <a:gd name="connsiteX25" fmla="*/ 366018 w 3435040"/>
              <a:gd name="connsiteY25" fmla="*/ 1226840 h 1444239"/>
              <a:gd name="connsiteX26" fmla="*/ 237269 w 3435040"/>
              <a:gd name="connsiteY26" fmla="*/ 956400 h 1444239"/>
              <a:gd name="connsiteX27" fmla="*/ 237270 w 3435040"/>
              <a:gd name="connsiteY27" fmla="*/ 950916 h 1444239"/>
              <a:gd name="connsiteX28" fmla="*/ 167890 w 3435040"/>
              <a:gd name="connsiteY28" fmla="*/ 763568 h 1444239"/>
              <a:gd name="connsiteX29" fmla="*/ 173315 w 3435040"/>
              <a:gd name="connsiteY29" fmla="*/ 763270 h 1444239"/>
              <a:gd name="connsiteX30" fmla="*/ 186335 w 3435040"/>
              <a:gd name="connsiteY30" fmla="*/ 752699 h 1444239"/>
              <a:gd name="connsiteX31" fmla="*/ 228887 w 3435040"/>
              <a:gd name="connsiteY31" fmla="*/ 831042 h 1444239"/>
              <a:gd name="connsiteX32" fmla="*/ 135337 w 3435040"/>
              <a:gd name="connsiteY32" fmla="*/ 678700 h 1444239"/>
              <a:gd name="connsiteX33" fmla="*/ 40231 w 3435040"/>
              <a:gd name="connsiteY33" fmla="*/ 543104 h 1444239"/>
              <a:gd name="connsiteX34" fmla="*/ 18149 w 3435040"/>
              <a:gd name="connsiteY34" fmla="*/ 530702 h 1444239"/>
              <a:gd name="connsiteX35" fmla="*/ 57211 w 3435040"/>
              <a:gd name="connsiteY35" fmla="*/ 530702 h 1444239"/>
              <a:gd name="connsiteX36" fmla="*/ 114720 w 3435040"/>
              <a:gd name="connsiteY36" fmla="*/ 551845 h 1444239"/>
              <a:gd name="connsiteX37" fmla="*/ 101700 w 3435040"/>
              <a:gd name="connsiteY37" fmla="*/ 530702 h 1444239"/>
              <a:gd name="connsiteX38" fmla="*/ 114720 w 3435040"/>
              <a:gd name="connsiteY38" fmla="*/ 238229 h 1444239"/>
              <a:gd name="connsiteX39" fmla="*/ 149054 w 3435040"/>
              <a:gd name="connsiteY39" fmla="*/ 94593 h 1444239"/>
              <a:gd name="connsiteX40" fmla="*/ 152632 w 3435040"/>
              <a:gd name="connsiteY40" fmla="*/ 88178 h 1444239"/>
              <a:gd name="connsiteX41" fmla="*/ 875802 w 3435040"/>
              <a:gd name="connsiteY41" fmla="*/ 0 h 1444239"/>
              <a:gd name="connsiteX42" fmla="*/ 1624634 w 3435040"/>
              <a:gd name="connsiteY42" fmla="*/ 156200 h 1444239"/>
              <a:gd name="connsiteX43" fmla="*/ 1845352 w 3435040"/>
              <a:gd name="connsiteY43"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272914 w 3435040"/>
              <a:gd name="connsiteY10" fmla="*/ 966858 h 1444239"/>
              <a:gd name="connsiteX11" fmla="*/ 3435040 w 3435040"/>
              <a:gd name="connsiteY11" fmla="*/ 1153772 h 1444239"/>
              <a:gd name="connsiteX12" fmla="*/ 3400883 w 3435040"/>
              <a:gd name="connsiteY12" fmla="*/ 1306361 h 1444239"/>
              <a:gd name="connsiteX13" fmla="*/ 2271021 w 3435040"/>
              <a:gd name="connsiteY13" fmla="*/ 1370439 h 1444239"/>
              <a:gd name="connsiteX14" fmla="*/ 2281528 w 3435040"/>
              <a:gd name="connsiteY14" fmla="*/ 1308356 h 1444239"/>
              <a:gd name="connsiteX15" fmla="*/ 2265763 w 3435040"/>
              <a:gd name="connsiteY15" fmla="*/ 1347002 h 1444239"/>
              <a:gd name="connsiteX16" fmla="*/ 2094973 w 3435040"/>
              <a:gd name="connsiteY16" fmla="*/ 1325046 h 1444239"/>
              <a:gd name="connsiteX17" fmla="*/ 1514276 w 3435040"/>
              <a:gd name="connsiteY17" fmla="*/ 1322848 h 1444239"/>
              <a:gd name="connsiteX18" fmla="*/ 1230496 w 3435040"/>
              <a:gd name="connsiteY18" fmla="*/ 1298239 h 1444239"/>
              <a:gd name="connsiteX19" fmla="*/ 978248 w 3435040"/>
              <a:gd name="connsiteY19" fmla="*/ 1295719 h 1444239"/>
              <a:gd name="connsiteX20" fmla="*/ 707607 w 3435040"/>
              <a:gd name="connsiteY20" fmla="*/ 1256789 h 1444239"/>
              <a:gd name="connsiteX21" fmla="*/ 610384 w 3435040"/>
              <a:gd name="connsiteY21" fmla="*/ 1266489 h 1444239"/>
              <a:gd name="connsiteX22" fmla="*/ 761721 w 3435040"/>
              <a:gd name="connsiteY22" fmla="*/ 1247166 h 1444239"/>
              <a:gd name="connsiteX23" fmla="*/ 534185 w 3435040"/>
              <a:gd name="connsiteY23" fmla="*/ 1289438 h 1444239"/>
              <a:gd name="connsiteX24" fmla="*/ 366018 w 3435040"/>
              <a:gd name="connsiteY24" fmla="*/ 1226840 h 1444239"/>
              <a:gd name="connsiteX25" fmla="*/ 237269 w 3435040"/>
              <a:gd name="connsiteY25" fmla="*/ 956400 h 1444239"/>
              <a:gd name="connsiteX26" fmla="*/ 237270 w 3435040"/>
              <a:gd name="connsiteY26" fmla="*/ 950916 h 1444239"/>
              <a:gd name="connsiteX27" fmla="*/ 167890 w 3435040"/>
              <a:gd name="connsiteY27" fmla="*/ 763568 h 1444239"/>
              <a:gd name="connsiteX28" fmla="*/ 173315 w 3435040"/>
              <a:gd name="connsiteY28" fmla="*/ 763270 h 1444239"/>
              <a:gd name="connsiteX29" fmla="*/ 186335 w 3435040"/>
              <a:gd name="connsiteY29" fmla="*/ 752699 h 1444239"/>
              <a:gd name="connsiteX30" fmla="*/ 228887 w 3435040"/>
              <a:gd name="connsiteY30" fmla="*/ 831042 h 1444239"/>
              <a:gd name="connsiteX31" fmla="*/ 135337 w 3435040"/>
              <a:gd name="connsiteY31" fmla="*/ 678700 h 1444239"/>
              <a:gd name="connsiteX32" fmla="*/ 40231 w 3435040"/>
              <a:gd name="connsiteY32" fmla="*/ 543104 h 1444239"/>
              <a:gd name="connsiteX33" fmla="*/ 18149 w 3435040"/>
              <a:gd name="connsiteY33" fmla="*/ 530702 h 1444239"/>
              <a:gd name="connsiteX34" fmla="*/ 57211 w 3435040"/>
              <a:gd name="connsiteY34" fmla="*/ 530702 h 1444239"/>
              <a:gd name="connsiteX35" fmla="*/ 114720 w 3435040"/>
              <a:gd name="connsiteY35" fmla="*/ 551845 h 1444239"/>
              <a:gd name="connsiteX36" fmla="*/ 101700 w 3435040"/>
              <a:gd name="connsiteY36" fmla="*/ 530702 h 1444239"/>
              <a:gd name="connsiteX37" fmla="*/ 114720 w 3435040"/>
              <a:gd name="connsiteY37" fmla="*/ 238229 h 1444239"/>
              <a:gd name="connsiteX38" fmla="*/ 149054 w 3435040"/>
              <a:gd name="connsiteY38" fmla="*/ 94593 h 1444239"/>
              <a:gd name="connsiteX39" fmla="*/ 152632 w 3435040"/>
              <a:gd name="connsiteY39" fmla="*/ 88178 h 1444239"/>
              <a:gd name="connsiteX40" fmla="*/ 875802 w 3435040"/>
              <a:gd name="connsiteY40" fmla="*/ 0 h 1444239"/>
              <a:gd name="connsiteX41" fmla="*/ 1624634 w 3435040"/>
              <a:gd name="connsiteY41" fmla="*/ 156200 h 1444239"/>
              <a:gd name="connsiteX42" fmla="*/ 1845352 w 3435040"/>
              <a:gd name="connsiteY42"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272914 w 3435040"/>
              <a:gd name="connsiteY9" fmla="*/ 966858 h 1444239"/>
              <a:gd name="connsiteX10" fmla="*/ 3435040 w 3435040"/>
              <a:gd name="connsiteY10" fmla="*/ 1153772 h 1444239"/>
              <a:gd name="connsiteX11" fmla="*/ 3400883 w 3435040"/>
              <a:gd name="connsiteY11" fmla="*/ 1306361 h 1444239"/>
              <a:gd name="connsiteX12" fmla="*/ 2271021 w 3435040"/>
              <a:gd name="connsiteY12" fmla="*/ 1370439 h 1444239"/>
              <a:gd name="connsiteX13" fmla="*/ 2281528 w 3435040"/>
              <a:gd name="connsiteY13" fmla="*/ 1308356 h 1444239"/>
              <a:gd name="connsiteX14" fmla="*/ 2265763 w 3435040"/>
              <a:gd name="connsiteY14" fmla="*/ 1347002 h 1444239"/>
              <a:gd name="connsiteX15" fmla="*/ 2094973 w 3435040"/>
              <a:gd name="connsiteY15" fmla="*/ 1325046 h 1444239"/>
              <a:gd name="connsiteX16" fmla="*/ 1514276 w 3435040"/>
              <a:gd name="connsiteY16" fmla="*/ 1322848 h 1444239"/>
              <a:gd name="connsiteX17" fmla="*/ 1230496 w 3435040"/>
              <a:gd name="connsiteY17" fmla="*/ 1298239 h 1444239"/>
              <a:gd name="connsiteX18" fmla="*/ 978248 w 3435040"/>
              <a:gd name="connsiteY18" fmla="*/ 1295719 h 1444239"/>
              <a:gd name="connsiteX19" fmla="*/ 707607 w 3435040"/>
              <a:gd name="connsiteY19" fmla="*/ 1256789 h 1444239"/>
              <a:gd name="connsiteX20" fmla="*/ 610384 w 3435040"/>
              <a:gd name="connsiteY20" fmla="*/ 1266489 h 1444239"/>
              <a:gd name="connsiteX21" fmla="*/ 761721 w 3435040"/>
              <a:gd name="connsiteY21" fmla="*/ 1247166 h 1444239"/>
              <a:gd name="connsiteX22" fmla="*/ 534185 w 3435040"/>
              <a:gd name="connsiteY22" fmla="*/ 1289438 h 1444239"/>
              <a:gd name="connsiteX23" fmla="*/ 366018 w 3435040"/>
              <a:gd name="connsiteY23" fmla="*/ 1226840 h 1444239"/>
              <a:gd name="connsiteX24" fmla="*/ 237269 w 3435040"/>
              <a:gd name="connsiteY24" fmla="*/ 956400 h 1444239"/>
              <a:gd name="connsiteX25" fmla="*/ 237270 w 3435040"/>
              <a:gd name="connsiteY25" fmla="*/ 950916 h 1444239"/>
              <a:gd name="connsiteX26" fmla="*/ 167890 w 3435040"/>
              <a:gd name="connsiteY26" fmla="*/ 763568 h 1444239"/>
              <a:gd name="connsiteX27" fmla="*/ 173315 w 3435040"/>
              <a:gd name="connsiteY27" fmla="*/ 763270 h 1444239"/>
              <a:gd name="connsiteX28" fmla="*/ 186335 w 3435040"/>
              <a:gd name="connsiteY28" fmla="*/ 752699 h 1444239"/>
              <a:gd name="connsiteX29" fmla="*/ 228887 w 3435040"/>
              <a:gd name="connsiteY29" fmla="*/ 831042 h 1444239"/>
              <a:gd name="connsiteX30" fmla="*/ 135337 w 3435040"/>
              <a:gd name="connsiteY30" fmla="*/ 678700 h 1444239"/>
              <a:gd name="connsiteX31" fmla="*/ 40231 w 3435040"/>
              <a:gd name="connsiteY31" fmla="*/ 543104 h 1444239"/>
              <a:gd name="connsiteX32" fmla="*/ 18149 w 3435040"/>
              <a:gd name="connsiteY32" fmla="*/ 530702 h 1444239"/>
              <a:gd name="connsiteX33" fmla="*/ 57211 w 3435040"/>
              <a:gd name="connsiteY33" fmla="*/ 530702 h 1444239"/>
              <a:gd name="connsiteX34" fmla="*/ 114720 w 3435040"/>
              <a:gd name="connsiteY34" fmla="*/ 551845 h 1444239"/>
              <a:gd name="connsiteX35" fmla="*/ 101700 w 3435040"/>
              <a:gd name="connsiteY35" fmla="*/ 530702 h 1444239"/>
              <a:gd name="connsiteX36" fmla="*/ 114720 w 3435040"/>
              <a:gd name="connsiteY36" fmla="*/ 238229 h 1444239"/>
              <a:gd name="connsiteX37" fmla="*/ 149054 w 3435040"/>
              <a:gd name="connsiteY37" fmla="*/ 94593 h 1444239"/>
              <a:gd name="connsiteX38" fmla="*/ 152632 w 3435040"/>
              <a:gd name="connsiteY38" fmla="*/ 88178 h 1444239"/>
              <a:gd name="connsiteX39" fmla="*/ 875802 w 3435040"/>
              <a:gd name="connsiteY39" fmla="*/ 0 h 1444239"/>
              <a:gd name="connsiteX40" fmla="*/ 1624634 w 3435040"/>
              <a:gd name="connsiteY40" fmla="*/ 156200 h 1444239"/>
              <a:gd name="connsiteX41" fmla="*/ 1845352 w 3435040"/>
              <a:gd name="connsiteY4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2678857 w 3435040"/>
              <a:gd name="connsiteY8" fmla="*/ 1047901 h 1444239"/>
              <a:gd name="connsiteX9" fmla="*/ 3272914 w 3435040"/>
              <a:gd name="connsiteY9" fmla="*/ 966858 h 1444239"/>
              <a:gd name="connsiteX10" fmla="*/ 3435040 w 3435040"/>
              <a:gd name="connsiteY10" fmla="*/ 1153772 h 1444239"/>
              <a:gd name="connsiteX11" fmla="*/ 3400883 w 3435040"/>
              <a:gd name="connsiteY11" fmla="*/ 1306361 h 1444239"/>
              <a:gd name="connsiteX12" fmla="*/ 2271021 w 3435040"/>
              <a:gd name="connsiteY12" fmla="*/ 1370439 h 1444239"/>
              <a:gd name="connsiteX13" fmla="*/ 2281528 w 3435040"/>
              <a:gd name="connsiteY13" fmla="*/ 1308356 h 1444239"/>
              <a:gd name="connsiteX14" fmla="*/ 2265763 w 3435040"/>
              <a:gd name="connsiteY14" fmla="*/ 1347002 h 1444239"/>
              <a:gd name="connsiteX15" fmla="*/ 2094973 w 3435040"/>
              <a:gd name="connsiteY15" fmla="*/ 1325046 h 1444239"/>
              <a:gd name="connsiteX16" fmla="*/ 1514276 w 3435040"/>
              <a:gd name="connsiteY16" fmla="*/ 1322848 h 1444239"/>
              <a:gd name="connsiteX17" fmla="*/ 1230496 w 3435040"/>
              <a:gd name="connsiteY17" fmla="*/ 1298239 h 1444239"/>
              <a:gd name="connsiteX18" fmla="*/ 978248 w 3435040"/>
              <a:gd name="connsiteY18" fmla="*/ 1295719 h 1444239"/>
              <a:gd name="connsiteX19" fmla="*/ 707607 w 3435040"/>
              <a:gd name="connsiteY19" fmla="*/ 1256789 h 1444239"/>
              <a:gd name="connsiteX20" fmla="*/ 610384 w 3435040"/>
              <a:gd name="connsiteY20" fmla="*/ 1266489 h 1444239"/>
              <a:gd name="connsiteX21" fmla="*/ 761721 w 3435040"/>
              <a:gd name="connsiteY21" fmla="*/ 1247166 h 1444239"/>
              <a:gd name="connsiteX22" fmla="*/ 534185 w 3435040"/>
              <a:gd name="connsiteY22" fmla="*/ 1289438 h 1444239"/>
              <a:gd name="connsiteX23" fmla="*/ 366018 w 3435040"/>
              <a:gd name="connsiteY23" fmla="*/ 1226840 h 1444239"/>
              <a:gd name="connsiteX24" fmla="*/ 237269 w 3435040"/>
              <a:gd name="connsiteY24" fmla="*/ 956400 h 1444239"/>
              <a:gd name="connsiteX25" fmla="*/ 237270 w 3435040"/>
              <a:gd name="connsiteY25" fmla="*/ 950916 h 1444239"/>
              <a:gd name="connsiteX26" fmla="*/ 167890 w 3435040"/>
              <a:gd name="connsiteY26" fmla="*/ 763568 h 1444239"/>
              <a:gd name="connsiteX27" fmla="*/ 173315 w 3435040"/>
              <a:gd name="connsiteY27" fmla="*/ 763270 h 1444239"/>
              <a:gd name="connsiteX28" fmla="*/ 186335 w 3435040"/>
              <a:gd name="connsiteY28" fmla="*/ 752699 h 1444239"/>
              <a:gd name="connsiteX29" fmla="*/ 228887 w 3435040"/>
              <a:gd name="connsiteY29" fmla="*/ 831042 h 1444239"/>
              <a:gd name="connsiteX30" fmla="*/ 135337 w 3435040"/>
              <a:gd name="connsiteY30" fmla="*/ 678700 h 1444239"/>
              <a:gd name="connsiteX31" fmla="*/ 40231 w 3435040"/>
              <a:gd name="connsiteY31" fmla="*/ 543104 h 1444239"/>
              <a:gd name="connsiteX32" fmla="*/ 18149 w 3435040"/>
              <a:gd name="connsiteY32" fmla="*/ 530702 h 1444239"/>
              <a:gd name="connsiteX33" fmla="*/ 57211 w 3435040"/>
              <a:gd name="connsiteY33" fmla="*/ 530702 h 1444239"/>
              <a:gd name="connsiteX34" fmla="*/ 114720 w 3435040"/>
              <a:gd name="connsiteY34" fmla="*/ 551845 h 1444239"/>
              <a:gd name="connsiteX35" fmla="*/ 101700 w 3435040"/>
              <a:gd name="connsiteY35" fmla="*/ 530702 h 1444239"/>
              <a:gd name="connsiteX36" fmla="*/ 114720 w 3435040"/>
              <a:gd name="connsiteY36" fmla="*/ 238229 h 1444239"/>
              <a:gd name="connsiteX37" fmla="*/ 149054 w 3435040"/>
              <a:gd name="connsiteY37" fmla="*/ 94593 h 1444239"/>
              <a:gd name="connsiteX38" fmla="*/ 152632 w 3435040"/>
              <a:gd name="connsiteY38" fmla="*/ 88178 h 1444239"/>
              <a:gd name="connsiteX39" fmla="*/ 875802 w 3435040"/>
              <a:gd name="connsiteY39" fmla="*/ 0 h 1444239"/>
              <a:gd name="connsiteX40" fmla="*/ 1624634 w 3435040"/>
              <a:gd name="connsiteY40" fmla="*/ 156200 h 1444239"/>
              <a:gd name="connsiteX41" fmla="*/ 1845352 w 3435040"/>
              <a:gd name="connsiteY4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2678857 w 3435040"/>
              <a:gd name="connsiteY7" fmla="*/ 1047901 h 1444239"/>
              <a:gd name="connsiteX8" fmla="*/ 3272914 w 3435040"/>
              <a:gd name="connsiteY8" fmla="*/ 966858 h 1444239"/>
              <a:gd name="connsiteX9" fmla="*/ 3435040 w 3435040"/>
              <a:gd name="connsiteY9" fmla="*/ 1153772 h 1444239"/>
              <a:gd name="connsiteX10" fmla="*/ 3400883 w 3435040"/>
              <a:gd name="connsiteY10" fmla="*/ 1306361 h 1444239"/>
              <a:gd name="connsiteX11" fmla="*/ 2271021 w 3435040"/>
              <a:gd name="connsiteY11" fmla="*/ 1370439 h 1444239"/>
              <a:gd name="connsiteX12" fmla="*/ 2281528 w 3435040"/>
              <a:gd name="connsiteY12" fmla="*/ 1308356 h 1444239"/>
              <a:gd name="connsiteX13" fmla="*/ 2265763 w 3435040"/>
              <a:gd name="connsiteY13" fmla="*/ 1347002 h 1444239"/>
              <a:gd name="connsiteX14" fmla="*/ 2094973 w 3435040"/>
              <a:gd name="connsiteY14" fmla="*/ 1325046 h 1444239"/>
              <a:gd name="connsiteX15" fmla="*/ 1514276 w 3435040"/>
              <a:gd name="connsiteY15" fmla="*/ 1322848 h 1444239"/>
              <a:gd name="connsiteX16" fmla="*/ 1230496 w 3435040"/>
              <a:gd name="connsiteY16" fmla="*/ 1298239 h 1444239"/>
              <a:gd name="connsiteX17" fmla="*/ 978248 w 3435040"/>
              <a:gd name="connsiteY17" fmla="*/ 1295719 h 1444239"/>
              <a:gd name="connsiteX18" fmla="*/ 707607 w 3435040"/>
              <a:gd name="connsiteY18" fmla="*/ 1256789 h 1444239"/>
              <a:gd name="connsiteX19" fmla="*/ 610384 w 3435040"/>
              <a:gd name="connsiteY19" fmla="*/ 1266489 h 1444239"/>
              <a:gd name="connsiteX20" fmla="*/ 761721 w 3435040"/>
              <a:gd name="connsiteY20" fmla="*/ 1247166 h 1444239"/>
              <a:gd name="connsiteX21" fmla="*/ 534185 w 3435040"/>
              <a:gd name="connsiteY21" fmla="*/ 1289438 h 1444239"/>
              <a:gd name="connsiteX22" fmla="*/ 366018 w 3435040"/>
              <a:gd name="connsiteY22" fmla="*/ 1226840 h 1444239"/>
              <a:gd name="connsiteX23" fmla="*/ 237269 w 3435040"/>
              <a:gd name="connsiteY23" fmla="*/ 956400 h 1444239"/>
              <a:gd name="connsiteX24" fmla="*/ 237270 w 3435040"/>
              <a:gd name="connsiteY24" fmla="*/ 950916 h 1444239"/>
              <a:gd name="connsiteX25" fmla="*/ 167890 w 3435040"/>
              <a:gd name="connsiteY25" fmla="*/ 763568 h 1444239"/>
              <a:gd name="connsiteX26" fmla="*/ 173315 w 3435040"/>
              <a:gd name="connsiteY26" fmla="*/ 763270 h 1444239"/>
              <a:gd name="connsiteX27" fmla="*/ 186335 w 3435040"/>
              <a:gd name="connsiteY27" fmla="*/ 752699 h 1444239"/>
              <a:gd name="connsiteX28" fmla="*/ 228887 w 3435040"/>
              <a:gd name="connsiteY28" fmla="*/ 831042 h 1444239"/>
              <a:gd name="connsiteX29" fmla="*/ 135337 w 3435040"/>
              <a:gd name="connsiteY29" fmla="*/ 678700 h 1444239"/>
              <a:gd name="connsiteX30" fmla="*/ 40231 w 3435040"/>
              <a:gd name="connsiteY30" fmla="*/ 543104 h 1444239"/>
              <a:gd name="connsiteX31" fmla="*/ 18149 w 3435040"/>
              <a:gd name="connsiteY31" fmla="*/ 530702 h 1444239"/>
              <a:gd name="connsiteX32" fmla="*/ 57211 w 3435040"/>
              <a:gd name="connsiteY32" fmla="*/ 530702 h 1444239"/>
              <a:gd name="connsiteX33" fmla="*/ 114720 w 3435040"/>
              <a:gd name="connsiteY33" fmla="*/ 551845 h 1444239"/>
              <a:gd name="connsiteX34" fmla="*/ 101700 w 3435040"/>
              <a:gd name="connsiteY34" fmla="*/ 530702 h 1444239"/>
              <a:gd name="connsiteX35" fmla="*/ 114720 w 3435040"/>
              <a:gd name="connsiteY35" fmla="*/ 238229 h 1444239"/>
              <a:gd name="connsiteX36" fmla="*/ 149054 w 3435040"/>
              <a:gd name="connsiteY36" fmla="*/ 94593 h 1444239"/>
              <a:gd name="connsiteX37" fmla="*/ 152632 w 3435040"/>
              <a:gd name="connsiteY37" fmla="*/ 88178 h 1444239"/>
              <a:gd name="connsiteX38" fmla="*/ 875802 w 3435040"/>
              <a:gd name="connsiteY38" fmla="*/ 0 h 1444239"/>
              <a:gd name="connsiteX39" fmla="*/ 1624634 w 3435040"/>
              <a:gd name="connsiteY39" fmla="*/ 156200 h 1444239"/>
              <a:gd name="connsiteX40" fmla="*/ 1845352 w 3435040"/>
              <a:gd name="connsiteY40"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2678857 w 3435040"/>
              <a:gd name="connsiteY6" fmla="*/ 1047901 h 1444239"/>
              <a:gd name="connsiteX7" fmla="*/ 3272914 w 3435040"/>
              <a:gd name="connsiteY7" fmla="*/ 966858 h 1444239"/>
              <a:gd name="connsiteX8" fmla="*/ 3435040 w 3435040"/>
              <a:gd name="connsiteY8" fmla="*/ 1153772 h 1444239"/>
              <a:gd name="connsiteX9" fmla="*/ 3400883 w 3435040"/>
              <a:gd name="connsiteY9" fmla="*/ 1306361 h 1444239"/>
              <a:gd name="connsiteX10" fmla="*/ 2271021 w 3435040"/>
              <a:gd name="connsiteY10" fmla="*/ 1370439 h 1444239"/>
              <a:gd name="connsiteX11" fmla="*/ 2281528 w 3435040"/>
              <a:gd name="connsiteY11" fmla="*/ 1308356 h 1444239"/>
              <a:gd name="connsiteX12" fmla="*/ 2265763 w 3435040"/>
              <a:gd name="connsiteY12" fmla="*/ 1347002 h 1444239"/>
              <a:gd name="connsiteX13" fmla="*/ 2094973 w 3435040"/>
              <a:gd name="connsiteY13" fmla="*/ 1325046 h 1444239"/>
              <a:gd name="connsiteX14" fmla="*/ 1514276 w 3435040"/>
              <a:gd name="connsiteY14" fmla="*/ 1322848 h 1444239"/>
              <a:gd name="connsiteX15" fmla="*/ 1230496 w 3435040"/>
              <a:gd name="connsiteY15" fmla="*/ 1298239 h 1444239"/>
              <a:gd name="connsiteX16" fmla="*/ 978248 w 3435040"/>
              <a:gd name="connsiteY16" fmla="*/ 1295719 h 1444239"/>
              <a:gd name="connsiteX17" fmla="*/ 707607 w 3435040"/>
              <a:gd name="connsiteY17" fmla="*/ 1256789 h 1444239"/>
              <a:gd name="connsiteX18" fmla="*/ 610384 w 3435040"/>
              <a:gd name="connsiteY18" fmla="*/ 1266489 h 1444239"/>
              <a:gd name="connsiteX19" fmla="*/ 761721 w 3435040"/>
              <a:gd name="connsiteY19" fmla="*/ 1247166 h 1444239"/>
              <a:gd name="connsiteX20" fmla="*/ 534185 w 3435040"/>
              <a:gd name="connsiteY20" fmla="*/ 1289438 h 1444239"/>
              <a:gd name="connsiteX21" fmla="*/ 366018 w 3435040"/>
              <a:gd name="connsiteY21" fmla="*/ 1226840 h 1444239"/>
              <a:gd name="connsiteX22" fmla="*/ 237269 w 3435040"/>
              <a:gd name="connsiteY22" fmla="*/ 956400 h 1444239"/>
              <a:gd name="connsiteX23" fmla="*/ 237270 w 3435040"/>
              <a:gd name="connsiteY23" fmla="*/ 950916 h 1444239"/>
              <a:gd name="connsiteX24" fmla="*/ 167890 w 3435040"/>
              <a:gd name="connsiteY24" fmla="*/ 763568 h 1444239"/>
              <a:gd name="connsiteX25" fmla="*/ 173315 w 3435040"/>
              <a:gd name="connsiteY25" fmla="*/ 763270 h 1444239"/>
              <a:gd name="connsiteX26" fmla="*/ 186335 w 3435040"/>
              <a:gd name="connsiteY26" fmla="*/ 752699 h 1444239"/>
              <a:gd name="connsiteX27" fmla="*/ 228887 w 3435040"/>
              <a:gd name="connsiteY27" fmla="*/ 831042 h 1444239"/>
              <a:gd name="connsiteX28" fmla="*/ 135337 w 3435040"/>
              <a:gd name="connsiteY28" fmla="*/ 678700 h 1444239"/>
              <a:gd name="connsiteX29" fmla="*/ 40231 w 3435040"/>
              <a:gd name="connsiteY29" fmla="*/ 543104 h 1444239"/>
              <a:gd name="connsiteX30" fmla="*/ 18149 w 3435040"/>
              <a:gd name="connsiteY30" fmla="*/ 530702 h 1444239"/>
              <a:gd name="connsiteX31" fmla="*/ 57211 w 3435040"/>
              <a:gd name="connsiteY31" fmla="*/ 530702 h 1444239"/>
              <a:gd name="connsiteX32" fmla="*/ 114720 w 3435040"/>
              <a:gd name="connsiteY32" fmla="*/ 551845 h 1444239"/>
              <a:gd name="connsiteX33" fmla="*/ 101700 w 3435040"/>
              <a:gd name="connsiteY33" fmla="*/ 530702 h 1444239"/>
              <a:gd name="connsiteX34" fmla="*/ 114720 w 3435040"/>
              <a:gd name="connsiteY34" fmla="*/ 238229 h 1444239"/>
              <a:gd name="connsiteX35" fmla="*/ 149054 w 3435040"/>
              <a:gd name="connsiteY35" fmla="*/ 94593 h 1444239"/>
              <a:gd name="connsiteX36" fmla="*/ 152632 w 3435040"/>
              <a:gd name="connsiteY36" fmla="*/ 88178 h 1444239"/>
              <a:gd name="connsiteX37" fmla="*/ 875802 w 3435040"/>
              <a:gd name="connsiteY37" fmla="*/ 0 h 1444239"/>
              <a:gd name="connsiteX38" fmla="*/ 1624634 w 3435040"/>
              <a:gd name="connsiteY38" fmla="*/ 156200 h 1444239"/>
              <a:gd name="connsiteX39" fmla="*/ 1845352 w 3435040"/>
              <a:gd name="connsiteY39"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678857 w 3435040"/>
              <a:gd name="connsiteY5" fmla="*/ 1047901 h 1444239"/>
              <a:gd name="connsiteX6" fmla="*/ 3272914 w 3435040"/>
              <a:gd name="connsiteY6" fmla="*/ 966858 h 1444239"/>
              <a:gd name="connsiteX7" fmla="*/ 3435040 w 3435040"/>
              <a:gd name="connsiteY7" fmla="*/ 1153772 h 1444239"/>
              <a:gd name="connsiteX8" fmla="*/ 3400883 w 3435040"/>
              <a:gd name="connsiteY8" fmla="*/ 1306361 h 1444239"/>
              <a:gd name="connsiteX9" fmla="*/ 2271021 w 3435040"/>
              <a:gd name="connsiteY9" fmla="*/ 1370439 h 1444239"/>
              <a:gd name="connsiteX10" fmla="*/ 2281528 w 3435040"/>
              <a:gd name="connsiteY10" fmla="*/ 1308356 h 1444239"/>
              <a:gd name="connsiteX11" fmla="*/ 2265763 w 3435040"/>
              <a:gd name="connsiteY11" fmla="*/ 1347002 h 1444239"/>
              <a:gd name="connsiteX12" fmla="*/ 2094973 w 3435040"/>
              <a:gd name="connsiteY12" fmla="*/ 1325046 h 1444239"/>
              <a:gd name="connsiteX13" fmla="*/ 1514276 w 3435040"/>
              <a:gd name="connsiteY13" fmla="*/ 1322848 h 1444239"/>
              <a:gd name="connsiteX14" fmla="*/ 1230496 w 3435040"/>
              <a:gd name="connsiteY14" fmla="*/ 1298239 h 1444239"/>
              <a:gd name="connsiteX15" fmla="*/ 978248 w 3435040"/>
              <a:gd name="connsiteY15" fmla="*/ 1295719 h 1444239"/>
              <a:gd name="connsiteX16" fmla="*/ 707607 w 3435040"/>
              <a:gd name="connsiteY16" fmla="*/ 1256789 h 1444239"/>
              <a:gd name="connsiteX17" fmla="*/ 610384 w 3435040"/>
              <a:gd name="connsiteY17" fmla="*/ 1266489 h 1444239"/>
              <a:gd name="connsiteX18" fmla="*/ 761721 w 3435040"/>
              <a:gd name="connsiteY18" fmla="*/ 1247166 h 1444239"/>
              <a:gd name="connsiteX19" fmla="*/ 534185 w 3435040"/>
              <a:gd name="connsiteY19" fmla="*/ 1289438 h 1444239"/>
              <a:gd name="connsiteX20" fmla="*/ 366018 w 3435040"/>
              <a:gd name="connsiteY20" fmla="*/ 1226840 h 1444239"/>
              <a:gd name="connsiteX21" fmla="*/ 237269 w 3435040"/>
              <a:gd name="connsiteY21" fmla="*/ 956400 h 1444239"/>
              <a:gd name="connsiteX22" fmla="*/ 237270 w 3435040"/>
              <a:gd name="connsiteY22" fmla="*/ 950916 h 1444239"/>
              <a:gd name="connsiteX23" fmla="*/ 167890 w 3435040"/>
              <a:gd name="connsiteY23" fmla="*/ 763568 h 1444239"/>
              <a:gd name="connsiteX24" fmla="*/ 173315 w 3435040"/>
              <a:gd name="connsiteY24" fmla="*/ 763270 h 1444239"/>
              <a:gd name="connsiteX25" fmla="*/ 186335 w 3435040"/>
              <a:gd name="connsiteY25" fmla="*/ 752699 h 1444239"/>
              <a:gd name="connsiteX26" fmla="*/ 228887 w 3435040"/>
              <a:gd name="connsiteY26" fmla="*/ 831042 h 1444239"/>
              <a:gd name="connsiteX27" fmla="*/ 135337 w 3435040"/>
              <a:gd name="connsiteY27" fmla="*/ 678700 h 1444239"/>
              <a:gd name="connsiteX28" fmla="*/ 40231 w 3435040"/>
              <a:gd name="connsiteY28" fmla="*/ 543104 h 1444239"/>
              <a:gd name="connsiteX29" fmla="*/ 18149 w 3435040"/>
              <a:gd name="connsiteY29" fmla="*/ 530702 h 1444239"/>
              <a:gd name="connsiteX30" fmla="*/ 57211 w 3435040"/>
              <a:gd name="connsiteY30" fmla="*/ 530702 h 1444239"/>
              <a:gd name="connsiteX31" fmla="*/ 114720 w 3435040"/>
              <a:gd name="connsiteY31" fmla="*/ 551845 h 1444239"/>
              <a:gd name="connsiteX32" fmla="*/ 101700 w 3435040"/>
              <a:gd name="connsiteY32" fmla="*/ 530702 h 1444239"/>
              <a:gd name="connsiteX33" fmla="*/ 114720 w 3435040"/>
              <a:gd name="connsiteY33" fmla="*/ 238229 h 1444239"/>
              <a:gd name="connsiteX34" fmla="*/ 149054 w 3435040"/>
              <a:gd name="connsiteY34" fmla="*/ 94593 h 1444239"/>
              <a:gd name="connsiteX35" fmla="*/ 152632 w 3435040"/>
              <a:gd name="connsiteY35" fmla="*/ 88178 h 1444239"/>
              <a:gd name="connsiteX36" fmla="*/ 875802 w 3435040"/>
              <a:gd name="connsiteY36" fmla="*/ 0 h 1444239"/>
              <a:gd name="connsiteX37" fmla="*/ 1624634 w 3435040"/>
              <a:gd name="connsiteY37" fmla="*/ 156200 h 1444239"/>
              <a:gd name="connsiteX38" fmla="*/ 1845352 w 3435040"/>
              <a:gd name="connsiteY38"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594183 w 3435040"/>
              <a:gd name="connsiteY2" fmla="*/ 335845 h 1444239"/>
              <a:gd name="connsiteX3" fmla="*/ 2678857 w 3435040"/>
              <a:gd name="connsiteY3" fmla="*/ 1047901 h 1444239"/>
              <a:gd name="connsiteX4" fmla="*/ 3272914 w 3435040"/>
              <a:gd name="connsiteY4" fmla="*/ 966858 h 1444239"/>
              <a:gd name="connsiteX5" fmla="*/ 3435040 w 3435040"/>
              <a:gd name="connsiteY5" fmla="*/ 1153772 h 1444239"/>
              <a:gd name="connsiteX6" fmla="*/ 3400883 w 3435040"/>
              <a:gd name="connsiteY6" fmla="*/ 1306361 h 1444239"/>
              <a:gd name="connsiteX7" fmla="*/ 2271021 w 3435040"/>
              <a:gd name="connsiteY7" fmla="*/ 1370439 h 1444239"/>
              <a:gd name="connsiteX8" fmla="*/ 2281528 w 3435040"/>
              <a:gd name="connsiteY8" fmla="*/ 1308356 h 1444239"/>
              <a:gd name="connsiteX9" fmla="*/ 2265763 w 3435040"/>
              <a:gd name="connsiteY9" fmla="*/ 1347002 h 1444239"/>
              <a:gd name="connsiteX10" fmla="*/ 2094973 w 3435040"/>
              <a:gd name="connsiteY10" fmla="*/ 1325046 h 1444239"/>
              <a:gd name="connsiteX11" fmla="*/ 1514276 w 3435040"/>
              <a:gd name="connsiteY11" fmla="*/ 1322848 h 1444239"/>
              <a:gd name="connsiteX12" fmla="*/ 1230496 w 3435040"/>
              <a:gd name="connsiteY12" fmla="*/ 1298239 h 1444239"/>
              <a:gd name="connsiteX13" fmla="*/ 978248 w 3435040"/>
              <a:gd name="connsiteY13" fmla="*/ 1295719 h 1444239"/>
              <a:gd name="connsiteX14" fmla="*/ 707607 w 3435040"/>
              <a:gd name="connsiteY14" fmla="*/ 1256789 h 1444239"/>
              <a:gd name="connsiteX15" fmla="*/ 610384 w 3435040"/>
              <a:gd name="connsiteY15" fmla="*/ 1266489 h 1444239"/>
              <a:gd name="connsiteX16" fmla="*/ 761721 w 3435040"/>
              <a:gd name="connsiteY16" fmla="*/ 1247166 h 1444239"/>
              <a:gd name="connsiteX17" fmla="*/ 534185 w 3435040"/>
              <a:gd name="connsiteY17" fmla="*/ 1289438 h 1444239"/>
              <a:gd name="connsiteX18" fmla="*/ 366018 w 3435040"/>
              <a:gd name="connsiteY18" fmla="*/ 1226840 h 1444239"/>
              <a:gd name="connsiteX19" fmla="*/ 237269 w 3435040"/>
              <a:gd name="connsiteY19" fmla="*/ 956400 h 1444239"/>
              <a:gd name="connsiteX20" fmla="*/ 237270 w 3435040"/>
              <a:gd name="connsiteY20" fmla="*/ 950916 h 1444239"/>
              <a:gd name="connsiteX21" fmla="*/ 167890 w 3435040"/>
              <a:gd name="connsiteY21" fmla="*/ 763568 h 1444239"/>
              <a:gd name="connsiteX22" fmla="*/ 173315 w 3435040"/>
              <a:gd name="connsiteY22" fmla="*/ 763270 h 1444239"/>
              <a:gd name="connsiteX23" fmla="*/ 186335 w 3435040"/>
              <a:gd name="connsiteY23" fmla="*/ 752699 h 1444239"/>
              <a:gd name="connsiteX24" fmla="*/ 228887 w 3435040"/>
              <a:gd name="connsiteY24" fmla="*/ 831042 h 1444239"/>
              <a:gd name="connsiteX25" fmla="*/ 135337 w 3435040"/>
              <a:gd name="connsiteY25" fmla="*/ 678700 h 1444239"/>
              <a:gd name="connsiteX26" fmla="*/ 40231 w 3435040"/>
              <a:gd name="connsiteY26" fmla="*/ 543104 h 1444239"/>
              <a:gd name="connsiteX27" fmla="*/ 18149 w 3435040"/>
              <a:gd name="connsiteY27" fmla="*/ 530702 h 1444239"/>
              <a:gd name="connsiteX28" fmla="*/ 57211 w 3435040"/>
              <a:gd name="connsiteY28" fmla="*/ 530702 h 1444239"/>
              <a:gd name="connsiteX29" fmla="*/ 114720 w 3435040"/>
              <a:gd name="connsiteY29" fmla="*/ 551845 h 1444239"/>
              <a:gd name="connsiteX30" fmla="*/ 101700 w 3435040"/>
              <a:gd name="connsiteY30" fmla="*/ 530702 h 1444239"/>
              <a:gd name="connsiteX31" fmla="*/ 114720 w 3435040"/>
              <a:gd name="connsiteY31" fmla="*/ 238229 h 1444239"/>
              <a:gd name="connsiteX32" fmla="*/ 149054 w 3435040"/>
              <a:gd name="connsiteY32" fmla="*/ 94593 h 1444239"/>
              <a:gd name="connsiteX33" fmla="*/ 152632 w 3435040"/>
              <a:gd name="connsiteY33" fmla="*/ 88178 h 1444239"/>
              <a:gd name="connsiteX34" fmla="*/ 875802 w 3435040"/>
              <a:gd name="connsiteY34" fmla="*/ 0 h 1444239"/>
              <a:gd name="connsiteX35" fmla="*/ 1624634 w 3435040"/>
              <a:gd name="connsiteY35" fmla="*/ 156200 h 1444239"/>
              <a:gd name="connsiteX36" fmla="*/ 1845352 w 3435040"/>
              <a:gd name="connsiteY36" fmla="*/ 219262 h 1444239"/>
              <a:gd name="connsiteX0" fmla="*/ 1845352 w 3435040"/>
              <a:gd name="connsiteY0" fmla="*/ 219262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624634 w 3435040"/>
              <a:gd name="connsiteY34" fmla="*/ 156200 h 1444239"/>
              <a:gd name="connsiteX35" fmla="*/ 1845352 w 3435040"/>
              <a:gd name="connsiteY35" fmla="*/ 219262 h 1444239"/>
              <a:gd name="connsiteX0" fmla="*/ 1624634 w 3435040"/>
              <a:gd name="connsiteY0" fmla="*/ 156200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624634 w 3435040"/>
              <a:gd name="connsiteY34" fmla="*/ 156200 h 1444239"/>
              <a:gd name="connsiteX0" fmla="*/ 1373981 w 3435040"/>
              <a:gd name="connsiteY0" fmla="*/ 291865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373981 w 3435040"/>
              <a:gd name="connsiteY34" fmla="*/ 291865 h 1444239"/>
              <a:gd name="connsiteX0" fmla="*/ 1373981 w 3435040"/>
              <a:gd name="connsiteY0" fmla="*/ 291865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373981 w 3435040"/>
              <a:gd name="connsiteY34" fmla="*/ 291865 h 1444239"/>
              <a:gd name="connsiteX0" fmla="*/ 1373981 w 3435040"/>
              <a:gd name="connsiteY0" fmla="*/ 430328 h 1582702"/>
              <a:gd name="connsiteX1" fmla="*/ 2594183 w 3435040"/>
              <a:gd name="connsiteY1" fmla="*/ 474308 h 1582702"/>
              <a:gd name="connsiteX2" fmla="*/ 2678857 w 3435040"/>
              <a:gd name="connsiteY2" fmla="*/ 1186364 h 1582702"/>
              <a:gd name="connsiteX3" fmla="*/ 3272914 w 3435040"/>
              <a:gd name="connsiteY3" fmla="*/ 1105321 h 1582702"/>
              <a:gd name="connsiteX4" fmla="*/ 3435040 w 3435040"/>
              <a:gd name="connsiteY4" fmla="*/ 1292235 h 1582702"/>
              <a:gd name="connsiteX5" fmla="*/ 3400883 w 3435040"/>
              <a:gd name="connsiteY5" fmla="*/ 1444824 h 1582702"/>
              <a:gd name="connsiteX6" fmla="*/ 2271021 w 3435040"/>
              <a:gd name="connsiteY6" fmla="*/ 1508902 h 1582702"/>
              <a:gd name="connsiteX7" fmla="*/ 2281528 w 3435040"/>
              <a:gd name="connsiteY7" fmla="*/ 1446819 h 1582702"/>
              <a:gd name="connsiteX8" fmla="*/ 2265763 w 3435040"/>
              <a:gd name="connsiteY8" fmla="*/ 1485465 h 1582702"/>
              <a:gd name="connsiteX9" fmla="*/ 2094973 w 3435040"/>
              <a:gd name="connsiteY9" fmla="*/ 1463509 h 1582702"/>
              <a:gd name="connsiteX10" fmla="*/ 1514276 w 3435040"/>
              <a:gd name="connsiteY10" fmla="*/ 1461311 h 1582702"/>
              <a:gd name="connsiteX11" fmla="*/ 1230496 w 3435040"/>
              <a:gd name="connsiteY11" fmla="*/ 1436702 h 1582702"/>
              <a:gd name="connsiteX12" fmla="*/ 978248 w 3435040"/>
              <a:gd name="connsiteY12" fmla="*/ 1434182 h 1582702"/>
              <a:gd name="connsiteX13" fmla="*/ 707607 w 3435040"/>
              <a:gd name="connsiteY13" fmla="*/ 1395252 h 1582702"/>
              <a:gd name="connsiteX14" fmla="*/ 610384 w 3435040"/>
              <a:gd name="connsiteY14" fmla="*/ 1404952 h 1582702"/>
              <a:gd name="connsiteX15" fmla="*/ 761721 w 3435040"/>
              <a:gd name="connsiteY15" fmla="*/ 1385629 h 1582702"/>
              <a:gd name="connsiteX16" fmla="*/ 534185 w 3435040"/>
              <a:gd name="connsiteY16" fmla="*/ 1427901 h 1582702"/>
              <a:gd name="connsiteX17" fmla="*/ 366018 w 3435040"/>
              <a:gd name="connsiteY17" fmla="*/ 1365303 h 1582702"/>
              <a:gd name="connsiteX18" fmla="*/ 237269 w 3435040"/>
              <a:gd name="connsiteY18" fmla="*/ 1094863 h 1582702"/>
              <a:gd name="connsiteX19" fmla="*/ 237270 w 3435040"/>
              <a:gd name="connsiteY19" fmla="*/ 1089379 h 1582702"/>
              <a:gd name="connsiteX20" fmla="*/ 167890 w 3435040"/>
              <a:gd name="connsiteY20" fmla="*/ 902031 h 1582702"/>
              <a:gd name="connsiteX21" fmla="*/ 173315 w 3435040"/>
              <a:gd name="connsiteY21" fmla="*/ 901733 h 1582702"/>
              <a:gd name="connsiteX22" fmla="*/ 186335 w 3435040"/>
              <a:gd name="connsiteY22" fmla="*/ 891162 h 1582702"/>
              <a:gd name="connsiteX23" fmla="*/ 228887 w 3435040"/>
              <a:gd name="connsiteY23" fmla="*/ 969505 h 1582702"/>
              <a:gd name="connsiteX24" fmla="*/ 135337 w 3435040"/>
              <a:gd name="connsiteY24" fmla="*/ 817163 h 1582702"/>
              <a:gd name="connsiteX25" fmla="*/ 40231 w 3435040"/>
              <a:gd name="connsiteY25" fmla="*/ 681567 h 1582702"/>
              <a:gd name="connsiteX26" fmla="*/ 18149 w 3435040"/>
              <a:gd name="connsiteY26" fmla="*/ 669165 h 1582702"/>
              <a:gd name="connsiteX27" fmla="*/ 57211 w 3435040"/>
              <a:gd name="connsiteY27" fmla="*/ 669165 h 1582702"/>
              <a:gd name="connsiteX28" fmla="*/ 114720 w 3435040"/>
              <a:gd name="connsiteY28" fmla="*/ 690308 h 1582702"/>
              <a:gd name="connsiteX29" fmla="*/ 101700 w 3435040"/>
              <a:gd name="connsiteY29" fmla="*/ 669165 h 1582702"/>
              <a:gd name="connsiteX30" fmla="*/ 114720 w 3435040"/>
              <a:gd name="connsiteY30" fmla="*/ 376692 h 1582702"/>
              <a:gd name="connsiteX31" fmla="*/ 149054 w 3435040"/>
              <a:gd name="connsiteY31" fmla="*/ 233056 h 1582702"/>
              <a:gd name="connsiteX32" fmla="*/ 152632 w 3435040"/>
              <a:gd name="connsiteY32" fmla="*/ 226641 h 1582702"/>
              <a:gd name="connsiteX33" fmla="*/ 875802 w 3435040"/>
              <a:gd name="connsiteY33" fmla="*/ 138463 h 1582702"/>
              <a:gd name="connsiteX34" fmla="*/ 1373981 w 3435040"/>
              <a:gd name="connsiteY34" fmla="*/ 430328 h 1582702"/>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14720 w 3435040"/>
              <a:gd name="connsiteY30" fmla="*/ 241027 h 1447037"/>
              <a:gd name="connsiteX31" fmla="*/ 149054 w 3435040"/>
              <a:gd name="connsiteY31" fmla="*/ 97391 h 1447037"/>
              <a:gd name="connsiteX32" fmla="*/ 152632 w 3435040"/>
              <a:gd name="connsiteY32" fmla="*/ 90976 h 1447037"/>
              <a:gd name="connsiteX33" fmla="*/ 875802 w 3435040"/>
              <a:gd name="connsiteY33" fmla="*/ 138463 h 1447037"/>
              <a:gd name="connsiteX34" fmla="*/ 1373981 w 3435040"/>
              <a:gd name="connsiteY34"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14720 w 3435040"/>
              <a:gd name="connsiteY30" fmla="*/ 241027 h 1447037"/>
              <a:gd name="connsiteX31" fmla="*/ 149054 w 3435040"/>
              <a:gd name="connsiteY31" fmla="*/ 97391 h 1447037"/>
              <a:gd name="connsiteX32" fmla="*/ 152632 w 3435040"/>
              <a:gd name="connsiteY32" fmla="*/ 90976 h 1447037"/>
              <a:gd name="connsiteX33" fmla="*/ 959353 w 3435040"/>
              <a:gd name="connsiteY33" fmla="*/ 138463 h 1447037"/>
              <a:gd name="connsiteX34" fmla="*/ 1373981 w 3435040"/>
              <a:gd name="connsiteY34"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49054 w 3435040"/>
              <a:gd name="connsiteY30" fmla="*/ 97391 h 1447037"/>
              <a:gd name="connsiteX31" fmla="*/ 152632 w 3435040"/>
              <a:gd name="connsiteY31" fmla="*/ 90976 h 1447037"/>
              <a:gd name="connsiteX32" fmla="*/ 959353 w 3435040"/>
              <a:gd name="connsiteY32" fmla="*/ 138463 h 1447037"/>
              <a:gd name="connsiteX33" fmla="*/ 1373981 w 3435040"/>
              <a:gd name="connsiteY33"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49054 w 3435040"/>
              <a:gd name="connsiteY30" fmla="*/ 97391 h 1447037"/>
              <a:gd name="connsiteX31" fmla="*/ 152632 w 3435040"/>
              <a:gd name="connsiteY31" fmla="*/ 90976 h 1447037"/>
              <a:gd name="connsiteX32" fmla="*/ 959353 w 3435040"/>
              <a:gd name="connsiteY32" fmla="*/ 138463 h 1447037"/>
              <a:gd name="connsiteX33" fmla="*/ 1373981 w 3435040"/>
              <a:gd name="connsiteY33" fmla="*/ 294663 h 1447037"/>
              <a:gd name="connsiteX0" fmla="*/ 1373981 w 3435040"/>
              <a:gd name="connsiteY0" fmla="*/ 263111 h 1415485"/>
              <a:gd name="connsiteX1" fmla="*/ 2594183 w 3435040"/>
              <a:gd name="connsiteY1" fmla="*/ 307091 h 1415485"/>
              <a:gd name="connsiteX2" fmla="*/ 2678857 w 3435040"/>
              <a:gd name="connsiteY2" fmla="*/ 1019147 h 1415485"/>
              <a:gd name="connsiteX3" fmla="*/ 3272914 w 3435040"/>
              <a:gd name="connsiteY3" fmla="*/ 938104 h 1415485"/>
              <a:gd name="connsiteX4" fmla="*/ 3435040 w 3435040"/>
              <a:gd name="connsiteY4" fmla="*/ 1125018 h 1415485"/>
              <a:gd name="connsiteX5" fmla="*/ 3400883 w 3435040"/>
              <a:gd name="connsiteY5" fmla="*/ 1277607 h 1415485"/>
              <a:gd name="connsiteX6" fmla="*/ 2271021 w 3435040"/>
              <a:gd name="connsiteY6" fmla="*/ 1341685 h 1415485"/>
              <a:gd name="connsiteX7" fmla="*/ 2281528 w 3435040"/>
              <a:gd name="connsiteY7" fmla="*/ 1279602 h 1415485"/>
              <a:gd name="connsiteX8" fmla="*/ 2265763 w 3435040"/>
              <a:gd name="connsiteY8" fmla="*/ 1318248 h 1415485"/>
              <a:gd name="connsiteX9" fmla="*/ 2094973 w 3435040"/>
              <a:gd name="connsiteY9" fmla="*/ 1296292 h 1415485"/>
              <a:gd name="connsiteX10" fmla="*/ 1514276 w 3435040"/>
              <a:gd name="connsiteY10" fmla="*/ 1294094 h 1415485"/>
              <a:gd name="connsiteX11" fmla="*/ 1230496 w 3435040"/>
              <a:gd name="connsiteY11" fmla="*/ 1269485 h 1415485"/>
              <a:gd name="connsiteX12" fmla="*/ 978248 w 3435040"/>
              <a:gd name="connsiteY12" fmla="*/ 1266965 h 1415485"/>
              <a:gd name="connsiteX13" fmla="*/ 707607 w 3435040"/>
              <a:gd name="connsiteY13" fmla="*/ 1228035 h 1415485"/>
              <a:gd name="connsiteX14" fmla="*/ 610384 w 3435040"/>
              <a:gd name="connsiteY14" fmla="*/ 1237735 h 1415485"/>
              <a:gd name="connsiteX15" fmla="*/ 761721 w 3435040"/>
              <a:gd name="connsiteY15" fmla="*/ 1218412 h 1415485"/>
              <a:gd name="connsiteX16" fmla="*/ 534185 w 3435040"/>
              <a:gd name="connsiteY16" fmla="*/ 1260684 h 1415485"/>
              <a:gd name="connsiteX17" fmla="*/ 366018 w 3435040"/>
              <a:gd name="connsiteY17" fmla="*/ 1198086 h 1415485"/>
              <a:gd name="connsiteX18" fmla="*/ 237269 w 3435040"/>
              <a:gd name="connsiteY18" fmla="*/ 927646 h 1415485"/>
              <a:gd name="connsiteX19" fmla="*/ 237270 w 3435040"/>
              <a:gd name="connsiteY19" fmla="*/ 922162 h 1415485"/>
              <a:gd name="connsiteX20" fmla="*/ 167890 w 3435040"/>
              <a:gd name="connsiteY20" fmla="*/ 734814 h 1415485"/>
              <a:gd name="connsiteX21" fmla="*/ 173315 w 3435040"/>
              <a:gd name="connsiteY21" fmla="*/ 734516 h 1415485"/>
              <a:gd name="connsiteX22" fmla="*/ 186335 w 3435040"/>
              <a:gd name="connsiteY22" fmla="*/ 723945 h 1415485"/>
              <a:gd name="connsiteX23" fmla="*/ 228887 w 3435040"/>
              <a:gd name="connsiteY23" fmla="*/ 802288 h 1415485"/>
              <a:gd name="connsiteX24" fmla="*/ 135337 w 3435040"/>
              <a:gd name="connsiteY24" fmla="*/ 649946 h 1415485"/>
              <a:gd name="connsiteX25" fmla="*/ 40231 w 3435040"/>
              <a:gd name="connsiteY25" fmla="*/ 514350 h 1415485"/>
              <a:gd name="connsiteX26" fmla="*/ 18149 w 3435040"/>
              <a:gd name="connsiteY26" fmla="*/ 501948 h 1415485"/>
              <a:gd name="connsiteX27" fmla="*/ 57211 w 3435040"/>
              <a:gd name="connsiteY27" fmla="*/ 501948 h 1415485"/>
              <a:gd name="connsiteX28" fmla="*/ 114720 w 3435040"/>
              <a:gd name="connsiteY28" fmla="*/ 523091 h 1415485"/>
              <a:gd name="connsiteX29" fmla="*/ 101700 w 3435040"/>
              <a:gd name="connsiteY29" fmla="*/ 501948 h 1415485"/>
              <a:gd name="connsiteX30" fmla="*/ 149054 w 3435040"/>
              <a:gd name="connsiteY30" fmla="*/ 65839 h 1415485"/>
              <a:gd name="connsiteX31" fmla="*/ 959353 w 3435040"/>
              <a:gd name="connsiteY31" fmla="*/ 106911 h 1415485"/>
              <a:gd name="connsiteX32" fmla="*/ 1373981 w 3435040"/>
              <a:gd name="connsiteY32" fmla="*/ 263111 h 1415485"/>
              <a:gd name="connsiteX0" fmla="*/ 1368246 w 3429305"/>
              <a:gd name="connsiteY0" fmla="*/ 263111 h 1415485"/>
              <a:gd name="connsiteX1" fmla="*/ 2588448 w 3429305"/>
              <a:gd name="connsiteY1" fmla="*/ 307091 h 1415485"/>
              <a:gd name="connsiteX2" fmla="*/ 2673122 w 3429305"/>
              <a:gd name="connsiteY2" fmla="*/ 1019147 h 1415485"/>
              <a:gd name="connsiteX3" fmla="*/ 3267179 w 3429305"/>
              <a:gd name="connsiteY3" fmla="*/ 938104 h 1415485"/>
              <a:gd name="connsiteX4" fmla="*/ 3429305 w 3429305"/>
              <a:gd name="connsiteY4" fmla="*/ 1125018 h 1415485"/>
              <a:gd name="connsiteX5" fmla="*/ 3395148 w 3429305"/>
              <a:gd name="connsiteY5" fmla="*/ 1277607 h 1415485"/>
              <a:gd name="connsiteX6" fmla="*/ 2265286 w 3429305"/>
              <a:gd name="connsiteY6" fmla="*/ 1341685 h 1415485"/>
              <a:gd name="connsiteX7" fmla="*/ 2275793 w 3429305"/>
              <a:gd name="connsiteY7" fmla="*/ 1279602 h 1415485"/>
              <a:gd name="connsiteX8" fmla="*/ 2260028 w 3429305"/>
              <a:gd name="connsiteY8" fmla="*/ 1318248 h 1415485"/>
              <a:gd name="connsiteX9" fmla="*/ 2089238 w 3429305"/>
              <a:gd name="connsiteY9" fmla="*/ 1296292 h 1415485"/>
              <a:gd name="connsiteX10" fmla="*/ 1508541 w 3429305"/>
              <a:gd name="connsiteY10" fmla="*/ 1294094 h 1415485"/>
              <a:gd name="connsiteX11" fmla="*/ 1224761 w 3429305"/>
              <a:gd name="connsiteY11" fmla="*/ 1269485 h 1415485"/>
              <a:gd name="connsiteX12" fmla="*/ 972513 w 3429305"/>
              <a:gd name="connsiteY12" fmla="*/ 1266965 h 1415485"/>
              <a:gd name="connsiteX13" fmla="*/ 701872 w 3429305"/>
              <a:gd name="connsiteY13" fmla="*/ 1228035 h 1415485"/>
              <a:gd name="connsiteX14" fmla="*/ 604649 w 3429305"/>
              <a:gd name="connsiteY14" fmla="*/ 1237735 h 1415485"/>
              <a:gd name="connsiteX15" fmla="*/ 755986 w 3429305"/>
              <a:gd name="connsiteY15" fmla="*/ 1218412 h 1415485"/>
              <a:gd name="connsiteX16" fmla="*/ 528450 w 3429305"/>
              <a:gd name="connsiteY16" fmla="*/ 1260684 h 1415485"/>
              <a:gd name="connsiteX17" fmla="*/ 360283 w 3429305"/>
              <a:gd name="connsiteY17" fmla="*/ 1198086 h 1415485"/>
              <a:gd name="connsiteX18" fmla="*/ 231534 w 3429305"/>
              <a:gd name="connsiteY18" fmla="*/ 927646 h 1415485"/>
              <a:gd name="connsiteX19" fmla="*/ 231535 w 3429305"/>
              <a:gd name="connsiteY19" fmla="*/ 922162 h 1415485"/>
              <a:gd name="connsiteX20" fmla="*/ 162155 w 3429305"/>
              <a:gd name="connsiteY20" fmla="*/ 734814 h 1415485"/>
              <a:gd name="connsiteX21" fmla="*/ 167580 w 3429305"/>
              <a:gd name="connsiteY21" fmla="*/ 734516 h 1415485"/>
              <a:gd name="connsiteX22" fmla="*/ 180600 w 3429305"/>
              <a:gd name="connsiteY22" fmla="*/ 723945 h 1415485"/>
              <a:gd name="connsiteX23" fmla="*/ 223152 w 3429305"/>
              <a:gd name="connsiteY23" fmla="*/ 802288 h 1415485"/>
              <a:gd name="connsiteX24" fmla="*/ 129602 w 3429305"/>
              <a:gd name="connsiteY24" fmla="*/ 649946 h 1415485"/>
              <a:gd name="connsiteX25" fmla="*/ 34496 w 3429305"/>
              <a:gd name="connsiteY25" fmla="*/ 514350 h 1415485"/>
              <a:gd name="connsiteX26" fmla="*/ 12414 w 3429305"/>
              <a:gd name="connsiteY26" fmla="*/ 501948 h 1415485"/>
              <a:gd name="connsiteX27" fmla="*/ 108985 w 3429305"/>
              <a:gd name="connsiteY27" fmla="*/ 523091 h 1415485"/>
              <a:gd name="connsiteX28" fmla="*/ 95965 w 3429305"/>
              <a:gd name="connsiteY28" fmla="*/ 501948 h 1415485"/>
              <a:gd name="connsiteX29" fmla="*/ 143319 w 3429305"/>
              <a:gd name="connsiteY29" fmla="*/ 65839 h 1415485"/>
              <a:gd name="connsiteX30" fmla="*/ 953618 w 3429305"/>
              <a:gd name="connsiteY30" fmla="*/ 106911 h 1415485"/>
              <a:gd name="connsiteX31" fmla="*/ 1368246 w 3429305"/>
              <a:gd name="connsiteY31" fmla="*/ 263111 h 1415485"/>
              <a:gd name="connsiteX0" fmla="*/ 1368247 w 3429306"/>
              <a:gd name="connsiteY0" fmla="*/ 263111 h 1415485"/>
              <a:gd name="connsiteX1" fmla="*/ 2588449 w 3429306"/>
              <a:gd name="connsiteY1" fmla="*/ 307091 h 1415485"/>
              <a:gd name="connsiteX2" fmla="*/ 2673123 w 3429306"/>
              <a:gd name="connsiteY2" fmla="*/ 1019147 h 1415485"/>
              <a:gd name="connsiteX3" fmla="*/ 3267180 w 3429306"/>
              <a:gd name="connsiteY3" fmla="*/ 938104 h 1415485"/>
              <a:gd name="connsiteX4" fmla="*/ 3429306 w 3429306"/>
              <a:gd name="connsiteY4" fmla="*/ 1125018 h 1415485"/>
              <a:gd name="connsiteX5" fmla="*/ 3395149 w 3429306"/>
              <a:gd name="connsiteY5" fmla="*/ 1277607 h 1415485"/>
              <a:gd name="connsiteX6" fmla="*/ 2265287 w 3429306"/>
              <a:gd name="connsiteY6" fmla="*/ 1341685 h 1415485"/>
              <a:gd name="connsiteX7" fmla="*/ 2275794 w 3429306"/>
              <a:gd name="connsiteY7" fmla="*/ 1279602 h 1415485"/>
              <a:gd name="connsiteX8" fmla="*/ 2260029 w 3429306"/>
              <a:gd name="connsiteY8" fmla="*/ 1318248 h 1415485"/>
              <a:gd name="connsiteX9" fmla="*/ 2089239 w 3429306"/>
              <a:gd name="connsiteY9" fmla="*/ 1296292 h 1415485"/>
              <a:gd name="connsiteX10" fmla="*/ 1508542 w 3429306"/>
              <a:gd name="connsiteY10" fmla="*/ 1294094 h 1415485"/>
              <a:gd name="connsiteX11" fmla="*/ 1224762 w 3429306"/>
              <a:gd name="connsiteY11" fmla="*/ 1269485 h 1415485"/>
              <a:gd name="connsiteX12" fmla="*/ 972514 w 3429306"/>
              <a:gd name="connsiteY12" fmla="*/ 1266965 h 1415485"/>
              <a:gd name="connsiteX13" fmla="*/ 701873 w 3429306"/>
              <a:gd name="connsiteY13" fmla="*/ 1228035 h 1415485"/>
              <a:gd name="connsiteX14" fmla="*/ 604650 w 3429306"/>
              <a:gd name="connsiteY14" fmla="*/ 1237735 h 1415485"/>
              <a:gd name="connsiteX15" fmla="*/ 755987 w 3429306"/>
              <a:gd name="connsiteY15" fmla="*/ 1218412 h 1415485"/>
              <a:gd name="connsiteX16" fmla="*/ 528451 w 3429306"/>
              <a:gd name="connsiteY16" fmla="*/ 1260684 h 1415485"/>
              <a:gd name="connsiteX17" fmla="*/ 360284 w 3429306"/>
              <a:gd name="connsiteY17" fmla="*/ 1198086 h 1415485"/>
              <a:gd name="connsiteX18" fmla="*/ 231535 w 3429306"/>
              <a:gd name="connsiteY18" fmla="*/ 927646 h 1415485"/>
              <a:gd name="connsiteX19" fmla="*/ 231536 w 3429306"/>
              <a:gd name="connsiteY19" fmla="*/ 922162 h 1415485"/>
              <a:gd name="connsiteX20" fmla="*/ 162156 w 3429306"/>
              <a:gd name="connsiteY20" fmla="*/ 734814 h 1415485"/>
              <a:gd name="connsiteX21" fmla="*/ 167581 w 3429306"/>
              <a:gd name="connsiteY21" fmla="*/ 734516 h 1415485"/>
              <a:gd name="connsiteX22" fmla="*/ 180601 w 3429306"/>
              <a:gd name="connsiteY22" fmla="*/ 723945 h 1415485"/>
              <a:gd name="connsiteX23" fmla="*/ 223153 w 3429306"/>
              <a:gd name="connsiteY23" fmla="*/ 802288 h 1415485"/>
              <a:gd name="connsiteX24" fmla="*/ 129603 w 3429306"/>
              <a:gd name="connsiteY24" fmla="*/ 649946 h 1415485"/>
              <a:gd name="connsiteX25" fmla="*/ 34497 w 3429306"/>
              <a:gd name="connsiteY25" fmla="*/ 514350 h 1415485"/>
              <a:gd name="connsiteX26" fmla="*/ 12415 w 3429306"/>
              <a:gd name="connsiteY26" fmla="*/ 501948 h 1415485"/>
              <a:gd name="connsiteX27" fmla="*/ 108986 w 3429306"/>
              <a:gd name="connsiteY27" fmla="*/ 523091 h 1415485"/>
              <a:gd name="connsiteX28" fmla="*/ 143320 w 3429306"/>
              <a:gd name="connsiteY28" fmla="*/ 65839 h 1415485"/>
              <a:gd name="connsiteX29" fmla="*/ 953619 w 3429306"/>
              <a:gd name="connsiteY29" fmla="*/ 106911 h 1415485"/>
              <a:gd name="connsiteX30" fmla="*/ 1368247 w 3429306"/>
              <a:gd name="connsiteY30"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220605 w 3426758"/>
              <a:gd name="connsiteY23" fmla="*/ 802288 h 1415485"/>
              <a:gd name="connsiteX24" fmla="*/ 127055 w 3426758"/>
              <a:gd name="connsiteY24" fmla="*/ 649946 h 1415485"/>
              <a:gd name="connsiteX25" fmla="*/ 31949 w 3426758"/>
              <a:gd name="connsiteY25" fmla="*/ 514350 h 1415485"/>
              <a:gd name="connsiteX26" fmla="*/ 106438 w 3426758"/>
              <a:gd name="connsiteY26" fmla="*/ 523091 h 1415485"/>
              <a:gd name="connsiteX27" fmla="*/ 140772 w 3426758"/>
              <a:gd name="connsiteY27" fmla="*/ 65839 h 1415485"/>
              <a:gd name="connsiteX28" fmla="*/ 951071 w 3426758"/>
              <a:gd name="connsiteY28" fmla="*/ 106911 h 1415485"/>
              <a:gd name="connsiteX29" fmla="*/ 1365699 w 3426758"/>
              <a:gd name="connsiteY29"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220605 w 3426758"/>
              <a:gd name="connsiteY23" fmla="*/ 802288 h 1415485"/>
              <a:gd name="connsiteX24" fmla="*/ 127055 w 3426758"/>
              <a:gd name="connsiteY24" fmla="*/ 649946 h 1415485"/>
              <a:gd name="connsiteX25" fmla="*/ 106438 w 3426758"/>
              <a:gd name="connsiteY25" fmla="*/ 523091 h 1415485"/>
              <a:gd name="connsiteX26" fmla="*/ 140772 w 3426758"/>
              <a:gd name="connsiteY26" fmla="*/ 65839 h 1415485"/>
              <a:gd name="connsiteX27" fmla="*/ 951071 w 3426758"/>
              <a:gd name="connsiteY27" fmla="*/ 106911 h 1415485"/>
              <a:gd name="connsiteX28" fmla="*/ 1365699 w 3426758"/>
              <a:gd name="connsiteY28"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127055 w 3426758"/>
              <a:gd name="connsiteY23" fmla="*/ 649946 h 1415485"/>
              <a:gd name="connsiteX24" fmla="*/ 106438 w 3426758"/>
              <a:gd name="connsiteY24" fmla="*/ 523091 h 1415485"/>
              <a:gd name="connsiteX25" fmla="*/ 140772 w 3426758"/>
              <a:gd name="connsiteY25" fmla="*/ 65839 h 1415485"/>
              <a:gd name="connsiteX26" fmla="*/ 951071 w 3426758"/>
              <a:gd name="connsiteY26" fmla="*/ 106911 h 1415485"/>
              <a:gd name="connsiteX27" fmla="*/ 1365699 w 3426758"/>
              <a:gd name="connsiteY27"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27055 w 3426758"/>
              <a:gd name="connsiteY22" fmla="*/ 649946 h 1415485"/>
              <a:gd name="connsiteX23" fmla="*/ 106438 w 3426758"/>
              <a:gd name="connsiteY23" fmla="*/ 523091 h 1415485"/>
              <a:gd name="connsiteX24" fmla="*/ 140772 w 3426758"/>
              <a:gd name="connsiteY24" fmla="*/ 65839 h 1415485"/>
              <a:gd name="connsiteX25" fmla="*/ 951071 w 3426758"/>
              <a:gd name="connsiteY25" fmla="*/ 106911 h 1415485"/>
              <a:gd name="connsiteX26" fmla="*/ 1365699 w 3426758"/>
              <a:gd name="connsiteY26"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27055 w 3426758"/>
              <a:gd name="connsiteY21" fmla="*/ 649946 h 1415485"/>
              <a:gd name="connsiteX22" fmla="*/ 106438 w 3426758"/>
              <a:gd name="connsiteY22" fmla="*/ 523091 h 1415485"/>
              <a:gd name="connsiteX23" fmla="*/ 140772 w 3426758"/>
              <a:gd name="connsiteY23" fmla="*/ 65839 h 1415485"/>
              <a:gd name="connsiteX24" fmla="*/ 951071 w 3426758"/>
              <a:gd name="connsiteY24" fmla="*/ 106911 h 1415485"/>
              <a:gd name="connsiteX25" fmla="*/ 1365699 w 3426758"/>
              <a:gd name="connsiteY25"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27055 w 3426758"/>
              <a:gd name="connsiteY20" fmla="*/ 649946 h 1415485"/>
              <a:gd name="connsiteX21" fmla="*/ 106438 w 3426758"/>
              <a:gd name="connsiteY21" fmla="*/ 523091 h 1415485"/>
              <a:gd name="connsiteX22" fmla="*/ 140772 w 3426758"/>
              <a:gd name="connsiteY22" fmla="*/ 65839 h 1415485"/>
              <a:gd name="connsiteX23" fmla="*/ 951071 w 3426758"/>
              <a:gd name="connsiteY23" fmla="*/ 106911 h 1415485"/>
              <a:gd name="connsiteX24" fmla="*/ 1365699 w 3426758"/>
              <a:gd name="connsiteY24" fmla="*/ 263111 h 1415485"/>
              <a:gd name="connsiteX0" fmla="*/ 1238644 w 3299703"/>
              <a:gd name="connsiteY0" fmla="*/ 263111 h 1415485"/>
              <a:gd name="connsiteX1" fmla="*/ 2458846 w 3299703"/>
              <a:gd name="connsiteY1" fmla="*/ 307091 h 1415485"/>
              <a:gd name="connsiteX2" fmla="*/ 2543520 w 3299703"/>
              <a:gd name="connsiteY2" fmla="*/ 1019147 h 1415485"/>
              <a:gd name="connsiteX3" fmla="*/ 3137577 w 3299703"/>
              <a:gd name="connsiteY3" fmla="*/ 938104 h 1415485"/>
              <a:gd name="connsiteX4" fmla="*/ 3299703 w 3299703"/>
              <a:gd name="connsiteY4" fmla="*/ 1125018 h 1415485"/>
              <a:gd name="connsiteX5" fmla="*/ 3265546 w 3299703"/>
              <a:gd name="connsiteY5" fmla="*/ 1277607 h 1415485"/>
              <a:gd name="connsiteX6" fmla="*/ 2135684 w 3299703"/>
              <a:gd name="connsiteY6" fmla="*/ 1341685 h 1415485"/>
              <a:gd name="connsiteX7" fmla="*/ 2146191 w 3299703"/>
              <a:gd name="connsiteY7" fmla="*/ 1279602 h 1415485"/>
              <a:gd name="connsiteX8" fmla="*/ 2130426 w 3299703"/>
              <a:gd name="connsiteY8" fmla="*/ 1318248 h 1415485"/>
              <a:gd name="connsiteX9" fmla="*/ 1959636 w 3299703"/>
              <a:gd name="connsiteY9" fmla="*/ 1296292 h 1415485"/>
              <a:gd name="connsiteX10" fmla="*/ 1378939 w 3299703"/>
              <a:gd name="connsiteY10" fmla="*/ 1294094 h 1415485"/>
              <a:gd name="connsiteX11" fmla="*/ 1095159 w 3299703"/>
              <a:gd name="connsiteY11" fmla="*/ 1269485 h 1415485"/>
              <a:gd name="connsiteX12" fmla="*/ 842911 w 3299703"/>
              <a:gd name="connsiteY12" fmla="*/ 1266965 h 1415485"/>
              <a:gd name="connsiteX13" fmla="*/ 572270 w 3299703"/>
              <a:gd name="connsiteY13" fmla="*/ 1228035 h 1415485"/>
              <a:gd name="connsiteX14" fmla="*/ 475047 w 3299703"/>
              <a:gd name="connsiteY14" fmla="*/ 1237735 h 1415485"/>
              <a:gd name="connsiteX15" fmla="*/ 626384 w 3299703"/>
              <a:gd name="connsiteY15" fmla="*/ 1218412 h 1415485"/>
              <a:gd name="connsiteX16" fmla="*/ 398848 w 3299703"/>
              <a:gd name="connsiteY16" fmla="*/ 1260684 h 1415485"/>
              <a:gd name="connsiteX17" fmla="*/ 230681 w 3299703"/>
              <a:gd name="connsiteY17" fmla="*/ 1198086 h 1415485"/>
              <a:gd name="connsiteX18" fmla="*/ 101932 w 3299703"/>
              <a:gd name="connsiteY18" fmla="*/ 927646 h 1415485"/>
              <a:gd name="connsiteX19" fmla="*/ 101933 w 3299703"/>
              <a:gd name="connsiteY19" fmla="*/ 922162 h 1415485"/>
              <a:gd name="connsiteX20" fmla="*/ 0 w 3299703"/>
              <a:gd name="connsiteY20" fmla="*/ 649946 h 1415485"/>
              <a:gd name="connsiteX21" fmla="*/ 13717 w 3299703"/>
              <a:gd name="connsiteY21" fmla="*/ 65839 h 1415485"/>
              <a:gd name="connsiteX22" fmla="*/ 824016 w 3299703"/>
              <a:gd name="connsiteY22" fmla="*/ 106911 h 1415485"/>
              <a:gd name="connsiteX23" fmla="*/ 1238644 w 3299703"/>
              <a:gd name="connsiteY23" fmla="*/ 263111 h 1415485"/>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626384 w 3299703"/>
              <a:gd name="connsiteY15" fmla="*/ 1251305 h 1448378"/>
              <a:gd name="connsiteX16" fmla="*/ 398848 w 3299703"/>
              <a:gd name="connsiteY16" fmla="*/ 1293577 h 1448378"/>
              <a:gd name="connsiteX17" fmla="*/ 230681 w 3299703"/>
              <a:gd name="connsiteY17" fmla="*/ 1230979 h 1448378"/>
              <a:gd name="connsiteX18" fmla="*/ 101932 w 3299703"/>
              <a:gd name="connsiteY18" fmla="*/ 960539 h 1448378"/>
              <a:gd name="connsiteX19" fmla="*/ 101933 w 3299703"/>
              <a:gd name="connsiteY19" fmla="*/ 955055 h 1448378"/>
              <a:gd name="connsiteX20" fmla="*/ 0 w 3299703"/>
              <a:gd name="connsiteY20" fmla="*/ 682839 h 1448378"/>
              <a:gd name="connsiteX21" fmla="*/ 13717 w 3299703"/>
              <a:gd name="connsiteY21" fmla="*/ 98732 h 1448378"/>
              <a:gd name="connsiteX22" fmla="*/ 719879 w 3299703"/>
              <a:gd name="connsiteY22" fmla="*/ 90447 h 1448378"/>
              <a:gd name="connsiteX23" fmla="*/ 824016 w 3299703"/>
              <a:gd name="connsiteY23" fmla="*/ 139804 h 1448378"/>
              <a:gd name="connsiteX24" fmla="*/ 1238644 w 3299703"/>
              <a:gd name="connsiteY24"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626384 w 3299703"/>
              <a:gd name="connsiteY15" fmla="*/ 1251305 h 1448378"/>
              <a:gd name="connsiteX16" fmla="*/ 398848 w 3299703"/>
              <a:gd name="connsiteY16" fmla="*/ 1293577 h 1448378"/>
              <a:gd name="connsiteX17" fmla="*/ 230681 w 3299703"/>
              <a:gd name="connsiteY17" fmla="*/ 1230979 h 1448378"/>
              <a:gd name="connsiteX18" fmla="*/ 101932 w 3299703"/>
              <a:gd name="connsiteY18" fmla="*/ 960539 h 1448378"/>
              <a:gd name="connsiteX19" fmla="*/ 101933 w 3299703"/>
              <a:gd name="connsiteY19" fmla="*/ 955055 h 1448378"/>
              <a:gd name="connsiteX20" fmla="*/ 0 w 3299703"/>
              <a:gd name="connsiteY20" fmla="*/ 682839 h 1448378"/>
              <a:gd name="connsiteX21" fmla="*/ 97268 w 3299703"/>
              <a:gd name="connsiteY21" fmla="*/ 98732 h 1448378"/>
              <a:gd name="connsiteX22" fmla="*/ 719879 w 3299703"/>
              <a:gd name="connsiteY22" fmla="*/ 90447 h 1448378"/>
              <a:gd name="connsiteX23" fmla="*/ 824016 w 3299703"/>
              <a:gd name="connsiteY23" fmla="*/ 139804 h 1448378"/>
              <a:gd name="connsiteX24" fmla="*/ 1238644 w 3299703"/>
              <a:gd name="connsiteY24"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398848 w 3299703"/>
              <a:gd name="connsiteY15" fmla="*/ 1293577 h 1448378"/>
              <a:gd name="connsiteX16" fmla="*/ 230681 w 3299703"/>
              <a:gd name="connsiteY16" fmla="*/ 1230979 h 1448378"/>
              <a:gd name="connsiteX17" fmla="*/ 101932 w 3299703"/>
              <a:gd name="connsiteY17" fmla="*/ 960539 h 1448378"/>
              <a:gd name="connsiteX18" fmla="*/ 101933 w 3299703"/>
              <a:gd name="connsiteY18" fmla="*/ 955055 h 1448378"/>
              <a:gd name="connsiteX19" fmla="*/ 0 w 3299703"/>
              <a:gd name="connsiteY19" fmla="*/ 682839 h 1448378"/>
              <a:gd name="connsiteX20" fmla="*/ 97268 w 3299703"/>
              <a:gd name="connsiteY20" fmla="*/ 98732 h 1448378"/>
              <a:gd name="connsiteX21" fmla="*/ 719879 w 3299703"/>
              <a:gd name="connsiteY21" fmla="*/ 90447 h 1448378"/>
              <a:gd name="connsiteX22" fmla="*/ 824016 w 3299703"/>
              <a:gd name="connsiteY22" fmla="*/ 139804 h 1448378"/>
              <a:gd name="connsiteX23" fmla="*/ 1238644 w 3299703"/>
              <a:gd name="connsiteY23"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475047 w 3299703"/>
              <a:gd name="connsiteY13" fmla="*/ 1270628 h 1448378"/>
              <a:gd name="connsiteX14" fmla="*/ 398848 w 3299703"/>
              <a:gd name="connsiteY14" fmla="*/ 1293577 h 1448378"/>
              <a:gd name="connsiteX15" fmla="*/ 230681 w 3299703"/>
              <a:gd name="connsiteY15" fmla="*/ 1230979 h 1448378"/>
              <a:gd name="connsiteX16" fmla="*/ 101932 w 3299703"/>
              <a:gd name="connsiteY16" fmla="*/ 960539 h 1448378"/>
              <a:gd name="connsiteX17" fmla="*/ 101933 w 3299703"/>
              <a:gd name="connsiteY17" fmla="*/ 955055 h 1448378"/>
              <a:gd name="connsiteX18" fmla="*/ 0 w 3299703"/>
              <a:gd name="connsiteY18" fmla="*/ 682839 h 1448378"/>
              <a:gd name="connsiteX19" fmla="*/ 97268 w 3299703"/>
              <a:gd name="connsiteY19" fmla="*/ 98732 h 1448378"/>
              <a:gd name="connsiteX20" fmla="*/ 719879 w 3299703"/>
              <a:gd name="connsiteY20" fmla="*/ 90447 h 1448378"/>
              <a:gd name="connsiteX21" fmla="*/ 824016 w 3299703"/>
              <a:gd name="connsiteY21" fmla="*/ 139804 h 1448378"/>
              <a:gd name="connsiteX22" fmla="*/ 1238644 w 3299703"/>
              <a:gd name="connsiteY22"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546041 w 3299703"/>
              <a:gd name="connsiteY10" fmla="*/ 1326987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546041 w 3299703"/>
              <a:gd name="connsiteY10" fmla="*/ 1191322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1959636 w 3299703"/>
              <a:gd name="connsiteY8" fmla="*/ 1329185 h 1448378"/>
              <a:gd name="connsiteX9" fmla="*/ 1546041 w 3299703"/>
              <a:gd name="connsiteY9" fmla="*/ 1191322 h 1448378"/>
              <a:gd name="connsiteX10" fmla="*/ 1095159 w 3299703"/>
              <a:gd name="connsiteY10" fmla="*/ 1302378 h 1448378"/>
              <a:gd name="connsiteX11" fmla="*/ 842911 w 3299703"/>
              <a:gd name="connsiteY11" fmla="*/ 1299858 h 1448378"/>
              <a:gd name="connsiteX12" fmla="*/ 398848 w 3299703"/>
              <a:gd name="connsiteY12" fmla="*/ 1293577 h 1448378"/>
              <a:gd name="connsiteX13" fmla="*/ 230681 w 3299703"/>
              <a:gd name="connsiteY13" fmla="*/ 1230979 h 1448378"/>
              <a:gd name="connsiteX14" fmla="*/ 101932 w 3299703"/>
              <a:gd name="connsiteY14" fmla="*/ 960539 h 1448378"/>
              <a:gd name="connsiteX15" fmla="*/ 101933 w 3299703"/>
              <a:gd name="connsiteY15" fmla="*/ 955055 h 1448378"/>
              <a:gd name="connsiteX16" fmla="*/ 0 w 3299703"/>
              <a:gd name="connsiteY16" fmla="*/ 682839 h 1448378"/>
              <a:gd name="connsiteX17" fmla="*/ 97268 w 3299703"/>
              <a:gd name="connsiteY17" fmla="*/ 98732 h 1448378"/>
              <a:gd name="connsiteX18" fmla="*/ 719879 w 3299703"/>
              <a:gd name="connsiteY18" fmla="*/ 90447 h 1448378"/>
              <a:gd name="connsiteX19" fmla="*/ 824016 w 3299703"/>
              <a:gd name="connsiteY19" fmla="*/ 139804 h 1448378"/>
              <a:gd name="connsiteX20" fmla="*/ 1238644 w 3299703"/>
              <a:gd name="connsiteY20" fmla="*/ 296004 h 1448378"/>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19879 w 3299703"/>
              <a:gd name="connsiteY17" fmla="*/ 90447 h 1377692"/>
              <a:gd name="connsiteX18" fmla="*/ 824016 w 3299703"/>
              <a:gd name="connsiteY18" fmla="*/ 139804 h 1377692"/>
              <a:gd name="connsiteX19" fmla="*/ 1238644 w 3299703"/>
              <a:gd name="connsiteY19" fmla="*/ 296004 h 1377692"/>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19879 w 3299703"/>
              <a:gd name="connsiteY17" fmla="*/ 90447 h 1377692"/>
              <a:gd name="connsiteX18" fmla="*/ 951615 w 3299703"/>
              <a:gd name="connsiteY18" fmla="*/ 91727 h 1377692"/>
              <a:gd name="connsiteX19" fmla="*/ 1238644 w 3299703"/>
              <a:gd name="connsiteY19" fmla="*/ 296004 h 1377692"/>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84513 w 3299703"/>
              <a:gd name="connsiteY17" fmla="*/ 23895 h 1377692"/>
              <a:gd name="connsiteX18" fmla="*/ 951615 w 3299703"/>
              <a:gd name="connsiteY18" fmla="*/ 91727 h 1377692"/>
              <a:gd name="connsiteX19" fmla="*/ 1238644 w 3299703"/>
              <a:gd name="connsiteY19" fmla="*/ 296004 h 1377692"/>
              <a:gd name="connsiteX0" fmla="*/ 1238644 w 3299703"/>
              <a:gd name="connsiteY0" fmla="*/ 304988 h 1386676"/>
              <a:gd name="connsiteX1" fmla="*/ 2458846 w 3299703"/>
              <a:gd name="connsiteY1" fmla="*/ 348968 h 1386676"/>
              <a:gd name="connsiteX2" fmla="*/ 2543520 w 3299703"/>
              <a:gd name="connsiteY2" fmla="*/ 1061024 h 1386676"/>
              <a:gd name="connsiteX3" fmla="*/ 3137577 w 3299703"/>
              <a:gd name="connsiteY3" fmla="*/ 979981 h 1386676"/>
              <a:gd name="connsiteX4" fmla="*/ 3299703 w 3299703"/>
              <a:gd name="connsiteY4" fmla="*/ 1166895 h 1386676"/>
              <a:gd name="connsiteX5" fmla="*/ 3265546 w 3299703"/>
              <a:gd name="connsiteY5" fmla="*/ 1319484 h 1386676"/>
              <a:gd name="connsiteX6" fmla="*/ 2135684 w 3299703"/>
              <a:gd name="connsiteY6" fmla="*/ 1383562 h 1386676"/>
              <a:gd name="connsiteX7" fmla="*/ 1959636 w 3299703"/>
              <a:gd name="connsiteY7" fmla="*/ 1338169 h 1386676"/>
              <a:gd name="connsiteX8" fmla="*/ 1546041 w 3299703"/>
              <a:gd name="connsiteY8" fmla="*/ 1200306 h 1386676"/>
              <a:gd name="connsiteX9" fmla="*/ 1095159 w 3299703"/>
              <a:gd name="connsiteY9" fmla="*/ 1311362 h 1386676"/>
              <a:gd name="connsiteX10" fmla="*/ 842911 w 3299703"/>
              <a:gd name="connsiteY10" fmla="*/ 1308842 h 1386676"/>
              <a:gd name="connsiteX11" fmla="*/ 398848 w 3299703"/>
              <a:gd name="connsiteY11" fmla="*/ 1302561 h 1386676"/>
              <a:gd name="connsiteX12" fmla="*/ 230681 w 3299703"/>
              <a:gd name="connsiteY12" fmla="*/ 1239963 h 1386676"/>
              <a:gd name="connsiteX13" fmla="*/ 101932 w 3299703"/>
              <a:gd name="connsiteY13" fmla="*/ 969523 h 1386676"/>
              <a:gd name="connsiteX14" fmla="*/ 101933 w 3299703"/>
              <a:gd name="connsiteY14" fmla="*/ 964039 h 1386676"/>
              <a:gd name="connsiteX15" fmla="*/ 0 w 3299703"/>
              <a:gd name="connsiteY15" fmla="*/ 691823 h 1386676"/>
              <a:gd name="connsiteX16" fmla="*/ 97268 w 3299703"/>
              <a:gd name="connsiteY16" fmla="*/ 107716 h 1386676"/>
              <a:gd name="connsiteX17" fmla="*/ 784513 w 3299703"/>
              <a:gd name="connsiteY17" fmla="*/ 32879 h 1386676"/>
              <a:gd name="connsiteX18" fmla="*/ 1238644 w 3299703"/>
              <a:gd name="connsiteY18" fmla="*/ 304988 h 1386676"/>
              <a:gd name="connsiteX0" fmla="*/ 1238644 w 3299703"/>
              <a:gd name="connsiteY0" fmla="*/ 306155 h 1387843"/>
              <a:gd name="connsiteX1" fmla="*/ 2458846 w 3299703"/>
              <a:gd name="connsiteY1" fmla="*/ 350135 h 1387843"/>
              <a:gd name="connsiteX2" fmla="*/ 2543520 w 3299703"/>
              <a:gd name="connsiteY2" fmla="*/ 1062191 h 1387843"/>
              <a:gd name="connsiteX3" fmla="*/ 3137577 w 3299703"/>
              <a:gd name="connsiteY3" fmla="*/ 981148 h 1387843"/>
              <a:gd name="connsiteX4" fmla="*/ 3299703 w 3299703"/>
              <a:gd name="connsiteY4" fmla="*/ 1168062 h 1387843"/>
              <a:gd name="connsiteX5" fmla="*/ 3265546 w 3299703"/>
              <a:gd name="connsiteY5" fmla="*/ 1320651 h 1387843"/>
              <a:gd name="connsiteX6" fmla="*/ 2135684 w 3299703"/>
              <a:gd name="connsiteY6" fmla="*/ 1384729 h 1387843"/>
              <a:gd name="connsiteX7" fmla="*/ 1959636 w 3299703"/>
              <a:gd name="connsiteY7" fmla="*/ 1339336 h 1387843"/>
              <a:gd name="connsiteX8" fmla="*/ 1546041 w 3299703"/>
              <a:gd name="connsiteY8" fmla="*/ 1201473 h 1387843"/>
              <a:gd name="connsiteX9" fmla="*/ 1095159 w 3299703"/>
              <a:gd name="connsiteY9" fmla="*/ 1312529 h 1387843"/>
              <a:gd name="connsiteX10" fmla="*/ 842911 w 3299703"/>
              <a:gd name="connsiteY10" fmla="*/ 1310009 h 1387843"/>
              <a:gd name="connsiteX11" fmla="*/ 398848 w 3299703"/>
              <a:gd name="connsiteY11" fmla="*/ 1303728 h 1387843"/>
              <a:gd name="connsiteX12" fmla="*/ 230681 w 3299703"/>
              <a:gd name="connsiteY12" fmla="*/ 1241130 h 1387843"/>
              <a:gd name="connsiteX13" fmla="*/ 101932 w 3299703"/>
              <a:gd name="connsiteY13" fmla="*/ 970690 h 1387843"/>
              <a:gd name="connsiteX14" fmla="*/ 101933 w 3299703"/>
              <a:gd name="connsiteY14" fmla="*/ 965206 h 1387843"/>
              <a:gd name="connsiteX15" fmla="*/ 0 w 3299703"/>
              <a:gd name="connsiteY15" fmla="*/ 692990 h 1387843"/>
              <a:gd name="connsiteX16" fmla="*/ 32553 w 3299703"/>
              <a:gd name="connsiteY16" fmla="*/ 101878 h 1387843"/>
              <a:gd name="connsiteX17" fmla="*/ 784513 w 3299703"/>
              <a:gd name="connsiteY17" fmla="*/ 34046 h 1387843"/>
              <a:gd name="connsiteX18" fmla="*/ 1238644 w 3299703"/>
              <a:gd name="connsiteY18" fmla="*/ 306155 h 1387843"/>
              <a:gd name="connsiteX0" fmla="*/ 1238644 w 3299703"/>
              <a:gd name="connsiteY0" fmla="*/ 303009 h 1384697"/>
              <a:gd name="connsiteX1" fmla="*/ 2458846 w 3299703"/>
              <a:gd name="connsiteY1" fmla="*/ 346989 h 1384697"/>
              <a:gd name="connsiteX2" fmla="*/ 2543520 w 3299703"/>
              <a:gd name="connsiteY2" fmla="*/ 1059045 h 1384697"/>
              <a:gd name="connsiteX3" fmla="*/ 3137577 w 3299703"/>
              <a:gd name="connsiteY3" fmla="*/ 978002 h 1384697"/>
              <a:gd name="connsiteX4" fmla="*/ 3299703 w 3299703"/>
              <a:gd name="connsiteY4" fmla="*/ 1164916 h 1384697"/>
              <a:gd name="connsiteX5" fmla="*/ 3265546 w 3299703"/>
              <a:gd name="connsiteY5" fmla="*/ 1317505 h 1384697"/>
              <a:gd name="connsiteX6" fmla="*/ 2135684 w 3299703"/>
              <a:gd name="connsiteY6" fmla="*/ 1381583 h 1384697"/>
              <a:gd name="connsiteX7" fmla="*/ 1959636 w 3299703"/>
              <a:gd name="connsiteY7" fmla="*/ 1336190 h 1384697"/>
              <a:gd name="connsiteX8" fmla="*/ 1546041 w 3299703"/>
              <a:gd name="connsiteY8" fmla="*/ 1198327 h 1384697"/>
              <a:gd name="connsiteX9" fmla="*/ 1095159 w 3299703"/>
              <a:gd name="connsiteY9" fmla="*/ 1309383 h 1384697"/>
              <a:gd name="connsiteX10" fmla="*/ 842911 w 3299703"/>
              <a:gd name="connsiteY10" fmla="*/ 1306863 h 1384697"/>
              <a:gd name="connsiteX11" fmla="*/ 398848 w 3299703"/>
              <a:gd name="connsiteY11" fmla="*/ 1300582 h 1384697"/>
              <a:gd name="connsiteX12" fmla="*/ 230681 w 3299703"/>
              <a:gd name="connsiteY12" fmla="*/ 1237984 h 1384697"/>
              <a:gd name="connsiteX13" fmla="*/ 101932 w 3299703"/>
              <a:gd name="connsiteY13" fmla="*/ 967544 h 1384697"/>
              <a:gd name="connsiteX14" fmla="*/ 101933 w 3299703"/>
              <a:gd name="connsiteY14" fmla="*/ 962060 h 1384697"/>
              <a:gd name="connsiteX15" fmla="*/ 0 w 3299703"/>
              <a:gd name="connsiteY15" fmla="*/ 689844 h 1384697"/>
              <a:gd name="connsiteX16" fmla="*/ 32553 w 3299703"/>
              <a:gd name="connsiteY16" fmla="*/ 98732 h 1384697"/>
              <a:gd name="connsiteX17" fmla="*/ 784513 w 3299703"/>
              <a:gd name="connsiteY17" fmla="*/ 98733 h 1384697"/>
              <a:gd name="connsiteX18" fmla="*/ 1238644 w 3299703"/>
              <a:gd name="connsiteY18" fmla="*/ 303009 h 1384697"/>
              <a:gd name="connsiteX0" fmla="*/ 1238644 w 3299703"/>
              <a:gd name="connsiteY0" fmla="*/ 235176 h 1316864"/>
              <a:gd name="connsiteX1" fmla="*/ 2458846 w 3299703"/>
              <a:gd name="connsiteY1" fmla="*/ 279156 h 1316864"/>
              <a:gd name="connsiteX2" fmla="*/ 2543520 w 3299703"/>
              <a:gd name="connsiteY2" fmla="*/ 991212 h 1316864"/>
              <a:gd name="connsiteX3" fmla="*/ 3137577 w 3299703"/>
              <a:gd name="connsiteY3" fmla="*/ 910169 h 1316864"/>
              <a:gd name="connsiteX4" fmla="*/ 3299703 w 3299703"/>
              <a:gd name="connsiteY4" fmla="*/ 1097083 h 1316864"/>
              <a:gd name="connsiteX5" fmla="*/ 3265546 w 3299703"/>
              <a:gd name="connsiteY5" fmla="*/ 1249672 h 1316864"/>
              <a:gd name="connsiteX6" fmla="*/ 2135684 w 3299703"/>
              <a:gd name="connsiteY6" fmla="*/ 1313750 h 1316864"/>
              <a:gd name="connsiteX7" fmla="*/ 1959636 w 3299703"/>
              <a:gd name="connsiteY7" fmla="*/ 1268357 h 1316864"/>
              <a:gd name="connsiteX8" fmla="*/ 1546041 w 3299703"/>
              <a:gd name="connsiteY8" fmla="*/ 1130494 h 1316864"/>
              <a:gd name="connsiteX9" fmla="*/ 1095159 w 3299703"/>
              <a:gd name="connsiteY9" fmla="*/ 1241550 h 1316864"/>
              <a:gd name="connsiteX10" fmla="*/ 842911 w 3299703"/>
              <a:gd name="connsiteY10" fmla="*/ 1239030 h 1316864"/>
              <a:gd name="connsiteX11" fmla="*/ 398848 w 3299703"/>
              <a:gd name="connsiteY11" fmla="*/ 1232749 h 1316864"/>
              <a:gd name="connsiteX12" fmla="*/ 230681 w 3299703"/>
              <a:gd name="connsiteY12" fmla="*/ 1170151 h 1316864"/>
              <a:gd name="connsiteX13" fmla="*/ 101932 w 3299703"/>
              <a:gd name="connsiteY13" fmla="*/ 899711 h 1316864"/>
              <a:gd name="connsiteX14" fmla="*/ 101933 w 3299703"/>
              <a:gd name="connsiteY14" fmla="*/ 894227 h 1316864"/>
              <a:gd name="connsiteX15" fmla="*/ 0 w 3299703"/>
              <a:gd name="connsiteY15" fmla="*/ 622011 h 1316864"/>
              <a:gd name="connsiteX16" fmla="*/ 32553 w 3299703"/>
              <a:gd name="connsiteY16" fmla="*/ 98732 h 1316864"/>
              <a:gd name="connsiteX17" fmla="*/ 784513 w 3299703"/>
              <a:gd name="connsiteY17" fmla="*/ 30900 h 1316864"/>
              <a:gd name="connsiteX18" fmla="*/ 1238644 w 3299703"/>
              <a:gd name="connsiteY18" fmla="*/ 235176 h 1316864"/>
              <a:gd name="connsiteX0" fmla="*/ 1238644 w 3299703"/>
              <a:gd name="connsiteY0" fmla="*/ 235176 h 1316864"/>
              <a:gd name="connsiteX1" fmla="*/ 2458846 w 3299703"/>
              <a:gd name="connsiteY1" fmla="*/ 279156 h 1316864"/>
              <a:gd name="connsiteX2" fmla="*/ 2543520 w 3299703"/>
              <a:gd name="connsiteY2" fmla="*/ 991212 h 1316864"/>
              <a:gd name="connsiteX3" fmla="*/ 3137577 w 3299703"/>
              <a:gd name="connsiteY3" fmla="*/ 910169 h 1316864"/>
              <a:gd name="connsiteX4" fmla="*/ 3299703 w 3299703"/>
              <a:gd name="connsiteY4" fmla="*/ 1097083 h 1316864"/>
              <a:gd name="connsiteX5" fmla="*/ 3265546 w 3299703"/>
              <a:gd name="connsiteY5" fmla="*/ 1249672 h 1316864"/>
              <a:gd name="connsiteX6" fmla="*/ 2135684 w 3299703"/>
              <a:gd name="connsiteY6" fmla="*/ 1313750 h 1316864"/>
              <a:gd name="connsiteX7" fmla="*/ 1959636 w 3299703"/>
              <a:gd name="connsiteY7" fmla="*/ 1268357 h 1316864"/>
              <a:gd name="connsiteX8" fmla="*/ 1536473 w 3299703"/>
              <a:gd name="connsiteY8" fmla="*/ 1184054 h 1316864"/>
              <a:gd name="connsiteX9" fmla="*/ 1095159 w 3299703"/>
              <a:gd name="connsiteY9" fmla="*/ 1241550 h 1316864"/>
              <a:gd name="connsiteX10" fmla="*/ 842911 w 3299703"/>
              <a:gd name="connsiteY10" fmla="*/ 1239030 h 1316864"/>
              <a:gd name="connsiteX11" fmla="*/ 398848 w 3299703"/>
              <a:gd name="connsiteY11" fmla="*/ 1232749 h 1316864"/>
              <a:gd name="connsiteX12" fmla="*/ 230681 w 3299703"/>
              <a:gd name="connsiteY12" fmla="*/ 1170151 h 1316864"/>
              <a:gd name="connsiteX13" fmla="*/ 101932 w 3299703"/>
              <a:gd name="connsiteY13" fmla="*/ 899711 h 1316864"/>
              <a:gd name="connsiteX14" fmla="*/ 101933 w 3299703"/>
              <a:gd name="connsiteY14" fmla="*/ 894227 h 1316864"/>
              <a:gd name="connsiteX15" fmla="*/ 0 w 3299703"/>
              <a:gd name="connsiteY15" fmla="*/ 622011 h 1316864"/>
              <a:gd name="connsiteX16" fmla="*/ 32553 w 3299703"/>
              <a:gd name="connsiteY16" fmla="*/ 98732 h 1316864"/>
              <a:gd name="connsiteX17" fmla="*/ 784513 w 3299703"/>
              <a:gd name="connsiteY17" fmla="*/ 30900 h 1316864"/>
              <a:gd name="connsiteX18" fmla="*/ 1238644 w 3299703"/>
              <a:gd name="connsiteY18" fmla="*/ 235176 h 1316864"/>
              <a:gd name="connsiteX0" fmla="*/ 1238644 w 3299703"/>
              <a:gd name="connsiteY0" fmla="*/ 235176 h 1313750"/>
              <a:gd name="connsiteX1" fmla="*/ 2458846 w 3299703"/>
              <a:gd name="connsiteY1" fmla="*/ 279156 h 1313750"/>
              <a:gd name="connsiteX2" fmla="*/ 2543520 w 3299703"/>
              <a:gd name="connsiteY2" fmla="*/ 991212 h 1313750"/>
              <a:gd name="connsiteX3" fmla="*/ 3137577 w 3299703"/>
              <a:gd name="connsiteY3" fmla="*/ 910169 h 1313750"/>
              <a:gd name="connsiteX4" fmla="*/ 3299703 w 3299703"/>
              <a:gd name="connsiteY4" fmla="*/ 1097083 h 1313750"/>
              <a:gd name="connsiteX5" fmla="*/ 3265546 w 3299703"/>
              <a:gd name="connsiteY5" fmla="*/ 1249672 h 1313750"/>
              <a:gd name="connsiteX6" fmla="*/ 2135684 w 3299703"/>
              <a:gd name="connsiteY6" fmla="*/ 1313750 h 1313750"/>
              <a:gd name="connsiteX7" fmla="*/ 1536473 w 3299703"/>
              <a:gd name="connsiteY7" fmla="*/ 1184054 h 1313750"/>
              <a:gd name="connsiteX8" fmla="*/ 1095159 w 3299703"/>
              <a:gd name="connsiteY8" fmla="*/ 1241550 h 1313750"/>
              <a:gd name="connsiteX9" fmla="*/ 842911 w 3299703"/>
              <a:gd name="connsiteY9" fmla="*/ 1239030 h 1313750"/>
              <a:gd name="connsiteX10" fmla="*/ 398848 w 3299703"/>
              <a:gd name="connsiteY10" fmla="*/ 1232749 h 1313750"/>
              <a:gd name="connsiteX11" fmla="*/ 230681 w 3299703"/>
              <a:gd name="connsiteY11" fmla="*/ 1170151 h 1313750"/>
              <a:gd name="connsiteX12" fmla="*/ 101932 w 3299703"/>
              <a:gd name="connsiteY12" fmla="*/ 899711 h 1313750"/>
              <a:gd name="connsiteX13" fmla="*/ 101933 w 3299703"/>
              <a:gd name="connsiteY13" fmla="*/ 894227 h 1313750"/>
              <a:gd name="connsiteX14" fmla="*/ 0 w 3299703"/>
              <a:gd name="connsiteY14" fmla="*/ 622011 h 1313750"/>
              <a:gd name="connsiteX15" fmla="*/ 32553 w 3299703"/>
              <a:gd name="connsiteY15" fmla="*/ 98732 h 1313750"/>
              <a:gd name="connsiteX16" fmla="*/ 784513 w 3299703"/>
              <a:gd name="connsiteY16" fmla="*/ 30900 h 1313750"/>
              <a:gd name="connsiteX17" fmla="*/ 1238644 w 3299703"/>
              <a:gd name="connsiteY17" fmla="*/ 235176 h 1313750"/>
              <a:gd name="connsiteX0" fmla="*/ 1238644 w 3299703"/>
              <a:gd name="connsiteY0" fmla="*/ 235176 h 1251886"/>
              <a:gd name="connsiteX1" fmla="*/ 2458846 w 3299703"/>
              <a:gd name="connsiteY1" fmla="*/ 279156 h 1251886"/>
              <a:gd name="connsiteX2" fmla="*/ 2543520 w 3299703"/>
              <a:gd name="connsiteY2" fmla="*/ 991212 h 1251886"/>
              <a:gd name="connsiteX3" fmla="*/ 3137577 w 3299703"/>
              <a:gd name="connsiteY3" fmla="*/ 910169 h 1251886"/>
              <a:gd name="connsiteX4" fmla="*/ 3299703 w 3299703"/>
              <a:gd name="connsiteY4" fmla="*/ 1097083 h 1251886"/>
              <a:gd name="connsiteX5" fmla="*/ 3265546 w 3299703"/>
              <a:gd name="connsiteY5" fmla="*/ 1249672 h 1251886"/>
              <a:gd name="connsiteX6" fmla="*/ 2288433 w 3299703"/>
              <a:gd name="connsiteY6" fmla="*/ 1251886 h 1251886"/>
              <a:gd name="connsiteX7" fmla="*/ 1536473 w 3299703"/>
              <a:gd name="connsiteY7" fmla="*/ 1184054 h 1251886"/>
              <a:gd name="connsiteX8" fmla="*/ 1095159 w 3299703"/>
              <a:gd name="connsiteY8" fmla="*/ 1241550 h 1251886"/>
              <a:gd name="connsiteX9" fmla="*/ 842911 w 3299703"/>
              <a:gd name="connsiteY9" fmla="*/ 1239030 h 1251886"/>
              <a:gd name="connsiteX10" fmla="*/ 398848 w 3299703"/>
              <a:gd name="connsiteY10" fmla="*/ 1232749 h 1251886"/>
              <a:gd name="connsiteX11" fmla="*/ 230681 w 3299703"/>
              <a:gd name="connsiteY11" fmla="*/ 1170151 h 1251886"/>
              <a:gd name="connsiteX12" fmla="*/ 101932 w 3299703"/>
              <a:gd name="connsiteY12" fmla="*/ 899711 h 1251886"/>
              <a:gd name="connsiteX13" fmla="*/ 101933 w 3299703"/>
              <a:gd name="connsiteY13" fmla="*/ 894227 h 1251886"/>
              <a:gd name="connsiteX14" fmla="*/ 0 w 3299703"/>
              <a:gd name="connsiteY14" fmla="*/ 622011 h 1251886"/>
              <a:gd name="connsiteX15" fmla="*/ 32553 w 3299703"/>
              <a:gd name="connsiteY15" fmla="*/ 98732 h 1251886"/>
              <a:gd name="connsiteX16" fmla="*/ 784513 w 3299703"/>
              <a:gd name="connsiteY16" fmla="*/ 30900 h 1251886"/>
              <a:gd name="connsiteX17" fmla="*/ 1238644 w 3299703"/>
              <a:gd name="connsiteY17" fmla="*/ 235176 h 1251886"/>
              <a:gd name="connsiteX0" fmla="*/ 1238644 w 3434091"/>
              <a:gd name="connsiteY0" fmla="*/ 235176 h 1275473"/>
              <a:gd name="connsiteX1" fmla="*/ 2458846 w 3434091"/>
              <a:gd name="connsiteY1" fmla="*/ 279156 h 1275473"/>
              <a:gd name="connsiteX2" fmla="*/ 2543520 w 3434091"/>
              <a:gd name="connsiteY2" fmla="*/ 991212 h 1275473"/>
              <a:gd name="connsiteX3" fmla="*/ 3137577 w 3434091"/>
              <a:gd name="connsiteY3" fmla="*/ 910169 h 1275473"/>
              <a:gd name="connsiteX4" fmla="*/ 3299703 w 3434091"/>
              <a:gd name="connsiteY4" fmla="*/ 1097083 h 1275473"/>
              <a:gd name="connsiteX5" fmla="*/ 3265546 w 3434091"/>
              <a:gd name="connsiteY5" fmla="*/ 1249672 h 1275473"/>
              <a:gd name="connsiteX6" fmla="*/ 2288433 w 3434091"/>
              <a:gd name="connsiteY6" fmla="*/ 1251886 h 1275473"/>
              <a:gd name="connsiteX7" fmla="*/ 1536473 w 3434091"/>
              <a:gd name="connsiteY7" fmla="*/ 1184054 h 1275473"/>
              <a:gd name="connsiteX8" fmla="*/ 1095159 w 3434091"/>
              <a:gd name="connsiteY8" fmla="*/ 1241550 h 1275473"/>
              <a:gd name="connsiteX9" fmla="*/ 842911 w 3434091"/>
              <a:gd name="connsiteY9" fmla="*/ 1239030 h 1275473"/>
              <a:gd name="connsiteX10" fmla="*/ 398848 w 3434091"/>
              <a:gd name="connsiteY10" fmla="*/ 1232749 h 1275473"/>
              <a:gd name="connsiteX11" fmla="*/ 230681 w 3434091"/>
              <a:gd name="connsiteY11" fmla="*/ 1170151 h 1275473"/>
              <a:gd name="connsiteX12" fmla="*/ 101932 w 3434091"/>
              <a:gd name="connsiteY12" fmla="*/ 899711 h 1275473"/>
              <a:gd name="connsiteX13" fmla="*/ 101933 w 3434091"/>
              <a:gd name="connsiteY13" fmla="*/ 894227 h 1275473"/>
              <a:gd name="connsiteX14" fmla="*/ 0 w 3434091"/>
              <a:gd name="connsiteY14" fmla="*/ 622011 h 1275473"/>
              <a:gd name="connsiteX15" fmla="*/ 32553 w 3434091"/>
              <a:gd name="connsiteY15" fmla="*/ 98732 h 1275473"/>
              <a:gd name="connsiteX16" fmla="*/ 784513 w 3434091"/>
              <a:gd name="connsiteY16" fmla="*/ 30900 h 1275473"/>
              <a:gd name="connsiteX17" fmla="*/ 1238644 w 3434091"/>
              <a:gd name="connsiteY17" fmla="*/ 235176 h 1275473"/>
              <a:gd name="connsiteX0" fmla="*/ 1238644 w 3407070"/>
              <a:gd name="connsiteY0" fmla="*/ 235176 h 1306625"/>
              <a:gd name="connsiteX1" fmla="*/ 2458846 w 3407070"/>
              <a:gd name="connsiteY1" fmla="*/ 279156 h 1306625"/>
              <a:gd name="connsiteX2" fmla="*/ 2543520 w 3407070"/>
              <a:gd name="connsiteY2" fmla="*/ 991212 h 1306625"/>
              <a:gd name="connsiteX3" fmla="*/ 3137577 w 3407070"/>
              <a:gd name="connsiteY3" fmla="*/ 910169 h 1306625"/>
              <a:gd name="connsiteX4" fmla="*/ 3265546 w 3407070"/>
              <a:gd name="connsiteY4" fmla="*/ 1249672 h 1306625"/>
              <a:gd name="connsiteX5" fmla="*/ 2288433 w 3407070"/>
              <a:gd name="connsiteY5" fmla="*/ 1251886 h 1306625"/>
              <a:gd name="connsiteX6" fmla="*/ 1536473 w 3407070"/>
              <a:gd name="connsiteY6" fmla="*/ 1184054 h 1306625"/>
              <a:gd name="connsiteX7" fmla="*/ 1095159 w 3407070"/>
              <a:gd name="connsiteY7" fmla="*/ 1241550 h 1306625"/>
              <a:gd name="connsiteX8" fmla="*/ 842911 w 3407070"/>
              <a:gd name="connsiteY8" fmla="*/ 1239030 h 1306625"/>
              <a:gd name="connsiteX9" fmla="*/ 398848 w 3407070"/>
              <a:gd name="connsiteY9" fmla="*/ 1232749 h 1306625"/>
              <a:gd name="connsiteX10" fmla="*/ 230681 w 3407070"/>
              <a:gd name="connsiteY10" fmla="*/ 1170151 h 1306625"/>
              <a:gd name="connsiteX11" fmla="*/ 101932 w 3407070"/>
              <a:gd name="connsiteY11" fmla="*/ 899711 h 1306625"/>
              <a:gd name="connsiteX12" fmla="*/ 101933 w 3407070"/>
              <a:gd name="connsiteY12" fmla="*/ 894227 h 1306625"/>
              <a:gd name="connsiteX13" fmla="*/ 0 w 3407070"/>
              <a:gd name="connsiteY13" fmla="*/ 622011 h 1306625"/>
              <a:gd name="connsiteX14" fmla="*/ 32553 w 3407070"/>
              <a:gd name="connsiteY14" fmla="*/ 98732 h 1306625"/>
              <a:gd name="connsiteX15" fmla="*/ 784513 w 3407070"/>
              <a:gd name="connsiteY15" fmla="*/ 30900 h 1306625"/>
              <a:gd name="connsiteX16" fmla="*/ 1238644 w 3407070"/>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69379 w 3374517"/>
              <a:gd name="connsiteY11" fmla="*/ 899711 h 1306625"/>
              <a:gd name="connsiteX12" fmla="*/ 69380 w 3374517"/>
              <a:gd name="connsiteY12" fmla="*/ 894227 h 1306625"/>
              <a:gd name="connsiteX13" fmla="*/ 83551 w 3374517"/>
              <a:gd name="connsiteY13" fmla="*/ 641392 h 1306625"/>
              <a:gd name="connsiteX14" fmla="*/ 0 w 3374517"/>
              <a:gd name="connsiteY14" fmla="*/ 98732 h 1306625"/>
              <a:gd name="connsiteX15" fmla="*/ 751960 w 3374517"/>
              <a:gd name="connsiteY15" fmla="*/ 30900 h 1306625"/>
              <a:gd name="connsiteX16" fmla="*/ 1206091 w 3374517"/>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69379 w 3374517"/>
              <a:gd name="connsiteY11" fmla="*/ 899711 h 1306625"/>
              <a:gd name="connsiteX12" fmla="*/ 167102 w 3374517"/>
              <a:gd name="connsiteY12" fmla="*/ 912722 h 1306625"/>
              <a:gd name="connsiteX13" fmla="*/ 83551 w 3374517"/>
              <a:gd name="connsiteY13" fmla="*/ 641392 h 1306625"/>
              <a:gd name="connsiteX14" fmla="*/ 0 w 3374517"/>
              <a:gd name="connsiteY14" fmla="*/ 98732 h 1306625"/>
              <a:gd name="connsiteX15" fmla="*/ 751960 w 3374517"/>
              <a:gd name="connsiteY15" fmla="*/ 30900 h 1306625"/>
              <a:gd name="connsiteX16" fmla="*/ 1206091 w 3374517"/>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167102 w 3374517"/>
              <a:gd name="connsiteY11" fmla="*/ 912722 h 1306625"/>
              <a:gd name="connsiteX12" fmla="*/ 83551 w 3374517"/>
              <a:gd name="connsiteY12" fmla="*/ 641392 h 1306625"/>
              <a:gd name="connsiteX13" fmla="*/ 0 w 3374517"/>
              <a:gd name="connsiteY13" fmla="*/ 98732 h 1306625"/>
              <a:gd name="connsiteX14" fmla="*/ 751960 w 3374517"/>
              <a:gd name="connsiteY14" fmla="*/ 30900 h 1306625"/>
              <a:gd name="connsiteX15" fmla="*/ 1206091 w 3374517"/>
              <a:gd name="connsiteY15" fmla="*/ 235176 h 1306625"/>
              <a:gd name="connsiteX0" fmla="*/ 1317492 w 3485918"/>
              <a:gd name="connsiteY0" fmla="*/ 235176 h 1306625"/>
              <a:gd name="connsiteX1" fmla="*/ 2537694 w 3485918"/>
              <a:gd name="connsiteY1" fmla="*/ 279156 h 1306625"/>
              <a:gd name="connsiteX2" fmla="*/ 2622368 w 3485918"/>
              <a:gd name="connsiteY2" fmla="*/ 991212 h 1306625"/>
              <a:gd name="connsiteX3" fmla="*/ 3216425 w 3485918"/>
              <a:gd name="connsiteY3" fmla="*/ 910169 h 1306625"/>
              <a:gd name="connsiteX4" fmla="*/ 3344394 w 3485918"/>
              <a:gd name="connsiteY4" fmla="*/ 1249672 h 1306625"/>
              <a:gd name="connsiteX5" fmla="*/ 2367281 w 3485918"/>
              <a:gd name="connsiteY5" fmla="*/ 1251886 h 1306625"/>
              <a:gd name="connsiteX6" fmla="*/ 1615321 w 3485918"/>
              <a:gd name="connsiteY6" fmla="*/ 1184054 h 1306625"/>
              <a:gd name="connsiteX7" fmla="*/ 1174007 w 3485918"/>
              <a:gd name="connsiteY7" fmla="*/ 1241550 h 1306625"/>
              <a:gd name="connsiteX8" fmla="*/ 921759 w 3485918"/>
              <a:gd name="connsiteY8" fmla="*/ 1239030 h 1306625"/>
              <a:gd name="connsiteX9" fmla="*/ 477696 w 3485918"/>
              <a:gd name="connsiteY9" fmla="*/ 1232749 h 1306625"/>
              <a:gd name="connsiteX10" fmla="*/ 309529 w 3485918"/>
              <a:gd name="connsiteY10" fmla="*/ 1170151 h 1306625"/>
              <a:gd name="connsiteX11" fmla="*/ 278503 w 3485918"/>
              <a:gd name="connsiteY11" fmla="*/ 912722 h 1306625"/>
              <a:gd name="connsiteX12" fmla="*/ 194952 w 3485918"/>
              <a:gd name="connsiteY12" fmla="*/ 641392 h 1306625"/>
              <a:gd name="connsiteX13" fmla="*/ 111401 w 3485918"/>
              <a:gd name="connsiteY13" fmla="*/ 98732 h 1306625"/>
              <a:gd name="connsiteX14" fmla="*/ 863361 w 3485918"/>
              <a:gd name="connsiteY14" fmla="*/ 30900 h 1306625"/>
              <a:gd name="connsiteX15" fmla="*/ 1317492 w 3485918"/>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309530 w 3485919"/>
              <a:gd name="connsiteY10" fmla="*/ 1170151 h 1306625"/>
              <a:gd name="connsiteX11" fmla="*/ 278504 w 3485919"/>
              <a:gd name="connsiteY11" fmla="*/ 912722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309530 w 3485919"/>
              <a:gd name="connsiteY10" fmla="*/ 1170151 h 1306625"/>
              <a:gd name="connsiteX11" fmla="*/ 336897 w 3485919"/>
              <a:gd name="connsiteY11" fmla="*/ 777057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252673 w 3485919"/>
              <a:gd name="connsiteY10" fmla="*/ 1116220 h 1306625"/>
              <a:gd name="connsiteX11" fmla="*/ 336897 w 3485919"/>
              <a:gd name="connsiteY11" fmla="*/ 777057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252673 w 3485919"/>
              <a:gd name="connsiteY10" fmla="*/ 1116220 h 1306625"/>
              <a:gd name="connsiteX11" fmla="*/ 336897 w 3485919"/>
              <a:gd name="connsiteY11" fmla="*/ 777057 h 1306625"/>
              <a:gd name="connsiteX12" fmla="*/ 168449 w 3485919"/>
              <a:gd name="connsiteY12" fmla="*/ 573559 h 1306625"/>
              <a:gd name="connsiteX13" fmla="*/ 111402 w 3485919"/>
              <a:gd name="connsiteY13" fmla="*/ 98732 h 1306625"/>
              <a:gd name="connsiteX14" fmla="*/ 863362 w 3485919"/>
              <a:gd name="connsiteY14" fmla="*/ 30900 h 1306625"/>
              <a:gd name="connsiteX15" fmla="*/ 1317493 w 3485919"/>
              <a:gd name="connsiteY15" fmla="*/ 235176 h 130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919" h="1306625">
                <a:moveTo>
                  <a:pt x="1317493" y="235176"/>
                </a:moveTo>
                <a:cubicBezTo>
                  <a:pt x="1596549" y="276552"/>
                  <a:pt x="2440819" y="156815"/>
                  <a:pt x="2537695" y="279156"/>
                </a:cubicBezTo>
                <a:cubicBezTo>
                  <a:pt x="2634571" y="401497"/>
                  <a:pt x="2509247" y="886043"/>
                  <a:pt x="2622369" y="991212"/>
                </a:cubicBezTo>
                <a:cubicBezTo>
                  <a:pt x="2735491" y="1096381"/>
                  <a:pt x="3096088" y="867092"/>
                  <a:pt x="3216426" y="910169"/>
                </a:cubicBezTo>
                <a:cubicBezTo>
                  <a:pt x="3336764" y="953246"/>
                  <a:pt x="3485919" y="1192719"/>
                  <a:pt x="3344395" y="1249672"/>
                </a:cubicBezTo>
                <a:cubicBezTo>
                  <a:pt x="3202871" y="1306625"/>
                  <a:pt x="2655461" y="1262822"/>
                  <a:pt x="2367282" y="1251886"/>
                </a:cubicBezTo>
                <a:cubicBezTo>
                  <a:pt x="2079103" y="1240950"/>
                  <a:pt x="1788743" y="1196087"/>
                  <a:pt x="1615322" y="1184054"/>
                </a:cubicBezTo>
                <a:lnTo>
                  <a:pt x="1174008" y="1241550"/>
                </a:lnTo>
                <a:lnTo>
                  <a:pt x="921760" y="1239030"/>
                </a:lnTo>
                <a:lnTo>
                  <a:pt x="477697" y="1232749"/>
                </a:lnTo>
                <a:cubicBezTo>
                  <a:pt x="436969" y="1226141"/>
                  <a:pt x="276140" y="1192169"/>
                  <a:pt x="252673" y="1116220"/>
                </a:cubicBezTo>
                <a:cubicBezTo>
                  <a:pt x="229206" y="1040271"/>
                  <a:pt x="355993" y="865184"/>
                  <a:pt x="336897" y="777057"/>
                </a:cubicBezTo>
                <a:cubicBezTo>
                  <a:pt x="319908" y="730774"/>
                  <a:pt x="206032" y="686613"/>
                  <a:pt x="168449" y="573559"/>
                </a:cubicBezTo>
                <a:cubicBezTo>
                  <a:pt x="130867" y="460505"/>
                  <a:pt x="0" y="200481"/>
                  <a:pt x="111402" y="98732"/>
                </a:cubicBezTo>
                <a:cubicBezTo>
                  <a:pt x="189606" y="0"/>
                  <a:pt x="662347" y="8159"/>
                  <a:pt x="863362" y="30900"/>
                </a:cubicBezTo>
                <a:cubicBezTo>
                  <a:pt x="1064377" y="53641"/>
                  <a:pt x="1038438" y="193800"/>
                  <a:pt x="1317493" y="235176"/>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Freeform 78"/>
          <p:cNvSpPr/>
          <p:nvPr/>
        </p:nvSpPr>
        <p:spPr bwMode="auto">
          <a:xfrm>
            <a:off x="3440642" y="4493124"/>
            <a:ext cx="3399154" cy="1196982"/>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267339 h 1492316"/>
              <a:gd name="connsiteX1" fmla="*/ 1954923 w 3464277"/>
              <a:gd name="connsiteY1" fmla="*/ 283105 h 1492316"/>
              <a:gd name="connsiteX2" fmla="*/ 2096813 w 3464277"/>
              <a:gd name="connsiteY2" fmla="*/ 361932 h 1492316"/>
              <a:gd name="connsiteX3" fmla="*/ 2175640 w 3464277"/>
              <a:gd name="connsiteY3" fmla="*/ 519587 h 1492316"/>
              <a:gd name="connsiteX4" fmla="*/ 2937640 w 3464277"/>
              <a:gd name="connsiteY4" fmla="*/ 740305 h 1492316"/>
              <a:gd name="connsiteX5" fmla="*/ 2929759 w 3464277"/>
              <a:gd name="connsiteY5" fmla="*/ 824842 h 1492316"/>
              <a:gd name="connsiteX6" fmla="*/ 3016467 w 3464277"/>
              <a:gd name="connsiteY6" fmla="*/ 810560 h 1492316"/>
              <a:gd name="connsiteX7" fmla="*/ 3184632 w 3464277"/>
              <a:gd name="connsiteY7" fmla="*/ 810560 h 1492316"/>
              <a:gd name="connsiteX8" fmla="*/ 3179377 w 3464277"/>
              <a:gd name="connsiteY8" fmla="*/ 960313 h 1492316"/>
              <a:gd name="connsiteX9" fmla="*/ 3394841 w 3464277"/>
              <a:gd name="connsiteY9" fmla="*/ 1060953 h 1492316"/>
              <a:gd name="connsiteX10" fmla="*/ 3392213 w 3464277"/>
              <a:gd name="connsiteY10" fmla="*/ 1071380 h 1492316"/>
              <a:gd name="connsiteX11" fmla="*/ 3316660 w 3464277"/>
              <a:gd name="connsiteY11" fmla="*/ 1076187 h 1492316"/>
              <a:gd name="connsiteX12" fmla="*/ 3384330 w 3464277"/>
              <a:gd name="connsiteY12" fmla="*/ 1074255 h 1492316"/>
              <a:gd name="connsiteX13" fmla="*/ 3386955 w 3464277"/>
              <a:gd name="connsiteY13" fmla="*/ 1071419 h 1492316"/>
              <a:gd name="connsiteX14" fmla="*/ 3250321 w 3464277"/>
              <a:gd name="connsiteY14" fmla="*/ 1061758 h 1492316"/>
              <a:gd name="connsiteX15" fmla="*/ 3260252 w 3464277"/>
              <a:gd name="connsiteY15" fmla="*/ 1061633 h 1492316"/>
              <a:gd name="connsiteX16" fmla="*/ 3337689 w 3464277"/>
              <a:gd name="connsiteY16" fmla="*/ 1064475 h 1492316"/>
              <a:gd name="connsiteX17" fmla="*/ 3337689 w 3464277"/>
              <a:gd name="connsiteY17" fmla="*/ 1055719 h 1492316"/>
              <a:gd name="connsiteX18" fmla="*/ 3272127 w 3464277"/>
              <a:gd name="connsiteY18" fmla="*/ 1014935 h 1492316"/>
              <a:gd name="connsiteX19" fmla="*/ 3418590 w 3464277"/>
              <a:gd name="connsiteY19" fmla="*/ 1068910 h 1492316"/>
              <a:gd name="connsiteX20" fmla="*/ 3402721 w 3464277"/>
              <a:gd name="connsiteY20" fmla="*/ 1071419 h 1492316"/>
              <a:gd name="connsiteX21" fmla="*/ 3310755 w 3464277"/>
              <a:gd name="connsiteY21" fmla="*/ 1061758 h 1492316"/>
              <a:gd name="connsiteX22" fmla="*/ 3418486 w 3464277"/>
              <a:gd name="connsiteY22" fmla="*/ 1071419 h 1492316"/>
              <a:gd name="connsiteX23" fmla="*/ 3434253 w 3464277"/>
              <a:gd name="connsiteY23" fmla="*/ 1201849 h 1492316"/>
              <a:gd name="connsiteX24" fmla="*/ 3400096 w 3464277"/>
              <a:gd name="connsiteY24" fmla="*/ 1354438 h 1492316"/>
              <a:gd name="connsiteX25" fmla="*/ 2270234 w 3464277"/>
              <a:gd name="connsiteY25" fmla="*/ 1418516 h 1492316"/>
              <a:gd name="connsiteX26" fmla="*/ 2280741 w 3464277"/>
              <a:gd name="connsiteY26" fmla="*/ 1356433 h 1492316"/>
              <a:gd name="connsiteX27" fmla="*/ 2264976 w 3464277"/>
              <a:gd name="connsiteY27" fmla="*/ 1395079 h 1492316"/>
              <a:gd name="connsiteX28" fmla="*/ 2094186 w 3464277"/>
              <a:gd name="connsiteY28" fmla="*/ 1305290 h 1492316"/>
              <a:gd name="connsiteX29" fmla="*/ 1513489 w 3464277"/>
              <a:gd name="connsiteY29" fmla="*/ 1370925 h 1492316"/>
              <a:gd name="connsiteX30" fmla="*/ 1229709 w 3464277"/>
              <a:gd name="connsiteY30" fmla="*/ 1346316 h 1492316"/>
              <a:gd name="connsiteX31" fmla="*/ 977461 w 3464277"/>
              <a:gd name="connsiteY31" fmla="*/ 1343796 h 1492316"/>
              <a:gd name="connsiteX32" fmla="*/ 706820 w 3464277"/>
              <a:gd name="connsiteY32" fmla="*/ 1304866 h 1492316"/>
              <a:gd name="connsiteX33" fmla="*/ 609597 w 3464277"/>
              <a:gd name="connsiteY33" fmla="*/ 1314566 h 1492316"/>
              <a:gd name="connsiteX34" fmla="*/ 593831 w 3464277"/>
              <a:gd name="connsiteY34" fmla="*/ 1295243 h 1492316"/>
              <a:gd name="connsiteX35" fmla="*/ 533397 w 3464277"/>
              <a:gd name="connsiteY35" fmla="*/ 1201849 h 1492316"/>
              <a:gd name="connsiteX36" fmla="*/ 365231 w 3464277"/>
              <a:gd name="connsiteY36" fmla="*/ 1071419 h 1492316"/>
              <a:gd name="connsiteX37" fmla="*/ 236482 w 3464277"/>
              <a:gd name="connsiteY37" fmla="*/ 1004477 h 1492316"/>
              <a:gd name="connsiteX38" fmla="*/ 236483 w 3464277"/>
              <a:gd name="connsiteY38" fmla="*/ 998993 h 1492316"/>
              <a:gd name="connsiteX39" fmla="*/ 0 w 3464277"/>
              <a:gd name="connsiteY39" fmla="*/ 811645 h 1492316"/>
              <a:gd name="connsiteX40" fmla="*/ 562304 w 3464277"/>
              <a:gd name="connsiteY40" fmla="*/ 743454 h 1492316"/>
              <a:gd name="connsiteX41" fmla="*/ 457199 w 3464277"/>
              <a:gd name="connsiteY41" fmla="*/ 591181 h 1492316"/>
              <a:gd name="connsiteX42" fmla="*/ 315370 w 3464277"/>
              <a:gd name="connsiteY42" fmla="*/ 346167 h 1492316"/>
              <a:gd name="connsiteX43" fmla="*/ 875015 w 3464277"/>
              <a:gd name="connsiteY43" fmla="*/ 48077 h 1492316"/>
              <a:gd name="connsiteX44" fmla="*/ 1623847 w 3464277"/>
              <a:gd name="connsiteY44" fmla="*/ 204277 h 1492316"/>
              <a:gd name="connsiteX45" fmla="*/ 1844565 w 3464277"/>
              <a:gd name="connsiteY45" fmla="*/ 267339 h 1492316"/>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315370 w 3464277"/>
              <a:gd name="connsiteY42" fmla="*/ 298090 h 1444239"/>
              <a:gd name="connsiteX43" fmla="*/ 875015 w 3464277"/>
              <a:gd name="connsiteY43" fmla="*/ 0 h 1444239"/>
              <a:gd name="connsiteX44" fmla="*/ 1623847 w 3464277"/>
              <a:gd name="connsiteY44" fmla="*/ 156200 h 1444239"/>
              <a:gd name="connsiteX45" fmla="*/ 1844565 w 3464277"/>
              <a:gd name="connsiteY45" fmla="*/ 219262 h 1444239"/>
              <a:gd name="connsiteX0" fmla="*/ 1844565 w 3464277"/>
              <a:gd name="connsiteY0" fmla="*/ 263454 h 1488431"/>
              <a:gd name="connsiteX1" fmla="*/ 1954923 w 3464277"/>
              <a:gd name="connsiteY1" fmla="*/ 279220 h 1488431"/>
              <a:gd name="connsiteX2" fmla="*/ 2096813 w 3464277"/>
              <a:gd name="connsiteY2" fmla="*/ 358047 h 1488431"/>
              <a:gd name="connsiteX3" fmla="*/ 2175640 w 3464277"/>
              <a:gd name="connsiteY3" fmla="*/ 515702 h 1488431"/>
              <a:gd name="connsiteX4" fmla="*/ 2937640 w 3464277"/>
              <a:gd name="connsiteY4" fmla="*/ 736420 h 1488431"/>
              <a:gd name="connsiteX5" fmla="*/ 2929759 w 3464277"/>
              <a:gd name="connsiteY5" fmla="*/ 820957 h 1488431"/>
              <a:gd name="connsiteX6" fmla="*/ 3016467 w 3464277"/>
              <a:gd name="connsiteY6" fmla="*/ 806675 h 1488431"/>
              <a:gd name="connsiteX7" fmla="*/ 3184632 w 3464277"/>
              <a:gd name="connsiteY7" fmla="*/ 806675 h 1488431"/>
              <a:gd name="connsiteX8" fmla="*/ 3179377 w 3464277"/>
              <a:gd name="connsiteY8" fmla="*/ 956428 h 1488431"/>
              <a:gd name="connsiteX9" fmla="*/ 3394841 w 3464277"/>
              <a:gd name="connsiteY9" fmla="*/ 1057068 h 1488431"/>
              <a:gd name="connsiteX10" fmla="*/ 3392213 w 3464277"/>
              <a:gd name="connsiteY10" fmla="*/ 1067495 h 1488431"/>
              <a:gd name="connsiteX11" fmla="*/ 3316660 w 3464277"/>
              <a:gd name="connsiteY11" fmla="*/ 1072302 h 1488431"/>
              <a:gd name="connsiteX12" fmla="*/ 3384330 w 3464277"/>
              <a:gd name="connsiteY12" fmla="*/ 1070370 h 1488431"/>
              <a:gd name="connsiteX13" fmla="*/ 3386955 w 3464277"/>
              <a:gd name="connsiteY13" fmla="*/ 1067534 h 1488431"/>
              <a:gd name="connsiteX14" fmla="*/ 3250321 w 3464277"/>
              <a:gd name="connsiteY14" fmla="*/ 1057873 h 1488431"/>
              <a:gd name="connsiteX15" fmla="*/ 3260252 w 3464277"/>
              <a:gd name="connsiteY15" fmla="*/ 1057748 h 1488431"/>
              <a:gd name="connsiteX16" fmla="*/ 3337689 w 3464277"/>
              <a:gd name="connsiteY16" fmla="*/ 1060590 h 1488431"/>
              <a:gd name="connsiteX17" fmla="*/ 3337689 w 3464277"/>
              <a:gd name="connsiteY17" fmla="*/ 1051834 h 1488431"/>
              <a:gd name="connsiteX18" fmla="*/ 3272127 w 3464277"/>
              <a:gd name="connsiteY18" fmla="*/ 1011050 h 1488431"/>
              <a:gd name="connsiteX19" fmla="*/ 3418590 w 3464277"/>
              <a:gd name="connsiteY19" fmla="*/ 1065025 h 1488431"/>
              <a:gd name="connsiteX20" fmla="*/ 3402721 w 3464277"/>
              <a:gd name="connsiteY20" fmla="*/ 1067534 h 1488431"/>
              <a:gd name="connsiteX21" fmla="*/ 3310755 w 3464277"/>
              <a:gd name="connsiteY21" fmla="*/ 1057873 h 1488431"/>
              <a:gd name="connsiteX22" fmla="*/ 3418486 w 3464277"/>
              <a:gd name="connsiteY22" fmla="*/ 1067534 h 1488431"/>
              <a:gd name="connsiteX23" fmla="*/ 3434253 w 3464277"/>
              <a:gd name="connsiteY23" fmla="*/ 1197964 h 1488431"/>
              <a:gd name="connsiteX24" fmla="*/ 3400096 w 3464277"/>
              <a:gd name="connsiteY24" fmla="*/ 1350553 h 1488431"/>
              <a:gd name="connsiteX25" fmla="*/ 2270234 w 3464277"/>
              <a:gd name="connsiteY25" fmla="*/ 1414631 h 1488431"/>
              <a:gd name="connsiteX26" fmla="*/ 2280741 w 3464277"/>
              <a:gd name="connsiteY26" fmla="*/ 1352548 h 1488431"/>
              <a:gd name="connsiteX27" fmla="*/ 2264976 w 3464277"/>
              <a:gd name="connsiteY27" fmla="*/ 1391194 h 1488431"/>
              <a:gd name="connsiteX28" fmla="*/ 2094186 w 3464277"/>
              <a:gd name="connsiteY28" fmla="*/ 1301405 h 1488431"/>
              <a:gd name="connsiteX29" fmla="*/ 1513489 w 3464277"/>
              <a:gd name="connsiteY29" fmla="*/ 1367040 h 1488431"/>
              <a:gd name="connsiteX30" fmla="*/ 1229709 w 3464277"/>
              <a:gd name="connsiteY30" fmla="*/ 1342431 h 1488431"/>
              <a:gd name="connsiteX31" fmla="*/ 977461 w 3464277"/>
              <a:gd name="connsiteY31" fmla="*/ 1339911 h 1488431"/>
              <a:gd name="connsiteX32" fmla="*/ 706820 w 3464277"/>
              <a:gd name="connsiteY32" fmla="*/ 1300981 h 1488431"/>
              <a:gd name="connsiteX33" fmla="*/ 609597 w 3464277"/>
              <a:gd name="connsiteY33" fmla="*/ 1310681 h 1488431"/>
              <a:gd name="connsiteX34" fmla="*/ 593831 w 3464277"/>
              <a:gd name="connsiteY34" fmla="*/ 1291358 h 1488431"/>
              <a:gd name="connsiteX35" fmla="*/ 533397 w 3464277"/>
              <a:gd name="connsiteY35" fmla="*/ 1197964 h 1488431"/>
              <a:gd name="connsiteX36" fmla="*/ 365231 w 3464277"/>
              <a:gd name="connsiteY36" fmla="*/ 1067534 h 1488431"/>
              <a:gd name="connsiteX37" fmla="*/ 236482 w 3464277"/>
              <a:gd name="connsiteY37" fmla="*/ 1000592 h 1488431"/>
              <a:gd name="connsiteX38" fmla="*/ 236483 w 3464277"/>
              <a:gd name="connsiteY38" fmla="*/ 995108 h 1488431"/>
              <a:gd name="connsiteX39" fmla="*/ 0 w 3464277"/>
              <a:gd name="connsiteY39" fmla="*/ 807760 h 1488431"/>
              <a:gd name="connsiteX40" fmla="*/ 562304 w 3464277"/>
              <a:gd name="connsiteY40" fmla="*/ 739569 h 1488431"/>
              <a:gd name="connsiteX41" fmla="*/ 457199 w 3464277"/>
              <a:gd name="connsiteY41" fmla="*/ 587296 h 1488431"/>
              <a:gd name="connsiteX42" fmla="*/ 315370 w 3464277"/>
              <a:gd name="connsiteY42" fmla="*/ 138785 h 1488431"/>
              <a:gd name="connsiteX43" fmla="*/ 875015 w 3464277"/>
              <a:gd name="connsiteY43" fmla="*/ 44192 h 1488431"/>
              <a:gd name="connsiteX44" fmla="*/ 1623847 w 3464277"/>
              <a:gd name="connsiteY44" fmla="*/ 200392 h 1488431"/>
              <a:gd name="connsiteX45" fmla="*/ 1844565 w 3464277"/>
              <a:gd name="connsiteY45" fmla="*/ 263454 h 1488431"/>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113933 w 3464277"/>
              <a:gd name="connsiteY42" fmla="*/ 238229 h 1444239"/>
              <a:gd name="connsiteX43" fmla="*/ 315370 w 3464277"/>
              <a:gd name="connsiteY43" fmla="*/ 94593 h 1444239"/>
              <a:gd name="connsiteX44" fmla="*/ 875015 w 3464277"/>
              <a:gd name="connsiteY44" fmla="*/ 0 h 1444239"/>
              <a:gd name="connsiteX45" fmla="*/ 1623847 w 3464277"/>
              <a:gd name="connsiteY45" fmla="*/ 156200 h 1444239"/>
              <a:gd name="connsiteX46" fmla="*/ 1844565 w 3464277"/>
              <a:gd name="connsiteY46"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238229 h 1444239"/>
              <a:gd name="connsiteX44" fmla="*/ 347922 w 3496829"/>
              <a:gd name="connsiteY44" fmla="*/ 94593 h 1444239"/>
              <a:gd name="connsiteX45" fmla="*/ 907567 w 3496829"/>
              <a:gd name="connsiteY45" fmla="*/ 0 h 1444239"/>
              <a:gd name="connsiteX46" fmla="*/ 1656399 w 3496829"/>
              <a:gd name="connsiteY46" fmla="*/ 156200 h 1444239"/>
              <a:gd name="connsiteX47" fmla="*/ 1877117 w 3496829"/>
              <a:gd name="connsiteY47"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33465 w 3496829"/>
              <a:gd name="connsiteY43" fmla="*/ 530702 h 1444239"/>
              <a:gd name="connsiteX44" fmla="*/ 146485 w 3496829"/>
              <a:gd name="connsiteY44" fmla="*/ 238229 h 1444239"/>
              <a:gd name="connsiteX45" fmla="*/ 347922 w 3496829"/>
              <a:gd name="connsiteY45" fmla="*/ 94593 h 1444239"/>
              <a:gd name="connsiteX46" fmla="*/ 907567 w 3496829"/>
              <a:gd name="connsiteY46" fmla="*/ 0 h 1444239"/>
              <a:gd name="connsiteX47" fmla="*/ 1656399 w 3496829"/>
              <a:gd name="connsiteY47" fmla="*/ 156200 h 1444239"/>
              <a:gd name="connsiteX48" fmla="*/ 1877117 w 3496829"/>
              <a:gd name="connsiteY48"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551845 h 1444239"/>
              <a:gd name="connsiteX44" fmla="*/ 133465 w 3496829"/>
              <a:gd name="connsiteY44" fmla="*/ 530702 h 1444239"/>
              <a:gd name="connsiteX45" fmla="*/ 146485 w 3496829"/>
              <a:gd name="connsiteY45" fmla="*/ 238229 h 1444239"/>
              <a:gd name="connsiteX46" fmla="*/ 347922 w 3496829"/>
              <a:gd name="connsiteY46" fmla="*/ 94593 h 1444239"/>
              <a:gd name="connsiteX47" fmla="*/ 907567 w 3496829"/>
              <a:gd name="connsiteY47" fmla="*/ 0 h 1444239"/>
              <a:gd name="connsiteX48" fmla="*/ 1656399 w 3496829"/>
              <a:gd name="connsiteY48" fmla="*/ 156200 h 1444239"/>
              <a:gd name="connsiteX49" fmla="*/ 1877117 w 3496829"/>
              <a:gd name="connsiteY49"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93999 w 3513711"/>
              <a:gd name="connsiteY0" fmla="*/ 219262 h 1444239"/>
              <a:gd name="connsiteX1" fmla="*/ 2004357 w 3513711"/>
              <a:gd name="connsiteY1" fmla="*/ 235028 h 1444239"/>
              <a:gd name="connsiteX2" fmla="*/ 2146247 w 3513711"/>
              <a:gd name="connsiteY2" fmla="*/ 313855 h 1444239"/>
              <a:gd name="connsiteX3" fmla="*/ 2225074 w 3513711"/>
              <a:gd name="connsiteY3" fmla="*/ 471510 h 1444239"/>
              <a:gd name="connsiteX4" fmla="*/ 2987074 w 3513711"/>
              <a:gd name="connsiteY4" fmla="*/ 692228 h 1444239"/>
              <a:gd name="connsiteX5" fmla="*/ 2979193 w 3513711"/>
              <a:gd name="connsiteY5" fmla="*/ 776765 h 1444239"/>
              <a:gd name="connsiteX6" fmla="*/ 3065901 w 3513711"/>
              <a:gd name="connsiteY6" fmla="*/ 762483 h 1444239"/>
              <a:gd name="connsiteX7" fmla="*/ 3234066 w 3513711"/>
              <a:gd name="connsiteY7" fmla="*/ 762483 h 1444239"/>
              <a:gd name="connsiteX8" fmla="*/ 3228811 w 3513711"/>
              <a:gd name="connsiteY8" fmla="*/ 912236 h 1444239"/>
              <a:gd name="connsiteX9" fmla="*/ 3444275 w 3513711"/>
              <a:gd name="connsiteY9" fmla="*/ 1012876 h 1444239"/>
              <a:gd name="connsiteX10" fmla="*/ 3441647 w 3513711"/>
              <a:gd name="connsiteY10" fmla="*/ 1023303 h 1444239"/>
              <a:gd name="connsiteX11" fmla="*/ 3366094 w 3513711"/>
              <a:gd name="connsiteY11" fmla="*/ 1028110 h 1444239"/>
              <a:gd name="connsiteX12" fmla="*/ 3433764 w 3513711"/>
              <a:gd name="connsiteY12" fmla="*/ 1026178 h 1444239"/>
              <a:gd name="connsiteX13" fmla="*/ 3436389 w 3513711"/>
              <a:gd name="connsiteY13" fmla="*/ 1023342 h 1444239"/>
              <a:gd name="connsiteX14" fmla="*/ 3299755 w 3513711"/>
              <a:gd name="connsiteY14" fmla="*/ 1013681 h 1444239"/>
              <a:gd name="connsiteX15" fmla="*/ 3309686 w 3513711"/>
              <a:gd name="connsiteY15" fmla="*/ 1013556 h 1444239"/>
              <a:gd name="connsiteX16" fmla="*/ 3387123 w 3513711"/>
              <a:gd name="connsiteY16" fmla="*/ 1016398 h 1444239"/>
              <a:gd name="connsiteX17" fmla="*/ 3387123 w 3513711"/>
              <a:gd name="connsiteY17" fmla="*/ 1007642 h 1444239"/>
              <a:gd name="connsiteX18" fmla="*/ 3321561 w 3513711"/>
              <a:gd name="connsiteY18" fmla="*/ 966858 h 1444239"/>
              <a:gd name="connsiteX19" fmla="*/ 3468024 w 3513711"/>
              <a:gd name="connsiteY19" fmla="*/ 1020833 h 1444239"/>
              <a:gd name="connsiteX20" fmla="*/ 3452155 w 3513711"/>
              <a:gd name="connsiteY20" fmla="*/ 1023342 h 1444239"/>
              <a:gd name="connsiteX21" fmla="*/ 3360189 w 3513711"/>
              <a:gd name="connsiteY21" fmla="*/ 1013681 h 1444239"/>
              <a:gd name="connsiteX22" fmla="*/ 3467920 w 3513711"/>
              <a:gd name="connsiteY22" fmla="*/ 1023342 h 1444239"/>
              <a:gd name="connsiteX23" fmla="*/ 3483687 w 3513711"/>
              <a:gd name="connsiteY23" fmla="*/ 1153772 h 1444239"/>
              <a:gd name="connsiteX24" fmla="*/ 3449530 w 3513711"/>
              <a:gd name="connsiteY24" fmla="*/ 1306361 h 1444239"/>
              <a:gd name="connsiteX25" fmla="*/ 2319668 w 3513711"/>
              <a:gd name="connsiteY25" fmla="*/ 1370439 h 1444239"/>
              <a:gd name="connsiteX26" fmla="*/ 2330175 w 3513711"/>
              <a:gd name="connsiteY26" fmla="*/ 1308356 h 1444239"/>
              <a:gd name="connsiteX27" fmla="*/ 2314410 w 3513711"/>
              <a:gd name="connsiteY27" fmla="*/ 1347002 h 1444239"/>
              <a:gd name="connsiteX28" fmla="*/ 2143620 w 3513711"/>
              <a:gd name="connsiteY28" fmla="*/ 1257213 h 1444239"/>
              <a:gd name="connsiteX29" fmla="*/ 1562923 w 3513711"/>
              <a:gd name="connsiteY29" fmla="*/ 1322848 h 1444239"/>
              <a:gd name="connsiteX30" fmla="*/ 1279143 w 3513711"/>
              <a:gd name="connsiteY30" fmla="*/ 1298239 h 1444239"/>
              <a:gd name="connsiteX31" fmla="*/ 1026895 w 3513711"/>
              <a:gd name="connsiteY31" fmla="*/ 1295719 h 1444239"/>
              <a:gd name="connsiteX32" fmla="*/ 756254 w 3513711"/>
              <a:gd name="connsiteY32" fmla="*/ 1256789 h 1444239"/>
              <a:gd name="connsiteX33" fmla="*/ 659031 w 3513711"/>
              <a:gd name="connsiteY33" fmla="*/ 1266489 h 1444239"/>
              <a:gd name="connsiteX34" fmla="*/ 643265 w 3513711"/>
              <a:gd name="connsiteY34" fmla="*/ 1247166 h 1444239"/>
              <a:gd name="connsiteX35" fmla="*/ 582831 w 3513711"/>
              <a:gd name="connsiteY35" fmla="*/ 1153772 h 1444239"/>
              <a:gd name="connsiteX36" fmla="*/ 414665 w 3513711"/>
              <a:gd name="connsiteY36" fmla="*/ 1023342 h 1444239"/>
              <a:gd name="connsiteX37" fmla="*/ 285916 w 3513711"/>
              <a:gd name="connsiteY37" fmla="*/ 956400 h 1444239"/>
              <a:gd name="connsiteX38" fmla="*/ 285917 w 3513711"/>
              <a:gd name="connsiteY38" fmla="*/ 950916 h 1444239"/>
              <a:gd name="connsiteX39" fmla="*/ 49434 w 3513711"/>
              <a:gd name="connsiteY39" fmla="*/ 763568 h 1444239"/>
              <a:gd name="connsiteX40" fmla="*/ 611738 w 3513711"/>
              <a:gd name="connsiteY40" fmla="*/ 695377 h 1444239"/>
              <a:gd name="connsiteX41" fmla="*/ 16882 w 3513711"/>
              <a:gd name="connsiteY41" fmla="*/ 678700 h 1444239"/>
              <a:gd name="connsiteX42" fmla="*/ 506633 w 3513711"/>
              <a:gd name="connsiteY42" fmla="*/ 543104 h 1444239"/>
              <a:gd name="connsiteX43" fmla="*/ 66796 w 3513711"/>
              <a:gd name="connsiteY43" fmla="*/ 530702 h 1444239"/>
              <a:gd name="connsiteX44" fmla="*/ 105858 w 3513711"/>
              <a:gd name="connsiteY44" fmla="*/ 530702 h 1444239"/>
              <a:gd name="connsiteX45" fmla="*/ 163367 w 3513711"/>
              <a:gd name="connsiteY45" fmla="*/ 551845 h 1444239"/>
              <a:gd name="connsiteX46" fmla="*/ 150347 w 3513711"/>
              <a:gd name="connsiteY46" fmla="*/ 530702 h 1444239"/>
              <a:gd name="connsiteX47" fmla="*/ 163367 w 3513711"/>
              <a:gd name="connsiteY47" fmla="*/ 238229 h 1444239"/>
              <a:gd name="connsiteX48" fmla="*/ 364804 w 3513711"/>
              <a:gd name="connsiteY48" fmla="*/ 94593 h 1444239"/>
              <a:gd name="connsiteX49" fmla="*/ 924449 w 3513711"/>
              <a:gd name="connsiteY49" fmla="*/ 0 h 1444239"/>
              <a:gd name="connsiteX50" fmla="*/ 1673281 w 3513711"/>
              <a:gd name="connsiteY50" fmla="*/ 156200 h 1444239"/>
              <a:gd name="connsiteX51" fmla="*/ 1893999 w 3513711"/>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228887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211038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131084 h 1356061"/>
              <a:gd name="connsiteX1" fmla="*/ 1955710 w 3465064"/>
              <a:gd name="connsiteY1" fmla="*/ 146850 h 1356061"/>
              <a:gd name="connsiteX2" fmla="*/ 2097600 w 3465064"/>
              <a:gd name="connsiteY2" fmla="*/ 225677 h 1356061"/>
              <a:gd name="connsiteX3" fmla="*/ 2594183 w 3465064"/>
              <a:gd name="connsiteY3" fmla="*/ 247667 h 1356061"/>
              <a:gd name="connsiteX4" fmla="*/ 2938427 w 3465064"/>
              <a:gd name="connsiteY4" fmla="*/ 604050 h 1356061"/>
              <a:gd name="connsiteX5" fmla="*/ 2930546 w 3465064"/>
              <a:gd name="connsiteY5" fmla="*/ 688587 h 1356061"/>
              <a:gd name="connsiteX6" fmla="*/ 3017254 w 3465064"/>
              <a:gd name="connsiteY6" fmla="*/ 674305 h 1356061"/>
              <a:gd name="connsiteX7" fmla="*/ 3185419 w 3465064"/>
              <a:gd name="connsiteY7" fmla="*/ 674305 h 1356061"/>
              <a:gd name="connsiteX8" fmla="*/ 3180164 w 3465064"/>
              <a:gd name="connsiteY8" fmla="*/ 824058 h 1356061"/>
              <a:gd name="connsiteX9" fmla="*/ 3395628 w 3465064"/>
              <a:gd name="connsiteY9" fmla="*/ 924698 h 1356061"/>
              <a:gd name="connsiteX10" fmla="*/ 3393000 w 3465064"/>
              <a:gd name="connsiteY10" fmla="*/ 935125 h 1356061"/>
              <a:gd name="connsiteX11" fmla="*/ 3317447 w 3465064"/>
              <a:gd name="connsiteY11" fmla="*/ 939932 h 1356061"/>
              <a:gd name="connsiteX12" fmla="*/ 3385117 w 3465064"/>
              <a:gd name="connsiteY12" fmla="*/ 938000 h 1356061"/>
              <a:gd name="connsiteX13" fmla="*/ 3387742 w 3465064"/>
              <a:gd name="connsiteY13" fmla="*/ 935164 h 1356061"/>
              <a:gd name="connsiteX14" fmla="*/ 3251108 w 3465064"/>
              <a:gd name="connsiteY14" fmla="*/ 925503 h 1356061"/>
              <a:gd name="connsiteX15" fmla="*/ 3261039 w 3465064"/>
              <a:gd name="connsiteY15" fmla="*/ 925378 h 1356061"/>
              <a:gd name="connsiteX16" fmla="*/ 3338476 w 3465064"/>
              <a:gd name="connsiteY16" fmla="*/ 928220 h 1356061"/>
              <a:gd name="connsiteX17" fmla="*/ 3338476 w 3465064"/>
              <a:gd name="connsiteY17" fmla="*/ 919464 h 1356061"/>
              <a:gd name="connsiteX18" fmla="*/ 3272914 w 3465064"/>
              <a:gd name="connsiteY18" fmla="*/ 878680 h 1356061"/>
              <a:gd name="connsiteX19" fmla="*/ 3419377 w 3465064"/>
              <a:gd name="connsiteY19" fmla="*/ 932655 h 1356061"/>
              <a:gd name="connsiteX20" fmla="*/ 3403508 w 3465064"/>
              <a:gd name="connsiteY20" fmla="*/ 935164 h 1356061"/>
              <a:gd name="connsiteX21" fmla="*/ 3311542 w 3465064"/>
              <a:gd name="connsiteY21" fmla="*/ 925503 h 1356061"/>
              <a:gd name="connsiteX22" fmla="*/ 3419273 w 3465064"/>
              <a:gd name="connsiteY22" fmla="*/ 935164 h 1356061"/>
              <a:gd name="connsiteX23" fmla="*/ 3435040 w 3465064"/>
              <a:gd name="connsiteY23" fmla="*/ 1065594 h 1356061"/>
              <a:gd name="connsiteX24" fmla="*/ 3400883 w 3465064"/>
              <a:gd name="connsiteY24" fmla="*/ 1218183 h 1356061"/>
              <a:gd name="connsiteX25" fmla="*/ 2271021 w 3465064"/>
              <a:gd name="connsiteY25" fmla="*/ 1282261 h 1356061"/>
              <a:gd name="connsiteX26" fmla="*/ 2281528 w 3465064"/>
              <a:gd name="connsiteY26" fmla="*/ 1220178 h 1356061"/>
              <a:gd name="connsiteX27" fmla="*/ 2265763 w 3465064"/>
              <a:gd name="connsiteY27" fmla="*/ 1258824 h 1356061"/>
              <a:gd name="connsiteX28" fmla="*/ 2094973 w 3465064"/>
              <a:gd name="connsiteY28" fmla="*/ 1236868 h 1356061"/>
              <a:gd name="connsiteX29" fmla="*/ 1514276 w 3465064"/>
              <a:gd name="connsiteY29" fmla="*/ 1234670 h 1356061"/>
              <a:gd name="connsiteX30" fmla="*/ 1230496 w 3465064"/>
              <a:gd name="connsiteY30" fmla="*/ 1210061 h 1356061"/>
              <a:gd name="connsiteX31" fmla="*/ 978248 w 3465064"/>
              <a:gd name="connsiteY31" fmla="*/ 1207541 h 1356061"/>
              <a:gd name="connsiteX32" fmla="*/ 707607 w 3465064"/>
              <a:gd name="connsiteY32" fmla="*/ 1168611 h 1356061"/>
              <a:gd name="connsiteX33" fmla="*/ 610384 w 3465064"/>
              <a:gd name="connsiteY33" fmla="*/ 1178311 h 1356061"/>
              <a:gd name="connsiteX34" fmla="*/ 761721 w 3465064"/>
              <a:gd name="connsiteY34" fmla="*/ 1158988 h 1356061"/>
              <a:gd name="connsiteX35" fmla="*/ 534185 w 3465064"/>
              <a:gd name="connsiteY35" fmla="*/ 1201260 h 1356061"/>
              <a:gd name="connsiteX36" fmla="*/ 366018 w 3465064"/>
              <a:gd name="connsiteY36" fmla="*/ 1138662 h 1356061"/>
              <a:gd name="connsiteX37" fmla="*/ 237269 w 3465064"/>
              <a:gd name="connsiteY37" fmla="*/ 868222 h 1356061"/>
              <a:gd name="connsiteX38" fmla="*/ 237270 w 3465064"/>
              <a:gd name="connsiteY38" fmla="*/ 862738 h 1356061"/>
              <a:gd name="connsiteX39" fmla="*/ 167890 w 3465064"/>
              <a:gd name="connsiteY39" fmla="*/ 675390 h 1356061"/>
              <a:gd name="connsiteX40" fmla="*/ 173315 w 3465064"/>
              <a:gd name="connsiteY40" fmla="*/ 675092 h 1356061"/>
              <a:gd name="connsiteX41" fmla="*/ 186335 w 3465064"/>
              <a:gd name="connsiteY41" fmla="*/ 664521 h 1356061"/>
              <a:gd name="connsiteX42" fmla="*/ 228887 w 3465064"/>
              <a:gd name="connsiteY42" fmla="*/ 742864 h 1356061"/>
              <a:gd name="connsiteX43" fmla="*/ 135337 w 3465064"/>
              <a:gd name="connsiteY43" fmla="*/ 590522 h 1356061"/>
              <a:gd name="connsiteX44" fmla="*/ 40231 w 3465064"/>
              <a:gd name="connsiteY44" fmla="*/ 454926 h 1356061"/>
              <a:gd name="connsiteX45" fmla="*/ 18149 w 3465064"/>
              <a:gd name="connsiteY45" fmla="*/ 442524 h 1356061"/>
              <a:gd name="connsiteX46" fmla="*/ 57211 w 3465064"/>
              <a:gd name="connsiteY46" fmla="*/ 442524 h 1356061"/>
              <a:gd name="connsiteX47" fmla="*/ 114720 w 3465064"/>
              <a:gd name="connsiteY47" fmla="*/ 463667 h 1356061"/>
              <a:gd name="connsiteX48" fmla="*/ 101700 w 3465064"/>
              <a:gd name="connsiteY48" fmla="*/ 442524 h 1356061"/>
              <a:gd name="connsiteX49" fmla="*/ 114720 w 3465064"/>
              <a:gd name="connsiteY49" fmla="*/ 150051 h 1356061"/>
              <a:gd name="connsiteX50" fmla="*/ 149054 w 3465064"/>
              <a:gd name="connsiteY50" fmla="*/ 6415 h 1356061"/>
              <a:gd name="connsiteX51" fmla="*/ 152632 w 3465064"/>
              <a:gd name="connsiteY51" fmla="*/ 0 h 1356061"/>
              <a:gd name="connsiteX52" fmla="*/ 875802 w 3465064"/>
              <a:gd name="connsiteY52" fmla="*/ 115320 h 1356061"/>
              <a:gd name="connsiteX53" fmla="*/ 1624634 w 3465064"/>
              <a:gd name="connsiteY53" fmla="*/ 68022 h 1356061"/>
              <a:gd name="connsiteX54" fmla="*/ 1845352 w 3465064"/>
              <a:gd name="connsiteY54" fmla="*/ 131084 h 1356061"/>
              <a:gd name="connsiteX0" fmla="*/ 1845352 w 3465064"/>
              <a:gd name="connsiteY0" fmla="*/ 131084 h 1356061"/>
              <a:gd name="connsiteX1" fmla="*/ 1955710 w 3465064"/>
              <a:gd name="connsiteY1" fmla="*/ 146850 h 1356061"/>
              <a:gd name="connsiteX2" fmla="*/ 2097600 w 3465064"/>
              <a:gd name="connsiteY2" fmla="*/ 225677 h 1356061"/>
              <a:gd name="connsiteX3" fmla="*/ 2594183 w 3465064"/>
              <a:gd name="connsiteY3" fmla="*/ 247667 h 1356061"/>
              <a:gd name="connsiteX4" fmla="*/ 2938427 w 3465064"/>
              <a:gd name="connsiteY4" fmla="*/ 604050 h 1356061"/>
              <a:gd name="connsiteX5" fmla="*/ 2930546 w 3465064"/>
              <a:gd name="connsiteY5" fmla="*/ 688587 h 1356061"/>
              <a:gd name="connsiteX6" fmla="*/ 3017254 w 3465064"/>
              <a:gd name="connsiteY6" fmla="*/ 674305 h 1356061"/>
              <a:gd name="connsiteX7" fmla="*/ 3185419 w 3465064"/>
              <a:gd name="connsiteY7" fmla="*/ 674305 h 1356061"/>
              <a:gd name="connsiteX8" fmla="*/ 3180164 w 3465064"/>
              <a:gd name="connsiteY8" fmla="*/ 824058 h 1356061"/>
              <a:gd name="connsiteX9" fmla="*/ 3395628 w 3465064"/>
              <a:gd name="connsiteY9" fmla="*/ 924698 h 1356061"/>
              <a:gd name="connsiteX10" fmla="*/ 3393000 w 3465064"/>
              <a:gd name="connsiteY10" fmla="*/ 935125 h 1356061"/>
              <a:gd name="connsiteX11" fmla="*/ 3317447 w 3465064"/>
              <a:gd name="connsiteY11" fmla="*/ 939932 h 1356061"/>
              <a:gd name="connsiteX12" fmla="*/ 3385117 w 3465064"/>
              <a:gd name="connsiteY12" fmla="*/ 938000 h 1356061"/>
              <a:gd name="connsiteX13" fmla="*/ 3387742 w 3465064"/>
              <a:gd name="connsiteY13" fmla="*/ 935164 h 1356061"/>
              <a:gd name="connsiteX14" fmla="*/ 3251108 w 3465064"/>
              <a:gd name="connsiteY14" fmla="*/ 925503 h 1356061"/>
              <a:gd name="connsiteX15" fmla="*/ 3261039 w 3465064"/>
              <a:gd name="connsiteY15" fmla="*/ 925378 h 1356061"/>
              <a:gd name="connsiteX16" fmla="*/ 3338476 w 3465064"/>
              <a:gd name="connsiteY16" fmla="*/ 928220 h 1356061"/>
              <a:gd name="connsiteX17" fmla="*/ 3338476 w 3465064"/>
              <a:gd name="connsiteY17" fmla="*/ 919464 h 1356061"/>
              <a:gd name="connsiteX18" fmla="*/ 3272914 w 3465064"/>
              <a:gd name="connsiteY18" fmla="*/ 878680 h 1356061"/>
              <a:gd name="connsiteX19" fmla="*/ 3419377 w 3465064"/>
              <a:gd name="connsiteY19" fmla="*/ 932655 h 1356061"/>
              <a:gd name="connsiteX20" fmla="*/ 3403508 w 3465064"/>
              <a:gd name="connsiteY20" fmla="*/ 935164 h 1356061"/>
              <a:gd name="connsiteX21" fmla="*/ 3311542 w 3465064"/>
              <a:gd name="connsiteY21" fmla="*/ 925503 h 1356061"/>
              <a:gd name="connsiteX22" fmla="*/ 3419273 w 3465064"/>
              <a:gd name="connsiteY22" fmla="*/ 935164 h 1356061"/>
              <a:gd name="connsiteX23" fmla="*/ 3435040 w 3465064"/>
              <a:gd name="connsiteY23" fmla="*/ 1065594 h 1356061"/>
              <a:gd name="connsiteX24" fmla="*/ 3400883 w 3465064"/>
              <a:gd name="connsiteY24" fmla="*/ 1218183 h 1356061"/>
              <a:gd name="connsiteX25" fmla="*/ 2271021 w 3465064"/>
              <a:gd name="connsiteY25" fmla="*/ 1282261 h 1356061"/>
              <a:gd name="connsiteX26" fmla="*/ 2281528 w 3465064"/>
              <a:gd name="connsiteY26" fmla="*/ 1220178 h 1356061"/>
              <a:gd name="connsiteX27" fmla="*/ 2265763 w 3465064"/>
              <a:gd name="connsiteY27" fmla="*/ 1258824 h 1356061"/>
              <a:gd name="connsiteX28" fmla="*/ 2094973 w 3465064"/>
              <a:gd name="connsiteY28" fmla="*/ 1236868 h 1356061"/>
              <a:gd name="connsiteX29" fmla="*/ 1514276 w 3465064"/>
              <a:gd name="connsiteY29" fmla="*/ 1234670 h 1356061"/>
              <a:gd name="connsiteX30" fmla="*/ 1230496 w 3465064"/>
              <a:gd name="connsiteY30" fmla="*/ 1210061 h 1356061"/>
              <a:gd name="connsiteX31" fmla="*/ 978248 w 3465064"/>
              <a:gd name="connsiteY31" fmla="*/ 1207541 h 1356061"/>
              <a:gd name="connsiteX32" fmla="*/ 707607 w 3465064"/>
              <a:gd name="connsiteY32" fmla="*/ 1168611 h 1356061"/>
              <a:gd name="connsiteX33" fmla="*/ 610384 w 3465064"/>
              <a:gd name="connsiteY33" fmla="*/ 1178311 h 1356061"/>
              <a:gd name="connsiteX34" fmla="*/ 761721 w 3465064"/>
              <a:gd name="connsiteY34" fmla="*/ 1158988 h 1356061"/>
              <a:gd name="connsiteX35" fmla="*/ 534185 w 3465064"/>
              <a:gd name="connsiteY35" fmla="*/ 1201260 h 1356061"/>
              <a:gd name="connsiteX36" fmla="*/ 366018 w 3465064"/>
              <a:gd name="connsiteY36" fmla="*/ 1138662 h 1356061"/>
              <a:gd name="connsiteX37" fmla="*/ 237269 w 3465064"/>
              <a:gd name="connsiteY37" fmla="*/ 868222 h 1356061"/>
              <a:gd name="connsiteX38" fmla="*/ 237270 w 3465064"/>
              <a:gd name="connsiteY38" fmla="*/ 862738 h 1356061"/>
              <a:gd name="connsiteX39" fmla="*/ 167890 w 3465064"/>
              <a:gd name="connsiteY39" fmla="*/ 675390 h 1356061"/>
              <a:gd name="connsiteX40" fmla="*/ 173315 w 3465064"/>
              <a:gd name="connsiteY40" fmla="*/ 675092 h 1356061"/>
              <a:gd name="connsiteX41" fmla="*/ 186335 w 3465064"/>
              <a:gd name="connsiteY41" fmla="*/ 664521 h 1356061"/>
              <a:gd name="connsiteX42" fmla="*/ 228887 w 3465064"/>
              <a:gd name="connsiteY42" fmla="*/ 742864 h 1356061"/>
              <a:gd name="connsiteX43" fmla="*/ 135337 w 3465064"/>
              <a:gd name="connsiteY43" fmla="*/ 590522 h 1356061"/>
              <a:gd name="connsiteX44" fmla="*/ 40231 w 3465064"/>
              <a:gd name="connsiteY44" fmla="*/ 454926 h 1356061"/>
              <a:gd name="connsiteX45" fmla="*/ 18149 w 3465064"/>
              <a:gd name="connsiteY45" fmla="*/ 442524 h 1356061"/>
              <a:gd name="connsiteX46" fmla="*/ 57211 w 3465064"/>
              <a:gd name="connsiteY46" fmla="*/ 442524 h 1356061"/>
              <a:gd name="connsiteX47" fmla="*/ 114720 w 3465064"/>
              <a:gd name="connsiteY47" fmla="*/ 463667 h 1356061"/>
              <a:gd name="connsiteX48" fmla="*/ 101700 w 3465064"/>
              <a:gd name="connsiteY48" fmla="*/ 442524 h 1356061"/>
              <a:gd name="connsiteX49" fmla="*/ 114720 w 3465064"/>
              <a:gd name="connsiteY49" fmla="*/ 150051 h 1356061"/>
              <a:gd name="connsiteX50" fmla="*/ 149054 w 3465064"/>
              <a:gd name="connsiteY50" fmla="*/ 6415 h 1356061"/>
              <a:gd name="connsiteX51" fmla="*/ 152632 w 3465064"/>
              <a:gd name="connsiteY51" fmla="*/ 0 h 1356061"/>
              <a:gd name="connsiteX52" fmla="*/ 875802 w 3465064"/>
              <a:gd name="connsiteY52" fmla="*/ 115320 h 1356061"/>
              <a:gd name="connsiteX53" fmla="*/ 1069515 w 3465064"/>
              <a:gd name="connsiteY53" fmla="*/ 48957 h 1356061"/>
              <a:gd name="connsiteX54" fmla="*/ 1624634 w 3465064"/>
              <a:gd name="connsiteY54" fmla="*/ 68022 h 1356061"/>
              <a:gd name="connsiteX55" fmla="*/ 1845352 w 3465064"/>
              <a:gd name="connsiteY55" fmla="*/ 131084 h 1356061"/>
              <a:gd name="connsiteX0" fmla="*/ 1845352 w 3465064"/>
              <a:gd name="connsiteY0" fmla="*/ 124669 h 1349646"/>
              <a:gd name="connsiteX1" fmla="*/ 1955710 w 3465064"/>
              <a:gd name="connsiteY1" fmla="*/ 140435 h 1349646"/>
              <a:gd name="connsiteX2" fmla="*/ 2097600 w 3465064"/>
              <a:gd name="connsiteY2" fmla="*/ 219262 h 1349646"/>
              <a:gd name="connsiteX3" fmla="*/ 2594183 w 3465064"/>
              <a:gd name="connsiteY3" fmla="*/ 241252 h 1349646"/>
              <a:gd name="connsiteX4" fmla="*/ 2938427 w 3465064"/>
              <a:gd name="connsiteY4" fmla="*/ 597635 h 1349646"/>
              <a:gd name="connsiteX5" fmla="*/ 2930546 w 3465064"/>
              <a:gd name="connsiteY5" fmla="*/ 682172 h 1349646"/>
              <a:gd name="connsiteX6" fmla="*/ 3017254 w 3465064"/>
              <a:gd name="connsiteY6" fmla="*/ 667890 h 1349646"/>
              <a:gd name="connsiteX7" fmla="*/ 3185419 w 3465064"/>
              <a:gd name="connsiteY7" fmla="*/ 667890 h 1349646"/>
              <a:gd name="connsiteX8" fmla="*/ 3180164 w 3465064"/>
              <a:gd name="connsiteY8" fmla="*/ 817643 h 1349646"/>
              <a:gd name="connsiteX9" fmla="*/ 3395628 w 3465064"/>
              <a:gd name="connsiteY9" fmla="*/ 918283 h 1349646"/>
              <a:gd name="connsiteX10" fmla="*/ 3393000 w 3465064"/>
              <a:gd name="connsiteY10" fmla="*/ 928710 h 1349646"/>
              <a:gd name="connsiteX11" fmla="*/ 3317447 w 3465064"/>
              <a:gd name="connsiteY11" fmla="*/ 933517 h 1349646"/>
              <a:gd name="connsiteX12" fmla="*/ 3385117 w 3465064"/>
              <a:gd name="connsiteY12" fmla="*/ 931585 h 1349646"/>
              <a:gd name="connsiteX13" fmla="*/ 3387742 w 3465064"/>
              <a:gd name="connsiteY13" fmla="*/ 928749 h 1349646"/>
              <a:gd name="connsiteX14" fmla="*/ 3251108 w 3465064"/>
              <a:gd name="connsiteY14" fmla="*/ 919088 h 1349646"/>
              <a:gd name="connsiteX15" fmla="*/ 3261039 w 3465064"/>
              <a:gd name="connsiteY15" fmla="*/ 918963 h 1349646"/>
              <a:gd name="connsiteX16" fmla="*/ 3338476 w 3465064"/>
              <a:gd name="connsiteY16" fmla="*/ 921805 h 1349646"/>
              <a:gd name="connsiteX17" fmla="*/ 3338476 w 3465064"/>
              <a:gd name="connsiteY17" fmla="*/ 913049 h 1349646"/>
              <a:gd name="connsiteX18" fmla="*/ 3272914 w 3465064"/>
              <a:gd name="connsiteY18" fmla="*/ 872265 h 1349646"/>
              <a:gd name="connsiteX19" fmla="*/ 3419377 w 3465064"/>
              <a:gd name="connsiteY19" fmla="*/ 926240 h 1349646"/>
              <a:gd name="connsiteX20" fmla="*/ 3403508 w 3465064"/>
              <a:gd name="connsiteY20" fmla="*/ 928749 h 1349646"/>
              <a:gd name="connsiteX21" fmla="*/ 3311542 w 3465064"/>
              <a:gd name="connsiteY21" fmla="*/ 919088 h 1349646"/>
              <a:gd name="connsiteX22" fmla="*/ 3419273 w 3465064"/>
              <a:gd name="connsiteY22" fmla="*/ 928749 h 1349646"/>
              <a:gd name="connsiteX23" fmla="*/ 3435040 w 3465064"/>
              <a:gd name="connsiteY23" fmla="*/ 1059179 h 1349646"/>
              <a:gd name="connsiteX24" fmla="*/ 3400883 w 3465064"/>
              <a:gd name="connsiteY24" fmla="*/ 1211768 h 1349646"/>
              <a:gd name="connsiteX25" fmla="*/ 2271021 w 3465064"/>
              <a:gd name="connsiteY25" fmla="*/ 1275846 h 1349646"/>
              <a:gd name="connsiteX26" fmla="*/ 2281528 w 3465064"/>
              <a:gd name="connsiteY26" fmla="*/ 1213763 h 1349646"/>
              <a:gd name="connsiteX27" fmla="*/ 2265763 w 3465064"/>
              <a:gd name="connsiteY27" fmla="*/ 1252409 h 1349646"/>
              <a:gd name="connsiteX28" fmla="*/ 2094973 w 3465064"/>
              <a:gd name="connsiteY28" fmla="*/ 1230453 h 1349646"/>
              <a:gd name="connsiteX29" fmla="*/ 1514276 w 3465064"/>
              <a:gd name="connsiteY29" fmla="*/ 1228255 h 1349646"/>
              <a:gd name="connsiteX30" fmla="*/ 1230496 w 3465064"/>
              <a:gd name="connsiteY30" fmla="*/ 1203646 h 1349646"/>
              <a:gd name="connsiteX31" fmla="*/ 978248 w 3465064"/>
              <a:gd name="connsiteY31" fmla="*/ 1201126 h 1349646"/>
              <a:gd name="connsiteX32" fmla="*/ 707607 w 3465064"/>
              <a:gd name="connsiteY32" fmla="*/ 1162196 h 1349646"/>
              <a:gd name="connsiteX33" fmla="*/ 610384 w 3465064"/>
              <a:gd name="connsiteY33" fmla="*/ 1171896 h 1349646"/>
              <a:gd name="connsiteX34" fmla="*/ 761721 w 3465064"/>
              <a:gd name="connsiteY34" fmla="*/ 1152573 h 1349646"/>
              <a:gd name="connsiteX35" fmla="*/ 534185 w 3465064"/>
              <a:gd name="connsiteY35" fmla="*/ 1194845 h 1349646"/>
              <a:gd name="connsiteX36" fmla="*/ 366018 w 3465064"/>
              <a:gd name="connsiteY36" fmla="*/ 1132247 h 1349646"/>
              <a:gd name="connsiteX37" fmla="*/ 237269 w 3465064"/>
              <a:gd name="connsiteY37" fmla="*/ 861807 h 1349646"/>
              <a:gd name="connsiteX38" fmla="*/ 237270 w 3465064"/>
              <a:gd name="connsiteY38" fmla="*/ 856323 h 1349646"/>
              <a:gd name="connsiteX39" fmla="*/ 167890 w 3465064"/>
              <a:gd name="connsiteY39" fmla="*/ 668975 h 1349646"/>
              <a:gd name="connsiteX40" fmla="*/ 173315 w 3465064"/>
              <a:gd name="connsiteY40" fmla="*/ 668677 h 1349646"/>
              <a:gd name="connsiteX41" fmla="*/ 186335 w 3465064"/>
              <a:gd name="connsiteY41" fmla="*/ 658106 h 1349646"/>
              <a:gd name="connsiteX42" fmla="*/ 228887 w 3465064"/>
              <a:gd name="connsiteY42" fmla="*/ 736449 h 1349646"/>
              <a:gd name="connsiteX43" fmla="*/ 135337 w 3465064"/>
              <a:gd name="connsiteY43" fmla="*/ 584107 h 1349646"/>
              <a:gd name="connsiteX44" fmla="*/ 40231 w 3465064"/>
              <a:gd name="connsiteY44" fmla="*/ 448511 h 1349646"/>
              <a:gd name="connsiteX45" fmla="*/ 18149 w 3465064"/>
              <a:gd name="connsiteY45" fmla="*/ 436109 h 1349646"/>
              <a:gd name="connsiteX46" fmla="*/ 57211 w 3465064"/>
              <a:gd name="connsiteY46" fmla="*/ 436109 h 1349646"/>
              <a:gd name="connsiteX47" fmla="*/ 114720 w 3465064"/>
              <a:gd name="connsiteY47" fmla="*/ 457252 h 1349646"/>
              <a:gd name="connsiteX48" fmla="*/ 101700 w 3465064"/>
              <a:gd name="connsiteY48" fmla="*/ 436109 h 1349646"/>
              <a:gd name="connsiteX49" fmla="*/ 114720 w 3465064"/>
              <a:gd name="connsiteY49" fmla="*/ 143636 h 1349646"/>
              <a:gd name="connsiteX50" fmla="*/ 149054 w 3465064"/>
              <a:gd name="connsiteY50" fmla="*/ 0 h 1349646"/>
              <a:gd name="connsiteX51" fmla="*/ 152632 w 3465064"/>
              <a:gd name="connsiteY51" fmla="*/ 129250 h 1349646"/>
              <a:gd name="connsiteX52" fmla="*/ 875802 w 3465064"/>
              <a:gd name="connsiteY52" fmla="*/ 108905 h 1349646"/>
              <a:gd name="connsiteX53" fmla="*/ 1069515 w 3465064"/>
              <a:gd name="connsiteY53" fmla="*/ 42542 h 1349646"/>
              <a:gd name="connsiteX54" fmla="*/ 1624634 w 3465064"/>
              <a:gd name="connsiteY54" fmla="*/ 61607 h 1349646"/>
              <a:gd name="connsiteX55" fmla="*/ 1845352 w 3465064"/>
              <a:gd name="connsiteY55" fmla="*/ 124669 h 1349646"/>
              <a:gd name="connsiteX0" fmla="*/ 1989177 w 3608889"/>
              <a:gd name="connsiteY0" fmla="*/ 124669 h 1349646"/>
              <a:gd name="connsiteX1" fmla="*/ 2099535 w 3608889"/>
              <a:gd name="connsiteY1" fmla="*/ 140435 h 1349646"/>
              <a:gd name="connsiteX2" fmla="*/ 2241425 w 3608889"/>
              <a:gd name="connsiteY2" fmla="*/ 219262 h 1349646"/>
              <a:gd name="connsiteX3" fmla="*/ 2738008 w 3608889"/>
              <a:gd name="connsiteY3" fmla="*/ 241252 h 1349646"/>
              <a:gd name="connsiteX4" fmla="*/ 3082252 w 3608889"/>
              <a:gd name="connsiteY4" fmla="*/ 597635 h 1349646"/>
              <a:gd name="connsiteX5" fmla="*/ 3074371 w 3608889"/>
              <a:gd name="connsiteY5" fmla="*/ 682172 h 1349646"/>
              <a:gd name="connsiteX6" fmla="*/ 3161079 w 3608889"/>
              <a:gd name="connsiteY6" fmla="*/ 667890 h 1349646"/>
              <a:gd name="connsiteX7" fmla="*/ 3329244 w 3608889"/>
              <a:gd name="connsiteY7" fmla="*/ 667890 h 1349646"/>
              <a:gd name="connsiteX8" fmla="*/ 3323989 w 3608889"/>
              <a:gd name="connsiteY8" fmla="*/ 817643 h 1349646"/>
              <a:gd name="connsiteX9" fmla="*/ 3539453 w 3608889"/>
              <a:gd name="connsiteY9" fmla="*/ 918283 h 1349646"/>
              <a:gd name="connsiteX10" fmla="*/ 3536825 w 3608889"/>
              <a:gd name="connsiteY10" fmla="*/ 928710 h 1349646"/>
              <a:gd name="connsiteX11" fmla="*/ 3461272 w 3608889"/>
              <a:gd name="connsiteY11" fmla="*/ 933517 h 1349646"/>
              <a:gd name="connsiteX12" fmla="*/ 3528942 w 3608889"/>
              <a:gd name="connsiteY12" fmla="*/ 931585 h 1349646"/>
              <a:gd name="connsiteX13" fmla="*/ 3531567 w 3608889"/>
              <a:gd name="connsiteY13" fmla="*/ 928749 h 1349646"/>
              <a:gd name="connsiteX14" fmla="*/ 3394933 w 3608889"/>
              <a:gd name="connsiteY14" fmla="*/ 919088 h 1349646"/>
              <a:gd name="connsiteX15" fmla="*/ 3404864 w 3608889"/>
              <a:gd name="connsiteY15" fmla="*/ 918963 h 1349646"/>
              <a:gd name="connsiteX16" fmla="*/ 3482301 w 3608889"/>
              <a:gd name="connsiteY16" fmla="*/ 921805 h 1349646"/>
              <a:gd name="connsiteX17" fmla="*/ 3482301 w 3608889"/>
              <a:gd name="connsiteY17" fmla="*/ 913049 h 1349646"/>
              <a:gd name="connsiteX18" fmla="*/ 3416739 w 3608889"/>
              <a:gd name="connsiteY18" fmla="*/ 872265 h 1349646"/>
              <a:gd name="connsiteX19" fmla="*/ 3563202 w 3608889"/>
              <a:gd name="connsiteY19" fmla="*/ 926240 h 1349646"/>
              <a:gd name="connsiteX20" fmla="*/ 3547333 w 3608889"/>
              <a:gd name="connsiteY20" fmla="*/ 928749 h 1349646"/>
              <a:gd name="connsiteX21" fmla="*/ 3455367 w 3608889"/>
              <a:gd name="connsiteY21" fmla="*/ 919088 h 1349646"/>
              <a:gd name="connsiteX22" fmla="*/ 3563098 w 3608889"/>
              <a:gd name="connsiteY22" fmla="*/ 928749 h 1349646"/>
              <a:gd name="connsiteX23" fmla="*/ 3578865 w 3608889"/>
              <a:gd name="connsiteY23" fmla="*/ 1059179 h 1349646"/>
              <a:gd name="connsiteX24" fmla="*/ 3544708 w 3608889"/>
              <a:gd name="connsiteY24" fmla="*/ 1211768 h 1349646"/>
              <a:gd name="connsiteX25" fmla="*/ 2414846 w 3608889"/>
              <a:gd name="connsiteY25" fmla="*/ 1275846 h 1349646"/>
              <a:gd name="connsiteX26" fmla="*/ 2425353 w 3608889"/>
              <a:gd name="connsiteY26" fmla="*/ 1213763 h 1349646"/>
              <a:gd name="connsiteX27" fmla="*/ 2409588 w 3608889"/>
              <a:gd name="connsiteY27" fmla="*/ 1252409 h 1349646"/>
              <a:gd name="connsiteX28" fmla="*/ 2238798 w 3608889"/>
              <a:gd name="connsiteY28" fmla="*/ 1230453 h 1349646"/>
              <a:gd name="connsiteX29" fmla="*/ 1658101 w 3608889"/>
              <a:gd name="connsiteY29" fmla="*/ 1228255 h 1349646"/>
              <a:gd name="connsiteX30" fmla="*/ 1374321 w 3608889"/>
              <a:gd name="connsiteY30" fmla="*/ 1203646 h 1349646"/>
              <a:gd name="connsiteX31" fmla="*/ 1122073 w 3608889"/>
              <a:gd name="connsiteY31" fmla="*/ 1201126 h 1349646"/>
              <a:gd name="connsiteX32" fmla="*/ 851432 w 3608889"/>
              <a:gd name="connsiteY32" fmla="*/ 1162196 h 1349646"/>
              <a:gd name="connsiteX33" fmla="*/ 754209 w 3608889"/>
              <a:gd name="connsiteY33" fmla="*/ 1171896 h 1349646"/>
              <a:gd name="connsiteX34" fmla="*/ 905546 w 3608889"/>
              <a:gd name="connsiteY34" fmla="*/ 1152573 h 1349646"/>
              <a:gd name="connsiteX35" fmla="*/ 678010 w 3608889"/>
              <a:gd name="connsiteY35" fmla="*/ 1194845 h 1349646"/>
              <a:gd name="connsiteX36" fmla="*/ 509843 w 3608889"/>
              <a:gd name="connsiteY36" fmla="*/ 1132247 h 1349646"/>
              <a:gd name="connsiteX37" fmla="*/ 381094 w 3608889"/>
              <a:gd name="connsiteY37" fmla="*/ 861807 h 1349646"/>
              <a:gd name="connsiteX38" fmla="*/ 381095 w 3608889"/>
              <a:gd name="connsiteY38" fmla="*/ 856323 h 1349646"/>
              <a:gd name="connsiteX39" fmla="*/ 311715 w 3608889"/>
              <a:gd name="connsiteY39" fmla="*/ 668975 h 1349646"/>
              <a:gd name="connsiteX40" fmla="*/ 317140 w 3608889"/>
              <a:gd name="connsiteY40" fmla="*/ 668677 h 1349646"/>
              <a:gd name="connsiteX41" fmla="*/ 330160 w 3608889"/>
              <a:gd name="connsiteY41" fmla="*/ 658106 h 1349646"/>
              <a:gd name="connsiteX42" fmla="*/ 372712 w 3608889"/>
              <a:gd name="connsiteY42" fmla="*/ 736449 h 1349646"/>
              <a:gd name="connsiteX43" fmla="*/ 279162 w 3608889"/>
              <a:gd name="connsiteY43" fmla="*/ 584107 h 1349646"/>
              <a:gd name="connsiteX44" fmla="*/ 184056 w 3608889"/>
              <a:gd name="connsiteY44" fmla="*/ 448511 h 1349646"/>
              <a:gd name="connsiteX45" fmla="*/ 161974 w 3608889"/>
              <a:gd name="connsiteY45" fmla="*/ 436109 h 1349646"/>
              <a:gd name="connsiteX46" fmla="*/ 201036 w 3608889"/>
              <a:gd name="connsiteY46" fmla="*/ 436109 h 1349646"/>
              <a:gd name="connsiteX47" fmla="*/ 258545 w 3608889"/>
              <a:gd name="connsiteY47" fmla="*/ 457252 h 1349646"/>
              <a:gd name="connsiteX48" fmla="*/ 245525 w 3608889"/>
              <a:gd name="connsiteY48" fmla="*/ 436109 h 1349646"/>
              <a:gd name="connsiteX49" fmla="*/ 7892 w 3608889"/>
              <a:gd name="connsiteY49" fmla="*/ 143636 h 1349646"/>
              <a:gd name="connsiteX50" fmla="*/ 292879 w 3608889"/>
              <a:gd name="connsiteY50" fmla="*/ 0 h 1349646"/>
              <a:gd name="connsiteX51" fmla="*/ 296457 w 3608889"/>
              <a:gd name="connsiteY51" fmla="*/ 129250 h 1349646"/>
              <a:gd name="connsiteX52" fmla="*/ 1019627 w 3608889"/>
              <a:gd name="connsiteY52" fmla="*/ 108905 h 1349646"/>
              <a:gd name="connsiteX53" fmla="*/ 1213340 w 3608889"/>
              <a:gd name="connsiteY53" fmla="*/ 42542 h 1349646"/>
              <a:gd name="connsiteX54" fmla="*/ 1768459 w 3608889"/>
              <a:gd name="connsiteY54" fmla="*/ 61607 h 1349646"/>
              <a:gd name="connsiteX55" fmla="*/ 1989177 w 3608889"/>
              <a:gd name="connsiteY55" fmla="*/ 124669 h 1349646"/>
              <a:gd name="connsiteX0" fmla="*/ 2001243 w 3620955"/>
              <a:gd name="connsiteY0" fmla="*/ 90010 h 1314987"/>
              <a:gd name="connsiteX1" fmla="*/ 2111601 w 3620955"/>
              <a:gd name="connsiteY1" fmla="*/ 105776 h 1314987"/>
              <a:gd name="connsiteX2" fmla="*/ 2253491 w 3620955"/>
              <a:gd name="connsiteY2" fmla="*/ 184603 h 1314987"/>
              <a:gd name="connsiteX3" fmla="*/ 2750074 w 3620955"/>
              <a:gd name="connsiteY3" fmla="*/ 206593 h 1314987"/>
              <a:gd name="connsiteX4" fmla="*/ 3094318 w 3620955"/>
              <a:gd name="connsiteY4" fmla="*/ 562976 h 1314987"/>
              <a:gd name="connsiteX5" fmla="*/ 3086437 w 3620955"/>
              <a:gd name="connsiteY5" fmla="*/ 647513 h 1314987"/>
              <a:gd name="connsiteX6" fmla="*/ 3173145 w 3620955"/>
              <a:gd name="connsiteY6" fmla="*/ 633231 h 1314987"/>
              <a:gd name="connsiteX7" fmla="*/ 3341310 w 3620955"/>
              <a:gd name="connsiteY7" fmla="*/ 633231 h 1314987"/>
              <a:gd name="connsiteX8" fmla="*/ 3336055 w 3620955"/>
              <a:gd name="connsiteY8" fmla="*/ 782984 h 1314987"/>
              <a:gd name="connsiteX9" fmla="*/ 3551519 w 3620955"/>
              <a:gd name="connsiteY9" fmla="*/ 883624 h 1314987"/>
              <a:gd name="connsiteX10" fmla="*/ 3548891 w 3620955"/>
              <a:gd name="connsiteY10" fmla="*/ 894051 h 1314987"/>
              <a:gd name="connsiteX11" fmla="*/ 3473338 w 3620955"/>
              <a:gd name="connsiteY11" fmla="*/ 898858 h 1314987"/>
              <a:gd name="connsiteX12" fmla="*/ 3541008 w 3620955"/>
              <a:gd name="connsiteY12" fmla="*/ 896926 h 1314987"/>
              <a:gd name="connsiteX13" fmla="*/ 3543633 w 3620955"/>
              <a:gd name="connsiteY13" fmla="*/ 894090 h 1314987"/>
              <a:gd name="connsiteX14" fmla="*/ 3406999 w 3620955"/>
              <a:gd name="connsiteY14" fmla="*/ 884429 h 1314987"/>
              <a:gd name="connsiteX15" fmla="*/ 3416930 w 3620955"/>
              <a:gd name="connsiteY15" fmla="*/ 884304 h 1314987"/>
              <a:gd name="connsiteX16" fmla="*/ 3494367 w 3620955"/>
              <a:gd name="connsiteY16" fmla="*/ 887146 h 1314987"/>
              <a:gd name="connsiteX17" fmla="*/ 3494367 w 3620955"/>
              <a:gd name="connsiteY17" fmla="*/ 878390 h 1314987"/>
              <a:gd name="connsiteX18" fmla="*/ 3428805 w 3620955"/>
              <a:gd name="connsiteY18" fmla="*/ 837606 h 1314987"/>
              <a:gd name="connsiteX19" fmla="*/ 3575268 w 3620955"/>
              <a:gd name="connsiteY19" fmla="*/ 891581 h 1314987"/>
              <a:gd name="connsiteX20" fmla="*/ 3559399 w 3620955"/>
              <a:gd name="connsiteY20" fmla="*/ 894090 h 1314987"/>
              <a:gd name="connsiteX21" fmla="*/ 3467433 w 3620955"/>
              <a:gd name="connsiteY21" fmla="*/ 884429 h 1314987"/>
              <a:gd name="connsiteX22" fmla="*/ 3575164 w 3620955"/>
              <a:gd name="connsiteY22" fmla="*/ 894090 h 1314987"/>
              <a:gd name="connsiteX23" fmla="*/ 3590931 w 3620955"/>
              <a:gd name="connsiteY23" fmla="*/ 1024520 h 1314987"/>
              <a:gd name="connsiteX24" fmla="*/ 3556774 w 3620955"/>
              <a:gd name="connsiteY24" fmla="*/ 1177109 h 1314987"/>
              <a:gd name="connsiteX25" fmla="*/ 2426912 w 3620955"/>
              <a:gd name="connsiteY25" fmla="*/ 1241187 h 1314987"/>
              <a:gd name="connsiteX26" fmla="*/ 2437419 w 3620955"/>
              <a:gd name="connsiteY26" fmla="*/ 1179104 h 1314987"/>
              <a:gd name="connsiteX27" fmla="*/ 2421654 w 3620955"/>
              <a:gd name="connsiteY27" fmla="*/ 1217750 h 1314987"/>
              <a:gd name="connsiteX28" fmla="*/ 2250864 w 3620955"/>
              <a:gd name="connsiteY28" fmla="*/ 1195794 h 1314987"/>
              <a:gd name="connsiteX29" fmla="*/ 1670167 w 3620955"/>
              <a:gd name="connsiteY29" fmla="*/ 1193596 h 1314987"/>
              <a:gd name="connsiteX30" fmla="*/ 1386387 w 3620955"/>
              <a:gd name="connsiteY30" fmla="*/ 1168987 h 1314987"/>
              <a:gd name="connsiteX31" fmla="*/ 1134139 w 3620955"/>
              <a:gd name="connsiteY31" fmla="*/ 1166467 h 1314987"/>
              <a:gd name="connsiteX32" fmla="*/ 863498 w 3620955"/>
              <a:gd name="connsiteY32" fmla="*/ 1127537 h 1314987"/>
              <a:gd name="connsiteX33" fmla="*/ 766275 w 3620955"/>
              <a:gd name="connsiteY33" fmla="*/ 1137237 h 1314987"/>
              <a:gd name="connsiteX34" fmla="*/ 917612 w 3620955"/>
              <a:gd name="connsiteY34" fmla="*/ 1117914 h 1314987"/>
              <a:gd name="connsiteX35" fmla="*/ 690076 w 3620955"/>
              <a:gd name="connsiteY35" fmla="*/ 1160186 h 1314987"/>
              <a:gd name="connsiteX36" fmla="*/ 521909 w 3620955"/>
              <a:gd name="connsiteY36" fmla="*/ 1097588 h 1314987"/>
              <a:gd name="connsiteX37" fmla="*/ 393160 w 3620955"/>
              <a:gd name="connsiteY37" fmla="*/ 827148 h 1314987"/>
              <a:gd name="connsiteX38" fmla="*/ 393161 w 3620955"/>
              <a:gd name="connsiteY38" fmla="*/ 821664 h 1314987"/>
              <a:gd name="connsiteX39" fmla="*/ 323781 w 3620955"/>
              <a:gd name="connsiteY39" fmla="*/ 634316 h 1314987"/>
              <a:gd name="connsiteX40" fmla="*/ 329206 w 3620955"/>
              <a:gd name="connsiteY40" fmla="*/ 634018 h 1314987"/>
              <a:gd name="connsiteX41" fmla="*/ 342226 w 3620955"/>
              <a:gd name="connsiteY41" fmla="*/ 623447 h 1314987"/>
              <a:gd name="connsiteX42" fmla="*/ 384778 w 3620955"/>
              <a:gd name="connsiteY42" fmla="*/ 701790 h 1314987"/>
              <a:gd name="connsiteX43" fmla="*/ 291228 w 3620955"/>
              <a:gd name="connsiteY43" fmla="*/ 549448 h 1314987"/>
              <a:gd name="connsiteX44" fmla="*/ 196122 w 3620955"/>
              <a:gd name="connsiteY44" fmla="*/ 413852 h 1314987"/>
              <a:gd name="connsiteX45" fmla="*/ 174040 w 3620955"/>
              <a:gd name="connsiteY45" fmla="*/ 401450 h 1314987"/>
              <a:gd name="connsiteX46" fmla="*/ 213102 w 3620955"/>
              <a:gd name="connsiteY46" fmla="*/ 401450 h 1314987"/>
              <a:gd name="connsiteX47" fmla="*/ 270611 w 3620955"/>
              <a:gd name="connsiteY47" fmla="*/ 422593 h 1314987"/>
              <a:gd name="connsiteX48" fmla="*/ 257591 w 3620955"/>
              <a:gd name="connsiteY48" fmla="*/ 401450 h 1314987"/>
              <a:gd name="connsiteX49" fmla="*/ 19958 w 3620955"/>
              <a:gd name="connsiteY49" fmla="*/ 108977 h 1314987"/>
              <a:gd name="connsiteX50" fmla="*/ 137843 w 3620955"/>
              <a:gd name="connsiteY50" fmla="*/ 101006 h 1314987"/>
              <a:gd name="connsiteX51" fmla="*/ 308523 w 3620955"/>
              <a:gd name="connsiteY51" fmla="*/ 94591 h 1314987"/>
              <a:gd name="connsiteX52" fmla="*/ 1031693 w 3620955"/>
              <a:gd name="connsiteY52" fmla="*/ 74246 h 1314987"/>
              <a:gd name="connsiteX53" fmla="*/ 1225406 w 3620955"/>
              <a:gd name="connsiteY53" fmla="*/ 7883 h 1314987"/>
              <a:gd name="connsiteX54" fmla="*/ 1780525 w 3620955"/>
              <a:gd name="connsiteY54" fmla="*/ 26948 h 1314987"/>
              <a:gd name="connsiteX55" fmla="*/ 2001243 w 3620955"/>
              <a:gd name="connsiteY55" fmla="*/ 90010 h 1314987"/>
              <a:gd name="connsiteX0" fmla="*/ 2096004 w 3715716"/>
              <a:gd name="connsiteY0" fmla="*/ 90010 h 1314987"/>
              <a:gd name="connsiteX1" fmla="*/ 2206362 w 3715716"/>
              <a:gd name="connsiteY1" fmla="*/ 105776 h 1314987"/>
              <a:gd name="connsiteX2" fmla="*/ 2348252 w 3715716"/>
              <a:gd name="connsiteY2" fmla="*/ 184603 h 1314987"/>
              <a:gd name="connsiteX3" fmla="*/ 2844835 w 3715716"/>
              <a:gd name="connsiteY3" fmla="*/ 206593 h 1314987"/>
              <a:gd name="connsiteX4" fmla="*/ 3189079 w 3715716"/>
              <a:gd name="connsiteY4" fmla="*/ 562976 h 1314987"/>
              <a:gd name="connsiteX5" fmla="*/ 3181198 w 3715716"/>
              <a:gd name="connsiteY5" fmla="*/ 647513 h 1314987"/>
              <a:gd name="connsiteX6" fmla="*/ 3267906 w 3715716"/>
              <a:gd name="connsiteY6" fmla="*/ 633231 h 1314987"/>
              <a:gd name="connsiteX7" fmla="*/ 3436071 w 3715716"/>
              <a:gd name="connsiteY7" fmla="*/ 633231 h 1314987"/>
              <a:gd name="connsiteX8" fmla="*/ 3430816 w 3715716"/>
              <a:gd name="connsiteY8" fmla="*/ 782984 h 1314987"/>
              <a:gd name="connsiteX9" fmla="*/ 3646280 w 3715716"/>
              <a:gd name="connsiteY9" fmla="*/ 883624 h 1314987"/>
              <a:gd name="connsiteX10" fmla="*/ 3643652 w 3715716"/>
              <a:gd name="connsiteY10" fmla="*/ 894051 h 1314987"/>
              <a:gd name="connsiteX11" fmla="*/ 3568099 w 3715716"/>
              <a:gd name="connsiteY11" fmla="*/ 898858 h 1314987"/>
              <a:gd name="connsiteX12" fmla="*/ 3635769 w 3715716"/>
              <a:gd name="connsiteY12" fmla="*/ 896926 h 1314987"/>
              <a:gd name="connsiteX13" fmla="*/ 3638394 w 3715716"/>
              <a:gd name="connsiteY13" fmla="*/ 894090 h 1314987"/>
              <a:gd name="connsiteX14" fmla="*/ 3501760 w 3715716"/>
              <a:gd name="connsiteY14" fmla="*/ 884429 h 1314987"/>
              <a:gd name="connsiteX15" fmla="*/ 3511691 w 3715716"/>
              <a:gd name="connsiteY15" fmla="*/ 884304 h 1314987"/>
              <a:gd name="connsiteX16" fmla="*/ 3589128 w 3715716"/>
              <a:gd name="connsiteY16" fmla="*/ 887146 h 1314987"/>
              <a:gd name="connsiteX17" fmla="*/ 3589128 w 3715716"/>
              <a:gd name="connsiteY17" fmla="*/ 878390 h 1314987"/>
              <a:gd name="connsiteX18" fmla="*/ 3523566 w 3715716"/>
              <a:gd name="connsiteY18" fmla="*/ 837606 h 1314987"/>
              <a:gd name="connsiteX19" fmla="*/ 3670029 w 3715716"/>
              <a:gd name="connsiteY19" fmla="*/ 891581 h 1314987"/>
              <a:gd name="connsiteX20" fmla="*/ 3654160 w 3715716"/>
              <a:gd name="connsiteY20" fmla="*/ 894090 h 1314987"/>
              <a:gd name="connsiteX21" fmla="*/ 3562194 w 3715716"/>
              <a:gd name="connsiteY21" fmla="*/ 884429 h 1314987"/>
              <a:gd name="connsiteX22" fmla="*/ 3669925 w 3715716"/>
              <a:gd name="connsiteY22" fmla="*/ 894090 h 1314987"/>
              <a:gd name="connsiteX23" fmla="*/ 3685692 w 3715716"/>
              <a:gd name="connsiteY23" fmla="*/ 1024520 h 1314987"/>
              <a:gd name="connsiteX24" fmla="*/ 3651535 w 3715716"/>
              <a:gd name="connsiteY24" fmla="*/ 1177109 h 1314987"/>
              <a:gd name="connsiteX25" fmla="*/ 2521673 w 3715716"/>
              <a:gd name="connsiteY25" fmla="*/ 1241187 h 1314987"/>
              <a:gd name="connsiteX26" fmla="*/ 2532180 w 3715716"/>
              <a:gd name="connsiteY26" fmla="*/ 1179104 h 1314987"/>
              <a:gd name="connsiteX27" fmla="*/ 2516415 w 3715716"/>
              <a:gd name="connsiteY27" fmla="*/ 1217750 h 1314987"/>
              <a:gd name="connsiteX28" fmla="*/ 2345625 w 3715716"/>
              <a:gd name="connsiteY28" fmla="*/ 1195794 h 1314987"/>
              <a:gd name="connsiteX29" fmla="*/ 1764928 w 3715716"/>
              <a:gd name="connsiteY29" fmla="*/ 1193596 h 1314987"/>
              <a:gd name="connsiteX30" fmla="*/ 1481148 w 3715716"/>
              <a:gd name="connsiteY30" fmla="*/ 1168987 h 1314987"/>
              <a:gd name="connsiteX31" fmla="*/ 1228900 w 3715716"/>
              <a:gd name="connsiteY31" fmla="*/ 1166467 h 1314987"/>
              <a:gd name="connsiteX32" fmla="*/ 958259 w 3715716"/>
              <a:gd name="connsiteY32" fmla="*/ 1127537 h 1314987"/>
              <a:gd name="connsiteX33" fmla="*/ 861036 w 3715716"/>
              <a:gd name="connsiteY33" fmla="*/ 1137237 h 1314987"/>
              <a:gd name="connsiteX34" fmla="*/ 1012373 w 3715716"/>
              <a:gd name="connsiteY34" fmla="*/ 1117914 h 1314987"/>
              <a:gd name="connsiteX35" fmla="*/ 784837 w 3715716"/>
              <a:gd name="connsiteY35" fmla="*/ 1160186 h 1314987"/>
              <a:gd name="connsiteX36" fmla="*/ 616670 w 3715716"/>
              <a:gd name="connsiteY36" fmla="*/ 1097588 h 1314987"/>
              <a:gd name="connsiteX37" fmla="*/ 487921 w 3715716"/>
              <a:gd name="connsiteY37" fmla="*/ 827148 h 1314987"/>
              <a:gd name="connsiteX38" fmla="*/ 487922 w 3715716"/>
              <a:gd name="connsiteY38" fmla="*/ 821664 h 1314987"/>
              <a:gd name="connsiteX39" fmla="*/ 418542 w 3715716"/>
              <a:gd name="connsiteY39" fmla="*/ 634316 h 1314987"/>
              <a:gd name="connsiteX40" fmla="*/ 423967 w 3715716"/>
              <a:gd name="connsiteY40" fmla="*/ 634018 h 1314987"/>
              <a:gd name="connsiteX41" fmla="*/ 436987 w 3715716"/>
              <a:gd name="connsiteY41" fmla="*/ 623447 h 1314987"/>
              <a:gd name="connsiteX42" fmla="*/ 479539 w 3715716"/>
              <a:gd name="connsiteY42" fmla="*/ 701790 h 1314987"/>
              <a:gd name="connsiteX43" fmla="*/ 385989 w 3715716"/>
              <a:gd name="connsiteY43" fmla="*/ 549448 h 1314987"/>
              <a:gd name="connsiteX44" fmla="*/ 290883 w 3715716"/>
              <a:gd name="connsiteY44" fmla="*/ 413852 h 1314987"/>
              <a:gd name="connsiteX45" fmla="*/ 268801 w 3715716"/>
              <a:gd name="connsiteY45" fmla="*/ 401450 h 1314987"/>
              <a:gd name="connsiteX46" fmla="*/ 57210 w 3715716"/>
              <a:gd name="connsiteY46" fmla="*/ 401450 h 1314987"/>
              <a:gd name="connsiteX47" fmla="*/ 365372 w 3715716"/>
              <a:gd name="connsiteY47" fmla="*/ 422593 h 1314987"/>
              <a:gd name="connsiteX48" fmla="*/ 352352 w 3715716"/>
              <a:gd name="connsiteY48" fmla="*/ 401450 h 1314987"/>
              <a:gd name="connsiteX49" fmla="*/ 114719 w 3715716"/>
              <a:gd name="connsiteY49" fmla="*/ 108977 h 1314987"/>
              <a:gd name="connsiteX50" fmla="*/ 232604 w 3715716"/>
              <a:gd name="connsiteY50" fmla="*/ 101006 h 1314987"/>
              <a:gd name="connsiteX51" fmla="*/ 403284 w 3715716"/>
              <a:gd name="connsiteY51" fmla="*/ 94591 h 1314987"/>
              <a:gd name="connsiteX52" fmla="*/ 1126454 w 3715716"/>
              <a:gd name="connsiteY52" fmla="*/ 74246 h 1314987"/>
              <a:gd name="connsiteX53" fmla="*/ 1320167 w 3715716"/>
              <a:gd name="connsiteY53" fmla="*/ 7883 h 1314987"/>
              <a:gd name="connsiteX54" fmla="*/ 1875286 w 3715716"/>
              <a:gd name="connsiteY54" fmla="*/ 26948 h 1314987"/>
              <a:gd name="connsiteX55" fmla="*/ 2096004 w 3715716"/>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7 w 3739343"/>
              <a:gd name="connsiteY36" fmla="*/ 1097588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80837 w 3739343"/>
              <a:gd name="connsiteY46" fmla="*/ 401450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7 w 3739343"/>
              <a:gd name="connsiteY36" fmla="*/ 1097588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4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4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2206311 w 3739343"/>
              <a:gd name="connsiteY29" fmla="*/ 92226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536355 w 3739343"/>
              <a:gd name="connsiteY28" fmla="*/ 924464 h 1314987"/>
              <a:gd name="connsiteX29" fmla="*/ 2206311 w 3739343"/>
              <a:gd name="connsiteY29" fmla="*/ 92226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241187"/>
              <a:gd name="connsiteX1" fmla="*/ 2229989 w 3739343"/>
              <a:gd name="connsiteY1" fmla="*/ 105776 h 1241187"/>
              <a:gd name="connsiteX2" fmla="*/ 2371879 w 3739343"/>
              <a:gd name="connsiteY2" fmla="*/ 184603 h 1241187"/>
              <a:gd name="connsiteX3" fmla="*/ 2868462 w 3739343"/>
              <a:gd name="connsiteY3" fmla="*/ 206593 h 1241187"/>
              <a:gd name="connsiteX4" fmla="*/ 3212706 w 3739343"/>
              <a:gd name="connsiteY4" fmla="*/ 562976 h 1241187"/>
              <a:gd name="connsiteX5" fmla="*/ 3204825 w 3739343"/>
              <a:gd name="connsiteY5" fmla="*/ 647513 h 1241187"/>
              <a:gd name="connsiteX6" fmla="*/ 3291533 w 3739343"/>
              <a:gd name="connsiteY6" fmla="*/ 633231 h 1241187"/>
              <a:gd name="connsiteX7" fmla="*/ 3459698 w 3739343"/>
              <a:gd name="connsiteY7" fmla="*/ 633231 h 1241187"/>
              <a:gd name="connsiteX8" fmla="*/ 3454443 w 3739343"/>
              <a:gd name="connsiteY8" fmla="*/ 782984 h 1241187"/>
              <a:gd name="connsiteX9" fmla="*/ 3669907 w 3739343"/>
              <a:gd name="connsiteY9" fmla="*/ 883624 h 1241187"/>
              <a:gd name="connsiteX10" fmla="*/ 3667279 w 3739343"/>
              <a:gd name="connsiteY10" fmla="*/ 894051 h 1241187"/>
              <a:gd name="connsiteX11" fmla="*/ 3591726 w 3739343"/>
              <a:gd name="connsiteY11" fmla="*/ 898858 h 1241187"/>
              <a:gd name="connsiteX12" fmla="*/ 3659396 w 3739343"/>
              <a:gd name="connsiteY12" fmla="*/ 896926 h 1241187"/>
              <a:gd name="connsiteX13" fmla="*/ 3662021 w 3739343"/>
              <a:gd name="connsiteY13" fmla="*/ 894090 h 1241187"/>
              <a:gd name="connsiteX14" fmla="*/ 3525387 w 3739343"/>
              <a:gd name="connsiteY14" fmla="*/ 884429 h 1241187"/>
              <a:gd name="connsiteX15" fmla="*/ 3535318 w 3739343"/>
              <a:gd name="connsiteY15" fmla="*/ 884304 h 1241187"/>
              <a:gd name="connsiteX16" fmla="*/ 3612755 w 3739343"/>
              <a:gd name="connsiteY16" fmla="*/ 887146 h 1241187"/>
              <a:gd name="connsiteX17" fmla="*/ 3612755 w 3739343"/>
              <a:gd name="connsiteY17" fmla="*/ 878390 h 1241187"/>
              <a:gd name="connsiteX18" fmla="*/ 3547193 w 3739343"/>
              <a:gd name="connsiteY18" fmla="*/ 837606 h 1241187"/>
              <a:gd name="connsiteX19" fmla="*/ 3693656 w 3739343"/>
              <a:gd name="connsiteY19" fmla="*/ 891581 h 1241187"/>
              <a:gd name="connsiteX20" fmla="*/ 3677787 w 3739343"/>
              <a:gd name="connsiteY20" fmla="*/ 894090 h 1241187"/>
              <a:gd name="connsiteX21" fmla="*/ 3585821 w 3739343"/>
              <a:gd name="connsiteY21" fmla="*/ 884429 h 1241187"/>
              <a:gd name="connsiteX22" fmla="*/ 3693552 w 3739343"/>
              <a:gd name="connsiteY22" fmla="*/ 894090 h 1241187"/>
              <a:gd name="connsiteX23" fmla="*/ 3709319 w 3739343"/>
              <a:gd name="connsiteY23" fmla="*/ 1024520 h 1241187"/>
              <a:gd name="connsiteX24" fmla="*/ 3675162 w 3739343"/>
              <a:gd name="connsiteY24" fmla="*/ 1177109 h 1241187"/>
              <a:gd name="connsiteX25" fmla="*/ 2545300 w 3739343"/>
              <a:gd name="connsiteY25" fmla="*/ 1241187 h 1241187"/>
              <a:gd name="connsiteX26" fmla="*/ 2722909 w 3739343"/>
              <a:gd name="connsiteY26" fmla="*/ 907774 h 1241187"/>
              <a:gd name="connsiteX27" fmla="*/ 2540042 w 3739343"/>
              <a:gd name="connsiteY27" fmla="*/ 1217750 h 1241187"/>
              <a:gd name="connsiteX28" fmla="*/ 2536355 w 3739343"/>
              <a:gd name="connsiteY28" fmla="*/ 924464 h 1241187"/>
              <a:gd name="connsiteX29" fmla="*/ 2206311 w 3739343"/>
              <a:gd name="connsiteY29" fmla="*/ 922266 h 1241187"/>
              <a:gd name="connsiteX30" fmla="*/ 1922531 w 3739343"/>
              <a:gd name="connsiteY30" fmla="*/ 965489 h 1241187"/>
              <a:gd name="connsiteX31" fmla="*/ 1586731 w 3739343"/>
              <a:gd name="connsiteY31" fmla="*/ 962969 h 1241187"/>
              <a:gd name="connsiteX32" fmla="*/ 1316092 w 3739343"/>
              <a:gd name="connsiteY32" fmla="*/ 1059704 h 1241187"/>
              <a:gd name="connsiteX33" fmla="*/ 1135316 w 3739343"/>
              <a:gd name="connsiteY33" fmla="*/ 1001572 h 1241187"/>
              <a:gd name="connsiteX34" fmla="*/ 952449 w 3739343"/>
              <a:gd name="connsiteY34" fmla="*/ 982249 h 1241187"/>
              <a:gd name="connsiteX35" fmla="*/ 808465 w 3739343"/>
              <a:gd name="connsiteY35" fmla="*/ 1024521 h 1241187"/>
              <a:gd name="connsiteX36" fmla="*/ 640298 w 3739343"/>
              <a:gd name="connsiteY36" fmla="*/ 961923 h 1241187"/>
              <a:gd name="connsiteX37" fmla="*/ 511548 w 3739343"/>
              <a:gd name="connsiteY37" fmla="*/ 827148 h 1241187"/>
              <a:gd name="connsiteX38" fmla="*/ 511549 w 3739343"/>
              <a:gd name="connsiteY38" fmla="*/ 821664 h 1241187"/>
              <a:gd name="connsiteX39" fmla="*/ 442169 w 3739343"/>
              <a:gd name="connsiteY39" fmla="*/ 634316 h 1241187"/>
              <a:gd name="connsiteX40" fmla="*/ 447594 w 3739343"/>
              <a:gd name="connsiteY40" fmla="*/ 634018 h 1241187"/>
              <a:gd name="connsiteX41" fmla="*/ 460614 w 3739343"/>
              <a:gd name="connsiteY41" fmla="*/ 623447 h 1241187"/>
              <a:gd name="connsiteX42" fmla="*/ 503166 w 3739343"/>
              <a:gd name="connsiteY42" fmla="*/ 701790 h 1241187"/>
              <a:gd name="connsiteX43" fmla="*/ 409616 w 3739343"/>
              <a:gd name="connsiteY43" fmla="*/ 549448 h 1241187"/>
              <a:gd name="connsiteX44" fmla="*/ 314510 w 3739343"/>
              <a:gd name="connsiteY44" fmla="*/ 413852 h 1241187"/>
              <a:gd name="connsiteX45" fmla="*/ 292428 w 3739343"/>
              <a:gd name="connsiteY45" fmla="*/ 401450 h 1241187"/>
              <a:gd name="connsiteX46" fmla="*/ 331491 w 3739343"/>
              <a:gd name="connsiteY46" fmla="*/ 469283 h 1241187"/>
              <a:gd name="connsiteX47" fmla="*/ 388999 w 3739343"/>
              <a:gd name="connsiteY47" fmla="*/ 422593 h 1241187"/>
              <a:gd name="connsiteX48" fmla="*/ 41775 w 3739343"/>
              <a:gd name="connsiteY48" fmla="*/ 265785 h 1241187"/>
              <a:gd name="connsiteX49" fmla="*/ 138346 w 3739343"/>
              <a:gd name="connsiteY49" fmla="*/ 108977 h 1241187"/>
              <a:gd name="connsiteX50" fmla="*/ 256231 w 3739343"/>
              <a:gd name="connsiteY50" fmla="*/ 101006 h 1241187"/>
              <a:gd name="connsiteX51" fmla="*/ 426911 w 3739343"/>
              <a:gd name="connsiteY51" fmla="*/ 94591 h 1241187"/>
              <a:gd name="connsiteX52" fmla="*/ 1150081 w 3739343"/>
              <a:gd name="connsiteY52" fmla="*/ 74246 h 1241187"/>
              <a:gd name="connsiteX53" fmla="*/ 1343794 w 3739343"/>
              <a:gd name="connsiteY53" fmla="*/ 7883 h 1241187"/>
              <a:gd name="connsiteX54" fmla="*/ 1898913 w 3739343"/>
              <a:gd name="connsiteY54" fmla="*/ 26948 h 1241187"/>
              <a:gd name="connsiteX55" fmla="*/ 2119631 w 3739343"/>
              <a:gd name="connsiteY55" fmla="*/ 90010 h 1241187"/>
              <a:gd name="connsiteX0" fmla="*/ 2119631 w 3739343"/>
              <a:gd name="connsiteY0" fmla="*/ 90010 h 1241187"/>
              <a:gd name="connsiteX1" fmla="*/ 2229989 w 3739343"/>
              <a:gd name="connsiteY1" fmla="*/ 105776 h 1241187"/>
              <a:gd name="connsiteX2" fmla="*/ 2371879 w 3739343"/>
              <a:gd name="connsiteY2" fmla="*/ 184603 h 1241187"/>
              <a:gd name="connsiteX3" fmla="*/ 2868462 w 3739343"/>
              <a:gd name="connsiteY3" fmla="*/ 206593 h 1241187"/>
              <a:gd name="connsiteX4" fmla="*/ 3212706 w 3739343"/>
              <a:gd name="connsiteY4" fmla="*/ 562976 h 1241187"/>
              <a:gd name="connsiteX5" fmla="*/ 3204825 w 3739343"/>
              <a:gd name="connsiteY5" fmla="*/ 647513 h 1241187"/>
              <a:gd name="connsiteX6" fmla="*/ 3291533 w 3739343"/>
              <a:gd name="connsiteY6" fmla="*/ 633231 h 1241187"/>
              <a:gd name="connsiteX7" fmla="*/ 3459698 w 3739343"/>
              <a:gd name="connsiteY7" fmla="*/ 633231 h 1241187"/>
              <a:gd name="connsiteX8" fmla="*/ 3454443 w 3739343"/>
              <a:gd name="connsiteY8" fmla="*/ 782984 h 1241187"/>
              <a:gd name="connsiteX9" fmla="*/ 3669907 w 3739343"/>
              <a:gd name="connsiteY9" fmla="*/ 883624 h 1241187"/>
              <a:gd name="connsiteX10" fmla="*/ 3667279 w 3739343"/>
              <a:gd name="connsiteY10" fmla="*/ 894051 h 1241187"/>
              <a:gd name="connsiteX11" fmla="*/ 3591726 w 3739343"/>
              <a:gd name="connsiteY11" fmla="*/ 898858 h 1241187"/>
              <a:gd name="connsiteX12" fmla="*/ 3659396 w 3739343"/>
              <a:gd name="connsiteY12" fmla="*/ 896926 h 1241187"/>
              <a:gd name="connsiteX13" fmla="*/ 3662021 w 3739343"/>
              <a:gd name="connsiteY13" fmla="*/ 894090 h 1241187"/>
              <a:gd name="connsiteX14" fmla="*/ 3525387 w 3739343"/>
              <a:gd name="connsiteY14" fmla="*/ 884429 h 1241187"/>
              <a:gd name="connsiteX15" fmla="*/ 3535318 w 3739343"/>
              <a:gd name="connsiteY15" fmla="*/ 884304 h 1241187"/>
              <a:gd name="connsiteX16" fmla="*/ 3612755 w 3739343"/>
              <a:gd name="connsiteY16" fmla="*/ 887146 h 1241187"/>
              <a:gd name="connsiteX17" fmla="*/ 3612755 w 3739343"/>
              <a:gd name="connsiteY17" fmla="*/ 878390 h 1241187"/>
              <a:gd name="connsiteX18" fmla="*/ 3547193 w 3739343"/>
              <a:gd name="connsiteY18" fmla="*/ 837606 h 1241187"/>
              <a:gd name="connsiteX19" fmla="*/ 3693656 w 3739343"/>
              <a:gd name="connsiteY19" fmla="*/ 891581 h 1241187"/>
              <a:gd name="connsiteX20" fmla="*/ 3677787 w 3739343"/>
              <a:gd name="connsiteY20" fmla="*/ 894090 h 1241187"/>
              <a:gd name="connsiteX21" fmla="*/ 3585821 w 3739343"/>
              <a:gd name="connsiteY21" fmla="*/ 884429 h 1241187"/>
              <a:gd name="connsiteX22" fmla="*/ 3693552 w 3739343"/>
              <a:gd name="connsiteY22" fmla="*/ 894090 h 1241187"/>
              <a:gd name="connsiteX23" fmla="*/ 3709319 w 3739343"/>
              <a:gd name="connsiteY23" fmla="*/ 1024520 h 1241187"/>
              <a:gd name="connsiteX24" fmla="*/ 3675162 w 3739343"/>
              <a:gd name="connsiteY24" fmla="*/ 1177109 h 1241187"/>
              <a:gd name="connsiteX25" fmla="*/ 2545300 w 3739343"/>
              <a:gd name="connsiteY25" fmla="*/ 1241187 h 1241187"/>
              <a:gd name="connsiteX26" fmla="*/ 2722909 w 3739343"/>
              <a:gd name="connsiteY26" fmla="*/ 907774 h 1241187"/>
              <a:gd name="connsiteX27" fmla="*/ 2540042 w 3739343"/>
              <a:gd name="connsiteY27" fmla="*/ 946420 h 1241187"/>
              <a:gd name="connsiteX28" fmla="*/ 2536355 w 3739343"/>
              <a:gd name="connsiteY28" fmla="*/ 924464 h 1241187"/>
              <a:gd name="connsiteX29" fmla="*/ 2206311 w 3739343"/>
              <a:gd name="connsiteY29" fmla="*/ 922266 h 1241187"/>
              <a:gd name="connsiteX30" fmla="*/ 1922531 w 3739343"/>
              <a:gd name="connsiteY30" fmla="*/ 965489 h 1241187"/>
              <a:gd name="connsiteX31" fmla="*/ 1586731 w 3739343"/>
              <a:gd name="connsiteY31" fmla="*/ 962969 h 1241187"/>
              <a:gd name="connsiteX32" fmla="*/ 1316092 w 3739343"/>
              <a:gd name="connsiteY32" fmla="*/ 1059704 h 1241187"/>
              <a:gd name="connsiteX33" fmla="*/ 1135316 w 3739343"/>
              <a:gd name="connsiteY33" fmla="*/ 1001572 h 1241187"/>
              <a:gd name="connsiteX34" fmla="*/ 952449 w 3739343"/>
              <a:gd name="connsiteY34" fmla="*/ 982249 h 1241187"/>
              <a:gd name="connsiteX35" fmla="*/ 808465 w 3739343"/>
              <a:gd name="connsiteY35" fmla="*/ 1024521 h 1241187"/>
              <a:gd name="connsiteX36" fmla="*/ 640298 w 3739343"/>
              <a:gd name="connsiteY36" fmla="*/ 961923 h 1241187"/>
              <a:gd name="connsiteX37" fmla="*/ 511548 w 3739343"/>
              <a:gd name="connsiteY37" fmla="*/ 827148 h 1241187"/>
              <a:gd name="connsiteX38" fmla="*/ 511549 w 3739343"/>
              <a:gd name="connsiteY38" fmla="*/ 821664 h 1241187"/>
              <a:gd name="connsiteX39" fmla="*/ 442169 w 3739343"/>
              <a:gd name="connsiteY39" fmla="*/ 634316 h 1241187"/>
              <a:gd name="connsiteX40" fmla="*/ 447594 w 3739343"/>
              <a:gd name="connsiteY40" fmla="*/ 634018 h 1241187"/>
              <a:gd name="connsiteX41" fmla="*/ 460614 w 3739343"/>
              <a:gd name="connsiteY41" fmla="*/ 623447 h 1241187"/>
              <a:gd name="connsiteX42" fmla="*/ 503166 w 3739343"/>
              <a:gd name="connsiteY42" fmla="*/ 701790 h 1241187"/>
              <a:gd name="connsiteX43" fmla="*/ 409616 w 3739343"/>
              <a:gd name="connsiteY43" fmla="*/ 549448 h 1241187"/>
              <a:gd name="connsiteX44" fmla="*/ 314510 w 3739343"/>
              <a:gd name="connsiteY44" fmla="*/ 413852 h 1241187"/>
              <a:gd name="connsiteX45" fmla="*/ 292428 w 3739343"/>
              <a:gd name="connsiteY45" fmla="*/ 401450 h 1241187"/>
              <a:gd name="connsiteX46" fmla="*/ 331491 w 3739343"/>
              <a:gd name="connsiteY46" fmla="*/ 469283 h 1241187"/>
              <a:gd name="connsiteX47" fmla="*/ 388999 w 3739343"/>
              <a:gd name="connsiteY47" fmla="*/ 422593 h 1241187"/>
              <a:gd name="connsiteX48" fmla="*/ 41775 w 3739343"/>
              <a:gd name="connsiteY48" fmla="*/ 265785 h 1241187"/>
              <a:gd name="connsiteX49" fmla="*/ 138346 w 3739343"/>
              <a:gd name="connsiteY49" fmla="*/ 108977 h 1241187"/>
              <a:gd name="connsiteX50" fmla="*/ 256231 w 3739343"/>
              <a:gd name="connsiteY50" fmla="*/ 101006 h 1241187"/>
              <a:gd name="connsiteX51" fmla="*/ 426911 w 3739343"/>
              <a:gd name="connsiteY51" fmla="*/ 94591 h 1241187"/>
              <a:gd name="connsiteX52" fmla="*/ 1150081 w 3739343"/>
              <a:gd name="connsiteY52" fmla="*/ 74246 h 1241187"/>
              <a:gd name="connsiteX53" fmla="*/ 1343794 w 3739343"/>
              <a:gd name="connsiteY53" fmla="*/ 7883 h 1241187"/>
              <a:gd name="connsiteX54" fmla="*/ 1898913 w 3739343"/>
              <a:gd name="connsiteY54" fmla="*/ 26948 h 1241187"/>
              <a:gd name="connsiteX55" fmla="*/ 2119631 w 3739343"/>
              <a:gd name="connsiteY55" fmla="*/ 90010 h 1241187"/>
              <a:gd name="connsiteX0" fmla="*/ 2119631 w 3739343"/>
              <a:gd name="connsiteY0" fmla="*/ 90010 h 1177109"/>
              <a:gd name="connsiteX1" fmla="*/ 2229989 w 3739343"/>
              <a:gd name="connsiteY1" fmla="*/ 105776 h 1177109"/>
              <a:gd name="connsiteX2" fmla="*/ 2371879 w 3739343"/>
              <a:gd name="connsiteY2" fmla="*/ 184603 h 1177109"/>
              <a:gd name="connsiteX3" fmla="*/ 2868462 w 3739343"/>
              <a:gd name="connsiteY3" fmla="*/ 206593 h 1177109"/>
              <a:gd name="connsiteX4" fmla="*/ 3212706 w 3739343"/>
              <a:gd name="connsiteY4" fmla="*/ 562976 h 1177109"/>
              <a:gd name="connsiteX5" fmla="*/ 3204825 w 3739343"/>
              <a:gd name="connsiteY5" fmla="*/ 647513 h 1177109"/>
              <a:gd name="connsiteX6" fmla="*/ 3291533 w 3739343"/>
              <a:gd name="connsiteY6" fmla="*/ 633231 h 1177109"/>
              <a:gd name="connsiteX7" fmla="*/ 3459698 w 3739343"/>
              <a:gd name="connsiteY7" fmla="*/ 633231 h 1177109"/>
              <a:gd name="connsiteX8" fmla="*/ 3454443 w 3739343"/>
              <a:gd name="connsiteY8" fmla="*/ 782984 h 1177109"/>
              <a:gd name="connsiteX9" fmla="*/ 3669907 w 3739343"/>
              <a:gd name="connsiteY9" fmla="*/ 883624 h 1177109"/>
              <a:gd name="connsiteX10" fmla="*/ 3667279 w 3739343"/>
              <a:gd name="connsiteY10" fmla="*/ 894051 h 1177109"/>
              <a:gd name="connsiteX11" fmla="*/ 3591726 w 3739343"/>
              <a:gd name="connsiteY11" fmla="*/ 898858 h 1177109"/>
              <a:gd name="connsiteX12" fmla="*/ 3659396 w 3739343"/>
              <a:gd name="connsiteY12" fmla="*/ 896926 h 1177109"/>
              <a:gd name="connsiteX13" fmla="*/ 3662021 w 3739343"/>
              <a:gd name="connsiteY13" fmla="*/ 894090 h 1177109"/>
              <a:gd name="connsiteX14" fmla="*/ 3525387 w 3739343"/>
              <a:gd name="connsiteY14" fmla="*/ 884429 h 1177109"/>
              <a:gd name="connsiteX15" fmla="*/ 3535318 w 3739343"/>
              <a:gd name="connsiteY15" fmla="*/ 884304 h 1177109"/>
              <a:gd name="connsiteX16" fmla="*/ 3612755 w 3739343"/>
              <a:gd name="connsiteY16" fmla="*/ 887146 h 1177109"/>
              <a:gd name="connsiteX17" fmla="*/ 3612755 w 3739343"/>
              <a:gd name="connsiteY17" fmla="*/ 878390 h 1177109"/>
              <a:gd name="connsiteX18" fmla="*/ 3547193 w 3739343"/>
              <a:gd name="connsiteY18" fmla="*/ 837606 h 1177109"/>
              <a:gd name="connsiteX19" fmla="*/ 3693656 w 3739343"/>
              <a:gd name="connsiteY19" fmla="*/ 891581 h 1177109"/>
              <a:gd name="connsiteX20" fmla="*/ 3677787 w 3739343"/>
              <a:gd name="connsiteY20" fmla="*/ 894090 h 1177109"/>
              <a:gd name="connsiteX21" fmla="*/ 3585821 w 3739343"/>
              <a:gd name="connsiteY21" fmla="*/ 884429 h 1177109"/>
              <a:gd name="connsiteX22" fmla="*/ 3693552 w 3739343"/>
              <a:gd name="connsiteY22" fmla="*/ 894090 h 1177109"/>
              <a:gd name="connsiteX23" fmla="*/ 3709319 w 3739343"/>
              <a:gd name="connsiteY23" fmla="*/ 1024520 h 1177109"/>
              <a:gd name="connsiteX24" fmla="*/ 3675162 w 3739343"/>
              <a:gd name="connsiteY24" fmla="*/ 1177109 h 1177109"/>
              <a:gd name="connsiteX25" fmla="*/ 2879504 w 3739343"/>
              <a:gd name="connsiteY25" fmla="*/ 902024 h 1177109"/>
              <a:gd name="connsiteX26" fmla="*/ 2722909 w 3739343"/>
              <a:gd name="connsiteY26" fmla="*/ 907774 h 1177109"/>
              <a:gd name="connsiteX27" fmla="*/ 2540042 w 3739343"/>
              <a:gd name="connsiteY27" fmla="*/ 946420 h 1177109"/>
              <a:gd name="connsiteX28" fmla="*/ 2536355 w 3739343"/>
              <a:gd name="connsiteY28" fmla="*/ 924464 h 1177109"/>
              <a:gd name="connsiteX29" fmla="*/ 2206311 w 3739343"/>
              <a:gd name="connsiteY29" fmla="*/ 922266 h 1177109"/>
              <a:gd name="connsiteX30" fmla="*/ 1922531 w 3739343"/>
              <a:gd name="connsiteY30" fmla="*/ 965489 h 1177109"/>
              <a:gd name="connsiteX31" fmla="*/ 1586731 w 3739343"/>
              <a:gd name="connsiteY31" fmla="*/ 962969 h 1177109"/>
              <a:gd name="connsiteX32" fmla="*/ 1316092 w 3739343"/>
              <a:gd name="connsiteY32" fmla="*/ 1059704 h 1177109"/>
              <a:gd name="connsiteX33" fmla="*/ 1135316 w 3739343"/>
              <a:gd name="connsiteY33" fmla="*/ 1001572 h 1177109"/>
              <a:gd name="connsiteX34" fmla="*/ 952449 w 3739343"/>
              <a:gd name="connsiteY34" fmla="*/ 982249 h 1177109"/>
              <a:gd name="connsiteX35" fmla="*/ 808465 w 3739343"/>
              <a:gd name="connsiteY35" fmla="*/ 1024521 h 1177109"/>
              <a:gd name="connsiteX36" fmla="*/ 640298 w 3739343"/>
              <a:gd name="connsiteY36" fmla="*/ 961923 h 1177109"/>
              <a:gd name="connsiteX37" fmla="*/ 511548 w 3739343"/>
              <a:gd name="connsiteY37" fmla="*/ 827148 h 1177109"/>
              <a:gd name="connsiteX38" fmla="*/ 511549 w 3739343"/>
              <a:gd name="connsiteY38" fmla="*/ 821664 h 1177109"/>
              <a:gd name="connsiteX39" fmla="*/ 442169 w 3739343"/>
              <a:gd name="connsiteY39" fmla="*/ 634316 h 1177109"/>
              <a:gd name="connsiteX40" fmla="*/ 447594 w 3739343"/>
              <a:gd name="connsiteY40" fmla="*/ 634018 h 1177109"/>
              <a:gd name="connsiteX41" fmla="*/ 460614 w 3739343"/>
              <a:gd name="connsiteY41" fmla="*/ 623447 h 1177109"/>
              <a:gd name="connsiteX42" fmla="*/ 503166 w 3739343"/>
              <a:gd name="connsiteY42" fmla="*/ 701790 h 1177109"/>
              <a:gd name="connsiteX43" fmla="*/ 409616 w 3739343"/>
              <a:gd name="connsiteY43" fmla="*/ 549448 h 1177109"/>
              <a:gd name="connsiteX44" fmla="*/ 314510 w 3739343"/>
              <a:gd name="connsiteY44" fmla="*/ 413852 h 1177109"/>
              <a:gd name="connsiteX45" fmla="*/ 292428 w 3739343"/>
              <a:gd name="connsiteY45" fmla="*/ 401450 h 1177109"/>
              <a:gd name="connsiteX46" fmla="*/ 331491 w 3739343"/>
              <a:gd name="connsiteY46" fmla="*/ 469283 h 1177109"/>
              <a:gd name="connsiteX47" fmla="*/ 388999 w 3739343"/>
              <a:gd name="connsiteY47" fmla="*/ 422593 h 1177109"/>
              <a:gd name="connsiteX48" fmla="*/ 41775 w 3739343"/>
              <a:gd name="connsiteY48" fmla="*/ 265785 h 1177109"/>
              <a:gd name="connsiteX49" fmla="*/ 138346 w 3739343"/>
              <a:gd name="connsiteY49" fmla="*/ 108977 h 1177109"/>
              <a:gd name="connsiteX50" fmla="*/ 256231 w 3739343"/>
              <a:gd name="connsiteY50" fmla="*/ 101006 h 1177109"/>
              <a:gd name="connsiteX51" fmla="*/ 426911 w 3739343"/>
              <a:gd name="connsiteY51" fmla="*/ 94591 h 1177109"/>
              <a:gd name="connsiteX52" fmla="*/ 1150081 w 3739343"/>
              <a:gd name="connsiteY52" fmla="*/ 74246 h 1177109"/>
              <a:gd name="connsiteX53" fmla="*/ 1343794 w 3739343"/>
              <a:gd name="connsiteY53" fmla="*/ 7883 h 1177109"/>
              <a:gd name="connsiteX54" fmla="*/ 1898913 w 3739343"/>
              <a:gd name="connsiteY54" fmla="*/ 26948 h 1177109"/>
              <a:gd name="connsiteX55" fmla="*/ 2119631 w 3739343"/>
              <a:gd name="connsiteY55" fmla="*/ 90010 h 1177109"/>
              <a:gd name="connsiteX0" fmla="*/ 2119631 w 3739343"/>
              <a:gd name="connsiteY0" fmla="*/ 90010 h 1059704"/>
              <a:gd name="connsiteX1" fmla="*/ 2229989 w 3739343"/>
              <a:gd name="connsiteY1" fmla="*/ 105776 h 1059704"/>
              <a:gd name="connsiteX2" fmla="*/ 2371879 w 3739343"/>
              <a:gd name="connsiteY2" fmla="*/ 184603 h 1059704"/>
              <a:gd name="connsiteX3" fmla="*/ 2868462 w 3739343"/>
              <a:gd name="connsiteY3" fmla="*/ 206593 h 1059704"/>
              <a:gd name="connsiteX4" fmla="*/ 3212706 w 3739343"/>
              <a:gd name="connsiteY4" fmla="*/ 562976 h 1059704"/>
              <a:gd name="connsiteX5" fmla="*/ 3204825 w 3739343"/>
              <a:gd name="connsiteY5" fmla="*/ 647513 h 1059704"/>
              <a:gd name="connsiteX6" fmla="*/ 3291533 w 3739343"/>
              <a:gd name="connsiteY6" fmla="*/ 633231 h 1059704"/>
              <a:gd name="connsiteX7" fmla="*/ 3459698 w 3739343"/>
              <a:gd name="connsiteY7" fmla="*/ 633231 h 1059704"/>
              <a:gd name="connsiteX8" fmla="*/ 3454443 w 3739343"/>
              <a:gd name="connsiteY8" fmla="*/ 782984 h 1059704"/>
              <a:gd name="connsiteX9" fmla="*/ 3669907 w 3739343"/>
              <a:gd name="connsiteY9" fmla="*/ 883624 h 1059704"/>
              <a:gd name="connsiteX10" fmla="*/ 3667279 w 3739343"/>
              <a:gd name="connsiteY10" fmla="*/ 894051 h 1059704"/>
              <a:gd name="connsiteX11" fmla="*/ 3591726 w 3739343"/>
              <a:gd name="connsiteY11" fmla="*/ 898858 h 1059704"/>
              <a:gd name="connsiteX12" fmla="*/ 3659396 w 3739343"/>
              <a:gd name="connsiteY12" fmla="*/ 896926 h 1059704"/>
              <a:gd name="connsiteX13" fmla="*/ 3662021 w 3739343"/>
              <a:gd name="connsiteY13" fmla="*/ 894090 h 1059704"/>
              <a:gd name="connsiteX14" fmla="*/ 3525387 w 3739343"/>
              <a:gd name="connsiteY14" fmla="*/ 884429 h 1059704"/>
              <a:gd name="connsiteX15" fmla="*/ 3535318 w 3739343"/>
              <a:gd name="connsiteY15" fmla="*/ 884304 h 1059704"/>
              <a:gd name="connsiteX16" fmla="*/ 3612755 w 3739343"/>
              <a:gd name="connsiteY16" fmla="*/ 887146 h 1059704"/>
              <a:gd name="connsiteX17" fmla="*/ 3612755 w 3739343"/>
              <a:gd name="connsiteY17" fmla="*/ 878390 h 1059704"/>
              <a:gd name="connsiteX18" fmla="*/ 3547193 w 3739343"/>
              <a:gd name="connsiteY18" fmla="*/ 837606 h 1059704"/>
              <a:gd name="connsiteX19" fmla="*/ 3693656 w 3739343"/>
              <a:gd name="connsiteY19" fmla="*/ 891581 h 1059704"/>
              <a:gd name="connsiteX20" fmla="*/ 3677787 w 3739343"/>
              <a:gd name="connsiteY20" fmla="*/ 894090 h 1059704"/>
              <a:gd name="connsiteX21" fmla="*/ 3585821 w 3739343"/>
              <a:gd name="connsiteY21" fmla="*/ 884429 h 1059704"/>
              <a:gd name="connsiteX22" fmla="*/ 3693552 w 3739343"/>
              <a:gd name="connsiteY22" fmla="*/ 894090 h 1059704"/>
              <a:gd name="connsiteX23" fmla="*/ 3709319 w 3739343"/>
              <a:gd name="connsiteY23" fmla="*/ 1024520 h 1059704"/>
              <a:gd name="connsiteX24" fmla="*/ 3424509 w 3739343"/>
              <a:gd name="connsiteY24" fmla="*/ 905779 h 1059704"/>
              <a:gd name="connsiteX25" fmla="*/ 2879504 w 3739343"/>
              <a:gd name="connsiteY25" fmla="*/ 902024 h 1059704"/>
              <a:gd name="connsiteX26" fmla="*/ 2722909 w 3739343"/>
              <a:gd name="connsiteY26" fmla="*/ 907774 h 1059704"/>
              <a:gd name="connsiteX27" fmla="*/ 2540042 w 3739343"/>
              <a:gd name="connsiteY27" fmla="*/ 946420 h 1059704"/>
              <a:gd name="connsiteX28" fmla="*/ 2536355 w 3739343"/>
              <a:gd name="connsiteY28" fmla="*/ 924464 h 1059704"/>
              <a:gd name="connsiteX29" fmla="*/ 2206311 w 3739343"/>
              <a:gd name="connsiteY29" fmla="*/ 922266 h 1059704"/>
              <a:gd name="connsiteX30" fmla="*/ 1922531 w 3739343"/>
              <a:gd name="connsiteY30" fmla="*/ 965489 h 1059704"/>
              <a:gd name="connsiteX31" fmla="*/ 1586731 w 3739343"/>
              <a:gd name="connsiteY31" fmla="*/ 962969 h 1059704"/>
              <a:gd name="connsiteX32" fmla="*/ 1316092 w 3739343"/>
              <a:gd name="connsiteY32" fmla="*/ 1059704 h 1059704"/>
              <a:gd name="connsiteX33" fmla="*/ 1135316 w 3739343"/>
              <a:gd name="connsiteY33" fmla="*/ 1001572 h 1059704"/>
              <a:gd name="connsiteX34" fmla="*/ 952449 w 3739343"/>
              <a:gd name="connsiteY34" fmla="*/ 982249 h 1059704"/>
              <a:gd name="connsiteX35" fmla="*/ 808465 w 3739343"/>
              <a:gd name="connsiteY35" fmla="*/ 1024521 h 1059704"/>
              <a:gd name="connsiteX36" fmla="*/ 640298 w 3739343"/>
              <a:gd name="connsiteY36" fmla="*/ 961923 h 1059704"/>
              <a:gd name="connsiteX37" fmla="*/ 511548 w 3739343"/>
              <a:gd name="connsiteY37" fmla="*/ 827148 h 1059704"/>
              <a:gd name="connsiteX38" fmla="*/ 511549 w 3739343"/>
              <a:gd name="connsiteY38" fmla="*/ 821664 h 1059704"/>
              <a:gd name="connsiteX39" fmla="*/ 442169 w 3739343"/>
              <a:gd name="connsiteY39" fmla="*/ 634316 h 1059704"/>
              <a:gd name="connsiteX40" fmla="*/ 447594 w 3739343"/>
              <a:gd name="connsiteY40" fmla="*/ 634018 h 1059704"/>
              <a:gd name="connsiteX41" fmla="*/ 460614 w 3739343"/>
              <a:gd name="connsiteY41" fmla="*/ 623447 h 1059704"/>
              <a:gd name="connsiteX42" fmla="*/ 503166 w 3739343"/>
              <a:gd name="connsiteY42" fmla="*/ 701790 h 1059704"/>
              <a:gd name="connsiteX43" fmla="*/ 409616 w 3739343"/>
              <a:gd name="connsiteY43" fmla="*/ 549448 h 1059704"/>
              <a:gd name="connsiteX44" fmla="*/ 314510 w 3739343"/>
              <a:gd name="connsiteY44" fmla="*/ 413852 h 1059704"/>
              <a:gd name="connsiteX45" fmla="*/ 292428 w 3739343"/>
              <a:gd name="connsiteY45" fmla="*/ 401450 h 1059704"/>
              <a:gd name="connsiteX46" fmla="*/ 331491 w 3739343"/>
              <a:gd name="connsiteY46" fmla="*/ 469283 h 1059704"/>
              <a:gd name="connsiteX47" fmla="*/ 388999 w 3739343"/>
              <a:gd name="connsiteY47" fmla="*/ 422593 h 1059704"/>
              <a:gd name="connsiteX48" fmla="*/ 41775 w 3739343"/>
              <a:gd name="connsiteY48" fmla="*/ 265785 h 1059704"/>
              <a:gd name="connsiteX49" fmla="*/ 138346 w 3739343"/>
              <a:gd name="connsiteY49" fmla="*/ 108977 h 1059704"/>
              <a:gd name="connsiteX50" fmla="*/ 256231 w 3739343"/>
              <a:gd name="connsiteY50" fmla="*/ 101006 h 1059704"/>
              <a:gd name="connsiteX51" fmla="*/ 426911 w 3739343"/>
              <a:gd name="connsiteY51" fmla="*/ 94591 h 1059704"/>
              <a:gd name="connsiteX52" fmla="*/ 1150081 w 3739343"/>
              <a:gd name="connsiteY52" fmla="*/ 74246 h 1059704"/>
              <a:gd name="connsiteX53" fmla="*/ 1343794 w 3739343"/>
              <a:gd name="connsiteY53" fmla="*/ 7883 h 1059704"/>
              <a:gd name="connsiteX54" fmla="*/ 1898913 w 3739343"/>
              <a:gd name="connsiteY54" fmla="*/ 26948 h 1059704"/>
              <a:gd name="connsiteX55" fmla="*/ 2119631 w 3739343"/>
              <a:gd name="connsiteY55" fmla="*/ 90010 h 1059704"/>
              <a:gd name="connsiteX0" fmla="*/ 2119631 w 3739343"/>
              <a:gd name="connsiteY0" fmla="*/ 90010 h 1059704"/>
              <a:gd name="connsiteX1" fmla="*/ 2229989 w 3739343"/>
              <a:gd name="connsiteY1" fmla="*/ 105776 h 1059704"/>
              <a:gd name="connsiteX2" fmla="*/ 2371879 w 3739343"/>
              <a:gd name="connsiteY2" fmla="*/ 184603 h 1059704"/>
              <a:gd name="connsiteX3" fmla="*/ 2868462 w 3739343"/>
              <a:gd name="connsiteY3" fmla="*/ 206593 h 1059704"/>
              <a:gd name="connsiteX4" fmla="*/ 3212706 w 3739343"/>
              <a:gd name="connsiteY4" fmla="*/ 562976 h 1059704"/>
              <a:gd name="connsiteX5" fmla="*/ 3204825 w 3739343"/>
              <a:gd name="connsiteY5" fmla="*/ 647513 h 1059704"/>
              <a:gd name="connsiteX6" fmla="*/ 3291533 w 3739343"/>
              <a:gd name="connsiteY6" fmla="*/ 633231 h 1059704"/>
              <a:gd name="connsiteX7" fmla="*/ 3459698 w 3739343"/>
              <a:gd name="connsiteY7" fmla="*/ 633231 h 1059704"/>
              <a:gd name="connsiteX8" fmla="*/ 3454443 w 3739343"/>
              <a:gd name="connsiteY8" fmla="*/ 782984 h 1059704"/>
              <a:gd name="connsiteX9" fmla="*/ 3669907 w 3739343"/>
              <a:gd name="connsiteY9" fmla="*/ 883624 h 1059704"/>
              <a:gd name="connsiteX10" fmla="*/ 3667279 w 3739343"/>
              <a:gd name="connsiteY10" fmla="*/ 894051 h 1059704"/>
              <a:gd name="connsiteX11" fmla="*/ 3591726 w 3739343"/>
              <a:gd name="connsiteY11" fmla="*/ 898858 h 1059704"/>
              <a:gd name="connsiteX12" fmla="*/ 3659396 w 3739343"/>
              <a:gd name="connsiteY12" fmla="*/ 896926 h 1059704"/>
              <a:gd name="connsiteX13" fmla="*/ 3662021 w 3739343"/>
              <a:gd name="connsiteY13" fmla="*/ 894090 h 1059704"/>
              <a:gd name="connsiteX14" fmla="*/ 3525387 w 3739343"/>
              <a:gd name="connsiteY14" fmla="*/ 884429 h 1059704"/>
              <a:gd name="connsiteX15" fmla="*/ 3535318 w 3739343"/>
              <a:gd name="connsiteY15" fmla="*/ 884304 h 1059704"/>
              <a:gd name="connsiteX16" fmla="*/ 3612755 w 3739343"/>
              <a:gd name="connsiteY16" fmla="*/ 887146 h 1059704"/>
              <a:gd name="connsiteX17" fmla="*/ 3612755 w 3739343"/>
              <a:gd name="connsiteY17" fmla="*/ 878390 h 1059704"/>
              <a:gd name="connsiteX18" fmla="*/ 3547193 w 3739343"/>
              <a:gd name="connsiteY18" fmla="*/ 837606 h 1059704"/>
              <a:gd name="connsiteX19" fmla="*/ 3693656 w 3739343"/>
              <a:gd name="connsiteY19" fmla="*/ 891581 h 1059704"/>
              <a:gd name="connsiteX20" fmla="*/ 3677787 w 3739343"/>
              <a:gd name="connsiteY20" fmla="*/ 894090 h 1059704"/>
              <a:gd name="connsiteX21" fmla="*/ 3585821 w 3739343"/>
              <a:gd name="connsiteY21" fmla="*/ 884429 h 1059704"/>
              <a:gd name="connsiteX22" fmla="*/ 3693552 w 3739343"/>
              <a:gd name="connsiteY22" fmla="*/ 894090 h 1059704"/>
              <a:gd name="connsiteX23" fmla="*/ 3542217 w 3739343"/>
              <a:gd name="connsiteY23" fmla="*/ 821023 h 1059704"/>
              <a:gd name="connsiteX24" fmla="*/ 3424509 w 3739343"/>
              <a:gd name="connsiteY24" fmla="*/ 905779 h 1059704"/>
              <a:gd name="connsiteX25" fmla="*/ 2879504 w 3739343"/>
              <a:gd name="connsiteY25" fmla="*/ 902024 h 1059704"/>
              <a:gd name="connsiteX26" fmla="*/ 2722909 w 3739343"/>
              <a:gd name="connsiteY26" fmla="*/ 907774 h 1059704"/>
              <a:gd name="connsiteX27" fmla="*/ 2540042 w 3739343"/>
              <a:gd name="connsiteY27" fmla="*/ 946420 h 1059704"/>
              <a:gd name="connsiteX28" fmla="*/ 2536355 w 3739343"/>
              <a:gd name="connsiteY28" fmla="*/ 924464 h 1059704"/>
              <a:gd name="connsiteX29" fmla="*/ 2206311 w 3739343"/>
              <a:gd name="connsiteY29" fmla="*/ 922266 h 1059704"/>
              <a:gd name="connsiteX30" fmla="*/ 1922531 w 3739343"/>
              <a:gd name="connsiteY30" fmla="*/ 965489 h 1059704"/>
              <a:gd name="connsiteX31" fmla="*/ 1586731 w 3739343"/>
              <a:gd name="connsiteY31" fmla="*/ 962969 h 1059704"/>
              <a:gd name="connsiteX32" fmla="*/ 1316092 w 3739343"/>
              <a:gd name="connsiteY32" fmla="*/ 1059704 h 1059704"/>
              <a:gd name="connsiteX33" fmla="*/ 1135316 w 3739343"/>
              <a:gd name="connsiteY33" fmla="*/ 1001572 h 1059704"/>
              <a:gd name="connsiteX34" fmla="*/ 952449 w 3739343"/>
              <a:gd name="connsiteY34" fmla="*/ 982249 h 1059704"/>
              <a:gd name="connsiteX35" fmla="*/ 808465 w 3739343"/>
              <a:gd name="connsiteY35" fmla="*/ 1024521 h 1059704"/>
              <a:gd name="connsiteX36" fmla="*/ 640298 w 3739343"/>
              <a:gd name="connsiteY36" fmla="*/ 961923 h 1059704"/>
              <a:gd name="connsiteX37" fmla="*/ 511548 w 3739343"/>
              <a:gd name="connsiteY37" fmla="*/ 827148 h 1059704"/>
              <a:gd name="connsiteX38" fmla="*/ 511549 w 3739343"/>
              <a:gd name="connsiteY38" fmla="*/ 821664 h 1059704"/>
              <a:gd name="connsiteX39" fmla="*/ 442169 w 3739343"/>
              <a:gd name="connsiteY39" fmla="*/ 634316 h 1059704"/>
              <a:gd name="connsiteX40" fmla="*/ 447594 w 3739343"/>
              <a:gd name="connsiteY40" fmla="*/ 634018 h 1059704"/>
              <a:gd name="connsiteX41" fmla="*/ 460614 w 3739343"/>
              <a:gd name="connsiteY41" fmla="*/ 623447 h 1059704"/>
              <a:gd name="connsiteX42" fmla="*/ 503166 w 3739343"/>
              <a:gd name="connsiteY42" fmla="*/ 701790 h 1059704"/>
              <a:gd name="connsiteX43" fmla="*/ 409616 w 3739343"/>
              <a:gd name="connsiteY43" fmla="*/ 549448 h 1059704"/>
              <a:gd name="connsiteX44" fmla="*/ 314510 w 3739343"/>
              <a:gd name="connsiteY44" fmla="*/ 413852 h 1059704"/>
              <a:gd name="connsiteX45" fmla="*/ 292428 w 3739343"/>
              <a:gd name="connsiteY45" fmla="*/ 401450 h 1059704"/>
              <a:gd name="connsiteX46" fmla="*/ 331491 w 3739343"/>
              <a:gd name="connsiteY46" fmla="*/ 469283 h 1059704"/>
              <a:gd name="connsiteX47" fmla="*/ 388999 w 3739343"/>
              <a:gd name="connsiteY47" fmla="*/ 422593 h 1059704"/>
              <a:gd name="connsiteX48" fmla="*/ 41775 w 3739343"/>
              <a:gd name="connsiteY48" fmla="*/ 265785 h 1059704"/>
              <a:gd name="connsiteX49" fmla="*/ 138346 w 3739343"/>
              <a:gd name="connsiteY49" fmla="*/ 108977 h 1059704"/>
              <a:gd name="connsiteX50" fmla="*/ 256231 w 3739343"/>
              <a:gd name="connsiteY50" fmla="*/ 101006 h 1059704"/>
              <a:gd name="connsiteX51" fmla="*/ 426911 w 3739343"/>
              <a:gd name="connsiteY51" fmla="*/ 94591 h 1059704"/>
              <a:gd name="connsiteX52" fmla="*/ 1150081 w 3739343"/>
              <a:gd name="connsiteY52" fmla="*/ 74246 h 1059704"/>
              <a:gd name="connsiteX53" fmla="*/ 1343794 w 3739343"/>
              <a:gd name="connsiteY53" fmla="*/ 7883 h 1059704"/>
              <a:gd name="connsiteX54" fmla="*/ 1898913 w 3739343"/>
              <a:gd name="connsiteY54" fmla="*/ 26948 h 1059704"/>
              <a:gd name="connsiteX55" fmla="*/ 2119631 w 3739343"/>
              <a:gd name="connsiteY55" fmla="*/ 90010 h 1059704"/>
              <a:gd name="connsiteX0" fmla="*/ 2128493 w 3748205"/>
              <a:gd name="connsiteY0" fmla="*/ 90010 h 1059704"/>
              <a:gd name="connsiteX1" fmla="*/ 2238851 w 3748205"/>
              <a:gd name="connsiteY1" fmla="*/ 105776 h 1059704"/>
              <a:gd name="connsiteX2" fmla="*/ 2380741 w 3748205"/>
              <a:gd name="connsiteY2" fmla="*/ 184603 h 1059704"/>
              <a:gd name="connsiteX3" fmla="*/ 2877324 w 3748205"/>
              <a:gd name="connsiteY3" fmla="*/ 206593 h 1059704"/>
              <a:gd name="connsiteX4" fmla="*/ 3221568 w 3748205"/>
              <a:gd name="connsiteY4" fmla="*/ 562976 h 1059704"/>
              <a:gd name="connsiteX5" fmla="*/ 3213687 w 3748205"/>
              <a:gd name="connsiteY5" fmla="*/ 647513 h 1059704"/>
              <a:gd name="connsiteX6" fmla="*/ 3300395 w 3748205"/>
              <a:gd name="connsiteY6" fmla="*/ 633231 h 1059704"/>
              <a:gd name="connsiteX7" fmla="*/ 3468560 w 3748205"/>
              <a:gd name="connsiteY7" fmla="*/ 633231 h 1059704"/>
              <a:gd name="connsiteX8" fmla="*/ 3463305 w 3748205"/>
              <a:gd name="connsiteY8" fmla="*/ 782984 h 1059704"/>
              <a:gd name="connsiteX9" fmla="*/ 3678769 w 3748205"/>
              <a:gd name="connsiteY9" fmla="*/ 883624 h 1059704"/>
              <a:gd name="connsiteX10" fmla="*/ 3676141 w 3748205"/>
              <a:gd name="connsiteY10" fmla="*/ 894051 h 1059704"/>
              <a:gd name="connsiteX11" fmla="*/ 3600588 w 3748205"/>
              <a:gd name="connsiteY11" fmla="*/ 898858 h 1059704"/>
              <a:gd name="connsiteX12" fmla="*/ 3668258 w 3748205"/>
              <a:gd name="connsiteY12" fmla="*/ 896926 h 1059704"/>
              <a:gd name="connsiteX13" fmla="*/ 3670883 w 3748205"/>
              <a:gd name="connsiteY13" fmla="*/ 894090 h 1059704"/>
              <a:gd name="connsiteX14" fmla="*/ 3534249 w 3748205"/>
              <a:gd name="connsiteY14" fmla="*/ 884429 h 1059704"/>
              <a:gd name="connsiteX15" fmla="*/ 3544180 w 3748205"/>
              <a:gd name="connsiteY15" fmla="*/ 884304 h 1059704"/>
              <a:gd name="connsiteX16" fmla="*/ 3621617 w 3748205"/>
              <a:gd name="connsiteY16" fmla="*/ 887146 h 1059704"/>
              <a:gd name="connsiteX17" fmla="*/ 3621617 w 3748205"/>
              <a:gd name="connsiteY17" fmla="*/ 878390 h 1059704"/>
              <a:gd name="connsiteX18" fmla="*/ 3556055 w 3748205"/>
              <a:gd name="connsiteY18" fmla="*/ 837606 h 1059704"/>
              <a:gd name="connsiteX19" fmla="*/ 3702518 w 3748205"/>
              <a:gd name="connsiteY19" fmla="*/ 891581 h 1059704"/>
              <a:gd name="connsiteX20" fmla="*/ 3686649 w 3748205"/>
              <a:gd name="connsiteY20" fmla="*/ 894090 h 1059704"/>
              <a:gd name="connsiteX21" fmla="*/ 3594683 w 3748205"/>
              <a:gd name="connsiteY21" fmla="*/ 884429 h 1059704"/>
              <a:gd name="connsiteX22" fmla="*/ 3702414 w 3748205"/>
              <a:gd name="connsiteY22" fmla="*/ 894090 h 1059704"/>
              <a:gd name="connsiteX23" fmla="*/ 3551079 w 3748205"/>
              <a:gd name="connsiteY23" fmla="*/ 821023 h 1059704"/>
              <a:gd name="connsiteX24" fmla="*/ 3433371 w 3748205"/>
              <a:gd name="connsiteY24" fmla="*/ 905779 h 1059704"/>
              <a:gd name="connsiteX25" fmla="*/ 2888366 w 3748205"/>
              <a:gd name="connsiteY25" fmla="*/ 902024 h 1059704"/>
              <a:gd name="connsiteX26" fmla="*/ 2731771 w 3748205"/>
              <a:gd name="connsiteY26" fmla="*/ 907774 h 1059704"/>
              <a:gd name="connsiteX27" fmla="*/ 2548904 w 3748205"/>
              <a:gd name="connsiteY27" fmla="*/ 946420 h 1059704"/>
              <a:gd name="connsiteX28" fmla="*/ 2545217 w 3748205"/>
              <a:gd name="connsiteY28" fmla="*/ 924464 h 1059704"/>
              <a:gd name="connsiteX29" fmla="*/ 2215173 w 3748205"/>
              <a:gd name="connsiteY29" fmla="*/ 922266 h 1059704"/>
              <a:gd name="connsiteX30" fmla="*/ 1931393 w 3748205"/>
              <a:gd name="connsiteY30" fmla="*/ 965489 h 1059704"/>
              <a:gd name="connsiteX31" fmla="*/ 1595593 w 3748205"/>
              <a:gd name="connsiteY31" fmla="*/ 962969 h 1059704"/>
              <a:gd name="connsiteX32" fmla="*/ 1324954 w 3748205"/>
              <a:gd name="connsiteY32" fmla="*/ 1059704 h 1059704"/>
              <a:gd name="connsiteX33" fmla="*/ 1144178 w 3748205"/>
              <a:gd name="connsiteY33" fmla="*/ 1001572 h 1059704"/>
              <a:gd name="connsiteX34" fmla="*/ 961311 w 3748205"/>
              <a:gd name="connsiteY34" fmla="*/ 982249 h 1059704"/>
              <a:gd name="connsiteX35" fmla="*/ 817327 w 3748205"/>
              <a:gd name="connsiteY35" fmla="*/ 1024521 h 1059704"/>
              <a:gd name="connsiteX36" fmla="*/ 649160 w 3748205"/>
              <a:gd name="connsiteY36" fmla="*/ 961923 h 1059704"/>
              <a:gd name="connsiteX37" fmla="*/ 520410 w 3748205"/>
              <a:gd name="connsiteY37" fmla="*/ 827148 h 1059704"/>
              <a:gd name="connsiteX38" fmla="*/ 520411 w 3748205"/>
              <a:gd name="connsiteY38" fmla="*/ 821664 h 1059704"/>
              <a:gd name="connsiteX39" fmla="*/ 451031 w 3748205"/>
              <a:gd name="connsiteY39" fmla="*/ 634316 h 1059704"/>
              <a:gd name="connsiteX40" fmla="*/ 456456 w 3748205"/>
              <a:gd name="connsiteY40" fmla="*/ 634018 h 1059704"/>
              <a:gd name="connsiteX41" fmla="*/ 469476 w 3748205"/>
              <a:gd name="connsiteY41" fmla="*/ 623447 h 1059704"/>
              <a:gd name="connsiteX42" fmla="*/ 512028 w 3748205"/>
              <a:gd name="connsiteY42" fmla="*/ 701790 h 1059704"/>
              <a:gd name="connsiteX43" fmla="*/ 418478 w 3748205"/>
              <a:gd name="connsiteY43" fmla="*/ 549448 h 1059704"/>
              <a:gd name="connsiteX44" fmla="*/ 323372 w 3748205"/>
              <a:gd name="connsiteY44" fmla="*/ 413852 h 1059704"/>
              <a:gd name="connsiteX45" fmla="*/ 301290 w 3748205"/>
              <a:gd name="connsiteY45" fmla="*/ 401450 h 1059704"/>
              <a:gd name="connsiteX46" fmla="*/ 340353 w 3748205"/>
              <a:gd name="connsiteY46" fmla="*/ 469283 h 1059704"/>
              <a:gd name="connsiteX47" fmla="*/ 451031 w 3748205"/>
              <a:gd name="connsiteY47" fmla="*/ 433164 h 1059704"/>
              <a:gd name="connsiteX48" fmla="*/ 50637 w 3748205"/>
              <a:gd name="connsiteY48" fmla="*/ 265785 h 1059704"/>
              <a:gd name="connsiteX49" fmla="*/ 147208 w 3748205"/>
              <a:gd name="connsiteY49" fmla="*/ 108977 h 1059704"/>
              <a:gd name="connsiteX50" fmla="*/ 265093 w 3748205"/>
              <a:gd name="connsiteY50" fmla="*/ 101006 h 1059704"/>
              <a:gd name="connsiteX51" fmla="*/ 435773 w 3748205"/>
              <a:gd name="connsiteY51" fmla="*/ 94591 h 1059704"/>
              <a:gd name="connsiteX52" fmla="*/ 1158943 w 3748205"/>
              <a:gd name="connsiteY52" fmla="*/ 74246 h 1059704"/>
              <a:gd name="connsiteX53" fmla="*/ 1352656 w 3748205"/>
              <a:gd name="connsiteY53" fmla="*/ 7883 h 1059704"/>
              <a:gd name="connsiteX54" fmla="*/ 1907775 w 3748205"/>
              <a:gd name="connsiteY54" fmla="*/ 26948 h 1059704"/>
              <a:gd name="connsiteX55" fmla="*/ 2128493 w 3748205"/>
              <a:gd name="connsiteY55"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04926 w 3729759"/>
              <a:gd name="connsiteY44" fmla="*/ 413852 h 1059704"/>
              <a:gd name="connsiteX45" fmla="*/ 282844 w 3729759"/>
              <a:gd name="connsiteY45" fmla="*/ 401450 h 1059704"/>
              <a:gd name="connsiteX46" fmla="*/ 321907 w 3729759"/>
              <a:gd name="connsiteY46" fmla="*/ 469283 h 1059704"/>
              <a:gd name="connsiteX47" fmla="*/ 32191 w 3729759"/>
              <a:gd name="connsiteY47" fmla="*/ 265785 h 1059704"/>
              <a:gd name="connsiteX48" fmla="*/ 128762 w 3729759"/>
              <a:gd name="connsiteY48" fmla="*/ 108977 h 1059704"/>
              <a:gd name="connsiteX49" fmla="*/ 246647 w 3729759"/>
              <a:gd name="connsiteY49" fmla="*/ 101006 h 1059704"/>
              <a:gd name="connsiteX50" fmla="*/ 417327 w 3729759"/>
              <a:gd name="connsiteY50" fmla="*/ 94591 h 1059704"/>
              <a:gd name="connsiteX51" fmla="*/ 1140497 w 3729759"/>
              <a:gd name="connsiteY51" fmla="*/ 74246 h 1059704"/>
              <a:gd name="connsiteX52" fmla="*/ 1334210 w 3729759"/>
              <a:gd name="connsiteY52" fmla="*/ 7883 h 1059704"/>
              <a:gd name="connsiteX53" fmla="*/ 1889329 w 3729759"/>
              <a:gd name="connsiteY53" fmla="*/ 26948 h 1059704"/>
              <a:gd name="connsiteX54" fmla="*/ 2110047 w 3729759"/>
              <a:gd name="connsiteY54"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04926 w 3729759"/>
              <a:gd name="connsiteY44" fmla="*/ 413852 h 1059704"/>
              <a:gd name="connsiteX45" fmla="*/ 321907 w 3729759"/>
              <a:gd name="connsiteY45" fmla="*/ 469283 h 1059704"/>
              <a:gd name="connsiteX46" fmla="*/ 32191 w 3729759"/>
              <a:gd name="connsiteY46" fmla="*/ 265785 h 1059704"/>
              <a:gd name="connsiteX47" fmla="*/ 128762 w 3729759"/>
              <a:gd name="connsiteY47" fmla="*/ 108977 h 1059704"/>
              <a:gd name="connsiteX48" fmla="*/ 246647 w 3729759"/>
              <a:gd name="connsiteY48" fmla="*/ 101006 h 1059704"/>
              <a:gd name="connsiteX49" fmla="*/ 417327 w 3729759"/>
              <a:gd name="connsiteY49" fmla="*/ 94591 h 1059704"/>
              <a:gd name="connsiteX50" fmla="*/ 1140497 w 3729759"/>
              <a:gd name="connsiteY50" fmla="*/ 74246 h 1059704"/>
              <a:gd name="connsiteX51" fmla="*/ 1334210 w 3729759"/>
              <a:gd name="connsiteY51" fmla="*/ 7883 h 1059704"/>
              <a:gd name="connsiteX52" fmla="*/ 1889329 w 3729759"/>
              <a:gd name="connsiteY52" fmla="*/ 26948 h 1059704"/>
              <a:gd name="connsiteX53" fmla="*/ 2110047 w 3729759"/>
              <a:gd name="connsiteY53"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21907 w 3729759"/>
              <a:gd name="connsiteY44" fmla="*/ 469283 h 1059704"/>
              <a:gd name="connsiteX45" fmla="*/ 32191 w 3729759"/>
              <a:gd name="connsiteY45" fmla="*/ 265785 h 1059704"/>
              <a:gd name="connsiteX46" fmla="*/ 128762 w 3729759"/>
              <a:gd name="connsiteY46" fmla="*/ 108977 h 1059704"/>
              <a:gd name="connsiteX47" fmla="*/ 246647 w 3729759"/>
              <a:gd name="connsiteY47" fmla="*/ 101006 h 1059704"/>
              <a:gd name="connsiteX48" fmla="*/ 417327 w 3729759"/>
              <a:gd name="connsiteY48" fmla="*/ 94591 h 1059704"/>
              <a:gd name="connsiteX49" fmla="*/ 1140497 w 3729759"/>
              <a:gd name="connsiteY49" fmla="*/ 74246 h 1059704"/>
              <a:gd name="connsiteX50" fmla="*/ 1334210 w 3729759"/>
              <a:gd name="connsiteY50" fmla="*/ 7883 h 1059704"/>
              <a:gd name="connsiteX51" fmla="*/ 1889329 w 3729759"/>
              <a:gd name="connsiteY51" fmla="*/ 26948 h 1059704"/>
              <a:gd name="connsiteX52" fmla="*/ 2110047 w 3729759"/>
              <a:gd name="connsiteY52"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32584 w 3729759"/>
              <a:gd name="connsiteY41" fmla="*/ 636661 h 1059704"/>
              <a:gd name="connsiteX42" fmla="*/ 493582 w 3729759"/>
              <a:gd name="connsiteY42" fmla="*/ 701790 h 1059704"/>
              <a:gd name="connsiteX43" fmla="*/ 400032 w 3729759"/>
              <a:gd name="connsiteY43" fmla="*/ 549448 h 1059704"/>
              <a:gd name="connsiteX44" fmla="*/ 321907 w 3729759"/>
              <a:gd name="connsiteY44" fmla="*/ 469283 h 1059704"/>
              <a:gd name="connsiteX45" fmla="*/ 32191 w 3729759"/>
              <a:gd name="connsiteY45" fmla="*/ 265785 h 1059704"/>
              <a:gd name="connsiteX46" fmla="*/ 128762 w 3729759"/>
              <a:gd name="connsiteY46" fmla="*/ 108977 h 1059704"/>
              <a:gd name="connsiteX47" fmla="*/ 246647 w 3729759"/>
              <a:gd name="connsiteY47" fmla="*/ 101006 h 1059704"/>
              <a:gd name="connsiteX48" fmla="*/ 417327 w 3729759"/>
              <a:gd name="connsiteY48" fmla="*/ 94591 h 1059704"/>
              <a:gd name="connsiteX49" fmla="*/ 1140497 w 3729759"/>
              <a:gd name="connsiteY49" fmla="*/ 74246 h 1059704"/>
              <a:gd name="connsiteX50" fmla="*/ 1334210 w 3729759"/>
              <a:gd name="connsiteY50" fmla="*/ 7883 h 1059704"/>
              <a:gd name="connsiteX51" fmla="*/ 1889329 w 3729759"/>
              <a:gd name="connsiteY51" fmla="*/ 26948 h 1059704"/>
              <a:gd name="connsiteX52" fmla="*/ 2110047 w 3729759"/>
              <a:gd name="connsiteY52"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93582 w 3729759"/>
              <a:gd name="connsiteY41" fmla="*/ 701790 h 1059704"/>
              <a:gd name="connsiteX42" fmla="*/ 400032 w 3729759"/>
              <a:gd name="connsiteY42" fmla="*/ 549448 h 1059704"/>
              <a:gd name="connsiteX43" fmla="*/ 321907 w 3729759"/>
              <a:gd name="connsiteY43" fmla="*/ 469283 h 1059704"/>
              <a:gd name="connsiteX44" fmla="*/ 32191 w 3729759"/>
              <a:gd name="connsiteY44" fmla="*/ 265785 h 1059704"/>
              <a:gd name="connsiteX45" fmla="*/ 128762 w 3729759"/>
              <a:gd name="connsiteY45" fmla="*/ 108977 h 1059704"/>
              <a:gd name="connsiteX46" fmla="*/ 246647 w 3729759"/>
              <a:gd name="connsiteY46" fmla="*/ 101006 h 1059704"/>
              <a:gd name="connsiteX47" fmla="*/ 417327 w 3729759"/>
              <a:gd name="connsiteY47" fmla="*/ 94591 h 1059704"/>
              <a:gd name="connsiteX48" fmla="*/ 1140497 w 3729759"/>
              <a:gd name="connsiteY48" fmla="*/ 74246 h 1059704"/>
              <a:gd name="connsiteX49" fmla="*/ 1334210 w 3729759"/>
              <a:gd name="connsiteY49" fmla="*/ 7883 h 1059704"/>
              <a:gd name="connsiteX50" fmla="*/ 1889329 w 3729759"/>
              <a:gd name="connsiteY50" fmla="*/ 26948 h 1059704"/>
              <a:gd name="connsiteX51" fmla="*/ 2110047 w 3729759"/>
              <a:gd name="connsiteY51"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400032 w 3729759"/>
              <a:gd name="connsiteY41" fmla="*/ 549448 h 1059704"/>
              <a:gd name="connsiteX42" fmla="*/ 321907 w 3729759"/>
              <a:gd name="connsiteY42" fmla="*/ 469283 h 1059704"/>
              <a:gd name="connsiteX43" fmla="*/ 32191 w 3729759"/>
              <a:gd name="connsiteY43" fmla="*/ 265785 h 1059704"/>
              <a:gd name="connsiteX44" fmla="*/ 128762 w 3729759"/>
              <a:gd name="connsiteY44" fmla="*/ 108977 h 1059704"/>
              <a:gd name="connsiteX45" fmla="*/ 246647 w 3729759"/>
              <a:gd name="connsiteY45" fmla="*/ 101006 h 1059704"/>
              <a:gd name="connsiteX46" fmla="*/ 417327 w 3729759"/>
              <a:gd name="connsiteY46" fmla="*/ 94591 h 1059704"/>
              <a:gd name="connsiteX47" fmla="*/ 1140497 w 3729759"/>
              <a:gd name="connsiteY47" fmla="*/ 74246 h 1059704"/>
              <a:gd name="connsiteX48" fmla="*/ 1334210 w 3729759"/>
              <a:gd name="connsiteY48" fmla="*/ 7883 h 1059704"/>
              <a:gd name="connsiteX49" fmla="*/ 1889329 w 3729759"/>
              <a:gd name="connsiteY49" fmla="*/ 26948 h 1059704"/>
              <a:gd name="connsiteX50" fmla="*/ 2110047 w 3729759"/>
              <a:gd name="connsiteY50"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400032 w 3729759"/>
              <a:gd name="connsiteY41" fmla="*/ 549448 h 1059704"/>
              <a:gd name="connsiteX42" fmla="*/ 32191 w 3729759"/>
              <a:gd name="connsiteY42" fmla="*/ 265785 h 1059704"/>
              <a:gd name="connsiteX43" fmla="*/ 128762 w 3729759"/>
              <a:gd name="connsiteY43" fmla="*/ 108977 h 1059704"/>
              <a:gd name="connsiteX44" fmla="*/ 246647 w 3729759"/>
              <a:gd name="connsiteY44" fmla="*/ 101006 h 1059704"/>
              <a:gd name="connsiteX45" fmla="*/ 417327 w 3729759"/>
              <a:gd name="connsiteY45" fmla="*/ 94591 h 1059704"/>
              <a:gd name="connsiteX46" fmla="*/ 1140497 w 3729759"/>
              <a:gd name="connsiteY46" fmla="*/ 74246 h 1059704"/>
              <a:gd name="connsiteX47" fmla="*/ 1334210 w 3729759"/>
              <a:gd name="connsiteY47" fmla="*/ 7883 h 1059704"/>
              <a:gd name="connsiteX48" fmla="*/ 1889329 w 3729759"/>
              <a:gd name="connsiteY48" fmla="*/ 26948 h 1059704"/>
              <a:gd name="connsiteX49" fmla="*/ 2110047 w 3729759"/>
              <a:gd name="connsiteY49"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32191 w 3729759"/>
              <a:gd name="connsiteY41" fmla="*/ 265785 h 1059704"/>
              <a:gd name="connsiteX42" fmla="*/ 128762 w 3729759"/>
              <a:gd name="connsiteY42" fmla="*/ 108977 h 1059704"/>
              <a:gd name="connsiteX43" fmla="*/ 246647 w 3729759"/>
              <a:gd name="connsiteY43" fmla="*/ 101006 h 1059704"/>
              <a:gd name="connsiteX44" fmla="*/ 417327 w 3729759"/>
              <a:gd name="connsiteY44" fmla="*/ 94591 h 1059704"/>
              <a:gd name="connsiteX45" fmla="*/ 1140497 w 3729759"/>
              <a:gd name="connsiteY45" fmla="*/ 74246 h 1059704"/>
              <a:gd name="connsiteX46" fmla="*/ 1334210 w 3729759"/>
              <a:gd name="connsiteY46" fmla="*/ 7883 h 1059704"/>
              <a:gd name="connsiteX47" fmla="*/ 1889329 w 3729759"/>
              <a:gd name="connsiteY47" fmla="*/ 26948 h 1059704"/>
              <a:gd name="connsiteX48" fmla="*/ 2110047 w 3729759"/>
              <a:gd name="connsiteY48"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93582 w 3729759"/>
              <a:gd name="connsiteY39" fmla="*/ 701790 h 1059704"/>
              <a:gd name="connsiteX40" fmla="*/ 32191 w 3729759"/>
              <a:gd name="connsiteY40" fmla="*/ 265785 h 1059704"/>
              <a:gd name="connsiteX41" fmla="*/ 128762 w 3729759"/>
              <a:gd name="connsiteY41" fmla="*/ 108977 h 1059704"/>
              <a:gd name="connsiteX42" fmla="*/ 246647 w 3729759"/>
              <a:gd name="connsiteY42" fmla="*/ 101006 h 1059704"/>
              <a:gd name="connsiteX43" fmla="*/ 417327 w 3729759"/>
              <a:gd name="connsiteY43" fmla="*/ 94591 h 1059704"/>
              <a:gd name="connsiteX44" fmla="*/ 1140497 w 3729759"/>
              <a:gd name="connsiteY44" fmla="*/ 74246 h 1059704"/>
              <a:gd name="connsiteX45" fmla="*/ 1334210 w 3729759"/>
              <a:gd name="connsiteY45" fmla="*/ 7883 h 1059704"/>
              <a:gd name="connsiteX46" fmla="*/ 1889329 w 3729759"/>
              <a:gd name="connsiteY46" fmla="*/ 26948 h 1059704"/>
              <a:gd name="connsiteX47" fmla="*/ 2110047 w 3729759"/>
              <a:gd name="connsiteY47"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493582 w 3729759"/>
              <a:gd name="connsiteY38" fmla="*/ 701790 h 1059704"/>
              <a:gd name="connsiteX39" fmla="*/ 32191 w 3729759"/>
              <a:gd name="connsiteY39" fmla="*/ 265785 h 1059704"/>
              <a:gd name="connsiteX40" fmla="*/ 128762 w 3729759"/>
              <a:gd name="connsiteY40" fmla="*/ 108977 h 1059704"/>
              <a:gd name="connsiteX41" fmla="*/ 246647 w 3729759"/>
              <a:gd name="connsiteY41" fmla="*/ 101006 h 1059704"/>
              <a:gd name="connsiteX42" fmla="*/ 417327 w 3729759"/>
              <a:gd name="connsiteY42" fmla="*/ 94591 h 1059704"/>
              <a:gd name="connsiteX43" fmla="*/ 1140497 w 3729759"/>
              <a:gd name="connsiteY43" fmla="*/ 74246 h 1059704"/>
              <a:gd name="connsiteX44" fmla="*/ 1334210 w 3729759"/>
              <a:gd name="connsiteY44" fmla="*/ 7883 h 1059704"/>
              <a:gd name="connsiteX45" fmla="*/ 1889329 w 3729759"/>
              <a:gd name="connsiteY45" fmla="*/ 26948 h 1059704"/>
              <a:gd name="connsiteX46" fmla="*/ 2110047 w 3729759"/>
              <a:gd name="connsiteY46"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16136 w 3729759"/>
              <a:gd name="connsiteY37" fmla="*/ 840159 h 1059704"/>
              <a:gd name="connsiteX38" fmla="*/ 493582 w 3729759"/>
              <a:gd name="connsiteY38" fmla="*/ 701790 h 1059704"/>
              <a:gd name="connsiteX39" fmla="*/ 32191 w 3729759"/>
              <a:gd name="connsiteY39" fmla="*/ 265785 h 1059704"/>
              <a:gd name="connsiteX40" fmla="*/ 128762 w 3729759"/>
              <a:gd name="connsiteY40" fmla="*/ 108977 h 1059704"/>
              <a:gd name="connsiteX41" fmla="*/ 246647 w 3729759"/>
              <a:gd name="connsiteY41" fmla="*/ 101006 h 1059704"/>
              <a:gd name="connsiteX42" fmla="*/ 417327 w 3729759"/>
              <a:gd name="connsiteY42" fmla="*/ 94591 h 1059704"/>
              <a:gd name="connsiteX43" fmla="*/ 1140497 w 3729759"/>
              <a:gd name="connsiteY43" fmla="*/ 74246 h 1059704"/>
              <a:gd name="connsiteX44" fmla="*/ 1334210 w 3729759"/>
              <a:gd name="connsiteY44" fmla="*/ 7883 h 1059704"/>
              <a:gd name="connsiteX45" fmla="*/ 1889329 w 3729759"/>
              <a:gd name="connsiteY45" fmla="*/ 26948 h 1059704"/>
              <a:gd name="connsiteX46" fmla="*/ 2110047 w 3729759"/>
              <a:gd name="connsiteY46"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493582 w 3729759"/>
              <a:gd name="connsiteY37" fmla="*/ 701790 h 1059704"/>
              <a:gd name="connsiteX38" fmla="*/ 32191 w 3729759"/>
              <a:gd name="connsiteY38" fmla="*/ 265785 h 1059704"/>
              <a:gd name="connsiteX39" fmla="*/ 128762 w 3729759"/>
              <a:gd name="connsiteY39" fmla="*/ 108977 h 1059704"/>
              <a:gd name="connsiteX40" fmla="*/ 246647 w 3729759"/>
              <a:gd name="connsiteY40" fmla="*/ 101006 h 1059704"/>
              <a:gd name="connsiteX41" fmla="*/ 417327 w 3729759"/>
              <a:gd name="connsiteY41" fmla="*/ 94591 h 1059704"/>
              <a:gd name="connsiteX42" fmla="*/ 1140497 w 3729759"/>
              <a:gd name="connsiteY42" fmla="*/ 74246 h 1059704"/>
              <a:gd name="connsiteX43" fmla="*/ 1334210 w 3729759"/>
              <a:gd name="connsiteY43" fmla="*/ 7883 h 1059704"/>
              <a:gd name="connsiteX44" fmla="*/ 1889329 w 3729759"/>
              <a:gd name="connsiteY44" fmla="*/ 26948 h 1059704"/>
              <a:gd name="connsiteX45" fmla="*/ 2110047 w 3729759"/>
              <a:gd name="connsiteY45" fmla="*/ 90010 h 1059704"/>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1125732 w 3729759"/>
              <a:gd name="connsiteY32" fmla="*/ 1001572 h 1043657"/>
              <a:gd name="connsiteX33" fmla="*/ 942865 w 3729759"/>
              <a:gd name="connsiteY33" fmla="*/ 982249 h 1043657"/>
              <a:gd name="connsiteX34" fmla="*/ 798881 w 3729759"/>
              <a:gd name="connsiteY34" fmla="*/ 1024521 h 1043657"/>
              <a:gd name="connsiteX35" fmla="*/ 630714 w 3729759"/>
              <a:gd name="connsiteY35" fmla="*/ 961923 h 1043657"/>
              <a:gd name="connsiteX36" fmla="*/ 493582 w 3729759"/>
              <a:gd name="connsiteY36" fmla="*/ 701790 h 1043657"/>
              <a:gd name="connsiteX37" fmla="*/ 32191 w 3729759"/>
              <a:gd name="connsiteY37" fmla="*/ 265785 h 1043657"/>
              <a:gd name="connsiteX38" fmla="*/ 128762 w 3729759"/>
              <a:gd name="connsiteY38" fmla="*/ 108977 h 1043657"/>
              <a:gd name="connsiteX39" fmla="*/ 246647 w 3729759"/>
              <a:gd name="connsiteY39" fmla="*/ 101006 h 1043657"/>
              <a:gd name="connsiteX40" fmla="*/ 417327 w 3729759"/>
              <a:gd name="connsiteY40" fmla="*/ 94591 h 1043657"/>
              <a:gd name="connsiteX41" fmla="*/ 1140497 w 3729759"/>
              <a:gd name="connsiteY41" fmla="*/ 74246 h 1043657"/>
              <a:gd name="connsiteX42" fmla="*/ 1334210 w 3729759"/>
              <a:gd name="connsiteY42" fmla="*/ 7883 h 1043657"/>
              <a:gd name="connsiteX43" fmla="*/ 1889329 w 3729759"/>
              <a:gd name="connsiteY43" fmla="*/ 26948 h 1043657"/>
              <a:gd name="connsiteX44" fmla="*/ 2110047 w 3729759"/>
              <a:gd name="connsiteY44"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98881 w 3729759"/>
              <a:gd name="connsiteY33" fmla="*/ 1024521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66789 w 3729759"/>
              <a:gd name="connsiteY33" fmla="*/ 975824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66789 w 3729759"/>
              <a:gd name="connsiteY33" fmla="*/ 975824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630714 w 3729759"/>
              <a:gd name="connsiteY33" fmla="*/ 961923 h 1043657"/>
              <a:gd name="connsiteX34" fmla="*/ 493582 w 3729759"/>
              <a:gd name="connsiteY34" fmla="*/ 701790 h 1043657"/>
              <a:gd name="connsiteX35" fmla="*/ 32191 w 3729759"/>
              <a:gd name="connsiteY35" fmla="*/ 265785 h 1043657"/>
              <a:gd name="connsiteX36" fmla="*/ 128762 w 3729759"/>
              <a:gd name="connsiteY36" fmla="*/ 108977 h 1043657"/>
              <a:gd name="connsiteX37" fmla="*/ 246647 w 3729759"/>
              <a:gd name="connsiteY37" fmla="*/ 101006 h 1043657"/>
              <a:gd name="connsiteX38" fmla="*/ 417327 w 3729759"/>
              <a:gd name="connsiteY38" fmla="*/ 94591 h 1043657"/>
              <a:gd name="connsiteX39" fmla="*/ 1140497 w 3729759"/>
              <a:gd name="connsiteY39" fmla="*/ 74246 h 1043657"/>
              <a:gd name="connsiteX40" fmla="*/ 1334210 w 3729759"/>
              <a:gd name="connsiteY40" fmla="*/ 7883 h 1043657"/>
              <a:gd name="connsiteX41" fmla="*/ 1889329 w 3729759"/>
              <a:gd name="connsiteY41" fmla="*/ 26948 h 1043657"/>
              <a:gd name="connsiteX42" fmla="*/ 2110047 w 3729759"/>
              <a:gd name="connsiteY42"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33891 w 3729759"/>
              <a:gd name="connsiteY32" fmla="*/ 975824 h 1043657"/>
              <a:gd name="connsiteX33" fmla="*/ 630714 w 3729759"/>
              <a:gd name="connsiteY33" fmla="*/ 961923 h 1043657"/>
              <a:gd name="connsiteX34" fmla="*/ 493582 w 3729759"/>
              <a:gd name="connsiteY34" fmla="*/ 701790 h 1043657"/>
              <a:gd name="connsiteX35" fmla="*/ 32191 w 3729759"/>
              <a:gd name="connsiteY35" fmla="*/ 265785 h 1043657"/>
              <a:gd name="connsiteX36" fmla="*/ 128762 w 3729759"/>
              <a:gd name="connsiteY36" fmla="*/ 108977 h 1043657"/>
              <a:gd name="connsiteX37" fmla="*/ 246647 w 3729759"/>
              <a:gd name="connsiteY37" fmla="*/ 101006 h 1043657"/>
              <a:gd name="connsiteX38" fmla="*/ 417327 w 3729759"/>
              <a:gd name="connsiteY38" fmla="*/ 94591 h 1043657"/>
              <a:gd name="connsiteX39" fmla="*/ 1140497 w 3729759"/>
              <a:gd name="connsiteY39" fmla="*/ 74246 h 1043657"/>
              <a:gd name="connsiteX40" fmla="*/ 1334210 w 3729759"/>
              <a:gd name="connsiteY40" fmla="*/ 7883 h 1043657"/>
              <a:gd name="connsiteX41" fmla="*/ 1889329 w 3729759"/>
              <a:gd name="connsiteY41" fmla="*/ 26948 h 1043657"/>
              <a:gd name="connsiteX42" fmla="*/ 2110047 w 3729759"/>
              <a:gd name="connsiteY42"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30714 w 3729759"/>
              <a:gd name="connsiteY32" fmla="*/ 961923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83238 w 3729759"/>
              <a:gd name="connsiteY32" fmla="*/ 975824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83238 w 3729759"/>
              <a:gd name="connsiteY32" fmla="*/ 975824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683238 w 3729759"/>
              <a:gd name="connsiteY31" fmla="*/ 975824 h 1043657"/>
              <a:gd name="connsiteX32" fmla="*/ 493582 w 3729759"/>
              <a:gd name="connsiteY32" fmla="*/ 701790 h 1043657"/>
              <a:gd name="connsiteX33" fmla="*/ 32191 w 3729759"/>
              <a:gd name="connsiteY33" fmla="*/ 265785 h 1043657"/>
              <a:gd name="connsiteX34" fmla="*/ 128762 w 3729759"/>
              <a:gd name="connsiteY34" fmla="*/ 108977 h 1043657"/>
              <a:gd name="connsiteX35" fmla="*/ 246647 w 3729759"/>
              <a:gd name="connsiteY35" fmla="*/ 101006 h 1043657"/>
              <a:gd name="connsiteX36" fmla="*/ 417327 w 3729759"/>
              <a:gd name="connsiteY36" fmla="*/ 94591 h 1043657"/>
              <a:gd name="connsiteX37" fmla="*/ 1140497 w 3729759"/>
              <a:gd name="connsiteY37" fmla="*/ 74246 h 1043657"/>
              <a:gd name="connsiteX38" fmla="*/ 1334210 w 3729759"/>
              <a:gd name="connsiteY38" fmla="*/ 7883 h 1043657"/>
              <a:gd name="connsiteX39" fmla="*/ 1889329 w 3729759"/>
              <a:gd name="connsiteY39" fmla="*/ 26948 h 1043657"/>
              <a:gd name="connsiteX40" fmla="*/ 2110047 w 3729759"/>
              <a:gd name="connsiteY40"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1912947 w 3729759"/>
              <a:gd name="connsiteY29" fmla="*/ 965489 h 1043657"/>
              <a:gd name="connsiteX30" fmla="*/ 683238 w 3729759"/>
              <a:gd name="connsiteY30" fmla="*/ 975824 h 1043657"/>
              <a:gd name="connsiteX31" fmla="*/ 493582 w 3729759"/>
              <a:gd name="connsiteY31" fmla="*/ 701790 h 1043657"/>
              <a:gd name="connsiteX32" fmla="*/ 32191 w 3729759"/>
              <a:gd name="connsiteY32" fmla="*/ 265785 h 1043657"/>
              <a:gd name="connsiteX33" fmla="*/ 128762 w 3729759"/>
              <a:gd name="connsiteY33" fmla="*/ 108977 h 1043657"/>
              <a:gd name="connsiteX34" fmla="*/ 246647 w 3729759"/>
              <a:gd name="connsiteY34" fmla="*/ 101006 h 1043657"/>
              <a:gd name="connsiteX35" fmla="*/ 417327 w 3729759"/>
              <a:gd name="connsiteY35" fmla="*/ 94591 h 1043657"/>
              <a:gd name="connsiteX36" fmla="*/ 1140497 w 3729759"/>
              <a:gd name="connsiteY36" fmla="*/ 74246 h 1043657"/>
              <a:gd name="connsiteX37" fmla="*/ 1334210 w 3729759"/>
              <a:gd name="connsiteY37" fmla="*/ 7883 h 1043657"/>
              <a:gd name="connsiteX38" fmla="*/ 1889329 w 3729759"/>
              <a:gd name="connsiteY38" fmla="*/ 26948 h 1043657"/>
              <a:gd name="connsiteX39" fmla="*/ 2110047 w 3729759"/>
              <a:gd name="connsiteY39"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1912947 w 3729759"/>
              <a:gd name="connsiteY28" fmla="*/ 965489 h 1043657"/>
              <a:gd name="connsiteX29" fmla="*/ 683238 w 3729759"/>
              <a:gd name="connsiteY29" fmla="*/ 975824 h 1043657"/>
              <a:gd name="connsiteX30" fmla="*/ 493582 w 3729759"/>
              <a:gd name="connsiteY30" fmla="*/ 701790 h 1043657"/>
              <a:gd name="connsiteX31" fmla="*/ 32191 w 3729759"/>
              <a:gd name="connsiteY31" fmla="*/ 265785 h 1043657"/>
              <a:gd name="connsiteX32" fmla="*/ 128762 w 3729759"/>
              <a:gd name="connsiteY32" fmla="*/ 108977 h 1043657"/>
              <a:gd name="connsiteX33" fmla="*/ 246647 w 3729759"/>
              <a:gd name="connsiteY33" fmla="*/ 101006 h 1043657"/>
              <a:gd name="connsiteX34" fmla="*/ 417327 w 3729759"/>
              <a:gd name="connsiteY34" fmla="*/ 94591 h 1043657"/>
              <a:gd name="connsiteX35" fmla="*/ 1140497 w 3729759"/>
              <a:gd name="connsiteY35" fmla="*/ 74246 h 1043657"/>
              <a:gd name="connsiteX36" fmla="*/ 1334210 w 3729759"/>
              <a:gd name="connsiteY36" fmla="*/ 7883 h 1043657"/>
              <a:gd name="connsiteX37" fmla="*/ 1889329 w 3729759"/>
              <a:gd name="connsiteY37" fmla="*/ 26948 h 1043657"/>
              <a:gd name="connsiteX38" fmla="*/ 2110047 w 3729759"/>
              <a:gd name="connsiteY38"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1912947 w 3729759"/>
              <a:gd name="connsiteY27" fmla="*/ 965489 h 1043657"/>
              <a:gd name="connsiteX28" fmla="*/ 683238 w 3729759"/>
              <a:gd name="connsiteY28" fmla="*/ 975824 h 1043657"/>
              <a:gd name="connsiteX29" fmla="*/ 493582 w 3729759"/>
              <a:gd name="connsiteY29" fmla="*/ 701790 h 1043657"/>
              <a:gd name="connsiteX30" fmla="*/ 32191 w 3729759"/>
              <a:gd name="connsiteY30" fmla="*/ 265785 h 1043657"/>
              <a:gd name="connsiteX31" fmla="*/ 128762 w 3729759"/>
              <a:gd name="connsiteY31" fmla="*/ 108977 h 1043657"/>
              <a:gd name="connsiteX32" fmla="*/ 246647 w 3729759"/>
              <a:gd name="connsiteY32" fmla="*/ 101006 h 1043657"/>
              <a:gd name="connsiteX33" fmla="*/ 417327 w 3729759"/>
              <a:gd name="connsiteY33" fmla="*/ 94591 h 1043657"/>
              <a:gd name="connsiteX34" fmla="*/ 1140497 w 3729759"/>
              <a:gd name="connsiteY34" fmla="*/ 74246 h 1043657"/>
              <a:gd name="connsiteX35" fmla="*/ 1334210 w 3729759"/>
              <a:gd name="connsiteY35" fmla="*/ 7883 h 1043657"/>
              <a:gd name="connsiteX36" fmla="*/ 1889329 w 3729759"/>
              <a:gd name="connsiteY36" fmla="*/ 26948 h 1043657"/>
              <a:gd name="connsiteX37" fmla="*/ 2110047 w 3729759"/>
              <a:gd name="connsiteY37" fmla="*/ 90010 h 1043657"/>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576237 w 3729759"/>
              <a:gd name="connsiteY21" fmla="*/ 884429 h 1002942"/>
              <a:gd name="connsiteX22" fmla="*/ 3683968 w 3729759"/>
              <a:gd name="connsiteY22" fmla="*/ 894090 h 1002942"/>
              <a:gd name="connsiteX23" fmla="*/ 3532633 w 3729759"/>
              <a:gd name="connsiteY23" fmla="*/ 821023 h 1002942"/>
              <a:gd name="connsiteX24" fmla="*/ 3414925 w 3729759"/>
              <a:gd name="connsiteY24" fmla="*/ 905779 h 1002942"/>
              <a:gd name="connsiteX25" fmla="*/ 2869920 w 3729759"/>
              <a:gd name="connsiteY25" fmla="*/ 902024 h 1002942"/>
              <a:gd name="connsiteX26" fmla="*/ 1912947 w 3729759"/>
              <a:gd name="connsiteY26" fmla="*/ 965489 h 1002942"/>
              <a:gd name="connsiteX27" fmla="*/ 683238 w 3729759"/>
              <a:gd name="connsiteY27" fmla="*/ 975824 h 1002942"/>
              <a:gd name="connsiteX28" fmla="*/ 493582 w 3729759"/>
              <a:gd name="connsiteY28" fmla="*/ 701790 h 1002942"/>
              <a:gd name="connsiteX29" fmla="*/ 32191 w 3729759"/>
              <a:gd name="connsiteY29" fmla="*/ 265785 h 1002942"/>
              <a:gd name="connsiteX30" fmla="*/ 128762 w 3729759"/>
              <a:gd name="connsiteY30" fmla="*/ 108977 h 1002942"/>
              <a:gd name="connsiteX31" fmla="*/ 246647 w 3729759"/>
              <a:gd name="connsiteY31" fmla="*/ 101006 h 1002942"/>
              <a:gd name="connsiteX32" fmla="*/ 417327 w 3729759"/>
              <a:gd name="connsiteY32" fmla="*/ 94591 h 1002942"/>
              <a:gd name="connsiteX33" fmla="*/ 1140497 w 3729759"/>
              <a:gd name="connsiteY33" fmla="*/ 74246 h 1002942"/>
              <a:gd name="connsiteX34" fmla="*/ 1334210 w 3729759"/>
              <a:gd name="connsiteY34" fmla="*/ 7883 h 1002942"/>
              <a:gd name="connsiteX35" fmla="*/ 1889329 w 3729759"/>
              <a:gd name="connsiteY35" fmla="*/ 26948 h 1002942"/>
              <a:gd name="connsiteX36" fmla="*/ 2110047 w 3729759"/>
              <a:gd name="connsiteY36"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576237 w 3729759"/>
              <a:gd name="connsiteY21" fmla="*/ 884429 h 1002942"/>
              <a:gd name="connsiteX22" fmla="*/ 3683968 w 3729759"/>
              <a:gd name="connsiteY22" fmla="*/ 894090 h 1002942"/>
              <a:gd name="connsiteX23" fmla="*/ 3532633 w 3729759"/>
              <a:gd name="connsiteY23" fmla="*/ 821023 h 1002942"/>
              <a:gd name="connsiteX24" fmla="*/ 3414925 w 3729759"/>
              <a:gd name="connsiteY24" fmla="*/ 905779 h 1002942"/>
              <a:gd name="connsiteX25" fmla="*/ 1912947 w 3729759"/>
              <a:gd name="connsiteY25" fmla="*/ 965489 h 1002942"/>
              <a:gd name="connsiteX26" fmla="*/ 683238 w 3729759"/>
              <a:gd name="connsiteY26" fmla="*/ 975824 h 1002942"/>
              <a:gd name="connsiteX27" fmla="*/ 493582 w 3729759"/>
              <a:gd name="connsiteY27" fmla="*/ 701790 h 1002942"/>
              <a:gd name="connsiteX28" fmla="*/ 32191 w 3729759"/>
              <a:gd name="connsiteY28" fmla="*/ 265785 h 1002942"/>
              <a:gd name="connsiteX29" fmla="*/ 128762 w 3729759"/>
              <a:gd name="connsiteY29" fmla="*/ 108977 h 1002942"/>
              <a:gd name="connsiteX30" fmla="*/ 246647 w 3729759"/>
              <a:gd name="connsiteY30" fmla="*/ 101006 h 1002942"/>
              <a:gd name="connsiteX31" fmla="*/ 417327 w 3729759"/>
              <a:gd name="connsiteY31" fmla="*/ 94591 h 1002942"/>
              <a:gd name="connsiteX32" fmla="*/ 1140497 w 3729759"/>
              <a:gd name="connsiteY32" fmla="*/ 74246 h 1002942"/>
              <a:gd name="connsiteX33" fmla="*/ 1334210 w 3729759"/>
              <a:gd name="connsiteY33" fmla="*/ 7883 h 1002942"/>
              <a:gd name="connsiteX34" fmla="*/ 1889329 w 3729759"/>
              <a:gd name="connsiteY34" fmla="*/ 26948 h 1002942"/>
              <a:gd name="connsiteX35" fmla="*/ 2110047 w 3729759"/>
              <a:gd name="connsiteY35"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683968 w 3729759"/>
              <a:gd name="connsiteY21" fmla="*/ 894090 h 1002942"/>
              <a:gd name="connsiteX22" fmla="*/ 3532633 w 3729759"/>
              <a:gd name="connsiteY22" fmla="*/ 821023 h 1002942"/>
              <a:gd name="connsiteX23" fmla="*/ 3414925 w 3729759"/>
              <a:gd name="connsiteY23" fmla="*/ 905779 h 1002942"/>
              <a:gd name="connsiteX24" fmla="*/ 1912947 w 3729759"/>
              <a:gd name="connsiteY24" fmla="*/ 965489 h 1002942"/>
              <a:gd name="connsiteX25" fmla="*/ 683238 w 3729759"/>
              <a:gd name="connsiteY25" fmla="*/ 975824 h 1002942"/>
              <a:gd name="connsiteX26" fmla="*/ 493582 w 3729759"/>
              <a:gd name="connsiteY26" fmla="*/ 701790 h 1002942"/>
              <a:gd name="connsiteX27" fmla="*/ 32191 w 3729759"/>
              <a:gd name="connsiteY27" fmla="*/ 265785 h 1002942"/>
              <a:gd name="connsiteX28" fmla="*/ 128762 w 3729759"/>
              <a:gd name="connsiteY28" fmla="*/ 108977 h 1002942"/>
              <a:gd name="connsiteX29" fmla="*/ 246647 w 3729759"/>
              <a:gd name="connsiteY29" fmla="*/ 101006 h 1002942"/>
              <a:gd name="connsiteX30" fmla="*/ 417327 w 3729759"/>
              <a:gd name="connsiteY30" fmla="*/ 94591 h 1002942"/>
              <a:gd name="connsiteX31" fmla="*/ 1140497 w 3729759"/>
              <a:gd name="connsiteY31" fmla="*/ 74246 h 1002942"/>
              <a:gd name="connsiteX32" fmla="*/ 1334210 w 3729759"/>
              <a:gd name="connsiteY32" fmla="*/ 7883 h 1002942"/>
              <a:gd name="connsiteX33" fmla="*/ 1889329 w 3729759"/>
              <a:gd name="connsiteY33" fmla="*/ 26948 h 1002942"/>
              <a:gd name="connsiteX34" fmla="*/ 2110047 w 3729759"/>
              <a:gd name="connsiteY34"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3976 w 3729759"/>
              <a:gd name="connsiteY15" fmla="*/ 840159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683968 w 3729759"/>
              <a:gd name="connsiteY21" fmla="*/ 894090 h 1002942"/>
              <a:gd name="connsiteX22" fmla="*/ 3532633 w 3729759"/>
              <a:gd name="connsiteY22" fmla="*/ 821023 h 1002942"/>
              <a:gd name="connsiteX23" fmla="*/ 3414925 w 3729759"/>
              <a:gd name="connsiteY23" fmla="*/ 905779 h 1002942"/>
              <a:gd name="connsiteX24" fmla="*/ 1912947 w 3729759"/>
              <a:gd name="connsiteY24" fmla="*/ 965489 h 1002942"/>
              <a:gd name="connsiteX25" fmla="*/ 683238 w 3729759"/>
              <a:gd name="connsiteY25" fmla="*/ 975824 h 1002942"/>
              <a:gd name="connsiteX26" fmla="*/ 493582 w 3729759"/>
              <a:gd name="connsiteY26" fmla="*/ 701790 h 1002942"/>
              <a:gd name="connsiteX27" fmla="*/ 32191 w 3729759"/>
              <a:gd name="connsiteY27" fmla="*/ 265785 h 1002942"/>
              <a:gd name="connsiteX28" fmla="*/ 128762 w 3729759"/>
              <a:gd name="connsiteY28" fmla="*/ 108977 h 1002942"/>
              <a:gd name="connsiteX29" fmla="*/ 246647 w 3729759"/>
              <a:gd name="connsiteY29" fmla="*/ 101006 h 1002942"/>
              <a:gd name="connsiteX30" fmla="*/ 417327 w 3729759"/>
              <a:gd name="connsiteY30" fmla="*/ 94591 h 1002942"/>
              <a:gd name="connsiteX31" fmla="*/ 1140497 w 3729759"/>
              <a:gd name="connsiteY31" fmla="*/ 74246 h 1002942"/>
              <a:gd name="connsiteX32" fmla="*/ 1334210 w 3729759"/>
              <a:gd name="connsiteY32" fmla="*/ 7883 h 1002942"/>
              <a:gd name="connsiteX33" fmla="*/ 1889329 w 3729759"/>
              <a:gd name="connsiteY33" fmla="*/ 26948 h 1002942"/>
              <a:gd name="connsiteX34" fmla="*/ 2110047 w 3729759"/>
              <a:gd name="connsiteY34"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23976 w 3729759"/>
              <a:gd name="connsiteY14" fmla="*/ 840159 h 1002942"/>
              <a:gd name="connsiteX15" fmla="*/ 3603171 w 3729759"/>
              <a:gd name="connsiteY15" fmla="*/ 887146 h 1002942"/>
              <a:gd name="connsiteX16" fmla="*/ 3603171 w 3729759"/>
              <a:gd name="connsiteY16" fmla="*/ 878390 h 1002942"/>
              <a:gd name="connsiteX17" fmla="*/ 3537609 w 3729759"/>
              <a:gd name="connsiteY17" fmla="*/ 837606 h 1002942"/>
              <a:gd name="connsiteX18" fmla="*/ 3684072 w 3729759"/>
              <a:gd name="connsiteY18" fmla="*/ 891581 h 1002942"/>
              <a:gd name="connsiteX19" fmla="*/ 3668203 w 3729759"/>
              <a:gd name="connsiteY19" fmla="*/ 894090 h 1002942"/>
              <a:gd name="connsiteX20" fmla="*/ 3683968 w 3729759"/>
              <a:gd name="connsiteY20" fmla="*/ 894090 h 1002942"/>
              <a:gd name="connsiteX21" fmla="*/ 3532633 w 3729759"/>
              <a:gd name="connsiteY21" fmla="*/ 821023 h 1002942"/>
              <a:gd name="connsiteX22" fmla="*/ 3414925 w 3729759"/>
              <a:gd name="connsiteY22" fmla="*/ 905779 h 1002942"/>
              <a:gd name="connsiteX23" fmla="*/ 1912947 w 3729759"/>
              <a:gd name="connsiteY23" fmla="*/ 965489 h 1002942"/>
              <a:gd name="connsiteX24" fmla="*/ 683238 w 3729759"/>
              <a:gd name="connsiteY24" fmla="*/ 975824 h 1002942"/>
              <a:gd name="connsiteX25" fmla="*/ 493582 w 3729759"/>
              <a:gd name="connsiteY25" fmla="*/ 701790 h 1002942"/>
              <a:gd name="connsiteX26" fmla="*/ 32191 w 3729759"/>
              <a:gd name="connsiteY26" fmla="*/ 265785 h 1002942"/>
              <a:gd name="connsiteX27" fmla="*/ 128762 w 3729759"/>
              <a:gd name="connsiteY27" fmla="*/ 108977 h 1002942"/>
              <a:gd name="connsiteX28" fmla="*/ 246647 w 3729759"/>
              <a:gd name="connsiteY28" fmla="*/ 101006 h 1002942"/>
              <a:gd name="connsiteX29" fmla="*/ 417327 w 3729759"/>
              <a:gd name="connsiteY29" fmla="*/ 94591 h 1002942"/>
              <a:gd name="connsiteX30" fmla="*/ 1140497 w 3729759"/>
              <a:gd name="connsiteY30" fmla="*/ 74246 h 1002942"/>
              <a:gd name="connsiteX31" fmla="*/ 1334210 w 3729759"/>
              <a:gd name="connsiteY31" fmla="*/ 7883 h 1002942"/>
              <a:gd name="connsiteX32" fmla="*/ 1889329 w 3729759"/>
              <a:gd name="connsiteY32" fmla="*/ 26948 h 1002942"/>
              <a:gd name="connsiteX33" fmla="*/ 2110047 w 3729759"/>
              <a:gd name="connsiteY33"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23976 w 3729759"/>
              <a:gd name="connsiteY14" fmla="*/ 840159 h 1002942"/>
              <a:gd name="connsiteX15" fmla="*/ 3603171 w 3729759"/>
              <a:gd name="connsiteY15" fmla="*/ 887146 h 1002942"/>
              <a:gd name="connsiteX16" fmla="*/ 3537609 w 3729759"/>
              <a:gd name="connsiteY16" fmla="*/ 837606 h 1002942"/>
              <a:gd name="connsiteX17" fmla="*/ 3684072 w 3729759"/>
              <a:gd name="connsiteY17" fmla="*/ 891581 h 1002942"/>
              <a:gd name="connsiteX18" fmla="*/ 3668203 w 3729759"/>
              <a:gd name="connsiteY18" fmla="*/ 894090 h 1002942"/>
              <a:gd name="connsiteX19" fmla="*/ 3683968 w 3729759"/>
              <a:gd name="connsiteY19" fmla="*/ 894090 h 1002942"/>
              <a:gd name="connsiteX20" fmla="*/ 3532633 w 3729759"/>
              <a:gd name="connsiteY20" fmla="*/ 821023 h 1002942"/>
              <a:gd name="connsiteX21" fmla="*/ 3414925 w 3729759"/>
              <a:gd name="connsiteY21" fmla="*/ 905779 h 1002942"/>
              <a:gd name="connsiteX22" fmla="*/ 1912947 w 3729759"/>
              <a:gd name="connsiteY22" fmla="*/ 965489 h 1002942"/>
              <a:gd name="connsiteX23" fmla="*/ 683238 w 3729759"/>
              <a:gd name="connsiteY23" fmla="*/ 975824 h 1002942"/>
              <a:gd name="connsiteX24" fmla="*/ 493582 w 3729759"/>
              <a:gd name="connsiteY24" fmla="*/ 701790 h 1002942"/>
              <a:gd name="connsiteX25" fmla="*/ 32191 w 3729759"/>
              <a:gd name="connsiteY25" fmla="*/ 265785 h 1002942"/>
              <a:gd name="connsiteX26" fmla="*/ 128762 w 3729759"/>
              <a:gd name="connsiteY26" fmla="*/ 108977 h 1002942"/>
              <a:gd name="connsiteX27" fmla="*/ 246647 w 3729759"/>
              <a:gd name="connsiteY27" fmla="*/ 101006 h 1002942"/>
              <a:gd name="connsiteX28" fmla="*/ 417327 w 3729759"/>
              <a:gd name="connsiteY28" fmla="*/ 94591 h 1002942"/>
              <a:gd name="connsiteX29" fmla="*/ 1140497 w 3729759"/>
              <a:gd name="connsiteY29" fmla="*/ 74246 h 1002942"/>
              <a:gd name="connsiteX30" fmla="*/ 1334210 w 3729759"/>
              <a:gd name="connsiteY30" fmla="*/ 7883 h 1002942"/>
              <a:gd name="connsiteX31" fmla="*/ 1889329 w 3729759"/>
              <a:gd name="connsiteY31" fmla="*/ 26948 h 1002942"/>
              <a:gd name="connsiteX32" fmla="*/ 2110047 w 3729759"/>
              <a:gd name="connsiteY32" fmla="*/ 90010 h 1002942"/>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668203 w 3684072"/>
              <a:gd name="connsiteY17" fmla="*/ 894090 h 975824"/>
              <a:gd name="connsiteX18" fmla="*/ 3683968 w 3684072"/>
              <a:gd name="connsiteY18" fmla="*/ 894090 h 975824"/>
              <a:gd name="connsiteX19" fmla="*/ 3532633 w 3684072"/>
              <a:gd name="connsiteY19" fmla="*/ 821023 h 975824"/>
              <a:gd name="connsiteX20" fmla="*/ 3414925 w 3684072"/>
              <a:gd name="connsiteY20" fmla="*/ 905779 h 975824"/>
              <a:gd name="connsiteX21" fmla="*/ 1912947 w 3684072"/>
              <a:gd name="connsiteY21" fmla="*/ 965489 h 975824"/>
              <a:gd name="connsiteX22" fmla="*/ 683238 w 3684072"/>
              <a:gd name="connsiteY22" fmla="*/ 975824 h 975824"/>
              <a:gd name="connsiteX23" fmla="*/ 493582 w 3684072"/>
              <a:gd name="connsiteY23" fmla="*/ 701790 h 975824"/>
              <a:gd name="connsiteX24" fmla="*/ 32191 w 3684072"/>
              <a:gd name="connsiteY24" fmla="*/ 265785 h 975824"/>
              <a:gd name="connsiteX25" fmla="*/ 128762 w 3684072"/>
              <a:gd name="connsiteY25" fmla="*/ 108977 h 975824"/>
              <a:gd name="connsiteX26" fmla="*/ 246647 w 3684072"/>
              <a:gd name="connsiteY26" fmla="*/ 101006 h 975824"/>
              <a:gd name="connsiteX27" fmla="*/ 417327 w 3684072"/>
              <a:gd name="connsiteY27" fmla="*/ 94591 h 975824"/>
              <a:gd name="connsiteX28" fmla="*/ 1140497 w 3684072"/>
              <a:gd name="connsiteY28" fmla="*/ 74246 h 975824"/>
              <a:gd name="connsiteX29" fmla="*/ 1334210 w 3684072"/>
              <a:gd name="connsiteY29" fmla="*/ 7883 h 975824"/>
              <a:gd name="connsiteX30" fmla="*/ 1889329 w 3684072"/>
              <a:gd name="connsiteY30" fmla="*/ 26948 h 975824"/>
              <a:gd name="connsiteX31" fmla="*/ 2110047 w 3684072"/>
              <a:gd name="connsiteY31" fmla="*/ 90010 h 975824"/>
              <a:gd name="connsiteX0" fmla="*/ 2110047 w 3691078"/>
              <a:gd name="connsiteY0" fmla="*/ 90010 h 975824"/>
              <a:gd name="connsiteX1" fmla="*/ 2220405 w 3691078"/>
              <a:gd name="connsiteY1" fmla="*/ 105776 h 975824"/>
              <a:gd name="connsiteX2" fmla="*/ 2362295 w 3691078"/>
              <a:gd name="connsiteY2" fmla="*/ 184603 h 975824"/>
              <a:gd name="connsiteX3" fmla="*/ 2858878 w 3691078"/>
              <a:gd name="connsiteY3" fmla="*/ 206593 h 975824"/>
              <a:gd name="connsiteX4" fmla="*/ 3203122 w 3691078"/>
              <a:gd name="connsiteY4" fmla="*/ 562976 h 975824"/>
              <a:gd name="connsiteX5" fmla="*/ 3195241 w 3691078"/>
              <a:gd name="connsiteY5" fmla="*/ 647513 h 975824"/>
              <a:gd name="connsiteX6" fmla="*/ 3281949 w 3691078"/>
              <a:gd name="connsiteY6" fmla="*/ 633231 h 975824"/>
              <a:gd name="connsiteX7" fmla="*/ 3450114 w 3691078"/>
              <a:gd name="connsiteY7" fmla="*/ 633231 h 975824"/>
              <a:gd name="connsiteX8" fmla="*/ 3444859 w 3691078"/>
              <a:gd name="connsiteY8" fmla="*/ 782984 h 975824"/>
              <a:gd name="connsiteX9" fmla="*/ 3660323 w 3691078"/>
              <a:gd name="connsiteY9" fmla="*/ 883624 h 975824"/>
              <a:gd name="connsiteX10" fmla="*/ 3657695 w 3691078"/>
              <a:gd name="connsiteY10" fmla="*/ 894051 h 975824"/>
              <a:gd name="connsiteX11" fmla="*/ 3582142 w 3691078"/>
              <a:gd name="connsiteY11" fmla="*/ 898858 h 975824"/>
              <a:gd name="connsiteX12" fmla="*/ 3649812 w 3691078"/>
              <a:gd name="connsiteY12" fmla="*/ 896926 h 975824"/>
              <a:gd name="connsiteX13" fmla="*/ 3652437 w 3691078"/>
              <a:gd name="connsiteY13" fmla="*/ 894090 h 975824"/>
              <a:gd name="connsiteX14" fmla="*/ 3523976 w 3691078"/>
              <a:gd name="connsiteY14" fmla="*/ 840159 h 975824"/>
              <a:gd name="connsiteX15" fmla="*/ 3537609 w 3691078"/>
              <a:gd name="connsiteY15" fmla="*/ 837606 h 975824"/>
              <a:gd name="connsiteX16" fmla="*/ 3684072 w 3691078"/>
              <a:gd name="connsiteY16" fmla="*/ 891581 h 975824"/>
              <a:gd name="connsiteX17" fmla="*/ 3668203 w 3691078"/>
              <a:gd name="connsiteY17" fmla="*/ 894090 h 975824"/>
              <a:gd name="connsiteX18" fmla="*/ 3691078 w 3691078"/>
              <a:gd name="connsiteY18" fmla="*/ 907992 h 975824"/>
              <a:gd name="connsiteX19" fmla="*/ 3532633 w 3691078"/>
              <a:gd name="connsiteY19" fmla="*/ 821023 h 975824"/>
              <a:gd name="connsiteX20" fmla="*/ 3414925 w 3691078"/>
              <a:gd name="connsiteY20" fmla="*/ 905779 h 975824"/>
              <a:gd name="connsiteX21" fmla="*/ 1912947 w 3691078"/>
              <a:gd name="connsiteY21" fmla="*/ 965489 h 975824"/>
              <a:gd name="connsiteX22" fmla="*/ 683238 w 3691078"/>
              <a:gd name="connsiteY22" fmla="*/ 975824 h 975824"/>
              <a:gd name="connsiteX23" fmla="*/ 493582 w 3691078"/>
              <a:gd name="connsiteY23" fmla="*/ 701790 h 975824"/>
              <a:gd name="connsiteX24" fmla="*/ 32191 w 3691078"/>
              <a:gd name="connsiteY24" fmla="*/ 265785 h 975824"/>
              <a:gd name="connsiteX25" fmla="*/ 128762 w 3691078"/>
              <a:gd name="connsiteY25" fmla="*/ 108977 h 975824"/>
              <a:gd name="connsiteX26" fmla="*/ 246647 w 3691078"/>
              <a:gd name="connsiteY26" fmla="*/ 101006 h 975824"/>
              <a:gd name="connsiteX27" fmla="*/ 417327 w 3691078"/>
              <a:gd name="connsiteY27" fmla="*/ 94591 h 975824"/>
              <a:gd name="connsiteX28" fmla="*/ 1140497 w 3691078"/>
              <a:gd name="connsiteY28" fmla="*/ 74246 h 975824"/>
              <a:gd name="connsiteX29" fmla="*/ 1334210 w 3691078"/>
              <a:gd name="connsiteY29" fmla="*/ 7883 h 975824"/>
              <a:gd name="connsiteX30" fmla="*/ 1889329 w 3691078"/>
              <a:gd name="connsiteY30" fmla="*/ 26948 h 975824"/>
              <a:gd name="connsiteX31" fmla="*/ 2110047 w 3691078"/>
              <a:gd name="connsiteY31" fmla="*/ 90010 h 975824"/>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668203 w 3684072"/>
              <a:gd name="connsiteY17" fmla="*/ 894090 h 975824"/>
              <a:gd name="connsiteX18" fmla="*/ 3532633 w 3684072"/>
              <a:gd name="connsiteY18" fmla="*/ 821023 h 975824"/>
              <a:gd name="connsiteX19" fmla="*/ 3414925 w 3684072"/>
              <a:gd name="connsiteY19" fmla="*/ 905779 h 975824"/>
              <a:gd name="connsiteX20" fmla="*/ 1912947 w 3684072"/>
              <a:gd name="connsiteY20" fmla="*/ 965489 h 975824"/>
              <a:gd name="connsiteX21" fmla="*/ 683238 w 3684072"/>
              <a:gd name="connsiteY21" fmla="*/ 975824 h 975824"/>
              <a:gd name="connsiteX22" fmla="*/ 493582 w 3684072"/>
              <a:gd name="connsiteY22" fmla="*/ 701790 h 975824"/>
              <a:gd name="connsiteX23" fmla="*/ 32191 w 3684072"/>
              <a:gd name="connsiteY23" fmla="*/ 265785 h 975824"/>
              <a:gd name="connsiteX24" fmla="*/ 128762 w 3684072"/>
              <a:gd name="connsiteY24" fmla="*/ 108977 h 975824"/>
              <a:gd name="connsiteX25" fmla="*/ 246647 w 3684072"/>
              <a:gd name="connsiteY25" fmla="*/ 101006 h 975824"/>
              <a:gd name="connsiteX26" fmla="*/ 417327 w 3684072"/>
              <a:gd name="connsiteY26" fmla="*/ 94591 h 975824"/>
              <a:gd name="connsiteX27" fmla="*/ 1140497 w 3684072"/>
              <a:gd name="connsiteY27" fmla="*/ 74246 h 975824"/>
              <a:gd name="connsiteX28" fmla="*/ 1334210 w 3684072"/>
              <a:gd name="connsiteY28" fmla="*/ 7883 h 975824"/>
              <a:gd name="connsiteX29" fmla="*/ 1889329 w 3684072"/>
              <a:gd name="connsiteY29" fmla="*/ 26948 h 975824"/>
              <a:gd name="connsiteX30" fmla="*/ 2110047 w 3684072"/>
              <a:gd name="connsiteY30" fmla="*/ 90010 h 975824"/>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532633 w 3684072"/>
              <a:gd name="connsiteY17" fmla="*/ 821023 h 975824"/>
              <a:gd name="connsiteX18" fmla="*/ 3414925 w 3684072"/>
              <a:gd name="connsiteY18" fmla="*/ 905779 h 975824"/>
              <a:gd name="connsiteX19" fmla="*/ 1912947 w 3684072"/>
              <a:gd name="connsiteY19" fmla="*/ 965489 h 975824"/>
              <a:gd name="connsiteX20" fmla="*/ 683238 w 3684072"/>
              <a:gd name="connsiteY20" fmla="*/ 975824 h 975824"/>
              <a:gd name="connsiteX21" fmla="*/ 493582 w 3684072"/>
              <a:gd name="connsiteY21" fmla="*/ 701790 h 975824"/>
              <a:gd name="connsiteX22" fmla="*/ 32191 w 3684072"/>
              <a:gd name="connsiteY22" fmla="*/ 265785 h 975824"/>
              <a:gd name="connsiteX23" fmla="*/ 128762 w 3684072"/>
              <a:gd name="connsiteY23" fmla="*/ 108977 h 975824"/>
              <a:gd name="connsiteX24" fmla="*/ 246647 w 3684072"/>
              <a:gd name="connsiteY24" fmla="*/ 101006 h 975824"/>
              <a:gd name="connsiteX25" fmla="*/ 417327 w 3684072"/>
              <a:gd name="connsiteY25" fmla="*/ 94591 h 975824"/>
              <a:gd name="connsiteX26" fmla="*/ 1140497 w 3684072"/>
              <a:gd name="connsiteY26" fmla="*/ 74246 h 975824"/>
              <a:gd name="connsiteX27" fmla="*/ 1334210 w 3684072"/>
              <a:gd name="connsiteY27" fmla="*/ 7883 h 975824"/>
              <a:gd name="connsiteX28" fmla="*/ 1889329 w 3684072"/>
              <a:gd name="connsiteY28" fmla="*/ 26948 h 975824"/>
              <a:gd name="connsiteX29" fmla="*/ 2110047 w 3684072"/>
              <a:gd name="connsiteY29" fmla="*/ 90010 h 975824"/>
              <a:gd name="connsiteX0" fmla="*/ 2110047 w 3660324"/>
              <a:gd name="connsiteY0" fmla="*/ 90010 h 975824"/>
              <a:gd name="connsiteX1" fmla="*/ 2220405 w 3660324"/>
              <a:gd name="connsiteY1" fmla="*/ 105776 h 975824"/>
              <a:gd name="connsiteX2" fmla="*/ 2362295 w 3660324"/>
              <a:gd name="connsiteY2" fmla="*/ 184603 h 975824"/>
              <a:gd name="connsiteX3" fmla="*/ 2858878 w 3660324"/>
              <a:gd name="connsiteY3" fmla="*/ 206593 h 975824"/>
              <a:gd name="connsiteX4" fmla="*/ 3203122 w 3660324"/>
              <a:gd name="connsiteY4" fmla="*/ 562976 h 975824"/>
              <a:gd name="connsiteX5" fmla="*/ 3195241 w 3660324"/>
              <a:gd name="connsiteY5" fmla="*/ 647513 h 975824"/>
              <a:gd name="connsiteX6" fmla="*/ 3281949 w 3660324"/>
              <a:gd name="connsiteY6" fmla="*/ 633231 h 975824"/>
              <a:gd name="connsiteX7" fmla="*/ 3450114 w 3660324"/>
              <a:gd name="connsiteY7" fmla="*/ 633231 h 975824"/>
              <a:gd name="connsiteX8" fmla="*/ 3444859 w 3660324"/>
              <a:gd name="connsiteY8" fmla="*/ 782984 h 975824"/>
              <a:gd name="connsiteX9" fmla="*/ 3660323 w 3660324"/>
              <a:gd name="connsiteY9" fmla="*/ 883624 h 975824"/>
              <a:gd name="connsiteX10" fmla="*/ 3657695 w 3660324"/>
              <a:gd name="connsiteY10" fmla="*/ 894051 h 975824"/>
              <a:gd name="connsiteX11" fmla="*/ 3582142 w 3660324"/>
              <a:gd name="connsiteY11" fmla="*/ 898858 h 975824"/>
              <a:gd name="connsiteX12" fmla="*/ 3649812 w 3660324"/>
              <a:gd name="connsiteY12" fmla="*/ 896926 h 975824"/>
              <a:gd name="connsiteX13" fmla="*/ 3652437 w 3660324"/>
              <a:gd name="connsiteY13" fmla="*/ 894090 h 975824"/>
              <a:gd name="connsiteX14" fmla="*/ 3523976 w 3660324"/>
              <a:gd name="connsiteY14" fmla="*/ 840159 h 975824"/>
              <a:gd name="connsiteX15" fmla="*/ 3537609 w 3660324"/>
              <a:gd name="connsiteY15" fmla="*/ 837606 h 975824"/>
              <a:gd name="connsiteX16" fmla="*/ 3532633 w 3660324"/>
              <a:gd name="connsiteY16" fmla="*/ 821023 h 975824"/>
              <a:gd name="connsiteX17" fmla="*/ 3414925 w 3660324"/>
              <a:gd name="connsiteY17" fmla="*/ 905779 h 975824"/>
              <a:gd name="connsiteX18" fmla="*/ 1912947 w 3660324"/>
              <a:gd name="connsiteY18" fmla="*/ 965489 h 975824"/>
              <a:gd name="connsiteX19" fmla="*/ 683238 w 3660324"/>
              <a:gd name="connsiteY19" fmla="*/ 975824 h 975824"/>
              <a:gd name="connsiteX20" fmla="*/ 493582 w 3660324"/>
              <a:gd name="connsiteY20" fmla="*/ 701790 h 975824"/>
              <a:gd name="connsiteX21" fmla="*/ 32191 w 3660324"/>
              <a:gd name="connsiteY21" fmla="*/ 265785 h 975824"/>
              <a:gd name="connsiteX22" fmla="*/ 128762 w 3660324"/>
              <a:gd name="connsiteY22" fmla="*/ 108977 h 975824"/>
              <a:gd name="connsiteX23" fmla="*/ 246647 w 3660324"/>
              <a:gd name="connsiteY23" fmla="*/ 101006 h 975824"/>
              <a:gd name="connsiteX24" fmla="*/ 417327 w 3660324"/>
              <a:gd name="connsiteY24" fmla="*/ 94591 h 975824"/>
              <a:gd name="connsiteX25" fmla="*/ 1140497 w 3660324"/>
              <a:gd name="connsiteY25" fmla="*/ 74246 h 975824"/>
              <a:gd name="connsiteX26" fmla="*/ 1334210 w 3660324"/>
              <a:gd name="connsiteY26" fmla="*/ 7883 h 975824"/>
              <a:gd name="connsiteX27" fmla="*/ 1889329 w 3660324"/>
              <a:gd name="connsiteY27" fmla="*/ 26948 h 975824"/>
              <a:gd name="connsiteX28" fmla="*/ 2110047 w 3660324"/>
              <a:gd name="connsiteY28"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657695 w 3660323"/>
              <a:gd name="connsiteY10" fmla="*/ 894051 h 975824"/>
              <a:gd name="connsiteX11" fmla="*/ 3582142 w 3660323"/>
              <a:gd name="connsiteY11" fmla="*/ 898858 h 975824"/>
              <a:gd name="connsiteX12" fmla="*/ 3649812 w 3660323"/>
              <a:gd name="connsiteY12" fmla="*/ 896926 h 975824"/>
              <a:gd name="connsiteX13" fmla="*/ 3523976 w 3660323"/>
              <a:gd name="connsiteY13" fmla="*/ 840159 h 975824"/>
              <a:gd name="connsiteX14" fmla="*/ 3537609 w 3660323"/>
              <a:gd name="connsiteY14" fmla="*/ 837606 h 975824"/>
              <a:gd name="connsiteX15" fmla="*/ 3532633 w 3660323"/>
              <a:gd name="connsiteY15" fmla="*/ 821023 h 975824"/>
              <a:gd name="connsiteX16" fmla="*/ 3414925 w 3660323"/>
              <a:gd name="connsiteY16" fmla="*/ 905779 h 975824"/>
              <a:gd name="connsiteX17" fmla="*/ 1912947 w 3660323"/>
              <a:gd name="connsiteY17" fmla="*/ 965489 h 975824"/>
              <a:gd name="connsiteX18" fmla="*/ 683238 w 3660323"/>
              <a:gd name="connsiteY18" fmla="*/ 975824 h 975824"/>
              <a:gd name="connsiteX19" fmla="*/ 493582 w 3660323"/>
              <a:gd name="connsiteY19" fmla="*/ 701790 h 975824"/>
              <a:gd name="connsiteX20" fmla="*/ 32191 w 3660323"/>
              <a:gd name="connsiteY20" fmla="*/ 265785 h 975824"/>
              <a:gd name="connsiteX21" fmla="*/ 128762 w 3660323"/>
              <a:gd name="connsiteY21" fmla="*/ 108977 h 975824"/>
              <a:gd name="connsiteX22" fmla="*/ 246647 w 3660323"/>
              <a:gd name="connsiteY22" fmla="*/ 101006 h 975824"/>
              <a:gd name="connsiteX23" fmla="*/ 417327 w 3660323"/>
              <a:gd name="connsiteY23" fmla="*/ 94591 h 975824"/>
              <a:gd name="connsiteX24" fmla="*/ 1140497 w 3660323"/>
              <a:gd name="connsiteY24" fmla="*/ 74246 h 975824"/>
              <a:gd name="connsiteX25" fmla="*/ 1334210 w 3660323"/>
              <a:gd name="connsiteY25" fmla="*/ 7883 h 975824"/>
              <a:gd name="connsiteX26" fmla="*/ 1889329 w 3660323"/>
              <a:gd name="connsiteY26" fmla="*/ 26948 h 975824"/>
              <a:gd name="connsiteX27" fmla="*/ 2110047 w 3660323"/>
              <a:gd name="connsiteY27"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657695 w 3660323"/>
              <a:gd name="connsiteY10" fmla="*/ 894051 h 975824"/>
              <a:gd name="connsiteX11" fmla="*/ 3582142 w 3660323"/>
              <a:gd name="connsiteY11" fmla="*/ 898858 h 975824"/>
              <a:gd name="connsiteX12" fmla="*/ 3523976 w 3660323"/>
              <a:gd name="connsiteY12" fmla="*/ 840159 h 975824"/>
              <a:gd name="connsiteX13" fmla="*/ 3537609 w 3660323"/>
              <a:gd name="connsiteY13" fmla="*/ 837606 h 975824"/>
              <a:gd name="connsiteX14" fmla="*/ 3532633 w 3660323"/>
              <a:gd name="connsiteY14" fmla="*/ 821023 h 975824"/>
              <a:gd name="connsiteX15" fmla="*/ 3414925 w 3660323"/>
              <a:gd name="connsiteY15" fmla="*/ 905779 h 975824"/>
              <a:gd name="connsiteX16" fmla="*/ 1912947 w 3660323"/>
              <a:gd name="connsiteY16" fmla="*/ 965489 h 975824"/>
              <a:gd name="connsiteX17" fmla="*/ 683238 w 3660323"/>
              <a:gd name="connsiteY17" fmla="*/ 975824 h 975824"/>
              <a:gd name="connsiteX18" fmla="*/ 493582 w 3660323"/>
              <a:gd name="connsiteY18" fmla="*/ 701790 h 975824"/>
              <a:gd name="connsiteX19" fmla="*/ 32191 w 3660323"/>
              <a:gd name="connsiteY19" fmla="*/ 265785 h 975824"/>
              <a:gd name="connsiteX20" fmla="*/ 128762 w 3660323"/>
              <a:gd name="connsiteY20" fmla="*/ 108977 h 975824"/>
              <a:gd name="connsiteX21" fmla="*/ 246647 w 3660323"/>
              <a:gd name="connsiteY21" fmla="*/ 101006 h 975824"/>
              <a:gd name="connsiteX22" fmla="*/ 417327 w 3660323"/>
              <a:gd name="connsiteY22" fmla="*/ 94591 h 975824"/>
              <a:gd name="connsiteX23" fmla="*/ 1140497 w 3660323"/>
              <a:gd name="connsiteY23" fmla="*/ 74246 h 975824"/>
              <a:gd name="connsiteX24" fmla="*/ 1334210 w 3660323"/>
              <a:gd name="connsiteY24" fmla="*/ 7883 h 975824"/>
              <a:gd name="connsiteX25" fmla="*/ 1889329 w 3660323"/>
              <a:gd name="connsiteY25" fmla="*/ 26948 h 975824"/>
              <a:gd name="connsiteX26" fmla="*/ 2110047 w 3660323"/>
              <a:gd name="connsiteY26"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582142 w 3660323"/>
              <a:gd name="connsiteY10" fmla="*/ 898858 h 975824"/>
              <a:gd name="connsiteX11" fmla="*/ 3523976 w 3660323"/>
              <a:gd name="connsiteY11" fmla="*/ 840159 h 975824"/>
              <a:gd name="connsiteX12" fmla="*/ 3537609 w 3660323"/>
              <a:gd name="connsiteY12" fmla="*/ 837606 h 975824"/>
              <a:gd name="connsiteX13" fmla="*/ 3532633 w 3660323"/>
              <a:gd name="connsiteY13" fmla="*/ 821023 h 975824"/>
              <a:gd name="connsiteX14" fmla="*/ 3414925 w 3660323"/>
              <a:gd name="connsiteY14" fmla="*/ 905779 h 975824"/>
              <a:gd name="connsiteX15" fmla="*/ 1912947 w 3660323"/>
              <a:gd name="connsiteY15" fmla="*/ 965489 h 975824"/>
              <a:gd name="connsiteX16" fmla="*/ 683238 w 3660323"/>
              <a:gd name="connsiteY16" fmla="*/ 975824 h 975824"/>
              <a:gd name="connsiteX17" fmla="*/ 493582 w 3660323"/>
              <a:gd name="connsiteY17" fmla="*/ 701790 h 975824"/>
              <a:gd name="connsiteX18" fmla="*/ 32191 w 3660323"/>
              <a:gd name="connsiteY18" fmla="*/ 265785 h 975824"/>
              <a:gd name="connsiteX19" fmla="*/ 128762 w 3660323"/>
              <a:gd name="connsiteY19" fmla="*/ 108977 h 975824"/>
              <a:gd name="connsiteX20" fmla="*/ 246647 w 3660323"/>
              <a:gd name="connsiteY20" fmla="*/ 101006 h 975824"/>
              <a:gd name="connsiteX21" fmla="*/ 417327 w 3660323"/>
              <a:gd name="connsiteY21" fmla="*/ 94591 h 975824"/>
              <a:gd name="connsiteX22" fmla="*/ 1140497 w 3660323"/>
              <a:gd name="connsiteY22" fmla="*/ 74246 h 975824"/>
              <a:gd name="connsiteX23" fmla="*/ 1334210 w 3660323"/>
              <a:gd name="connsiteY23" fmla="*/ 7883 h 975824"/>
              <a:gd name="connsiteX24" fmla="*/ 1889329 w 3660323"/>
              <a:gd name="connsiteY24" fmla="*/ 26948 h 975824"/>
              <a:gd name="connsiteX25" fmla="*/ 2110047 w 3660323"/>
              <a:gd name="connsiteY25" fmla="*/ 90010 h 975824"/>
              <a:gd name="connsiteX0" fmla="*/ 2110047 w 3582142"/>
              <a:gd name="connsiteY0" fmla="*/ 90010 h 975824"/>
              <a:gd name="connsiteX1" fmla="*/ 2220405 w 3582142"/>
              <a:gd name="connsiteY1" fmla="*/ 105776 h 975824"/>
              <a:gd name="connsiteX2" fmla="*/ 2362295 w 3582142"/>
              <a:gd name="connsiteY2" fmla="*/ 184603 h 975824"/>
              <a:gd name="connsiteX3" fmla="*/ 2858878 w 3582142"/>
              <a:gd name="connsiteY3" fmla="*/ 206593 h 975824"/>
              <a:gd name="connsiteX4" fmla="*/ 3203122 w 3582142"/>
              <a:gd name="connsiteY4" fmla="*/ 562976 h 975824"/>
              <a:gd name="connsiteX5" fmla="*/ 3195241 w 3582142"/>
              <a:gd name="connsiteY5" fmla="*/ 647513 h 975824"/>
              <a:gd name="connsiteX6" fmla="*/ 3281949 w 3582142"/>
              <a:gd name="connsiteY6" fmla="*/ 633231 h 975824"/>
              <a:gd name="connsiteX7" fmla="*/ 3450114 w 3582142"/>
              <a:gd name="connsiteY7" fmla="*/ 633231 h 975824"/>
              <a:gd name="connsiteX8" fmla="*/ 3444859 w 3582142"/>
              <a:gd name="connsiteY8" fmla="*/ 782984 h 975824"/>
              <a:gd name="connsiteX9" fmla="*/ 3582142 w 3582142"/>
              <a:gd name="connsiteY9" fmla="*/ 898858 h 975824"/>
              <a:gd name="connsiteX10" fmla="*/ 3523976 w 3582142"/>
              <a:gd name="connsiteY10" fmla="*/ 840159 h 975824"/>
              <a:gd name="connsiteX11" fmla="*/ 3537609 w 3582142"/>
              <a:gd name="connsiteY11" fmla="*/ 837606 h 975824"/>
              <a:gd name="connsiteX12" fmla="*/ 3532633 w 3582142"/>
              <a:gd name="connsiteY12" fmla="*/ 821023 h 975824"/>
              <a:gd name="connsiteX13" fmla="*/ 3414925 w 3582142"/>
              <a:gd name="connsiteY13" fmla="*/ 905779 h 975824"/>
              <a:gd name="connsiteX14" fmla="*/ 1912947 w 3582142"/>
              <a:gd name="connsiteY14" fmla="*/ 965489 h 975824"/>
              <a:gd name="connsiteX15" fmla="*/ 683238 w 3582142"/>
              <a:gd name="connsiteY15" fmla="*/ 975824 h 975824"/>
              <a:gd name="connsiteX16" fmla="*/ 493582 w 3582142"/>
              <a:gd name="connsiteY16" fmla="*/ 701790 h 975824"/>
              <a:gd name="connsiteX17" fmla="*/ 32191 w 3582142"/>
              <a:gd name="connsiteY17" fmla="*/ 265785 h 975824"/>
              <a:gd name="connsiteX18" fmla="*/ 128762 w 3582142"/>
              <a:gd name="connsiteY18" fmla="*/ 108977 h 975824"/>
              <a:gd name="connsiteX19" fmla="*/ 246647 w 3582142"/>
              <a:gd name="connsiteY19" fmla="*/ 101006 h 975824"/>
              <a:gd name="connsiteX20" fmla="*/ 417327 w 3582142"/>
              <a:gd name="connsiteY20" fmla="*/ 94591 h 975824"/>
              <a:gd name="connsiteX21" fmla="*/ 1140497 w 3582142"/>
              <a:gd name="connsiteY21" fmla="*/ 74246 h 975824"/>
              <a:gd name="connsiteX22" fmla="*/ 1334210 w 3582142"/>
              <a:gd name="connsiteY22" fmla="*/ 7883 h 975824"/>
              <a:gd name="connsiteX23" fmla="*/ 1889329 w 3582142"/>
              <a:gd name="connsiteY23" fmla="*/ 26948 h 975824"/>
              <a:gd name="connsiteX24" fmla="*/ 2110047 w 3582142"/>
              <a:gd name="connsiteY24" fmla="*/ 90010 h 975824"/>
              <a:gd name="connsiteX0" fmla="*/ 2110047 w 3537609"/>
              <a:gd name="connsiteY0" fmla="*/ 90010 h 975824"/>
              <a:gd name="connsiteX1" fmla="*/ 2220405 w 3537609"/>
              <a:gd name="connsiteY1" fmla="*/ 105776 h 975824"/>
              <a:gd name="connsiteX2" fmla="*/ 2362295 w 3537609"/>
              <a:gd name="connsiteY2" fmla="*/ 184603 h 975824"/>
              <a:gd name="connsiteX3" fmla="*/ 2858878 w 3537609"/>
              <a:gd name="connsiteY3" fmla="*/ 206593 h 975824"/>
              <a:gd name="connsiteX4" fmla="*/ 3203122 w 3537609"/>
              <a:gd name="connsiteY4" fmla="*/ 562976 h 975824"/>
              <a:gd name="connsiteX5" fmla="*/ 3195241 w 3537609"/>
              <a:gd name="connsiteY5" fmla="*/ 647513 h 975824"/>
              <a:gd name="connsiteX6" fmla="*/ 3281949 w 3537609"/>
              <a:gd name="connsiteY6" fmla="*/ 633231 h 975824"/>
              <a:gd name="connsiteX7" fmla="*/ 3450114 w 3537609"/>
              <a:gd name="connsiteY7" fmla="*/ 633231 h 975824"/>
              <a:gd name="connsiteX8" fmla="*/ 3444859 w 3537609"/>
              <a:gd name="connsiteY8" fmla="*/ 782984 h 975824"/>
              <a:gd name="connsiteX9" fmla="*/ 3523976 w 3537609"/>
              <a:gd name="connsiteY9" fmla="*/ 840159 h 975824"/>
              <a:gd name="connsiteX10" fmla="*/ 3537609 w 3537609"/>
              <a:gd name="connsiteY10" fmla="*/ 837606 h 975824"/>
              <a:gd name="connsiteX11" fmla="*/ 3532633 w 3537609"/>
              <a:gd name="connsiteY11" fmla="*/ 821023 h 975824"/>
              <a:gd name="connsiteX12" fmla="*/ 3414925 w 3537609"/>
              <a:gd name="connsiteY12" fmla="*/ 905779 h 975824"/>
              <a:gd name="connsiteX13" fmla="*/ 1912947 w 3537609"/>
              <a:gd name="connsiteY13" fmla="*/ 965489 h 975824"/>
              <a:gd name="connsiteX14" fmla="*/ 683238 w 3537609"/>
              <a:gd name="connsiteY14" fmla="*/ 975824 h 975824"/>
              <a:gd name="connsiteX15" fmla="*/ 493582 w 3537609"/>
              <a:gd name="connsiteY15" fmla="*/ 701790 h 975824"/>
              <a:gd name="connsiteX16" fmla="*/ 32191 w 3537609"/>
              <a:gd name="connsiteY16" fmla="*/ 265785 h 975824"/>
              <a:gd name="connsiteX17" fmla="*/ 128762 w 3537609"/>
              <a:gd name="connsiteY17" fmla="*/ 108977 h 975824"/>
              <a:gd name="connsiteX18" fmla="*/ 246647 w 3537609"/>
              <a:gd name="connsiteY18" fmla="*/ 101006 h 975824"/>
              <a:gd name="connsiteX19" fmla="*/ 417327 w 3537609"/>
              <a:gd name="connsiteY19" fmla="*/ 94591 h 975824"/>
              <a:gd name="connsiteX20" fmla="*/ 1140497 w 3537609"/>
              <a:gd name="connsiteY20" fmla="*/ 74246 h 975824"/>
              <a:gd name="connsiteX21" fmla="*/ 1334210 w 3537609"/>
              <a:gd name="connsiteY21" fmla="*/ 7883 h 975824"/>
              <a:gd name="connsiteX22" fmla="*/ 1889329 w 3537609"/>
              <a:gd name="connsiteY22" fmla="*/ 26948 h 975824"/>
              <a:gd name="connsiteX23" fmla="*/ 2110047 w 3537609"/>
              <a:gd name="connsiteY23" fmla="*/ 90010 h 975824"/>
              <a:gd name="connsiteX0" fmla="*/ 2110047 w 3537609"/>
              <a:gd name="connsiteY0" fmla="*/ 90010 h 975824"/>
              <a:gd name="connsiteX1" fmla="*/ 2220405 w 3537609"/>
              <a:gd name="connsiteY1" fmla="*/ 105776 h 975824"/>
              <a:gd name="connsiteX2" fmla="*/ 2362295 w 3537609"/>
              <a:gd name="connsiteY2" fmla="*/ 184603 h 975824"/>
              <a:gd name="connsiteX3" fmla="*/ 2858878 w 3537609"/>
              <a:gd name="connsiteY3" fmla="*/ 206593 h 975824"/>
              <a:gd name="connsiteX4" fmla="*/ 3203122 w 3537609"/>
              <a:gd name="connsiteY4" fmla="*/ 562976 h 975824"/>
              <a:gd name="connsiteX5" fmla="*/ 3195241 w 3537609"/>
              <a:gd name="connsiteY5" fmla="*/ 647513 h 975824"/>
              <a:gd name="connsiteX6" fmla="*/ 3281949 w 3537609"/>
              <a:gd name="connsiteY6" fmla="*/ 633231 h 975824"/>
              <a:gd name="connsiteX7" fmla="*/ 3450114 w 3537609"/>
              <a:gd name="connsiteY7" fmla="*/ 633231 h 975824"/>
              <a:gd name="connsiteX8" fmla="*/ 3444859 w 3537609"/>
              <a:gd name="connsiteY8" fmla="*/ 782984 h 975824"/>
              <a:gd name="connsiteX9" fmla="*/ 3523976 w 3537609"/>
              <a:gd name="connsiteY9" fmla="*/ 840159 h 975824"/>
              <a:gd name="connsiteX10" fmla="*/ 3537609 w 3537609"/>
              <a:gd name="connsiteY10" fmla="*/ 837606 h 975824"/>
              <a:gd name="connsiteX11" fmla="*/ 3414925 w 3537609"/>
              <a:gd name="connsiteY11" fmla="*/ 905779 h 975824"/>
              <a:gd name="connsiteX12" fmla="*/ 1912947 w 3537609"/>
              <a:gd name="connsiteY12" fmla="*/ 965489 h 975824"/>
              <a:gd name="connsiteX13" fmla="*/ 683238 w 3537609"/>
              <a:gd name="connsiteY13" fmla="*/ 975824 h 975824"/>
              <a:gd name="connsiteX14" fmla="*/ 493582 w 3537609"/>
              <a:gd name="connsiteY14" fmla="*/ 701790 h 975824"/>
              <a:gd name="connsiteX15" fmla="*/ 32191 w 3537609"/>
              <a:gd name="connsiteY15" fmla="*/ 265785 h 975824"/>
              <a:gd name="connsiteX16" fmla="*/ 128762 w 3537609"/>
              <a:gd name="connsiteY16" fmla="*/ 108977 h 975824"/>
              <a:gd name="connsiteX17" fmla="*/ 246647 w 3537609"/>
              <a:gd name="connsiteY17" fmla="*/ 101006 h 975824"/>
              <a:gd name="connsiteX18" fmla="*/ 417327 w 3537609"/>
              <a:gd name="connsiteY18" fmla="*/ 94591 h 975824"/>
              <a:gd name="connsiteX19" fmla="*/ 1140497 w 3537609"/>
              <a:gd name="connsiteY19" fmla="*/ 74246 h 975824"/>
              <a:gd name="connsiteX20" fmla="*/ 1334210 w 3537609"/>
              <a:gd name="connsiteY20" fmla="*/ 7883 h 975824"/>
              <a:gd name="connsiteX21" fmla="*/ 1889329 w 3537609"/>
              <a:gd name="connsiteY21" fmla="*/ 26948 h 975824"/>
              <a:gd name="connsiteX22" fmla="*/ 2110047 w 3537609"/>
              <a:gd name="connsiteY22" fmla="*/ 90010 h 975824"/>
              <a:gd name="connsiteX0" fmla="*/ 2110047 w 3683430"/>
              <a:gd name="connsiteY0" fmla="*/ 90010 h 975824"/>
              <a:gd name="connsiteX1" fmla="*/ 2220405 w 3683430"/>
              <a:gd name="connsiteY1" fmla="*/ 105776 h 975824"/>
              <a:gd name="connsiteX2" fmla="*/ 2362295 w 3683430"/>
              <a:gd name="connsiteY2" fmla="*/ 184603 h 975824"/>
              <a:gd name="connsiteX3" fmla="*/ 2858878 w 3683430"/>
              <a:gd name="connsiteY3" fmla="*/ 206593 h 975824"/>
              <a:gd name="connsiteX4" fmla="*/ 3203122 w 3683430"/>
              <a:gd name="connsiteY4" fmla="*/ 562976 h 975824"/>
              <a:gd name="connsiteX5" fmla="*/ 3195241 w 3683430"/>
              <a:gd name="connsiteY5" fmla="*/ 647513 h 975824"/>
              <a:gd name="connsiteX6" fmla="*/ 3281949 w 3683430"/>
              <a:gd name="connsiteY6" fmla="*/ 633231 h 975824"/>
              <a:gd name="connsiteX7" fmla="*/ 3450114 w 3683430"/>
              <a:gd name="connsiteY7" fmla="*/ 633231 h 975824"/>
              <a:gd name="connsiteX8" fmla="*/ 3444859 w 3683430"/>
              <a:gd name="connsiteY8" fmla="*/ 782984 h 975824"/>
              <a:gd name="connsiteX9" fmla="*/ 3523976 w 3683430"/>
              <a:gd name="connsiteY9" fmla="*/ 840159 h 975824"/>
              <a:gd name="connsiteX10" fmla="*/ 3414925 w 3683430"/>
              <a:gd name="connsiteY10" fmla="*/ 905779 h 975824"/>
              <a:gd name="connsiteX11" fmla="*/ 1912947 w 3683430"/>
              <a:gd name="connsiteY11" fmla="*/ 965489 h 975824"/>
              <a:gd name="connsiteX12" fmla="*/ 683238 w 3683430"/>
              <a:gd name="connsiteY12" fmla="*/ 975824 h 975824"/>
              <a:gd name="connsiteX13" fmla="*/ 493582 w 3683430"/>
              <a:gd name="connsiteY13" fmla="*/ 701790 h 975824"/>
              <a:gd name="connsiteX14" fmla="*/ 32191 w 3683430"/>
              <a:gd name="connsiteY14" fmla="*/ 265785 h 975824"/>
              <a:gd name="connsiteX15" fmla="*/ 128762 w 3683430"/>
              <a:gd name="connsiteY15" fmla="*/ 108977 h 975824"/>
              <a:gd name="connsiteX16" fmla="*/ 246647 w 3683430"/>
              <a:gd name="connsiteY16" fmla="*/ 101006 h 975824"/>
              <a:gd name="connsiteX17" fmla="*/ 417327 w 3683430"/>
              <a:gd name="connsiteY17" fmla="*/ 94591 h 975824"/>
              <a:gd name="connsiteX18" fmla="*/ 1140497 w 3683430"/>
              <a:gd name="connsiteY18" fmla="*/ 74246 h 975824"/>
              <a:gd name="connsiteX19" fmla="*/ 1334210 w 3683430"/>
              <a:gd name="connsiteY19" fmla="*/ 7883 h 975824"/>
              <a:gd name="connsiteX20" fmla="*/ 1889329 w 3683430"/>
              <a:gd name="connsiteY20" fmla="*/ 26948 h 975824"/>
              <a:gd name="connsiteX21" fmla="*/ 2110047 w 3683430"/>
              <a:gd name="connsiteY21" fmla="*/ 90010 h 975824"/>
              <a:gd name="connsiteX0" fmla="*/ 2110047 w 3450114"/>
              <a:gd name="connsiteY0" fmla="*/ 90010 h 975824"/>
              <a:gd name="connsiteX1" fmla="*/ 2220405 w 3450114"/>
              <a:gd name="connsiteY1" fmla="*/ 105776 h 975824"/>
              <a:gd name="connsiteX2" fmla="*/ 2362295 w 3450114"/>
              <a:gd name="connsiteY2" fmla="*/ 184603 h 975824"/>
              <a:gd name="connsiteX3" fmla="*/ 2858878 w 3450114"/>
              <a:gd name="connsiteY3" fmla="*/ 206593 h 975824"/>
              <a:gd name="connsiteX4" fmla="*/ 3203122 w 3450114"/>
              <a:gd name="connsiteY4" fmla="*/ 562976 h 975824"/>
              <a:gd name="connsiteX5" fmla="*/ 3195241 w 3450114"/>
              <a:gd name="connsiteY5" fmla="*/ 647513 h 975824"/>
              <a:gd name="connsiteX6" fmla="*/ 3281949 w 3450114"/>
              <a:gd name="connsiteY6" fmla="*/ 633231 h 975824"/>
              <a:gd name="connsiteX7" fmla="*/ 3450114 w 3450114"/>
              <a:gd name="connsiteY7" fmla="*/ 633231 h 975824"/>
              <a:gd name="connsiteX8" fmla="*/ 3444859 w 3450114"/>
              <a:gd name="connsiteY8" fmla="*/ 782984 h 975824"/>
              <a:gd name="connsiteX9" fmla="*/ 3414925 w 3450114"/>
              <a:gd name="connsiteY9" fmla="*/ 905779 h 975824"/>
              <a:gd name="connsiteX10" fmla="*/ 1912947 w 3450114"/>
              <a:gd name="connsiteY10" fmla="*/ 965489 h 975824"/>
              <a:gd name="connsiteX11" fmla="*/ 683238 w 3450114"/>
              <a:gd name="connsiteY11" fmla="*/ 975824 h 975824"/>
              <a:gd name="connsiteX12" fmla="*/ 493582 w 3450114"/>
              <a:gd name="connsiteY12" fmla="*/ 701790 h 975824"/>
              <a:gd name="connsiteX13" fmla="*/ 32191 w 3450114"/>
              <a:gd name="connsiteY13" fmla="*/ 265785 h 975824"/>
              <a:gd name="connsiteX14" fmla="*/ 128762 w 3450114"/>
              <a:gd name="connsiteY14" fmla="*/ 108977 h 975824"/>
              <a:gd name="connsiteX15" fmla="*/ 246647 w 3450114"/>
              <a:gd name="connsiteY15" fmla="*/ 101006 h 975824"/>
              <a:gd name="connsiteX16" fmla="*/ 417327 w 3450114"/>
              <a:gd name="connsiteY16" fmla="*/ 94591 h 975824"/>
              <a:gd name="connsiteX17" fmla="*/ 1140497 w 3450114"/>
              <a:gd name="connsiteY17" fmla="*/ 74246 h 975824"/>
              <a:gd name="connsiteX18" fmla="*/ 1334210 w 3450114"/>
              <a:gd name="connsiteY18" fmla="*/ 7883 h 975824"/>
              <a:gd name="connsiteX19" fmla="*/ 1889329 w 3450114"/>
              <a:gd name="connsiteY19" fmla="*/ 26948 h 975824"/>
              <a:gd name="connsiteX20" fmla="*/ 2110047 w 3450114"/>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3203122 w 3523978"/>
              <a:gd name="connsiteY4" fmla="*/ 562976 h 975824"/>
              <a:gd name="connsiteX5" fmla="*/ 3195241 w 3523978"/>
              <a:gd name="connsiteY5" fmla="*/ 647513 h 975824"/>
              <a:gd name="connsiteX6" fmla="*/ 3281949 w 3523978"/>
              <a:gd name="connsiteY6" fmla="*/ 633231 h 975824"/>
              <a:gd name="connsiteX7" fmla="*/ 3450114 w 3523978"/>
              <a:gd name="connsiteY7" fmla="*/ 633231 h 975824"/>
              <a:gd name="connsiteX8" fmla="*/ 3523978 w 3523978"/>
              <a:gd name="connsiteY8" fmla="*/ 772327 h 975824"/>
              <a:gd name="connsiteX9" fmla="*/ 3414925 w 3523978"/>
              <a:gd name="connsiteY9" fmla="*/ 905779 h 975824"/>
              <a:gd name="connsiteX10" fmla="*/ 1912947 w 3523978"/>
              <a:gd name="connsiteY10" fmla="*/ 965489 h 975824"/>
              <a:gd name="connsiteX11" fmla="*/ 683238 w 3523978"/>
              <a:gd name="connsiteY11" fmla="*/ 975824 h 975824"/>
              <a:gd name="connsiteX12" fmla="*/ 493582 w 3523978"/>
              <a:gd name="connsiteY12" fmla="*/ 701790 h 975824"/>
              <a:gd name="connsiteX13" fmla="*/ 32191 w 3523978"/>
              <a:gd name="connsiteY13" fmla="*/ 265785 h 975824"/>
              <a:gd name="connsiteX14" fmla="*/ 128762 w 3523978"/>
              <a:gd name="connsiteY14" fmla="*/ 108977 h 975824"/>
              <a:gd name="connsiteX15" fmla="*/ 246647 w 3523978"/>
              <a:gd name="connsiteY15" fmla="*/ 101006 h 975824"/>
              <a:gd name="connsiteX16" fmla="*/ 417327 w 3523978"/>
              <a:gd name="connsiteY16" fmla="*/ 94591 h 975824"/>
              <a:gd name="connsiteX17" fmla="*/ 1140497 w 3523978"/>
              <a:gd name="connsiteY17" fmla="*/ 74246 h 975824"/>
              <a:gd name="connsiteX18" fmla="*/ 1334210 w 3523978"/>
              <a:gd name="connsiteY18" fmla="*/ 7883 h 975824"/>
              <a:gd name="connsiteX19" fmla="*/ 1889329 w 3523978"/>
              <a:gd name="connsiteY19" fmla="*/ 26948 h 975824"/>
              <a:gd name="connsiteX20" fmla="*/ 2110047 w 3523978"/>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3203122 w 3523978"/>
              <a:gd name="connsiteY4" fmla="*/ 562976 h 975824"/>
              <a:gd name="connsiteX5" fmla="*/ 2604915 w 3523978"/>
              <a:gd name="connsiteY5" fmla="*/ 636662 h 975824"/>
              <a:gd name="connsiteX6" fmla="*/ 3281949 w 3523978"/>
              <a:gd name="connsiteY6" fmla="*/ 633231 h 975824"/>
              <a:gd name="connsiteX7" fmla="*/ 3450114 w 3523978"/>
              <a:gd name="connsiteY7" fmla="*/ 633231 h 975824"/>
              <a:gd name="connsiteX8" fmla="*/ 3523978 w 3523978"/>
              <a:gd name="connsiteY8" fmla="*/ 772327 h 975824"/>
              <a:gd name="connsiteX9" fmla="*/ 3414925 w 3523978"/>
              <a:gd name="connsiteY9" fmla="*/ 905779 h 975824"/>
              <a:gd name="connsiteX10" fmla="*/ 1912947 w 3523978"/>
              <a:gd name="connsiteY10" fmla="*/ 965489 h 975824"/>
              <a:gd name="connsiteX11" fmla="*/ 683238 w 3523978"/>
              <a:gd name="connsiteY11" fmla="*/ 975824 h 975824"/>
              <a:gd name="connsiteX12" fmla="*/ 493582 w 3523978"/>
              <a:gd name="connsiteY12" fmla="*/ 701790 h 975824"/>
              <a:gd name="connsiteX13" fmla="*/ 32191 w 3523978"/>
              <a:gd name="connsiteY13" fmla="*/ 265785 h 975824"/>
              <a:gd name="connsiteX14" fmla="*/ 128762 w 3523978"/>
              <a:gd name="connsiteY14" fmla="*/ 108977 h 975824"/>
              <a:gd name="connsiteX15" fmla="*/ 246647 w 3523978"/>
              <a:gd name="connsiteY15" fmla="*/ 101006 h 975824"/>
              <a:gd name="connsiteX16" fmla="*/ 417327 w 3523978"/>
              <a:gd name="connsiteY16" fmla="*/ 94591 h 975824"/>
              <a:gd name="connsiteX17" fmla="*/ 1140497 w 3523978"/>
              <a:gd name="connsiteY17" fmla="*/ 74246 h 975824"/>
              <a:gd name="connsiteX18" fmla="*/ 1334210 w 3523978"/>
              <a:gd name="connsiteY18" fmla="*/ 7883 h 975824"/>
              <a:gd name="connsiteX19" fmla="*/ 1889329 w 3523978"/>
              <a:gd name="connsiteY19" fmla="*/ 26948 h 975824"/>
              <a:gd name="connsiteX20" fmla="*/ 2110047 w 3523978"/>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2604915 w 3523978"/>
              <a:gd name="connsiteY4" fmla="*/ 636662 h 975824"/>
              <a:gd name="connsiteX5" fmla="*/ 3281949 w 3523978"/>
              <a:gd name="connsiteY5" fmla="*/ 633231 h 975824"/>
              <a:gd name="connsiteX6" fmla="*/ 3450114 w 3523978"/>
              <a:gd name="connsiteY6" fmla="*/ 633231 h 975824"/>
              <a:gd name="connsiteX7" fmla="*/ 3523978 w 3523978"/>
              <a:gd name="connsiteY7" fmla="*/ 772327 h 975824"/>
              <a:gd name="connsiteX8" fmla="*/ 3414925 w 3523978"/>
              <a:gd name="connsiteY8" fmla="*/ 905779 h 975824"/>
              <a:gd name="connsiteX9" fmla="*/ 1912947 w 3523978"/>
              <a:gd name="connsiteY9" fmla="*/ 965489 h 975824"/>
              <a:gd name="connsiteX10" fmla="*/ 683238 w 3523978"/>
              <a:gd name="connsiteY10" fmla="*/ 975824 h 975824"/>
              <a:gd name="connsiteX11" fmla="*/ 493582 w 3523978"/>
              <a:gd name="connsiteY11" fmla="*/ 701790 h 975824"/>
              <a:gd name="connsiteX12" fmla="*/ 32191 w 3523978"/>
              <a:gd name="connsiteY12" fmla="*/ 265785 h 975824"/>
              <a:gd name="connsiteX13" fmla="*/ 128762 w 3523978"/>
              <a:gd name="connsiteY13" fmla="*/ 108977 h 975824"/>
              <a:gd name="connsiteX14" fmla="*/ 246647 w 3523978"/>
              <a:gd name="connsiteY14" fmla="*/ 101006 h 975824"/>
              <a:gd name="connsiteX15" fmla="*/ 417327 w 3523978"/>
              <a:gd name="connsiteY15" fmla="*/ 94591 h 975824"/>
              <a:gd name="connsiteX16" fmla="*/ 1140497 w 3523978"/>
              <a:gd name="connsiteY16" fmla="*/ 74246 h 975824"/>
              <a:gd name="connsiteX17" fmla="*/ 1334210 w 3523978"/>
              <a:gd name="connsiteY17" fmla="*/ 7883 h 975824"/>
              <a:gd name="connsiteX18" fmla="*/ 1889329 w 3523978"/>
              <a:gd name="connsiteY18" fmla="*/ 26948 h 975824"/>
              <a:gd name="connsiteX19" fmla="*/ 2110047 w 3523978"/>
              <a:gd name="connsiteY19"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2604915 w 3523978"/>
              <a:gd name="connsiteY4" fmla="*/ 636662 h 975824"/>
              <a:gd name="connsiteX5" fmla="*/ 3450114 w 3523978"/>
              <a:gd name="connsiteY5" fmla="*/ 633231 h 975824"/>
              <a:gd name="connsiteX6" fmla="*/ 3523978 w 3523978"/>
              <a:gd name="connsiteY6" fmla="*/ 772327 h 975824"/>
              <a:gd name="connsiteX7" fmla="*/ 3414925 w 3523978"/>
              <a:gd name="connsiteY7" fmla="*/ 905779 h 975824"/>
              <a:gd name="connsiteX8" fmla="*/ 1912947 w 3523978"/>
              <a:gd name="connsiteY8" fmla="*/ 965489 h 975824"/>
              <a:gd name="connsiteX9" fmla="*/ 683238 w 3523978"/>
              <a:gd name="connsiteY9" fmla="*/ 975824 h 975824"/>
              <a:gd name="connsiteX10" fmla="*/ 493582 w 3523978"/>
              <a:gd name="connsiteY10" fmla="*/ 701790 h 975824"/>
              <a:gd name="connsiteX11" fmla="*/ 32191 w 3523978"/>
              <a:gd name="connsiteY11" fmla="*/ 265785 h 975824"/>
              <a:gd name="connsiteX12" fmla="*/ 128762 w 3523978"/>
              <a:gd name="connsiteY12" fmla="*/ 108977 h 975824"/>
              <a:gd name="connsiteX13" fmla="*/ 246647 w 3523978"/>
              <a:gd name="connsiteY13" fmla="*/ 101006 h 975824"/>
              <a:gd name="connsiteX14" fmla="*/ 417327 w 3523978"/>
              <a:gd name="connsiteY14" fmla="*/ 94591 h 975824"/>
              <a:gd name="connsiteX15" fmla="*/ 1140497 w 3523978"/>
              <a:gd name="connsiteY15" fmla="*/ 74246 h 975824"/>
              <a:gd name="connsiteX16" fmla="*/ 1334210 w 3523978"/>
              <a:gd name="connsiteY16" fmla="*/ 7883 h 975824"/>
              <a:gd name="connsiteX17" fmla="*/ 1889329 w 3523978"/>
              <a:gd name="connsiteY17" fmla="*/ 26948 h 975824"/>
              <a:gd name="connsiteX18" fmla="*/ 2110047 w 3523978"/>
              <a:gd name="connsiteY18"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521364 w 3523978"/>
              <a:gd name="connsiteY3" fmla="*/ 161835 h 975824"/>
              <a:gd name="connsiteX4" fmla="*/ 2604915 w 3523978"/>
              <a:gd name="connsiteY4" fmla="*/ 636662 h 975824"/>
              <a:gd name="connsiteX5" fmla="*/ 3450114 w 3523978"/>
              <a:gd name="connsiteY5" fmla="*/ 633231 h 975824"/>
              <a:gd name="connsiteX6" fmla="*/ 3523978 w 3523978"/>
              <a:gd name="connsiteY6" fmla="*/ 772327 h 975824"/>
              <a:gd name="connsiteX7" fmla="*/ 3414925 w 3523978"/>
              <a:gd name="connsiteY7" fmla="*/ 905779 h 975824"/>
              <a:gd name="connsiteX8" fmla="*/ 1912947 w 3523978"/>
              <a:gd name="connsiteY8" fmla="*/ 965489 h 975824"/>
              <a:gd name="connsiteX9" fmla="*/ 683238 w 3523978"/>
              <a:gd name="connsiteY9" fmla="*/ 975824 h 975824"/>
              <a:gd name="connsiteX10" fmla="*/ 493582 w 3523978"/>
              <a:gd name="connsiteY10" fmla="*/ 701790 h 975824"/>
              <a:gd name="connsiteX11" fmla="*/ 32191 w 3523978"/>
              <a:gd name="connsiteY11" fmla="*/ 265785 h 975824"/>
              <a:gd name="connsiteX12" fmla="*/ 128762 w 3523978"/>
              <a:gd name="connsiteY12" fmla="*/ 108977 h 975824"/>
              <a:gd name="connsiteX13" fmla="*/ 246647 w 3523978"/>
              <a:gd name="connsiteY13" fmla="*/ 101006 h 975824"/>
              <a:gd name="connsiteX14" fmla="*/ 417327 w 3523978"/>
              <a:gd name="connsiteY14" fmla="*/ 94591 h 975824"/>
              <a:gd name="connsiteX15" fmla="*/ 1140497 w 3523978"/>
              <a:gd name="connsiteY15" fmla="*/ 74246 h 975824"/>
              <a:gd name="connsiteX16" fmla="*/ 1334210 w 3523978"/>
              <a:gd name="connsiteY16" fmla="*/ 7883 h 975824"/>
              <a:gd name="connsiteX17" fmla="*/ 1889329 w 3523978"/>
              <a:gd name="connsiteY17" fmla="*/ 26948 h 975824"/>
              <a:gd name="connsiteX18" fmla="*/ 2110047 w 3523978"/>
              <a:gd name="connsiteY18" fmla="*/ 90010 h 975824"/>
              <a:gd name="connsiteX0" fmla="*/ 2110047 w 3523978"/>
              <a:gd name="connsiteY0" fmla="*/ 90010 h 975824"/>
              <a:gd name="connsiteX1" fmla="*/ 2220405 w 3523978"/>
              <a:gd name="connsiteY1" fmla="*/ 105776 h 975824"/>
              <a:gd name="connsiteX2" fmla="*/ 2521364 w 3523978"/>
              <a:gd name="connsiteY2" fmla="*/ 161835 h 975824"/>
              <a:gd name="connsiteX3" fmla="*/ 2604915 w 3523978"/>
              <a:gd name="connsiteY3" fmla="*/ 636662 h 975824"/>
              <a:gd name="connsiteX4" fmla="*/ 3450114 w 3523978"/>
              <a:gd name="connsiteY4" fmla="*/ 633231 h 975824"/>
              <a:gd name="connsiteX5" fmla="*/ 3523978 w 3523978"/>
              <a:gd name="connsiteY5" fmla="*/ 772327 h 975824"/>
              <a:gd name="connsiteX6" fmla="*/ 3414925 w 3523978"/>
              <a:gd name="connsiteY6" fmla="*/ 905779 h 975824"/>
              <a:gd name="connsiteX7" fmla="*/ 1912947 w 3523978"/>
              <a:gd name="connsiteY7" fmla="*/ 965489 h 975824"/>
              <a:gd name="connsiteX8" fmla="*/ 683238 w 3523978"/>
              <a:gd name="connsiteY8" fmla="*/ 975824 h 975824"/>
              <a:gd name="connsiteX9" fmla="*/ 493582 w 3523978"/>
              <a:gd name="connsiteY9" fmla="*/ 701790 h 975824"/>
              <a:gd name="connsiteX10" fmla="*/ 32191 w 3523978"/>
              <a:gd name="connsiteY10" fmla="*/ 265785 h 975824"/>
              <a:gd name="connsiteX11" fmla="*/ 128762 w 3523978"/>
              <a:gd name="connsiteY11" fmla="*/ 108977 h 975824"/>
              <a:gd name="connsiteX12" fmla="*/ 246647 w 3523978"/>
              <a:gd name="connsiteY12" fmla="*/ 101006 h 975824"/>
              <a:gd name="connsiteX13" fmla="*/ 417327 w 3523978"/>
              <a:gd name="connsiteY13" fmla="*/ 94591 h 975824"/>
              <a:gd name="connsiteX14" fmla="*/ 1140497 w 3523978"/>
              <a:gd name="connsiteY14" fmla="*/ 74246 h 975824"/>
              <a:gd name="connsiteX15" fmla="*/ 1334210 w 3523978"/>
              <a:gd name="connsiteY15" fmla="*/ 7883 h 975824"/>
              <a:gd name="connsiteX16" fmla="*/ 1889329 w 3523978"/>
              <a:gd name="connsiteY16" fmla="*/ 26948 h 975824"/>
              <a:gd name="connsiteX17" fmla="*/ 2110047 w 3523978"/>
              <a:gd name="connsiteY17" fmla="*/ 90010 h 975824"/>
              <a:gd name="connsiteX0" fmla="*/ 2110047 w 3523978"/>
              <a:gd name="connsiteY0" fmla="*/ 90010 h 975824"/>
              <a:gd name="connsiteX1" fmla="*/ 2187160 w 3523978"/>
              <a:gd name="connsiteY1" fmla="*/ 94002 h 975824"/>
              <a:gd name="connsiteX2" fmla="*/ 2521364 w 3523978"/>
              <a:gd name="connsiteY2" fmla="*/ 161835 h 975824"/>
              <a:gd name="connsiteX3" fmla="*/ 2604915 w 3523978"/>
              <a:gd name="connsiteY3" fmla="*/ 636662 h 975824"/>
              <a:gd name="connsiteX4" fmla="*/ 3450114 w 3523978"/>
              <a:gd name="connsiteY4" fmla="*/ 633231 h 975824"/>
              <a:gd name="connsiteX5" fmla="*/ 3523978 w 3523978"/>
              <a:gd name="connsiteY5" fmla="*/ 772327 h 975824"/>
              <a:gd name="connsiteX6" fmla="*/ 3414925 w 3523978"/>
              <a:gd name="connsiteY6" fmla="*/ 905779 h 975824"/>
              <a:gd name="connsiteX7" fmla="*/ 1912947 w 3523978"/>
              <a:gd name="connsiteY7" fmla="*/ 965489 h 975824"/>
              <a:gd name="connsiteX8" fmla="*/ 683238 w 3523978"/>
              <a:gd name="connsiteY8" fmla="*/ 975824 h 975824"/>
              <a:gd name="connsiteX9" fmla="*/ 493582 w 3523978"/>
              <a:gd name="connsiteY9" fmla="*/ 701790 h 975824"/>
              <a:gd name="connsiteX10" fmla="*/ 32191 w 3523978"/>
              <a:gd name="connsiteY10" fmla="*/ 265785 h 975824"/>
              <a:gd name="connsiteX11" fmla="*/ 128762 w 3523978"/>
              <a:gd name="connsiteY11" fmla="*/ 108977 h 975824"/>
              <a:gd name="connsiteX12" fmla="*/ 246647 w 3523978"/>
              <a:gd name="connsiteY12" fmla="*/ 101006 h 975824"/>
              <a:gd name="connsiteX13" fmla="*/ 417327 w 3523978"/>
              <a:gd name="connsiteY13" fmla="*/ 94591 h 975824"/>
              <a:gd name="connsiteX14" fmla="*/ 1140497 w 3523978"/>
              <a:gd name="connsiteY14" fmla="*/ 74246 h 975824"/>
              <a:gd name="connsiteX15" fmla="*/ 1334210 w 3523978"/>
              <a:gd name="connsiteY15" fmla="*/ 7883 h 975824"/>
              <a:gd name="connsiteX16" fmla="*/ 1889329 w 3523978"/>
              <a:gd name="connsiteY16" fmla="*/ 26948 h 975824"/>
              <a:gd name="connsiteX17" fmla="*/ 2110047 w 3523978"/>
              <a:gd name="connsiteY17" fmla="*/ 90010 h 975824"/>
              <a:gd name="connsiteX0" fmla="*/ 2110047 w 3523978"/>
              <a:gd name="connsiteY0" fmla="*/ 90010 h 975824"/>
              <a:gd name="connsiteX1" fmla="*/ 2521364 w 3523978"/>
              <a:gd name="connsiteY1" fmla="*/ 161835 h 975824"/>
              <a:gd name="connsiteX2" fmla="*/ 2604915 w 3523978"/>
              <a:gd name="connsiteY2" fmla="*/ 636662 h 975824"/>
              <a:gd name="connsiteX3" fmla="*/ 3450114 w 3523978"/>
              <a:gd name="connsiteY3" fmla="*/ 633231 h 975824"/>
              <a:gd name="connsiteX4" fmla="*/ 3523978 w 3523978"/>
              <a:gd name="connsiteY4" fmla="*/ 772327 h 975824"/>
              <a:gd name="connsiteX5" fmla="*/ 3414925 w 3523978"/>
              <a:gd name="connsiteY5" fmla="*/ 905779 h 975824"/>
              <a:gd name="connsiteX6" fmla="*/ 1912947 w 3523978"/>
              <a:gd name="connsiteY6" fmla="*/ 965489 h 975824"/>
              <a:gd name="connsiteX7" fmla="*/ 683238 w 3523978"/>
              <a:gd name="connsiteY7" fmla="*/ 975824 h 975824"/>
              <a:gd name="connsiteX8" fmla="*/ 493582 w 3523978"/>
              <a:gd name="connsiteY8" fmla="*/ 701790 h 975824"/>
              <a:gd name="connsiteX9" fmla="*/ 32191 w 3523978"/>
              <a:gd name="connsiteY9" fmla="*/ 265785 h 975824"/>
              <a:gd name="connsiteX10" fmla="*/ 128762 w 3523978"/>
              <a:gd name="connsiteY10" fmla="*/ 108977 h 975824"/>
              <a:gd name="connsiteX11" fmla="*/ 246647 w 3523978"/>
              <a:gd name="connsiteY11" fmla="*/ 101006 h 975824"/>
              <a:gd name="connsiteX12" fmla="*/ 417327 w 3523978"/>
              <a:gd name="connsiteY12" fmla="*/ 94591 h 975824"/>
              <a:gd name="connsiteX13" fmla="*/ 1140497 w 3523978"/>
              <a:gd name="connsiteY13" fmla="*/ 74246 h 975824"/>
              <a:gd name="connsiteX14" fmla="*/ 1334210 w 3523978"/>
              <a:gd name="connsiteY14" fmla="*/ 7883 h 975824"/>
              <a:gd name="connsiteX15" fmla="*/ 1889329 w 3523978"/>
              <a:gd name="connsiteY15" fmla="*/ 26948 h 975824"/>
              <a:gd name="connsiteX16" fmla="*/ 2110047 w 3523978"/>
              <a:gd name="connsiteY16" fmla="*/ 90010 h 975824"/>
              <a:gd name="connsiteX0" fmla="*/ 1889329 w 3523978"/>
              <a:gd name="connsiteY0" fmla="*/ 26948 h 975824"/>
              <a:gd name="connsiteX1" fmla="*/ 2521364 w 3523978"/>
              <a:gd name="connsiteY1" fmla="*/ 161835 h 975824"/>
              <a:gd name="connsiteX2" fmla="*/ 2604915 w 3523978"/>
              <a:gd name="connsiteY2" fmla="*/ 636662 h 975824"/>
              <a:gd name="connsiteX3" fmla="*/ 3450114 w 3523978"/>
              <a:gd name="connsiteY3" fmla="*/ 633231 h 975824"/>
              <a:gd name="connsiteX4" fmla="*/ 3523978 w 3523978"/>
              <a:gd name="connsiteY4" fmla="*/ 772327 h 975824"/>
              <a:gd name="connsiteX5" fmla="*/ 3414925 w 3523978"/>
              <a:gd name="connsiteY5" fmla="*/ 905779 h 975824"/>
              <a:gd name="connsiteX6" fmla="*/ 1912947 w 3523978"/>
              <a:gd name="connsiteY6" fmla="*/ 965489 h 975824"/>
              <a:gd name="connsiteX7" fmla="*/ 683238 w 3523978"/>
              <a:gd name="connsiteY7" fmla="*/ 975824 h 975824"/>
              <a:gd name="connsiteX8" fmla="*/ 493582 w 3523978"/>
              <a:gd name="connsiteY8" fmla="*/ 701790 h 975824"/>
              <a:gd name="connsiteX9" fmla="*/ 32191 w 3523978"/>
              <a:gd name="connsiteY9" fmla="*/ 265785 h 975824"/>
              <a:gd name="connsiteX10" fmla="*/ 128762 w 3523978"/>
              <a:gd name="connsiteY10" fmla="*/ 108977 h 975824"/>
              <a:gd name="connsiteX11" fmla="*/ 246647 w 3523978"/>
              <a:gd name="connsiteY11" fmla="*/ 101006 h 975824"/>
              <a:gd name="connsiteX12" fmla="*/ 417327 w 3523978"/>
              <a:gd name="connsiteY12" fmla="*/ 94591 h 975824"/>
              <a:gd name="connsiteX13" fmla="*/ 1140497 w 3523978"/>
              <a:gd name="connsiteY13" fmla="*/ 74246 h 975824"/>
              <a:gd name="connsiteX14" fmla="*/ 1334210 w 3523978"/>
              <a:gd name="connsiteY14" fmla="*/ 7883 h 975824"/>
              <a:gd name="connsiteX15" fmla="*/ 1889329 w 3523978"/>
              <a:gd name="connsiteY15" fmla="*/ 26948 h 975824"/>
              <a:gd name="connsiteX0" fmla="*/ 1852955 w 3523978"/>
              <a:gd name="connsiteY0" fmla="*/ 2382 h 1019869"/>
              <a:gd name="connsiteX1" fmla="*/ 2521364 w 3523978"/>
              <a:gd name="connsiteY1" fmla="*/ 205880 h 1019869"/>
              <a:gd name="connsiteX2" fmla="*/ 2604915 w 3523978"/>
              <a:gd name="connsiteY2" fmla="*/ 680707 h 1019869"/>
              <a:gd name="connsiteX3" fmla="*/ 3450114 w 3523978"/>
              <a:gd name="connsiteY3" fmla="*/ 677276 h 1019869"/>
              <a:gd name="connsiteX4" fmla="*/ 3523978 w 3523978"/>
              <a:gd name="connsiteY4" fmla="*/ 816372 h 1019869"/>
              <a:gd name="connsiteX5" fmla="*/ 3414925 w 3523978"/>
              <a:gd name="connsiteY5" fmla="*/ 949824 h 1019869"/>
              <a:gd name="connsiteX6" fmla="*/ 1912947 w 3523978"/>
              <a:gd name="connsiteY6" fmla="*/ 1009534 h 1019869"/>
              <a:gd name="connsiteX7" fmla="*/ 683238 w 3523978"/>
              <a:gd name="connsiteY7" fmla="*/ 1019869 h 1019869"/>
              <a:gd name="connsiteX8" fmla="*/ 493582 w 3523978"/>
              <a:gd name="connsiteY8" fmla="*/ 745835 h 1019869"/>
              <a:gd name="connsiteX9" fmla="*/ 32191 w 3523978"/>
              <a:gd name="connsiteY9" fmla="*/ 309830 h 1019869"/>
              <a:gd name="connsiteX10" fmla="*/ 128762 w 3523978"/>
              <a:gd name="connsiteY10" fmla="*/ 153022 h 1019869"/>
              <a:gd name="connsiteX11" fmla="*/ 246647 w 3523978"/>
              <a:gd name="connsiteY11" fmla="*/ 145051 h 1019869"/>
              <a:gd name="connsiteX12" fmla="*/ 417327 w 3523978"/>
              <a:gd name="connsiteY12" fmla="*/ 138636 h 1019869"/>
              <a:gd name="connsiteX13" fmla="*/ 1140497 w 3523978"/>
              <a:gd name="connsiteY13" fmla="*/ 118291 h 1019869"/>
              <a:gd name="connsiteX14" fmla="*/ 1334210 w 3523978"/>
              <a:gd name="connsiteY14" fmla="*/ 51928 h 1019869"/>
              <a:gd name="connsiteX15" fmla="*/ 1852955 w 3523978"/>
              <a:gd name="connsiteY15" fmla="*/ 2382 h 1019869"/>
              <a:gd name="connsiteX0" fmla="*/ 1852955 w 3523978"/>
              <a:gd name="connsiteY0" fmla="*/ 2382 h 1065541"/>
              <a:gd name="connsiteX1" fmla="*/ 2521364 w 3523978"/>
              <a:gd name="connsiteY1" fmla="*/ 205880 h 1065541"/>
              <a:gd name="connsiteX2" fmla="*/ 2604915 w 3523978"/>
              <a:gd name="connsiteY2" fmla="*/ 680707 h 1065541"/>
              <a:gd name="connsiteX3" fmla="*/ 3450114 w 3523978"/>
              <a:gd name="connsiteY3" fmla="*/ 677276 h 1065541"/>
              <a:gd name="connsiteX4" fmla="*/ 3523978 w 3523978"/>
              <a:gd name="connsiteY4" fmla="*/ 816372 h 1065541"/>
              <a:gd name="connsiteX5" fmla="*/ 3414925 w 3523978"/>
              <a:gd name="connsiteY5" fmla="*/ 949824 h 1065541"/>
              <a:gd name="connsiteX6" fmla="*/ 1912947 w 3523978"/>
              <a:gd name="connsiteY6" fmla="*/ 1009534 h 1065541"/>
              <a:gd name="connsiteX7" fmla="*/ 683238 w 3523978"/>
              <a:gd name="connsiteY7" fmla="*/ 1019869 h 1065541"/>
              <a:gd name="connsiteX8" fmla="*/ 493582 w 3523978"/>
              <a:gd name="connsiteY8" fmla="*/ 745835 h 1065541"/>
              <a:gd name="connsiteX9" fmla="*/ 32191 w 3523978"/>
              <a:gd name="connsiteY9" fmla="*/ 309830 h 1065541"/>
              <a:gd name="connsiteX10" fmla="*/ 128762 w 3523978"/>
              <a:gd name="connsiteY10" fmla="*/ 153022 h 1065541"/>
              <a:gd name="connsiteX11" fmla="*/ 246647 w 3523978"/>
              <a:gd name="connsiteY11" fmla="*/ 145051 h 1065541"/>
              <a:gd name="connsiteX12" fmla="*/ 417327 w 3523978"/>
              <a:gd name="connsiteY12" fmla="*/ 138636 h 1065541"/>
              <a:gd name="connsiteX13" fmla="*/ 1140497 w 3523978"/>
              <a:gd name="connsiteY13" fmla="*/ 118291 h 1065541"/>
              <a:gd name="connsiteX14" fmla="*/ 1334210 w 3523978"/>
              <a:gd name="connsiteY14" fmla="*/ 51928 h 1065541"/>
              <a:gd name="connsiteX15" fmla="*/ 1852955 w 3523978"/>
              <a:gd name="connsiteY15" fmla="*/ 2382 h 1065541"/>
              <a:gd name="connsiteX0" fmla="*/ 1852955 w 3683430"/>
              <a:gd name="connsiteY0" fmla="*/ 2382 h 1065541"/>
              <a:gd name="connsiteX1" fmla="*/ 2521364 w 3683430"/>
              <a:gd name="connsiteY1" fmla="*/ 205880 h 1065541"/>
              <a:gd name="connsiteX2" fmla="*/ 2604915 w 3683430"/>
              <a:gd name="connsiteY2" fmla="*/ 680707 h 1065541"/>
              <a:gd name="connsiteX3" fmla="*/ 3450114 w 3683430"/>
              <a:gd name="connsiteY3" fmla="*/ 677276 h 1065541"/>
              <a:gd name="connsiteX4" fmla="*/ 3523978 w 3683430"/>
              <a:gd name="connsiteY4" fmla="*/ 816372 h 1065541"/>
              <a:gd name="connsiteX5" fmla="*/ 3414925 w 3683430"/>
              <a:gd name="connsiteY5" fmla="*/ 949824 h 1065541"/>
              <a:gd name="connsiteX6" fmla="*/ 1912947 w 3683430"/>
              <a:gd name="connsiteY6" fmla="*/ 1009534 h 1065541"/>
              <a:gd name="connsiteX7" fmla="*/ 683238 w 3683430"/>
              <a:gd name="connsiteY7" fmla="*/ 1019869 h 1065541"/>
              <a:gd name="connsiteX8" fmla="*/ 493582 w 3683430"/>
              <a:gd name="connsiteY8" fmla="*/ 745835 h 1065541"/>
              <a:gd name="connsiteX9" fmla="*/ 32191 w 3683430"/>
              <a:gd name="connsiteY9" fmla="*/ 309830 h 1065541"/>
              <a:gd name="connsiteX10" fmla="*/ 128762 w 3683430"/>
              <a:gd name="connsiteY10" fmla="*/ 153022 h 1065541"/>
              <a:gd name="connsiteX11" fmla="*/ 246647 w 3683430"/>
              <a:gd name="connsiteY11" fmla="*/ 145051 h 1065541"/>
              <a:gd name="connsiteX12" fmla="*/ 417327 w 3683430"/>
              <a:gd name="connsiteY12" fmla="*/ 138636 h 1065541"/>
              <a:gd name="connsiteX13" fmla="*/ 1140497 w 3683430"/>
              <a:gd name="connsiteY13" fmla="*/ 118291 h 1065541"/>
              <a:gd name="connsiteX14" fmla="*/ 1334210 w 3683430"/>
              <a:gd name="connsiteY14" fmla="*/ 51928 h 1065541"/>
              <a:gd name="connsiteX15" fmla="*/ 1852955 w 3683430"/>
              <a:gd name="connsiteY15" fmla="*/ 2382 h 1065541"/>
              <a:gd name="connsiteX0" fmla="*/ 1852955 w 3683430"/>
              <a:gd name="connsiteY0" fmla="*/ 2382 h 1065541"/>
              <a:gd name="connsiteX1" fmla="*/ 2521364 w 3683430"/>
              <a:gd name="connsiteY1" fmla="*/ 205880 h 1065541"/>
              <a:gd name="connsiteX2" fmla="*/ 2604915 w 3683430"/>
              <a:gd name="connsiteY2" fmla="*/ 680707 h 1065541"/>
              <a:gd name="connsiteX3" fmla="*/ 3450114 w 3683430"/>
              <a:gd name="connsiteY3" fmla="*/ 677276 h 1065541"/>
              <a:gd name="connsiteX4" fmla="*/ 3523978 w 3683430"/>
              <a:gd name="connsiteY4" fmla="*/ 816372 h 1065541"/>
              <a:gd name="connsiteX5" fmla="*/ 3414925 w 3683430"/>
              <a:gd name="connsiteY5" fmla="*/ 949824 h 1065541"/>
              <a:gd name="connsiteX6" fmla="*/ 1912947 w 3683430"/>
              <a:gd name="connsiteY6" fmla="*/ 1009534 h 1065541"/>
              <a:gd name="connsiteX7" fmla="*/ 683238 w 3683430"/>
              <a:gd name="connsiteY7" fmla="*/ 1019869 h 1065541"/>
              <a:gd name="connsiteX8" fmla="*/ 493582 w 3683430"/>
              <a:gd name="connsiteY8" fmla="*/ 745835 h 1065541"/>
              <a:gd name="connsiteX9" fmla="*/ 32191 w 3683430"/>
              <a:gd name="connsiteY9" fmla="*/ 309830 h 1065541"/>
              <a:gd name="connsiteX10" fmla="*/ 128762 w 3683430"/>
              <a:gd name="connsiteY10" fmla="*/ 153022 h 1065541"/>
              <a:gd name="connsiteX11" fmla="*/ 246647 w 3683430"/>
              <a:gd name="connsiteY11" fmla="*/ 145051 h 1065541"/>
              <a:gd name="connsiteX12" fmla="*/ 417327 w 3683430"/>
              <a:gd name="connsiteY12" fmla="*/ 138636 h 1065541"/>
              <a:gd name="connsiteX13" fmla="*/ 1140497 w 3683430"/>
              <a:gd name="connsiteY13" fmla="*/ 118291 h 1065541"/>
              <a:gd name="connsiteX14" fmla="*/ 1334210 w 3683430"/>
              <a:gd name="connsiteY14" fmla="*/ 51928 h 1065541"/>
              <a:gd name="connsiteX15" fmla="*/ 1852955 w 3683430"/>
              <a:gd name="connsiteY15"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417327 w 3671120"/>
              <a:gd name="connsiteY11" fmla="*/ 138636 h 1065541"/>
              <a:gd name="connsiteX12" fmla="*/ 1140497 w 3671120"/>
              <a:gd name="connsiteY12" fmla="*/ 118291 h 1065541"/>
              <a:gd name="connsiteX13" fmla="*/ 1334210 w 3671120"/>
              <a:gd name="connsiteY13" fmla="*/ 51928 h 1065541"/>
              <a:gd name="connsiteX14" fmla="*/ 1852955 w 3671120"/>
              <a:gd name="connsiteY14"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417327 w 3671120"/>
              <a:gd name="connsiteY11" fmla="*/ 138636 h 1065541"/>
              <a:gd name="connsiteX12" fmla="*/ 1140497 w 3671120"/>
              <a:gd name="connsiteY12" fmla="*/ 118291 h 1065541"/>
              <a:gd name="connsiteX13" fmla="*/ 1334210 w 3671120"/>
              <a:gd name="connsiteY13" fmla="*/ 51928 h 1065541"/>
              <a:gd name="connsiteX14" fmla="*/ 1852955 w 3671120"/>
              <a:gd name="connsiteY14"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1140497 w 3671120"/>
              <a:gd name="connsiteY11" fmla="*/ 118291 h 1065541"/>
              <a:gd name="connsiteX12" fmla="*/ 1334210 w 3671120"/>
              <a:gd name="connsiteY12" fmla="*/ 51928 h 1065541"/>
              <a:gd name="connsiteX13" fmla="*/ 1852955 w 3671120"/>
              <a:gd name="connsiteY13" fmla="*/ 2382 h 1065541"/>
              <a:gd name="connsiteX0" fmla="*/ 1908911 w 3727076"/>
              <a:gd name="connsiteY0" fmla="*/ 2382 h 1065541"/>
              <a:gd name="connsiteX1" fmla="*/ 2577320 w 3727076"/>
              <a:gd name="connsiteY1" fmla="*/ 205880 h 1065541"/>
              <a:gd name="connsiteX2" fmla="*/ 2660871 w 3727076"/>
              <a:gd name="connsiteY2" fmla="*/ 680707 h 1065541"/>
              <a:gd name="connsiteX3" fmla="*/ 3506070 w 3727076"/>
              <a:gd name="connsiteY3" fmla="*/ 677276 h 1065541"/>
              <a:gd name="connsiteX4" fmla="*/ 3470881 w 3727076"/>
              <a:gd name="connsiteY4" fmla="*/ 949824 h 1065541"/>
              <a:gd name="connsiteX5" fmla="*/ 1968903 w 3727076"/>
              <a:gd name="connsiteY5" fmla="*/ 1009534 h 1065541"/>
              <a:gd name="connsiteX6" fmla="*/ 739194 w 3727076"/>
              <a:gd name="connsiteY6" fmla="*/ 1019869 h 1065541"/>
              <a:gd name="connsiteX7" fmla="*/ 549538 w 3727076"/>
              <a:gd name="connsiteY7" fmla="*/ 745835 h 1065541"/>
              <a:gd name="connsiteX8" fmla="*/ 88147 w 3727076"/>
              <a:gd name="connsiteY8" fmla="*/ 309830 h 1065541"/>
              <a:gd name="connsiteX9" fmla="*/ 184718 w 3727076"/>
              <a:gd name="connsiteY9" fmla="*/ 153022 h 1065541"/>
              <a:gd name="connsiteX10" fmla="*/ 1196453 w 3727076"/>
              <a:gd name="connsiteY10" fmla="*/ 118291 h 1065541"/>
              <a:gd name="connsiteX11" fmla="*/ 1390166 w 3727076"/>
              <a:gd name="connsiteY11" fmla="*/ 51928 h 1065541"/>
              <a:gd name="connsiteX12" fmla="*/ 1908911 w 3727076"/>
              <a:gd name="connsiteY12" fmla="*/ 2382 h 10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7076" h="1065541">
                <a:moveTo>
                  <a:pt x="1908911" y="2382"/>
                </a:moveTo>
                <a:cubicBezTo>
                  <a:pt x="2106770" y="28041"/>
                  <a:pt x="2536883" y="130537"/>
                  <a:pt x="2577320" y="205880"/>
                </a:cubicBezTo>
                <a:cubicBezTo>
                  <a:pt x="2617757" y="281223"/>
                  <a:pt x="2590359" y="609601"/>
                  <a:pt x="2660871" y="680707"/>
                </a:cubicBezTo>
                <a:cubicBezTo>
                  <a:pt x="2815663" y="759273"/>
                  <a:pt x="3371068" y="632423"/>
                  <a:pt x="3506070" y="677276"/>
                </a:cubicBezTo>
                <a:cubicBezTo>
                  <a:pt x="3641072" y="722129"/>
                  <a:pt x="3727076" y="894448"/>
                  <a:pt x="3470881" y="949824"/>
                </a:cubicBezTo>
                <a:lnTo>
                  <a:pt x="1968903" y="1009534"/>
                </a:lnTo>
                <a:cubicBezTo>
                  <a:pt x="1513622" y="1021208"/>
                  <a:pt x="784728" y="1065541"/>
                  <a:pt x="739194" y="1019869"/>
                </a:cubicBezTo>
                <a:cubicBezTo>
                  <a:pt x="693660" y="974197"/>
                  <a:pt x="649292" y="861858"/>
                  <a:pt x="549538" y="745835"/>
                </a:cubicBezTo>
                <a:lnTo>
                  <a:pt x="88147" y="309830"/>
                </a:lnTo>
                <a:cubicBezTo>
                  <a:pt x="55956" y="249779"/>
                  <a:pt x="0" y="184945"/>
                  <a:pt x="184718" y="153022"/>
                </a:cubicBezTo>
                <a:cubicBezTo>
                  <a:pt x="369436" y="121099"/>
                  <a:pt x="995545" y="135140"/>
                  <a:pt x="1196453" y="118291"/>
                </a:cubicBezTo>
                <a:cubicBezTo>
                  <a:pt x="1397361" y="101442"/>
                  <a:pt x="1271423" y="71246"/>
                  <a:pt x="1390166" y="51928"/>
                </a:cubicBezTo>
                <a:cubicBezTo>
                  <a:pt x="1508909" y="32610"/>
                  <a:pt x="1751755" y="0"/>
                  <a:pt x="1908911" y="2382"/>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ectangular Callout 73"/>
          <p:cNvSpPr/>
          <p:nvPr/>
        </p:nvSpPr>
        <p:spPr bwMode="auto">
          <a:xfrm>
            <a:off x="1251863" y="4689902"/>
            <a:ext cx="1156607" cy="974214"/>
          </a:xfrm>
          <a:prstGeom prst="wedgeRectCallout">
            <a:avLst>
              <a:gd name="adj1" fmla="val -11486"/>
              <a:gd name="adj2" fmla="val -84869"/>
            </a:avLst>
          </a:prstGeom>
          <a:solidFill>
            <a:srgbClr val="FFFFFF">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ru-RU" sz="1100" smtClean="0">
                <a:solidFill>
                  <a:srgbClr val="FFFFFF"/>
                </a:solidFill>
                <a:effectLst>
                  <a:outerShdw blurRad="38100" dist="38100" dir="2700000" algn="tl">
                    <a:srgbClr val="000000">
                      <a:alpha val="43137"/>
                    </a:srgbClr>
                  </a:outerShdw>
                </a:effectLst>
                <a:latin typeface="Segoe" pitchFamily="34" charset="0"/>
              </a:rPr>
              <a:t>Тенденция к снижению несмотря на стойкую приверженность</a:t>
            </a:r>
            <a:endParaRPr lang="en-GB" sz="11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GB" sz="1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Rectangular Callout 79"/>
          <p:cNvSpPr/>
          <p:nvPr/>
        </p:nvSpPr>
        <p:spPr bwMode="auto">
          <a:xfrm>
            <a:off x="1219200" y="1676400"/>
            <a:ext cx="1219200" cy="838200"/>
          </a:xfrm>
          <a:prstGeom prst="wedgeRectCallout">
            <a:avLst>
              <a:gd name="adj1" fmla="val 69346"/>
              <a:gd name="adj2" fmla="val 51515"/>
            </a:avLst>
          </a:prstGeom>
          <a:solidFill>
            <a:srgbClr val="FFFFFF">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ru-RU" sz="1100" smtClean="0">
                <a:solidFill>
                  <a:srgbClr val="FFFFFF"/>
                </a:solidFill>
                <a:effectLst>
                  <a:outerShdw blurRad="38100" dist="38100" dir="2700000" algn="tl">
                    <a:srgbClr val="000000">
                      <a:alpha val="43137"/>
                    </a:srgbClr>
                  </a:outerShdw>
                </a:effectLst>
                <a:latin typeface="Segoe" pitchFamily="34" charset="0"/>
              </a:rPr>
              <a:t>Плоский тренд, хорошая /умеренная приверженность</a:t>
            </a:r>
            <a:endParaRPr lang="en-GB" sz="11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GB" sz="1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ectangular Callout 80"/>
          <p:cNvSpPr/>
          <p:nvPr/>
        </p:nvSpPr>
        <p:spPr bwMode="auto">
          <a:xfrm>
            <a:off x="7162800" y="1066800"/>
            <a:ext cx="1223332" cy="838200"/>
          </a:xfrm>
          <a:prstGeom prst="wedgeRectCallout">
            <a:avLst>
              <a:gd name="adj1" fmla="val -57440"/>
              <a:gd name="adj2" fmla="val 71969"/>
            </a:avLst>
          </a:prstGeom>
          <a:solidFill>
            <a:srgbClr val="FFFFFF">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ru-RU" sz="1100" smtClean="0">
                <a:solidFill>
                  <a:srgbClr val="FFFFFF"/>
                </a:solidFill>
                <a:effectLst>
                  <a:outerShdw blurRad="38100" dist="38100" dir="2700000" algn="tl">
                    <a:srgbClr val="000000">
                      <a:alpha val="43137"/>
                    </a:srgbClr>
                  </a:outerShdw>
                </a:effectLst>
                <a:latin typeface="Segoe" pitchFamily="34" charset="0"/>
              </a:rPr>
              <a:t>Уверенный рост и приверженность</a:t>
            </a:r>
            <a:endParaRPr lang="en-GB" sz="11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GB" sz="1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Rectangular Callout 81"/>
          <p:cNvSpPr/>
          <p:nvPr/>
        </p:nvSpPr>
        <p:spPr bwMode="auto">
          <a:xfrm>
            <a:off x="7238999" y="3581400"/>
            <a:ext cx="1251857" cy="838200"/>
          </a:xfrm>
          <a:prstGeom prst="wedgeRectCallout">
            <a:avLst>
              <a:gd name="adj1" fmla="val -101190"/>
              <a:gd name="adj2" fmla="val 21969"/>
            </a:avLst>
          </a:prstGeom>
          <a:solidFill>
            <a:srgbClr val="FFFFFF">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ru-RU" sz="1100" smtClean="0">
                <a:solidFill>
                  <a:srgbClr val="FFFFFF"/>
                </a:solidFill>
                <a:effectLst>
                  <a:outerShdw blurRad="38100" dist="38100" dir="2700000" algn="tl">
                    <a:srgbClr val="000000">
                      <a:alpha val="43137"/>
                    </a:srgbClr>
                  </a:outerShdw>
                </a:effectLst>
                <a:latin typeface="Segoe" pitchFamily="34" charset="0"/>
              </a:rPr>
              <a:t>Уверенный рост, умеренная приверженность</a:t>
            </a:r>
            <a:endParaRPr lang="en-GB" sz="11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GB" sz="1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Rectangular Callout 82"/>
          <p:cNvSpPr/>
          <p:nvPr/>
        </p:nvSpPr>
        <p:spPr bwMode="auto">
          <a:xfrm>
            <a:off x="7239000" y="4648200"/>
            <a:ext cx="1251856" cy="838200"/>
          </a:xfrm>
          <a:prstGeom prst="wedgeRectCallout">
            <a:avLst>
              <a:gd name="adj1" fmla="val -92261"/>
              <a:gd name="adj2" fmla="val 32196"/>
            </a:avLst>
          </a:prstGeom>
          <a:solidFill>
            <a:srgbClr val="FFFFFF">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ru-RU" sz="1100" smtClean="0">
                <a:solidFill>
                  <a:srgbClr val="FFFFFF"/>
                </a:solidFill>
                <a:effectLst>
                  <a:outerShdw blurRad="38100" dist="38100" dir="2700000" algn="tl">
                    <a:srgbClr val="000000">
                      <a:alpha val="43137"/>
                    </a:srgbClr>
                  </a:outerShdw>
                </a:effectLst>
                <a:latin typeface="Segoe" pitchFamily="34" charset="0"/>
              </a:rPr>
              <a:t>Уверенный рост, незначительная приверженность</a:t>
            </a:r>
            <a:endParaRPr lang="en-GB" sz="11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a:endParaRPr lang="en-GB" sz="1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TextBox 83"/>
          <p:cNvSpPr txBox="1"/>
          <p:nvPr/>
        </p:nvSpPr>
        <p:spPr>
          <a:xfrm>
            <a:off x="5105400" y="19050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5" name="TextBox 84"/>
          <p:cNvSpPr txBox="1"/>
          <p:nvPr/>
        </p:nvSpPr>
        <p:spPr>
          <a:xfrm>
            <a:off x="4891994" y="22214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6" name="TextBox 85"/>
          <p:cNvSpPr txBox="1"/>
          <p:nvPr/>
        </p:nvSpPr>
        <p:spPr>
          <a:xfrm>
            <a:off x="5791200" y="22860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7" name="TextBox 86"/>
          <p:cNvSpPr txBox="1"/>
          <p:nvPr/>
        </p:nvSpPr>
        <p:spPr>
          <a:xfrm>
            <a:off x="6690406" y="22976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8" name="TextBox 87"/>
          <p:cNvSpPr txBox="1"/>
          <p:nvPr/>
        </p:nvSpPr>
        <p:spPr>
          <a:xfrm>
            <a:off x="5410200" y="28956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9" name="TextBox 88"/>
          <p:cNvSpPr txBox="1"/>
          <p:nvPr/>
        </p:nvSpPr>
        <p:spPr>
          <a:xfrm>
            <a:off x="7177994" y="27548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0" name="TextBox 89"/>
          <p:cNvSpPr txBox="1"/>
          <p:nvPr/>
        </p:nvSpPr>
        <p:spPr>
          <a:xfrm>
            <a:off x="4724400" y="33644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1" name="TextBox 90"/>
          <p:cNvSpPr txBox="1"/>
          <p:nvPr/>
        </p:nvSpPr>
        <p:spPr>
          <a:xfrm>
            <a:off x="5653994" y="34406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2" name="TextBox 91"/>
          <p:cNvSpPr txBox="1"/>
          <p:nvPr/>
        </p:nvSpPr>
        <p:spPr>
          <a:xfrm>
            <a:off x="4891994" y="35814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4" name="TextBox 93"/>
          <p:cNvSpPr txBox="1"/>
          <p:nvPr/>
        </p:nvSpPr>
        <p:spPr>
          <a:xfrm>
            <a:off x="457200" y="6172200"/>
            <a:ext cx="3717684" cy="369332"/>
          </a:xfrm>
          <a:prstGeom prst="rect">
            <a:avLst/>
          </a:prstGeom>
          <a:noFill/>
        </p:spPr>
        <p:txBody>
          <a:bodyPr wrap="none" rtlCol="0">
            <a:spAutoFit/>
          </a:bodyPr>
          <a:lstStyle/>
          <a:p>
            <a:r>
              <a:rPr lang="en-GB" b="1" smtClean="0">
                <a:solidFill>
                  <a:schemeClr val="accent4">
                    <a:lumMod val="75000"/>
                  </a:schemeClr>
                </a:solidFill>
                <a:sym typeface="Wingdings"/>
              </a:rPr>
              <a:t> </a:t>
            </a:r>
            <a:r>
              <a:rPr lang="ru-RU" sz="1100" smtClean="0">
                <a:solidFill>
                  <a:schemeClr val="accent4">
                    <a:lumMod val="75000"/>
                  </a:schemeClr>
                </a:solidFill>
                <a:sym typeface="Wingdings"/>
              </a:rPr>
              <a:t>Области стратегических инвестиций для</a:t>
            </a:r>
            <a:r>
              <a:rPr lang="en-GB" sz="1100" smtClean="0">
                <a:solidFill>
                  <a:schemeClr val="accent4">
                    <a:lumMod val="75000"/>
                  </a:schemeClr>
                </a:solidFill>
                <a:sym typeface="Wingdings"/>
              </a:rPr>
              <a:t> </a:t>
            </a:r>
            <a:r>
              <a:rPr lang="en-GB" sz="1100" dirty="0" smtClean="0">
                <a:solidFill>
                  <a:schemeClr val="accent4">
                    <a:lumMod val="75000"/>
                  </a:schemeClr>
                </a:solidFill>
                <a:sym typeface="Wingdings"/>
              </a:rPr>
              <a:t>Microsoft</a:t>
            </a:r>
            <a:endParaRPr lang="en-GB" dirty="0">
              <a:solidFill>
                <a:schemeClr val="accent4">
                  <a:lumMod val="75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80" y="215000"/>
            <a:ext cx="7772400" cy="553998"/>
          </a:xfrm>
        </p:spPr>
        <p:txBody>
          <a:bodyPr/>
          <a:lstStyle/>
          <a:p>
            <a:r>
              <a:rPr lang="ru-RU" sz="4000" dirty="0" smtClean="0">
                <a:solidFill>
                  <a:schemeClr val="tx1"/>
                </a:solidFill>
              </a:rPr>
              <a:t>Технический состав </a:t>
            </a:r>
            <a:r>
              <a:rPr lang="en-US" sz="4000" dirty="0" smtClean="0">
                <a:solidFill>
                  <a:schemeClr val="tx1"/>
                </a:solidFill>
              </a:rPr>
              <a:t>DW-</a:t>
            </a:r>
            <a:r>
              <a:rPr lang="ru-RU" sz="4000" dirty="0" smtClean="0">
                <a:solidFill>
                  <a:schemeClr val="tx1"/>
                </a:solidFill>
              </a:rPr>
              <a:t>решения</a:t>
            </a:r>
            <a:endParaRPr lang="en-US" sz="4000" dirty="0">
              <a:solidFill>
                <a:schemeClr val="tx1"/>
              </a:solidFill>
            </a:endParaRPr>
          </a:p>
        </p:txBody>
      </p:sp>
      <p:sp>
        <p:nvSpPr>
          <p:cNvPr id="55" name="Right Arrow 54"/>
          <p:cNvSpPr/>
          <p:nvPr/>
        </p:nvSpPr>
        <p:spPr>
          <a:xfrm rot="16200000">
            <a:off x="1535985" y="3342529"/>
            <a:ext cx="3542870" cy="39688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cs typeface="Arial" pitchFamily="34" charset="0"/>
              </a:rPr>
              <a:t>Data Path</a:t>
            </a:r>
            <a:endParaRPr lang="en-US" sz="1000" b="1" dirty="0">
              <a:solidFill>
                <a:schemeClr val="bg1"/>
              </a:solidFill>
              <a:latin typeface="Arial" pitchFamily="34" charset="0"/>
              <a:cs typeface="Arial" pitchFamily="34" charset="0"/>
            </a:endParaRPr>
          </a:p>
        </p:txBody>
      </p:sp>
      <p:pic>
        <p:nvPicPr>
          <p:cNvPr id="56" name="Picture 4"/>
          <p:cNvPicPr>
            <a:picLocks noChangeAspect="1" noChangeArrowheads="1"/>
          </p:cNvPicPr>
          <p:nvPr/>
        </p:nvPicPr>
        <p:blipFill>
          <a:blip r:embed="rId3" cstate="print"/>
          <a:srcRect/>
          <a:stretch>
            <a:fillRect/>
          </a:stretch>
        </p:blipFill>
        <p:spPr bwMode="auto">
          <a:xfrm>
            <a:off x="3565352" y="1540933"/>
            <a:ext cx="706081" cy="852457"/>
          </a:xfrm>
          <a:prstGeom prst="rect">
            <a:avLst/>
          </a:prstGeom>
          <a:noFill/>
          <a:ln w="9525">
            <a:noFill/>
            <a:miter lim="800000"/>
            <a:headEnd/>
            <a:tailEnd/>
          </a:ln>
        </p:spPr>
      </p:pic>
      <p:pic>
        <p:nvPicPr>
          <p:cNvPr id="5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64569" y="1625601"/>
            <a:ext cx="725885" cy="876815"/>
          </a:xfrm>
          <a:prstGeom prst="rect">
            <a:avLst/>
          </a:prstGeom>
          <a:noFill/>
          <a:ln w="9525">
            <a:noFill/>
            <a:miter lim="800000"/>
            <a:headEnd/>
            <a:tailEnd/>
          </a:ln>
        </p:spPr>
      </p:pic>
      <p:pic>
        <p:nvPicPr>
          <p:cNvPr id="58"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551869" y="1786468"/>
            <a:ext cx="780997" cy="1010210"/>
          </a:xfrm>
          <a:prstGeom prst="rect">
            <a:avLst/>
          </a:prstGeom>
          <a:noFill/>
          <a:ln w="9525">
            <a:noFill/>
            <a:miter lim="800000"/>
            <a:headEnd/>
            <a:tailEnd/>
          </a:ln>
        </p:spPr>
      </p:pic>
      <p:pic>
        <p:nvPicPr>
          <p:cNvPr id="59" name="Picture 4" descr="Server SQL database"/>
          <p:cNvPicPr>
            <a:picLocks noChangeAspect="1" noChangeArrowheads="1"/>
          </p:cNvPicPr>
          <p:nvPr/>
        </p:nvPicPr>
        <p:blipFill>
          <a:blip r:embed="rId5" cstate="print"/>
          <a:srcRect/>
          <a:stretch>
            <a:fillRect/>
          </a:stretch>
        </p:blipFill>
        <p:spPr bwMode="auto">
          <a:xfrm>
            <a:off x="3524030" y="4047067"/>
            <a:ext cx="1126300" cy="1461356"/>
          </a:xfrm>
          <a:prstGeom prst="rect">
            <a:avLst/>
          </a:prstGeom>
          <a:noFill/>
          <a:ln w="9525">
            <a:noFill/>
            <a:miter lim="800000"/>
            <a:headEnd/>
            <a:tailEnd/>
          </a:ln>
        </p:spPr>
      </p:pic>
      <p:sp>
        <p:nvSpPr>
          <p:cNvPr id="60" name="Rectangle 40"/>
          <p:cNvSpPr>
            <a:spLocks noChangeArrowheads="1"/>
          </p:cNvSpPr>
          <p:nvPr/>
        </p:nvSpPr>
        <p:spPr bwMode="auto">
          <a:xfrm>
            <a:off x="3245138" y="5361716"/>
            <a:ext cx="1991389" cy="261610"/>
          </a:xfrm>
          <a:prstGeom prst="rect">
            <a:avLst/>
          </a:prstGeom>
          <a:noFill/>
          <a:ln w="12700">
            <a:noFill/>
            <a:miter lim="800000"/>
            <a:headEnd/>
            <a:tailEnd/>
          </a:ln>
        </p:spPr>
        <p:txBody>
          <a:bodyPr wrap="square">
            <a:spAutoFit/>
          </a:bodyPr>
          <a:lstStyle/>
          <a:p>
            <a:r>
              <a:rPr lang="en-US" sz="1100" b="1" dirty="0">
                <a:latin typeface="Arial" pitchFamily="34" charset="0"/>
                <a:cs typeface="Arial" pitchFamily="34" charset="0"/>
              </a:rPr>
              <a:t>Data </a:t>
            </a:r>
            <a:r>
              <a:rPr lang="en-US" sz="1100" b="1" dirty="0" smtClean="0">
                <a:latin typeface="Arial" pitchFamily="34" charset="0"/>
                <a:cs typeface="Arial" pitchFamily="34" charset="0"/>
              </a:rPr>
              <a:t>Warehouse</a:t>
            </a:r>
            <a:endParaRPr lang="en-US" sz="1100" b="1" dirty="0">
              <a:latin typeface="Arial" pitchFamily="34" charset="0"/>
              <a:cs typeface="Arial" pitchFamily="34" charset="0"/>
            </a:endParaRPr>
          </a:p>
        </p:txBody>
      </p:sp>
      <p:sp>
        <p:nvSpPr>
          <p:cNvPr id="61" name="Rectangle 40"/>
          <p:cNvSpPr>
            <a:spLocks noChangeArrowheads="1"/>
          </p:cNvSpPr>
          <p:nvPr/>
        </p:nvSpPr>
        <p:spPr bwMode="auto">
          <a:xfrm>
            <a:off x="3413825" y="2471160"/>
            <a:ext cx="1655862" cy="430887"/>
          </a:xfrm>
          <a:prstGeom prst="rect">
            <a:avLst/>
          </a:prstGeom>
          <a:noFill/>
          <a:ln w="12700">
            <a:noFill/>
            <a:miter lim="800000"/>
            <a:headEnd/>
            <a:tailEnd/>
          </a:ln>
        </p:spPr>
        <p:txBody>
          <a:bodyPr wrap="square">
            <a:spAutoFit/>
          </a:bodyPr>
          <a:lstStyle/>
          <a:p>
            <a:r>
              <a:rPr lang="ru-RU" sz="1100" b="1" dirty="0" smtClean="0">
                <a:latin typeface="Arial" pitchFamily="34" charset="0"/>
                <a:cs typeface="Arial" pitchFamily="34" charset="0"/>
              </a:rPr>
              <a:t>Кубы </a:t>
            </a:r>
            <a:r>
              <a:rPr lang="en-US" sz="1100" b="1" dirty="0" smtClean="0">
                <a:latin typeface="Arial" pitchFamily="34" charset="0"/>
                <a:cs typeface="Arial" pitchFamily="34" charset="0"/>
              </a:rPr>
              <a:t>Analysis </a:t>
            </a:r>
            <a:r>
              <a:rPr lang="en-US" sz="1100" b="1" dirty="0">
                <a:latin typeface="Arial" pitchFamily="34" charset="0"/>
                <a:cs typeface="Arial" pitchFamily="34" charset="0"/>
              </a:rPr>
              <a:t>Services </a:t>
            </a:r>
          </a:p>
        </p:txBody>
      </p:sp>
      <p:sp>
        <p:nvSpPr>
          <p:cNvPr id="62" name="Rectangle 40"/>
          <p:cNvSpPr>
            <a:spLocks noChangeArrowheads="1"/>
          </p:cNvSpPr>
          <p:nvPr/>
        </p:nvSpPr>
        <p:spPr bwMode="auto">
          <a:xfrm>
            <a:off x="5943471" y="5294245"/>
            <a:ext cx="2078110" cy="261610"/>
          </a:xfrm>
          <a:prstGeom prst="rect">
            <a:avLst/>
          </a:prstGeom>
          <a:noFill/>
          <a:ln w="12700">
            <a:noFill/>
            <a:miter lim="800000"/>
            <a:headEnd/>
            <a:tailEnd/>
          </a:ln>
        </p:spPr>
        <p:txBody>
          <a:bodyPr wrap="square">
            <a:spAutoFit/>
          </a:bodyPr>
          <a:lstStyle/>
          <a:p>
            <a:r>
              <a:rPr lang="en-US" sz="1100" b="1" dirty="0">
                <a:latin typeface="Arial" pitchFamily="34" charset="0"/>
                <a:cs typeface="Arial" pitchFamily="34" charset="0"/>
              </a:rPr>
              <a:t>PerformancePoint</a:t>
            </a:r>
          </a:p>
        </p:txBody>
      </p:sp>
      <p:pic>
        <p:nvPicPr>
          <p:cNvPr id="63" name="Picture 3" descr="C:\Program Files\Microsoft Resource DVD Artwork\DVD_ART\Artwork_Imagery\HARDWARE_IMAGERY\Illustration - Misc Hardware\XML Icons\Server.png"/>
          <p:cNvPicPr>
            <a:picLocks noChangeAspect="1" noChangeArrowheads="1"/>
          </p:cNvPicPr>
          <p:nvPr/>
        </p:nvPicPr>
        <p:blipFill>
          <a:blip r:embed="rId6" cstate="print"/>
          <a:srcRect/>
          <a:stretch>
            <a:fillRect/>
          </a:stretch>
        </p:blipFill>
        <p:spPr bwMode="auto">
          <a:xfrm>
            <a:off x="2108480" y="1447799"/>
            <a:ext cx="678203" cy="876813"/>
          </a:xfrm>
          <a:prstGeom prst="rect">
            <a:avLst/>
          </a:prstGeom>
          <a:noFill/>
          <a:ln w="9525">
            <a:noFill/>
            <a:miter lim="800000"/>
            <a:headEnd/>
            <a:tailEnd/>
          </a:ln>
        </p:spPr>
      </p:pic>
      <p:sp>
        <p:nvSpPr>
          <p:cNvPr id="64" name="Rectangle 40"/>
          <p:cNvSpPr>
            <a:spLocks noChangeArrowheads="1"/>
          </p:cNvSpPr>
          <p:nvPr/>
        </p:nvSpPr>
        <p:spPr bwMode="auto">
          <a:xfrm>
            <a:off x="1453652" y="5146273"/>
            <a:ext cx="1675719" cy="430887"/>
          </a:xfrm>
          <a:prstGeom prst="rect">
            <a:avLst/>
          </a:prstGeom>
          <a:noFill/>
          <a:ln w="12700">
            <a:noFill/>
            <a:miter lim="800000"/>
            <a:headEnd/>
            <a:tailEnd/>
          </a:ln>
        </p:spPr>
        <p:txBody>
          <a:bodyPr wrap="square">
            <a:spAutoFit/>
          </a:bodyPr>
          <a:lstStyle/>
          <a:p>
            <a:r>
              <a:rPr lang="ru-RU" sz="1100" b="1" dirty="0" smtClean="0">
                <a:latin typeface="Arial" pitchFamily="34" charset="0"/>
                <a:cs typeface="Arial" pitchFamily="34" charset="0"/>
              </a:rPr>
              <a:t>Выделенный </a:t>
            </a:r>
            <a:r>
              <a:rPr lang="en-US" sz="1100" b="1" dirty="0" smtClean="0">
                <a:latin typeface="Arial" pitchFamily="34" charset="0"/>
                <a:cs typeface="Arial" pitchFamily="34" charset="0"/>
              </a:rPr>
              <a:t>SAN, </a:t>
            </a:r>
            <a:r>
              <a:rPr lang="ru-RU" sz="1100" b="1" dirty="0" smtClean="0">
                <a:latin typeface="Arial" pitchFamily="34" charset="0"/>
                <a:cs typeface="Arial" pitchFamily="34" charset="0"/>
              </a:rPr>
              <a:t>Массивы хранения</a:t>
            </a:r>
            <a:endParaRPr lang="en-US" sz="1100" b="1" dirty="0">
              <a:latin typeface="Arial" pitchFamily="34" charset="0"/>
              <a:cs typeface="Arial" pitchFamily="34" charset="0"/>
            </a:endParaRPr>
          </a:p>
        </p:txBody>
      </p:sp>
      <p:sp>
        <p:nvSpPr>
          <p:cNvPr id="65" name="Rectangle 40"/>
          <p:cNvSpPr>
            <a:spLocks noChangeArrowheads="1"/>
          </p:cNvSpPr>
          <p:nvPr/>
        </p:nvSpPr>
        <p:spPr bwMode="auto">
          <a:xfrm>
            <a:off x="5816045" y="3094878"/>
            <a:ext cx="2164471" cy="261610"/>
          </a:xfrm>
          <a:prstGeom prst="rect">
            <a:avLst/>
          </a:prstGeom>
          <a:noFill/>
          <a:ln w="12700">
            <a:noFill/>
            <a:miter lim="800000"/>
            <a:headEnd/>
            <a:tailEnd/>
          </a:ln>
        </p:spPr>
        <p:txBody>
          <a:bodyPr wrap="square">
            <a:spAutoFit/>
          </a:bodyPr>
          <a:lstStyle/>
          <a:p>
            <a:r>
              <a:rPr lang="ru-RU" sz="1100" b="1" dirty="0" smtClean="0">
                <a:latin typeface="Arial" pitchFamily="34" charset="0"/>
                <a:cs typeface="Arial" pitchFamily="34" charset="0"/>
              </a:rPr>
              <a:t>Службы отчетности</a:t>
            </a:r>
            <a:endParaRPr lang="en-US" sz="1100" b="1" dirty="0">
              <a:latin typeface="Arial" pitchFamily="34" charset="0"/>
              <a:cs typeface="Arial" pitchFamily="34" charset="0"/>
            </a:endParaRPr>
          </a:p>
        </p:txBody>
      </p:sp>
      <p:pic>
        <p:nvPicPr>
          <p:cNvPr id="66"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786272" y="1921933"/>
            <a:ext cx="754841" cy="974237"/>
          </a:xfrm>
          <a:prstGeom prst="rect">
            <a:avLst/>
          </a:prstGeom>
          <a:noFill/>
          <a:ln w="9525">
            <a:noFill/>
            <a:miter lim="800000"/>
            <a:headEnd/>
            <a:tailEnd/>
          </a:ln>
        </p:spPr>
      </p:pic>
      <p:sp>
        <p:nvSpPr>
          <p:cNvPr id="92" name="Rectangle 40"/>
          <p:cNvSpPr>
            <a:spLocks noChangeArrowheads="1"/>
          </p:cNvSpPr>
          <p:nvPr/>
        </p:nvSpPr>
        <p:spPr bwMode="auto">
          <a:xfrm>
            <a:off x="5692643" y="2810546"/>
            <a:ext cx="2287873" cy="261610"/>
          </a:xfrm>
          <a:prstGeom prst="rect">
            <a:avLst/>
          </a:prstGeom>
          <a:noFill/>
          <a:ln w="12700">
            <a:noFill/>
            <a:miter lim="800000"/>
            <a:headEnd/>
            <a:tailEnd/>
          </a:ln>
        </p:spPr>
        <p:txBody>
          <a:bodyPr wrap="square">
            <a:spAutoFit/>
          </a:bodyPr>
          <a:lstStyle/>
          <a:p>
            <a:r>
              <a:rPr lang="ru-RU" sz="1100" b="1" dirty="0" smtClean="0">
                <a:latin typeface="Arial" pitchFamily="34" charset="0"/>
                <a:cs typeface="Arial" pitchFamily="34" charset="0"/>
              </a:rPr>
              <a:t>Инструменты веб-аналитики</a:t>
            </a:r>
            <a:endParaRPr lang="en-US" sz="1100" b="1" dirty="0">
              <a:latin typeface="Arial" pitchFamily="34" charset="0"/>
              <a:cs typeface="Arial" pitchFamily="34" charset="0"/>
            </a:endParaRPr>
          </a:p>
        </p:txBody>
      </p:sp>
      <p:pic>
        <p:nvPicPr>
          <p:cNvPr id="118" name="Picture 7" descr="Server"/>
          <p:cNvPicPr>
            <a:picLocks noChangeAspect="1" noChangeArrowheads="1"/>
          </p:cNvPicPr>
          <p:nvPr/>
        </p:nvPicPr>
        <p:blipFill>
          <a:blip r:embed="rId7" cstate="print"/>
          <a:srcRect/>
          <a:stretch>
            <a:fillRect/>
          </a:stretch>
        </p:blipFill>
        <p:spPr bwMode="auto">
          <a:xfrm>
            <a:off x="1833575" y="4430745"/>
            <a:ext cx="1223637" cy="614256"/>
          </a:xfrm>
          <a:prstGeom prst="rect">
            <a:avLst/>
          </a:prstGeom>
          <a:noFill/>
          <a:ln w="9525">
            <a:noFill/>
            <a:miter lim="800000"/>
            <a:headEnd/>
            <a:tailEnd/>
          </a:ln>
        </p:spPr>
      </p:pic>
      <p:pic>
        <p:nvPicPr>
          <p:cNvPr id="119" name="Picture 7" descr="Server"/>
          <p:cNvPicPr>
            <a:picLocks noChangeAspect="1" noChangeArrowheads="1"/>
          </p:cNvPicPr>
          <p:nvPr/>
        </p:nvPicPr>
        <p:blipFill>
          <a:blip r:embed="rId7" cstate="print"/>
          <a:srcRect/>
          <a:stretch>
            <a:fillRect/>
          </a:stretch>
        </p:blipFill>
        <p:spPr bwMode="auto">
          <a:xfrm>
            <a:off x="1833575" y="4286283"/>
            <a:ext cx="1223637" cy="614256"/>
          </a:xfrm>
          <a:prstGeom prst="rect">
            <a:avLst/>
          </a:prstGeom>
          <a:noFill/>
          <a:ln w="9525">
            <a:noFill/>
            <a:miter lim="800000"/>
            <a:headEnd/>
            <a:tailEnd/>
          </a:ln>
        </p:spPr>
      </p:pic>
      <p:pic>
        <p:nvPicPr>
          <p:cNvPr id="120" name="Picture 7" descr="Server"/>
          <p:cNvPicPr>
            <a:picLocks noChangeAspect="1" noChangeArrowheads="1"/>
          </p:cNvPicPr>
          <p:nvPr/>
        </p:nvPicPr>
        <p:blipFill>
          <a:blip r:embed="rId7" cstate="print"/>
          <a:srcRect/>
          <a:stretch>
            <a:fillRect/>
          </a:stretch>
        </p:blipFill>
        <p:spPr bwMode="auto">
          <a:xfrm>
            <a:off x="1833575" y="4151345"/>
            <a:ext cx="1223637" cy="614256"/>
          </a:xfrm>
          <a:prstGeom prst="rect">
            <a:avLst/>
          </a:prstGeom>
          <a:noFill/>
          <a:ln w="9525">
            <a:noFill/>
            <a:miter lim="800000"/>
            <a:headEnd/>
            <a:tailEnd/>
          </a:ln>
        </p:spPr>
      </p:pic>
      <p:pic>
        <p:nvPicPr>
          <p:cNvPr id="121" name="Picture 7" descr="Server"/>
          <p:cNvPicPr>
            <a:picLocks noChangeAspect="1" noChangeArrowheads="1"/>
          </p:cNvPicPr>
          <p:nvPr/>
        </p:nvPicPr>
        <p:blipFill>
          <a:blip r:embed="rId7" cstate="print"/>
          <a:srcRect/>
          <a:stretch>
            <a:fillRect/>
          </a:stretch>
        </p:blipFill>
        <p:spPr bwMode="auto">
          <a:xfrm>
            <a:off x="1833575" y="4014820"/>
            <a:ext cx="1223637" cy="614256"/>
          </a:xfrm>
          <a:prstGeom prst="rect">
            <a:avLst/>
          </a:prstGeom>
          <a:noFill/>
          <a:ln w="9525">
            <a:noFill/>
            <a:miter lim="800000"/>
            <a:headEnd/>
            <a:tailEnd/>
          </a:ln>
        </p:spPr>
      </p:pic>
      <p:pic>
        <p:nvPicPr>
          <p:cNvPr id="122" name="Picture 7" descr="Server"/>
          <p:cNvPicPr>
            <a:picLocks noChangeAspect="1" noChangeArrowheads="1"/>
          </p:cNvPicPr>
          <p:nvPr/>
        </p:nvPicPr>
        <p:blipFill>
          <a:blip r:embed="rId7" cstate="print"/>
          <a:srcRect/>
          <a:stretch>
            <a:fillRect/>
          </a:stretch>
        </p:blipFill>
        <p:spPr bwMode="auto">
          <a:xfrm>
            <a:off x="1833575" y="3879883"/>
            <a:ext cx="1223637" cy="614256"/>
          </a:xfrm>
          <a:prstGeom prst="rect">
            <a:avLst/>
          </a:prstGeom>
          <a:noFill/>
          <a:ln w="9525">
            <a:noFill/>
            <a:miter lim="800000"/>
            <a:headEnd/>
            <a:tailEnd/>
          </a:ln>
        </p:spPr>
      </p:pic>
      <p:sp>
        <p:nvSpPr>
          <p:cNvPr id="123" name="Rectangle 40"/>
          <p:cNvSpPr>
            <a:spLocks noChangeArrowheads="1"/>
          </p:cNvSpPr>
          <p:nvPr/>
        </p:nvSpPr>
        <p:spPr bwMode="auto">
          <a:xfrm>
            <a:off x="1453652" y="2226747"/>
            <a:ext cx="1811686" cy="430887"/>
          </a:xfrm>
          <a:prstGeom prst="rect">
            <a:avLst/>
          </a:prstGeom>
          <a:noFill/>
          <a:ln w="12700">
            <a:noFill/>
            <a:miter lim="800000"/>
            <a:headEnd/>
            <a:tailEnd/>
          </a:ln>
        </p:spPr>
        <p:txBody>
          <a:bodyPr wrap="square">
            <a:spAutoFit/>
          </a:bodyPr>
          <a:lstStyle/>
          <a:p>
            <a:r>
              <a:rPr lang="en-US" sz="1100" b="1" dirty="0" smtClean="0">
                <a:latin typeface="Arial" pitchFamily="34" charset="0"/>
                <a:cs typeface="Arial" pitchFamily="34" charset="0"/>
              </a:rPr>
              <a:t>Integration </a:t>
            </a:r>
            <a:br>
              <a:rPr lang="en-US" sz="1100" b="1" dirty="0" smtClean="0">
                <a:latin typeface="Arial" pitchFamily="34" charset="0"/>
                <a:cs typeface="Arial" pitchFamily="34" charset="0"/>
              </a:rPr>
            </a:br>
            <a:r>
              <a:rPr lang="en-US" sz="1100" b="1" dirty="0" smtClean="0">
                <a:latin typeface="Arial" pitchFamily="34" charset="0"/>
                <a:cs typeface="Arial" pitchFamily="34" charset="0"/>
              </a:rPr>
              <a:t>Services </a:t>
            </a:r>
            <a:r>
              <a:rPr lang="en-US" sz="1100" b="1" dirty="0">
                <a:latin typeface="Arial" pitchFamily="34" charset="0"/>
                <a:cs typeface="Arial" pitchFamily="34" charset="0"/>
              </a:rPr>
              <a:t>ETL </a:t>
            </a:r>
          </a:p>
        </p:txBody>
      </p:sp>
      <p:pic>
        <p:nvPicPr>
          <p:cNvPr id="124" name="Picture 12" descr="Internet01"/>
          <p:cNvPicPr>
            <a:picLocks noChangeAspect="1" noChangeArrowheads="1"/>
          </p:cNvPicPr>
          <p:nvPr/>
        </p:nvPicPr>
        <p:blipFill>
          <a:blip r:embed="rId8" cstate="print"/>
          <a:srcRect/>
          <a:stretch>
            <a:fillRect/>
          </a:stretch>
        </p:blipFill>
        <p:spPr bwMode="auto">
          <a:xfrm>
            <a:off x="6016082" y="2302934"/>
            <a:ext cx="556196" cy="542705"/>
          </a:xfrm>
          <a:prstGeom prst="rect">
            <a:avLst/>
          </a:prstGeom>
          <a:noFill/>
          <a:ln w="9525">
            <a:noFill/>
            <a:miter lim="800000"/>
            <a:headEnd/>
            <a:tailEnd/>
          </a:ln>
        </p:spPr>
      </p:pic>
      <p:sp>
        <p:nvSpPr>
          <p:cNvPr id="126" name="Rectangle 40"/>
          <p:cNvSpPr>
            <a:spLocks noChangeArrowheads="1"/>
          </p:cNvSpPr>
          <p:nvPr/>
        </p:nvSpPr>
        <p:spPr bwMode="auto">
          <a:xfrm>
            <a:off x="5551869" y="5032635"/>
            <a:ext cx="2734067" cy="261610"/>
          </a:xfrm>
          <a:prstGeom prst="rect">
            <a:avLst/>
          </a:prstGeom>
          <a:noFill/>
          <a:ln w="12700">
            <a:noFill/>
            <a:miter lim="800000"/>
            <a:headEnd/>
            <a:tailEnd/>
          </a:ln>
        </p:spPr>
        <p:txBody>
          <a:bodyPr wrap="square">
            <a:spAutoFit/>
          </a:bodyPr>
          <a:lstStyle/>
          <a:p>
            <a:r>
              <a:rPr lang="en-US" sz="1100" b="1" dirty="0" smtClean="0">
                <a:latin typeface="Arial" pitchFamily="34" charset="0"/>
                <a:cs typeface="Arial" pitchFamily="34" charset="0"/>
              </a:rPr>
              <a:t>Microsoft Office SharePoint</a:t>
            </a:r>
            <a:endParaRPr lang="en-US" sz="1100" b="1" dirty="0">
              <a:latin typeface="Arial" pitchFamily="34" charset="0"/>
              <a:cs typeface="Arial" pitchFamily="34" charset="0"/>
            </a:endParaRPr>
          </a:p>
        </p:txBody>
      </p:sp>
      <p:pic>
        <p:nvPicPr>
          <p:cNvPr id="127"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990229" y="3820016"/>
            <a:ext cx="780997" cy="1010210"/>
          </a:xfrm>
          <a:prstGeom prst="rect">
            <a:avLst/>
          </a:prstGeom>
          <a:noFill/>
          <a:ln w="9525">
            <a:noFill/>
            <a:miter lim="800000"/>
            <a:headEnd/>
            <a:tailEnd/>
          </a:ln>
        </p:spPr>
      </p:pic>
      <p:pic>
        <p:nvPicPr>
          <p:cNvPr id="128"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6224631" y="3955481"/>
            <a:ext cx="754841" cy="974237"/>
          </a:xfrm>
          <a:prstGeom prst="rect">
            <a:avLst/>
          </a:prstGeom>
          <a:noFill/>
          <a:ln w="9525">
            <a:noFill/>
            <a:miter lim="800000"/>
            <a:headEnd/>
            <a:tailEnd/>
          </a:ln>
        </p:spPr>
      </p:pic>
      <p:pic>
        <p:nvPicPr>
          <p:cNvPr id="129" name="Picture 12" descr="Internet01"/>
          <p:cNvPicPr>
            <a:picLocks noChangeAspect="1" noChangeArrowheads="1"/>
          </p:cNvPicPr>
          <p:nvPr/>
        </p:nvPicPr>
        <p:blipFill>
          <a:blip r:embed="rId8" cstate="print"/>
          <a:srcRect/>
          <a:stretch>
            <a:fillRect/>
          </a:stretch>
        </p:blipFill>
        <p:spPr bwMode="auto">
          <a:xfrm>
            <a:off x="6454442" y="4336483"/>
            <a:ext cx="556196" cy="564056"/>
          </a:xfrm>
          <a:prstGeom prst="rect">
            <a:avLst/>
          </a:prstGeom>
          <a:noFill/>
          <a:ln w="9525">
            <a:noFill/>
            <a:miter lim="800000"/>
            <a:headEnd/>
            <a:tailEnd/>
          </a:ln>
        </p:spPr>
      </p:pic>
      <p:sp>
        <p:nvSpPr>
          <p:cNvPr id="130" name="Rectangle 40"/>
          <p:cNvSpPr>
            <a:spLocks noChangeArrowheads="1"/>
          </p:cNvSpPr>
          <p:nvPr/>
        </p:nvSpPr>
        <p:spPr bwMode="auto">
          <a:xfrm>
            <a:off x="3217430" y="5648980"/>
            <a:ext cx="1741867" cy="430887"/>
          </a:xfrm>
          <a:prstGeom prst="rect">
            <a:avLst/>
          </a:prstGeom>
          <a:noFill/>
          <a:ln w="12700">
            <a:noFill/>
            <a:miter lim="800000"/>
            <a:headEnd/>
            <a:tailEnd/>
          </a:ln>
        </p:spPr>
        <p:txBody>
          <a:bodyPr wrap="square">
            <a:spAutoFit/>
          </a:bodyPr>
          <a:lstStyle/>
          <a:p>
            <a:r>
              <a:rPr lang="en-US" sz="1100" b="1" dirty="0" smtClean="0">
                <a:latin typeface="Arial" pitchFamily="34" charset="0"/>
                <a:cs typeface="Arial" pitchFamily="34" charset="0"/>
              </a:rPr>
              <a:t>Data Staging,</a:t>
            </a:r>
            <a:br>
              <a:rPr lang="en-US" sz="1100" b="1" dirty="0" smtClean="0">
                <a:latin typeface="Arial" pitchFamily="34" charset="0"/>
                <a:cs typeface="Arial" pitchFamily="34" charset="0"/>
              </a:rPr>
            </a:br>
            <a:r>
              <a:rPr lang="en-US" sz="1100" b="1" dirty="0" smtClean="0">
                <a:latin typeface="Arial" pitchFamily="34" charset="0"/>
                <a:cs typeface="Arial" pitchFamily="34" charset="0"/>
              </a:rPr>
              <a:t>Bulk Loading</a:t>
            </a:r>
            <a:endParaRPr lang="en-US" sz="1100" b="1" dirty="0">
              <a:latin typeface="Arial" pitchFamily="34" charset="0"/>
              <a:cs typeface="Arial" pitchFamily="34" charset="0"/>
            </a:endParaRPr>
          </a:p>
        </p:txBody>
      </p:sp>
      <p:pic>
        <p:nvPicPr>
          <p:cNvPr id="131" name="Picture 3" descr="C:\Program Files\Microsoft Resource DVD Artwork\DVD_ART\Artwork_Imagery\HARDWARE_IMAGERY\Illustration - Misc Hardware\XML Icons\Server.png"/>
          <p:cNvPicPr>
            <a:picLocks noChangeAspect="1" noChangeArrowheads="1"/>
          </p:cNvPicPr>
          <p:nvPr/>
        </p:nvPicPr>
        <p:blipFill>
          <a:blip r:embed="rId6" cstate="print"/>
          <a:srcRect/>
          <a:stretch>
            <a:fillRect/>
          </a:stretch>
        </p:blipFill>
        <p:spPr bwMode="auto">
          <a:xfrm>
            <a:off x="2306200" y="1591732"/>
            <a:ext cx="678203" cy="876813"/>
          </a:xfrm>
          <a:prstGeom prst="rect">
            <a:avLst/>
          </a:prstGeom>
          <a:noFill/>
          <a:ln w="9525">
            <a:noFill/>
            <a:miter lim="800000"/>
            <a:headEnd/>
            <a:tailEnd/>
          </a:ln>
        </p:spPr>
      </p:pic>
      <p:sp>
        <p:nvSpPr>
          <p:cNvPr id="132" name="Rectangle 40"/>
          <p:cNvSpPr>
            <a:spLocks noChangeArrowheads="1"/>
          </p:cNvSpPr>
          <p:nvPr/>
        </p:nvSpPr>
        <p:spPr bwMode="auto">
          <a:xfrm>
            <a:off x="863422" y="1077867"/>
            <a:ext cx="1442778" cy="292388"/>
          </a:xfrm>
          <a:prstGeom prst="rect">
            <a:avLst/>
          </a:prstGeom>
          <a:noFill/>
          <a:ln w="12700">
            <a:noFill/>
            <a:miter lim="800000"/>
            <a:headEnd/>
            <a:tailEnd/>
          </a:ln>
        </p:spPr>
        <p:txBody>
          <a:bodyPr wrap="square">
            <a:spAutoFit/>
          </a:bodyPr>
          <a:lstStyle/>
          <a:p>
            <a:r>
              <a:rPr lang="ru-RU" sz="1300" dirty="0" smtClean="0">
                <a:latin typeface="Arial" pitchFamily="34" charset="0"/>
                <a:cs typeface="Arial" pitchFamily="34" charset="0"/>
              </a:rPr>
              <a:t>Поддержка</a:t>
            </a:r>
            <a:endParaRPr lang="en-US" sz="1300" dirty="0">
              <a:latin typeface="Arial" pitchFamily="34" charset="0"/>
              <a:cs typeface="Arial" pitchFamily="34" charset="0"/>
            </a:endParaRPr>
          </a:p>
        </p:txBody>
      </p:sp>
      <p:sp>
        <p:nvSpPr>
          <p:cNvPr id="133" name="Rectangle 40"/>
          <p:cNvSpPr>
            <a:spLocks noChangeArrowheads="1"/>
          </p:cNvSpPr>
          <p:nvPr/>
        </p:nvSpPr>
        <p:spPr bwMode="auto">
          <a:xfrm>
            <a:off x="2528403" y="1088163"/>
            <a:ext cx="2822263" cy="292388"/>
          </a:xfrm>
          <a:prstGeom prst="rect">
            <a:avLst/>
          </a:prstGeom>
          <a:noFill/>
          <a:ln w="12700">
            <a:noFill/>
            <a:miter lim="800000"/>
            <a:headEnd/>
            <a:tailEnd/>
          </a:ln>
        </p:spPr>
        <p:txBody>
          <a:bodyPr wrap="square">
            <a:spAutoFit/>
          </a:bodyPr>
          <a:lstStyle/>
          <a:p>
            <a:r>
              <a:rPr lang="ru-RU" sz="1300" dirty="0" smtClean="0">
                <a:latin typeface="Arial" pitchFamily="34" charset="0"/>
                <a:cs typeface="Arial" pitchFamily="34" charset="0"/>
              </a:rPr>
              <a:t>Бизнес-аналитика</a:t>
            </a:r>
            <a:endParaRPr lang="en-US" sz="1300" dirty="0">
              <a:latin typeface="Arial" pitchFamily="34" charset="0"/>
              <a:cs typeface="Arial" pitchFamily="34" charset="0"/>
            </a:endParaRPr>
          </a:p>
        </p:txBody>
      </p:sp>
      <p:sp>
        <p:nvSpPr>
          <p:cNvPr id="134" name="Rectangle 40"/>
          <p:cNvSpPr>
            <a:spLocks noChangeArrowheads="1"/>
          </p:cNvSpPr>
          <p:nvPr/>
        </p:nvSpPr>
        <p:spPr bwMode="auto">
          <a:xfrm>
            <a:off x="5066282" y="1096146"/>
            <a:ext cx="2496568" cy="292388"/>
          </a:xfrm>
          <a:prstGeom prst="rect">
            <a:avLst/>
          </a:prstGeom>
          <a:noFill/>
          <a:ln w="12700">
            <a:noFill/>
            <a:miter lim="800000"/>
            <a:headEnd/>
            <a:tailEnd/>
          </a:ln>
        </p:spPr>
        <p:txBody>
          <a:bodyPr wrap="square">
            <a:spAutoFit/>
          </a:bodyPr>
          <a:lstStyle/>
          <a:p>
            <a:r>
              <a:rPr lang="ru-RU" sz="1300" dirty="0" smtClean="0">
                <a:latin typeface="Arial" pitchFamily="34" charset="0"/>
                <a:cs typeface="Arial" pitchFamily="34" charset="0"/>
              </a:rPr>
              <a:t>Презентационный уровень</a:t>
            </a:r>
            <a:endParaRPr lang="en-US" sz="1300" dirty="0">
              <a:latin typeface="Arial" pitchFamily="34" charset="0"/>
              <a:cs typeface="Arial" pitchFamily="34" charset="0"/>
            </a:endParaRPr>
          </a:p>
        </p:txBody>
      </p:sp>
      <p:sp>
        <p:nvSpPr>
          <p:cNvPr id="135" name="Rectangle 40"/>
          <p:cNvSpPr>
            <a:spLocks noChangeArrowheads="1"/>
          </p:cNvSpPr>
          <p:nvPr/>
        </p:nvSpPr>
        <p:spPr bwMode="auto">
          <a:xfrm>
            <a:off x="1120736" y="5864424"/>
            <a:ext cx="4586178" cy="307777"/>
          </a:xfrm>
          <a:prstGeom prst="rect">
            <a:avLst/>
          </a:prstGeom>
          <a:noFill/>
          <a:ln w="12700">
            <a:noFill/>
            <a:miter lim="800000"/>
            <a:headEnd/>
            <a:tailEnd/>
          </a:ln>
        </p:spPr>
        <p:txBody>
          <a:bodyPr wrap="square">
            <a:spAutoFit/>
          </a:bodyPr>
          <a:lstStyle/>
          <a:p>
            <a:r>
              <a:rPr lang="en-US" sz="1400" b="1" dirty="0" smtClean="0">
                <a:latin typeface="Arial" pitchFamily="34" charset="0"/>
                <a:cs typeface="Arial" pitchFamily="34" charset="0"/>
              </a:rPr>
              <a:t>Data Warehouse</a:t>
            </a:r>
            <a:endParaRPr lang="en-US" sz="1400" b="1" dirty="0">
              <a:latin typeface="Arial" pitchFamily="34" charset="0"/>
              <a:cs typeface="Arial" pitchFamily="34" charset="0"/>
            </a:endParaRPr>
          </a:p>
        </p:txBody>
      </p:sp>
      <p:sp>
        <p:nvSpPr>
          <p:cNvPr id="136" name="Right Arrow 135"/>
          <p:cNvSpPr/>
          <p:nvPr/>
        </p:nvSpPr>
        <p:spPr>
          <a:xfrm>
            <a:off x="5069478" y="4284134"/>
            <a:ext cx="617370" cy="584542"/>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Right Arrow 136"/>
          <p:cNvSpPr/>
          <p:nvPr/>
        </p:nvSpPr>
        <p:spPr>
          <a:xfrm>
            <a:off x="5069478" y="2988734"/>
            <a:ext cx="617370" cy="584542"/>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ight Arrow 137"/>
          <p:cNvSpPr/>
          <p:nvPr/>
        </p:nvSpPr>
        <p:spPr>
          <a:xfrm>
            <a:off x="5069478" y="1693334"/>
            <a:ext cx="617370" cy="584542"/>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Rectangle 138"/>
          <p:cNvSpPr/>
          <p:nvPr/>
        </p:nvSpPr>
        <p:spPr>
          <a:xfrm>
            <a:off x="1216636" y="2985458"/>
            <a:ext cx="4057004" cy="333914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0" name="Straight Connector 139"/>
          <p:cNvCxnSpPr/>
          <p:nvPr/>
        </p:nvCxnSpPr>
        <p:spPr>
          <a:xfrm>
            <a:off x="1575031" y="1390491"/>
            <a:ext cx="1763915" cy="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704795" y="1390491"/>
            <a:ext cx="2469480" cy="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403758" y="1390491"/>
            <a:ext cx="2557676" cy="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895289" y="1388534"/>
            <a:ext cx="146" cy="282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038587" y="1388534"/>
            <a:ext cx="146" cy="282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152917" y="1388534"/>
            <a:ext cx="146" cy="282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353449" y="1388534"/>
            <a:ext cx="146" cy="282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38524" y="1388534"/>
            <a:ext cx="146" cy="282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011231" y="1388534"/>
            <a:ext cx="146" cy="282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40"/>
          <p:cNvSpPr>
            <a:spLocks noChangeArrowheads="1"/>
          </p:cNvSpPr>
          <p:nvPr/>
        </p:nvSpPr>
        <p:spPr bwMode="auto">
          <a:xfrm>
            <a:off x="5937088" y="5502297"/>
            <a:ext cx="2078110" cy="261610"/>
          </a:xfrm>
          <a:prstGeom prst="rect">
            <a:avLst/>
          </a:prstGeom>
          <a:noFill/>
          <a:ln w="12700">
            <a:noFill/>
            <a:miter lim="800000"/>
            <a:headEnd/>
            <a:tailEnd/>
          </a:ln>
        </p:spPr>
        <p:txBody>
          <a:bodyPr wrap="square">
            <a:spAutoFit/>
          </a:bodyPr>
          <a:lstStyle/>
          <a:p>
            <a:r>
              <a:rPr lang="en-US" sz="1100" b="1" dirty="0" smtClean="0">
                <a:latin typeface="Arial" pitchFamily="34" charset="0"/>
                <a:cs typeface="Arial" pitchFamily="34" charset="0"/>
              </a:rPr>
              <a:t>Excel Services</a:t>
            </a:r>
            <a:endParaRPr lang="en-US" sz="1100" b="1" dirty="0">
              <a:latin typeface="Arial" pitchFamily="34" charset="0"/>
              <a:cs typeface="Arial" pitchFamily="34" charset="0"/>
            </a:endParaRPr>
          </a:p>
        </p:txBody>
      </p:sp>
      <p:sp>
        <p:nvSpPr>
          <p:cNvPr id="150" name="Right Arrow 149"/>
          <p:cNvSpPr/>
          <p:nvPr/>
        </p:nvSpPr>
        <p:spPr>
          <a:xfrm>
            <a:off x="5012343" y="4419602"/>
            <a:ext cx="617370" cy="584542"/>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Right Arrow 153"/>
          <p:cNvSpPr/>
          <p:nvPr/>
        </p:nvSpPr>
        <p:spPr>
          <a:xfrm>
            <a:off x="5012343" y="3124201"/>
            <a:ext cx="617370" cy="584542"/>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ight Arrow 154"/>
          <p:cNvSpPr/>
          <p:nvPr/>
        </p:nvSpPr>
        <p:spPr>
          <a:xfrm>
            <a:off x="4993293" y="1828801"/>
            <a:ext cx="617370" cy="584542"/>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rot="16200000">
            <a:off x="2974789" y="3689079"/>
            <a:ext cx="3896948" cy="176391"/>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cs typeface="Arial" pitchFamily="34" charset="0"/>
              </a:rPr>
              <a:t>Presentation Data</a:t>
            </a:r>
          </a:p>
        </p:txBody>
      </p:sp>
    </p:spTree>
    <p:extLst>
      <p:ext uri="{BB962C8B-B14F-4D97-AF65-F5344CB8AC3E}">
        <p14:creationId xmlns:p14="http://schemas.microsoft.com/office/powerpoint/2010/main" val="31239551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553998"/>
          </a:xfrm>
        </p:spPr>
        <p:txBody>
          <a:bodyPr/>
          <a:lstStyle/>
          <a:p>
            <a:r>
              <a:rPr lang="ru-RU" dirty="0" smtClean="0"/>
              <a:t>Коммерческий состав </a:t>
            </a:r>
            <a:r>
              <a:rPr lang="en-US" dirty="0" smtClean="0"/>
              <a:t>DW-</a:t>
            </a:r>
            <a:r>
              <a:rPr lang="ru-RU" dirty="0" smtClean="0"/>
              <a:t>решений</a:t>
            </a:r>
            <a:endParaRPr lang="en-US" dirty="0"/>
          </a:p>
        </p:txBody>
      </p:sp>
      <p:sp>
        <p:nvSpPr>
          <p:cNvPr id="3" name="Rectangle 2"/>
          <p:cNvSpPr/>
          <p:nvPr/>
        </p:nvSpPr>
        <p:spPr>
          <a:xfrm>
            <a:off x="531639" y="1019037"/>
            <a:ext cx="7917036" cy="4212980"/>
          </a:xfrm>
          <a:prstGeom prst="rect">
            <a:avLst/>
          </a:prstGeom>
          <a:gradFill rotWithShape="1">
            <a:gsLst>
              <a:gs pos="0">
                <a:srgbClr val="4D4D4D">
                  <a:shade val="45000"/>
                  <a:satMod val="155000"/>
                </a:srgbClr>
              </a:gs>
              <a:gs pos="60000">
                <a:srgbClr val="4D4D4D">
                  <a:shade val="95000"/>
                  <a:satMod val="150000"/>
                </a:srgbClr>
              </a:gs>
              <a:gs pos="100000">
                <a:srgbClr val="4D4D4D">
                  <a:tint val="87000"/>
                  <a:satMod val="250000"/>
                </a:srgbClr>
              </a:gs>
            </a:gsLst>
            <a:lin ang="16200000" scaled="0"/>
          </a:gradFill>
          <a:ln>
            <a:noFill/>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p>
      <p:grpSp>
        <p:nvGrpSpPr>
          <p:cNvPr id="7" name="Group 6"/>
          <p:cNvGrpSpPr/>
          <p:nvPr/>
        </p:nvGrpSpPr>
        <p:grpSpPr>
          <a:xfrm>
            <a:off x="547785" y="5921335"/>
            <a:ext cx="7900890" cy="559237"/>
            <a:chOff x="2914054" y="130529"/>
            <a:chExt cx="2556555" cy="460800"/>
          </a:xfrm>
          <a:scene3d>
            <a:camera prst="orthographicFront"/>
            <a:lightRig rig="chilly" dir="t"/>
          </a:scene3d>
        </p:grpSpPr>
        <p:sp>
          <p:nvSpPr>
            <p:cNvPr id="8" name="Rectangle 7"/>
            <p:cNvSpPr/>
            <p:nvPr/>
          </p:nvSpPr>
          <p:spPr>
            <a:xfrm>
              <a:off x="2916719" y="130529"/>
              <a:ext cx="2553890" cy="460800"/>
            </a:xfrm>
            <a:prstGeom prst="rect">
              <a:avLst/>
            </a:prstGeom>
            <a:gradFill rotWithShape="1">
              <a:gsLst>
                <a:gs pos="0">
                  <a:srgbClr val="4D4D4D">
                    <a:shade val="45000"/>
                    <a:satMod val="155000"/>
                  </a:srgbClr>
                </a:gs>
                <a:gs pos="60000">
                  <a:srgbClr val="4D4D4D">
                    <a:shade val="95000"/>
                    <a:satMod val="150000"/>
                  </a:srgbClr>
                </a:gs>
                <a:gs pos="100000">
                  <a:srgbClr val="4D4D4D">
                    <a:tint val="87000"/>
                    <a:satMod val="250000"/>
                  </a:srgbClr>
                </a:gs>
              </a:gsLst>
              <a:lin ang="16200000" scaled="0"/>
            </a:gradFill>
            <a:ln>
              <a:noFill/>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p>
        <p:sp>
          <p:nvSpPr>
            <p:cNvPr id="9" name="Rectangle 8"/>
            <p:cNvSpPr/>
            <p:nvPr/>
          </p:nvSpPr>
          <p:spPr>
            <a:xfrm>
              <a:off x="2914054" y="130529"/>
              <a:ext cx="2553890" cy="460800"/>
            </a:xfrm>
            <a:prstGeom prst="rect">
              <a:avLst/>
            </a:prstGeom>
            <a:gradFill rotWithShape="1">
              <a:gsLst>
                <a:gs pos="0">
                  <a:srgbClr val="4D4D4D">
                    <a:shade val="45000"/>
                    <a:satMod val="155000"/>
                  </a:srgbClr>
                </a:gs>
                <a:gs pos="60000">
                  <a:srgbClr val="4D4D4D">
                    <a:shade val="95000"/>
                    <a:satMod val="150000"/>
                  </a:srgbClr>
                </a:gs>
                <a:gs pos="100000">
                  <a:srgbClr val="4D4D4D">
                    <a:tint val="87000"/>
                    <a:satMod val="250000"/>
                  </a:srgbClr>
                </a:gs>
              </a:gsLst>
              <a:lin ang="16200000" scaled="0"/>
            </a:gradFill>
            <a:ln>
              <a:noFill/>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ru-RU" sz="1600" b="0" i="0" u="none" strike="noStrike" kern="1200" cap="none" spc="0" normalizeH="0" baseline="0" noProof="0" dirty="0" smtClean="0">
                  <a:ln>
                    <a:noFill/>
                  </a:ln>
                  <a:solidFill>
                    <a:srgbClr val="FFFFFF"/>
                  </a:solidFill>
                  <a:effectLst/>
                  <a:uLnTx/>
                  <a:uFillTx/>
                  <a:latin typeface="Segoe UI"/>
                  <a:ea typeface="+mn-ea"/>
                  <a:cs typeface="+mn-cs"/>
                </a:rPr>
                <a:t>Обслуживание и поддержка</a:t>
              </a:r>
              <a:endParaRPr kumimoji="0" lang="en-US" sz="16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10" name="Content Placeholder 6"/>
          <p:cNvSpPr txBox="1">
            <a:spLocks/>
          </p:cNvSpPr>
          <p:nvPr/>
        </p:nvSpPr>
        <p:spPr>
          <a:xfrm>
            <a:off x="4575235" y="1613771"/>
            <a:ext cx="1901765" cy="4225054"/>
          </a:xfrm>
          <a:prstGeom prst="rect">
            <a:avLst/>
          </a:prstGeom>
          <a:gradFill rotWithShape="1">
            <a:gsLst>
              <a:gs pos="0">
                <a:srgbClr val="DE7B3E">
                  <a:tint val="65000"/>
                  <a:satMod val="270000"/>
                </a:srgbClr>
              </a:gs>
              <a:gs pos="25000">
                <a:srgbClr val="DE7B3E">
                  <a:tint val="60000"/>
                  <a:satMod val="300000"/>
                </a:srgbClr>
              </a:gs>
              <a:gs pos="100000">
                <a:srgbClr val="DE7B3E">
                  <a:tint val="29000"/>
                  <a:satMod val="400000"/>
                </a:srgbClr>
              </a:gs>
            </a:gsLst>
            <a:lin ang="16200000" scaled="1"/>
          </a:gradFill>
          <a:ln w="9525" cap="flat" cmpd="sng" algn="ctr">
            <a:solidFill>
              <a:srgbClr val="DE7B3E">
                <a:satMod val="150000"/>
              </a:srgbClr>
            </a:solidFill>
            <a:prstDash val="solid"/>
          </a:ln>
          <a:effectLst>
            <a:outerShdw blurRad="65500" dist="38100" dir="5400000" rotWithShape="0">
              <a:srgbClr val="000000">
                <a:alpha val="40000"/>
              </a:srgbClr>
            </a:outerShdw>
          </a:effectLst>
        </p:spPr>
        <p:txBody>
          <a:bodyPr vert="horz" lIns="182880" tIns="182880" rIns="182880" bIns="182880" rtlCol="0">
            <a:norm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en-US" sz="1600" b="0" i="0" u="none" strike="noStrike" kern="0" cap="none" spc="0" normalizeH="0" baseline="0" noProof="0" dirty="0" smtClean="0">
              <a:ln>
                <a:noFill/>
              </a:ln>
              <a:solidFill>
                <a:sysClr val="windowText" lastClr="000000"/>
              </a:solidFill>
              <a:effectLst/>
              <a:uLnTx/>
              <a:uFillTx/>
              <a:latin typeface="Segoe UI"/>
              <a:ea typeface="+mn-ea"/>
              <a:cs typeface="+mn-cs"/>
            </a:endParaRPr>
          </a:p>
        </p:txBody>
      </p:sp>
      <p:grpSp>
        <p:nvGrpSpPr>
          <p:cNvPr id="11" name="Group 13"/>
          <p:cNvGrpSpPr/>
          <p:nvPr/>
        </p:nvGrpSpPr>
        <p:grpSpPr>
          <a:xfrm>
            <a:off x="6515100" y="1604135"/>
            <a:ext cx="1933575" cy="4225054"/>
            <a:chOff x="2795095" y="2294180"/>
            <a:chExt cx="1260229" cy="345600"/>
          </a:xfrm>
          <a:solidFill>
            <a:srgbClr val="5082B9">
              <a:lumMod val="20000"/>
              <a:lumOff val="80000"/>
            </a:srgb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12" name="Rectangle 11"/>
            <p:cNvSpPr/>
            <p:nvPr/>
          </p:nvSpPr>
          <p:spPr>
            <a:xfrm>
              <a:off x="2819927" y="2294180"/>
              <a:ext cx="1235397" cy="345600"/>
            </a:xfrm>
            <a:prstGeom prst="rect">
              <a:avLst/>
            </a:prstGeom>
            <a:gradFill rotWithShape="1">
              <a:gsLst>
                <a:gs pos="0">
                  <a:srgbClr val="2681E6">
                    <a:tint val="65000"/>
                    <a:satMod val="270000"/>
                  </a:srgbClr>
                </a:gs>
                <a:gs pos="25000">
                  <a:srgbClr val="2681E6">
                    <a:tint val="60000"/>
                    <a:satMod val="300000"/>
                  </a:srgbClr>
                </a:gs>
                <a:gs pos="100000">
                  <a:srgbClr val="2681E6">
                    <a:tint val="29000"/>
                    <a:satMod val="400000"/>
                  </a:srgbClr>
                </a:gs>
              </a:gsLst>
              <a:lin ang="16200000" scaled="1"/>
            </a:gradFill>
            <a:ln w="9525" cap="flat" cmpd="sng" algn="ctr">
              <a:solidFill>
                <a:srgbClr val="2681E6">
                  <a:satMod val="150000"/>
                </a:srgbClr>
              </a:solidFill>
              <a:prstDash val="solid"/>
            </a:ln>
            <a:effectLst>
              <a:outerShdw blurRad="65500" dist="38100" dir="5400000" rotWithShape="0">
                <a:srgbClr val="000000">
                  <a:alpha val="40000"/>
                </a:srgbClr>
              </a:outerShdw>
            </a:effectLst>
          </p:spPr>
        </p:sp>
        <p:sp>
          <p:nvSpPr>
            <p:cNvPr id="13" name="Rectangle 12"/>
            <p:cNvSpPr/>
            <p:nvPr/>
          </p:nvSpPr>
          <p:spPr>
            <a:xfrm>
              <a:off x="2795095" y="2294180"/>
              <a:ext cx="1260229" cy="345600"/>
            </a:xfrm>
            <a:prstGeom prst="rect">
              <a:avLst/>
            </a:prstGeom>
            <a:gradFill rotWithShape="1">
              <a:gsLst>
                <a:gs pos="0">
                  <a:srgbClr val="2681E6">
                    <a:tint val="65000"/>
                    <a:satMod val="270000"/>
                  </a:srgbClr>
                </a:gs>
                <a:gs pos="25000">
                  <a:srgbClr val="2681E6">
                    <a:tint val="60000"/>
                    <a:satMod val="300000"/>
                  </a:srgbClr>
                </a:gs>
                <a:gs pos="100000">
                  <a:srgbClr val="2681E6">
                    <a:tint val="29000"/>
                    <a:satMod val="400000"/>
                  </a:srgbClr>
                </a:gs>
              </a:gsLst>
              <a:lin ang="16200000" scaled="1"/>
            </a:gradFill>
            <a:ln w="9525" cap="flat" cmpd="sng" algn="ctr">
              <a:solidFill>
                <a:srgbClr val="2681E6">
                  <a:satMod val="150000"/>
                </a:srgbClr>
              </a:solidFill>
              <a:prstDash val="solid"/>
            </a:ln>
            <a:effectLst>
              <a:outerShdw blurRad="65500" dist="38100" dir="5400000" rotWithShape="0">
                <a:srgbClr val="000000">
                  <a:alpha val="40000"/>
                </a:srgbClr>
              </a:outerShdw>
            </a:effectLst>
          </p:spPr>
          <p:txBody>
            <a:bodyPr lIns="85344" tIns="48768" rIns="85344" bIns="48768"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US" sz="1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grpSp>
      <p:sp>
        <p:nvSpPr>
          <p:cNvPr id="14" name="Content Placeholder 6"/>
          <p:cNvSpPr txBox="1">
            <a:spLocks/>
          </p:cNvSpPr>
          <p:nvPr/>
        </p:nvSpPr>
        <p:spPr>
          <a:xfrm>
            <a:off x="2653374" y="1613771"/>
            <a:ext cx="1915389" cy="4225054"/>
          </a:xfrm>
          <a:prstGeom prst="rect">
            <a:avLst/>
          </a:prstGeom>
          <a:gradFill rotWithShape="1">
            <a:gsLst>
              <a:gs pos="0">
                <a:srgbClr val="FFC000">
                  <a:tint val="65000"/>
                  <a:satMod val="270000"/>
                </a:srgbClr>
              </a:gs>
              <a:gs pos="25000">
                <a:srgbClr val="FFC000">
                  <a:tint val="60000"/>
                  <a:satMod val="300000"/>
                </a:srgbClr>
              </a:gs>
              <a:gs pos="100000">
                <a:srgbClr val="FFC000">
                  <a:tint val="29000"/>
                  <a:satMod val="400000"/>
                </a:srgbClr>
              </a:gs>
            </a:gsLst>
            <a:lin ang="16200000" scaled="1"/>
          </a:gradFill>
          <a:ln w="9525" cap="flat" cmpd="sng" algn="ctr">
            <a:solidFill>
              <a:srgbClr val="FFC000">
                <a:satMod val="150000"/>
              </a:srgbClr>
            </a:solidFill>
            <a:prstDash val="solid"/>
          </a:ln>
          <a:effectLst>
            <a:outerShdw blurRad="65500" dist="38100" dir="5400000" rotWithShape="0">
              <a:srgbClr val="000000">
                <a:alpha val="40000"/>
              </a:srgbClr>
            </a:outerShdw>
          </a:effectLst>
        </p:spPr>
        <p:txBody>
          <a:bodyPr vert="horz" lIns="182880" tIns="182880" rIns="182880" bIns="182880" rtlCol="0">
            <a:norm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en-US" sz="1600" b="0" i="0" u="none" strike="noStrike" kern="0" cap="none" spc="0" normalizeH="0" baseline="0" noProof="0" dirty="0" smtClean="0">
              <a:ln>
                <a:noFill/>
              </a:ln>
              <a:solidFill>
                <a:sysClr val="windowText" lastClr="000000"/>
              </a:solidFill>
              <a:effectLst/>
              <a:uLnTx/>
              <a:uFillTx/>
              <a:latin typeface="Segoe UI"/>
              <a:ea typeface="+mn-ea"/>
              <a:cs typeface="+mn-cs"/>
            </a:endParaRPr>
          </a:p>
        </p:txBody>
      </p:sp>
      <p:sp>
        <p:nvSpPr>
          <p:cNvPr id="15" name="Content Placeholder 4"/>
          <p:cNvSpPr txBox="1">
            <a:spLocks/>
          </p:cNvSpPr>
          <p:nvPr/>
        </p:nvSpPr>
        <p:spPr>
          <a:xfrm>
            <a:off x="547785" y="1604135"/>
            <a:ext cx="2105590" cy="4225054"/>
          </a:xfrm>
          <a:prstGeom prst="rect">
            <a:avLst/>
          </a:prstGeom>
          <a:gradFill rotWithShape="1">
            <a:gsLst>
              <a:gs pos="0">
                <a:srgbClr val="298B35">
                  <a:tint val="65000"/>
                  <a:satMod val="270000"/>
                </a:srgbClr>
              </a:gs>
              <a:gs pos="25000">
                <a:srgbClr val="298B35">
                  <a:tint val="60000"/>
                  <a:satMod val="300000"/>
                </a:srgbClr>
              </a:gs>
              <a:gs pos="100000">
                <a:srgbClr val="298B35">
                  <a:tint val="29000"/>
                  <a:satMod val="400000"/>
                </a:srgbClr>
              </a:gs>
            </a:gsLst>
            <a:lin ang="16200000" scaled="1"/>
          </a:gradFill>
          <a:ln w="9525" cap="flat" cmpd="sng" algn="ctr">
            <a:solidFill>
              <a:srgbClr val="298B35">
                <a:satMod val="150000"/>
              </a:srgbClr>
            </a:solidFill>
            <a:prstDash val="solid"/>
          </a:ln>
          <a:effectLst>
            <a:outerShdw blurRad="65500" dist="38100" dir="5400000" rotWithShape="0">
              <a:srgbClr val="000000">
                <a:alpha val="40000"/>
              </a:srgbClr>
            </a:outerShdw>
          </a:effectLst>
        </p:spPr>
        <p:txBody>
          <a:bodyPr vert="horz" lIns="0" tIns="182880" rIns="182880" bIns="182880" rtlCol="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Segoe UI"/>
              <a:ea typeface="+mn-ea"/>
              <a:cs typeface="+mn-cs"/>
            </a:endParaRPr>
          </a:p>
        </p:txBody>
      </p:sp>
      <p:graphicFrame>
        <p:nvGraphicFramePr>
          <p:cNvPr id="16" name="Content Placeholder 5"/>
          <p:cNvGraphicFramePr>
            <a:graphicFrameLocks/>
          </p:cNvGraphicFramePr>
          <p:nvPr>
            <p:extLst>
              <p:ext uri="{D42A27DB-BD31-4B8C-83A1-F6EECF244321}">
                <p14:modId xmlns:p14="http://schemas.microsoft.com/office/powerpoint/2010/main" val="1024711278"/>
              </p:ext>
            </p:extLst>
          </p:nvPr>
        </p:nvGraphicFramePr>
        <p:xfrm>
          <a:off x="618318" y="1705217"/>
          <a:ext cx="7830357" cy="4259886"/>
        </p:xfrm>
        <a:graphic>
          <a:graphicData uri="http://schemas.openxmlformats.org/drawingml/2006/table">
            <a:tbl>
              <a:tblPr firstRow="1" bandRow="1"/>
              <a:tblGrid>
                <a:gridCol w="1992633"/>
                <a:gridCol w="2005097"/>
                <a:gridCol w="1878028"/>
                <a:gridCol w="1954599"/>
              </a:tblGrid>
              <a:tr h="1103573">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Масштабируемая и надежная платформа для построения хранилищ, не привязанная к специфическому аппаратному обеспечению</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b="1" kern="1200">
                          <a:solidFill>
                            <a:schemeClr val="tx1"/>
                          </a:solidFill>
                          <a:latin typeface="Segoe"/>
                        </a:defRPr>
                      </a:lvl1pPr>
                      <a:lvl2pPr marL="457182" algn="l" defTabSz="914363" rtl="0" eaLnBrk="1" latinLnBrk="0" hangingPunct="1">
                        <a:defRPr sz="1800" b="1" kern="1200">
                          <a:solidFill>
                            <a:schemeClr val="tx1"/>
                          </a:solidFill>
                          <a:latin typeface="Segoe"/>
                        </a:defRPr>
                      </a:lvl2pPr>
                      <a:lvl3pPr marL="914363" algn="l" defTabSz="914363" rtl="0" eaLnBrk="1" latinLnBrk="0" hangingPunct="1">
                        <a:defRPr sz="1800" b="1" kern="1200">
                          <a:solidFill>
                            <a:schemeClr val="tx1"/>
                          </a:solidFill>
                          <a:latin typeface="Segoe"/>
                        </a:defRPr>
                      </a:lvl3pPr>
                      <a:lvl4pPr marL="1371545" algn="l" defTabSz="914363" rtl="0" eaLnBrk="1" latinLnBrk="0" hangingPunct="1">
                        <a:defRPr sz="1800" b="1" kern="1200">
                          <a:solidFill>
                            <a:schemeClr val="tx1"/>
                          </a:solidFill>
                          <a:latin typeface="Segoe"/>
                        </a:defRPr>
                      </a:lvl4pPr>
                      <a:lvl5pPr marL="1828727" algn="l" defTabSz="914363" rtl="0" eaLnBrk="1" latinLnBrk="0" hangingPunct="1">
                        <a:defRPr sz="1800" b="1" kern="1200">
                          <a:solidFill>
                            <a:schemeClr val="tx1"/>
                          </a:solidFill>
                          <a:latin typeface="Segoe"/>
                        </a:defRPr>
                      </a:lvl5pPr>
                      <a:lvl6pPr marL="2285909" algn="l" defTabSz="914363" rtl="0" eaLnBrk="1" latinLnBrk="0" hangingPunct="1">
                        <a:defRPr sz="1800" b="1" kern="1200">
                          <a:solidFill>
                            <a:schemeClr val="tx1"/>
                          </a:solidFill>
                          <a:latin typeface="Segoe"/>
                        </a:defRPr>
                      </a:lvl6pPr>
                      <a:lvl7pPr marL="2743090" algn="l" defTabSz="914363" rtl="0" eaLnBrk="1" latinLnBrk="0" hangingPunct="1">
                        <a:defRPr sz="1800" b="1" kern="1200">
                          <a:solidFill>
                            <a:schemeClr val="tx1"/>
                          </a:solidFill>
                          <a:latin typeface="Segoe"/>
                        </a:defRPr>
                      </a:lvl7pPr>
                      <a:lvl8pPr marL="3200272" algn="l" defTabSz="914363" rtl="0" eaLnBrk="1" latinLnBrk="0" hangingPunct="1">
                        <a:defRPr sz="1800" b="1" kern="1200">
                          <a:solidFill>
                            <a:schemeClr val="tx1"/>
                          </a:solidFill>
                          <a:latin typeface="Segoe"/>
                        </a:defRPr>
                      </a:lvl8pPr>
                      <a:lvl9pPr marL="3657454" algn="l" defTabSz="914363" rtl="0" eaLnBrk="1" latinLnBrk="0" hangingPunct="1">
                        <a:defRPr sz="1800" b="1" kern="1200">
                          <a:solidFill>
                            <a:schemeClr val="tx1"/>
                          </a:solidFill>
                          <a:latin typeface="Segoe"/>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Законченное</a:t>
                      </a:r>
                      <a:r>
                        <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SMP</a:t>
                      </a:r>
                      <a:r>
                        <a:rPr kumimoji="0" lang="ru-RU"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-решение для хранилищ данных на оптимизированном аппаратном обеспечении</a:t>
                      </a:r>
                      <a:endPar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b="1" kern="1200">
                          <a:solidFill>
                            <a:schemeClr val="tx1"/>
                          </a:solidFill>
                          <a:latin typeface="Segoe UI"/>
                        </a:defRPr>
                      </a:lvl1pPr>
                      <a:lvl2pPr marL="457182" algn="l" defTabSz="914363" rtl="0" eaLnBrk="1" latinLnBrk="0" hangingPunct="1">
                        <a:defRPr sz="1800" b="1" kern="1200">
                          <a:solidFill>
                            <a:schemeClr val="tx1"/>
                          </a:solidFill>
                          <a:latin typeface="Segoe UI"/>
                        </a:defRPr>
                      </a:lvl2pPr>
                      <a:lvl3pPr marL="914363" algn="l" defTabSz="914363" rtl="0" eaLnBrk="1" latinLnBrk="0" hangingPunct="1">
                        <a:defRPr sz="1800" b="1" kern="1200">
                          <a:solidFill>
                            <a:schemeClr val="tx1"/>
                          </a:solidFill>
                          <a:latin typeface="Segoe UI"/>
                        </a:defRPr>
                      </a:lvl3pPr>
                      <a:lvl4pPr marL="1371545" algn="l" defTabSz="914363" rtl="0" eaLnBrk="1" latinLnBrk="0" hangingPunct="1">
                        <a:defRPr sz="1800" b="1" kern="1200">
                          <a:solidFill>
                            <a:schemeClr val="tx1"/>
                          </a:solidFill>
                          <a:latin typeface="Segoe UI"/>
                        </a:defRPr>
                      </a:lvl4pPr>
                      <a:lvl5pPr marL="1828727" algn="l" defTabSz="914363" rtl="0" eaLnBrk="1" latinLnBrk="0" hangingPunct="1">
                        <a:defRPr sz="1800" b="1" kern="1200">
                          <a:solidFill>
                            <a:schemeClr val="tx1"/>
                          </a:solidFill>
                          <a:latin typeface="Segoe UI"/>
                        </a:defRPr>
                      </a:lvl5pPr>
                      <a:lvl6pPr marL="2285909" algn="l" defTabSz="914363" rtl="0" eaLnBrk="1" latinLnBrk="0" hangingPunct="1">
                        <a:defRPr sz="1800" b="1" kern="1200">
                          <a:solidFill>
                            <a:schemeClr val="tx1"/>
                          </a:solidFill>
                          <a:latin typeface="Segoe UI"/>
                        </a:defRPr>
                      </a:lvl6pPr>
                      <a:lvl7pPr marL="2743090" algn="l" defTabSz="914363" rtl="0" eaLnBrk="1" latinLnBrk="0" hangingPunct="1">
                        <a:defRPr sz="1800" b="1" kern="1200">
                          <a:solidFill>
                            <a:schemeClr val="tx1"/>
                          </a:solidFill>
                          <a:latin typeface="Segoe UI"/>
                        </a:defRPr>
                      </a:lvl7pPr>
                      <a:lvl8pPr marL="3200272" algn="l" defTabSz="914363" rtl="0" eaLnBrk="1" latinLnBrk="0" hangingPunct="1">
                        <a:defRPr sz="1800" b="1" kern="1200">
                          <a:solidFill>
                            <a:schemeClr val="tx1"/>
                          </a:solidFill>
                          <a:latin typeface="Segoe UI"/>
                        </a:defRPr>
                      </a:lvl8pPr>
                      <a:lvl9pPr marL="3657454" algn="l" defTabSz="914363" rtl="0" eaLnBrk="1" latinLnBrk="0" hangingPunct="1">
                        <a:defRPr sz="1800" b="1" kern="1200">
                          <a:solidFill>
                            <a:schemeClr val="tx1"/>
                          </a:solidFill>
                          <a:latin typeface="Segoe U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«Справочные» архитектуры, предлагающие лучшую цену/производительность для сценариев </a:t>
                      </a: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DW</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Готовый программно-аппаратный комплекс для крупных хранилищ</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945853">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Ориентируется на витрины данных и хранилищ малого и среднего размера общего назначения</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Ориентировано на небольшие витрины данных со «сканоцентричной» нагрузкой</a:t>
                      </a:r>
                      <a:endPar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Ориентировано на витрины или хранилища малого-среднего размера </a:t>
                      </a:r>
                      <a:r>
                        <a:rPr kumimoji="0" lang="ru-RU" sz="1000" b="1" i="0" u="none" strike="noStrike" kern="1200" cap="none" normalizeH="0" baseline="0" noProof="0" dirty="0" smtClean="0">
                          <a:ln>
                            <a:noFill/>
                          </a:ln>
                          <a:solidFill>
                            <a:schemeClr val="bg1"/>
                          </a:solidFill>
                          <a:effectLst/>
                          <a:latin typeface="+mn-lt"/>
                          <a:ea typeface="+mn-ea"/>
                          <a:cs typeface="Arial" charset="0"/>
                          <a:sym typeface="Wingdings 2" pitchFamily="18" charset="2"/>
                        </a:rPr>
                        <a:t>со «сканоцентричной» нагрузкой</a:t>
                      </a:r>
                      <a:endParaRPr kumimoji="0" lang="en-US" sz="1000" b="1" i="0" u="none" strike="noStrike" kern="1200" cap="none" normalizeH="0" baseline="0" noProof="0" dirty="0" smtClean="0">
                        <a:ln>
                          <a:noFill/>
                        </a:ln>
                        <a:solidFill>
                          <a:schemeClr val="bg1"/>
                        </a:solidFill>
                        <a:effectLst/>
                        <a:latin typeface="+mn-lt"/>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Предоставляется возможность выбора и преднастройки аппаратной части и архитектуры</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60486">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Только ПО: встроенные инструменты </a:t>
                      </a: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ETL, </a:t>
                      </a: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аналитики, отчетности, управления НСИ</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Integrated Appliance </a:t>
                      </a:r>
                    </a:p>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(Software and Hardware)</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Reference Architectures (Software and Hardware)</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DW Appliance</a:t>
                      </a:r>
                    </a:p>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a:t>
                      </a: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Полностью интегрированное железо и софт</a:t>
                      </a: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96897">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Scale-Up DW</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Scale-Up DW</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Scale-Up DW</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Scale-Out DW with MPP</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04463">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Десятки терабайт</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rPr>
                        <a:t>До 5 терабайт</a:t>
                      </a:r>
                      <a:endParaRPr kumimoji="0" lang="en-US" sz="1000" b="1" i="0" u="none" strike="noStrike" kern="1200" cap="none" normalizeH="0" baseline="0" noProof="0" dirty="0" smtClean="0">
                        <a:ln>
                          <a:noFill/>
                        </a:ln>
                        <a:solidFill>
                          <a:schemeClr val="bg1"/>
                        </a:solidFill>
                        <a:effectLst/>
                        <a:latin typeface="Segoe"/>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5 - 80 </a:t>
                      </a:r>
                      <a:r>
                        <a:rPr kumimoji="0" lang="ru-RU"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терабайт</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smtClean="0">
                          <a:ln>
                            <a:noFill/>
                          </a:ln>
                          <a:solidFill>
                            <a:schemeClr val="bg1"/>
                          </a:solidFill>
                          <a:effectLst/>
                          <a:latin typeface="Segoe" pitchFamily="34" charset="0"/>
                          <a:ea typeface="+mn-ea"/>
                          <a:cs typeface="Arial" charset="0"/>
                          <a:sym typeface="Segoe" pitchFamily="2" charset="0"/>
                        </a:rPr>
                        <a:t>  </a:t>
                      </a:r>
                      <a:r>
                        <a:rPr kumimoji="0" lang="ru-RU" sz="1000" b="1" i="0" u="none" strike="noStrike" kern="1200" cap="none" normalizeH="0" baseline="0" dirty="0" smtClean="0">
                          <a:ln>
                            <a:noFill/>
                          </a:ln>
                          <a:solidFill>
                            <a:schemeClr val="bg1"/>
                          </a:solidFill>
                          <a:effectLst/>
                          <a:latin typeface="Segoe" pitchFamily="34" charset="0"/>
                          <a:ea typeface="+mn-ea"/>
                          <a:cs typeface="Arial" charset="0"/>
                          <a:sym typeface="Segoe" pitchFamily="2" charset="0"/>
                        </a:rPr>
                        <a:t>сотни терабайт</a:t>
                      </a:r>
                      <a:endParaRPr kumimoji="0" lang="en-US" sz="1000" b="1" i="0" u="none" strike="noStrike" kern="1200" cap="none" normalizeH="0" baseline="0" dirty="0" smtClean="0">
                        <a:ln>
                          <a:noFill/>
                        </a:ln>
                        <a:solidFill>
                          <a:schemeClr val="bg1"/>
                        </a:solidFill>
                        <a:effectLst/>
                        <a:latin typeface="Segoe" pitchFamily="34" charset="0"/>
                        <a:ea typeface="+mn-ea"/>
                        <a:cs typeface="Arial" charset="0"/>
                        <a:sym typeface="Segoe" pitchFamily="2" charset="0"/>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59146">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$28.8K/</a:t>
                      </a:r>
                      <a:r>
                        <a:rPr kumimoji="0" lang="en-US" sz="1000" b="1" i="0" u="none" strike="noStrike" kern="1200" cap="none" normalizeH="0" baseline="0" noProof="0" dirty="0" err="1" smtClean="0">
                          <a:ln>
                            <a:noFill/>
                          </a:ln>
                          <a:solidFill>
                            <a:schemeClr val="bg1"/>
                          </a:solidFill>
                          <a:effectLst/>
                          <a:latin typeface="Segoe" pitchFamily="34" charset="0"/>
                          <a:ea typeface="+mn-ea"/>
                          <a:cs typeface="Arial" charset="0"/>
                          <a:sym typeface="Wingdings 2" pitchFamily="18" charset="2"/>
                        </a:rPr>
                        <a:t>Proc</a:t>
                      </a: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$9.9K/</a:t>
                      </a:r>
                      <a:r>
                        <a:rPr kumimoji="0" lang="en-US" sz="1000" b="1" i="0" u="none" strike="noStrike" kern="1200" cap="none" normalizeH="0" baseline="0" noProof="0" dirty="0" err="1" smtClean="0">
                          <a:ln>
                            <a:noFill/>
                          </a:ln>
                          <a:solidFill>
                            <a:schemeClr val="bg1"/>
                          </a:solidFill>
                          <a:effectLst/>
                          <a:latin typeface="Segoe" pitchFamily="34" charset="0"/>
                          <a:ea typeface="+mn-ea"/>
                          <a:cs typeface="Arial" charset="0"/>
                          <a:sym typeface="Wingdings 2" pitchFamily="18" charset="2"/>
                        </a:rPr>
                        <a:t>Svr</a:t>
                      </a:r>
                      <a:r>
                        <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rPr>
                        <a:t> + $162/CAL</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chemeClr val="bg1"/>
                          </a:solidFill>
                          <a:effectLst/>
                          <a:uLnTx/>
                          <a:uFillTx/>
                          <a:latin typeface="Segoe"/>
                          <a:ea typeface="+mn-ea"/>
                          <a:cs typeface="Arial" charset="0"/>
                          <a:sym typeface="Segoe" pitchFamily="2" charset="0"/>
                        </a:rPr>
                        <a:t>Target price to be ≤ 2-proc Fast Track</a:t>
                      </a: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107 - 683 </a:t>
                      </a:r>
                      <a:r>
                        <a:rPr kumimoji="0" lang="ru-RU"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тыс.долл. </a:t>
                      </a:r>
                      <a:r>
                        <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(2 – 8 </a:t>
                      </a:r>
                      <a:r>
                        <a:rPr kumimoji="0" lang="ru-RU"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проц.,</a:t>
                      </a:r>
                      <a:r>
                        <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 </a:t>
                      </a:r>
                      <a:r>
                        <a:rPr kumimoji="0" lang="ru-RU"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включая железо)</a:t>
                      </a:r>
                      <a:endPar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38.3</a:t>
                      </a:r>
                      <a:r>
                        <a:rPr kumimoji="0" lang="ru-RU"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 тыс.долл.</a:t>
                      </a:r>
                      <a:r>
                        <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a:t>
                      </a:r>
                      <a:r>
                        <a:rPr kumimoji="0" lang="ru-RU"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rPr>
                        <a:t>проц.</a:t>
                      </a:r>
                      <a:endPar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8914">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UI"/>
                        </a:defRPr>
                      </a:lvl1pPr>
                      <a:lvl2pPr marL="457182" algn="l" defTabSz="914363" rtl="0" eaLnBrk="1" latinLnBrk="0" hangingPunct="1">
                        <a:defRPr sz="1800" kern="1200">
                          <a:solidFill>
                            <a:schemeClr val="tx1"/>
                          </a:solidFill>
                          <a:latin typeface="Segoe UI"/>
                        </a:defRPr>
                      </a:lvl2pPr>
                      <a:lvl3pPr marL="914363" algn="l" defTabSz="914363" rtl="0" eaLnBrk="1" latinLnBrk="0" hangingPunct="1">
                        <a:defRPr sz="1800" kern="1200">
                          <a:solidFill>
                            <a:schemeClr val="tx1"/>
                          </a:solidFill>
                          <a:latin typeface="Segoe UI"/>
                        </a:defRPr>
                      </a:lvl3pPr>
                      <a:lvl4pPr marL="1371545" algn="l" defTabSz="914363" rtl="0" eaLnBrk="1" latinLnBrk="0" hangingPunct="1">
                        <a:defRPr sz="1800" kern="1200">
                          <a:solidFill>
                            <a:schemeClr val="tx1"/>
                          </a:solidFill>
                          <a:latin typeface="Segoe UI"/>
                        </a:defRPr>
                      </a:lvl4pPr>
                      <a:lvl5pPr marL="1828727" algn="l" defTabSz="914363" rtl="0" eaLnBrk="1" latinLnBrk="0" hangingPunct="1">
                        <a:defRPr sz="1800" kern="1200">
                          <a:solidFill>
                            <a:schemeClr val="tx1"/>
                          </a:solidFill>
                          <a:latin typeface="Segoe UI"/>
                        </a:defRPr>
                      </a:lvl5pPr>
                      <a:lvl6pPr marL="2285909" algn="l" defTabSz="914363" rtl="0" eaLnBrk="1" latinLnBrk="0" hangingPunct="1">
                        <a:defRPr sz="1800" kern="1200">
                          <a:solidFill>
                            <a:schemeClr val="tx1"/>
                          </a:solidFill>
                          <a:latin typeface="Segoe UI"/>
                        </a:defRPr>
                      </a:lvl6pPr>
                      <a:lvl7pPr marL="2743090" algn="l" defTabSz="914363" rtl="0" eaLnBrk="1" latinLnBrk="0" hangingPunct="1">
                        <a:defRPr sz="1800" kern="1200">
                          <a:solidFill>
                            <a:schemeClr val="tx1"/>
                          </a:solidFill>
                          <a:latin typeface="Segoe UI"/>
                        </a:defRPr>
                      </a:lvl7pPr>
                      <a:lvl8pPr marL="3200272" algn="l" defTabSz="914363" rtl="0" eaLnBrk="1" latinLnBrk="0" hangingPunct="1">
                        <a:defRPr sz="1800" kern="1200">
                          <a:solidFill>
                            <a:schemeClr val="tx1"/>
                          </a:solidFill>
                          <a:latin typeface="Segoe UI"/>
                        </a:defRPr>
                      </a:lvl8pPr>
                      <a:lvl9pPr marL="3657454" algn="l" defTabSz="914363" rtl="0" eaLnBrk="1" latinLnBrk="0" hangingPunct="1">
                        <a:defRPr sz="1800" kern="1200">
                          <a:solidFill>
                            <a:schemeClr val="tx1"/>
                          </a:solidFill>
                          <a:latin typeface="Segoe U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endParaRPr>
                    </a:p>
                  </a:txBody>
                  <a:tcPr marL="68598" marR="6859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Rectangle 16"/>
          <p:cNvSpPr/>
          <p:nvPr/>
        </p:nvSpPr>
        <p:spPr bwMode="auto">
          <a:xfrm>
            <a:off x="531639" y="1038943"/>
            <a:ext cx="7917036" cy="545289"/>
          </a:xfrm>
          <a:prstGeom prst="rect">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pic>
        <p:nvPicPr>
          <p:cNvPr id="18" name="Picture 17" descr="LogoR2.jpg"/>
          <p:cNvPicPr>
            <a:picLocks noChangeAspect="1"/>
          </p:cNvPicPr>
          <p:nvPr/>
        </p:nvPicPr>
        <p:blipFill>
          <a:blip r:embed="rId2" cstate="print"/>
          <a:stretch>
            <a:fillRect/>
          </a:stretch>
        </p:blipFill>
        <p:spPr>
          <a:xfrm>
            <a:off x="6639136" y="1050816"/>
            <a:ext cx="1668609" cy="514355"/>
          </a:xfrm>
          <a:prstGeom prst="rect">
            <a:avLst/>
          </a:prstGeom>
          <a:solidFill>
            <a:srgbClr val="F2F2F2"/>
          </a:solidFill>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220" y="1042011"/>
            <a:ext cx="1820631" cy="49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94" y="1079974"/>
            <a:ext cx="1658125" cy="459633"/>
          </a:xfrm>
          <a:prstGeom prst="rect">
            <a:avLst/>
          </a:prstGeom>
        </p:spPr>
      </p:pic>
      <p:sp>
        <p:nvSpPr>
          <p:cNvPr id="31" name="Rectangle 30"/>
          <p:cNvSpPr/>
          <p:nvPr/>
        </p:nvSpPr>
        <p:spPr>
          <a:xfrm>
            <a:off x="2653374" y="1015444"/>
            <a:ext cx="1721671" cy="58509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lIns="85344" tIns="48768" rIns="85344" bIns="48768" spcCol="1270" anchor="ctr"/>
          <a:lstStyle/>
          <a:p>
            <a:pPr algn="ctr" defTabSz="533400">
              <a:lnSpc>
                <a:spcPct val="90000"/>
              </a:lnSpc>
              <a:spcAft>
                <a:spcPct val="35000"/>
              </a:spcAft>
              <a:defRPr/>
            </a:pPr>
            <a:r>
              <a:rPr lang="en-US" sz="1200" b="1" kern="0" dirty="0" smtClean="0">
                <a:solidFill>
                  <a:schemeClr val="bg1"/>
                </a:solidFill>
              </a:rPr>
              <a:t>HP Business DW</a:t>
            </a:r>
          </a:p>
          <a:p>
            <a:pPr algn="ctr" defTabSz="533400">
              <a:lnSpc>
                <a:spcPct val="90000"/>
              </a:lnSpc>
              <a:spcAft>
                <a:spcPct val="35000"/>
              </a:spcAft>
              <a:defRPr/>
            </a:pPr>
            <a:r>
              <a:rPr lang="en-US" sz="1200" b="1" kern="0" dirty="0" smtClean="0">
                <a:solidFill>
                  <a:schemeClr val="bg1"/>
                </a:solidFill>
              </a:rPr>
              <a:t>Appliance</a:t>
            </a:r>
            <a:endParaRPr lang="en-US" sz="1200" b="1" kern="0" dirty="0">
              <a:solidFill>
                <a:schemeClr val="bg1"/>
              </a:solidFill>
            </a:endParaRPr>
          </a:p>
        </p:txBody>
      </p:sp>
    </p:spTree>
    <p:extLst>
      <p:ext uri="{BB962C8B-B14F-4D97-AF65-F5344CB8AC3E}">
        <p14:creationId xmlns:p14="http://schemas.microsoft.com/office/powerpoint/2010/main" val="25596146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8229600" cy="553998"/>
          </a:xfrm>
        </p:spPr>
        <p:txBody>
          <a:bodyPr/>
          <a:lstStyle/>
          <a:p>
            <a:r>
              <a:rPr lang="en-US" dirty="0" smtClean="0"/>
              <a:t>Data Warehouse appliances</a:t>
            </a:r>
            <a:endParaRPr lang="en-US" dirty="0"/>
          </a:p>
        </p:txBody>
      </p:sp>
      <p:sp>
        <p:nvSpPr>
          <p:cNvPr id="3" name="Content Placeholder 2"/>
          <p:cNvSpPr>
            <a:spLocks noGrp="1"/>
          </p:cNvSpPr>
          <p:nvPr>
            <p:ph sz="quarter" idx="2"/>
          </p:nvPr>
        </p:nvSpPr>
        <p:spPr>
          <a:xfrm>
            <a:off x="4800600" y="1590975"/>
            <a:ext cx="4040188" cy="4685999"/>
          </a:xfrm>
        </p:spPr>
        <p:txBody>
          <a:bodyPr>
            <a:normAutofit/>
          </a:bodyPr>
          <a:lstStyle/>
          <a:p>
            <a:r>
              <a:rPr lang="en-US" sz="2000" dirty="0"/>
              <a:t>A prepackaged or pre-configured balanced set of hardware (servers, memory, storage and I/O channels), software (operating system, DBMS and management software), service and support, sold as a unit with built-in redundancy for high availability positioned as a platform for data </a:t>
            </a:r>
            <a:r>
              <a:rPr lang="en-US" sz="2000" dirty="0" smtClean="0"/>
              <a:t>warehousing</a:t>
            </a:r>
            <a:endParaRPr lang="ru-RU" sz="2000" dirty="0"/>
          </a:p>
          <a:p>
            <a:r>
              <a:rPr lang="ru-RU" sz="2000" dirty="0" smtClean="0"/>
              <a:t>Иными словами, «приставка» </a:t>
            </a:r>
            <a:r>
              <a:rPr lang="ru-RU" sz="2000" dirty="0" smtClean="0">
                <a:sym typeface="Wingdings" pitchFamily="2" charset="2"/>
              </a:rPr>
              <a:t></a:t>
            </a:r>
          </a:p>
          <a:p>
            <a:pPr lvl="1"/>
            <a:r>
              <a:rPr lang="ru-RU" sz="1700" dirty="0" smtClean="0">
                <a:sym typeface="Wingdings" pitchFamily="2" charset="2"/>
              </a:rPr>
              <a:t>Готовое программно-аппаратное решение под ключ</a:t>
            </a:r>
            <a:endParaRPr lang="en-US" sz="1700" dirty="0"/>
          </a:p>
        </p:txBody>
      </p:sp>
      <p:pic>
        <p:nvPicPr>
          <p:cNvPr id="10" name="Picture 4" descr="http://www.netezza.com/images/skimmer_blade.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400" r="97600"/>
                    </a14:imgEffect>
                  </a14:imgLayer>
                </a14:imgProps>
              </a:ext>
              <a:ext uri="{28A0092B-C50C-407E-A947-70E740481C1C}">
                <a14:useLocalDpi xmlns:a14="http://schemas.microsoft.com/office/drawing/2010/main" val="0"/>
              </a:ext>
            </a:extLst>
          </a:blip>
          <a:srcRect/>
          <a:stretch>
            <a:fillRect/>
          </a:stretch>
        </p:blipFill>
        <p:spPr bwMode="auto">
          <a:xfrm>
            <a:off x="472591" y="4583004"/>
            <a:ext cx="1557743" cy="13372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netezza.com/images/twinfin_prod_shot.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79433" l="11628" r="98256"/>
                    </a14:imgEffect>
                  </a14:imgLayer>
                </a14:imgProps>
              </a:ext>
              <a:ext uri="{28A0092B-C50C-407E-A947-70E740481C1C}">
                <a14:useLocalDpi xmlns:a14="http://schemas.microsoft.com/office/drawing/2010/main" val="0"/>
              </a:ext>
            </a:extLst>
          </a:blip>
          <a:srcRect/>
          <a:stretch>
            <a:fillRect/>
          </a:stretch>
        </p:blipFill>
        <p:spPr bwMode="auto">
          <a:xfrm>
            <a:off x="415426" y="1272038"/>
            <a:ext cx="2115101" cy="46225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am.ee/files/images/exadata.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250" b="98542" l="3425" r="96918">
                        <a14:foregroundMark x1="68493" y1="46250" x2="78082" y2="46458"/>
                        <a14:foregroundMark x1="78082" y1="46458" x2="79110" y2="56250"/>
                        <a14:foregroundMark x1="78767" y1="56250" x2="66096" y2="56250"/>
                        <a14:foregroundMark x1="66096" y1="56250" x2="66096" y2="46042"/>
                        <a14:foregroundMark x1="68493" y1="48958" x2="73973" y2="52500"/>
                        <a14:foregroundMark x1="74658" y1="53542" x2="76027" y2="55000"/>
                        <a14:foregroundMark x1="71233" y1="54167" x2="71233" y2="54167"/>
                      </a14:backgroundRemoval>
                    </a14:imgEffect>
                  </a14:imgLayer>
                </a14:imgProps>
              </a:ext>
              <a:ext uri="{28A0092B-C50C-407E-A947-70E740481C1C}">
                <a14:useLocalDpi xmlns:a14="http://schemas.microsoft.com/office/drawing/2010/main" val="0"/>
              </a:ext>
            </a:extLst>
          </a:blip>
          <a:srcRect/>
          <a:stretch>
            <a:fillRect/>
          </a:stretch>
        </p:blipFill>
        <p:spPr bwMode="auto">
          <a:xfrm>
            <a:off x="1444394" y="2491238"/>
            <a:ext cx="1877866"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100000" l="5699" r="98187">
                        <a14:foregroundMark x1="20466" y1="96712" x2="95596" y2="94584"/>
                        <a14:foregroundMark x1="98446" y1="91296" x2="98446" y2="91296"/>
                        <a14:backgroundMark x1="7254" y1="90909" x2="7254" y2="90909"/>
                        <a14:backgroundMark x1="21762" y1="97776" x2="95596" y2="95841"/>
                      </a14:backgroundRemoval>
                    </a14:imgEffect>
                  </a14:imgLayer>
                </a14:imgProps>
              </a:ext>
              <a:ext uri="{28A0092B-C50C-407E-A947-70E740481C1C}">
                <a14:useLocalDpi xmlns:a14="http://schemas.microsoft.com/office/drawing/2010/main" val="0"/>
              </a:ext>
            </a:extLst>
          </a:blip>
          <a:srcRect/>
          <a:stretch/>
        </p:blipFill>
        <p:spPr>
          <a:xfrm>
            <a:off x="2272150" y="1272039"/>
            <a:ext cx="1601696" cy="4291584"/>
          </a:xfrm>
          <a:prstGeom prst="rect">
            <a:avLst/>
          </a:prstGeom>
        </p:spPr>
      </p:pic>
    </p:spTree>
    <p:custDataLst>
      <p:tags r:id="rId1"/>
    </p:custDataLst>
    <p:extLst>
      <p:ext uri="{BB962C8B-B14F-4D97-AF65-F5344CB8AC3E}">
        <p14:creationId xmlns:p14="http://schemas.microsoft.com/office/powerpoint/2010/main" val="3315365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5|1.5|1"/>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eroes Happen Here - Launch Wave 2008 Template">
  <a:themeElements>
    <a:clrScheme name="Custom 116">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CC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wrap="square" lIns="0" tIns="0" rIns="0" bIns="0" rtlCol="0">
        <a:spAutoFit/>
      </a:bodyPr>
      <a:lstStyle>
        <a:defPPr marL="180975" marR="0" indent="-180975" algn="l" defTabSz="914363" rtl="0" eaLnBrk="1" fontAlgn="auto" latinLnBrk="0" hangingPunct="1">
          <a:lnSpc>
            <a:spcPct val="90000"/>
          </a:lnSpc>
          <a:spcBef>
            <a:spcPct val="20000"/>
          </a:spcBef>
          <a:spcAft>
            <a:spcPts val="0"/>
          </a:spcAft>
          <a:buClrTx/>
          <a:buSzPct val="80000"/>
          <a:buFontTx/>
          <a:buBlip>
            <a:blip xmlns:r="http://schemas.openxmlformats.org/officeDocument/2006/relationships" r:embed="rId1"/>
          </a:buBlip>
          <a:tabLst/>
          <a:defRPr kumimoji="0" sz="105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 2008 Theme</Template>
  <TotalTime>0</TotalTime>
  <Words>4061</Words>
  <Application>Microsoft Office PowerPoint</Application>
  <PresentationFormat>On-screen Show (4:3)</PresentationFormat>
  <Paragraphs>817</Paragraphs>
  <Slides>44</Slides>
  <Notes>22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Heroes Happen Here - Launch Wave 2008 Template</vt:lpstr>
      <vt:lpstr>Новые возможности по работе с массивными хранилищами данных в SQL Server </vt:lpstr>
      <vt:lpstr>Приоритетные проблемы заказчиков</vt:lpstr>
      <vt:lpstr>Приоритетные проблемы заказчиков</vt:lpstr>
      <vt:lpstr>Приоритетные проблемы заказчиков</vt:lpstr>
      <vt:lpstr>Приоритетные проблемы заказчиков</vt:lpstr>
      <vt:lpstr>Тенденции индустрии Data Warehouse</vt:lpstr>
      <vt:lpstr>Технический состав DW-решения</vt:lpstr>
      <vt:lpstr>Коммерческий состав DW-решений</vt:lpstr>
      <vt:lpstr>Data Warehouse appliances</vt:lpstr>
      <vt:lpstr>HP Business Data Warehouse Appliance</vt:lpstr>
      <vt:lpstr>SQL Server Fast Track Data Warehouse</vt:lpstr>
      <vt:lpstr>Компоненты Fast Track Data Warehouse</vt:lpstr>
      <vt:lpstr>Fast Track Data Warehouse</vt:lpstr>
      <vt:lpstr>PowerPoint Presentation</vt:lpstr>
      <vt:lpstr>Референсные конфигурации Fast Track V3.0</vt:lpstr>
      <vt:lpstr>Преимущества Fast Track Data Warehouse</vt:lpstr>
      <vt:lpstr>SQL Server 2008 R2 PDW</vt:lpstr>
      <vt:lpstr>24.07.2008. Microsoft покупает DATAllegro.</vt:lpstr>
      <vt:lpstr>Проект Madison</vt:lpstr>
      <vt:lpstr>Составные компоненты архитектуры PDW</vt:lpstr>
      <vt:lpstr>Составные компоненты архитектуры PDW</vt:lpstr>
      <vt:lpstr>Все вместе на картинке</vt:lpstr>
      <vt:lpstr>PowerPoint Presentation</vt:lpstr>
      <vt:lpstr>Распределение данных</vt:lpstr>
      <vt:lpstr>Пример распределения</vt:lpstr>
      <vt:lpstr>Пример распределения</vt:lpstr>
      <vt:lpstr>Пример распределения</vt:lpstr>
      <vt:lpstr>Пример создания базы</vt:lpstr>
      <vt:lpstr>Пример создания репл.таблицы</vt:lpstr>
      <vt:lpstr>Пример создания распред.таблицы</vt:lpstr>
      <vt:lpstr>Дизайн хранилища</vt:lpstr>
      <vt:lpstr>Последовательность выполнения запроса</vt:lpstr>
      <vt:lpstr>Архитектура «Ступица-спицы»</vt:lpstr>
      <vt:lpstr>PDW Hub &amp; Spoke</vt:lpstr>
      <vt:lpstr>Стоимость</vt:lpstr>
      <vt:lpstr>Итак,</vt:lpstr>
      <vt:lpstr>Предложения Microsoft в области DW</vt:lpstr>
      <vt:lpstr>Microsoft Critical Advantage Program</vt:lpstr>
      <vt:lpstr>Предложения по поддержке</vt:lpstr>
      <vt:lpstr>Позиционирование продуктов DW</vt:lpstr>
      <vt:lpstr>Сертификация ФСТЭК</vt:lpstr>
      <vt:lpstr>Сертификация ФСБ</vt:lpstr>
      <vt:lpstr>Ресурсы</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2011-04-08T08:47:36Z</dcterms:created>
  <dcterms:modified xsi:type="dcterms:W3CDTF">2011-04-20T14:32:57Z</dcterms:modified>
</cp:coreProperties>
</file>