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Default Extension="doc" ContentType="application/msword"/>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59"/>
  </p:notesMasterIdLst>
  <p:handoutMasterIdLst>
    <p:handoutMasterId r:id="rId60"/>
  </p:handoutMasterIdLst>
  <p:sldIdLst>
    <p:sldId id="1455" r:id="rId2"/>
    <p:sldId id="1485" r:id="rId3"/>
    <p:sldId id="1564" r:id="rId4"/>
    <p:sldId id="1482" r:id="rId5"/>
    <p:sldId id="1483" r:id="rId6"/>
    <p:sldId id="1484" r:id="rId7"/>
    <p:sldId id="1565" r:id="rId8"/>
    <p:sldId id="1425" r:id="rId9"/>
    <p:sldId id="1489" r:id="rId10"/>
    <p:sldId id="1490" r:id="rId11"/>
    <p:sldId id="1589" r:id="rId12"/>
    <p:sldId id="1587" r:id="rId13"/>
    <p:sldId id="1588" r:id="rId14"/>
    <p:sldId id="1590" r:id="rId15"/>
    <p:sldId id="1493" r:id="rId16"/>
    <p:sldId id="1383" r:id="rId17"/>
    <p:sldId id="1563" r:id="rId18"/>
    <p:sldId id="1379" r:id="rId19"/>
    <p:sldId id="1380" r:id="rId20"/>
    <p:sldId id="1388" r:id="rId21"/>
    <p:sldId id="1566" r:id="rId22"/>
    <p:sldId id="1384" r:id="rId23"/>
    <p:sldId id="1509" r:id="rId24"/>
    <p:sldId id="1510" r:id="rId25"/>
    <p:sldId id="1569" r:id="rId26"/>
    <p:sldId id="1570" r:id="rId27"/>
    <p:sldId id="1522" r:id="rId28"/>
    <p:sldId id="1381" r:id="rId29"/>
    <p:sldId id="1521" r:id="rId30"/>
    <p:sldId id="1567" r:id="rId31"/>
    <p:sldId id="1454" r:id="rId32"/>
    <p:sldId id="1445" r:id="rId33"/>
    <p:sldId id="1446" r:id="rId34"/>
    <p:sldId id="1447" r:id="rId35"/>
    <p:sldId id="1448" r:id="rId36"/>
    <p:sldId id="1568" r:id="rId37"/>
    <p:sldId id="1528" r:id="rId38"/>
    <p:sldId id="1530" r:id="rId39"/>
    <p:sldId id="1531" r:id="rId40"/>
    <p:sldId id="1534" r:id="rId41"/>
    <p:sldId id="1536" r:id="rId42"/>
    <p:sldId id="1450" r:id="rId43"/>
    <p:sldId id="1571" r:id="rId44"/>
    <p:sldId id="1572" r:id="rId45"/>
    <p:sldId id="1573" r:id="rId46"/>
    <p:sldId id="1574" r:id="rId47"/>
    <p:sldId id="1575" r:id="rId48"/>
    <p:sldId id="1576" r:id="rId49"/>
    <p:sldId id="1577" r:id="rId50"/>
    <p:sldId id="1578" r:id="rId51"/>
    <p:sldId id="1581" r:id="rId52"/>
    <p:sldId id="1579" r:id="rId53"/>
    <p:sldId id="1580" r:id="rId54"/>
    <p:sldId id="1586" r:id="rId55"/>
    <p:sldId id="1585" r:id="rId56"/>
    <p:sldId id="1583" r:id="rId57"/>
    <p:sldId id="1584" r:id="rId58"/>
  </p:sldIdLst>
  <p:sldSz cx="9144000" cy="6858000" type="letter"/>
  <p:notesSz cx="7086600" cy="9429750"/>
  <p:defaultTextStyle>
    <a:defPPr>
      <a:defRPr lang="en-US"/>
    </a:defPPr>
    <a:lvl1pPr algn="l" rtl="0" fontAlgn="base">
      <a:spcBef>
        <a:spcPct val="0"/>
      </a:spcBef>
      <a:spcAft>
        <a:spcPct val="0"/>
      </a:spcAft>
      <a:defRPr sz="24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sz="2400" kern="1200">
        <a:solidFill>
          <a:srgbClr val="000000"/>
        </a:solidFill>
        <a:latin typeface="Arial" pitchFamily="34" charset="0"/>
        <a:ea typeface="+mn-ea"/>
        <a:cs typeface="Arial" pitchFamily="34" charset="0"/>
      </a:defRPr>
    </a:lvl2pPr>
    <a:lvl3pPr marL="914400" algn="l" rtl="0" fontAlgn="base">
      <a:spcBef>
        <a:spcPct val="0"/>
      </a:spcBef>
      <a:spcAft>
        <a:spcPct val="0"/>
      </a:spcAft>
      <a:defRPr sz="2400" kern="1200">
        <a:solidFill>
          <a:srgbClr val="000000"/>
        </a:solidFill>
        <a:latin typeface="Arial" pitchFamily="34" charset="0"/>
        <a:ea typeface="+mn-ea"/>
        <a:cs typeface="Arial" pitchFamily="34" charset="0"/>
      </a:defRPr>
    </a:lvl3pPr>
    <a:lvl4pPr marL="1371600" algn="l" rtl="0" fontAlgn="base">
      <a:spcBef>
        <a:spcPct val="0"/>
      </a:spcBef>
      <a:spcAft>
        <a:spcPct val="0"/>
      </a:spcAft>
      <a:defRPr sz="2400" kern="1200">
        <a:solidFill>
          <a:srgbClr val="000000"/>
        </a:solidFill>
        <a:latin typeface="Arial" pitchFamily="34" charset="0"/>
        <a:ea typeface="+mn-ea"/>
        <a:cs typeface="Arial" pitchFamily="34" charset="0"/>
      </a:defRPr>
    </a:lvl4pPr>
    <a:lvl5pPr marL="1828800" algn="l" rtl="0" fontAlgn="base">
      <a:spcBef>
        <a:spcPct val="0"/>
      </a:spcBef>
      <a:spcAft>
        <a:spcPct val="0"/>
      </a:spcAft>
      <a:defRPr sz="2400" kern="1200">
        <a:solidFill>
          <a:srgbClr val="000000"/>
        </a:solidFill>
        <a:latin typeface="Arial" pitchFamily="34" charset="0"/>
        <a:ea typeface="+mn-ea"/>
        <a:cs typeface="Arial" pitchFamily="34" charset="0"/>
      </a:defRPr>
    </a:lvl5pPr>
    <a:lvl6pPr marL="2286000" algn="l" defTabSz="914400" rtl="0" eaLnBrk="1" latinLnBrk="0" hangingPunct="1">
      <a:defRPr sz="2400" kern="1200">
        <a:solidFill>
          <a:srgbClr val="000000"/>
        </a:solidFill>
        <a:latin typeface="Arial" pitchFamily="34" charset="0"/>
        <a:ea typeface="+mn-ea"/>
        <a:cs typeface="Arial" pitchFamily="34" charset="0"/>
      </a:defRPr>
    </a:lvl6pPr>
    <a:lvl7pPr marL="2743200" algn="l" defTabSz="914400" rtl="0" eaLnBrk="1" latinLnBrk="0" hangingPunct="1">
      <a:defRPr sz="2400" kern="1200">
        <a:solidFill>
          <a:srgbClr val="000000"/>
        </a:solidFill>
        <a:latin typeface="Arial" pitchFamily="34" charset="0"/>
        <a:ea typeface="+mn-ea"/>
        <a:cs typeface="Arial" pitchFamily="34" charset="0"/>
      </a:defRPr>
    </a:lvl7pPr>
    <a:lvl8pPr marL="3200400" algn="l" defTabSz="914400" rtl="0" eaLnBrk="1" latinLnBrk="0" hangingPunct="1">
      <a:defRPr sz="2400" kern="1200">
        <a:solidFill>
          <a:srgbClr val="000000"/>
        </a:solidFill>
        <a:latin typeface="Arial" pitchFamily="34" charset="0"/>
        <a:ea typeface="+mn-ea"/>
        <a:cs typeface="Arial" pitchFamily="34" charset="0"/>
      </a:defRPr>
    </a:lvl8pPr>
    <a:lvl9pPr marL="3657600" algn="l" defTabSz="914400" rtl="0" eaLnBrk="1" latinLnBrk="0" hangingPunct="1">
      <a:defRPr sz="2400" kern="1200">
        <a:solidFill>
          <a:srgbClr val="000000"/>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CCECFF"/>
    <a:srgbClr val="C1C8CE"/>
    <a:srgbClr val="75674B"/>
    <a:srgbClr val="B9B098"/>
    <a:srgbClr val="B3AC9D"/>
    <a:srgbClr val="CBB677"/>
    <a:srgbClr val="EAEAEA"/>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59" autoAdjust="0"/>
    <p:restoredTop sz="76101" autoAdjust="0"/>
  </p:normalViewPr>
  <p:slideViewPr>
    <p:cSldViewPr snapToGrid="0">
      <p:cViewPr varScale="1">
        <p:scale>
          <a:sx n="93" d="100"/>
          <a:sy n="93" d="100"/>
        </p:scale>
        <p:origin x="-1044" y="-90"/>
      </p:cViewPr>
      <p:guideLst>
        <p:guide orient="horz" pos="424"/>
        <p:guide orient="horz" pos="835"/>
        <p:guide orient="horz" pos="1485"/>
        <p:guide orient="horz" pos="3265"/>
        <p:guide pos="2041"/>
        <p:guide pos="3910"/>
        <p:guide pos="3178"/>
        <p:guide pos="2177"/>
        <p:guide pos="566"/>
        <p:guide pos="3948"/>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81" d="100"/>
          <a:sy n="81" d="100"/>
        </p:scale>
        <p:origin x="-2010" y="-84"/>
      </p:cViewPr>
      <p:guideLst>
        <p:guide orient="horz" pos="1930"/>
        <p:guide orient="horz" pos="146"/>
        <p:guide orient="horz" pos="5801"/>
        <p:guide pos="237"/>
        <p:guide pos="4264"/>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A7B28-410E-4AE0-B85F-B4EC4AE0874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47C5770-D58D-4848-AE4E-740350D59299}">
      <dgm:prSet phldrT="[Text]"/>
      <dgm:spPr/>
      <dgm:t>
        <a:bodyPr/>
        <a:lstStyle/>
        <a:p>
          <a:r>
            <a:rPr lang="en-US" dirty="0" smtClean="0"/>
            <a:t> </a:t>
          </a:r>
          <a:endParaRPr lang="en-US" dirty="0"/>
        </a:p>
      </dgm:t>
    </dgm:pt>
    <dgm:pt modelId="{A5F11607-7B6E-409E-8403-3286D06784E0}" type="parTrans" cxnId="{FAFAE11B-FF88-4A18-A3D5-2F79A7B166DB}">
      <dgm:prSet/>
      <dgm:spPr/>
      <dgm:t>
        <a:bodyPr/>
        <a:lstStyle/>
        <a:p>
          <a:endParaRPr lang="en-US"/>
        </a:p>
      </dgm:t>
    </dgm:pt>
    <dgm:pt modelId="{A2C0CB31-0B03-410A-8DBB-BDFB5B4527DF}" type="sibTrans" cxnId="{FAFAE11B-FF88-4A18-A3D5-2F79A7B166DB}">
      <dgm:prSet/>
      <dgm:spPr/>
      <dgm:t>
        <a:bodyPr/>
        <a:lstStyle/>
        <a:p>
          <a:endParaRPr lang="en-US" dirty="0"/>
        </a:p>
      </dgm:t>
    </dgm:pt>
    <dgm:pt modelId="{4747B523-5233-4A58-ADA3-3F5370272C5D}">
      <dgm:prSet phldrT="[Text]"/>
      <dgm:spPr/>
      <dgm:t>
        <a:bodyPr/>
        <a:lstStyle/>
        <a:p>
          <a:r>
            <a:rPr lang="en-US" dirty="0" smtClean="0"/>
            <a:t> </a:t>
          </a:r>
          <a:endParaRPr lang="en-US" dirty="0"/>
        </a:p>
      </dgm:t>
    </dgm:pt>
    <dgm:pt modelId="{D23C7486-A8AE-43DC-95E0-6557AC69BBCA}" type="parTrans" cxnId="{F8DD1808-2794-4EB8-8983-C8830BFE8335}">
      <dgm:prSet/>
      <dgm:spPr/>
      <dgm:t>
        <a:bodyPr/>
        <a:lstStyle/>
        <a:p>
          <a:endParaRPr lang="en-US"/>
        </a:p>
      </dgm:t>
    </dgm:pt>
    <dgm:pt modelId="{67DA4B95-F6B6-43C7-B89A-A56662DACACF}" type="sibTrans" cxnId="{F8DD1808-2794-4EB8-8983-C8830BFE8335}">
      <dgm:prSet/>
      <dgm:spPr/>
      <dgm:t>
        <a:bodyPr/>
        <a:lstStyle/>
        <a:p>
          <a:endParaRPr lang="en-US" dirty="0"/>
        </a:p>
      </dgm:t>
    </dgm:pt>
    <dgm:pt modelId="{1DE19C87-EFD8-4F3F-8832-2848A505C40B}" type="pres">
      <dgm:prSet presAssocID="{5D2A7B28-410E-4AE0-B85F-B4EC4AE08740}" presName="cycle" presStyleCnt="0">
        <dgm:presLayoutVars>
          <dgm:dir/>
          <dgm:resizeHandles val="exact"/>
        </dgm:presLayoutVars>
      </dgm:prSet>
      <dgm:spPr/>
      <dgm:t>
        <a:bodyPr/>
        <a:lstStyle/>
        <a:p>
          <a:endParaRPr lang="en-US"/>
        </a:p>
      </dgm:t>
    </dgm:pt>
    <dgm:pt modelId="{77493A37-52A6-4E8A-8545-A700DD49E2F8}" type="pres">
      <dgm:prSet presAssocID="{E47C5770-D58D-4848-AE4E-740350D59299}" presName="dummy" presStyleCnt="0"/>
      <dgm:spPr/>
    </dgm:pt>
    <dgm:pt modelId="{6DF3728E-9523-47A2-A894-76C1318075C6}" type="pres">
      <dgm:prSet presAssocID="{E47C5770-D58D-4848-AE4E-740350D59299}" presName="node" presStyleLbl="revTx" presStyleIdx="0" presStyleCnt="2">
        <dgm:presLayoutVars>
          <dgm:bulletEnabled val="1"/>
        </dgm:presLayoutVars>
      </dgm:prSet>
      <dgm:spPr/>
      <dgm:t>
        <a:bodyPr/>
        <a:lstStyle/>
        <a:p>
          <a:endParaRPr lang="en-US"/>
        </a:p>
      </dgm:t>
    </dgm:pt>
    <dgm:pt modelId="{85064707-BB55-4559-84A9-EBE7BC914C9C}" type="pres">
      <dgm:prSet presAssocID="{A2C0CB31-0B03-410A-8DBB-BDFB5B4527DF}" presName="sibTrans" presStyleLbl="node1" presStyleIdx="0" presStyleCnt="2" custAng="2120547"/>
      <dgm:spPr/>
      <dgm:t>
        <a:bodyPr/>
        <a:lstStyle/>
        <a:p>
          <a:endParaRPr lang="en-US"/>
        </a:p>
      </dgm:t>
    </dgm:pt>
    <dgm:pt modelId="{57467F31-581A-4BEC-A7D5-BF1B1A20BC46}" type="pres">
      <dgm:prSet presAssocID="{4747B523-5233-4A58-ADA3-3F5370272C5D}" presName="dummy" presStyleCnt="0"/>
      <dgm:spPr/>
    </dgm:pt>
    <dgm:pt modelId="{76538F15-44C2-407E-8A9B-6289BC43B574}" type="pres">
      <dgm:prSet presAssocID="{4747B523-5233-4A58-ADA3-3F5370272C5D}" presName="node" presStyleLbl="revTx" presStyleIdx="1" presStyleCnt="2">
        <dgm:presLayoutVars>
          <dgm:bulletEnabled val="1"/>
        </dgm:presLayoutVars>
      </dgm:prSet>
      <dgm:spPr/>
      <dgm:t>
        <a:bodyPr/>
        <a:lstStyle/>
        <a:p>
          <a:endParaRPr lang="en-US"/>
        </a:p>
      </dgm:t>
    </dgm:pt>
    <dgm:pt modelId="{A5EA769E-C0BC-4E03-B220-EBC56A262E34}" type="pres">
      <dgm:prSet presAssocID="{67DA4B95-F6B6-43C7-B89A-A56662DACACF}" presName="sibTrans" presStyleLbl="node1" presStyleIdx="1" presStyleCnt="2" custAng="2379918"/>
      <dgm:spPr/>
      <dgm:t>
        <a:bodyPr/>
        <a:lstStyle/>
        <a:p>
          <a:endParaRPr lang="en-US"/>
        </a:p>
      </dgm:t>
    </dgm:pt>
  </dgm:ptLst>
  <dgm:cxnLst>
    <dgm:cxn modelId="{F8DD1808-2794-4EB8-8983-C8830BFE8335}" srcId="{5D2A7B28-410E-4AE0-B85F-B4EC4AE08740}" destId="{4747B523-5233-4A58-ADA3-3F5370272C5D}" srcOrd="1" destOrd="0" parTransId="{D23C7486-A8AE-43DC-95E0-6557AC69BBCA}" sibTransId="{67DA4B95-F6B6-43C7-B89A-A56662DACACF}"/>
    <dgm:cxn modelId="{31A614EE-BEFB-4CB8-96E3-7E9C18E67A4B}" type="presOf" srcId="{A2C0CB31-0B03-410A-8DBB-BDFB5B4527DF}" destId="{85064707-BB55-4559-84A9-EBE7BC914C9C}" srcOrd="0" destOrd="0" presId="urn:microsoft.com/office/officeart/2005/8/layout/cycle1"/>
    <dgm:cxn modelId="{757FF427-F2C7-4723-9EDA-37ECB59D4A2B}" type="presOf" srcId="{5D2A7B28-410E-4AE0-B85F-B4EC4AE08740}" destId="{1DE19C87-EFD8-4F3F-8832-2848A505C40B}" srcOrd="0" destOrd="0" presId="urn:microsoft.com/office/officeart/2005/8/layout/cycle1"/>
    <dgm:cxn modelId="{2BCECBE8-643B-40A7-96E4-03B6547C1BC6}" type="presOf" srcId="{4747B523-5233-4A58-ADA3-3F5370272C5D}" destId="{76538F15-44C2-407E-8A9B-6289BC43B574}" srcOrd="0" destOrd="0" presId="urn:microsoft.com/office/officeart/2005/8/layout/cycle1"/>
    <dgm:cxn modelId="{B84F732A-98D3-4C26-B2FE-B7B66F73BFFB}" type="presOf" srcId="{67DA4B95-F6B6-43C7-B89A-A56662DACACF}" destId="{A5EA769E-C0BC-4E03-B220-EBC56A262E34}" srcOrd="0" destOrd="0" presId="urn:microsoft.com/office/officeart/2005/8/layout/cycle1"/>
    <dgm:cxn modelId="{FAFAE11B-FF88-4A18-A3D5-2F79A7B166DB}" srcId="{5D2A7B28-410E-4AE0-B85F-B4EC4AE08740}" destId="{E47C5770-D58D-4848-AE4E-740350D59299}" srcOrd="0" destOrd="0" parTransId="{A5F11607-7B6E-409E-8403-3286D06784E0}" sibTransId="{A2C0CB31-0B03-410A-8DBB-BDFB5B4527DF}"/>
    <dgm:cxn modelId="{51958296-F20D-47C1-A072-D8CAA675E538}" type="presOf" srcId="{E47C5770-D58D-4848-AE4E-740350D59299}" destId="{6DF3728E-9523-47A2-A894-76C1318075C6}" srcOrd="0" destOrd="0" presId="urn:microsoft.com/office/officeart/2005/8/layout/cycle1"/>
    <dgm:cxn modelId="{8417FE1E-A0A2-4DB2-879F-44FB3C5D1FA4}" type="presParOf" srcId="{1DE19C87-EFD8-4F3F-8832-2848A505C40B}" destId="{77493A37-52A6-4E8A-8545-A700DD49E2F8}" srcOrd="0" destOrd="0" presId="urn:microsoft.com/office/officeart/2005/8/layout/cycle1"/>
    <dgm:cxn modelId="{33B3BA85-6B52-412B-A3C2-2594F4912CF5}" type="presParOf" srcId="{1DE19C87-EFD8-4F3F-8832-2848A505C40B}" destId="{6DF3728E-9523-47A2-A894-76C1318075C6}" srcOrd="1" destOrd="0" presId="urn:microsoft.com/office/officeart/2005/8/layout/cycle1"/>
    <dgm:cxn modelId="{E3938AC4-F250-4326-A584-78C7E3BE9F35}" type="presParOf" srcId="{1DE19C87-EFD8-4F3F-8832-2848A505C40B}" destId="{85064707-BB55-4559-84A9-EBE7BC914C9C}" srcOrd="2" destOrd="0" presId="urn:microsoft.com/office/officeart/2005/8/layout/cycle1"/>
    <dgm:cxn modelId="{D24ABFA1-97A2-4B4F-A2E2-07C2E26AA8B5}" type="presParOf" srcId="{1DE19C87-EFD8-4F3F-8832-2848A505C40B}" destId="{57467F31-581A-4BEC-A7D5-BF1B1A20BC46}" srcOrd="3" destOrd="0" presId="urn:microsoft.com/office/officeart/2005/8/layout/cycle1"/>
    <dgm:cxn modelId="{F856D75C-AE4A-4DCF-A1E5-6A5FE9294484}" type="presParOf" srcId="{1DE19C87-EFD8-4F3F-8832-2848A505C40B}" destId="{76538F15-44C2-407E-8A9B-6289BC43B574}" srcOrd="4" destOrd="0" presId="urn:microsoft.com/office/officeart/2005/8/layout/cycle1"/>
    <dgm:cxn modelId="{E51F15DD-50C4-4AF2-B9B7-2682FE06D83E}" type="presParOf" srcId="{1DE19C87-EFD8-4F3F-8832-2848A505C40B}" destId="{A5EA769E-C0BC-4E03-B220-EBC56A262E34}" srcOrd="5" destOrd="0" presId="urn:microsoft.com/office/officeart/2005/8/layout/cycle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2A7B28-410E-4AE0-B85F-B4EC4AE0874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47C5770-D58D-4848-AE4E-740350D59299}">
      <dgm:prSet phldrT="[Text]"/>
      <dgm:spPr/>
      <dgm:t>
        <a:bodyPr/>
        <a:lstStyle/>
        <a:p>
          <a:r>
            <a:rPr lang="en-US" dirty="0" smtClean="0"/>
            <a:t> </a:t>
          </a:r>
          <a:endParaRPr lang="en-US" dirty="0"/>
        </a:p>
      </dgm:t>
    </dgm:pt>
    <dgm:pt modelId="{A5F11607-7B6E-409E-8403-3286D06784E0}" type="parTrans" cxnId="{FAFAE11B-FF88-4A18-A3D5-2F79A7B166DB}">
      <dgm:prSet/>
      <dgm:spPr/>
      <dgm:t>
        <a:bodyPr/>
        <a:lstStyle/>
        <a:p>
          <a:endParaRPr lang="en-US"/>
        </a:p>
      </dgm:t>
    </dgm:pt>
    <dgm:pt modelId="{A2C0CB31-0B03-410A-8DBB-BDFB5B4527DF}" type="sibTrans" cxnId="{FAFAE11B-FF88-4A18-A3D5-2F79A7B166DB}">
      <dgm:prSet/>
      <dgm:spPr/>
      <dgm:t>
        <a:bodyPr/>
        <a:lstStyle/>
        <a:p>
          <a:endParaRPr lang="en-US" dirty="0"/>
        </a:p>
      </dgm:t>
    </dgm:pt>
    <dgm:pt modelId="{4747B523-5233-4A58-ADA3-3F5370272C5D}">
      <dgm:prSet phldrT="[Text]"/>
      <dgm:spPr/>
      <dgm:t>
        <a:bodyPr/>
        <a:lstStyle/>
        <a:p>
          <a:r>
            <a:rPr lang="en-US" dirty="0" smtClean="0"/>
            <a:t> </a:t>
          </a:r>
          <a:endParaRPr lang="en-US" dirty="0"/>
        </a:p>
      </dgm:t>
    </dgm:pt>
    <dgm:pt modelId="{D23C7486-A8AE-43DC-95E0-6557AC69BBCA}" type="parTrans" cxnId="{F8DD1808-2794-4EB8-8983-C8830BFE8335}">
      <dgm:prSet/>
      <dgm:spPr/>
      <dgm:t>
        <a:bodyPr/>
        <a:lstStyle/>
        <a:p>
          <a:endParaRPr lang="en-US"/>
        </a:p>
      </dgm:t>
    </dgm:pt>
    <dgm:pt modelId="{67DA4B95-F6B6-43C7-B89A-A56662DACACF}" type="sibTrans" cxnId="{F8DD1808-2794-4EB8-8983-C8830BFE8335}">
      <dgm:prSet/>
      <dgm:spPr/>
      <dgm:t>
        <a:bodyPr/>
        <a:lstStyle/>
        <a:p>
          <a:endParaRPr lang="en-US" dirty="0"/>
        </a:p>
      </dgm:t>
    </dgm:pt>
    <dgm:pt modelId="{1DE19C87-EFD8-4F3F-8832-2848A505C40B}" type="pres">
      <dgm:prSet presAssocID="{5D2A7B28-410E-4AE0-B85F-B4EC4AE08740}" presName="cycle" presStyleCnt="0">
        <dgm:presLayoutVars>
          <dgm:dir/>
          <dgm:resizeHandles val="exact"/>
        </dgm:presLayoutVars>
      </dgm:prSet>
      <dgm:spPr/>
      <dgm:t>
        <a:bodyPr/>
        <a:lstStyle/>
        <a:p>
          <a:endParaRPr lang="en-US"/>
        </a:p>
      </dgm:t>
    </dgm:pt>
    <dgm:pt modelId="{77493A37-52A6-4E8A-8545-A700DD49E2F8}" type="pres">
      <dgm:prSet presAssocID="{E47C5770-D58D-4848-AE4E-740350D59299}" presName="dummy" presStyleCnt="0"/>
      <dgm:spPr/>
    </dgm:pt>
    <dgm:pt modelId="{6DF3728E-9523-47A2-A894-76C1318075C6}" type="pres">
      <dgm:prSet presAssocID="{E47C5770-D58D-4848-AE4E-740350D59299}" presName="node" presStyleLbl="revTx" presStyleIdx="0" presStyleCnt="2">
        <dgm:presLayoutVars>
          <dgm:bulletEnabled val="1"/>
        </dgm:presLayoutVars>
      </dgm:prSet>
      <dgm:spPr/>
      <dgm:t>
        <a:bodyPr/>
        <a:lstStyle/>
        <a:p>
          <a:endParaRPr lang="en-US"/>
        </a:p>
      </dgm:t>
    </dgm:pt>
    <dgm:pt modelId="{85064707-BB55-4559-84A9-EBE7BC914C9C}" type="pres">
      <dgm:prSet presAssocID="{A2C0CB31-0B03-410A-8DBB-BDFB5B4527DF}" presName="sibTrans" presStyleLbl="node1" presStyleIdx="0" presStyleCnt="2" custAng="18731405" custFlipVert="1" custScaleX="28038" custScaleY="35166" custLinFactNeighborX="5125" custLinFactNeighborY="25970" custRadScaleRad="30239" custRadScaleInc="-2147483648"/>
      <dgm:spPr/>
      <dgm:t>
        <a:bodyPr/>
        <a:lstStyle/>
        <a:p>
          <a:endParaRPr lang="en-US"/>
        </a:p>
      </dgm:t>
    </dgm:pt>
    <dgm:pt modelId="{57467F31-581A-4BEC-A7D5-BF1B1A20BC46}" type="pres">
      <dgm:prSet presAssocID="{4747B523-5233-4A58-ADA3-3F5370272C5D}" presName="dummy" presStyleCnt="0"/>
      <dgm:spPr/>
    </dgm:pt>
    <dgm:pt modelId="{76538F15-44C2-407E-8A9B-6289BC43B574}" type="pres">
      <dgm:prSet presAssocID="{4747B523-5233-4A58-ADA3-3F5370272C5D}" presName="node" presStyleLbl="revTx" presStyleIdx="1" presStyleCnt="2">
        <dgm:presLayoutVars>
          <dgm:bulletEnabled val="1"/>
        </dgm:presLayoutVars>
      </dgm:prSet>
      <dgm:spPr/>
      <dgm:t>
        <a:bodyPr/>
        <a:lstStyle/>
        <a:p>
          <a:endParaRPr lang="en-US"/>
        </a:p>
      </dgm:t>
    </dgm:pt>
    <dgm:pt modelId="{A5EA769E-C0BC-4E03-B220-EBC56A262E34}" type="pres">
      <dgm:prSet presAssocID="{67DA4B95-F6B6-43C7-B89A-A56662DACACF}" presName="sibTrans" presStyleLbl="node1" presStyleIdx="1" presStyleCnt="2" custAng="19220082" custFlipVert="1" custScaleX="29227" custScaleY="38047" custLinFactNeighborX="9901" custLinFactNeighborY="20594"/>
      <dgm:spPr/>
      <dgm:t>
        <a:bodyPr/>
        <a:lstStyle/>
        <a:p>
          <a:endParaRPr lang="en-US"/>
        </a:p>
      </dgm:t>
    </dgm:pt>
  </dgm:ptLst>
  <dgm:cxnLst>
    <dgm:cxn modelId="{F8DD1808-2794-4EB8-8983-C8830BFE8335}" srcId="{5D2A7B28-410E-4AE0-B85F-B4EC4AE08740}" destId="{4747B523-5233-4A58-ADA3-3F5370272C5D}" srcOrd="1" destOrd="0" parTransId="{D23C7486-A8AE-43DC-95E0-6557AC69BBCA}" sibTransId="{67DA4B95-F6B6-43C7-B89A-A56662DACACF}"/>
    <dgm:cxn modelId="{FA146AD0-0172-4DBE-9FAD-4BBF41991361}" type="presOf" srcId="{5D2A7B28-410E-4AE0-B85F-B4EC4AE08740}" destId="{1DE19C87-EFD8-4F3F-8832-2848A505C40B}" srcOrd="0" destOrd="0" presId="urn:microsoft.com/office/officeart/2005/8/layout/cycle1"/>
    <dgm:cxn modelId="{1F186242-A58F-4DF7-B41C-E6B22CAACB8E}" type="presOf" srcId="{4747B523-5233-4A58-ADA3-3F5370272C5D}" destId="{76538F15-44C2-407E-8A9B-6289BC43B574}" srcOrd="0" destOrd="0" presId="urn:microsoft.com/office/officeart/2005/8/layout/cycle1"/>
    <dgm:cxn modelId="{13940FC4-9918-4FD3-A8F5-9688FF9C58A1}" type="presOf" srcId="{E47C5770-D58D-4848-AE4E-740350D59299}" destId="{6DF3728E-9523-47A2-A894-76C1318075C6}" srcOrd="0" destOrd="0" presId="urn:microsoft.com/office/officeart/2005/8/layout/cycle1"/>
    <dgm:cxn modelId="{FAFAE11B-FF88-4A18-A3D5-2F79A7B166DB}" srcId="{5D2A7B28-410E-4AE0-B85F-B4EC4AE08740}" destId="{E47C5770-D58D-4848-AE4E-740350D59299}" srcOrd="0" destOrd="0" parTransId="{A5F11607-7B6E-409E-8403-3286D06784E0}" sibTransId="{A2C0CB31-0B03-410A-8DBB-BDFB5B4527DF}"/>
    <dgm:cxn modelId="{55DE2AC9-75E6-4D72-AF83-AE6D253E36B5}" type="presOf" srcId="{67DA4B95-F6B6-43C7-B89A-A56662DACACF}" destId="{A5EA769E-C0BC-4E03-B220-EBC56A262E34}" srcOrd="0" destOrd="0" presId="urn:microsoft.com/office/officeart/2005/8/layout/cycle1"/>
    <dgm:cxn modelId="{8D0303E2-2DF8-41CC-AA57-A674BDD8D021}" type="presOf" srcId="{A2C0CB31-0B03-410A-8DBB-BDFB5B4527DF}" destId="{85064707-BB55-4559-84A9-EBE7BC914C9C}" srcOrd="0" destOrd="0" presId="urn:microsoft.com/office/officeart/2005/8/layout/cycle1"/>
    <dgm:cxn modelId="{724AF122-534D-4C25-9E0E-8FB2F785E4F1}" type="presParOf" srcId="{1DE19C87-EFD8-4F3F-8832-2848A505C40B}" destId="{77493A37-52A6-4E8A-8545-A700DD49E2F8}" srcOrd="0" destOrd="0" presId="urn:microsoft.com/office/officeart/2005/8/layout/cycle1"/>
    <dgm:cxn modelId="{DABDD117-24AF-4A9F-BA76-18C849A89746}" type="presParOf" srcId="{1DE19C87-EFD8-4F3F-8832-2848A505C40B}" destId="{6DF3728E-9523-47A2-A894-76C1318075C6}" srcOrd="1" destOrd="0" presId="urn:microsoft.com/office/officeart/2005/8/layout/cycle1"/>
    <dgm:cxn modelId="{B6BFDFFF-655C-423D-8732-B88594443FBA}" type="presParOf" srcId="{1DE19C87-EFD8-4F3F-8832-2848A505C40B}" destId="{85064707-BB55-4559-84A9-EBE7BC914C9C}" srcOrd="2" destOrd="0" presId="urn:microsoft.com/office/officeart/2005/8/layout/cycle1"/>
    <dgm:cxn modelId="{C53DBD3B-93AA-41D4-825E-9081824C8318}" type="presParOf" srcId="{1DE19C87-EFD8-4F3F-8832-2848A505C40B}" destId="{57467F31-581A-4BEC-A7D5-BF1B1A20BC46}" srcOrd="3" destOrd="0" presId="urn:microsoft.com/office/officeart/2005/8/layout/cycle1"/>
    <dgm:cxn modelId="{F2C7F766-D8BC-4187-B3B9-1A1C0EC8D2CF}" type="presParOf" srcId="{1DE19C87-EFD8-4F3F-8832-2848A505C40B}" destId="{76538F15-44C2-407E-8A9B-6289BC43B574}" srcOrd="4" destOrd="0" presId="urn:microsoft.com/office/officeart/2005/8/layout/cycle1"/>
    <dgm:cxn modelId="{9AE0ED41-7D19-4022-B657-EF5FEE7219C2}" type="presParOf" srcId="{1DE19C87-EFD8-4F3F-8832-2848A505C40B}" destId="{A5EA769E-C0BC-4E03-B220-EBC56A262E34}" srcOrd="5" destOrd="0" presId="urn:microsoft.com/office/officeart/2005/8/layout/cycle1"/>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F3728E-9523-47A2-A894-76C1318075C6}">
      <dsp:nvSpPr>
        <dsp:cNvPr id="0" name=""/>
        <dsp:cNvSpPr/>
      </dsp:nvSpPr>
      <dsp:spPr>
        <a:xfrm>
          <a:off x="1564208" y="753921"/>
          <a:ext cx="958304" cy="958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kern="1200" dirty="0" smtClean="0"/>
            <a:t> </a:t>
          </a:r>
          <a:endParaRPr lang="en-US" sz="6100" kern="1200" dirty="0"/>
        </a:p>
      </dsp:txBody>
      <dsp:txXfrm>
        <a:off x="1564208" y="753921"/>
        <a:ext cx="958304" cy="958304"/>
      </dsp:txXfrm>
    </dsp:sp>
    <dsp:sp modelId="{85064707-BB55-4559-84A9-EBE7BC914C9C}">
      <dsp:nvSpPr>
        <dsp:cNvPr id="0" name=""/>
        <dsp:cNvSpPr/>
      </dsp:nvSpPr>
      <dsp:spPr>
        <a:xfrm rot="2120547">
          <a:off x="276830" y="248587"/>
          <a:ext cx="1968972" cy="1968972"/>
        </a:xfrm>
        <a:prstGeom prst="circularArrow">
          <a:avLst>
            <a:gd name="adj1" fmla="val 9491"/>
            <a:gd name="adj2" fmla="val 685677"/>
            <a:gd name="adj3" fmla="val 7847258"/>
            <a:gd name="adj4" fmla="val 2267065"/>
            <a:gd name="adj5" fmla="val 1107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538F15-44C2-407E-8A9B-6289BC43B574}">
      <dsp:nvSpPr>
        <dsp:cNvPr id="0" name=""/>
        <dsp:cNvSpPr/>
      </dsp:nvSpPr>
      <dsp:spPr>
        <a:xfrm>
          <a:off x="119" y="753921"/>
          <a:ext cx="958304" cy="958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kern="1200" dirty="0" smtClean="0"/>
            <a:t> </a:t>
          </a:r>
          <a:endParaRPr lang="en-US" sz="6100" kern="1200" dirty="0"/>
        </a:p>
      </dsp:txBody>
      <dsp:txXfrm>
        <a:off x="119" y="753921"/>
        <a:ext cx="958304" cy="958304"/>
      </dsp:txXfrm>
    </dsp:sp>
    <dsp:sp modelId="{A5EA769E-C0BC-4E03-B220-EBC56A262E34}">
      <dsp:nvSpPr>
        <dsp:cNvPr id="0" name=""/>
        <dsp:cNvSpPr/>
      </dsp:nvSpPr>
      <dsp:spPr>
        <a:xfrm rot="2379918">
          <a:off x="276830" y="248587"/>
          <a:ext cx="1968972" cy="1968972"/>
        </a:xfrm>
        <a:prstGeom prst="circularArrow">
          <a:avLst>
            <a:gd name="adj1" fmla="val 9491"/>
            <a:gd name="adj2" fmla="val 685677"/>
            <a:gd name="adj3" fmla="val 18647258"/>
            <a:gd name="adj4" fmla="val 13067065"/>
            <a:gd name="adj5" fmla="val 1107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F3728E-9523-47A2-A894-76C1318075C6}">
      <dsp:nvSpPr>
        <dsp:cNvPr id="0" name=""/>
        <dsp:cNvSpPr/>
      </dsp:nvSpPr>
      <dsp:spPr>
        <a:xfrm>
          <a:off x="1564208" y="753921"/>
          <a:ext cx="958304" cy="958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kern="1200" dirty="0" smtClean="0"/>
            <a:t> </a:t>
          </a:r>
          <a:endParaRPr lang="en-US" sz="6100" kern="1200" dirty="0"/>
        </a:p>
      </dsp:txBody>
      <dsp:txXfrm>
        <a:off x="1564208" y="753921"/>
        <a:ext cx="958304" cy="958304"/>
      </dsp:txXfrm>
    </dsp:sp>
    <dsp:sp modelId="{85064707-BB55-4559-84A9-EBE7BC914C9C}">
      <dsp:nvSpPr>
        <dsp:cNvPr id="0" name=""/>
        <dsp:cNvSpPr/>
      </dsp:nvSpPr>
      <dsp:spPr>
        <a:xfrm rot="2868595" flipV="1">
          <a:off x="1086196" y="1398211"/>
          <a:ext cx="552060" cy="692408"/>
        </a:xfrm>
        <a:prstGeom prst="circularArrow">
          <a:avLst>
            <a:gd name="adj1" fmla="val 9491"/>
            <a:gd name="adj2" fmla="val 685677"/>
            <a:gd name="adj3" fmla="val 7847258"/>
            <a:gd name="adj4" fmla="val 2267065"/>
            <a:gd name="adj5" fmla="val 1107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538F15-44C2-407E-8A9B-6289BC43B574}">
      <dsp:nvSpPr>
        <dsp:cNvPr id="0" name=""/>
        <dsp:cNvSpPr/>
      </dsp:nvSpPr>
      <dsp:spPr>
        <a:xfrm>
          <a:off x="119" y="753921"/>
          <a:ext cx="958304" cy="958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kern="1200" dirty="0" smtClean="0"/>
            <a:t> </a:t>
          </a:r>
          <a:endParaRPr lang="en-US" sz="6100" kern="1200" dirty="0"/>
        </a:p>
      </dsp:txBody>
      <dsp:txXfrm>
        <a:off x="119" y="753921"/>
        <a:ext cx="958304" cy="958304"/>
      </dsp:txXfrm>
    </dsp:sp>
    <dsp:sp modelId="{A5EA769E-C0BC-4E03-B220-EBC56A262E34}">
      <dsp:nvSpPr>
        <dsp:cNvPr id="0" name=""/>
        <dsp:cNvSpPr/>
      </dsp:nvSpPr>
      <dsp:spPr>
        <a:xfrm rot="2379918" flipV="1">
          <a:off x="1168528" y="1263996"/>
          <a:ext cx="575471" cy="749135"/>
        </a:xfrm>
        <a:prstGeom prst="circularArrow">
          <a:avLst>
            <a:gd name="adj1" fmla="val 9491"/>
            <a:gd name="adj2" fmla="val 685677"/>
            <a:gd name="adj3" fmla="val 18647258"/>
            <a:gd name="adj4" fmla="val 13067065"/>
            <a:gd name="adj5" fmla="val 1107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8" name="Rectangle 6"/>
          <p:cNvSpPr>
            <a:spLocks noGrp="1" noChangeArrowheads="1"/>
          </p:cNvSpPr>
          <p:nvPr>
            <p:ph type="hdr" sz="quarter"/>
          </p:nvPr>
        </p:nvSpPr>
        <p:spPr bwMode="auto">
          <a:xfrm>
            <a:off x="292100" y="44450"/>
            <a:ext cx="4722813" cy="473075"/>
          </a:xfrm>
          <a:prstGeom prst="rect">
            <a:avLst/>
          </a:prstGeom>
          <a:noFill/>
          <a:ln w="9525">
            <a:noFill/>
            <a:miter lim="800000"/>
            <a:headEnd/>
            <a:tailEnd/>
          </a:ln>
          <a:effectLst/>
        </p:spPr>
        <p:txBody>
          <a:bodyPr vert="horz" wrap="square" lIns="94345" tIns="47173" rIns="94345" bIns="47173" numCol="1" anchor="t" anchorCtr="0" compatLnSpc="1">
            <a:prstTxWarp prst="textNoShape">
              <a:avLst/>
            </a:prstTxWarp>
          </a:bodyPr>
          <a:lstStyle>
            <a:lvl1pPr algn="l" defTabSz="942506">
              <a:defRPr sz="1100">
                <a:solidFill>
                  <a:schemeClr val="tx1"/>
                </a:solidFill>
                <a:latin typeface="Arial" charset="0"/>
                <a:cs typeface="+mn-cs"/>
              </a:defRPr>
            </a:lvl1pPr>
          </a:lstStyle>
          <a:p>
            <a:pPr>
              <a:defRPr/>
            </a:pPr>
            <a:r>
              <a:rPr lang="en-US"/>
              <a:t>Presentation Title</a:t>
            </a:r>
          </a:p>
        </p:txBody>
      </p:sp>
      <p:sp>
        <p:nvSpPr>
          <p:cNvPr id="79879" name="Line 7"/>
          <p:cNvSpPr>
            <a:spLocks noChangeShapeType="1"/>
          </p:cNvSpPr>
          <p:nvPr/>
        </p:nvSpPr>
        <p:spPr bwMode="auto">
          <a:xfrm>
            <a:off x="374650" y="9239250"/>
            <a:ext cx="6359525" cy="0"/>
          </a:xfrm>
          <a:prstGeom prst="line">
            <a:avLst/>
          </a:prstGeom>
          <a:noFill/>
          <a:ln w="6350">
            <a:solidFill>
              <a:schemeClr val="tx1"/>
            </a:solidFill>
            <a:round/>
            <a:headEnd/>
            <a:tailEnd/>
          </a:ln>
          <a:effectLst/>
        </p:spPr>
        <p:txBody>
          <a:bodyPr lIns="94744" tIns="47373" rIns="94744" bIns="47373"/>
          <a:lstStyle/>
          <a:p>
            <a:pPr algn="ctr">
              <a:defRPr/>
            </a:pPr>
            <a:endParaRPr lang="en-US">
              <a:latin typeface="Arial" charset="0"/>
              <a:cs typeface="+mn-cs"/>
            </a:endParaRPr>
          </a:p>
        </p:txBody>
      </p:sp>
      <p:sp>
        <p:nvSpPr>
          <p:cNvPr id="79880" name="Rectangle 8"/>
          <p:cNvSpPr>
            <a:spLocks noGrp="1" noChangeArrowheads="1"/>
          </p:cNvSpPr>
          <p:nvPr>
            <p:ph type="sldNum" sz="quarter" idx="3"/>
          </p:nvPr>
        </p:nvSpPr>
        <p:spPr bwMode="auto">
          <a:xfrm>
            <a:off x="6423025" y="9218613"/>
            <a:ext cx="396875" cy="220662"/>
          </a:xfrm>
          <a:prstGeom prst="rect">
            <a:avLst/>
          </a:prstGeom>
          <a:noFill/>
          <a:ln w="9525">
            <a:noFill/>
            <a:miter lim="800000"/>
            <a:headEnd/>
            <a:tailEnd/>
          </a:ln>
          <a:effectLst/>
        </p:spPr>
        <p:txBody>
          <a:bodyPr vert="horz" wrap="square" lIns="94345" tIns="47173" rIns="94345" bIns="47173" numCol="1" anchor="t" anchorCtr="0" compatLnSpc="1">
            <a:prstTxWarp prst="textNoShape">
              <a:avLst/>
            </a:prstTxWarp>
          </a:bodyPr>
          <a:lstStyle>
            <a:lvl1pPr algn="r" defTabSz="942506">
              <a:defRPr sz="700">
                <a:solidFill>
                  <a:schemeClr val="tx1"/>
                </a:solidFill>
                <a:latin typeface="Arial" charset="0"/>
                <a:cs typeface="+mn-cs"/>
              </a:defRPr>
            </a:lvl1pPr>
          </a:lstStyle>
          <a:p>
            <a:pPr>
              <a:defRPr/>
            </a:pPr>
            <a:fld id="{3E4E2C0C-BCD9-4AB3-B64D-AD70525DC2B9}" type="slidenum">
              <a:rPr lang="en-US"/>
              <a:pPr>
                <a:defRPr/>
              </a:pPr>
              <a:t>‹#›</a:t>
            </a:fld>
            <a:endParaRPr lang="en-US"/>
          </a:p>
        </p:txBody>
      </p:sp>
      <p:sp>
        <p:nvSpPr>
          <p:cNvPr id="79881" name="Rectangle 9"/>
          <p:cNvSpPr>
            <a:spLocks noGrp="1" noChangeArrowheads="1"/>
          </p:cNvSpPr>
          <p:nvPr>
            <p:ph type="ftr" sz="quarter" idx="2"/>
          </p:nvPr>
        </p:nvSpPr>
        <p:spPr bwMode="auto">
          <a:xfrm>
            <a:off x="282575" y="9218613"/>
            <a:ext cx="5997575" cy="220662"/>
          </a:xfrm>
          <a:prstGeom prst="rect">
            <a:avLst/>
          </a:prstGeom>
          <a:noFill/>
          <a:ln w="9525">
            <a:noFill/>
            <a:miter lim="800000"/>
            <a:headEnd/>
            <a:tailEnd/>
          </a:ln>
          <a:effectLst/>
        </p:spPr>
        <p:txBody>
          <a:bodyPr vert="horz" wrap="square" lIns="94345" tIns="47173" rIns="94345" bIns="47173" numCol="1" anchor="t" anchorCtr="0" compatLnSpc="1">
            <a:prstTxWarp prst="textNoShape">
              <a:avLst/>
            </a:prstTxWarp>
          </a:bodyPr>
          <a:lstStyle>
            <a:lvl1pPr algn="l" defTabSz="942506">
              <a:defRPr sz="700">
                <a:solidFill>
                  <a:schemeClr val="tx1"/>
                </a:solidFill>
                <a:latin typeface="Arial" charset="0"/>
                <a:cs typeface="+mn-cs"/>
              </a:defRPr>
            </a:lvl1pPr>
          </a:lstStyle>
          <a:p>
            <a:pPr>
              <a:defRPr/>
            </a:pPr>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4"/>
          <p:cNvSpPr>
            <a:spLocks noGrp="1" noRot="1" noChangeAspect="1" noChangeArrowheads="1" noTextEdit="1"/>
          </p:cNvSpPr>
          <p:nvPr>
            <p:ph type="sldImg" idx="2"/>
          </p:nvPr>
        </p:nvSpPr>
        <p:spPr bwMode="auto">
          <a:xfrm>
            <a:off x="3006725" y="231775"/>
            <a:ext cx="3760788" cy="2819400"/>
          </a:xfrm>
          <a:prstGeom prst="rect">
            <a:avLst/>
          </a:prstGeom>
          <a:noFill/>
          <a:ln w="9525">
            <a:solidFill>
              <a:srgbClr val="000000"/>
            </a:solidFill>
            <a:miter lim="800000"/>
            <a:headEnd/>
            <a:tailEnd/>
          </a:ln>
        </p:spPr>
      </p:sp>
      <p:sp>
        <p:nvSpPr>
          <p:cNvPr id="11272" name="Rectangle 8"/>
          <p:cNvSpPr>
            <a:spLocks noGrp="1" noChangeArrowheads="1"/>
          </p:cNvSpPr>
          <p:nvPr>
            <p:ph type="hdr" sz="quarter"/>
          </p:nvPr>
        </p:nvSpPr>
        <p:spPr bwMode="auto">
          <a:xfrm>
            <a:off x="295275" y="233363"/>
            <a:ext cx="2616200" cy="315912"/>
          </a:xfrm>
          <a:prstGeom prst="rect">
            <a:avLst/>
          </a:prstGeom>
          <a:noFill/>
          <a:ln w="9525">
            <a:noFill/>
            <a:miter lim="800000"/>
            <a:headEnd/>
            <a:tailEnd/>
          </a:ln>
          <a:effectLst/>
        </p:spPr>
        <p:txBody>
          <a:bodyPr vert="horz" wrap="square" lIns="94345" tIns="47173" rIns="94345" bIns="47173" numCol="1" anchor="t" anchorCtr="0" compatLnSpc="1">
            <a:prstTxWarp prst="textNoShape">
              <a:avLst/>
            </a:prstTxWarp>
          </a:bodyPr>
          <a:lstStyle>
            <a:lvl1pPr algn="l" defTabSz="942506">
              <a:defRPr sz="1100">
                <a:solidFill>
                  <a:schemeClr val="tx1"/>
                </a:solidFill>
                <a:latin typeface="Arial" charset="0"/>
                <a:cs typeface="+mn-cs"/>
              </a:defRPr>
            </a:lvl1pPr>
          </a:lstStyle>
          <a:p>
            <a:pPr>
              <a:defRPr/>
            </a:pPr>
            <a:r>
              <a:rPr lang="en-US"/>
              <a:t>Presentation Title</a:t>
            </a:r>
          </a:p>
        </p:txBody>
      </p:sp>
      <p:sp>
        <p:nvSpPr>
          <p:cNvPr id="11273" name="Rectangle 9"/>
          <p:cNvSpPr>
            <a:spLocks noGrp="1" noChangeArrowheads="1"/>
          </p:cNvSpPr>
          <p:nvPr>
            <p:ph type="body" sz="quarter" idx="3"/>
          </p:nvPr>
        </p:nvSpPr>
        <p:spPr bwMode="auto">
          <a:xfrm>
            <a:off x="261938" y="3302000"/>
            <a:ext cx="6499225" cy="5795963"/>
          </a:xfrm>
          <a:prstGeom prst="rect">
            <a:avLst/>
          </a:prstGeom>
          <a:noFill/>
          <a:ln w="9525">
            <a:noFill/>
            <a:miter lim="800000"/>
            <a:headEnd/>
            <a:tailEnd/>
          </a:ln>
          <a:effectLst/>
        </p:spPr>
        <p:txBody>
          <a:bodyPr vert="horz" wrap="square" lIns="94345" tIns="47173" rIns="94345" bIns="471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4" name="Rectangle 10"/>
          <p:cNvSpPr>
            <a:spLocks noGrp="1" noChangeArrowheads="1"/>
          </p:cNvSpPr>
          <p:nvPr>
            <p:ph type="ftr" sz="quarter" idx="4"/>
          </p:nvPr>
        </p:nvSpPr>
        <p:spPr bwMode="auto">
          <a:xfrm>
            <a:off x="285750" y="9197975"/>
            <a:ext cx="6000750" cy="231775"/>
          </a:xfrm>
          <a:prstGeom prst="rect">
            <a:avLst/>
          </a:prstGeom>
          <a:noFill/>
          <a:ln w="9525">
            <a:noFill/>
            <a:miter lim="800000"/>
            <a:headEnd/>
            <a:tailEnd/>
          </a:ln>
          <a:effectLst/>
        </p:spPr>
        <p:txBody>
          <a:bodyPr vert="horz" wrap="square" lIns="94345" tIns="47173" rIns="94345" bIns="47173" numCol="1" anchor="t" anchorCtr="0" compatLnSpc="1">
            <a:prstTxWarp prst="textNoShape">
              <a:avLst/>
            </a:prstTxWarp>
          </a:bodyPr>
          <a:lstStyle>
            <a:lvl1pPr algn="l" defTabSz="942506">
              <a:defRPr sz="700">
                <a:solidFill>
                  <a:schemeClr val="tx1"/>
                </a:solidFill>
                <a:latin typeface="Arial" charset="0"/>
                <a:cs typeface="+mn-cs"/>
              </a:defRPr>
            </a:lvl1pPr>
          </a:lstStyle>
          <a:p>
            <a:pPr>
              <a:defRPr/>
            </a:pPr>
            <a:endParaRPr lang="en-US"/>
          </a:p>
        </p:txBody>
      </p:sp>
      <p:sp>
        <p:nvSpPr>
          <p:cNvPr id="11275" name="Rectangle 11"/>
          <p:cNvSpPr>
            <a:spLocks noGrp="1" noChangeArrowheads="1"/>
          </p:cNvSpPr>
          <p:nvPr>
            <p:ph type="sldNum" sz="quarter" idx="5"/>
          </p:nvPr>
        </p:nvSpPr>
        <p:spPr bwMode="auto">
          <a:xfrm>
            <a:off x="6413500" y="9209088"/>
            <a:ext cx="393700" cy="220662"/>
          </a:xfrm>
          <a:prstGeom prst="rect">
            <a:avLst/>
          </a:prstGeom>
          <a:noFill/>
          <a:ln w="9525">
            <a:noFill/>
            <a:miter lim="800000"/>
            <a:headEnd/>
            <a:tailEnd/>
          </a:ln>
          <a:effectLst/>
        </p:spPr>
        <p:txBody>
          <a:bodyPr vert="horz" wrap="square" lIns="94345" tIns="47173" rIns="94345" bIns="47173" numCol="1" anchor="t" anchorCtr="0" compatLnSpc="1">
            <a:prstTxWarp prst="textNoShape">
              <a:avLst/>
            </a:prstTxWarp>
          </a:bodyPr>
          <a:lstStyle>
            <a:lvl1pPr algn="r" defTabSz="942506">
              <a:defRPr sz="700">
                <a:solidFill>
                  <a:schemeClr val="tx1"/>
                </a:solidFill>
                <a:latin typeface="Arial" charset="0"/>
                <a:cs typeface="+mn-cs"/>
              </a:defRPr>
            </a:lvl1pPr>
          </a:lstStyle>
          <a:p>
            <a:pPr>
              <a:defRPr/>
            </a:pPr>
            <a:fld id="{8A46C023-3748-4B3D-9C4D-1A79BB20F455}" type="slidenum">
              <a:rPr lang="en-US"/>
              <a:pPr>
                <a:defRPr/>
              </a:pPr>
              <a:t>‹#›</a:t>
            </a:fld>
            <a:endParaRPr lang="en-US"/>
          </a:p>
        </p:txBody>
      </p:sp>
    </p:spTree>
  </p:cSld>
  <p:clrMap bg1="lt1" tx1="dk1" bg2="lt2" tx2="dk2" accent1="accent1" accent2="accent2" accent3="accent3" accent4="accent4" accent5="accent5" accent6="accent6" hlink="hlink" folHlink="folHlink"/>
  <p:hf ftr="0" dt="0"/>
  <p:notesStyle>
    <a:lvl1pPr marL="119063" indent="-119063" algn="l" rtl="0" eaLnBrk="0" fontAlgn="base" hangingPunct="0">
      <a:spcBef>
        <a:spcPct val="30000"/>
      </a:spcBef>
      <a:spcAft>
        <a:spcPct val="0"/>
      </a:spcAft>
      <a:buChar char="•"/>
      <a:defRPr sz="1200" kern="1200">
        <a:solidFill>
          <a:schemeClr val="tx1"/>
        </a:solidFill>
        <a:latin typeface="Arial" charset="0"/>
        <a:ea typeface="+mn-ea"/>
        <a:cs typeface="+mn-cs"/>
      </a:defRPr>
    </a:lvl1pPr>
    <a:lvl2pPr marL="344488" indent="-111125" algn="l" rtl="0" eaLnBrk="0" fontAlgn="base" hangingPunct="0">
      <a:spcBef>
        <a:spcPct val="30000"/>
      </a:spcBef>
      <a:spcAft>
        <a:spcPct val="0"/>
      </a:spcAft>
      <a:buChar char="•"/>
      <a:defRPr sz="1000" kern="1200">
        <a:solidFill>
          <a:schemeClr val="tx1"/>
        </a:solidFill>
        <a:latin typeface="Arial" charset="0"/>
        <a:ea typeface="+mn-ea"/>
        <a:cs typeface="+mn-cs"/>
      </a:defRPr>
    </a:lvl2pPr>
    <a:lvl3pPr marL="569913" indent="-106363" algn="l" rtl="0" eaLnBrk="0" fontAlgn="base" hangingPunct="0">
      <a:spcBef>
        <a:spcPct val="30000"/>
      </a:spcBef>
      <a:spcAft>
        <a:spcPct val="0"/>
      </a:spcAft>
      <a:buChar char="•"/>
      <a:defRPr sz="900" kern="1200">
        <a:solidFill>
          <a:schemeClr val="tx1"/>
        </a:solidFill>
        <a:latin typeface="Arial" charset="0"/>
        <a:ea typeface="+mn-ea"/>
        <a:cs typeface="+mn-cs"/>
      </a:defRPr>
    </a:lvl3pPr>
    <a:lvl4pPr marL="795338" indent="-106363" algn="l" rtl="0" eaLnBrk="0" fontAlgn="base" hangingPunct="0">
      <a:spcBef>
        <a:spcPct val="30000"/>
      </a:spcBef>
      <a:spcAft>
        <a:spcPct val="0"/>
      </a:spcAft>
      <a:buChar char="•"/>
      <a:defRPr sz="900" kern="1200">
        <a:solidFill>
          <a:schemeClr val="tx1"/>
        </a:solidFill>
        <a:latin typeface="Arial" charset="0"/>
        <a:ea typeface="+mn-ea"/>
        <a:cs typeface="+mn-cs"/>
      </a:defRPr>
    </a:lvl4pPr>
    <a:lvl5pPr marL="1033463" indent="-119063" algn="l" rtl="0" eaLnBrk="0" fontAlgn="base" hangingPunct="0">
      <a:spcBef>
        <a:spcPct val="30000"/>
      </a:spcBef>
      <a:spcAft>
        <a:spcPct val="0"/>
      </a:spcAft>
      <a:buChar char="•"/>
      <a:defRPr sz="9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6AA6644B-9678-4062-BB74-352EA7DECD42}" type="slidenum">
              <a:rPr lang="en-US"/>
              <a:pPr/>
              <a:t>1</a:t>
            </a:fld>
            <a:endParaRPr 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 semantic layer enables </a:t>
            </a:r>
            <a:r>
              <a:rPr lang="en-US" baseline="0" dirty="0" smtClean="0"/>
              <a:t> common experience for both MOLAP &amp; ROLAP </a:t>
            </a:r>
            <a:r>
              <a:rPr lang="en-US" baseline="0" dirty="0" err="1" smtClean="0"/>
              <a:t>datasources</a:t>
            </a:r>
            <a:r>
              <a:rPr lang="en-US" baseline="0" dirty="0" smtClean="0"/>
              <a:t>. </a:t>
            </a:r>
          </a:p>
          <a:p>
            <a:r>
              <a:rPr lang="en-US" baseline="0" dirty="0" smtClean="0"/>
              <a:t>Also enables an OLAP experience (in terms of improved query performance and analytical sophistication) to be leveraged by channels that are not where you would traditionally consume OLAP information. </a:t>
            </a:r>
          </a:p>
          <a:p>
            <a:r>
              <a:rPr lang="en-US" baseline="0" dirty="0" smtClean="0"/>
              <a:t>OLAP can be consumed and benefit ANY channel, rather than be a silo for only a few specialist users, with specialist OLAP analysis tools.</a:t>
            </a:r>
          </a:p>
          <a:p>
            <a:endParaRPr lang="en-US" baseline="0" dirty="0" smtClean="0"/>
          </a:p>
          <a:p>
            <a:pPr algn="l" eaLnBrk="0" hangingPunct="0">
              <a:buClr>
                <a:schemeClr val="tx2"/>
              </a:buClr>
              <a:buFont typeface="Arial" pitchFamily="34" charset="0"/>
              <a:buChar char="•"/>
              <a:defRPr/>
            </a:pPr>
            <a:r>
              <a:rPr lang="en-US" sz="1800" dirty="0" smtClean="0"/>
              <a:t>Common Information model leverages </a:t>
            </a:r>
            <a:r>
              <a:rPr lang="en-US" sz="1800" dirty="0" err="1" smtClean="0"/>
              <a:t>Essbase</a:t>
            </a:r>
            <a:r>
              <a:rPr lang="en-US" sz="1800" dirty="0" smtClean="0"/>
              <a:t> as a data source</a:t>
            </a:r>
          </a:p>
          <a:p>
            <a:pPr lvl="1" algn="l" eaLnBrk="0" hangingPunct="0">
              <a:buClr>
                <a:schemeClr val="tx2"/>
              </a:buClr>
              <a:buFont typeface="Arial" pitchFamily="34" charset="0"/>
              <a:buChar char="•"/>
              <a:defRPr/>
            </a:pPr>
            <a:r>
              <a:rPr lang="en-US" sz="1800" dirty="0" smtClean="0"/>
              <a:t> Automated metadata discovery and import</a:t>
            </a:r>
          </a:p>
          <a:p>
            <a:pPr lvl="1" algn="l" eaLnBrk="0" hangingPunct="0">
              <a:buClr>
                <a:schemeClr val="tx2"/>
              </a:buClr>
              <a:buFont typeface="Arial" pitchFamily="34" charset="0"/>
              <a:buChar char="•"/>
              <a:defRPr/>
            </a:pPr>
            <a:r>
              <a:rPr lang="en-US" sz="1800" dirty="0" smtClean="0"/>
              <a:t> Dimensions, Facts, hierarchy definitions imported</a:t>
            </a:r>
          </a:p>
          <a:p>
            <a:pPr lvl="1" algn="l" eaLnBrk="0" hangingPunct="0">
              <a:buClr>
                <a:schemeClr val="tx2"/>
              </a:buClr>
              <a:buFont typeface="Arial" pitchFamily="34" charset="0"/>
              <a:buChar char="•"/>
              <a:defRPr/>
            </a:pPr>
            <a:r>
              <a:rPr lang="en-US" sz="1800" dirty="0" smtClean="0"/>
              <a:t> Support for parent-child, ragged and skip level </a:t>
            </a:r>
          </a:p>
          <a:p>
            <a:endParaRPr lang="en-US" dirty="0"/>
          </a:p>
        </p:txBody>
      </p:sp>
      <p:sp>
        <p:nvSpPr>
          <p:cNvPr id="4" name="Slide Number Placeholder 3"/>
          <p:cNvSpPr>
            <a:spLocks noGrp="1"/>
          </p:cNvSpPr>
          <p:nvPr>
            <p:ph type="sldNum" sz="quarter" idx="10"/>
          </p:nvPr>
        </p:nvSpPr>
        <p:spPr/>
        <p:txBody>
          <a:bodyPr/>
          <a:lstStyle/>
          <a:p>
            <a:fld id="{BB4E1E10-41B0-44CC-BDD0-DEABA583FE8F}"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772B80E-F992-6846-BAD1-4161772200FB}" type="slidenum">
              <a:rPr lang="en-US" smtClean="0">
                <a:solidFill>
                  <a:srgbClr val="000000"/>
                </a:solidFill>
              </a:rPr>
              <a:pPr/>
              <a:t>16</a:t>
            </a:fld>
            <a:endParaRPr lang="en-US" smtClean="0">
              <a:solidFill>
                <a:srgbClr val="000000"/>
              </a:solidFill>
            </a:endParaRPr>
          </a:p>
        </p:txBody>
      </p:sp>
      <p:sp>
        <p:nvSpPr>
          <p:cNvPr id="62467" name="Text Box 2"/>
          <p:cNvSpPr txBox="1">
            <a:spLocks noChangeArrowheads="1"/>
          </p:cNvSpPr>
          <p:nvPr/>
        </p:nvSpPr>
        <p:spPr bwMode="auto">
          <a:xfrm>
            <a:off x="4013793" y="8955665"/>
            <a:ext cx="3067940" cy="469215"/>
          </a:xfrm>
          <a:prstGeom prst="rect">
            <a:avLst/>
          </a:prstGeom>
          <a:noFill/>
          <a:ln w="9525">
            <a:noFill/>
            <a:round/>
            <a:headEnd/>
            <a:tailEnd/>
          </a:ln>
        </p:spPr>
        <p:txBody>
          <a:bodyPr lIns="94917" tIns="47282" rIns="94917" bIns="47282" anchor="b">
            <a:prstTxWarp prst="textNoShape">
              <a:avLst/>
            </a:prstTxWarp>
          </a:bodyPr>
          <a:lstStyle/>
          <a:p>
            <a:pPr algn="r" defTabSz="447430">
              <a:buClr>
                <a:srgbClr val="000000"/>
              </a:buClr>
              <a:buSzPct val="100000"/>
              <a:tabLst>
                <a:tab pos="0" algn="l"/>
                <a:tab pos="447430" algn="l"/>
                <a:tab pos="896504" algn="l"/>
                <a:tab pos="1343933" algn="l"/>
                <a:tab pos="1793007" algn="l"/>
                <a:tab pos="2240436" algn="l"/>
                <a:tab pos="2689512" algn="l"/>
                <a:tab pos="3136940" algn="l"/>
                <a:tab pos="3584370" algn="l"/>
                <a:tab pos="4033444" algn="l"/>
                <a:tab pos="4480872" algn="l"/>
                <a:tab pos="4929948" algn="l"/>
                <a:tab pos="5377377" algn="l"/>
                <a:tab pos="5824806" algn="l"/>
                <a:tab pos="6273880" algn="l"/>
                <a:tab pos="6721309" algn="l"/>
                <a:tab pos="7170384" algn="l"/>
                <a:tab pos="7617814" algn="l"/>
                <a:tab pos="8066887" algn="l"/>
                <a:tab pos="8514316" algn="l"/>
                <a:tab pos="8961746" algn="l"/>
              </a:tabLst>
            </a:pPr>
            <a:fld id="{63487E0F-DA04-2845-9EF8-2CE24B912C20}" type="slidenum">
              <a:rPr lang="en-US" sz="1200">
                <a:latin typeface="Times New Roman" charset="0"/>
                <a:ea typeface="Arial Unicode MS" charset="0"/>
                <a:cs typeface="Arial Unicode MS" charset="0"/>
              </a:rPr>
              <a:pPr algn="r" defTabSz="447430">
                <a:buClr>
                  <a:srgbClr val="000000"/>
                </a:buClr>
                <a:buSzPct val="100000"/>
                <a:tabLst>
                  <a:tab pos="0" algn="l"/>
                  <a:tab pos="447430" algn="l"/>
                  <a:tab pos="896504" algn="l"/>
                  <a:tab pos="1343933" algn="l"/>
                  <a:tab pos="1793007" algn="l"/>
                  <a:tab pos="2240436" algn="l"/>
                  <a:tab pos="2689512" algn="l"/>
                  <a:tab pos="3136940" algn="l"/>
                  <a:tab pos="3584370" algn="l"/>
                  <a:tab pos="4033444" algn="l"/>
                  <a:tab pos="4480872" algn="l"/>
                  <a:tab pos="4929948" algn="l"/>
                  <a:tab pos="5377377" algn="l"/>
                  <a:tab pos="5824806" algn="l"/>
                  <a:tab pos="6273880" algn="l"/>
                  <a:tab pos="6721309" algn="l"/>
                  <a:tab pos="7170384" algn="l"/>
                  <a:tab pos="7617814" algn="l"/>
                  <a:tab pos="8066887" algn="l"/>
                  <a:tab pos="8514316" algn="l"/>
                  <a:tab pos="8961746" algn="l"/>
                </a:tabLst>
              </a:pPr>
              <a:t>16</a:t>
            </a:fld>
            <a:endParaRPr lang="en-US" sz="1200" dirty="0">
              <a:latin typeface="Times New Roman" charset="0"/>
              <a:ea typeface="Arial Unicode MS" charset="0"/>
              <a:cs typeface="Arial Unicode MS" charset="0"/>
            </a:endParaRPr>
          </a:p>
        </p:txBody>
      </p:sp>
      <p:sp>
        <p:nvSpPr>
          <p:cNvPr id="62468" name="Text Box 3"/>
          <p:cNvSpPr txBox="1">
            <a:spLocks noChangeArrowheads="1"/>
          </p:cNvSpPr>
          <p:nvPr/>
        </p:nvSpPr>
        <p:spPr bwMode="auto">
          <a:xfrm>
            <a:off x="4013795" y="8955667"/>
            <a:ext cx="3071184" cy="472461"/>
          </a:xfrm>
          <a:prstGeom prst="rect">
            <a:avLst/>
          </a:prstGeom>
          <a:noFill/>
          <a:ln w="9525">
            <a:noFill/>
            <a:round/>
            <a:headEnd/>
            <a:tailEnd/>
          </a:ln>
        </p:spPr>
        <p:txBody>
          <a:bodyPr lIns="94917" tIns="47282" rIns="94917" bIns="47282" anchor="b">
            <a:prstTxWarp prst="textNoShape">
              <a:avLst/>
            </a:prstTxWarp>
          </a:bodyPr>
          <a:lstStyle/>
          <a:p>
            <a:pPr algn="r" defTabSz="447430">
              <a:buClr>
                <a:srgbClr val="000000"/>
              </a:buClr>
              <a:buSzPct val="100000"/>
              <a:tabLst>
                <a:tab pos="0" algn="l"/>
                <a:tab pos="447430" algn="l"/>
                <a:tab pos="896504" algn="l"/>
                <a:tab pos="1343933" algn="l"/>
                <a:tab pos="1793007" algn="l"/>
                <a:tab pos="2240436" algn="l"/>
                <a:tab pos="2689512" algn="l"/>
                <a:tab pos="3136940" algn="l"/>
                <a:tab pos="3584370" algn="l"/>
                <a:tab pos="4033444" algn="l"/>
                <a:tab pos="4480872" algn="l"/>
                <a:tab pos="4929948" algn="l"/>
                <a:tab pos="5377377" algn="l"/>
                <a:tab pos="5824806" algn="l"/>
                <a:tab pos="6273880" algn="l"/>
                <a:tab pos="6721309" algn="l"/>
                <a:tab pos="7170384" algn="l"/>
                <a:tab pos="7617814" algn="l"/>
                <a:tab pos="8066887" algn="l"/>
                <a:tab pos="8514316" algn="l"/>
                <a:tab pos="8961746" algn="l"/>
              </a:tabLst>
            </a:pPr>
            <a:fld id="{E0BFAC03-3629-7744-A280-510654FE1B8F}" type="slidenum">
              <a:rPr lang="en-US" sz="1200">
                <a:ea typeface="Arial Unicode MS" charset="0"/>
                <a:cs typeface="Arial Unicode MS" charset="0"/>
              </a:rPr>
              <a:pPr algn="r" defTabSz="447430">
                <a:buClr>
                  <a:srgbClr val="000000"/>
                </a:buClr>
                <a:buSzPct val="100000"/>
                <a:tabLst>
                  <a:tab pos="0" algn="l"/>
                  <a:tab pos="447430" algn="l"/>
                  <a:tab pos="896504" algn="l"/>
                  <a:tab pos="1343933" algn="l"/>
                  <a:tab pos="1793007" algn="l"/>
                  <a:tab pos="2240436" algn="l"/>
                  <a:tab pos="2689512" algn="l"/>
                  <a:tab pos="3136940" algn="l"/>
                  <a:tab pos="3584370" algn="l"/>
                  <a:tab pos="4033444" algn="l"/>
                  <a:tab pos="4480872" algn="l"/>
                  <a:tab pos="4929948" algn="l"/>
                  <a:tab pos="5377377" algn="l"/>
                  <a:tab pos="5824806" algn="l"/>
                  <a:tab pos="6273880" algn="l"/>
                  <a:tab pos="6721309" algn="l"/>
                  <a:tab pos="7170384" algn="l"/>
                  <a:tab pos="7617814" algn="l"/>
                  <a:tab pos="8066887" algn="l"/>
                  <a:tab pos="8514316" algn="l"/>
                  <a:tab pos="8961746" algn="l"/>
                </a:tabLst>
              </a:pPr>
              <a:t>16</a:t>
            </a:fld>
            <a:endParaRPr lang="en-US" sz="1200" dirty="0">
              <a:ea typeface="Arial Unicode MS" charset="0"/>
              <a:cs typeface="Arial Unicode MS" charset="0"/>
            </a:endParaRPr>
          </a:p>
        </p:txBody>
      </p:sp>
      <p:sp>
        <p:nvSpPr>
          <p:cNvPr id="45061" name="Text Box 4"/>
          <p:cNvSpPr txBox="1">
            <a:spLocks noChangeArrowheads="1"/>
          </p:cNvSpPr>
          <p:nvPr/>
        </p:nvSpPr>
        <p:spPr bwMode="auto">
          <a:xfrm>
            <a:off x="1218417" y="706260"/>
            <a:ext cx="4651392" cy="3536155"/>
          </a:xfrm>
          <a:prstGeom prst="rect">
            <a:avLst/>
          </a:prstGeom>
          <a:solidFill>
            <a:srgbClr val="FFFFFF"/>
          </a:solidFill>
          <a:ln w="9360">
            <a:solidFill>
              <a:srgbClr val="000000"/>
            </a:solidFill>
            <a:miter lim="800000"/>
            <a:headEnd/>
            <a:tailEnd/>
          </a:ln>
        </p:spPr>
        <p:txBody>
          <a:bodyPr wrap="none" lIns="94749" tIns="47375" rIns="94749" bIns="47375" anchor="ctr"/>
          <a:lstStyle/>
          <a:p>
            <a:pPr algn="l">
              <a:lnSpc>
                <a:spcPct val="100000"/>
              </a:lnSpc>
              <a:spcBef>
                <a:spcPct val="0"/>
              </a:spcBef>
              <a:buClr>
                <a:srgbClr val="4F81BD"/>
              </a:buClr>
              <a:defRPr/>
            </a:pPr>
            <a:endParaRPr lang="en-US" dirty="0">
              <a:solidFill>
                <a:prstClr val="black"/>
              </a:solidFill>
            </a:endParaRPr>
          </a:p>
        </p:txBody>
      </p:sp>
      <p:sp>
        <p:nvSpPr>
          <p:cNvPr id="62470" name="Rectangle 5"/>
          <p:cNvSpPr>
            <a:spLocks noGrp="1" noChangeArrowheads="1"/>
          </p:cNvSpPr>
          <p:nvPr>
            <p:ph type="body"/>
          </p:nvPr>
        </p:nvSpPr>
        <p:spPr>
          <a:xfrm>
            <a:off x="708986" y="4479457"/>
            <a:ext cx="5662141" cy="4237542"/>
          </a:xfrm>
          <a:noFill/>
          <a:ln/>
        </p:spPr>
        <p:txBody>
          <a:bodyPr wrap="none" anchor="ctr"/>
          <a:lstStyle/>
          <a:p>
            <a:endParaRPr lang="en-US" smtClean="0">
              <a:latin typeface="Times"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11589B3A-E666-47C4-88CE-26D184F7B455}" type="slidenum">
              <a:rPr lang="en-US"/>
              <a:pPr/>
              <a:t>18</a:t>
            </a:fld>
            <a:endParaRPr lang="en-US"/>
          </a:p>
        </p:txBody>
      </p:sp>
      <p:sp>
        <p:nvSpPr>
          <p:cNvPr id="3547138" name="Rectangle 7"/>
          <p:cNvSpPr txBox="1">
            <a:spLocks noGrp="1" noChangeArrowheads="1"/>
          </p:cNvSpPr>
          <p:nvPr/>
        </p:nvSpPr>
        <p:spPr bwMode="auto">
          <a:xfrm>
            <a:off x="4015529" y="8958775"/>
            <a:ext cx="3071071" cy="470976"/>
          </a:xfrm>
          <a:prstGeom prst="rect">
            <a:avLst/>
          </a:prstGeom>
          <a:noFill/>
          <a:ln w="9525">
            <a:noFill/>
            <a:miter lim="800000"/>
            <a:headEnd/>
            <a:tailEnd/>
          </a:ln>
        </p:spPr>
        <p:txBody>
          <a:bodyPr lIns="94373" tIns="47186" rIns="94373" bIns="47186" anchor="b"/>
          <a:lstStyle/>
          <a:p>
            <a:pPr algn="r" defTabSz="943844" eaLnBrk="0" hangingPunct="0"/>
            <a:fld id="{F53B9549-6CBA-417E-987F-173BFB283C39}" type="slidenum">
              <a:rPr lang="en-US" sz="1200">
                <a:latin typeface="Times" charset="0"/>
              </a:rPr>
              <a:pPr algn="r" defTabSz="943844" eaLnBrk="0" hangingPunct="0"/>
              <a:t>18</a:t>
            </a:fld>
            <a:endParaRPr lang="en-US" sz="1200" dirty="0">
              <a:latin typeface="Times" charset="0"/>
            </a:endParaRPr>
          </a:p>
        </p:txBody>
      </p:sp>
      <p:sp>
        <p:nvSpPr>
          <p:cNvPr id="3547139" name="Rectangle 7"/>
          <p:cNvSpPr txBox="1">
            <a:spLocks noGrp="1" noChangeArrowheads="1"/>
          </p:cNvSpPr>
          <p:nvPr/>
        </p:nvSpPr>
        <p:spPr bwMode="auto">
          <a:xfrm>
            <a:off x="4015529" y="8958775"/>
            <a:ext cx="3071071" cy="470976"/>
          </a:xfrm>
          <a:prstGeom prst="rect">
            <a:avLst/>
          </a:prstGeom>
          <a:noFill/>
          <a:ln w="9525">
            <a:noFill/>
            <a:miter lim="800000"/>
            <a:headEnd/>
            <a:tailEnd/>
          </a:ln>
        </p:spPr>
        <p:txBody>
          <a:bodyPr lIns="94373" tIns="47186" rIns="94373" bIns="47186" anchor="b"/>
          <a:lstStyle/>
          <a:p>
            <a:pPr algn="r" defTabSz="943844" eaLnBrk="0" hangingPunct="0"/>
            <a:fld id="{6683F000-40AE-4D62-9D18-F230A449B515}" type="slidenum">
              <a:rPr lang="en-US" sz="1200">
                <a:latin typeface="Times" charset="0"/>
              </a:rPr>
              <a:pPr algn="r" defTabSz="943844" eaLnBrk="0" hangingPunct="0"/>
              <a:t>18</a:t>
            </a:fld>
            <a:endParaRPr lang="en-US" sz="1200" dirty="0">
              <a:latin typeface="Times" charset="0"/>
            </a:endParaRPr>
          </a:p>
        </p:txBody>
      </p:sp>
      <p:sp>
        <p:nvSpPr>
          <p:cNvPr id="3547140" name="Rectangle 2"/>
          <p:cNvSpPr>
            <a:spLocks noGrp="1" noRot="1" noChangeAspect="1" noChangeArrowheads="1" noTextEdit="1"/>
          </p:cNvSpPr>
          <p:nvPr>
            <p:ph type="sldImg"/>
          </p:nvPr>
        </p:nvSpPr>
        <p:spPr>
          <a:xfrm>
            <a:off x="1185863" y="708025"/>
            <a:ext cx="4714875" cy="3535363"/>
          </a:xfrm>
          <a:ln/>
        </p:spPr>
      </p:sp>
      <p:sp>
        <p:nvSpPr>
          <p:cNvPr id="3547141" name="Rectangle 3"/>
          <p:cNvSpPr>
            <a:spLocks noGrp="1" noChangeArrowheads="1"/>
          </p:cNvSpPr>
          <p:nvPr>
            <p:ph type="body" idx="1"/>
          </p:nvPr>
        </p:nvSpPr>
        <p:spPr>
          <a:xfrm>
            <a:off x="944458" y="4478656"/>
            <a:ext cx="5197685" cy="4243168"/>
          </a:xfrm>
        </p:spPr>
        <p:txBody>
          <a:bodyPr lIns="94373" tIns="47186" rIns="94373" bIns="47186"/>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xfrm>
            <a:off x="944880" y="4479131"/>
            <a:ext cx="5196840" cy="4243388"/>
          </a:xfrm>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fld id="{8949D940-59F4-4096-8EC8-063DEBAB517A}" type="slidenum">
              <a:rPr lang="en-US" smtClean="0"/>
              <a:pPr/>
              <a:t>20</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0B2AC193-8501-417D-BC25-FE5D859DA893}" type="slidenum">
              <a:rPr lang="en-US" smtClean="0">
                <a:solidFill>
                  <a:prstClr val="black"/>
                </a:solidFill>
                <a:latin typeface="Times" charset="0"/>
              </a:rPr>
              <a:pPr>
                <a:defRPr/>
              </a:pPr>
              <a:t>22</a:t>
            </a:fld>
            <a:endParaRPr lang="en-US" smtClean="0">
              <a:solidFill>
                <a:prstClr val="black"/>
              </a:solidFill>
              <a:latin typeface="Times" charset="0"/>
            </a:endParaRPr>
          </a:p>
        </p:txBody>
      </p:sp>
      <p:sp>
        <p:nvSpPr>
          <p:cNvPr id="23555" name="Text Box 2"/>
          <p:cNvSpPr txBox="1">
            <a:spLocks noChangeArrowheads="1"/>
          </p:cNvSpPr>
          <p:nvPr/>
        </p:nvSpPr>
        <p:spPr bwMode="auto">
          <a:xfrm>
            <a:off x="4013494" y="8956330"/>
            <a:ext cx="3068292" cy="468590"/>
          </a:xfrm>
          <a:prstGeom prst="rect">
            <a:avLst/>
          </a:prstGeom>
          <a:noFill/>
          <a:ln w="9525">
            <a:noFill/>
            <a:round/>
            <a:headEnd/>
            <a:tailEnd/>
          </a:ln>
        </p:spPr>
        <p:txBody>
          <a:bodyPr lIns="94912" tIns="47280" rIns="94912" bIns="47280" anchor="b"/>
          <a:lstStyle/>
          <a:p>
            <a:pPr algn="r" defTabSz="445367">
              <a:buClr>
                <a:srgbClr val="000000"/>
              </a:buClr>
              <a:buSzPct val="100000"/>
              <a:tabLst>
                <a:tab pos="0" algn="l"/>
                <a:tab pos="445367" algn="l"/>
                <a:tab pos="893948" algn="l"/>
                <a:tab pos="1340922" algn="l"/>
                <a:tab pos="1791111" algn="l"/>
                <a:tab pos="2238085" algn="l"/>
                <a:tab pos="2686668" algn="l"/>
                <a:tab pos="3135249" algn="l"/>
                <a:tab pos="3582223" algn="l"/>
                <a:tab pos="4030805" algn="l"/>
                <a:tab pos="4477779" algn="l"/>
                <a:tab pos="4927969" algn="l"/>
                <a:tab pos="5374943" algn="l"/>
                <a:tab pos="5821917" algn="l"/>
                <a:tab pos="6272106" algn="l"/>
                <a:tab pos="6719080" algn="l"/>
                <a:tab pos="7167662" algn="l"/>
                <a:tab pos="7614636" algn="l"/>
                <a:tab pos="8064825" algn="l"/>
                <a:tab pos="8511799" algn="l"/>
                <a:tab pos="8958773" algn="l"/>
              </a:tabLst>
            </a:pPr>
            <a:fld id="{D1043712-E7B7-4398-8532-F3BC5B0D060F}" type="slidenum">
              <a:rPr lang="en-US" sz="1200">
                <a:latin typeface="Times New Roman" pitchFamily="18" charset="0"/>
                <a:ea typeface="Arial Unicode MS" pitchFamily="34" charset="-128"/>
                <a:cs typeface="Arial Unicode MS" pitchFamily="34" charset="-128"/>
              </a:rPr>
              <a:pPr algn="r" defTabSz="445367">
                <a:buClr>
                  <a:srgbClr val="000000"/>
                </a:buClr>
                <a:buSzPct val="100000"/>
                <a:tabLst>
                  <a:tab pos="0" algn="l"/>
                  <a:tab pos="445367" algn="l"/>
                  <a:tab pos="893948" algn="l"/>
                  <a:tab pos="1340922" algn="l"/>
                  <a:tab pos="1791111" algn="l"/>
                  <a:tab pos="2238085" algn="l"/>
                  <a:tab pos="2686668" algn="l"/>
                  <a:tab pos="3135249" algn="l"/>
                  <a:tab pos="3582223" algn="l"/>
                  <a:tab pos="4030805" algn="l"/>
                  <a:tab pos="4477779" algn="l"/>
                  <a:tab pos="4927969" algn="l"/>
                  <a:tab pos="5374943" algn="l"/>
                  <a:tab pos="5821917" algn="l"/>
                  <a:tab pos="6272106" algn="l"/>
                  <a:tab pos="6719080" algn="l"/>
                  <a:tab pos="7167662" algn="l"/>
                  <a:tab pos="7614636" algn="l"/>
                  <a:tab pos="8064825" algn="l"/>
                  <a:tab pos="8511799" algn="l"/>
                  <a:tab pos="8958773" algn="l"/>
                </a:tabLst>
              </a:pPr>
              <a:t>22</a:t>
            </a:fld>
            <a:endParaRPr lang="en-US" sz="1200" dirty="0">
              <a:latin typeface="Times New Roman" pitchFamily="18" charset="0"/>
              <a:ea typeface="Arial Unicode MS" pitchFamily="34" charset="-128"/>
              <a:cs typeface="Arial Unicode MS" pitchFamily="34" charset="-128"/>
            </a:endParaRPr>
          </a:p>
        </p:txBody>
      </p:sp>
      <p:sp>
        <p:nvSpPr>
          <p:cNvPr id="23556" name="Text Box 3"/>
          <p:cNvSpPr txBox="1">
            <a:spLocks noChangeArrowheads="1"/>
          </p:cNvSpPr>
          <p:nvPr/>
        </p:nvSpPr>
        <p:spPr bwMode="auto">
          <a:xfrm>
            <a:off x="1219615" y="706910"/>
            <a:ext cx="4650581" cy="3536156"/>
          </a:xfrm>
          <a:prstGeom prst="rect">
            <a:avLst/>
          </a:prstGeom>
          <a:solidFill>
            <a:srgbClr val="FFFFFF"/>
          </a:solidFill>
          <a:ln w="9360">
            <a:solidFill>
              <a:srgbClr val="000000"/>
            </a:solidFill>
            <a:miter lim="800000"/>
            <a:headEnd/>
            <a:tailEnd/>
          </a:ln>
        </p:spPr>
        <p:txBody>
          <a:bodyPr wrap="none" lIns="94744" tIns="47372" rIns="94744" bIns="47372" anchor="ctr"/>
          <a:lstStyle/>
          <a:p>
            <a:pPr>
              <a:buClr>
                <a:srgbClr val="4F81BD"/>
              </a:buClr>
            </a:pPr>
            <a:endParaRPr lang="ru-RU">
              <a:solidFill>
                <a:srgbClr val="000000"/>
              </a:solidFill>
            </a:endParaRPr>
          </a:p>
        </p:txBody>
      </p:sp>
      <p:sp>
        <p:nvSpPr>
          <p:cNvPr id="23557" name="Rectangle 4"/>
          <p:cNvSpPr>
            <a:spLocks noGrp="1" noChangeArrowheads="1"/>
          </p:cNvSpPr>
          <p:nvPr>
            <p:ph type="body"/>
          </p:nvPr>
        </p:nvSpPr>
        <p:spPr>
          <a:xfrm>
            <a:off x="709302" y="4479776"/>
            <a:ext cx="5661577" cy="4236625"/>
          </a:xfrm>
          <a:noFill/>
          <a:ln/>
        </p:spPr>
        <p:txBody>
          <a:bodyPr wrap="none" anchor="ctr"/>
          <a:lstStyle/>
          <a:p>
            <a:endParaRPr lang="ru-RU" smtClean="0">
              <a:latin typeface="Arial" charset="0"/>
            </a:endParaRPr>
          </a:p>
        </p:txBody>
      </p:sp>
      <p:sp>
        <p:nvSpPr>
          <p:cNvPr id="23558" name="Text Box 5"/>
          <p:cNvSpPr txBox="1">
            <a:spLocks noChangeArrowheads="1"/>
          </p:cNvSpPr>
          <p:nvPr/>
        </p:nvSpPr>
        <p:spPr bwMode="auto">
          <a:xfrm>
            <a:off x="4015099" y="8957941"/>
            <a:ext cx="3071502" cy="471809"/>
          </a:xfrm>
          <a:prstGeom prst="rect">
            <a:avLst/>
          </a:prstGeom>
          <a:noFill/>
          <a:ln w="9525">
            <a:noFill/>
            <a:round/>
            <a:headEnd/>
            <a:tailEnd/>
          </a:ln>
        </p:spPr>
        <p:txBody>
          <a:bodyPr lIns="94912" tIns="47280" rIns="94912" bIns="47280" anchor="b"/>
          <a:lstStyle/>
          <a:p>
            <a:pPr algn="r" defTabSz="445367">
              <a:buClr>
                <a:srgbClr val="000000"/>
              </a:buClr>
              <a:buSzPct val="100000"/>
              <a:tabLst>
                <a:tab pos="0" algn="l"/>
                <a:tab pos="445367" algn="l"/>
                <a:tab pos="893948" algn="l"/>
                <a:tab pos="1340922" algn="l"/>
                <a:tab pos="1791111" algn="l"/>
                <a:tab pos="2238085" algn="l"/>
                <a:tab pos="2686668" algn="l"/>
                <a:tab pos="3135249" algn="l"/>
                <a:tab pos="3582223" algn="l"/>
                <a:tab pos="4030805" algn="l"/>
                <a:tab pos="4477779" algn="l"/>
                <a:tab pos="4927969" algn="l"/>
                <a:tab pos="5374943" algn="l"/>
                <a:tab pos="5821917" algn="l"/>
                <a:tab pos="6272106" algn="l"/>
                <a:tab pos="6719080" algn="l"/>
                <a:tab pos="7167662" algn="l"/>
                <a:tab pos="7614636" algn="l"/>
                <a:tab pos="8064825" algn="l"/>
                <a:tab pos="8511799" algn="l"/>
                <a:tab pos="8958773" algn="l"/>
              </a:tabLst>
            </a:pPr>
            <a:fld id="{88B1E0E4-880B-4BA8-A36D-B37E94D46D05}" type="slidenum">
              <a:rPr lang="en-US" sz="1200">
                <a:latin typeface="Times New Roman" pitchFamily="18" charset="0"/>
                <a:ea typeface="Arial Unicode MS" pitchFamily="34" charset="-128"/>
                <a:cs typeface="Arial Unicode MS" pitchFamily="34" charset="-128"/>
              </a:rPr>
              <a:pPr algn="r" defTabSz="445367">
                <a:buClr>
                  <a:srgbClr val="000000"/>
                </a:buClr>
                <a:buSzPct val="100000"/>
                <a:tabLst>
                  <a:tab pos="0" algn="l"/>
                  <a:tab pos="445367" algn="l"/>
                  <a:tab pos="893948" algn="l"/>
                  <a:tab pos="1340922" algn="l"/>
                  <a:tab pos="1791111" algn="l"/>
                  <a:tab pos="2238085" algn="l"/>
                  <a:tab pos="2686668" algn="l"/>
                  <a:tab pos="3135249" algn="l"/>
                  <a:tab pos="3582223" algn="l"/>
                  <a:tab pos="4030805" algn="l"/>
                  <a:tab pos="4477779" algn="l"/>
                  <a:tab pos="4927969" algn="l"/>
                  <a:tab pos="5374943" algn="l"/>
                  <a:tab pos="5821917" algn="l"/>
                  <a:tab pos="6272106" algn="l"/>
                  <a:tab pos="6719080" algn="l"/>
                  <a:tab pos="7167662" algn="l"/>
                  <a:tab pos="7614636" algn="l"/>
                  <a:tab pos="8064825" algn="l"/>
                  <a:tab pos="8511799" algn="l"/>
                  <a:tab pos="8958773" algn="l"/>
                </a:tabLst>
              </a:pPr>
              <a:t>22</a:t>
            </a:fld>
            <a:endParaRPr lang="en-US" sz="1200" dirty="0">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Прямоуг. 15"/>
          <p:cNvSpPr>
            <a:spLocks noGrp="1" noChangeArrowheads="1"/>
          </p:cNvSpPr>
          <p:nvPr>
            <p:ph type="sldNum" sz="quarter" idx="5"/>
          </p:nvPr>
        </p:nvSpPr>
        <p:spPr>
          <a:ln>
            <a:round/>
            <a:headEnd/>
            <a:tailEnd/>
          </a:ln>
        </p:spPr>
        <p:txBody>
          <a:bodyPr/>
          <a:lstStyle/>
          <a:p>
            <a:pPr>
              <a:defRPr/>
            </a:pPr>
            <a:fld id="{F7F36D30-5A2F-4766-99E2-5DFF60637396}" type="slidenum">
              <a:rPr lang="en-US" smtClean="0"/>
              <a:pPr>
                <a:defRPr/>
              </a:pPr>
              <a:t>23</a:t>
            </a:fld>
            <a:endParaRPr lang="en-US" smtClean="0"/>
          </a:p>
        </p:txBody>
      </p:sp>
      <p:sp>
        <p:nvSpPr>
          <p:cNvPr id="88067" name="Прямоуг. 2"/>
          <p:cNvSpPr>
            <a:spLocks noGrp="1" noRot="1" noChangeAspect="1" noChangeArrowheads="1" noTextEdit="1"/>
          </p:cNvSpPr>
          <p:nvPr>
            <p:ph type="sldImg"/>
          </p:nvPr>
        </p:nvSpPr>
        <p:spPr bwMode="auto">
          <a:noFill/>
          <a:ln>
            <a:solidFill>
              <a:srgbClr val="000000"/>
            </a:solidFill>
            <a:miter lim="800000"/>
            <a:headEnd/>
            <a:tailEnd/>
          </a:ln>
        </p:spPr>
      </p:sp>
      <p:sp>
        <p:nvSpPr>
          <p:cNvPr id="88068" name="Прямоуг. 3"/>
          <p:cNvSpPr>
            <a:spLocks noGrp="1" noChangeArrowheads="1"/>
          </p:cNvSpPr>
          <p:nvPr>
            <p:ph type="body" idx="1"/>
          </p:nvPr>
        </p:nvSpPr>
        <p:spPr bwMode="auto">
          <a:noFill/>
        </p:spPr>
        <p:txBody>
          <a:bodyPr wrap="square" numCol="1" anchor="t" anchorCtr="0" compatLnSpc="1">
            <a:prstTxWarp prst="textNoShape">
              <a:avLst/>
            </a:prstTxWarp>
          </a:bodyPr>
          <a:lstStyle/>
          <a:p>
            <a:r>
              <a:rPr lang="ru-RU" smtClean="0"/>
              <a:t>Также можно использовать как фильтр для поиска объектов</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Прямоуг. 15"/>
          <p:cNvSpPr>
            <a:spLocks noGrp="1" noChangeArrowheads="1"/>
          </p:cNvSpPr>
          <p:nvPr>
            <p:ph type="sldNum" sz="quarter" idx="5"/>
          </p:nvPr>
        </p:nvSpPr>
        <p:spPr>
          <a:ln>
            <a:round/>
            <a:headEnd/>
            <a:tailEnd/>
          </a:ln>
        </p:spPr>
        <p:txBody>
          <a:bodyPr/>
          <a:lstStyle/>
          <a:p>
            <a:pPr>
              <a:defRPr/>
            </a:pPr>
            <a:fld id="{698D5DC8-3A2D-45D8-B23B-7FD5DD1A14C1}" type="slidenum">
              <a:rPr lang="en-US" smtClean="0"/>
              <a:pPr>
                <a:defRPr/>
              </a:pPr>
              <a:t>25</a:t>
            </a:fld>
            <a:endParaRPr lang="en-US" smtClean="0"/>
          </a:p>
        </p:txBody>
      </p:sp>
      <p:sp>
        <p:nvSpPr>
          <p:cNvPr id="92163" name="Поле 2"/>
          <p:cNvSpPr txBox="1">
            <a:spLocks noChangeArrowheads="1"/>
          </p:cNvSpPr>
          <p:nvPr/>
        </p:nvSpPr>
        <p:spPr bwMode="auto">
          <a:xfrm>
            <a:off x="472440" y="473125"/>
            <a:ext cx="6141720" cy="4597003"/>
          </a:xfrm>
          <a:prstGeom prst="rect">
            <a:avLst/>
          </a:prstGeom>
          <a:solidFill>
            <a:srgbClr val="FFFFFF"/>
          </a:solidFill>
          <a:ln w="9360">
            <a:solidFill>
              <a:srgbClr val="000000"/>
            </a:solidFill>
            <a:miter lim="800000"/>
            <a:headEnd/>
            <a:tailEnd/>
          </a:ln>
        </p:spPr>
        <p:txBody>
          <a:bodyPr wrap="none" lIns="87117" tIns="43559" rIns="87117" bIns="43559" anchor="ctr"/>
          <a:lstStyle/>
          <a:p>
            <a:endParaRPr lang="ru-RU"/>
          </a:p>
        </p:txBody>
      </p:sp>
      <p:sp>
        <p:nvSpPr>
          <p:cNvPr id="92164" name="Поле 3"/>
          <p:cNvSpPr>
            <a:spLocks noChangeArrowheads="1"/>
          </p:cNvSpPr>
          <p:nvPr>
            <p:ph type="body"/>
          </p:nvPr>
        </p:nvSpPr>
        <p:spPr bwMode="auto">
          <a:xfrm>
            <a:off x="588911" y="5302598"/>
            <a:ext cx="5908781" cy="3524696"/>
          </a:xfrm>
          <a:noFill/>
        </p:spPr>
        <p:txBody>
          <a:bodyPr wrap="square" numCol="1" anchor="t" anchorCtr="0" compatLnSpc="1">
            <a:prstTxWarp prst="textNoShape">
              <a:avLst/>
            </a:prstTxWarp>
          </a:bodyPr>
          <a:lstStyle/>
          <a:p>
            <a:pPr eaLnBrk="1" hangingPunct="1">
              <a:spcBef>
                <a:spcPts val="426"/>
              </a:spcBef>
              <a:tabLst>
                <a:tab pos="0" algn="l"/>
                <a:tab pos="425999" algn="l"/>
                <a:tab pos="853638" algn="l"/>
                <a:tab pos="1281275" algn="l"/>
                <a:tab pos="1710551" algn="l"/>
                <a:tab pos="2138189" algn="l"/>
                <a:tab pos="2565826" algn="l"/>
                <a:tab pos="2993465" algn="l"/>
                <a:tab pos="3421102" algn="l"/>
                <a:tab pos="3850378" algn="l"/>
                <a:tab pos="4278016" algn="l"/>
                <a:tab pos="4705654" algn="l"/>
                <a:tab pos="5133292" algn="l"/>
                <a:tab pos="5562568" algn="l"/>
                <a:tab pos="5990205" algn="l"/>
                <a:tab pos="6417843" algn="l"/>
                <a:tab pos="6845481" algn="l"/>
                <a:tab pos="7274757" algn="l"/>
                <a:tab pos="7702395" algn="l"/>
                <a:tab pos="8130032" algn="l"/>
                <a:tab pos="8557671" algn="l"/>
              </a:tabLst>
            </a:pPr>
            <a:r>
              <a:rPr lang="ru-RU" b="1" dirty="0" smtClean="0">
                <a:latin typeface="Arial" charset="0"/>
              </a:rPr>
              <a:t>Итак. Что же такое </a:t>
            </a:r>
            <a:r>
              <a:rPr lang="en-US" b="1" dirty="0" smtClean="0">
                <a:latin typeface="Arial" charset="0"/>
              </a:rPr>
              <a:t>Oracle Spatial (</a:t>
            </a:r>
            <a:r>
              <a:rPr lang="ru-RU" b="1" dirty="0" smtClean="0">
                <a:latin typeface="Arial" charset="0"/>
              </a:rPr>
              <a:t>или бесплатный аналог </a:t>
            </a:r>
            <a:r>
              <a:rPr lang="en-US" b="1" dirty="0" smtClean="0">
                <a:latin typeface="Arial" charset="0"/>
              </a:rPr>
              <a:t>Oracle Locator).</a:t>
            </a:r>
          </a:p>
          <a:p>
            <a:pPr eaLnBrk="1" hangingPunct="1">
              <a:spcBef>
                <a:spcPts val="426"/>
              </a:spcBef>
              <a:tabLst>
                <a:tab pos="0" algn="l"/>
                <a:tab pos="425999" algn="l"/>
                <a:tab pos="853638" algn="l"/>
                <a:tab pos="1281275" algn="l"/>
                <a:tab pos="1710551" algn="l"/>
                <a:tab pos="2138189" algn="l"/>
                <a:tab pos="2565826" algn="l"/>
                <a:tab pos="2993465" algn="l"/>
                <a:tab pos="3421102" algn="l"/>
                <a:tab pos="3850378" algn="l"/>
                <a:tab pos="4278016" algn="l"/>
                <a:tab pos="4705654" algn="l"/>
                <a:tab pos="5133292" algn="l"/>
                <a:tab pos="5562568" algn="l"/>
                <a:tab pos="5990205" algn="l"/>
                <a:tab pos="6417843" algn="l"/>
                <a:tab pos="6845481" algn="l"/>
                <a:tab pos="7274757" algn="l"/>
                <a:tab pos="7702395" algn="l"/>
                <a:tab pos="8130032" algn="l"/>
                <a:tab pos="8557671" algn="l"/>
              </a:tabLst>
            </a:pPr>
            <a:r>
              <a:rPr lang="ru-RU" b="1" dirty="0" smtClean="0">
                <a:latin typeface="Arial" charset="0"/>
              </a:rPr>
              <a:t>Это в первую очередь возможность СУБД быстро и эффективно хранить, получать доступ и анализировать пространственные данные.</a:t>
            </a:r>
          </a:p>
          <a:p>
            <a:pPr eaLnBrk="1" hangingPunct="1">
              <a:spcBef>
                <a:spcPts val="426"/>
              </a:spcBef>
              <a:tabLst>
                <a:tab pos="0" algn="l"/>
                <a:tab pos="425999" algn="l"/>
                <a:tab pos="853638" algn="l"/>
                <a:tab pos="1281275" algn="l"/>
                <a:tab pos="1710551" algn="l"/>
                <a:tab pos="2138189" algn="l"/>
                <a:tab pos="2565826" algn="l"/>
                <a:tab pos="2993465" algn="l"/>
                <a:tab pos="3421102" algn="l"/>
                <a:tab pos="3850378" algn="l"/>
                <a:tab pos="4278016" algn="l"/>
                <a:tab pos="4705654" algn="l"/>
                <a:tab pos="5133292" algn="l"/>
                <a:tab pos="5562568" algn="l"/>
                <a:tab pos="5990205" algn="l"/>
                <a:tab pos="6417843" algn="l"/>
                <a:tab pos="6845481" algn="l"/>
                <a:tab pos="7274757" algn="l"/>
                <a:tab pos="7702395" algn="l"/>
                <a:tab pos="8130032" algn="l"/>
                <a:tab pos="8557671" algn="l"/>
              </a:tabLst>
            </a:pPr>
            <a:r>
              <a:rPr lang="ru-RU" b="1" dirty="0" smtClean="0">
                <a:latin typeface="Arial" charset="0"/>
              </a:rPr>
              <a:t>С физической точки зрения – это тип данных для хранения геометрических фигур с приданной ему инфраструктурой анализа. </a:t>
            </a:r>
          </a:p>
          <a:p>
            <a:pPr eaLnBrk="1" hangingPunct="1">
              <a:spcBef>
                <a:spcPts val="426"/>
              </a:spcBef>
              <a:tabLst>
                <a:tab pos="0" algn="l"/>
                <a:tab pos="425999" algn="l"/>
                <a:tab pos="853638" algn="l"/>
                <a:tab pos="1281275" algn="l"/>
                <a:tab pos="1710551" algn="l"/>
                <a:tab pos="2138189" algn="l"/>
                <a:tab pos="2565826" algn="l"/>
                <a:tab pos="2993465" algn="l"/>
                <a:tab pos="3421102" algn="l"/>
                <a:tab pos="3850378" algn="l"/>
                <a:tab pos="4278016" algn="l"/>
                <a:tab pos="4705654" algn="l"/>
                <a:tab pos="5133292" algn="l"/>
                <a:tab pos="5562568" algn="l"/>
                <a:tab pos="5990205" algn="l"/>
                <a:tab pos="6417843" algn="l"/>
                <a:tab pos="6845481" algn="l"/>
                <a:tab pos="7274757" algn="l"/>
                <a:tab pos="7702395" algn="l"/>
                <a:tab pos="8130032" algn="l"/>
                <a:tab pos="8557671" algn="l"/>
              </a:tabLst>
            </a:pPr>
            <a:r>
              <a:rPr lang="ru-RU" b="1" dirty="0" smtClean="0">
                <a:latin typeface="Arial" charset="0"/>
              </a:rPr>
              <a:t>Формат хранения пространственных данных </a:t>
            </a:r>
            <a:r>
              <a:rPr lang="en-US" b="1" dirty="0" smtClean="0">
                <a:latin typeface="Arial" charset="0"/>
              </a:rPr>
              <a:t>Oracle Spatial – </a:t>
            </a:r>
            <a:r>
              <a:rPr lang="ru-RU" b="1" dirty="0" smtClean="0">
                <a:latin typeface="Arial" charset="0"/>
              </a:rPr>
              <a:t>де-факто стандарт в среде ГИС-приложений.</a:t>
            </a:r>
            <a:endParaRPr lang="en-GB" b="1"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804491FF-59CB-4D7F-ABA6-7590249F2932}" type="slidenum">
              <a:rPr lang="en-US"/>
              <a:pPr/>
              <a:t>28</a:t>
            </a:fld>
            <a:endParaRPr lang="en-US"/>
          </a:p>
        </p:txBody>
      </p:sp>
      <p:sp>
        <p:nvSpPr>
          <p:cNvPr id="3543042" name="Rectangle 7"/>
          <p:cNvSpPr txBox="1">
            <a:spLocks noGrp="1" noChangeArrowheads="1"/>
          </p:cNvSpPr>
          <p:nvPr/>
        </p:nvSpPr>
        <p:spPr bwMode="auto">
          <a:xfrm>
            <a:off x="4015529" y="8958775"/>
            <a:ext cx="3071071" cy="470976"/>
          </a:xfrm>
          <a:prstGeom prst="rect">
            <a:avLst/>
          </a:prstGeom>
          <a:noFill/>
          <a:ln w="9525">
            <a:noFill/>
            <a:miter lim="800000"/>
            <a:headEnd/>
            <a:tailEnd/>
          </a:ln>
        </p:spPr>
        <p:txBody>
          <a:bodyPr lIns="94373" tIns="47186" rIns="94373" bIns="47186" anchor="b"/>
          <a:lstStyle/>
          <a:p>
            <a:pPr algn="r" defTabSz="943844" eaLnBrk="0" hangingPunct="0"/>
            <a:fld id="{05681C95-DE0B-48DC-A9FD-6EC4DF73CD9B}" type="slidenum">
              <a:rPr lang="en-US" sz="1200">
                <a:latin typeface="Times" charset="0"/>
              </a:rPr>
              <a:pPr algn="r" defTabSz="943844" eaLnBrk="0" hangingPunct="0"/>
              <a:t>28</a:t>
            </a:fld>
            <a:endParaRPr lang="en-US" sz="1200" dirty="0">
              <a:latin typeface="Times" charset="0"/>
            </a:endParaRPr>
          </a:p>
        </p:txBody>
      </p:sp>
      <p:sp>
        <p:nvSpPr>
          <p:cNvPr id="3543043" name="Text Box 2"/>
          <p:cNvSpPr txBox="1">
            <a:spLocks noChangeArrowheads="1"/>
          </p:cNvSpPr>
          <p:nvPr/>
        </p:nvSpPr>
        <p:spPr bwMode="auto">
          <a:xfrm>
            <a:off x="4013945" y="8957311"/>
            <a:ext cx="3067902" cy="468050"/>
          </a:xfrm>
          <a:prstGeom prst="rect">
            <a:avLst/>
          </a:prstGeom>
          <a:noFill/>
          <a:ln w="9525">
            <a:noFill/>
            <a:round/>
            <a:headEnd/>
            <a:tailEnd/>
          </a:ln>
        </p:spPr>
        <p:txBody>
          <a:bodyPr lIns="94539" tIns="47093" rIns="94539" bIns="47093" anchor="b"/>
          <a:lstStyle/>
          <a:p>
            <a:pPr algn="r" defTabSz="446209">
              <a:buClr>
                <a:srgbClr val="000000"/>
              </a:buClr>
              <a:buSzPct val="100000"/>
              <a:tabLst>
                <a:tab pos="0" algn="l"/>
                <a:tab pos="446209" algn="l"/>
                <a:tab pos="892416" algn="l"/>
                <a:tab pos="1338625" algn="l"/>
                <a:tab pos="1786346" algn="l"/>
                <a:tab pos="2231041" algn="l"/>
                <a:tab pos="2678762" algn="l"/>
                <a:tab pos="3124970" algn="l"/>
                <a:tab pos="3569665" algn="l"/>
                <a:tab pos="4017386" algn="l"/>
                <a:tab pos="4463595" algn="l"/>
                <a:tab pos="4909802" algn="l"/>
                <a:tab pos="5356011" algn="l"/>
                <a:tab pos="5802219" algn="l"/>
                <a:tab pos="6248427" algn="l"/>
                <a:tab pos="6694635" algn="l"/>
                <a:tab pos="7142356" algn="l"/>
                <a:tab pos="7587051" algn="l"/>
                <a:tab pos="8034772" algn="l"/>
                <a:tab pos="8480980" algn="l"/>
                <a:tab pos="8925676" algn="l"/>
              </a:tabLst>
            </a:pPr>
            <a:fld id="{4F48D519-DE67-479F-975A-18BDA6BB4CE5}" type="slidenum">
              <a:rPr lang="en-US" sz="1200">
                <a:latin typeface="Times New Roman" pitchFamily="18" charset="0"/>
                <a:ea typeface="Arial Unicode MS" pitchFamily="34" charset="-128"/>
                <a:cs typeface="Arial Unicode MS" pitchFamily="34" charset="-128"/>
              </a:rPr>
              <a:pPr algn="r" defTabSz="446209">
                <a:buClr>
                  <a:srgbClr val="000000"/>
                </a:buClr>
                <a:buSzPct val="100000"/>
                <a:tabLst>
                  <a:tab pos="0" algn="l"/>
                  <a:tab pos="446209" algn="l"/>
                  <a:tab pos="892416" algn="l"/>
                  <a:tab pos="1338625" algn="l"/>
                  <a:tab pos="1786346" algn="l"/>
                  <a:tab pos="2231041" algn="l"/>
                  <a:tab pos="2678762" algn="l"/>
                  <a:tab pos="3124970" algn="l"/>
                  <a:tab pos="3569665" algn="l"/>
                  <a:tab pos="4017386" algn="l"/>
                  <a:tab pos="4463595" algn="l"/>
                  <a:tab pos="4909802" algn="l"/>
                  <a:tab pos="5356011" algn="l"/>
                  <a:tab pos="5802219" algn="l"/>
                  <a:tab pos="6248427" algn="l"/>
                  <a:tab pos="6694635" algn="l"/>
                  <a:tab pos="7142356" algn="l"/>
                  <a:tab pos="7587051" algn="l"/>
                  <a:tab pos="8034772" algn="l"/>
                  <a:tab pos="8480980" algn="l"/>
                  <a:tab pos="8925676" algn="l"/>
                </a:tabLst>
              </a:pPr>
              <a:t>28</a:t>
            </a:fld>
            <a:endParaRPr lang="en-US" sz="1200" dirty="0">
              <a:latin typeface="Times New Roman" pitchFamily="18" charset="0"/>
              <a:ea typeface="Arial Unicode MS" pitchFamily="34" charset="-128"/>
              <a:cs typeface="Arial Unicode MS" pitchFamily="34" charset="-128"/>
            </a:endParaRPr>
          </a:p>
        </p:txBody>
      </p:sp>
      <p:sp>
        <p:nvSpPr>
          <p:cNvPr id="3543044" name="Text Box 3"/>
          <p:cNvSpPr txBox="1">
            <a:spLocks noChangeArrowheads="1"/>
          </p:cNvSpPr>
          <p:nvPr/>
        </p:nvSpPr>
        <p:spPr bwMode="auto">
          <a:xfrm>
            <a:off x="1218604" y="707926"/>
            <a:ext cx="4650977" cy="3535242"/>
          </a:xfrm>
          <a:prstGeom prst="rect">
            <a:avLst/>
          </a:prstGeom>
          <a:solidFill>
            <a:srgbClr val="FFFFFF"/>
          </a:solidFill>
          <a:ln w="9360">
            <a:solidFill>
              <a:srgbClr val="000000"/>
            </a:solidFill>
            <a:miter lim="800000"/>
            <a:headEnd/>
            <a:tailEnd/>
          </a:ln>
        </p:spPr>
        <p:txBody>
          <a:bodyPr wrap="none" lIns="94373" tIns="47186" rIns="94373" bIns="47186" anchor="ctr"/>
          <a:lstStyle/>
          <a:p>
            <a:pPr defTabSz="943844"/>
            <a:endParaRPr lang="ru-RU" sz="2100" dirty="0"/>
          </a:p>
        </p:txBody>
      </p:sp>
      <p:sp>
        <p:nvSpPr>
          <p:cNvPr id="3543045" name="Rectangle 4"/>
          <p:cNvSpPr>
            <a:spLocks noGrp="1" noChangeArrowheads="1"/>
          </p:cNvSpPr>
          <p:nvPr>
            <p:ph type="body"/>
          </p:nvPr>
        </p:nvSpPr>
        <p:spPr>
          <a:xfrm>
            <a:off x="708344" y="4478656"/>
            <a:ext cx="5663575" cy="4237318"/>
          </a:xfrm>
        </p:spPr>
        <p:txBody>
          <a:bodyPr wrap="none" lIns="94373" tIns="47186" rIns="94373" bIns="47186" anchor="ctr"/>
          <a:lstStyle/>
          <a:p>
            <a:endParaRPr lang="ru-RU"/>
          </a:p>
        </p:txBody>
      </p:sp>
      <p:sp>
        <p:nvSpPr>
          <p:cNvPr id="3543046" name="Text Box 5"/>
          <p:cNvSpPr txBox="1">
            <a:spLocks noChangeArrowheads="1"/>
          </p:cNvSpPr>
          <p:nvPr/>
        </p:nvSpPr>
        <p:spPr bwMode="auto">
          <a:xfrm>
            <a:off x="4015529" y="8958775"/>
            <a:ext cx="3071071" cy="470976"/>
          </a:xfrm>
          <a:prstGeom prst="rect">
            <a:avLst/>
          </a:prstGeom>
          <a:noFill/>
          <a:ln w="9525">
            <a:noFill/>
            <a:round/>
            <a:headEnd/>
            <a:tailEnd/>
          </a:ln>
        </p:spPr>
        <p:txBody>
          <a:bodyPr lIns="94539" tIns="47093" rIns="94539" bIns="47093" anchor="b"/>
          <a:lstStyle/>
          <a:p>
            <a:pPr algn="r" defTabSz="446209">
              <a:buClr>
                <a:srgbClr val="000000"/>
              </a:buClr>
              <a:buSzPct val="100000"/>
              <a:tabLst>
                <a:tab pos="0" algn="l"/>
                <a:tab pos="446209" algn="l"/>
                <a:tab pos="892416" algn="l"/>
                <a:tab pos="1338625" algn="l"/>
                <a:tab pos="1786346" algn="l"/>
                <a:tab pos="2231041" algn="l"/>
                <a:tab pos="2678762" algn="l"/>
                <a:tab pos="3124970" algn="l"/>
                <a:tab pos="3569665" algn="l"/>
                <a:tab pos="4017386" algn="l"/>
                <a:tab pos="4463595" algn="l"/>
                <a:tab pos="4909802" algn="l"/>
                <a:tab pos="5356011" algn="l"/>
                <a:tab pos="5802219" algn="l"/>
                <a:tab pos="6248427" algn="l"/>
                <a:tab pos="6694635" algn="l"/>
                <a:tab pos="7142356" algn="l"/>
                <a:tab pos="7587051" algn="l"/>
                <a:tab pos="8034772" algn="l"/>
                <a:tab pos="8480980" algn="l"/>
                <a:tab pos="8925676" algn="l"/>
              </a:tabLst>
            </a:pPr>
            <a:fld id="{3B45439A-9469-49B5-A1D5-6FE7D6FD225E}" type="slidenum">
              <a:rPr lang="en-US" sz="1200">
                <a:latin typeface="Times New Roman" pitchFamily="18" charset="0"/>
                <a:ea typeface="Arial Unicode MS" pitchFamily="34" charset="-128"/>
                <a:cs typeface="Arial Unicode MS" pitchFamily="34" charset="-128"/>
              </a:rPr>
              <a:pPr algn="r" defTabSz="446209">
                <a:buClr>
                  <a:srgbClr val="000000"/>
                </a:buClr>
                <a:buSzPct val="100000"/>
                <a:tabLst>
                  <a:tab pos="0" algn="l"/>
                  <a:tab pos="446209" algn="l"/>
                  <a:tab pos="892416" algn="l"/>
                  <a:tab pos="1338625" algn="l"/>
                  <a:tab pos="1786346" algn="l"/>
                  <a:tab pos="2231041" algn="l"/>
                  <a:tab pos="2678762" algn="l"/>
                  <a:tab pos="3124970" algn="l"/>
                  <a:tab pos="3569665" algn="l"/>
                  <a:tab pos="4017386" algn="l"/>
                  <a:tab pos="4463595" algn="l"/>
                  <a:tab pos="4909802" algn="l"/>
                  <a:tab pos="5356011" algn="l"/>
                  <a:tab pos="5802219" algn="l"/>
                  <a:tab pos="6248427" algn="l"/>
                  <a:tab pos="6694635" algn="l"/>
                  <a:tab pos="7142356" algn="l"/>
                  <a:tab pos="7587051" algn="l"/>
                  <a:tab pos="8034772" algn="l"/>
                  <a:tab pos="8480980" algn="l"/>
                  <a:tab pos="8925676" algn="l"/>
                </a:tabLst>
              </a:pPr>
              <a:t>28</a:t>
            </a:fld>
            <a:endParaRPr lang="en-US" sz="1200" dirty="0">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coolest things in this release is something we call the Action Framework.  For  years, the holy grail of BI has been to close the loop between insight an action.  Until now, that hasn’t been realized.  Today, when you spot a problem or opportunity, you send email or call someone.   BI today is like email without a reply button.  You get information, but cannot act on it.  </a:t>
            </a:r>
          </a:p>
          <a:p>
            <a:endParaRPr lang="en-US" dirty="0" smtClean="0"/>
          </a:p>
          <a:p>
            <a:r>
              <a:rPr lang="en-US" dirty="0" smtClean="0"/>
              <a:t>Using SOA and BPM technologies, Oracle gives you the ability to take action directly from your dashboard.  You can send a notification, trigger a workflow, or navigate to more information.  </a:t>
            </a:r>
            <a:endParaRPr lang="en-US" dirty="0"/>
          </a:p>
        </p:txBody>
      </p:sp>
      <p:sp>
        <p:nvSpPr>
          <p:cNvPr id="4" name="Slide Number Placeholder 3"/>
          <p:cNvSpPr>
            <a:spLocks noGrp="1"/>
          </p:cNvSpPr>
          <p:nvPr>
            <p:ph type="sldNum" sz="quarter" idx="10"/>
          </p:nvPr>
        </p:nvSpPr>
        <p:spPr/>
        <p:txBody>
          <a:bodyPr/>
          <a:lstStyle/>
          <a:p>
            <a:fld id="{466EC99A-EB26-4865-B1CE-805ADB85CBA1}"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pPr>
              <a:defRPr/>
            </a:pPr>
            <a:fld id="{AC88E1B5-0A54-4CFF-B682-BE35AC02C0E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ru-RU"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ru-RU"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fr-FR" smtClean="0">
              <a:latin typeface="Times" charset="0"/>
              <a:ea typeface="ＭＳ Ｐゴシック" charset="-128"/>
              <a:cs typeface="ＭＳ Ｐゴシック" charset="-128"/>
            </a:endParaRPr>
          </a:p>
        </p:txBody>
      </p:sp>
      <p:sp>
        <p:nvSpPr>
          <p:cNvPr id="89092" name="Slide Number Placeholder 3"/>
          <p:cNvSpPr>
            <a:spLocks noGrp="1"/>
          </p:cNvSpPr>
          <p:nvPr>
            <p:ph type="sldNum" sz="quarter" idx="5"/>
          </p:nvPr>
        </p:nvSpPr>
        <p:spPr>
          <a:noFill/>
        </p:spPr>
        <p:txBody>
          <a:bodyPr/>
          <a:lstStyle/>
          <a:p>
            <a:pPr>
              <a:buClr>
                <a:srgbClr val="4F81BD"/>
              </a:buClr>
            </a:pPr>
            <a:fld id="{A52899A4-1488-8040-97F3-949AE13C6FB2}" type="slidenum">
              <a:rPr lang="en-US" smtClean="0">
                <a:solidFill>
                  <a:srgbClr val="000000"/>
                </a:solidFill>
              </a:rPr>
              <a:pPr>
                <a:buClr>
                  <a:srgbClr val="4F81BD"/>
                </a:buClr>
              </a:pPr>
              <a:t>35</a:t>
            </a:fld>
            <a:endParaRPr 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F43BA769-FF03-4AE6-AD5E-CF4C706CE59C}" type="slidenum">
              <a:rPr lang="en-US" smtClean="0"/>
              <a:pPr>
                <a:defRPr/>
              </a:pPr>
              <a:t>37</a:t>
            </a:fld>
            <a:endParaRPr lang="en-US" smtClean="0"/>
          </a:p>
        </p:txBody>
      </p:sp>
      <p:sp>
        <p:nvSpPr>
          <p:cNvPr id="27651" name="Rectangle 7"/>
          <p:cNvSpPr txBox="1">
            <a:spLocks noGrp="1" noChangeArrowheads="1"/>
          </p:cNvSpPr>
          <p:nvPr/>
        </p:nvSpPr>
        <p:spPr bwMode="auto">
          <a:xfrm>
            <a:off x="4016559" y="8957942"/>
            <a:ext cx="3070043" cy="471809"/>
          </a:xfrm>
          <a:prstGeom prst="rect">
            <a:avLst/>
          </a:prstGeom>
          <a:noFill/>
          <a:ln w="9525">
            <a:noFill/>
            <a:miter lim="800000"/>
            <a:headEnd/>
            <a:tailEnd/>
          </a:ln>
        </p:spPr>
        <p:txBody>
          <a:bodyPr lIns="94373" tIns="47187" rIns="94373" bIns="47187" anchor="b"/>
          <a:lstStyle/>
          <a:p>
            <a:pPr algn="r" defTabSz="943189" eaLnBrk="0" hangingPunct="0"/>
            <a:fld id="{A856AE8B-80DE-4203-BC2B-145282B45322}" type="slidenum">
              <a:rPr lang="en-US" sz="1200">
                <a:latin typeface="Times" pitchFamily="18" charset="0"/>
              </a:rPr>
              <a:pPr algn="r" defTabSz="943189" eaLnBrk="0" hangingPunct="0"/>
              <a:t>37</a:t>
            </a:fld>
            <a:endParaRPr lang="en-US" sz="1200" dirty="0">
              <a:latin typeface="Times" pitchFamily="18" charset="0"/>
            </a:endParaRP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Oracle Scorecard</a:t>
            </a:r>
            <a:r>
              <a:rPr lang="en-US" baseline="0" dirty="0" smtClean="0"/>
              <a:t> and Strategy Management is a new capability that enabled companies to achieve alignment between top-level corporate strategic goals, cascaded through a series of objectives, and monitored in real-time through integrated KPIs, or Key Performance Indicators.</a:t>
            </a:r>
          </a:p>
          <a:p>
            <a:endParaRPr lang="en-US" baseline="0" dirty="0" smtClean="0"/>
          </a:p>
          <a:p>
            <a:r>
              <a:rPr lang="en-US" baseline="0" dirty="0" smtClean="0"/>
              <a:t>Scorecard capabilities are delivered as a completely integrated capability that fully leverages the Oracle BI Server, its metadata, and the enterprise semantic model, which means that—unlike scorecard products in the market—there is full alignment between </a:t>
            </a:r>
            <a:r>
              <a:rPr lang="en-US" baseline="0" dirty="0" err="1" smtClean="0"/>
              <a:t>scorecarding</a:t>
            </a:r>
            <a:r>
              <a:rPr lang="en-US" baseline="0" dirty="0" smtClean="0"/>
              <a:t> and the rest of BI.</a:t>
            </a:r>
          </a:p>
          <a:p>
            <a:endParaRPr lang="en-US" baseline="0" dirty="0" smtClean="0"/>
          </a:p>
          <a:p>
            <a:r>
              <a:rPr lang="en-US" baseline="0" dirty="0" smtClean="0"/>
              <a:t>KPIs are stored as reusable, core metadata objects that track owners, thresholds and history.  </a:t>
            </a:r>
          </a:p>
          <a:p>
            <a:endParaRPr lang="en-US" baseline="0" dirty="0" smtClean="0"/>
          </a:p>
          <a:p>
            <a:r>
              <a:rPr lang="en-US" baseline="0" dirty="0" smtClean="0"/>
              <a:t>A variety of visualizations, such as KPI </a:t>
            </a:r>
            <a:r>
              <a:rPr lang="en-US" baseline="0" dirty="0" err="1" smtClean="0"/>
              <a:t>watchlists</a:t>
            </a:r>
            <a:r>
              <a:rPr lang="en-US" baseline="0" dirty="0" smtClean="0"/>
              <a:t>, strategy maps, strategy trees, and cause and effect diagrams help define, map, and continuously monitor performance to plan.</a:t>
            </a:r>
          </a:p>
          <a:p>
            <a:endParaRPr lang="en-US" baseline="0" dirty="0" smtClean="0"/>
          </a:p>
          <a:p>
            <a:r>
              <a:rPr lang="en-US" baseline="0" dirty="0" smtClean="0"/>
              <a:t>Oracle Scorecard and Strategy Management doesn’t dictate a specific methodology, such as Balanced Scorecard, but instead let’s each </a:t>
            </a:r>
            <a:r>
              <a:rPr lang="en-US" baseline="0" dirty="0" err="1" smtClean="0"/>
              <a:t>busines</a:t>
            </a:r>
            <a:r>
              <a:rPr lang="en-US" baseline="0" dirty="0" smtClean="0"/>
              <a:t> flexibly apply KPIs to how they would like to align strategy across their organizations.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45611A0C-FD60-4821-9AD2-B6739AC5B24A}" type="slidenum">
              <a:rPr lang="en-US" smtClean="0"/>
              <a:pPr/>
              <a:t>41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F476D768-BAAD-4B2D-A009-38E0FE6BD679}" type="slidenum">
              <a:rPr lang="en-US"/>
              <a:pPr/>
              <a:t>42</a:t>
            </a:fld>
            <a:endParaRPr lang="en-US"/>
          </a:p>
        </p:txBody>
      </p:sp>
      <p:sp>
        <p:nvSpPr>
          <p:cNvPr id="3545090" name="Rectangle 7"/>
          <p:cNvSpPr txBox="1">
            <a:spLocks noGrp="1" noChangeArrowheads="1"/>
          </p:cNvSpPr>
          <p:nvPr/>
        </p:nvSpPr>
        <p:spPr bwMode="auto">
          <a:xfrm>
            <a:off x="4015529" y="8958775"/>
            <a:ext cx="3071071" cy="470976"/>
          </a:xfrm>
          <a:prstGeom prst="rect">
            <a:avLst/>
          </a:prstGeom>
          <a:noFill/>
          <a:ln w="9525">
            <a:noFill/>
            <a:miter lim="800000"/>
            <a:headEnd/>
            <a:tailEnd/>
          </a:ln>
        </p:spPr>
        <p:txBody>
          <a:bodyPr lIns="94373" tIns="47186" rIns="94373" bIns="47186" anchor="b"/>
          <a:lstStyle/>
          <a:p>
            <a:pPr algn="r" defTabSz="943844" eaLnBrk="0" hangingPunct="0"/>
            <a:fld id="{2B33BB3B-202B-476F-B876-078F03D30A8B}" type="slidenum">
              <a:rPr lang="en-US" sz="1200">
                <a:latin typeface="Times" charset="0"/>
              </a:rPr>
              <a:pPr algn="r" defTabSz="943844" eaLnBrk="0" hangingPunct="0"/>
              <a:t>42</a:t>
            </a:fld>
            <a:endParaRPr lang="en-US" sz="1200" dirty="0">
              <a:latin typeface="Times" charset="0"/>
            </a:endParaRPr>
          </a:p>
        </p:txBody>
      </p:sp>
      <p:sp>
        <p:nvSpPr>
          <p:cNvPr id="3545091" name="Slide Image Placeholder 1"/>
          <p:cNvSpPr>
            <a:spLocks noGrp="1" noRot="1" noChangeAspect="1" noTextEdit="1"/>
          </p:cNvSpPr>
          <p:nvPr>
            <p:ph type="sldImg"/>
          </p:nvPr>
        </p:nvSpPr>
        <p:spPr>
          <a:xfrm>
            <a:off x="1185863" y="708025"/>
            <a:ext cx="4714875" cy="3535363"/>
          </a:xfrm>
          <a:ln/>
        </p:spPr>
      </p:sp>
      <p:sp>
        <p:nvSpPr>
          <p:cNvPr id="3545092" name="Notes Placeholder 2"/>
          <p:cNvSpPr>
            <a:spLocks noGrp="1"/>
          </p:cNvSpPr>
          <p:nvPr>
            <p:ph type="body" idx="1"/>
          </p:nvPr>
        </p:nvSpPr>
        <p:spPr>
          <a:xfrm>
            <a:off x="944458" y="4478656"/>
            <a:ext cx="5197685" cy="4243168"/>
          </a:xfrm>
        </p:spPr>
        <p:txBody>
          <a:bodyPr lIns="94367" tIns="47185" rIns="94367" bIns="47185"/>
          <a:lstStyle/>
          <a:p>
            <a:endParaRPr lang="ru-RU"/>
          </a:p>
        </p:txBody>
      </p:sp>
      <p:sp>
        <p:nvSpPr>
          <p:cNvPr id="3545093" name="Slide Number Placeholder 3"/>
          <p:cNvSpPr txBox="1">
            <a:spLocks noGrp="1"/>
          </p:cNvSpPr>
          <p:nvPr/>
        </p:nvSpPr>
        <p:spPr bwMode="auto">
          <a:xfrm>
            <a:off x="4015529" y="8958775"/>
            <a:ext cx="3071071" cy="470976"/>
          </a:xfrm>
          <a:prstGeom prst="rect">
            <a:avLst/>
          </a:prstGeom>
          <a:noFill/>
          <a:ln w="9525">
            <a:noFill/>
            <a:miter lim="800000"/>
            <a:headEnd/>
            <a:tailEnd/>
          </a:ln>
        </p:spPr>
        <p:txBody>
          <a:bodyPr lIns="94367" tIns="47185" rIns="94367" bIns="47185" anchor="b"/>
          <a:lstStyle/>
          <a:p>
            <a:pPr algn="r" defTabSz="943844" eaLnBrk="0" hangingPunct="0"/>
            <a:fld id="{B27EF948-1A9F-4BA9-AAFC-02BD0DB3AD72}" type="slidenum">
              <a:rPr lang="en-GB" sz="1200">
                <a:latin typeface="Times" charset="0"/>
              </a:rPr>
              <a:pPr algn="r" defTabSz="943844" eaLnBrk="0" hangingPunct="0"/>
              <a:t>42</a:t>
            </a:fld>
            <a:endParaRPr lang="en-GB" sz="1200" dirty="0">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60B11-AD92-42BE-956A-A52B9E591E11}" type="slidenum">
              <a:rPr lang="en-US"/>
              <a:pPr/>
              <a:t>44</a:t>
            </a:fld>
            <a:endParaRPr lang="en-US"/>
          </a:p>
        </p:txBody>
      </p:sp>
      <p:sp>
        <p:nvSpPr>
          <p:cNvPr id="3568642" name="Rectangle 2"/>
          <p:cNvSpPr>
            <a:spLocks noGrp="1" noRot="1" noChangeAspect="1" noChangeArrowheads="1" noTextEdit="1"/>
          </p:cNvSpPr>
          <p:nvPr>
            <p:ph type="sldImg"/>
          </p:nvPr>
        </p:nvSpPr>
        <p:spPr>
          <a:xfrm>
            <a:off x="999922" y="712315"/>
            <a:ext cx="5078835" cy="3517690"/>
          </a:xfrm>
          <a:ln/>
        </p:spPr>
      </p:sp>
      <p:sp>
        <p:nvSpPr>
          <p:cNvPr id="3568643" name="Rectangle 3"/>
          <p:cNvSpPr>
            <a:spLocks noGrp="1" noChangeArrowheads="1"/>
          </p:cNvSpPr>
          <p:nvPr>
            <p:ph type="body" idx="1"/>
          </p:nvPr>
        </p:nvSpPr>
        <p:spPr>
          <a:xfrm>
            <a:off x="944459" y="4475730"/>
            <a:ext cx="5196101" cy="4247556"/>
          </a:xfrm>
        </p:spPr>
        <p:txBody>
          <a:bodyPr lIns="87365" tIns="43684" rIns="87365" bIns="43684"/>
          <a:lstStyle/>
          <a:p>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p:spPr>
        <p:txBody>
          <a:bodyPr/>
          <a:lstStyle/>
          <a:p>
            <a:fld id="{378AC889-1730-40F3-A3C7-61C403ECCEA1}" type="slidenum">
              <a:rPr lang="ru-RU"/>
              <a:pPr/>
              <a:t>46</a:t>
            </a:fld>
            <a:endParaRPr lang="ru-RU"/>
          </a:p>
        </p:txBody>
      </p:sp>
      <p:sp>
        <p:nvSpPr>
          <p:cNvPr id="82947" name="Rectangle 2"/>
          <p:cNvSpPr>
            <a:spLocks noGrp="1" noRot="1" noChangeAspect="1" noChangeArrowheads="1" noTextEdit="1"/>
          </p:cNvSpPr>
          <p:nvPr>
            <p:ph type="sldImg"/>
          </p:nvPr>
        </p:nvSpPr>
        <p:spPr>
          <a:xfrm>
            <a:off x="1187450" y="708025"/>
            <a:ext cx="4713288" cy="3535363"/>
          </a:xfrm>
          <a:ln/>
        </p:spPr>
      </p:sp>
      <p:sp>
        <p:nvSpPr>
          <p:cNvPr id="82948" name="Rectangle 3"/>
          <p:cNvSpPr>
            <a:spLocks noGrp="1" noChangeArrowheads="1"/>
          </p:cNvSpPr>
          <p:nvPr>
            <p:ph type="body" idx="1"/>
          </p:nvPr>
        </p:nvSpPr>
        <p:spPr>
          <a:xfrm>
            <a:off x="943336" y="4478374"/>
            <a:ext cx="5199929" cy="4243388"/>
          </a:xfrm>
          <a:noFill/>
          <a:ln/>
        </p:spPr>
        <p:txBody>
          <a:bodyPr lIns="93573" tIns="46787" rIns="93573" bIns="46787"/>
          <a:lstStyle/>
          <a:p>
            <a:pPr eaLnBrk="1" hangingPunct="1">
              <a:lnSpc>
                <a:spcPct val="90000"/>
              </a:lnSpc>
              <a:spcBef>
                <a:spcPct val="70000"/>
              </a:spcBef>
            </a:pPr>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ldNum" sz="quarter" idx="5"/>
          </p:nvPr>
        </p:nvSpPr>
        <p:spPr>
          <a:noFill/>
        </p:spPr>
        <p:txBody>
          <a:bodyPr/>
          <a:lstStyle/>
          <a:p>
            <a:fld id="{BE4A78AF-844E-45EB-BF65-686D1D2ACA8A}" type="slidenum">
              <a:rPr lang="ru-RU"/>
              <a:pPr/>
              <a:t>47</a:t>
            </a:fld>
            <a:endParaRPr lang="ru-RU"/>
          </a:p>
        </p:txBody>
      </p:sp>
      <p:sp>
        <p:nvSpPr>
          <p:cNvPr id="105475" name="Rectangle 2"/>
          <p:cNvSpPr>
            <a:spLocks noGrp="1" noRot="1" noChangeAspect="1" noChangeArrowheads="1" noTextEdit="1"/>
          </p:cNvSpPr>
          <p:nvPr>
            <p:ph type="sldImg"/>
          </p:nvPr>
        </p:nvSpPr>
        <p:spPr>
          <a:xfrm>
            <a:off x="1187450" y="708025"/>
            <a:ext cx="4713288" cy="3535363"/>
          </a:xfrm>
          <a:ln/>
        </p:spPr>
      </p:sp>
      <p:sp>
        <p:nvSpPr>
          <p:cNvPr id="105476" name="Rectangle 3"/>
          <p:cNvSpPr>
            <a:spLocks noGrp="1" noChangeArrowheads="1"/>
          </p:cNvSpPr>
          <p:nvPr>
            <p:ph type="body" idx="1"/>
          </p:nvPr>
        </p:nvSpPr>
        <p:spPr>
          <a:xfrm>
            <a:off x="944991" y="4479890"/>
            <a:ext cx="5196619" cy="4243387"/>
          </a:xfrm>
          <a:noFill/>
          <a:ln/>
        </p:spPr>
        <p:txBody>
          <a:bodyPr/>
          <a:lstStyle/>
          <a:p>
            <a:pPr eaLnBrk="1" hangingPunct="1"/>
            <a:endParaRPr lang="en-US" smtClean="0">
              <a:solidFill>
                <a:srgbClr val="0000FF"/>
              </a:solidFill>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5F2DA74-3AE8-4CE0-91C7-D2BFE8B8394D}" type="slidenum">
              <a:rPr lang="en-US" smtClean="0"/>
              <a:pPr>
                <a:defRPr/>
              </a:pPr>
              <a:t>48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06FD5BB-E4A1-4DDD-9876-A3528B1DEA3A}" type="slidenum">
              <a:rPr lang="en-US"/>
              <a:pPr/>
              <a:t>4</a:t>
            </a:fld>
            <a:endParaRPr lang="en-US"/>
          </a:p>
        </p:txBody>
      </p:sp>
      <p:sp>
        <p:nvSpPr>
          <p:cNvPr id="3087362" name="Rectangle 2"/>
          <p:cNvSpPr>
            <a:spLocks noGrp="1" noRot="1" noChangeAspect="1" noChangeArrowheads="1" noTextEdit="1"/>
          </p:cNvSpPr>
          <p:nvPr>
            <p:ph type="sldImg"/>
          </p:nvPr>
        </p:nvSpPr>
        <p:spPr>
          <a:xfrm>
            <a:off x="812800" y="1423988"/>
            <a:ext cx="5453063" cy="4090987"/>
          </a:xfrm>
          <a:ln/>
        </p:spPr>
      </p:sp>
      <p:sp>
        <p:nvSpPr>
          <p:cNvPr id="3087363" name="Rectangle 3"/>
          <p:cNvSpPr>
            <a:spLocks noGrp="1" noChangeArrowheads="1"/>
          </p:cNvSpPr>
          <p:nvPr>
            <p:ph type="body" idx="1"/>
          </p:nvPr>
        </p:nvSpPr>
        <p:spPr>
          <a:xfrm>
            <a:off x="99964" y="5821873"/>
            <a:ext cx="6885136" cy="3074647"/>
          </a:xfrm>
        </p:spPr>
        <p:txBody>
          <a:bodyPr/>
          <a:lstStyle/>
          <a:p>
            <a:endParaRPr lang="ru-RU"/>
          </a:p>
        </p:txBody>
      </p:sp>
      <p:sp>
        <p:nvSpPr>
          <p:cNvPr id="3087364" name="Text Box 4"/>
          <p:cNvSpPr txBox="1">
            <a:spLocks noChangeArrowheads="1"/>
          </p:cNvSpPr>
          <p:nvPr/>
        </p:nvSpPr>
        <p:spPr bwMode="auto">
          <a:xfrm>
            <a:off x="158403" y="425649"/>
            <a:ext cx="6789787" cy="338554"/>
          </a:xfrm>
          <a:prstGeom prst="rect">
            <a:avLst/>
          </a:prstGeom>
          <a:noFill/>
          <a:ln w="12700" algn="ctr">
            <a:noFill/>
            <a:miter lim="800000"/>
            <a:headEnd/>
            <a:tailEnd/>
          </a:ln>
          <a:effectLst/>
        </p:spPr>
        <p:txBody>
          <a:bodyPr lIns="0" tIns="0" rIns="0" bIns="0">
            <a:spAutoFit/>
          </a:bodyPr>
          <a:lstStyle/>
          <a:p>
            <a:pPr defTabSz="922177" eaLnBrk="0" hangingPunct="0"/>
            <a:r>
              <a:rPr lang="en-US" sz="1100" dirty="0"/>
              <a:t>Tactical Guideline: Define business benefits and BI vision, and plan according to the type of organization and stage/rate of BI adoption.</a:t>
            </a:r>
            <a:endParaRPr lang="en-US" sz="1100" dirty="0">
              <a:solidFill>
                <a:schemeClr val="hlin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5F2DA74-3AE8-4CE0-91C7-D2BFE8B8394D}" type="slidenum">
              <a:rPr lang="en-US" smtClean="0"/>
              <a:pPr>
                <a:defRPr/>
              </a:pPr>
              <a:t>49</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5F2DA74-3AE8-4CE0-91C7-D2BFE8B8394D}" type="slidenum">
              <a:rPr lang="en-US" smtClean="0"/>
              <a:pPr>
                <a:defRPr/>
              </a:pPr>
              <a:t>50</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ldNum" sz="quarter" idx="5"/>
          </p:nvPr>
        </p:nvSpPr>
        <p:spPr>
          <a:noFill/>
        </p:spPr>
        <p:txBody>
          <a:bodyPr/>
          <a:lstStyle/>
          <a:p>
            <a:fld id="{BE4A78AF-844E-45EB-BF65-686D1D2ACA8A}" type="slidenum">
              <a:rPr lang="ru-RU"/>
              <a:pPr/>
              <a:t>51</a:t>
            </a:fld>
            <a:endParaRPr lang="ru-RU"/>
          </a:p>
        </p:txBody>
      </p:sp>
      <p:sp>
        <p:nvSpPr>
          <p:cNvPr id="105475" name="Rectangle 2"/>
          <p:cNvSpPr>
            <a:spLocks noGrp="1" noRot="1" noChangeAspect="1" noChangeArrowheads="1" noTextEdit="1"/>
          </p:cNvSpPr>
          <p:nvPr>
            <p:ph type="sldImg"/>
          </p:nvPr>
        </p:nvSpPr>
        <p:spPr>
          <a:xfrm>
            <a:off x="971471" y="707990"/>
            <a:ext cx="5145315" cy="3535398"/>
          </a:xfrm>
          <a:ln/>
        </p:spPr>
      </p:sp>
      <p:sp>
        <p:nvSpPr>
          <p:cNvPr id="105476" name="Rectangle 3"/>
          <p:cNvSpPr>
            <a:spLocks noGrp="1" noChangeArrowheads="1"/>
          </p:cNvSpPr>
          <p:nvPr>
            <p:ph type="body" idx="1"/>
          </p:nvPr>
        </p:nvSpPr>
        <p:spPr>
          <a:xfrm>
            <a:off x="944991" y="4479890"/>
            <a:ext cx="5196619" cy="4243387"/>
          </a:xfrm>
          <a:noFill/>
          <a:ln/>
        </p:spPr>
        <p:txBody>
          <a:bodyPr/>
          <a:lstStyle/>
          <a:p>
            <a:pPr eaLnBrk="1" hangingPunct="1"/>
            <a:endParaRPr lang="en-US" smtClean="0">
              <a:solidFill>
                <a:srgbClr val="0000FF"/>
              </a:solidFill>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DD1B23-2C89-412F-8C56-FE3A9AD25AD3}" type="slidenum">
              <a:rPr lang="en-US"/>
              <a:pPr/>
              <a:t>52</a:t>
            </a:fld>
            <a:endParaRPr lang="en-US"/>
          </a:p>
        </p:txBody>
      </p:sp>
      <p:sp>
        <p:nvSpPr>
          <p:cNvPr id="3677186" name="Rectangle 2"/>
          <p:cNvSpPr>
            <a:spLocks noGrp="1" noRot="1" noChangeAspect="1" noChangeArrowheads="1" noTextEdit="1"/>
          </p:cNvSpPr>
          <p:nvPr>
            <p:ph type="sldImg"/>
          </p:nvPr>
        </p:nvSpPr>
        <p:spPr>
          <a:xfrm>
            <a:off x="1189038" y="708025"/>
            <a:ext cx="4714875" cy="3535363"/>
          </a:xfrm>
          <a:ln/>
        </p:spPr>
      </p:sp>
      <p:sp>
        <p:nvSpPr>
          <p:cNvPr id="3677187" name="Rectangle 3"/>
          <p:cNvSpPr>
            <a:spLocks noGrp="1" noChangeArrowheads="1"/>
          </p:cNvSpPr>
          <p:nvPr>
            <p:ph type="body" idx="1"/>
          </p:nvPr>
        </p:nvSpPr>
        <p:spPr/>
        <p:txBody>
          <a:bodyPr lIns="91431" tIns="45716" rIns="91431" bIns="45716"/>
          <a:lstStyle/>
          <a:p>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192E2-C890-48B2-9A5B-228D0576169A}" type="slidenum">
              <a:rPr lang="en-US"/>
              <a:pPr/>
              <a:t>53</a:t>
            </a:fld>
            <a:endParaRPr lang="en-US"/>
          </a:p>
        </p:txBody>
      </p:sp>
      <p:sp>
        <p:nvSpPr>
          <p:cNvPr id="3644418" name="Rectangle 2"/>
          <p:cNvSpPr>
            <a:spLocks noGrp="1" noRot="1" noChangeAspect="1" noChangeArrowheads="1" noTextEdit="1"/>
          </p:cNvSpPr>
          <p:nvPr>
            <p:ph type="sldImg"/>
          </p:nvPr>
        </p:nvSpPr>
        <p:spPr>
          <a:xfrm>
            <a:off x="1189038" y="708025"/>
            <a:ext cx="4714875" cy="3535363"/>
          </a:xfrm>
          <a:ln/>
        </p:spPr>
      </p:sp>
      <p:sp>
        <p:nvSpPr>
          <p:cNvPr id="3644419" name="Rectangle 3"/>
          <p:cNvSpPr>
            <a:spLocks noGrp="1" noChangeArrowheads="1"/>
          </p:cNvSpPr>
          <p:nvPr>
            <p:ph type="body" idx="1"/>
          </p:nvPr>
        </p:nvSpPr>
        <p:spPr/>
        <p:txBody>
          <a:bodyPr lIns="91433" tIns="45716" rIns="91433" bIns="45716"/>
          <a:lstStyle/>
          <a:p>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GB" dirty="0" smtClean="0">
                <a:latin typeface="Arial" charset="0"/>
              </a:rPr>
              <a:t>Best of breed products for query, analysis, OLAP, reporting and scorecards. All with consistent look and feel across all modes of reporting and analysis</a:t>
            </a:r>
          </a:p>
          <a:p>
            <a:endParaRPr lang="en-GB" dirty="0" smtClean="0">
              <a:latin typeface="Arial" charset="0"/>
            </a:endParaRPr>
          </a:p>
          <a:p>
            <a:r>
              <a:rPr lang="en-GB" dirty="0" smtClean="0">
                <a:latin typeface="Arial" charset="0"/>
              </a:rPr>
              <a:t>All delivered on top of a complete, open and architecturally unified foundation, which includes a an enterprise semantic layer</a:t>
            </a:r>
          </a:p>
          <a:p>
            <a:endParaRPr lang="en-GB" dirty="0" smtClean="0">
              <a:latin typeface="Arial" charset="0"/>
            </a:endParaRPr>
          </a:p>
        </p:txBody>
      </p:sp>
      <p:sp>
        <p:nvSpPr>
          <p:cNvPr id="4" name="Slide Number Placeholder 3"/>
          <p:cNvSpPr>
            <a:spLocks noGrp="1"/>
          </p:cNvSpPr>
          <p:nvPr>
            <p:ph type="sldNum" sz="quarter" idx="5"/>
          </p:nvPr>
        </p:nvSpPr>
        <p:spPr/>
        <p:txBody>
          <a:bodyPr/>
          <a:lstStyle/>
          <a:p>
            <a:pPr>
              <a:defRPr/>
            </a:pPr>
            <a:fld id="{E790AEF5-0EB4-48A5-8A33-261D2F15F86A}" type="slidenum">
              <a:rPr lang="en-US" smtClean="0"/>
              <a:pPr>
                <a:defRPr/>
              </a:pPr>
              <a:t>54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rrowheads="1"/>
          </p:cNvSpPr>
          <p:nvPr>
            <p:ph type="sldNum" sz="quarter" idx="5"/>
          </p:nvPr>
        </p:nvSpPr>
        <p:spPr>
          <a:noFill/>
        </p:spPr>
        <p:txBody>
          <a:bodyPr/>
          <a:lstStyle/>
          <a:p>
            <a:fld id="{163F4094-85A8-4B9F-9EE6-16D25357C0DE}" type="slidenum">
              <a:rPr lang="ru-RU"/>
              <a:pPr/>
              <a:t>56</a:t>
            </a:fld>
            <a:endParaRPr lang="ru-RU"/>
          </a:p>
        </p:txBody>
      </p:sp>
      <p:sp>
        <p:nvSpPr>
          <p:cNvPr id="110595" name="Rectangle 2"/>
          <p:cNvSpPr>
            <a:spLocks noChangeArrowheads="1"/>
          </p:cNvSpPr>
          <p:nvPr/>
        </p:nvSpPr>
        <p:spPr bwMode="auto">
          <a:xfrm>
            <a:off x="4013314" y="1"/>
            <a:ext cx="3073287" cy="469971"/>
          </a:xfrm>
          <a:prstGeom prst="rect">
            <a:avLst/>
          </a:prstGeom>
          <a:noFill/>
          <a:ln w="9525">
            <a:noFill/>
            <a:miter lim="800000"/>
            <a:headEnd/>
            <a:tailEnd/>
          </a:ln>
        </p:spPr>
        <p:txBody>
          <a:bodyPr wrap="none" anchor="ctr"/>
          <a:lstStyle/>
          <a:p>
            <a:endParaRPr lang="ru-RU"/>
          </a:p>
        </p:txBody>
      </p:sp>
      <p:sp>
        <p:nvSpPr>
          <p:cNvPr id="110596" name="Rectangle 3"/>
          <p:cNvSpPr>
            <a:spLocks noChangeArrowheads="1"/>
          </p:cNvSpPr>
          <p:nvPr/>
        </p:nvSpPr>
        <p:spPr bwMode="auto">
          <a:xfrm>
            <a:off x="4013314" y="8956746"/>
            <a:ext cx="3073287" cy="473004"/>
          </a:xfrm>
          <a:prstGeom prst="rect">
            <a:avLst/>
          </a:prstGeom>
          <a:noFill/>
          <a:ln w="9525">
            <a:noFill/>
            <a:miter lim="800000"/>
            <a:headEnd/>
            <a:tailEnd/>
          </a:ln>
        </p:spPr>
        <p:txBody>
          <a:bodyPr lIns="19050" tIns="0" rIns="19050" bIns="0" anchor="b"/>
          <a:lstStyle/>
          <a:p>
            <a:pPr algn="r" defTabSz="949325" eaLnBrk="0" hangingPunct="0">
              <a:lnSpc>
                <a:spcPct val="100000"/>
              </a:lnSpc>
              <a:spcBef>
                <a:spcPct val="0"/>
              </a:spcBef>
              <a:buClrTx/>
            </a:pPr>
            <a:r>
              <a:rPr lang="en-US" sz="1000" b="0" i="1">
                <a:latin typeface="Times New Roman" pitchFamily="18" charset="0"/>
                <a:cs typeface="Times New Roman" pitchFamily="18" charset="0"/>
              </a:rPr>
              <a:t>38</a:t>
            </a:r>
          </a:p>
        </p:txBody>
      </p:sp>
      <p:sp>
        <p:nvSpPr>
          <p:cNvPr id="110597" name="Rectangle 4"/>
          <p:cNvSpPr>
            <a:spLocks noChangeArrowheads="1"/>
          </p:cNvSpPr>
          <p:nvPr/>
        </p:nvSpPr>
        <p:spPr bwMode="auto">
          <a:xfrm>
            <a:off x="0" y="8956746"/>
            <a:ext cx="3071632" cy="473004"/>
          </a:xfrm>
          <a:prstGeom prst="rect">
            <a:avLst/>
          </a:prstGeom>
          <a:noFill/>
          <a:ln w="9525">
            <a:noFill/>
            <a:miter lim="800000"/>
            <a:headEnd/>
            <a:tailEnd/>
          </a:ln>
        </p:spPr>
        <p:txBody>
          <a:bodyPr wrap="none" anchor="ctr"/>
          <a:lstStyle/>
          <a:p>
            <a:endParaRPr lang="ru-RU"/>
          </a:p>
        </p:txBody>
      </p:sp>
      <p:sp>
        <p:nvSpPr>
          <p:cNvPr id="110598" name="Rectangle 5"/>
          <p:cNvSpPr>
            <a:spLocks noChangeArrowheads="1"/>
          </p:cNvSpPr>
          <p:nvPr/>
        </p:nvSpPr>
        <p:spPr bwMode="auto">
          <a:xfrm>
            <a:off x="0" y="1"/>
            <a:ext cx="3071632" cy="469971"/>
          </a:xfrm>
          <a:prstGeom prst="rect">
            <a:avLst/>
          </a:prstGeom>
          <a:noFill/>
          <a:ln w="9525">
            <a:noFill/>
            <a:miter lim="800000"/>
            <a:headEnd/>
            <a:tailEnd/>
          </a:ln>
        </p:spPr>
        <p:txBody>
          <a:bodyPr wrap="none" anchor="ctr"/>
          <a:lstStyle/>
          <a:p>
            <a:endParaRPr lang="ru-RU"/>
          </a:p>
        </p:txBody>
      </p:sp>
      <p:sp>
        <p:nvSpPr>
          <p:cNvPr id="110599" name="Rectangle 6"/>
          <p:cNvSpPr>
            <a:spLocks noChangeArrowheads="1"/>
          </p:cNvSpPr>
          <p:nvPr/>
        </p:nvSpPr>
        <p:spPr bwMode="auto">
          <a:xfrm>
            <a:off x="4013314" y="1"/>
            <a:ext cx="3073287" cy="469971"/>
          </a:xfrm>
          <a:prstGeom prst="rect">
            <a:avLst/>
          </a:prstGeom>
          <a:noFill/>
          <a:ln w="9525">
            <a:noFill/>
            <a:miter lim="800000"/>
            <a:headEnd/>
            <a:tailEnd/>
          </a:ln>
        </p:spPr>
        <p:txBody>
          <a:bodyPr wrap="none" anchor="ctr"/>
          <a:lstStyle/>
          <a:p>
            <a:endParaRPr lang="ru-RU"/>
          </a:p>
        </p:txBody>
      </p:sp>
      <p:sp>
        <p:nvSpPr>
          <p:cNvPr id="110600" name="Rectangle 7"/>
          <p:cNvSpPr>
            <a:spLocks noChangeArrowheads="1"/>
          </p:cNvSpPr>
          <p:nvPr/>
        </p:nvSpPr>
        <p:spPr bwMode="auto">
          <a:xfrm>
            <a:off x="4013314" y="8956746"/>
            <a:ext cx="3073287" cy="473004"/>
          </a:xfrm>
          <a:prstGeom prst="rect">
            <a:avLst/>
          </a:prstGeom>
          <a:noFill/>
          <a:ln w="9525">
            <a:noFill/>
            <a:miter lim="800000"/>
            <a:headEnd/>
            <a:tailEnd/>
          </a:ln>
        </p:spPr>
        <p:txBody>
          <a:bodyPr lIns="19050" tIns="0" rIns="19050" bIns="0" anchor="b"/>
          <a:lstStyle/>
          <a:p>
            <a:pPr algn="r" defTabSz="949325" eaLnBrk="0" hangingPunct="0">
              <a:lnSpc>
                <a:spcPct val="100000"/>
              </a:lnSpc>
              <a:spcBef>
                <a:spcPct val="0"/>
              </a:spcBef>
              <a:buClrTx/>
            </a:pPr>
            <a:r>
              <a:rPr lang="en-US" sz="1000" b="0" i="1">
                <a:latin typeface="Times New Roman" pitchFamily="18" charset="0"/>
                <a:cs typeface="Times New Roman" pitchFamily="18" charset="0"/>
              </a:rPr>
              <a:t>2</a:t>
            </a:r>
          </a:p>
        </p:txBody>
      </p:sp>
      <p:sp>
        <p:nvSpPr>
          <p:cNvPr id="110601" name="Rectangle 8"/>
          <p:cNvSpPr>
            <a:spLocks noChangeArrowheads="1"/>
          </p:cNvSpPr>
          <p:nvPr/>
        </p:nvSpPr>
        <p:spPr bwMode="auto">
          <a:xfrm>
            <a:off x="0" y="8956746"/>
            <a:ext cx="3071632" cy="473004"/>
          </a:xfrm>
          <a:prstGeom prst="rect">
            <a:avLst/>
          </a:prstGeom>
          <a:noFill/>
          <a:ln w="9525">
            <a:noFill/>
            <a:miter lim="800000"/>
            <a:headEnd/>
            <a:tailEnd/>
          </a:ln>
        </p:spPr>
        <p:txBody>
          <a:bodyPr wrap="none" anchor="ctr"/>
          <a:lstStyle/>
          <a:p>
            <a:endParaRPr lang="ru-RU"/>
          </a:p>
        </p:txBody>
      </p:sp>
      <p:sp>
        <p:nvSpPr>
          <p:cNvPr id="110602" name="Rectangle 9"/>
          <p:cNvSpPr>
            <a:spLocks noChangeArrowheads="1"/>
          </p:cNvSpPr>
          <p:nvPr/>
        </p:nvSpPr>
        <p:spPr bwMode="auto">
          <a:xfrm>
            <a:off x="0" y="1"/>
            <a:ext cx="3071632" cy="469971"/>
          </a:xfrm>
          <a:prstGeom prst="rect">
            <a:avLst/>
          </a:prstGeom>
          <a:noFill/>
          <a:ln w="9525">
            <a:noFill/>
            <a:miter lim="800000"/>
            <a:headEnd/>
            <a:tailEnd/>
          </a:ln>
        </p:spPr>
        <p:txBody>
          <a:bodyPr wrap="none" anchor="ctr"/>
          <a:lstStyle/>
          <a:p>
            <a:endParaRPr lang="ru-RU"/>
          </a:p>
        </p:txBody>
      </p:sp>
      <p:sp>
        <p:nvSpPr>
          <p:cNvPr id="110603" name="Rectangle 10"/>
          <p:cNvSpPr>
            <a:spLocks noChangeArrowheads="1"/>
          </p:cNvSpPr>
          <p:nvPr/>
        </p:nvSpPr>
        <p:spPr bwMode="auto">
          <a:xfrm>
            <a:off x="4013314" y="6065"/>
            <a:ext cx="3073287" cy="471488"/>
          </a:xfrm>
          <a:prstGeom prst="rect">
            <a:avLst/>
          </a:prstGeom>
          <a:noFill/>
          <a:ln w="9525">
            <a:noFill/>
            <a:miter lim="800000"/>
            <a:headEnd/>
            <a:tailEnd/>
          </a:ln>
        </p:spPr>
        <p:txBody>
          <a:bodyPr wrap="none" anchor="ctr"/>
          <a:lstStyle/>
          <a:p>
            <a:endParaRPr lang="ru-RU"/>
          </a:p>
        </p:txBody>
      </p:sp>
      <p:sp>
        <p:nvSpPr>
          <p:cNvPr id="110604" name="Rectangle 11"/>
          <p:cNvSpPr>
            <a:spLocks noChangeArrowheads="1"/>
          </p:cNvSpPr>
          <p:nvPr/>
        </p:nvSpPr>
        <p:spPr bwMode="auto">
          <a:xfrm>
            <a:off x="4013314" y="8944619"/>
            <a:ext cx="3073287" cy="471488"/>
          </a:xfrm>
          <a:prstGeom prst="rect">
            <a:avLst/>
          </a:prstGeom>
          <a:noFill/>
          <a:ln w="9525">
            <a:noFill/>
            <a:miter lim="800000"/>
            <a:headEnd/>
            <a:tailEnd/>
          </a:ln>
        </p:spPr>
        <p:txBody>
          <a:bodyPr lIns="19050" tIns="0" rIns="19050" bIns="0" anchor="b"/>
          <a:lstStyle/>
          <a:p>
            <a:pPr algn="r" defTabSz="949325" eaLnBrk="0" hangingPunct="0">
              <a:lnSpc>
                <a:spcPct val="100000"/>
              </a:lnSpc>
              <a:spcBef>
                <a:spcPct val="0"/>
              </a:spcBef>
              <a:buClrTx/>
            </a:pPr>
            <a:r>
              <a:rPr lang="en-US" sz="1000" b="0" i="1">
                <a:latin typeface="Times New Roman" pitchFamily="18" charset="0"/>
                <a:cs typeface="Times New Roman" pitchFamily="18" charset="0"/>
              </a:rPr>
              <a:t>1</a:t>
            </a:r>
          </a:p>
        </p:txBody>
      </p:sp>
      <p:sp>
        <p:nvSpPr>
          <p:cNvPr id="110605" name="Rectangle 12"/>
          <p:cNvSpPr>
            <a:spLocks noChangeArrowheads="1"/>
          </p:cNvSpPr>
          <p:nvPr/>
        </p:nvSpPr>
        <p:spPr bwMode="auto">
          <a:xfrm>
            <a:off x="0" y="8944619"/>
            <a:ext cx="3071632" cy="471488"/>
          </a:xfrm>
          <a:prstGeom prst="rect">
            <a:avLst/>
          </a:prstGeom>
          <a:noFill/>
          <a:ln w="9525">
            <a:noFill/>
            <a:miter lim="800000"/>
            <a:headEnd/>
            <a:tailEnd/>
          </a:ln>
        </p:spPr>
        <p:txBody>
          <a:bodyPr wrap="none" anchor="ctr"/>
          <a:lstStyle/>
          <a:p>
            <a:endParaRPr lang="ru-RU"/>
          </a:p>
        </p:txBody>
      </p:sp>
      <p:sp>
        <p:nvSpPr>
          <p:cNvPr id="110606" name="Rectangle 13"/>
          <p:cNvSpPr>
            <a:spLocks noChangeArrowheads="1"/>
          </p:cNvSpPr>
          <p:nvPr/>
        </p:nvSpPr>
        <p:spPr bwMode="auto">
          <a:xfrm>
            <a:off x="0" y="6065"/>
            <a:ext cx="3071632" cy="471488"/>
          </a:xfrm>
          <a:prstGeom prst="rect">
            <a:avLst/>
          </a:prstGeom>
          <a:noFill/>
          <a:ln w="9525">
            <a:noFill/>
            <a:miter lim="800000"/>
            <a:headEnd/>
            <a:tailEnd/>
          </a:ln>
        </p:spPr>
        <p:txBody>
          <a:bodyPr wrap="none" anchor="ctr"/>
          <a:lstStyle/>
          <a:p>
            <a:endParaRPr lang="ru-RU"/>
          </a:p>
        </p:txBody>
      </p:sp>
      <p:sp>
        <p:nvSpPr>
          <p:cNvPr id="110607" name="Rectangle 14"/>
          <p:cNvSpPr>
            <a:spLocks noGrp="1" noRot="1" noChangeAspect="1" noChangeArrowheads="1" noTextEdit="1"/>
          </p:cNvSpPr>
          <p:nvPr>
            <p:ph type="sldImg"/>
          </p:nvPr>
        </p:nvSpPr>
        <p:spPr>
          <a:xfrm>
            <a:off x="979745" y="714054"/>
            <a:ext cx="5128766" cy="3523270"/>
          </a:xfrm>
          <a:ln cap="flat"/>
        </p:spPr>
      </p:sp>
      <p:sp>
        <p:nvSpPr>
          <p:cNvPr id="110608" name="Rectangle 15"/>
          <p:cNvSpPr>
            <a:spLocks noGrp="1" noChangeArrowheads="1"/>
          </p:cNvSpPr>
          <p:nvPr>
            <p:ph type="body" idx="1"/>
          </p:nvPr>
        </p:nvSpPr>
        <p:spPr>
          <a:xfrm>
            <a:off x="944991" y="4473826"/>
            <a:ext cx="5194964" cy="4234291"/>
          </a:xfrm>
          <a:noFill/>
          <a:ln/>
        </p:spPr>
        <p:txBody>
          <a:bodyPr lIns="93663" tIns="47625" rIns="93663" bIns="47625"/>
          <a:lstStyle/>
          <a:p>
            <a:pPr eaLnBrk="1" hangingPunct="1"/>
            <a:endParaRPr lang="nl-NL"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Grp="1" noChangeArrowheads="1"/>
          </p:cNvSpPr>
          <p:nvPr>
            <p:ph type="sldNum" sz="quarter" idx="5"/>
          </p:nvPr>
        </p:nvSpPr>
        <p:spPr>
          <a:noFill/>
        </p:spPr>
        <p:txBody>
          <a:bodyPr/>
          <a:lstStyle/>
          <a:p>
            <a:fld id="{2FC0585E-06F6-41EB-A2DC-A7AB3538B57E}" type="slidenum">
              <a:rPr lang="ru-RU"/>
              <a:pPr/>
              <a:t>57</a:t>
            </a:fld>
            <a:endParaRPr lang="ru-RU"/>
          </a:p>
        </p:txBody>
      </p:sp>
      <p:sp>
        <p:nvSpPr>
          <p:cNvPr id="111619" name="Rectangle 2"/>
          <p:cNvSpPr>
            <a:spLocks noGrp="1" noRot="1" noChangeAspect="1" noChangeArrowheads="1" noTextEdit="1"/>
          </p:cNvSpPr>
          <p:nvPr>
            <p:ph type="sldImg"/>
          </p:nvPr>
        </p:nvSpPr>
        <p:spPr>
          <a:xfrm>
            <a:off x="973125" y="709506"/>
            <a:ext cx="5142006" cy="3532366"/>
          </a:xfrm>
          <a:ln cap="flat"/>
        </p:spPr>
      </p:sp>
      <p:sp>
        <p:nvSpPr>
          <p:cNvPr id="111620" name="Rectangle 3"/>
          <p:cNvSpPr>
            <a:spLocks noGrp="1" noChangeArrowheads="1"/>
          </p:cNvSpPr>
          <p:nvPr>
            <p:ph type="body" idx="1"/>
          </p:nvPr>
        </p:nvSpPr>
        <p:spPr>
          <a:xfrm>
            <a:off x="944991" y="4479890"/>
            <a:ext cx="5196619" cy="4243387"/>
          </a:xfrm>
          <a:noFill/>
          <a:ln/>
        </p:spPr>
        <p:txBody>
          <a:bodyPr lIns="92075" tIns="46038" rIns="92075" bIns="46038"/>
          <a:lstStyle/>
          <a:p>
            <a:pPr eaLnBrk="1" hangingPunct="1"/>
            <a:endParaRPr lang="nl-NL"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45C09D6-073F-4DBE-B5F9-343191B292C9}" type="slidenum">
              <a:rPr lang="en-US"/>
              <a:pPr/>
              <a:t>5</a:t>
            </a:fld>
            <a:endParaRPr lang="en-US"/>
          </a:p>
        </p:txBody>
      </p:sp>
      <p:sp>
        <p:nvSpPr>
          <p:cNvPr id="3089410" name="Rectangle 2"/>
          <p:cNvSpPr>
            <a:spLocks noGrp="1" noRot="1" noChangeAspect="1" noChangeArrowheads="1" noTextEdit="1"/>
          </p:cNvSpPr>
          <p:nvPr>
            <p:ph type="sldImg"/>
          </p:nvPr>
        </p:nvSpPr>
        <p:spPr>
          <a:xfrm>
            <a:off x="812800" y="1423988"/>
            <a:ext cx="5453063" cy="4090987"/>
          </a:xfrm>
          <a:ln/>
        </p:spPr>
      </p:sp>
      <p:sp>
        <p:nvSpPr>
          <p:cNvPr id="3089411" name="Rectangle 3"/>
          <p:cNvSpPr>
            <a:spLocks noGrp="1" noChangeArrowheads="1"/>
          </p:cNvSpPr>
          <p:nvPr>
            <p:ph type="body" idx="1"/>
          </p:nvPr>
        </p:nvSpPr>
        <p:spPr>
          <a:xfrm>
            <a:off x="99964" y="5821873"/>
            <a:ext cx="6885136" cy="3074647"/>
          </a:xfrm>
        </p:spPr>
        <p:txBody>
          <a:bodyPr/>
          <a:lstStyle/>
          <a:p>
            <a:endParaRPr lang="ru-RU"/>
          </a:p>
        </p:txBody>
      </p:sp>
      <p:sp>
        <p:nvSpPr>
          <p:cNvPr id="3089412" name="Text Box 4"/>
          <p:cNvSpPr txBox="1">
            <a:spLocks noChangeArrowheads="1"/>
          </p:cNvSpPr>
          <p:nvPr/>
        </p:nvSpPr>
        <p:spPr bwMode="auto">
          <a:xfrm>
            <a:off x="158403" y="425649"/>
            <a:ext cx="6789787" cy="338554"/>
          </a:xfrm>
          <a:prstGeom prst="rect">
            <a:avLst/>
          </a:prstGeom>
          <a:noFill/>
          <a:ln w="12700" algn="ctr">
            <a:noFill/>
            <a:miter lim="800000"/>
            <a:headEnd/>
            <a:tailEnd/>
          </a:ln>
          <a:effectLst/>
        </p:spPr>
        <p:txBody>
          <a:bodyPr lIns="0" tIns="0" rIns="0" bIns="0">
            <a:spAutoFit/>
          </a:bodyPr>
          <a:lstStyle/>
          <a:p>
            <a:pPr defTabSz="922177" eaLnBrk="0" hangingPunct="0"/>
            <a:r>
              <a:rPr lang="en-US" sz="1100" dirty="0"/>
              <a:t>Tactical Guideline: Define business benefits and BI vision, and plan according to the type of organization and stage/rate of BI adoption.</a:t>
            </a:r>
            <a:endParaRPr lang="en-US" sz="1100" dirty="0">
              <a:solidFill>
                <a:schemeClr val="hlin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2D26EF0-93E5-4A01-9994-B78F83D9FBF0}" type="slidenum">
              <a:rPr lang="en-US"/>
              <a:pPr/>
              <a:t>6</a:t>
            </a:fld>
            <a:endParaRPr lang="en-US"/>
          </a:p>
        </p:txBody>
      </p:sp>
      <p:sp>
        <p:nvSpPr>
          <p:cNvPr id="2902018" name="Rectangle 2"/>
          <p:cNvSpPr>
            <a:spLocks noGrp="1" noRot="1" noChangeAspect="1" noChangeArrowheads="1" noTextEdit="1"/>
          </p:cNvSpPr>
          <p:nvPr>
            <p:ph type="sldImg"/>
          </p:nvPr>
        </p:nvSpPr>
        <p:spPr>
          <a:xfrm>
            <a:off x="848916" y="1423506"/>
            <a:ext cx="5381080" cy="4091214"/>
          </a:xfrm>
          <a:ln/>
        </p:spPr>
      </p:sp>
      <p:sp>
        <p:nvSpPr>
          <p:cNvPr id="2902019" name="Rectangle 3"/>
          <p:cNvSpPr>
            <a:spLocks noGrp="1" noChangeArrowheads="1"/>
          </p:cNvSpPr>
          <p:nvPr>
            <p:ph type="body" idx="1"/>
          </p:nvPr>
        </p:nvSpPr>
        <p:spPr>
          <a:xfrm>
            <a:off x="99964" y="5821873"/>
            <a:ext cx="6885136" cy="3074647"/>
          </a:xfrm>
        </p:spPr>
        <p:txBody>
          <a:bodyPr/>
          <a:lstStyle/>
          <a:p>
            <a:endParaRPr lang="ru-RU"/>
          </a:p>
        </p:txBody>
      </p:sp>
      <p:sp>
        <p:nvSpPr>
          <p:cNvPr id="2902020" name="Text Box 4"/>
          <p:cNvSpPr txBox="1">
            <a:spLocks noChangeArrowheads="1"/>
          </p:cNvSpPr>
          <p:nvPr/>
        </p:nvSpPr>
        <p:spPr bwMode="auto">
          <a:xfrm>
            <a:off x="158403" y="425649"/>
            <a:ext cx="6789787" cy="338554"/>
          </a:xfrm>
          <a:prstGeom prst="rect">
            <a:avLst/>
          </a:prstGeom>
          <a:noFill/>
          <a:ln w="12700" algn="ctr">
            <a:noFill/>
            <a:miter lim="800000"/>
            <a:headEnd/>
            <a:tailEnd/>
          </a:ln>
          <a:effectLst/>
        </p:spPr>
        <p:txBody>
          <a:bodyPr lIns="0" tIns="0" rIns="0" bIns="0">
            <a:spAutoFit/>
          </a:bodyPr>
          <a:lstStyle/>
          <a:p>
            <a:pPr defTabSz="922177" eaLnBrk="0" hangingPunct="0"/>
            <a:r>
              <a:rPr lang="en-US" sz="1100" dirty="0"/>
              <a:t>Tactical Guideline: Define business benefits and BI vision, and plan according to the type of organization and stage/rate of BI adoption.</a:t>
            </a:r>
            <a:endParaRPr lang="en-US" sz="1100" dirty="0">
              <a:solidFill>
                <a:schemeClr val="hlin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EFDD81D-DA51-4C47-B2E9-9EF4EE9023A6}" type="slidenum">
              <a:rPr lang="en-US" smtClean="0"/>
              <a:pPr/>
              <a:t>9</a:t>
            </a:fld>
            <a:endParaRPr lang="en-US" smtClean="0"/>
          </a:p>
        </p:txBody>
      </p:sp>
      <p:sp>
        <p:nvSpPr>
          <p:cNvPr id="92163" name="Rectangle 2"/>
          <p:cNvSpPr>
            <a:spLocks noGrp="1" noRot="1" noChangeAspect="1" noChangeArrowheads="1" noTextEdit="1"/>
          </p:cNvSpPr>
          <p:nvPr>
            <p:ph type="sldImg"/>
          </p:nvPr>
        </p:nvSpPr>
        <p:spPr>
          <a:xfrm>
            <a:off x="1185863" y="708025"/>
            <a:ext cx="4714875" cy="3535363"/>
          </a:xfrm>
          <a:ln/>
        </p:spPr>
      </p:sp>
      <p:sp>
        <p:nvSpPr>
          <p:cNvPr id="92164" name="Rectangle 3"/>
          <p:cNvSpPr>
            <a:spLocks noGrp="1" noChangeArrowheads="1"/>
          </p:cNvSpPr>
          <p:nvPr>
            <p:ph type="body" idx="1"/>
          </p:nvPr>
        </p:nvSpPr>
        <p:spPr>
          <a:xfrm>
            <a:off x="944458" y="4478656"/>
            <a:ext cx="5197685" cy="4243168"/>
          </a:xfrm>
          <a:noFill/>
          <a:ln/>
        </p:spPr>
        <p:txBody>
          <a:bodyPr/>
          <a:lstStyle/>
          <a:p>
            <a:pPr eaLnBrk="1" hangingPunct="1">
              <a:lnSpc>
                <a:spcPct val="90000"/>
              </a:lnSpc>
            </a:pPr>
            <a:endParaRPr lang="ru-RU" sz="9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66BDA76-5617-407E-BA29-71B51DAF1781}" type="slidenum">
              <a:rPr lang="en-US" smtClean="0"/>
              <a:pPr/>
              <a:t>10</a:t>
            </a:fld>
            <a:endParaRPr lang="en-US" smtClean="0"/>
          </a:p>
        </p:txBody>
      </p:sp>
      <p:sp>
        <p:nvSpPr>
          <p:cNvPr id="93187" name="Rectangle 2"/>
          <p:cNvSpPr>
            <a:spLocks noGrp="1" noRot="1" noChangeAspect="1" noChangeArrowheads="1" noTextEdit="1"/>
          </p:cNvSpPr>
          <p:nvPr>
            <p:ph type="sldImg"/>
          </p:nvPr>
        </p:nvSpPr>
        <p:spPr>
          <a:xfrm>
            <a:off x="1187450" y="706438"/>
            <a:ext cx="4719638" cy="3540125"/>
          </a:xfrm>
          <a:ln/>
        </p:spPr>
      </p:sp>
      <p:sp>
        <p:nvSpPr>
          <p:cNvPr id="93188" name="Rectangle 3"/>
          <p:cNvSpPr>
            <a:spLocks noGrp="1" noChangeArrowheads="1"/>
          </p:cNvSpPr>
          <p:nvPr>
            <p:ph type="body" idx="1"/>
          </p:nvPr>
        </p:nvSpPr>
        <p:spPr>
          <a:noFill/>
          <a:ln/>
        </p:spPr>
        <p:txBody>
          <a:bodyPr lIns="90200" tIns="45100" rIns="90200" bIns="45100"/>
          <a:lstStyle/>
          <a:p>
            <a:pPr eaLnBrk="1" hangingPunct="1"/>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 semantic layer enables </a:t>
            </a:r>
            <a:r>
              <a:rPr lang="en-US" baseline="0" dirty="0" smtClean="0"/>
              <a:t> common experience for both MOLAP &amp; ROLAP </a:t>
            </a:r>
            <a:r>
              <a:rPr lang="en-US" baseline="0" dirty="0" err="1" smtClean="0"/>
              <a:t>datasources</a:t>
            </a:r>
            <a:r>
              <a:rPr lang="en-US" baseline="0" dirty="0" smtClean="0"/>
              <a:t>. </a:t>
            </a:r>
          </a:p>
          <a:p>
            <a:r>
              <a:rPr lang="en-US" baseline="0" dirty="0" smtClean="0"/>
              <a:t>Also enables an OLAP experience (in terms of improved query performance and analytical sophistication) to be leveraged by channels that are not where you would traditionally consume OLAP information. </a:t>
            </a:r>
          </a:p>
          <a:p>
            <a:r>
              <a:rPr lang="en-US" baseline="0" dirty="0" smtClean="0"/>
              <a:t>OLAP can be consumed and benefit ANY channel, rather than be a silo for only a few specialist users, with specialist OLAP analysis tools.</a:t>
            </a:r>
          </a:p>
          <a:p>
            <a:endParaRPr lang="en-US" baseline="0" dirty="0" smtClean="0"/>
          </a:p>
          <a:p>
            <a:pPr algn="l" eaLnBrk="0" hangingPunct="0">
              <a:buClr>
                <a:schemeClr val="tx2"/>
              </a:buClr>
              <a:buFont typeface="Arial" pitchFamily="34" charset="0"/>
              <a:buChar char="•"/>
              <a:defRPr/>
            </a:pPr>
            <a:r>
              <a:rPr lang="en-US" sz="1800" dirty="0" smtClean="0"/>
              <a:t>Common Information model leverages </a:t>
            </a:r>
            <a:r>
              <a:rPr lang="en-US" sz="1800" dirty="0" err="1" smtClean="0"/>
              <a:t>Essbase</a:t>
            </a:r>
            <a:r>
              <a:rPr lang="en-US" sz="1800" dirty="0" smtClean="0"/>
              <a:t> as a data source</a:t>
            </a:r>
          </a:p>
          <a:p>
            <a:pPr lvl="1" algn="l" eaLnBrk="0" hangingPunct="0">
              <a:buClr>
                <a:schemeClr val="tx2"/>
              </a:buClr>
              <a:buFont typeface="Arial" pitchFamily="34" charset="0"/>
              <a:buChar char="•"/>
              <a:defRPr/>
            </a:pPr>
            <a:r>
              <a:rPr lang="en-US" sz="1800" dirty="0" smtClean="0"/>
              <a:t> Automated metadata discovery and import</a:t>
            </a:r>
          </a:p>
          <a:p>
            <a:pPr lvl="1" algn="l" eaLnBrk="0" hangingPunct="0">
              <a:buClr>
                <a:schemeClr val="tx2"/>
              </a:buClr>
              <a:buFont typeface="Arial" pitchFamily="34" charset="0"/>
              <a:buChar char="•"/>
              <a:defRPr/>
            </a:pPr>
            <a:r>
              <a:rPr lang="en-US" sz="1800" dirty="0" smtClean="0"/>
              <a:t> Dimensions, Facts, hierarchy definitions imported</a:t>
            </a:r>
          </a:p>
          <a:p>
            <a:pPr lvl="1" algn="l" eaLnBrk="0" hangingPunct="0">
              <a:buClr>
                <a:schemeClr val="tx2"/>
              </a:buClr>
              <a:buFont typeface="Arial" pitchFamily="34" charset="0"/>
              <a:buChar char="•"/>
              <a:defRPr/>
            </a:pPr>
            <a:r>
              <a:rPr lang="en-US" sz="1800" dirty="0" smtClean="0"/>
              <a:t> Support for parent-child, ragged and skip level </a:t>
            </a:r>
          </a:p>
          <a:p>
            <a:endParaRPr lang="en-US" dirty="0"/>
          </a:p>
        </p:txBody>
      </p:sp>
      <p:sp>
        <p:nvSpPr>
          <p:cNvPr id="4" name="Slide Number Placeholder 3"/>
          <p:cNvSpPr>
            <a:spLocks noGrp="1"/>
          </p:cNvSpPr>
          <p:nvPr>
            <p:ph type="sldNum" sz="quarter" idx="10"/>
          </p:nvPr>
        </p:nvSpPr>
        <p:spPr/>
        <p:txBody>
          <a:bodyPr/>
          <a:lstStyle/>
          <a:p>
            <a:fld id="{BB4E1E10-41B0-44CC-BDD0-DEABA583FE8F}"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 semantic layer enables </a:t>
            </a:r>
            <a:r>
              <a:rPr lang="en-US" baseline="0" dirty="0" smtClean="0"/>
              <a:t> common experience for both MOLAP &amp; ROLAP </a:t>
            </a:r>
            <a:r>
              <a:rPr lang="en-US" baseline="0" dirty="0" err="1" smtClean="0"/>
              <a:t>datasources</a:t>
            </a:r>
            <a:r>
              <a:rPr lang="en-US" baseline="0" dirty="0" smtClean="0"/>
              <a:t>. </a:t>
            </a:r>
          </a:p>
          <a:p>
            <a:r>
              <a:rPr lang="en-US" baseline="0" dirty="0" smtClean="0"/>
              <a:t>Also enables an OLAP experience (in terms of improved query performance and analytical sophistication) to be leveraged by channels that are not where you would traditionally consume OLAP information. </a:t>
            </a:r>
          </a:p>
          <a:p>
            <a:r>
              <a:rPr lang="en-US" baseline="0" dirty="0" smtClean="0"/>
              <a:t>OLAP can be consumed and benefit ANY channel, rather than be a silo for only a few specialist users, with specialist OLAP analysis tools.</a:t>
            </a:r>
          </a:p>
          <a:p>
            <a:endParaRPr lang="en-US" baseline="0" dirty="0" smtClean="0"/>
          </a:p>
          <a:p>
            <a:pPr algn="l" eaLnBrk="0" hangingPunct="0">
              <a:buClr>
                <a:schemeClr val="tx2"/>
              </a:buClr>
              <a:buFont typeface="Arial" pitchFamily="34" charset="0"/>
              <a:buChar char="•"/>
              <a:defRPr/>
            </a:pPr>
            <a:r>
              <a:rPr lang="en-US" sz="1800" dirty="0" smtClean="0"/>
              <a:t>Common Information model leverages </a:t>
            </a:r>
            <a:r>
              <a:rPr lang="en-US" sz="1800" dirty="0" err="1" smtClean="0"/>
              <a:t>Essbase</a:t>
            </a:r>
            <a:r>
              <a:rPr lang="en-US" sz="1800" dirty="0" smtClean="0"/>
              <a:t> as a data source</a:t>
            </a:r>
          </a:p>
          <a:p>
            <a:pPr lvl="1" algn="l" eaLnBrk="0" hangingPunct="0">
              <a:buClr>
                <a:schemeClr val="tx2"/>
              </a:buClr>
              <a:buFont typeface="Arial" pitchFamily="34" charset="0"/>
              <a:buChar char="•"/>
              <a:defRPr/>
            </a:pPr>
            <a:r>
              <a:rPr lang="en-US" sz="1800" dirty="0" smtClean="0"/>
              <a:t> Automated metadata discovery and import</a:t>
            </a:r>
          </a:p>
          <a:p>
            <a:pPr lvl="1" algn="l" eaLnBrk="0" hangingPunct="0">
              <a:buClr>
                <a:schemeClr val="tx2"/>
              </a:buClr>
              <a:buFont typeface="Arial" pitchFamily="34" charset="0"/>
              <a:buChar char="•"/>
              <a:defRPr/>
            </a:pPr>
            <a:r>
              <a:rPr lang="en-US" sz="1800" dirty="0" smtClean="0"/>
              <a:t> Dimensions, Facts, hierarchy definitions imported</a:t>
            </a:r>
          </a:p>
          <a:p>
            <a:pPr lvl="1" algn="l" eaLnBrk="0" hangingPunct="0">
              <a:buClr>
                <a:schemeClr val="tx2"/>
              </a:buClr>
              <a:buFont typeface="Arial" pitchFamily="34" charset="0"/>
              <a:buChar char="•"/>
              <a:defRPr/>
            </a:pPr>
            <a:r>
              <a:rPr lang="en-US" sz="1800" dirty="0" smtClean="0"/>
              <a:t> Support for parent-child, ragged and skip level </a:t>
            </a:r>
          </a:p>
          <a:p>
            <a:endParaRPr lang="en-US" dirty="0"/>
          </a:p>
        </p:txBody>
      </p:sp>
      <p:sp>
        <p:nvSpPr>
          <p:cNvPr id="4" name="Slide Number Placeholder 3"/>
          <p:cNvSpPr>
            <a:spLocks noGrp="1"/>
          </p:cNvSpPr>
          <p:nvPr>
            <p:ph type="sldNum" sz="quarter" idx="10"/>
          </p:nvPr>
        </p:nvSpPr>
        <p:spPr/>
        <p:txBody>
          <a:bodyPr/>
          <a:lstStyle/>
          <a:p>
            <a:fld id="{BB4E1E10-41B0-44CC-BDD0-DEABA583FE8F}"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en-US"/>
              <a:t>Copyright © 2008, Oracle and / or its affiliates. All rights reserved.</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304800"/>
            <a:ext cx="1946275"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8642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en-US"/>
              <a:t>Copyright © 2008, Oracle and / or its affiliates. All rights reserved.</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1"/>
          <p:cNvSpPr>
            <a:spLocks noChangeArrowheads="1"/>
          </p:cNvSpPr>
          <p:nvPr userDrawn="1"/>
        </p:nvSpPr>
        <p:spPr bwMode="auto">
          <a:xfrm>
            <a:off x="914400" y="914400"/>
            <a:ext cx="2824163" cy="2820988"/>
          </a:xfrm>
          <a:prstGeom prst="rect">
            <a:avLst/>
          </a:prstGeom>
          <a:solidFill>
            <a:srgbClr val="ADADAD"/>
          </a:solidFill>
          <a:ln w="12700">
            <a:noFill/>
            <a:miter lim="800000"/>
            <a:headEnd/>
            <a:tailEnd/>
          </a:ln>
          <a:effectLst/>
        </p:spPr>
        <p:txBody>
          <a:bodyPr wrap="none" anchor="ctr" anchorCtr="1"/>
          <a:lstStyle/>
          <a:p>
            <a:pPr eaLnBrk="0" hangingPunct="0">
              <a:lnSpc>
                <a:spcPct val="100000"/>
              </a:lnSpc>
              <a:spcBef>
                <a:spcPct val="0"/>
              </a:spcBef>
              <a:buClrTx/>
              <a:defRPr/>
            </a:pPr>
            <a:r>
              <a:rPr lang="en-US" sz="1400">
                <a:solidFill>
                  <a:srgbClr val="000000"/>
                </a:solidFill>
              </a:rPr>
              <a:t>&lt;Insert Picture Here&gt;</a:t>
            </a:r>
          </a:p>
        </p:txBody>
      </p:sp>
      <p:pic>
        <p:nvPicPr>
          <p:cNvPr id="5" name="Picture 74" descr="Tall Red"/>
          <p:cNvPicPr>
            <a:picLocks noChangeAspect="1" noChangeArrowheads="1"/>
          </p:cNvPicPr>
          <p:nvPr userDrawn="1"/>
        </p:nvPicPr>
        <p:blipFill>
          <a:blip r:embed="rId2" cstate="print"/>
          <a:srcRect/>
          <a:stretch>
            <a:fillRect/>
          </a:stretch>
        </p:blipFill>
        <p:spPr bwMode="auto">
          <a:xfrm>
            <a:off x="0" y="914400"/>
            <a:ext cx="914400" cy="2822575"/>
          </a:xfrm>
          <a:prstGeom prst="rect">
            <a:avLst/>
          </a:prstGeom>
          <a:noFill/>
          <a:ln w="9525">
            <a:noFill/>
            <a:miter lim="800000"/>
            <a:headEnd/>
            <a:tailEnd/>
          </a:ln>
        </p:spPr>
      </p:pic>
      <p:pic>
        <p:nvPicPr>
          <p:cNvPr id="6" name="Picture 75" descr="Wide Red"/>
          <p:cNvPicPr>
            <a:picLocks noChangeAspect="1" noChangeArrowheads="1"/>
          </p:cNvPicPr>
          <p:nvPr userDrawn="1"/>
        </p:nvPicPr>
        <p:blipFill>
          <a:blip r:embed="rId3" cstate="print"/>
          <a:srcRect/>
          <a:stretch>
            <a:fillRect/>
          </a:stretch>
        </p:blipFill>
        <p:spPr bwMode="auto">
          <a:xfrm>
            <a:off x="3736975" y="914400"/>
            <a:ext cx="5407025" cy="2822575"/>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4800600"/>
            <a:ext cx="7772400" cy="860425"/>
          </a:xfrm>
        </p:spPr>
        <p:txBody>
          <a:bodyPr lIns="91440" tIns="45720" rIns="91440" bIns="45720" anchor="b"/>
          <a:lstStyle>
            <a:lvl1pPr>
              <a:defRPr sz="1800"/>
            </a:lvl1pPr>
          </a:lstStyle>
          <a:p>
            <a:r>
              <a:rPr lang="en-US"/>
              <a:t>Click to edit Master title style</a:t>
            </a:r>
          </a:p>
        </p:txBody>
      </p:sp>
      <p:sp>
        <p:nvSpPr>
          <p:cNvPr id="262221" name="Rectangle 77"/>
          <p:cNvSpPr>
            <a:spLocks noGrp="1" noChangeArrowheads="1"/>
          </p:cNvSpPr>
          <p:nvPr>
            <p:ph type="subTitle" sz="quarter" idx="1"/>
          </p:nvPr>
        </p:nvSpPr>
        <p:spPr>
          <a:xfrm>
            <a:off x="838200" y="5715000"/>
            <a:ext cx="6400800" cy="762000"/>
          </a:xfrm>
        </p:spPr>
        <p:txBody>
          <a:bodyPr lIns="91440" tIns="45720" rIns="91440" bIns="45720"/>
          <a:lstStyle>
            <a:lvl1pPr marL="0" indent="0">
              <a:spcBef>
                <a:spcPct val="0"/>
              </a:spcBef>
              <a:buFont typeface="Times" charset="0"/>
              <a:buNone/>
              <a:defRPr sz="1600"/>
            </a:lvl1pPr>
          </a:lstStyle>
          <a:p>
            <a:r>
              <a:rPr lang="en-US"/>
              <a:t>Click to edit Master subtitle style</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a:t>Copyright © 2008, Oracle and / or its affiliates. All rights reserved.</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0725"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r>
              <a:rPr lang="en-US"/>
              <a:t>Copyright © 2008, Oracle and / or its affiliates. All rights reserved.</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r>
              <a:rPr lang="en-US"/>
              <a:t>Copyright © 2008, Oracle and / or its affiliates. All rights reserved.</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r>
              <a:rPr lang="en-US"/>
              <a:t>Copyright © 2008, Oracle and / or its affiliates. All rights reserved.</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a:t>Copyright © 2008, Oracle and / or its affiliates. All rights reserved.</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Copyright © 2008, Oracle and / or its affiliates. All rights reserved.</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Copyright © 2008, Oracle and / or its affiliates. All rights reserved.</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en-US"/>
              <a:t>Copyright © 2008, Oracle and / or its affiliates. All rights reserved.</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2578" name="Picture 2" descr="Red Bar"/>
          <p:cNvPicPr>
            <a:picLocks noChangeAspect="1" noChangeArrowheads="1"/>
          </p:cNvPicPr>
          <p:nvPr/>
        </p:nvPicPr>
        <p:blipFill>
          <a:blip r:embed="rId13" cstate="print"/>
          <a:srcRect/>
          <a:stretch>
            <a:fillRect/>
          </a:stretch>
        </p:blipFill>
        <p:spPr bwMode="auto">
          <a:xfrm>
            <a:off x="0" y="6172200"/>
            <a:ext cx="9144000" cy="225425"/>
          </a:xfrm>
          <a:prstGeom prst="rect">
            <a:avLst/>
          </a:prstGeom>
          <a:noFill/>
          <a:ln w="9525">
            <a:noFill/>
            <a:miter lim="800000"/>
            <a:headEnd/>
            <a:tailEnd/>
          </a:ln>
        </p:spPr>
      </p:pic>
      <p:pic>
        <p:nvPicPr>
          <p:cNvPr id="152579" name="Picture 3" descr="Small Red Square"/>
          <p:cNvPicPr>
            <a:picLocks noChangeAspect="1" noChangeArrowheads="1"/>
          </p:cNvPicPr>
          <p:nvPr/>
        </p:nvPicPr>
        <p:blipFill>
          <a:blip r:embed="rId14" cstate="print"/>
          <a:srcRect/>
          <a:stretch>
            <a:fillRect/>
          </a:stretch>
        </p:blipFill>
        <p:spPr bwMode="auto">
          <a:xfrm>
            <a:off x="0" y="0"/>
            <a:ext cx="688975" cy="685800"/>
          </a:xfrm>
          <a:prstGeom prst="rect">
            <a:avLst/>
          </a:prstGeom>
          <a:noFill/>
          <a:ln w="9525">
            <a:noFill/>
            <a:miter lim="800000"/>
            <a:headEnd/>
            <a:tailEnd/>
          </a:ln>
        </p:spPr>
      </p:pic>
      <p:sp>
        <p:nvSpPr>
          <p:cNvPr id="152580" name="Rectangle 4"/>
          <p:cNvSpPr>
            <a:spLocks noGrp="1" noChangeArrowheads="1"/>
          </p:cNvSpPr>
          <p:nvPr>
            <p:ph type="body" idx="1"/>
          </p:nvPr>
        </p:nvSpPr>
        <p:spPr bwMode="auto">
          <a:xfrm>
            <a:off x="685800" y="1600200"/>
            <a:ext cx="753745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2581" name="Rectangle 5"/>
          <p:cNvSpPr>
            <a:spLocks noGrp="1" noChangeArrowheads="1"/>
          </p:cNvSpPr>
          <p:nvPr>
            <p:ph type="title"/>
          </p:nvPr>
        </p:nvSpPr>
        <p:spPr bwMode="auto">
          <a:xfrm>
            <a:off x="889000" y="304800"/>
            <a:ext cx="7581900" cy="9413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41414" name="Rectangle 6"/>
          <p:cNvSpPr>
            <a:spLocks noChangeArrowheads="1"/>
          </p:cNvSpPr>
          <p:nvPr/>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pPr algn="ctr">
              <a:defRPr/>
            </a:pPr>
            <a:endParaRPr lang="en-US">
              <a:latin typeface="Arial" charset="0"/>
              <a:cs typeface="+mn-cs"/>
            </a:endParaRPr>
          </a:p>
        </p:txBody>
      </p:sp>
      <p:pic>
        <p:nvPicPr>
          <p:cNvPr id="152583" name="Picture 7" descr="Oracle WHITE"/>
          <p:cNvPicPr>
            <a:picLocks noChangeAspect="1" noChangeArrowheads="1"/>
          </p:cNvPicPr>
          <p:nvPr/>
        </p:nvPicPr>
        <p:blipFill>
          <a:blip r:embed="rId15" cstate="print"/>
          <a:srcRect/>
          <a:stretch>
            <a:fillRect/>
          </a:stretch>
        </p:blipFill>
        <p:spPr bwMode="auto">
          <a:xfrm>
            <a:off x="7656513" y="6226175"/>
            <a:ext cx="947737" cy="119063"/>
          </a:xfrm>
          <a:prstGeom prst="rect">
            <a:avLst/>
          </a:prstGeom>
          <a:noFill/>
          <a:ln w="9525">
            <a:noFill/>
            <a:miter lim="800000"/>
            <a:headEnd/>
            <a:tailEnd/>
          </a:ln>
        </p:spPr>
      </p:pic>
      <p:sp>
        <p:nvSpPr>
          <p:cNvPr id="1041416" name="Rectangle 8"/>
          <p:cNvSpPr>
            <a:spLocks noGrp="1" noChangeArrowheads="1"/>
          </p:cNvSpPr>
          <p:nvPr>
            <p:ph type="ftr" sz="quarter" idx="3"/>
          </p:nvPr>
        </p:nvSpPr>
        <p:spPr bwMode="auto">
          <a:xfrm>
            <a:off x="152400" y="6553200"/>
            <a:ext cx="8839200" cy="152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defRPr sz="900">
                <a:solidFill>
                  <a:schemeClr val="hlink"/>
                </a:solidFill>
                <a:latin typeface="Arial" charset="0"/>
                <a:cs typeface="Times New Roman" pitchFamily="18" charset="0"/>
              </a:defRPr>
            </a:lvl1pPr>
          </a:lstStyle>
          <a:p>
            <a:pPr>
              <a:defRPr/>
            </a:pPr>
            <a:r>
              <a:rPr lang="en-US"/>
              <a:t>Copyright © 2008, Oracle and / or its affiliates. All rights reserved.</a:t>
            </a:r>
          </a:p>
        </p:txBody>
      </p:sp>
    </p:spTree>
  </p:cSld>
  <p:clrMap bg1="lt1" tx1="dk1" bg2="lt2" tx2="dk2" accent1="accent1" accent2="accent2" accent3="accent3" accent4="accent4" accent5="accent5" accent6="accent6" hlink="hlink" folHlink="folHlink"/>
  <p:sldLayoutIdLst>
    <p:sldLayoutId id="2147483679" r:id="rId1"/>
    <p:sldLayoutId id="2147483678" r:id="rId2"/>
    <p:sldLayoutId id="2147483677" r:id="rId3"/>
    <p:sldLayoutId id="2147483676" r:id="rId4"/>
    <p:sldLayoutId id="2147483675" r:id="rId5"/>
    <p:sldLayoutId id="2147483674" r:id="rId6"/>
    <p:sldLayoutId id="2147483673" r:id="rId7"/>
    <p:sldLayoutId id="2147483672" r:id="rId8"/>
    <p:sldLayoutId id="2147483671" r:id="rId9"/>
    <p:sldLayoutId id="2147483670" r:id="rId10"/>
    <p:sldLayoutId id="2147483683" r:id="rId11"/>
  </p:sldLayoutIdLst>
  <p:transition>
    <p:fade/>
  </p:transition>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18" Type="http://schemas.openxmlformats.org/officeDocument/2006/relationships/image" Target="../media/image44.png"/><Relationship Id="rId3" Type="http://schemas.openxmlformats.org/officeDocument/2006/relationships/notesSlide" Target="../notesSlides/notesSlide8.xml"/><Relationship Id="rId21" Type="http://schemas.openxmlformats.org/officeDocument/2006/relationships/image" Target="../media/image23.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slideLayout" Target="../slideLayouts/slideLayout1.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vmlDrawing" Target="../drawings/vmlDrawing2.vml"/><Relationship Id="rId6" Type="http://schemas.openxmlformats.org/officeDocument/2006/relationships/oleObject" Target="../embeddings/oleObject10.bin"/><Relationship Id="rId11" Type="http://schemas.openxmlformats.org/officeDocument/2006/relationships/image" Target="../media/image37.pn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18" Type="http://schemas.openxmlformats.org/officeDocument/2006/relationships/image" Target="../media/image44.png"/><Relationship Id="rId3" Type="http://schemas.openxmlformats.org/officeDocument/2006/relationships/notesSlide" Target="../notesSlides/notesSlide9.xml"/><Relationship Id="rId21" Type="http://schemas.openxmlformats.org/officeDocument/2006/relationships/image" Target="../media/image23.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slideLayout" Target="../slideLayouts/slideLayout1.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image" Target="../media/image37.pn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18" Type="http://schemas.openxmlformats.org/officeDocument/2006/relationships/image" Target="../media/image44.png"/><Relationship Id="rId3" Type="http://schemas.openxmlformats.org/officeDocument/2006/relationships/notesSlide" Target="../notesSlides/notesSlide10.xml"/><Relationship Id="rId21" Type="http://schemas.openxmlformats.org/officeDocument/2006/relationships/image" Target="../media/image23.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slideLayout" Target="../slideLayouts/slideLayout1.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37.pn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diagramLayout" Target="../diagrams/layout1.xml"/><Relationship Id="rId3" Type="http://schemas.openxmlformats.org/officeDocument/2006/relationships/image" Target="../media/image2.jpeg"/><Relationship Id="rId7" Type="http://schemas.openxmlformats.org/officeDocument/2006/relationships/image" Target="../media/image59.png"/><Relationship Id="rId12" Type="http://schemas.openxmlformats.org/officeDocument/2006/relationships/diagramData" Target="../diagrams/data1.xml"/><Relationship Id="rId2" Type="http://schemas.openxmlformats.org/officeDocument/2006/relationships/notesSlide" Target="../notesSlides/notesSlide19.xml"/><Relationship Id="rId16" Type="http://schemas.microsoft.com/office/2007/relationships/diagramDrawing" Target="../diagrams/drawing1.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63.png"/><Relationship Id="rId5" Type="http://schemas.openxmlformats.org/officeDocument/2006/relationships/image" Target="../media/image58.jpeg"/><Relationship Id="rId15" Type="http://schemas.openxmlformats.org/officeDocument/2006/relationships/diagramColors" Target="../diagrams/colors1.xml"/><Relationship Id="rId10" Type="http://schemas.openxmlformats.org/officeDocument/2006/relationships/image" Target="../media/image62.png"/><Relationship Id="rId4" Type="http://schemas.openxmlformats.org/officeDocument/2006/relationships/image" Target="../media/image57.jpeg"/><Relationship Id="rId9" Type="http://schemas.openxmlformats.org/officeDocument/2006/relationships/image" Target="../media/image61.png"/><Relationship Id="rId1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g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74.png"/><Relationship Id="rId4" Type="http://schemas.openxmlformats.org/officeDocument/2006/relationships/image" Target="../media/image81.png"/></Relationships>
</file>

<file path=ppt/slides/_rels/slide4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84.pn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47.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image" Target="../media/image98.jpeg"/><Relationship Id="rId3" Type="http://schemas.openxmlformats.org/officeDocument/2006/relationships/notesSlide" Target="../notesSlides/notesSlide28.xml"/><Relationship Id="rId7" Type="http://schemas.openxmlformats.org/officeDocument/2006/relationships/image" Target="../media/image93.wmf"/><Relationship Id="rId12" Type="http://schemas.openxmlformats.org/officeDocument/2006/relationships/image" Target="../media/image97.png"/><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oleObject" Target="../embeddings/Microsoft_Office_Word_97_-_2003_Document2.doc"/><Relationship Id="rId11" Type="http://schemas.openxmlformats.org/officeDocument/2006/relationships/image" Target="../media/image96.png"/><Relationship Id="rId5" Type="http://schemas.openxmlformats.org/officeDocument/2006/relationships/oleObject" Target="../embeddings/Microsoft_Office_Word_97_-_2003_Document1.doc"/><Relationship Id="rId15" Type="http://schemas.openxmlformats.org/officeDocument/2006/relationships/image" Target="../media/image99.png"/><Relationship Id="rId10" Type="http://schemas.openxmlformats.org/officeDocument/2006/relationships/oleObject" Target="../embeddings/Microsoft_Office_Word_97_-_2003_Document3.doc"/><Relationship Id="rId4" Type="http://schemas.openxmlformats.org/officeDocument/2006/relationships/image" Target="../media/image92.wmf"/><Relationship Id="rId9" Type="http://schemas.openxmlformats.org/officeDocument/2006/relationships/image" Target="../media/image95.wmf"/><Relationship Id="rId14" Type="http://schemas.openxmlformats.org/officeDocument/2006/relationships/oleObject" Target="../embeddings/oleObject13.bin"/></Relationships>
</file>

<file path=ppt/slides/_rels/slide4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image" Target="../media/image98.jpeg"/><Relationship Id="rId3" Type="http://schemas.openxmlformats.org/officeDocument/2006/relationships/notesSlide" Target="../notesSlides/notesSlide32.xml"/><Relationship Id="rId7" Type="http://schemas.openxmlformats.org/officeDocument/2006/relationships/image" Target="../media/image93.wmf"/><Relationship Id="rId12" Type="http://schemas.openxmlformats.org/officeDocument/2006/relationships/image" Target="../media/image97.png"/><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oleObject" Target="../embeddings/Microsoft_Office_Word_97_-_2003_Document5.doc"/><Relationship Id="rId11" Type="http://schemas.openxmlformats.org/officeDocument/2006/relationships/image" Target="../media/image96.png"/><Relationship Id="rId5" Type="http://schemas.openxmlformats.org/officeDocument/2006/relationships/oleObject" Target="../embeddings/Microsoft_Office_Word_97_-_2003_Document4.doc"/><Relationship Id="rId15" Type="http://schemas.openxmlformats.org/officeDocument/2006/relationships/image" Target="../media/image99.png"/><Relationship Id="rId10" Type="http://schemas.openxmlformats.org/officeDocument/2006/relationships/oleObject" Target="../embeddings/Microsoft_Office_Word_97_-_2003_Document6.doc"/><Relationship Id="rId4" Type="http://schemas.openxmlformats.org/officeDocument/2006/relationships/image" Target="../media/image92.wmf"/><Relationship Id="rId9" Type="http://schemas.openxmlformats.org/officeDocument/2006/relationships/image" Target="../media/image95.wmf"/><Relationship Id="rId14" Type="http://schemas.openxmlformats.org/officeDocument/2006/relationships/oleObject" Target="../embeddings/oleObject14.bin"/></Relationships>
</file>

<file path=ppt/slides/_rels/slide5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106.jpeg"/><Relationship Id="rId13" Type="http://schemas.openxmlformats.org/officeDocument/2006/relationships/image" Target="../media/image108.png"/><Relationship Id="rId18" Type="http://schemas.openxmlformats.org/officeDocument/2006/relationships/diagramData" Target="../diagrams/data2.xml"/><Relationship Id="rId3" Type="http://schemas.openxmlformats.org/officeDocument/2006/relationships/notesSlide" Target="../notesSlides/notesSlide35.xml"/><Relationship Id="rId21" Type="http://schemas.openxmlformats.org/officeDocument/2006/relationships/diagramColors" Target="../diagrams/colors2.xml"/><Relationship Id="rId7" Type="http://schemas.openxmlformats.org/officeDocument/2006/relationships/image" Target="../media/image105.png"/><Relationship Id="rId12" Type="http://schemas.openxmlformats.org/officeDocument/2006/relationships/image" Target="../media/image42.png"/><Relationship Id="rId17" Type="http://schemas.openxmlformats.org/officeDocument/2006/relationships/image" Target="../media/image63.png"/><Relationship Id="rId2" Type="http://schemas.openxmlformats.org/officeDocument/2006/relationships/slideLayout" Target="../slideLayouts/slideLayout1.xml"/><Relationship Id="rId16" Type="http://schemas.openxmlformats.org/officeDocument/2006/relationships/image" Target="../media/image61.png"/><Relationship Id="rId20" Type="http://schemas.openxmlformats.org/officeDocument/2006/relationships/diagramQuickStyle" Target="../diagrams/quickStyle2.xml"/><Relationship Id="rId1" Type="http://schemas.openxmlformats.org/officeDocument/2006/relationships/vmlDrawing" Target="../drawings/vmlDrawing7.vml"/><Relationship Id="rId6" Type="http://schemas.openxmlformats.org/officeDocument/2006/relationships/image" Target="../media/image104.png"/><Relationship Id="rId11" Type="http://schemas.openxmlformats.org/officeDocument/2006/relationships/image" Target="../media/image32.png"/><Relationship Id="rId24" Type="http://schemas.openxmlformats.org/officeDocument/2006/relationships/image" Target="../media/image46.png"/><Relationship Id="rId5" Type="http://schemas.openxmlformats.org/officeDocument/2006/relationships/oleObject" Target="../embeddings/oleObject15.bin"/><Relationship Id="rId15" Type="http://schemas.openxmlformats.org/officeDocument/2006/relationships/image" Target="../media/image41.png"/><Relationship Id="rId23" Type="http://schemas.openxmlformats.org/officeDocument/2006/relationships/image" Target="../media/image44.png"/><Relationship Id="rId10" Type="http://schemas.openxmlformats.org/officeDocument/2006/relationships/image" Target="../media/image43.png"/><Relationship Id="rId19" Type="http://schemas.openxmlformats.org/officeDocument/2006/relationships/diagramLayout" Target="../diagrams/layout2.xml"/><Relationship Id="rId4" Type="http://schemas.openxmlformats.org/officeDocument/2006/relationships/image" Target="../media/image31.png"/><Relationship Id="rId9" Type="http://schemas.openxmlformats.org/officeDocument/2006/relationships/image" Target="../media/image107.png"/><Relationship Id="rId14" Type="http://schemas.openxmlformats.org/officeDocument/2006/relationships/image" Target="../media/image45.png"/><Relationship Id="rId22" Type="http://schemas.microsoft.com/office/2007/relationships/diagramDrawing" Target="../diagrams/drawing2.xml"/></Relationships>
</file>

<file path=ppt/slides/_rels/slide55.xml.rels><?xml version="1.0" encoding="UTF-8" standalone="yes"?>
<Relationships xmlns="http://schemas.openxmlformats.org/package/2006/relationships"><Relationship Id="rId2" Type="http://schemas.openxmlformats.org/officeDocument/2006/relationships/hyperlink" Target="http://search.oracle.com/" TargetMode="Externa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8.bin"/><Relationship Id="rId3" Type="http://schemas.openxmlformats.org/officeDocument/2006/relationships/notesSlide" Target="../notesSlides/notesSlide6.xml"/><Relationship Id="rId7" Type="http://schemas.openxmlformats.org/officeDocument/2006/relationships/oleObject" Target="../embeddings/oleObject3.bin"/><Relationship Id="rId12" Type="http://schemas.openxmlformats.org/officeDocument/2006/relationships/oleObject" Target="../embeddings/oleObject7.bin"/><Relationship Id="rId17" Type="http://schemas.openxmlformats.org/officeDocument/2006/relationships/image" Target="../media/image27.png"/><Relationship Id="rId2" Type="http://schemas.openxmlformats.org/officeDocument/2006/relationships/slideLayout" Target="../slideLayouts/slideLayout5.xml"/><Relationship Id="rId16" Type="http://schemas.openxmlformats.org/officeDocument/2006/relationships/image" Target="../media/image26.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4.png"/><Relationship Id="rId5" Type="http://schemas.openxmlformats.org/officeDocument/2006/relationships/oleObject" Target="../embeddings/oleObject1.bin"/><Relationship Id="rId15" Type="http://schemas.openxmlformats.org/officeDocument/2006/relationships/image" Target="../media/image25.png"/><Relationship Id="rId10" Type="http://schemas.openxmlformats.org/officeDocument/2006/relationships/oleObject" Target="../embeddings/oleObject6.bin"/><Relationship Id="rId4" Type="http://schemas.openxmlformats.org/officeDocument/2006/relationships/image" Target="../media/image23.png"/><Relationship Id="rId9" Type="http://schemas.openxmlformats.org/officeDocument/2006/relationships/oleObject" Target="../embeddings/oleObject5.bin"/><Relationship Id="rId1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64956" y="3962401"/>
            <a:ext cx="7772400" cy="1484868"/>
          </a:xfrm>
        </p:spPr>
        <p:txBody>
          <a:bodyPr/>
          <a:lstStyle/>
          <a:p>
            <a:pPr eaLnBrk="1" hangingPunct="1"/>
            <a:r>
              <a:rPr lang="en-US" sz="3200" dirty="0" smtClean="0"/>
              <a:t/>
            </a:r>
            <a:br>
              <a:rPr lang="en-US" sz="3200" dirty="0" smtClean="0"/>
            </a:br>
            <a:r>
              <a:rPr lang="ru-RU" sz="3200" dirty="0" smtClean="0"/>
              <a:t>Новые аналитические технологии </a:t>
            </a:r>
            <a:r>
              <a:rPr lang="en-US" sz="3200" dirty="0" smtClean="0"/>
              <a:t>Oracle</a:t>
            </a:r>
            <a:endParaRPr lang="en-US" sz="3200" dirty="0" smtClean="0"/>
          </a:p>
        </p:txBody>
      </p:sp>
      <p:sp>
        <p:nvSpPr>
          <p:cNvPr id="3075" name="Rectangle 3"/>
          <p:cNvSpPr>
            <a:spLocks noGrp="1" noChangeArrowheads="1"/>
          </p:cNvSpPr>
          <p:nvPr>
            <p:ph type="subTitle" idx="1"/>
          </p:nvPr>
        </p:nvSpPr>
        <p:spPr>
          <a:xfrm>
            <a:off x="890588" y="5763491"/>
            <a:ext cx="2527526" cy="762000"/>
          </a:xfrm>
          <a:noFill/>
        </p:spPr>
        <p:txBody>
          <a:bodyPr/>
          <a:lstStyle/>
          <a:p>
            <a:pPr eaLnBrk="1" hangingPunct="1"/>
            <a:r>
              <a:rPr lang="ru-RU" dirty="0" smtClean="0"/>
              <a:t>Ольга Горчинская</a:t>
            </a:r>
            <a:endParaRPr lang="en-US" dirty="0" smtClean="0"/>
          </a:p>
          <a:p>
            <a:pPr eaLnBrk="1" hangingPunct="1"/>
            <a:r>
              <a:rPr lang="en-US" dirty="0" smtClean="0"/>
              <a:t>Oracle EE &amp; CIS</a:t>
            </a:r>
          </a:p>
        </p:txBody>
      </p:sp>
      <p:sp>
        <p:nvSpPr>
          <p:cNvPr id="3076" name="Rectangle 4"/>
          <p:cNvSpPr>
            <a:spLocks noChangeArrowheads="1"/>
          </p:cNvSpPr>
          <p:nvPr/>
        </p:nvSpPr>
        <p:spPr bwMode="auto">
          <a:xfrm>
            <a:off x="2244725" y="207963"/>
            <a:ext cx="184150" cy="366712"/>
          </a:xfrm>
          <a:prstGeom prst="rect">
            <a:avLst/>
          </a:prstGeom>
          <a:noFill/>
          <a:ln w="9525">
            <a:noFill/>
            <a:miter lim="800000"/>
            <a:headEnd/>
            <a:tailEnd/>
          </a:ln>
        </p:spPr>
        <p:txBody>
          <a:bodyPr wrap="none" lIns="92075" tIns="46038" rIns="92075" bIns="46038">
            <a:spAutoFit/>
          </a:bodyPr>
          <a:lstStyle/>
          <a:p>
            <a:endParaRPr lang="ru-RU"/>
          </a:p>
        </p:txBody>
      </p:sp>
      <p:pic>
        <p:nvPicPr>
          <p:cNvPr id="6" name="Picture 5" descr="business_analysis.jpg"/>
          <p:cNvPicPr>
            <a:picLocks noChangeAspect="1"/>
          </p:cNvPicPr>
          <p:nvPr/>
        </p:nvPicPr>
        <p:blipFill>
          <a:blip r:embed="rId3" cstate="print"/>
          <a:srcRect/>
          <a:stretch>
            <a:fillRect/>
          </a:stretch>
        </p:blipFill>
        <p:spPr>
          <a:xfrm>
            <a:off x="885825" y="955403"/>
            <a:ext cx="2928276" cy="2729906"/>
          </a:xfrm>
          <a:prstGeom prst="rect">
            <a:avLst/>
          </a:prstGeom>
          <a:ln w="3175" cap="flat">
            <a:solidFill>
              <a:schemeClr val="accent2">
                <a:lumMod val="50000"/>
              </a:schemeClr>
            </a:solidFill>
            <a:prstDash val="solid"/>
            <a:round/>
          </a:ln>
        </p:spPr>
      </p:pic>
      <p:pic>
        <p:nvPicPr>
          <p:cNvPr id="7" name="Picture 53"/>
          <p:cNvPicPr>
            <a:picLocks noChangeAspect="1" noChangeArrowheads="1"/>
          </p:cNvPicPr>
          <p:nvPr/>
        </p:nvPicPr>
        <p:blipFill>
          <a:blip r:embed="rId4" cstate="print"/>
          <a:srcRect/>
          <a:stretch>
            <a:fillRect/>
          </a:stretch>
        </p:blipFill>
        <p:spPr bwMode="auto">
          <a:xfrm>
            <a:off x="5517397" y="936171"/>
            <a:ext cx="3626603" cy="279135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77888" y="114300"/>
            <a:ext cx="7467600" cy="901700"/>
          </a:xfrm>
        </p:spPr>
        <p:txBody>
          <a:bodyPr/>
          <a:lstStyle/>
          <a:p>
            <a:pPr eaLnBrk="1" hangingPunct="1"/>
            <a:r>
              <a:rPr lang="ru-RU" dirty="0" smtClean="0"/>
              <a:t>Аналитический сервер </a:t>
            </a:r>
            <a:r>
              <a:rPr lang="en-US" dirty="0" smtClean="0"/>
              <a:t> </a:t>
            </a:r>
            <a:r>
              <a:rPr lang="ru-RU" sz="3200" dirty="0" smtClean="0"/>
              <a:t/>
            </a:r>
            <a:br>
              <a:rPr lang="ru-RU" sz="3200" dirty="0" smtClean="0"/>
            </a:br>
            <a:r>
              <a:rPr lang="en-US" sz="2400" i="1" dirty="0" smtClean="0">
                <a:solidFill>
                  <a:srgbClr val="FF0000"/>
                </a:solidFill>
              </a:rPr>
              <a:t>Oracle BI Server</a:t>
            </a:r>
            <a:endParaRPr lang="en-US" sz="2400" i="1" dirty="0" smtClean="0"/>
          </a:p>
        </p:txBody>
      </p:sp>
      <p:sp>
        <p:nvSpPr>
          <p:cNvPr id="29699" name="Rectangle 3"/>
          <p:cNvSpPr>
            <a:spLocks noGrp="1" noChangeArrowheads="1"/>
          </p:cNvSpPr>
          <p:nvPr>
            <p:ph type="body" idx="1"/>
          </p:nvPr>
        </p:nvSpPr>
        <p:spPr>
          <a:xfrm>
            <a:off x="201386" y="1159328"/>
            <a:ext cx="5876925" cy="4588329"/>
          </a:xfrm>
          <a:noFill/>
        </p:spPr>
        <p:txBody>
          <a:bodyPr lIns="91440" tIns="45720" rIns="91440" bIns="45720"/>
          <a:lstStyle/>
          <a:p>
            <a:pPr marL="225425" indent="-225425" eaLnBrk="1" hangingPunct="1">
              <a:lnSpc>
                <a:spcPct val="90000"/>
              </a:lnSpc>
            </a:pPr>
            <a:r>
              <a:rPr lang="ru-RU" sz="2000" dirty="0" smtClean="0"/>
              <a:t>Генерация запросов и оптимизация доступа к информационным источникам</a:t>
            </a:r>
            <a:endParaRPr lang="en-US" sz="2000" dirty="0" smtClean="0"/>
          </a:p>
          <a:p>
            <a:pPr marL="225425" indent="-225425" eaLnBrk="1" hangingPunct="1">
              <a:lnSpc>
                <a:spcPct val="90000"/>
              </a:lnSpc>
            </a:pPr>
            <a:r>
              <a:rPr lang="ru-RU" sz="2000" dirty="0" smtClean="0"/>
              <a:t>Выполнение сложных вычислений и аналитическая обработка</a:t>
            </a:r>
            <a:endParaRPr lang="en-US" sz="2000" dirty="0" smtClean="0"/>
          </a:p>
          <a:p>
            <a:pPr marL="225425" indent="-225425" eaLnBrk="1" hangingPunct="1">
              <a:lnSpc>
                <a:spcPct val="90000"/>
              </a:lnSpc>
            </a:pPr>
            <a:r>
              <a:rPr lang="ru-RU" sz="2000" dirty="0" smtClean="0"/>
              <a:t>Доступ к любым хранилищам данных, информационным источникам и системам</a:t>
            </a:r>
            <a:endParaRPr lang="en-US" sz="2000" dirty="0" smtClean="0"/>
          </a:p>
          <a:p>
            <a:pPr marL="571500" lvl="1" indent="-225425" eaLnBrk="1" hangingPunct="1">
              <a:lnSpc>
                <a:spcPct val="90000"/>
              </a:lnSpc>
            </a:pPr>
            <a:r>
              <a:rPr lang="ru-RU" sz="1600" dirty="0" smtClean="0"/>
              <a:t>Прямой доступ к </a:t>
            </a:r>
            <a:r>
              <a:rPr lang="en-US" sz="1600" dirty="0" smtClean="0"/>
              <a:t>Oracle</a:t>
            </a:r>
            <a:r>
              <a:rPr lang="ru-RU" sz="1600" dirty="0" smtClean="0"/>
              <a:t> </a:t>
            </a:r>
            <a:r>
              <a:rPr lang="en-US" sz="1600" dirty="0" smtClean="0"/>
              <a:t>Database, DB2, MS SQL Server, MS SQL Server Analysis Services, </a:t>
            </a:r>
            <a:r>
              <a:rPr lang="en-US" sz="1600" dirty="0" err="1" smtClean="0"/>
              <a:t>Teradata</a:t>
            </a:r>
            <a:endParaRPr lang="en-US" dirty="0" smtClean="0"/>
          </a:p>
          <a:p>
            <a:pPr marL="571500" lvl="1" indent="-225425" eaLnBrk="1" hangingPunct="1">
              <a:lnSpc>
                <a:spcPct val="90000"/>
              </a:lnSpc>
            </a:pPr>
            <a:r>
              <a:rPr lang="ru-RU" sz="1600" dirty="0" smtClean="0"/>
              <a:t>Реляционные, многомерные, файловые системы, </a:t>
            </a:r>
            <a:r>
              <a:rPr lang="en-US" sz="1600" dirty="0" smtClean="0"/>
              <a:t> XML, </a:t>
            </a:r>
            <a:r>
              <a:rPr lang="ru-RU" sz="1600" dirty="0" smtClean="0"/>
              <a:t>и др.</a:t>
            </a:r>
          </a:p>
          <a:p>
            <a:pPr marL="571500" lvl="1" indent="-225425" eaLnBrk="1" hangingPunct="1">
              <a:lnSpc>
                <a:spcPct val="90000"/>
              </a:lnSpc>
            </a:pPr>
            <a:r>
              <a:rPr lang="ru-RU" sz="1600" dirty="0" smtClean="0"/>
              <a:t>Аналитические, оперативные, транзакционные, внешние</a:t>
            </a:r>
            <a:endParaRPr lang="en-US" sz="1600" dirty="0" smtClean="0"/>
          </a:p>
          <a:p>
            <a:pPr marL="225425" indent="-225425" eaLnBrk="1" hangingPunct="1">
              <a:lnSpc>
                <a:spcPct val="90000"/>
              </a:lnSpc>
            </a:pPr>
            <a:r>
              <a:rPr lang="ru-RU" sz="2000" dirty="0" smtClean="0"/>
              <a:t>Масштабируемость, надежность, производительность, интеллектуальное кэширование, балансировка нагрузки, работа в кластерной архитектуре</a:t>
            </a:r>
          </a:p>
        </p:txBody>
      </p:sp>
      <p:sp>
        <p:nvSpPr>
          <p:cNvPr id="29700" name="AutoShape 4"/>
          <p:cNvSpPr>
            <a:spLocks noChangeArrowheads="1"/>
          </p:cNvSpPr>
          <p:nvPr/>
        </p:nvSpPr>
        <p:spPr bwMode="auto">
          <a:xfrm>
            <a:off x="6026150" y="4403725"/>
            <a:ext cx="779463" cy="549275"/>
          </a:xfrm>
          <a:prstGeom prst="can">
            <a:avLst>
              <a:gd name="adj" fmla="val 25000"/>
            </a:avLst>
          </a:prstGeom>
          <a:solidFill>
            <a:schemeClr val="accent2"/>
          </a:solidFill>
          <a:ln w="9525">
            <a:solidFill>
              <a:srgbClr val="B2B2B2"/>
            </a:solidFill>
            <a:round/>
            <a:headEnd/>
            <a:tailEnd/>
          </a:ln>
          <a:effectLst>
            <a:outerShdw blurRad="50800" dist="38100" dir="2700000" algn="tl" rotWithShape="0">
              <a:prstClr val="black">
                <a:alpha val="40000"/>
              </a:prstClr>
            </a:outerShdw>
          </a:effectLst>
        </p:spPr>
        <p:txBody>
          <a:bodyPr wrap="none" lIns="91435" tIns="45718" rIns="91435" bIns="45718" anchor="ctr"/>
          <a:lstStyle/>
          <a:p>
            <a:pPr eaLnBrk="0" hangingPunct="0">
              <a:lnSpc>
                <a:spcPct val="100000"/>
              </a:lnSpc>
              <a:spcBef>
                <a:spcPct val="0"/>
              </a:spcBef>
              <a:buClrTx/>
            </a:pPr>
            <a:endParaRPr lang="ru-RU" sz="2400" b="0">
              <a:latin typeface="Times" pitchFamily="18" charset="0"/>
            </a:endParaRPr>
          </a:p>
        </p:txBody>
      </p:sp>
      <p:sp>
        <p:nvSpPr>
          <p:cNvPr id="29701" name="Text Box 5"/>
          <p:cNvSpPr txBox="1">
            <a:spLocks noChangeArrowheads="1"/>
          </p:cNvSpPr>
          <p:nvPr/>
        </p:nvSpPr>
        <p:spPr bwMode="auto">
          <a:xfrm>
            <a:off x="6145213" y="4530725"/>
            <a:ext cx="522287" cy="336550"/>
          </a:xfrm>
          <a:prstGeom prst="rect">
            <a:avLst/>
          </a:prstGeom>
          <a:noFill/>
          <a:ln w="9525" algn="ctr">
            <a:noFill/>
            <a:miter lim="800000"/>
            <a:headEnd/>
            <a:tailEnd/>
          </a:ln>
        </p:spPr>
        <p:txBody>
          <a:bodyPr wrap="none" lIns="91435" tIns="45718" rIns="91435" bIns="45718">
            <a:spAutoFit/>
          </a:bodyPr>
          <a:lstStyle/>
          <a:p>
            <a:pPr eaLnBrk="0" hangingPunct="0">
              <a:lnSpc>
                <a:spcPct val="100000"/>
              </a:lnSpc>
              <a:spcBef>
                <a:spcPct val="0"/>
              </a:spcBef>
              <a:buClrTx/>
            </a:pPr>
            <a:r>
              <a:rPr lang="en-US" sz="1600" b="0">
                <a:latin typeface="Times" pitchFamily="18" charset="0"/>
              </a:rPr>
              <a:t>DW</a:t>
            </a:r>
          </a:p>
        </p:txBody>
      </p:sp>
      <p:sp>
        <p:nvSpPr>
          <p:cNvPr id="29702" name="AutoShape 6"/>
          <p:cNvSpPr>
            <a:spLocks noChangeArrowheads="1"/>
          </p:cNvSpPr>
          <p:nvPr/>
        </p:nvSpPr>
        <p:spPr bwMode="auto">
          <a:xfrm>
            <a:off x="6919913" y="4673600"/>
            <a:ext cx="881062" cy="549275"/>
          </a:xfrm>
          <a:prstGeom prst="can">
            <a:avLst>
              <a:gd name="adj" fmla="val 25000"/>
            </a:avLst>
          </a:prstGeom>
          <a:solidFill>
            <a:srgbClr val="3366CC"/>
          </a:solidFill>
          <a:ln w="9525">
            <a:solidFill>
              <a:srgbClr val="B2B2B2"/>
            </a:solidFill>
            <a:round/>
            <a:headEnd/>
            <a:tailEnd/>
          </a:ln>
          <a:effectLst>
            <a:outerShdw blurRad="50800" dist="38100" dir="2700000" algn="tl" rotWithShape="0">
              <a:prstClr val="black">
                <a:alpha val="40000"/>
              </a:prstClr>
            </a:outerShdw>
          </a:effectLst>
        </p:spPr>
        <p:txBody>
          <a:bodyPr wrap="none" lIns="91435" tIns="45718" rIns="91435" bIns="45718" anchor="ctr"/>
          <a:lstStyle/>
          <a:p>
            <a:pPr eaLnBrk="0" hangingPunct="0">
              <a:lnSpc>
                <a:spcPct val="100000"/>
              </a:lnSpc>
              <a:spcBef>
                <a:spcPct val="0"/>
              </a:spcBef>
              <a:buClrTx/>
            </a:pPr>
            <a:endParaRPr lang="ru-RU" sz="2400" b="0">
              <a:latin typeface="Times" pitchFamily="18" charset="0"/>
            </a:endParaRPr>
          </a:p>
        </p:txBody>
      </p:sp>
      <p:pic>
        <p:nvPicPr>
          <p:cNvPr id="29703" name="Picture 7"/>
          <p:cNvPicPr>
            <a:picLocks noChangeAspect="1" noChangeArrowheads="1"/>
          </p:cNvPicPr>
          <p:nvPr/>
        </p:nvPicPr>
        <p:blipFill>
          <a:blip r:embed="rId3" cstate="print"/>
          <a:srcRect/>
          <a:stretch>
            <a:fillRect/>
          </a:stretch>
        </p:blipFill>
        <p:spPr bwMode="auto">
          <a:xfrm>
            <a:off x="7908925" y="4424363"/>
            <a:ext cx="803275" cy="50641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9705" name="Line 9"/>
          <p:cNvSpPr>
            <a:spLocks noChangeShapeType="1"/>
          </p:cNvSpPr>
          <p:nvPr/>
        </p:nvSpPr>
        <p:spPr bwMode="auto">
          <a:xfrm flipV="1">
            <a:off x="6400800" y="3663950"/>
            <a:ext cx="420688" cy="698500"/>
          </a:xfrm>
          <a:prstGeom prst="line">
            <a:avLst/>
          </a:prstGeom>
          <a:noFill/>
          <a:ln w="9525">
            <a:solidFill>
              <a:srgbClr val="969696"/>
            </a:solidFill>
            <a:round/>
            <a:headEnd/>
            <a:tailEnd type="triangle" w="med" len="med"/>
          </a:ln>
        </p:spPr>
        <p:txBody>
          <a:bodyPr lIns="91435" tIns="45718" rIns="91435" bIns="45718">
            <a:spAutoFit/>
          </a:bodyPr>
          <a:lstStyle/>
          <a:p>
            <a:endParaRPr lang="ru-RU"/>
          </a:p>
        </p:txBody>
      </p:sp>
      <p:sp>
        <p:nvSpPr>
          <p:cNvPr id="29706" name="Line 10"/>
          <p:cNvSpPr>
            <a:spLocks noChangeShapeType="1"/>
          </p:cNvSpPr>
          <p:nvPr/>
        </p:nvSpPr>
        <p:spPr bwMode="auto">
          <a:xfrm flipH="1" flipV="1">
            <a:off x="7288213" y="3640138"/>
            <a:ext cx="12700" cy="877887"/>
          </a:xfrm>
          <a:prstGeom prst="line">
            <a:avLst/>
          </a:prstGeom>
          <a:noFill/>
          <a:ln w="9525">
            <a:solidFill>
              <a:srgbClr val="969696"/>
            </a:solidFill>
            <a:round/>
            <a:headEnd/>
            <a:tailEnd type="triangle" w="med" len="med"/>
          </a:ln>
        </p:spPr>
        <p:txBody>
          <a:bodyPr lIns="91435" tIns="45718" rIns="91435" bIns="45718">
            <a:spAutoFit/>
          </a:bodyPr>
          <a:lstStyle/>
          <a:p>
            <a:endParaRPr lang="ru-RU"/>
          </a:p>
        </p:txBody>
      </p:sp>
      <p:sp>
        <p:nvSpPr>
          <p:cNvPr id="29707" name="Line 11"/>
          <p:cNvSpPr>
            <a:spLocks noChangeShapeType="1"/>
          </p:cNvSpPr>
          <p:nvPr/>
        </p:nvSpPr>
        <p:spPr bwMode="auto">
          <a:xfrm flipH="1" flipV="1">
            <a:off x="7789863" y="3613150"/>
            <a:ext cx="447675" cy="708025"/>
          </a:xfrm>
          <a:prstGeom prst="line">
            <a:avLst/>
          </a:prstGeom>
          <a:noFill/>
          <a:ln w="9525">
            <a:solidFill>
              <a:srgbClr val="969696"/>
            </a:solidFill>
            <a:round/>
            <a:headEnd/>
            <a:tailEnd type="triangle" w="med" len="med"/>
          </a:ln>
        </p:spPr>
        <p:txBody>
          <a:bodyPr lIns="91435" tIns="45718" rIns="91435" bIns="45718">
            <a:spAutoFit/>
          </a:bodyPr>
          <a:lstStyle/>
          <a:p>
            <a:endParaRPr lang="ru-RU"/>
          </a:p>
        </p:txBody>
      </p:sp>
      <p:pic>
        <p:nvPicPr>
          <p:cNvPr id="29708" name="Picture 12"/>
          <p:cNvPicPr>
            <a:picLocks noChangeAspect="1" noChangeArrowheads="1"/>
          </p:cNvPicPr>
          <p:nvPr/>
        </p:nvPicPr>
        <p:blipFill>
          <a:blip r:embed="rId4" cstate="print"/>
          <a:srcRect/>
          <a:stretch>
            <a:fillRect/>
          </a:stretch>
        </p:blipFill>
        <p:spPr bwMode="auto">
          <a:xfrm>
            <a:off x="7897813" y="4405313"/>
            <a:ext cx="309562" cy="319087"/>
          </a:xfrm>
          <a:prstGeom prst="rect">
            <a:avLst/>
          </a:prstGeom>
          <a:noFill/>
          <a:ln w="9525">
            <a:noFill/>
            <a:miter lim="800000"/>
            <a:headEnd/>
            <a:tailEnd/>
          </a:ln>
        </p:spPr>
      </p:pic>
      <p:pic>
        <p:nvPicPr>
          <p:cNvPr id="3289101" name="Picture 13" descr="Pharma Call Effectiveness"/>
          <p:cNvPicPr>
            <a:picLocks noChangeAspect="1" noChangeArrowheads="1"/>
          </p:cNvPicPr>
          <p:nvPr/>
        </p:nvPicPr>
        <p:blipFill>
          <a:blip r:embed="rId5" cstate="print"/>
          <a:srcRect/>
          <a:stretch>
            <a:fillRect/>
          </a:stretch>
        </p:blipFill>
        <p:spPr bwMode="auto">
          <a:xfrm>
            <a:off x="6630988" y="1201738"/>
            <a:ext cx="1379537" cy="1035050"/>
          </a:xfrm>
          <a:prstGeom prst="rect">
            <a:avLst/>
          </a:prstGeom>
          <a:noFill/>
          <a:ln w="9525">
            <a:solidFill>
              <a:srgbClr val="DDDDDD"/>
            </a:solidFill>
            <a:miter lim="800000"/>
            <a:headEnd/>
            <a:tailEnd/>
          </a:ln>
          <a:effectLst>
            <a:outerShdw dist="35921" dir="2700000" algn="ctr" rotWithShape="0">
              <a:srgbClr val="808080"/>
            </a:outerShdw>
          </a:effectLst>
        </p:spPr>
      </p:pic>
      <p:sp>
        <p:nvSpPr>
          <p:cNvPr id="29710" name="Text Box 14"/>
          <p:cNvSpPr txBox="1">
            <a:spLocks noChangeArrowheads="1"/>
          </p:cNvSpPr>
          <p:nvPr/>
        </p:nvSpPr>
        <p:spPr bwMode="auto">
          <a:xfrm>
            <a:off x="7107238" y="4886325"/>
            <a:ext cx="555625" cy="336550"/>
          </a:xfrm>
          <a:prstGeom prst="rect">
            <a:avLst/>
          </a:prstGeom>
          <a:noFill/>
          <a:ln w="9525" algn="ctr">
            <a:noFill/>
            <a:miter lim="800000"/>
            <a:headEnd/>
            <a:tailEnd/>
          </a:ln>
        </p:spPr>
        <p:txBody>
          <a:bodyPr wrap="none" lIns="91435" tIns="45718" rIns="91435" bIns="45718">
            <a:spAutoFit/>
          </a:bodyPr>
          <a:lstStyle/>
          <a:p>
            <a:pPr eaLnBrk="0" hangingPunct="0">
              <a:lnSpc>
                <a:spcPct val="100000"/>
              </a:lnSpc>
              <a:spcBef>
                <a:spcPct val="0"/>
              </a:spcBef>
              <a:buClrTx/>
            </a:pPr>
            <a:r>
              <a:rPr lang="en-US" sz="1600" b="0" dirty="0">
                <a:latin typeface="Times" pitchFamily="18" charset="0"/>
              </a:rPr>
              <a:t>ERP</a:t>
            </a:r>
          </a:p>
        </p:txBody>
      </p:sp>
      <p:sp>
        <p:nvSpPr>
          <p:cNvPr id="15" name="Rounded Rectangle 14"/>
          <p:cNvSpPr/>
          <p:nvPr/>
        </p:nvSpPr>
        <p:spPr bwMode="auto">
          <a:xfrm>
            <a:off x="6106510" y="2588300"/>
            <a:ext cx="2554014" cy="91940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Arial" charset="0"/>
              </a:rPr>
              <a:t>Oracle </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1"/>
                </a:solidFill>
                <a:latin typeface="Arial" charset="0"/>
              </a:rPr>
              <a:t>BI Server</a:t>
            </a:r>
            <a:endParaRPr kumimoji="0" lang="ru-RU" sz="2400" b="0" i="0" u="none" strike="noStrike" cap="none" normalizeH="0" baseline="0" dirty="0" smtClean="0">
              <a:ln>
                <a:noFill/>
              </a:ln>
              <a:solidFill>
                <a:schemeClr val="bg1"/>
              </a:solidFill>
              <a:effectLst/>
              <a:latin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AutoShape 11"/>
          <p:cNvSpPr>
            <a:spLocks noChangeArrowheads="1"/>
          </p:cNvSpPr>
          <p:nvPr/>
        </p:nvSpPr>
        <p:spPr bwMode="ltGray">
          <a:xfrm>
            <a:off x="171450" y="2965459"/>
            <a:ext cx="8789165" cy="1369290"/>
          </a:xfrm>
          <a:prstGeom prst="roundRect">
            <a:avLst>
              <a:gd name="adj" fmla="val 0"/>
            </a:avLst>
          </a:prstGeom>
          <a:solidFill>
            <a:schemeClr val="accent1"/>
          </a:solidFill>
          <a:ln w="9525" algn="ctr">
            <a:solidFill>
              <a:schemeClr val="accent1"/>
            </a:solidFill>
            <a:round/>
            <a:headEnd/>
            <a:tailEnd/>
          </a:ln>
        </p:spPr>
        <p:txBody>
          <a:bodyPr wrap="none" lIns="91435" tIns="274320" rIns="91435" bIns="45718" anchor="t" anchorCtr="0"/>
          <a:lstStyle/>
          <a:p>
            <a:pPr algn="ctr">
              <a:spcBef>
                <a:spcPts val="1000"/>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solidFill>
                <a:schemeClr val="tx1"/>
              </a:solidFill>
            </a:endParaRPr>
          </a:p>
        </p:txBody>
      </p:sp>
      <p:sp>
        <p:nvSpPr>
          <p:cNvPr id="2" name="Title 1"/>
          <p:cNvSpPr>
            <a:spLocks noGrp="1"/>
          </p:cNvSpPr>
          <p:nvPr>
            <p:ph type="title"/>
          </p:nvPr>
        </p:nvSpPr>
        <p:spPr>
          <a:xfrm>
            <a:off x="957826" y="195254"/>
            <a:ext cx="7913914" cy="920297"/>
          </a:xfrm>
        </p:spPr>
        <p:txBody>
          <a:bodyPr/>
          <a:lstStyle/>
          <a:p>
            <a:r>
              <a:rPr lang="ru-RU" altLang="ja-JP" dirty="0" smtClean="0"/>
              <a:t>Интегрированная платформа</a:t>
            </a:r>
            <a:r>
              <a:rPr lang="en-US" altLang="ja-JP" dirty="0" smtClean="0">
                <a:ea typeface="MS PGothic" pitchFamily="34" charset="-128"/>
              </a:rPr>
              <a:t/>
            </a:r>
            <a:br>
              <a:rPr lang="en-US" altLang="ja-JP" dirty="0" smtClean="0">
                <a:ea typeface="MS PGothic" pitchFamily="34" charset="-128"/>
              </a:rPr>
            </a:br>
            <a:r>
              <a:rPr lang="en-US" altLang="ja-JP" sz="2400" i="1" dirty="0" smtClean="0">
                <a:solidFill>
                  <a:schemeClr val="accent1"/>
                </a:solidFill>
              </a:rPr>
              <a:t>Oracle BI </a:t>
            </a:r>
            <a:endParaRPr lang="en-US" sz="2400" i="1" dirty="0">
              <a:solidFill>
                <a:srgbClr val="FF0000"/>
              </a:solidFill>
            </a:endParaRPr>
          </a:p>
        </p:txBody>
      </p:sp>
      <p:sp>
        <p:nvSpPr>
          <p:cNvPr id="6" name="Arc 5"/>
          <p:cNvSpPr/>
          <p:nvPr/>
        </p:nvSpPr>
        <p:spPr bwMode="auto">
          <a:xfrm>
            <a:off x="-1545462" y="3807856"/>
            <a:ext cx="914400" cy="914400"/>
          </a:xfrm>
          <a:prstGeom prst="arc">
            <a:avLst/>
          </a:prstGeom>
          <a:noFill/>
          <a:ln w="9525" cap="flat" cmpd="sng" algn="ctr">
            <a:noFill/>
            <a:prstDash val="solid"/>
            <a:round/>
            <a:headEnd type="none" w="sm" len="sm"/>
            <a:tailEnd type="none" w="sm" len="sm"/>
          </a:ln>
          <a:effectLst/>
        </p:spPr>
        <p:txBody>
          <a:bodyPr wrap="none" lIns="92075" tIns="46038" rIns="92075" bIns="46038" anchor="ctr"/>
          <a:lstStyle/>
          <a:p>
            <a:pPr algn="ctr" rtl="0" fontAlgn="base">
              <a:lnSpc>
                <a:spcPct val="90000"/>
              </a:lnSpc>
              <a:spcBef>
                <a:spcPct val="50000"/>
              </a:spcBef>
              <a:spcAft>
                <a:spcPct val="0"/>
              </a:spcAft>
              <a:defRPr/>
            </a:pPr>
            <a:endParaRPr lang="en-US" sz="2000" kern="1200">
              <a:solidFill>
                <a:srgbClr val="FF0000"/>
              </a:solidFill>
              <a:latin typeface="Arial" charset="0"/>
              <a:ea typeface="+mn-ea"/>
              <a:cs typeface="Times New Roman" pitchFamily="18" charset="0"/>
            </a:endParaRPr>
          </a:p>
        </p:txBody>
      </p:sp>
      <p:sp>
        <p:nvSpPr>
          <p:cNvPr id="69" name="Rectangle 57"/>
          <p:cNvSpPr>
            <a:spLocks noChangeArrowheads="1"/>
          </p:cNvSpPr>
          <p:nvPr/>
        </p:nvSpPr>
        <p:spPr bwMode="auto">
          <a:xfrm>
            <a:off x="981075" y="3163277"/>
            <a:ext cx="7248525" cy="1072636"/>
          </a:xfrm>
          <a:prstGeom prst="rect">
            <a:avLst/>
          </a:prstGeom>
          <a:noFill/>
          <a:ln w="3175" algn="ctr">
            <a:noFill/>
            <a:miter lim="800000"/>
            <a:headEnd/>
            <a:tailEnd/>
          </a:ln>
        </p:spPr>
        <p:txBody>
          <a:bodyPr wrap="none" lIns="91435" tIns="45718" rIns="91435" bIns="45718" anchor="ctr"/>
          <a:lstStyle/>
          <a:p>
            <a:pPr marL="109538" indent="-109538" algn="l">
              <a:lnSpc>
                <a:spcPct val="100000"/>
              </a:lnSpc>
              <a:spcBef>
                <a:spcPct val="0"/>
              </a:spcBef>
              <a:buClrTx/>
              <a:buSzPct val="90000"/>
              <a:buFont typeface="Times" pitchFamily="18" charset="0"/>
              <a:buChar char="•"/>
              <a:defRPr/>
            </a:pPr>
            <a:r>
              <a:rPr lang="ru-RU" sz="1400" b="0" dirty="0" smtClean="0">
                <a:solidFill>
                  <a:schemeClr val="bg1"/>
                </a:solidFill>
                <a:latin typeface="Arial" charset="0"/>
                <a:cs typeface="Times New Roman" pitchFamily="18" charset="0"/>
              </a:rPr>
              <a:t>Единые метаданные</a:t>
            </a:r>
            <a:endParaRPr lang="en-US" sz="1400" b="0" dirty="0">
              <a:solidFill>
                <a:schemeClr val="bg1"/>
              </a:solidFill>
              <a:latin typeface="Arial" charset="0"/>
              <a:cs typeface="Times New Roman" pitchFamily="18" charset="0"/>
            </a:endParaRPr>
          </a:p>
          <a:p>
            <a:pPr marL="109538" indent="-109538" algn="l">
              <a:lnSpc>
                <a:spcPct val="100000"/>
              </a:lnSpc>
              <a:spcBef>
                <a:spcPct val="0"/>
              </a:spcBef>
              <a:buClrTx/>
              <a:buSzPct val="90000"/>
              <a:buFont typeface="Times" pitchFamily="18" charset="0"/>
              <a:buChar char="•"/>
              <a:defRPr/>
            </a:pPr>
            <a:r>
              <a:rPr lang="ru-RU" sz="1400" b="0" dirty="0" smtClean="0">
                <a:solidFill>
                  <a:schemeClr val="bg1"/>
                </a:solidFill>
                <a:latin typeface="Arial" charset="0"/>
                <a:cs typeface="Times New Roman" pitchFamily="18" charset="0"/>
              </a:rPr>
              <a:t>Единая система безопасности, контроля доступа, аутентификациии</a:t>
            </a:r>
            <a:endParaRPr lang="en-US" sz="1400" b="0" dirty="0">
              <a:solidFill>
                <a:schemeClr val="bg1"/>
              </a:solidFill>
              <a:latin typeface="Arial" charset="0"/>
              <a:cs typeface="Times New Roman" pitchFamily="18" charset="0"/>
            </a:endParaRPr>
          </a:p>
          <a:p>
            <a:pPr marL="109538" indent="-109538">
              <a:spcBef>
                <a:spcPct val="10000"/>
              </a:spcBef>
              <a:buSzPct val="90000"/>
              <a:buFont typeface="Times" pitchFamily="18" charset="0"/>
              <a:buChar char="•"/>
              <a:defRPr/>
            </a:pPr>
            <a:r>
              <a:rPr lang="ru-RU" sz="1400" b="0" dirty="0" smtClean="0">
                <a:solidFill>
                  <a:schemeClr val="bg1"/>
                </a:solidFill>
                <a:latin typeface="Arial" charset="0"/>
                <a:cs typeface="Times New Roman" pitchFamily="18" charset="0"/>
              </a:rPr>
              <a:t>Единые механизмы генерации и оптимизации </a:t>
            </a:r>
            <a:r>
              <a:rPr lang="ru-RU" sz="1400" dirty="0" smtClean="0">
                <a:solidFill>
                  <a:schemeClr val="bg1"/>
                </a:solidFill>
                <a:latin typeface="Arial" charset="0"/>
                <a:cs typeface="Times New Roman" pitchFamily="18" charset="0"/>
              </a:rPr>
              <a:t>запросов </a:t>
            </a:r>
            <a:endParaRPr lang="en-US" sz="1400" b="0" dirty="0">
              <a:solidFill>
                <a:schemeClr val="bg1"/>
              </a:solidFill>
              <a:latin typeface="Arial" charset="0"/>
              <a:cs typeface="Times New Roman" pitchFamily="18" charset="0"/>
            </a:endParaRPr>
          </a:p>
          <a:p>
            <a:pPr marL="109538" indent="-109538">
              <a:spcBef>
                <a:spcPct val="10000"/>
              </a:spcBef>
              <a:buSzPct val="90000"/>
              <a:buFont typeface="Times" pitchFamily="18" charset="0"/>
              <a:buChar char="•"/>
              <a:defRPr/>
            </a:pPr>
            <a:r>
              <a:rPr lang="ru-RU" sz="1400" b="0" dirty="0" smtClean="0">
                <a:solidFill>
                  <a:schemeClr val="bg1"/>
                </a:solidFill>
                <a:latin typeface="Arial" charset="0"/>
                <a:cs typeface="Times New Roman" pitchFamily="18" charset="0"/>
              </a:rPr>
              <a:t>Единая система управления жизненным циклом</a:t>
            </a:r>
            <a:endParaRPr lang="en-US" sz="1400" b="0" dirty="0" smtClean="0">
              <a:solidFill>
                <a:schemeClr val="bg1"/>
              </a:solidFill>
              <a:latin typeface="Arial" charset="0"/>
              <a:cs typeface="Times New Roman" pitchFamily="18" charset="0"/>
            </a:endParaRPr>
          </a:p>
        </p:txBody>
      </p:sp>
      <p:sp>
        <p:nvSpPr>
          <p:cNvPr id="146" name="Rectangle 145"/>
          <p:cNvSpPr/>
          <p:nvPr/>
        </p:nvSpPr>
        <p:spPr bwMode="auto">
          <a:xfrm>
            <a:off x="114300" y="4493088"/>
            <a:ext cx="8915400" cy="1457326"/>
          </a:xfrm>
          <a:prstGeom prst="rect">
            <a:avLst/>
          </a:prstGeom>
          <a:solidFill>
            <a:schemeClr val="bg2">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rgbClr val="000000"/>
              </a:solidFill>
              <a:effectLst/>
              <a:latin typeface="Arial" charset="0"/>
            </a:endParaRPr>
          </a:p>
        </p:txBody>
      </p:sp>
      <p:sp>
        <p:nvSpPr>
          <p:cNvPr id="147" name="Rectangle 146"/>
          <p:cNvSpPr/>
          <p:nvPr/>
        </p:nvSpPr>
        <p:spPr bwMode="auto">
          <a:xfrm>
            <a:off x="142874" y="1454613"/>
            <a:ext cx="8905876" cy="1266825"/>
          </a:xfrm>
          <a:prstGeom prst="rect">
            <a:avLst/>
          </a:prstGeom>
          <a:solidFill>
            <a:schemeClr val="bg2">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rgbClr val="000000"/>
              </a:solidFill>
              <a:effectLst/>
              <a:latin typeface="Arial" charset="0"/>
            </a:endParaRPr>
          </a:p>
        </p:txBody>
      </p:sp>
      <p:sp>
        <p:nvSpPr>
          <p:cNvPr id="149" name="Text Box 32"/>
          <p:cNvSpPr txBox="1">
            <a:spLocks noChangeArrowheads="1"/>
          </p:cNvSpPr>
          <p:nvPr/>
        </p:nvSpPr>
        <p:spPr bwMode="auto">
          <a:xfrm>
            <a:off x="992413" y="2407285"/>
            <a:ext cx="1194764" cy="235449"/>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ru-RU" sz="900" b="1" dirty="0" smtClean="0">
                <a:latin typeface="Arial Unicode MS" pitchFamily="34" charset="-128"/>
                <a:ea typeface="+mn-ea"/>
                <a:cs typeface="Arial" pitchFamily="34" charset="0"/>
              </a:rPr>
              <a:t>Информационные</a:t>
            </a:r>
          </a:p>
          <a:p>
            <a:pPr algn="ctr" eaLnBrk="0" hangingPunct="0">
              <a:lnSpc>
                <a:spcPct val="85000"/>
              </a:lnSpc>
              <a:buClr>
                <a:srgbClr val="FD0000"/>
              </a:buClr>
              <a:buNone/>
              <a:defRPr/>
            </a:pPr>
            <a:r>
              <a:rPr lang="ru-RU" sz="900" b="1" dirty="0" smtClean="0">
                <a:latin typeface="Arial Unicode MS" pitchFamily="34" charset="-128"/>
              </a:rPr>
              <a:t>панели</a:t>
            </a:r>
            <a:endParaRPr lang="en-US" sz="900" b="1" dirty="0">
              <a:latin typeface="Arial Unicode MS" pitchFamily="34" charset="-128"/>
              <a:ea typeface="+mn-ea"/>
              <a:cs typeface="Arial" pitchFamily="34" charset="0"/>
            </a:endParaRPr>
          </a:p>
        </p:txBody>
      </p:sp>
      <p:sp>
        <p:nvSpPr>
          <p:cNvPr id="150" name="Text Box 30"/>
          <p:cNvSpPr txBox="1">
            <a:spLocks noChangeArrowheads="1"/>
          </p:cNvSpPr>
          <p:nvPr/>
        </p:nvSpPr>
        <p:spPr bwMode="auto">
          <a:xfrm>
            <a:off x="6679836" y="2372365"/>
            <a:ext cx="835389" cy="235449"/>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ru-RU" sz="900" b="1" dirty="0" smtClean="0">
                <a:latin typeface="Arial Unicode MS" pitchFamily="34" charset="-128"/>
                <a:ea typeface="+mn-ea"/>
                <a:cs typeface="Arial" pitchFamily="34" charset="0"/>
              </a:rPr>
              <a:t>Интеграция с</a:t>
            </a:r>
            <a:endParaRPr lang="ru-RU" sz="900" b="1" dirty="0">
              <a:latin typeface="Arial Unicode MS" pitchFamily="34" charset="-128"/>
            </a:endParaRPr>
          </a:p>
          <a:p>
            <a:pPr algn="ctr" eaLnBrk="0" hangingPunct="0">
              <a:lnSpc>
                <a:spcPct val="85000"/>
              </a:lnSpc>
              <a:buClr>
                <a:srgbClr val="FD0000"/>
              </a:buClr>
              <a:buNone/>
              <a:defRPr/>
            </a:pPr>
            <a:r>
              <a:rPr lang="en-US" sz="900" b="1" dirty="0" smtClean="0">
                <a:latin typeface="Arial Unicode MS" pitchFamily="34" charset="-128"/>
              </a:rPr>
              <a:t>MS Office</a:t>
            </a:r>
            <a:endParaRPr lang="ru-RU" sz="900" b="1" dirty="0" smtClean="0">
              <a:latin typeface="Arial Unicode MS" pitchFamily="34" charset="-128"/>
              <a:ea typeface="+mn-ea"/>
              <a:cs typeface="Arial" pitchFamily="34" charset="0"/>
            </a:endParaRPr>
          </a:p>
        </p:txBody>
      </p:sp>
      <p:sp>
        <p:nvSpPr>
          <p:cNvPr id="151" name="Rectangle 150"/>
          <p:cNvSpPr/>
          <p:nvPr/>
        </p:nvSpPr>
        <p:spPr>
          <a:xfrm>
            <a:off x="2085975" y="2381810"/>
            <a:ext cx="1038225" cy="327782"/>
          </a:xfrm>
          <a:prstGeom prst="rect">
            <a:avLst/>
          </a:prstGeom>
        </p:spPr>
        <p:txBody>
          <a:bodyPr wrap="square">
            <a:spAutoFit/>
          </a:bodyPr>
          <a:lstStyle/>
          <a:p>
            <a:pPr eaLnBrk="0" hangingPunct="0">
              <a:lnSpc>
                <a:spcPct val="85000"/>
              </a:lnSpc>
              <a:buClr>
                <a:srgbClr val="FD0000"/>
              </a:buClr>
              <a:defRPr/>
            </a:pPr>
            <a:r>
              <a:rPr lang="ru-RU" sz="900" b="1" dirty="0" smtClean="0">
                <a:latin typeface="+mn-lt"/>
                <a:cs typeface="Arial" pitchFamily="34" charset="0"/>
              </a:rPr>
              <a:t>Регламентные</a:t>
            </a:r>
          </a:p>
          <a:p>
            <a:pPr algn="ctr" eaLnBrk="0" hangingPunct="0">
              <a:lnSpc>
                <a:spcPct val="85000"/>
              </a:lnSpc>
              <a:buClr>
                <a:srgbClr val="FD0000"/>
              </a:buClr>
              <a:defRPr/>
            </a:pPr>
            <a:r>
              <a:rPr lang="ru-RU" sz="900" b="1" dirty="0" smtClean="0">
                <a:latin typeface="+mn-lt"/>
              </a:rPr>
              <a:t>отчеты</a:t>
            </a:r>
            <a:endParaRPr lang="en-US" sz="900" b="1" dirty="0">
              <a:latin typeface="+mn-lt"/>
              <a:cs typeface="Arial" pitchFamily="34" charset="0"/>
            </a:endParaRPr>
          </a:p>
        </p:txBody>
      </p:sp>
      <p:sp>
        <p:nvSpPr>
          <p:cNvPr id="152" name="Text Box 39"/>
          <p:cNvSpPr txBox="1">
            <a:spLocks noChangeArrowheads="1"/>
          </p:cNvSpPr>
          <p:nvPr/>
        </p:nvSpPr>
        <p:spPr bwMode="auto">
          <a:xfrm>
            <a:off x="6204048" y="2403881"/>
            <a:ext cx="380768" cy="117725"/>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en-US" sz="900" b="1" dirty="0" smtClean="0">
                <a:latin typeface="Arial Unicode MS" pitchFamily="34" charset="-128"/>
                <a:ea typeface="+mn-ea"/>
                <a:cs typeface="Arial" pitchFamily="34" charset="0"/>
              </a:rPr>
              <a:t>Mobile</a:t>
            </a:r>
            <a:endParaRPr lang="en-US" sz="900" b="1" dirty="0">
              <a:latin typeface="Arial Unicode MS" pitchFamily="34" charset="-128"/>
              <a:ea typeface="+mn-ea"/>
              <a:cs typeface="Arial" pitchFamily="34" charset="0"/>
            </a:endParaRPr>
          </a:p>
        </p:txBody>
      </p:sp>
      <p:sp>
        <p:nvSpPr>
          <p:cNvPr id="153" name="Text Box 30"/>
          <p:cNvSpPr txBox="1">
            <a:spLocks noChangeArrowheads="1"/>
          </p:cNvSpPr>
          <p:nvPr/>
        </p:nvSpPr>
        <p:spPr bwMode="auto">
          <a:xfrm>
            <a:off x="187485" y="2420577"/>
            <a:ext cx="835389" cy="235449"/>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ru-RU" sz="900" b="1" dirty="0" smtClean="0">
                <a:latin typeface="Arial Unicode MS" pitchFamily="34" charset="-128"/>
              </a:rPr>
              <a:t>Произвольные запросы</a:t>
            </a:r>
          </a:p>
        </p:txBody>
      </p:sp>
      <p:sp>
        <p:nvSpPr>
          <p:cNvPr id="154" name="Text Box 41"/>
          <p:cNvSpPr txBox="1">
            <a:spLocks noChangeArrowheads="1"/>
          </p:cNvSpPr>
          <p:nvPr/>
        </p:nvSpPr>
        <p:spPr bwMode="auto">
          <a:xfrm>
            <a:off x="7464539" y="2450232"/>
            <a:ext cx="828903" cy="117725"/>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en-US" sz="900" b="1" dirty="0" smtClean="0">
                <a:latin typeface="Arial Unicode MS" pitchFamily="34" charset="-128"/>
                <a:ea typeface="+mn-ea"/>
                <a:cs typeface="Arial" pitchFamily="34" charset="0"/>
              </a:rPr>
              <a:t>Scorecards</a:t>
            </a:r>
            <a:endParaRPr lang="en-US" sz="900" b="1" dirty="0">
              <a:latin typeface="Arial Unicode MS" pitchFamily="34" charset="-128"/>
              <a:ea typeface="+mn-ea"/>
              <a:cs typeface="Arial" pitchFamily="34" charset="0"/>
            </a:endParaRPr>
          </a:p>
        </p:txBody>
      </p:sp>
      <p:sp>
        <p:nvSpPr>
          <p:cNvPr id="155" name="Rectangle 154"/>
          <p:cNvSpPr/>
          <p:nvPr/>
        </p:nvSpPr>
        <p:spPr bwMode="auto">
          <a:xfrm>
            <a:off x="1749892" y="1990193"/>
            <a:ext cx="111079" cy="286874"/>
          </a:xfrm>
          <a:prstGeom prst="rect">
            <a:avLst/>
          </a:prstGeom>
          <a:no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56" name="Rectangle 155"/>
          <p:cNvSpPr/>
          <p:nvPr/>
        </p:nvSpPr>
        <p:spPr bwMode="auto">
          <a:xfrm>
            <a:off x="1629556" y="2004533"/>
            <a:ext cx="638705" cy="286874"/>
          </a:xfrm>
          <a:prstGeom prst="rect">
            <a:avLst/>
          </a:prstGeom>
          <a:no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400" b="1" i="0" u="none" strike="noStrike" cap="none" normalizeH="0" baseline="0" smtClean="0">
              <a:ln>
                <a:noFill/>
              </a:ln>
              <a:solidFill>
                <a:schemeClr val="tx1"/>
              </a:solidFill>
              <a:effectLst/>
              <a:latin typeface="Arial" charset="0"/>
            </a:endParaRPr>
          </a:p>
        </p:txBody>
      </p:sp>
      <p:pic>
        <p:nvPicPr>
          <p:cNvPr id="157" name="Picture 2"/>
          <p:cNvPicPr>
            <a:picLocks noChangeAspect="1" noChangeArrowheads="1"/>
          </p:cNvPicPr>
          <p:nvPr/>
        </p:nvPicPr>
        <p:blipFill>
          <a:blip r:embed="rId4" cstate="print"/>
          <a:srcRect/>
          <a:stretch>
            <a:fillRect/>
          </a:stretch>
        </p:blipFill>
        <p:spPr bwMode="auto">
          <a:xfrm>
            <a:off x="3116274" y="1795091"/>
            <a:ext cx="765773" cy="534833"/>
          </a:xfrm>
          <a:prstGeom prst="rect">
            <a:avLst/>
          </a:prstGeom>
          <a:noFill/>
          <a:ln w="9525" algn="ctr">
            <a:noFill/>
            <a:miter lim="800000"/>
            <a:headEnd/>
            <a:tailEnd/>
          </a:ln>
        </p:spPr>
      </p:pic>
      <p:sp>
        <p:nvSpPr>
          <p:cNvPr id="158" name="Text Box 30"/>
          <p:cNvSpPr txBox="1">
            <a:spLocks noChangeArrowheads="1"/>
          </p:cNvSpPr>
          <p:nvPr/>
        </p:nvSpPr>
        <p:spPr bwMode="auto">
          <a:xfrm>
            <a:off x="3067050" y="2407796"/>
            <a:ext cx="1009650" cy="235449"/>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ru-RU" sz="900" b="1" dirty="0" smtClean="0">
                <a:latin typeface="Arial Unicode MS" pitchFamily="34" charset="-128"/>
                <a:ea typeface="+mn-ea"/>
                <a:cs typeface="Arial" pitchFamily="34" charset="0"/>
              </a:rPr>
              <a:t>Пространственная</a:t>
            </a:r>
          </a:p>
          <a:p>
            <a:pPr algn="ctr" eaLnBrk="0" hangingPunct="0">
              <a:lnSpc>
                <a:spcPct val="85000"/>
              </a:lnSpc>
              <a:buClr>
                <a:srgbClr val="FD0000"/>
              </a:buClr>
              <a:buNone/>
              <a:defRPr/>
            </a:pPr>
            <a:r>
              <a:rPr lang="ru-RU" sz="900" b="1" dirty="0" smtClean="0">
                <a:latin typeface="Arial Unicode MS" pitchFamily="34" charset="-128"/>
              </a:rPr>
              <a:t>аналитика</a:t>
            </a:r>
            <a:endParaRPr lang="en-US" sz="900" b="1" dirty="0">
              <a:latin typeface="Arial Unicode MS" pitchFamily="34" charset="-128"/>
              <a:ea typeface="+mn-ea"/>
              <a:cs typeface="Arial" pitchFamily="34" charset="0"/>
            </a:endParaRPr>
          </a:p>
        </p:txBody>
      </p:sp>
      <p:cxnSp>
        <p:nvCxnSpPr>
          <p:cNvPr id="159" name="Elbow Connector 158"/>
          <p:cNvCxnSpPr/>
          <p:nvPr/>
        </p:nvCxnSpPr>
        <p:spPr bwMode="auto">
          <a:xfrm>
            <a:off x="2250640" y="2946692"/>
            <a:ext cx="706867" cy="673009"/>
          </a:xfrm>
          <a:prstGeom prst="bentConnector3">
            <a:avLst/>
          </a:prstGeom>
          <a:noFill/>
          <a:ln w="9525" cap="flat" cmpd="sng" algn="ctr">
            <a:noFill/>
            <a:prstDash val="solid"/>
            <a:round/>
            <a:headEnd type="none" w="med" len="med"/>
            <a:tailEnd type="none" w="med" len="med"/>
          </a:ln>
          <a:effectLst/>
        </p:spPr>
      </p:cxnSp>
      <p:sp>
        <p:nvSpPr>
          <p:cNvPr id="160" name="Rectangle 159"/>
          <p:cNvSpPr/>
          <p:nvPr/>
        </p:nvSpPr>
        <p:spPr>
          <a:xfrm>
            <a:off x="5123719" y="2327493"/>
            <a:ext cx="1096106" cy="327782"/>
          </a:xfrm>
          <a:prstGeom prst="rect">
            <a:avLst/>
          </a:prstGeom>
        </p:spPr>
        <p:txBody>
          <a:bodyPr wrap="square">
            <a:spAutoFit/>
          </a:bodyPr>
          <a:lstStyle/>
          <a:p>
            <a:pPr algn="ctr" eaLnBrk="0" hangingPunct="0">
              <a:lnSpc>
                <a:spcPct val="85000"/>
              </a:lnSpc>
              <a:buClr>
                <a:srgbClr val="FD0000"/>
              </a:buClr>
              <a:defRPr/>
            </a:pPr>
            <a:r>
              <a:rPr lang="ru-RU" sz="900" b="1" dirty="0" smtClean="0">
                <a:latin typeface="+mn-lt"/>
              </a:rPr>
              <a:t>Активный бизнес-анализ</a:t>
            </a:r>
            <a:endParaRPr lang="en-US" sz="900" b="1" dirty="0">
              <a:latin typeface="+mn-lt"/>
              <a:cs typeface="Arial" pitchFamily="34" charset="0"/>
            </a:endParaRPr>
          </a:p>
        </p:txBody>
      </p:sp>
      <p:pic>
        <p:nvPicPr>
          <p:cNvPr id="161" name="Picture 10"/>
          <p:cNvPicPr>
            <a:picLocks noChangeAspect="1" noChangeArrowheads="1"/>
          </p:cNvPicPr>
          <p:nvPr/>
        </p:nvPicPr>
        <p:blipFill>
          <a:blip r:embed="rId5" cstate="print"/>
          <a:srcRect/>
          <a:stretch>
            <a:fillRect/>
          </a:stretch>
        </p:blipFill>
        <p:spPr bwMode="auto">
          <a:xfrm>
            <a:off x="1169664" y="1801136"/>
            <a:ext cx="739744" cy="495514"/>
          </a:xfrm>
          <a:prstGeom prst="rect">
            <a:avLst/>
          </a:prstGeom>
          <a:noFill/>
          <a:ln w="9525">
            <a:solidFill>
              <a:schemeClr val="accent4">
                <a:lumMod val="65000"/>
                <a:lumOff val="35000"/>
              </a:schemeClr>
            </a:solidFill>
            <a:miter lim="800000"/>
            <a:headEnd/>
            <a:tailEnd/>
          </a:ln>
          <a:effectLst/>
        </p:spPr>
      </p:pic>
      <p:sp>
        <p:nvSpPr>
          <p:cNvPr id="162" name="Rectangle 7"/>
          <p:cNvSpPr>
            <a:spLocks noChangeArrowheads="1"/>
          </p:cNvSpPr>
          <p:nvPr/>
        </p:nvSpPr>
        <p:spPr bwMode="auto">
          <a:xfrm>
            <a:off x="237066" y="5386850"/>
            <a:ext cx="1228725" cy="261610"/>
          </a:xfrm>
          <a:prstGeom prst="rect">
            <a:avLst/>
          </a:prstGeom>
          <a:noFill/>
          <a:ln w="9525">
            <a:noFill/>
            <a:miter lim="800000"/>
            <a:headEnd/>
            <a:tailEnd/>
          </a:ln>
        </p:spPr>
        <p:txBody>
          <a:bodyPr wrap="square" lIns="0" tIns="0" rIns="0" bIns="0">
            <a:spAutoFit/>
          </a:bodyPr>
          <a:lstStyle/>
          <a:p>
            <a:pPr eaLnBrk="0" hangingPunct="0">
              <a:lnSpc>
                <a:spcPct val="85000"/>
              </a:lnSpc>
              <a:spcBef>
                <a:spcPct val="0"/>
              </a:spcBef>
              <a:buClrTx/>
            </a:pPr>
            <a:r>
              <a:rPr lang="ru-RU" sz="1000" b="1" dirty="0" smtClean="0">
                <a:cs typeface="Arial" pitchFamily="34" charset="0"/>
              </a:rPr>
              <a:t>Транзакционные системы </a:t>
            </a:r>
            <a:r>
              <a:rPr lang="en-US" sz="1000" b="1" dirty="0" smtClean="0">
                <a:cs typeface="Arial" pitchFamily="34" charset="0"/>
              </a:rPr>
              <a:t>OLTP)(</a:t>
            </a:r>
            <a:endParaRPr lang="en-US" sz="1000" b="1" dirty="0">
              <a:cs typeface="Arial" pitchFamily="34" charset="0"/>
            </a:endParaRPr>
          </a:p>
        </p:txBody>
      </p:sp>
      <p:sp>
        <p:nvSpPr>
          <p:cNvPr id="163" name="Rectangle 8"/>
          <p:cNvSpPr>
            <a:spLocks noChangeArrowheads="1"/>
          </p:cNvSpPr>
          <p:nvPr/>
        </p:nvSpPr>
        <p:spPr bwMode="auto">
          <a:xfrm>
            <a:off x="1460499" y="5388438"/>
            <a:ext cx="965201" cy="392415"/>
          </a:xfrm>
          <a:prstGeom prst="rect">
            <a:avLst/>
          </a:prstGeom>
          <a:noFill/>
          <a:ln w="9525">
            <a:noFill/>
            <a:miter lim="800000"/>
            <a:headEnd/>
            <a:tailEnd/>
          </a:ln>
        </p:spPr>
        <p:txBody>
          <a:bodyPr wrap="square" lIns="0" tIns="0" rIns="0" bIns="0">
            <a:spAutoFit/>
          </a:bodyPr>
          <a:lstStyle/>
          <a:p>
            <a:pPr eaLnBrk="0" hangingPunct="0">
              <a:lnSpc>
                <a:spcPct val="85000"/>
              </a:lnSpc>
              <a:spcBef>
                <a:spcPct val="0"/>
              </a:spcBef>
              <a:buClrTx/>
            </a:pPr>
            <a:r>
              <a:rPr lang="ru-RU" sz="1000" b="1" dirty="0" smtClean="0">
                <a:cs typeface="Arial" pitchFamily="34" charset="0"/>
              </a:rPr>
              <a:t>Хранилища и витрины данных</a:t>
            </a:r>
            <a:endParaRPr lang="en-US" sz="1000" b="1" dirty="0">
              <a:cs typeface="Arial" pitchFamily="34" charset="0"/>
            </a:endParaRPr>
          </a:p>
        </p:txBody>
      </p:sp>
      <p:sp>
        <p:nvSpPr>
          <p:cNvPr id="164" name="Rectangle 9"/>
          <p:cNvSpPr>
            <a:spLocks noChangeArrowheads="1"/>
          </p:cNvSpPr>
          <p:nvPr/>
        </p:nvSpPr>
        <p:spPr bwMode="auto">
          <a:xfrm>
            <a:off x="4583113" y="5396376"/>
            <a:ext cx="1220787" cy="392415"/>
          </a:xfrm>
          <a:prstGeom prst="rect">
            <a:avLst/>
          </a:prstGeom>
          <a:noFill/>
          <a:ln w="9525">
            <a:noFill/>
            <a:miter lim="800000"/>
            <a:headEnd/>
            <a:tailEnd/>
          </a:ln>
        </p:spPr>
        <p:txBody>
          <a:bodyPr wrap="square" lIns="0" tIns="0" rIns="0" bIns="0">
            <a:spAutoFit/>
          </a:bodyPr>
          <a:lstStyle/>
          <a:p>
            <a:pPr eaLnBrk="0" hangingPunct="0">
              <a:lnSpc>
                <a:spcPct val="85000"/>
              </a:lnSpc>
              <a:spcBef>
                <a:spcPct val="0"/>
              </a:spcBef>
              <a:buClrTx/>
            </a:pPr>
            <a:r>
              <a:rPr lang="ru-RU" sz="1000" b="1" dirty="0" smtClean="0">
                <a:cs typeface="Arial" pitchFamily="34" charset="0"/>
              </a:rPr>
              <a:t>Гпромышленные приложения</a:t>
            </a:r>
            <a:endParaRPr lang="en-US" sz="1000" b="1" dirty="0">
              <a:cs typeface="Arial" pitchFamily="34" charset="0"/>
            </a:endParaRPr>
          </a:p>
          <a:p>
            <a:pPr eaLnBrk="0" hangingPunct="0">
              <a:lnSpc>
                <a:spcPct val="85000"/>
              </a:lnSpc>
              <a:spcBef>
                <a:spcPct val="0"/>
              </a:spcBef>
              <a:buClrTx/>
            </a:pPr>
            <a:r>
              <a:rPr lang="en-US" sz="1000" b="1" dirty="0">
                <a:cs typeface="Arial" pitchFamily="34" charset="0"/>
              </a:rPr>
              <a:t>(Oracle, </a:t>
            </a:r>
            <a:r>
              <a:rPr lang="en-US" sz="1000" b="1" dirty="0" smtClean="0">
                <a:cs typeface="Arial" pitchFamily="34" charset="0"/>
              </a:rPr>
              <a:t>SAP</a:t>
            </a:r>
            <a:r>
              <a:rPr lang="ru-RU" sz="1000" b="1" dirty="0">
                <a:cs typeface="Arial" pitchFamily="34" charset="0"/>
              </a:rPr>
              <a:t> </a:t>
            </a:r>
            <a:r>
              <a:rPr lang="ru-RU" sz="1000" b="1" dirty="0" smtClean="0">
                <a:cs typeface="Arial" pitchFamily="34" charset="0"/>
              </a:rPr>
              <a:t>и др</a:t>
            </a:r>
            <a:r>
              <a:rPr lang="en-US" sz="1000" b="1" dirty="0" smtClean="0">
                <a:cs typeface="Arial" pitchFamily="34" charset="0"/>
              </a:rPr>
              <a:t>)</a:t>
            </a:r>
            <a:endParaRPr lang="en-US" sz="1050" b="1" dirty="0">
              <a:cs typeface="Arial" pitchFamily="34" charset="0"/>
            </a:endParaRPr>
          </a:p>
        </p:txBody>
      </p:sp>
      <p:sp>
        <p:nvSpPr>
          <p:cNvPr id="165" name="Rectangle 11"/>
          <p:cNvSpPr>
            <a:spLocks noChangeArrowheads="1"/>
          </p:cNvSpPr>
          <p:nvPr/>
        </p:nvSpPr>
        <p:spPr bwMode="auto">
          <a:xfrm>
            <a:off x="7307263" y="5437651"/>
            <a:ext cx="592137" cy="392415"/>
          </a:xfrm>
          <a:prstGeom prst="rect">
            <a:avLst/>
          </a:prstGeom>
          <a:noFill/>
          <a:ln w="9525">
            <a:noFill/>
            <a:miter lim="800000"/>
            <a:headEnd/>
            <a:tailEnd/>
          </a:ln>
        </p:spPr>
        <p:txBody>
          <a:bodyPr wrap="square" lIns="0" tIns="0" rIns="0" bIns="0">
            <a:spAutoFit/>
          </a:bodyPr>
          <a:lstStyle/>
          <a:p>
            <a:pPr eaLnBrk="0" hangingPunct="0">
              <a:lnSpc>
                <a:spcPct val="85000"/>
              </a:lnSpc>
              <a:spcBef>
                <a:spcPct val="0"/>
              </a:spcBef>
              <a:buClrTx/>
            </a:pPr>
            <a:r>
              <a:rPr lang="en-US" sz="1000" b="1" dirty="0">
                <a:cs typeface="Arial" pitchFamily="34" charset="0"/>
              </a:rPr>
              <a:t>Excel</a:t>
            </a:r>
          </a:p>
          <a:p>
            <a:pPr eaLnBrk="0" hangingPunct="0">
              <a:lnSpc>
                <a:spcPct val="85000"/>
              </a:lnSpc>
              <a:spcBef>
                <a:spcPct val="0"/>
              </a:spcBef>
              <a:buClrTx/>
            </a:pPr>
            <a:r>
              <a:rPr lang="en-US" sz="1000" b="1" dirty="0">
                <a:cs typeface="Arial" pitchFamily="34" charset="0"/>
              </a:rPr>
              <a:t>XML</a:t>
            </a:r>
          </a:p>
          <a:p>
            <a:pPr eaLnBrk="0" hangingPunct="0">
              <a:lnSpc>
                <a:spcPct val="85000"/>
              </a:lnSpc>
              <a:spcBef>
                <a:spcPct val="0"/>
              </a:spcBef>
              <a:buClrTx/>
            </a:pPr>
            <a:r>
              <a:rPr lang="en-US" sz="1000" b="1" dirty="0">
                <a:cs typeface="Arial" pitchFamily="34" charset="0"/>
              </a:rPr>
              <a:t>Office</a:t>
            </a:r>
          </a:p>
        </p:txBody>
      </p:sp>
      <p:sp>
        <p:nvSpPr>
          <p:cNvPr id="166" name="Rectangle 12"/>
          <p:cNvSpPr>
            <a:spLocks noChangeArrowheads="1"/>
          </p:cNvSpPr>
          <p:nvPr/>
        </p:nvSpPr>
        <p:spPr bwMode="auto">
          <a:xfrm>
            <a:off x="8067675" y="5467813"/>
            <a:ext cx="860425" cy="261610"/>
          </a:xfrm>
          <a:prstGeom prst="rect">
            <a:avLst/>
          </a:prstGeom>
          <a:noFill/>
          <a:ln w="9525">
            <a:noFill/>
            <a:miter lim="800000"/>
            <a:headEnd/>
            <a:tailEnd/>
          </a:ln>
        </p:spPr>
        <p:txBody>
          <a:bodyPr lIns="0" tIns="0" rIns="0" bIns="0">
            <a:spAutoFit/>
          </a:bodyPr>
          <a:lstStyle/>
          <a:p>
            <a:pPr eaLnBrk="0" hangingPunct="0">
              <a:lnSpc>
                <a:spcPct val="85000"/>
              </a:lnSpc>
              <a:spcBef>
                <a:spcPct val="0"/>
              </a:spcBef>
              <a:buClrTx/>
            </a:pPr>
            <a:r>
              <a:rPr lang="ru-RU" sz="1000" b="1" dirty="0" smtClean="0">
                <a:cs typeface="Arial" pitchFamily="34" charset="0"/>
              </a:rPr>
              <a:t>Бизнес процессы</a:t>
            </a:r>
            <a:endParaRPr lang="en-US" sz="1050" b="1" dirty="0">
              <a:cs typeface="Arial" pitchFamily="34" charset="0"/>
            </a:endParaRPr>
          </a:p>
        </p:txBody>
      </p:sp>
      <p:sp>
        <p:nvSpPr>
          <p:cNvPr id="167" name="Rectangle 13"/>
          <p:cNvSpPr>
            <a:spLocks noChangeArrowheads="1"/>
          </p:cNvSpPr>
          <p:nvPr/>
        </p:nvSpPr>
        <p:spPr bwMode="auto">
          <a:xfrm>
            <a:off x="3377889" y="5463051"/>
            <a:ext cx="1023037" cy="215444"/>
          </a:xfrm>
          <a:prstGeom prst="rect">
            <a:avLst/>
          </a:prstGeom>
          <a:noFill/>
          <a:ln w="9525">
            <a:noFill/>
            <a:miter lim="800000"/>
            <a:headEnd/>
            <a:tailEnd/>
          </a:ln>
        </p:spPr>
        <p:txBody>
          <a:bodyPr wrap="none">
            <a:spAutoFit/>
          </a:bodyPr>
          <a:lstStyle/>
          <a:p>
            <a:pPr eaLnBrk="0" hangingPunct="0">
              <a:lnSpc>
                <a:spcPct val="80000"/>
              </a:lnSpc>
              <a:spcBef>
                <a:spcPct val="0"/>
              </a:spcBef>
              <a:buClrTx/>
            </a:pPr>
            <a:r>
              <a:rPr lang="en-US" sz="1000" b="1" dirty="0" smtClean="0">
                <a:cs typeface="Arial" pitchFamily="34" charset="0"/>
              </a:rPr>
              <a:t>OLAP </a:t>
            </a:r>
            <a:r>
              <a:rPr lang="ru-RU" sz="1000" b="1" dirty="0" smtClean="0">
                <a:cs typeface="Arial" pitchFamily="34" charset="0"/>
              </a:rPr>
              <a:t>сервер</a:t>
            </a:r>
            <a:endParaRPr lang="en-US" sz="1050" b="1" dirty="0">
              <a:cs typeface="Arial" pitchFamily="34" charset="0"/>
            </a:endParaRPr>
          </a:p>
        </p:txBody>
      </p:sp>
      <p:graphicFrame>
        <p:nvGraphicFramePr>
          <p:cNvPr id="168" name="Object 3"/>
          <p:cNvGraphicFramePr>
            <a:graphicFrameLocks/>
          </p:cNvGraphicFramePr>
          <p:nvPr/>
        </p:nvGraphicFramePr>
        <p:xfrm>
          <a:off x="7164388" y="4659776"/>
          <a:ext cx="576262" cy="576262"/>
        </p:xfrm>
        <a:graphic>
          <a:graphicData uri="http://schemas.openxmlformats.org/presentationml/2006/ole">
            <p:oleObj spid="_x0000_s1583106" name="Photo Editor Photo" r:id="rId6" imgW="1638529" imgH="2114845" progId="">
              <p:embed/>
            </p:oleObj>
          </a:graphicData>
        </a:graphic>
      </p:graphicFrame>
      <p:pic>
        <p:nvPicPr>
          <p:cNvPr id="169" name="Picture 23"/>
          <p:cNvPicPr>
            <a:picLocks noChangeAspect="1" noChangeArrowheads="1"/>
          </p:cNvPicPr>
          <p:nvPr/>
        </p:nvPicPr>
        <p:blipFill>
          <a:blip r:embed="rId7" cstate="print"/>
          <a:srcRect/>
          <a:stretch>
            <a:fillRect/>
          </a:stretch>
        </p:blipFill>
        <p:spPr bwMode="auto">
          <a:xfrm>
            <a:off x="287338" y="4686763"/>
            <a:ext cx="695325" cy="530225"/>
          </a:xfrm>
          <a:prstGeom prst="rect">
            <a:avLst/>
          </a:prstGeom>
          <a:noFill/>
          <a:ln w="9525">
            <a:noFill/>
            <a:miter lim="800000"/>
            <a:headEnd/>
            <a:tailEnd/>
          </a:ln>
        </p:spPr>
      </p:pic>
      <p:pic>
        <p:nvPicPr>
          <p:cNvPr id="170" name="Picture 24"/>
          <p:cNvPicPr>
            <a:picLocks noChangeAspect="1" noChangeArrowheads="1"/>
          </p:cNvPicPr>
          <p:nvPr/>
        </p:nvPicPr>
        <p:blipFill>
          <a:blip r:embed="rId7" cstate="print"/>
          <a:srcRect/>
          <a:stretch>
            <a:fillRect/>
          </a:stretch>
        </p:blipFill>
        <p:spPr bwMode="auto">
          <a:xfrm>
            <a:off x="4762500" y="4686763"/>
            <a:ext cx="695325" cy="530225"/>
          </a:xfrm>
          <a:prstGeom prst="rect">
            <a:avLst/>
          </a:prstGeom>
          <a:noFill/>
          <a:ln w="9525">
            <a:noFill/>
            <a:miter lim="800000"/>
            <a:headEnd/>
            <a:tailEnd/>
          </a:ln>
        </p:spPr>
      </p:pic>
      <p:pic>
        <p:nvPicPr>
          <p:cNvPr id="171" name="Picture 25"/>
          <p:cNvPicPr>
            <a:picLocks noChangeAspect="1" noChangeArrowheads="1"/>
          </p:cNvPicPr>
          <p:nvPr/>
        </p:nvPicPr>
        <p:blipFill>
          <a:blip r:embed="rId8" cstate="print"/>
          <a:srcRect/>
          <a:stretch>
            <a:fillRect/>
          </a:stretch>
        </p:blipFill>
        <p:spPr bwMode="auto">
          <a:xfrm>
            <a:off x="8083550" y="4710576"/>
            <a:ext cx="812800" cy="506412"/>
          </a:xfrm>
          <a:prstGeom prst="rect">
            <a:avLst/>
          </a:prstGeom>
          <a:noFill/>
          <a:ln w="9525">
            <a:noFill/>
            <a:miter lim="800000"/>
            <a:headEnd/>
            <a:tailEnd/>
          </a:ln>
        </p:spPr>
      </p:pic>
      <p:pic>
        <p:nvPicPr>
          <p:cNvPr id="172" name="Picture 26"/>
          <p:cNvPicPr>
            <a:picLocks noChangeAspect="1" noChangeArrowheads="1"/>
          </p:cNvPicPr>
          <p:nvPr/>
        </p:nvPicPr>
        <p:blipFill>
          <a:blip r:embed="rId9" cstate="print"/>
          <a:srcRect/>
          <a:stretch>
            <a:fillRect/>
          </a:stretch>
        </p:blipFill>
        <p:spPr bwMode="auto">
          <a:xfrm>
            <a:off x="1482725" y="4685176"/>
            <a:ext cx="508000" cy="542925"/>
          </a:xfrm>
          <a:prstGeom prst="rect">
            <a:avLst/>
          </a:prstGeom>
          <a:noFill/>
          <a:ln w="9525">
            <a:noFill/>
            <a:miter lim="800000"/>
            <a:headEnd/>
            <a:tailEnd/>
          </a:ln>
        </p:spPr>
      </p:pic>
      <p:pic>
        <p:nvPicPr>
          <p:cNvPr id="173" name="Picture 27"/>
          <p:cNvPicPr>
            <a:picLocks noChangeAspect="1" noChangeArrowheads="1"/>
          </p:cNvPicPr>
          <p:nvPr/>
        </p:nvPicPr>
        <p:blipFill>
          <a:blip r:embed="rId10" cstate="print"/>
          <a:srcRect/>
          <a:stretch>
            <a:fillRect/>
          </a:stretch>
        </p:blipFill>
        <p:spPr bwMode="auto">
          <a:xfrm>
            <a:off x="3570288" y="4720101"/>
            <a:ext cx="590550" cy="496887"/>
          </a:xfrm>
          <a:prstGeom prst="rect">
            <a:avLst/>
          </a:prstGeom>
          <a:noFill/>
          <a:ln w="9525">
            <a:noFill/>
            <a:miter lim="800000"/>
            <a:headEnd/>
            <a:tailEnd/>
          </a:ln>
        </p:spPr>
      </p:pic>
      <p:pic>
        <p:nvPicPr>
          <p:cNvPr id="174" name="Picture 5"/>
          <p:cNvPicPr>
            <a:picLocks noChangeAspect="1" noChangeArrowheads="1"/>
          </p:cNvPicPr>
          <p:nvPr/>
        </p:nvPicPr>
        <p:blipFill>
          <a:blip r:embed="rId11" cstate="print"/>
          <a:srcRect l="35959" r="26970"/>
          <a:stretch>
            <a:fillRect/>
          </a:stretch>
        </p:blipFill>
        <p:spPr bwMode="auto">
          <a:xfrm>
            <a:off x="2563813" y="4572463"/>
            <a:ext cx="415925" cy="722313"/>
          </a:xfrm>
          <a:prstGeom prst="rect">
            <a:avLst/>
          </a:prstGeom>
          <a:noFill/>
          <a:ln w="9525">
            <a:noFill/>
            <a:miter lim="800000"/>
            <a:headEnd/>
            <a:tailEnd/>
          </a:ln>
        </p:spPr>
      </p:pic>
      <p:pic>
        <p:nvPicPr>
          <p:cNvPr id="175" name="Picture 9"/>
          <p:cNvPicPr>
            <a:picLocks noChangeAspect="1" noChangeArrowheads="1"/>
          </p:cNvPicPr>
          <p:nvPr/>
        </p:nvPicPr>
        <p:blipFill>
          <a:blip r:embed="rId12" cstate="print"/>
          <a:srcRect/>
          <a:stretch>
            <a:fillRect/>
          </a:stretch>
        </p:blipFill>
        <p:spPr bwMode="auto">
          <a:xfrm>
            <a:off x="5986463" y="4655013"/>
            <a:ext cx="712787" cy="638175"/>
          </a:xfrm>
          <a:prstGeom prst="rect">
            <a:avLst/>
          </a:prstGeom>
          <a:noFill/>
          <a:ln w="9525" algn="ctr">
            <a:noFill/>
            <a:miter lim="800000"/>
            <a:headEnd/>
            <a:tailEnd/>
          </a:ln>
        </p:spPr>
      </p:pic>
      <p:sp>
        <p:nvSpPr>
          <p:cNvPr id="176" name="Rectangle 8"/>
          <p:cNvSpPr>
            <a:spLocks noChangeArrowheads="1"/>
          </p:cNvSpPr>
          <p:nvPr/>
        </p:nvSpPr>
        <p:spPr bwMode="auto">
          <a:xfrm>
            <a:off x="2613025" y="5439238"/>
            <a:ext cx="917575" cy="261610"/>
          </a:xfrm>
          <a:prstGeom prst="rect">
            <a:avLst/>
          </a:prstGeom>
          <a:noFill/>
          <a:ln w="9525">
            <a:noFill/>
            <a:miter lim="800000"/>
            <a:headEnd/>
            <a:tailEnd/>
          </a:ln>
        </p:spPr>
        <p:txBody>
          <a:bodyPr wrap="square" lIns="0" tIns="0" rIns="0" bIns="0">
            <a:spAutoFit/>
          </a:bodyPr>
          <a:lstStyle/>
          <a:p>
            <a:pPr eaLnBrk="0" hangingPunct="0">
              <a:lnSpc>
                <a:spcPct val="85000"/>
              </a:lnSpc>
              <a:spcBef>
                <a:spcPct val="0"/>
              </a:spcBef>
              <a:buClrTx/>
            </a:pPr>
            <a:r>
              <a:rPr lang="en-US" sz="1000" b="1" dirty="0">
                <a:cs typeface="Arial" pitchFamily="34" charset="0"/>
              </a:rPr>
              <a:t>Database</a:t>
            </a:r>
          </a:p>
          <a:p>
            <a:pPr eaLnBrk="0" hangingPunct="0">
              <a:lnSpc>
                <a:spcPct val="85000"/>
              </a:lnSpc>
              <a:spcBef>
                <a:spcPct val="0"/>
              </a:spcBef>
              <a:buClrTx/>
            </a:pPr>
            <a:r>
              <a:rPr lang="en-US" sz="1000" b="1" dirty="0">
                <a:cs typeface="Arial" pitchFamily="34" charset="0"/>
              </a:rPr>
              <a:t>Machine</a:t>
            </a:r>
          </a:p>
        </p:txBody>
      </p:sp>
      <p:sp>
        <p:nvSpPr>
          <p:cNvPr id="177" name="Rectangle 59"/>
          <p:cNvSpPr>
            <a:spLocks noChangeArrowheads="1"/>
          </p:cNvSpPr>
          <p:nvPr/>
        </p:nvSpPr>
        <p:spPr bwMode="auto">
          <a:xfrm>
            <a:off x="5740400" y="5415426"/>
            <a:ext cx="1555750" cy="353943"/>
          </a:xfrm>
          <a:prstGeom prst="rect">
            <a:avLst/>
          </a:prstGeom>
          <a:noFill/>
          <a:ln w="9525">
            <a:noFill/>
            <a:miter lim="800000"/>
            <a:headEnd/>
            <a:tailEnd/>
          </a:ln>
        </p:spPr>
        <p:txBody>
          <a:bodyPr wrap="square">
            <a:spAutoFit/>
          </a:bodyPr>
          <a:lstStyle/>
          <a:p>
            <a:pPr eaLnBrk="0" hangingPunct="0">
              <a:lnSpc>
                <a:spcPct val="85000"/>
              </a:lnSpc>
              <a:spcBef>
                <a:spcPct val="0"/>
              </a:spcBef>
              <a:buClrTx/>
            </a:pPr>
            <a:r>
              <a:rPr lang="ru-RU" sz="1000" b="1" dirty="0" smtClean="0">
                <a:cs typeface="Arial" pitchFamily="34" charset="0"/>
              </a:rPr>
              <a:t>Неструктурированные данные</a:t>
            </a:r>
            <a:endParaRPr lang="en-US" sz="1050" b="1" dirty="0">
              <a:cs typeface="Arial" pitchFamily="34" charset="0"/>
            </a:endParaRPr>
          </a:p>
        </p:txBody>
      </p:sp>
      <p:pic>
        <p:nvPicPr>
          <p:cNvPr id="178" name="Picture 3" descr="AnswersPlusEditor"/>
          <p:cNvPicPr>
            <a:picLocks noChangeAspect="1" noChangeArrowheads="1"/>
          </p:cNvPicPr>
          <p:nvPr/>
        </p:nvPicPr>
        <p:blipFill>
          <a:blip r:embed="rId13" cstate="print"/>
          <a:srcRect/>
          <a:stretch>
            <a:fillRect/>
          </a:stretch>
        </p:blipFill>
        <p:spPr bwMode="auto">
          <a:xfrm flipH="1">
            <a:off x="4181592" y="1816563"/>
            <a:ext cx="765474" cy="495299"/>
          </a:xfrm>
          <a:prstGeom prst="rect">
            <a:avLst/>
          </a:prstGeom>
          <a:noFill/>
          <a:ln w="9525">
            <a:noFill/>
            <a:miter lim="800000"/>
            <a:headEnd/>
            <a:tailEnd/>
          </a:ln>
        </p:spPr>
      </p:pic>
      <p:sp>
        <p:nvSpPr>
          <p:cNvPr id="179" name="Text Box 41"/>
          <p:cNvSpPr txBox="1">
            <a:spLocks noChangeArrowheads="1"/>
          </p:cNvSpPr>
          <p:nvPr/>
        </p:nvSpPr>
        <p:spPr bwMode="auto">
          <a:xfrm>
            <a:off x="4168889" y="2412132"/>
            <a:ext cx="828903" cy="117725"/>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en-US" sz="900" b="1" dirty="0" smtClean="0">
                <a:latin typeface="Arial Unicode MS" pitchFamily="34" charset="-128"/>
              </a:rPr>
              <a:t>OLAP</a:t>
            </a:r>
            <a:r>
              <a:rPr lang="ru-RU" sz="900" b="1" dirty="0" smtClean="0">
                <a:latin typeface="Arial Unicode MS" pitchFamily="34" charset="-128"/>
              </a:rPr>
              <a:t> -анализ</a:t>
            </a:r>
            <a:endParaRPr lang="en-US" sz="900" b="1" dirty="0">
              <a:latin typeface="Arial Unicode MS" pitchFamily="34" charset="-128"/>
              <a:ea typeface="+mn-ea"/>
              <a:cs typeface="Arial" pitchFamily="34" charset="0"/>
            </a:endParaRPr>
          </a:p>
        </p:txBody>
      </p:sp>
      <p:pic>
        <p:nvPicPr>
          <p:cNvPr id="180" name="Picture 8"/>
          <p:cNvPicPr>
            <a:picLocks noChangeAspect="1" noChangeArrowheads="1"/>
          </p:cNvPicPr>
          <p:nvPr/>
        </p:nvPicPr>
        <p:blipFill>
          <a:blip r:embed="rId14" cstate="print"/>
          <a:srcRect/>
          <a:stretch>
            <a:fillRect/>
          </a:stretch>
        </p:blipFill>
        <p:spPr bwMode="auto">
          <a:xfrm>
            <a:off x="5181599" y="1807037"/>
            <a:ext cx="726016" cy="466725"/>
          </a:xfrm>
          <a:prstGeom prst="rect">
            <a:avLst/>
          </a:prstGeom>
          <a:noFill/>
          <a:ln w="9525">
            <a:solidFill>
              <a:srgbClr val="0070C0"/>
            </a:solidFill>
            <a:miter lim="800000"/>
            <a:headEnd/>
            <a:tailEnd/>
          </a:ln>
        </p:spPr>
      </p:pic>
      <p:pic>
        <p:nvPicPr>
          <p:cNvPr id="182" name="Picture 4"/>
          <p:cNvPicPr>
            <a:picLocks noChangeAspect="1" noChangeArrowheads="1"/>
          </p:cNvPicPr>
          <p:nvPr/>
        </p:nvPicPr>
        <p:blipFill>
          <a:blip r:embed="rId15" cstate="print">
            <a:extLst>
              <a:ext uri="{28A0092B-C50C-407E-A947-70E740481C1C}">
                <a14:useLocalDpi xmlns:a14="http://schemas.microsoft.com/office/drawing/2010/main" xmlns="" val="0"/>
              </a:ext>
            </a:extLst>
          </a:blip>
          <a:stretch>
            <a:fillRect/>
          </a:stretch>
        </p:blipFill>
        <p:spPr bwMode="auto">
          <a:xfrm>
            <a:off x="7484967" y="1790774"/>
            <a:ext cx="845522" cy="517859"/>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p:spPr>
      </p:pic>
      <p:pic>
        <p:nvPicPr>
          <p:cNvPr id="183" name="Picture 3"/>
          <p:cNvPicPr>
            <a:picLocks noChangeAspect="1" noChangeArrowheads="1"/>
          </p:cNvPicPr>
          <p:nvPr/>
        </p:nvPicPr>
        <p:blipFill>
          <a:blip r:embed="rId16" cstate="print">
            <a:extLst>
              <a:ext uri="{28A0092B-C50C-407E-A947-70E740481C1C}">
                <a14:useLocalDpi xmlns:a14="http://schemas.microsoft.com/office/drawing/2010/main" xmlns="" val="0"/>
              </a:ext>
            </a:extLst>
          </a:blip>
          <a:stretch>
            <a:fillRect/>
          </a:stretch>
        </p:blipFill>
        <p:spPr bwMode="auto">
          <a:xfrm>
            <a:off x="2081850" y="1685998"/>
            <a:ext cx="752285" cy="752285"/>
          </a:xfrm>
          <a:prstGeom prst="rect">
            <a:avLst/>
          </a:prstGeom>
          <a:noFill/>
          <a:ln w="9525">
            <a:noFill/>
            <a:miter lim="800000"/>
            <a:headEnd/>
            <a:tailEnd/>
          </a:ln>
          <a:effectLst/>
        </p:spPr>
      </p:pic>
      <p:pic>
        <p:nvPicPr>
          <p:cNvPr id="184" name="Picture 2"/>
          <p:cNvPicPr>
            <a:picLocks noChangeAspect="1" noChangeArrowheads="1"/>
          </p:cNvPicPr>
          <p:nvPr/>
        </p:nvPicPr>
        <p:blipFill>
          <a:blip r:embed="rId17" cstate="print">
            <a:extLst>
              <a:ext uri="{28A0092B-C50C-407E-A947-70E740481C1C}">
                <a14:useLocalDpi xmlns:a14="http://schemas.microsoft.com/office/drawing/2010/main" xmlns="" val="0"/>
              </a:ext>
            </a:extLst>
          </a:blip>
          <a:stretch>
            <a:fillRect/>
          </a:stretch>
        </p:blipFill>
        <p:spPr bwMode="auto">
          <a:xfrm>
            <a:off x="249624" y="1701453"/>
            <a:ext cx="698437" cy="698437"/>
          </a:xfrm>
          <a:prstGeom prst="rect">
            <a:avLst/>
          </a:prstGeom>
          <a:noFill/>
          <a:ln w="9525">
            <a:noFill/>
            <a:miter lim="800000"/>
            <a:headEnd/>
            <a:tailEnd/>
          </a:ln>
          <a:effectLst/>
        </p:spPr>
      </p:pic>
      <p:pic>
        <p:nvPicPr>
          <p:cNvPr id="185" name="Picture 25"/>
          <p:cNvPicPr>
            <a:picLocks noChangeAspect="1" noChangeArrowheads="1"/>
          </p:cNvPicPr>
          <p:nvPr/>
        </p:nvPicPr>
        <p:blipFill>
          <a:blip r:embed="rId18" cstate="print">
            <a:extLst>
              <a:ext uri="{28A0092B-C50C-407E-A947-70E740481C1C}">
                <a14:useLocalDpi xmlns:a14="http://schemas.microsoft.com/office/drawing/2010/main" xmlns="" val="0"/>
              </a:ext>
            </a:extLst>
          </a:blip>
          <a:stretch>
            <a:fillRect/>
          </a:stretch>
        </p:blipFill>
        <p:spPr bwMode="auto">
          <a:xfrm>
            <a:off x="6651203" y="1637431"/>
            <a:ext cx="806654" cy="806654"/>
          </a:xfrm>
          <a:prstGeom prst="rect">
            <a:avLst/>
          </a:prstGeom>
          <a:noFill/>
          <a:ln w="9525">
            <a:noFill/>
            <a:miter lim="800000"/>
            <a:headEnd/>
            <a:tailEnd/>
          </a:ln>
        </p:spPr>
      </p:pic>
      <p:pic>
        <p:nvPicPr>
          <p:cNvPr id="186" name="Picture 185"/>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rot="21244180">
            <a:off x="6153166" y="1645296"/>
            <a:ext cx="466584" cy="699876"/>
          </a:xfrm>
          <a:prstGeom prst="rect">
            <a:avLst/>
          </a:prstGeom>
        </p:spPr>
      </p:pic>
      <p:pic>
        <p:nvPicPr>
          <p:cNvPr id="187" name="Picture 52"/>
          <p:cNvPicPr>
            <a:picLocks noChangeAspect="1" noChangeArrowheads="1"/>
          </p:cNvPicPr>
          <p:nvPr/>
        </p:nvPicPr>
        <p:blipFill>
          <a:blip r:embed="rId20" cstate="print">
            <a:extLst>
              <a:ext uri="{28A0092B-C50C-407E-A947-70E740481C1C}">
                <a14:useLocalDpi xmlns:a14="http://schemas.microsoft.com/office/drawing/2010/main" xmlns="" val="0"/>
              </a:ext>
            </a:extLst>
          </a:blip>
          <a:stretch>
            <a:fillRect/>
          </a:stretch>
        </p:blipFill>
        <p:spPr bwMode="auto">
          <a:xfrm>
            <a:off x="8440634" y="1735875"/>
            <a:ext cx="571860" cy="571860"/>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p:spPr>
      </p:pic>
      <p:sp>
        <p:nvSpPr>
          <p:cNvPr id="188" name="Text Box 41"/>
          <p:cNvSpPr txBox="1">
            <a:spLocks noChangeArrowheads="1"/>
          </p:cNvSpPr>
          <p:nvPr/>
        </p:nvSpPr>
        <p:spPr bwMode="auto">
          <a:xfrm>
            <a:off x="8219847" y="2440707"/>
            <a:ext cx="828903" cy="117725"/>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en-US" sz="900" b="1" dirty="0" smtClean="0">
                <a:latin typeface="Arial Unicode MS" pitchFamily="34" charset="-128"/>
                <a:ea typeface="+mn-ea"/>
                <a:cs typeface="Arial" pitchFamily="34" charset="0"/>
              </a:rPr>
              <a:t>Collaborate</a:t>
            </a:r>
            <a:endParaRPr lang="en-US" sz="900" b="1" dirty="0">
              <a:latin typeface="Arial Unicode MS" pitchFamily="34" charset="-128"/>
              <a:ea typeface="+mn-ea"/>
              <a:cs typeface="Arial" pitchFamily="34" charset="0"/>
            </a:endParaRPr>
          </a:p>
        </p:txBody>
      </p:sp>
      <p:pic>
        <p:nvPicPr>
          <p:cNvPr id="48" name="Picture 46" descr="db2xdb030"/>
          <p:cNvPicPr>
            <a:picLocks noChangeAspect="1" noChangeArrowheads="1"/>
          </p:cNvPicPr>
          <p:nvPr/>
        </p:nvPicPr>
        <p:blipFill>
          <a:blip r:embed="rId21" cstate="print"/>
          <a:srcRect/>
          <a:stretch>
            <a:fillRect/>
          </a:stretch>
        </p:blipFill>
        <p:spPr bwMode="auto">
          <a:xfrm>
            <a:off x="7688263" y="3487519"/>
            <a:ext cx="1173162" cy="635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826" y="195254"/>
            <a:ext cx="7913914" cy="920297"/>
          </a:xfrm>
        </p:spPr>
        <p:txBody>
          <a:bodyPr/>
          <a:lstStyle/>
          <a:p>
            <a:r>
              <a:rPr lang="ru-RU" altLang="ja-JP" dirty="0" smtClean="0">
                <a:ea typeface="MS PGothic" pitchFamily="34" charset="-128"/>
              </a:rPr>
              <a:t>Все инструменты анализа</a:t>
            </a:r>
            <a:r>
              <a:rPr lang="en-US" altLang="ja-JP" dirty="0" smtClean="0">
                <a:ea typeface="MS PGothic" pitchFamily="34" charset="-128"/>
              </a:rPr>
              <a:t/>
            </a:r>
            <a:br>
              <a:rPr lang="en-US" altLang="ja-JP" dirty="0" smtClean="0">
                <a:ea typeface="MS PGothic" pitchFamily="34" charset="-128"/>
              </a:rPr>
            </a:br>
            <a:r>
              <a:rPr lang="en-US" altLang="ja-JP" sz="2400" i="1" dirty="0" smtClean="0">
                <a:solidFill>
                  <a:schemeClr val="accent1"/>
                </a:solidFill>
              </a:rPr>
              <a:t>Oracle BI </a:t>
            </a:r>
            <a:endParaRPr lang="en-US" sz="2400" i="1" dirty="0">
              <a:solidFill>
                <a:srgbClr val="FF0000"/>
              </a:solidFill>
            </a:endParaRPr>
          </a:p>
        </p:txBody>
      </p:sp>
      <p:sp>
        <p:nvSpPr>
          <p:cNvPr id="6" name="Arc 5"/>
          <p:cNvSpPr/>
          <p:nvPr/>
        </p:nvSpPr>
        <p:spPr bwMode="auto">
          <a:xfrm>
            <a:off x="-1545462" y="3807856"/>
            <a:ext cx="914400" cy="914400"/>
          </a:xfrm>
          <a:prstGeom prst="arc">
            <a:avLst/>
          </a:prstGeom>
          <a:noFill/>
          <a:ln w="9525" cap="flat" cmpd="sng" algn="ctr">
            <a:noFill/>
            <a:prstDash val="solid"/>
            <a:round/>
            <a:headEnd type="none" w="sm" len="sm"/>
            <a:tailEnd type="none" w="sm" len="sm"/>
          </a:ln>
          <a:effectLst/>
        </p:spPr>
        <p:txBody>
          <a:bodyPr wrap="none" lIns="92075" tIns="46038" rIns="92075" bIns="46038" anchor="ctr"/>
          <a:lstStyle/>
          <a:p>
            <a:pPr algn="ctr" rtl="0" fontAlgn="base">
              <a:lnSpc>
                <a:spcPct val="90000"/>
              </a:lnSpc>
              <a:spcBef>
                <a:spcPct val="50000"/>
              </a:spcBef>
              <a:spcAft>
                <a:spcPct val="0"/>
              </a:spcAft>
              <a:defRPr/>
            </a:pPr>
            <a:endParaRPr lang="en-US" sz="2000" kern="1200">
              <a:solidFill>
                <a:srgbClr val="FF0000"/>
              </a:solidFill>
              <a:latin typeface="Arial" charset="0"/>
              <a:ea typeface="+mn-ea"/>
              <a:cs typeface="Times New Roman" pitchFamily="18" charset="0"/>
            </a:endParaRPr>
          </a:p>
        </p:txBody>
      </p:sp>
      <p:sp>
        <p:nvSpPr>
          <p:cNvPr id="75" name="Rectangle 74"/>
          <p:cNvSpPr/>
          <p:nvPr/>
        </p:nvSpPr>
        <p:spPr bwMode="auto">
          <a:xfrm>
            <a:off x="114300" y="4471316"/>
            <a:ext cx="8915400" cy="1457326"/>
          </a:xfrm>
          <a:prstGeom prst="rect">
            <a:avLst/>
          </a:prstGeom>
          <a:solidFill>
            <a:schemeClr val="bg2">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rgbClr val="000000"/>
              </a:solidFill>
              <a:effectLst/>
              <a:latin typeface="Arial" charset="0"/>
            </a:endParaRPr>
          </a:p>
        </p:txBody>
      </p:sp>
      <p:sp>
        <p:nvSpPr>
          <p:cNvPr id="83" name="Rectangle 82"/>
          <p:cNvSpPr/>
          <p:nvPr/>
        </p:nvSpPr>
        <p:spPr bwMode="auto">
          <a:xfrm>
            <a:off x="142874" y="1432841"/>
            <a:ext cx="8905876" cy="1266825"/>
          </a:xfrm>
          <a:prstGeom prst="rect">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bg1"/>
              </a:solidFill>
              <a:effectLst/>
              <a:latin typeface="Arial" charset="0"/>
            </a:endParaRPr>
          </a:p>
        </p:txBody>
      </p:sp>
      <p:sp>
        <p:nvSpPr>
          <p:cNvPr id="84" name="AutoShape 11"/>
          <p:cNvSpPr>
            <a:spLocks noChangeArrowheads="1"/>
          </p:cNvSpPr>
          <p:nvPr/>
        </p:nvSpPr>
        <p:spPr bwMode="ltGray">
          <a:xfrm>
            <a:off x="171450" y="2943687"/>
            <a:ext cx="8789165" cy="1369290"/>
          </a:xfrm>
          <a:prstGeom prst="roundRect">
            <a:avLst>
              <a:gd name="adj" fmla="val 0"/>
            </a:avLst>
          </a:prstGeom>
          <a:solidFill>
            <a:schemeClr val="bg2">
              <a:lumMod val="20000"/>
              <a:lumOff val="80000"/>
            </a:schemeClr>
          </a:solidFill>
          <a:ln w="9525" algn="ctr">
            <a:solidFill>
              <a:schemeClr val="bg2">
                <a:lumMod val="20000"/>
                <a:lumOff val="80000"/>
              </a:schemeClr>
            </a:solidFill>
            <a:round/>
            <a:headEnd/>
            <a:tailEnd/>
          </a:ln>
        </p:spPr>
        <p:txBody>
          <a:bodyPr wrap="none" lIns="91435" tIns="274320" rIns="91435" bIns="45718" anchor="t" anchorCtr="0"/>
          <a:lstStyle/>
          <a:p>
            <a:pPr algn="ctr">
              <a:spcBef>
                <a:spcPts val="1000"/>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dirty="0" smtClean="0">
                <a:solidFill>
                  <a:schemeClr val="tx1"/>
                </a:solidFill>
              </a:rPr>
              <a:t>Единая информационная бизнес- модель</a:t>
            </a:r>
            <a:endParaRPr lang="en-US" dirty="0">
              <a:solidFill>
                <a:schemeClr val="tx1"/>
              </a:solidFill>
            </a:endParaRPr>
          </a:p>
        </p:txBody>
      </p:sp>
      <p:sp>
        <p:nvSpPr>
          <p:cNvPr id="85" name="Text Box 32"/>
          <p:cNvSpPr txBox="1">
            <a:spLocks noChangeArrowheads="1"/>
          </p:cNvSpPr>
          <p:nvPr/>
        </p:nvSpPr>
        <p:spPr bwMode="auto">
          <a:xfrm>
            <a:off x="992413" y="2385513"/>
            <a:ext cx="1194764" cy="235449"/>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ru-RU" sz="900" b="1" dirty="0" smtClean="0">
                <a:solidFill>
                  <a:schemeClr val="bg1"/>
                </a:solidFill>
                <a:latin typeface="Arial Unicode MS" pitchFamily="34" charset="-128"/>
                <a:ea typeface="+mn-ea"/>
                <a:cs typeface="Arial" pitchFamily="34" charset="0"/>
              </a:rPr>
              <a:t>Информационные</a:t>
            </a:r>
          </a:p>
          <a:p>
            <a:pPr algn="ctr" eaLnBrk="0" hangingPunct="0">
              <a:lnSpc>
                <a:spcPct val="85000"/>
              </a:lnSpc>
              <a:buClr>
                <a:srgbClr val="FD0000"/>
              </a:buClr>
              <a:buNone/>
              <a:defRPr/>
            </a:pPr>
            <a:r>
              <a:rPr lang="ru-RU" sz="900" b="1" dirty="0" smtClean="0">
                <a:solidFill>
                  <a:schemeClr val="bg1"/>
                </a:solidFill>
                <a:latin typeface="Arial Unicode MS" pitchFamily="34" charset="-128"/>
              </a:rPr>
              <a:t>панели</a:t>
            </a:r>
            <a:endParaRPr lang="en-US" sz="900" b="1" dirty="0">
              <a:solidFill>
                <a:schemeClr val="bg1"/>
              </a:solidFill>
              <a:latin typeface="Arial Unicode MS" pitchFamily="34" charset="-128"/>
              <a:ea typeface="+mn-ea"/>
              <a:cs typeface="Arial" pitchFamily="34" charset="0"/>
            </a:endParaRPr>
          </a:p>
        </p:txBody>
      </p:sp>
      <p:sp>
        <p:nvSpPr>
          <p:cNvPr id="87" name="Text Box 30"/>
          <p:cNvSpPr txBox="1">
            <a:spLocks noChangeArrowheads="1"/>
          </p:cNvSpPr>
          <p:nvPr/>
        </p:nvSpPr>
        <p:spPr bwMode="auto">
          <a:xfrm>
            <a:off x="6679836" y="2350593"/>
            <a:ext cx="835389" cy="235449"/>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ru-RU" sz="900" b="1" dirty="0" smtClean="0">
                <a:solidFill>
                  <a:schemeClr val="bg1"/>
                </a:solidFill>
                <a:latin typeface="Arial Unicode MS" pitchFamily="34" charset="-128"/>
                <a:ea typeface="+mn-ea"/>
                <a:cs typeface="Arial" pitchFamily="34" charset="0"/>
              </a:rPr>
              <a:t>Интеграция с</a:t>
            </a:r>
            <a:endParaRPr lang="ru-RU" sz="900" b="1" dirty="0">
              <a:solidFill>
                <a:schemeClr val="bg1"/>
              </a:solidFill>
              <a:latin typeface="Arial Unicode MS" pitchFamily="34" charset="-128"/>
            </a:endParaRPr>
          </a:p>
          <a:p>
            <a:pPr algn="ctr" eaLnBrk="0" hangingPunct="0">
              <a:lnSpc>
                <a:spcPct val="85000"/>
              </a:lnSpc>
              <a:buClr>
                <a:srgbClr val="FD0000"/>
              </a:buClr>
              <a:buNone/>
              <a:defRPr/>
            </a:pPr>
            <a:r>
              <a:rPr lang="en-US" sz="900" b="1" dirty="0" smtClean="0">
                <a:solidFill>
                  <a:schemeClr val="bg1"/>
                </a:solidFill>
                <a:latin typeface="Arial Unicode MS" pitchFamily="34" charset="-128"/>
              </a:rPr>
              <a:t>MS Office</a:t>
            </a:r>
            <a:endParaRPr lang="ru-RU" sz="900" b="1" dirty="0" smtClean="0">
              <a:solidFill>
                <a:schemeClr val="bg1"/>
              </a:solidFill>
              <a:latin typeface="Arial Unicode MS" pitchFamily="34" charset="-128"/>
              <a:ea typeface="+mn-ea"/>
              <a:cs typeface="Arial" pitchFamily="34" charset="0"/>
            </a:endParaRPr>
          </a:p>
        </p:txBody>
      </p:sp>
      <p:sp>
        <p:nvSpPr>
          <p:cNvPr id="88" name="Rectangle 87"/>
          <p:cNvSpPr/>
          <p:nvPr/>
        </p:nvSpPr>
        <p:spPr>
          <a:xfrm>
            <a:off x="2085975" y="2360038"/>
            <a:ext cx="1038225" cy="327782"/>
          </a:xfrm>
          <a:prstGeom prst="rect">
            <a:avLst/>
          </a:prstGeom>
        </p:spPr>
        <p:txBody>
          <a:bodyPr wrap="square">
            <a:spAutoFit/>
          </a:bodyPr>
          <a:lstStyle/>
          <a:p>
            <a:pPr eaLnBrk="0" hangingPunct="0">
              <a:lnSpc>
                <a:spcPct val="85000"/>
              </a:lnSpc>
              <a:buClr>
                <a:srgbClr val="FD0000"/>
              </a:buClr>
              <a:defRPr/>
            </a:pPr>
            <a:r>
              <a:rPr lang="ru-RU" sz="900" b="1" dirty="0" smtClean="0">
                <a:solidFill>
                  <a:schemeClr val="bg1"/>
                </a:solidFill>
                <a:latin typeface="+mn-lt"/>
                <a:cs typeface="Arial" pitchFamily="34" charset="0"/>
              </a:rPr>
              <a:t>Регламентные</a:t>
            </a:r>
          </a:p>
          <a:p>
            <a:pPr algn="ctr" eaLnBrk="0" hangingPunct="0">
              <a:lnSpc>
                <a:spcPct val="85000"/>
              </a:lnSpc>
              <a:buClr>
                <a:srgbClr val="FD0000"/>
              </a:buClr>
              <a:defRPr/>
            </a:pPr>
            <a:r>
              <a:rPr lang="ru-RU" sz="900" b="1" dirty="0" smtClean="0">
                <a:solidFill>
                  <a:schemeClr val="bg1"/>
                </a:solidFill>
                <a:latin typeface="+mn-lt"/>
              </a:rPr>
              <a:t>отчеты</a:t>
            </a:r>
            <a:endParaRPr lang="en-US" sz="900" b="1" dirty="0">
              <a:solidFill>
                <a:schemeClr val="bg1"/>
              </a:solidFill>
              <a:latin typeface="+mn-lt"/>
              <a:cs typeface="Arial" pitchFamily="34" charset="0"/>
            </a:endParaRPr>
          </a:p>
        </p:txBody>
      </p:sp>
      <p:sp>
        <p:nvSpPr>
          <p:cNvPr id="89" name="Text Box 39"/>
          <p:cNvSpPr txBox="1">
            <a:spLocks noChangeArrowheads="1"/>
          </p:cNvSpPr>
          <p:nvPr/>
        </p:nvSpPr>
        <p:spPr bwMode="auto">
          <a:xfrm>
            <a:off x="6204048" y="2382109"/>
            <a:ext cx="380768" cy="117725"/>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en-US" sz="900" b="1" dirty="0" smtClean="0">
                <a:solidFill>
                  <a:schemeClr val="bg1"/>
                </a:solidFill>
                <a:latin typeface="Arial Unicode MS" pitchFamily="34" charset="-128"/>
                <a:ea typeface="+mn-ea"/>
                <a:cs typeface="Arial" pitchFamily="34" charset="0"/>
              </a:rPr>
              <a:t>Mobile</a:t>
            </a:r>
            <a:endParaRPr lang="en-US" sz="900" b="1" dirty="0">
              <a:solidFill>
                <a:schemeClr val="bg1"/>
              </a:solidFill>
              <a:latin typeface="Arial Unicode MS" pitchFamily="34" charset="-128"/>
              <a:ea typeface="+mn-ea"/>
              <a:cs typeface="Arial" pitchFamily="34" charset="0"/>
            </a:endParaRPr>
          </a:p>
        </p:txBody>
      </p:sp>
      <p:sp>
        <p:nvSpPr>
          <p:cNvPr id="90" name="Text Box 30"/>
          <p:cNvSpPr txBox="1">
            <a:spLocks noChangeArrowheads="1"/>
          </p:cNvSpPr>
          <p:nvPr/>
        </p:nvSpPr>
        <p:spPr bwMode="auto">
          <a:xfrm>
            <a:off x="187485" y="2398805"/>
            <a:ext cx="835389" cy="235449"/>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ru-RU" sz="900" b="1" dirty="0" smtClean="0">
                <a:solidFill>
                  <a:schemeClr val="bg1"/>
                </a:solidFill>
                <a:latin typeface="Arial Unicode MS" pitchFamily="34" charset="-128"/>
              </a:rPr>
              <a:t>Произвольные запросы</a:t>
            </a:r>
          </a:p>
        </p:txBody>
      </p:sp>
      <p:sp>
        <p:nvSpPr>
          <p:cNvPr id="93" name="Text Box 41"/>
          <p:cNvSpPr txBox="1">
            <a:spLocks noChangeArrowheads="1"/>
          </p:cNvSpPr>
          <p:nvPr/>
        </p:nvSpPr>
        <p:spPr bwMode="auto">
          <a:xfrm>
            <a:off x="7464539" y="2428460"/>
            <a:ext cx="828903" cy="117725"/>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en-US" sz="900" b="1" dirty="0" smtClean="0">
                <a:solidFill>
                  <a:schemeClr val="bg1"/>
                </a:solidFill>
                <a:latin typeface="Arial Unicode MS" pitchFamily="34" charset="-128"/>
                <a:ea typeface="+mn-ea"/>
                <a:cs typeface="Arial" pitchFamily="34" charset="0"/>
              </a:rPr>
              <a:t>Scorecards</a:t>
            </a:r>
            <a:endParaRPr lang="en-US" sz="900" b="1" dirty="0">
              <a:solidFill>
                <a:schemeClr val="bg1"/>
              </a:solidFill>
              <a:latin typeface="Arial Unicode MS" pitchFamily="34" charset="-128"/>
              <a:ea typeface="+mn-ea"/>
              <a:cs typeface="Arial" pitchFamily="34" charset="0"/>
            </a:endParaRPr>
          </a:p>
        </p:txBody>
      </p:sp>
      <p:sp>
        <p:nvSpPr>
          <p:cNvPr id="96" name="Rectangle 95"/>
          <p:cNvSpPr/>
          <p:nvPr/>
        </p:nvSpPr>
        <p:spPr bwMode="auto">
          <a:xfrm>
            <a:off x="1749892" y="1968421"/>
            <a:ext cx="111079" cy="286874"/>
          </a:xfrm>
          <a:prstGeom prst="rect">
            <a:avLst/>
          </a:prstGeom>
          <a:no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400" b="1" i="0" u="none" strike="noStrike" cap="none" normalizeH="0" baseline="0" smtClean="0">
              <a:ln>
                <a:noFill/>
              </a:ln>
              <a:solidFill>
                <a:schemeClr val="bg1"/>
              </a:solidFill>
              <a:effectLst/>
              <a:latin typeface="Arial" charset="0"/>
            </a:endParaRPr>
          </a:p>
        </p:txBody>
      </p:sp>
      <p:sp>
        <p:nvSpPr>
          <p:cNvPr id="97" name="Rectangle 96"/>
          <p:cNvSpPr/>
          <p:nvPr/>
        </p:nvSpPr>
        <p:spPr bwMode="auto">
          <a:xfrm>
            <a:off x="1629556" y="1982761"/>
            <a:ext cx="638705" cy="286874"/>
          </a:xfrm>
          <a:prstGeom prst="rect">
            <a:avLst/>
          </a:prstGeom>
          <a:no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400" b="1" i="0" u="none" strike="noStrike" cap="none" normalizeH="0" baseline="0" smtClean="0">
              <a:ln>
                <a:noFill/>
              </a:ln>
              <a:solidFill>
                <a:schemeClr val="bg1"/>
              </a:solidFill>
              <a:effectLst/>
              <a:latin typeface="Arial" charset="0"/>
            </a:endParaRPr>
          </a:p>
        </p:txBody>
      </p:sp>
      <p:pic>
        <p:nvPicPr>
          <p:cNvPr id="98" name="Picture 2"/>
          <p:cNvPicPr>
            <a:picLocks noChangeAspect="1" noChangeArrowheads="1"/>
          </p:cNvPicPr>
          <p:nvPr/>
        </p:nvPicPr>
        <p:blipFill>
          <a:blip r:embed="rId4" cstate="print"/>
          <a:srcRect/>
          <a:stretch>
            <a:fillRect/>
          </a:stretch>
        </p:blipFill>
        <p:spPr bwMode="auto">
          <a:xfrm>
            <a:off x="3116274" y="1773319"/>
            <a:ext cx="765773" cy="534833"/>
          </a:xfrm>
          <a:prstGeom prst="rect">
            <a:avLst/>
          </a:prstGeom>
          <a:noFill/>
          <a:ln w="9525" algn="ctr">
            <a:noFill/>
            <a:miter lim="800000"/>
            <a:headEnd/>
            <a:tailEnd/>
          </a:ln>
        </p:spPr>
      </p:pic>
      <p:sp>
        <p:nvSpPr>
          <p:cNvPr id="99" name="Text Box 30"/>
          <p:cNvSpPr txBox="1">
            <a:spLocks noChangeArrowheads="1"/>
          </p:cNvSpPr>
          <p:nvPr/>
        </p:nvSpPr>
        <p:spPr bwMode="auto">
          <a:xfrm>
            <a:off x="3067050" y="2386024"/>
            <a:ext cx="1009650" cy="235449"/>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ru-RU" sz="900" b="1" dirty="0" smtClean="0">
                <a:solidFill>
                  <a:schemeClr val="bg1"/>
                </a:solidFill>
                <a:latin typeface="Arial Unicode MS" pitchFamily="34" charset="-128"/>
                <a:ea typeface="+mn-ea"/>
                <a:cs typeface="Arial" pitchFamily="34" charset="0"/>
              </a:rPr>
              <a:t>Пространственная</a:t>
            </a:r>
          </a:p>
          <a:p>
            <a:pPr algn="ctr" eaLnBrk="0" hangingPunct="0">
              <a:lnSpc>
                <a:spcPct val="85000"/>
              </a:lnSpc>
              <a:buClr>
                <a:srgbClr val="FD0000"/>
              </a:buClr>
              <a:buNone/>
              <a:defRPr/>
            </a:pPr>
            <a:r>
              <a:rPr lang="ru-RU" sz="900" b="1" dirty="0" smtClean="0">
                <a:solidFill>
                  <a:schemeClr val="bg1"/>
                </a:solidFill>
                <a:latin typeface="Arial Unicode MS" pitchFamily="34" charset="-128"/>
              </a:rPr>
              <a:t>аналитика</a:t>
            </a:r>
            <a:endParaRPr lang="en-US" sz="900" b="1" dirty="0">
              <a:solidFill>
                <a:schemeClr val="bg1"/>
              </a:solidFill>
              <a:latin typeface="Arial Unicode MS" pitchFamily="34" charset="-128"/>
              <a:ea typeface="+mn-ea"/>
              <a:cs typeface="Arial" pitchFamily="34" charset="0"/>
            </a:endParaRPr>
          </a:p>
        </p:txBody>
      </p:sp>
      <p:cxnSp>
        <p:nvCxnSpPr>
          <p:cNvPr id="100" name="Elbow Connector 99"/>
          <p:cNvCxnSpPr/>
          <p:nvPr/>
        </p:nvCxnSpPr>
        <p:spPr bwMode="auto">
          <a:xfrm>
            <a:off x="2250640" y="2924920"/>
            <a:ext cx="706867" cy="673009"/>
          </a:xfrm>
          <a:prstGeom prst="bentConnector3">
            <a:avLst/>
          </a:prstGeom>
          <a:noFill/>
          <a:ln w="9525" cap="flat" cmpd="sng" algn="ctr">
            <a:noFill/>
            <a:prstDash val="solid"/>
            <a:round/>
            <a:headEnd type="none" w="med" len="med"/>
            <a:tailEnd type="none" w="med" len="med"/>
          </a:ln>
          <a:effectLst/>
        </p:spPr>
      </p:cxnSp>
      <p:sp>
        <p:nvSpPr>
          <p:cNvPr id="101" name="Rectangle 100"/>
          <p:cNvSpPr/>
          <p:nvPr/>
        </p:nvSpPr>
        <p:spPr>
          <a:xfrm>
            <a:off x="5123719" y="2305721"/>
            <a:ext cx="1096106" cy="327782"/>
          </a:xfrm>
          <a:prstGeom prst="rect">
            <a:avLst/>
          </a:prstGeom>
        </p:spPr>
        <p:txBody>
          <a:bodyPr wrap="square">
            <a:spAutoFit/>
          </a:bodyPr>
          <a:lstStyle/>
          <a:p>
            <a:pPr algn="ctr" eaLnBrk="0" hangingPunct="0">
              <a:lnSpc>
                <a:spcPct val="85000"/>
              </a:lnSpc>
              <a:buClr>
                <a:srgbClr val="FD0000"/>
              </a:buClr>
              <a:defRPr/>
            </a:pPr>
            <a:r>
              <a:rPr lang="ru-RU" sz="900" b="1" dirty="0" smtClean="0">
                <a:solidFill>
                  <a:schemeClr val="bg1"/>
                </a:solidFill>
                <a:latin typeface="+mn-lt"/>
              </a:rPr>
              <a:t>Активный бизнес-анализ</a:t>
            </a:r>
            <a:endParaRPr lang="en-US" sz="900" b="1" dirty="0">
              <a:solidFill>
                <a:schemeClr val="bg1"/>
              </a:solidFill>
              <a:latin typeface="+mn-lt"/>
              <a:cs typeface="Arial" pitchFamily="34" charset="0"/>
            </a:endParaRPr>
          </a:p>
        </p:txBody>
      </p:sp>
      <p:pic>
        <p:nvPicPr>
          <p:cNvPr id="102" name="Picture 10"/>
          <p:cNvPicPr>
            <a:picLocks noChangeAspect="1" noChangeArrowheads="1"/>
          </p:cNvPicPr>
          <p:nvPr/>
        </p:nvPicPr>
        <p:blipFill>
          <a:blip r:embed="rId5" cstate="print"/>
          <a:srcRect/>
          <a:stretch>
            <a:fillRect/>
          </a:stretch>
        </p:blipFill>
        <p:spPr bwMode="auto">
          <a:xfrm>
            <a:off x="1169664" y="1779364"/>
            <a:ext cx="739744" cy="495514"/>
          </a:xfrm>
          <a:prstGeom prst="rect">
            <a:avLst/>
          </a:prstGeom>
          <a:noFill/>
          <a:ln w="9525">
            <a:solidFill>
              <a:schemeClr val="accent4">
                <a:lumMod val="65000"/>
                <a:lumOff val="35000"/>
              </a:schemeClr>
            </a:solidFill>
            <a:miter lim="800000"/>
            <a:headEnd/>
            <a:tailEnd/>
          </a:ln>
          <a:effectLst/>
        </p:spPr>
      </p:pic>
      <p:sp>
        <p:nvSpPr>
          <p:cNvPr id="103" name="Rectangle 7"/>
          <p:cNvSpPr>
            <a:spLocks noChangeArrowheads="1"/>
          </p:cNvSpPr>
          <p:nvPr/>
        </p:nvSpPr>
        <p:spPr bwMode="auto">
          <a:xfrm>
            <a:off x="237066" y="5365078"/>
            <a:ext cx="1228725" cy="261610"/>
          </a:xfrm>
          <a:prstGeom prst="rect">
            <a:avLst/>
          </a:prstGeom>
          <a:noFill/>
          <a:ln w="9525">
            <a:noFill/>
            <a:miter lim="800000"/>
            <a:headEnd/>
            <a:tailEnd/>
          </a:ln>
        </p:spPr>
        <p:txBody>
          <a:bodyPr wrap="square" lIns="0" tIns="0" rIns="0" bIns="0">
            <a:spAutoFit/>
          </a:bodyPr>
          <a:lstStyle/>
          <a:p>
            <a:pPr eaLnBrk="0" hangingPunct="0">
              <a:lnSpc>
                <a:spcPct val="85000"/>
              </a:lnSpc>
              <a:spcBef>
                <a:spcPct val="0"/>
              </a:spcBef>
              <a:buClrTx/>
            </a:pPr>
            <a:r>
              <a:rPr lang="ru-RU" sz="1000" b="1" dirty="0" smtClean="0">
                <a:cs typeface="Arial" pitchFamily="34" charset="0"/>
              </a:rPr>
              <a:t>Транзакционные системы </a:t>
            </a:r>
            <a:r>
              <a:rPr lang="en-US" sz="1000" b="1" dirty="0" smtClean="0">
                <a:cs typeface="Arial" pitchFamily="34" charset="0"/>
              </a:rPr>
              <a:t>OLTP)(</a:t>
            </a:r>
            <a:endParaRPr lang="en-US" sz="1000" b="1" dirty="0">
              <a:cs typeface="Arial" pitchFamily="34" charset="0"/>
            </a:endParaRPr>
          </a:p>
        </p:txBody>
      </p:sp>
      <p:sp>
        <p:nvSpPr>
          <p:cNvPr id="104" name="Rectangle 8"/>
          <p:cNvSpPr>
            <a:spLocks noChangeArrowheads="1"/>
          </p:cNvSpPr>
          <p:nvPr/>
        </p:nvSpPr>
        <p:spPr bwMode="auto">
          <a:xfrm>
            <a:off x="1460499" y="5366666"/>
            <a:ext cx="965201" cy="392415"/>
          </a:xfrm>
          <a:prstGeom prst="rect">
            <a:avLst/>
          </a:prstGeom>
          <a:noFill/>
          <a:ln w="9525">
            <a:noFill/>
            <a:miter lim="800000"/>
            <a:headEnd/>
            <a:tailEnd/>
          </a:ln>
        </p:spPr>
        <p:txBody>
          <a:bodyPr wrap="square" lIns="0" tIns="0" rIns="0" bIns="0">
            <a:spAutoFit/>
          </a:bodyPr>
          <a:lstStyle/>
          <a:p>
            <a:pPr eaLnBrk="0" hangingPunct="0">
              <a:lnSpc>
                <a:spcPct val="85000"/>
              </a:lnSpc>
              <a:spcBef>
                <a:spcPct val="0"/>
              </a:spcBef>
              <a:buClrTx/>
            </a:pPr>
            <a:r>
              <a:rPr lang="ru-RU" sz="1000" b="1" dirty="0" smtClean="0">
                <a:cs typeface="Arial" pitchFamily="34" charset="0"/>
              </a:rPr>
              <a:t>Хранилища и витрины данных</a:t>
            </a:r>
            <a:endParaRPr lang="en-US" sz="1000" b="1" dirty="0">
              <a:cs typeface="Arial" pitchFamily="34" charset="0"/>
            </a:endParaRPr>
          </a:p>
        </p:txBody>
      </p:sp>
      <p:sp>
        <p:nvSpPr>
          <p:cNvPr id="105" name="Rectangle 9"/>
          <p:cNvSpPr>
            <a:spLocks noChangeArrowheads="1"/>
          </p:cNvSpPr>
          <p:nvPr/>
        </p:nvSpPr>
        <p:spPr bwMode="auto">
          <a:xfrm>
            <a:off x="4583113" y="5374604"/>
            <a:ext cx="1220787" cy="392415"/>
          </a:xfrm>
          <a:prstGeom prst="rect">
            <a:avLst/>
          </a:prstGeom>
          <a:noFill/>
          <a:ln w="9525">
            <a:noFill/>
            <a:miter lim="800000"/>
            <a:headEnd/>
            <a:tailEnd/>
          </a:ln>
        </p:spPr>
        <p:txBody>
          <a:bodyPr wrap="square" lIns="0" tIns="0" rIns="0" bIns="0">
            <a:spAutoFit/>
          </a:bodyPr>
          <a:lstStyle/>
          <a:p>
            <a:pPr eaLnBrk="0" hangingPunct="0">
              <a:lnSpc>
                <a:spcPct val="85000"/>
              </a:lnSpc>
              <a:spcBef>
                <a:spcPct val="0"/>
              </a:spcBef>
              <a:buClrTx/>
            </a:pPr>
            <a:r>
              <a:rPr lang="ru-RU" sz="1000" b="1" dirty="0" smtClean="0">
                <a:cs typeface="Arial" pitchFamily="34" charset="0"/>
              </a:rPr>
              <a:t>Гпромышленные приложения</a:t>
            </a:r>
            <a:endParaRPr lang="en-US" sz="1000" b="1" dirty="0">
              <a:cs typeface="Arial" pitchFamily="34" charset="0"/>
            </a:endParaRPr>
          </a:p>
          <a:p>
            <a:pPr eaLnBrk="0" hangingPunct="0">
              <a:lnSpc>
                <a:spcPct val="85000"/>
              </a:lnSpc>
              <a:spcBef>
                <a:spcPct val="0"/>
              </a:spcBef>
              <a:buClrTx/>
            </a:pPr>
            <a:r>
              <a:rPr lang="en-US" sz="1000" b="1" dirty="0">
                <a:cs typeface="Arial" pitchFamily="34" charset="0"/>
              </a:rPr>
              <a:t>(Oracle, </a:t>
            </a:r>
            <a:r>
              <a:rPr lang="en-US" sz="1000" b="1" dirty="0" smtClean="0">
                <a:cs typeface="Arial" pitchFamily="34" charset="0"/>
              </a:rPr>
              <a:t>SAP</a:t>
            </a:r>
            <a:r>
              <a:rPr lang="ru-RU" sz="1000" b="1" dirty="0">
                <a:cs typeface="Arial" pitchFamily="34" charset="0"/>
              </a:rPr>
              <a:t> </a:t>
            </a:r>
            <a:r>
              <a:rPr lang="ru-RU" sz="1000" b="1" dirty="0" smtClean="0">
                <a:cs typeface="Arial" pitchFamily="34" charset="0"/>
              </a:rPr>
              <a:t>и др</a:t>
            </a:r>
            <a:r>
              <a:rPr lang="en-US" sz="1000" b="1" dirty="0" smtClean="0">
                <a:cs typeface="Arial" pitchFamily="34" charset="0"/>
              </a:rPr>
              <a:t>)</a:t>
            </a:r>
            <a:endParaRPr lang="en-US" sz="1050" b="1" dirty="0">
              <a:cs typeface="Arial" pitchFamily="34" charset="0"/>
            </a:endParaRPr>
          </a:p>
        </p:txBody>
      </p:sp>
      <p:sp>
        <p:nvSpPr>
          <p:cNvPr id="106" name="Rectangle 11"/>
          <p:cNvSpPr>
            <a:spLocks noChangeArrowheads="1"/>
          </p:cNvSpPr>
          <p:nvPr/>
        </p:nvSpPr>
        <p:spPr bwMode="auto">
          <a:xfrm>
            <a:off x="7307263" y="5415879"/>
            <a:ext cx="592137" cy="392415"/>
          </a:xfrm>
          <a:prstGeom prst="rect">
            <a:avLst/>
          </a:prstGeom>
          <a:noFill/>
          <a:ln w="9525">
            <a:noFill/>
            <a:miter lim="800000"/>
            <a:headEnd/>
            <a:tailEnd/>
          </a:ln>
        </p:spPr>
        <p:txBody>
          <a:bodyPr wrap="square" lIns="0" tIns="0" rIns="0" bIns="0">
            <a:spAutoFit/>
          </a:bodyPr>
          <a:lstStyle/>
          <a:p>
            <a:pPr eaLnBrk="0" hangingPunct="0">
              <a:lnSpc>
                <a:spcPct val="85000"/>
              </a:lnSpc>
              <a:spcBef>
                <a:spcPct val="0"/>
              </a:spcBef>
              <a:buClrTx/>
            </a:pPr>
            <a:r>
              <a:rPr lang="en-US" sz="1000" b="1" dirty="0">
                <a:cs typeface="Arial" pitchFamily="34" charset="0"/>
              </a:rPr>
              <a:t>Excel</a:t>
            </a:r>
          </a:p>
          <a:p>
            <a:pPr eaLnBrk="0" hangingPunct="0">
              <a:lnSpc>
                <a:spcPct val="85000"/>
              </a:lnSpc>
              <a:spcBef>
                <a:spcPct val="0"/>
              </a:spcBef>
              <a:buClrTx/>
            </a:pPr>
            <a:r>
              <a:rPr lang="en-US" sz="1000" b="1" dirty="0">
                <a:cs typeface="Arial" pitchFamily="34" charset="0"/>
              </a:rPr>
              <a:t>XML</a:t>
            </a:r>
          </a:p>
          <a:p>
            <a:pPr eaLnBrk="0" hangingPunct="0">
              <a:lnSpc>
                <a:spcPct val="85000"/>
              </a:lnSpc>
              <a:spcBef>
                <a:spcPct val="0"/>
              </a:spcBef>
              <a:buClrTx/>
            </a:pPr>
            <a:r>
              <a:rPr lang="en-US" sz="1000" b="1" dirty="0">
                <a:cs typeface="Arial" pitchFamily="34" charset="0"/>
              </a:rPr>
              <a:t>Office</a:t>
            </a:r>
          </a:p>
        </p:txBody>
      </p:sp>
      <p:sp>
        <p:nvSpPr>
          <p:cNvPr id="107" name="Rectangle 12"/>
          <p:cNvSpPr>
            <a:spLocks noChangeArrowheads="1"/>
          </p:cNvSpPr>
          <p:nvPr/>
        </p:nvSpPr>
        <p:spPr bwMode="auto">
          <a:xfrm>
            <a:off x="8067675" y="5446041"/>
            <a:ext cx="860425" cy="261610"/>
          </a:xfrm>
          <a:prstGeom prst="rect">
            <a:avLst/>
          </a:prstGeom>
          <a:noFill/>
          <a:ln w="9525">
            <a:noFill/>
            <a:miter lim="800000"/>
            <a:headEnd/>
            <a:tailEnd/>
          </a:ln>
        </p:spPr>
        <p:txBody>
          <a:bodyPr lIns="0" tIns="0" rIns="0" bIns="0">
            <a:spAutoFit/>
          </a:bodyPr>
          <a:lstStyle/>
          <a:p>
            <a:pPr eaLnBrk="0" hangingPunct="0">
              <a:lnSpc>
                <a:spcPct val="85000"/>
              </a:lnSpc>
              <a:spcBef>
                <a:spcPct val="0"/>
              </a:spcBef>
              <a:buClrTx/>
            </a:pPr>
            <a:r>
              <a:rPr lang="ru-RU" sz="1000" b="1" dirty="0" smtClean="0">
                <a:cs typeface="Arial" pitchFamily="34" charset="0"/>
              </a:rPr>
              <a:t>Бизнес процессы</a:t>
            </a:r>
            <a:endParaRPr lang="en-US" sz="1050" b="1" dirty="0">
              <a:cs typeface="Arial" pitchFamily="34" charset="0"/>
            </a:endParaRPr>
          </a:p>
        </p:txBody>
      </p:sp>
      <p:sp>
        <p:nvSpPr>
          <p:cNvPr id="108" name="Rectangle 13"/>
          <p:cNvSpPr>
            <a:spLocks noChangeArrowheads="1"/>
          </p:cNvSpPr>
          <p:nvPr/>
        </p:nvSpPr>
        <p:spPr bwMode="auto">
          <a:xfrm>
            <a:off x="3377889" y="5441279"/>
            <a:ext cx="1023037" cy="215444"/>
          </a:xfrm>
          <a:prstGeom prst="rect">
            <a:avLst/>
          </a:prstGeom>
          <a:noFill/>
          <a:ln w="9525">
            <a:noFill/>
            <a:miter lim="800000"/>
            <a:headEnd/>
            <a:tailEnd/>
          </a:ln>
        </p:spPr>
        <p:txBody>
          <a:bodyPr wrap="none">
            <a:spAutoFit/>
          </a:bodyPr>
          <a:lstStyle/>
          <a:p>
            <a:pPr eaLnBrk="0" hangingPunct="0">
              <a:lnSpc>
                <a:spcPct val="80000"/>
              </a:lnSpc>
              <a:spcBef>
                <a:spcPct val="0"/>
              </a:spcBef>
              <a:buClrTx/>
            </a:pPr>
            <a:r>
              <a:rPr lang="en-US" sz="1000" b="1" dirty="0" smtClean="0">
                <a:cs typeface="Arial" pitchFamily="34" charset="0"/>
              </a:rPr>
              <a:t>OLAP </a:t>
            </a:r>
            <a:r>
              <a:rPr lang="ru-RU" sz="1000" b="1" dirty="0" smtClean="0">
                <a:cs typeface="Arial" pitchFamily="34" charset="0"/>
              </a:rPr>
              <a:t>сервер</a:t>
            </a:r>
            <a:endParaRPr lang="en-US" sz="1050" b="1" dirty="0">
              <a:cs typeface="Arial" pitchFamily="34" charset="0"/>
            </a:endParaRPr>
          </a:p>
        </p:txBody>
      </p:sp>
      <p:graphicFrame>
        <p:nvGraphicFramePr>
          <p:cNvPr id="109" name="Object 3"/>
          <p:cNvGraphicFramePr>
            <a:graphicFrameLocks/>
          </p:cNvGraphicFramePr>
          <p:nvPr/>
        </p:nvGraphicFramePr>
        <p:xfrm>
          <a:off x="7164388" y="4638004"/>
          <a:ext cx="576262" cy="576262"/>
        </p:xfrm>
        <a:graphic>
          <a:graphicData uri="http://schemas.openxmlformats.org/presentationml/2006/ole">
            <p:oleObj spid="_x0000_s1581058" name="Photo Editor Photo" r:id="rId6" imgW="1638529" imgH="2114845" progId="">
              <p:embed/>
            </p:oleObj>
          </a:graphicData>
        </a:graphic>
      </p:graphicFrame>
      <p:pic>
        <p:nvPicPr>
          <p:cNvPr id="110" name="Picture 23"/>
          <p:cNvPicPr>
            <a:picLocks noChangeAspect="1" noChangeArrowheads="1"/>
          </p:cNvPicPr>
          <p:nvPr/>
        </p:nvPicPr>
        <p:blipFill>
          <a:blip r:embed="rId7" cstate="print"/>
          <a:srcRect/>
          <a:stretch>
            <a:fillRect/>
          </a:stretch>
        </p:blipFill>
        <p:spPr bwMode="auto">
          <a:xfrm>
            <a:off x="287338" y="4664991"/>
            <a:ext cx="695325" cy="530225"/>
          </a:xfrm>
          <a:prstGeom prst="rect">
            <a:avLst/>
          </a:prstGeom>
          <a:noFill/>
          <a:ln w="9525">
            <a:noFill/>
            <a:miter lim="800000"/>
            <a:headEnd/>
            <a:tailEnd/>
          </a:ln>
        </p:spPr>
      </p:pic>
      <p:pic>
        <p:nvPicPr>
          <p:cNvPr id="111" name="Picture 24"/>
          <p:cNvPicPr>
            <a:picLocks noChangeAspect="1" noChangeArrowheads="1"/>
          </p:cNvPicPr>
          <p:nvPr/>
        </p:nvPicPr>
        <p:blipFill>
          <a:blip r:embed="rId7" cstate="print"/>
          <a:srcRect/>
          <a:stretch>
            <a:fillRect/>
          </a:stretch>
        </p:blipFill>
        <p:spPr bwMode="auto">
          <a:xfrm>
            <a:off x="4762500" y="4664991"/>
            <a:ext cx="695325" cy="530225"/>
          </a:xfrm>
          <a:prstGeom prst="rect">
            <a:avLst/>
          </a:prstGeom>
          <a:noFill/>
          <a:ln w="9525">
            <a:noFill/>
            <a:miter lim="800000"/>
            <a:headEnd/>
            <a:tailEnd/>
          </a:ln>
        </p:spPr>
      </p:pic>
      <p:pic>
        <p:nvPicPr>
          <p:cNvPr id="112" name="Picture 25"/>
          <p:cNvPicPr>
            <a:picLocks noChangeAspect="1" noChangeArrowheads="1"/>
          </p:cNvPicPr>
          <p:nvPr/>
        </p:nvPicPr>
        <p:blipFill>
          <a:blip r:embed="rId8" cstate="print"/>
          <a:srcRect/>
          <a:stretch>
            <a:fillRect/>
          </a:stretch>
        </p:blipFill>
        <p:spPr bwMode="auto">
          <a:xfrm>
            <a:off x="8083550" y="4688804"/>
            <a:ext cx="812800" cy="506412"/>
          </a:xfrm>
          <a:prstGeom prst="rect">
            <a:avLst/>
          </a:prstGeom>
          <a:noFill/>
          <a:ln w="9525">
            <a:noFill/>
            <a:miter lim="800000"/>
            <a:headEnd/>
            <a:tailEnd/>
          </a:ln>
        </p:spPr>
      </p:pic>
      <p:pic>
        <p:nvPicPr>
          <p:cNvPr id="113" name="Picture 26"/>
          <p:cNvPicPr>
            <a:picLocks noChangeAspect="1" noChangeArrowheads="1"/>
          </p:cNvPicPr>
          <p:nvPr/>
        </p:nvPicPr>
        <p:blipFill>
          <a:blip r:embed="rId9" cstate="print"/>
          <a:srcRect/>
          <a:stretch>
            <a:fillRect/>
          </a:stretch>
        </p:blipFill>
        <p:spPr bwMode="auto">
          <a:xfrm>
            <a:off x="1482725" y="4663404"/>
            <a:ext cx="508000" cy="542925"/>
          </a:xfrm>
          <a:prstGeom prst="rect">
            <a:avLst/>
          </a:prstGeom>
          <a:noFill/>
          <a:ln w="9525">
            <a:noFill/>
            <a:miter lim="800000"/>
            <a:headEnd/>
            <a:tailEnd/>
          </a:ln>
        </p:spPr>
      </p:pic>
      <p:pic>
        <p:nvPicPr>
          <p:cNvPr id="114" name="Picture 27"/>
          <p:cNvPicPr>
            <a:picLocks noChangeAspect="1" noChangeArrowheads="1"/>
          </p:cNvPicPr>
          <p:nvPr/>
        </p:nvPicPr>
        <p:blipFill>
          <a:blip r:embed="rId10" cstate="print"/>
          <a:srcRect/>
          <a:stretch>
            <a:fillRect/>
          </a:stretch>
        </p:blipFill>
        <p:spPr bwMode="auto">
          <a:xfrm>
            <a:off x="3570288" y="4698329"/>
            <a:ext cx="590550" cy="496887"/>
          </a:xfrm>
          <a:prstGeom prst="rect">
            <a:avLst/>
          </a:prstGeom>
          <a:noFill/>
          <a:ln w="9525">
            <a:noFill/>
            <a:miter lim="800000"/>
            <a:headEnd/>
            <a:tailEnd/>
          </a:ln>
        </p:spPr>
      </p:pic>
      <p:pic>
        <p:nvPicPr>
          <p:cNvPr id="115" name="Picture 5"/>
          <p:cNvPicPr>
            <a:picLocks noChangeAspect="1" noChangeArrowheads="1"/>
          </p:cNvPicPr>
          <p:nvPr/>
        </p:nvPicPr>
        <p:blipFill>
          <a:blip r:embed="rId11" cstate="print"/>
          <a:srcRect l="35959" r="26970"/>
          <a:stretch>
            <a:fillRect/>
          </a:stretch>
        </p:blipFill>
        <p:spPr bwMode="auto">
          <a:xfrm>
            <a:off x="2563813" y="4550691"/>
            <a:ext cx="415925" cy="722313"/>
          </a:xfrm>
          <a:prstGeom prst="rect">
            <a:avLst/>
          </a:prstGeom>
          <a:noFill/>
          <a:ln w="9525">
            <a:noFill/>
            <a:miter lim="800000"/>
            <a:headEnd/>
            <a:tailEnd/>
          </a:ln>
        </p:spPr>
      </p:pic>
      <p:pic>
        <p:nvPicPr>
          <p:cNvPr id="116" name="Picture 9"/>
          <p:cNvPicPr>
            <a:picLocks noChangeAspect="1" noChangeArrowheads="1"/>
          </p:cNvPicPr>
          <p:nvPr/>
        </p:nvPicPr>
        <p:blipFill>
          <a:blip r:embed="rId12" cstate="print"/>
          <a:srcRect/>
          <a:stretch>
            <a:fillRect/>
          </a:stretch>
        </p:blipFill>
        <p:spPr bwMode="auto">
          <a:xfrm>
            <a:off x="5986463" y="4633241"/>
            <a:ext cx="712787" cy="638175"/>
          </a:xfrm>
          <a:prstGeom prst="rect">
            <a:avLst/>
          </a:prstGeom>
          <a:noFill/>
          <a:ln w="9525" algn="ctr">
            <a:noFill/>
            <a:miter lim="800000"/>
            <a:headEnd/>
            <a:tailEnd/>
          </a:ln>
        </p:spPr>
      </p:pic>
      <p:sp>
        <p:nvSpPr>
          <p:cNvPr id="117" name="Rectangle 8"/>
          <p:cNvSpPr>
            <a:spLocks noChangeArrowheads="1"/>
          </p:cNvSpPr>
          <p:nvPr/>
        </p:nvSpPr>
        <p:spPr bwMode="auto">
          <a:xfrm>
            <a:off x="2613025" y="5417466"/>
            <a:ext cx="917575" cy="261610"/>
          </a:xfrm>
          <a:prstGeom prst="rect">
            <a:avLst/>
          </a:prstGeom>
          <a:noFill/>
          <a:ln w="9525">
            <a:noFill/>
            <a:miter lim="800000"/>
            <a:headEnd/>
            <a:tailEnd/>
          </a:ln>
        </p:spPr>
        <p:txBody>
          <a:bodyPr wrap="square" lIns="0" tIns="0" rIns="0" bIns="0">
            <a:spAutoFit/>
          </a:bodyPr>
          <a:lstStyle/>
          <a:p>
            <a:pPr eaLnBrk="0" hangingPunct="0">
              <a:lnSpc>
                <a:spcPct val="85000"/>
              </a:lnSpc>
              <a:spcBef>
                <a:spcPct val="0"/>
              </a:spcBef>
              <a:buClrTx/>
            </a:pPr>
            <a:r>
              <a:rPr lang="en-US" sz="1000" b="1" dirty="0">
                <a:cs typeface="Arial" pitchFamily="34" charset="0"/>
              </a:rPr>
              <a:t>Database</a:t>
            </a:r>
          </a:p>
          <a:p>
            <a:pPr eaLnBrk="0" hangingPunct="0">
              <a:lnSpc>
                <a:spcPct val="85000"/>
              </a:lnSpc>
              <a:spcBef>
                <a:spcPct val="0"/>
              </a:spcBef>
              <a:buClrTx/>
            </a:pPr>
            <a:r>
              <a:rPr lang="en-US" sz="1000" b="1" dirty="0">
                <a:cs typeface="Arial" pitchFamily="34" charset="0"/>
              </a:rPr>
              <a:t>Machine</a:t>
            </a:r>
          </a:p>
        </p:txBody>
      </p:sp>
      <p:sp>
        <p:nvSpPr>
          <p:cNvPr id="120" name="Rectangle 59"/>
          <p:cNvSpPr>
            <a:spLocks noChangeArrowheads="1"/>
          </p:cNvSpPr>
          <p:nvPr/>
        </p:nvSpPr>
        <p:spPr bwMode="auto">
          <a:xfrm>
            <a:off x="5740400" y="5393654"/>
            <a:ext cx="1555750" cy="353943"/>
          </a:xfrm>
          <a:prstGeom prst="rect">
            <a:avLst/>
          </a:prstGeom>
          <a:noFill/>
          <a:ln w="9525">
            <a:noFill/>
            <a:miter lim="800000"/>
            <a:headEnd/>
            <a:tailEnd/>
          </a:ln>
        </p:spPr>
        <p:txBody>
          <a:bodyPr wrap="square">
            <a:spAutoFit/>
          </a:bodyPr>
          <a:lstStyle/>
          <a:p>
            <a:pPr eaLnBrk="0" hangingPunct="0">
              <a:lnSpc>
                <a:spcPct val="85000"/>
              </a:lnSpc>
              <a:spcBef>
                <a:spcPct val="0"/>
              </a:spcBef>
              <a:buClrTx/>
            </a:pPr>
            <a:r>
              <a:rPr lang="ru-RU" sz="1000" b="1" dirty="0" smtClean="0">
                <a:cs typeface="Arial" pitchFamily="34" charset="0"/>
              </a:rPr>
              <a:t>Неструктурированные данные</a:t>
            </a:r>
            <a:endParaRPr lang="en-US" sz="1050" b="1" dirty="0">
              <a:cs typeface="Arial" pitchFamily="34" charset="0"/>
            </a:endParaRPr>
          </a:p>
        </p:txBody>
      </p:sp>
      <p:pic>
        <p:nvPicPr>
          <p:cNvPr id="132" name="Picture 3" descr="AnswersPlusEditor"/>
          <p:cNvPicPr>
            <a:picLocks noChangeAspect="1" noChangeArrowheads="1"/>
          </p:cNvPicPr>
          <p:nvPr/>
        </p:nvPicPr>
        <p:blipFill>
          <a:blip r:embed="rId13" cstate="print"/>
          <a:srcRect/>
          <a:stretch>
            <a:fillRect/>
          </a:stretch>
        </p:blipFill>
        <p:spPr bwMode="auto">
          <a:xfrm flipH="1">
            <a:off x="4181592" y="1794791"/>
            <a:ext cx="765474" cy="495299"/>
          </a:xfrm>
          <a:prstGeom prst="rect">
            <a:avLst/>
          </a:prstGeom>
          <a:noFill/>
          <a:ln w="9525">
            <a:noFill/>
            <a:miter lim="800000"/>
            <a:headEnd/>
            <a:tailEnd/>
          </a:ln>
        </p:spPr>
      </p:pic>
      <p:sp>
        <p:nvSpPr>
          <p:cNvPr id="134" name="Text Box 41"/>
          <p:cNvSpPr txBox="1">
            <a:spLocks noChangeArrowheads="1"/>
          </p:cNvSpPr>
          <p:nvPr/>
        </p:nvSpPr>
        <p:spPr bwMode="auto">
          <a:xfrm>
            <a:off x="4168889" y="2390360"/>
            <a:ext cx="828903" cy="117725"/>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en-US" sz="900" b="1" dirty="0" smtClean="0">
                <a:solidFill>
                  <a:schemeClr val="bg1"/>
                </a:solidFill>
                <a:latin typeface="Arial Unicode MS" pitchFamily="34" charset="-128"/>
              </a:rPr>
              <a:t>OLAP</a:t>
            </a:r>
            <a:r>
              <a:rPr lang="ru-RU" sz="900" b="1" dirty="0" smtClean="0">
                <a:solidFill>
                  <a:schemeClr val="bg1"/>
                </a:solidFill>
                <a:latin typeface="Arial Unicode MS" pitchFamily="34" charset="-128"/>
              </a:rPr>
              <a:t> -анализ</a:t>
            </a:r>
            <a:endParaRPr lang="en-US" sz="900" b="1" dirty="0">
              <a:solidFill>
                <a:schemeClr val="bg1"/>
              </a:solidFill>
              <a:latin typeface="Arial Unicode MS" pitchFamily="34" charset="-128"/>
              <a:ea typeface="+mn-ea"/>
              <a:cs typeface="Arial" pitchFamily="34" charset="0"/>
            </a:endParaRPr>
          </a:p>
        </p:txBody>
      </p:sp>
      <p:pic>
        <p:nvPicPr>
          <p:cNvPr id="135" name="Picture 8"/>
          <p:cNvPicPr>
            <a:picLocks noChangeAspect="1" noChangeArrowheads="1"/>
          </p:cNvPicPr>
          <p:nvPr/>
        </p:nvPicPr>
        <p:blipFill>
          <a:blip r:embed="rId14" cstate="print"/>
          <a:srcRect/>
          <a:stretch>
            <a:fillRect/>
          </a:stretch>
        </p:blipFill>
        <p:spPr bwMode="auto">
          <a:xfrm>
            <a:off x="5181599" y="1785265"/>
            <a:ext cx="726016" cy="466725"/>
          </a:xfrm>
          <a:prstGeom prst="rect">
            <a:avLst/>
          </a:prstGeom>
          <a:noFill/>
          <a:ln w="9525">
            <a:solidFill>
              <a:srgbClr val="0070C0"/>
            </a:solidFill>
            <a:miter lim="800000"/>
            <a:headEnd/>
            <a:tailEnd/>
          </a:ln>
        </p:spPr>
      </p:pic>
      <p:pic>
        <p:nvPicPr>
          <p:cNvPr id="137" name="Picture 4"/>
          <p:cNvPicPr>
            <a:picLocks noChangeAspect="1" noChangeArrowheads="1"/>
          </p:cNvPicPr>
          <p:nvPr/>
        </p:nvPicPr>
        <p:blipFill>
          <a:blip r:embed="rId15" cstate="print">
            <a:extLst>
              <a:ext uri="{28A0092B-C50C-407E-A947-70E740481C1C}">
                <a14:useLocalDpi xmlns:a14="http://schemas.microsoft.com/office/drawing/2010/main" xmlns="" val="0"/>
              </a:ext>
            </a:extLst>
          </a:blip>
          <a:stretch>
            <a:fillRect/>
          </a:stretch>
        </p:blipFill>
        <p:spPr bwMode="auto">
          <a:xfrm>
            <a:off x="7484967" y="1769002"/>
            <a:ext cx="845522" cy="517859"/>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p:spPr>
      </p:pic>
      <p:pic>
        <p:nvPicPr>
          <p:cNvPr id="138" name="Picture 3"/>
          <p:cNvPicPr>
            <a:picLocks noChangeAspect="1" noChangeArrowheads="1"/>
          </p:cNvPicPr>
          <p:nvPr/>
        </p:nvPicPr>
        <p:blipFill>
          <a:blip r:embed="rId16" cstate="print">
            <a:extLst>
              <a:ext uri="{28A0092B-C50C-407E-A947-70E740481C1C}">
                <a14:useLocalDpi xmlns:a14="http://schemas.microsoft.com/office/drawing/2010/main" xmlns="" val="0"/>
              </a:ext>
            </a:extLst>
          </a:blip>
          <a:stretch>
            <a:fillRect/>
          </a:stretch>
        </p:blipFill>
        <p:spPr bwMode="auto">
          <a:xfrm>
            <a:off x="2081850" y="1664226"/>
            <a:ext cx="752285" cy="752285"/>
          </a:xfrm>
          <a:prstGeom prst="rect">
            <a:avLst/>
          </a:prstGeom>
          <a:noFill/>
          <a:ln w="9525">
            <a:noFill/>
            <a:miter lim="800000"/>
            <a:headEnd/>
            <a:tailEnd/>
          </a:ln>
          <a:effectLst/>
        </p:spPr>
      </p:pic>
      <p:pic>
        <p:nvPicPr>
          <p:cNvPr id="139" name="Picture 2"/>
          <p:cNvPicPr>
            <a:picLocks noChangeAspect="1" noChangeArrowheads="1"/>
          </p:cNvPicPr>
          <p:nvPr/>
        </p:nvPicPr>
        <p:blipFill>
          <a:blip r:embed="rId17" cstate="print">
            <a:extLst>
              <a:ext uri="{28A0092B-C50C-407E-A947-70E740481C1C}">
                <a14:useLocalDpi xmlns:a14="http://schemas.microsoft.com/office/drawing/2010/main" xmlns="" val="0"/>
              </a:ext>
            </a:extLst>
          </a:blip>
          <a:stretch>
            <a:fillRect/>
          </a:stretch>
        </p:blipFill>
        <p:spPr bwMode="auto">
          <a:xfrm>
            <a:off x="249624" y="1679681"/>
            <a:ext cx="698437" cy="698437"/>
          </a:xfrm>
          <a:prstGeom prst="rect">
            <a:avLst/>
          </a:prstGeom>
          <a:noFill/>
          <a:ln w="9525">
            <a:noFill/>
            <a:miter lim="800000"/>
            <a:headEnd/>
            <a:tailEnd/>
          </a:ln>
          <a:effectLst/>
        </p:spPr>
      </p:pic>
      <p:pic>
        <p:nvPicPr>
          <p:cNvPr id="140" name="Picture 25"/>
          <p:cNvPicPr>
            <a:picLocks noChangeAspect="1" noChangeArrowheads="1"/>
          </p:cNvPicPr>
          <p:nvPr/>
        </p:nvPicPr>
        <p:blipFill>
          <a:blip r:embed="rId18" cstate="print">
            <a:extLst>
              <a:ext uri="{28A0092B-C50C-407E-A947-70E740481C1C}">
                <a14:useLocalDpi xmlns:a14="http://schemas.microsoft.com/office/drawing/2010/main" xmlns="" val="0"/>
              </a:ext>
            </a:extLst>
          </a:blip>
          <a:stretch>
            <a:fillRect/>
          </a:stretch>
        </p:blipFill>
        <p:spPr bwMode="auto">
          <a:xfrm>
            <a:off x="6651203" y="1615659"/>
            <a:ext cx="806654" cy="806654"/>
          </a:xfrm>
          <a:prstGeom prst="rect">
            <a:avLst/>
          </a:prstGeom>
          <a:noFill/>
          <a:ln w="9525">
            <a:noFill/>
            <a:miter lim="800000"/>
            <a:headEnd/>
            <a:tailEnd/>
          </a:ln>
        </p:spPr>
      </p:pic>
      <p:pic>
        <p:nvPicPr>
          <p:cNvPr id="141" name="Picture 140"/>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rot="21244180">
            <a:off x="6153166" y="1623524"/>
            <a:ext cx="466584" cy="699876"/>
          </a:xfrm>
          <a:prstGeom prst="rect">
            <a:avLst/>
          </a:prstGeom>
        </p:spPr>
      </p:pic>
      <p:pic>
        <p:nvPicPr>
          <p:cNvPr id="142" name="Picture 52"/>
          <p:cNvPicPr>
            <a:picLocks noChangeAspect="1" noChangeArrowheads="1"/>
          </p:cNvPicPr>
          <p:nvPr/>
        </p:nvPicPr>
        <p:blipFill>
          <a:blip r:embed="rId20" cstate="print">
            <a:extLst>
              <a:ext uri="{28A0092B-C50C-407E-A947-70E740481C1C}">
                <a14:useLocalDpi xmlns:a14="http://schemas.microsoft.com/office/drawing/2010/main" xmlns="" val="0"/>
              </a:ext>
            </a:extLst>
          </a:blip>
          <a:stretch>
            <a:fillRect/>
          </a:stretch>
        </p:blipFill>
        <p:spPr bwMode="auto">
          <a:xfrm>
            <a:off x="8440634" y="1714103"/>
            <a:ext cx="571860" cy="571860"/>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p:spPr>
      </p:pic>
      <p:sp>
        <p:nvSpPr>
          <p:cNvPr id="143" name="Text Box 41"/>
          <p:cNvSpPr txBox="1">
            <a:spLocks noChangeArrowheads="1"/>
          </p:cNvSpPr>
          <p:nvPr/>
        </p:nvSpPr>
        <p:spPr bwMode="auto">
          <a:xfrm>
            <a:off x="8219847" y="2418935"/>
            <a:ext cx="828903" cy="117725"/>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en-US" sz="900" b="1" dirty="0" smtClean="0">
                <a:solidFill>
                  <a:schemeClr val="bg1"/>
                </a:solidFill>
                <a:latin typeface="Arial Unicode MS" pitchFamily="34" charset="-128"/>
                <a:ea typeface="+mn-ea"/>
                <a:cs typeface="Arial" pitchFamily="34" charset="0"/>
              </a:rPr>
              <a:t>Collaborate</a:t>
            </a:r>
            <a:endParaRPr lang="en-US" sz="900" b="1" dirty="0">
              <a:solidFill>
                <a:schemeClr val="bg1"/>
              </a:solidFill>
              <a:latin typeface="Arial Unicode MS" pitchFamily="34" charset="-128"/>
              <a:ea typeface="+mn-ea"/>
              <a:cs typeface="Arial" pitchFamily="34" charset="0"/>
            </a:endParaRPr>
          </a:p>
        </p:txBody>
      </p:sp>
      <p:pic>
        <p:nvPicPr>
          <p:cNvPr id="47" name="Picture 46" descr="db2xdb030"/>
          <p:cNvPicPr>
            <a:picLocks noChangeAspect="1" noChangeArrowheads="1"/>
          </p:cNvPicPr>
          <p:nvPr/>
        </p:nvPicPr>
        <p:blipFill>
          <a:blip r:embed="rId21" cstate="print"/>
          <a:srcRect/>
          <a:stretch>
            <a:fillRect/>
          </a:stretch>
        </p:blipFill>
        <p:spPr bwMode="auto">
          <a:xfrm>
            <a:off x="7688263" y="3487519"/>
            <a:ext cx="1173162" cy="635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826" y="195254"/>
            <a:ext cx="7913914" cy="920297"/>
          </a:xfrm>
        </p:spPr>
        <p:txBody>
          <a:bodyPr/>
          <a:lstStyle/>
          <a:p>
            <a:r>
              <a:rPr lang="ru-RU" altLang="ja-JP" dirty="0" smtClean="0"/>
              <a:t>Любые источники данных</a:t>
            </a:r>
            <a:br>
              <a:rPr lang="ru-RU" altLang="ja-JP" dirty="0" smtClean="0"/>
            </a:br>
            <a:r>
              <a:rPr lang="en-US" altLang="ja-JP" sz="2400" i="1" dirty="0" smtClean="0">
                <a:solidFill>
                  <a:schemeClr val="accent1"/>
                </a:solidFill>
              </a:rPr>
              <a:t>Oracle BI</a:t>
            </a:r>
            <a:endParaRPr lang="en-US" sz="2400" i="1" dirty="0">
              <a:solidFill>
                <a:srgbClr val="FF0000"/>
              </a:solidFill>
            </a:endParaRPr>
          </a:p>
        </p:txBody>
      </p:sp>
      <p:sp>
        <p:nvSpPr>
          <p:cNvPr id="6" name="Arc 5"/>
          <p:cNvSpPr/>
          <p:nvPr/>
        </p:nvSpPr>
        <p:spPr bwMode="auto">
          <a:xfrm>
            <a:off x="-1545462" y="3807856"/>
            <a:ext cx="914400" cy="914400"/>
          </a:xfrm>
          <a:prstGeom prst="arc">
            <a:avLst/>
          </a:prstGeom>
          <a:noFill/>
          <a:ln w="9525" cap="flat" cmpd="sng" algn="ctr">
            <a:noFill/>
            <a:prstDash val="solid"/>
            <a:round/>
            <a:headEnd type="none" w="sm" len="sm"/>
            <a:tailEnd type="none" w="sm" len="sm"/>
          </a:ln>
          <a:effectLst/>
        </p:spPr>
        <p:txBody>
          <a:bodyPr wrap="none" lIns="92075" tIns="46038" rIns="92075" bIns="46038" anchor="ctr"/>
          <a:lstStyle/>
          <a:p>
            <a:pPr algn="ctr" rtl="0" fontAlgn="base">
              <a:lnSpc>
                <a:spcPct val="90000"/>
              </a:lnSpc>
              <a:spcBef>
                <a:spcPct val="50000"/>
              </a:spcBef>
              <a:spcAft>
                <a:spcPct val="0"/>
              </a:spcAft>
              <a:defRPr/>
            </a:pPr>
            <a:endParaRPr lang="en-US" sz="2000" kern="1200">
              <a:solidFill>
                <a:srgbClr val="FF0000"/>
              </a:solidFill>
              <a:latin typeface="Arial" charset="0"/>
              <a:ea typeface="+mn-ea"/>
              <a:cs typeface="Times New Roman" pitchFamily="18" charset="0"/>
            </a:endParaRPr>
          </a:p>
        </p:txBody>
      </p:sp>
      <p:sp>
        <p:nvSpPr>
          <p:cNvPr id="75" name="Rectangle 74"/>
          <p:cNvSpPr/>
          <p:nvPr/>
        </p:nvSpPr>
        <p:spPr bwMode="auto">
          <a:xfrm>
            <a:off x="114300" y="4460430"/>
            <a:ext cx="8915400" cy="1457326"/>
          </a:xfrm>
          <a:prstGeom prst="rect">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bg1"/>
              </a:solidFill>
              <a:effectLst/>
              <a:latin typeface="Arial" charset="0"/>
            </a:endParaRPr>
          </a:p>
        </p:txBody>
      </p:sp>
      <p:sp>
        <p:nvSpPr>
          <p:cNvPr id="83" name="Rectangle 82"/>
          <p:cNvSpPr/>
          <p:nvPr/>
        </p:nvSpPr>
        <p:spPr bwMode="auto">
          <a:xfrm>
            <a:off x="142874" y="1421955"/>
            <a:ext cx="8905876" cy="1266825"/>
          </a:xfrm>
          <a:prstGeom prst="rect">
            <a:avLst/>
          </a:prstGeom>
          <a:solidFill>
            <a:schemeClr val="bg2">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rgbClr val="000000"/>
              </a:solidFill>
              <a:effectLst/>
              <a:latin typeface="Arial" charset="0"/>
            </a:endParaRPr>
          </a:p>
        </p:txBody>
      </p:sp>
      <p:sp>
        <p:nvSpPr>
          <p:cNvPr id="84" name="AutoShape 11"/>
          <p:cNvSpPr>
            <a:spLocks noChangeArrowheads="1"/>
          </p:cNvSpPr>
          <p:nvPr/>
        </p:nvSpPr>
        <p:spPr bwMode="ltGray">
          <a:xfrm>
            <a:off x="171450" y="2932801"/>
            <a:ext cx="8789165" cy="1369290"/>
          </a:xfrm>
          <a:prstGeom prst="roundRect">
            <a:avLst>
              <a:gd name="adj" fmla="val 0"/>
            </a:avLst>
          </a:prstGeom>
          <a:solidFill>
            <a:schemeClr val="bg2">
              <a:lumMod val="20000"/>
              <a:lumOff val="80000"/>
            </a:schemeClr>
          </a:solidFill>
          <a:ln w="9525" algn="ctr">
            <a:solidFill>
              <a:schemeClr val="bg2">
                <a:lumMod val="20000"/>
                <a:lumOff val="80000"/>
              </a:schemeClr>
            </a:solidFill>
            <a:round/>
            <a:headEnd/>
            <a:tailEnd/>
          </a:ln>
        </p:spPr>
        <p:txBody>
          <a:bodyPr wrap="none" lIns="91435" tIns="274320" rIns="91435" bIns="45718" anchor="t" anchorCtr="0"/>
          <a:lstStyle/>
          <a:p>
            <a:pPr algn="ctr">
              <a:spcBef>
                <a:spcPts val="1000"/>
              </a:spcBef>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dirty="0" smtClean="0">
                <a:solidFill>
                  <a:schemeClr val="tx1"/>
                </a:solidFill>
              </a:rPr>
              <a:t>Единая информационная бизнес- модель</a:t>
            </a:r>
            <a:endParaRPr lang="en-US" dirty="0">
              <a:solidFill>
                <a:schemeClr val="tx1"/>
              </a:solidFill>
            </a:endParaRPr>
          </a:p>
        </p:txBody>
      </p:sp>
      <p:sp>
        <p:nvSpPr>
          <p:cNvPr id="85" name="Text Box 32"/>
          <p:cNvSpPr txBox="1">
            <a:spLocks noChangeArrowheads="1"/>
          </p:cNvSpPr>
          <p:nvPr/>
        </p:nvSpPr>
        <p:spPr bwMode="auto">
          <a:xfrm>
            <a:off x="992413" y="2374627"/>
            <a:ext cx="1194764" cy="235449"/>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ru-RU" sz="900" b="1" dirty="0" smtClean="0">
                <a:latin typeface="Arial Unicode MS" pitchFamily="34" charset="-128"/>
                <a:ea typeface="+mn-ea"/>
                <a:cs typeface="Arial" pitchFamily="34" charset="0"/>
              </a:rPr>
              <a:t>Информационные</a:t>
            </a:r>
          </a:p>
          <a:p>
            <a:pPr algn="ctr" eaLnBrk="0" hangingPunct="0">
              <a:lnSpc>
                <a:spcPct val="85000"/>
              </a:lnSpc>
              <a:buClr>
                <a:srgbClr val="FD0000"/>
              </a:buClr>
              <a:buNone/>
              <a:defRPr/>
            </a:pPr>
            <a:r>
              <a:rPr lang="ru-RU" sz="900" b="1" dirty="0" smtClean="0">
                <a:latin typeface="Arial Unicode MS" pitchFamily="34" charset="-128"/>
              </a:rPr>
              <a:t>панели</a:t>
            </a:r>
            <a:endParaRPr lang="en-US" sz="900" b="1" dirty="0">
              <a:latin typeface="Arial Unicode MS" pitchFamily="34" charset="-128"/>
              <a:ea typeface="+mn-ea"/>
              <a:cs typeface="Arial" pitchFamily="34" charset="0"/>
            </a:endParaRPr>
          </a:p>
        </p:txBody>
      </p:sp>
      <p:sp>
        <p:nvSpPr>
          <p:cNvPr id="87" name="Text Box 30"/>
          <p:cNvSpPr txBox="1">
            <a:spLocks noChangeArrowheads="1"/>
          </p:cNvSpPr>
          <p:nvPr/>
        </p:nvSpPr>
        <p:spPr bwMode="auto">
          <a:xfrm>
            <a:off x="6679836" y="2339707"/>
            <a:ext cx="835389" cy="235449"/>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ru-RU" sz="900" b="1" dirty="0" smtClean="0">
                <a:latin typeface="Arial Unicode MS" pitchFamily="34" charset="-128"/>
                <a:ea typeface="+mn-ea"/>
                <a:cs typeface="Arial" pitchFamily="34" charset="0"/>
              </a:rPr>
              <a:t>Интеграция с</a:t>
            </a:r>
            <a:endParaRPr lang="ru-RU" sz="900" b="1" dirty="0">
              <a:latin typeface="Arial Unicode MS" pitchFamily="34" charset="-128"/>
            </a:endParaRPr>
          </a:p>
          <a:p>
            <a:pPr algn="ctr" eaLnBrk="0" hangingPunct="0">
              <a:lnSpc>
                <a:spcPct val="85000"/>
              </a:lnSpc>
              <a:buClr>
                <a:srgbClr val="FD0000"/>
              </a:buClr>
              <a:buNone/>
              <a:defRPr/>
            </a:pPr>
            <a:r>
              <a:rPr lang="en-US" sz="900" b="1" dirty="0" smtClean="0">
                <a:latin typeface="Arial Unicode MS" pitchFamily="34" charset="-128"/>
              </a:rPr>
              <a:t>MS Office</a:t>
            </a:r>
            <a:endParaRPr lang="ru-RU" sz="900" b="1" dirty="0" smtClean="0">
              <a:latin typeface="Arial Unicode MS" pitchFamily="34" charset="-128"/>
              <a:ea typeface="+mn-ea"/>
              <a:cs typeface="Arial" pitchFamily="34" charset="0"/>
            </a:endParaRPr>
          </a:p>
        </p:txBody>
      </p:sp>
      <p:sp>
        <p:nvSpPr>
          <p:cNvPr id="88" name="Rectangle 87"/>
          <p:cNvSpPr/>
          <p:nvPr/>
        </p:nvSpPr>
        <p:spPr>
          <a:xfrm>
            <a:off x="2085975" y="2349152"/>
            <a:ext cx="1038225" cy="327782"/>
          </a:xfrm>
          <a:prstGeom prst="rect">
            <a:avLst/>
          </a:prstGeom>
        </p:spPr>
        <p:txBody>
          <a:bodyPr wrap="square">
            <a:spAutoFit/>
          </a:bodyPr>
          <a:lstStyle/>
          <a:p>
            <a:pPr eaLnBrk="0" hangingPunct="0">
              <a:lnSpc>
                <a:spcPct val="85000"/>
              </a:lnSpc>
              <a:buClr>
                <a:srgbClr val="FD0000"/>
              </a:buClr>
              <a:defRPr/>
            </a:pPr>
            <a:r>
              <a:rPr lang="ru-RU" sz="900" b="1" dirty="0" smtClean="0">
                <a:latin typeface="+mn-lt"/>
                <a:cs typeface="Arial" pitchFamily="34" charset="0"/>
              </a:rPr>
              <a:t>Регламентные</a:t>
            </a:r>
          </a:p>
          <a:p>
            <a:pPr algn="ctr" eaLnBrk="0" hangingPunct="0">
              <a:lnSpc>
                <a:spcPct val="85000"/>
              </a:lnSpc>
              <a:buClr>
                <a:srgbClr val="FD0000"/>
              </a:buClr>
              <a:defRPr/>
            </a:pPr>
            <a:r>
              <a:rPr lang="ru-RU" sz="900" b="1" dirty="0" smtClean="0">
                <a:latin typeface="+mn-lt"/>
              </a:rPr>
              <a:t>отчеты</a:t>
            </a:r>
            <a:endParaRPr lang="en-US" sz="900" b="1" dirty="0">
              <a:latin typeface="+mn-lt"/>
              <a:cs typeface="Arial" pitchFamily="34" charset="0"/>
            </a:endParaRPr>
          </a:p>
        </p:txBody>
      </p:sp>
      <p:sp>
        <p:nvSpPr>
          <p:cNvPr id="89" name="Text Box 39"/>
          <p:cNvSpPr txBox="1">
            <a:spLocks noChangeArrowheads="1"/>
          </p:cNvSpPr>
          <p:nvPr/>
        </p:nvSpPr>
        <p:spPr bwMode="auto">
          <a:xfrm>
            <a:off x="6204048" y="2371223"/>
            <a:ext cx="380768" cy="117725"/>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en-US" sz="900" b="1" dirty="0" smtClean="0">
                <a:latin typeface="Arial Unicode MS" pitchFamily="34" charset="-128"/>
                <a:ea typeface="+mn-ea"/>
                <a:cs typeface="Arial" pitchFamily="34" charset="0"/>
              </a:rPr>
              <a:t>Mobile</a:t>
            </a:r>
            <a:endParaRPr lang="en-US" sz="900" b="1" dirty="0">
              <a:latin typeface="Arial Unicode MS" pitchFamily="34" charset="-128"/>
              <a:ea typeface="+mn-ea"/>
              <a:cs typeface="Arial" pitchFamily="34" charset="0"/>
            </a:endParaRPr>
          </a:p>
        </p:txBody>
      </p:sp>
      <p:sp>
        <p:nvSpPr>
          <p:cNvPr id="90" name="Text Box 30"/>
          <p:cNvSpPr txBox="1">
            <a:spLocks noChangeArrowheads="1"/>
          </p:cNvSpPr>
          <p:nvPr/>
        </p:nvSpPr>
        <p:spPr bwMode="auto">
          <a:xfrm>
            <a:off x="187485" y="2387919"/>
            <a:ext cx="835389" cy="235449"/>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ru-RU" sz="900" b="1" dirty="0" smtClean="0">
                <a:latin typeface="Arial Unicode MS" pitchFamily="34" charset="-128"/>
              </a:rPr>
              <a:t>Произвольные запросы</a:t>
            </a:r>
          </a:p>
        </p:txBody>
      </p:sp>
      <p:sp>
        <p:nvSpPr>
          <p:cNvPr id="93" name="Text Box 41"/>
          <p:cNvSpPr txBox="1">
            <a:spLocks noChangeArrowheads="1"/>
          </p:cNvSpPr>
          <p:nvPr/>
        </p:nvSpPr>
        <p:spPr bwMode="auto">
          <a:xfrm>
            <a:off x="7464539" y="2417574"/>
            <a:ext cx="828903" cy="117725"/>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en-US" sz="900" b="1" dirty="0" smtClean="0">
                <a:latin typeface="Arial Unicode MS" pitchFamily="34" charset="-128"/>
                <a:ea typeface="+mn-ea"/>
                <a:cs typeface="Arial" pitchFamily="34" charset="0"/>
              </a:rPr>
              <a:t>Scorecards</a:t>
            </a:r>
            <a:endParaRPr lang="en-US" sz="900" b="1" dirty="0">
              <a:latin typeface="Arial Unicode MS" pitchFamily="34" charset="-128"/>
              <a:ea typeface="+mn-ea"/>
              <a:cs typeface="Arial" pitchFamily="34" charset="0"/>
            </a:endParaRPr>
          </a:p>
        </p:txBody>
      </p:sp>
      <p:sp>
        <p:nvSpPr>
          <p:cNvPr id="96" name="Rectangle 95"/>
          <p:cNvSpPr/>
          <p:nvPr/>
        </p:nvSpPr>
        <p:spPr bwMode="auto">
          <a:xfrm>
            <a:off x="1749892" y="1957535"/>
            <a:ext cx="111079" cy="286874"/>
          </a:xfrm>
          <a:prstGeom prst="rect">
            <a:avLst/>
          </a:prstGeom>
          <a:no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97" name="Rectangle 96"/>
          <p:cNvSpPr/>
          <p:nvPr/>
        </p:nvSpPr>
        <p:spPr bwMode="auto">
          <a:xfrm>
            <a:off x="1629556" y="1971875"/>
            <a:ext cx="638705" cy="286874"/>
          </a:xfrm>
          <a:prstGeom prst="rect">
            <a:avLst/>
          </a:prstGeom>
          <a:no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1400" b="1" i="0" u="none" strike="noStrike" cap="none" normalizeH="0" baseline="0" smtClean="0">
              <a:ln>
                <a:noFill/>
              </a:ln>
              <a:solidFill>
                <a:schemeClr val="tx1"/>
              </a:solidFill>
              <a:effectLst/>
              <a:latin typeface="Arial" charset="0"/>
            </a:endParaRPr>
          </a:p>
        </p:txBody>
      </p:sp>
      <p:pic>
        <p:nvPicPr>
          <p:cNvPr id="98" name="Picture 2"/>
          <p:cNvPicPr>
            <a:picLocks noChangeAspect="1" noChangeArrowheads="1"/>
          </p:cNvPicPr>
          <p:nvPr/>
        </p:nvPicPr>
        <p:blipFill>
          <a:blip r:embed="rId4" cstate="print"/>
          <a:srcRect/>
          <a:stretch>
            <a:fillRect/>
          </a:stretch>
        </p:blipFill>
        <p:spPr bwMode="auto">
          <a:xfrm>
            <a:off x="3116274" y="1762433"/>
            <a:ext cx="765773" cy="534833"/>
          </a:xfrm>
          <a:prstGeom prst="rect">
            <a:avLst/>
          </a:prstGeom>
          <a:noFill/>
          <a:ln w="9525" algn="ctr">
            <a:noFill/>
            <a:miter lim="800000"/>
            <a:headEnd/>
            <a:tailEnd/>
          </a:ln>
        </p:spPr>
      </p:pic>
      <p:sp>
        <p:nvSpPr>
          <p:cNvPr id="99" name="Text Box 30"/>
          <p:cNvSpPr txBox="1">
            <a:spLocks noChangeArrowheads="1"/>
          </p:cNvSpPr>
          <p:nvPr/>
        </p:nvSpPr>
        <p:spPr bwMode="auto">
          <a:xfrm>
            <a:off x="3067050" y="2375138"/>
            <a:ext cx="1009650" cy="235449"/>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ru-RU" sz="900" b="1" dirty="0" smtClean="0">
                <a:latin typeface="Arial Unicode MS" pitchFamily="34" charset="-128"/>
                <a:ea typeface="+mn-ea"/>
                <a:cs typeface="Arial" pitchFamily="34" charset="0"/>
              </a:rPr>
              <a:t>Пространственная</a:t>
            </a:r>
          </a:p>
          <a:p>
            <a:pPr algn="ctr" eaLnBrk="0" hangingPunct="0">
              <a:lnSpc>
                <a:spcPct val="85000"/>
              </a:lnSpc>
              <a:buClr>
                <a:srgbClr val="FD0000"/>
              </a:buClr>
              <a:buNone/>
              <a:defRPr/>
            </a:pPr>
            <a:r>
              <a:rPr lang="ru-RU" sz="900" b="1" dirty="0" smtClean="0">
                <a:latin typeface="Arial Unicode MS" pitchFamily="34" charset="-128"/>
              </a:rPr>
              <a:t>аналитика</a:t>
            </a:r>
            <a:endParaRPr lang="en-US" sz="900" b="1" dirty="0">
              <a:latin typeface="Arial Unicode MS" pitchFamily="34" charset="-128"/>
              <a:ea typeface="+mn-ea"/>
              <a:cs typeface="Arial" pitchFamily="34" charset="0"/>
            </a:endParaRPr>
          </a:p>
        </p:txBody>
      </p:sp>
      <p:cxnSp>
        <p:nvCxnSpPr>
          <p:cNvPr id="100" name="Elbow Connector 99"/>
          <p:cNvCxnSpPr/>
          <p:nvPr/>
        </p:nvCxnSpPr>
        <p:spPr bwMode="auto">
          <a:xfrm>
            <a:off x="2250640" y="2914034"/>
            <a:ext cx="706867" cy="673009"/>
          </a:xfrm>
          <a:prstGeom prst="bentConnector3">
            <a:avLst/>
          </a:prstGeom>
          <a:noFill/>
          <a:ln w="9525" cap="flat" cmpd="sng" algn="ctr">
            <a:noFill/>
            <a:prstDash val="solid"/>
            <a:round/>
            <a:headEnd type="none" w="med" len="med"/>
            <a:tailEnd type="none" w="med" len="med"/>
          </a:ln>
          <a:effectLst/>
        </p:spPr>
      </p:cxnSp>
      <p:sp>
        <p:nvSpPr>
          <p:cNvPr id="101" name="Rectangle 100"/>
          <p:cNvSpPr/>
          <p:nvPr/>
        </p:nvSpPr>
        <p:spPr>
          <a:xfrm>
            <a:off x="5123719" y="2294835"/>
            <a:ext cx="1096106" cy="327782"/>
          </a:xfrm>
          <a:prstGeom prst="rect">
            <a:avLst/>
          </a:prstGeom>
        </p:spPr>
        <p:txBody>
          <a:bodyPr wrap="square">
            <a:spAutoFit/>
          </a:bodyPr>
          <a:lstStyle/>
          <a:p>
            <a:pPr algn="ctr" eaLnBrk="0" hangingPunct="0">
              <a:lnSpc>
                <a:spcPct val="85000"/>
              </a:lnSpc>
              <a:buClr>
                <a:srgbClr val="FD0000"/>
              </a:buClr>
              <a:defRPr/>
            </a:pPr>
            <a:r>
              <a:rPr lang="ru-RU" sz="900" b="1" dirty="0" smtClean="0">
                <a:latin typeface="+mn-lt"/>
              </a:rPr>
              <a:t>Активный бизнес-анализ</a:t>
            </a:r>
            <a:endParaRPr lang="en-US" sz="900" b="1" dirty="0">
              <a:latin typeface="+mn-lt"/>
              <a:cs typeface="Arial" pitchFamily="34" charset="0"/>
            </a:endParaRPr>
          </a:p>
        </p:txBody>
      </p:sp>
      <p:pic>
        <p:nvPicPr>
          <p:cNvPr id="102" name="Picture 10"/>
          <p:cNvPicPr>
            <a:picLocks noChangeAspect="1" noChangeArrowheads="1"/>
          </p:cNvPicPr>
          <p:nvPr/>
        </p:nvPicPr>
        <p:blipFill>
          <a:blip r:embed="rId5" cstate="print"/>
          <a:srcRect/>
          <a:stretch>
            <a:fillRect/>
          </a:stretch>
        </p:blipFill>
        <p:spPr bwMode="auto">
          <a:xfrm>
            <a:off x="1169664" y="1768478"/>
            <a:ext cx="739744" cy="495514"/>
          </a:xfrm>
          <a:prstGeom prst="rect">
            <a:avLst/>
          </a:prstGeom>
          <a:noFill/>
          <a:ln w="9525">
            <a:solidFill>
              <a:schemeClr val="accent4">
                <a:lumMod val="65000"/>
                <a:lumOff val="35000"/>
              </a:schemeClr>
            </a:solidFill>
            <a:miter lim="800000"/>
            <a:headEnd/>
            <a:tailEnd/>
          </a:ln>
          <a:effectLst/>
        </p:spPr>
      </p:pic>
      <p:sp>
        <p:nvSpPr>
          <p:cNvPr id="103" name="Rectangle 7"/>
          <p:cNvSpPr>
            <a:spLocks noChangeArrowheads="1"/>
          </p:cNvSpPr>
          <p:nvPr/>
        </p:nvSpPr>
        <p:spPr bwMode="auto">
          <a:xfrm>
            <a:off x="237066" y="5354192"/>
            <a:ext cx="1228725" cy="261610"/>
          </a:xfrm>
          <a:prstGeom prst="rect">
            <a:avLst/>
          </a:prstGeom>
          <a:noFill/>
          <a:ln w="9525">
            <a:noFill/>
            <a:miter lim="800000"/>
            <a:headEnd/>
            <a:tailEnd/>
          </a:ln>
        </p:spPr>
        <p:txBody>
          <a:bodyPr wrap="square" lIns="0" tIns="0" rIns="0" bIns="0">
            <a:spAutoFit/>
          </a:bodyPr>
          <a:lstStyle/>
          <a:p>
            <a:pPr eaLnBrk="0" hangingPunct="0">
              <a:lnSpc>
                <a:spcPct val="85000"/>
              </a:lnSpc>
              <a:spcBef>
                <a:spcPct val="0"/>
              </a:spcBef>
              <a:buClrTx/>
            </a:pPr>
            <a:r>
              <a:rPr lang="ru-RU" sz="1000" b="1" dirty="0" smtClean="0">
                <a:solidFill>
                  <a:schemeClr val="bg1"/>
                </a:solidFill>
                <a:cs typeface="Arial" pitchFamily="34" charset="0"/>
              </a:rPr>
              <a:t>Транзакционные системы </a:t>
            </a:r>
            <a:r>
              <a:rPr lang="en-US" sz="1000" b="1" dirty="0" smtClean="0">
                <a:solidFill>
                  <a:schemeClr val="bg1"/>
                </a:solidFill>
                <a:cs typeface="Arial" pitchFamily="34" charset="0"/>
              </a:rPr>
              <a:t>OLTP)(</a:t>
            </a:r>
            <a:endParaRPr lang="en-US" sz="1000" b="1" dirty="0">
              <a:solidFill>
                <a:schemeClr val="bg1"/>
              </a:solidFill>
              <a:cs typeface="Arial" pitchFamily="34" charset="0"/>
            </a:endParaRPr>
          </a:p>
        </p:txBody>
      </p:sp>
      <p:sp>
        <p:nvSpPr>
          <p:cNvPr id="104" name="Rectangle 8"/>
          <p:cNvSpPr>
            <a:spLocks noChangeArrowheads="1"/>
          </p:cNvSpPr>
          <p:nvPr/>
        </p:nvSpPr>
        <p:spPr bwMode="auto">
          <a:xfrm>
            <a:off x="1460499" y="5355780"/>
            <a:ext cx="965201" cy="392415"/>
          </a:xfrm>
          <a:prstGeom prst="rect">
            <a:avLst/>
          </a:prstGeom>
          <a:noFill/>
          <a:ln w="9525">
            <a:noFill/>
            <a:miter lim="800000"/>
            <a:headEnd/>
            <a:tailEnd/>
          </a:ln>
        </p:spPr>
        <p:txBody>
          <a:bodyPr wrap="square" lIns="0" tIns="0" rIns="0" bIns="0">
            <a:spAutoFit/>
          </a:bodyPr>
          <a:lstStyle/>
          <a:p>
            <a:pPr eaLnBrk="0" hangingPunct="0">
              <a:lnSpc>
                <a:spcPct val="85000"/>
              </a:lnSpc>
              <a:spcBef>
                <a:spcPct val="0"/>
              </a:spcBef>
              <a:buClrTx/>
            </a:pPr>
            <a:r>
              <a:rPr lang="ru-RU" sz="1000" b="1" dirty="0" smtClean="0">
                <a:solidFill>
                  <a:schemeClr val="bg1"/>
                </a:solidFill>
                <a:cs typeface="Arial" pitchFamily="34" charset="0"/>
              </a:rPr>
              <a:t>Хранилища и витрины данных</a:t>
            </a:r>
            <a:endParaRPr lang="en-US" sz="1000" b="1" dirty="0">
              <a:solidFill>
                <a:schemeClr val="bg1"/>
              </a:solidFill>
              <a:cs typeface="Arial" pitchFamily="34" charset="0"/>
            </a:endParaRPr>
          </a:p>
        </p:txBody>
      </p:sp>
      <p:sp>
        <p:nvSpPr>
          <p:cNvPr id="105" name="Rectangle 9"/>
          <p:cNvSpPr>
            <a:spLocks noChangeArrowheads="1"/>
          </p:cNvSpPr>
          <p:nvPr/>
        </p:nvSpPr>
        <p:spPr bwMode="auto">
          <a:xfrm>
            <a:off x="4583113" y="5363718"/>
            <a:ext cx="1220787" cy="392415"/>
          </a:xfrm>
          <a:prstGeom prst="rect">
            <a:avLst/>
          </a:prstGeom>
          <a:noFill/>
          <a:ln w="9525">
            <a:noFill/>
            <a:miter lim="800000"/>
            <a:headEnd/>
            <a:tailEnd/>
          </a:ln>
        </p:spPr>
        <p:txBody>
          <a:bodyPr wrap="square" lIns="0" tIns="0" rIns="0" bIns="0">
            <a:spAutoFit/>
          </a:bodyPr>
          <a:lstStyle/>
          <a:p>
            <a:pPr eaLnBrk="0" hangingPunct="0">
              <a:lnSpc>
                <a:spcPct val="85000"/>
              </a:lnSpc>
              <a:spcBef>
                <a:spcPct val="0"/>
              </a:spcBef>
              <a:buClrTx/>
            </a:pPr>
            <a:r>
              <a:rPr lang="ru-RU" sz="1000" b="1" dirty="0" smtClean="0">
                <a:solidFill>
                  <a:schemeClr val="bg1"/>
                </a:solidFill>
                <a:cs typeface="Arial" pitchFamily="34" charset="0"/>
              </a:rPr>
              <a:t>Гпромышленные приложения</a:t>
            </a:r>
            <a:endParaRPr lang="en-US" sz="1000" b="1" dirty="0">
              <a:solidFill>
                <a:schemeClr val="bg1"/>
              </a:solidFill>
              <a:cs typeface="Arial" pitchFamily="34" charset="0"/>
            </a:endParaRPr>
          </a:p>
          <a:p>
            <a:pPr eaLnBrk="0" hangingPunct="0">
              <a:lnSpc>
                <a:spcPct val="85000"/>
              </a:lnSpc>
              <a:spcBef>
                <a:spcPct val="0"/>
              </a:spcBef>
              <a:buClrTx/>
            </a:pPr>
            <a:r>
              <a:rPr lang="en-US" sz="1000" b="1" dirty="0">
                <a:solidFill>
                  <a:schemeClr val="bg1"/>
                </a:solidFill>
                <a:cs typeface="Arial" pitchFamily="34" charset="0"/>
              </a:rPr>
              <a:t>(Oracle, </a:t>
            </a:r>
            <a:r>
              <a:rPr lang="en-US" sz="1000" b="1" dirty="0" smtClean="0">
                <a:solidFill>
                  <a:schemeClr val="bg1"/>
                </a:solidFill>
                <a:cs typeface="Arial" pitchFamily="34" charset="0"/>
              </a:rPr>
              <a:t>SAP</a:t>
            </a:r>
            <a:r>
              <a:rPr lang="ru-RU" sz="1000" b="1" dirty="0">
                <a:solidFill>
                  <a:schemeClr val="bg1"/>
                </a:solidFill>
                <a:cs typeface="Arial" pitchFamily="34" charset="0"/>
              </a:rPr>
              <a:t> </a:t>
            </a:r>
            <a:r>
              <a:rPr lang="ru-RU" sz="1000" b="1" dirty="0" smtClean="0">
                <a:solidFill>
                  <a:schemeClr val="bg1"/>
                </a:solidFill>
                <a:cs typeface="Arial" pitchFamily="34" charset="0"/>
              </a:rPr>
              <a:t>и др</a:t>
            </a:r>
            <a:r>
              <a:rPr lang="en-US" sz="1000" b="1" dirty="0" smtClean="0">
                <a:solidFill>
                  <a:schemeClr val="bg1"/>
                </a:solidFill>
                <a:cs typeface="Arial" pitchFamily="34" charset="0"/>
              </a:rPr>
              <a:t>)</a:t>
            </a:r>
            <a:endParaRPr lang="en-US" sz="1050" b="1" dirty="0">
              <a:solidFill>
                <a:schemeClr val="bg1"/>
              </a:solidFill>
              <a:cs typeface="Arial" pitchFamily="34" charset="0"/>
            </a:endParaRPr>
          </a:p>
        </p:txBody>
      </p:sp>
      <p:sp>
        <p:nvSpPr>
          <p:cNvPr id="106" name="Rectangle 11"/>
          <p:cNvSpPr>
            <a:spLocks noChangeArrowheads="1"/>
          </p:cNvSpPr>
          <p:nvPr/>
        </p:nvSpPr>
        <p:spPr bwMode="auto">
          <a:xfrm>
            <a:off x="7307263" y="5404993"/>
            <a:ext cx="592137" cy="392415"/>
          </a:xfrm>
          <a:prstGeom prst="rect">
            <a:avLst/>
          </a:prstGeom>
          <a:noFill/>
          <a:ln w="9525">
            <a:noFill/>
            <a:miter lim="800000"/>
            <a:headEnd/>
            <a:tailEnd/>
          </a:ln>
        </p:spPr>
        <p:txBody>
          <a:bodyPr wrap="square" lIns="0" tIns="0" rIns="0" bIns="0">
            <a:spAutoFit/>
          </a:bodyPr>
          <a:lstStyle/>
          <a:p>
            <a:pPr eaLnBrk="0" hangingPunct="0">
              <a:lnSpc>
                <a:spcPct val="85000"/>
              </a:lnSpc>
              <a:spcBef>
                <a:spcPct val="0"/>
              </a:spcBef>
              <a:buClrTx/>
            </a:pPr>
            <a:r>
              <a:rPr lang="en-US" sz="1000" b="1" dirty="0">
                <a:solidFill>
                  <a:schemeClr val="bg1"/>
                </a:solidFill>
                <a:cs typeface="Arial" pitchFamily="34" charset="0"/>
              </a:rPr>
              <a:t>Excel</a:t>
            </a:r>
          </a:p>
          <a:p>
            <a:pPr eaLnBrk="0" hangingPunct="0">
              <a:lnSpc>
                <a:spcPct val="85000"/>
              </a:lnSpc>
              <a:spcBef>
                <a:spcPct val="0"/>
              </a:spcBef>
              <a:buClrTx/>
            </a:pPr>
            <a:r>
              <a:rPr lang="en-US" sz="1000" b="1" dirty="0">
                <a:solidFill>
                  <a:schemeClr val="bg1"/>
                </a:solidFill>
                <a:cs typeface="Arial" pitchFamily="34" charset="0"/>
              </a:rPr>
              <a:t>XML</a:t>
            </a:r>
          </a:p>
          <a:p>
            <a:pPr eaLnBrk="0" hangingPunct="0">
              <a:lnSpc>
                <a:spcPct val="85000"/>
              </a:lnSpc>
              <a:spcBef>
                <a:spcPct val="0"/>
              </a:spcBef>
              <a:buClrTx/>
            </a:pPr>
            <a:r>
              <a:rPr lang="en-US" sz="1000" b="1" dirty="0">
                <a:solidFill>
                  <a:schemeClr val="bg1"/>
                </a:solidFill>
                <a:cs typeface="Arial" pitchFamily="34" charset="0"/>
              </a:rPr>
              <a:t>Office</a:t>
            </a:r>
          </a:p>
        </p:txBody>
      </p:sp>
      <p:sp>
        <p:nvSpPr>
          <p:cNvPr id="107" name="Rectangle 12"/>
          <p:cNvSpPr>
            <a:spLocks noChangeArrowheads="1"/>
          </p:cNvSpPr>
          <p:nvPr/>
        </p:nvSpPr>
        <p:spPr bwMode="auto">
          <a:xfrm>
            <a:off x="8067675" y="5435155"/>
            <a:ext cx="860425" cy="261610"/>
          </a:xfrm>
          <a:prstGeom prst="rect">
            <a:avLst/>
          </a:prstGeom>
          <a:noFill/>
          <a:ln w="9525">
            <a:noFill/>
            <a:miter lim="800000"/>
            <a:headEnd/>
            <a:tailEnd/>
          </a:ln>
        </p:spPr>
        <p:txBody>
          <a:bodyPr lIns="0" tIns="0" rIns="0" bIns="0">
            <a:spAutoFit/>
          </a:bodyPr>
          <a:lstStyle/>
          <a:p>
            <a:pPr eaLnBrk="0" hangingPunct="0">
              <a:lnSpc>
                <a:spcPct val="85000"/>
              </a:lnSpc>
              <a:spcBef>
                <a:spcPct val="0"/>
              </a:spcBef>
              <a:buClrTx/>
            </a:pPr>
            <a:r>
              <a:rPr lang="ru-RU" sz="1000" b="1" dirty="0" smtClean="0">
                <a:solidFill>
                  <a:schemeClr val="bg1"/>
                </a:solidFill>
                <a:cs typeface="Arial" pitchFamily="34" charset="0"/>
              </a:rPr>
              <a:t>Бизнес процессы</a:t>
            </a:r>
            <a:endParaRPr lang="en-US" sz="1050" b="1" dirty="0">
              <a:solidFill>
                <a:schemeClr val="bg1"/>
              </a:solidFill>
              <a:cs typeface="Arial" pitchFamily="34" charset="0"/>
            </a:endParaRPr>
          </a:p>
        </p:txBody>
      </p:sp>
      <p:sp>
        <p:nvSpPr>
          <p:cNvPr id="108" name="Rectangle 13"/>
          <p:cNvSpPr>
            <a:spLocks noChangeArrowheads="1"/>
          </p:cNvSpPr>
          <p:nvPr/>
        </p:nvSpPr>
        <p:spPr bwMode="auto">
          <a:xfrm>
            <a:off x="3377889" y="5430393"/>
            <a:ext cx="1023037" cy="215444"/>
          </a:xfrm>
          <a:prstGeom prst="rect">
            <a:avLst/>
          </a:prstGeom>
          <a:noFill/>
          <a:ln w="9525">
            <a:noFill/>
            <a:miter lim="800000"/>
            <a:headEnd/>
            <a:tailEnd/>
          </a:ln>
        </p:spPr>
        <p:txBody>
          <a:bodyPr wrap="none">
            <a:spAutoFit/>
          </a:bodyPr>
          <a:lstStyle/>
          <a:p>
            <a:pPr eaLnBrk="0" hangingPunct="0">
              <a:lnSpc>
                <a:spcPct val="80000"/>
              </a:lnSpc>
              <a:spcBef>
                <a:spcPct val="0"/>
              </a:spcBef>
              <a:buClrTx/>
            </a:pPr>
            <a:r>
              <a:rPr lang="en-US" sz="1000" b="1" dirty="0" smtClean="0">
                <a:solidFill>
                  <a:schemeClr val="bg1"/>
                </a:solidFill>
                <a:cs typeface="Arial" pitchFamily="34" charset="0"/>
              </a:rPr>
              <a:t>OLAP </a:t>
            </a:r>
            <a:r>
              <a:rPr lang="ru-RU" sz="1000" b="1" dirty="0" smtClean="0">
                <a:solidFill>
                  <a:schemeClr val="bg1"/>
                </a:solidFill>
                <a:cs typeface="Arial" pitchFamily="34" charset="0"/>
              </a:rPr>
              <a:t>сервер</a:t>
            </a:r>
            <a:endParaRPr lang="en-US" sz="1050" b="1" dirty="0">
              <a:solidFill>
                <a:schemeClr val="bg1"/>
              </a:solidFill>
              <a:cs typeface="Arial" pitchFamily="34" charset="0"/>
            </a:endParaRPr>
          </a:p>
        </p:txBody>
      </p:sp>
      <p:graphicFrame>
        <p:nvGraphicFramePr>
          <p:cNvPr id="109" name="Object 3"/>
          <p:cNvGraphicFramePr>
            <a:graphicFrameLocks/>
          </p:cNvGraphicFramePr>
          <p:nvPr/>
        </p:nvGraphicFramePr>
        <p:xfrm>
          <a:off x="7164388" y="4627118"/>
          <a:ext cx="576262" cy="576262"/>
        </p:xfrm>
        <a:graphic>
          <a:graphicData uri="http://schemas.openxmlformats.org/presentationml/2006/ole">
            <p:oleObj spid="_x0000_s1582082" name="Photo Editor Photo" r:id="rId6" imgW="1638529" imgH="2114845" progId="">
              <p:embed/>
            </p:oleObj>
          </a:graphicData>
        </a:graphic>
      </p:graphicFrame>
      <p:pic>
        <p:nvPicPr>
          <p:cNvPr id="110" name="Picture 23"/>
          <p:cNvPicPr>
            <a:picLocks noChangeAspect="1" noChangeArrowheads="1"/>
          </p:cNvPicPr>
          <p:nvPr/>
        </p:nvPicPr>
        <p:blipFill>
          <a:blip r:embed="rId7" cstate="print"/>
          <a:srcRect/>
          <a:stretch>
            <a:fillRect/>
          </a:stretch>
        </p:blipFill>
        <p:spPr bwMode="auto">
          <a:xfrm>
            <a:off x="287338" y="4654105"/>
            <a:ext cx="695325" cy="530225"/>
          </a:xfrm>
          <a:prstGeom prst="rect">
            <a:avLst/>
          </a:prstGeom>
          <a:noFill/>
          <a:ln w="9525">
            <a:noFill/>
            <a:miter lim="800000"/>
            <a:headEnd/>
            <a:tailEnd/>
          </a:ln>
        </p:spPr>
      </p:pic>
      <p:pic>
        <p:nvPicPr>
          <p:cNvPr id="111" name="Picture 24"/>
          <p:cNvPicPr>
            <a:picLocks noChangeAspect="1" noChangeArrowheads="1"/>
          </p:cNvPicPr>
          <p:nvPr/>
        </p:nvPicPr>
        <p:blipFill>
          <a:blip r:embed="rId7" cstate="print"/>
          <a:srcRect/>
          <a:stretch>
            <a:fillRect/>
          </a:stretch>
        </p:blipFill>
        <p:spPr bwMode="auto">
          <a:xfrm>
            <a:off x="4762500" y="4654105"/>
            <a:ext cx="695325" cy="530225"/>
          </a:xfrm>
          <a:prstGeom prst="rect">
            <a:avLst/>
          </a:prstGeom>
          <a:noFill/>
          <a:ln w="9525">
            <a:noFill/>
            <a:miter lim="800000"/>
            <a:headEnd/>
            <a:tailEnd/>
          </a:ln>
        </p:spPr>
      </p:pic>
      <p:pic>
        <p:nvPicPr>
          <p:cNvPr id="112" name="Picture 25"/>
          <p:cNvPicPr>
            <a:picLocks noChangeAspect="1" noChangeArrowheads="1"/>
          </p:cNvPicPr>
          <p:nvPr/>
        </p:nvPicPr>
        <p:blipFill>
          <a:blip r:embed="rId8" cstate="print"/>
          <a:srcRect/>
          <a:stretch>
            <a:fillRect/>
          </a:stretch>
        </p:blipFill>
        <p:spPr bwMode="auto">
          <a:xfrm>
            <a:off x="8083550" y="4677918"/>
            <a:ext cx="812800" cy="506412"/>
          </a:xfrm>
          <a:prstGeom prst="rect">
            <a:avLst/>
          </a:prstGeom>
          <a:noFill/>
          <a:ln w="9525">
            <a:noFill/>
            <a:miter lim="800000"/>
            <a:headEnd/>
            <a:tailEnd/>
          </a:ln>
        </p:spPr>
      </p:pic>
      <p:pic>
        <p:nvPicPr>
          <p:cNvPr id="113" name="Picture 26"/>
          <p:cNvPicPr>
            <a:picLocks noChangeAspect="1" noChangeArrowheads="1"/>
          </p:cNvPicPr>
          <p:nvPr/>
        </p:nvPicPr>
        <p:blipFill>
          <a:blip r:embed="rId9" cstate="print"/>
          <a:srcRect/>
          <a:stretch>
            <a:fillRect/>
          </a:stretch>
        </p:blipFill>
        <p:spPr bwMode="auto">
          <a:xfrm>
            <a:off x="1482725" y="4652518"/>
            <a:ext cx="508000" cy="542925"/>
          </a:xfrm>
          <a:prstGeom prst="rect">
            <a:avLst/>
          </a:prstGeom>
          <a:noFill/>
          <a:ln w="9525">
            <a:noFill/>
            <a:miter lim="800000"/>
            <a:headEnd/>
            <a:tailEnd/>
          </a:ln>
        </p:spPr>
      </p:pic>
      <p:pic>
        <p:nvPicPr>
          <p:cNvPr id="114" name="Picture 27"/>
          <p:cNvPicPr>
            <a:picLocks noChangeAspect="1" noChangeArrowheads="1"/>
          </p:cNvPicPr>
          <p:nvPr/>
        </p:nvPicPr>
        <p:blipFill>
          <a:blip r:embed="rId10" cstate="print"/>
          <a:srcRect/>
          <a:stretch>
            <a:fillRect/>
          </a:stretch>
        </p:blipFill>
        <p:spPr bwMode="auto">
          <a:xfrm>
            <a:off x="3570288" y="4687443"/>
            <a:ext cx="590550" cy="496887"/>
          </a:xfrm>
          <a:prstGeom prst="rect">
            <a:avLst/>
          </a:prstGeom>
          <a:noFill/>
          <a:ln w="9525">
            <a:noFill/>
            <a:miter lim="800000"/>
            <a:headEnd/>
            <a:tailEnd/>
          </a:ln>
        </p:spPr>
      </p:pic>
      <p:pic>
        <p:nvPicPr>
          <p:cNvPr id="115" name="Picture 5"/>
          <p:cNvPicPr>
            <a:picLocks noChangeAspect="1" noChangeArrowheads="1"/>
          </p:cNvPicPr>
          <p:nvPr/>
        </p:nvPicPr>
        <p:blipFill>
          <a:blip r:embed="rId11" cstate="print"/>
          <a:srcRect l="35959" r="26970"/>
          <a:stretch>
            <a:fillRect/>
          </a:stretch>
        </p:blipFill>
        <p:spPr bwMode="auto">
          <a:xfrm>
            <a:off x="2563813" y="4539805"/>
            <a:ext cx="415925" cy="722313"/>
          </a:xfrm>
          <a:prstGeom prst="rect">
            <a:avLst/>
          </a:prstGeom>
          <a:noFill/>
          <a:ln w="9525">
            <a:noFill/>
            <a:miter lim="800000"/>
            <a:headEnd/>
            <a:tailEnd/>
          </a:ln>
        </p:spPr>
      </p:pic>
      <p:pic>
        <p:nvPicPr>
          <p:cNvPr id="116" name="Picture 9"/>
          <p:cNvPicPr>
            <a:picLocks noChangeAspect="1" noChangeArrowheads="1"/>
          </p:cNvPicPr>
          <p:nvPr/>
        </p:nvPicPr>
        <p:blipFill>
          <a:blip r:embed="rId12" cstate="print"/>
          <a:srcRect/>
          <a:stretch>
            <a:fillRect/>
          </a:stretch>
        </p:blipFill>
        <p:spPr bwMode="auto">
          <a:xfrm>
            <a:off x="5986463" y="4622355"/>
            <a:ext cx="712787" cy="638175"/>
          </a:xfrm>
          <a:prstGeom prst="rect">
            <a:avLst/>
          </a:prstGeom>
          <a:noFill/>
          <a:ln w="9525" algn="ctr">
            <a:noFill/>
            <a:miter lim="800000"/>
            <a:headEnd/>
            <a:tailEnd/>
          </a:ln>
        </p:spPr>
      </p:pic>
      <p:sp>
        <p:nvSpPr>
          <p:cNvPr id="117" name="Rectangle 8"/>
          <p:cNvSpPr>
            <a:spLocks noChangeArrowheads="1"/>
          </p:cNvSpPr>
          <p:nvPr/>
        </p:nvSpPr>
        <p:spPr bwMode="auto">
          <a:xfrm>
            <a:off x="2613025" y="5406580"/>
            <a:ext cx="917575" cy="261610"/>
          </a:xfrm>
          <a:prstGeom prst="rect">
            <a:avLst/>
          </a:prstGeom>
          <a:noFill/>
          <a:ln w="9525">
            <a:noFill/>
            <a:miter lim="800000"/>
            <a:headEnd/>
            <a:tailEnd/>
          </a:ln>
        </p:spPr>
        <p:txBody>
          <a:bodyPr wrap="square" lIns="0" tIns="0" rIns="0" bIns="0">
            <a:spAutoFit/>
          </a:bodyPr>
          <a:lstStyle/>
          <a:p>
            <a:pPr eaLnBrk="0" hangingPunct="0">
              <a:lnSpc>
                <a:spcPct val="85000"/>
              </a:lnSpc>
              <a:spcBef>
                <a:spcPct val="0"/>
              </a:spcBef>
              <a:buClrTx/>
            </a:pPr>
            <a:r>
              <a:rPr lang="en-US" sz="1000" b="1" dirty="0">
                <a:solidFill>
                  <a:schemeClr val="bg1"/>
                </a:solidFill>
                <a:cs typeface="Arial" pitchFamily="34" charset="0"/>
              </a:rPr>
              <a:t>Database</a:t>
            </a:r>
          </a:p>
          <a:p>
            <a:pPr eaLnBrk="0" hangingPunct="0">
              <a:lnSpc>
                <a:spcPct val="85000"/>
              </a:lnSpc>
              <a:spcBef>
                <a:spcPct val="0"/>
              </a:spcBef>
              <a:buClrTx/>
            </a:pPr>
            <a:r>
              <a:rPr lang="en-US" sz="1000" b="1" dirty="0">
                <a:solidFill>
                  <a:schemeClr val="bg1"/>
                </a:solidFill>
                <a:cs typeface="Arial" pitchFamily="34" charset="0"/>
              </a:rPr>
              <a:t>Machine</a:t>
            </a:r>
          </a:p>
        </p:txBody>
      </p:sp>
      <p:sp>
        <p:nvSpPr>
          <p:cNvPr id="120" name="Rectangle 59"/>
          <p:cNvSpPr>
            <a:spLocks noChangeArrowheads="1"/>
          </p:cNvSpPr>
          <p:nvPr/>
        </p:nvSpPr>
        <p:spPr bwMode="auto">
          <a:xfrm>
            <a:off x="5740400" y="5382768"/>
            <a:ext cx="1555750" cy="353943"/>
          </a:xfrm>
          <a:prstGeom prst="rect">
            <a:avLst/>
          </a:prstGeom>
          <a:noFill/>
          <a:ln w="9525">
            <a:noFill/>
            <a:miter lim="800000"/>
            <a:headEnd/>
            <a:tailEnd/>
          </a:ln>
        </p:spPr>
        <p:txBody>
          <a:bodyPr wrap="square">
            <a:spAutoFit/>
          </a:bodyPr>
          <a:lstStyle/>
          <a:p>
            <a:pPr eaLnBrk="0" hangingPunct="0">
              <a:lnSpc>
                <a:spcPct val="85000"/>
              </a:lnSpc>
              <a:spcBef>
                <a:spcPct val="0"/>
              </a:spcBef>
              <a:buClrTx/>
            </a:pPr>
            <a:r>
              <a:rPr lang="ru-RU" sz="1000" b="1" dirty="0" smtClean="0">
                <a:solidFill>
                  <a:schemeClr val="bg1"/>
                </a:solidFill>
                <a:cs typeface="Arial" pitchFamily="34" charset="0"/>
              </a:rPr>
              <a:t>Неструктурированные данные</a:t>
            </a:r>
            <a:endParaRPr lang="en-US" sz="1050" b="1" dirty="0">
              <a:solidFill>
                <a:schemeClr val="bg1"/>
              </a:solidFill>
              <a:cs typeface="Arial" pitchFamily="34" charset="0"/>
            </a:endParaRPr>
          </a:p>
        </p:txBody>
      </p:sp>
      <p:pic>
        <p:nvPicPr>
          <p:cNvPr id="132" name="Picture 3" descr="AnswersPlusEditor"/>
          <p:cNvPicPr>
            <a:picLocks noChangeAspect="1" noChangeArrowheads="1"/>
          </p:cNvPicPr>
          <p:nvPr/>
        </p:nvPicPr>
        <p:blipFill>
          <a:blip r:embed="rId13" cstate="print"/>
          <a:srcRect/>
          <a:stretch>
            <a:fillRect/>
          </a:stretch>
        </p:blipFill>
        <p:spPr bwMode="auto">
          <a:xfrm flipH="1">
            <a:off x="4181592" y="1783905"/>
            <a:ext cx="765474" cy="495299"/>
          </a:xfrm>
          <a:prstGeom prst="rect">
            <a:avLst/>
          </a:prstGeom>
          <a:noFill/>
          <a:ln w="9525">
            <a:noFill/>
            <a:miter lim="800000"/>
            <a:headEnd/>
            <a:tailEnd/>
          </a:ln>
        </p:spPr>
      </p:pic>
      <p:sp>
        <p:nvSpPr>
          <p:cNvPr id="134" name="Text Box 41"/>
          <p:cNvSpPr txBox="1">
            <a:spLocks noChangeArrowheads="1"/>
          </p:cNvSpPr>
          <p:nvPr/>
        </p:nvSpPr>
        <p:spPr bwMode="auto">
          <a:xfrm>
            <a:off x="4168889" y="2379474"/>
            <a:ext cx="828903" cy="117725"/>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en-US" sz="900" b="1" dirty="0" smtClean="0">
                <a:latin typeface="Arial Unicode MS" pitchFamily="34" charset="-128"/>
              </a:rPr>
              <a:t>OLAP</a:t>
            </a:r>
            <a:r>
              <a:rPr lang="ru-RU" sz="900" b="1" dirty="0" smtClean="0">
                <a:latin typeface="Arial Unicode MS" pitchFamily="34" charset="-128"/>
              </a:rPr>
              <a:t> -анализ</a:t>
            </a:r>
            <a:endParaRPr lang="en-US" sz="900" b="1" dirty="0">
              <a:latin typeface="Arial Unicode MS" pitchFamily="34" charset="-128"/>
              <a:ea typeface="+mn-ea"/>
              <a:cs typeface="Arial" pitchFamily="34" charset="0"/>
            </a:endParaRPr>
          </a:p>
        </p:txBody>
      </p:sp>
      <p:pic>
        <p:nvPicPr>
          <p:cNvPr id="135" name="Picture 8"/>
          <p:cNvPicPr>
            <a:picLocks noChangeAspect="1" noChangeArrowheads="1"/>
          </p:cNvPicPr>
          <p:nvPr/>
        </p:nvPicPr>
        <p:blipFill>
          <a:blip r:embed="rId14" cstate="print"/>
          <a:srcRect/>
          <a:stretch>
            <a:fillRect/>
          </a:stretch>
        </p:blipFill>
        <p:spPr bwMode="auto">
          <a:xfrm>
            <a:off x="5181599" y="1774379"/>
            <a:ext cx="726016" cy="466725"/>
          </a:xfrm>
          <a:prstGeom prst="rect">
            <a:avLst/>
          </a:prstGeom>
          <a:noFill/>
          <a:ln w="9525">
            <a:solidFill>
              <a:srgbClr val="0070C0"/>
            </a:solidFill>
            <a:miter lim="800000"/>
            <a:headEnd/>
            <a:tailEnd/>
          </a:ln>
        </p:spPr>
      </p:pic>
      <p:pic>
        <p:nvPicPr>
          <p:cNvPr id="137" name="Picture 4"/>
          <p:cNvPicPr>
            <a:picLocks noChangeAspect="1" noChangeArrowheads="1"/>
          </p:cNvPicPr>
          <p:nvPr/>
        </p:nvPicPr>
        <p:blipFill>
          <a:blip r:embed="rId15" cstate="print">
            <a:extLst>
              <a:ext uri="{28A0092B-C50C-407E-A947-70E740481C1C}">
                <a14:useLocalDpi xmlns:a14="http://schemas.microsoft.com/office/drawing/2010/main" xmlns="" val="0"/>
              </a:ext>
            </a:extLst>
          </a:blip>
          <a:stretch>
            <a:fillRect/>
          </a:stretch>
        </p:blipFill>
        <p:spPr bwMode="auto">
          <a:xfrm>
            <a:off x="7484967" y="1758116"/>
            <a:ext cx="845522" cy="517859"/>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p:spPr>
      </p:pic>
      <p:pic>
        <p:nvPicPr>
          <p:cNvPr id="138" name="Picture 3"/>
          <p:cNvPicPr>
            <a:picLocks noChangeAspect="1" noChangeArrowheads="1"/>
          </p:cNvPicPr>
          <p:nvPr/>
        </p:nvPicPr>
        <p:blipFill>
          <a:blip r:embed="rId16" cstate="print">
            <a:extLst>
              <a:ext uri="{28A0092B-C50C-407E-A947-70E740481C1C}">
                <a14:useLocalDpi xmlns:a14="http://schemas.microsoft.com/office/drawing/2010/main" xmlns="" val="0"/>
              </a:ext>
            </a:extLst>
          </a:blip>
          <a:stretch>
            <a:fillRect/>
          </a:stretch>
        </p:blipFill>
        <p:spPr bwMode="auto">
          <a:xfrm>
            <a:off x="2081850" y="1653340"/>
            <a:ext cx="752285" cy="752285"/>
          </a:xfrm>
          <a:prstGeom prst="rect">
            <a:avLst/>
          </a:prstGeom>
          <a:noFill/>
          <a:ln w="9525">
            <a:noFill/>
            <a:miter lim="800000"/>
            <a:headEnd/>
            <a:tailEnd/>
          </a:ln>
          <a:effectLst/>
        </p:spPr>
      </p:pic>
      <p:pic>
        <p:nvPicPr>
          <p:cNvPr id="139" name="Picture 2"/>
          <p:cNvPicPr>
            <a:picLocks noChangeAspect="1" noChangeArrowheads="1"/>
          </p:cNvPicPr>
          <p:nvPr/>
        </p:nvPicPr>
        <p:blipFill>
          <a:blip r:embed="rId17" cstate="print">
            <a:extLst>
              <a:ext uri="{28A0092B-C50C-407E-A947-70E740481C1C}">
                <a14:useLocalDpi xmlns:a14="http://schemas.microsoft.com/office/drawing/2010/main" xmlns="" val="0"/>
              </a:ext>
            </a:extLst>
          </a:blip>
          <a:stretch>
            <a:fillRect/>
          </a:stretch>
        </p:blipFill>
        <p:spPr bwMode="auto">
          <a:xfrm>
            <a:off x="249624" y="1668795"/>
            <a:ext cx="698437" cy="698437"/>
          </a:xfrm>
          <a:prstGeom prst="rect">
            <a:avLst/>
          </a:prstGeom>
          <a:noFill/>
          <a:ln w="9525">
            <a:noFill/>
            <a:miter lim="800000"/>
            <a:headEnd/>
            <a:tailEnd/>
          </a:ln>
          <a:effectLst/>
        </p:spPr>
      </p:pic>
      <p:pic>
        <p:nvPicPr>
          <p:cNvPr id="140" name="Picture 25"/>
          <p:cNvPicPr>
            <a:picLocks noChangeAspect="1" noChangeArrowheads="1"/>
          </p:cNvPicPr>
          <p:nvPr/>
        </p:nvPicPr>
        <p:blipFill>
          <a:blip r:embed="rId18" cstate="print">
            <a:extLst>
              <a:ext uri="{28A0092B-C50C-407E-A947-70E740481C1C}">
                <a14:useLocalDpi xmlns:a14="http://schemas.microsoft.com/office/drawing/2010/main" xmlns="" val="0"/>
              </a:ext>
            </a:extLst>
          </a:blip>
          <a:stretch>
            <a:fillRect/>
          </a:stretch>
        </p:blipFill>
        <p:spPr bwMode="auto">
          <a:xfrm>
            <a:off x="6651203" y="1604773"/>
            <a:ext cx="806654" cy="806654"/>
          </a:xfrm>
          <a:prstGeom prst="rect">
            <a:avLst/>
          </a:prstGeom>
          <a:noFill/>
          <a:ln w="9525">
            <a:noFill/>
            <a:miter lim="800000"/>
            <a:headEnd/>
            <a:tailEnd/>
          </a:ln>
        </p:spPr>
      </p:pic>
      <p:pic>
        <p:nvPicPr>
          <p:cNvPr id="141" name="Picture 140"/>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rot="21244180">
            <a:off x="6153166" y="1612638"/>
            <a:ext cx="466584" cy="699876"/>
          </a:xfrm>
          <a:prstGeom prst="rect">
            <a:avLst/>
          </a:prstGeom>
        </p:spPr>
      </p:pic>
      <p:pic>
        <p:nvPicPr>
          <p:cNvPr id="142" name="Picture 52"/>
          <p:cNvPicPr>
            <a:picLocks noChangeAspect="1" noChangeArrowheads="1"/>
          </p:cNvPicPr>
          <p:nvPr/>
        </p:nvPicPr>
        <p:blipFill>
          <a:blip r:embed="rId20" cstate="print">
            <a:extLst>
              <a:ext uri="{28A0092B-C50C-407E-A947-70E740481C1C}">
                <a14:useLocalDpi xmlns:a14="http://schemas.microsoft.com/office/drawing/2010/main" xmlns="" val="0"/>
              </a:ext>
            </a:extLst>
          </a:blip>
          <a:stretch>
            <a:fillRect/>
          </a:stretch>
        </p:blipFill>
        <p:spPr bwMode="auto">
          <a:xfrm>
            <a:off x="8440634" y="1703217"/>
            <a:ext cx="571860" cy="571860"/>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p:spPr>
      </p:pic>
      <p:sp>
        <p:nvSpPr>
          <p:cNvPr id="143" name="Text Box 41"/>
          <p:cNvSpPr txBox="1">
            <a:spLocks noChangeArrowheads="1"/>
          </p:cNvSpPr>
          <p:nvPr/>
        </p:nvSpPr>
        <p:spPr bwMode="auto">
          <a:xfrm>
            <a:off x="8219847" y="2408049"/>
            <a:ext cx="828903" cy="117725"/>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buNone/>
              <a:defRPr/>
            </a:pPr>
            <a:r>
              <a:rPr lang="en-US" sz="900" b="1" dirty="0" smtClean="0">
                <a:latin typeface="Arial Unicode MS" pitchFamily="34" charset="-128"/>
                <a:ea typeface="+mn-ea"/>
                <a:cs typeface="Arial" pitchFamily="34" charset="0"/>
              </a:rPr>
              <a:t>Collaborate</a:t>
            </a:r>
            <a:endParaRPr lang="en-US" sz="900" b="1" dirty="0">
              <a:latin typeface="Arial Unicode MS" pitchFamily="34" charset="-128"/>
              <a:ea typeface="+mn-ea"/>
              <a:cs typeface="Arial" pitchFamily="34" charset="0"/>
            </a:endParaRPr>
          </a:p>
        </p:txBody>
      </p:sp>
      <p:pic>
        <p:nvPicPr>
          <p:cNvPr id="47" name="Picture 46" descr="db2xdb030"/>
          <p:cNvPicPr>
            <a:picLocks noChangeAspect="1" noChangeArrowheads="1"/>
          </p:cNvPicPr>
          <p:nvPr/>
        </p:nvPicPr>
        <p:blipFill>
          <a:blip r:embed="rId21" cstate="print"/>
          <a:srcRect/>
          <a:stretch>
            <a:fillRect/>
          </a:stretch>
        </p:blipFill>
        <p:spPr bwMode="auto">
          <a:xfrm>
            <a:off x="7688263" y="3487519"/>
            <a:ext cx="1173162" cy="635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485" y="3014120"/>
            <a:ext cx="7297057" cy="941388"/>
          </a:xfrm>
        </p:spPr>
        <p:txBody>
          <a:bodyPr/>
          <a:lstStyle/>
          <a:p>
            <a:r>
              <a:rPr lang="ru-RU" dirty="0" smtClean="0"/>
              <a:t>Новые возможности аналитических инструментов</a:t>
            </a:r>
            <a:endParaRPr lang="ru-RU" dirty="0"/>
          </a:p>
        </p:txBody>
      </p:sp>
      <p:pic>
        <p:nvPicPr>
          <p:cNvPr id="4" name="Picture 3" descr="Right Red"/>
          <p:cNvPicPr>
            <a:picLocks noChangeAspect="1" noChangeArrowheads="1"/>
          </p:cNvPicPr>
          <p:nvPr/>
        </p:nvPicPr>
        <p:blipFill>
          <a:blip r:embed="rId2" cstate="print"/>
          <a:srcRect/>
          <a:stretch>
            <a:fillRect/>
          </a:stretch>
        </p:blipFill>
        <p:spPr bwMode="auto">
          <a:xfrm>
            <a:off x="6654800" y="0"/>
            <a:ext cx="2489200" cy="685800"/>
          </a:xfrm>
          <a:prstGeom prst="rect">
            <a:avLst/>
          </a:prstGeom>
          <a:noFill/>
          <a:ln w="9525">
            <a:noFill/>
            <a:miter lim="800000"/>
            <a:headEnd/>
            <a:tailEnd/>
          </a:ln>
        </p:spPr>
      </p:pic>
      <p:pic>
        <p:nvPicPr>
          <p:cNvPr id="5" name="Picture 4" descr="agenda.jpg"/>
          <p:cNvPicPr>
            <a:picLocks noChangeAspect="1"/>
          </p:cNvPicPr>
          <p:nvPr/>
        </p:nvPicPr>
        <p:blipFill>
          <a:blip r:embed="rId3" cstate="print"/>
          <a:stretch>
            <a:fillRect/>
          </a:stretch>
        </p:blipFill>
        <p:spPr>
          <a:xfrm>
            <a:off x="6649511" y="692808"/>
            <a:ext cx="2494490" cy="2113891"/>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Oracle BI 11g – </a:t>
            </a:r>
            <a:r>
              <a:rPr lang="ru-RU" dirty="0" smtClean="0"/>
              <a:t>новые </a:t>
            </a:r>
            <a:r>
              <a:rPr lang="ru-RU" dirty="0" smtClean="0"/>
              <a:t>возможности</a:t>
            </a:r>
            <a:br>
              <a:rPr lang="ru-RU" dirty="0" smtClean="0"/>
            </a:br>
            <a:r>
              <a:rPr lang="ru-RU" sz="2400" i="1" dirty="0" smtClean="0">
                <a:solidFill>
                  <a:schemeClr val="accent1"/>
                </a:solidFill>
              </a:rPr>
              <a:t>Новые инструменты бизнес-анализа</a:t>
            </a:r>
            <a:endParaRPr lang="ru-RU" sz="2400" i="1" dirty="0">
              <a:solidFill>
                <a:schemeClr val="accent1"/>
              </a:solidFill>
            </a:endParaRPr>
          </a:p>
        </p:txBody>
      </p:sp>
      <p:sp>
        <p:nvSpPr>
          <p:cNvPr id="6" name="Content Placeholder 5"/>
          <p:cNvSpPr>
            <a:spLocks noGrp="1"/>
          </p:cNvSpPr>
          <p:nvPr>
            <p:ph idx="1"/>
          </p:nvPr>
        </p:nvSpPr>
        <p:spPr>
          <a:xfrm>
            <a:off x="685800" y="1600200"/>
            <a:ext cx="7537450" cy="2351314"/>
          </a:xfrm>
        </p:spPr>
        <p:txBody>
          <a:bodyPr/>
          <a:lstStyle/>
          <a:p>
            <a:r>
              <a:rPr lang="ru-RU" dirty="0" smtClean="0"/>
              <a:t>Расширенная визуализация</a:t>
            </a:r>
          </a:p>
          <a:p>
            <a:r>
              <a:rPr lang="ru-RU" dirty="0" smtClean="0"/>
              <a:t>Интеграция реляционного и </a:t>
            </a:r>
            <a:r>
              <a:rPr lang="en-US" dirty="0" smtClean="0"/>
              <a:t>OLAP</a:t>
            </a:r>
            <a:r>
              <a:rPr lang="ru-RU" dirty="0" smtClean="0"/>
              <a:t>-анализа</a:t>
            </a:r>
          </a:p>
          <a:p>
            <a:r>
              <a:rPr lang="ru-RU" dirty="0" smtClean="0"/>
              <a:t>Пространственная аналитика</a:t>
            </a:r>
          </a:p>
          <a:p>
            <a:r>
              <a:rPr lang="ru-RU" dirty="0" smtClean="0"/>
              <a:t>Активный бизнес-анализ</a:t>
            </a:r>
          </a:p>
          <a:p>
            <a:r>
              <a:rPr lang="ru-RU" dirty="0" smtClean="0"/>
              <a:t>Карты показателей и управление стратегиями</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52400" y="6553200"/>
            <a:ext cx="8070850" cy="139700"/>
          </a:xfrm>
          <a:prstGeom prst="rect">
            <a:avLst/>
          </a:prstGeom>
          <a:noFill/>
          <a:ln w="9525">
            <a:noFill/>
            <a:round/>
            <a:headEnd/>
            <a:tailEnd/>
          </a:ln>
        </p:spPr>
        <p:txBody>
          <a:bodyPr lIns="0" tIns="0" rIns="0" bIns="0" anchor="ctr">
            <a:prstTxWarp prst="textNoShape">
              <a:avLst/>
            </a:prstTxWarp>
          </a:bodyPr>
          <a:lstStyle/>
          <a:p>
            <a:pPr algn="l" defTabSz="457200">
              <a:lnSpc>
                <a:spcPct val="100000"/>
              </a:lnSpc>
              <a:spcBef>
                <a:spcPct val="0"/>
              </a:spcBef>
              <a:buClr>
                <a:srgbClr val="000000"/>
              </a:buClr>
              <a:buSzPct val="100000"/>
              <a:buFont typeface="Arial" charset="0"/>
              <a:buNone/>
              <a:tabLst>
                <a:tab pos="0" algn="l"/>
                <a:tab pos="8053388" algn="r"/>
                <a:tab pos="8229600" algn="l"/>
                <a:tab pos="9144000" algn="l"/>
                <a:tab pos="10058400" algn="l"/>
                <a:tab pos="10515600" algn="l"/>
              </a:tabLst>
            </a:pPr>
            <a:r>
              <a:rPr lang="en-US" sz="900" b="0">
                <a:solidFill>
                  <a:srgbClr val="000000"/>
                </a:solidFill>
                <a:ea typeface="Arial Unicode MS" charset="0"/>
                <a:cs typeface="Arial Unicode MS" charset="0"/>
              </a:rPr>
              <a:t>	</a:t>
            </a:r>
          </a:p>
        </p:txBody>
      </p:sp>
      <p:sp>
        <p:nvSpPr>
          <p:cNvPr id="61443" name="Text Box 3"/>
          <p:cNvSpPr txBox="1">
            <a:spLocks noChangeArrowheads="1"/>
          </p:cNvSpPr>
          <p:nvPr/>
        </p:nvSpPr>
        <p:spPr bwMode="auto">
          <a:xfrm>
            <a:off x="749300" y="190500"/>
            <a:ext cx="8039100" cy="941388"/>
          </a:xfrm>
          <a:prstGeom prst="rect">
            <a:avLst/>
          </a:prstGeom>
          <a:noFill/>
          <a:ln w="9525">
            <a:noFill/>
            <a:round/>
            <a:headEnd/>
            <a:tailEnd/>
          </a:ln>
        </p:spPr>
        <p:txBody>
          <a:bodyPr lIns="0" tIns="0" rIns="0" bIns="0">
            <a:prstTxWarp prst="textNoShape">
              <a:avLst/>
            </a:prstTxWarp>
          </a:bodyPr>
          <a:lstStyle/>
          <a:p>
            <a:pPr algn="l" defTabSz="457200">
              <a:lnSpc>
                <a:spcPct val="100000"/>
              </a:lnSpc>
              <a:spcBef>
                <a:spcPct val="0"/>
              </a:spcBef>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3000" b="1" dirty="0" smtClean="0">
                <a:solidFill>
                  <a:srgbClr val="000000"/>
                </a:solidFill>
                <a:ea typeface="Arial Unicode MS" charset="0"/>
                <a:cs typeface="Arial Unicode MS" charset="0"/>
              </a:rPr>
              <a:t>Расширенные возможности визуализации</a:t>
            </a:r>
            <a:r>
              <a:rPr lang="en-US" sz="2800" b="1" dirty="0" smtClean="0">
                <a:solidFill>
                  <a:srgbClr val="000000"/>
                </a:solidFill>
                <a:ea typeface="Arial Unicode MS" charset="0"/>
                <a:cs typeface="Arial Unicode MS" charset="0"/>
              </a:rPr>
              <a:t/>
            </a:r>
            <a:br>
              <a:rPr lang="en-US" sz="2800" b="1" dirty="0" smtClean="0">
                <a:solidFill>
                  <a:srgbClr val="000000"/>
                </a:solidFill>
                <a:ea typeface="Arial Unicode MS" charset="0"/>
                <a:cs typeface="Arial Unicode MS" charset="0"/>
              </a:rPr>
            </a:br>
            <a:r>
              <a:rPr lang="ru-RU" sz="2600" b="1" i="1" dirty="0" smtClean="0">
                <a:solidFill>
                  <a:srgbClr val="FF0000"/>
                </a:solidFill>
                <a:ea typeface="Arial Unicode MS" charset="0"/>
                <a:cs typeface="Arial Unicode MS" charset="0"/>
              </a:rPr>
              <a:t>Любые способы представления и анализа</a:t>
            </a:r>
            <a:endParaRPr lang="en-US" sz="2600" b="1" i="1" dirty="0">
              <a:solidFill>
                <a:srgbClr val="FF0000"/>
              </a:solidFill>
              <a:ea typeface="Arial Unicode MS" charset="0"/>
              <a:cs typeface="Arial Unicode MS" charset="0"/>
            </a:endParaRPr>
          </a:p>
        </p:txBody>
      </p:sp>
      <p:pic>
        <p:nvPicPr>
          <p:cNvPr id="501769" name="Picture 9"/>
          <p:cNvPicPr>
            <a:picLocks noChangeAspect="1" noChangeArrowheads="1"/>
          </p:cNvPicPr>
          <p:nvPr/>
        </p:nvPicPr>
        <p:blipFill>
          <a:blip r:embed="rId3" cstate="print"/>
          <a:srcRect/>
          <a:stretch>
            <a:fillRect/>
          </a:stretch>
        </p:blipFill>
        <p:spPr bwMode="auto">
          <a:xfrm>
            <a:off x="4807974" y="1298524"/>
            <a:ext cx="4064737" cy="2683540"/>
          </a:xfrm>
          <a:prstGeom prst="rect">
            <a:avLst/>
          </a:prstGeom>
          <a:noFill/>
          <a:ln w="9525">
            <a:solidFill>
              <a:schemeClr val="accent4">
                <a:lumMod val="65000"/>
                <a:lumOff val="35000"/>
              </a:schemeClr>
            </a:solidFill>
            <a:miter lim="800000"/>
            <a:headEnd/>
            <a:tailEnd/>
          </a:ln>
        </p:spPr>
      </p:pic>
      <p:pic>
        <p:nvPicPr>
          <p:cNvPr id="501770" name="Picture 10"/>
          <p:cNvPicPr>
            <a:picLocks noChangeAspect="1" noChangeArrowheads="1"/>
          </p:cNvPicPr>
          <p:nvPr/>
        </p:nvPicPr>
        <p:blipFill>
          <a:blip r:embed="rId4" cstate="print"/>
          <a:srcRect/>
          <a:stretch>
            <a:fillRect/>
          </a:stretch>
        </p:blipFill>
        <p:spPr bwMode="auto">
          <a:xfrm>
            <a:off x="5132715" y="2919413"/>
            <a:ext cx="3760788" cy="2890837"/>
          </a:xfrm>
          <a:prstGeom prst="rect">
            <a:avLst/>
          </a:prstGeom>
          <a:noFill/>
          <a:ln w="9525">
            <a:solidFill>
              <a:schemeClr val="accent4">
                <a:lumMod val="65000"/>
                <a:lumOff val="35000"/>
              </a:schemeClr>
            </a:solidFill>
            <a:miter lim="800000"/>
            <a:headEnd/>
            <a:tailEnd/>
          </a:ln>
        </p:spPr>
      </p:pic>
      <p:sp>
        <p:nvSpPr>
          <p:cNvPr id="61446" name="Text Box 4"/>
          <p:cNvSpPr txBox="1">
            <a:spLocks noChangeArrowheads="1"/>
          </p:cNvSpPr>
          <p:nvPr/>
        </p:nvSpPr>
        <p:spPr bwMode="auto">
          <a:xfrm>
            <a:off x="162235" y="1308770"/>
            <a:ext cx="4439266" cy="4690578"/>
          </a:xfrm>
          <a:prstGeom prst="rect">
            <a:avLst/>
          </a:prstGeom>
          <a:noFill/>
          <a:ln w="9525">
            <a:noFill/>
            <a:round/>
            <a:headEnd/>
            <a:tailEnd/>
          </a:ln>
        </p:spPr>
        <p:txBody>
          <a:bodyPr lIns="0" tIns="0" rIns="0" bIns="0">
            <a:prstTxWarp prst="textNoShape">
              <a:avLst/>
            </a:prstTxWarp>
          </a:bodyPr>
          <a:lstStyle/>
          <a:p>
            <a:pPr marL="177800" indent="-177800" defTabSz="457200">
              <a:spcBef>
                <a:spcPts val="500"/>
              </a:spcBef>
              <a:buClr>
                <a:srgbClr val="FD0000"/>
              </a:buClr>
              <a:buSzPct val="100000"/>
              <a:buFont typeface="Arial" charset="0"/>
              <a:buChar char="•"/>
              <a:tabLst>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pPr>
            <a:r>
              <a:rPr lang="ru-RU" dirty="0" smtClean="0">
                <a:ea typeface="Arial Unicode MS" charset="0"/>
                <a:cs typeface="Arial Unicode MS" charset="0"/>
              </a:rPr>
              <a:t>Высококачественная бизнес-графика</a:t>
            </a:r>
            <a:endParaRPr lang="en-US" dirty="0" smtClean="0">
              <a:ea typeface="Arial Unicode MS" charset="0"/>
              <a:cs typeface="Arial Unicode MS" charset="0"/>
            </a:endParaRPr>
          </a:p>
          <a:p>
            <a:pPr marL="177800" indent="-177800" algn="l" defTabSz="457200">
              <a:spcBef>
                <a:spcPts val="500"/>
              </a:spcBef>
              <a:buClr>
                <a:srgbClr val="FD0000"/>
              </a:buClr>
              <a:buSzPct val="100000"/>
              <a:buFont typeface="Arial" charset="0"/>
              <a:buChar char="•"/>
              <a:tabLst>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pPr>
            <a:r>
              <a:rPr lang="ru-RU" b="0" dirty="0" smtClean="0">
                <a:solidFill>
                  <a:srgbClr val="000000"/>
                </a:solidFill>
                <a:ea typeface="Arial Unicode MS" charset="0"/>
                <a:cs typeface="Arial Unicode MS" charset="0"/>
              </a:rPr>
              <a:t>Интерактивная визуализация</a:t>
            </a:r>
            <a:endParaRPr lang="en-US" b="0" dirty="0">
              <a:solidFill>
                <a:srgbClr val="000000"/>
              </a:solidFill>
              <a:ea typeface="Arial Unicode MS" charset="0"/>
              <a:cs typeface="Arial Unicode MS" charset="0"/>
            </a:endParaRPr>
          </a:p>
          <a:p>
            <a:pPr marL="177800" indent="-177800" algn="l" defTabSz="457200">
              <a:spcBef>
                <a:spcPts val="500"/>
              </a:spcBef>
              <a:buClr>
                <a:srgbClr val="FD0000"/>
              </a:buClr>
              <a:buSzPct val="100000"/>
              <a:buFont typeface="Arial" charset="0"/>
              <a:buChar char="•"/>
              <a:tabLst>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pPr>
            <a:r>
              <a:rPr lang="ru-RU" b="0" dirty="0" smtClean="0">
                <a:solidFill>
                  <a:srgbClr val="000000"/>
                </a:solidFill>
                <a:ea typeface="Arial Unicode MS" charset="0"/>
                <a:cs typeface="Arial Unicode MS" charset="0"/>
              </a:rPr>
              <a:t>Анимация</a:t>
            </a:r>
            <a:endParaRPr lang="en-US" b="0" dirty="0">
              <a:solidFill>
                <a:srgbClr val="000000"/>
              </a:solidFill>
              <a:ea typeface="Arial Unicode MS" charset="0"/>
              <a:cs typeface="Arial Unicode MS" charset="0"/>
            </a:endParaRPr>
          </a:p>
          <a:p>
            <a:pPr marL="177800" indent="-177800" algn="l" defTabSz="457200">
              <a:spcBef>
                <a:spcPts val="500"/>
              </a:spcBef>
              <a:buClr>
                <a:srgbClr val="FD0000"/>
              </a:buClr>
              <a:buSzPct val="100000"/>
              <a:buFont typeface="Arial" charset="0"/>
              <a:buChar char="•"/>
              <a:tabLst>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pPr>
            <a:r>
              <a:rPr lang="en-US" b="0" dirty="0" smtClean="0">
                <a:solidFill>
                  <a:srgbClr val="000000"/>
                </a:solidFill>
                <a:ea typeface="Arial Unicode MS" charset="0"/>
                <a:cs typeface="Arial Unicode MS" charset="0"/>
              </a:rPr>
              <a:t>Range </a:t>
            </a:r>
            <a:r>
              <a:rPr lang="en-US" b="0" dirty="0">
                <a:solidFill>
                  <a:srgbClr val="000000"/>
                </a:solidFill>
                <a:ea typeface="Arial Unicode MS" charset="0"/>
                <a:cs typeface="Arial Unicode MS" charset="0"/>
              </a:rPr>
              <a:t>and Paging sliders</a:t>
            </a:r>
          </a:p>
          <a:p>
            <a:pPr marL="177800" indent="-177800" algn="l" defTabSz="457200">
              <a:spcBef>
                <a:spcPts val="500"/>
              </a:spcBef>
              <a:buClr>
                <a:srgbClr val="FD0000"/>
              </a:buClr>
              <a:buSzPct val="100000"/>
              <a:buFont typeface="Arial" charset="0"/>
              <a:buChar char="•"/>
              <a:tabLst>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pPr>
            <a:r>
              <a:rPr lang="ru-RU" b="0" dirty="0" smtClean="0">
                <a:solidFill>
                  <a:srgbClr val="000000"/>
                </a:solidFill>
                <a:ea typeface="Arial Unicode MS" charset="0"/>
                <a:cs typeface="Arial Unicode MS" charset="0"/>
              </a:rPr>
              <a:t>Все виды диаграмм </a:t>
            </a:r>
            <a:r>
              <a:rPr lang="ru-RU" dirty="0" smtClean="0">
                <a:ea typeface="Arial Unicode MS" charset="0"/>
                <a:cs typeface="Arial Unicode MS" charset="0"/>
              </a:rPr>
              <a:t>и</a:t>
            </a:r>
            <a:r>
              <a:rPr lang="ru-RU" b="0" dirty="0" smtClean="0">
                <a:solidFill>
                  <a:srgbClr val="000000"/>
                </a:solidFill>
                <a:ea typeface="Arial Unicode MS" charset="0"/>
                <a:cs typeface="Arial Unicode MS" charset="0"/>
              </a:rPr>
              <a:t> графиков</a:t>
            </a:r>
          </a:p>
          <a:p>
            <a:pPr marL="177800" indent="-177800" algn="l" defTabSz="457200">
              <a:spcBef>
                <a:spcPts val="500"/>
              </a:spcBef>
              <a:buClr>
                <a:srgbClr val="FD0000"/>
              </a:buClr>
              <a:buSzPct val="100000"/>
              <a:buFont typeface="Arial" charset="0"/>
              <a:buChar char="•"/>
              <a:tabLst>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pPr>
            <a:r>
              <a:rPr lang="ru-RU" b="0" dirty="0" smtClean="0">
                <a:solidFill>
                  <a:srgbClr val="000000"/>
                </a:solidFill>
                <a:ea typeface="Arial Unicode MS" charset="0"/>
                <a:cs typeface="Arial Unicode MS" charset="0"/>
              </a:rPr>
              <a:t>Интерактивные легенды диаграмм</a:t>
            </a:r>
            <a:endParaRPr lang="en-US" b="0" dirty="0">
              <a:solidFill>
                <a:srgbClr val="000000"/>
              </a:solidFill>
              <a:ea typeface="Arial Unicode MS" charset="0"/>
              <a:cs typeface="Arial Unicode MS" charset="0"/>
            </a:endParaRPr>
          </a:p>
          <a:p>
            <a:pPr marL="177800" indent="-177800" algn="l" defTabSz="457200">
              <a:spcBef>
                <a:spcPts val="500"/>
              </a:spcBef>
              <a:buClr>
                <a:srgbClr val="FD0000"/>
              </a:buClr>
              <a:buSzPct val="100000"/>
              <a:buFont typeface="Arial" charset="0"/>
              <a:buChar char="•"/>
              <a:tabLst>
                <a:tab pos="3419475" algn="l"/>
                <a:tab pos="3876675" algn="l"/>
                <a:tab pos="4333875" algn="l"/>
                <a:tab pos="4791075" algn="l"/>
                <a:tab pos="5248275" algn="l"/>
                <a:tab pos="5705475" algn="l"/>
                <a:tab pos="6162675" algn="l"/>
                <a:tab pos="6619875" algn="l"/>
                <a:tab pos="7077075" algn="l"/>
                <a:tab pos="7534275" algn="l"/>
                <a:tab pos="7991475" algn="l"/>
                <a:tab pos="8448675" algn="l"/>
                <a:tab pos="8905875" algn="l"/>
                <a:tab pos="9363075" algn="l"/>
              </a:tabLst>
            </a:pPr>
            <a:r>
              <a:rPr lang="ru-RU" b="0" dirty="0" smtClean="0">
                <a:solidFill>
                  <a:srgbClr val="000000"/>
                </a:solidFill>
                <a:ea typeface="Arial Unicode MS" charset="0"/>
                <a:cs typeface="Arial Unicode MS" charset="0"/>
              </a:rPr>
              <a:t>Представление «мастер-деталь» взаимосвязей</a:t>
            </a:r>
            <a:endParaRPr lang="en-US" b="0" dirty="0">
              <a:solidFill>
                <a:srgbClr val="000000"/>
              </a:solidFill>
              <a:ea typeface="Arial Unicode MS" charset="0"/>
              <a:cs typeface="Arial Unicode MS" charset="0"/>
            </a:endParaRP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6829" y="2242457"/>
            <a:ext cx="5631543" cy="941388"/>
          </a:xfrm>
        </p:spPr>
        <p:txBody>
          <a:bodyPr/>
          <a:lstStyle/>
          <a:p>
            <a:r>
              <a:rPr lang="ru-RU" dirty="0" smtClean="0"/>
              <a:t>Интеграция реляционного и </a:t>
            </a:r>
            <a:r>
              <a:rPr lang="en-US" dirty="0" smtClean="0"/>
              <a:t>OLAP</a:t>
            </a:r>
            <a:r>
              <a:rPr lang="ru-RU" dirty="0" smtClean="0"/>
              <a:t> анализа</a:t>
            </a:r>
            <a:endParaRPr lang="ru-RU" dirty="0"/>
          </a:p>
        </p:txBody>
      </p:sp>
      <p:sp>
        <p:nvSpPr>
          <p:cNvPr id="2" name="Footer Placeholder 1"/>
          <p:cNvSpPr>
            <a:spLocks noGrp="1"/>
          </p:cNvSpPr>
          <p:nvPr>
            <p:ph type="ftr" sz="quarter" idx="10"/>
          </p:nvPr>
        </p:nvSpPr>
        <p:spPr/>
        <p:txBody>
          <a:bodyPr/>
          <a:lstStyle/>
          <a:p>
            <a:pPr>
              <a:defRPr/>
            </a:pPr>
            <a:r>
              <a:rPr lang="en-US" smtClean="0"/>
              <a:t>Copyright © 2008, Oracle and / or its affiliates. All rights reserved.</a:t>
            </a:r>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6115" name="Picture 3" descr="AnswersPlusEditor"/>
          <p:cNvPicPr>
            <a:picLocks noChangeAspect="1" noChangeArrowheads="1"/>
          </p:cNvPicPr>
          <p:nvPr/>
        </p:nvPicPr>
        <p:blipFill>
          <a:blip r:embed="rId3" cstate="print"/>
          <a:srcRect/>
          <a:stretch>
            <a:fillRect/>
          </a:stretch>
        </p:blipFill>
        <p:spPr bwMode="auto">
          <a:xfrm>
            <a:off x="3251074" y="1393371"/>
            <a:ext cx="5722306" cy="3702611"/>
          </a:xfrm>
          <a:prstGeom prst="rect">
            <a:avLst/>
          </a:prstGeom>
          <a:noFill/>
          <a:ln w="9525">
            <a:noFill/>
            <a:miter lim="800000"/>
            <a:headEnd/>
            <a:tailEnd/>
          </a:ln>
        </p:spPr>
      </p:pic>
      <p:sp>
        <p:nvSpPr>
          <p:cNvPr id="3546119" name="Rectangle 8"/>
          <p:cNvSpPr>
            <a:spLocks noChangeArrowheads="1"/>
          </p:cNvSpPr>
          <p:nvPr/>
        </p:nvSpPr>
        <p:spPr bwMode="auto">
          <a:xfrm>
            <a:off x="765175" y="123825"/>
            <a:ext cx="8255000" cy="883042"/>
          </a:xfrm>
          <a:prstGeom prst="rect">
            <a:avLst/>
          </a:prstGeom>
          <a:noFill/>
          <a:ln w="9525">
            <a:noFill/>
            <a:miter lim="800000"/>
            <a:headEnd/>
            <a:tailEnd/>
          </a:ln>
          <a:effectLst/>
        </p:spPr>
        <p:txBody>
          <a:bodyPr lIns="0" tIns="0" rIns="0" bIns="0"/>
          <a:lstStyle/>
          <a:p>
            <a:pPr algn="l">
              <a:lnSpc>
                <a:spcPct val="100000"/>
              </a:lnSpc>
              <a:spcBef>
                <a:spcPct val="0"/>
              </a:spcBef>
              <a:buClrTx/>
            </a:pPr>
            <a:r>
              <a:rPr lang="ru-RU" sz="3200" dirty="0" smtClean="0"/>
              <a:t>Стандарты </a:t>
            </a:r>
            <a:r>
              <a:rPr lang="ru-RU" sz="3200" dirty="0" smtClean="0"/>
              <a:t>инструментов </a:t>
            </a:r>
            <a:r>
              <a:rPr lang="en-US" sz="3200" dirty="0" smtClean="0"/>
              <a:t>OLAP</a:t>
            </a:r>
            <a:r>
              <a:rPr lang="ru-RU" sz="3200" dirty="0" smtClean="0"/>
              <a:t>-анализа</a:t>
            </a:r>
            <a:r>
              <a:rPr lang="ru-RU" sz="3200" dirty="0">
                <a:solidFill>
                  <a:srgbClr val="000000"/>
                </a:solidFill>
              </a:rPr>
              <a:t/>
            </a:r>
            <a:br>
              <a:rPr lang="ru-RU" sz="3200" dirty="0">
                <a:solidFill>
                  <a:srgbClr val="000000"/>
                </a:solidFill>
              </a:rPr>
            </a:br>
            <a:r>
              <a:rPr lang="ru-RU" dirty="0">
                <a:solidFill>
                  <a:schemeClr val="accent1"/>
                </a:solidFill>
              </a:rPr>
              <a:t>Любые иерархии, сложные </a:t>
            </a:r>
            <a:r>
              <a:rPr lang="en-US" dirty="0">
                <a:solidFill>
                  <a:schemeClr val="accent1"/>
                </a:solidFill>
              </a:rPr>
              <a:t>OLAP</a:t>
            </a:r>
            <a:r>
              <a:rPr lang="ru-RU" dirty="0">
                <a:solidFill>
                  <a:schemeClr val="accent1"/>
                </a:solidFill>
              </a:rPr>
              <a:t>-запросы, группировки </a:t>
            </a:r>
            <a:endParaRPr lang="en-US" dirty="0">
              <a:solidFill>
                <a:schemeClr val="accent1"/>
              </a:solidFill>
            </a:endParaRPr>
          </a:p>
        </p:txBody>
      </p:sp>
      <p:sp>
        <p:nvSpPr>
          <p:cNvPr id="6" name="Content Placeholder 5"/>
          <p:cNvSpPr>
            <a:spLocks noGrp="1"/>
          </p:cNvSpPr>
          <p:nvPr>
            <p:ph idx="1"/>
          </p:nvPr>
        </p:nvSpPr>
        <p:spPr>
          <a:xfrm>
            <a:off x="79627" y="1199509"/>
            <a:ext cx="3218379" cy="4862244"/>
          </a:xfrm>
        </p:spPr>
        <p:txBody>
          <a:bodyPr/>
          <a:lstStyle/>
          <a:p>
            <a:pPr marL="228600" indent="-228600">
              <a:spcBef>
                <a:spcPct val="35000"/>
              </a:spcBef>
              <a:defRPr/>
            </a:pPr>
            <a:r>
              <a:rPr lang="ru-RU" dirty="0" smtClean="0">
                <a:latin typeface="Arial" charset="0"/>
              </a:rPr>
              <a:t>Сложные иерархии</a:t>
            </a:r>
          </a:p>
          <a:p>
            <a:pPr marL="228600" indent="-228600">
              <a:spcBef>
                <a:spcPct val="35000"/>
              </a:spcBef>
              <a:defRPr/>
            </a:pPr>
            <a:r>
              <a:rPr lang="ru-RU" dirty="0" smtClean="0">
                <a:latin typeface="Arial" charset="0"/>
              </a:rPr>
              <a:t>Динамические группы</a:t>
            </a:r>
            <a:endParaRPr lang="en-US" dirty="0" smtClean="0">
              <a:latin typeface="Arial" charset="0"/>
            </a:endParaRPr>
          </a:p>
          <a:p>
            <a:pPr marL="228600" indent="-228600">
              <a:spcBef>
                <a:spcPct val="35000"/>
              </a:spcBef>
              <a:defRPr/>
            </a:pPr>
            <a:r>
              <a:rPr lang="ru-RU" dirty="0" smtClean="0">
                <a:latin typeface="Arial" charset="0"/>
              </a:rPr>
              <a:t>Пошаговые выборки</a:t>
            </a:r>
            <a:endParaRPr lang="en-US" dirty="0" smtClean="0">
              <a:latin typeface="Arial" charset="0"/>
            </a:endParaRPr>
          </a:p>
          <a:p>
            <a:pPr marL="228600" indent="-228600">
              <a:spcBef>
                <a:spcPct val="35000"/>
              </a:spcBef>
              <a:defRPr/>
            </a:pPr>
            <a:r>
              <a:rPr lang="ru-RU" dirty="0" smtClean="0">
                <a:latin typeface="Arial" charset="0"/>
              </a:rPr>
              <a:t>Иерархические </a:t>
            </a:r>
            <a:r>
              <a:rPr lang="ru-RU" dirty="0" smtClean="0">
                <a:latin typeface="Arial" charset="0"/>
              </a:rPr>
              <a:t>вычисления</a:t>
            </a:r>
          </a:p>
          <a:p>
            <a:pPr marL="228600" indent="-228600">
              <a:spcBef>
                <a:spcPct val="35000"/>
              </a:spcBef>
              <a:defRPr/>
            </a:pPr>
            <a:r>
              <a:rPr lang="ru-RU" dirty="0" smtClean="0">
                <a:latin typeface="Arial" charset="0"/>
              </a:rPr>
              <a:t>Данные могут храниться как в </a:t>
            </a:r>
            <a:r>
              <a:rPr lang="en-US" dirty="0" smtClean="0">
                <a:latin typeface="Arial" charset="0"/>
              </a:rPr>
              <a:t>OLAP</a:t>
            </a:r>
            <a:r>
              <a:rPr lang="ru-RU" dirty="0" smtClean="0">
                <a:latin typeface="Arial" charset="0"/>
              </a:rPr>
              <a:t>-серверах, так и в реляционных базах данных</a:t>
            </a:r>
            <a:endParaRPr lang="en-US" dirty="0" smtClean="0">
              <a:latin typeface="Arial" charset="0"/>
            </a:endParaRPr>
          </a:p>
          <a:p>
            <a:endParaRPr lang="ru-RU" dirty="0"/>
          </a:p>
        </p:txBody>
      </p:sp>
    </p:spTree>
  </p:cSld>
  <p:clrMapOvr>
    <a:masterClrMapping/>
  </p:clrMapOvr>
  <p:transition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idx="4294967295"/>
          </p:nvPr>
        </p:nvSpPr>
        <p:spPr>
          <a:xfrm>
            <a:off x="739398" y="194051"/>
            <a:ext cx="8404602" cy="769441"/>
          </a:xfrm>
        </p:spPr>
        <p:txBody>
          <a:bodyPr wrap="square">
            <a:spAutoFit/>
          </a:bodyPr>
          <a:lstStyle/>
          <a:p>
            <a:pPr indent="-342900"/>
            <a:r>
              <a:rPr lang="ru-RU" sz="2600" dirty="0" smtClean="0"/>
              <a:t>Единая среда для реляционного и </a:t>
            </a:r>
            <a:r>
              <a:rPr lang="en-US" sz="2600" dirty="0" smtClean="0"/>
              <a:t>OLAP</a:t>
            </a:r>
            <a:r>
              <a:rPr lang="ru-RU" sz="2600" dirty="0" smtClean="0"/>
              <a:t> анализа</a:t>
            </a:r>
            <a:r>
              <a:rPr lang="ru-RU" sz="2400" i="1" dirty="0" smtClean="0">
                <a:solidFill>
                  <a:srgbClr val="FF0000"/>
                </a:solidFill>
              </a:rPr>
              <a:t/>
            </a:r>
            <a:br>
              <a:rPr lang="ru-RU" sz="2400" i="1" dirty="0" smtClean="0">
                <a:solidFill>
                  <a:srgbClr val="FF0000"/>
                </a:solidFill>
              </a:rPr>
            </a:br>
            <a:endParaRPr lang="en-US" sz="2400" b="0" i="1" dirty="0" smtClean="0">
              <a:solidFill>
                <a:srgbClr val="FF0000"/>
              </a:solidFill>
            </a:endParaRPr>
          </a:p>
        </p:txBody>
      </p:sp>
      <p:pic>
        <p:nvPicPr>
          <p:cNvPr id="133124" name="Picture 2"/>
          <p:cNvPicPr>
            <a:picLocks noChangeAspect="1" noChangeArrowheads="1"/>
          </p:cNvPicPr>
          <p:nvPr/>
        </p:nvPicPr>
        <p:blipFill>
          <a:blip r:embed="rId3" cstate="print"/>
          <a:srcRect/>
          <a:stretch>
            <a:fillRect/>
          </a:stretch>
        </p:blipFill>
        <p:spPr bwMode="auto">
          <a:xfrm>
            <a:off x="1130300" y="1293813"/>
            <a:ext cx="3657600" cy="3543300"/>
          </a:xfrm>
          <a:prstGeom prst="rect">
            <a:avLst/>
          </a:prstGeom>
          <a:noFill/>
          <a:ln w="9525" algn="ctr">
            <a:noFill/>
            <a:miter lim="800000"/>
            <a:headEnd/>
            <a:tailEnd/>
          </a:ln>
        </p:spPr>
      </p:pic>
      <p:pic>
        <p:nvPicPr>
          <p:cNvPr id="133125" name="Picture 3"/>
          <p:cNvPicPr>
            <a:picLocks noChangeAspect="1" noChangeArrowheads="1"/>
          </p:cNvPicPr>
          <p:nvPr/>
        </p:nvPicPr>
        <p:blipFill>
          <a:blip r:embed="rId4" cstate="print"/>
          <a:srcRect/>
          <a:stretch>
            <a:fillRect/>
          </a:stretch>
        </p:blipFill>
        <p:spPr bwMode="auto">
          <a:xfrm>
            <a:off x="5481638" y="1404938"/>
            <a:ext cx="2676525" cy="4657725"/>
          </a:xfrm>
          <a:prstGeom prst="rect">
            <a:avLst/>
          </a:prstGeom>
          <a:noFill/>
          <a:ln w="9525" algn="ctr">
            <a:noFill/>
            <a:miter lim="800000"/>
            <a:headEnd/>
            <a:tailEnd/>
          </a:ln>
        </p:spPr>
      </p:pic>
      <p:sp>
        <p:nvSpPr>
          <p:cNvPr id="133126" name="Freeform 6"/>
          <p:cNvSpPr>
            <a:spLocks noChangeArrowheads="1"/>
          </p:cNvSpPr>
          <p:nvPr/>
        </p:nvSpPr>
        <p:spPr bwMode="auto">
          <a:xfrm flipH="1">
            <a:off x="2255838" y="2822575"/>
            <a:ext cx="984250" cy="258763"/>
          </a:xfrm>
          <a:custGeom>
            <a:avLst/>
            <a:gdLst>
              <a:gd name="T0" fmla="*/ 983284 w 2741590"/>
              <a:gd name="T1" fmla="*/ 124026 h 4492455"/>
              <a:gd name="T2" fmla="*/ 704443 w 2741590"/>
              <a:gd name="T3" fmla="*/ 12629 h 4492455"/>
              <a:gd name="T4" fmla="*/ 480566 w 2741590"/>
              <a:gd name="T5" fmla="*/ 48249 h 4492455"/>
              <a:gd name="T6" fmla="*/ 310028 w 2741590"/>
              <a:gd name="T7" fmla="*/ 158315 h 4492455"/>
              <a:gd name="T8" fmla="*/ 115680 w 2741590"/>
              <a:gd name="T9" fmla="*/ 259915 h 4492455"/>
              <a:gd name="T10" fmla="*/ 0 60000 65536"/>
              <a:gd name="T11" fmla="*/ 0 60000 65536"/>
              <a:gd name="T12" fmla="*/ 0 60000 65536"/>
              <a:gd name="T13" fmla="*/ 0 60000 65536"/>
              <a:gd name="T14" fmla="*/ 0 60000 65536"/>
              <a:gd name="T15" fmla="*/ 0 w 2741590"/>
              <a:gd name="T16" fmla="*/ 0 h 4492455"/>
              <a:gd name="T17" fmla="*/ 2741590 w 2741590"/>
              <a:gd name="T18" fmla="*/ 4492455 h 4492455"/>
            </a:gdLst>
            <a:ahLst/>
            <a:cxnLst>
              <a:cxn ang="T10">
                <a:pos x="T0" y="T1"/>
              </a:cxn>
              <a:cxn ang="T11">
                <a:pos x="T2" y="T3"/>
              </a:cxn>
              <a:cxn ang="T12">
                <a:pos x="T4" y="T5"/>
              </a:cxn>
              <a:cxn ang="T13">
                <a:pos x="T6" y="T7"/>
              </a:cxn>
              <a:cxn ang="T14">
                <a:pos x="T8" y="T9"/>
              </a:cxn>
            </a:cxnLst>
            <a:rect l="T15" t="T16" r="T17" b="T18"/>
            <a:pathLst>
              <a:path w="2741590" h="4492455">
                <a:moveTo>
                  <a:pt x="2741590" y="2143701"/>
                </a:moveTo>
                <a:cubicBezTo>
                  <a:pt x="2495351" y="2044923"/>
                  <a:pt x="2197740" y="436575"/>
                  <a:pt x="1964127" y="218284"/>
                </a:cubicBezTo>
                <a:cubicBezTo>
                  <a:pt x="1730514" y="-7"/>
                  <a:pt x="1523197" y="414271"/>
                  <a:pt x="1339912" y="833952"/>
                </a:cubicBezTo>
                <a:cubicBezTo>
                  <a:pt x="1156627" y="1253633"/>
                  <a:pt x="1033980" y="2126618"/>
                  <a:pt x="864418" y="2736368"/>
                </a:cubicBezTo>
                <a:cubicBezTo>
                  <a:pt x="694856" y="3346118"/>
                  <a:pt x="1" y="3907093"/>
                  <a:pt x="322540" y="4492455"/>
                </a:cubicBezTo>
              </a:path>
            </a:pathLst>
          </a:custGeom>
          <a:noFill/>
          <a:ln w="38100" algn="ctr">
            <a:solidFill>
              <a:schemeClr val="accent1"/>
            </a:solidFill>
            <a:round/>
            <a:headEnd/>
            <a:tailEnd type="triangle" w="med" len="med"/>
          </a:ln>
        </p:spPr>
        <p:txBody>
          <a:bodyPr lIns="92075" tIns="46038" rIns="92075" bIns="46038"/>
          <a:lstStyle/>
          <a:p>
            <a:pPr marL="119063" indent="-119063">
              <a:lnSpc>
                <a:spcPct val="90000"/>
              </a:lnSpc>
              <a:spcBef>
                <a:spcPct val="50000"/>
              </a:spcBef>
              <a:buClr>
                <a:schemeClr val="accent1"/>
              </a:buClr>
              <a:buFontTx/>
              <a:buNone/>
            </a:pPr>
            <a:endParaRPr lang="en-US" b="1"/>
          </a:p>
        </p:txBody>
      </p:sp>
      <p:sp>
        <p:nvSpPr>
          <p:cNvPr id="133127" name="Rounded Rectangle 7"/>
          <p:cNvSpPr>
            <a:spLocks noChangeArrowheads="1"/>
          </p:cNvSpPr>
          <p:nvPr/>
        </p:nvSpPr>
        <p:spPr bwMode="auto">
          <a:xfrm>
            <a:off x="1500188" y="2833688"/>
            <a:ext cx="773112" cy="214312"/>
          </a:xfrm>
          <a:prstGeom prst="roundRect">
            <a:avLst>
              <a:gd name="adj" fmla="val 16667"/>
            </a:avLst>
          </a:prstGeom>
          <a:noFill/>
          <a:ln w="57150" algn="ctr">
            <a:solidFill>
              <a:schemeClr val="accent1"/>
            </a:solidFill>
            <a:round/>
            <a:headEnd/>
            <a:tailEnd/>
          </a:ln>
        </p:spPr>
        <p:txBody>
          <a:bodyPr lIns="92075" tIns="46038" rIns="92075" bIns="46038"/>
          <a:lstStyle/>
          <a:p>
            <a:pPr marL="119063" indent="-119063">
              <a:lnSpc>
                <a:spcPct val="90000"/>
              </a:lnSpc>
              <a:spcBef>
                <a:spcPct val="50000"/>
              </a:spcBef>
              <a:buClr>
                <a:schemeClr val="accent1"/>
              </a:buClr>
              <a:buFontTx/>
              <a:buNone/>
            </a:pPr>
            <a:endParaRPr lang="en-US" b="1"/>
          </a:p>
        </p:txBody>
      </p:sp>
      <p:sp>
        <p:nvSpPr>
          <p:cNvPr id="133128" name="Rounded Rectangle 8"/>
          <p:cNvSpPr>
            <a:spLocks noChangeArrowheads="1"/>
          </p:cNvSpPr>
          <p:nvPr/>
        </p:nvSpPr>
        <p:spPr bwMode="auto">
          <a:xfrm>
            <a:off x="1500188" y="2387600"/>
            <a:ext cx="773112" cy="449263"/>
          </a:xfrm>
          <a:prstGeom prst="roundRect">
            <a:avLst>
              <a:gd name="adj" fmla="val 16667"/>
            </a:avLst>
          </a:prstGeom>
          <a:noFill/>
          <a:ln w="57150" algn="ctr">
            <a:solidFill>
              <a:schemeClr val="accent1"/>
            </a:solidFill>
            <a:round/>
            <a:headEnd/>
            <a:tailEnd/>
          </a:ln>
        </p:spPr>
        <p:txBody>
          <a:bodyPr lIns="92075" tIns="46038" rIns="92075" bIns="46038"/>
          <a:lstStyle/>
          <a:p>
            <a:pPr marL="119063" indent="-119063">
              <a:lnSpc>
                <a:spcPct val="90000"/>
              </a:lnSpc>
              <a:spcBef>
                <a:spcPct val="50000"/>
              </a:spcBef>
              <a:buClr>
                <a:schemeClr val="accent1"/>
              </a:buClr>
              <a:buFontTx/>
              <a:buNone/>
            </a:pPr>
            <a:endParaRPr lang="en-US" b="1"/>
          </a:p>
        </p:txBody>
      </p:sp>
      <p:sp>
        <p:nvSpPr>
          <p:cNvPr id="133129" name="Freeform 9"/>
          <p:cNvSpPr>
            <a:spLocks noChangeArrowheads="1"/>
          </p:cNvSpPr>
          <p:nvPr/>
        </p:nvSpPr>
        <p:spPr bwMode="auto">
          <a:xfrm flipH="1">
            <a:off x="2290763" y="1560513"/>
            <a:ext cx="3386137" cy="927100"/>
          </a:xfrm>
          <a:custGeom>
            <a:avLst/>
            <a:gdLst>
              <a:gd name="T0" fmla="*/ 3387163 w 2406865"/>
              <a:gd name="T1" fmla="*/ 926623 h 7371254"/>
              <a:gd name="T2" fmla="*/ 2670293 w 2406865"/>
              <a:gd name="T3" fmla="*/ 515250 h 7371254"/>
              <a:gd name="T4" fmla="*/ 376759 w 2406865"/>
              <a:gd name="T5" fmla="*/ 332260 h 7371254"/>
              <a:gd name="T6" fmla="*/ 0 w 2406865"/>
              <a:gd name="T7" fmla="*/ 730812 h 7371254"/>
              <a:gd name="T8" fmla="*/ 0 60000 65536"/>
              <a:gd name="T9" fmla="*/ 0 60000 65536"/>
              <a:gd name="T10" fmla="*/ 0 60000 65536"/>
              <a:gd name="T11" fmla="*/ 0 60000 65536"/>
              <a:gd name="T12" fmla="*/ 0 w 2406865"/>
              <a:gd name="T13" fmla="*/ 0 h 7371254"/>
              <a:gd name="T14" fmla="*/ 2406865 w 2406865"/>
              <a:gd name="T15" fmla="*/ 7371254 h 7371254"/>
            </a:gdLst>
            <a:ahLst/>
            <a:cxnLst>
              <a:cxn ang="T8">
                <a:pos x="T0" y="T1"/>
              </a:cxn>
              <a:cxn ang="T9">
                <a:pos x="T2" y="T3"/>
              </a:cxn>
              <a:cxn ang="T10">
                <a:pos x="T4" y="T5"/>
              </a:cxn>
              <a:cxn ang="T11">
                <a:pos x="T6" y="T7"/>
              </a:cxn>
            </a:cxnLst>
            <a:rect l="T12" t="T13" r="T14" b="T15"/>
            <a:pathLst>
              <a:path w="2406865" h="7371254">
                <a:moveTo>
                  <a:pt x="2406865" y="7371254"/>
                </a:moveTo>
                <a:cubicBezTo>
                  <a:pt x="2160626" y="7272476"/>
                  <a:pt x="2253992" y="4886819"/>
                  <a:pt x="1897468" y="4098796"/>
                </a:cubicBezTo>
                <a:cubicBezTo>
                  <a:pt x="1540944" y="3310773"/>
                  <a:pt x="925139" y="0"/>
                  <a:pt x="267719" y="2643117"/>
                </a:cubicBezTo>
                <a:cubicBezTo>
                  <a:pt x="125573" y="4117220"/>
                  <a:pt x="250148" y="2332086"/>
                  <a:pt x="0" y="5813584"/>
                </a:cubicBezTo>
              </a:path>
            </a:pathLst>
          </a:custGeom>
          <a:noFill/>
          <a:ln w="38100" algn="ctr">
            <a:solidFill>
              <a:schemeClr val="accent1"/>
            </a:solidFill>
            <a:round/>
            <a:headEnd/>
            <a:tailEnd type="triangle" w="med" len="med"/>
          </a:ln>
        </p:spPr>
        <p:txBody>
          <a:bodyPr lIns="92075" tIns="46038" rIns="92075" bIns="46038"/>
          <a:lstStyle/>
          <a:p>
            <a:pPr marL="119063" indent="-119063">
              <a:lnSpc>
                <a:spcPct val="90000"/>
              </a:lnSpc>
              <a:spcBef>
                <a:spcPct val="50000"/>
              </a:spcBef>
              <a:buClr>
                <a:schemeClr val="accent1"/>
              </a:buClr>
              <a:buFontTx/>
              <a:buNone/>
            </a:pPr>
            <a:endParaRPr lang="en-US" b="1"/>
          </a:p>
        </p:txBody>
      </p:sp>
      <p:sp>
        <p:nvSpPr>
          <p:cNvPr id="133130" name="Freeform 10"/>
          <p:cNvSpPr>
            <a:spLocks noChangeArrowheads="1"/>
          </p:cNvSpPr>
          <p:nvPr/>
        </p:nvSpPr>
        <p:spPr bwMode="auto">
          <a:xfrm flipH="1">
            <a:off x="2290763" y="1560513"/>
            <a:ext cx="4622800" cy="927100"/>
          </a:xfrm>
          <a:custGeom>
            <a:avLst/>
            <a:gdLst>
              <a:gd name="T0" fmla="*/ 4623296 w 3285242"/>
              <a:gd name="T1" fmla="*/ 926623 h 7371254"/>
              <a:gd name="T2" fmla="*/ 3906424 w 3285242"/>
              <a:gd name="T3" fmla="*/ 515250 h 7371254"/>
              <a:gd name="T4" fmla="*/ 1612892 w 3285242"/>
              <a:gd name="T5" fmla="*/ 332260 h 7371254"/>
              <a:gd name="T6" fmla="*/ 0 w 3285242"/>
              <a:gd name="T7" fmla="*/ 730812 h 7371254"/>
              <a:gd name="T8" fmla="*/ 0 60000 65536"/>
              <a:gd name="T9" fmla="*/ 0 60000 65536"/>
              <a:gd name="T10" fmla="*/ 0 60000 65536"/>
              <a:gd name="T11" fmla="*/ 0 60000 65536"/>
              <a:gd name="T12" fmla="*/ 0 w 3285242"/>
              <a:gd name="T13" fmla="*/ 0 h 7371254"/>
              <a:gd name="T14" fmla="*/ 3285242 w 3285242"/>
              <a:gd name="T15" fmla="*/ 7371254 h 7371254"/>
            </a:gdLst>
            <a:ahLst/>
            <a:cxnLst>
              <a:cxn ang="T8">
                <a:pos x="T0" y="T1"/>
              </a:cxn>
              <a:cxn ang="T9">
                <a:pos x="T2" y="T3"/>
              </a:cxn>
              <a:cxn ang="T10">
                <a:pos x="T4" y="T5"/>
              </a:cxn>
              <a:cxn ang="T11">
                <a:pos x="T6" y="T7"/>
              </a:cxn>
            </a:cxnLst>
            <a:rect l="T12" t="T13" r="T14" b="T15"/>
            <a:pathLst>
              <a:path w="3285242" h="7371254">
                <a:moveTo>
                  <a:pt x="3285242" y="7371254"/>
                </a:moveTo>
                <a:cubicBezTo>
                  <a:pt x="3039003" y="7272476"/>
                  <a:pt x="3132369" y="4886819"/>
                  <a:pt x="2775845" y="4098796"/>
                </a:cubicBezTo>
                <a:cubicBezTo>
                  <a:pt x="2419321" y="3310773"/>
                  <a:pt x="1803516" y="0"/>
                  <a:pt x="1146096" y="2643117"/>
                </a:cubicBezTo>
                <a:cubicBezTo>
                  <a:pt x="1003950" y="4117220"/>
                  <a:pt x="250148" y="2332086"/>
                  <a:pt x="0" y="5813584"/>
                </a:cubicBezTo>
              </a:path>
            </a:pathLst>
          </a:custGeom>
          <a:noFill/>
          <a:ln w="38100" algn="ctr">
            <a:solidFill>
              <a:schemeClr val="accent1"/>
            </a:solidFill>
            <a:round/>
            <a:headEnd/>
            <a:tailEnd type="triangle" w="med" len="med"/>
          </a:ln>
        </p:spPr>
        <p:txBody>
          <a:bodyPr lIns="92075" tIns="46038" rIns="92075" bIns="46038"/>
          <a:lstStyle/>
          <a:p>
            <a:pPr marL="119063" indent="-119063">
              <a:lnSpc>
                <a:spcPct val="90000"/>
              </a:lnSpc>
              <a:spcBef>
                <a:spcPct val="50000"/>
              </a:spcBef>
              <a:buClr>
                <a:schemeClr val="accent1"/>
              </a:buClr>
              <a:buFontTx/>
              <a:buNone/>
            </a:pPr>
            <a:endParaRPr lang="en-US" b="1"/>
          </a:p>
        </p:txBody>
      </p:sp>
      <p:sp>
        <p:nvSpPr>
          <p:cNvPr id="133131" name="Freeform 11"/>
          <p:cNvSpPr>
            <a:spLocks noChangeArrowheads="1"/>
          </p:cNvSpPr>
          <p:nvPr/>
        </p:nvSpPr>
        <p:spPr bwMode="auto">
          <a:xfrm flipH="1">
            <a:off x="2290763" y="1560513"/>
            <a:ext cx="4013200" cy="927100"/>
          </a:xfrm>
          <a:custGeom>
            <a:avLst/>
            <a:gdLst>
              <a:gd name="T0" fmla="*/ 4013697 w 2852070"/>
              <a:gd name="T1" fmla="*/ 926623 h 7371254"/>
              <a:gd name="T2" fmla="*/ 3296825 w 2852070"/>
              <a:gd name="T3" fmla="*/ 515250 h 7371254"/>
              <a:gd name="T4" fmla="*/ 1003293 w 2852070"/>
              <a:gd name="T5" fmla="*/ 332260 h 7371254"/>
              <a:gd name="T6" fmla="*/ 0 w 2852070"/>
              <a:gd name="T7" fmla="*/ 730812 h 7371254"/>
              <a:gd name="T8" fmla="*/ 0 60000 65536"/>
              <a:gd name="T9" fmla="*/ 0 60000 65536"/>
              <a:gd name="T10" fmla="*/ 0 60000 65536"/>
              <a:gd name="T11" fmla="*/ 0 60000 65536"/>
              <a:gd name="T12" fmla="*/ 0 w 2852070"/>
              <a:gd name="T13" fmla="*/ 0 h 7371254"/>
              <a:gd name="T14" fmla="*/ 2852070 w 2852070"/>
              <a:gd name="T15" fmla="*/ 7371254 h 7371254"/>
            </a:gdLst>
            <a:ahLst/>
            <a:cxnLst>
              <a:cxn ang="T8">
                <a:pos x="T0" y="T1"/>
              </a:cxn>
              <a:cxn ang="T9">
                <a:pos x="T2" y="T3"/>
              </a:cxn>
              <a:cxn ang="T10">
                <a:pos x="T4" y="T5"/>
              </a:cxn>
              <a:cxn ang="T11">
                <a:pos x="T6" y="T7"/>
              </a:cxn>
            </a:cxnLst>
            <a:rect l="T12" t="T13" r="T14" b="T15"/>
            <a:pathLst>
              <a:path w="2852070" h="7371254">
                <a:moveTo>
                  <a:pt x="2852070" y="7371254"/>
                </a:moveTo>
                <a:cubicBezTo>
                  <a:pt x="2605831" y="7272476"/>
                  <a:pt x="2699197" y="4886819"/>
                  <a:pt x="2342673" y="4098796"/>
                </a:cubicBezTo>
                <a:cubicBezTo>
                  <a:pt x="1986149" y="3310773"/>
                  <a:pt x="1370344" y="0"/>
                  <a:pt x="712924" y="2643117"/>
                </a:cubicBezTo>
                <a:cubicBezTo>
                  <a:pt x="570778" y="4117220"/>
                  <a:pt x="250148" y="2332086"/>
                  <a:pt x="0" y="5813584"/>
                </a:cubicBezTo>
              </a:path>
            </a:pathLst>
          </a:custGeom>
          <a:noFill/>
          <a:ln w="38100" algn="ctr">
            <a:solidFill>
              <a:schemeClr val="accent1"/>
            </a:solidFill>
            <a:round/>
            <a:headEnd/>
            <a:tailEnd type="triangle" w="med" len="med"/>
          </a:ln>
        </p:spPr>
        <p:txBody>
          <a:bodyPr lIns="92075" tIns="46038" rIns="92075" bIns="46038"/>
          <a:lstStyle/>
          <a:p>
            <a:pPr marL="119063" indent="-119063">
              <a:lnSpc>
                <a:spcPct val="90000"/>
              </a:lnSpc>
              <a:spcBef>
                <a:spcPct val="50000"/>
              </a:spcBef>
              <a:buClr>
                <a:schemeClr val="accent1"/>
              </a:buClr>
              <a:buFontTx/>
              <a:buNone/>
            </a:pPr>
            <a:endParaRPr lang="en-US" b="1"/>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878490" y="147150"/>
            <a:ext cx="7581900" cy="941388"/>
          </a:xfrm>
        </p:spPr>
        <p:txBody>
          <a:bodyPr/>
          <a:lstStyle/>
          <a:p>
            <a:r>
              <a:rPr lang="ru-RU" sz="3000" dirty="0" smtClean="0"/>
              <a:t>План презентации</a:t>
            </a:r>
            <a:r>
              <a:rPr lang="en-US" dirty="0" smtClean="0"/>
              <a:t/>
            </a:r>
            <a:br>
              <a:rPr lang="en-US" dirty="0" smtClean="0"/>
            </a:br>
            <a:r>
              <a:rPr lang="en-US" dirty="0" smtClean="0">
                <a:solidFill>
                  <a:schemeClr val="accent1"/>
                </a:solidFill>
              </a:rPr>
              <a:t/>
            </a:r>
            <a:br>
              <a:rPr lang="en-US" dirty="0" smtClean="0">
                <a:solidFill>
                  <a:schemeClr val="accent1"/>
                </a:solidFill>
              </a:rPr>
            </a:br>
            <a:endParaRPr lang="ru-RU" dirty="0" smtClean="0"/>
          </a:p>
        </p:txBody>
      </p:sp>
      <p:sp>
        <p:nvSpPr>
          <p:cNvPr id="456707" name="Rectangle 3"/>
          <p:cNvSpPr>
            <a:spLocks noGrp="1" noChangeArrowheads="1"/>
          </p:cNvSpPr>
          <p:nvPr>
            <p:ph type="body" idx="1"/>
          </p:nvPr>
        </p:nvSpPr>
        <p:spPr>
          <a:xfrm>
            <a:off x="185420" y="860453"/>
            <a:ext cx="6698268" cy="5478701"/>
          </a:xfrm>
        </p:spPr>
        <p:txBody>
          <a:bodyPr anchor="t"/>
          <a:lstStyle/>
          <a:p>
            <a:pPr marL="457200" indent="-457200"/>
            <a:r>
              <a:rPr lang="ru-RU" sz="2800" dirty="0" smtClean="0"/>
              <a:t>Аналитическая платформа </a:t>
            </a:r>
            <a:r>
              <a:rPr lang="en-US" sz="2800" dirty="0" smtClean="0"/>
              <a:t>Oracle</a:t>
            </a:r>
            <a:endParaRPr lang="ru-RU" sz="2800" dirty="0" smtClean="0"/>
          </a:p>
          <a:p>
            <a:pPr marL="457200" indent="-457200"/>
            <a:r>
              <a:rPr lang="en-US" sz="2800" dirty="0" smtClean="0"/>
              <a:t>Oracle Business Intelligence 11g</a:t>
            </a:r>
            <a:endParaRPr lang="ru-RU" sz="2800" dirty="0" smtClean="0"/>
          </a:p>
          <a:p>
            <a:pPr marL="457200" indent="-457200"/>
            <a:r>
              <a:rPr lang="ru-RU" sz="2800" dirty="0" smtClean="0"/>
              <a:t>Новые возможности аналитических инструментов</a:t>
            </a:r>
            <a:endParaRPr lang="ru-RU" sz="2800" dirty="0" smtClean="0"/>
          </a:p>
          <a:p>
            <a:pPr marL="800100" lvl="1" indent="-457200"/>
            <a:r>
              <a:rPr lang="ru-RU" sz="2400" dirty="0" smtClean="0"/>
              <a:t>Расширенная визуализация</a:t>
            </a:r>
          </a:p>
          <a:p>
            <a:pPr marL="800100" lvl="1" indent="-457200"/>
            <a:r>
              <a:rPr lang="ru-RU" sz="2400" dirty="0" smtClean="0"/>
              <a:t>Интеграция реляционного и </a:t>
            </a:r>
            <a:r>
              <a:rPr lang="en-US" sz="2400" dirty="0" smtClean="0"/>
              <a:t>OLAP </a:t>
            </a:r>
            <a:r>
              <a:rPr lang="ru-RU" sz="2400" dirty="0" smtClean="0"/>
              <a:t>анализа</a:t>
            </a:r>
          </a:p>
          <a:p>
            <a:pPr marL="800100" lvl="1" indent="-457200"/>
            <a:r>
              <a:rPr lang="ru-RU" sz="2400" dirty="0" smtClean="0"/>
              <a:t>Пространственная аналитика</a:t>
            </a:r>
            <a:endParaRPr lang="ru-RU" sz="2400" dirty="0" smtClean="0"/>
          </a:p>
          <a:p>
            <a:pPr marL="800100" lvl="1" indent="-457200"/>
            <a:r>
              <a:rPr lang="ru-RU" sz="2400" dirty="0" smtClean="0"/>
              <a:t>Активная аналитика</a:t>
            </a:r>
          </a:p>
          <a:p>
            <a:pPr marL="800100" lvl="1" indent="-457200"/>
            <a:r>
              <a:rPr lang="ru-RU" sz="2400" dirty="0" smtClean="0"/>
              <a:t>Управление ключевыми показателями</a:t>
            </a:r>
            <a:endParaRPr lang="en-US" sz="2400" dirty="0" smtClean="0"/>
          </a:p>
          <a:p>
            <a:pPr marL="457200" indent="-457200"/>
            <a:r>
              <a:rPr lang="ru-RU" sz="2800" dirty="0" smtClean="0"/>
              <a:t>Предиктивная аналитика</a:t>
            </a:r>
            <a:endParaRPr lang="ru-RU" sz="2800" dirty="0" smtClean="0"/>
          </a:p>
        </p:txBody>
      </p:sp>
      <p:pic>
        <p:nvPicPr>
          <p:cNvPr id="5" name="Picture 4" descr="Right Red"/>
          <p:cNvPicPr>
            <a:picLocks noChangeAspect="1" noChangeArrowheads="1"/>
          </p:cNvPicPr>
          <p:nvPr/>
        </p:nvPicPr>
        <p:blipFill>
          <a:blip r:embed="rId3" cstate="print"/>
          <a:srcRect/>
          <a:stretch>
            <a:fillRect/>
          </a:stretch>
        </p:blipFill>
        <p:spPr bwMode="auto">
          <a:xfrm>
            <a:off x="6654800" y="0"/>
            <a:ext cx="2489200" cy="685800"/>
          </a:xfrm>
          <a:prstGeom prst="rect">
            <a:avLst/>
          </a:prstGeom>
          <a:noFill/>
          <a:ln w="9525">
            <a:noFill/>
            <a:miter lim="800000"/>
            <a:headEnd/>
            <a:tailEnd/>
          </a:ln>
        </p:spPr>
      </p:pic>
      <p:pic>
        <p:nvPicPr>
          <p:cNvPr id="7" name="Picture 6" descr="agenda.jpg"/>
          <p:cNvPicPr>
            <a:picLocks noChangeAspect="1"/>
          </p:cNvPicPr>
          <p:nvPr/>
        </p:nvPicPr>
        <p:blipFill>
          <a:blip r:embed="rId4" cstate="print"/>
          <a:stretch>
            <a:fillRect/>
          </a:stretch>
        </p:blipFill>
        <p:spPr>
          <a:xfrm>
            <a:off x="6649511" y="692808"/>
            <a:ext cx="2494490" cy="2113891"/>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87400" y="122238"/>
            <a:ext cx="8356600" cy="857250"/>
          </a:xfrm>
        </p:spPr>
        <p:txBody>
          <a:bodyPr/>
          <a:lstStyle/>
          <a:p>
            <a:pPr eaLnBrk="1" hangingPunct="1"/>
            <a:r>
              <a:rPr lang="ru-RU" sz="3200" dirty="0" smtClean="0">
                <a:solidFill>
                  <a:srgbClr val="663300"/>
                </a:solidFill>
              </a:rPr>
              <a:t>Поддержка любых типов иерархий</a:t>
            </a:r>
            <a:endParaRPr lang="en-US" sz="2800" i="1" dirty="0" smtClean="0">
              <a:solidFill>
                <a:schemeClr val="tx2"/>
              </a:solidFill>
            </a:endParaRPr>
          </a:p>
        </p:txBody>
      </p:sp>
      <p:graphicFrame>
        <p:nvGraphicFramePr>
          <p:cNvPr id="4" name="Content Placeholder 3"/>
          <p:cNvGraphicFramePr>
            <a:graphicFrameLocks noGrp="1"/>
          </p:cNvGraphicFramePr>
          <p:nvPr>
            <p:ph idx="1"/>
          </p:nvPr>
        </p:nvGraphicFramePr>
        <p:xfrm>
          <a:off x="220717" y="956879"/>
          <a:ext cx="8576442" cy="5085080"/>
        </p:xfrm>
        <a:graphic>
          <a:graphicData uri="http://schemas.openxmlformats.org/drawingml/2006/table">
            <a:tbl>
              <a:tblPr firstRow="1" bandRow="1">
                <a:tableStyleId>{5C22544A-7EE6-4342-B048-85BDC9FD1C3A}</a:tableStyleId>
              </a:tblPr>
              <a:tblGrid>
                <a:gridCol w="6668814"/>
                <a:gridCol w="961697"/>
                <a:gridCol w="945931"/>
              </a:tblGrid>
              <a:tr h="218440">
                <a:tc>
                  <a:txBody>
                    <a:bodyPr/>
                    <a:lstStyle/>
                    <a:p>
                      <a:pPr algn="ctr"/>
                      <a:r>
                        <a:rPr lang="ru-RU" u="sng" dirty="0" smtClean="0">
                          <a:solidFill>
                            <a:schemeClr val="tx1"/>
                          </a:solidFill>
                        </a:rPr>
                        <a:t>Возможность</a:t>
                      </a:r>
                      <a:endParaRPr lang="en-US" u="sng"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75000"/>
                      </a:schemeClr>
                    </a:solidFill>
                  </a:tcPr>
                </a:tc>
                <a:tc>
                  <a:txBody>
                    <a:bodyPr/>
                    <a:lstStyle/>
                    <a:p>
                      <a:pPr algn="ctr"/>
                      <a:r>
                        <a:rPr lang="en-US" u="sng" dirty="0" smtClean="0">
                          <a:solidFill>
                            <a:schemeClr val="tx1"/>
                          </a:solidFill>
                        </a:rPr>
                        <a:t>10x</a:t>
                      </a:r>
                      <a:endParaRPr lang="en-US" u="sng"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75000"/>
                      </a:schemeClr>
                    </a:solidFill>
                  </a:tcPr>
                </a:tc>
                <a:tc>
                  <a:txBody>
                    <a:bodyPr/>
                    <a:lstStyle/>
                    <a:p>
                      <a:pPr algn="ctr"/>
                      <a:r>
                        <a:rPr lang="en-US" u="sng" dirty="0" smtClean="0">
                          <a:solidFill>
                            <a:srgbClr val="FF0000"/>
                          </a:solidFill>
                        </a:rPr>
                        <a:t>11x</a:t>
                      </a:r>
                      <a:endParaRPr lang="en-US" u="sng" dirty="0">
                        <a:solidFill>
                          <a:srgbClr val="FF0000"/>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75000"/>
                      </a:schemeClr>
                    </a:solidFill>
                  </a:tcPr>
                </a:tc>
              </a:tr>
              <a:tr h="370840">
                <a:tc>
                  <a:txBody>
                    <a:bodyPr/>
                    <a:lstStyle/>
                    <a:p>
                      <a:r>
                        <a:rPr lang="ru-RU" sz="1600" b="1" u="sng" dirty="0" smtClean="0">
                          <a:solidFill>
                            <a:schemeClr val="tx1"/>
                          </a:solidFill>
                        </a:rPr>
                        <a:t>Навигация и интерактивность</a:t>
                      </a:r>
                      <a:endParaRPr lang="en-US" sz="1600" b="1" u="sng"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endParaRPr lang="en-US" dirty="0">
                        <a:solidFill>
                          <a:srgbClr val="FF0000"/>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r>
              <a:tr h="370840">
                <a:tc>
                  <a:txBody>
                    <a:bodyPr/>
                    <a:lstStyle/>
                    <a:p>
                      <a:r>
                        <a:rPr lang="ru-RU" dirty="0" smtClean="0">
                          <a:solidFill>
                            <a:schemeClr val="tx1"/>
                          </a:solidFill>
                        </a:rPr>
                        <a:t>Детализация</a:t>
                      </a:r>
                      <a:r>
                        <a:rPr lang="en-US" dirty="0" smtClean="0">
                          <a:solidFill>
                            <a:schemeClr val="tx1"/>
                          </a:solidFill>
                        </a:rPr>
                        <a:t>, </a:t>
                      </a:r>
                      <a:r>
                        <a:rPr lang="ru-RU" dirty="0" smtClean="0">
                          <a:solidFill>
                            <a:schemeClr val="tx1"/>
                          </a:solidFill>
                        </a:rPr>
                        <a:t>срезы (</a:t>
                      </a:r>
                      <a:r>
                        <a:rPr lang="en-US" dirty="0" smtClean="0">
                          <a:solidFill>
                            <a:schemeClr val="tx1"/>
                          </a:solidFill>
                        </a:rPr>
                        <a:t>slice</a:t>
                      </a:r>
                      <a:r>
                        <a:rPr lang="ru-RU" dirty="0" smtClean="0">
                          <a:solidFill>
                            <a:schemeClr val="tx1"/>
                          </a:solidFill>
                        </a:rPr>
                        <a:t>)</a:t>
                      </a:r>
                      <a:r>
                        <a:rPr lang="en-US" dirty="0" smtClean="0">
                          <a:solidFill>
                            <a:schemeClr val="tx1"/>
                          </a:solidFill>
                        </a:rPr>
                        <a:t>, dice, pivot</a:t>
                      </a: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smtClean="0">
                          <a:solidFill>
                            <a:schemeClr val="tx1"/>
                          </a:solidFill>
                        </a:rPr>
                        <a:t>X</a:t>
                      </a: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smtClean="0">
                          <a:solidFill>
                            <a:srgbClr val="FF0000"/>
                          </a:solidFill>
                        </a:rPr>
                        <a:t>X</a:t>
                      </a:r>
                      <a:endParaRPr lang="en-US" dirty="0">
                        <a:solidFill>
                          <a:srgbClr val="FF0000"/>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r>
              <a:tr h="370840">
                <a:tc>
                  <a:txBody>
                    <a:bodyPr/>
                    <a:lstStyle/>
                    <a:p>
                      <a:r>
                        <a:rPr lang="ru-RU" dirty="0" smtClean="0">
                          <a:solidFill>
                            <a:schemeClr val="tx1"/>
                          </a:solidFill>
                        </a:rPr>
                        <a:t>Ассимитричное</a:t>
                      </a:r>
                      <a:r>
                        <a:rPr lang="ru-RU" baseline="0" dirty="0" smtClean="0">
                          <a:solidFill>
                            <a:schemeClr val="tx1"/>
                          </a:solidFill>
                        </a:rPr>
                        <a:t> «раскрытие</a:t>
                      </a:r>
                      <a:r>
                        <a:rPr lang="en-US" baseline="0" dirty="0" smtClean="0">
                          <a:solidFill>
                            <a:schemeClr val="tx1"/>
                          </a:solidFill>
                        </a:rPr>
                        <a:t>/</a:t>
                      </a:r>
                      <a:r>
                        <a:rPr lang="ru-RU" baseline="0" dirty="0" smtClean="0">
                          <a:solidFill>
                            <a:schemeClr val="tx1"/>
                          </a:solidFill>
                        </a:rPr>
                        <a:t> свертывание»</a:t>
                      </a:r>
                      <a:r>
                        <a:rPr lang="en-US" baseline="0" dirty="0" smtClean="0">
                          <a:solidFill>
                            <a:schemeClr val="tx1"/>
                          </a:solidFill>
                        </a:rPr>
                        <a:t> </a:t>
                      </a:r>
                      <a:r>
                        <a:rPr lang="ru-RU" baseline="0" dirty="0" smtClean="0">
                          <a:solidFill>
                            <a:schemeClr val="tx1"/>
                          </a:solidFill>
                        </a:rPr>
                        <a:t>(</a:t>
                      </a:r>
                      <a:r>
                        <a:rPr lang="en-US" baseline="0" dirty="0" smtClean="0">
                          <a:solidFill>
                            <a:schemeClr val="tx1"/>
                          </a:solidFill>
                        </a:rPr>
                        <a:t>expand/collapse</a:t>
                      </a:r>
                      <a:r>
                        <a:rPr lang="ru-RU" baseline="0" dirty="0" smtClean="0">
                          <a:solidFill>
                            <a:schemeClr val="tx1"/>
                          </a:solidFill>
                        </a:rPr>
                        <a:t>)</a:t>
                      </a: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smtClean="0">
                          <a:solidFill>
                            <a:srgbClr val="FF0000"/>
                          </a:solidFill>
                        </a:rPr>
                        <a:t>X</a:t>
                      </a:r>
                      <a:endParaRPr lang="en-US" dirty="0">
                        <a:solidFill>
                          <a:srgbClr val="FF0000"/>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r>
              <a:tr h="370840">
                <a:tc>
                  <a:txBody>
                    <a:bodyPr/>
                    <a:lstStyle/>
                    <a:p>
                      <a:r>
                        <a:rPr lang="ru-RU" dirty="0" smtClean="0">
                          <a:solidFill>
                            <a:schemeClr val="tx1"/>
                          </a:solidFill>
                        </a:rPr>
                        <a:t>Динамические группы</a:t>
                      </a: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smtClean="0">
                          <a:solidFill>
                            <a:srgbClr val="FF0000"/>
                          </a:solidFill>
                        </a:rPr>
                        <a:t>X</a:t>
                      </a:r>
                      <a:endParaRPr lang="en-US" dirty="0">
                        <a:solidFill>
                          <a:srgbClr val="FF0000"/>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r>
              <a:tr h="370840">
                <a:tc>
                  <a:txBody>
                    <a:bodyPr/>
                    <a:lstStyle/>
                    <a:p>
                      <a:pPr marL="0" algn="l" defTabSz="914400" rtl="0" eaLnBrk="1" latinLnBrk="0" hangingPunct="1"/>
                      <a:r>
                        <a:rPr lang="ru-RU" sz="1600" b="1" u="sng" kern="1200" dirty="0" smtClean="0">
                          <a:solidFill>
                            <a:schemeClr val="tx1"/>
                          </a:solidFill>
                          <a:latin typeface="+mn-lt"/>
                          <a:ea typeface="+mn-ea"/>
                          <a:cs typeface="+mn-cs"/>
                        </a:rPr>
                        <a:t>Вычисления, связанные с иерархиями</a:t>
                      </a:r>
                      <a:endParaRPr lang="en-US" sz="1600" b="1" u="sng" kern="1200" dirty="0" smtClean="0">
                        <a:solidFill>
                          <a:schemeClr val="tx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endParaRPr lang="en-US" dirty="0">
                        <a:solidFill>
                          <a:srgbClr val="FF0000"/>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r>
              <a:tr h="370840">
                <a:tc>
                  <a:txBody>
                    <a:bodyPr/>
                    <a:lstStyle/>
                    <a:p>
                      <a:r>
                        <a:rPr lang="ru-RU" dirty="0" smtClean="0">
                          <a:solidFill>
                            <a:schemeClr val="tx1"/>
                          </a:solidFill>
                        </a:rPr>
                        <a:t>Частичная аддитивность</a:t>
                      </a:r>
                      <a:r>
                        <a:rPr lang="en-US" dirty="0" smtClean="0">
                          <a:solidFill>
                            <a:schemeClr val="tx1"/>
                          </a:solidFill>
                        </a:rPr>
                        <a:t>, </a:t>
                      </a:r>
                      <a:r>
                        <a:rPr lang="ru-RU" baseline="0" dirty="0" smtClean="0">
                          <a:solidFill>
                            <a:schemeClr val="tx1"/>
                          </a:solidFill>
                        </a:rPr>
                        <a:t>распределение по уровням</a:t>
                      </a:r>
                      <a:r>
                        <a:rPr lang="en-US" baseline="0" dirty="0" smtClean="0">
                          <a:solidFill>
                            <a:schemeClr val="tx1"/>
                          </a:solidFill>
                        </a:rPr>
                        <a:t>, </a:t>
                      </a:r>
                      <a:r>
                        <a:rPr lang="ru-RU" baseline="0" dirty="0" smtClean="0">
                          <a:solidFill>
                            <a:schemeClr val="tx1"/>
                          </a:solidFill>
                        </a:rPr>
                        <a:t>временные ряды</a:t>
                      </a: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smtClean="0">
                          <a:solidFill>
                            <a:schemeClr val="tx1"/>
                          </a:solidFill>
                        </a:rPr>
                        <a:t>X</a:t>
                      </a: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smtClean="0">
                          <a:solidFill>
                            <a:srgbClr val="FF0000"/>
                          </a:solidFill>
                        </a:rPr>
                        <a:t>X</a:t>
                      </a:r>
                      <a:endParaRPr lang="en-US" dirty="0">
                        <a:solidFill>
                          <a:srgbClr val="FF0000"/>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r>
              <a:tr h="370840">
                <a:tc>
                  <a:txBody>
                    <a:bodyPr/>
                    <a:lstStyle/>
                    <a:p>
                      <a:pPr marL="0" algn="l" defTabSz="914400" rtl="0" eaLnBrk="1" latinLnBrk="0" hangingPunct="1"/>
                      <a:r>
                        <a:rPr lang="ru-RU" sz="1600" b="1" u="sng" kern="1200" dirty="0" smtClean="0">
                          <a:solidFill>
                            <a:schemeClr val="tx1"/>
                          </a:solidFill>
                          <a:latin typeface="+mn-lt"/>
                          <a:ea typeface="+mn-ea"/>
                          <a:cs typeface="+mn-cs"/>
                        </a:rPr>
                        <a:t>Типы иерархий</a:t>
                      </a:r>
                      <a:endParaRPr lang="en-US" sz="1600" b="1" u="sng" kern="1200" dirty="0" smtClean="0">
                        <a:solidFill>
                          <a:schemeClr val="tx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endParaRPr lang="en-US" dirty="0">
                        <a:solidFill>
                          <a:srgbClr val="FF0000"/>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r>
              <a:tr h="370840">
                <a:tc>
                  <a:txBody>
                    <a:bodyPr/>
                    <a:lstStyle/>
                    <a:p>
                      <a:r>
                        <a:rPr lang="ru-RU" dirty="0" smtClean="0">
                          <a:solidFill>
                            <a:schemeClr val="tx1"/>
                          </a:solidFill>
                        </a:rPr>
                        <a:t>Множественные</a:t>
                      </a:r>
                      <a:r>
                        <a:rPr lang="ru-RU" baseline="0" dirty="0" smtClean="0">
                          <a:solidFill>
                            <a:schemeClr val="tx1"/>
                          </a:solidFill>
                        </a:rPr>
                        <a:t> иерархии для одного измерения</a:t>
                      </a: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smtClean="0">
                          <a:solidFill>
                            <a:schemeClr val="tx1"/>
                          </a:solidFill>
                        </a:rPr>
                        <a:t>X</a:t>
                      </a: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smtClean="0">
                          <a:solidFill>
                            <a:srgbClr val="FF0000"/>
                          </a:solidFill>
                        </a:rPr>
                        <a:t>X</a:t>
                      </a:r>
                      <a:endParaRPr lang="en-US" dirty="0">
                        <a:solidFill>
                          <a:srgbClr val="FF0000"/>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r>
              <a:tr h="370840">
                <a:tc>
                  <a:txBody>
                    <a:bodyPr/>
                    <a:lstStyle/>
                    <a:p>
                      <a:r>
                        <a:rPr lang="ru-RU" baseline="0" dirty="0" smtClean="0">
                          <a:solidFill>
                            <a:schemeClr val="tx1"/>
                          </a:solidFill>
                        </a:rPr>
                        <a:t>Уровневые иерархии</a:t>
                      </a: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smtClean="0">
                          <a:solidFill>
                            <a:schemeClr val="tx1"/>
                          </a:solidFill>
                        </a:rPr>
                        <a:t>X</a:t>
                      </a: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smtClean="0">
                          <a:solidFill>
                            <a:srgbClr val="FF0000"/>
                          </a:solidFill>
                        </a:rPr>
                        <a:t>X</a:t>
                      </a:r>
                      <a:endParaRPr lang="en-US" dirty="0">
                        <a:solidFill>
                          <a:srgbClr val="FF0000"/>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r>
              <a:tr h="370840">
                <a:tc>
                  <a:txBody>
                    <a:bodyPr/>
                    <a:lstStyle/>
                    <a:p>
                      <a:pPr>
                        <a:buFontTx/>
                        <a:buNone/>
                      </a:pPr>
                      <a:r>
                        <a:rPr lang="ru-RU" baseline="0" dirty="0" smtClean="0">
                          <a:solidFill>
                            <a:schemeClr val="tx1"/>
                          </a:solidFill>
                        </a:rPr>
                        <a:t>Неограниченное ко-во атрибутов для уровня</a:t>
                      </a: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smtClean="0">
                          <a:solidFill>
                            <a:schemeClr val="tx1"/>
                          </a:solidFill>
                        </a:rPr>
                        <a:t>X</a:t>
                      </a: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smtClean="0">
                          <a:solidFill>
                            <a:srgbClr val="FF0000"/>
                          </a:solidFill>
                        </a:rPr>
                        <a:t>X</a:t>
                      </a:r>
                      <a:endParaRPr lang="en-US" dirty="0">
                        <a:solidFill>
                          <a:srgbClr val="FF0000"/>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r>
              <a:tr h="370840">
                <a:tc>
                  <a:txBody>
                    <a:bodyPr/>
                    <a:lstStyle/>
                    <a:p>
                      <a:pPr>
                        <a:buFontTx/>
                        <a:buNone/>
                      </a:pPr>
                      <a:r>
                        <a:rPr lang="ru-RU" dirty="0" smtClean="0">
                          <a:solidFill>
                            <a:schemeClr val="tx1"/>
                          </a:solidFill>
                        </a:rPr>
                        <a:t>Пропущенные уровни и</a:t>
                      </a:r>
                      <a:r>
                        <a:rPr lang="en-US" baseline="0" dirty="0" smtClean="0">
                          <a:solidFill>
                            <a:schemeClr val="tx1"/>
                          </a:solidFill>
                        </a:rPr>
                        <a:t> ragged</a:t>
                      </a:r>
                      <a:r>
                        <a:rPr lang="ru-RU" baseline="0" dirty="0" smtClean="0">
                          <a:solidFill>
                            <a:schemeClr val="tx1"/>
                          </a:solidFill>
                        </a:rPr>
                        <a:t>-уровни</a:t>
                      </a: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smtClean="0">
                          <a:solidFill>
                            <a:srgbClr val="FF0000"/>
                          </a:solidFill>
                        </a:rPr>
                        <a:t>X</a:t>
                      </a:r>
                      <a:endParaRPr lang="en-US" dirty="0">
                        <a:solidFill>
                          <a:srgbClr val="FF0000"/>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r>
              <a:tr h="370840">
                <a:tc>
                  <a:txBody>
                    <a:bodyPr/>
                    <a:lstStyle/>
                    <a:p>
                      <a:pPr>
                        <a:buFontTx/>
                        <a:buNone/>
                      </a:pPr>
                      <a:r>
                        <a:rPr lang="ru-RU" dirty="0" smtClean="0">
                          <a:solidFill>
                            <a:schemeClr val="tx1"/>
                          </a:solidFill>
                        </a:rPr>
                        <a:t>Рекурсивные (</a:t>
                      </a:r>
                      <a:r>
                        <a:rPr lang="en-US" dirty="0" smtClean="0">
                          <a:solidFill>
                            <a:schemeClr val="tx1"/>
                          </a:solidFill>
                        </a:rPr>
                        <a:t>parent-child</a:t>
                      </a:r>
                      <a:r>
                        <a:rPr lang="ru-RU" dirty="0" smtClean="0">
                          <a:solidFill>
                            <a:schemeClr val="tx1"/>
                          </a:solidFill>
                        </a:rPr>
                        <a:t>) иерархии </a:t>
                      </a: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smtClean="0">
                          <a:solidFill>
                            <a:srgbClr val="FF0000"/>
                          </a:solidFill>
                        </a:rPr>
                        <a:t>X</a:t>
                      </a:r>
                      <a:endParaRPr lang="en-US" dirty="0">
                        <a:solidFill>
                          <a:srgbClr val="FF0000"/>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r>
            </a:tbl>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6829" y="2242457"/>
            <a:ext cx="5631543" cy="941388"/>
          </a:xfrm>
        </p:spPr>
        <p:txBody>
          <a:bodyPr/>
          <a:lstStyle/>
          <a:p>
            <a:r>
              <a:rPr lang="ru-RU" dirty="0" smtClean="0"/>
              <a:t>Пространственная аналитика</a:t>
            </a:r>
            <a:br>
              <a:rPr lang="ru-RU" dirty="0" smtClean="0"/>
            </a:br>
            <a:r>
              <a:rPr lang="en-US" dirty="0" smtClean="0"/>
              <a:t>Location Intelligence</a:t>
            </a:r>
            <a:endParaRPr lang="ru-RU"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title"/>
          </p:nvPr>
        </p:nvSpPr>
        <p:spPr>
          <a:xfrm>
            <a:off x="685800" y="149225"/>
            <a:ext cx="8458199" cy="857250"/>
          </a:xfrm>
        </p:spPr>
        <p:txBody>
          <a:bodyPr/>
          <a:lstStyle/>
          <a:p>
            <a:r>
              <a:rPr lang="ru-RU" dirty="0" smtClean="0"/>
              <a:t>Бизнес-анализ и пространственные данные</a:t>
            </a:r>
            <a:r>
              <a:rPr lang="ru-RU" sz="3000" dirty="0" smtClean="0"/>
              <a:t/>
            </a:r>
            <a:br>
              <a:rPr lang="ru-RU" sz="3000" dirty="0" smtClean="0"/>
            </a:br>
            <a:r>
              <a:rPr lang="en-US" sz="2800" dirty="0" smtClean="0"/>
              <a:t/>
            </a:r>
            <a:br>
              <a:rPr lang="en-US" sz="2800" dirty="0" smtClean="0"/>
            </a:br>
            <a:endParaRPr lang="en-US" sz="2600" i="1" dirty="0" smtClean="0">
              <a:solidFill>
                <a:schemeClr val="bg2"/>
              </a:solidFill>
            </a:endParaRPr>
          </a:p>
        </p:txBody>
      </p:sp>
      <p:pic>
        <p:nvPicPr>
          <p:cNvPr id="14341" name="Picture 6" descr="http://www.iup.edu/uploadedImages/Units/G/Geography_and_Regional_Planning/FAQ/image001.jpg"/>
          <p:cNvPicPr>
            <a:picLocks noChangeAspect="1" noChangeArrowheads="1"/>
          </p:cNvPicPr>
          <p:nvPr/>
        </p:nvPicPr>
        <p:blipFill>
          <a:blip r:embed="rId3" cstate="print"/>
          <a:srcRect/>
          <a:stretch>
            <a:fillRect/>
          </a:stretch>
        </p:blipFill>
        <p:spPr bwMode="auto">
          <a:xfrm>
            <a:off x="142875" y="1285875"/>
            <a:ext cx="3408363" cy="4286250"/>
          </a:xfrm>
          <a:prstGeom prst="rect">
            <a:avLst/>
          </a:prstGeom>
          <a:noFill/>
          <a:ln w="9525">
            <a:noFill/>
            <a:miter lim="800000"/>
            <a:headEnd/>
            <a:tailEnd/>
          </a:ln>
        </p:spPr>
      </p:pic>
      <p:sp>
        <p:nvSpPr>
          <p:cNvPr id="14342" name="Content Placeholder 2"/>
          <p:cNvSpPr txBox="1">
            <a:spLocks/>
          </p:cNvSpPr>
          <p:nvPr/>
        </p:nvSpPr>
        <p:spPr bwMode="auto">
          <a:xfrm>
            <a:off x="3995738" y="1125538"/>
            <a:ext cx="4989512" cy="4177982"/>
          </a:xfrm>
          <a:prstGeom prst="rect">
            <a:avLst/>
          </a:prstGeom>
          <a:noFill/>
          <a:ln w="9525">
            <a:noFill/>
            <a:miter lim="800000"/>
            <a:headEnd/>
            <a:tailEnd/>
          </a:ln>
        </p:spPr>
        <p:txBody>
          <a:bodyPr/>
          <a:lstStyle/>
          <a:p>
            <a:pPr marL="227013" indent="-227013" eaLnBrk="0" hangingPunct="0">
              <a:spcBef>
                <a:spcPct val="20000"/>
              </a:spcBef>
              <a:buClr>
                <a:schemeClr val="tx2"/>
              </a:buClr>
              <a:buFontTx/>
              <a:buChar char="•"/>
            </a:pPr>
            <a:r>
              <a:rPr lang="ru-RU" b="0" dirty="0"/>
              <a:t>Большинство аналитических данных </a:t>
            </a:r>
            <a:r>
              <a:rPr lang="ru-RU" b="0" dirty="0" smtClean="0"/>
              <a:t>важно </a:t>
            </a:r>
            <a:r>
              <a:rPr lang="ru-RU" b="0" dirty="0"/>
              <a:t>рассматривать в привязке к географическим объектам</a:t>
            </a:r>
            <a:endParaRPr lang="en-GB" b="0" dirty="0"/>
          </a:p>
          <a:p>
            <a:pPr marL="227013" indent="-227013">
              <a:buFont typeface="Arial" pitchFamily="34" charset="0"/>
              <a:buChar char="•"/>
            </a:pPr>
            <a:r>
              <a:rPr lang="ru-RU" b="0" dirty="0" smtClean="0"/>
              <a:t>Пространственная визуализация обеспечивает более глубокое понимание и расширяет возможности анализа</a:t>
            </a:r>
          </a:p>
          <a:p>
            <a:pPr marL="227013" indent="-227013">
              <a:buFont typeface="Arial" pitchFamily="34" charset="0"/>
              <a:buChar char="•"/>
            </a:pPr>
            <a:r>
              <a:rPr lang="ru-RU" dirty="0" smtClean="0"/>
              <a:t> </a:t>
            </a:r>
            <a:r>
              <a:rPr lang="ru-RU" b="0" dirty="0" smtClean="0"/>
              <a:t>Повышаются возможности и аналитических систем </a:t>
            </a:r>
            <a:r>
              <a:rPr lang="ru-RU" b="0" dirty="0" smtClean="0"/>
              <a:t>и </a:t>
            </a:r>
            <a:r>
              <a:rPr lang="ru-RU" b="0" dirty="0"/>
              <a:t>ГИС</a:t>
            </a:r>
            <a:endParaRPr lang="en-GB" b="0" dirty="0"/>
          </a:p>
        </p:txBody>
      </p:sp>
      <p:sp>
        <p:nvSpPr>
          <p:cNvPr id="14343" name="Text Box 7"/>
          <p:cNvSpPr txBox="1">
            <a:spLocks noChangeArrowheads="1"/>
          </p:cNvSpPr>
          <p:nvPr/>
        </p:nvSpPr>
        <p:spPr bwMode="auto">
          <a:xfrm>
            <a:off x="3054350" y="2832100"/>
            <a:ext cx="904875" cy="365125"/>
          </a:xfrm>
          <a:prstGeom prst="rect">
            <a:avLst/>
          </a:prstGeom>
          <a:solidFill>
            <a:schemeClr val="bg1"/>
          </a:solidFill>
          <a:ln w="9525">
            <a:noFill/>
            <a:miter lim="800000"/>
            <a:headEnd/>
            <a:tailEnd/>
          </a:ln>
        </p:spPr>
        <p:txBody>
          <a:bodyPr>
            <a:spAutoFit/>
          </a:bodyPr>
          <a:lstStyle/>
          <a:p>
            <a:pPr algn="ctr">
              <a:spcBef>
                <a:spcPct val="50000"/>
              </a:spcBef>
            </a:pPr>
            <a:r>
              <a:rPr lang="ru-RU" sz="900"/>
              <a:t>Земельные участки</a:t>
            </a:r>
            <a:endParaRPr lang="en-US" sz="900"/>
          </a:p>
        </p:txBody>
      </p:sp>
      <p:sp>
        <p:nvSpPr>
          <p:cNvPr id="14344" name="Text Box 8"/>
          <p:cNvSpPr txBox="1">
            <a:spLocks noChangeArrowheads="1"/>
          </p:cNvSpPr>
          <p:nvPr/>
        </p:nvSpPr>
        <p:spPr bwMode="auto">
          <a:xfrm>
            <a:off x="3063875" y="2349500"/>
            <a:ext cx="838200" cy="228600"/>
          </a:xfrm>
          <a:prstGeom prst="rect">
            <a:avLst/>
          </a:prstGeom>
          <a:solidFill>
            <a:schemeClr val="bg1"/>
          </a:solidFill>
          <a:ln w="9525">
            <a:noFill/>
            <a:miter lim="800000"/>
            <a:headEnd/>
            <a:tailEnd/>
          </a:ln>
        </p:spPr>
        <p:txBody>
          <a:bodyPr>
            <a:spAutoFit/>
          </a:bodyPr>
          <a:lstStyle/>
          <a:p>
            <a:pPr algn="ctr">
              <a:spcBef>
                <a:spcPct val="50000"/>
              </a:spcBef>
            </a:pPr>
            <a:r>
              <a:rPr lang="ru-RU" sz="900"/>
              <a:t>Улицы</a:t>
            </a:r>
            <a:endParaRPr lang="en-US" sz="900"/>
          </a:p>
        </p:txBody>
      </p:sp>
      <p:sp>
        <p:nvSpPr>
          <p:cNvPr id="14345" name="Text Box 9"/>
          <p:cNvSpPr txBox="1">
            <a:spLocks noChangeArrowheads="1"/>
          </p:cNvSpPr>
          <p:nvPr/>
        </p:nvSpPr>
        <p:spPr bwMode="auto">
          <a:xfrm>
            <a:off x="2981325" y="1790700"/>
            <a:ext cx="838200" cy="228600"/>
          </a:xfrm>
          <a:prstGeom prst="rect">
            <a:avLst/>
          </a:prstGeom>
          <a:solidFill>
            <a:schemeClr val="bg1"/>
          </a:solidFill>
          <a:ln w="9525">
            <a:noFill/>
            <a:miter lim="800000"/>
            <a:headEnd/>
            <a:tailEnd/>
          </a:ln>
        </p:spPr>
        <p:txBody>
          <a:bodyPr>
            <a:spAutoFit/>
          </a:bodyPr>
          <a:lstStyle/>
          <a:p>
            <a:pPr algn="r">
              <a:spcBef>
                <a:spcPct val="50000"/>
              </a:spcBef>
            </a:pPr>
            <a:r>
              <a:rPr lang="ru-RU" sz="900"/>
              <a:t>Клиенты</a:t>
            </a:r>
            <a:endParaRPr lang="en-US" sz="900"/>
          </a:p>
        </p:txBody>
      </p:sp>
      <p:sp>
        <p:nvSpPr>
          <p:cNvPr id="14346" name="Text Box 10"/>
          <p:cNvSpPr txBox="1">
            <a:spLocks noChangeArrowheads="1"/>
          </p:cNvSpPr>
          <p:nvPr/>
        </p:nvSpPr>
        <p:spPr bwMode="auto">
          <a:xfrm>
            <a:off x="3009900" y="3419475"/>
            <a:ext cx="1016000" cy="365125"/>
          </a:xfrm>
          <a:prstGeom prst="rect">
            <a:avLst/>
          </a:prstGeom>
          <a:solidFill>
            <a:schemeClr val="bg1"/>
          </a:solidFill>
          <a:ln w="9525">
            <a:noFill/>
            <a:miter lim="800000"/>
            <a:headEnd/>
            <a:tailEnd/>
          </a:ln>
        </p:spPr>
        <p:txBody>
          <a:bodyPr>
            <a:spAutoFit/>
          </a:bodyPr>
          <a:lstStyle/>
          <a:p>
            <a:pPr algn="ctr">
              <a:spcBef>
                <a:spcPct val="50000"/>
              </a:spcBef>
            </a:pPr>
            <a:r>
              <a:rPr lang="ru-RU" sz="900"/>
              <a:t>Высота над уровнем моря</a:t>
            </a:r>
            <a:endParaRPr lang="en-US" sz="900"/>
          </a:p>
        </p:txBody>
      </p:sp>
      <p:sp>
        <p:nvSpPr>
          <p:cNvPr id="14347" name="Text Box 11"/>
          <p:cNvSpPr txBox="1">
            <a:spLocks noChangeArrowheads="1"/>
          </p:cNvSpPr>
          <p:nvPr/>
        </p:nvSpPr>
        <p:spPr bwMode="auto">
          <a:xfrm>
            <a:off x="2974975" y="4051300"/>
            <a:ext cx="977900" cy="365125"/>
          </a:xfrm>
          <a:prstGeom prst="rect">
            <a:avLst/>
          </a:prstGeom>
          <a:solidFill>
            <a:schemeClr val="bg1"/>
          </a:solidFill>
          <a:ln w="9525">
            <a:noFill/>
            <a:miter lim="800000"/>
            <a:headEnd/>
            <a:tailEnd/>
          </a:ln>
        </p:spPr>
        <p:txBody>
          <a:bodyPr>
            <a:spAutoFit/>
          </a:bodyPr>
          <a:lstStyle/>
          <a:p>
            <a:pPr algn="ctr">
              <a:spcBef>
                <a:spcPct val="50000"/>
              </a:spcBef>
            </a:pPr>
            <a:r>
              <a:rPr lang="ru-RU" sz="900"/>
              <a:t>Назначение земли</a:t>
            </a:r>
            <a:endParaRPr lang="en-US" sz="900"/>
          </a:p>
        </p:txBody>
      </p:sp>
      <p:sp>
        <p:nvSpPr>
          <p:cNvPr id="14348" name="Text Box 12"/>
          <p:cNvSpPr txBox="1">
            <a:spLocks noChangeArrowheads="1"/>
          </p:cNvSpPr>
          <p:nvPr/>
        </p:nvSpPr>
        <p:spPr bwMode="auto">
          <a:xfrm>
            <a:off x="2917825" y="5184775"/>
            <a:ext cx="1263650" cy="228600"/>
          </a:xfrm>
          <a:prstGeom prst="rect">
            <a:avLst/>
          </a:prstGeom>
          <a:solidFill>
            <a:schemeClr val="bg1"/>
          </a:solidFill>
          <a:ln w="9525">
            <a:noFill/>
            <a:miter lim="800000"/>
            <a:headEnd/>
            <a:tailEnd/>
          </a:ln>
        </p:spPr>
        <p:txBody>
          <a:bodyPr>
            <a:spAutoFit/>
          </a:bodyPr>
          <a:lstStyle/>
          <a:p>
            <a:pPr algn="ctr">
              <a:spcBef>
                <a:spcPct val="50000"/>
              </a:spcBef>
            </a:pPr>
            <a:r>
              <a:rPr lang="ru-RU" sz="900"/>
              <a:t>Реальный мир</a:t>
            </a:r>
            <a:endParaRPr lang="en-US" sz="900"/>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 2"/>
          <p:cNvSpPr>
            <a:spLocks noGrp="1" noChangeArrowheads="1"/>
          </p:cNvSpPr>
          <p:nvPr>
            <p:ph type="title"/>
          </p:nvPr>
        </p:nvSpPr>
        <p:spPr>
          <a:xfrm>
            <a:off x="755650" y="123825"/>
            <a:ext cx="7581900" cy="857250"/>
          </a:xfrm>
        </p:spPr>
        <p:txBody>
          <a:bodyPr/>
          <a:lstStyle/>
          <a:p>
            <a:pPr eaLnBrk="1" hangingPunct="1"/>
            <a:r>
              <a:rPr lang="ru-RU" smtClean="0"/>
              <a:t>Традиционный отчет </a:t>
            </a:r>
            <a:br>
              <a:rPr lang="ru-RU" smtClean="0"/>
            </a:br>
            <a:endParaRPr lang="ru-RU" sz="1800" smtClean="0">
              <a:solidFill>
                <a:schemeClr val="tx2"/>
              </a:solidFill>
            </a:endParaRPr>
          </a:p>
        </p:txBody>
      </p:sp>
      <p:pic>
        <p:nvPicPr>
          <p:cNvPr id="17411" name="Рисунок 5"/>
          <p:cNvPicPr>
            <a:picLocks noChangeAspect="1" noChangeArrowheads="1"/>
          </p:cNvPicPr>
          <p:nvPr/>
        </p:nvPicPr>
        <p:blipFill>
          <a:blip r:embed="rId3" cstate="print"/>
          <a:srcRect/>
          <a:stretch>
            <a:fillRect/>
          </a:stretch>
        </p:blipFill>
        <p:spPr bwMode="auto">
          <a:xfrm>
            <a:off x="533400" y="914400"/>
            <a:ext cx="8229600" cy="5162550"/>
          </a:xfrm>
          <a:prstGeom prst="rect">
            <a:avLst/>
          </a:prstGeom>
          <a:noFill/>
          <a:ln w="9525">
            <a:solidFill>
              <a:schemeClr val="accent1"/>
            </a:solidFill>
            <a:miter lim="800000"/>
            <a:headEnd/>
            <a:tailEnd/>
          </a:ln>
        </p:spPr>
      </p:pic>
      <p:sp>
        <p:nvSpPr>
          <p:cNvPr id="17412" name="TextBox 5"/>
          <p:cNvSpPr txBox="1">
            <a:spLocks noChangeArrowheads="1"/>
          </p:cNvSpPr>
          <p:nvPr/>
        </p:nvSpPr>
        <p:spPr bwMode="auto">
          <a:xfrm>
            <a:off x="3492500" y="836613"/>
            <a:ext cx="719138" cy="261937"/>
          </a:xfrm>
          <a:prstGeom prst="rect">
            <a:avLst/>
          </a:prstGeom>
          <a:solidFill>
            <a:schemeClr val="bg1"/>
          </a:solidFill>
          <a:ln w="9525">
            <a:solidFill>
              <a:schemeClr val="tx1"/>
            </a:solidFill>
            <a:miter lim="800000"/>
            <a:headEnd/>
            <a:tailEnd/>
          </a:ln>
        </p:spPr>
        <p:txBody>
          <a:bodyPr>
            <a:spAutoFit/>
          </a:bodyPr>
          <a:lstStyle/>
          <a:p>
            <a:r>
              <a:rPr lang="ru-RU" sz="1100" b="1"/>
              <a:t>Регион</a:t>
            </a:r>
          </a:p>
        </p:txBody>
      </p:sp>
      <p:sp>
        <p:nvSpPr>
          <p:cNvPr id="17413" name="TextBox 6"/>
          <p:cNvSpPr txBox="1">
            <a:spLocks noChangeArrowheads="1"/>
          </p:cNvSpPr>
          <p:nvPr/>
        </p:nvSpPr>
        <p:spPr bwMode="auto">
          <a:xfrm>
            <a:off x="4211638" y="908050"/>
            <a:ext cx="1152525" cy="261938"/>
          </a:xfrm>
          <a:prstGeom prst="rect">
            <a:avLst/>
          </a:prstGeom>
          <a:solidFill>
            <a:schemeClr val="bg1"/>
          </a:solidFill>
          <a:ln w="9525">
            <a:solidFill>
              <a:schemeClr val="tx1"/>
            </a:solidFill>
            <a:miter lim="800000"/>
            <a:headEnd/>
            <a:tailEnd/>
          </a:ln>
        </p:spPr>
        <p:txBody>
          <a:bodyPr>
            <a:spAutoFit/>
          </a:bodyPr>
          <a:lstStyle/>
          <a:p>
            <a:pPr algn="ctr"/>
            <a:r>
              <a:rPr lang="ru-RU" sz="1100" b="1"/>
              <a:t>Район</a:t>
            </a:r>
          </a:p>
        </p:txBody>
      </p:sp>
      <p:sp>
        <p:nvSpPr>
          <p:cNvPr id="17414" name="TextBox 7"/>
          <p:cNvSpPr txBox="1">
            <a:spLocks noChangeArrowheads="1"/>
          </p:cNvSpPr>
          <p:nvPr/>
        </p:nvSpPr>
        <p:spPr bwMode="auto">
          <a:xfrm>
            <a:off x="5364163" y="908050"/>
            <a:ext cx="720725" cy="261938"/>
          </a:xfrm>
          <a:prstGeom prst="rect">
            <a:avLst/>
          </a:prstGeom>
          <a:solidFill>
            <a:schemeClr val="bg1"/>
          </a:solidFill>
          <a:ln w="9525">
            <a:solidFill>
              <a:schemeClr val="tx1"/>
            </a:solidFill>
            <a:miter lim="800000"/>
            <a:headEnd/>
            <a:tailEnd/>
          </a:ln>
        </p:spPr>
        <p:txBody>
          <a:bodyPr>
            <a:spAutoFit/>
          </a:bodyPr>
          <a:lstStyle/>
          <a:p>
            <a:r>
              <a:rPr lang="ru-RU" sz="1100" b="1"/>
              <a:t>Месяц</a:t>
            </a:r>
          </a:p>
        </p:txBody>
      </p:sp>
      <p:sp>
        <p:nvSpPr>
          <p:cNvPr id="17415" name="TextBox 8"/>
          <p:cNvSpPr txBox="1">
            <a:spLocks noChangeArrowheads="1"/>
          </p:cNvSpPr>
          <p:nvPr/>
        </p:nvSpPr>
        <p:spPr bwMode="auto">
          <a:xfrm>
            <a:off x="7885113" y="908050"/>
            <a:ext cx="863600" cy="261938"/>
          </a:xfrm>
          <a:prstGeom prst="rect">
            <a:avLst/>
          </a:prstGeom>
          <a:solidFill>
            <a:schemeClr val="bg1"/>
          </a:solidFill>
          <a:ln w="9525">
            <a:solidFill>
              <a:schemeClr val="tx1"/>
            </a:solidFill>
            <a:miter lim="800000"/>
            <a:headEnd/>
            <a:tailEnd/>
          </a:ln>
        </p:spPr>
        <p:txBody>
          <a:bodyPr>
            <a:spAutoFit/>
          </a:bodyPr>
          <a:lstStyle/>
          <a:p>
            <a:r>
              <a:rPr lang="ru-RU" sz="1100" b="1"/>
              <a:t>План</a:t>
            </a:r>
          </a:p>
        </p:txBody>
      </p:sp>
      <p:sp>
        <p:nvSpPr>
          <p:cNvPr id="17416" name="TextBox 9"/>
          <p:cNvSpPr txBox="1">
            <a:spLocks noChangeArrowheads="1"/>
          </p:cNvSpPr>
          <p:nvPr/>
        </p:nvSpPr>
        <p:spPr bwMode="auto">
          <a:xfrm>
            <a:off x="7164388" y="908050"/>
            <a:ext cx="720725" cy="261938"/>
          </a:xfrm>
          <a:prstGeom prst="rect">
            <a:avLst/>
          </a:prstGeom>
          <a:solidFill>
            <a:schemeClr val="bg1"/>
          </a:solidFill>
          <a:ln w="9525">
            <a:solidFill>
              <a:schemeClr val="tx1"/>
            </a:solidFill>
            <a:miter lim="800000"/>
            <a:headEnd/>
            <a:tailEnd/>
          </a:ln>
        </p:spPr>
        <p:txBody>
          <a:bodyPr>
            <a:spAutoFit/>
          </a:bodyPr>
          <a:lstStyle/>
          <a:p>
            <a:r>
              <a:rPr lang="ru-RU" sz="1100" b="1"/>
              <a:t>Сумма</a:t>
            </a:r>
          </a:p>
        </p:txBody>
      </p:sp>
      <p:sp>
        <p:nvSpPr>
          <p:cNvPr id="17417" name="TextBox 10"/>
          <p:cNvSpPr txBox="1">
            <a:spLocks noChangeArrowheads="1"/>
          </p:cNvSpPr>
          <p:nvPr/>
        </p:nvSpPr>
        <p:spPr bwMode="auto">
          <a:xfrm>
            <a:off x="6084888" y="908050"/>
            <a:ext cx="1079500" cy="261938"/>
          </a:xfrm>
          <a:prstGeom prst="rect">
            <a:avLst/>
          </a:prstGeom>
          <a:solidFill>
            <a:schemeClr val="bg1"/>
          </a:solidFill>
          <a:ln w="9525">
            <a:solidFill>
              <a:schemeClr val="tx1"/>
            </a:solidFill>
            <a:miter lim="800000"/>
            <a:headEnd/>
            <a:tailEnd/>
          </a:ln>
        </p:spPr>
        <p:txBody>
          <a:bodyPr>
            <a:spAutoFit/>
          </a:bodyPr>
          <a:lstStyle/>
          <a:p>
            <a:r>
              <a:rPr lang="ru-RU" sz="1100" b="1"/>
              <a:t>Объем</a:t>
            </a:r>
          </a:p>
        </p:txBody>
      </p:sp>
      <p:sp>
        <p:nvSpPr>
          <p:cNvPr id="17418" name="Rectangle 4"/>
          <p:cNvSpPr>
            <a:spLocks noChangeArrowheads="1"/>
          </p:cNvSpPr>
          <p:nvPr/>
        </p:nvSpPr>
        <p:spPr bwMode="auto">
          <a:xfrm>
            <a:off x="7164388" y="836613"/>
            <a:ext cx="719137" cy="5329237"/>
          </a:xfrm>
          <a:prstGeom prst="rect">
            <a:avLst/>
          </a:prstGeom>
          <a:noFill/>
          <a:ln w="63500" algn="ctr">
            <a:solidFill>
              <a:schemeClr val="tx2"/>
            </a:solidFill>
            <a:round/>
            <a:headEnd/>
            <a:tailEnd/>
          </a:ln>
        </p:spPr>
        <p:txBody>
          <a:bodyPr lIns="92075" tIns="46038" rIns="92075" bIns="46038"/>
          <a:lstStyle/>
          <a:p>
            <a:pPr algn="ctr">
              <a:lnSpc>
                <a:spcPct val="90000"/>
              </a:lnSpc>
              <a:spcBef>
                <a:spcPct val="50000"/>
              </a:spcBef>
              <a:buClr>
                <a:schemeClr val="accent1"/>
              </a:buClr>
            </a:pPr>
            <a:endParaRPr lang="ru-RU" sz="1200"/>
          </a:p>
        </p:txBody>
      </p:sp>
      <p:sp>
        <p:nvSpPr>
          <p:cNvPr id="17419" name="TextBox 11"/>
          <p:cNvSpPr txBox="1">
            <a:spLocks noChangeArrowheads="1"/>
          </p:cNvSpPr>
          <p:nvPr/>
        </p:nvSpPr>
        <p:spPr bwMode="auto">
          <a:xfrm>
            <a:off x="1116013" y="908050"/>
            <a:ext cx="719137" cy="261938"/>
          </a:xfrm>
          <a:prstGeom prst="rect">
            <a:avLst/>
          </a:prstGeom>
          <a:solidFill>
            <a:schemeClr val="bg1"/>
          </a:solidFill>
          <a:ln w="9525">
            <a:solidFill>
              <a:schemeClr val="tx1"/>
            </a:solidFill>
            <a:miter lim="800000"/>
            <a:headEnd/>
            <a:tailEnd/>
          </a:ln>
        </p:spPr>
        <p:txBody>
          <a:bodyPr>
            <a:spAutoFit/>
          </a:bodyPr>
          <a:lstStyle/>
          <a:p>
            <a:r>
              <a:rPr lang="ru-RU" sz="1100" b="1"/>
              <a:t>Год</a:t>
            </a:r>
          </a:p>
        </p:txBody>
      </p:sp>
      <p:sp>
        <p:nvSpPr>
          <p:cNvPr id="17420" name="TextBox 12"/>
          <p:cNvSpPr txBox="1">
            <a:spLocks noChangeArrowheads="1"/>
          </p:cNvSpPr>
          <p:nvPr/>
        </p:nvSpPr>
        <p:spPr bwMode="auto">
          <a:xfrm>
            <a:off x="1835150" y="908050"/>
            <a:ext cx="792163" cy="261938"/>
          </a:xfrm>
          <a:prstGeom prst="rect">
            <a:avLst/>
          </a:prstGeom>
          <a:solidFill>
            <a:schemeClr val="bg1"/>
          </a:solidFill>
          <a:ln w="9525">
            <a:solidFill>
              <a:schemeClr val="tx1"/>
            </a:solidFill>
            <a:miter lim="800000"/>
            <a:headEnd/>
            <a:tailEnd/>
          </a:ln>
        </p:spPr>
        <p:txBody>
          <a:bodyPr>
            <a:spAutoFit/>
          </a:bodyPr>
          <a:lstStyle/>
          <a:p>
            <a:r>
              <a:rPr lang="ru-RU" sz="1100" b="1"/>
              <a:t>Магазин</a:t>
            </a:r>
          </a:p>
        </p:txBody>
      </p:sp>
      <p:sp>
        <p:nvSpPr>
          <p:cNvPr id="17421" name="TextBox 13"/>
          <p:cNvSpPr txBox="1">
            <a:spLocks noChangeArrowheads="1"/>
          </p:cNvSpPr>
          <p:nvPr/>
        </p:nvSpPr>
        <p:spPr bwMode="auto">
          <a:xfrm>
            <a:off x="2627313" y="908050"/>
            <a:ext cx="865187" cy="261938"/>
          </a:xfrm>
          <a:prstGeom prst="rect">
            <a:avLst/>
          </a:prstGeom>
          <a:solidFill>
            <a:schemeClr val="bg1"/>
          </a:solidFill>
          <a:ln w="9525">
            <a:solidFill>
              <a:schemeClr val="tx1"/>
            </a:solidFill>
            <a:miter lim="800000"/>
            <a:headEnd/>
            <a:tailEnd/>
          </a:ln>
        </p:spPr>
        <p:txBody>
          <a:bodyPr>
            <a:spAutoFit/>
          </a:bodyPr>
          <a:lstStyle/>
          <a:p>
            <a:pPr algn="ctr"/>
            <a:r>
              <a:rPr lang="ru-RU" sz="1100" b="1"/>
              <a:t>Код</a:t>
            </a:r>
          </a:p>
        </p:txBody>
      </p:sp>
      <p:sp>
        <p:nvSpPr>
          <p:cNvPr id="17422" name="Rectangle 3"/>
          <p:cNvSpPr>
            <a:spLocks noChangeArrowheads="1"/>
          </p:cNvSpPr>
          <p:nvPr/>
        </p:nvSpPr>
        <p:spPr bwMode="auto">
          <a:xfrm>
            <a:off x="3492500" y="836613"/>
            <a:ext cx="719138" cy="5329237"/>
          </a:xfrm>
          <a:prstGeom prst="rect">
            <a:avLst/>
          </a:prstGeom>
          <a:noFill/>
          <a:ln w="63500" algn="ctr">
            <a:solidFill>
              <a:schemeClr val="tx2"/>
            </a:solidFill>
            <a:round/>
            <a:headEnd/>
            <a:tailEnd/>
          </a:ln>
        </p:spPr>
        <p:txBody>
          <a:bodyPr lIns="92075" tIns="46038" rIns="92075" bIns="46038"/>
          <a:lstStyle/>
          <a:p>
            <a:pPr algn="ctr">
              <a:lnSpc>
                <a:spcPct val="90000"/>
              </a:lnSpc>
              <a:spcBef>
                <a:spcPct val="50000"/>
              </a:spcBef>
              <a:buClr>
                <a:schemeClr val="accent1"/>
              </a:buClr>
            </a:pPr>
            <a:endParaRPr lang="ru-RU" sz="1200"/>
          </a:p>
        </p:txBody>
      </p:sp>
      <p:sp>
        <p:nvSpPr>
          <p:cNvPr id="17423" name="TextBox 14"/>
          <p:cNvSpPr txBox="1">
            <a:spLocks noChangeArrowheads="1"/>
          </p:cNvSpPr>
          <p:nvPr/>
        </p:nvSpPr>
        <p:spPr bwMode="auto">
          <a:xfrm>
            <a:off x="539750" y="908050"/>
            <a:ext cx="576263" cy="261938"/>
          </a:xfrm>
          <a:prstGeom prst="rect">
            <a:avLst/>
          </a:prstGeom>
          <a:solidFill>
            <a:schemeClr val="bg1"/>
          </a:solidFill>
          <a:ln w="9525">
            <a:solidFill>
              <a:schemeClr val="tx1"/>
            </a:solidFill>
            <a:miter lim="800000"/>
            <a:headEnd/>
            <a:tailEnd/>
          </a:ln>
        </p:spPr>
        <p:txBody>
          <a:bodyPr>
            <a:spAutoFit/>
          </a:bodyPr>
          <a:lstStyle/>
          <a:p>
            <a:r>
              <a:rPr lang="ru-RU" sz="1100" b="1"/>
              <a:t>Счет</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 2"/>
          <p:cNvSpPr>
            <a:spLocks noGrp="1" noChangeArrowheads="1"/>
          </p:cNvSpPr>
          <p:nvPr>
            <p:ph type="title"/>
          </p:nvPr>
        </p:nvSpPr>
        <p:spPr>
          <a:xfrm>
            <a:off x="889000" y="115888"/>
            <a:ext cx="7581900" cy="857250"/>
          </a:xfrm>
        </p:spPr>
        <p:txBody>
          <a:bodyPr/>
          <a:lstStyle/>
          <a:p>
            <a:pPr eaLnBrk="1" hangingPunct="1"/>
            <a:r>
              <a:rPr lang="ru-RU" smtClean="0"/>
              <a:t>Пространственная визуализация</a:t>
            </a:r>
          </a:p>
        </p:txBody>
      </p:sp>
      <p:pic>
        <p:nvPicPr>
          <p:cNvPr id="319492" name="Рисунок 4"/>
          <p:cNvPicPr>
            <a:picLocks noChangeAspect="1" noChangeArrowheads="1"/>
          </p:cNvPicPr>
          <p:nvPr/>
        </p:nvPicPr>
        <p:blipFill>
          <a:blip r:embed="rId2" cstate="print"/>
          <a:srcRect/>
          <a:stretch>
            <a:fillRect/>
          </a:stretch>
        </p:blipFill>
        <p:spPr bwMode="auto">
          <a:xfrm>
            <a:off x="71438" y="765175"/>
            <a:ext cx="8964612" cy="5327650"/>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9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Прямоуг. 2"/>
          <p:cNvSpPr>
            <a:spLocks noGrp="1" noChangeArrowheads="1"/>
          </p:cNvSpPr>
          <p:nvPr>
            <p:ph type="title"/>
          </p:nvPr>
        </p:nvSpPr>
        <p:spPr>
          <a:xfrm>
            <a:off x="770562" y="0"/>
            <a:ext cx="7581900" cy="60483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smtClean="0">
                <a:solidFill>
                  <a:schemeClr val="tx2"/>
                </a:solidFill>
              </a:rPr>
              <a:t>Хранение </a:t>
            </a:r>
            <a:r>
              <a:rPr lang="ru-RU" dirty="0" smtClean="0">
                <a:solidFill>
                  <a:schemeClr val="tx2"/>
                </a:solidFill>
              </a:rPr>
              <a:t>пространственных данных в </a:t>
            </a:r>
            <a:r>
              <a:rPr lang="en-US" dirty="0" smtClean="0">
                <a:solidFill>
                  <a:schemeClr val="tx2"/>
                </a:solidFill>
              </a:rPr>
              <a:t>Oracle Database</a:t>
            </a:r>
          </a:p>
        </p:txBody>
      </p:sp>
      <p:sp>
        <p:nvSpPr>
          <p:cNvPr id="25603" name="Прямоуг. 3"/>
          <p:cNvSpPr>
            <a:spLocks noGrp="1" noChangeArrowheads="1"/>
          </p:cNvSpPr>
          <p:nvPr>
            <p:ph idx="1"/>
          </p:nvPr>
        </p:nvSpPr>
        <p:spPr>
          <a:xfrm>
            <a:off x="5029200" y="1461659"/>
            <a:ext cx="3810000" cy="4724400"/>
          </a:xfrm>
        </p:spPr>
        <p:txBody>
          <a:bodyPr/>
          <a:lstStyle/>
          <a:p>
            <a:pPr marL="220663" indent="-220663" eaLnBrk="1" hangingPunct="1">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dirty="0" smtClean="0">
                <a:solidFill>
                  <a:schemeClr val="accent1"/>
                </a:solidFill>
              </a:rPr>
              <a:t>Oracle Spatial</a:t>
            </a:r>
            <a:r>
              <a:rPr lang="ru-RU" dirty="0" smtClean="0">
                <a:solidFill>
                  <a:schemeClr val="accent1"/>
                </a:solidFill>
              </a:rPr>
              <a:t> </a:t>
            </a:r>
            <a:r>
              <a:rPr lang="ru-RU" dirty="0" smtClean="0"/>
              <a:t>--интегрированный </a:t>
            </a:r>
            <a:r>
              <a:rPr lang="ru-RU" dirty="0" smtClean="0"/>
              <a:t>набор функций и процедур базы данных </a:t>
            </a:r>
            <a:r>
              <a:rPr lang="ru-RU" dirty="0" smtClean="0"/>
              <a:t>Oracle</a:t>
            </a:r>
          </a:p>
          <a:p>
            <a:pPr marL="220663" indent="-220663" eaLnBrk="1" hangingPunct="1">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smtClean="0"/>
              <a:t>Эффективное хранение пространственных данных в разных форматах</a:t>
            </a:r>
          </a:p>
          <a:p>
            <a:pPr marL="220663" indent="-220663" eaLnBrk="1" hangingPunct="1">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smtClean="0"/>
              <a:t>Расширение </a:t>
            </a:r>
            <a:r>
              <a:rPr lang="en-US" dirty="0" smtClean="0"/>
              <a:t>SQL</a:t>
            </a:r>
            <a:r>
              <a:rPr lang="ru-RU" dirty="0" smtClean="0"/>
              <a:t> для запросов к пространственным данным</a:t>
            </a:r>
            <a:endParaRPr lang="ru-RU" dirty="0" smtClean="0"/>
          </a:p>
        </p:txBody>
      </p:sp>
      <p:graphicFrame>
        <p:nvGraphicFramePr>
          <p:cNvPr id="308228" name="Группа 4"/>
          <p:cNvGraphicFramePr>
            <a:graphicFrameLocks noGrp="1"/>
          </p:cNvGraphicFramePr>
          <p:nvPr/>
        </p:nvGraphicFramePr>
        <p:xfrm>
          <a:off x="381000" y="1828800"/>
          <a:ext cx="4343400" cy="4189480"/>
        </p:xfrm>
        <a:graphic>
          <a:graphicData uri="http://schemas.openxmlformats.org/drawingml/2006/table">
            <a:tbl>
              <a:tblPr>
                <a:tableStyleId>{ED083AE6-46FA-4A59-8FB0-9F97EB10719F}</a:tableStyleId>
              </a:tblPr>
              <a:tblGrid>
                <a:gridCol w="1371600"/>
                <a:gridCol w="1295400"/>
                <a:gridCol w="1676400"/>
              </a:tblGrid>
              <a:tr h="633898">
                <a:tc>
                  <a:txBody>
                    <a:bodyPr/>
                    <a:lstStyle/>
                    <a:p>
                      <a:pPr marL="0" marR="0" lvl="0" indent="0" algn="l" defTabSz="228600" rtl="0" eaLnBrk="1" fontAlgn="base" latinLnBrk="0" hangingPunct="1">
                        <a:lnSpc>
                          <a:spcPct val="100000"/>
                        </a:lnSpc>
                        <a:spcBef>
                          <a:spcPts val="1500"/>
                        </a:spcBef>
                        <a:spcAft>
                          <a:spcPct val="0"/>
                        </a:spcAft>
                        <a:buClr>
                          <a:srgbClr val="FD0000"/>
                        </a:buClr>
                        <a:buSzPct val="85000"/>
                        <a:buFont typeface="Arial" pitchFamily="34" charset="0"/>
                        <a:buNone/>
                        <a:tabLst/>
                      </a:pPr>
                      <a:r>
                        <a:rPr kumimoji="0" lang="ru-RU" sz="1600" u="none" strike="noStrike" cap="none" normalizeH="0" baseline="0" dirty="0" smtClean="0">
                          <a:ln>
                            <a:noFill/>
                          </a:ln>
                          <a:effectLst/>
                        </a:rPr>
                        <a:t>НАЗВАНИЕ</a:t>
                      </a:r>
                      <a:br>
                        <a:rPr kumimoji="0" lang="ru-RU" sz="1600" u="none" strike="noStrike" cap="none" normalizeH="0" baseline="0" dirty="0" smtClean="0">
                          <a:ln>
                            <a:noFill/>
                          </a:ln>
                          <a:effectLst/>
                        </a:rPr>
                      </a:br>
                      <a:r>
                        <a:rPr kumimoji="0" lang="ru-RU" sz="1600" u="none" strike="noStrike" cap="none" normalizeH="0" baseline="0" dirty="0" smtClean="0">
                          <a:ln>
                            <a:noFill/>
                          </a:ln>
                          <a:effectLst/>
                        </a:rPr>
                        <a:t>ШТАТА</a:t>
                      </a:r>
                      <a:endParaRPr kumimoji="0" lang="en-US" sz="1600" b="0" i="0" u="none" strike="noStrike" cap="none" normalizeH="0" baseline="0" dirty="0" smtClean="0">
                        <a:ln>
                          <a:noFill/>
                        </a:ln>
                        <a:solidFill>
                          <a:schemeClr val="bg1"/>
                        </a:solidFill>
                        <a:effectLst/>
                        <a:latin typeface="Arial" pitchFamily="34" charset="0"/>
                      </a:endParaRPr>
                    </a:p>
                  </a:txBody>
                  <a:tcPr marL="73152" marR="73152" marT="73142" marB="73142" horzOverflow="overflow">
                    <a:solidFill>
                      <a:schemeClr val="tx2">
                        <a:lumMod val="40000"/>
                        <a:lumOff val="60000"/>
                      </a:schemeClr>
                    </a:solidFill>
                  </a:tcPr>
                </a:tc>
                <a:tc>
                  <a:txBody>
                    <a:bodyPr/>
                    <a:lstStyle/>
                    <a:p>
                      <a:pPr marL="0" marR="0" lvl="0" indent="0" algn="l" defTabSz="228600" rtl="0" eaLnBrk="1" fontAlgn="base" latinLnBrk="0" hangingPunct="1">
                        <a:lnSpc>
                          <a:spcPct val="100000"/>
                        </a:lnSpc>
                        <a:spcBef>
                          <a:spcPts val="1500"/>
                        </a:spcBef>
                        <a:spcAft>
                          <a:spcPct val="0"/>
                        </a:spcAft>
                        <a:buClr>
                          <a:srgbClr val="FD0000"/>
                        </a:buClr>
                        <a:buSzPct val="85000"/>
                        <a:buFont typeface="Arial" pitchFamily="34" charset="0"/>
                        <a:buNone/>
                        <a:tabLst/>
                      </a:pPr>
                      <a:r>
                        <a:rPr kumimoji="0" lang="ru-RU" sz="1600" u="none" strike="noStrike" cap="none" normalizeH="0" baseline="0" smtClean="0">
                          <a:ln>
                            <a:noFill/>
                          </a:ln>
                          <a:effectLst/>
                        </a:rPr>
                        <a:t>СТОЛИЦА</a:t>
                      </a:r>
                      <a:endParaRPr kumimoji="0" lang="en-US" sz="1600" b="0" i="0" u="none" strike="noStrike" cap="none" normalizeH="0" baseline="0" smtClean="0">
                        <a:ln>
                          <a:noFill/>
                        </a:ln>
                        <a:solidFill>
                          <a:schemeClr val="bg1"/>
                        </a:solidFill>
                        <a:effectLst/>
                        <a:latin typeface="Arial" pitchFamily="34" charset="0"/>
                      </a:endParaRPr>
                    </a:p>
                  </a:txBody>
                  <a:tcPr marL="73152" marR="73152" marT="73142" marB="73142" horzOverflow="overflow">
                    <a:solidFill>
                      <a:schemeClr val="tx2">
                        <a:lumMod val="40000"/>
                        <a:lumOff val="60000"/>
                      </a:schemeClr>
                    </a:solidFill>
                  </a:tcPr>
                </a:tc>
                <a:tc>
                  <a:txBody>
                    <a:bodyPr/>
                    <a:lstStyle/>
                    <a:p>
                      <a:pPr marL="0" marR="0" lvl="0" indent="0" algn="l" defTabSz="228600" rtl="0" eaLnBrk="1" fontAlgn="base" latinLnBrk="0" hangingPunct="1">
                        <a:lnSpc>
                          <a:spcPct val="100000"/>
                        </a:lnSpc>
                        <a:spcBef>
                          <a:spcPts val="1500"/>
                        </a:spcBef>
                        <a:spcAft>
                          <a:spcPct val="0"/>
                        </a:spcAft>
                        <a:buClr>
                          <a:srgbClr val="FD0000"/>
                        </a:buClr>
                        <a:buSzPct val="85000"/>
                        <a:buFont typeface="Arial" pitchFamily="34" charset="0"/>
                        <a:buNone/>
                        <a:tabLst/>
                      </a:pPr>
                      <a:r>
                        <a:rPr kumimoji="0" lang="en-US" sz="1600" u="none" strike="noStrike" cap="none" normalizeH="0" baseline="0" dirty="0" smtClean="0">
                          <a:ln>
                            <a:noFill/>
                          </a:ln>
                          <a:effectLst/>
                        </a:rPr>
                        <a:t>GEOM</a:t>
                      </a:r>
                      <a:endParaRPr kumimoji="0" lang="en-US" sz="1600" b="0" i="0" u="none" strike="noStrike" cap="none" normalizeH="0" baseline="0" dirty="0" smtClean="0">
                        <a:ln>
                          <a:noFill/>
                        </a:ln>
                        <a:solidFill>
                          <a:schemeClr val="bg1"/>
                        </a:solidFill>
                        <a:effectLst/>
                        <a:latin typeface="Arial" pitchFamily="34" charset="0"/>
                      </a:endParaRPr>
                    </a:p>
                  </a:txBody>
                  <a:tcPr marL="73152" marR="73152" marT="73142" marB="73142" horzOverflow="overflow">
                    <a:solidFill>
                      <a:schemeClr val="tx2">
                        <a:lumMod val="40000"/>
                        <a:lumOff val="60000"/>
                      </a:schemeClr>
                    </a:solidFill>
                  </a:tcPr>
                </a:tc>
              </a:tr>
              <a:tr h="1726965">
                <a:tc>
                  <a:txBody>
                    <a:bodyPr/>
                    <a:lstStyle/>
                    <a:p>
                      <a:pPr marL="0" marR="0" lvl="0" indent="0" algn="l" defTabSz="228600" rtl="0" eaLnBrk="1" fontAlgn="base" latinLnBrk="0" hangingPunct="1">
                        <a:lnSpc>
                          <a:spcPct val="100000"/>
                        </a:lnSpc>
                        <a:spcBef>
                          <a:spcPts val="1500"/>
                        </a:spcBef>
                        <a:spcAft>
                          <a:spcPct val="0"/>
                        </a:spcAft>
                        <a:buClr>
                          <a:srgbClr val="FD0000"/>
                        </a:buClr>
                        <a:buSzPct val="85000"/>
                        <a:buFont typeface="Arial" pitchFamily="34" charset="0"/>
                        <a:buNone/>
                        <a:tabLst/>
                      </a:pPr>
                      <a:r>
                        <a:rPr kumimoji="0" lang="en-US" sz="1600" u="none" strike="noStrike" cap="none" normalizeH="0" baseline="0" dirty="0" smtClean="0">
                          <a:ln>
                            <a:noFill/>
                          </a:ln>
                          <a:effectLst/>
                        </a:rPr>
                        <a:t>CALIFORNIA</a:t>
                      </a:r>
                      <a:endParaRPr kumimoji="0" lang="en-US" sz="1600" b="0" i="0" u="none" strike="noStrike" cap="none" normalizeH="0" baseline="0" dirty="0" smtClean="0">
                        <a:ln>
                          <a:noFill/>
                        </a:ln>
                        <a:solidFill>
                          <a:srgbClr val="000000"/>
                        </a:solidFill>
                        <a:effectLst/>
                        <a:latin typeface="Arial" pitchFamily="34" charset="0"/>
                      </a:endParaRPr>
                    </a:p>
                  </a:txBody>
                  <a:tcPr marL="73152" marR="73152" marT="73142" marB="73142" horzOverflow="overflow"/>
                </a:tc>
                <a:tc>
                  <a:txBody>
                    <a:bodyPr/>
                    <a:lstStyle/>
                    <a:p>
                      <a:pPr marL="0" marR="0" lvl="0" indent="0" algn="l" defTabSz="228600" rtl="0" eaLnBrk="1" fontAlgn="base" latinLnBrk="0" hangingPunct="1">
                        <a:lnSpc>
                          <a:spcPct val="100000"/>
                        </a:lnSpc>
                        <a:spcBef>
                          <a:spcPts val="1500"/>
                        </a:spcBef>
                        <a:spcAft>
                          <a:spcPct val="0"/>
                        </a:spcAft>
                        <a:buClr>
                          <a:srgbClr val="FD0000"/>
                        </a:buClr>
                        <a:buSzPct val="85000"/>
                        <a:buFont typeface="Arial" pitchFamily="34" charset="0"/>
                        <a:buNone/>
                        <a:tabLst/>
                      </a:pPr>
                      <a:r>
                        <a:rPr kumimoji="0" lang="en-US" sz="1600" u="none" strike="noStrike" cap="none" normalizeH="0" baseline="0" dirty="0" smtClean="0">
                          <a:ln>
                            <a:noFill/>
                          </a:ln>
                          <a:effectLst/>
                        </a:rPr>
                        <a:t>Sacramento</a:t>
                      </a:r>
                      <a:endParaRPr kumimoji="0" lang="en-US" sz="1600" b="0" i="0" u="none" strike="noStrike" cap="none" normalizeH="0" baseline="0" dirty="0" smtClean="0">
                        <a:ln>
                          <a:noFill/>
                        </a:ln>
                        <a:solidFill>
                          <a:srgbClr val="000000"/>
                        </a:solidFill>
                        <a:effectLst/>
                        <a:latin typeface="Arial" pitchFamily="34" charset="0"/>
                      </a:endParaRPr>
                    </a:p>
                  </a:txBody>
                  <a:tcPr marL="73152" marR="73152" marT="73142" marB="73142" horzOverflow="overflow"/>
                </a:tc>
                <a:tc>
                  <a:txBody>
                    <a:bodyPr/>
                    <a:lstStyle/>
                    <a:p>
                      <a:pPr marL="0" marR="0" lvl="0" indent="0" algn="l" defTabSz="228600" rtl="0" eaLnBrk="1" fontAlgn="base" latinLnBrk="0" hangingPunct="1">
                        <a:lnSpc>
                          <a:spcPct val="100000"/>
                        </a:lnSpc>
                        <a:spcBef>
                          <a:spcPts val="1500"/>
                        </a:spcBef>
                        <a:spcAft>
                          <a:spcPct val="0"/>
                        </a:spcAft>
                        <a:buClr>
                          <a:srgbClr val="FD0000"/>
                        </a:buClr>
                        <a:buSzPct val="85000"/>
                        <a:buFont typeface="Arial" pitchFamily="34" charset="0"/>
                        <a:buNone/>
                        <a:tabLst/>
                      </a:pPr>
                      <a:endParaRPr kumimoji="0" lang="ru-RU" sz="1600" b="0" i="0" u="none" strike="noStrike" cap="none" normalizeH="0" baseline="0" dirty="0" smtClean="0">
                        <a:ln>
                          <a:noFill/>
                        </a:ln>
                        <a:solidFill>
                          <a:srgbClr val="000000"/>
                        </a:solidFill>
                        <a:effectLst/>
                        <a:latin typeface="Arial" pitchFamily="34" charset="0"/>
                      </a:endParaRPr>
                    </a:p>
                  </a:txBody>
                  <a:tcPr marL="73152" marR="73152" marT="73142" marB="73142" horzOverflow="overflow"/>
                </a:tc>
              </a:tr>
              <a:tr h="1828551">
                <a:tc>
                  <a:txBody>
                    <a:bodyPr/>
                    <a:lstStyle/>
                    <a:p>
                      <a:pPr marL="0" marR="0" lvl="0" indent="0" algn="l" defTabSz="228600" rtl="0" eaLnBrk="1" fontAlgn="base" latinLnBrk="0" hangingPunct="1">
                        <a:lnSpc>
                          <a:spcPct val="100000"/>
                        </a:lnSpc>
                        <a:spcBef>
                          <a:spcPts val="1500"/>
                        </a:spcBef>
                        <a:spcAft>
                          <a:spcPct val="0"/>
                        </a:spcAft>
                        <a:buClr>
                          <a:srgbClr val="FD0000"/>
                        </a:buClr>
                        <a:buSzPct val="85000"/>
                        <a:buFont typeface="Arial" pitchFamily="34" charset="0"/>
                        <a:buNone/>
                        <a:tabLst/>
                      </a:pPr>
                      <a:r>
                        <a:rPr kumimoji="0" lang="en-US" sz="1600" u="none" strike="noStrike" cap="none" normalizeH="0" baseline="0" dirty="0" smtClean="0">
                          <a:ln>
                            <a:noFill/>
                          </a:ln>
                          <a:effectLst/>
                        </a:rPr>
                        <a:t>TEXAS</a:t>
                      </a:r>
                      <a:endParaRPr kumimoji="0" lang="en-US" sz="1600" b="0" i="0" u="none" strike="noStrike" cap="none" normalizeH="0" baseline="0" dirty="0" smtClean="0">
                        <a:ln>
                          <a:noFill/>
                        </a:ln>
                        <a:solidFill>
                          <a:srgbClr val="000000"/>
                        </a:solidFill>
                        <a:effectLst/>
                        <a:latin typeface="Arial" pitchFamily="34" charset="0"/>
                      </a:endParaRPr>
                    </a:p>
                  </a:txBody>
                  <a:tcPr marL="73152" marR="73152" marT="73142" marB="73142" horzOverflow="overflow"/>
                </a:tc>
                <a:tc>
                  <a:txBody>
                    <a:bodyPr/>
                    <a:lstStyle/>
                    <a:p>
                      <a:pPr marL="0" marR="0" lvl="0" indent="0" algn="l" defTabSz="228600" rtl="0" eaLnBrk="1" fontAlgn="base" latinLnBrk="0" hangingPunct="1">
                        <a:lnSpc>
                          <a:spcPct val="100000"/>
                        </a:lnSpc>
                        <a:spcBef>
                          <a:spcPts val="1500"/>
                        </a:spcBef>
                        <a:spcAft>
                          <a:spcPct val="0"/>
                        </a:spcAft>
                        <a:buClr>
                          <a:srgbClr val="FD0000"/>
                        </a:buClr>
                        <a:buSzPct val="85000"/>
                        <a:buFont typeface="Arial" pitchFamily="34" charset="0"/>
                        <a:buNone/>
                        <a:tabLst/>
                      </a:pPr>
                      <a:r>
                        <a:rPr kumimoji="0" lang="en-US" sz="1600" u="none" strike="noStrike" cap="none" normalizeH="0" baseline="0" dirty="0" smtClean="0">
                          <a:ln>
                            <a:noFill/>
                          </a:ln>
                          <a:effectLst/>
                        </a:rPr>
                        <a:t>Austin</a:t>
                      </a:r>
                      <a:endParaRPr kumimoji="0" lang="en-US" sz="1600" b="0" i="0" u="none" strike="noStrike" cap="none" normalizeH="0" baseline="0" dirty="0" smtClean="0">
                        <a:ln>
                          <a:noFill/>
                        </a:ln>
                        <a:solidFill>
                          <a:srgbClr val="000000"/>
                        </a:solidFill>
                        <a:effectLst/>
                        <a:latin typeface="Arial" pitchFamily="34" charset="0"/>
                      </a:endParaRPr>
                    </a:p>
                  </a:txBody>
                  <a:tcPr marL="73152" marR="73152" marT="73142" marB="73142" horzOverflow="overflow"/>
                </a:tc>
                <a:tc>
                  <a:txBody>
                    <a:bodyPr/>
                    <a:lstStyle/>
                    <a:p>
                      <a:pPr marL="0" marR="0" lvl="0" indent="0" algn="l" defTabSz="228600" rtl="0" eaLnBrk="1" fontAlgn="base" latinLnBrk="0" hangingPunct="1">
                        <a:lnSpc>
                          <a:spcPct val="100000"/>
                        </a:lnSpc>
                        <a:spcBef>
                          <a:spcPts val="1500"/>
                        </a:spcBef>
                        <a:spcAft>
                          <a:spcPct val="0"/>
                        </a:spcAft>
                        <a:buClr>
                          <a:srgbClr val="FD0000"/>
                        </a:buClr>
                        <a:buSzPct val="85000"/>
                        <a:buFont typeface="Arial" pitchFamily="34" charset="0"/>
                        <a:buNone/>
                        <a:tabLst/>
                      </a:pPr>
                      <a:endParaRPr kumimoji="0" lang="ru-RU" sz="1600" b="0" i="0" u="none" strike="noStrike" cap="none" normalizeH="0" baseline="0" dirty="0" smtClean="0">
                        <a:ln>
                          <a:noFill/>
                        </a:ln>
                        <a:solidFill>
                          <a:srgbClr val="000000"/>
                        </a:solidFill>
                        <a:effectLst/>
                        <a:latin typeface="Arial" pitchFamily="34" charset="0"/>
                      </a:endParaRPr>
                    </a:p>
                  </a:txBody>
                  <a:tcPr marL="73152" marR="73152" marT="73142" marB="73142" horzOverflow="overflow"/>
                </a:tc>
              </a:tr>
            </a:tbl>
          </a:graphicData>
        </a:graphic>
      </p:graphicFrame>
      <p:sp>
        <p:nvSpPr>
          <p:cNvPr id="25622" name="Автофигура 25"/>
          <p:cNvSpPr>
            <a:spLocks noChangeArrowheads="1"/>
          </p:cNvSpPr>
          <p:nvPr/>
        </p:nvSpPr>
        <p:spPr bwMode="auto">
          <a:xfrm>
            <a:off x="304800" y="1085850"/>
            <a:ext cx="2249488" cy="590550"/>
          </a:xfrm>
          <a:prstGeom prst="wedgeRectCallout">
            <a:avLst>
              <a:gd name="adj1" fmla="val -37338"/>
              <a:gd name="adj2" fmla="val 80852"/>
            </a:avLst>
          </a:prstGeom>
          <a:solidFill>
            <a:srgbClr val="FFFFCC"/>
          </a:solidFill>
          <a:ln w="9360">
            <a:solidFill>
              <a:srgbClr val="808080"/>
            </a:solidFill>
            <a:miter lim="800000"/>
            <a:headEnd/>
            <a:tailEnd/>
          </a:ln>
        </p:spPr>
        <p:txBody>
          <a:bodyPr anchor="ctr">
            <a:spAutoFit/>
          </a:bodyPr>
          <a:lstStyle/>
          <a:p>
            <a:pPr algn="ctr" eaLnBrk="0" hangingPunct="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rPr>
              <a:t>Непространственны</a:t>
            </a:r>
            <a:r>
              <a:rPr lang="ru-RU" sz="1600">
                <a:solidFill>
                  <a:srgbClr val="000000"/>
                </a:solidFill>
              </a:rPr>
              <a:t>е</a:t>
            </a:r>
            <a:r>
              <a:rPr lang="en-US" sz="1600">
                <a:solidFill>
                  <a:srgbClr val="000000"/>
                </a:solidFill>
              </a:rPr>
              <a:t> </a:t>
            </a:r>
            <a:r>
              <a:rPr lang="ru-RU" sz="1600">
                <a:solidFill>
                  <a:srgbClr val="000000"/>
                </a:solidFill>
              </a:rPr>
              <a:t>данные</a:t>
            </a:r>
            <a:endParaRPr lang="en-US" sz="1600">
              <a:solidFill>
                <a:srgbClr val="000000"/>
              </a:solidFill>
            </a:endParaRPr>
          </a:p>
        </p:txBody>
      </p:sp>
      <p:sp>
        <p:nvSpPr>
          <p:cNvPr id="25623" name="Автофигура 26"/>
          <p:cNvSpPr>
            <a:spLocks noChangeArrowheads="1"/>
          </p:cNvSpPr>
          <p:nvPr/>
        </p:nvSpPr>
        <p:spPr bwMode="auto">
          <a:xfrm>
            <a:off x="2743200" y="838200"/>
            <a:ext cx="2187575" cy="835025"/>
          </a:xfrm>
          <a:prstGeom prst="wedgeRectCallout">
            <a:avLst>
              <a:gd name="adj1" fmla="val 7694"/>
              <a:gd name="adj2" fmla="val 82699"/>
            </a:avLst>
          </a:prstGeom>
          <a:solidFill>
            <a:srgbClr val="FFFFCC"/>
          </a:solidFill>
          <a:ln w="9360">
            <a:solidFill>
              <a:srgbClr val="808080"/>
            </a:solidFill>
            <a:miter lim="800000"/>
            <a:headEnd/>
            <a:tailEnd/>
          </a:ln>
        </p:spPr>
        <p:txBody>
          <a:bodyPr anchor="ctr">
            <a:spAutoFit/>
          </a:bodyPr>
          <a:lstStyle/>
          <a:p>
            <a:pPr algn="ctr" eaLnBrk="0" hangingPunct="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rPr>
              <a:t>Пространственны</a:t>
            </a:r>
            <a:r>
              <a:rPr lang="ru-RU" sz="1600">
                <a:solidFill>
                  <a:srgbClr val="000000"/>
                </a:solidFill>
              </a:rPr>
              <a:t>е</a:t>
            </a:r>
            <a:r>
              <a:rPr lang="en-US" sz="1600">
                <a:solidFill>
                  <a:srgbClr val="000000"/>
                </a:solidFill>
              </a:rPr>
              <a:t> </a:t>
            </a:r>
            <a:r>
              <a:rPr lang="ru-RU" sz="1600">
                <a:solidFill>
                  <a:srgbClr val="000000"/>
                </a:solidFill>
              </a:rPr>
              <a:t>данные</a:t>
            </a:r>
            <a:r>
              <a:rPr lang="en-US" sz="1600">
                <a:solidFill>
                  <a:srgbClr val="000000"/>
                </a:solidFill>
              </a:rPr>
              <a:t>:</a:t>
            </a:r>
            <a:r>
              <a:rPr lang="ru-RU" sz="1600">
                <a:solidFill>
                  <a:srgbClr val="000000"/>
                </a:solidFill>
              </a:rPr>
              <a:t> </a:t>
            </a:r>
            <a:r>
              <a:rPr lang="en-US" sz="1600">
                <a:solidFill>
                  <a:srgbClr val="000000"/>
                </a:solidFill>
              </a:rPr>
              <a:t>столбец типа</a:t>
            </a:r>
            <a:r>
              <a:rPr lang="ru-RU" sz="1600">
                <a:solidFill>
                  <a:srgbClr val="000000"/>
                </a:solidFill>
              </a:rPr>
              <a:t> </a:t>
            </a:r>
            <a:r>
              <a:rPr lang="en-US" sz="1600">
                <a:solidFill>
                  <a:srgbClr val="000000"/>
                </a:solidFill>
                <a:latin typeface="Courier New" pitchFamily="49" charset="0"/>
              </a:rPr>
              <a:t>SDO_GEOMETRY</a:t>
            </a:r>
            <a:r>
              <a:rPr lang="en-US" sz="1600">
                <a:solidFill>
                  <a:srgbClr val="000000"/>
                </a:solidFill>
              </a:rPr>
              <a:t> </a:t>
            </a:r>
          </a:p>
        </p:txBody>
      </p:sp>
      <p:grpSp>
        <p:nvGrpSpPr>
          <p:cNvPr id="2" name="Группа 27"/>
          <p:cNvGrpSpPr>
            <a:grpSpLocks/>
          </p:cNvGrpSpPr>
          <p:nvPr/>
        </p:nvGrpSpPr>
        <p:grpSpPr bwMode="auto">
          <a:xfrm>
            <a:off x="3200400" y="2603500"/>
            <a:ext cx="981075" cy="1443038"/>
            <a:chOff x="2636" y="1268"/>
            <a:chExt cx="879" cy="909"/>
          </a:xfrm>
          <a:solidFill>
            <a:schemeClr val="tx2">
              <a:lumMod val="75000"/>
            </a:schemeClr>
          </a:solidFill>
        </p:grpSpPr>
        <p:sp>
          <p:nvSpPr>
            <p:cNvPr id="17439" name="Полилиния 28"/>
            <p:cNvSpPr>
              <a:spLocks/>
            </p:cNvSpPr>
            <p:nvPr/>
          </p:nvSpPr>
          <p:spPr bwMode="blackWhite">
            <a:xfrm>
              <a:off x="2636" y="1268"/>
              <a:ext cx="879" cy="889"/>
            </a:xfrm>
            <a:custGeom>
              <a:avLst/>
              <a:gdLst>
                <a:gd name="T0" fmla="*/ 845 w 879"/>
                <a:gd name="T1" fmla="*/ 868 h 889"/>
                <a:gd name="T2" fmla="*/ 830 w 879"/>
                <a:gd name="T3" fmla="*/ 837 h 889"/>
                <a:gd name="T4" fmla="*/ 849 w 879"/>
                <a:gd name="T5" fmla="*/ 782 h 889"/>
                <a:gd name="T6" fmla="*/ 852 w 879"/>
                <a:gd name="T7" fmla="*/ 744 h 889"/>
                <a:gd name="T8" fmla="*/ 878 w 879"/>
                <a:gd name="T9" fmla="*/ 725 h 889"/>
                <a:gd name="T10" fmla="*/ 849 w 879"/>
                <a:gd name="T11" fmla="*/ 684 h 889"/>
                <a:gd name="T12" fmla="*/ 812 w 879"/>
                <a:gd name="T13" fmla="*/ 636 h 889"/>
                <a:gd name="T14" fmla="*/ 742 w 879"/>
                <a:gd name="T15" fmla="*/ 576 h 889"/>
                <a:gd name="T16" fmla="*/ 674 w 879"/>
                <a:gd name="T17" fmla="*/ 515 h 889"/>
                <a:gd name="T18" fmla="*/ 583 w 879"/>
                <a:gd name="T19" fmla="*/ 442 h 889"/>
                <a:gd name="T20" fmla="*/ 546 w 879"/>
                <a:gd name="T21" fmla="*/ 410 h 889"/>
                <a:gd name="T22" fmla="*/ 470 w 879"/>
                <a:gd name="T23" fmla="*/ 353 h 889"/>
                <a:gd name="T24" fmla="*/ 440 w 879"/>
                <a:gd name="T25" fmla="*/ 327 h 889"/>
                <a:gd name="T26" fmla="*/ 411 w 879"/>
                <a:gd name="T27" fmla="*/ 308 h 889"/>
                <a:gd name="T28" fmla="*/ 386 w 879"/>
                <a:gd name="T29" fmla="*/ 289 h 889"/>
                <a:gd name="T30" fmla="*/ 379 w 879"/>
                <a:gd name="T31" fmla="*/ 276 h 889"/>
                <a:gd name="T32" fmla="*/ 379 w 879"/>
                <a:gd name="T33" fmla="*/ 257 h 889"/>
                <a:gd name="T34" fmla="*/ 379 w 879"/>
                <a:gd name="T35" fmla="*/ 241 h 889"/>
                <a:gd name="T36" fmla="*/ 379 w 879"/>
                <a:gd name="T37" fmla="*/ 213 h 889"/>
                <a:gd name="T38" fmla="*/ 379 w 879"/>
                <a:gd name="T39" fmla="*/ 76 h 889"/>
                <a:gd name="T40" fmla="*/ 379 w 879"/>
                <a:gd name="T41" fmla="*/ 0 h 889"/>
                <a:gd name="T42" fmla="*/ 302 w 879"/>
                <a:gd name="T43" fmla="*/ 0 h 889"/>
                <a:gd name="T44" fmla="*/ 255 w 879"/>
                <a:gd name="T45" fmla="*/ 0 h 889"/>
                <a:gd name="T46" fmla="*/ 182 w 879"/>
                <a:gd name="T47" fmla="*/ 0 h 889"/>
                <a:gd name="T48" fmla="*/ 102 w 879"/>
                <a:gd name="T49" fmla="*/ 0 h 889"/>
                <a:gd name="T50" fmla="*/ 76 w 879"/>
                <a:gd name="T51" fmla="*/ 0 h 889"/>
                <a:gd name="T52" fmla="*/ 36 w 879"/>
                <a:gd name="T53" fmla="*/ 0 h 889"/>
                <a:gd name="T54" fmla="*/ 14 w 879"/>
                <a:gd name="T55" fmla="*/ 22 h 889"/>
                <a:gd name="T56" fmla="*/ 29 w 879"/>
                <a:gd name="T57" fmla="*/ 57 h 889"/>
                <a:gd name="T58" fmla="*/ 21 w 879"/>
                <a:gd name="T59" fmla="*/ 89 h 889"/>
                <a:gd name="T60" fmla="*/ 0 w 879"/>
                <a:gd name="T61" fmla="*/ 140 h 889"/>
                <a:gd name="T62" fmla="*/ 25 w 879"/>
                <a:gd name="T63" fmla="*/ 178 h 889"/>
                <a:gd name="T64" fmla="*/ 54 w 879"/>
                <a:gd name="T65" fmla="*/ 222 h 889"/>
                <a:gd name="T66" fmla="*/ 72 w 879"/>
                <a:gd name="T67" fmla="*/ 305 h 889"/>
                <a:gd name="T68" fmla="*/ 116 w 879"/>
                <a:gd name="T69" fmla="*/ 346 h 889"/>
                <a:gd name="T70" fmla="*/ 120 w 879"/>
                <a:gd name="T71" fmla="*/ 353 h 889"/>
                <a:gd name="T72" fmla="*/ 127 w 879"/>
                <a:gd name="T73" fmla="*/ 372 h 889"/>
                <a:gd name="T74" fmla="*/ 152 w 879"/>
                <a:gd name="T75" fmla="*/ 385 h 889"/>
                <a:gd name="T76" fmla="*/ 163 w 879"/>
                <a:gd name="T77" fmla="*/ 394 h 889"/>
                <a:gd name="T78" fmla="*/ 163 w 879"/>
                <a:gd name="T79" fmla="*/ 423 h 889"/>
                <a:gd name="T80" fmla="*/ 178 w 879"/>
                <a:gd name="T81" fmla="*/ 458 h 889"/>
                <a:gd name="T82" fmla="*/ 203 w 879"/>
                <a:gd name="T83" fmla="*/ 474 h 889"/>
                <a:gd name="T84" fmla="*/ 222 w 879"/>
                <a:gd name="T85" fmla="*/ 502 h 889"/>
                <a:gd name="T86" fmla="*/ 207 w 879"/>
                <a:gd name="T87" fmla="*/ 509 h 889"/>
                <a:gd name="T88" fmla="*/ 247 w 879"/>
                <a:gd name="T89" fmla="*/ 563 h 889"/>
                <a:gd name="T90" fmla="*/ 266 w 879"/>
                <a:gd name="T91" fmla="*/ 592 h 889"/>
                <a:gd name="T92" fmla="*/ 302 w 879"/>
                <a:gd name="T93" fmla="*/ 617 h 889"/>
                <a:gd name="T94" fmla="*/ 313 w 879"/>
                <a:gd name="T95" fmla="*/ 642 h 889"/>
                <a:gd name="T96" fmla="*/ 324 w 879"/>
                <a:gd name="T97" fmla="*/ 671 h 889"/>
                <a:gd name="T98" fmla="*/ 379 w 879"/>
                <a:gd name="T99" fmla="*/ 709 h 889"/>
                <a:gd name="T100" fmla="*/ 422 w 879"/>
                <a:gd name="T101" fmla="*/ 716 h 889"/>
                <a:gd name="T102" fmla="*/ 470 w 879"/>
                <a:gd name="T103" fmla="*/ 747 h 889"/>
                <a:gd name="T104" fmla="*/ 513 w 879"/>
                <a:gd name="T105" fmla="*/ 763 h 889"/>
                <a:gd name="T106" fmla="*/ 539 w 879"/>
                <a:gd name="T107" fmla="*/ 776 h 889"/>
                <a:gd name="T108" fmla="*/ 583 w 879"/>
                <a:gd name="T109" fmla="*/ 808 h 889"/>
                <a:gd name="T110" fmla="*/ 611 w 879"/>
                <a:gd name="T111" fmla="*/ 868 h 889"/>
                <a:gd name="T112" fmla="*/ 710 w 879"/>
                <a:gd name="T113" fmla="*/ 881 h 8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79"/>
                <a:gd name="T172" fmla="*/ 0 h 889"/>
                <a:gd name="T173" fmla="*/ 879 w 879"/>
                <a:gd name="T174" fmla="*/ 889 h 8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79" h="889">
                  <a:moveTo>
                    <a:pt x="826" y="872"/>
                  </a:moveTo>
                  <a:lnTo>
                    <a:pt x="830" y="872"/>
                  </a:lnTo>
                  <a:lnTo>
                    <a:pt x="845" y="868"/>
                  </a:lnTo>
                  <a:lnTo>
                    <a:pt x="849" y="843"/>
                  </a:lnTo>
                  <a:lnTo>
                    <a:pt x="841" y="843"/>
                  </a:lnTo>
                  <a:lnTo>
                    <a:pt x="830" y="837"/>
                  </a:lnTo>
                  <a:lnTo>
                    <a:pt x="830" y="811"/>
                  </a:lnTo>
                  <a:lnTo>
                    <a:pt x="837" y="805"/>
                  </a:lnTo>
                  <a:lnTo>
                    <a:pt x="849" y="782"/>
                  </a:lnTo>
                  <a:lnTo>
                    <a:pt x="849" y="757"/>
                  </a:lnTo>
                  <a:lnTo>
                    <a:pt x="852" y="754"/>
                  </a:lnTo>
                  <a:lnTo>
                    <a:pt x="852" y="744"/>
                  </a:lnTo>
                  <a:lnTo>
                    <a:pt x="867" y="735"/>
                  </a:lnTo>
                  <a:lnTo>
                    <a:pt x="878" y="728"/>
                  </a:lnTo>
                  <a:lnTo>
                    <a:pt x="878" y="725"/>
                  </a:lnTo>
                  <a:lnTo>
                    <a:pt x="860" y="709"/>
                  </a:lnTo>
                  <a:lnTo>
                    <a:pt x="856" y="706"/>
                  </a:lnTo>
                  <a:lnTo>
                    <a:pt x="849" y="684"/>
                  </a:lnTo>
                  <a:lnTo>
                    <a:pt x="837" y="671"/>
                  </a:lnTo>
                  <a:lnTo>
                    <a:pt x="837" y="658"/>
                  </a:lnTo>
                  <a:lnTo>
                    <a:pt x="812" y="636"/>
                  </a:lnTo>
                  <a:lnTo>
                    <a:pt x="787" y="611"/>
                  </a:lnTo>
                  <a:lnTo>
                    <a:pt x="753" y="582"/>
                  </a:lnTo>
                  <a:lnTo>
                    <a:pt x="742" y="576"/>
                  </a:lnTo>
                  <a:lnTo>
                    <a:pt x="728" y="563"/>
                  </a:lnTo>
                  <a:lnTo>
                    <a:pt x="699" y="537"/>
                  </a:lnTo>
                  <a:lnTo>
                    <a:pt x="674" y="515"/>
                  </a:lnTo>
                  <a:lnTo>
                    <a:pt x="619" y="471"/>
                  </a:lnTo>
                  <a:lnTo>
                    <a:pt x="590" y="445"/>
                  </a:lnTo>
                  <a:lnTo>
                    <a:pt x="583" y="442"/>
                  </a:lnTo>
                  <a:lnTo>
                    <a:pt x="564" y="426"/>
                  </a:lnTo>
                  <a:lnTo>
                    <a:pt x="560" y="423"/>
                  </a:lnTo>
                  <a:lnTo>
                    <a:pt x="546" y="410"/>
                  </a:lnTo>
                  <a:lnTo>
                    <a:pt x="513" y="385"/>
                  </a:lnTo>
                  <a:lnTo>
                    <a:pt x="484" y="362"/>
                  </a:lnTo>
                  <a:lnTo>
                    <a:pt x="470" y="353"/>
                  </a:lnTo>
                  <a:lnTo>
                    <a:pt x="452" y="337"/>
                  </a:lnTo>
                  <a:lnTo>
                    <a:pt x="440" y="331"/>
                  </a:lnTo>
                  <a:lnTo>
                    <a:pt x="440" y="327"/>
                  </a:lnTo>
                  <a:lnTo>
                    <a:pt x="437" y="324"/>
                  </a:lnTo>
                  <a:lnTo>
                    <a:pt x="418" y="315"/>
                  </a:lnTo>
                  <a:lnTo>
                    <a:pt x="411" y="308"/>
                  </a:lnTo>
                  <a:lnTo>
                    <a:pt x="407" y="305"/>
                  </a:lnTo>
                  <a:lnTo>
                    <a:pt x="390" y="292"/>
                  </a:lnTo>
                  <a:lnTo>
                    <a:pt x="386" y="289"/>
                  </a:lnTo>
                  <a:lnTo>
                    <a:pt x="382" y="286"/>
                  </a:lnTo>
                  <a:lnTo>
                    <a:pt x="379" y="283"/>
                  </a:lnTo>
                  <a:lnTo>
                    <a:pt x="379" y="276"/>
                  </a:lnTo>
                  <a:lnTo>
                    <a:pt x="379" y="270"/>
                  </a:lnTo>
                  <a:lnTo>
                    <a:pt x="379" y="267"/>
                  </a:lnTo>
                  <a:lnTo>
                    <a:pt x="379" y="257"/>
                  </a:lnTo>
                  <a:lnTo>
                    <a:pt x="379" y="251"/>
                  </a:lnTo>
                  <a:lnTo>
                    <a:pt x="379" y="248"/>
                  </a:lnTo>
                  <a:lnTo>
                    <a:pt x="379" y="241"/>
                  </a:lnTo>
                  <a:lnTo>
                    <a:pt x="379" y="235"/>
                  </a:lnTo>
                  <a:lnTo>
                    <a:pt x="379" y="222"/>
                  </a:lnTo>
                  <a:lnTo>
                    <a:pt x="379" y="213"/>
                  </a:lnTo>
                  <a:lnTo>
                    <a:pt x="379" y="190"/>
                  </a:lnTo>
                  <a:lnTo>
                    <a:pt x="379" y="140"/>
                  </a:lnTo>
                  <a:lnTo>
                    <a:pt x="379" y="76"/>
                  </a:lnTo>
                  <a:lnTo>
                    <a:pt x="379" y="60"/>
                  </a:lnTo>
                  <a:lnTo>
                    <a:pt x="379" y="22"/>
                  </a:lnTo>
                  <a:lnTo>
                    <a:pt x="379" y="0"/>
                  </a:lnTo>
                  <a:lnTo>
                    <a:pt x="360" y="0"/>
                  </a:lnTo>
                  <a:lnTo>
                    <a:pt x="356" y="0"/>
                  </a:lnTo>
                  <a:lnTo>
                    <a:pt x="302" y="0"/>
                  </a:lnTo>
                  <a:lnTo>
                    <a:pt x="287" y="0"/>
                  </a:lnTo>
                  <a:lnTo>
                    <a:pt x="266" y="0"/>
                  </a:lnTo>
                  <a:lnTo>
                    <a:pt x="255" y="0"/>
                  </a:lnTo>
                  <a:lnTo>
                    <a:pt x="207" y="0"/>
                  </a:lnTo>
                  <a:lnTo>
                    <a:pt x="193" y="0"/>
                  </a:lnTo>
                  <a:lnTo>
                    <a:pt x="182" y="0"/>
                  </a:lnTo>
                  <a:lnTo>
                    <a:pt x="116" y="0"/>
                  </a:lnTo>
                  <a:lnTo>
                    <a:pt x="109" y="0"/>
                  </a:lnTo>
                  <a:lnTo>
                    <a:pt x="102" y="0"/>
                  </a:lnTo>
                  <a:lnTo>
                    <a:pt x="90" y="0"/>
                  </a:lnTo>
                  <a:lnTo>
                    <a:pt x="83" y="0"/>
                  </a:lnTo>
                  <a:lnTo>
                    <a:pt x="76" y="0"/>
                  </a:lnTo>
                  <a:lnTo>
                    <a:pt x="66" y="0"/>
                  </a:lnTo>
                  <a:lnTo>
                    <a:pt x="51" y="0"/>
                  </a:lnTo>
                  <a:lnTo>
                    <a:pt x="36" y="0"/>
                  </a:lnTo>
                  <a:lnTo>
                    <a:pt x="25" y="0"/>
                  </a:lnTo>
                  <a:lnTo>
                    <a:pt x="14" y="0"/>
                  </a:lnTo>
                  <a:lnTo>
                    <a:pt x="14" y="22"/>
                  </a:lnTo>
                  <a:lnTo>
                    <a:pt x="21" y="28"/>
                  </a:lnTo>
                  <a:lnTo>
                    <a:pt x="29" y="50"/>
                  </a:lnTo>
                  <a:lnTo>
                    <a:pt x="29" y="57"/>
                  </a:lnTo>
                  <a:lnTo>
                    <a:pt x="21" y="79"/>
                  </a:lnTo>
                  <a:lnTo>
                    <a:pt x="18" y="82"/>
                  </a:lnTo>
                  <a:lnTo>
                    <a:pt x="21" y="89"/>
                  </a:lnTo>
                  <a:lnTo>
                    <a:pt x="25" y="95"/>
                  </a:lnTo>
                  <a:lnTo>
                    <a:pt x="21" y="105"/>
                  </a:lnTo>
                  <a:lnTo>
                    <a:pt x="0" y="140"/>
                  </a:lnTo>
                  <a:lnTo>
                    <a:pt x="3" y="152"/>
                  </a:lnTo>
                  <a:lnTo>
                    <a:pt x="0" y="162"/>
                  </a:lnTo>
                  <a:lnTo>
                    <a:pt x="25" y="178"/>
                  </a:lnTo>
                  <a:lnTo>
                    <a:pt x="32" y="187"/>
                  </a:lnTo>
                  <a:lnTo>
                    <a:pt x="47" y="213"/>
                  </a:lnTo>
                  <a:lnTo>
                    <a:pt x="54" y="222"/>
                  </a:lnTo>
                  <a:lnTo>
                    <a:pt x="51" y="248"/>
                  </a:lnTo>
                  <a:lnTo>
                    <a:pt x="62" y="296"/>
                  </a:lnTo>
                  <a:lnTo>
                    <a:pt x="72" y="305"/>
                  </a:lnTo>
                  <a:lnTo>
                    <a:pt x="98" y="327"/>
                  </a:lnTo>
                  <a:lnTo>
                    <a:pt x="109" y="334"/>
                  </a:lnTo>
                  <a:lnTo>
                    <a:pt x="116" y="346"/>
                  </a:lnTo>
                  <a:lnTo>
                    <a:pt x="120" y="346"/>
                  </a:lnTo>
                  <a:lnTo>
                    <a:pt x="124" y="353"/>
                  </a:lnTo>
                  <a:lnTo>
                    <a:pt x="120" y="353"/>
                  </a:lnTo>
                  <a:lnTo>
                    <a:pt x="124" y="362"/>
                  </a:lnTo>
                  <a:lnTo>
                    <a:pt x="124" y="375"/>
                  </a:lnTo>
                  <a:lnTo>
                    <a:pt x="127" y="372"/>
                  </a:lnTo>
                  <a:lnTo>
                    <a:pt x="131" y="372"/>
                  </a:lnTo>
                  <a:lnTo>
                    <a:pt x="141" y="381"/>
                  </a:lnTo>
                  <a:lnTo>
                    <a:pt x="152" y="385"/>
                  </a:lnTo>
                  <a:lnTo>
                    <a:pt x="160" y="391"/>
                  </a:lnTo>
                  <a:lnTo>
                    <a:pt x="163" y="391"/>
                  </a:lnTo>
                  <a:lnTo>
                    <a:pt x="163" y="394"/>
                  </a:lnTo>
                  <a:lnTo>
                    <a:pt x="160" y="394"/>
                  </a:lnTo>
                  <a:lnTo>
                    <a:pt x="163" y="404"/>
                  </a:lnTo>
                  <a:lnTo>
                    <a:pt x="163" y="423"/>
                  </a:lnTo>
                  <a:lnTo>
                    <a:pt x="171" y="432"/>
                  </a:lnTo>
                  <a:lnTo>
                    <a:pt x="171" y="445"/>
                  </a:lnTo>
                  <a:lnTo>
                    <a:pt x="178" y="458"/>
                  </a:lnTo>
                  <a:lnTo>
                    <a:pt x="182" y="458"/>
                  </a:lnTo>
                  <a:lnTo>
                    <a:pt x="189" y="467"/>
                  </a:lnTo>
                  <a:lnTo>
                    <a:pt x="203" y="474"/>
                  </a:lnTo>
                  <a:lnTo>
                    <a:pt x="214" y="474"/>
                  </a:lnTo>
                  <a:lnTo>
                    <a:pt x="222" y="483"/>
                  </a:lnTo>
                  <a:lnTo>
                    <a:pt x="222" y="502"/>
                  </a:lnTo>
                  <a:lnTo>
                    <a:pt x="218" y="506"/>
                  </a:lnTo>
                  <a:lnTo>
                    <a:pt x="211" y="502"/>
                  </a:lnTo>
                  <a:lnTo>
                    <a:pt x="207" y="509"/>
                  </a:lnTo>
                  <a:lnTo>
                    <a:pt x="218" y="541"/>
                  </a:lnTo>
                  <a:lnTo>
                    <a:pt x="229" y="544"/>
                  </a:lnTo>
                  <a:lnTo>
                    <a:pt x="247" y="563"/>
                  </a:lnTo>
                  <a:lnTo>
                    <a:pt x="255" y="576"/>
                  </a:lnTo>
                  <a:lnTo>
                    <a:pt x="262" y="582"/>
                  </a:lnTo>
                  <a:lnTo>
                    <a:pt x="266" y="592"/>
                  </a:lnTo>
                  <a:lnTo>
                    <a:pt x="276" y="598"/>
                  </a:lnTo>
                  <a:lnTo>
                    <a:pt x="287" y="611"/>
                  </a:lnTo>
                  <a:lnTo>
                    <a:pt x="302" y="617"/>
                  </a:lnTo>
                  <a:lnTo>
                    <a:pt x="302" y="623"/>
                  </a:lnTo>
                  <a:lnTo>
                    <a:pt x="302" y="633"/>
                  </a:lnTo>
                  <a:lnTo>
                    <a:pt x="313" y="642"/>
                  </a:lnTo>
                  <a:lnTo>
                    <a:pt x="324" y="646"/>
                  </a:lnTo>
                  <a:lnTo>
                    <a:pt x="320" y="662"/>
                  </a:lnTo>
                  <a:lnTo>
                    <a:pt x="324" y="671"/>
                  </a:lnTo>
                  <a:lnTo>
                    <a:pt x="324" y="700"/>
                  </a:lnTo>
                  <a:lnTo>
                    <a:pt x="345" y="709"/>
                  </a:lnTo>
                  <a:lnTo>
                    <a:pt x="379" y="709"/>
                  </a:lnTo>
                  <a:lnTo>
                    <a:pt x="390" y="712"/>
                  </a:lnTo>
                  <a:lnTo>
                    <a:pt x="411" y="712"/>
                  </a:lnTo>
                  <a:lnTo>
                    <a:pt x="422" y="716"/>
                  </a:lnTo>
                  <a:lnTo>
                    <a:pt x="440" y="728"/>
                  </a:lnTo>
                  <a:lnTo>
                    <a:pt x="448" y="741"/>
                  </a:lnTo>
                  <a:lnTo>
                    <a:pt x="470" y="747"/>
                  </a:lnTo>
                  <a:lnTo>
                    <a:pt x="495" y="747"/>
                  </a:lnTo>
                  <a:lnTo>
                    <a:pt x="506" y="751"/>
                  </a:lnTo>
                  <a:lnTo>
                    <a:pt x="513" y="763"/>
                  </a:lnTo>
                  <a:lnTo>
                    <a:pt x="517" y="776"/>
                  </a:lnTo>
                  <a:lnTo>
                    <a:pt x="524" y="779"/>
                  </a:lnTo>
                  <a:lnTo>
                    <a:pt x="539" y="776"/>
                  </a:lnTo>
                  <a:lnTo>
                    <a:pt x="549" y="786"/>
                  </a:lnTo>
                  <a:lnTo>
                    <a:pt x="560" y="792"/>
                  </a:lnTo>
                  <a:lnTo>
                    <a:pt x="583" y="808"/>
                  </a:lnTo>
                  <a:lnTo>
                    <a:pt x="594" y="814"/>
                  </a:lnTo>
                  <a:lnTo>
                    <a:pt x="608" y="833"/>
                  </a:lnTo>
                  <a:lnTo>
                    <a:pt x="611" y="868"/>
                  </a:lnTo>
                  <a:lnTo>
                    <a:pt x="622" y="881"/>
                  </a:lnTo>
                  <a:lnTo>
                    <a:pt x="622" y="888"/>
                  </a:lnTo>
                  <a:lnTo>
                    <a:pt x="710" y="881"/>
                  </a:lnTo>
                  <a:lnTo>
                    <a:pt x="826" y="872"/>
                  </a:lnTo>
                </a:path>
              </a:pathLst>
            </a:custGeom>
            <a:grpFill/>
            <a:ln w="28575" cap="rnd" cmpd="sng">
              <a:solidFill>
                <a:srgbClr val="000000"/>
              </a:solidFill>
              <a:prstDash val="solid"/>
              <a:round/>
              <a:headEnd type="none" w="sm" len="sm"/>
              <a:tailEnd type="none" w="sm" len="sm"/>
            </a:ln>
          </p:spPr>
          <p:txBody>
            <a:bodyPr/>
            <a:lstStyle/>
            <a:p>
              <a:pPr>
                <a:defRPr/>
              </a:pPr>
              <a:endParaRPr lang="ru-RU"/>
            </a:p>
          </p:txBody>
        </p:sp>
        <p:sp>
          <p:nvSpPr>
            <p:cNvPr id="17440" name="Полилиния 29"/>
            <p:cNvSpPr>
              <a:spLocks/>
            </p:cNvSpPr>
            <p:nvPr/>
          </p:nvSpPr>
          <p:spPr bwMode="blackWhite">
            <a:xfrm>
              <a:off x="3022" y="2011"/>
              <a:ext cx="59" cy="52"/>
            </a:xfrm>
            <a:custGeom>
              <a:avLst/>
              <a:gdLst>
                <a:gd name="T0" fmla="*/ 0 w 59"/>
                <a:gd name="T1" fmla="*/ 0 h 52"/>
                <a:gd name="T2" fmla="*/ 43 w 59"/>
                <a:gd name="T3" fmla="*/ 34 h 52"/>
                <a:gd name="T4" fmla="*/ 58 w 59"/>
                <a:gd name="T5" fmla="*/ 17 h 52"/>
                <a:gd name="T6" fmla="*/ 58 w 59"/>
                <a:gd name="T7" fmla="*/ 34 h 52"/>
                <a:gd name="T8" fmla="*/ 58 w 59"/>
                <a:gd name="T9" fmla="*/ 51 h 52"/>
                <a:gd name="T10" fmla="*/ 6 w 59"/>
                <a:gd name="T11" fmla="*/ 51 h 52"/>
                <a:gd name="T12" fmla="*/ 0 w 59"/>
                <a:gd name="T13" fmla="*/ 0 h 52"/>
                <a:gd name="T14" fmla="*/ 0 60000 65536"/>
                <a:gd name="T15" fmla="*/ 0 60000 65536"/>
                <a:gd name="T16" fmla="*/ 0 60000 65536"/>
                <a:gd name="T17" fmla="*/ 0 60000 65536"/>
                <a:gd name="T18" fmla="*/ 0 60000 65536"/>
                <a:gd name="T19" fmla="*/ 0 60000 65536"/>
                <a:gd name="T20" fmla="*/ 0 60000 65536"/>
                <a:gd name="T21" fmla="*/ 0 w 59"/>
                <a:gd name="T22" fmla="*/ 0 h 52"/>
                <a:gd name="T23" fmla="*/ 59 w 59"/>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2">
                  <a:moveTo>
                    <a:pt x="0" y="0"/>
                  </a:moveTo>
                  <a:lnTo>
                    <a:pt x="43" y="34"/>
                  </a:lnTo>
                  <a:lnTo>
                    <a:pt x="58" y="17"/>
                  </a:lnTo>
                  <a:lnTo>
                    <a:pt x="58" y="34"/>
                  </a:lnTo>
                  <a:lnTo>
                    <a:pt x="58" y="51"/>
                  </a:lnTo>
                  <a:lnTo>
                    <a:pt x="6" y="51"/>
                  </a:lnTo>
                  <a:lnTo>
                    <a:pt x="0" y="0"/>
                  </a:lnTo>
                </a:path>
              </a:pathLst>
            </a:custGeom>
            <a:grpFill/>
            <a:ln w="28575" cap="rnd" cmpd="sng">
              <a:solidFill>
                <a:srgbClr val="000000"/>
              </a:solidFill>
              <a:prstDash val="solid"/>
              <a:round/>
              <a:headEnd type="none" w="sm" len="sm"/>
              <a:tailEnd type="none" w="sm" len="sm"/>
            </a:ln>
          </p:spPr>
          <p:txBody>
            <a:bodyPr/>
            <a:lstStyle/>
            <a:p>
              <a:pPr>
                <a:defRPr/>
              </a:pPr>
              <a:endParaRPr lang="ru-RU"/>
            </a:p>
          </p:txBody>
        </p:sp>
        <p:sp>
          <p:nvSpPr>
            <p:cNvPr id="17441" name="Полилиния 30"/>
            <p:cNvSpPr>
              <a:spLocks/>
            </p:cNvSpPr>
            <p:nvPr/>
          </p:nvSpPr>
          <p:spPr bwMode="blackWhite">
            <a:xfrm>
              <a:off x="2952" y="1999"/>
              <a:ext cx="58" cy="52"/>
            </a:xfrm>
            <a:custGeom>
              <a:avLst/>
              <a:gdLst>
                <a:gd name="T0" fmla="*/ 0 w 58"/>
                <a:gd name="T1" fmla="*/ 25 h 52"/>
                <a:gd name="T2" fmla="*/ 11 w 58"/>
                <a:gd name="T3" fmla="*/ 51 h 52"/>
                <a:gd name="T4" fmla="*/ 57 w 58"/>
                <a:gd name="T5" fmla="*/ 38 h 52"/>
                <a:gd name="T6" fmla="*/ 45 w 58"/>
                <a:gd name="T7" fmla="*/ 25 h 52"/>
                <a:gd name="T8" fmla="*/ 45 w 58"/>
                <a:gd name="T9" fmla="*/ 0 h 52"/>
                <a:gd name="T10" fmla="*/ 0 w 58"/>
                <a:gd name="T11" fmla="*/ 25 h 52"/>
                <a:gd name="T12" fmla="*/ 0 60000 65536"/>
                <a:gd name="T13" fmla="*/ 0 60000 65536"/>
                <a:gd name="T14" fmla="*/ 0 60000 65536"/>
                <a:gd name="T15" fmla="*/ 0 60000 65536"/>
                <a:gd name="T16" fmla="*/ 0 60000 65536"/>
                <a:gd name="T17" fmla="*/ 0 60000 65536"/>
                <a:gd name="T18" fmla="*/ 0 w 58"/>
                <a:gd name="T19" fmla="*/ 0 h 52"/>
                <a:gd name="T20" fmla="*/ 58 w 58"/>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8" h="52">
                  <a:moveTo>
                    <a:pt x="0" y="25"/>
                  </a:moveTo>
                  <a:lnTo>
                    <a:pt x="11" y="51"/>
                  </a:lnTo>
                  <a:lnTo>
                    <a:pt x="57" y="38"/>
                  </a:lnTo>
                  <a:lnTo>
                    <a:pt x="45" y="25"/>
                  </a:lnTo>
                  <a:lnTo>
                    <a:pt x="45" y="0"/>
                  </a:lnTo>
                  <a:lnTo>
                    <a:pt x="0" y="25"/>
                  </a:lnTo>
                </a:path>
              </a:pathLst>
            </a:custGeom>
            <a:grpFill/>
            <a:ln w="28575" cap="rnd" cmpd="sng">
              <a:solidFill>
                <a:srgbClr val="000000"/>
              </a:solidFill>
              <a:prstDash val="solid"/>
              <a:round/>
              <a:headEnd type="none" w="sm" len="sm"/>
              <a:tailEnd type="none" w="sm" len="sm"/>
            </a:ln>
          </p:spPr>
          <p:txBody>
            <a:bodyPr/>
            <a:lstStyle/>
            <a:p>
              <a:pPr>
                <a:defRPr/>
              </a:pPr>
              <a:endParaRPr lang="ru-RU"/>
            </a:p>
          </p:txBody>
        </p:sp>
        <p:sp>
          <p:nvSpPr>
            <p:cNvPr id="17442" name="Полилиния 31"/>
            <p:cNvSpPr>
              <a:spLocks/>
            </p:cNvSpPr>
            <p:nvPr/>
          </p:nvSpPr>
          <p:spPr bwMode="blackWhite">
            <a:xfrm>
              <a:off x="3126" y="2069"/>
              <a:ext cx="59" cy="52"/>
            </a:xfrm>
            <a:custGeom>
              <a:avLst/>
              <a:gdLst>
                <a:gd name="T0" fmla="*/ 0 w 59"/>
                <a:gd name="T1" fmla="*/ 0 h 52"/>
                <a:gd name="T2" fmla="*/ 9 w 59"/>
                <a:gd name="T3" fmla="*/ 12 h 52"/>
                <a:gd name="T4" fmla="*/ 19 w 59"/>
                <a:gd name="T5" fmla="*/ 25 h 52"/>
                <a:gd name="T6" fmla="*/ 39 w 59"/>
                <a:gd name="T7" fmla="*/ 51 h 52"/>
                <a:gd name="T8" fmla="*/ 58 w 59"/>
                <a:gd name="T9" fmla="*/ 38 h 52"/>
                <a:gd name="T10" fmla="*/ 48 w 59"/>
                <a:gd name="T11" fmla="*/ 25 h 52"/>
                <a:gd name="T12" fmla="*/ 0 w 59"/>
                <a:gd name="T13" fmla="*/ 0 h 52"/>
                <a:gd name="T14" fmla="*/ 0 60000 65536"/>
                <a:gd name="T15" fmla="*/ 0 60000 65536"/>
                <a:gd name="T16" fmla="*/ 0 60000 65536"/>
                <a:gd name="T17" fmla="*/ 0 60000 65536"/>
                <a:gd name="T18" fmla="*/ 0 60000 65536"/>
                <a:gd name="T19" fmla="*/ 0 60000 65536"/>
                <a:gd name="T20" fmla="*/ 0 60000 65536"/>
                <a:gd name="T21" fmla="*/ 0 w 59"/>
                <a:gd name="T22" fmla="*/ 0 h 52"/>
                <a:gd name="T23" fmla="*/ 59 w 59"/>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2">
                  <a:moveTo>
                    <a:pt x="0" y="0"/>
                  </a:moveTo>
                  <a:lnTo>
                    <a:pt x="9" y="12"/>
                  </a:lnTo>
                  <a:lnTo>
                    <a:pt x="19" y="25"/>
                  </a:lnTo>
                  <a:lnTo>
                    <a:pt x="39" y="51"/>
                  </a:lnTo>
                  <a:lnTo>
                    <a:pt x="58" y="38"/>
                  </a:lnTo>
                  <a:lnTo>
                    <a:pt x="48" y="25"/>
                  </a:lnTo>
                  <a:lnTo>
                    <a:pt x="0" y="0"/>
                  </a:lnTo>
                </a:path>
              </a:pathLst>
            </a:custGeom>
            <a:grpFill/>
            <a:ln w="28575" cap="rnd" cmpd="sng">
              <a:solidFill>
                <a:srgbClr val="000000"/>
              </a:solidFill>
              <a:prstDash val="solid"/>
              <a:round/>
              <a:headEnd type="none" w="sm" len="sm"/>
              <a:tailEnd type="none" w="sm" len="sm"/>
            </a:ln>
          </p:spPr>
          <p:txBody>
            <a:bodyPr/>
            <a:lstStyle/>
            <a:p>
              <a:pPr>
                <a:defRPr/>
              </a:pPr>
              <a:endParaRPr lang="ru-RU"/>
            </a:p>
          </p:txBody>
        </p:sp>
        <p:sp>
          <p:nvSpPr>
            <p:cNvPr id="17443" name="Полилиния 32"/>
            <p:cNvSpPr>
              <a:spLocks/>
            </p:cNvSpPr>
            <p:nvPr/>
          </p:nvSpPr>
          <p:spPr bwMode="blackWhite">
            <a:xfrm>
              <a:off x="3148" y="2125"/>
              <a:ext cx="60" cy="52"/>
            </a:xfrm>
            <a:custGeom>
              <a:avLst/>
              <a:gdLst>
                <a:gd name="T0" fmla="*/ 0 w 60"/>
                <a:gd name="T1" fmla="*/ 0 h 52"/>
                <a:gd name="T2" fmla="*/ 35 w 60"/>
                <a:gd name="T3" fmla="*/ 51 h 52"/>
                <a:gd name="T4" fmla="*/ 59 w 60"/>
                <a:gd name="T5" fmla="*/ 51 h 52"/>
                <a:gd name="T6" fmla="*/ 0 w 60"/>
                <a:gd name="T7" fmla="*/ 0 h 52"/>
                <a:gd name="T8" fmla="*/ 0 60000 65536"/>
                <a:gd name="T9" fmla="*/ 0 60000 65536"/>
                <a:gd name="T10" fmla="*/ 0 60000 65536"/>
                <a:gd name="T11" fmla="*/ 0 60000 65536"/>
                <a:gd name="T12" fmla="*/ 0 w 60"/>
                <a:gd name="T13" fmla="*/ 0 h 52"/>
                <a:gd name="T14" fmla="*/ 60 w 60"/>
                <a:gd name="T15" fmla="*/ 52 h 52"/>
              </a:gdLst>
              <a:ahLst/>
              <a:cxnLst>
                <a:cxn ang="T8">
                  <a:pos x="T0" y="T1"/>
                </a:cxn>
                <a:cxn ang="T9">
                  <a:pos x="T2" y="T3"/>
                </a:cxn>
                <a:cxn ang="T10">
                  <a:pos x="T4" y="T5"/>
                </a:cxn>
                <a:cxn ang="T11">
                  <a:pos x="T6" y="T7"/>
                </a:cxn>
              </a:cxnLst>
              <a:rect l="T12" t="T13" r="T14" b="T15"/>
              <a:pathLst>
                <a:path w="60" h="52">
                  <a:moveTo>
                    <a:pt x="0" y="0"/>
                  </a:moveTo>
                  <a:lnTo>
                    <a:pt x="35" y="51"/>
                  </a:lnTo>
                  <a:lnTo>
                    <a:pt x="59" y="51"/>
                  </a:lnTo>
                  <a:lnTo>
                    <a:pt x="0" y="0"/>
                  </a:lnTo>
                </a:path>
              </a:pathLst>
            </a:custGeom>
            <a:grpFill/>
            <a:ln w="28575" cap="rnd" cmpd="sng">
              <a:solidFill>
                <a:srgbClr val="000000"/>
              </a:solidFill>
              <a:prstDash val="solid"/>
              <a:round/>
              <a:headEnd type="none" w="sm" len="sm"/>
              <a:tailEnd type="none" w="sm" len="sm"/>
            </a:ln>
          </p:spPr>
          <p:txBody>
            <a:bodyPr/>
            <a:lstStyle/>
            <a:p>
              <a:pPr>
                <a:defRPr/>
              </a:pPr>
              <a:endParaRPr lang="ru-RU"/>
            </a:p>
          </p:txBody>
        </p:sp>
      </p:grpSp>
      <p:grpSp>
        <p:nvGrpSpPr>
          <p:cNvPr id="3" name="Группа 33"/>
          <p:cNvGrpSpPr>
            <a:grpSpLocks/>
          </p:cNvGrpSpPr>
          <p:nvPr/>
        </p:nvGrpSpPr>
        <p:grpSpPr bwMode="auto">
          <a:xfrm>
            <a:off x="3200400" y="4279900"/>
            <a:ext cx="1250950" cy="1587500"/>
            <a:chOff x="3938" y="1269"/>
            <a:chExt cx="1121" cy="1000"/>
          </a:xfrm>
          <a:solidFill>
            <a:schemeClr val="tx2">
              <a:lumMod val="75000"/>
            </a:schemeClr>
          </a:solidFill>
        </p:grpSpPr>
        <p:sp>
          <p:nvSpPr>
            <p:cNvPr id="17434" name="Полилиния 34"/>
            <p:cNvSpPr>
              <a:spLocks/>
            </p:cNvSpPr>
            <p:nvPr/>
          </p:nvSpPr>
          <p:spPr bwMode="blackWhite">
            <a:xfrm>
              <a:off x="3943" y="1277"/>
              <a:ext cx="565" cy="503"/>
            </a:xfrm>
            <a:custGeom>
              <a:avLst/>
              <a:gdLst>
                <a:gd name="T0" fmla="*/ 54 w 565"/>
                <a:gd name="T1" fmla="*/ 479 h 503"/>
                <a:gd name="T2" fmla="*/ 32 w 565"/>
                <a:gd name="T3" fmla="*/ 470 h 503"/>
                <a:gd name="T4" fmla="*/ 10 w 565"/>
                <a:gd name="T5" fmla="*/ 447 h 503"/>
                <a:gd name="T6" fmla="*/ 0 w 565"/>
                <a:gd name="T7" fmla="*/ 432 h 503"/>
                <a:gd name="T8" fmla="*/ 0 w 565"/>
                <a:gd name="T9" fmla="*/ 422 h 503"/>
                <a:gd name="T10" fmla="*/ 32 w 565"/>
                <a:gd name="T11" fmla="*/ 422 h 503"/>
                <a:gd name="T12" fmla="*/ 54 w 565"/>
                <a:gd name="T13" fmla="*/ 422 h 503"/>
                <a:gd name="T14" fmla="*/ 131 w 565"/>
                <a:gd name="T15" fmla="*/ 422 h 503"/>
                <a:gd name="T16" fmla="*/ 153 w 565"/>
                <a:gd name="T17" fmla="*/ 422 h 503"/>
                <a:gd name="T18" fmla="*/ 205 w 565"/>
                <a:gd name="T19" fmla="*/ 422 h 503"/>
                <a:gd name="T20" fmla="*/ 226 w 565"/>
                <a:gd name="T21" fmla="*/ 422 h 503"/>
                <a:gd name="T22" fmla="*/ 248 w 565"/>
                <a:gd name="T23" fmla="*/ 422 h 503"/>
                <a:gd name="T24" fmla="*/ 278 w 565"/>
                <a:gd name="T25" fmla="*/ 422 h 503"/>
                <a:gd name="T26" fmla="*/ 300 w 565"/>
                <a:gd name="T27" fmla="*/ 422 h 503"/>
                <a:gd name="T28" fmla="*/ 304 w 565"/>
                <a:gd name="T29" fmla="*/ 416 h 503"/>
                <a:gd name="T30" fmla="*/ 304 w 565"/>
                <a:gd name="T31" fmla="*/ 378 h 503"/>
                <a:gd name="T32" fmla="*/ 304 w 565"/>
                <a:gd name="T33" fmla="*/ 365 h 503"/>
                <a:gd name="T34" fmla="*/ 304 w 565"/>
                <a:gd name="T35" fmla="*/ 333 h 503"/>
                <a:gd name="T36" fmla="*/ 307 w 565"/>
                <a:gd name="T37" fmla="*/ 295 h 503"/>
                <a:gd name="T38" fmla="*/ 307 w 565"/>
                <a:gd name="T39" fmla="*/ 282 h 503"/>
                <a:gd name="T40" fmla="*/ 307 w 565"/>
                <a:gd name="T41" fmla="*/ 276 h 503"/>
                <a:gd name="T42" fmla="*/ 307 w 565"/>
                <a:gd name="T43" fmla="*/ 263 h 503"/>
                <a:gd name="T44" fmla="*/ 307 w 565"/>
                <a:gd name="T45" fmla="*/ 238 h 503"/>
                <a:gd name="T46" fmla="*/ 307 w 565"/>
                <a:gd name="T47" fmla="*/ 209 h 503"/>
                <a:gd name="T48" fmla="*/ 307 w 565"/>
                <a:gd name="T49" fmla="*/ 196 h 503"/>
                <a:gd name="T50" fmla="*/ 307 w 565"/>
                <a:gd name="T51" fmla="*/ 165 h 503"/>
                <a:gd name="T52" fmla="*/ 307 w 565"/>
                <a:gd name="T53" fmla="*/ 146 h 503"/>
                <a:gd name="T54" fmla="*/ 307 w 565"/>
                <a:gd name="T55" fmla="*/ 130 h 503"/>
                <a:gd name="T56" fmla="*/ 307 w 565"/>
                <a:gd name="T57" fmla="*/ 117 h 503"/>
                <a:gd name="T58" fmla="*/ 307 w 565"/>
                <a:gd name="T59" fmla="*/ 82 h 503"/>
                <a:gd name="T60" fmla="*/ 307 w 565"/>
                <a:gd name="T61" fmla="*/ 69 h 503"/>
                <a:gd name="T62" fmla="*/ 307 w 565"/>
                <a:gd name="T63" fmla="*/ 0 h 503"/>
                <a:gd name="T64" fmla="*/ 343 w 565"/>
                <a:gd name="T65" fmla="*/ 0 h 503"/>
                <a:gd name="T66" fmla="*/ 384 w 565"/>
                <a:gd name="T67" fmla="*/ 0 h 503"/>
                <a:gd name="T68" fmla="*/ 395 w 565"/>
                <a:gd name="T69" fmla="*/ 0 h 503"/>
                <a:gd name="T70" fmla="*/ 410 w 565"/>
                <a:gd name="T71" fmla="*/ 0 h 503"/>
                <a:gd name="T72" fmla="*/ 451 w 565"/>
                <a:gd name="T73" fmla="*/ 0 h 503"/>
                <a:gd name="T74" fmla="*/ 475 w 565"/>
                <a:gd name="T75" fmla="*/ 0 h 503"/>
                <a:gd name="T76" fmla="*/ 487 w 565"/>
                <a:gd name="T77" fmla="*/ 0 h 503"/>
                <a:gd name="T78" fmla="*/ 516 w 565"/>
                <a:gd name="T79" fmla="*/ 0 h 503"/>
                <a:gd name="T80" fmla="*/ 538 w 565"/>
                <a:gd name="T81" fmla="*/ 0 h 503"/>
                <a:gd name="T82" fmla="*/ 564 w 565"/>
                <a:gd name="T83" fmla="*/ 502 h 5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5"/>
                <a:gd name="T127" fmla="*/ 0 h 503"/>
                <a:gd name="T128" fmla="*/ 565 w 565"/>
                <a:gd name="T129" fmla="*/ 503 h 5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5" h="503">
                  <a:moveTo>
                    <a:pt x="73" y="502"/>
                  </a:moveTo>
                  <a:lnTo>
                    <a:pt x="54" y="479"/>
                  </a:lnTo>
                  <a:lnTo>
                    <a:pt x="43" y="476"/>
                  </a:lnTo>
                  <a:lnTo>
                    <a:pt x="32" y="470"/>
                  </a:lnTo>
                  <a:lnTo>
                    <a:pt x="18" y="447"/>
                  </a:lnTo>
                  <a:lnTo>
                    <a:pt x="10" y="447"/>
                  </a:lnTo>
                  <a:lnTo>
                    <a:pt x="6" y="444"/>
                  </a:lnTo>
                  <a:lnTo>
                    <a:pt x="0" y="432"/>
                  </a:lnTo>
                  <a:lnTo>
                    <a:pt x="0" y="425"/>
                  </a:lnTo>
                  <a:lnTo>
                    <a:pt x="0" y="422"/>
                  </a:lnTo>
                  <a:lnTo>
                    <a:pt x="21" y="422"/>
                  </a:lnTo>
                  <a:lnTo>
                    <a:pt x="32" y="422"/>
                  </a:lnTo>
                  <a:lnTo>
                    <a:pt x="43" y="422"/>
                  </a:lnTo>
                  <a:lnTo>
                    <a:pt x="54" y="422"/>
                  </a:lnTo>
                  <a:lnTo>
                    <a:pt x="106" y="422"/>
                  </a:lnTo>
                  <a:lnTo>
                    <a:pt x="131" y="422"/>
                  </a:lnTo>
                  <a:lnTo>
                    <a:pt x="146" y="422"/>
                  </a:lnTo>
                  <a:lnTo>
                    <a:pt x="153" y="422"/>
                  </a:lnTo>
                  <a:lnTo>
                    <a:pt x="194" y="422"/>
                  </a:lnTo>
                  <a:lnTo>
                    <a:pt x="205" y="422"/>
                  </a:lnTo>
                  <a:lnTo>
                    <a:pt x="223" y="422"/>
                  </a:lnTo>
                  <a:lnTo>
                    <a:pt x="226" y="422"/>
                  </a:lnTo>
                  <a:lnTo>
                    <a:pt x="245" y="422"/>
                  </a:lnTo>
                  <a:lnTo>
                    <a:pt x="248" y="422"/>
                  </a:lnTo>
                  <a:lnTo>
                    <a:pt x="256" y="422"/>
                  </a:lnTo>
                  <a:lnTo>
                    <a:pt x="278" y="422"/>
                  </a:lnTo>
                  <a:lnTo>
                    <a:pt x="282" y="422"/>
                  </a:lnTo>
                  <a:lnTo>
                    <a:pt x="300" y="422"/>
                  </a:lnTo>
                  <a:lnTo>
                    <a:pt x="304" y="422"/>
                  </a:lnTo>
                  <a:lnTo>
                    <a:pt x="304" y="416"/>
                  </a:lnTo>
                  <a:lnTo>
                    <a:pt x="304" y="400"/>
                  </a:lnTo>
                  <a:lnTo>
                    <a:pt x="304" y="378"/>
                  </a:lnTo>
                  <a:lnTo>
                    <a:pt x="304" y="374"/>
                  </a:lnTo>
                  <a:lnTo>
                    <a:pt x="304" y="365"/>
                  </a:lnTo>
                  <a:lnTo>
                    <a:pt x="304" y="346"/>
                  </a:lnTo>
                  <a:lnTo>
                    <a:pt x="304" y="333"/>
                  </a:lnTo>
                  <a:lnTo>
                    <a:pt x="304" y="317"/>
                  </a:lnTo>
                  <a:lnTo>
                    <a:pt x="307" y="295"/>
                  </a:lnTo>
                  <a:lnTo>
                    <a:pt x="307" y="292"/>
                  </a:lnTo>
                  <a:lnTo>
                    <a:pt x="307" y="282"/>
                  </a:lnTo>
                  <a:lnTo>
                    <a:pt x="307" y="279"/>
                  </a:lnTo>
                  <a:lnTo>
                    <a:pt x="307" y="276"/>
                  </a:lnTo>
                  <a:lnTo>
                    <a:pt x="307" y="266"/>
                  </a:lnTo>
                  <a:lnTo>
                    <a:pt x="307" y="263"/>
                  </a:lnTo>
                  <a:lnTo>
                    <a:pt x="307" y="254"/>
                  </a:lnTo>
                  <a:lnTo>
                    <a:pt x="307" y="238"/>
                  </a:lnTo>
                  <a:lnTo>
                    <a:pt x="307" y="212"/>
                  </a:lnTo>
                  <a:lnTo>
                    <a:pt x="307" y="209"/>
                  </a:lnTo>
                  <a:lnTo>
                    <a:pt x="307" y="206"/>
                  </a:lnTo>
                  <a:lnTo>
                    <a:pt x="307" y="196"/>
                  </a:lnTo>
                  <a:lnTo>
                    <a:pt x="307" y="190"/>
                  </a:lnTo>
                  <a:lnTo>
                    <a:pt x="307" y="165"/>
                  </a:lnTo>
                  <a:lnTo>
                    <a:pt x="307" y="155"/>
                  </a:lnTo>
                  <a:lnTo>
                    <a:pt x="307" y="146"/>
                  </a:lnTo>
                  <a:lnTo>
                    <a:pt x="307" y="142"/>
                  </a:lnTo>
                  <a:lnTo>
                    <a:pt x="307" y="130"/>
                  </a:lnTo>
                  <a:lnTo>
                    <a:pt x="307" y="123"/>
                  </a:lnTo>
                  <a:lnTo>
                    <a:pt x="307" y="117"/>
                  </a:lnTo>
                  <a:lnTo>
                    <a:pt x="307" y="111"/>
                  </a:lnTo>
                  <a:lnTo>
                    <a:pt x="307" y="82"/>
                  </a:lnTo>
                  <a:lnTo>
                    <a:pt x="307" y="73"/>
                  </a:lnTo>
                  <a:lnTo>
                    <a:pt x="307" y="69"/>
                  </a:lnTo>
                  <a:lnTo>
                    <a:pt x="307" y="44"/>
                  </a:lnTo>
                  <a:lnTo>
                    <a:pt x="307" y="0"/>
                  </a:lnTo>
                  <a:lnTo>
                    <a:pt x="311" y="0"/>
                  </a:lnTo>
                  <a:lnTo>
                    <a:pt x="343" y="0"/>
                  </a:lnTo>
                  <a:lnTo>
                    <a:pt x="366" y="0"/>
                  </a:lnTo>
                  <a:lnTo>
                    <a:pt x="384" y="0"/>
                  </a:lnTo>
                  <a:lnTo>
                    <a:pt x="388" y="0"/>
                  </a:lnTo>
                  <a:lnTo>
                    <a:pt x="395" y="0"/>
                  </a:lnTo>
                  <a:lnTo>
                    <a:pt x="406" y="0"/>
                  </a:lnTo>
                  <a:lnTo>
                    <a:pt x="410" y="0"/>
                  </a:lnTo>
                  <a:lnTo>
                    <a:pt x="428" y="0"/>
                  </a:lnTo>
                  <a:lnTo>
                    <a:pt x="451" y="0"/>
                  </a:lnTo>
                  <a:lnTo>
                    <a:pt x="461" y="0"/>
                  </a:lnTo>
                  <a:lnTo>
                    <a:pt x="475" y="0"/>
                  </a:lnTo>
                  <a:lnTo>
                    <a:pt x="483" y="0"/>
                  </a:lnTo>
                  <a:lnTo>
                    <a:pt x="487" y="0"/>
                  </a:lnTo>
                  <a:lnTo>
                    <a:pt x="494" y="0"/>
                  </a:lnTo>
                  <a:lnTo>
                    <a:pt x="516" y="0"/>
                  </a:lnTo>
                  <a:lnTo>
                    <a:pt x="523" y="0"/>
                  </a:lnTo>
                  <a:lnTo>
                    <a:pt x="538" y="0"/>
                  </a:lnTo>
                  <a:lnTo>
                    <a:pt x="564" y="0"/>
                  </a:lnTo>
                  <a:lnTo>
                    <a:pt x="564" y="502"/>
                  </a:lnTo>
                  <a:lnTo>
                    <a:pt x="73" y="502"/>
                  </a:lnTo>
                </a:path>
              </a:pathLst>
            </a:custGeom>
            <a:grpFill/>
            <a:ln w="28575" cap="rnd">
              <a:noFill/>
              <a:round/>
              <a:headEnd type="none" w="sm" len="sm"/>
              <a:tailEnd type="none" w="sm" len="sm"/>
            </a:ln>
          </p:spPr>
          <p:txBody>
            <a:bodyPr/>
            <a:lstStyle/>
            <a:p>
              <a:pPr>
                <a:defRPr/>
              </a:pPr>
              <a:endParaRPr lang="ru-RU"/>
            </a:p>
          </p:txBody>
        </p:sp>
        <p:sp>
          <p:nvSpPr>
            <p:cNvPr id="17435" name="Полилиния 35"/>
            <p:cNvSpPr>
              <a:spLocks/>
            </p:cNvSpPr>
            <p:nvPr/>
          </p:nvSpPr>
          <p:spPr bwMode="blackWhite">
            <a:xfrm>
              <a:off x="4018" y="1766"/>
              <a:ext cx="496" cy="294"/>
            </a:xfrm>
            <a:custGeom>
              <a:avLst/>
              <a:gdLst>
                <a:gd name="T0" fmla="*/ 495 w 496"/>
                <a:gd name="T1" fmla="*/ 293 h 294"/>
                <a:gd name="T2" fmla="*/ 480 w 496"/>
                <a:gd name="T3" fmla="*/ 283 h 294"/>
                <a:gd name="T4" fmla="*/ 477 w 496"/>
                <a:gd name="T5" fmla="*/ 277 h 294"/>
                <a:gd name="T6" fmla="*/ 469 w 496"/>
                <a:gd name="T7" fmla="*/ 257 h 294"/>
                <a:gd name="T8" fmla="*/ 473 w 496"/>
                <a:gd name="T9" fmla="*/ 254 h 294"/>
                <a:gd name="T10" fmla="*/ 447 w 496"/>
                <a:gd name="T11" fmla="*/ 216 h 294"/>
                <a:gd name="T12" fmla="*/ 443 w 496"/>
                <a:gd name="T13" fmla="*/ 200 h 294"/>
                <a:gd name="T14" fmla="*/ 432 w 496"/>
                <a:gd name="T15" fmla="*/ 191 h 294"/>
                <a:gd name="T16" fmla="*/ 432 w 496"/>
                <a:gd name="T17" fmla="*/ 184 h 294"/>
                <a:gd name="T18" fmla="*/ 414 w 496"/>
                <a:gd name="T19" fmla="*/ 171 h 294"/>
                <a:gd name="T20" fmla="*/ 410 w 496"/>
                <a:gd name="T21" fmla="*/ 165 h 294"/>
                <a:gd name="T22" fmla="*/ 403 w 496"/>
                <a:gd name="T23" fmla="*/ 162 h 294"/>
                <a:gd name="T24" fmla="*/ 399 w 496"/>
                <a:gd name="T25" fmla="*/ 159 h 294"/>
                <a:gd name="T26" fmla="*/ 392 w 496"/>
                <a:gd name="T27" fmla="*/ 159 h 294"/>
                <a:gd name="T28" fmla="*/ 388 w 496"/>
                <a:gd name="T29" fmla="*/ 149 h 294"/>
                <a:gd name="T30" fmla="*/ 377 w 496"/>
                <a:gd name="T31" fmla="*/ 136 h 294"/>
                <a:gd name="T32" fmla="*/ 367 w 496"/>
                <a:gd name="T33" fmla="*/ 136 h 294"/>
                <a:gd name="T34" fmla="*/ 367 w 496"/>
                <a:gd name="T35" fmla="*/ 133 h 294"/>
                <a:gd name="T36" fmla="*/ 348 w 496"/>
                <a:gd name="T37" fmla="*/ 133 h 294"/>
                <a:gd name="T38" fmla="*/ 330 w 496"/>
                <a:gd name="T39" fmla="*/ 130 h 294"/>
                <a:gd name="T40" fmla="*/ 330 w 496"/>
                <a:gd name="T41" fmla="*/ 133 h 294"/>
                <a:gd name="T42" fmla="*/ 322 w 496"/>
                <a:gd name="T43" fmla="*/ 130 h 294"/>
                <a:gd name="T44" fmla="*/ 322 w 496"/>
                <a:gd name="T45" fmla="*/ 133 h 294"/>
                <a:gd name="T46" fmla="*/ 300 w 496"/>
                <a:gd name="T47" fmla="*/ 124 h 294"/>
                <a:gd name="T48" fmla="*/ 282 w 496"/>
                <a:gd name="T49" fmla="*/ 136 h 294"/>
                <a:gd name="T50" fmla="*/ 274 w 496"/>
                <a:gd name="T51" fmla="*/ 136 h 294"/>
                <a:gd name="T52" fmla="*/ 260 w 496"/>
                <a:gd name="T53" fmla="*/ 149 h 294"/>
                <a:gd name="T54" fmla="*/ 248 w 496"/>
                <a:gd name="T55" fmla="*/ 184 h 294"/>
                <a:gd name="T56" fmla="*/ 235 w 496"/>
                <a:gd name="T57" fmla="*/ 200 h 294"/>
                <a:gd name="T58" fmla="*/ 227 w 496"/>
                <a:gd name="T59" fmla="*/ 210 h 294"/>
                <a:gd name="T60" fmla="*/ 209 w 496"/>
                <a:gd name="T61" fmla="*/ 203 h 294"/>
                <a:gd name="T62" fmla="*/ 198 w 496"/>
                <a:gd name="T63" fmla="*/ 194 h 294"/>
                <a:gd name="T64" fmla="*/ 175 w 496"/>
                <a:gd name="T65" fmla="*/ 187 h 294"/>
                <a:gd name="T66" fmla="*/ 175 w 496"/>
                <a:gd name="T67" fmla="*/ 181 h 294"/>
                <a:gd name="T68" fmla="*/ 157 w 496"/>
                <a:gd name="T69" fmla="*/ 178 h 294"/>
                <a:gd name="T70" fmla="*/ 146 w 496"/>
                <a:gd name="T71" fmla="*/ 171 h 294"/>
                <a:gd name="T72" fmla="*/ 135 w 496"/>
                <a:gd name="T73" fmla="*/ 159 h 294"/>
                <a:gd name="T74" fmla="*/ 114 w 496"/>
                <a:gd name="T75" fmla="*/ 146 h 294"/>
                <a:gd name="T76" fmla="*/ 99 w 496"/>
                <a:gd name="T77" fmla="*/ 114 h 294"/>
                <a:gd name="T78" fmla="*/ 95 w 496"/>
                <a:gd name="T79" fmla="*/ 89 h 294"/>
                <a:gd name="T80" fmla="*/ 80 w 496"/>
                <a:gd name="T81" fmla="*/ 63 h 294"/>
                <a:gd name="T82" fmla="*/ 73 w 496"/>
                <a:gd name="T83" fmla="*/ 54 h 294"/>
                <a:gd name="T84" fmla="*/ 69 w 496"/>
                <a:gd name="T85" fmla="*/ 50 h 294"/>
                <a:gd name="T86" fmla="*/ 36 w 496"/>
                <a:gd name="T87" fmla="*/ 31 h 294"/>
                <a:gd name="T88" fmla="*/ 18 w 496"/>
                <a:gd name="T89" fmla="*/ 9 h 294"/>
                <a:gd name="T90" fmla="*/ 3 w 496"/>
                <a:gd name="T91" fmla="*/ 3 h 294"/>
                <a:gd name="T92" fmla="*/ 0 w 496"/>
                <a:gd name="T93" fmla="*/ 0 h 294"/>
                <a:gd name="T94" fmla="*/ 495 w 496"/>
                <a:gd name="T95" fmla="*/ 0 h 294"/>
                <a:gd name="T96" fmla="*/ 495 w 496"/>
                <a:gd name="T97" fmla="*/ 293 h 2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6"/>
                <a:gd name="T148" fmla="*/ 0 h 294"/>
                <a:gd name="T149" fmla="*/ 496 w 496"/>
                <a:gd name="T150" fmla="*/ 294 h 2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6" h="294">
                  <a:moveTo>
                    <a:pt x="495" y="293"/>
                  </a:moveTo>
                  <a:lnTo>
                    <a:pt x="480" y="283"/>
                  </a:lnTo>
                  <a:lnTo>
                    <a:pt x="477" y="277"/>
                  </a:lnTo>
                  <a:lnTo>
                    <a:pt x="469" y="257"/>
                  </a:lnTo>
                  <a:lnTo>
                    <a:pt x="473" y="254"/>
                  </a:lnTo>
                  <a:lnTo>
                    <a:pt x="447" y="216"/>
                  </a:lnTo>
                  <a:lnTo>
                    <a:pt x="443" y="200"/>
                  </a:lnTo>
                  <a:lnTo>
                    <a:pt x="432" y="191"/>
                  </a:lnTo>
                  <a:lnTo>
                    <a:pt x="432" y="184"/>
                  </a:lnTo>
                  <a:lnTo>
                    <a:pt x="414" y="171"/>
                  </a:lnTo>
                  <a:lnTo>
                    <a:pt x="410" y="165"/>
                  </a:lnTo>
                  <a:lnTo>
                    <a:pt x="403" y="162"/>
                  </a:lnTo>
                  <a:lnTo>
                    <a:pt x="399" y="159"/>
                  </a:lnTo>
                  <a:lnTo>
                    <a:pt x="392" y="159"/>
                  </a:lnTo>
                  <a:lnTo>
                    <a:pt x="388" y="149"/>
                  </a:lnTo>
                  <a:lnTo>
                    <a:pt x="377" y="136"/>
                  </a:lnTo>
                  <a:lnTo>
                    <a:pt x="367" y="136"/>
                  </a:lnTo>
                  <a:lnTo>
                    <a:pt x="367" y="133"/>
                  </a:lnTo>
                  <a:lnTo>
                    <a:pt x="348" y="133"/>
                  </a:lnTo>
                  <a:lnTo>
                    <a:pt x="330" y="130"/>
                  </a:lnTo>
                  <a:lnTo>
                    <a:pt x="330" y="133"/>
                  </a:lnTo>
                  <a:lnTo>
                    <a:pt x="322" y="130"/>
                  </a:lnTo>
                  <a:lnTo>
                    <a:pt x="322" y="133"/>
                  </a:lnTo>
                  <a:lnTo>
                    <a:pt x="300" y="124"/>
                  </a:lnTo>
                  <a:lnTo>
                    <a:pt x="282" y="136"/>
                  </a:lnTo>
                  <a:lnTo>
                    <a:pt x="274" y="136"/>
                  </a:lnTo>
                  <a:lnTo>
                    <a:pt x="260" y="149"/>
                  </a:lnTo>
                  <a:lnTo>
                    <a:pt x="248" y="184"/>
                  </a:lnTo>
                  <a:lnTo>
                    <a:pt x="235" y="200"/>
                  </a:lnTo>
                  <a:lnTo>
                    <a:pt x="227" y="210"/>
                  </a:lnTo>
                  <a:lnTo>
                    <a:pt x="209" y="203"/>
                  </a:lnTo>
                  <a:lnTo>
                    <a:pt x="198" y="194"/>
                  </a:lnTo>
                  <a:lnTo>
                    <a:pt x="175" y="187"/>
                  </a:lnTo>
                  <a:lnTo>
                    <a:pt x="175" y="181"/>
                  </a:lnTo>
                  <a:lnTo>
                    <a:pt x="157" y="178"/>
                  </a:lnTo>
                  <a:lnTo>
                    <a:pt x="146" y="171"/>
                  </a:lnTo>
                  <a:lnTo>
                    <a:pt x="135" y="159"/>
                  </a:lnTo>
                  <a:lnTo>
                    <a:pt x="114" y="146"/>
                  </a:lnTo>
                  <a:lnTo>
                    <a:pt x="99" y="114"/>
                  </a:lnTo>
                  <a:lnTo>
                    <a:pt x="95" y="89"/>
                  </a:lnTo>
                  <a:lnTo>
                    <a:pt x="80" y="63"/>
                  </a:lnTo>
                  <a:lnTo>
                    <a:pt x="73" y="54"/>
                  </a:lnTo>
                  <a:lnTo>
                    <a:pt x="69" y="50"/>
                  </a:lnTo>
                  <a:lnTo>
                    <a:pt x="36" y="31"/>
                  </a:lnTo>
                  <a:lnTo>
                    <a:pt x="18" y="9"/>
                  </a:lnTo>
                  <a:lnTo>
                    <a:pt x="3" y="3"/>
                  </a:lnTo>
                  <a:lnTo>
                    <a:pt x="0" y="0"/>
                  </a:lnTo>
                  <a:lnTo>
                    <a:pt x="495" y="0"/>
                  </a:lnTo>
                  <a:lnTo>
                    <a:pt x="495" y="293"/>
                  </a:lnTo>
                </a:path>
              </a:pathLst>
            </a:custGeom>
            <a:grpFill/>
            <a:ln w="28575" cap="rnd">
              <a:noFill/>
              <a:round/>
              <a:headEnd type="none" w="sm" len="sm"/>
              <a:tailEnd type="none" w="sm" len="sm"/>
            </a:ln>
          </p:spPr>
          <p:txBody>
            <a:bodyPr/>
            <a:lstStyle/>
            <a:p>
              <a:pPr>
                <a:defRPr/>
              </a:pPr>
              <a:endParaRPr lang="ru-RU"/>
            </a:p>
          </p:txBody>
        </p:sp>
        <p:sp>
          <p:nvSpPr>
            <p:cNvPr id="17436" name="Полилиния 36"/>
            <p:cNvSpPr>
              <a:spLocks/>
            </p:cNvSpPr>
            <p:nvPr/>
          </p:nvSpPr>
          <p:spPr bwMode="blackWhite">
            <a:xfrm>
              <a:off x="4494" y="1277"/>
              <a:ext cx="564" cy="503"/>
            </a:xfrm>
            <a:custGeom>
              <a:avLst/>
              <a:gdLst>
                <a:gd name="T0" fmla="*/ 0 w 564"/>
                <a:gd name="T1" fmla="*/ 0 h 503"/>
                <a:gd name="T2" fmla="*/ 6 w 564"/>
                <a:gd name="T3" fmla="*/ 12 h 503"/>
                <a:gd name="T4" fmla="*/ 6 w 564"/>
                <a:gd name="T5" fmla="*/ 47 h 503"/>
                <a:gd name="T6" fmla="*/ 6 w 564"/>
                <a:gd name="T7" fmla="*/ 60 h 503"/>
                <a:gd name="T8" fmla="*/ 6 w 564"/>
                <a:gd name="T9" fmla="*/ 73 h 503"/>
                <a:gd name="T10" fmla="*/ 6 w 564"/>
                <a:gd name="T11" fmla="*/ 95 h 503"/>
                <a:gd name="T12" fmla="*/ 6 w 564"/>
                <a:gd name="T13" fmla="*/ 101 h 503"/>
                <a:gd name="T14" fmla="*/ 6 w 564"/>
                <a:gd name="T15" fmla="*/ 117 h 503"/>
                <a:gd name="T16" fmla="*/ 6 w 564"/>
                <a:gd name="T17" fmla="*/ 130 h 503"/>
                <a:gd name="T18" fmla="*/ 6 w 564"/>
                <a:gd name="T19" fmla="*/ 155 h 503"/>
                <a:gd name="T20" fmla="*/ 6 w 564"/>
                <a:gd name="T21" fmla="*/ 165 h 503"/>
                <a:gd name="T22" fmla="*/ 10 w 564"/>
                <a:gd name="T23" fmla="*/ 184 h 503"/>
                <a:gd name="T24" fmla="*/ 29 w 564"/>
                <a:gd name="T25" fmla="*/ 196 h 503"/>
                <a:gd name="T26" fmla="*/ 54 w 564"/>
                <a:gd name="T27" fmla="*/ 200 h 503"/>
                <a:gd name="T28" fmla="*/ 77 w 564"/>
                <a:gd name="T29" fmla="*/ 206 h 503"/>
                <a:gd name="T30" fmla="*/ 84 w 564"/>
                <a:gd name="T31" fmla="*/ 219 h 503"/>
                <a:gd name="T32" fmla="*/ 98 w 564"/>
                <a:gd name="T33" fmla="*/ 219 h 503"/>
                <a:gd name="T34" fmla="*/ 127 w 564"/>
                <a:gd name="T35" fmla="*/ 222 h 503"/>
                <a:gd name="T36" fmla="*/ 138 w 564"/>
                <a:gd name="T37" fmla="*/ 228 h 503"/>
                <a:gd name="T38" fmla="*/ 161 w 564"/>
                <a:gd name="T39" fmla="*/ 225 h 503"/>
                <a:gd name="T40" fmla="*/ 168 w 564"/>
                <a:gd name="T41" fmla="*/ 225 h 503"/>
                <a:gd name="T42" fmla="*/ 175 w 564"/>
                <a:gd name="T43" fmla="*/ 238 h 503"/>
                <a:gd name="T44" fmla="*/ 183 w 564"/>
                <a:gd name="T45" fmla="*/ 247 h 503"/>
                <a:gd name="T46" fmla="*/ 211 w 564"/>
                <a:gd name="T47" fmla="*/ 238 h 503"/>
                <a:gd name="T48" fmla="*/ 222 w 564"/>
                <a:gd name="T49" fmla="*/ 244 h 503"/>
                <a:gd name="T50" fmla="*/ 234 w 564"/>
                <a:gd name="T51" fmla="*/ 254 h 503"/>
                <a:gd name="T52" fmla="*/ 252 w 564"/>
                <a:gd name="T53" fmla="*/ 260 h 503"/>
                <a:gd name="T54" fmla="*/ 270 w 564"/>
                <a:gd name="T55" fmla="*/ 241 h 503"/>
                <a:gd name="T56" fmla="*/ 288 w 564"/>
                <a:gd name="T57" fmla="*/ 254 h 503"/>
                <a:gd name="T58" fmla="*/ 299 w 564"/>
                <a:gd name="T59" fmla="*/ 247 h 503"/>
                <a:gd name="T60" fmla="*/ 318 w 564"/>
                <a:gd name="T61" fmla="*/ 257 h 503"/>
                <a:gd name="T62" fmla="*/ 332 w 564"/>
                <a:gd name="T63" fmla="*/ 260 h 503"/>
                <a:gd name="T64" fmla="*/ 366 w 564"/>
                <a:gd name="T65" fmla="*/ 251 h 503"/>
                <a:gd name="T66" fmla="*/ 387 w 564"/>
                <a:gd name="T67" fmla="*/ 244 h 503"/>
                <a:gd name="T68" fmla="*/ 390 w 564"/>
                <a:gd name="T69" fmla="*/ 244 h 503"/>
                <a:gd name="T70" fmla="*/ 390 w 564"/>
                <a:gd name="T71" fmla="*/ 247 h 503"/>
                <a:gd name="T72" fmla="*/ 416 w 564"/>
                <a:gd name="T73" fmla="*/ 247 h 503"/>
                <a:gd name="T74" fmla="*/ 424 w 564"/>
                <a:gd name="T75" fmla="*/ 241 h 503"/>
                <a:gd name="T76" fmla="*/ 427 w 564"/>
                <a:gd name="T77" fmla="*/ 244 h 503"/>
                <a:gd name="T78" fmla="*/ 450 w 564"/>
                <a:gd name="T79" fmla="*/ 260 h 503"/>
                <a:gd name="T80" fmla="*/ 453 w 564"/>
                <a:gd name="T81" fmla="*/ 257 h 503"/>
                <a:gd name="T82" fmla="*/ 461 w 564"/>
                <a:gd name="T83" fmla="*/ 263 h 503"/>
                <a:gd name="T84" fmla="*/ 478 w 564"/>
                <a:gd name="T85" fmla="*/ 273 h 503"/>
                <a:gd name="T86" fmla="*/ 493 w 564"/>
                <a:gd name="T87" fmla="*/ 279 h 503"/>
                <a:gd name="T88" fmla="*/ 522 w 564"/>
                <a:gd name="T89" fmla="*/ 279 h 503"/>
                <a:gd name="T90" fmla="*/ 522 w 564"/>
                <a:gd name="T91" fmla="*/ 295 h 503"/>
                <a:gd name="T92" fmla="*/ 522 w 564"/>
                <a:gd name="T93" fmla="*/ 317 h 503"/>
                <a:gd name="T94" fmla="*/ 522 w 564"/>
                <a:gd name="T95" fmla="*/ 330 h 503"/>
                <a:gd name="T96" fmla="*/ 522 w 564"/>
                <a:gd name="T97" fmla="*/ 352 h 503"/>
                <a:gd name="T98" fmla="*/ 522 w 564"/>
                <a:gd name="T99" fmla="*/ 359 h 503"/>
                <a:gd name="T100" fmla="*/ 522 w 564"/>
                <a:gd name="T101" fmla="*/ 374 h 503"/>
                <a:gd name="T102" fmla="*/ 522 w 564"/>
                <a:gd name="T103" fmla="*/ 400 h 503"/>
                <a:gd name="T104" fmla="*/ 522 w 564"/>
                <a:gd name="T105" fmla="*/ 422 h 503"/>
                <a:gd name="T106" fmla="*/ 526 w 564"/>
                <a:gd name="T107" fmla="*/ 425 h 503"/>
                <a:gd name="T108" fmla="*/ 534 w 564"/>
                <a:gd name="T109" fmla="*/ 438 h 503"/>
                <a:gd name="T110" fmla="*/ 541 w 564"/>
                <a:gd name="T111" fmla="*/ 463 h 503"/>
                <a:gd name="T112" fmla="*/ 548 w 564"/>
                <a:gd name="T113" fmla="*/ 473 h 503"/>
                <a:gd name="T114" fmla="*/ 563 w 564"/>
                <a:gd name="T115" fmla="*/ 498 h 503"/>
                <a:gd name="T116" fmla="*/ 0 w 564"/>
                <a:gd name="T117" fmla="*/ 502 h 5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4"/>
                <a:gd name="T178" fmla="*/ 0 h 503"/>
                <a:gd name="T179" fmla="*/ 564 w 564"/>
                <a:gd name="T180" fmla="*/ 503 h 5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4" h="503">
                  <a:moveTo>
                    <a:pt x="0" y="502"/>
                  </a:moveTo>
                  <a:lnTo>
                    <a:pt x="0" y="0"/>
                  </a:lnTo>
                  <a:lnTo>
                    <a:pt x="6" y="0"/>
                  </a:lnTo>
                  <a:lnTo>
                    <a:pt x="6" y="12"/>
                  </a:lnTo>
                  <a:lnTo>
                    <a:pt x="6" y="44"/>
                  </a:lnTo>
                  <a:lnTo>
                    <a:pt x="6" y="47"/>
                  </a:lnTo>
                  <a:lnTo>
                    <a:pt x="6" y="57"/>
                  </a:lnTo>
                  <a:lnTo>
                    <a:pt x="6" y="60"/>
                  </a:lnTo>
                  <a:lnTo>
                    <a:pt x="6" y="63"/>
                  </a:lnTo>
                  <a:lnTo>
                    <a:pt x="6" y="73"/>
                  </a:lnTo>
                  <a:lnTo>
                    <a:pt x="6" y="85"/>
                  </a:lnTo>
                  <a:lnTo>
                    <a:pt x="6" y="95"/>
                  </a:lnTo>
                  <a:lnTo>
                    <a:pt x="6" y="98"/>
                  </a:lnTo>
                  <a:lnTo>
                    <a:pt x="6" y="101"/>
                  </a:lnTo>
                  <a:lnTo>
                    <a:pt x="6" y="114"/>
                  </a:lnTo>
                  <a:lnTo>
                    <a:pt x="6" y="117"/>
                  </a:lnTo>
                  <a:lnTo>
                    <a:pt x="6" y="123"/>
                  </a:lnTo>
                  <a:lnTo>
                    <a:pt x="6" y="130"/>
                  </a:lnTo>
                  <a:lnTo>
                    <a:pt x="6" y="139"/>
                  </a:lnTo>
                  <a:lnTo>
                    <a:pt x="6" y="155"/>
                  </a:lnTo>
                  <a:lnTo>
                    <a:pt x="6" y="162"/>
                  </a:lnTo>
                  <a:lnTo>
                    <a:pt x="6" y="165"/>
                  </a:lnTo>
                  <a:lnTo>
                    <a:pt x="6" y="184"/>
                  </a:lnTo>
                  <a:lnTo>
                    <a:pt x="10" y="184"/>
                  </a:lnTo>
                  <a:lnTo>
                    <a:pt x="21" y="187"/>
                  </a:lnTo>
                  <a:lnTo>
                    <a:pt x="29" y="196"/>
                  </a:lnTo>
                  <a:lnTo>
                    <a:pt x="51" y="200"/>
                  </a:lnTo>
                  <a:lnTo>
                    <a:pt x="54" y="200"/>
                  </a:lnTo>
                  <a:lnTo>
                    <a:pt x="73" y="203"/>
                  </a:lnTo>
                  <a:lnTo>
                    <a:pt x="77" y="206"/>
                  </a:lnTo>
                  <a:lnTo>
                    <a:pt x="77" y="216"/>
                  </a:lnTo>
                  <a:lnTo>
                    <a:pt x="84" y="219"/>
                  </a:lnTo>
                  <a:lnTo>
                    <a:pt x="91" y="219"/>
                  </a:lnTo>
                  <a:lnTo>
                    <a:pt x="98" y="219"/>
                  </a:lnTo>
                  <a:lnTo>
                    <a:pt x="116" y="225"/>
                  </a:lnTo>
                  <a:lnTo>
                    <a:pt x="127" y="222"/>
                  </a:lnTo>
                  <a:lnTo>
                    <a:pt x="131" y="225"/>
                  </a:lnTo>
                  <a:lnTo>
                    <a:pt x="138" y="228"/>
                  </a:lnTo>
                  <a:lnTo>
                    <a:pt x="146" y="228"/>
                  </a:lnTo>
                  <a:lnTo>
                    <a:pt x="161" y="225"/>
                  </a:lnTo>
                  <a:lnTo>
                    <a:pt x="164" y="225"/>
                  </a:lnTo>
                  <a:lnTo>
                    <a:pt x="168" y="225"/>
                  </a:lnTo>
                  <a:lnTo>
                    <a:pt x="172" y="222"/>
                  </a:lnTo>
                  <a:lnTo>
                    <a:pt x="175" y="238"/>
                  </a:lnTo>
                  <a:lnTo>
                    <a:pt x="183" y="238"/>
                  </a:lnTo>
                  <a:lnTo>
                    <a:pt x="183" y="247"/>
                  </a:lnTo>
                  <a:lnTo>
                    <a:pt x="189" y="251"/>
                  </a:lnTo>
                  <a:lnTo>
                    <a:pt x="211" y="238"/>
                  </a:lnTo>
                  <a:lnTo>
                    <a:pt x="219" y="247"/>
                  </a:lnTo>
                  <a:lnTo>
                    <a:pt x="222" y="244"/>
                  </a:lnTo>
                  <a:lnTo>
                    <a:pt x="226" y="244"/>
                  </a:lnTo>
                  <a:lnTo>
                    <a:pt x="234" y="254"/>
                  </a:lnTo>
                  <a:lnTo>
                    <a:pt x="252" y="247"/>
                  </a:lnTo>
                  <a:lnTo>
                    <a:pt x="252" y="260"/>
                  </a:lnTo>
                  <a:lnTo>
                    <a:pt x="256" y="263"/>
                  </a:lnTo>
                  <a:lnTo>
                    <a:pt x="270" y="241"/>
                  </a:lnTo>
                  <a:lnTo>
                    <a:pt x="274" y="241"/>
                  </a:lnTo>
                  <a:lnTo>
                    <a:pt x="288" y="254"/>
                  </a:lnTo>
                  <a:lnTo>
                    <a:pt x="303" y="247"/>
                  </a:lnTo>
                  <a:lnTo>
                    <a:pt x="299" y="247"/>
                  </a:lnTo>
                  <a:lnTo>
                    <a:pt x="310" y="257"/>
                  </a:lnTo>
                  <a:lnTo>
                    <a:pt x="318" y="257"/>
                  </a:lnTo>
                  <a:lnTo>
                    <a:pt x="321" y="263"/>
                  </a:lnTo>
                  <a:lnTo>
                    <a:pt x="332" y="260"/>
                  </a:lnTo>
                  <a:lnTo>
                    <a:pt x="354" y="247"/>
                  </a:lnTo>
                  <a:lnTo>
                    <a:pt x="366" y="251"/>
                  </a:lnTo>
                  <a:lnTo>
                    <a:pt x="373" y="247"/>
                  </a:lnTo>
                  <a:lnTo>
                    <a:pt x="387" y="244"/>
                  </a:lnTo>
                  <a:lnTo>
                    <a:pt x="387" y="241"/>
                  </a:lnTo>
                  <a:lnTo>
                    <a:pt x="390" y="244"/>
                  </a:lnTo>
                  <a:lnTo>
                    <a:pt x="394" y="247"/>
                  </a:lnTo>
                  <a:lnTo>
                    <a:pt x="390" y="247"/>
                  </a:lnTo>
                  <a:lnTo>
                    <a:pt x="413" y="247"/>
                  </a:lnTo>
                  <a:lnTo>
                    <a:pt x="416" y="247"/>
                  </a:lnTo>
                  <a:lnTo>
                    <a:pt x="416" y="241"/>
                  </a:lnTo>
                  <a:lnTo>
                    <a:pt x="424" y="241"/>
                  </a:lnTo>
                  <a:lnTo>
                    <a:pt x="427" y="241"/>
                  </a:lnTo>
                  <a:lnTo>
                    <a:pt x="427" y="244"/>
                  </a:lnTo>
                  <a:lnTo>
                    <a:pt x="438" y="251"/>
                  </a:lnTo>
                  <a:lnTo>
                    <a:pt x="450" y="260"/>
                  </a:lnTo>
                  <a:lnTo>
                    <a:pt x="453" y="260"/>
                  </a:lnTo>
                  <a:lnTo>
                    <a:pt x="453" y="257"/>
                  </a:lnTo>
                  <a:lnTo>
                    <a:pt x="461" y="260"/>
                  </a:lnTo>
                  <a:lnTo>
                    <a:pt x="461" y="263"/>
                  </a:lnTo>
                  <a:lnTo>
                    <a:pt x="471" y="266"/>
                  </a:lnTo>
                  <a:lnTo>
                    <a:pt x="478" y="273"/>
                  </a:lnTo>
                  <a:lnTo>
                    <a:pt x="482" y="270"/>
                  </a:lnTo>
                  <a:lnTo>
                    <a:pt x="493" y="279"/>
                  </a:lnTo>
                  <a:lnTo>
                    <a:pt x="504" y="276"/>
                  </a:lnTo>
                  <a:lnTo>
                    <a:pt x="522" y="279"/>
                  </a:lnTo>
                  <a:lnTo>
                    <a:pt x="522" y="282"/>
                  </a:lnTo>
                  <a:lnTo>
                    <a:pt x="522" y="295"/>
                  </a:lnTo>
                  <a:lnTo>
                    <a:pt x="522" y="305"/>
                  </a:lnTo>
                  <a:lnTo>
                    <a:pt x="522" y="317"/>
                  </a:lnTo>
                  <a:lnTo>
                    <a:pt x="522" y="327"/>
                  </a:lnTo>
                  <a:lnTo>
                    <a:pt x="522" y="330"/>
                  </a:lnTo>
                  <a:lnTo>
                    <a:pt x="522" y="339"/>
                  </a:lnTo>
                  <a:lnTo>
                    <a:pt x="522" y="352"/>
                  </a:lnTo>
                  <a:lnTo>
                    <a:pt x="522" y="355"/>
                  </a:lnTo>
                  <a:lnTo>
                    <a:pt x="522" y="359"/>
                  </a:lnTo>
                  <a:lnTo>
                    <a:pt x="522" y="365"/>
                  </a:lnTo>
                  <a:lnTo>
                    <a:pt x="522" y="374"/>
                  </a:lnTo>
                  <a:lnTo>
                    <a:pt x="522" y="387"/>
                  </a:lnTo>
                  <a:lnTo>
                    <a:pt x="522" y="400"/>
                  </a:lnTo>
                  <a:lnTo>
                    <a:pt x="522" y="403"/>
                  </a:lnTo>
                  <a:lnTo>
                    <a:pt x="522" y="422"/>
                  </a:lnTo>
                  <a:lnTo>
                    <a:pt x="522" y="425"/>
                  </a:lnTo>
                  <a:lnTo>
                    <a:pt x="526" y="425"/>
                  </a:lnTo>
                  <a:lnTo>
                    <a:pt x="537" y="438"/>
                  </a:lnTo>
                  <a:lnTo>
                    <a:pt x="534" y="438"/>
                  </a:lnTo>
                  <a:lnTo>
                    <a:pt x="541" y="447"/>
                  </a:lnTo>
                  <a:lnTo>
                    <a:pt x="541" y="463"/>
                  </a:lnTo>
                  <a:lnTo>
                    <a:pt x="548" y="470"/>
                  </a:lnTo>
                  <a:lnTo>
                    <a:pt x="548" y="473"/>
                  </a:lnTo>
                  <a:lnTo>
                    <a:pt x="559" y="502"/>
                  </a:lnTo>
                  <a:lnTo>
                    <a:pt x="563" y="498"/>
                  </a:lnTo>
                  <a:lnTo>
                    <a:pt x="563" y="502"/>
                  </a:lnTo>
                  <a:lnTo>
                    <a:pt x="0" y="502"/>
                  </a:lnTo>
                </a:path>
              </a:pathLst>
            </a:custGeom>
            <a:grpFill/>
            <a:ln w="28575" cap="rnd">
              <a:noFill/>
              <a:round/>
              <a:headEnd type="none" w="sm" len="sm"/>
              <a:tailEnd type="none" w="sm" len="sm"/>
            </a:ln>
          </p:spPr>
          <p:txBody>
            <a:bodyPr/>
            <a:lstStyle/>
            <a:p>
              <a:pPr>
                <a:defRPr/>
              </a:pPr>
              <a:endParaRPr lang="ru-RU"/>
            </a:p>
          </p:txBody>
        </p:sp>
        <p:sp>
          <p:nvSpPr>
            <p:cNvPr id="17437" name="Полилиния 37"/>
            <p:cNvSpPr>
              <a:spLocks/>
            </p:cNvSpPr>
            <p:nvPr/>
          </p:nvSpPr>
          <p:spPr bwMode="blackWhite">
            <a:xfrm>
              <a:off x="4494" y="1767"/>
              <a:ext cx="564" cy="502"/>
            </a:xfrm>
            <a:custGeom>
              <a:avLst/>
              <a:gdLst>
                <a:gd name="T0" fmla="*/ 18 w 564"/>
                <a:gd name="T1" fmla="*/ 315 h 502"/>
                <a:gd name="T2" fmla="*/ 0 w 564"/>
                <a:gd name="T3" fmla="*/ 290 h 502"/>
                <a:gd name="T4" fmla="*/ 559 w 564"/>
                <a:gd name="T5" fmla="*/ 0 h 502"/>
                <a:gd name="T6" fmla="*/ 563 w 564"/>
                <a:gd name="T7" fmla="*/ 0 h 502"/>
                <a:gd name="T8" fmla="*/ 563 w 564"/>
                <a:gd name="T9" fmla="*/ 31 h 502"/>
                <a:gd name="T10" fmla="*/ 552 w 564"/>
                <a:gd name="T11" fmla="*/ 67 h 502"/>
                <a:gd name="T12" fmla="*/ 548 w 564"/>
                <a:gd name="T13" fmla="*/ 82 h 502"/>
                <a:gd name="T14" fmla="*/ 552 w 564"/>
                <a:gd name="T15" fmla="*/ 102 h 502"/>
                <a:gd name="T16" fmla="*/ 548 w 564"/>
                <a:gd name="T17" fmla="*/ 111 h 502"/>
                <a:gd name="T18" fmla="*/ 537 w 564"/>
                <a:gd name="T19" fmla="*/ 127 h 502"/>
                <a:gd name="T20" fmla="*/ 537 w 564"/>
                <a:gd name="T21" fmla="*/ 137 h 502"/>
                <a:gd name="T22" fmla="*/ 534 w 564"/>
                <a:gd name="T23" fmla="*/ 143 h 502"/>
                <a:gd name="T24" fmla="*/ 493 w 564"/>
                <a:gd name="T25" fmla="*/ 156 h 502"/>
                <a:gd name="T26" fmla="*/ 457 w 564"/>
                <a:gd name="T27" fmla="*/ 172 h 502"/>
                <a:gd name="T28" fmla="*/ 482 w 564"/>
                <a:gd name="T29" fmla="*/ 159 h 502"/>
                <a:gd name="T30" fmla="*/ 471 w 564"/>
                <a:gd name="T31" fmla="*/ 156 h 502"/>
                <a:gd name="T32" fmla="*/ 461 w 564"/>
                <a:gd name="T33" fmla="*/ 134 h 502"/>
                <a:gd name="T34" fmla="*/ 450 w 564"/>
                <a:gd name="T35" fmla="*/ 143 h 502"/>
                <a:gd name="T36" fmla="*/ 442 w 564"/>
                <a:gd name="T37" fmla="*/ 143 h 502"/>
                <a:gd name="T38" fmla="*/ 438 w 564"/>
                <a:gd name="T39" fmla="*/ 153 h 502"/>
                <a:gd name="T40" fmla="*/ 438 w 564"/>
                <a:gd name="T41" fmla="*/ 159 h 502"/>
                <a:gd name="T42" fmla="*/ 450 w 564"/>
                <a:gd name="T43" fmla="*/ 172 h 502"/>
                <a:gd name="T44" fmla="*/ 427 w 564"/>
                <a:gd name="T45" fmla="*/ 201 h 502"/>
                <a:gd name="T46" fmla="*/ 394 w 564"/>
                <a:gd name="T47" fmla="*/ 223 h 502"/>
                <a:gd name="T48" fmla="*/ 332 w 564"/>
                <a:gd name="T49" fmla="*/ 258 h 502"/>
                <a:gd name="T50" fmla="*/ 310 w 564"/>
                <a:gd name="T51" fmla="*/ 274 h 502"/>
                <a:gd name="T52" fmla="*/ 282 w 564"/>
                <a:gd name="T53" fmla="*/ 296 h 502"/>
                <a:gd name="T54" fmla="*/ 263 w 564"/>
                <a:gd name="T55" fmla="*/ 315 h 502"/>
                <a:gd name="T56" fmla="*/ 248 w 564"/>
                <a:gd name="T57" fmla="*/ 341 h 502"/>
                <a:gd name="T58" fmla="*/ 237 w 564"/>
                <a:gd name="T59" fmla="*/ 373 h 502"/>
                <a:gd name="T60" fmla="*/ 241 w 564"/>
                <a:gd name="T61" fmla="*/ 433 h 502"/>
                <a:gd name="T62" fmla="*/ 256 w 564"/>
                <a:gd name="T63" fmla="*/ 491 h 502"/>
                <a:gd name="T64" fmla="*/ 222 w 564"/>
                <a:gd name="T65" fmla="*/ 501 h 502"/>
                <a:gd name="T66" fmla="*/ 193 w 564"/>
                <a:gd name="T67" fmla="*/ 485 h 502"/>
                <a:gd name="T68" fmla="*/ 157 w 564"/>
                <a:gd name="T69" fmla="*/ 478 h 502"/>
                <a:gd name="T70" fmla="*/ 131 w 564"/>
                <a:gd name="T71" fmla="*/ 465 h 502"/>
                <a:gd name="T72" fmla="*/ 116 w 564"/>
                <a:gd name="T73" fmla="*/ 462 h 502"/>
                <a:gd name="T74" fmla="*/ 94 w 564"/>
                <a:gd name="T75" fmla="*/ 453 h 502"/>
                <a:gd name="T76" fmla="*/ 73 w 564"/>
                <a:gd name="T77" fmla="*/ 411 h 502"/>
                <a:gd name="T78" fmla="*/ 54 w 564"/>
                <a:gd name="T79" fmla="*/ 370 h 502"/>
                <a:gd name="T80" fmla="*/ 40 w 564"/>
                <a:gd name="T81" fmla="*/ 335 h 502"/>
                <a:gd name="T82" fmla="*/ 29 w 564"/>
                <a:gd name="T83" fmla="*/ 325 h 5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4"/>
                <a:gd name="T127" fmla="*/ 0 h 502"/>
                <a:gd name="T128" fmla="*/ 564 w 564"/>
                <a:gd name="T129" fmla="*/ 502 h 5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4" h="502">
                  <a:moveTo>
                    <a:pt x="29" y="325"/>
                  </a:moveTo>
                  <a:lnTo>
                    <a:pt x="18" y="315"/>
                  </a:lnTo>
                  <a:lnTo>
                    <a:pt x="6" y="299"/>
                  </a:lnTo>
                  <a:lnTo>
                    <a:pt x="0" y="290"/>
                  </a:lnTo>
                  <a:lnTo>
                    <a:pt x="0" y="0"/>
                  </a:lnTo>
                  <a:lnTo>
                    <a:pt x="559" y="0"/>
                  </a:lnTo>
                  <a:lnTo>
                    <a:pt x="559" y="3"/>
                  </a:lnTo>
                  <a:lnTo>
                    <a:pt x="563" y="0"/>
                  </a:lnTo>
                  <a:lnTo>
                    <a:pt x="563" y="19"/>
                  </a:lnTo>
                  <a:lnTo>
                    <a:pt x="563" y="31"/>
                  </a:lnTo>
                  <a:lnTo>
                    <a:pt x="559" y="41"/>
                  </a:lnTo>
                  <a:lnTo>
                    <a:pt x="552" y="67"/>
                  </a:lnTo>
                  <a:lnTo>
                    <a:pt x="548" y="76"/>
                  </a:lnTo>
                  <a:lnTo>
                    <a:pt x="548" y="82"/>
                  </a:lnTo>
                  <a:lnTo>
                    <a:pt x="552" y="89"/>
                  </a:lnTo>
                  <a:lnTo>
                    <a:pt x="552" y="102"/>
                  </a:lnTo>
                  <a:lnTo>
                    <a:pt x="548" y="108"/>
                  </a:lnTo>
                  <a:lnTo>
                    <a:pt x="548" y="111"/>
                  </a:lnTo>
                  <a:lnTo>
                    <a:pt x="545" y="114"/>
                  </a:lnTo>
                  <a:lnTo>
                    <a:pt x="537" y="127"/>
                  </a:lnTo>
                  <a:lnTo>
                    <a:pt x="534" y="127"/>
                  </a:lnTo>
                  <a:lnTo>
                    <a:pt x="537" y="137"/>
                  </a:lnTo>
                  <a:lnTo>
                    <a:pt x="541" y="146"/>
                  </a:lnTo>
                  <a:lnTo>
                    <a:pt x="534" y="143"/>
                  </a:lnTo>
                  <a:lnTo>
                    <a:pt x="522" y="143"/>
                  </a:lnTo>
                  <a:lnTo>
                    <a:pt x="493" y="156"/>
                  </a:lnTo>
                  <a:lnTo>
                    <a:pt x="461" y="175"/>
                  </a:lnTo>
                  <a:lnTo>
                    <a:pt x="457" y="172"/>
                  </a:lnTo>
                  <a:lnTo>
                    <a:pt x="474" y="159"/>
                  </a:lnTo>
                  <a:lnTo>
                    <a:pt x="482" y="159"/>
                  </a:lnTo>
                  <a:lnTo>
                    <a:pt x="482" y="156"/>
                  </a:lnTo>
                  <a:lnTo>
                    <a:pt x="471" y="156"/>
                  </a:lnTo>
                  <a:lnTo>
                    <a:pt x="461" y="159"/>
                  </a:lnTo>
                  <a:lnTo>
                    <a:pt x="461" y="134"/>
                  </a:lnTo>
                  <a:lnTo>
                    <a:pt x="453" y="137"/>
                  </a:lnTo>
                  <a:lnTo>
                    <a:pt x="450" y="143"/>
                  </a:lnTo>
                  <a:lnTo>
                    <a:pt x="446" y="143"/>
                  </a:lnTo>
                  <a:lnTo>
                    <a:pt x="442" y="143"/>
                  </a:lnTo>
                  <a:lnTo>
                    <a:pt x="438" y="149"/>
                  </a:lnTo>
                  <a:lnTo>
                    <a:pt x="438" y="153"/>
                  </a:lnTo>
                  <a:lnTo>
                    <a:pt x="438" y="156"/>
                  </a:lnTo>
                  <a:lnTo>
                    <a:pt x="438" y="159"/>
                  </a:lnTo>
                  <a:lnTo>
                    <a:pt x="446" y="159"/>
                  </a:lnTo>
                  <a:lnTo>
                    <a:pt x="450" y="172"/>
                  </a:lnTo>
                  <a:lnTo>
                    <a:pt x="464" y="175"/>
                  </a:lnTo>
                  <a:lnTo>
                    <a:pt x="427" y="201"/>
                  </a:lnTo>
                  <a:lnTo>
                    <a:pt x="405" y="220"/>
                  </a:lnTo>
                  <a:lnTo>
                    <a:pt x="394" y="223"/>
                  </a:lnTo>
                  <a:lnTo>
                    <a:pt x="362" y="242"/>
                  </a:lnTo>
                  <a:lnTo>
                    <a:pt x="332" y="258"/>
                  </a:lnTo>
                  <a:lnTo>
                    <a:pt x="321" y="264"/>
                  </a:lnTo>
                  <a:lnTo>
                    <a:pt x="310" y="274"/>
                  </a:lnTo>
                  <a:lnTo>
                    <a:pt x="299" y="280"/>
                  </a:lnTo>
                  <a:lnTo>
                    <a:pt x="282" y="296"/>
                  </a:lnTo>
                  <a:lnTo>
                    <a:pt x="263" y="312"/>
                  </a:lnTo>
                  <a:lnTo>
                    <a:pt x="263" y="315"/>
                  </a:lnTo>
                  <a:lnTo>
                    <a:pt x="256" y="325"/>
                  </a:lnTo>
                  <a:lnTo>
                    <a:pt x="248" y="341"/>
                  </a:lnTo>
                  <a:lnTo>
                    <a:pt x="237" y="370"/>
                  </a:lnTo>
                  <a:lnTo>
                    <a:pt x="237" y="373"/>
                  </a:lnTo>
                  <a:lnTo>
                    <a:pt x="234" y="395"/>
                  </a:lnTo>
                  <a:lnTo>
                    <a:pt x="241" y="433"/>
                  </a:lnTo>
                  <a:lnTo>
                    <a:pt x="248" y="449"/>
                  </a:lnTo>
                  <a:lnTo>
                    <a:pt x="256" y="491"/>
                  </a:lnTo>
                  <a:lnTo>
                    <a:pt x="237" y="501"/>
                  </a:lnTo>
                  <a:lnTo>
                    <a:pt x="222" y="501"/>
                  </a:lnTo>
                  <a:lnTo>
                    <a:pt x="211" y="491"/>
                  </a:lnTo>
                  <a:lnTo>
                    <a:pt x="193" y="485"/>
                  </a:lnTo>
                  <a:lnTo>
                    <a:pt x="161" y="481"/>
                  </a:lnTo>
                  <a:lnTo>
                    <a:pt x="157" y="478"/>
                  </a:lnTo>
                  <a:lnTo>
                    <a:pt x="153" y="478"/>
                  </a:lnTo>
                  <a:lnTo>
                    <a:pt x="131" y="465"/>
                  </a:lnTo>
                  <a:lnTo>
                    <a:pt x="124" y="465"/>
                  </a:lnTo>
                  <a:lnTo>
                    <a:pt x="116" y="462"/>
                  </a:lnTo>
                  <a:lnTo>
                    <a:pt x="116" y="459"/>
                  </a:lnTo>
                  <a:lnTo>
                    <a:pt x="94" y="453"/>
                  </a:lnTo>
                  <a:lnTo>
                    <a:pt x="80" y="437"/>
                  </a:lnTo>
                  <a:lnTo>
                    <a:pt x="73" y="411"/>
                  </a:lnTo>
                  <a:lnTo>
                    <a:pt x="58" y="395"/>
                  </a:lnTo>
                  <a:lnTo>
                    <a:pt x="54" y="370"/>
                  </a:lnTo>
                  <a:lnTo>
                    <a:pt x="51" y="347"/>
                  </a:lnTo>
                  <a:lnTo>
                    <a:pt x="40" y="335"/>
                  </a:lnTo>
                  <a:lnTo>
                    <a:pt x="29" y="328"/>
                  </a:lnTo>
                  <a:lnTo>
                    <a:pt x="29" y="325"/>
                  </a:lnTo>
                </a:path>
              </a:pathLst>
            </a:custGeom>
            <a:grpFill/>
            <a:ln w="28575" cap="rnd">
              <a:noFill/>
              <a:round/>
              <a:headEnd type="none" w="sm" len="sm"/>
              <a:tailEnd type="none" w="sm" len="sm"/>
            </a:ln>
          </p:spPr>
          <p:txBody>
            <a:bodyPr/>
            <a:lstStyle/>
            <a:p>
              <a:pPr>
                <a:defRPr/>
              </a:pPr>
              <a:endParaRPr lang="ru-RU"/>
            </a:p>
          </p:txBody>
        </p:sp>
        <p:sp>
          <p:nvSpPr>
            <p:cNvPr id="17438" name="Полилиния 38"/>
            <p:cNvSpPr>
              <a:spLocks/>
            </p:cNvSpPr>
            <p:nvPr/>
          </p:nvSpPr>
          <p:spPr bwMode="blackWhite">
            <a:xfrm>
              <a:off x="3938" y="1269"/>
              <a:ext cx="1121" cy="1000"/>
            </a:xfrm>
            <a:custGeom>
              <a:avLst/>
              <a:gdLst>
                <a:gd name="T0" fmla="*/ 543 w 1121"/>
                <a:gd name="T1" fmla="*/ 776 h 1000"/>
                <a:gd name="T2" fmla="*/ 500 w 1121"/>
                <a:gd name="T3" fmla="*/ 690 h 1000"/>
                <a:gd name="T4" fmla="*/ 466 w 1121"/>
                <a:gd name="T5" fmla="*/ 658 h 1000"/>
                <a:gd name="T6" fmla="*/ 434 w 1121"/>
                <a:gd name="T7" fmla="*/ 633 h 1000"/>
                <a:gd name="T8" fmla="*/ 390 w 1121"/>
                <a:gd name="T9" fmla="*/ 633 h 1000"/>
                <a:gd name="T10" fmla="*/ 317 w 1121"/>
                <a:gd name="T11" fmla="*/ 684 h 1000"/>
                <a:gd name="T12" fmla="*/ 244 w 1121"/>
                <a:gd name="T13" fmla="*/ 687 h 1000"/>
                <a:gd name="T14" fmla="*/ 182 w 1121"/>
                <a:gd name="T15" fmla="*/ 645 h 1000"/>
                <a:gd name="T16" fmla="*/ 139 w 1121"/>
                <a:gd name="T17" fmla="*/ 550 h 1000"/>
                <a:gd name="T18" fmla="*/ 43 w 1121"/>
                <a:gd name="T19" fmla="*/ 477 h 1000"/>
                <a:gd name="T20" fmla="*/ 0 w 1121"/>
                <a:gd name="T21" fmla="*/ 432 h 1000"/>
                <a:gd name="T22" fmla="*/ 43 w 1121"/>
                <a:gd name="T23" fmla="*/ 423 h 1000"/>
                <a:gd name="T24" fmla="*/ 152 w 1121"/>
                <a:gd name="T25" fmla="*/ 423 h 1000"/>
                <a:gd name="T26" fmla="*/ 244 w 1121"/>
                <a:gd name="T27" fmla="*/ 423 h 1000"/>
                <a:gd name="T28" fmla="*/ 298 w 1121"/>
                <a:gd name="T29" fmla="*/ 423 h 1000"/>
                <a:gd name="T30" fmla="*/ 302 w 1121"/>
                <a:gd name="T31" fmla="*/ 375 h 1000"/>
                <a:gd name="T32" fmla="*/ 306 w 1121"/>
                <a:gd name="T33" fmla="*/ 295 h 1000"/>
                <a:gd name="T34" fmla="*/ 306 w 1121"/>
                <a:gd name="T35" fmla="*/ 267 h 1000"/>
                <a:gd name="T36" fmla="*/ 306 w 1121"/>
                <a:gd name="T37" fmla="*/ 209 h 1000"/>
                <a:gd name="T38" fmla="*/ 306 w 1121"/>
                <a:gd name="T39" fmla="*/ 155 h 1000"/>
                <a:gd name="T40" fmla="*/ 306 w 1121"/>
                <a:gd name="T41" fmla="*/ 117 h 1000"/>
                <a:gd name="T42" fmla="*/ 306 w 1121"/>
                <a:gd name="T43" fmla="*/ 44 h 1000"/>
                <a:gd name="T44" fmla="*/ 382 w 1121"/>
                <a:gd name="T45" fmla="*/ 0 h 1000"/>
                <a:gd name="T46" fmla="*/ 427 w 1121"/>
                <a:gd name="T47" fmla="*/ 0 h 1000"/>
                <a:gd name="T48" fmla="*/ 485 w 1121"/>
                <a:gd name="T49" fmla="*/ 0 h 1000"/>
                <a:gd name="T50" fmla="*/ 565 w 1121"/>
                <a:gd name="T51" fmla="*/ 0 h 1000"/>
                <a:gd name="T52" fmla="*/ 565 w 1121"/>
                <a:gd name="T53" fmla="*/ 60 h 1000"/>
                <a:gd name="T54" fmla="*/ 565 w 1121"/>
                <a:gd name="T55" fmla="*/ 98 h 1000"/>
                <a:gd name="T56" fmla="*/ 565 w 1121"/>
                <a:gd name="T57" fmla="*/ 130 h 1000"/>
                <a:gd name="T58" fmla="*/ 565 w 1121"/>
                <a:gd name="T59" fmla="*/ 184 h 1000"/>
                <a:gd name="T60" fmla="*/ 612 w 1121"/>
                <a:gd name="T61" fmla="*/ 200 h 1000"/>
                <a:gd name="T62" fmla="*/ 649 w 1121"/>
                <a:gd name="T63" fmla="*/ 219 h 1000"/>
                <a:gd name="T64" fmla="*/ 696 w 1121"/>
                <a:gd name="T65" fmla="*/ 229 h 1000"/>
                <a:gd name="T66" fmla="*/ 729 w 1121"/>
                <a:gd name="T67" fmla="*/ 222 h 1000"/>
                <a:gd name="T68" fmla="*/ 769 w 1121"/>
                <a:gd name="T69" fmla="*/ 238 h 1000"/>
                <a:gd name="T70" fmla="*/ 810 w 1121"/>
                <a:gd name="T71" fmla="*/ 248 h 1000"/>
                <a:gd name="T72" fmla="*/ 846 w 1121"/>
                <a:gd name="T73" fmla="*/ 254 h 1000"/>
                <a:gd name="T74" fmla="*/ 879 w 1121"/>
                <a:gd name="T75" fmla="*/ 264 h 1000"/>
                <a:gd name="T76" fmla="*/ 945 w 1121"/>
                <a:gd name="T77" fmla="*/ 244 h 1000"/>
                <a:gd name="T78" fmla="*/ 970 w 1121"/>
                <a:gd name="T79" fmla="*/ 248 h 1000"/>
                <a:gd name="T80" fmla="*/ 984 w 1121"/>
                <a:gd name="T81" fmla="*/ 244 h 1000"/>
                <a:gd name="T82" fmla="*/ 1018 w 1121"/>
                <a:gd name="T83" fmla="*/ 260 h 1000"/>
                <a:gd name="T84" fmla="*/ 1050 w 1121"/>
                <a:gd name="T85" fmla="*/ 279 h 1000"/>
                <a:gd name="T86" fmla="*/ 1079 w 1121"/>
                <a:gd name="T87" fmla="*/ 305 h 1000"/>
                <a:gd name="T88" fmla="*/ 1079 w 1121"/>
                <a:gd name="T89" fmla="*/ 353 h 1000"/>
                <a:gd name="T90" fmla="*/ 1079 w 1121"/>
                <a:gd name="T91" fmla="*/ 388 h 1000"/>
                <a:gd name="T92" fmla="*/ 1083 w 1121"/>
                <a:gd name="T93" fmla="*/ 426 h 1000"/>
                <a:gd name="T94" fmla="*/ 1105 w 1121"/>
                <a:gd name="T95" fmla="*/ 470 h 1000"/>
                <a:gd name="T96" fmla="*/ 1120 w 1121"/>
                <a:gd name="T97" fmla="*/ 531 h 1000"/>
                <a:gd name="T98" fmla="*/ 1109 w 1121"/>
                <a:gd name="T99" fmla="*/ 588 h 1000"/>
                <a:gd name="T100" fmla="*/ 1094 w 1121"/>
                <a:gd name="T101" fmla="*/ 626 h 1000"/>
                <a:gd name="T102" fmla="*/ 1079 w 1121"/>
                <a:gd name="T103" fmla="*/ 642 h 1000"/>
                <a:gd name="T104" fmla="*/ 1040 w 1121"/>
                <a:gd name="T105" fmla="*/ 658 h 1000"/>
                <a:gd name="T106" fmla="*/ 1010 w 1121"/>
                <a:gd name="T107" fmla="*/ 636 h 1000"/>
                <a:gd name="T108" fmla="*/ 995 w 1121"/>
                <a:gd name="T109" fmla="*/ 652 h 1000"/>
                <a:gd name="T110" fmla="*/ 1021 w 1121"/>
                <a:gd name="T111" fmla="*/ 674 h 1000"/>
                <a:gd name="T112" fmla="*/ 890 w 1121"/>
                <a:gd name="T113" fmla="*/ 757 h 1000"/>
                <a:gd name="T114" fmla="*/ 821 w 1121"/>
                <a:gd name="T115" fmla="*/ 811 h 1000"/>
                <a:gd name="T116" fmla="*/ 795 w 1121"/>
                <a:gd name="T117" fmla="*/ 871 h 1000"/>
                <a:gd name="T118" fmla="*/ 795 w 1121"/>
                <a:gd name="T119" fmla="*/ 999 h 1000"/>
                <a:gd name="T120" fmla="*/ 715 w 1121"/>
                <a:gd name="T121" fmla="*/ 976 h 1000"/>
                <a:gd name="T122" fmla="*/ 674 w 1121"/>
                <a:gd name="T123" fmla="*/ 957 h 1000"/>
                <a:gd name="T124" fmla="*/ 612 w 1121"/>
                <a:gd name="T125" fmla="*/ 868 h 1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1"/>
                <a:gd name="T190" fmla="*/ 0 h 1000"/>
                <a:gd name="T191" fmla="*/ 1121 w 1121"/>
                <a:gd name="T192" fmla="*/ 1000 h 1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1" h="1000">
                  <a:moveTo>
                    <a:pt x="587" y="824"/>
                  </a:moveTo>
                  <a:lnTo>
                    <a:pt x="576" y="814"/>
                  </a:lnTo>
                  <a:lnTo>
                    <a:pt x="565" y="798"/>
                  </a:lnTo>
                  <a:lnTo>
                    <a:pt x="547" y="782"/>
                  </a:lnTo>
                  <a:lnTo>
                    <a:pt x="543" y="776"/>
                  </a:lnTo>
                  <a:lnTo>
                    <a:pt x="536" y="757"/>
                  </a:lnTo>
                  <a:lnTo>
                    <a:pt x="539" y="754"/>
                  </a:lnTo>
                  <a:lnTo>
                    <a:pt x="514" y="715"/>
                  </a:lnTo>
                  <a:lnTo>
                    <a:pt x="511" y="699"/>
                  </a:lnTo>
                  <a:lnTo>
                    <a:pt x="500" y="690"/>
                  </a:lnTo>
                  <a:lnTo>
                    <a:pt x="500" y="684"/>
                  </a:lnTo>
                  <a:lnTo>
                    <a:pt x="481" y="671"/>
                  </a:lnTo>
                  <a:lnTo>
                    <a:pt x="477" y="664"/>
                  </a:lnTo>
                  <a:lnTo>
                    <a:pt x="470" y="661"/>
                  </a:lnTo>
                  <a:lnTo>
                    <a:pt x="466" y="658"/>
                  </a:lnTo>
                  <a:lnTo>
                    <a:pt x="459" y="658"/>
                  </a:lnTo>
                  <a:lnTo>
                    <a:pt x="455" y="649"/>
                  </a:lnTo>
                  <a:lnTo>
                    <a:pt x="445" y="636"/>
                  </a:lnTo>
                  <a:lnTo>
                    <a:pt x="434" y="636"/>
                  </a:lnTo>
                  <a:lnTo>
                    <a:pt x="434" y="633"/>
                  </a:lnTo>
                  <a:lnTo>
                    <a:pt x="416" y="633"/>
                  </a:lnTo>
                  <a:lnTo>
                    <a:pt x="397" y="629"/>
                  </a:lnTo>
                  <a:lnTo>
                    <a:pt x="397" y="633"/>
                  </a:lnTo>
                  <a:lnTo>
                    <a:pt x="390" y="629"/>
                  </a:lnTo>
                  <a:lnTo>
                    <a:pt x="390" y="633"/>
                  </a:lnTo>
                  <a:lnTo>
                    <a:pt x="368" y="623"/>
                  </a:lnTo>
                  <a:lnTo>
                    <a:pt x="350" y="636"/>
                  </a:lnTo>
                  <a:lnTo>
                    <a:pt x="343" y="636"/>
                  </a:lnTo>
                  <a:lnTo>
                    <a:pt x="328" y="649"/>
                  </a:lnTo>
                  <a:lnTo>
                    <a:pt x="317" y="684"/>
                  </a:lnTo>
                  <a:lnTo>
                    <a:pt x="302" y="699"/>
                  </a:lnTo>
                  <a:lnTo>
                    <a:pt x="295" y="709"/>
                  </a:lnTo>
                  <a:lnTo>
                    <a:pt x="277" y="703"/>
                  </a:lnTo>
                  <a:lnTo>
                    <a:pt x="266" y="693"/>
                  </a:lnTo>
                  <a:lnTo>
                    <a:pt x="244" y="687"/>
                  </a:lnTo>
                  <a:lnTo>
                    <a:pt x="244" y="680"/>
                  </a:lnTo>
                  <a:lnTo>
                    <a:pt x="225" y="677"/>
                  </a:lnTo>
                  <a:lnTo>
                    <a:pt x="215" y="671"/>
                  </a:lnTo>
                  <a:lnTo>
                    <a:pt x="204" y="658"/>
                  </a:lnTo>
                  <a:lnTo>
                    <a:pt x="182" y="645"/>
                  </a:lnTo>
                  <a:lnTo>
                    <a:pt x="167" y="614"/>
                  </a:lnTo>
                  <a:lnTo>
                    <a:pt x="163" y="588"/>
                  </a:lnTo>
                  <a:lnTo>
                    <a:pt x="149" y="563"/>
                  </a:lnTo>
                  <a:lnTo>
                    <a:pt x="142" y="553"/>
                  </a:lnTo>
                  <a:lnTo>
                    <a:pt x="139" y="550"/>
                  </a:lnTo>
                  <a:lnTo>
                    <a:pt x="105" y="531"/>
                  </a:lnTo>
                  <a:lnTo>
                    <a:pt x="87" y="509"/>
                  </a:lnTo>
                  <a:lnTo>
                    <a:pt x="73" y="502"/>
                  </a:lnTo>
                  <a:lnTo>
                    <a:pt x="54" y="480"/>
                  </a:lnTo>
                  <a:lnTo>
                    <a:pt x="43" y="477"/>
                  </a:lnTo>
                  <a:lnTo>
                    <a:pt x="32" y="470"/>
                  </a:lnTo>
                  <a:lnTo>
                    <a:pt x="18" y="448"/>
                  </a:lnTo>
                  <a:lnTo>
                    <a:pt x="10" y="448"/>
                  </a:lnTo>
                  <a:lnTo>
                    <a:pt x="6" y="445"/>
                  </a:lnTo>
                  <a:lnTo>
                    <a:pt x="0" y="432"/>
                  </a:lnTo>
                  <a:lnTo>
                    <a:pt x="0" y="426"/>
                  </a:lnTo>
                  <a:lnTo>
                    <a:pt x="0" y="423"/>
                  </a:lnTo>
                  <a:lnTo>
                    <a:pt x="21" y="423"/>
                  </a:lnTo>
                  <a:lnTo>
                    <a:pt x="32" y="423"/>
                  </a:lnTo>
                  <a:lnTo>
                    <a:pt x="43" y="423"/>
                  </a:lnTo>
                  <a:lnTo>
                    <a:pt x="54" y="423"/>
                  </a:lnTo>
                  <a:lnTo>
                    <a:pt x="105" y="423"/>
                  </a:lnTo>
                  <a:lnTo>
                    <a:pt x="131" y="423"/>
                  </a:lnTo>
                  <a:lnTo>
                    <a:pt x="146" y="423"/>
                  </a:lnTo>
                  <a:lnTo>
                    <a:pt x="152" y="423"/>
                  </a:lnTo>
                  <a:lnTo>
                    <a:pt x="193" y="423"/>
                  </a:lnTo>
                  <a:lnTo>
                    <a:pt x="204" y="423"/>
                  </a:lnTo>
                  <a:lnTo>
                    <a:pt x="223" y="423"/>
                  </a:lnTo>
                  <a:lnTo>
                    <a:pt x="225" y="423"/>
                  </a:lnTo>
                  <a:lnTo>
                    <a:pt x="244" y="423"/>
                  </a:lnTo>
                  <a:lnTo>
                    <a:pt x="247" y="423"/>
                  </a:lnTo>
                  <a:lnTo>
                    <a:pt x="255" y="423"/>
                  </a:lnTo>
                  <a:lnTo>
                    <a:pt x="277" y="423"/>
                  </a:lnTo>
                  <a:lnTo>
                    <a:pt x="281" y="423"/>
                  </a:lnTo>
                  <a:lnTo>
                    <a:pt x="298" y="423"/>
                  </a:lnTo>
                  <a:lnTo>
                    <a:pt x="302" y="423"/>
                  </a:lnTo>
                  <a:lnTo>
                    <a:pt x="302" y="416"/>
                  </a:lnTo>
                  <a:lnTo>
                    <a:pt x="302" y="400"/>
                  </a:lnTo>
                  <a:lnTo>
                    <a:pt x="302" y="378"/>
                  </a:lnTo>
                  <a:lnTo>
                    <a:pt x="302" y="375"/>
                  </a:lnTo>
                  <a:lnTo>
                    <a:pt x="302" y="365"/>
                  </a:lnTo>
                  <a:lnTo>
                    <a:pt x="302" y="346"/>
                  </a:lnTo>
                  <a:lnTo>
                    <a:pt x="302" y="334"/>
                  </a:lnTo>
                  <a:lnTo>
                    <a:pt x="302" y="318"/>
                  </a:lnTo>
                  <a:lnTo>
                    <a:pt x="306" y="295"/>
                  </a:lnTo>
                  <a:lnTo>
                    <a:pt x="306" y="292"/>
                  </a:lnTo>
                  <a:lnTo>
                    <a:pt x="306" y="283"/>
                  </a:lnTo>
                  <a:lnTo>
                    <a:pt x="306" y="279"/>
                  </a:lnTo>
                  <a:lnTo>
                    <a:pt x="306" y="276"/>
                  </a:lnTo>
                  <a:lnTo>
                    <a:pt x="306" y="267"/>
                  </a:lnTo>
                  <a:lnTo>
                    <a:pt x="306" y="264"/>
                  </a:lnTo>
                  <a:lnTo>
                    <a:pt x="306" y="254"/>
                  </a:lnTo>
                  <a:lnTo>
                    <a:pt x="306" y="238"/>
                  </a:lnTo>
                  <a:lnTo>
                    <a:pt x="306" y="213"/>
                  </a:lnTo>
                  <a:lnTo>
                    <a:pt x="306" y="209"/>
                  </a:lnTo>
                  <a:lnTo>
                    <a:pt x="306" y="206"/>
                  </a:lnTo>
                  <a:lnTo>
                    <a:pt x="306" y="197"/>
                  </a:lnTo>
                  <a:lnTo>
                    <a:pt x="306" y="190"/>
                  </a:lnTo>
                  <a:lnTo>
                    <a:pt x="306" y="165"/>
                  </a:lnTo>
                  <a:lnTo>
                    <a:pt x="306" y="155"/>
                  </a:lnTo>
                  <a:lnTo>
                    <a:pt x="306" y="146"/>
                  </a:lnTo>
                  <a:lnTo>
                    <a:pt x="306" y="143"/>
                  </a:lnTo>
                  <a:lnTo>
                    <a:pt x="306" y="130"/>
                  </a:lnTo>
                  <a:lnTo>
                    <a:pt x="306" y="124"/>
                  </a:lnTo>
                  <a:lnTo>
                    <a:pt x="306" y="117"/>
                  </a:lnTo>
                  <a:lnTo>
                    <a:pt x="306" y="111"/>
                  </a:lnTo>
                  <a:lnTo>
                    <a:pt x="306" y="82"/>
                  </a:lnTo>
                  <a:lnTo>
                    <a:pt x="306" y="73"/>
                  </a:lnTo>
                  <a:lnTo>
                    <a:pt x="306" y="69"/>
                  </a:lnTo>
                  <a:lnTo>
                    <a:pt x="306" y="44"/>
                  </a:lnTo>
                  <a:lnTo>
                    <a:pt x="306" y="0"/>
                  </a:lnTo>
                  <a:lnTo>
                    <a:pt x="309" y="0"/>
                  </a:lnTo>
                  <a:lnTo>
                    <a:pt x="343" y="0"/>
                  </a:lnTo>
                  <a:lnTo>
                    <a:pt x="365" y="0"/>
                  </a:lnTo>
                  <a:lnTo>
                    <a:pt x="382" y="0"/>
                  </a:lnTo>
                  <a:lnTo>
                    <a:pt x="386" y="0"/>
                  </a:lnTo>
                  <a:lnTo>
                    <a:pt x="393" y="0"/>
                  </a:lnTo>
                  <a:lnTo>
                    <a:pt x="404" y="0"/>
                  </a:lnTo>
                  <a:lnTo>
                    <a:pt x="408" y="0"/>
                  </a:lnTo>
                  <a:lnTo>
                    <a:pt x="427" y="0"/>
                  </a:lnTo>
                  <a:lnTo>
                    <a:pt x="448" y="0"/>
                  </a:lnTo>
                  <a:lnTo>
                    <a:pt x="459" y="0"/>
                  </a:lnTo>
                  <a:lnTo>
                    <a:pt x="474" y="0"/>
                  </a:lnTo>
                  <a:lnTo>
                    <a:pt x="481" y="0"/>
                  </a:lnTo>
                  <a:lnTo>
                    <a:pt x="485" y="0"/>
                  </a:lnTo>
                  <a:lnTo>
                    <a:pt x="492" y="0"/>
                  </a:lnTo>
                  <a:lnTo>
                    <a:pt x="514" y="0"/>
                  </a:lnTo>
                  <a:lnTo>
                    <a:pt x="522" y="0"/>
                  </a:lnTo>
                  <a:lnTo>
                    <a:pt x="536" y="0"/>
                  </a:lnTo>
                  <a:lnTo>
                    <a:pt x="565" y="0"/>
                  </a:lnTo>
                  <a:lnTo>
                    <a:pt x="565" y="12"/>
                  </a:lnTo>
                  <a:lnTo>
                    <a:pt x="565" y="44"/>
                  </a:lnTo>
                  <a:lnTo>
                    <a:pt x="565" y="47"/>
                  </a:lnTo>
                  <a:lnTo>
                    <a:pt x="565" y="57"/>
                  </a:lnTo>
                  <a:lnTo>
                    <a:pt x="565" y="60"/>
                  </a:lnTo>
                  <a:lnTo>
                    <a:pt x="565" y="63"/>
                  </a:lnTo>
                  <a:lnTo>
                    <a:pt x="565" y="73"/>
                  </a:lnTo>
                  <a:lnTo>
                    <a:pt x="565" y="85"/>
                  </a:lnTo>
                  <a:lnTo>
                    <a:pt x="565" y="95"/>
                  </a:lnTo>
                  <a:lnTo>
                    <a:pt x="565" y="98"/>
                  </a:lnTo>
                  <a:lnTo>
                    <a:pt x="565" y="101"/>
                  </a:lnTo>
                  <a:lnTo>
                    <a:pt x="565" y="114"/>
                  </a:lnTo>
                  <a:lnTo>
                    <a:pt x="565" y="117"/>
                  </a:lnTo>
                  <a:lnTo>
                    <a:pt x="565" y="124"/>
                  </a:lnTo>
                  <a:lnTo>
                    <a:pt x="565" y="130"/>
                  </a:lnTo>
                  <a:lnTo>
                    <a:pt x="565" y="139"/>
                  </a:lnTo>
                  <a:lnTo>
                    <a:pt x="565" y="155"/>
                  </a:lnTo>
                  <a:lnTo>
                    <a:pt x="565" y="162"/>
                  </a:lnTo>
                  <a:lnTo>
                    <a:pt x="565" y="165"/>
                  </a:lnTo>
                  <a:lnTo>
                    <a:pt x="565" y="184"/>
                  </a:lnTo>
                  <a:lnTo>
                    <a:pt x="569" y="184"/>
                  </a:lnTo>
                  <a:lnTo>
                    <a:pt x="580" y="187"/>
                  </a:lnTo>
                  <a:lnTo>
                    <a:pt x="587" y="197"/>
                  </a:lnTo>
                  <a:lnTo>
                    <a:pt x="609" y="200"/>
                  </a:lnTo>
                  <a:lnTo>
                    <a:pt x="612" y="200"/>
                  </a:lnTo>
                  <a:lnTo>
                    <a:pt x="631" y="203"/>
                  </a:lnTo>
                  <a:lnTo>
                    <a:pt x="634" y="206"/>
                  </a:lnTo>
                  <a:lnTo>
                    <a:pt x="634" y="216"/>
                  </a:lnTo>
                  <a:lnTo>
                    <a:pt x="642" y="219"/>
                  </a:lnTo>
                  <a:lnTo>
                    <a:pt x="649" y="219"/>
                  </a:lnTo>
                  <a:lnTo>
                    <a:pt x="657" y="219"/>
                  </a:lnTo>
                  <a:lnTo>
                    <a:pt x="674" y="225"/>
                  </a:lnTo>
                  <a:lnTo>
                    <a:pt x="685" y="222"/>
                  </a:lnTo>
                  <a:lnTo>
                    <a:pt x="689" y="225"/>
                  </a:lnTo>
                  <a:lnTo>
                    <a:pt x="696" y="229"/>
                  </a:lnTo>
                  <a:lnTo>
                    <a:pt x="704" y="229"/>
                  </a:lnTo>
                  <a:lnTo>
                    <a:pt x="718" y="225"/>
                  </a:lnTo>
                  <a:lnTo>
                    <a:pt x="722" y="225"/>
                  </a:lnTo>
                  <a:lnTo>
                    <a:pt x="726" y="225"/>
                  </a:lnTo>
                  <a:lnTo>
                    <a:pt x="729" y="222"/>
                  </a:lnTo>
                  <a:lnTo>
                    <a:pt x="733" y="238"/>
                  </a:lnTo>
                  <a:lnTo>
                    <a:pt x="741" y="238"/>
                  </a:lnTo>
                  <a:lnTo>
                    <a:pt x="741" y="248"/>
                  </a:lnTo>
                  <a:lnTo>
                    <a:pt x="747" y="251"/>
                  </a:lnTo>
                  <a:lnTo>
                    <a:pt x="769" y="238"/>
                  </a:lnTo>
                  <a:lnTo>
                    <a:pt x="777" y="248"/>
                  </a:lnTo>
                  <a:lnTo>
                    <a:pt x="780" y="244"/>
                  </a:lnTo>
                  <a:lnTo>
                    <a:pt x="784" y="244"/>
                  </a:lnTo>
                  <a:lnTo>
                    <a:pt x="791" y="254"/>
                  </a:lnTo>
                  <a:lnTo>
                    <a:pt x="810" y="248"/>
                  </a:lnTo>
                  <a:lnTo>
                    <a:pt x="810" y="260"/>
                  </a:lnTo>
                  <a:lnTo>
                    <a:pt x="814" y="264"/>
                  </a:lnTo>
                  <a:lnTo>
                    <a:pt x="827" y="241"/>
                  </a:lnTo>
                  <a:lnTo>
                    <a:pt x="831" y="241"/>
                  </a:lnTo>
                  <a:lnTo>
                    <a:pt x="846" y="254"/>
                  </a:lnTo>
                  <a:lnTo>
                    <a:pt x="861" y="248"/>
                  </a:lnTo>
                  <a:lnTo>
                    <a:pt x="857" y="248"/>
                  </a:lnTo>
                  <a:lnTo>
                    <a:pt x="868" y="257"/>
                  </a:lnTo>
                  <a:lnTo>
                    <a:pt x="875" y="257"/>
                  </a:lnTo>
                  <a:lnTo>
                    <a:pt x="879" y="264"/>
                  </a:lnTo>
                  <a:lnTo>
                    <a:pt x="890" y="260"/>
                  </a:lnTo>
                  <a:lnTo>
                    <a:pt x="911" y="248"/>
                  </a:lnTo>
                  <a:lnTo>
                    <a:pt x="922" y="251"/>
                  </a:lnTo>
                  <a:lnTo>
                    <a:pt x="930" y="248"/>
                  </a:lnTo>
                  <a:lnTo>
                    <a:pt x="945" y="244"/>
                  </a:lnTo>
                  <a:lnTo>
                    <a:pt x="945" y="241"/>
                  </a:lnTo>
                  <a:lnTo>
                    <a:pt x="948" y="244"/>
                  </a:lnTo>
                  <a:lnTo>
                    <a:pt x="952" y="248"/>
                  </a:lnTo>
                  <a:lnTo>
                    <a:pt x="948" y="248"/>
                  </a:lnTo>
                  <a:lnTo>
                    <a:pt x="970" y="248"/>
                  </a:lnTo>
                  <a:lnTo>
                    <a:pt x="973" y="248"/>
                  </a:lnTo>
                  <a:lnTo>
                    <a:pt x="973" y="241"/>
                  </a:lnTo>
                  <a:lnTo>
                    <a:pt x="981" y="241"/>
                  </a:lnTo>
                  <a:lnTo>
                    <a:pt x="984" y="241"/>
                  </a:lnTo>
                  <a:lnTo>
                    <a:pt x="984" y="244"/>
                  </a:lnTo>
                  <a:lnTo>
                    <a:pt x="995" y="251"/>
                  </a:lnTo>
                  <a:lnTo>
                    <a:pt x="1006" y="260"/>
                  </a:lnTo>
                  <a:lnTo>
                    <a:pt x="1010" y="260"/>
                  </a:lnTo>
                  <a:lnTo>
                    <a:pt x="1010" y="257"/>
                  </a:lnTo>
                  <a:lnTo>
                    <a:pt x="1018" y="260"/>
                  </a:lnTo>
                  <a:lnTo>
                    <a:pt x="1018" y="264"/>
                  </a:lnTo>
                  <a:lnTo>
                    <a:pt x="1029" y="267"/>
                  </a:lnTo>
                  <a:lnTo>
                    <a:pt x="1036" y="273"/>
                  </a:lnTo>
                  <a:lnTo>
                    <a:pt x="1040" y="270"/>
                  </a:lnTo>
                  <a:lnTo>
                    <a:pt x="1050" y="279"/>
                  </a:lnTo>
                  <a:lnTo>
                    <a:pt x="1061" y="276"/>
                  </a:lnTo>
                  <a:lnTo>
                    <a:pt x="1079" y="279"/>
                  </a:lnTo>
                  <a:lnTo>
                    <a:pt x="1079" y="283"/>
                  </a:lnTo>
                  <a:lnTo>
                    <a:pt x="1079" y="295"/>
                  </a:lnTo>
                  <a:lnTo>
                    <a:pt x="1079" y="305"/>
                  </a:lnTo>
                  <a:lnTo>
                    <a:pt x="1079" y="318"/>
                  </a:lnTo>
                  <a:lnTo>
                    <a:pt x="1079" y="327"/>
                  </a:lnTo>
                  <a:lnTo>
                    <a:pt x="1079" y="330"/>
                  </a:lnTo>
                  <a:lnTo>
                    <a:pt x="1079" y="340"/>
                  </a:lnTo>
                  <a:lnTo>
                    <a:pt x="1079" y="353"/>
                  </a:lnTo>
                  <a:lnTo>
                    <a:pt x="1079" y="356"/>
                  </a:lnTo>
                  <a:lnTo>
                    <a:pt x="1079" y="359"/>
                  </a:lnTo>
                  <a:lnTo>
                    <a:pt x="1079" y="365"/>
                  </a:lnTo>
                  <a:lnTo>
                    <a:pt x="1079" y="375"/>
                  </a:lnTo>
                  <a:lnTo>
                    <a:pt x="1079" y="388"/>
                  </a:lnTo>
                  <a:lnTo>
                    <a:pt x="1079" y="400"/>
                  </a:lnTo>
                  <a:lnTo>
                    <a:pt x="1079" y="404"/>
                  </a:lnTo>
                  <a:lnTo>
                    <a:pt x="1079" y="423"/>
                  </a:lnTo>
                  <a:lnTo>
                    <a:pt x="1079" y="426"/>
                  </a:lnTo>
                  <a:lnTo>
                    <a:pt x="1083" y="426"/>
                  </a:lnTo>
                  <a:lnTo>
                    <a:pt x="1094" y="439"/>
                  </a:lnTo>
                  <a:lnTo>
                    <a:pt x="1091" y="439"/>
                  </a:lnTo>
                  <a:lnTo>
                    <a:pt x="1098" y="448"/>
                  </a:lnTo>
                  <a:lnTo>
                    <a:pt x="1098" y="464"/>
                  </a:lnTo>
                  <a:lnTo>
                    <a:pt x="1105" y="470"/>
                  </a:lnTo>
                  <a:lnTo>
                    <a:pt x="1105" y="474"/>
                  </a:lnTo>
                  <a:lnTo>
                    <a:pt x="1116" y="502"/>
                  </a:lnTo>
                  <a:lnTo>
                    <a:pt x="1120" y="499"/>
                  </a:lnTo>
                  <a:lnTo>
                    <a:pt x="1120" y="518"/>
                  </a:lnTo>
                  <a:lnTo>
                    <a:pt x="1120" y="531"/>
                  </a:lnTo>
                  <a:lnTo>
                    <a:pt x="1116" y="540"/>
                  </a:lnTo>
                  <a:lnTo>
                    <a:pt x="1109" y="566"/>
                  </a:lnTo>
                  <a:lnTo>
                    <a:pt x="1105" y="575"/>
                  </a:lnTo>
                  <a:lnTo>
                    <a:pt x="1105" y="582"/>
                  </a:lnTo>
                  <a:lnTo>
                    <a:pt x="1109" y="588"/>
                  </a:lnTo>
                  <a:lnTo>
                    <a:pt x="1109" y="601"/>
                  </a:lnTo>
                  <a:lnTo>
                    <a:pt x="1105" y="607"/>
                  </a:lnTo>
                  <a:lnTo>
                    <a:pt x="1105" y="610"/>
                  </a:lnTo>
                  <a:lnTo>
                    <a:pt x="1102" y="614"/>
                  </a:lnTo>
                  <a:lnTo>
                    <a:pt x="1094" y="626"/>
                  </a:lnTo>
                  <a:lnTo>
                    <a:pt x="1091" y="626"/>
                  </a:lnTo>
                  <a:lnTo>
                    <a:pt x="1094" y="636"/>
                  </a:lnTo>
                  <a:lnTo>
                    <a:pt x="1098" y="645"/>
                  </a:lnTo>
                  <a:lnTo>
                    <a:pt x="1091" y="642"/>
                  </a:lnTo>
                  <a:lnTo>
                    <a:pt x="1079" y="642"/>
                  </a:lnTo>
                  <a:lnTo>
                    <a:pt x="1050" y="655"/>
                  </a:lnTo>
                  <a:lnTo>
                    <a:pt x="1018" y="674"/>
                  </a:lnTo>
                  <a:lnTo>
                    <a:pt x="1014" y="671"/>
                  </a:lnTo>
                  <a:lnTo>
                    <a:pt x="1032" y="658"/>
                  </a:lnTo>
                  <a:lnTo>
                    <a:pt x="1040" y="658"/>
                  </a:lnTo>
                  <a:lnTo>
                    <a:pt x="1040" y="655"/>
                  </a:lnTo>
                  <a:lnTo>
                    <a:pt x="1029" y="655"/>
                  </a:lnTo>
                  <a:lnTo>
                    <a:pt x="1018" y="658"/>
                  </a:lnTo>
                  <a:lnTo>
                    <a:pt x="1018" y="633"/>
                  </a:lnTo>
                  <a:lnTo>
                    <a:pt x="1010" y="636"/>
                  </a:lnTo>
                  <a:lnTo>
                    <a:pt x="1006" y="642"/>
                  </a:lnTo>
                  <a:lnTo>
                    <a:pt x="1003" y="642"/>
                  </a:lnTo>
                  <a:lnTo>
                    <a:pt x="999" y="642"/>
                  </a:lnTo>
                  <a:lnTo>
                    <a:pt x="995" y="649"/>
                  </a:lnTo>
                  <a:lnTo>
                    <a:pt x="995" y="652"/>
                  </a:lnTo>
                  <a:lnTo>
                    <a:pt x="995" y="655"/>
                  </a:lnTo>
                  <a:lnTo>
                    <a:pt x="995" y="658"/>
                  </a:lnTo>
                  <a:lnTo>
                    <a:pt x="1003" y="658"/>
                  </a:lnTo>
                  <a:lnTo>
                    <a:pt x="1006" y="671"/>
                  </a:lnTo>
                  <a:lnTo>
                    <a:pt x="1021" y="674"/>
                  </a:lnTo>
                  <a:lnTo>
                    <a:pt x="984" y="699"/>
                  </a:lnTo>
                  <a:lnTo>
                    <a:pt x="963" y="719"/>
                  </a:lnTo>
                  <a:lnTo>
                    <a:pt x="952" y="722"/>
                  </a:lnTo>
                  <a:lnTo>
                    <a:pt x="919" y="741"/>
                  </a:lnTo>
                  <a:lnTo>
                    <a:pt x="890" y="757"/>
                  </a:lnTo>
                  <a:lnTo>
                    <a:pt x="879" y="763"/>
                  </a:lnTo>
                  <a:lnTo>
                    <a:pt x="868" y="773"/>
                  </a:lnTo>
                  <a:lnTo>
                    <a:pt x="857" y="779"/>
                  </a:lnTo>
                  <a:lnTo>
                    <a:pt x="838" y="795"/>
                  </a:lnTo>
                  <a:lnTo>
                    <a:pt x="821" y="811"/>
                  </a:lnTo>
                  <a:lnTo>
                    <a:pt x="821" y="814"/>
                  </a:lnTo>
                  <a:lnTo>
                    <a:pt x="814" y="824"/>
                  </a:lnTo>
                  <a:lnTo>
                    <a:pt x="806" y="839"/>
                  </a:lnTo>
                  <a:lnTo>
                    <a:pt x="795" y="868"/>
                  </a:lnTo>
                  <a:lnTo>
                    <a:pt x="795" y="871"/>
                  </a:lnTo>
                  <a:lnTo>
                    <a:pt x="791" y="894"/>
                  </a:lnTo>
                  <a:lnTo>
                    <a:pt x="799" y="932"/>
                  </a:lnTo>
                  <a:lnTo>
                    <a:pt x="806" y="948"/>
                  </a:lnTo>
                  <a:lnTo>
                    <a:pt x="814" y="989"/>
                  </a:lnTo>
                  <a:lnTo>
                    <a:pt x="795" y="999"/>
                  </a:lnTo>
                  <a:lnTo>
                    <a:pt x="780" y="999"/>
                  </a:lnTo>
                  <a:lnTo>
                    <a:pt x="769" y="989"/>
                  </a:lnTo>
                  <a:lnTo>
                    <a:pt x="751" y="983"/>
                  </a:lnTo>
                  <a:lnTo>
                    <a:pt x="718" y="979"/>
                  </a:lnTo>
                  <a:lnTo>
                    <a:pt x="715" y="976"/>
                  </a:lnTo>
                  <a:lnTo>
                    <a:pt x="711" y="976"/>
                  </a:lnTo>
                  <a:lnTo>
                    <a:pt x="689" y="964"/>
                  </a:lnTo>
                  <a:lnTo>
                    <a:pt x="681" y="964"/>
                  </a:lnTo>
                  <a:lnTo>
                    <a:pt x="674" y="960"/>
                  </a:lnTo>
                  <a:lnTo>
                    <a:pt x="674" y="957"/>
                  </a:lnTo>
                  <a:lnTo>
                    <a:pt x="653" y="951"/>
                  </a:lnTo>
                  <a:lnTo>
                    <a:pt x="638" y="935"/>
                  </a:lnTo>
                  <a:lnTo>
                    <a:pt x="631" y="909"/>
                  </a:lnTo>
                  <a:lnTo>
                    <a:pt x="616" y="894"/>
                  </a:lnTo>
                  <a:lnTo>
                    <a:pt x="612" y="868"/>
                  </a:lnTo>
                  <a:lnTo>
                    <a:pt x="609" y="846"/>
                  </a:lnTo>
                  <a:lnTo>
                    <a:pt x="597" y="833"/>
                  </a:lnTo>
                  <a:lnTo>
                    <a:pt x="587" y="827"/>
                  </a:lnTo>
                  <a:lnTo>
                    <a:pt x="587" y="824"/>
                  </a:lnTo>
                </a:path>
              </a:pathLst>
            </a:custGeom>
            <a:grpFill/>
            <a:ln w="28575" cap="rnd" cmpd="sng">
              <a:solidFill>
                <a:srgbClr val="000000"/>
              </a:solidFill>
              <a:prstDash val="solid"/>
              <a:round/>
              <a:headEnd type="none" w="sm" len="sm"/>
              <a:tailEnd type="none" w="sm" len="sm"/>
            </a:ln>
          </p:spPr>
          <p:txBody>
            <a:bodyPr/>
            <a:lstStyle/>
            <a:p>
              <a:pPr>
                <a:defRPr/>
              </a:pPr>
              <a:endParaRPr lang="ru-RU"/>
            </a:p>
          </p:txBody>
        </p:sp>
      </p:gr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55650" y="246580"/>
            <a:ext cx="7581900" cy="661470"/>
          </a:xfrm>
        </p:spPr>
        <p:txBody>
          <a:bodyPr/>
          <a:lstStyle/>
          <a:p>
            <a:pPr eaLnBrk="1" hangingPunct="1"/>
            <a:r>
              <a:rPr lang="ru-RU" dirty="0" smtClean="0">
                <a:solidFill>
                  <a:schemeClr val="tx2"/>
                </a:solidFill>
              </a:rPr>
              <a:t>Пространственные </a:t>
            </a:r>
            <a:r>
              <a:rPr lang="en-US" dirty="0" smtClean="0">
                <a:solidFill>
                  <a:schemeClr val="tx2"/>
                </a:solidFill>
              </a:rPr>
              <a:t>SQL</a:t>
            </a:r>
            <a:r>
              <a:rPr lang="ru-RU" dirty="0" smtClean="0">
                <a:solidFill>
                  <a:schemeClr val="tx2"/>
                </a:solidFill>
              </a:rPr>
              <a:t>-запросы</a:t>
            </a:r>
            <a:r>
              <a:rPr lang="ru-RU" dirty="0" smtClean="0"/>
              <a:t/>
            </a:r>
            <a:br>
              <a:rPr lang="ru-RU" dirty="0" smtClean="0"/>
            </a:br>
            <a:endParaRPr lang="ru-RU" dirty="0" smtClean="0"/>
          </a:p>
        </p:txBody>
      </p:sp>
      <p:sp>
        <p:nvSpPr>
          <p:cNvPr id="26627" name="Rectangle 3"/>
          <p:cNvSpPr>
            <a:spLocks noChangeArrowheads="1"/>
          </p:cNvSpPr>
          <p:nvPr/>
        </p:nvSpPr>
        <p:spPr bwMode="auto">
          <a:xfrm>
            <a:off x="215900" y="1412875"/>
            <a:ext cx="8964613" cy="458788"/>
          </a:xfrm>
          <a:prstGeom prst="rect">
            <a:avLst/>
          </a:prstGeom>
          <a:noFill/>
          <a:ln w="9525">
            <a:noFill/>
            <a:miter lim="800000"/>
            <a:headEnd/>
            <a:tailEnd/>
          </a:ln>
        </p:spPr>
        <p:txBody>
          <a:bodyPr lIns="92160" tIns="46080" rIns="92160" bIns="46080">
            <a:spAutoFit/>
          </a:bodyPr>
          <a:lstStyle/>
          <a:p>
            <a:pPr defTabSz="449263">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a:solidFill>
                  <a:srgbClr val="000000"/>
                </a:solidFill>
                <a:cs typeface="Times New Roman" pitchFamily="18" charset="0"/>
              </a:rPr>
              <a:t>Найти все индийские рестораны в радиусе 5 км от отеля</a:t>
            </a:r>
          </a:p>
        </p:txBody>
      </p:sp>
      <p:sp>
        <p:nvSpPr>
          <p:cNvPr id="26628" name="Rectangle 4"/>
          <p:cNvSpPr>
            <a:spLocks noChangeArrowheads="1"/>
          </p:cNvSpPr>
          <p:nvPr/>
        </p:nvSpPr>
        <p:spPr bwMode="auto">
          <a:xfrm>
            <a:off x="250825" y="1989138"/>
            <a:ext cx="4981575" cy="2678383"/>
          </a:xfrm>
          <a:prstGeom prst="rect">
            <a:avLst/>
          </a:prstGeom>
          <a:solidFill>
            <a:srgbClr val="FFFF99"/>
          </a:solidFill>
          <a:ln w="28448">
            <a:solidFill>
              <a:srgbClr val="000000"/>
            </a:solidFill>
            <a:miter lim="800000"/>
            <a:headEnd/>
            <a:tailEnd/>
          </a:ln>
        </p:spPr>
        <p:txBody>
          <a:bodyPr lIns="92160" tIns="46080" rIns="92160" bIns="46080">
            <a:spAutoFit/>
          </a:bodyPr>
          <a:lstStyle/>
          <a:p>
            <a:pPr defTabSz="449263" eaLnBrk="0" hangingPunct="0">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000000"/>
                </a:solidFill>
                <a:latin typeface="Courier New" pitchFamily="49" charset="0"/>
                <a:cs typeface="Times New Roman" pitchFamily="18" charset="0"/>
              </a:rPr>
              <a:t>SELECT </a:t>
            </a:r>
            <a:r>
              <a:rPr lang="en-US" sz="1800" dirty="0" err="1">
                <a:solidFill>
                  <a:srgbClr val="000000"/>
                </a:solidFill>
                <a:latin typeface="Courier New" pitchFamily="49" charset="0"/>
                <a:cs typeface="Times New Roman" pitchFamily="18" charset="0"/>
              </a:rPr>
              <a:t>r.restaurant_name</a:t>
            </a:r>
            <a:r>
              <a:rPr lang="en-US" sz="1800" dirty="0">
                <a:solidFill>
                  <a:srgbClr val="000000"/>
                </a:solidFill>
                <a:latin typeface="Courier New" pitchFamily="49" charset="0"/>
                <a:cs typeface="Times New Roman" pitchFamily="18" charset="0"/>
              </a:rPr>
              <a:t>  </a:t>
            </a:r>
          </a:p>
          <a:p>
            <a:pPr defTabSz="449263" eaLnBrk="0" hangingPunct="0">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000000"/>
                </a:solidFill>
                <a:latin typeface="Courier New" pitchFamily="49" charset="0"/>
                <a:cs typeface="Times New Roman" pitchFamily="18" charset="0"/>
              </a:rPr>
              <a:t>  FROM restaurants r, </a:t>
            </a:r>
          </a:p>
          <a:p>
            <a:pPr defTabSz="449263" eaLnBrk="0" hangingPunct="0">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000000"/>
                </a:solidFill>
                <a:latin typeface="Courier New" pitchFamily="49" charset="0"/>
                <a:cs typeface="Times New Roman" pitchFamily="18" charset="0"/>
              </a:rPr>
              <a:t>       hotels h </a:t>
            </a:r>
          </a:p>
          <a:p>
            <a:pPr defTabSz="449263" eaLnBrk="0" hangingPunct="0">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000000"/>
                </a:solidFill>
                <a:latin typeface="Courier New" pitchFamily="49" charset="0"/>
                <a:cs typeface="Times New Roman" pitchFamily="18" charset="0"/>
              </a:rPr>
              <a:t> WHERE </a:t>
            </a:r>
            <a:r>
              <a:rPr lang="en-US" sz="1800" dirty="0" err="1">
                <a:solidFill>
                  <a:srgbClr val="000000"/>
                </a:solidFill>
                <a:latin typeface="Courier New" pitchFamily="49" charset="0"/>
                <a:cs typeface="Times New Roman" pitchFamily="18" charset="0"/>
              </a:rPr>
              <a:t>r.restaurant_type</a:t>
            </a:r>
            <a:r>
              <a:rPr lang="en-US" sz="1800" dirty="0">
                <a:solidFill>
                  <a:srgbClr val="000000"/>
                </a:solidFill>
                <a:latin typeface="Courier New" pitchFamily="49" charset="0"/>
                <a:cs typeface="Times New Roman" pitchFamily="18" charset="0"/>
              </a:rPr>
              <a:t> = ‘INDIAN’</a:t>
            </a:r>
          </a:p>
          <a:p>
            <a:pPr defTabSz="449263" eaLnBrk="0" hangingPunct="0">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000000"/>
                </a:solidFill>
                <a:latin typeface="Courier New" pitchFamily="49" charset="0"/>
                <a:cs typeface="Times New Roman" pitchFamily="18" charset="0"/>
              </a:rPr>
              <a:t>   AND </a:t>
            </a:r>
            <a:r>
              <a:rPr lang="en-US" sz="1800" dirty="0" err="1">
                <a:solidFill>
                  <a:srgbClr val="000000"/>
                </a:solidFill>
                <a:latin typeface="Courier New" pitchFamily="49" charset="0"/>
                <a:cs typeface="Times New Roman" pitchFamily="18" charset="0"/>
              </a:rPr>
              <a:t>h.hotel_name</a:t>
            </a:r>
            <a:r>
              <a:rPr lang="en-US" sz="1800" dirty="0">
                <a:solidFill>
                  <a:srgbClr val="000000"/>
                </a:solidFill>
                <a:latin typeface="Courier New" pitchFamily="49" charset="0"/>
                <a:cs typeface="Times New Roman" pitchFamily="18" charset="0"/>
              </a:rPr>
              <a:t> = ‘RADISSON’</a:t>
            </a:r>
          </a:p>
          <a:p>
            <a:pPr defTabSz="449263" eaLnBrk="0" hangingPunct="0">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000000"/>
                </a:solidFill>
                <a:latin typeface="Courier New" pitchFamily="49" charset="0"/>
                <a:cs typeface="Times New Roman" pitchFamily="18" charset="0"/>
              </a:rPr>
              <a:t>   AND SDO_WITHIN_DISTANCE(</a:t>
            </a:r>
          </a:p>
          <a:p>
            <a:pPr defTabSz="449263" eaLnBrk="0" hangingPunct="0">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000000"/>
                </a:solidFill>
                <a:latin typeface="Courier New" pitchFamily="49" charset="0"/>
                <a:cs typeface="Times New Roman" pitchFamily="18" charset="0"/>
              </a:rPr>
              <a:t>        </a:t>
            </a:r>
            <a:r>
              <a:rPr lang="en-US" sz="1800" dirty="0" err="1">
                <a:solidFill>
                  <a:srgbClr val="000000"/>
                </a:solidFill>
                <a:latin typeface="Courier New" pitchFamily="49" charset="0"/>
                <a:cs typeface="Times New Roman" pitchFamily="18" charset="0"/>
              </a:rPr>
              <a:t>r.location</a:t>
            </a:r>
            <a:r>
              <a:rPr lang="en-US" sz="1800" dirty="0">
                <a:solidFill>
                  <a:srgbClr val="000000"/>
                </a:solidFill>
                <a:latin typeface="Courier New" pitchFamily="49" charset="0"/>
                <a:cs typeface="Times New Roman" pitchFamily="18" charset="0"/>
              </a:rPr>
              <a:t>, </a:t>
            </a:r>
            <a:r>
              <a:rPr lang="en-US" sz="1800" dirty="0" err="1">
                <a:solidFill>
                  <a:srgbClr val="000000"/>
                </a:solidFill>
                <a:latin typeface="Courier New" pitchFamily="49" charset="0"/>
                <a:cs typeface="Times New Roman" pitchFamily="18" charset="0"/>
              </a:rPr>
              <a:t>h.location</a:t>
            </a:r>
            <a:r>
              <a:rPr lang="en-US" sz="1800" dirty="0">
                <a:solidFill>
                  <a:srgbClr val="000000"/>
                </a:solidFill>
                <a:latin typeface="Courier New" pitchFamily="49" charset="0"/>
                <a:cs typeface="Times New Roman" pitchFamily="18" charset="0"/>
              </a:rPr>
              <a:t>, </a:t>
            </a:r>
          </a:p>
          <a:p>
            <a:pPr defTabSz="449263" eaLnBrk="0" hangingPunct="0">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000000"/>
                </a:solidFill>
                <a:latin typeface="Courier New" pitchFamily="49" charset="0"/>
                <a:cs typeface="Times New Roman" pitchFamily="18" charset="0"/>
              </a:rPr>
              <a:t>        ‘distance=5 unit=km’) </a:t>
            </a:r>
          </a:p>
          <a:p>
            <a:pPr defTabSz="449263" eaLnBrk="0" hangingPunct="0">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ourier New" pitchFamily="49" charset="0"/>
                <a:cs typeface="Times New Roman" pitchFamily="18" charset="0"/>
              </a:rPr>
              <a:t>       = ‘TRUE’;</a:t>
            </a:r>
          </a:p>
        </p:txBody>
      </p:sp>
      <p:grpSp>
        <p:nvGrpSpPr>
          <p:cNvPr id="2" name="Group 5"/>
          <p:cNvGrpSpPr>
            <a:grpSpLocks/>
          </p:cNvGrpSpPr>
          <p:nvPr/>
        </p:nvGrpSpPr>
        <p:grpSpPr bwMode="auto">
          <a:xfrm>
            <a:off x="5514975" y="2166938"/>
            <a:ext cx="2905125" cy="3819525"/>
            <a:chOff x="3474" y="1365"/>
            <a:chExt cx="1830" cy="2406"/>
          </a:xfrm>
        </p:grpSpPr>
        <p:sp>
          <p:nvSpPr>
            <p:cNvPr id="26643" name="Line 6"/>
            <p:cNvSpPr>
              <a:spLocks noChangeShapeType="1"/>
            </p:cNvSpPr>
            <p:nvPr/>
          </p:nvSpPr>
          <p:spPr bwMode="auto">
            <a:xfrm>
              <a:off x="4371" y="1365"/>
              <a:ext cx="1" cy="2376"/>
            </a:xfrm>
            <a:prstGeom prst="line">
              <a:avLst/>
            </a:prstGeom>
            <a:noFill/>
            <a:ln w="50760">
              <a:solidFill>
                <a:srgbClr val="B2B2B2"/>
              </a:solidFill>
              <a:miter lim="800000"/>
              <a:headEnd/>
              <a:tailEnd/>
            </a:ln>
          </p:spPr>
          <p:txBody>
            <a:bodyPr/>
            <a:lstStyle/>
            <a:p>
              <a:endParaRPr lang="ru-RU"/>
            </a:p>
          </p:txBody>
        </p:sp>
        <p:sp>
          <p:nvSpPr>
            <p:cNvPr id="26644" name="Line 7"/>
            <p:cNvSpPr>
              <a:spLocks noChangeShapeType="1"/>
            </p:cNvSpPr>
            <p:nvPr/>
          </p:nvSpPr>
          <p:spPr bwMode="auto">
            <a:xfrm flipH="1">
              <a:off x="3474" y="1989"/>
              <a:ext cx="1830" cy="384"/>
            </a:xfrm>
            <a:prstGeom prst="line">
              <a:avLst/>
            </a:prstGeom>
            <a:noFill/>
            <a:ln w="50760">
              <a:solidFill>
                <a:srgbClr val="B2B2B2"/>
              </a:solidFill>
              <a:miter lim="800000"/>
              <a:headEnd/>
              <a:tailEnd/>
            </a:ln>
          </p:spPr>
          <p:txBody>
            <a:bodyPr/>
            <a:lstStyle/>
            <a:p>
              <a:endParaRPr lang="ru-RU"/>
            </a:p>
          </p:txBody>
        </p:sp>
        <p:sp>
          <p:nvSpPr>
            <p:cNvPr id="26645" name="Rectangle 8"/>
            <p:cNvSpPr>
              <a:spLocks noChangeArrowheads="1"/>
            </p:cNvSpPr>
            <p:nvPr/>
          </p:nvSpPr>
          <p:spPr bwMode="auto">
            <a:xfrm rot="-5400000">
              <a:off x="3659" y="3100"/>
              <a:ext cx="1110" cy="231"/>
            </a:xfrm>
            <a:prstGeom prst="rect">
              <a:avLst/>
            </a:prstGeom>
            <a:noFill/>
            <a:ln w="9525">
              <a:noFill/>
              <a:miter lim="800000"/>
              <a:headEnd/>
              <a:tailEnd/>
            </a:ln>
          </p:spPr>
          <p:txBody>
            <a:bodyPr wrap="none" lIns="92160" tIns="46080" rIns="92160" bIns="46080">
              <a:spAutoFit/>
            </a:bodyPr>
            <a:lstStyle/>
            <a:p>
              <a:pP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00000"/>
                  </a:solidFill>
                  <a:cs typeface="Times New Roman" pitchFamily="18" charset="0"/>
                </a:rPr>
                <a:t>Главная улица</a:t>
              </a:r>
            </a:p>
          </p:txBody>
        </p:sp>
        <p:sp>
          <p:nvSpPr>
            <p:cNvPr id="26646" name="Rectangle 9"/>
            <p:cNvSpPr>
              <a:spLocks noChangeArrowheads="1"/>
            </p:cNvSpPr>
            <p:nvPr/>
          </p:nvSpPr>
          <p:spPr bwMode="auto">
            <a:xfrm rot="-660000">
              <a:off x="4437" y="1828"/>
              <a:ext cx="655" cy="231"/>
            </a:xfrm>
            <a:prstGeom prst="rect">
              <a:avLst/>
            </a:prstGeom>
            <a:noFill/>
            <a:ln w="9525">
              <a:noFill/>
              <a:miter lim="800000"/>
              <a:headEnd/>
              <a:tailEnd/>
            </a:ln>
          </p:spPr>
          <p:txBody>
            <a:bodyPr wrap="none" lIns="92160" tIns="46080" rIns="92160" bIns="46080">
              <a:spAutoFit/>
            </a:bodyPr>
            <a:lstStyle/>
            <a:p>
              <a:pP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00000"/>
                  </a:solidFill>
                  <a:cs typeface="Times New Roman" pitchFamily="18" charset="0"/>
                </a:rPr>
                <a:t>Улица 1</a:t>
              </a:r>
            </a:p>
          </p:txBody>
        </p:sp>
        <p:sp>
          <p:nvSpPr>
            <p:cNvPr id="26647" name="Oval 10"/>
            <p:cNvSpPr>
              <a:spLocks noChangeArrowheads="1"/>
            </p:cNvSpPr>
            <p:nvPr/>
          </p:nvSpPr>
          <p:spPr bwMode="auto">
            <a:xfrm>
              <a:off x="4738" y="2276"/>
              <a:ext cx="88" cy="88"/>
            </a:xfrm>
            <a:prstGeom prst="ellipse">
              <a:avLst/>
            </a:prstGeom>
            <a:solidFill>
              <a:srgbClr val="4D4D4D"/>
            </a:solidFill>
            <a:ln w="9525">
              <a:noFill/>
              <a:round/>
              <a:headEnd/>
              <a:tailEnd/>
            </a:ln>
          </p:spPr>
          <p:txBody>
            <a:bodyPr wrap="none" anchor="ctr"/>
            <a:lstStyle/>
            <a:p>
              <a:endParaRPr lang="ru-RU"/>
            </a:p>
          </p:txBody>
        </p:sp>
        <p:sp>
          <p:nvSpPr>
            <p:cNvPr id="26648" name="Rectangle 11"/>
            <p:cNvSpPr>
              <a:spLocks noChangeArrowheads="1"/>
            </p:cNvSpPr>
            <p:nvPr/>
          </p:nvSpPr>
          <p:spPr bwMode="auto">
            <a:xfrm>
              <a:off x="4504" y="2362"/>
              <a:ext cx="723" cy="408"/>
            </a:xfrm>
            <a:prstGeom prst="rect">
              <a:avLst/>
            </a:prstGeom>
            <a:noFill/>
            <a:ln w="9525">
              <a:noFill/>
              <a:miter lim="800000"/>
              <a:headEnd/>
              <a:tailEnd/>
            </a:ln>
          </p:spPr>
          <p:txBody>
            <a:bodyPr wrap="none" lIns="92160" tIns="46080" rIns="92160" bIns="46080">
              <a:spAutoFit/>
            </a:bodyPr>
            <a:lstStyle/>
            <a:p>
              <a:pPr algn="ct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000000"/>
                  </a:solidFill>
                  <a:cs typeface="Times New Roman" pitchFamily="18" charset="0"/>
                </a:rPr>
                <a:t>Отель</a:t>
              </a:r>
            </a:p>
            <a:p>
              <a:pPr algn="ct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a:solidFill>
                    <a:srgbClr val="000000"/>
                  </a:solidFill>
                  <a:cs typeface="Times New Roman" pitchFamily="18" charset="0"/>
                </a:rPr>
                <a:t>Radisson</a:t>
              </a:r>
            </a:p>
          </p:txBody>
        </p:sp>
      </p:grpSp>
      <p:grpSp>
        <p:nvGrpSpPr>
          <p:cNvPr id="3" name="Group 12"/>
          <p:cNvGrpSpPr>
            <a:grpSpLocks/>
          </p:cNvGrpSpPr>
          <p:nvPr/>
        </p:nvGrpSpPr>
        <p:grpSpPr bwMode="auto">
          <a:xfrm>
            <a:off x="5770563" y="2582863"/>
            <a:ext cx="2932112" cy="2195512"/>
            <a:chOff x="3635" y="1627"/>
            <a:chExt cx="1847" cy="1383"/>
          </a:xfrm>
        </p:grpSpPr>
        <p:sp>
          <p:nvSpPr>
            <p:cNvPr id="26639" name="Oval 13"/>
            <p:cNvSpPr>
              <a:spLocks noChangeArrowheads="1"/>
            </p:cNvSpPr>
            <p:nvPr/>
          </p:nvSpPr>
          <p:spPr bwMode="auto">
            <a:xfrm>
              <a:off x="4061" y="1627"/>
              <a:ext cx="1422" cy="1384"/>
            </a:xfrm>
            <a:prstGeom prst="ellipse">
              <a:avLst/>
            </a:prstGeom>
            <a:noFill/>
            <a:ln w="50760">
              <a:solidFill>
                <a:srgbClr val="3333FF"/>
              </a:solidFill>
              <a:miter lim="800000"/>
              <a:headEnd/>
              <a:tailEnd/>
            </a:ln>
          </p:spPr>
          <p:txBody>
            <a:bodyPr wrap="none" anchor="ctr"/>
            <a:lstStyle/>
            <a:p>
              <a:endParaRPr lang="ru-RU"/>
            </a:p>
          </p:txBody>
        </p:sp>
        <p:grpSp>
          <p:nvGrpSpPr>
            <p:cNvPr id="4" name="Group 14"/>
            <p:cNvGrpSpPr>
              <a:grpSpLocks/>
            </p:cNvGrpSpPr>
            <p:nvPr/>
          </p:nvGrpSpPr>
          <p:grpSpPr bwMode="auto">
            <a:xfrm>
              <a:off x="3635" y="1722"/>
              <a:ext cx="1108" cy="549"/>
              <a:chOff x="3635" y="1722"/>
              <a:chExt cx="1108" cy="549"/>
            </a:xfrm>
          </p:grpSpPr>
          <p:sp>
            <p:nvSpPr>
              <p:cNvPr id="26641" name="Line 15"/>
              <p:cNvSpPr>
                <a:spLocks noChangeShapeType="1"/>
              </p:cNvSpPr>
              <p:nvPr/>
            </p:nvSpPr>
            <p:spPr bwMode="auto">
              <a:xfrm>
                <a:off x="4227" y="1935"/>
                <a:ext cx="516" cy="336"/>
              </a:xfrm>
              <a:prstGeom prst="line">
                <a:avLst/>
              </a:prstGeom>
              <a:noFill/>
              <a:ln w="12600">
                <a:solidFill>
                  <a:srgbClr val="000000"/>
                </a:solidFill>
                <a:miter lim="800000"/>
                <a:headEnd type="triangle" w="med" len="med"/>
                <a:tailEnd type="triangle" w="med" len="med"/>
              </a:ln>
            </p:spPr>
            <p:txBody>
              <a:bodyPr/>
              <a:lstStyle/>
              <a:p>
                <a:endParaRPr lang="ru-RU"/>
              </a:p>
            </p:txBody>
          </p:sp>
          <p:sp>
            <p:nvSpPr>
              <p:cNvPr id="26642" name="Rectangle 16"/>
              <p:cNvSpPr>
                <a:spLocks noChangeArrowheads="1"/>
              </p:cNvSpPr>
              <p:nvPr/>
            </p:nvSpPr>
            <p:spPr bwMode="auto">
              <a:xfrm>
                <a:off x="3635" y="1722"/>
                <a:ext cx="886" cy="231"/>
              </a:xfrm>
              <a:prstGeom prst="rect">
                <a:avLst/>
              </a:prstGeom>
              <a:noFill/>
              <a:ln w="9525">
                <a:noFill/>
                <a:miter lim="800000"/>
                <a:headEnd/>
                <a:tailEnd/>
              </a:ln>
            </p:spPr>
            <p:txBody>
              <a:bodyPr lIns="92160" tIns="46080" rIns="92160" bIns="46080">
                <a:spAutoFit/>
              </a:bodyPr>
              <a:lstStyle/>
              <a:p>
                <a:pP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cs typeface="Times New Roman" pitchFamily="18" charset="0"/>
                  </a:rPr>
                  <a:t>5 </a:t>
                </a:r>
                <a:r>
                  <a:rPr lang="ru-RU">
                    <a:solidFill>
                      <a:srgbClr val="000000"/>
                    </a:solidFill>
                    <a:cs typeface="Times New Roman" pitchFamily="18" charset="0"/>
                  </a:rPr>
                  <a:t>км</a:t>
                </a:r>
              </a:p>
            </p:txBody>
          </p:sp>
        </p:grpSp>
      </p:grpSp>
      <p:grpSp>
        <p:nvGrpSpPr>
          <p:cNvPr id="5" name="Group 17"/>
          <p:cNvGrpSpPr>
            <a:grpSpLocks/>
          </p:cNvGrpSpPr>
          <p:nvPr/>
        </p:nvGrpSpPr>
        <p:grpSpPr bwMode="auto">
          <a:xfrm>
            <a:off x="6491288" y="2143125"/>
            <a:ext cx="1271587" cy="1838325"/>
            <a:chOff x="4089" y="1350"/>
            <a:chExt cx="801" cy="1158"/>
          </a:xfrm>
        </p:grpSpPr>
        <p:grpSp>
          <p:nvGrpSpPr>
            <p:cNvPr id="6" name="Group 19"/>
            <p:cNvGrpSpPr>
              <a:grpSpLocks/>
            </p:cNvGrpSpPr>
            <p:nvPr/>
          </p:nvGrpSpPr>
          <p:grpSpPr bwMode="auto">
            <a:xfrm>
              <a:off x="4765" y="1350"/>
              <a:ext cx="125" cy="126"/>
              <a:chOff x="4765" y="1350"/>
              <a:chExt cx="125" cy="126"/>
            </a:xfrm>
          </p:grpSpPr>
          <p:sp>
            <p:nvSpPr>
              <p:cNvPr id="26637" name="Line 20"/>
              <p:cNvSpPr>
                <a:spLocks noChangeShapeType="1"/>
              </p:cNvSpPr>
              <p:nvPr/>
            </p:nvSpPr>
            <p:spPr bwMode="auto">
              <a:xfrm>
                <a:off x="4832" y="1350"/>
                <a:ext cx="1" cy="126"/>
              </a:xfrm>
              <a:prstGeom prst="line">
                <a:avLst/>
              </a:prstGeom>
              <a:noFill/>
              <a:ln w="50760">
                <a:solidFill>
                  <a:srgbClr val="FF0033"/>
                </a:solidFill>
                <a:miter lim="800000"/>
                <a:headEnd/>
                <a:tailEnd/>
              </a:ln>
            </p:spPr>
            <p:txBody>
              <a:bodyPr/>
              <a:lstStyle/>
              <a:p>
                <a:endParaRPr lang="ru-RU"/>
              </a:p>
            </p:txBody>
          </p:sp>
          <p:sp>
            <p:nvSpPr>
              <p:cNvPr id="26638" name="Line 21"/>
              <p:cNvSpPr>
                <a:spLocks noChangeShapeType="1"/>
              </p:cNvSpPr>
              <p:nvPr/>
            </p:nvSpPr>
            <p:spPr bwMode="auto">
              <a:xfrm>
                <a:off x="4765" y="1413"/>
                <a:ext cx="125" cy="1"/>
              </a:xfrm>
              <a:prstGeom prst="line">
                <a:avLst/>
              </a:prstGeom>
              <a:noFill/>
              <a:ln w="50760">
                <a:solidFill>
                  <a:srgbClr val="FF0033"/>
                </a:solidFill>
                <a:miter lim="800000"/>
                <a:headEnd/>
                <a:tailEnd/>
              </a:ln>
            </p:spPr>
            <p:txBody>
              <a:bodyPr/>
              <a:lstStyle/>
              <a:p>
                <a:endParaRPr lang="ru-RU"/>
              </a:p>
            </p:txBody>
          </p:sp>
        </p:grpSp>
        <p:grpSp>
          <p:nvGrpSpPr>
            <p:cNvPr id="7" name="Group 24"/>
            <p:cNvGrpSpPr>
              <a:grpSpLocks/>
            </p:cNvGrpSpPr>
            <p:nvPr/>
          </p:nvGrpSpPr>
          <p:grpSpPr bwMode="auto">
            <a:xfrm>
              <a:off x="4089" y="2382"/>
              <a:ext cx="126" cy="126"/>
              <a:chOff x="4089" y="2382"/>
              <a:chExt cx="126" cy="126"/>
            </a:xfrm>
          </p:grpSpPr>
          <p:sp>
            <p:nvSpPr>
              <p:cNvPr id="26635" name="Line 25"/>
              <p:cNvSpPr>
                <a:spLocks noChangeShapeType="1"/>
              </p:cNvSpPr>
              <p:nvPr/>
            </p:nvSpPr>
            <p:spPr bwMode="auto">
              <a:xfrm>
                <a:off x="4156" y="2382"/>
                <a:ext cx="1" cy="126"/>
              </a:xfrm>
              <a:prstGeom prst="line">
                <a:avLst/>
              </a:prstGeom>
              <a:noFill/>
              <a:ln w="50760">
                <a:solidFill>
                  <a:srgbClr val="FF0033"/>
                </a:solidFill>
                <a:miter lim="800000"/>
                <a:headEnd/>
                <a:tailEnd/>
              </a:ln>
            </p:spPr>
            <p:txBody>
              <a:bodyPr/>
              <a:lstStyle/>
              <a:p>
                <a:endParaRPr lang="ru-RU"/>
              </a:p>
            </p:txBody>
          </p:sp>
          <p:sp>
            <p:nvSpPr>
              <p:cNvPr id="26636" name="Line 26"/>
              <p:cNvSpPr>
                <a:spLocks noChangeShapeType="1"/>
              </p:cNvSpPr>
              <p:nvPr/>
            </p:nvSpPr>
            <p:spPr bwMode="auto">
              <a:xfrm>
                <a:off x="4089" y="2445"/>
                <a:ext cx="126" cy="1"/>
              </a:xfrm>
              <a:prstGeom prst="line">
                <a:avLst/>
              </a:prstGeom>
              <a:noFill/>
              <a:ln w="50760">
                <a:solidFill>
                  <a:srgbClr val="FF0033"/>
                </a:solidFill>
                <a:miter lim="800000"/>
                <a:headEnd/>
                <a:tailEnd/>
              </a:ln>
            </p:spPr>
            <p:txBody>
              <a:bodyPr/>
              <a:lstStyle/>
              <a:p>
                <a:endParaRPr lang="ru-RU"/>
              </a:p>
            </p:txBody>
          </p:sp>
        </p:grpSp>
      </p:grpSp>
      <p:sp>
        <p:nvSpPr>
          <p:cNvPr id="26632" name="Rectangle 28"/>
          <p:cNvSpPr>
            <a:spLocks noChangeArrowheads="1"/>
          </p:cNvSpPr>
          <p:nvPr/>
        </p:nvSpPr>
        <p:spPr bwMode="auto">
          <a:xfrm>
            <a:off x="1260475" y="3676650"/>
            <a:ext cx="3335338" cy="1182688"/>
          </a:xfrm>
          <a:prstGeom prst="rect">
            <a:avLst/>
          </a:prstGeom>
          <a:noFill/>
          <a:ln w="28440">
            <a:solidFill>
              <a:srgbClr val="FF0000"/>
            </a:solidFill>
            <a:miter lim="800000"/>
            <a:headEnd/>
            <a:tailEnd/>
          </a:ln>
        </p:spPr>
        <p:txBody>
          <a:bodyPr wrap="none" anchor="ctr"/>
          <a:lstStyle/>
          <a:p>
            <a:endParaRPr lang="ru-RU"/>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55650" y="115888"/>
            <a:ext cx="7581900" cy="857250"/>
          </a:xfrm>
        </p:spPr>
        <p:txBody>
          <a:bodyPr/>
          <a:lstStyle/>
          <a:p>
            <a:pPr eaLnBrk="1" hangingPunct="1"/>
            <a:r>
              <a:rPr lang="en-US" sz="3200" smtClean="0">
                <a:solidFill>
                  <a:schemeClr val="tx2"/>
                </a:solidFill>
              </a:rPr>
              <a:t>Oracle BI + Spatial</a:t>
            </a:r>
            <a:endParaRPr lang="ru-RU" sz="3200" smtClean="0">
              <a:solidFill>
                <a:schemeClr val="tx2"/>
              </a:solidFill>
            </a:endParaRPr>
          </a:p>
        </p:txBody>
      </p:sp>
      <p:sp>
        <p:nvSpPr>
          <p:cNvPr id="30723" name="Rectangle 5"/>
          <p:cNvSpPr>
            <a:spLocks noChangeArrowheads="1"/>
          </p:cNvSpPr>
          <p:nvPr/>
        </p:nvSpPr>
        <p:spPr bwMode="auto">
          <a:xfrm>
            <a:off x="5508625" y="1341438"/>
            <a:ext cx="1223963" cy="3167062"/>
          </a:xfrm>
          <a:prstGeom prst="rect">
            <a:avLst/>
          </a:prstGeom>
          <a:noFill/>
          <a:ln w="9525" algn="ctr">
            <a:noFill/>
            <a:round/>
            <a:headEnd/>
            <a:tailEnd/>
          </a:ln>
        </p:spPr>
        <p:txBody>
          <a:bodyPr lIns="92075" tIns="46038" rIns="92075" bIns="46038">
            <a:spAutoFit/>
          </a:bodyPr>
          <a:lstStyle/>
          <a:p>
            <a:pPr marL="119063" indent="-119063" algn="ctr">
              <a:lnSpc>
                <a:spcPct val="90000"/>
              </a:lnSpc>
              <a:spcBef>
                <a:spcPct val="50000"/>
              </a:spcBef>
              <a:buClr>
                <a:schemeClr val="accent1"/>
              </a:buClr>
            </a:pPr>
            <a:endParaRPr lang="ru-RU" sz="2000" b="1"/>
          </a:p>
        </p:txBody>
      </p:sp>
      <p:sp>
        <p:nvSpPr>
          <p:cNvPr id="30724" name="Rectangle 6"/>
          <p:cNvSpPr>
            <a:spLocks noChangeArrowheads="1"/>
          </p:cNvSpPr>
          <p:nvPr/>
        </p:nvSpPr>
        <p:spPr bwMode="auto">
          <a:xfrm>
            <a:off x="4140200" y="1412875"/>
            <a:ext cx="1511300" cy="2016125"/>
          </a:xfrm>
          <a:prstGeom prst="rect">
            <a:avLst/>
          </a:prstGeom>
          <a:noFill/>
          <a:ln w="9525" algn="ctr">
            <a:noFill/>
            <a:round/>
            <a:headEnd/>
            <a:tailEnd/>
          </a:ln>
        </p:spPr>
        <p:txBody>
          <a:bodyPr lIns="92075" tIns="46038" rIns="92075" bIns="46038">
            <a:spAutoFit/>
          </a:bodyPr>
          <a:lstStyle/>
          <a:p>
            <a:pPr marL="119063" indent="-119063" algn="ctr">
              <a:lnSpc>
                <a:spcPct val="90000"/>
              </a:lnSpc>
              <a:spcBef>
                <a:spcPct val="50000"/>
              </a:spcBef>
              <a:buClr>
                <a:schemeClr val="accent1"/>
              </a:buClr>
            </a:pPr>
            <a:endParaRPr lang="ru-RU" sz="2000" b="1"/>
          </a:p>
        </p:txBody>
      </p:sp>
      <p:pic>
        <p:nvPicPr>
          <p:cNvPr id="30725" name="Content Placeholder 8" descr="BI_MAP_ANSW_RU_1.JPG"/>
          <p:cNvPicPr>
            <a:picLocks noGrp="1" noChangeAspect="1"/>
          </p:cNvPicPr>
          <p:nvPr>
            <p:ph idx="1"/>
          </p:nvPr>
        </p:nvPicPr>
        <p:blipFill>
          <a:blip r:embed="rId2" cstate="print"/>
          <a:srcRect/>
          <a:stretch>
            <a:fillRect/>
          </a:stretch>
        </p:blipFill>
        <p:spPr>
          <a:xfrm>
            <a:off x="0" y="692150"/>
            <a:ext cx="9144000" cy="5473700"/>
          </a:xfrm>
          <a:ln w="19050">
            <a:solidFill>
              <a:schemeClr val="accent1"/>
            </a:solidFill>
          </a:ln>
        </p:spPr>
      </p:pic>
      <p:sp>
        <p:nvSpPr>
          <p:cNvPr id="30726" name="Rounded Rectangular Callout 9"/>
          <p:cNvSpPr>
            <a:spLocks noChangeArrowheads="1"/>
          </p:cNvSpPr>
          <p:nvPr/>
        </p:nvSpPr>
        <p:spPr bwMode="auto">
          <a:xfrm>
            <a:off x="5940425" y="1052513"/>
            <a:ext cx="2160588" cy="593725"/>
          </a:xfrm>
          <a:prstGeom prst="wedgeRoundRectCallout">
            <a:avLst>
              <a:gd name="adj1" fmla="val -127463"/>
              <a:gd name="adj2" fmla="val 44361"/>
              <a:gd name="adj3" fmla="val 16667"/>
            </a:avLst>
          </a:prstGeom>
          <a:solidFill>
            <a:schemeClr val="tx2"/>
          </a:solidFill>
          <a:ln w="9525" algn="ctr">
            <a:noFill/>
            <a:round/>
            <a:headEnd/>
            <a:tailEnd/>
          </a:ln>
        </p:spPr>
        <p:txBody>
          <a:bodyPr lIns="92075" tIns="46038" rIns="92075" bIns="46038">
            <a:spAutoFit/>
          </a:bodyPr>
          <a:lstStyle/>
          <a:p>
            <a:pPr marL="119063" indent="-119063" algn="ctr">
              <a:lnSpc>
                <a:spcPct val="90000"/>
              </a:lnSpc>
              <a:spcBef>
                <a:spcPct val="50000"/>
              </a:spcBef>
              <a:buClr>
                <a:schemeClr val="accent1"/>
              </a:buClr>
            </a:pPr>
            <a:r>
              <a:rPr lang="ru-RU" sz="1600" b="1">
                <a:solidFill>
                  <a:schemeClr val="bg1"/>
                </a:solidFill>
              </a:rPr>
              <a:t>Вид представления</a:t>
            </a:r>
          </a:p>
        </p:txBody>
      </p:sp>
      <p:sp>
        <p:nvSpPr>
          <p:cNvPr id="30727" name="Rectangle 10"/>
          <p:cNvSpPr>
            <a:spLocks noChangeArrowheads="1"/>
          </p:cNvSpPr>
          <p:nvPr/>
        </p:nvSpPr>
        <p:spPr bwMode="auto">
          <a:xfrm>
            <a:off x="3924300" y="1412875"/>
            <a:ext cx="2016125" cy="2087563"/>
          </a:xfrm>
          <a:prstGeom prst="rect">
            <a:avLst/>
          </a:prstGeom>
          <a:noFill/>
          <a:ln w="44450" algn="ctr">
            <a:solidFill>
              <a:schemeClr val="tx2"/>
            </a:solidFill>
            <a:round/>
            <a:headEnd/>
            <a:tailEnd/>
          </a:ln>
        </p:spPr>
        <p:txBody>
          <a:bodyPr lIns="92075" tIns="46038" rIns="92075" bIns="46038">
            <a:spAutoFit/>
          </a:bodyPr>
          <a:lstStyle/>
          <a:p>
            <a:pPr marL="119063" indent="-119063" algn="ctr">
              <a:lnSpc>
                <a:spcPct val="90000"/>
              </a:lnSpc>
              <a:spcBef>
                <a:spcPct val="50000"/>
              </a:spcBef>
              <a:buClr>
                <a:schemeClr val="accent1"/>
              </a:buClr>
            </a:pPr>
            <a:endParaRPr lang="ru-RU" sz="2000" b="1"/>
          </a:p>
        </p:txBody>
      </p:sp>
      <p:pic>
        <p:nvPicPr>
          <p:cNvPr id="12" name="Picture 11" descr="BI_MAP_ANSW_RU_2.JPG"/>
          <p:cNvPicPr>
            <a:picLocks noChangeAspect="1"/>
          </p:cNvPicPr>
          <p:nvPr/>
        </p:nvPicPr>
        <p:blipFill>
          <a:blip r:embed="rId3" cstate="print"/>
          <a:srcRect/>
          <a:stretch>
            <a:fillRect/>
          </a:stretch>
        </p:blipFill>
        <p:spPr bwMode="auto">
          <a:xfrm>
            <a:off x="1042988" y="1628775"/>
            <a:ext cx="7620000" cy="4238625"/>
          </a:xfrm>
          <a:prstGeom prst="rect">
            <a:avLst/>
          </a:prstGeom>
          <a:noFill/>
          <a:ln w="25400">
            <a:solidFill>
              <a:schemeClr val="tx1"/>
            </a:solidFill>
            <a:miter lim="800000"/>
            <a:headEnd/>
            <a:tailEnd/>
          </a:ln>
        </p:spPr>
      </p:pic>
      <p:sp>
        <p:nvSpPr>
          <p:cNvPr id="13" name="Rectangle 12"/>
          <p:cNvSpPr>
            <a:spLocks noChangeArrowheads="1"/>
          </p:cNvSpPr>
          <p:nvPr/>
        </p:nvSpPr>
        <p:spPr bwMode="auto">
          <a:xfrm>
            <a:off x="4427538" y="4365625"/>
            <a:ext cx="2376487" cy="431800"/>
          </a:xfrm>
          <a:prstGeom prst="rect">
            <a:avLst/>
          </a:prstGeom>
          <a:noFill/>
          <a:ln w="34925" algn="ctr">
            <a:solidFill>
              <a:schemeClr val="tx2"/>
            </a:solidFill>
            <a:round/>
            <a:headEnd/>
            <a:tailEnd/>
          </a:ln>
        </p:spPr>
        <p:txBody>
          <a:bodyPr lIns="92075" tIns="46038" rIns="92075" bIns="46038">
            <a:spAutoFit/>
          </a:bodyPr>
          <a:lstStyle/>
          <a:p>
            <a:pPr marL="119063" indent="-119063" algn="ctr">
              <a:lnSpc>
                <a:spcPct val="90000"/>
              </a:lnSpc>
              <a:spcBef>
                <a:spcPct val="50000"/>
              </a:spcBef>
              <a:buClr>
                <a:schemeClr val="accent1"/>
              </a:buClr>
            </a:pPr>
            <a:endParaRPr lang="ru-RU" sz="2000" b="1"/>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8676" name="Picture 4"/>
          <p:cNvPicPr>
            <a:picLocks noChangeAspect="1" noChangeArrowheads="1"/>
          </p:cNvPicPr>
          <p:nvPr/>
        </p:nvPicPr>
        <p:blipFill>
          <a:blip r:embed="rId3" cstate="print"/>
          <a:srcRect b="29219"/>
          <a:stretch>
            <a:fillRect/>
          </a:stretch>
        </p:blipFill>
        <p:spPr bwMode="auto">
          <a:xfrm>
            <a:off x="138113" y="912813"/>
            <a:ext cx="8888412" cy="5156200"/>
          </a:xfrm>
          <a:prstGeom prst="rect">
            <a:avLst/>
          </a:prstGeom>
          <a:noFill/>
          <a:ln w="9360">
            <a:solidFill>
              <a:srgbClr val="000000"/>
            </a:solidFill>
            <a:miter lim="800000"/>
            <a:headEnd/>
            <a:tailEnd/>
          </a:ln>
          <a:effectLst>
            <a:outerShdw dist="17819" dir="2700000" algn="ctr" rotWithShape="0">
              <a:srgbClr val="808080"/>
            </a:outerShdw>
          </a:effectLst>
        </p:spPr>
      </p:pic>
      <p:sp>
        <p:nvSpPr>
          <p:cNvPr id="3542021" name="Rectangle 8"/>
          <p:cNvSpPr>
            <a:spLocks noGrp="1" noChangeArrowheads="1"/>
          </p:cNvSpPr>
          <p:nvPr>
            <p:ph type="title" idx="4294967295"/>
          </p:nvPr>
        </p:nvSpPr>
        <p:spPr>
          <a:xfrm>
            <a:off x="723900" y="92074"/>
            <a:ext cx="8267700" cy="746125"/>
          </a:xfrm>
        </p:spPr>
        <p:txBody>
          <a:bodyPr/>
          <a:lstStyle/>
          <a:p>
            <a:r>
              <a:rPr lang="ru-RU" sz="2800" dirty="0" smtClean="0">
                <a:solidFill>
                  <a:srgbClr val="000000"/>
                </a:solidFill>
              </a:rPr>
              <a:t>Встроенная пространственная визуализация</a:t>
            </a:r>
            <a:br>
              <a:rPr lang="ru-RU" sz="2800" dirty="0" smtClean="0">
                <a:solidFill>
                  <a:srgbClr val="000000"/>
                </a:solidFill>
              </a:rPr>
            </a:br>
            <a:r>
              <a:rPr lang="ru-RU" sz="2400" i="1" dirty="0" smtClean="0">
                <a:solidFill>
                  <a:schemeClr val="accent1"/>
                </a:solidFill>
              </a:rPr>
              <a:t>Динамическое отображение показателей на карте</a:t>
            </a:r>
            <a:endParaRPr lang="en-US" sz="2400" i="1" dirty="0">
              <a:solidFill>
                <a:schemeClr val="accent1"/>
              </a:solidFill>
            </a:endParaRP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89000" y="115888"/>
            <a:ext cx="8075613" cy="857250"/>
          </a:xfrm>
        </p:spPr>
        <p:txBody>
          <a:bodyPr/>
          <a:lstStyle/>
          <a:p>
            <a:pPr eaLnBrk="1" hangingPunct="1"/>
            <a:r>
              <a:rPr lang="ru-RU" sz="2800" smtClean="0"/>
              <a:t>Интеграция </a:t>
            </a:r>
            <a:r>
              <a:rPr lang="en-US" sz="2800" smtClean="0">
                <a:solidFill>
                  <a:schemeClr val="tx2"/>
                </a:solidFill>
              </a:rPr>
              <a:t>Oracle BI</a:t>
            </a:r>
            <a:r>
              <a:rPr lang="ru-RU" sz="2800" smtClean="0">
                <a:solidFill>
                  <a:schemeClr val="tx2"/>
                </a:solidFill>
              </a:rPr>
              <a:t> </a:t>
            </a:r>
            <a:r>
              <a:rPr lang="ru-RU" sz="2800" smtClean="0"/>
              <a:t>с технологией </a:t>
            </a:r>
            <a:r>
              <a:rPr lang="en-US" sz="2800" smtClean="0">
                <a:solidFill>
                  <a:schemeClr val="tx2"/>
                </a:solidFill>
              </a:rPr>
              <a:t>Spatial</a:t>
            </a:r>
            <a:endParaRPr lang="ru-RU" sz="2800" smtClean="0">
              <a:solidFill>
                <a:schemeClr val="tx2"/>
              </a:solidFill>
            </a:endParaRPr>
          </a:p>
        </p:txBody>
      </p:sp>
      <p:sp>
        <p:nvSpPr>
          <p:cNvPr id="29699" name="Content Placeholder 2"/>
          <p:cNvSpPr>
            <a:spLocks noGrp="1"/>
          </p:cNvSpPr>
          <p:nvPr>
            <p:ph idx="1"/>
          </p:nvPr>
        </p:nvSpPr>
        <p:spPr>
          <a:xfrm>
            <a:off x="611188" y="1389063"/>
            <a:ext cx="3887787" cy="4343400"/>
          </a:xfrm>
        </p:spPr>
        <p:txBody>
          <a:bodyPr/>
          <a:lstStyle/>
          <a:p>
            <a:pPr eaLnBrk="1" hangingPunct="1"/>
            <a:r>
              <a:rPr lang="ru-RU" smtClean="0"/>
              <a:t>Полная интеграция</a:t>
            </a:r>
            <a:r>
              <a:rPr lang="en-US" smtClean="0"/>
              <a:t> </a:t>
            </a:r>
            <a:r>
              <a:rPr lang="ru-RU" smtClean="0"/>
              <a:t>с </a:t>
            </a:r>
            <a:r>
              <a:rPr lang="en-US" smtClean="0"/>
              <a:t>Oracle Spatial </a:t>
            </a:r>
            <a:r>
              <a:rPr lang="ru-RU" smtClean="0"/>
              <a:t>и </a:t>
            </a:r>
            <a:r>
              <a:rPr lang="en-US" smtClean="0"/>
              <a:t>MapViewer</a:t>
            </a:r>
          </a:p>
          <a:p>
            <a:pPr eaLnBrk="1" hangingPunct="1"/>
            <a:r>
              <a:rPr lang="ru-RU" smtClean="0"/>
              <a:t>Простой и понятный интерфейс для работы с пространственными данными</a:t>
            </a:r>
          </a:p>
          <a:p>
            <a:pPr eaLnBrk="1" hangingPunct="1"/>
            <a:r>
              <a:rPr lang="ru-RU" smtClean="0"/>
              <a:t>Один из типов представлений отчета</a:t>
            </a:r>
          </a:p>
          <a:p>
            <a:pPr eaLnBrk="1" hangingPunct="1"/>
            <a:endParaRPr lang="ru-RU" smtClean="0"/>
          </a:p>
        </p:txBody>
      </p:sp>
      <p:pic>
        <p:nvPicPr>
          <p:cNvPr id="29700" name="Picture 4" descr="BI_maps.JPG"/>
          <p:cNvPicPr>
            <a:picLocks noChangeAspect="1"/>
          </p:cNvPicPr>
          <p:nvPr/>
        </p:nvPicPr>
        <p:blipFill>
          <a:blip r:embed="rId2" cstate="print"/>
          <a:srcRect/>
          <a:stretch>
            <a:fillRect/>
          </a:stretch>
        </p:blipFill>
        <p:spPr bwMode="auto">
          <a:xfrm>
            <a:off x="4427538" y="1268413"/>
            <a:ext cx="4605337" cy="4105275"/>
          </a:xfrm>
          <a:prstGeom prst="rect">
            <a:avLst/>
          </a:prstGeom>
          <a:noFill/>
          <a:ln w="25400">
            <a:solidFill>
              <a:schemeClr val="accent1"/>
            </a:solid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9000" y="2993572"/>
            <a:ext cx="7297057" cy="941388"/>
          </a:xfrm>
        </p:spPr>
        <p:txBody>
          <a:bodyPr/>
          <a:lstStyle/>
          <a:p>
            <a:r>
              <a:rPr lang="ru-RU" dirty="0" smtClean="0"/>
              <a:t>Аналитическая платформа </a:t>
            </a:r>
            <a:r>
              <a:rPr lang="en-US" dirty="0" smtClean="0"/>
              <a:t>Oracle</a:t>
            </a:r>
            <a:endParaRPr lang="ru-RU" dirty="0"/>
          </a:p>
        </p:txBody>
      </p:sp>
      <p:pic>
        <p:nvPicPr>
          <p:cNvPr id="4" name="Picture 3" descr="Right Red"/>
          <p:cNvPicPr>
            <a:picLocks noChangeAspect="1" noChangeArrowheads="1"/>
          </p:cNvPicPr>
          <p:nvPr/>
        </p:nvPicPr>
        <p:blipFill>
          <a:blip r:embed="rId2" cstate="print"/>
          <a:srcRect/>
          <a:stretch>
            <a:fillRect/>
          </a:stretch>
        </p:blipFill>
        <p:spPr bwMode="auto">
          <a:xfrm>
            <a:off x="6654800" y="0"/>
            <a:ext cx="2489200" cy="685800"/>
          </a:xfrm>
          <a:prstGeom prst="rect">
            <a:avLst/>
          </a:prstGeom>
          <a:noFill/>
          <a:ln w="9525">
            <a:noFill/>
            <a:miter lim="800000"/>
            <a:headEnd/>
            <a:tailEnd/>
          </a:ln>
        </p:spPr>
      </p:pic>
      <p:pic>
        <p:nvPicPr>
          <p:cNvPr id="5" name="Picture 4" descr="agenda.jpg"/>
          <p:cNvPicPr>
            <a:picLocks noChangeAspect="1"/>
          </p:cNvPicPr>
          <p:nvPr/>
        </p:nvPicPr>
        <p:blipFill>
          <a:blip r:embed="rId3" cstate="print"/>
          <a:stretch>
            <a:fillRect/>
          </a:stretch>
        </p:blipFill>
        <p:spPr>
          <a:xfrm>
            <a:off x="6649511" y="692808"/>
            <a:ext cx="2494490" cy="2113891"/>
          </a:xfrm>
          <a:prstGeom prst="rect">
            <a:avLst/>
          </a:prstGeo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6829" y="2242457"/>
            <a:ext cx="5631543" cy="941388"/>
          </a:xfrm>
        </p:spPr>
        <p:txBody>
          <a:bodyPr/>
          <a:lstStyle/>
          <a:p>
            <a:r>
              <a:rPr lang="ru-RU" dirty="0" smtClean="0"/>
              <a:t>Активный бизнес-анализ</a:t>
            </a:r>
            <a:endParaRPr lang="ru-RU"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4"/>
          <p:cNvSpPr>
            <a:spLocks/>
          </p:cNvSpPr>
          <p:nvPr/>
        </p:nvSpPr>
        <p:spPr bwMode="auto">
          <a:xfrm>
            <a:off x="273050" y="3751263"/>
            <a:ext cx="4143375" cy="1768475"/>
          </a:xfrm>
          <a:prstGeom prst="roundRect">
            <a:avLst>
              <a:gd name="adj" fmla="val 7574"/>
            </a:avLst>
          </a:prstGeom>
          <a:gradFill rotWithShape="0">
            <a:gsLst>
              <a:gs pos="0">
                <a:srgbClr val="CCCCCC"/>
              </a:gs>
              <a:gs pos="100000">
                <a:srgbClr val="CCCCCC">
                  <a:alpha val="0"/>
                </a:srgbClr>
              </a:gs>
            </a:gsLst>
            <a:lin ang="5400000" scaled="1"/>
          </a:gradFill>
          <a:ln>
            <a:noFill/>
          </a:ln>
          <a:extLst>
            <a:ext uri="{91240B29-F687-4F45-9708-019B960494DF}">
              <a14:hiddenLine xmlns="" xmlns:a14="http://schemas.microsoft.com/office/drawing/2010/main" w="25400">
                <a:solidFill>
                  <a:schemeClr val="tx1"/>
                </a:solidFill>
                <a:miter lim="800000"/>
                <a:headEnd/>
                <a:tailEnd/>
              </a14:hiddenLine>
            </a:ext>
          </a:extLst>
        </p:spPr>
        <p:txBody>
          <a:bodyPr lIns="0" tIns="0" rIns="0" bIns="0"/>
          <a:lstStyle/>
          <a:p>
            <a:pPr algn="ctr">
              <a:lnSpc>
                <a:spcPct val="90000"/>
              </a:lnSpc>
              <a:spcBef>
                <a:spcPct val="50000"/>
              </a:spcBef>
              <a:buClr>
                <a:schemeClr val="accent1"/>
              </a:buClr>
            </a:pPr>
            <a:endParaRPr lang="en-US"/>
          </a:p>
        </p:txBody>
      </p:sp>
      <p:sp>
        <p:nvSpPr>
          <p:cNvPr id="21507" name="AutoShape 5"/>
          <p:cNvSpPr>
            <a:spLocks/>
          </p:cNvSpPr>
          <p:nvPr/>
        </p:nvSpPr>
        <p:spPr bwMode="auto">
          <a:xfrm>
            <a:off x="273050" y="1671638"/>
            <a:ext cx="4143375" cy="1766887"/>
          </a:xfrm>
          <a:prstGeom prst="roundRect">
            <a:avLst>
              <a:gd name="adj" fmla="val 7574"/>
            </a:avLst>
          </a:prstGeom>
          <a:gradFill rotWithShape="0">
            <a:gsLst>
              <a:gs pos="0">
                <a:srgbClr val="CCCCCC">
                  <a:alpha val="0"/>
                </a:srgbClr>
              </a:gs>
              <a:gs pos="100000">
                <a:srgbClr val="CCCCCC"/>
              </a:gs>
            </a:gsLst>
            <a:lin ang="5400000" scaled="1"/>
          </a:gradFill>
          <a:ln>
            <a:noFill/>
          </a:ln>
          <a:extLst>
            <a:ext uri="{91240B29-F687-4F45-9708-019B960494DF}">
              <a14:hiddenLine xmlns="" xmlns:a14="http://schemas.microsoft.com/office/drawing/2010/main" w="25400">
                <a:solidFill>
                  <a:schemeClr val="tx1"/>
                </a:solidFill>
                <a:miter lim="800000"/>
                <a:headEnd/>
                <a:tailEnd/>
              </a14:hiddenLine>
            </a:ext>
          </a:extLst>
        </p:spPr>
        <p:txBody>
          <a:bodyPr lIns="0" tIns="0" rIns="0" bIns="0"/>
          <a:lstStyle/>
          <a:p>
            <a:pPr algn="ctr">
              <a:lnSpc>
                <a:spcPct val="90000"/>
              </a:lnSpc>
              <a:spcBef>
                <a:spcPct val="50000"/>
              </a:spcBef>
              <a:buClr>
                <a:schemeClr val="accent1"/>
              </a:buClr>
            </a:pPr>
            <a:endParaRPr lang="en-US"/>
          </a:p>
        </p:txBody>
      </p:sp>
      <p:pic>
        <p:nvPicPr>
          <p:cNvPr id="21508"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690563" cy="68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1509" name="Rectangle 9"/>
          <p:cNvSpPr>
            <a:spLocks noGrp="1" noChangeArrowheads="1"/>
          </p:cNvSpPr>
          <p:nvPr>
            <p:ph type="title"/>
          </p:nvPr>
        </p:nvSpPr>
        <p:spPr>
          <a:xfrm>
            <a:off x="808622" y="0"/>
            <a:ext cx="7902242" cy="866274"/>
          </a:xfrm>
        </p:spPr>
        <p:txBody>
          <a:bodyPr/>
          <a:lstStyle/>
          <a:p>
            <a:r>
              <a:rPr lang="ru-RU" sz="3000" dirty="0" smtClean="0"/>
              <a:t>Активный бизнес-анализ</a:t>
            </a:r>
            <a:r>
              <a:rPr lang="ru-RU" sz="2200" dirty="0" smtClean="0"/>
              <a:t/>
            </a:r>
            <a:br>
              <a:rPr lang="ru-RU" sz="2200" dirty="0" smtClean="0"/>
            </a:br>
            <a:r>
              <a:rPr lang="ru-RU" sz="2200" dirty="0" smtClean="0">
                <a:solidFill>
                  <a:schemeClr val="accent1"/>
                </a:solidFill>
              </a:rPr>
              <a:t>А</a:t>
            </a:r>
            <a:r>
              <a:rPr lang="ru-RU" sz="2400" i="1" dirty="0" smtClean="0">
                <a:solidFill>
                  <a:schemeClr val="accent1"/>
                </a:solidFill>
              </a:rPr>
              <a:t>нализ и действия в едином замкнутом цикле</a:t>
            </a:r>
            <a:r>
              <a:rPr lang="en-US" sz="2400" dirty="0" smtClean="0"/>
              <a:t/>
            </a:r>
            <a:br>
              <a:rPr lang="en-US" sz="2400" dirty="0" smtClean="0"/>
            </a:br>
            <a:r>
              <a:rPr lang="en-US" sz="2400" dirty="0" smtClean="0"/>
              <a:t/>
            </a:r>
            <a:br>
              <a:rPr lang="en-US" sz="2400" dirty="0" smtClean="0"/>
            </a:br>
            <a:endParaRPr lang="en-US" sz="2400" dirty="0" smtClean="0"/>
          </a:p>
        </p:txBody>
      </p:sp>
      <p:pic>
        <p:nvPicPr>
          <p:cNvPr id="21510" name="Picture 1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95400" y="1751013"/>
            <a:ext cx="2132013" cy="1598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1511" name="Rectangle 11"/>
          <p:cNvSpPr>
            <a:spLocks/>
          </p:cNvSpPr>
          <p:nvPr/>
        </p:nvSpPr>
        <p:spPr bwMode="auto">
          <a:xfrm>
            <a:off x="303213" y="990600"/>
            <a:ext cx="4125912" cy="608013"/>
          </a:xfrm>
          <a:prstGeom prst="rect">
            <a:avLst/>
          </a:prstGeom>
          <a:solidFill>
            <a:srgbClr val="777777"/>
          </a:solidFill>
          <a:ln w="25400">
            <a:solidFill>
              <a:srgbClr val="777777"/>
            </a:solidFill>
            <a:bevel/>
            <a:headEnd/>
            <a:tailEnd/>
          </a:ln>
        </p:spPr>
        <p:txBody>
          <a:bodyPr lIns="26788" tIns="26788" rIns="26788" bIns="26788" anchor="ctr"/>
          <a:lstStyle/>
          <a:p>
            <a:pPr marL="90488" indent="-90488" algn="ctr">
              <a:lnSpc>
                <a:spcPct val="90000"/>
              </a:lnSpc>
              <a:spcBef>
                <a:spcPts val="1200"/>
              </a:spcBef>
              <a:buClr>
                <a:schemeClr val="accent1"/>
              </a:buClr>
            </a:pPr>
            <a:r>
              <a:rPr lang="ru-RU" dirty="0" smtClean="0">
                <a:solidFill>
                  <a:srgbClr val="FFFFFF"/>
                </a:solidFill>
                <a:sym typeface="Arial" pitchFamily="34" charset="0"/>
              </a:rPr>
              <a:t>ТРАДИЦИОННЫЙ  </a:t>
            </a:r>
            <a:r>
              <a:rPr lang="ru-RU" dirty="0" smtClean="0">
                <a:solidFill>
                  <a:srgbClr val="FFFFFF"/>
                </a:solidFill>
                <a:sym typeface="Arial" pitchFamily="34" charset="0"/>
              </a:rPr>
              <a:t>ПОДХОД</a:t>
            </a:r>
            <a:endParaRPr lang="en-US" dirty="0">
              <a:solidFill>
                <a:srgbClr val="FFFFFF"/>
              </a:solidFill>
              <a:sym typeface="Arial" pitchFamily="34" charset="0"/>
            </a:endParaRPr>
          </a:p>
        </p:txBody>
      </p:sp>
      <p:pic>
        <p:nvPicPr>
          <p:cNvPr id="21512" name="Picture 12"/>
          <p:cNvPicPr>
            <a:picLocks noChangeAspect="1" noChangeArrowheads="1"/>
          </p:cNvPicPr>
          <p:nvPr/>
        </p:nvPicPr>
        <p:blipFill>
          <a:blip r:embed="rId5" cstate="print">
            <a:extLst>
              <a:ext uri="{28A0092B-C50C-407E-A947-70E740481C1C}">
                <a14:useLocalDpi xmlns="" xmlns:a14="http://schemas.microsoft.com/office/drawing/2010/main" val="0"/>
              </a:ext>
            </a:extLst>
          </a:blip>
          <a:srcRect b="11765"/>
          <a:stretch>
            <a:fillRect/>
          </a:stretch>
        </p:blipFill>
        <p:spPr bwMode="auto">
          <a:xfrm>
            <a:off x="1365250" y="4643438"/>
            <a:ext cx="463550" cy="855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513" name="Picture 1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982788" y="3884613"/>
            <a:ext cx="915987" cy="167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514" name="Picture 1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11225" y="3884613"/>
            <a:ext cx="911225" cy="687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1515" name="Line 15"/>
          <p:cNvSpPr>
            <a:spLocks noChangeShapeType="1"/>
          </p:cNvSpPr>
          <p:nvPr/>
        </p:nvSpPr>
        <p:spPr bwMode="auto">
          <a:xfrm rot="10800000" flipH="1">
            <a:off x="303213" y="3598863"/>
            <a:ext cx="4116387" cy="1587"/>
          </a:xfrm>
          <a:prstGeom prst="line">
            <a:avLst/>
          </a:prstGeom>
          <a:noFill/>
          <a:ln w="107950">
            <a:solidFill>
              <a:srgbClr val="F70000"/>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pic>
        <p:nvPicPr>
          <p:cNvPr id="36880" name="Picture 16"/>
          <p:cNvPicPr>
            <a:picLocks noChangeAspect="1" noChangeArrowheads="1"/>
          </p:cNvPicPr>
          <p:nvPr/>
        </p:nvPicPr>
        <p:blipFill>
          <a:blip r:embed="rId8" cstate="print"/>
          <a:srcRect/>
          <a:stretch>
            <a:fillRect/>
          </a:stretch>
        </p:blipFill>
        <p:spPr bwMode="auto">
          <a:xfrm>
            <a:off x="2973388" y="4116388"/>
            <a:ext cx="1228725" cy="868362"/>
          </a:xfrm>
          <a:prstGeom prst="rect">
            <a:avLst/>
          </a:prstGeom>
          <a:noFill/>
          <a:ln>
            <a:noFill/>
          </a:ln>
          <a:effectLst>
            <a:outerShdw blurRad="292100" dist="139699" dir="2700000" algn="ctr" rotWithShape="0">
              <a:srgbClr val="333333">
                <a:alpha val="64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round/>
                <a:headEnd/>
                <a:tailEnd/>
              </a14:hiddenLine>
            </a:ext>
          </a:extLst>
        </p:spPr>
      </p:pic>
      <p:sp>
        <p:nvSpPr>
          <p:cNvPr id="21517" name="Rectangle 17"/>
          <p:cNvSpPr>
            <a:spLocks/>
          </p:cNvSpPr>
          <p:nvPr/>
        </p:nvSpPr>
        <p:spPr bwMode="auto">
          <a:xfrm>
            <a:off x="636002" y="5497764"/>
            <a:ext cx="3620671"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pPr algn="ctr">
              <a:defRPr/>
            </a:pPr>
            <a:r>
              <a:rPr lang="ru-RU" sz="1800" dirty="0" smtClean="0">
                <a:solidFill>
                  <a:srgbClr val="FF0000"/>
                </a:solidFill>
              </a:rPr>
              <a:t>Разрозненный</a:t>
            </a:r>
            <a:r>
              <a:rPr lang="en-US" sz="1800" dirty="0" smtClean="0">
                <a:solidFill>
                  <a:srgbClr val="FF0000"/>
                </a:solidFill>
              </a:rPr>
              <a:t> </a:t>
            </a:r>
            <a:endParaRPr lang="ru-RU" sz="1800" dirty="0" smtClean="0">
              <a:solidFill>
                <a:srgbClr val="FF0000"/>
              </a:solidFill>
            </a:endParaRPr>
          </a:p>
          <a:p>
            <a:pPr algn="ctr">
              <a:defRPr/>
            </a:pPr>
            <a:r>
              <a:rPr lang="ru-RU" sz="1800" dirty="0" smtClean="0">
                <a:solidFill>
                  <a:srgbClr val="FF0000"/>
                </a:solidFill>
              </a:rPr>
              <a:t>Действия независимы от анализа</a:t>
            </a:r>
            <a:endParaRPr lang="en-US" sz="1800" dirty="0">
              <a:solidFill>
                <a:srgbClr val="FF0000"/>
              </a:solidFill>
            </a:endParaRPr>
          </a:p>
        </p:txBody>
      </p:sp>
      <p:grpSp>
        <p:nvGrpSpPr>
          <p:cNvPr id="2" name="Group 2"/>
          <p:cNvGrpSpPr/>
          <p:nvPr/>
        </p:nvGrpSpPr>
        <p:grpSpPr>
          <a:xfrm>
            <a:off x="4727575" y="974725"/>
            <a:ext cx="4144963" cy="5392113"/>
            <a:chOff x="4727575" y="974725"/>
            <a:chExt cx="4144963" cy="5392113"/>
          </a:xfrm>
        </p:grpSpPr>
        <p:grpSp>
          <p:nvGrpSpPr>
            <p:cNvPr id="3" name="Group 1"/>
            <p:cNvGrpSpPr>
              <a:grpSpLocks/>
            </p:cNvGrpSpPr>
            <p:nvPr/>
          </p:nvGrpSpPr>
          <p:grpSpPr bwMode="auto">
            <a:xfrm>
              <a:off x="4727575" y="974725"/>
              <a:ext cx="4144963" cy="5392113"/>
              <a:chOff x="4728270" y="974453"/>
              <a:chExt cx="4144099" cy="5392535"/>
            </a:xfrm>
          </p:grpSpPr>
          <p:sp>
            <p:nvSpPr>
              <p:cNvPr id="36865" name="AutoShape 1"/>
              <p:cNvSpPr>
                <a:spLocks/>
              </p:cNvSpPr>
              <p:nvPr/>
            </p:nvSpPr>
            <p:spPr bwMode="auto">
              <a:xfrm>
                <a:off x="4737198" y="974453"/>
                <a:ext cx="4121051" cy="5089921"/>
              </a:xfrm>
              <a:prstGeom prst="roundRect">
                <a:avLst>
                  <a:gd name="adj" fmla="val 3259"/>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lstStyle/>
              <a:p>
                <a:pPr algn="ctr">
                  <a:lnSpc>
                    <a:spcPct val="90000"/>
                  </a:lnSpc>
                  <a:spcBef>
                    <a:spcPct val="50000"/>
                  </a:spcBef>
                  <a:buClr>
                    <a:schemeClr val="accent1"/>
                  </a:buClr>
                  <a:defRPr/>
                </a:pPr>
                <a:endParaRPr lang="en-US"/>
              </a:p>
            </p:txBody>
          </p:sp>
          <p:pic>
            <p:nvPicPr>
              <p:cNvPr id="21522"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054203" y="1917651"/>
                <a:ext cx="2669977" cy="3199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36867" name="Picture 3"/>
              <p:cNvPicPr>
                <a:picLocks noChangeArrowheads="1"/>
              </p:cNvPicPr>
              <p:nvPr/>
            </p:nvPicPr>
            <p:blipFill>
              <a:blip r:embed="rId10" cstate="print"/>
              <a:srcRect/>
              <a:stretch>
                <a:fillRect/>
              </a:stretch>
            </p:blipFill>
            <p:spPr bwMode="auto">
              <a:xfrm>
                <a:off x="4728270" y="974453"/>
                <a:ext cx="4144099" cy="1768613"/>
              </a:xfrm>
              <a:prstGeom prst="rect">
                <a:avLst/>
              </a:prstGeom>
              <a:noFill/>
              <a:ln>
                <a:noFill/>
              </a:ln>
              <a:effectLst>
                <a:outerShdw blurRad="63500" dist="17818" dir="2700000" algn="ctr" rotWithShape="0">
                  <a:srgbClr val="B2B2B2">
                    <a:alpha val="75014"/>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sp>
            <p:nvSpPr>
              <p:cNvPr id="21524" name="Rectangle 18"/>
              <p:cNvSpPr>
                <a:spLocks/>
              </p:cNvSpPr>
              <p:nvPr/>
            </p:nvSpPr>
            <p:spPr bwMode="auto">
              <a:xfrm>
                <a:off x="5407742" y="1172921"/>
                <a:ext cx="2542218" cy="33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pPr marL="117475" indent="-117475" algn="ctr">
                  <a:lnSpc>
                    <a:spcPct val="90000"/>
                  </a:lnSpc>
                  <a:spcBef>
                    <a:spcPts val="1200"/>
                  </a:spcBef>
                  <a:buClr>
                    <a:schemeClr val="accent1"/>
                  </a:buClr>
                </a:pPr>
                <a:r>
                  <a:rPr lang="ru-RU" b="0" dirty="0" smtClean="0">
                    <a:solidFill>
                      <a:srgbClr val="FFFFFF"/>
                    </a:solidFill>
                    <a:sym typeface="Arial" pitchFamily="34" charset="0"/>
                  </a:rPr>
                  <a:t>НОВЫЙ ПОДХОД</a:t>
                </a:r>
                <a:endParaRPr lang="en-US" dirty="0">
                  <a:solidFill>
                    <a:srgbClr val="FFFFFF"/>
                  </a:solidFill>
                  <a:ea typeface="ヒラギノ角ゴ ProN W6" charset="0"/>
                  <a:cs typeface="ヒラギノ角ゴ ProN W6" charset="0"/>
                  <a:sym typeface="Arial" pitchFamily="34" charset="0"/>
                </a:endParaRPr>
              </a:p>
            </p:txBody>
          </p:sp>
          <p:sp>
            <p:nvSpPr>
              <p:cNvPr id="21525" name="Rectangle 19"/>
              <p:cNvSpPr>
                <a:spLocks/>
              </p:cNvSpPr>
              <p:nvPr/>
            </p:nvSpPr>
            <p:spPr bwMode="auto">
              <a:xfrm>
                <a:off x="5005734" y="5449229"/>
                <a:ext cx="3596260" cy="917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pPr algn="ctr">
                  <a:defRPr/>
                </a:pPr>
                <a:r>
                  <a:rPr lang="ru-RU" sz="1800" dirty="0" smtClean="0">
                    <a:solidFill>
                      <a:srgbClr val="FF0000"/>
                    </a:solidFill>
                  </a:rPr>
                  <a:t>Интегрированный</a:t>
                </a:r>
                <a:r>
                  <a:rPr lang="en-US" sz="1800" dirty="0" smtClean="0">
                    <a:solidFill>
                      <a:srgbClr val="FF0000"/>
                    </a:solidFill>
                  </a:rPr>
                  <a:t>.  </a:t>
                </a:r>
                <a:endParaRPr lang="ru-RU" sz="1800" dirty="0" smtClean="0">
                  <a:solidFill>
                    <a:srgbClr val="FF0000"/>
                  </a:solidFill>
                </a:endParaRPr>
              </a:p>
              <a:p>
                <a:pPr algn="ctr">
                  <a:defRPr/>
                </a:pPr>
                <a:r>
                  <a:rPr lang="ru-RU" sz="1800" dirty="0" smtClean="0">
                    <a:solidFill>
                      <a:srgbClr val="FF0000"/>
                    </a:solidFill>
                  </a:rPr>
                  <a:t>Переход от анализа к действиям.</a:t>
                </a:r>
                <a:endParaRPr lang="en-US" sz="1800" dirty="0" smtClean="0">
                  <a:solidFill>
                    <a:srgbClr val="FF0000"/>
                  </a:solidFill>
                </a:endParaRPr>
              </a:p>
              <a:p>
                <a:pPr marL="117475" indent="-117475" algn="ctr">
                  <a:lnSpc>
                    <a:spcPct val="90000"/>
                  </a:lnSpc>
                  <a:spcBef>
                    <a:spcPts val="963"/>
                  </a:spcBef>
                  <a:buClr>
                    <a:schemeClr val="accent1"/>
                  </a:buClr>
                </a:pPr>
                <a:r>
                  <a:rPr lang="en-US" sz="1700" dirty="0" smtClean="0">
                    <a:solidFill>
                      <a:srgbClr val="FF0000"/>
                    </a:solidFill>
                    <a:sym typeface="Arial" pitchFamily="34" charset="0"/>
                  </a:rPr>
                  <a:t>.</a:t>
                </a:r>
                <a:endParaRPr lang="en-US" sz="1700" dirty="0">
                  <a:solidFill>
                    <a:srgbClr val="FF0000"/>
                  </a:solidFill>
                  <a:sym typeface="Arial" pitchFamily="34" charset="0"/>
                </a:endParaRPr>
              </a:p>
            </p:txBody>
          </p:sp>
          <p:pic>
            <p:nvPicPr>
              <p:cNvPr id="21527" name="Picture 24"/>
              <p:cNvPicPr>
                <a:picLocks noChangeArrowheads="1"/>
              </p:cNvPicPr>
              <p:nvPr/>
            </p:nvPicPr>
            <p:blipFill>
              <a:blip r:embed="rId11" cstate="print">
                <a:extLst>
                  <a:ext uri="{28A0092B-C50C-407E-A947-70E740481C1C}">
                    <a14:useLocalDpi xmlns="" xmlns:a14="http://schemas.microsoft.com/office/drawing/2010/main" val="0"/>
                  </a:ext>
                </a:extLst>
              </a:blip>
              <a:srcRect l="8484" t="26527" r="10649" b="30138"/>
              <a:stretch>
                <a:fillRect/>
              </a:stretch>
            </p:blipFill>
            <p:spPr bwMode="auto">
              <a:xfrm>
                <a:off x="6471791" y="3848695"/>
                <a:ext cx="2134195" cy="1464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grpSp>
        <p:graphicFrame>
          <p:nvGraphicFramePr>
            <p:cNvPr id="31" name="Diagram 30"/>
            <p:cNvGraphicFramePr/>
            <p:nvPr>
              <p:extLst>
                <p:ext uri="{D42A27DB-BD31-4B8C-83A1-F6EECF244321}">
                  <p14:modId xmlns="" xmlns:p14="http://schemas.microsoft.com/office/powerpoint/2010/main" val="366443310"/>
                </p:ext>
              </p:extLst>
            </p:nvPr>
          </p:nvGraphicFramePr>
          <p:xfrm>
            <a:off x="5667829" y="2651539"/>
            <a:ext cx="2522633" cy="24661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Tree>
    <p:extLst>
      <p:ext uri="{BB962C8B-B14F-4D97-AF65-F5344CB8AC3E}">
        <p14:creationId xmlns="" xmlns:p14="http://schemas.microsoft.com/office/powerpoint/2010/main" val="16538585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6"/>
          <p:cNvSpPr>
            <a:spLocks noChangeAspect="1"/>
          </p:cNvSpPr>
          <p:nvPr/>
        </p:nvSpPr>
        <p:spPr bwMode="auto">
          <a:xfrm>
            <a:off x="2754313" y="1905000"/>
            <a:ext cx="3417887" cy="3419475"/>
          </a:xfrm>
          <a:prstGeom prst="ellipse">
            <a:avLst/>
          </a:prstGeom>
          <a:solidFill>
            <a:schemeClr val="bg1"/>
          </a:solidFill>
          <a:ln w="9525" algn="ctr">
            <a:noFill/>
            <a:round/>
            <a:headEnd type="none" w="sm" len="sm"/>
            <a:tailEnd type="none" w="sm" len="sm"/>
          </a:ln>
        </p:spPr>
        <p:txBody>
          <a:bodyPr wrap="none" lIns="92075" tIns="46038" rIns="92075" bIns="46038" anchor="ctr"/>
          <a:lstStyle/>
          <a:p>
            <a:pPr algn="ctr">
              <a:lnSpc>
                <a:spcPct val="90000"/>
              </a:lnSpc>
              <a:spcBef>
                <a:spcPct val="50000"/>
              </a:spcBef>
            </a:pPr>
            <a:endParaRPr lang="ru-RU">
              <a:solidFill>
                <a:srgbClr val="0033CC"/>
              </a:solidFill>
              <a:cs typeface="Times New Roman" pitchFamily="18" charset="0"/>
            </a:endParaRPr>
          </a:p>
        </p:txBody>
      </p:sp>
      <p:sp>
        <p:nvSpPr>
          <p:cNvPr id="47" name="Oval 6"/>
          <p:cNvSpPr>
            <a:spLocks noChangeAspect="1"/>
          </p:cNvSpPr>
          <p:nvPr/>
        </p:nvSpPr>
        <p:spPr bwMode="auto">
          <a:xfrm>
            <a:off x="2895600" y="2073275"/>
            <a:ext cx="3109913" cy="3108325"/>
          </a:xfrm>
          <a:prstGeom prst="ellipse">
            <a:avLst/>
          </a:prstGeom>
          <a:solidFill>
            <a:schemeClr val="tx1">
              <a:lumMod val="50000"/>
              <a:lumOff val="50000"/>
            </a:schemeClr>
          </a:solidFill>
          <a:ln w="9525" algn="ctr">
            <a:noFill/>
            <a:round/>
            <a:headEnd type="none" w="sm" len="sm"/>
            <a:tailEnd type="none" w="sm" len="sm"/>
          </a:ln>
        </p:spPr>
        <p:txBody>
          <a:bodyPr wrap="none" lIns="92075" tIns="46038" rIns="92075" bIns="46038" anchor="ctr"/>
          <a:lstStyle/>
          <a:p>
            <a:pPr algn="ctr">
              <a:lnSpc>
                <a:spcPct val="90000"/>
              </a:lnSpc>
              <a:spcBef>
                <a:spcPct val="50000"/>
              </a:spcBef>
              <a:defRPr/>
            </a:pPr>
            <a:endParaRPr lang="en-US" dirty="0">
              <a:solidFill>
                <a:srgbClr val="000000"/>
              </a:solidFill>
              <a:latin typeface="Arial" pitchFamily="34" charset="0"/>
              <a:cs typeface="Times New Roman" pitchFamily="18" charset="0"/>
            </a:endParaRPr>
          </a:p>
        </p:txBody>
      </p:sp>
      <p:sp>
        <p:nvSpPr>
          <p:cNvPr id="48" name="Arc 47"/>
          <p:cNvSpPr/>
          <p:nvPr/>
        </p:nvSpPr>
        <p:spPr bwMode="auto">
          <a:xfrm>
            <a:off x="4843463" y="2794000"/>
            <a:ext cx="914400" cy="914400"/>
          </a:xfrm>
          <a:prstGeom prst="arc">
            <a:avLst/>
          </a:prstGeom>
          <a:noFill/>
          <a:ln w="9525" cap="flat" cmpd="sng" algn="ctr">
            <a:noFill/>
            <a:prstDash val="solid"/>
            <a:round/>
            <a:headEnd type="none" w="sm" len="sm"/>
            <a:tailEnd type="none" w="sm" len="sm"/>
          </a:ln>
          <a:effectLst/>
        </p:spPr>
        <p:txBody>
          <a:bodyPr wrap="none" lIns="92075" tIns="46038" rIns="92075" bIns="46038" anchor="ctr"/>
          <a:lstStyle/>
          <a:p>
            <a:pPr algn="ctr">
              <a:lnSpc>
                <a:spcPct val="90000"/>
              </a:lnSpc>
              <a:spcBef>
                <a:spcPct val="50000"/>
              </a:spcBef>
              <a:defRPr/>
            </a:pPr>
            <a:endParaRPr lang="en-US">
              <a:solidFill>
                <a:srgbClr val="FF0000"/>
              </a:solidFill>
              <a:cs typeface="Times New Roman" pitchFamily="18" charset="0"/>
            </a:endParaRPr>
          </a:p>
        </p:txBody>
      </p:sp>
      <p:sp>
        <p:nvSpPr>
          <p:cNvPr id="16389" name="Oval 9"/>
          <p:cNvSpPr>
            <a:spLocks noChangeAspect="1"/>
          </p:cNvSpPr>
          <p:nvPr/>
        </p:nvSpPr>
        <p:spPr bwMode="auto">
          <a:xfrm>
            <a:off x="3994150" y="3151188"/>
            <a:ext cx="963613" cy="962025"/>
          </a:xfrm>
          <a:prstGeom prst="ellipse">
            <a:avLst/>
          </a:prstGeom>
          <a:solidFill>
            <a:schemeClr val="bg2"/>
          </a:solidFill>
          <a:ln w="9525" algn="ctr">
            <a:noFill/>
            <a:round/>
            <a:headEnd type="none" w="sm" len="sm"/>
            <a:tailEnd type="none" w="sm" len="sm"/>
          </a:ln>
        </p:spPr>
        <p:txBody>
          <a:bodyPr wrap="none" lIns="92075" tIns="46038" rIns="92075" bIns="46038" anchor="ctr"/>
          <a:lstStyle/>
          <a:p>
            <a:pPr algn="ctr">
              <a:lnSpc>
                <a:spcPct val="90000"/>
              </a:lnSpc>
              <a:spcBef>
                <a:spcPct val="50000"/>
              </a:spcBef>
            </a:pPr>
            <a:r>
              <a:rPr lang="en-US" sz="900">
                <a:solidFill>
                  <a:srgbClr val="FFFFFF"/>
                </a:solidFill>
                <a:cs typeface="Times New Roman" pitchFamily="18" charset="0"/>
              </a:rPr>
              <a:t>SINGLE</a:t>
            </a:r>
            <a:br>
              <a:rPr lang="en-US" sz="900">
                <a:solidFill>
                  <a:srgbClr val="FFFFFF"/>
                </a:solidFill>
                <a:cs typeface="Times New Roman" pitchFamily="18" charset="0"/>
              </a:rPr>
            </a:br>
            <a:r>
              <a:rPr lang="en-US" sz="900">
                <a:solidFill>
                  <a:srgbClr val="FFFFFF"/>
                </a:solidFill>
                <a:cs typeface="Times New Roman" pitchFamily="18" charset="0"/>
              </a:rPr>
              <a:t>ENTERPRISE</a:t>
            </a:r>
            <a:r>
              <a:rPr lang="en-US" sz="1400">
                <a:solidFill>
                  <a:srgbClr val="FFFFFF"/>
                </a:solidFill>
                <a:cs typeface="Times New Roman" pitchFamily="18" charset="0"/>
              </a:rPr>
              <a:t> </a:t>
            </a:r>
            <a:endParaRPr lang="en-US" sz="900">
              <a:solidFill>
                <a:srgbClr val="FFFFFF"/>
              </a:solidFill>
              <a:cs typeface="Times New Roman" pitchFamily="18" charset="0"/>
            </a:endParaRPr>
          </a:p>
          <a:p>
            <a:pPr algn="ctr">
              <a:lnSpc>
                <a:spcPct val="90000"/>
              </a:lnSpc>
              <a:spcBef>
                <a:spcPct val="50000"/>
              </a:spcBef>
            </a:pPr>
            <a:r>
              <a:rPr lang="en-US" sz="900">
                <a:solidFill>
                  <a:srgbClr val="FFFFFF"/>
                </a:solidFill>
                <a:cs typeface="Times New Roman" pitchFamily="18" charset="0"/>
              </a:rPr>
              <a:t>INFORMATION</a:t>
            </a:r>
            <a:br>
              <a:rPr lang="en-US" sz="900">
                <a:solidFill>
                  <a:srgbClr val="FFFFFF"/>
                </a:solidFill>
                <a:cs typeface="Times New Roman" pitchFamily="18" charset="0"/>
              </a:rPr>
            </a:br>
            <a:r>
              <a:rPr lang="en-US" sz="900">
                <a:solidFill>
                  <a:srgbClr val="FFFFFF"/>
                </a:solidFill>
                <a:cs typeface="Times New Roman" pitchFamily="18" charset="0"/>
              </a:rPr>
              <a:t>MODEL</a:t>
            </a:r>
          </a:p>
        </p:txBody>
      </p:sp>
      <p:cxnSp>
        <p:nvCxnSpPr>
          <p:cNvPr id="16390" name="Straight Connector 10"/>
          <p:cNvCxnSpPr>
            <a:cxnSpLocks noChangeShapeType="1"/>
          </p:cNvCxnSpPr>
          <p:nvPr/>
        </p:nvCxnSpPr>
        <p:spPr bwMode="auto">
          <a:xfrm>
            <a:off x="4860925" y="2690813"/>
            <a:ext cx="914400" cy="914400"/>
          </a:xfrm>
          <a:prstGeom prst="line">
            <a:avLst/>
          </a:prstGeom>
          <a:noFill/>
          <a:ln w="9525" algn="ctr">
            <a:noFill/>
            <a:round/>
            <a:headEnd/>
            <a:tailEnd/>
          </a:ln>
        </p:spPr>
      </p:cxnSp>
      <p:sp>
        <p:nvSpPr>
          <p:cNvPr id="52" name="TextBox 51"/>
          <p:cNvSpPr txBox="1"/>
          <p:nvPr/>
        </p:nvSpPr>
        <p:spPr>
          <a:xfrm>
            <a:off x="3186660" y="2220642"/>
            <a:ext cx="2591306" cy="2237224"/>
          </a:xfrm>
          <a:prstGeom prst="rect">
            <a:avLst/>
          </a:prstGeom>
          <a:noFill/>
        </p:spPr>
        <p:txBody>
          <a:bodyPr spcFirstLastPara="1" wrap="none">
            <a:prstTxWarp prst="textArchUp">
              <a:avLst>
                <a:gd name="adj" fmla="val 11716910"/>
              </a:avLst>
            </a:prstTxWarp>
            <a:spAutoFit/>
          </a:bodyPr>
          <a:lstStyle/>
          <a:p>
            <a:pPr algn="ctr">
              <a:lnSpc>
                <a:spcPct val="90000"/>
              </a:lnSpc>
              <a:spcBef>
                <a:spcPct val="50000"/>
              </a:spcBef>
              <a:buClr>
                <a:srgbClr val="667263"/>
              </a:buClr>
              <a:defRPr/>
            </a:pPr>
            <a:r>
              <a:rPr lang="ru-RU" sz="1050" dirty="0">
                <a:solidFill>
                  <a:srgbClr val="FFFFFF"/>
                </a:solidFill>
              </a:rPr>
              <a:t>АНАЛИТИЧЕСКАЯ ОСНОВА ПРЕДПРИЯТИЯ  </a:t>
            </a:r>
          </a:p>
        </p:txBody>
      </p:sp>
      <p:sp>
        <p:nvSpPr>
          <p:cNvPr id="59" name="Rectangle 58"/>
          <p:cNvSpPr/>
          <p:nvPr/>
        </p:nvSpPr>
        <p:spPr bwMode="auto">
          <a:xfrm>
            <a:off x="5715000" y="1554163"/>
            <a:ext cx="1676400" cy="922337"/>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2075" tIns="46038" rIns="92075" bIns="46038"/>
          <a:lstStyle/>
          <a:p>
            <a:pPr marL="119063" indent="-119063" algn="ctr">
              <a:lnSpc>
                <a:spcPct val="90000"/>
              </a:lnSpc>
              <a:spcBef>
                <a:spcPct val="50000"/>
              </a:spcBef>
              <a:buClr>
                <a:schemeClr val="accent1"/>
              </a:buClr>
              <a:defRPr/>
            </a:pPr>
            <a:endParaRPr lang="en-US"/>
          </a:p>
        </p:txBody>
      </p:sp>
      <p:sp>
        <p:nvSpPr>
          <p:cNvPr id="16393" name="Rectangle 59"/>
          <p:cNvSpPr>
            <a:spLocks noChangeArrowheads="1"/>
          </p:cNvSpPr>
          <p:nvPr/>
        </p:nvSpPr>
        <p:spPr bwMode="auto">
          <a:xfrm>
            <a:off x="5495925" y="1554163"/>
            <a:ext cx="222250" cy="917575"/>
          </a:xfrm>
          <a:prstGeom prst="rect">
            <a:avLst/>
          </a:prstGeom>
          <a:solidFill>
            <a:schemeClr val="tx2"/>
          </a:solidFill>
          <a:ln w="9525" algn="ctr">
            <a:noFill/>
            <a:round/>
            <a:headEnd/>
            <a:tailEnd/>
          </a:ln>
        </p:spPr>
        <p:txBody>
          <a:bodyPr lIns="92075" tIns="46038" rIns="92075" bIns="46038"/>
          <a:lstStyle/>
          <a:p>
            <a:pPr marL="119063" indent="-119063" algn="ctr">
              <a:lnSpc>
                <a:spcPct val="90000"/>
              </a:lnSpc>
              <a:spcBef>
                <a:spcPct val="50000"/>
              </a:spcBef>
              <a:buClr>
                <a:schemeClr val="accent1"/>
              </a:buClr>
            </a:pPr>
            <a:endParaRPr lang="ru-RU"/>
          </a:p>
        </p:txBody>
      </p:sp>
      <p:sp>
        <p:nvSpPr>
          <p:cNvPr id="58" name="Rectangle 57"/>
          <p:cNvSpPr/>
          <p:nvPr/>
        </p:nvSpPr>
        <p:spPr bwMode="auto">
          <a:xfrm>
            <a:off x="6610350" y="3949700"/>
            <a:ext cx="2181225" cy="1112838"/>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2075" tIns="46038" rIns="92075" bIns="46038"/>
          <a:lstStyle/>
          <a:p>
            <a:pPr marL="119063" indent="-119063" algn="ctr">
              <a:lnSpc>
                <a:spcPct val="90000"/>
              </a:lnSpc>
              <a:spcBef>
                <a:spcPct val="50000"/>
              </a:spcBef>
              <a:buClr>
                <a:schemeClr val="accent1"/>
              </a:buClr>
              <a:defRPr/>
            </a:pPr>
            <a:endParaRPr lang="en-US"/>
          </a:p>
        </p:txBody>
      </p:sp>
      <p:sp>
        <p:nvSpPr>
          <p:cNvPr id="16395" name="Title 1"/>
          <p:cNvSpPr>
            <a:spLocks noGrp="1"/>
          </p:cNvSpPr>
          <p:nvPr>
            <p:ph type="title"/>
          </p:nvPr>
        </p:nvSpPr>
        <p:spPr>
          <a:xfrm>
            <a:off x="769255" y="152400"/>
            <a:ext cx="8476343" cy="857250"/>
          </a:xfrm>
        </p:spPr>
        <p:txBody>
          <a:bodyPr/>
          <a:lstStyle/>
          <a:p>
            <a:r>
              <a:rPr lang="ru-RU" sz="3000" dirty="0" smtClean="0"/>
              <a:t>Интеграция аналитики с бизнес-процессом</a:t>
            </a:r>
            <a:r>
              <a:rPr lang="en-US" sz="3000" dirty="0" smtClean="0"/>
              <a:t/>
            </a:r>
            <a:br>
              <a:rPr lang="en-US" sz="3000" dirty="0" smtClean="0"/>
            </a:br>
            <a:r>
              <a:rPr lang="ru-RU" i="1" dirty="0" smtClean="0">
                <a:solidFill>
                  <a:srgbClr val="FF0000"/>
                </a:solidFill>
              </a:rPr>
              <a:t>От понимания проблемы к действию</a:t>
            </a:r>
            <a:r>
              <a:rPr lang="ru-RU" sz="2400" i="1" dirty="0" smtClean="0">
                <a:solidFill>
                  <a:srgbClr val="FF0000"/>
                </a:solidFill>
              </a:rPr>
              <a:t/>
            </a:r>
            <a:br>
              <a:rPr lang="ru-RU" sz="2400" i="1" dirty="0" smtClean="0">
                <a:solidFill>
                  <a:srgbClr val="FF0000"/>
                </a:solidFill>
              </a:rPr>
            </a:br>
            <a:endParaRPr lang="en-US" sz="2400" i="1" dirty="0" smtClean="0">
              <a:solidFill>
                <a:srgbClr val="FF0000"/>
              </a:solidFill>
            </a:endParaRPr>
          </a:p>
        </p:txBody>
      </p:sp>
      <p:sp>
        <p:nvSpPr>
          <p:cNvPr id="35" name="Oval 34"/>
          <p:cNvSpPr/>
          <p:nvPr/>
        </p:nvSpPr>
        <p:spPr bwMode="auto">
          <a:xfrm>
            <a:off x="3200400" y="2362200"/>
            <a:ext cx="2514600" cy="2514600"/>
          </a:xfrm>
          <a:prstGeom prst="ellipse">
            <a:avLst/>
          </a:prstGeom>
          <a:solidFill>
            <a:schemeClr val="bg2">
              <a:lumMod val="20000"/>
              <a:lumOff val="80000"/>
            </a:schemeClr>
          </a:solidFill>
          <a:ln w="9525" cap="flat" cmpd="sng" algn="ctr">
            <a:noFill/>
            <a:prstDash val="solid"/>
            <a:round/>
            <a:headEnd type="none" w="sm" len="sm"/>
            <a:tailEnd type="none" w="sm" len="sm"/>
          </a:ln>
          <a:effectLst/>
        </p:spPr>
        <p:txBody>
          <a:bodyPr wrap="none" lIns="92075" tIns="46038" rIns="92075" bIns="46038" anchor="ctr"/>
          <a:lstStyle/>
          <a:p>
            <a:pPr algn="ctr">
              <a:lnSpc>
                <a:spcPct val="90000"/>
              </a:lnSpc>
              <a:spcBef>
                <a:spcPct val="50000"/>
              </a:spcBef>
              <a:defRPr/>
            </a:pPr>
            <a:endParaRPr lang="en-US">
              <a:solidFill>
                <a:srgbClr val="FF0000"/>
              </a:solidFill>
              <a:cs typeface="Times New Roman" pitchFamily="18" charset="0"/>
            </a:endParaRPr>
          </a:p>
        </p:txBody>
      </p:sp>
      <p:sp>
        <p:nvSpPr>
          <p:cNvPr id="36" name="Arc 35"/>
          <p:cNvSpPr/>
          <p:nvPr/>
        </p:nvSpPr>
        <p:spPr bwMode="auto">
          <a:xfrm>
            <a:off x="4843463" y="2794000"/>
            <a:ext cx="914400" cy="914400"/>
          </a:xfrm>
          <a:prstGeom prst="arc">
            <a:avLst/>
          </a:prstGeom>
          <a:noFill/>
          <a:ln w="9525" cap="flat" cmpd="sng" algn="ctr">
            <a:noFill/>
            <a:prstDash val="solid"/>
            <a:round/>
            <a:headEnd type="none" w="sm" len="sm"/>
            <a:tailEnd type="none" w="sm" len="sm"/>
          </a:ln>
          <a:effectLst/>
        </p:spPr>
        <p:txBody>
          <a:bodyPr wrap="none" lIns="92075" tIns="46038" rIns="92075" bIns="46038" anchor="ctr"/>
          <a:lstStyle/>
          <a:p>
            <a:pPr algn="ctr">
              <a:lnSpc>
                <a:spcPct val="90000"/>
              </a:lnSpc>
              <a:spcBef>
                <a:spcPct val="50000"/>
              </a:spcBef>
              <a:defRPr/>
            </a:pPr>
            <a:endParaRPr lang="en-US">
              <a:solidFill>
                <a:srgbClr val="FF0000"/>
              </a:solidFill>
              <a:cs typeface="Times New Roman" pitchFamily="18" charset="0"/>
            </a:endParaRPr>
          </a:p>
        </p:txBody>
      </p:sp>
      <p:cxnSp>
        <p:nvCxnSpPr>
          <p:cNvPr id="16398" name="Straight Connector 10"/>
          <p:cNvCxnSpPr>
            <a:cxnSpLocks noChangeShapeType="1"/>
          </p:cNvCxnSpPr>
          <p:nvPr/>
        </p:nvCxnSpPr>
        <p:spPr bwMode="auto">
          <a:xfrm>
            <a:off x="4860925" y="2690813"/>
            <a:ext cx="914400" cy="914400"/>
          </a:xfrm>
          <a:prstGeom prst="line">
            <a:avLst/>
          </a:prstGeom>
          <a:noFill/>
          <a:ln w="9525" algn="ctr">
            <a:noFill/>
            <a:round/>
            <a:headEnd/>
            <a:tailEnd/>
          </a:ln>
        </p:spPr>
      </p:cxnSp>
      <p:sp>
        <p:nvSpPr>
          <p:cNvPr id="16399" name="Oval 11"/>
          <p:cNvSpPr>
            <a:spLocks noChangeArrowheads="1"/>
          </p:cNvSpPr>
          <p:nvPr/>
        </p:nvSpPr>
        <p:spPr bwMode="auto">
          <a:xfrm>
            <a:off x="3429000" y="2654300"/>
            <a:ext cx="1984375" cy="1982788"/>
          </a:xfrm>
          <a:prstGeom prst="ellipse">
            <a:avLst/>
          </a:prstGeom>
          <a:noFill/>
          <a:ln w="19050" algn="ctr">
            <a:solidFill>
              <a:schemeClr val="bg2"/>
            </a:solidFill>
            <a:round/>
            <a:headEnd type="none" w="sm" len="sm"/>
            <a:tailEnd type="none" w="sm" len="sm"/>
          </a:ln>
        </p:spPr>
        <p:txBody>
          <a:bodyPr wrap="none" lIns="92075" tIns="46038" rIns="92075" bIns="46038" anchor="ctr"/>
          <a:lstStyle/>
          <a:p>
            <a:pPr algn="ctr">
              <a:lnSpc>
                <a:spcPct val="90000"/>
              </a:lnSpc>
              <a:spcBef>
                <a:spcPct val="50000"/>
              </a:spcBef>
            </a:pPr>
            <a:endParaRPr lang="ru-RU">
              <a:solidFill>
                <a:srgbClr val="FF0000"/>
              </a:solidFill>
              <a:cs typeface="Times New Roman" pitchFamily="18" charset="0"/>
            </a:endParaRPr>
          </a:p>
        </p:txBody>
      </p:sp>
      <p:sp>
        <p:nvSpPr>
          <p:cNvPr id="40" name="Rectangle 39"/>
          <p:cNvSpPr/>
          <p:nvPr/>
        </p:nvSpPr>
        <p:spPr bwMode="auto">
          <a:xfrm>
            <a:off x="4070350" y="2538413"/>
            <a:ext cx="776288" cy="369887"/>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lIns="92075" tIns="46038" rIns="92075" bIns="46038">
            <a:spAutoFit/>
          </a:bodyPr>
          <a:lstStyle/>
          <a:p>
            <a:pPr marL="119063" indent="-119063" algn="ctr">
              <a:lnSpc>
                <a:spcPct val="90000"/>
              </a:lnSpc>
              <a:spcBef>
                <a:spcPct val="50000"/>
              </a:spcBef>
              <a:buClr>
                <a:srgbClr val="667263"/>
              </a:buClr>
              <a:defRPr/>
            </a:pPr>
            <a:endParaRPr lang="en-US">
              <a:solidFill>
                <a:srgbClr val="FF0000"/>
              </a:solidFill>
              <a:cs typeface="+mn-cs"/>
            </a:endParaRPr>
          </a:p>
        </p:txBody>
      </p:sp>
      <p:sp>
        <p:nvSpPr>
          <p:cNvPr id="42" name="Rectangle 41"/>
          <p:cNvSpPr/>
          <p:nvPr/>
        </p:nvSpPr>
        <p:spPr bwMode="auto">
          <a:xfrm>
            <a:off x="4792663" y="3960813"/>
            <a:ext cx="773112" cy="25876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lIns="92075" tIns="46038" rIns="92075" bIns="46038">
            <a:spAutoFit/>
          </a:bodyPr>
          <a:lstStyle/>
          <a:p>
            <a:pPr marL="119063" indent="-119063" algn="ctr">
              <a:lnSpc>
                <a:spcPct val="90000"/>
              </a:lnSpc>
              <a:spcBef>
                <a:spcPct val="50000"/>
              </a:spcBef>
              <a:buClr>
                <a:srgbClr val="667263"/>
              </a:buClr>
              <a:defRPr/>
            </a:pPr>
            <a:endParaRPr lang="en-US" sz="1200">
              <a:solidFill>
                <a:srgbClr val="FF0000"/>
              </a:solidFill>
              <a:cs typeface="+mn-cs"/>
            </a:endParaRPr>
          </a:p>
        </p:txBody>
      </p:sp>
      <p:sp>
        <p:nvSpPr>
          <p:cNvPr id="45" name="Rectangle 44"/>
          <p:cNvSpPr/>
          <p:nvPr/>
        </p:nvSpPr>
        <p:spPr bwMode="auto">
          <a:xfrm>
            <a:off x="3330575" y="3808413"/>
            <a:ext cx="685800" cy="369887"/>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lIns="92075" tIns="46038" rIns="92075" bIns="46038">
            <a:spAutoFit/>
          </a:bodyPr>
          <a:lstStyle/>
          <a:p>
            <a:pPr marL="119063" indent="-119063" algn="ctr">
              <a:lnSpc>
                <a:spcPct val="90000"/>
              </a:lnSpc>
              <a:spcBef>
                <a:spcPct val="50000"/>
              </a:spcBef>
              <a:buClr>
                <a:srgbClr val="667263"/>
              </a:buClr>
              <a:defRPr/>
            </a:pPr>
            <a:endParaRPr lang="en-US">
              <a:solidFill>
                <a:srgbClr val="FF0000"/>
              </a:solidFill>
              <a:cs typeface="+mn-cs"/>
            </a:endParaRPr>
          </a:p>
        </p:txBody>
      </p:sp>
      <p:sp>
        <p:nvSpPr>
          <p:cNvPr id="16406" name="TextBox 52"/>
          <p:cNvSpPr txBox="1">
            <a:spLocks noChangeArrowheads="1"/>
          </p:cNvSpPr>
          <p:nvPr/>
        </p:nvSpPr>
        <p:spPr bwMode="auto">
          <a:xfrm>
            <a:off x="5676900" y="1560513"/>
            <a:ext cx="1666875" cy="701675"/>
          </a:xfrm>
          <a:prstGeom prst="rect">
            <a:avLst/>
          </a:prstGeom>
          <a:noFill/>
          <a:ln w="9525">
            <a:noFill/>
            <a:miter lim="800000"/>
            <a:headEnd/>
            <a:tailEnd/>
          </a:ln>
        </p:spPr>
        <p:txBody>
          <a:bodyPr>
            <a:spAutoFit/>
          </a:bodyPr>
          <a:lstStyle/>
          <a:p>
            <a:pPr marL="114300" indent="-114300">
              <a:buClr>
                <a:schemeClr val="tx2"/>
              </a:buClr>
              <a:buFont typeface="Arial" charset="0"/>
              <a:buChar char="•"/>
            </a:pPr>
            <a:r>
              <a:rPr lang="ru-RU" sz="1000" b="0"/>
              <a:t>Бизнес-события</a:t>
            </a:r>
            <a:endParaRPr lang="en-US" sz="1000" b="0"/>
          </a:p>
          <a:p>
            <a:pPr marL="114300" indent="-114300">
              <a:buClr>
                <a:schemeClr val="tx2"/>
              </a:buClr>
              <a:buFont typeface="Arial" charset="0"/>
              <a:buChar char="•"/>
            </a:pPr>
            <a:r>
              <a:rPr lang="ru-RU" sz="1000" b="0"/>
              <a:t>Бизнес-условия</a:t>
            </a:r>
            <a:endParaRPr lang="en-US" sz="1000" b="0"/>
          </a:p>
          <a:p>
            <a:pPr marL="114300" indent="-114300">
              <a:buClr>
                <a:schemeClr val="tx2"/>
              </a:buClr>
              <a:buFont typeface="Arial" charset="0"/>
              <a:buChar char="•"/>
            </a:pPr>
            <a:r>
              <a:rPr lang="ru-RU" sz="1000" b="0"/>
              <a:t>Ключевые показатели эффективности (</a:t>
            </a:r>
            <a:r>
              <a:rPr lang="en-US" sz="1000" b="0"/>
              <a:t>KPI</a:t>
            </a:r>
            <a:r>
              <a:rPr lang="ru-RU" sz="1000" b="0"/>
              <a:t>)</a:t>
            </a:r>
            <a:endParaRPr lang="en-US" sz="1000" b="0"/>
          </a:p>
        </p:txBody>
      </p:sp>
      <p:sp>
        <p:nvSpPr>
          <p:cNvPr id="16407" name="TextBox 54"/>
          <p:cNvSpPr txBox="1">
            <a:spLocks noChangeArrowheads="1"/>
          </p:cNvSpPr>
          <p:nvPr/>
        </p:nvSpPr>
        <p:spPr bwMode="auto">
          <a:xfrm>
            <a:off x="6621463" y="3949700"/>
            <a:ext cx="2236787" cy="854075"/>
          </a:xfrm>
          <a:prstGeom prst="rect">
            <a:avLst/>
          </a:prstGeom>
          <a:noFill/>
          <a:ln w="9525">
            <a:noFill/>
            <a:miter lim="800000"/>
            <a:headEnd/>
            <a:tailEnd/>
          </a:ln>
        </p:spPr>
        <p:txBody>
          <a:bodyPr>
            <a:spAutoFit/>
          </a:bodyPr>
          <a:lstStyle/>
          <a:p>
            <a:pPr marL="114300" indent="-114300">
              <a:buClr>
                <a:schemeClr val="tx2"/>
              </a:buClr>
              <a:buFont typeface="Arial" charset="0"/>
              <a:buChar char="•"/>
            </a:pPr>
            <a:r>
              <a:rPr lang="ru-RU" sz="1000" b="0"/>
              <a:t>Произвольные </a:t>
            </a:r>
            <a:r>
              <a:rPr lang="en-US" sz="1000" b="0"/>
              <a:t>OLAP</a:t>
            </a:r>
            <a:r>
              <a:rPr lang="ru-RU" sz="1000" b="0"/>
              <a:t> запросы</a:t>
            </a:r>
            <a:endParaRPr lang="en-US" sz="1000" b="0"/>
          </a:p>
          <a:p>
            <a:pPr marL="114300" indent="-114300">
              <a:buClr>
                <a:schemeClr val="tx2"/>
              </a:buClr>
              <a:buFont typeface="Arial" charset="0"/>
              <a:buChar char="•"/>
            </a:pPr>
            <a:r>
              <a:rPr lang="ru-RU" sz="1000" b="0"/>
              <a:t>Интерактивная визуализация</a:t>
            </a:r>
            <a:endParaRPr lang="en-US" sz="1000" b="0"/>
          </a:p>
          <a:p>
            <a:pPr marL="114300" indent="-114300">
              <a:buClr>
                <a:schemeClr val="tx2"/>
              </a:buClr>
              <a:buFont typeface="Arial" charset="0"/>
              <a:buChar char="•"/>
            </a:pPr>
            <a:r>
              <a:rPr lang="ru-RU" sz="1000" b="0"/>
              <a:t>Интерактивные информационные панели </a:t>
            </a:r>
          </a:p>
          <a:p>
            <a:pPr marL="114300" indent="-114300">
              <a:buClr>
                <a:schemeClr val="tx2"/>
              </a:buClr>
              <a:buFont typeface="Arial" charset="0"/>
              <a:buChar char="•"/>
            </a:pPr>
            <a:r>
              <a:rPr lang="ru-RU" sz="1000" b="0"/>
              <a:t>Управляемая навигация</a:t>
            </a:r>
            <a:endParaRPr lang="en-US" sz="1000" b="0"/>
          </a:p>
        </p:txBody>
      </p:sp>
      <p:sp>
        <p:nvSpPr>
          <p:cNvPr id="16408" name="Rectangle 56"/>
          <p:cNvSpPr>
            <a:spLocks noChangeArrowheads="1"/>
          </p:cNvSpPr>
          <p:nvPr/>
        </p:nvSpPr>
        <p:spPr bwMode="auto">
          <a:xfrm>
            <a:off x="6381750" y="3949700"/>
            <a:ext cx="228600" cy="1112838"/>
          </a:xfrm>
          <a:prstGeom prst="rect">
            <a:avLst/>
          </a:prstGeom>
          <a:solidFill>
            <a:schemeClr val="tx2"/>
          </a:solidFill>
          <a:ln w="9525" algn="ctr">
            <a:noFill/>
            <a:round/>
            <a:headEnd/>
            <a:tailEnd/>
          </a:ln>
        </p:spPr>
        <p:txBody>
          <a:bodyPr lIns="92075" tIns="46038" rIns="92075" bIns="46038"/>
          <a:lstStyle/>
          <a:p>
            <a:pPr marL="119063" indent="-119063" algn="ctr">
              <a:lnSpc>
                <a:spcPct val="90000"/>
              </a:lnSpc>
              <a:spcBef>
                <a:spcPct val="50000"/>
              </a:spcBef>
              <a:buClr>
                <a:schemeClr val="accent1"/>
              </a:buClr>
            </a:pPr>
            <a:endParaRPr lang="ru-RU"/>
          </a:p>
        </p:txBody>
      </p:sp>
      <p:sp>
        <p:nvSpPr>
          <p:cNvPr id="64" name="Rectangle 63"/>
          <p:cNvSpPr/>
          <p:nvPr/>
        </p:nvSpPr>
        <p:spPr bwMode="auto">
          <a:xfrm>
            <a:off x="76200" y="2570163"/>
            <a:ext cx="2743200" cy="808037"/>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2075" tIns="46038" rIns="92075" bIns="46038"/>
          <a:lstStyle/>
          <a:p>
            <a:pPr marL="119063" indent="-119063" algn="ctr">
              <a:lnSpc>
                <a:spcPct val="90000"/>
              </a:lnSpc>
              <a:spcBef>
                <a:spcPct val="50000"/>
              </a:spcBef>
              <a:buClr>
                <a:schemeClr val="accent1"/>
              </a:buClr>
              <a:defRPr/>
            </a:pPr>
            <a:endParaRPr lang="en-US"/>
          </a:p>
        </p:txBody>
      </p:sp>
      <p:sp>
        <p:nvSpPr>
          <p:cNvPr id="16410" name="Rectangle 64"/>
          <p:cNvSpPr>
            <a:spLocks noChangeArrowheads="1"/>
          </p:cNvSpPr>
          <p:nvPr/>
        </p:nvSpPr>
        <p:spPr bwMode="auto">
          <a:xfrm>
            <a:off x="2667000" y="2570163"/>
            <a:ext cx="228600" cy="808037"/>
          </a:xfrm>
          <a:prstGeom prst="rect">
            <a:avLst/>
          </a:prstGeom>
          <a:solidFill>
            <a:schemeClr val="tx2"/>
          </a:solidFill>
          <a:ln w="9525" algn="ctr">
            <a:noFill/>
            <a:round/>
            <a:headEnd/>
            <a:tailEnd/>
          </a:ln>
        </p:spPr>
        <p:txBody>
          <a:bodyPr lIns="92075" tIns="46038" rIns="92075" bIns="46038"/>
          <a:lstStyle/>
          <a:p>
            <a:pPr marL="119063" indent="-119063" algn="ctr">
              <a:lnSpc>
                <a:spcPct val="90000"/>
              </a:lnSpc>
              <a:spcBef>
                <a:spcPct val="50000"/>
              </a:spcBef>
              <a:buClr>
                <a:schemeClr val="accent1"/>
              </a:buClr>
            </a:pPr>
            <a:endParaRPr lang="ru-RU"/>
          </a:p>
        </p:txBody>
      </p:sp>
      <p:sp>
        <p:nvSpPr>
          <p:cNvPr id="16411" name="TextBox 66"/>
          <p:cNvSpPr txBox="1">
            <a:spLocks noChangeArrowheads="1"/>
          </p:cNvSpPr>
          <p:nvPr/>
        </p:nvSpPr>
        <p:spPr bwMode="auto">
          <a:xfrm>
            <a:off x="76200" y="2555875"/>
            <a:ext cx="2624138" cy="854075"/>
          </a:xfrm>
          <a:prstGeom prst="rect">
            <a:avLst/>
          </a:prstGeom>
          <a:noFill/>
          <a:ln w="9525">
            <a:noFill/>
            <a:miter lim="800000"/>
            <a:headEnd/>
            <a:tailEnd/>
          </a:ln>
        </p:spPr>
        <p:txBody>
          <a:bodyPr>
            <a:spAutoFit/>
          </a:bodyPr>
          <a:lstStyle/>
          <a:p>
            <a:pPr marL="114300" indent="-114300">
              <a:buClr>
                <a:schemeClr val="tx2"/>
              </a:buClr>
              <a:buFont typeface="Arial" charset="0"/>
              <a:buChar char="•"/>
            </a:pPr>
            <a:r>
              <a:rPr lang="ru-RU" sz="1000" b="0"/>
              <a:t>Инициирование бизнес-процессов</a:t>
            </a:r>
            <a:endParaRPr lang="en-US" sz="1000" b="0"/>
          </a:p>
          <a:p>
            <a:pPr marL="114300" indent="-114300">
              <a:buClr>
                <a:schemeClr val="tx2"/>
              </a:buClr>
              <a:buFont typeface="Arial" charset="0"/>
              <a:buChar char="•"/>
            </a:pPr>
            <a:r>
              <a:rPr lang="ru-RU" sz="1000" b="0"/>
              <a:t>Отслеживание и мониторинг  их выполнения</a:t>
            </a:r>
            <a:endParaRPr lang="en-US" sz="1000" b="0"/>
          </a:p>
          <a:p>
            <a:pPr marL="114300" indent="-114300">
              <a:buClr>
                <a:schemeClr val="tx2"/>
              </a:buClr>
              <a:buFont typeface="Arial" charset="0"/>
              <a:buChar char="•"/>
            </a:pPr>
            <a:r>
              <a:rPr lang="ru-RU" sz="1000" b="0"/>
              <a:t>Предоставление отчетов и предупреждений</a:t>
            </a:r>
            <a:endParaRPr lang="en-US" sz="1000" b="0"/>
          </a:p>
        </p:txBody>
      </p:sp>
      <p:cxnSp>
        <p:nvCxnSpPr>
          <p:cNvPr id="16412" name="Straight Connector 73"/>
          <p:cNvCxnSpPr>
            <a:cxnSpLocks noChangeShapeType="1"/>
          </p:cNvCxnSpPr>
          <p:nvPr/>
        </p:nvCxnSpPr>
        <p:spPr bwMode="auto">
          <a:xfrm rot="5400000" flipH="1" flipV="1">
            <a:off x="4348175" y="2054239"/>
            <a:ext cx="684191" cy="538158"/>
          </a:xfrm>
          <a:prstGeom prst="line">
            <a:avLst/>
          </a:prstGeom>
          <a:noFill/>
          <a:ln w="9525" algn="ctr">
            <a:solidFill>
              <a:schemeClr val="tx2"/>
            </a:solidFill>
            <a:round/>
            <a:headEnd/>
            <a:tailEnd/>
          </a:ln>
        </p:spPr>
      </p:cxnSp>
      <p:cxnSp>
        <p:nvCxnSpPr>
          <p:cNvPr id="16413" name="Straight Connector 77"/>
          <p:cNvCxnSpPr>
            <a:cxnSpLocks noChangeShapeType="1"/>
          </p:cNvCxnSpPr>
          <p:nvPr/>
        </p:nvCxnSpPr>
        <p:spPr bwMode="auto">
          <a:xfrm>
            <a:off x="6143625" y="4672013"/>
            <a:ext cx="228600" cy="1587"/>
          </a:xfrm>
          <a:prstGeom prst="line">
            <a:avLst/>
          </a:prstGeom>
          <a:noFill/>
          <a:ln w="9525" algn="ctr">
            <a:solidFill>
              <a:schemeClr val="tx2"/>
            </a:solidFill>
            <a:round/>
            <a:headEnd/>
            <a:tailEnd/>
          </a:ln>
        </p:spPr>
      </p:cxnSp>
      <p:cxnSp>
        <p:nvCxnSpPr>
          <p:cNvPr id="16414" name="Straight Connector 80"/>
          <p:cNvCxnSpPr>
            <a:cxnSpLocks noChangeShapeType="1"/>
          </p:cNvCxnSpPr>
          <p:nvPr/>
        </p:nvCxnSpPr>
        <p:spPr bwMode="auto">
          <a:xfrm>
            <a:off x="5192713" y="4083050"/>
            <a:ext cx="944562" cy="588963"/>
          </a:xfrm>
          <a:prstGeom prst="line">
            <a:avLst/>
          </a:prstGeom>
          <a:noFill/>
          <a:ln w="9525" algn="ctr">
            <a:solidFill>
              <a:schemeClr val="tx2"/>
            </a:solidFill>
            <a:round/>
            <a:headEnd/>
            <a:tailEnd/>
          </a:ln>
        </p:spPr>
      </p:cxnSp>
      <p:cxnSp>
        <p:nvCxnSpPr>
          <p:cNvPr id="16415" name="Straight Connector 84"/>
          <p:cNvCxnSpPr>
            <a:cxnSpLocks noChangeShapeType="1"/>
          </p:cNvCxnSpPr>
          <p:nvPr/>
        </p:nvCxnSpPr>
        <p:spPr bwMode="auto">
          <a:xfrm flipV="1">
            <a:off x="2870200" y="4008438"/>
            <a:ext cx="384175" cy="22225"/>
          </a:xfrm>
          <a:prstGeom prst="line">
            <a:avLst/>
          </a:prstGeom>
          <a:noFill/>
          <a:ln w="9525" algn="ctr">
            <a:solidFill>
              <a:schemeClr val="tx2"/>
            </a:solidFill>
            <a:round/>
            <a:headEnd/>
            <a:tailEnd/>
          </a:ln>
        </p:spPr>
      </p:cxnSp>
      <p:pic>
        <p:nvPicPr>
          <p:cNvPr id="16416" name="Picture 2" descr="Fig10_ActionManagement_BrowseActions_r4"/>
          <p:cNvPicPr>
            <a:picLocks noChangeAspect="1" noChangeArrowheads="1"/>
          </p:cNvPicPr>
          <p:nvPr/>
        </p:nvPicPr>
        <p:blipFill>
          <a:blip r:embed="rId3" cstate="print"/>
          <a:srcRect l="32733"/>
          <a:stretch>
            <a:fillRect/>
          </a:stretch>
        </p:blipFill>
        <p:spPr bwMode="auto">
          <a:xfrm>
            <a:off x="438150" y="3497263"/>
            <a:ext cx="1417638" cy="838200"/>
          </a:xfrm>
          <a:prstGeom prst="rect">
            <a:avLst/>
          </a:prstGeom>
          <a:noFill/>
          <a:ln w="9525">
            <a:noFill/>
            <a:miter lim="800000"/>
            <a:headEnd/>
            <a:tailEnd/>
          </a:ln>
        </p:spPr>
      </p:pic>
      <p:grpSp>
        <p:nvGrpSpPr>
          <p:cNvPr id="2" name="Group 14"/>
          <p:cNvGrpSpPr>
            <a:grpSpLocks/>
          </p:cNvGrpSpPr>
          <p:nvPr/>
        </p:nvGrpSpPr>
        <p:grpSpPr bwMode="auto">
          <a:xfrm>
            <a:off x="209550" y="3759200"/>
            <a:ext cx="419100" cy="1143000"/>
            <a:chOff x="1330" y="304"/>
            <a:chExt cx="1640" cy="4080"/>
          </a:xfrm>
        </p:grpSpPr>
        <p:pic>
          <p:nvPicPr>
            <p:cNvPr id="16424" name="Picture 11" descr="phone_hero20071019"/>
            <p:cNvPicPr>
              <a:picLocks noChangeAspect="1" noChangeArrowheads="1"/>
            </p:cNvPicPr>
            <p:nvPr/>
          </p:nvPicPr>
          <p:blipFill>
            <a:blip r:embed="rId4" cstate="print"/>
            <a:srcRect l="42252" r="30782" b="6621"/>
            <a:stretch>
              <a:fillRect/>
            </a:stretch>
          </p:blipFill>
          <p:spPr bwMode="auto">
            <a:xfrm>
              <a:off x="1330" y="304"/>
              <a:ext cx="1640" cy="4080"/>
            </a:xfrm>
            <a:prstGeom prst="rect">
              <a:avLst/>
            </a:prstGeom>
            <a:noFill/>
            <a:ln w="9525">
              <a:noFill/>
              <a:miter lim="800000"/>
              <a:headEnd/>
              <a:tailEnd/>
            </a:ln>
          </p:spPr>
        </p:pic>
        <p:pic>
          <p:nvPicPr>
            <p:cNvPr id="16425" name="Picture 16"/>
            <p:cNvPicPr>
              <a:picLocks noChangeAspect="1" noChangeArrowheads="1"/>
            </p:cNvPicPr>
            <p:nvPr/>
          </p:nvPicPr>
          <p:blipFill>
            <a:blip r:embed="rId5" cstate="print"/>
            <a:srcRect/>
            <a:stretch>
              <a:fillRect/>
            </a:stretch>
          </p:blipFill>
          <p:spPr bwMode="auto">
            <a:xfrm>
              <a:off x="1464" y="952"/>
              <a:ext cx="1381" cy="2072"/>
            </a:xfrm>
            <a:prstGeom prst="rect">
              <a:avLst/>
            </a:prstGeom>
            <a:noFill/>
            <a:ln w="9525" algn="ctr">
              <a:noFill/>
              <a:miter lim="800000"/>
              <a:headEnd/>
              <a:tailEnd/>
            </a:ln>
          </p:spPr>
        </p:pic>
      </p:grpSp>
      <p:sp>
        <p:nvSpPr>
          <p:cNvPr id="16418" name="Oval 9"/>
          <p:cNvSpPr>
            <a:spLocks noChangeAspect="1"/>
          </p:cNvSpPr>
          <p:nvPr/>
        </p:nvSpPr>
        <p:spPr bwMode="auto">
          <a:xfrm>
            <a:off x="3970338" y="3124200"/>
            <a:ext cx="963612" cy="962025"/>
          </a:xfrm>
          <a:prstGeom prst="ellipse">
            <a:avLst/>
          </a:prstGeom>
          <a:solidFill>
            <a:schemeClr val="bg2"/>
          </a:solidFill>
          <a:ln w="9525" algn="ctr">
            <a:noFill/>
            <a:round/>
            <a:headEnd type="none" w="sm" len="sm"/>
            <a:tailEnd type="none" w="sm" len="sm"/>
          </a:ln>
        </p:spPr>
        <p:txBody>
          <a:bodyPr wrap="none" lIns="92075" tIns="46038" rIns="92075" bIns="46038" anchor="ctr"/>
          <a:lstStyle/>
          <a:p>
            <a:pPr algn="ctr">
              <a:lnSpc>
                <a:spcPct val="90000"/>
              </a:lnSpc>
              <a:spcBef>
                <a:spcPct val="50000"/>
              </a:spcBef>
            </a:pPr>
            <a:r>
              <a:rPr lang="ru-RU" sz="700">
                <a:solidFill>
                  <a:srgbClr val="FFFFFF"/>
                </a:solidFill>
                <a:cs typeface="Times New Roman" pitchFamily="18" charset="0"/>
              </a:rPr>
              <a:t>ЕДИНАЯ </a:t>
            </a:r>
          </a:p>
          <a:p>
            <a:pPr algn="ctr">
              <a:lnSpc>
                <a:spcPct val="90000"/>
              </a:lnSpc>
              <a:spcBef>
                <a:spcPct val="50000"/>
              </a:spcBef>
            </a:pPr>
            <a:r>
              <a:rPr lang="ru-RU" sz="700">
                <a:solidFill>
                  <a:srgbClr val="FFFFFF"/>
                </a:solidFill>
                <a:cs typeface="Times New Roman" pitchFamily="18" charset="0"/>
              </a:rPr>
              <a:t>МОДЕЛЬ </a:t>
            </a:r>
          </a:p>
          <a:p>
            <a:pPr algn="ctr">
              <a:lnSpc>
                <a:spcPct val="90000"/>
              </a:lnSpc>
              <a:spcBef>
                <a:spcPct val="50000"/>
              </a:spcBef>
            </a:pPr>
            <a:r>
              <a:rPr lang="ru-RU" sz="700">
                <a:solidFill>
                  <a:srgbClr val="FFFFFF"/>
                </a:solidFill>
                <a:cs typeface="Times New Roman" pitchFamily="18" charset="0"/>
              </a:rPr>
              <a:t>ИНФОРМАЦИИ О </a:t>
            </a:r>
          </a:p>
          <a:p>
            <a:pPr algn="ctr">
              <a:lnSpc>
                <a:spcPct val="90000"/>
              </a:lnSpc>
              <a:spcBef>
                <a:spcPct val="50000"/>
              </a:spcBef>
            </a:pPr>
            <a:r>
              <a:rPr lang="ru-RU" sz="700">
                <a:solidFill>
                  <a:srgbClr val="FFFFFF"/>
                </a:solidFill>
                <a:cs typeface="Times New Roman" pitchFamily="18" charset="0"/>
              </a:rPr>
              <a:t>ПРЕДПРИЯТИИ</a:t>
            </a:r>
            <a:endParaRPr lang="en-US" sz="700">
              <a:solidFill>
                <a:srgbClr val="FFFFFF"/>
              </a:solidFill>
              <a:cs typeface="Times New Roman" pitchFamily="18" charset="0"/>
            </a:endParaRPr>
          </a:p>
        </p:txBody>
      </p:sp>
      <p:cxnSp>
        <p:nvCxnSpPr>
          <p:cNvPr id="16419" name="Straight Connector 65"/>
          <p:cNvCxnSpPr>
            <a:cxnSpLocks noChangeShapeType="1"/>
          </p:cNvCxnSpPr>
          <p:nvPr/>
        </p:nvCxnSpPr>
        <p:spPr bwMode="auto">
          <a:xfrm rot="16200000" flipH="1">
            <a:off x="2487613" y="3630613"/>
            <a:ext cx="658812" cy="106362"/>
          </a:xfrm>
          <a:prstGeom prst="line">
            <a:avLst/>
          </a:prstGeom>
          <a:noFill/>
          <a:ln w="9525" algn="ctr">
            <a:solidFill>
              <a:schemeClr val="tx2"/>
            </a:solidFill>
            <a:round/>
            <a:headEnd/>
            <a:tailEnd/>
          </a:ln>
        </p:spPr>
      </p:cxnSp>
      <p:cxnSp>
        <p:nvCxnSpPr>
          <p:cNvPr id="16420" name="Straight Connector 67"/>
          <p:cNvCxnSpPr>
            <a:cxnSpLocks noChangeShapeType="1"/>
          </p:cNvCxnSpPr>
          <p:nvPr/>
        </p:nvCxnSpPr>
        <p:spPr bwMode="auto">
          <a:xfrm>
            <a:off x="5029200" y="1866900"/>
            <a:ext cx="457200" cy="1588"/>
          </a:xfrm>
          <a:prstGeom prst="line">
            <a:avLst/>
          </a:prstGeom>
          <a:noFill/>
          <a:ln w="9525" algn="ctr">
            <a:solidFill>
              <a:schemeClr val="tx2"/>
            </a:solidFill>
            <a:round/>
            <a:headEnd/>
            <a:tailEnd/>
          </a:ln>
        </p:spPr>
      </p:cxnSp>
      <p:pic>
        <p:nvPicPr>
          <p:cNvPr id="44" name="Picture 10"/>
          <p:cNvPicPr>
            <a:picLocks noChangeAspect="1" noChangeArrowheads="1"/>
          </p:cNvPicPr>
          <p:nvPr/>
        </p:nvPicPr>
        <p:blipFill>
          <a:blip r:embed="rId6" cstate="print"/>
          <a:srcRect/>
          <a:stretch>
            <a:fillRect/>
          </a:stretch>
        </p:blipFill>
        <p:spPr bwMode="auto">
          <a:xfrm>
            <a:off x="6708775" y="5114925"/>
            <a:ext cx="1643063" cy="950913"/>
          </a:xfrm>
          <a:prstGeom prst="rect">
            <a:avLst/>
          </a:prstGeom>
          <a:noFill/>
          <a:ln w="6350">
            <a:solidFill>
              <a:schemeClr val="accent4">
                <a:lumMod val="65000"/>
                <a:lumOff val="35000"/>
              </a:schemeClr>
            </a:solidFill>
            <a:miter lim="800000"/>
            <a:headEnd/>
            <a:tailEnd/>
          </a:ln>
        </p:spPr>
      </p:pic>
      <p:pic>
        <p:nvPicPr>
          <p:cNvPr id="43" name="Picture 2" descr="Indicator"/>
          <p:cNvPicPr>
            <a:picLocks noChangeAspect="1" noChangeArrowheads="1"/>
          </p:cNvPicPr>
          <p:nvPr/>
        </p:nvPicPr>
        <p:blipFill>
          <a:blip r:embed="rId7" cstate="print"/>
          <a:srcRect/>
          <a:stretch>
            <a:fillRect/>
          </a:stretch>
        </p:blipFill>
        <p:spPr bwMode="auto">
          <a:xfrm>
            <a:off x="7467600" y="1549400"/>
            <a:ext cx="1487488" cy="1058863"/>
          </a:xfrm>
          <a:prstGeom prst="rect">
            <a:avLst/>
          </a:prstGeom>
          <a:noFill/>
          <a:ln w="9525">
            <a:solidFill>
              <a:schemeClr val="accent4">
                <a:lumMod val="65000"/>
                <a:lumOff val="35000"/>
              </a:schemeClr>
            </a:solidFill>
            <a:miter lim="800000"/>
            <a:headEnd/>
            <a:tailEnd/>
          </a:ln>
        </p:spPr>
      </p:pic>
      <p:sp>
        <p:nvSpPr>
          <p:cNvPr id="54" name="TextBox 53"/>
          <p:cNvSpPr txBox="1"/>
          <p:nvPr/>
        </p:nvSpPr>
        <p:spPr>
          <a:xfrm>
            <a:off x="3000375" y="2266950"/>
            <a:ext cx="2876549" cy="2724838"/>
          </a:xfrm>
          <a:prstGeom prst="rect">
            <a:avLst/>
          </a:prstGeom>
          <a:noFill/>
        </p:spPr>
        <p:txBody>
          <a:bodyPr spcFirstLastPara="1" wrap="none">
            <a:prstTxWarp prst="textArchDown">
              <a:avLst/>
            </a:prstTxWarp>
            <a:spAutoFit/>
          </a:bodyPr>
          <a:lstStyle/>
          <a:p>
            <a:pPr algn="ctr">
              <a:lnSpc>
                <a:spcPct val="90000"/>
              </a:lnSpc>
              <a:spcBef>
                <a:spcPct val="50000"/>
              </a:spcBef>
              <a:buClr>
                <a:srgbClr val="667263"/>
              </a:buClr>
              <a:defRPr/>
            </a:pPr>
            <a:r>
              <a:rPr lang="ru-RU" sz="900" dirty="0">
                <a:solidFill>
                  <a:srgbClr val="FFFFFF"/>
                </a:solidFill>
                <a:cs typeface="+mn-cs"/>
              </a:rPr>
              <a:t>ПРЕДВАРИТЕЛЬНО СОЗДАНА</a:t>
            </a:r>
            <a:r>
              <a:rPr lang="en-US" sz="900" dirty="0">
                <a:solidFill>
                  <a:srgbClr val="FFFFFF"/>
                </a:solidFill>
                <a:cs typeface="+mn-cs"/>
              </a:rPr>
              <a:t>  </a:t>
            </a:r>
            <a:r>
              <a:rPr lang="en-US" sz="900" dirty="0">
                <a:solidFill>
                  <a:srgbClr val="FFFFFF"/>
                </a:solidFill>
                <a:cs typeface="+mn-cs"/>
                <a:sym typeface="ZapfDingbats"/>
              </a:rPr>
              <a:t>  </a:t>
            </a:r>
            <a:r>
              <a:rPr lang="ru-RU" sz="900" dirty="0">
                <a:solidFill>
                  <a:srgbClr val="FFFFFF"/>
                </a:solidFill>
                <a:cs typeface="+mn-cs"/>
                <a:sym typeface="ZapfDingbats"/>
              </a:rPr>
              <a:t>НАСТРАИВАЕМАЯ</a:t>
            </a:r>
            <a:r>
              <a:rPr lang="en-US" sz="900" dirty="0">
                <a:solidFill>
                  <a:srgbClr val="FFFFFF"/>
                </a:solidFill>
                <a:cs typeface="+mn-cs"/>
                <a:sym typeface="ZapfDingbats"/>
              </a:rPr>
              <a:t>  </a:t>
            </a:r>
            <a:r>
              <a:rPr lang="ru-RU" sz="900" dirty="0">
                <a:solidFill>
                  <a:srgbClr val="FFFFFF"/>
                </a:solidFill>
                <a:cs typeface="+mn-cs"/>
                <a:sym typeface="ZapfDingbats"/>
              </a:rPr>
              <a:t>ВСТРАИВАЕМАЯ</a:t>
            </a:r>
            <a:endParaRPr lang="en-US" sz="900" dirty="0">
              <a:solidFill>
                <a:srgbClr val="FFFFFF"/>
              </a:solidFill>
              <a:cs typeface="+mn-cs"/>
            </a:endParaRPr>
          </a:p>
        </p:txBody>
      </p:sp>
      <p:sp>
        <p:nvSpPr>
          <p:cNvPr id="46" name="TextBox 13"/>
          <p:cNvSpPr txBox="1">
            <a:spLocks noChangeArrowheads="1"/>
          </p:cNvSpPr>
          <p:nvPr/>
        </p:nvSpPr>
        <p:spPr bwMode="auto">
          <a:xfrm>
            <a:off x="3854257" y="2607618"/>
            <a:ext cx="1120821" cy="481670"/>
          </a:xfrm>
          <a:prstGeom prst="rect">
            <a:avLst/>
          </a:prstGeom>
          <a:noFill/>
          <a:ln w="9525">
            <a:noFill/>
            <a:miter lim="800000"/>
            <a:headEnd/>
            <a:tailEnd/>
          </a:ln>
        </p:spPr>
        <p:txBody>
          <a:bodyPr wrap="none">
            <a:spAutoFit/>
          </a:bodyPr>
          <a:lstStyle/>
          <a:p>
            <a:pPr algn="ctr" rtl="0" fontAlgn="base">
              <a:lnSpc>
                <a:spcPct val="90000"/>
              </a:lnSpc>
              <a:spcBef>
                <a:spcPct val="50000"/>
              </a:spcBef>
              <a:spcAft>
                <a:spcPct val="0"/>
              </a:spcAft>
              <a:buClr>
                <a:srgbClr val="667263"/>
              </a:buClr>
            </a:pPr>
            <a:r>
              <a:rPr lang="ru-RU" sz="1100" b="1" dirty="0" smtClean="0">
                <a:solidFill>
                  <a:srgbClr val="FF0000"/>
                </a:solidFill>
              </a:rPr>
              <a:t>ВЫЯВЛЕНИЕ</a:t>
            </a:r>
          </a:p>
          <a:p>
            <a:pPr algn="ctr" rtl="0" fontAlgn="base">
              <a:lnSpc>
                <a:spcPct val="90000"/>
              </a:lnSpc>
              <a:spcBef>
                <a:spcPct val="50000"/>
              </a:spcBef>
              <a:spcAft>
                <a:spcPct val="0"/>
              </a:spcAft>
              <a:buClr>
                <a:srgbClr val="667263"/>
              </a:buClr>
            </a:pPr>
            <a:r>
              <a:rPr lang="ru-RU" sz="1100" b="1" kern="1200" dirty="0" smtClean="0">
                <a:solidFill>
                  <a:srgbClr val="FF0000"/>
                </a:solidFill>
                <a:latin typeface="Arial" pitchFamily="34" charset="0"/>
                <a:ea typeface="+mn-ea"/>
                <a:cs typeface="+mn-cs"/>
              </a:rPr>
              <a:t>ПРОБЛЕМЫ</a:t>
            </a:r>
            <a:endParaRPr lang="en-US" sz="1100" b="1" kern="1200" dirty="0">
              <a:solidFill>
                <a:srgbClr val="FF0000"/>
              </a:solidFill>
              <a:latin typeface="Arial" pitchFamily="34" charset="0"/>
              <a:ea typeface="+mn-ea"/>
              <a:cs typeface="+mn-cs"/>
            </a:endParaRPr>
          </a:p>
        </p:txBody>
      </p:sp>
      <p:sp>
        <p:nvSpPr>
          <p:cNvPr id="50" name="TextBox 15"/>
          <p:cNvSpPr txBox="1">
            <a:spLocks noChangeArrowheads="1"/>
          </p:cNvSpPr>
          <p:nvPr/>
        </p:nvSpPr>
        <p:spPr bwMode="auto">
          <a:xfrm>
            <a:off x="4711026" y="3987800"/>
            <a:ext cx="780984" cy="244682"/>
          </a:xfrm>
          <a:prstGeom prst="rect">
            <a:avLst/>
          </a:prstGeom>
          <a:noFill/>
          <a:ln w="9525">
            <a:noFill/>
            <a:miter lim="800000"/>
            <a:headEnd/>
            <a:tailEnd/>
          </a:ln>
        </p:spPr>
        <p:txBody>
          <a:bodyPr wrap="none">
            <a:spAutoFit/>
          </a:bodyPr>
          <a:lstStyle/>
          <a:p>
            <a:pPr algn="ctr" rtl="0" fontAlgn="base">
              <a:lnSpc>
                <a:spcPct val="90000"/>
              </a:lnSpc>
              <a:spcBef>
                <a:spcPct val="50000"/>
              </a:spcBef>
              <a:spcAft>
                <a:spcPct val="0"/>
              </a:spcAft>
              <a:buClr>
                <a:srgbClr val="667263"/>
              </a:buClr>
            </a:pPr>
            <a:r>
              <a:rPr lang="ru-RU" sz="1100" b="1" kern="1200" dirty="0" smtClean="0">
                <a:solidFill>
                  <a:srgbClr val="FF0000"/>
                </a:solidFill>
                <a:latin typeface="Arial" pitchFamily="34" charset="0"/>
                <a:ea typeface="+mn-ea"/>
                <a:cs typeface="+mn-cs"/>
              </a:rPr>
              <a:t>АНАЛИЗ</a:t>
            </a:r>
            <a:endParaRPr lang="en-US" sz="1100" b="1" kern="1200" dirty="0">
              <a:solidFill>
                <a:srgbClr val="FF0000"/>
              </a:solidFill>
              <a:latin typeface="Arial" pitchFamily="34" charset="0"/>
              <a:ea typeface="+mn-ea"/>
              <a:cs typeface="+mn-cs"/>
            </a:endParaRPr>
          </a:p>
        </p:txBody>
      </p:sp>
      <p:sp>
        <p:nvSpPr>
          <p:cNvPr id="51" name="TextBox 18"/>
          <p:cNvSpPr txBox="1">
            <a:spLocks noChangeArrowheads="1"/>
          </p:cNvSpPr>
          <p:nvPr/>
        </p:nvSpPr>
        <p:spPr bwMode="auto">
          <a:xfrm>
            <a:off x="3225274" y="3896784"/>
            <a:ext cx="968535" cy="244682"/>
          </a:xfrm>
          <a:prstGeom prst="rect">
            <a:avLst/>
          </a:prstGeom>
          <a:noFill/>
          <a:ln w="9525">
            <a:noFill/>
            <a:miter lim="800000"/>
            <a:headEnd/>
            <a:tailEnd/>
          </a:ln>
        </p:spPr>
        <p:txBody>
          <a:bodyPr wrap="none">
            <a:spAutoFit/>
          </a:bodyPr>
          <a:lstStyle/>
          <a:p>
            <a:pPr algn="ctr" rtl="0" fontAlgn="base">
              <a:lnSpc>
                <a:spcPct val="90000"/>
              </a:lnSpc>
              <a:spcBef>
                <a:spcPct val="50000"/>
              </a:spcBef>
              <a:spcAft>
                <a:spcPct val="0"/>
              </a:spcAft>
              <a:buClr>
                <a:srgbClr val="667263"/>
              </a:buClr>
            </a:pPr>
            <a:r>
              <a:rPr lang="ru-RU" sz="1100" b="1" kern="1200" dirty="0" smtClean="0">
                <a:solidFill>
                  <a:srgbClr val="FF0000"/>
                </a:solidFill>
                <a:latin typeface="Arial" pitchFamily="34" charset="0"/>
                <a:ea typeface="+mn-ea"/>
                <a:cs typeface="+mn-cs"/>
              </a:rPr>
              <a:t>ДЕЙСТВИЕ</a:t>
            </a:r>
            <a:endParaRPr lang="en-US" sz="1100" b="1" kern="1200" dirty="0">
              <a:solidFill>
                <a:srgbClr val="FF0000"/>
              </a:solidFill>
              <a:latin typeface="Arial"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6"/>
          <p:cNvSpPr>
            <a:spLocks noChangeAspect="1"/>
          </p:cNvSpPr>
          <p:nvPr/>
        </p:nvSpPr>
        <p:spPr bwMode="auto">
          <a:xfrm>
            <a:off x="2754313" y="1905000"/>
            <a:ext cx="3417887" cy="3419475"/>
          </a:xfrm>
          <a:prstGeom prst="ellipse">
            <a:avLst/>
          </a:prstGeom>
          <a:solidFill>
            <a:schemeClr val="bg1"/>
          </a:solidFill>
          <a:ln w="9525" algn="ctr">
            <a:noFill/>
            <a:round/>
            <a:headEnd type="none" w="sm" len="sm"/>
            <a:tailEnd type="none" w="sm" len="sm"/>
          </a:ln>
        </p:spPr>
        <p:txBody>
          <a:bodyPr wrap="none" lIns="92075" tIns="46038" rIns="92075" bIns="46038" anchor="ctr"/>
          <a:lstStyle/>
          <a:p>
            <a:pPr algn="ctr">
              <a:lnSpc>
                <a:spcPct val="90000"/>
              </a:lnSpc>
              <a:spcBef>
                <a:spcPct val="50000"/>
              </a:spcBef>
            </a:pPr>
            <a:endParaRPr lang="ru-RU">
              <a:solidFill>
                <a:srgbClr val="0033CC"/>
              </a:solidFill>
              <a:cs typeface="Times New Roman" pitchFamily="18" charset="0"/>
            </a:endParaRPr>
          </a:p>
        </p:txBody>
      </p:sp>
      <p:sp>
        <p:nvSpPr>
          <p:cNvPr id="47" name="Oval 6"/>
          <p:cNvSpPr>
            <a:spLocks noChangeAspect="1"/>
          </p:cNvSpPr>
          <p:nvPr/>
        </p:nvSpPr>
        <p:spPr bwMode="auto">
          <a:xfrm>
            <a:off x="2895600" y="2073275"/>
            <a:ext cx="3109913" cy="3108325"/>
          </a:xfrm>
          <a:prstGeom prst="ellipse">
            <a:avLst/>
          </a:prstGeom>
          <a:solidFill>
            <a:schemeClr val="tx1">
              <a:lumMod val="50000"/>
              <a:lumOff val="50000"/>
            </a:schemeClr>
          </a:solidFill>
          <a:ln w="9525" algn="ctr">
            <a:noFill/>
            <a:round/>
            <a:headEnd type="none" w="sm" len="sm"/>
            <a:tailEnd type="none" w="sm" len="sm"/>
          </a:ln>
        </p:spPr>
        <p:txBody>
          <a:bodyPr wrap="none" lIns="92075" tIns="46038" rIns="92075" bIns="46038" anchor="ctr"/>
          <a:lstStyle/>
          <a:p>
            <a:pPr algn="ctr">
              <a:lnSpc>
                <a:spcPct val="90000"/>
              </a:lnSpc>
              <a:spcBef>
                <a:spcPct val="50000"/>
              </a:spcBef>
              <a:defRPr/>
            </a:pPr>
            <a:endParaRPr lang="en-US" dirty="0">
              <a:solidFill>
                <a:srgbClr val="000000"/>
              </a:solidFill>
              <a:latin typeface="Arial" pitchFamily="34" charset="0"/>
              <a:cs typeface="Times New Roman" pitchFamily="18" charset="0"/>
            </a:endParaRPr>
          </a:p>
        </p:txBody>
      </p:sp>
      <p:sp>
        <p:nvSpPr>
          <p:cNvPr id="48" name="Arc 47"/>
          <p:cNvSpPr/>
          <p:nvPr/>
        </p:nvSpPr>
        <p:spPr bwMode="auto">
          <a:xfrm>
            <a:off x="4843463" y="2794000"/>
            <a:ext cx="914400" cy="914400"/>
          </a:xfrm>
          <a:prstGeom prst="arc">
            <a:avLst/>
          </a:prstGeom>
          <a:noFill/>
          <a:ln w="9525" cap="flat" cmpd="sng" algn="ctr">
            <a:noFill/>
            <a:prstDash val="solid"/>
            <a:round/>
            <a:headEnd type="none" w="sm" len="sm"/>
            <a:tailEnd type="none" w="sm" len="sm"/>
          </a:ln>
          <a:effectLst/>
        </p:spPr>
        <p:txBody>
          <a:bodyPr wrap="none" lIns="92075" tIns="46038" rIns="92075" bIns="46038" anchor="ctr"/>
          <a:lstStyle/>
          <a:p>
            <a:pPr algn="ctr">
              <a:lnSpc>
                <a:spcPct val="90000"/>
              </a:lnSpc>
              <a:spcBef>
                <a:spcPct val="50000"/>
              </a:spcBef>
              <a:defRPr/>
            </a:pPr>
            <a:endParaRPr lang="en-US">
              <a:solidFill>
                <a:srgbClr val="FF0000"/>
              </a:solidFill>
              <a:cs typeface="Times New Roman" pitchFamily="18" charset="0"/>
            </a:endParaRPr>
          </a:p>
        </p:txBody>
      </p:sp>
      <p:sp>
        <p:nvSpPr>
          <p:cNvPr id="16389" name="Oval 9"/>
          <p:cNvSpPr>
            <a:spLocks noChangeAspect="1"/>
          </p:cNvSpPr>
          <p:nvPr/>
        </p:nvSpPr>
        <p:spPr bwMode="auto">
          <a:xfrm>
            <a:off x="3994150" y="3151188"/>
            <a:ext cx="963613" cy="962025"/>
          </a:xfrm>
          <a:prstGeom prst="ellipse">
            <a:avLst/>
          </a:prstGeom>
          <a:solidFill>
            <a:schemeClr val="bg2"/>
          </a:solidFill>
          <a:ln w="9525" algn="ctr">
            <a:noFill/>
            <a:round/>
            <a:headEnd type="none" w="sm" len="sm"/>
            <a:tailEnd type="none" w="sm" len="sm"/>
          </a:ln>
        </p:spPr>
        <p:txBody>
          <a:bodyPr wrap="none" lIns="92075" tIns="46038" rIns="92075" bIns="46038" anchor="ctr"/>
          <a:lstStyle/>
          <a:p>
            <a:pPr algn="ctr">
              <a:lnSpc>
                <a:spcPct val="90000"/>
              </a:lnSpc>
              <a:spcBef>
                <a:spcPct val="50000"/>
              </a:spcBef>
            </a:pPr>
            <a:r>
              <a:rPr lang="en-US" sz="900">
                <a:solidFill>
                  <a:srgbClr val="FFFFFF"/>
                </a:solidFill>
                <a:cs typeface="Times New Roman" pitchFamily="18" charset="0"/>
              </a:rPr>
              <a:t>SINGLE</a:t>
            </a:r>
            <a:br>
              <a:rPr lang="en-US" sz="900">
                <a:solidFill>
                  <a:srgbClr val="FFFFFF"/>
                </a:solidFill>
                <a:cs typeface="Times New Roman" pitchFamily="18" charset="0"/>
              </a:rPr>
            </a:br>
            <a:r>
              <a:rPr lang="en-US" sz="900">
                <a:solidFill>
                  <a:srgbClr val="FFFFFF"/>
                </a:solidFill>
                <a:cs typeface="Times New Roman" pitchFamily="18" charset="0"/>
              </a:rPr>
              <a:t>ENTERPRISE</a:t>
            </a:r>
            <a:r>
              <a:rPr lang="en-US" sz="1400">
                <a:solidFill>
                  <a:srgbClr val="FFFFFF"/>
                </a:solidFill>
                <a:cs typeface="Times New Roman" pitchFamily="18" charset="0"/>
              </a:rPr>
              <a:t> </a:t>
            </a:r>
            <a:endParaRPr lang="en-US" sz="900">
              <a:solidFill>
                <a:srgbClr val="FFFFFF"/>
              </a:solidFill>
              <a:cs typeface="Times New Roman" pitchFamily="18" charset="0"/>
            </a:endParaRPr>
          </a:p>
          <a:p>
            <a:pPr algn="ctr">
              <a:lnSpc>
                <a:spcPct val="90000"/>
              </a:lnSpc>
              <a:spcBef>
                <a:spcPct val="50000"/>
              </a:spcBef>
            </a:pPr>
            <a:r>
              <a:rPr lang="en-US" sz="900">
                <a:solidFill>
                  <a:srgbClr val="FFFFFF"/>
                </a:solidFill>
                <a:cs typeface="Times New Roman" pitchFamily="18" charset="0"/>
              </a:rPr>
              <a:t>INFORMATION</a:t>
            </a:r>
            <a:br>
              <a:rPr lang="en-US" sz="900">
                <a:solidFill>
                  <a:srgbClr val="FFFFFF"/>
                </a:solidFill>
                <a:cs typeface="Times New Roman" pitchFamily="18" charset="0"/>
              </a:rPr>
            </a:br>
            <a:r>
              <a:rPr lang="en-US" sz="900">
                <a:solidFill>
                  <a:srgbClr val="FFFFFF"/>
                </a:solidFill>
                <a:cs typeface="Times New Roman" pitchFamily="18" charset="0"/>
              </a:rPr>
              <a:t>MODEL</a:t>
            </a:r>
          </a:p>
        </p:txBody>
      </p:sp>
      <p:cxnSp>
        <p:nvCxnSpPr>
          <p:cNvPr id="16390" name="Straight Connector 10"/>
          <p:cNvCxnSpPr>
            <a:cxnSpLocks noChangeShapeType="1"/>
          </p:cNvCxnSpPr>
          <p:nvPr/>
        </p:nvCxnSpPr>
        <p:spPr bwMode="auto">
          <a:xfrm>
            <a:off x="4860925" y="2690813"/>
            <a:ext cx="914400" cy="914400"/>
          </a:xfrm>
          <a:prstGeom prst="line">
            <a:avLst/>
          </a:prstGeom>
          <a:noFill/>
          <a:ln w="9525" algn="ctr">
            <a:noFill/>
            <a:round/>
            <a:headEnd/>
            <a:tailEnd/>
          </a:ln>
        </p:spPr>
      </p:cxnSp>
      <p:sp>
        <p:nvSpPr>
          <p:cNvPr id="52" name="TextBox 51"/>
          <p:cNvSpPr txBox="1"/>
          <p:nvPr/>
        </p:nvSpPr>
        <p:spPr>
          <a:xfrm>
            <a:off x="3186660" y="2220642"/>
            <a:ext cx="2591306" cy="2237224"/>
          </a:xfrm>
          <a:prstGeom prst="rect">
            <a:avLst/>
          </a:prstGeom>
          <a:noFill/>
        </p:spPr>
        <p:txBody>
          <a:bodyPr spcFirstLastPara="1" wrap="none">
            <a:prstTxWarp prst="textArchUp">
              <a:avLst>
                <a:gd name="adj" fmla="val 11716910"/>
              </a:avLst>
            </a:prstTxWarp>
            <a:spAutoFit/>
          </a:bodyPr>
          <a:lstStyle/>
          <a:p>
            <a:pPr algn="ctr">
              <a:lnSpc>
                <a:spcPct val="90000"/>
              </a:lnSpc>
              <a:spcBef>
                <a:spcPct val="50000"/>
              </a:spcBef>
              <a:buClr>
                <a:srgbClr val="667263"/>
              </a:buClr>
              <a:defRPr/>
            </a:pPr>
            <a:r>
              <a:rPr lang="ru-RU" sz="1050" dirty="0">
                <a:solidFill>
                  <a:srgbClr val="FFFFFF"/>
                </a:solidFill>
              </a:rPr>
              <a:t>АНАЛИТИЧЕСКАЯ ОСНОВА ПРЕДПРИЯТИЯ  </a:t>
            </a:r>
          </a:p>
        </p:txBody>
      </p:sp>
      <p:sp>
        <p:nvSpPr>
          <p:cNvPr id="59" name="Rectangle 58"/>
          <p:cNvSpPr/>
          <p:nvPr/>
        </p:nvSpPr>
        <p:spPr bwMode="auto">
          <a:xfrm>
            <a:off x="5714999" y="1554163"/>
            <a:ext cx="2775857" cy="922337"/>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2075" tIns="46038" rIns="92075" bIns="46038"/>
          <a:lstStyle/>
          <a:p>
            <a:pPr marL="119063" indent="-119063" algn="ctr">
              <a:lnSpc>
                <a:spcPct val="90000"/>
              </a:lnSpc>
              <a:spcBef>
                <a:spcPct val="50000"/>
              </a:spcBef>
              <a:buClr>
                <a:schemeClr val="accent1"/>
              </a:buClr>
              <a:defRPr/>
            </a:pPr>
            <a:endParaRPr lang="en-US"/>
          </a:p>
        </p:txBody>
      </p:sp>
      <p:sp>
        <p:nvSpPr>
          <p:cNvPr id="16393" name="Rectangle 59"/>
          <p:cNvSpPr>
            <a:spLocks noChangeArrowheads="1"/>
          </p:cNvSpPr>
          <p:nvPr/>
        </p:nvSpPr>
        <p:spPr bwMode="auto">
          <a:xfrm>
            <a:off x="5495925" y="1554163"/>
            <a:ext cx="222250" cy="917575"/>
          </a:xfrm>
          <a:prstGeom prst="rect">
            <a:avLst/>
          </a:prstGeom>
          <a:solidFill>
            <a:schemeClr val="tx2"/>
          </a:solidFill>
          <a:ln w="9525" algn="ctr">
            <a:noFill/>
            <a:round/>
            <a:headEnd/>
            <a:tailEnd/>
          </a:ln>
        </p:spPr>
        <p:txBody>
          <a:bodyPr lIns="92075" tIns="46038" rIns="92075" bIns="46038"/>
          <a:lstStyle/>
          <a:p>
            <a:pPr marL="119063" indent="-119063" algn="ctr">
              <a:lnSpc>
                <a:spcPct val="90000"/>
              </a:lnSpc>
              <a:spcBef>
                <a:spcPct val="50000"/>
              </a:spcBef>
              <a:buClr>
                <a:schemeClr val="accent1"/>
              </a:buClr>
            </a:pPr>
            <a:endParaRPr lang="ru-RU"/>
          </a:p>
        </p:txBody>
      </p:sp>
      <p:sp>
        <p:nvSpPr>
          <p:cNvPr id="58" name="Rectangle 57"/>
          <p:cNvSpPr/>
          <p:nvPr/>
        </p:nvSpPr>
        <p:spPr bwMode="auto">
          <a:xfrm>
            <a:off x="6610350" y="3949700"/>
            <a:ext cx="2181225" cy="1112838"/>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2075" tIns="46038" rIns="92075" bIns="46038"/>
          <a:lstStyle/>
          <a:p>
            <a:pPr marL="119063" indent="-119063" algn="ctr">
              <a:lnSpc>
                <a:spcPct val="90000"/>
              </a:lnSpc>
              <a:spcBef>
                <a:spcPct val="50000"/>
              </a:spcBef>
              <a:buClr>
                <a:schemeClr val="accent1"/>
              </a:buClr>
              <a:defRPr/>
            </a:pPr>
            <a:endParaRPr lang="en-US"/>
          </a:p>
        </p:txBody>
      </p:sp>
      <p:sp>
        <p:nvSpPr>
          <p:cNvPr id="16395" name="Title 1"/>
          <p:cNvSpPr>
            <a:spLocks noGrp="1"/>
          </p:cNvSpPr>
          <p:nvPr>
            <p:ph type="title"/>
          </p:nvPr>
        </p:nvSpPr>
        <p:spPr>
          <a:xfrm>
            <a:off x="776706" y="152400"/>
            <a:ext cx="8255000" cy="857250"/>
          </a:xfrm>
        </p:spPr>
        <p:txBody>
          <a:bodyPr/>
          <a:lstStyle/>
          <a:p>
            <a:r>
              <a:rPr lang="ru-RU" sz="3000" dirty="0" smtClean="0"/>
              <a:t>Интеграция аналитики с бизнес-процессом</a:t>
            </a:r>
            <a:r>
              <a:rPr lang="en-US" sz="3000" dirty="0" smtClean="0"/>
              <a:t/>
            </a:r>
            <a:br>
              <a:rPr lang="en-US" sz="3000" dirty="0" smtClean="0"/>
            </a:br>
            <a:r>
              <a:rPr lang="ru-RU" i="1" dirty="0" smtClean="0">
                <a:solidFill>
                  <a:srgbClr val="FF0000"/>
                </a:solidFill>
              </a:rPr>
              <a:t>Пример из области продаж</a:t>
            </a:r>
            <a:br>
              <a:rPr lang="ru-RU" i="1" dirty="0" smtClean="0">
                <a:solidFill>
                  <a:srgbClr val="FF0000"/>
                </a:solidFill>
              </a:rPr>
            </a:br>
            <a:endParaRPr lang="en-US" i="1" dirty="0" smtClean="0">
              <a:solidFill>
                <a:srgbClr val="FF0000"/>
              </a:solidFill>
            </a:endParaRPr>
          </a:p>
        </p:txBody>
      </p:sp>
      <p:sp>
        <p:nvSpPr>
          <p:cNvPr id="35" name="Oval 34"/>
          <p:cNvSpPr/>
          <p:nvPr/>
        </p:nvSpPr>
        <p:spPr bwMode="auto">
          <a:xfrm>
            <a:off x="3200400" y="2362200"/>
            <a:ext cx="2514600" cy="2514600"/>
          </a:xfrm>
          <a:prstGeom prst="ellipse">
            <a:avLst/>
          </a:prstGeom>
          <a:solidFill>
            <a:schemeClr val="bg2">
              <a:lumMod val="20000"/>
              <a:lumOff val="80000"/>
            </a:schemeClr>
          </a:solidFill>
          <a:ln w="9525" cap="flat" cmpd="sng" algn="ctr">
            <a:noFill/>
            <a:prstDash val="solid"/>
            <a:round/>
            <a:headEnd type="none" w="sm" len="sm"/>
            <a:tailEnd type="none" w="sm" len="sm"/>
          </a:ln>
          <a:effectLst/>
        </p:spPr>
        <p:txBody>
          <a:bodyPr wrap="none" lIns="92075" tIns="46038" rIns="92075" bIns="46038" anchor="ctr"/>
          <a:lstStyle/>
          <a:p>
            <a:pPr algn="ctr">
              <a:lnSpc>
                <a:spcPct val="90000"/>
              </a:lnSpc>
              <a:spcBef>
                <a:spcPct val="50000"/>
              </a:spcBef>
              <a:defRPr/>
            </a:pPr>
            <a:endParaRPr lang="en-US">
              <a:solidFill>
                <a:srgbClr val="FF0000"/>
              </a:solidFill>
              <a:cs typeface="Times New Roman" pitchFamily="18" charset="0"/>
            </a:endParaRPr>
          </a:p>
        </p:txBody>
      </p:sp>
      <p:sp>
        <p:nvSpPr>
          <p:cNvPr id="36" name="Arc 35"/>
          <p:cNvSpPr/>
          <p:nvPr/>
        </p:nvSpPr>
        <p:spPr bwMode="auto">
          <a:xfrm>
            <a:off x="4843463" y="2794000"/>
            <a:ext cx="914400" cy="914400"/>
          </a:xfrm>
          <a:prstGeom prst="arc">
            <a:avLst/>
          </a:prstGeom>
          <a:noFill/>
          <a:ln w="9525" cap="flat" cmpd="sng" algn="ctr">
            <a:noFill/>
            <a:prstDash val="solid"/>
            <a:round/>
            <a:headEnd type="none" w="sm" len="sm"/>
            <a:tailEnd type="none" w="sm" len="sm"/>
          </a:ln>
          <a:effectLst/>
        </p:spPr>
        <p:txBody>
          <a:bodyPr wrap="none" lIns="92075" tIns="46038" rIns="92075" bIns="46038" anchor="ctr"/>
          <a:lstStyle/>
          <a:p>
            <a:pPr algn="ctr">
              <a:lnSpc>
                <a:spcPct val="90000"/>
              </a:lnSpc>
              <a:spcBef>
                <a:spcPct val="50000"/>
              </a:spcBef>
              <a:defRPr/>
            </a:pPr>
            <a:endParaRPr lang="en-US">
              <a:solidFill>
                <a:srgbClr val="FF0000"/>
              </a:solidFill>
              <a:cs typeface="Times New Roman" pitchFamily="18" charset="0"/>
            </a:endParaRPr>
          </a:p>
        </p:txBody>
      </p:sp>
      <p:cxnSp>
        <p:nvCxnSpPr>
          <p:cNvPr id="16398" name="Straight Connector 10"/>
          <p:cNvCxnSpPr>
            <a:cxnSpLocks noChangeShapeType="1"/>
          </p:cNvCxnSpPr>
          <p:nvPr/>
        </p:nvCxnSpPr>
        <p:spPr bwMode="auto">
          <a:xfrm>
            <a:off x="4860925" y="2690813"/>
            <a:ext cx="914400" cy="914400"/>
          </a:xfrm>
          <a:prstGeom prst="line">
            <a:avLst/>
          </a:prstGeom>
          <a:noFill/>
          <a:ln w="9525" algn="ctr">
            <a:noFill/>
            <a:round/>
            <a:headEnd/>
            <a:tailEnd/>
          </a:ln>
        </p:spPr>
      </p:cxnSp>
      <p:sp>
        <p:nvSpPr>
          <p:cNvPr id="16399" name="Oval 11"/>
          <p:cNvSpPr>
            <a:spLocks noChangeArrowheads="1"/>
          </p:cNvSpPr>
          <p:nvPr/>
        </p:nvSpPr>
        <p:spPr bwMode="auto">
          <a:xfrm>
            <a:off x="3429000" y="2654300"/>
            <a:ext cx="1984375" cy="1982788"/>
          </a:xfrm>
          <a:prstGeom prst="ellipse">
            <a:avLst/>
          </a:prstGeom>
          <a:noFill/>
          <a:ln w="19050" algn="ctr">
            <a:solidFill>
              <a:schemeClr val="bg2"/>
            </a:solidFill>
            <a:round/>
            <a:headEnd type="none" w="sm" len="sm"/>
            <a:tailEnd type="none" w="sm" len="sm"/>
          </a:ln>
        </p:spPr>
        <p:txBody>
          <a:bodyPr wrap="none" lIns="92075" tIns="46038" rIns="92075" bIns="46038" anchor="ctr"/>
          <a:lstStyle/>
          <a:p>
            <a:pPr algn="ctr">
              <a:lnSpc>
                <a:spcPct val="90000"/>
              </a:lnSpc>
              <a:spcBef>
                <a:spcPct val="50000"/>
              </a:spcBef>
            </a:pPr>
            <a:endParaRPr lang="ru-RU">
              <a:solidFill>
                <a:srgbClr val="FF0000"/>
              </a:solidFill>
              <a:cs typeface="Times New Roman" pitchFamily="18" charset="0"/>
            </a:endParaRPr>
          </a:p>
        </p:txBody>
      </p:sp>
      <p:sp>
        <p:nvSpPr>
          <p:cNvPr id="40" name="Rectangle 39"/>
          <p:cNvSpPr/>
          <p:nvPr/>
        </p:nvSpPr>
        <p:spPr bwMode="auto">
          <a:xfrm>
            <a:off x="4070350" y="2538413"/>
            <a:ext cx="776288" cy="369887"/>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lIns="92075" tIns="46038" rIns="92075" bIns="46038">
            <a:spAutoFit/>
          </a:bodyPr>
          <a:lstStyle/>
          <a:p>
            <a:pPr marL="119063" indent="-119063" algn="ctr">
              <a:lnSpc>
                <a:spcPct val="90000"/>
              </a:lnSpc>
              <a:spcBef>
                <a:spcPct val="50000"/>
              </a:spcBef>
              <a:buClr>
                <a:srgbClr val="667263"/>
              </a:buClr>
              <a:defRPr/>
            </a:pPr>
            <a:endParaRPr lang="en-US">
              <a:solidFill>
                <a:srgbClr val="FF0000"/>
              </a:solidFill>
              <a:cs typeface="+mn-cs"/>
            </a:endParaRPr>
          </a:p>
        </p:txBody>
      </p:sp>
      <p:sp>
        <p:nvSpPr>
          <p:cNvPr id="42" name="Rectangle 41"/>
          <p:cNvSpPr/>
          <p:nvPr/>
        </p:nvSpPr>
        <p:spPr bwMode="auto">
          <a:xfrm>
            <a:off x="4792663" y="3960813"/>
            <a:ext cx="773112" cy="25876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lIns="92075" tIns="46038" rIns="92075" bIns="46038">
            <a:spAutoFit/>
          </a:bodyPr>
          <a:lstStyle/>
          <a:p>
            <a:pPr marL="119063" indent="-119063" algn="ctr">
              <a:lnSpc>
                <a:spcPct val="90000"/>
              </a:lnSpc>
              <a:spcBef>
                <a:spcPct val="50000"/>
              </a:spcBef>
              <a:buClr>
                <a:srgbClr val="667263"/>
              </a:buClr>
              <a:defRPr/>
            </a:pPr>
            <a:endParaRPr lang="en-US" sz="1200">
              <a:solidFill>
                <a:srgbClr val="FF0000"/>
              </a:solidFill>
              <a:cs typeface="+mn-cs"/>
            </a:endParaRPr>
          </a:p>
        </p:txBody>
      </p:sp>
      <p:sp>
        <p:nvSpPr>
          <p:cNvPr id="45" name="Rectangle 44"/>
          <p:cNvSpPr/>
          <p:nvPr/>
        </p:nvSpPr>
        <p:spPr bwMode="auto">
          <a:xfrm>
            <a:off x="3330575" y="3808413"/>
            <a:ext cx="685800" cy="369887"/>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lIns="92075" tIns="46038" rIns="92075" bIns="46038">
            <a:spAutoFit/>
          </a:bodyPr>
          <a:lstStyle/>
          <a:p>
            <a:pPr marL="119063" indent="-119063" algn="ctr">
              <a:lnSpc>
                <a:spcPct val="90000"/>
              </a:lnSpc>
              <a:spcBef>
                <a:spcPct val="50000"/>
              </a:spcBef>
              <a:buClr>
                <a:srgbClr val="667263"/>
              </a:buClr>
              <a:defRPr/>
            </a:pPr>
            <a:endParaRPr lang="en-US">
              <a:solidFill>
                <a:srgbClr val="FF0000"/>
              </a:solidFill>
              <a:cs typeface="+mn-cs"/>
            </a:endParaRPr>
          </a:p>
        </p:txBody>
      </p:sp>
      <p:sp>
        <p:nvSpPr>
          <p:cNvPr id="16407" name="TextBox 54"/>
          <p:cNvSpPr txBox="1">
            <a:spLocks noChangeArrowheads="1"/>
          </p:cNvSpPr>
          <p:nvPr/>
        </p:nvSpPr>
        <p:spPr bwMode="auto">
          <a:xfrm>
            <a:off x="6621463" y="3949700"/>
            <a:ext cx="2236787" cy="1015663"/>
          </a:xfrm>
          <a:prstGeom prst="rect">
            <a:avLst/>
          </a:prstGeom>
          <a:noFill/>
          <a:ln w="9525">
            <a:noFill/>
            <a:miter lim="800000"/>
            <a:headEnd/>
            <a:tailEnd/>
          </a:ln>
        </p:spPr>
        <p:txBody>
          <a:bodyPr>
            <a:spAutoFit/>
          </a:bodyPr>
          <a:lstStyle/>
          <a:p>
            <a:pPr marL="114300" indent="-114300">
              <a:buClr>
                <a:schemeClr val="tx2"/>
              </a:buClr>
              <a:buFont typeface="Arial" charset="0"/>
              <a:buChar char="•"/>
            </a:pPr>
            <a:r>
              <a:rPr lang="ru-RU" sz="1200" dirty="0" smtClean="0"/>
              <a:t>Просмотр всех заказов клиента на данный продукт и анализ возможностей замены  (с повышенной скидкой)</a:t>
            </a:r>
            <a:endParaRPr lang="en-US" sz="1200" dirty="0" smtClean="0"/>
          </a:p>
        </p:txBody>
      </p:sp>
      <p:sp>
        <p:nvSpPr>
          <p:cNvPr id="16408" name="Rectangle 56"/>
          <p:cNvSpPr>
            <a:spLocks noChangeArrowheads="1"/>
          </p:cNvSpPr>
          <p:nvPr/>
        </p:nvSpPr>
        <p:spPr bwMode="auto">
          <a:xfrm>
            <a:off x="6381750" y="3949700"/>
            <a:ext cx="228600" cy="1112838"/>
          </a:xfrm>
          <a:prstGeom prst="rect">
            <a:avLst/>
          </a:prstGeom>
          <a:solidFill>
            <a:schemeClr val="tx2"/>
          </a:solidFill>
          <a:ln w="9525" algn="ctr">
            <a:noFill/>
            <a:round/>
            <a:headEnd/>
            <a:tailEnd/>
          </a:ln>
        </p:spPr>
        <p:txBody>
          <a:bodyPr lIns="92075" tIns="46038" rIns="92075" bIns="46038"/>
          <a:lstStyle/>
          <a:p>
            <a:pPr marL="119063" indent="-119063" algn="ctr">
              <a:lnSpc>
                <a:spcPct val="90000"/>
              </a:lnSpc>
              <a:spcBef>
                <a:spcPct val="50000"/>
              </a:spcBef>
              <a:buClr>
                <a:schemeClr val="accent1"/>
              </a:buClr>
            </a:pPr>
            <a:endParaRPr lang="ru-RU"/>
          </a:p>
        </p:txBody>
      </p:sp>
      <p:sp>
        <p:nvSpPr>
          <p:cNvPr id="64" name="Rectangle 63"/>
          <p:cNvSpPr/>
          <p:nvPr/>
        </p:nvSpPr>
        <p:spPr bwMode="auto">
          <a:xfrm>
            <a:off x="76200" y="2570163"/>
            <a:ext cx="2743200" cy="808037"/>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2075" tIns="46038" rIns="92075" bIns="46038"/>
          <a:lstStyle/>
          <a:p>
            <a:pPr marL="119063" indent="-119063" algn="ctr">
              <a:lnSpc>
                <a:spcPct val="90000"/>
              </a:lnSpc>
              <a:spcBef>
                <a:spcPct val="50000"/>
              </a:spcBef>
              <a:buClr>
                <a:schemeClr val="accent1"/>
              </a:buClr>
              <a:defRPr/>
            </a:pPr>
            <a:endParaRPr lang="en-US"/>
          </a:p>
        </p:txBody>
      </p:sp>
      <p:sp>
        <p:nvSpPr>
          <p:cNvPr id="16410" name="Rectangle 64"/>
          <p:cNvSpPr>
            <a:spLocks noChangeArrowheads="1"/>
          </p:cNvSpPr>
          <p:nvPr/>
        </p:nvSpPr>
        <p:spPr bwMode="auto">
          <a:xfrm>
            <a:off x="2667000" y="2570163"/>
            <a:ext cx="228600" cy="808037"/>
          </a:xfrm>
          <a:prstGeom prst="rect">
            <a:avLst/>
          </a:prstGeom>
          <a:solidFill>
            <a:schemeClr val="tx2"/>
          </a:solidFill>
          <a:ln w="9525" algn="ctr">
            <a:noFill/>
            <a:round/>
            <a:headEnd/>
            <a:tailEnd/>
          </a:ln>
        </p:spPr>
        <p:txBody>
          <a:bodyPr lIns="92075" tIns="46038" rIns="92075" bIns="46038"/>
          <a:lstStyle/>
          <a:p>
            <a:pPr marL="119063" indent="-119063" algn="ctr">
              <a:lnSpc>
                <a:spcPct val="90000"/>
              </a:lnSpc>
              <a:spcBef>
                <a:spcPct val="50000"/>
              </a:spcBef>
              <a:buClr>
                <a:schemeClr val="accent1"/>
              </a:buClr>
            </a:pPr>
            <a:endParaRPr lang="ru-RU"/>
          </a:p>
        </p:txBody>
      </p:sp>
      <p:sp>
        <p:nvSpPr>
          <p:cNvPr id="16411" name="TextBox 66"/>
          <p:cNvSpPr txBox="1">
            <a:spLocks noChangeArrowheads="1"/>
          </p:cNvSpPr>
          <p:nvPr/>
        </p:nvSpPr>
        <p:spPr bwMode="auto">
          <a:xfrm>
            <a:off x="76200" y="2555875"/>
            <a:ext cx="2624138" cy="646331"/>
          </a:xfrm>
          <a:prstGeom prst="rect">
            <a:avLst/>
          </a:prstGeom>
          <a:noFill/>
          <a:ln w="9525">
            <a:noFill/>
            <a:miter lim="800000"/>
            <a:headEnd/>
            <a:tailEnd/>
          </a:ln>
        </p:spPr>
        <p:txBody>
          <a:bodyPr wrap="square">
            <a:spAutoFit/>
          </a:bodyPr>
          <a:lstStyle/>
          <a:p>
            <a:pPr>
              <a:buClr>
                <a:schemeClr val="tx2"/>
              </a:buClr>
            </a:pPr>
            <a:r>
              <a:rPr lang="ru-RU" sz="1200" dirty="0" smtClean="0"/>
              <a:t>Инициация запроса на изменение в системе управления заказами </a:t>
            </a:r>
            <a:r>
              <a:rPr lang="en-US" sz="1200" dirty="0" smtClean="0"/>
              <a:t>.  </a:t>
            </a:r>
            <a:r>
              <a:rPr lang="ru-RU" sz="1200" dirty="0" smtClean="0"/>
              <a:t>Корректировка условий на скидку</a:t>
            </a:r>
            <a:endParaRPr lang="en-US" sz="1200" dirty="0"/>
          </a:p>
        </p:txBody>
      </p:sp>
      <p:cxnSp>
        <p:nvCxnSpPr>
          <p:cNvPr id="16412" name="Straight Connector 73"/>
          <p:cNvCxnSpPr>
            <a:cxnSpLocks noChangeShapeType="1"/>
          </p:cNvCxnSpPr>
          <p:nvPr/>
        </p:nvCxnSpPr>
        <p:spPr bwMode="auto">
          <a:xfrm rot="5400000" flipH="1" flipV="1">
            <a:off x="4348175" y="2054239"/>
            <a:ext cx="684191" cy="538158"/>
          </a:xfrm>
          <a:prstGeom prst="line">
            <a:avLst/>
          </a:prstGeom>
          <a:noFill/>
          <a:ln w="9525" algn="ctr">
            <a:solidFill>
              <a:schemeClr val="tx2"/>
            </a:solidFill>
            <a:round/>
            <a:headEnd/>
            <a:tailEnd/>
          </a:ln>
        </p:spPr>
      </p:cxnSp>
      <p:cxnSp>
        <p:nvCxnSpPr>
          <p:cNvPr id="16413" name="Straight Connector 77"/>
          <p:cNvCxnSpPr>
            <a:cxnSpLocks noChangeShapeType="1"/>
          </p:cNvCxnSpPr>
          <p:nvPr/>
        </p:nvCxnSpPr>
        <p:spPr bwMode="auto">
          <a:xfrm>
            <a:off x="6143625" y="4672013"/>
            <a:ext cx="228600" cy="1587"/>
          </a:xfrm>
          <a:prstGeom prst="line">
            <a:avLst/>
          </a:prstGeom>
          <a:noFill/>
          <a:ln w="9525" algn="ctr">
            <a:solidFill>
              <a:schemeClr val="tx2"/>
            </a:solidFill>
            <a:round/>
            <a:headEnd/>
            <a:tailEnd/>
          </a:ln>
        </p:spPr>
      </p:cxnSp>
      <p:cxnSp>
        <p:nvCxnSpPr>
          <p:cNvPr id="16414" name="Straight Connector 80"/>
          <p:cNvCxnSpPr>
            <a:cxnSpLocks noChangeShapeType="1"/>
          </p:cNvCxnSpPr>
          <p:nvPr/>
        </p:nvCxnSpPr>
        <p:spPr bwMode="auto">
          <a:xfrm>
            <a:off x="5192713" y="4083050"/>
            <a:ext cx="944562" cy="588963"/>
          </a:xfrm>
          <a:prstGeom prst="line">
            <a:avLst/>
          </a:prstGeom>
          <a:noFill/>
          <a:ln w="9525" algn="ctr">
            <a:solidFill>
              <a:schemeClr val="tx2"/>
            </a:solidFill>
            <a:round/>
            <a:headEnd/>
            <a:tailEnd/>
          </a:ln>
        </p:spPr>
      </p:cxnSp>
      <p:cxnSp>
        <p:nvCxnSpPr>
          <p:cNvPr id="16415" name="Straight Connector 84"/>
          <p:cNvCxnSpPr>
            <a:cxnSpLocks noChangeShapeType="1"/>
          </p:cNvCxnSpPr>
          <p:nvPr/>
        </p:nvCxnSpPr>
        <p:spPr bwMode="auto">
          <a:xfrm flipV="1">
            <a:off x="2870200" y="4008438"/>
            <a:ext cx="384175" cy="22225"/>
          </a:xfrm>
          <a:prstGeom prst="line">
            <a:avLst/>
          </a:prstGeom>
          <a:noFill/>
          <a:ln w="9525" algn="ctr">
            <a:solidFill>
              <a:schemeClr val="tx2"/>
            </a:solidFill>
            <a:round/>
            <a:headEnd/>
            <a:tailEnd/>
          </a:ln>
        </p:spPr>
      </p:cxnSp>
      <p:sp>
        <p:nvSpPr>
          <p:cNvPr id="16418" name="Oval 9"/>
          <p:cNvSpPr>
            <a:spLocks noChangeAspect="1"/>
          </p:cNvSpPr>
          <p:nvPr/>
        </p:nvSpPr>
        <p:spPr bwMode="auto">
          <a:xfrm>
            <a:off x="3970338" y="3124200"/>
            <a:ext cx="963612" cy="962025"/>
          </a:xfrm>
          <a:prstGeom prst="ellipse">
            <a:avLst/>
          </a:prstGeom>
          <a:solidFill>
            <a:schemeClr val="bg2"/>
          </a:solidFill>
          <a:ln w="9525" algn="ctr">
            <a:noFill/>
            <a:round/>
            <a:headEnd type="none" w="sm" len="sm"/>
            <a:tailEnd type="none" w="sm" len="sm"/>
          </a:ln>
        </p:spPr>
        <p:txBody>
          <a:bodyPr wrap="none" lIns="92075" tIns="46038" rIns="92075" bIns="46038" anchor="ctr"/>
          <a:lstStyle/>
          <a:p>
            <a:pPr algn="ctr">
              <a:lnSpc>
                <a:spcPct val="90000"/>
              </a:lnSpc>
              <a:spcBef>
                <a:spcPct val="50000"/>
              </a:spcBef>
            </a:pPr>
            <a:r>
              <a:rPr lang="ru-RU" sz="700">
                <a:solidFill>
                  <a:srgbClr val="FFFFFF"/>
                </a:solidFill>
                <a:cs typeface="Times New Roman" pitchFamily="18" charset="0"/>
              </a:rPr>
              <a:t>ЕДИНАЯ </a:t>
            </a:r>
          </a:p>
          <a:p>
            <a:pPr algn="ctr">
              <a:lnSpc>
                <a:spcPct val="90000"/>
              </a:lnSpc>
              <a:spcBef>
                <a:spcPct val="50000"/>
              </a:spcBef>
            </a:pPr>
            <a:r>
              <a:rPr lang="ru-RU" sz="700">
                <a:solidFill>
                  <a:srgbClr val="FFFFFF"/>
                </a:solidFill>
                <a:cs typeface="Times New Roman" pitchFamily="18" charset="0"/>
              </a:rPr>
              <a:t>МОДЕЛЬ </a:t>
            </a:r>
          </a:p>
          <a:p>
            <a:pPr algn="ctr">
              <a:lnSpc>
                <a:spcPct val="90000"/>
              </a:lnSpc>
              <a:spcBef>
                <a:spcPct val="50000"/>
              </a:spcBef>
            </a:pPr>
            <a:r>
              <a:rPr lang="ru-RU" sz="700">
                <a:solidFill>
                  <a:srgbClr val="FFFFFF"/>
                </a:solidFill>
                <a:cs typeface="Times New Roman" pitchFamily="18" charset="0"/>
              </a:rPr>
              <a:t>ИНФОРМАЦИИ О </a:t>
            </a:r>
          </a:p>
          <a:p>
            <a:pPr algn="ctr">
              <a:lnSpc>
                <a:spcPct val="90000"/>
              </a:lnSpc>
              <a:spcBef>
                <a:spcPct val="50000"/>
              </a:spcBef>
            </a:pPr>
            <a:r>
              <a:rPr lang="ru-RU" sz="700">
                <a:solidFill>
                  <a:srgbClr val="FFFFFF"/>
                </a:solidFill>
                <a:cs typeface="Times New Roman" pitchFamily="18" charset="0"/>
              </a:rPr>
              <a:t>ПРЕДПРИЯТИИ</a:t>
            </a:r>
            <a:endParaRPr lang="en-US" sz="700">
              <a:solidFill>
                <a:srgbClr val="FFFFFF"/>
              </a:solidFill>
              <a:cs typeface="Times New Roman" pitchFamily="18" charset="0"/>
            </a:endParaRPr>
          </a:p>
        </p:txBody>
      </p:sp>
      <p:cxnSp>
        <p:nvCxnSpPr>
          <p:cNvPr id="16419" name="Straight Connector 65"/>
          <p:cNvCxnSpPr>
            <a:cxnSpLocks noChangeShapeType="1"/>
          </p:cNvCxnSpPr>
          <p:nvPr/>
        </p:nvCxnSpPr>
        <p:spPr bwMode="auto">
          <a:xfrm rot="16200000" flipH="1">
            <a:off x="2487613" y="3630613"/>
            <a:ext cx="658812" cy="106362"/>
          </a:xfrm>
          <a:prstGeom prst="line">
            <a:avLst/>
          </a:prstGeom>
          <a:noFill/>
          <a:ln w="9525" algn="ctr">
            <a:solidFill>
              <a:schemeClr val="tx2"/>
            </a:solidFill>
            <a:round/>
            <a:headEnd/>
            <a:tailEnd/>
          </a:ln>
        </p:spPr>
      </p:cxnSp>
      <p:cxnSp>
        <p:nvCxnSpPr>
          <p:cNvPr id="16420" name="Straight Connector 67"/>
          <p:cNvCxnSpPr>
            <a:cxnSpLocks noChangeShapeType="1"/>
          </p:cNvCxnSpPr>
          <p:nvPr/>
        </p:nvCxnSpPr>
        <p:spPr bwMode="auto">
          <a:xfrm>
            <a:off x="5029200" y="1866900"/>
            <a:ext cx="457200" cy="1588"/>
          </a:xfrm>
          <a:prstGeom prst="line">
            <a:avLst/>
          </a:prstGeom>
          <a:noFill/>
          <a:ln w="9525" algn="ctr">
            <a:solidFill>
              <a:schemeClr val="tx2"/>
            </a:solidFill>
            <a:round/>
            <a:headEnd/>
            <a:tailEnd/>
          </a:ln>
        </p:spPr>
      </p:cxnSp>
      <p:sp>
        <p:nvSpPr>
          <p:cNvPr id="54" name="TextBox 53"/>
          <p:cNvSpPr txBox="1"/>
          <p:nvPr/>
        </p:nvSpPr>
        <p:spPr>
          <a:xfrm>
            <a:off x="3000375" y="2266950"/>
            <a:ext cx="2876549" cy="2724838"/>
          </a:xfrm>
          <a:prstGeom prst="rect">
            <a:avLst/>
          </a:prstGeom>
          <a:noFill/>
        </p:spPr>
        <p:txBody>
          <a:bodyPr spcFirstLastPara="1" wrap="none">
            <a:prstTxWarp prst="textArchDown">
              <a:avLst/>
            </a:prstTxWarp>
            <a:spAutoFit/>
          </a:bodyPr>
          <a:lstStyle/>
          <a:p>
            <a:pPr algn="ctr">
              <a:lnSpc>
                <a:spcPct val="90000"/>
              </a:lnSpc>
              <a:spcBef>
                <a:spcPct val="50000"/>
              </a:spcBef>
              <a:buClr>
                <a:srgbClr val="667263"/>
              </a:buClr>
              <a:defRPr/>
            </a:pPr>
            <a:r>
              <a:rPr lang="ru-RU" sz="900" dirty="0">
                <a:solidFill>
                  <a:srgbClr val="FFFFFF"/>
                </a:solidFill>
                <a:cs typeface="+mn-cs"/>
              </a:rPr>
              <a:t>ПРЕДВАРИТЕЛЬНО СОЗДАНА</a:t>
            </a:r>
            <a:r>
              <a:rPr lang="en-US" sz="900" dirty="0">
                <a:solidFill>
                  <a:srgbClr val="FFFFFF"/>
                </a:solidFill>
                <a:cs typeface="+mn-cs"/>
              </a:rPr>
              <a:t>  </a:t>
            </a:r>
            <a:r>
              <a:rPr lang="en-US" sz="900" dirty="0">
                <a:solidFill>
                  <a:srgbClr val="FFFFFF"/>
                </a:solidFill>
                <a:cs typeface="+mn-cs"/>
                <a:sym typeface="ZapfDingbats"/>
              </a:rPr>
              <a:t>  </a:t>
            </a:r>
            <a:r>
              <a:rPr lang="ru-RU" sz="900" dirty="0">
                <a:solidFill>
                  <a:srgbClr val="FFFFFF"/>
                </a:solidFill>
                <a:cs typeface="+mn-cs"/>
                <a:sym typeface="ZapfDingbats"/>
              </a:rPr>
              <a:t>НАСТРАИВАЕМАЯ</a:t>
            </a:r>
            <a:r>
              <a:rPr lang="en-US" sz="900" dirty="0">
                <a:solidFill>
                  <a:srgbClr val="FFFFFF"/>
                </a:solidFill>
                <a:cs typeface="+mn-cs"/>
                <a:sym typeface="ZapfDingbats"/>
              </a:rPr>
              <a:t>  </a:t>
            </a:r>
            <a:r>
              <a:rPr lang="ru-RU" sz="900" dirty="0">
                <a:solidFill>
                  <a:srgbClr val="FFFFFF"/>
                </a:solidFill>
                <a:cs typeface="+mn-cs"/>
                <a:sym typeface="ZapfDingbats"/>
              </a:rPr>
              <a:t>ВСТРАИВАЕМАЯ</a:t>
            </a:r>
            <a:endParaRPr lang="en-US" sz="900" dirty="0">
              <a:solidFill>
                <a:srgbClr val="FFFFFF"/>
              </a:solidFill>
              <a:cs typeface="+mn-cs"/>
            </a:endParaRPr>
          </a:p>
        </p:txBody>
      </p:sp>
      <p:sp>
        <p:nvSpPr>
          <p:cNvPr id="46" name="TextBox 13"/>
          <p:cNvSpPr txBox="1">
            <a:spLocks noChangeArrowheads="1"/>
          </p:cNvSpPr>
          <p:nvPr/>
        </p:nvSpPr>
        <p:spPr bwMode="auto">
          <a:xfrm>
            <a:off x="3854257" y="2607618"/>
            <a:ext cx="1120821" cy="481670"/>
          </a:xfrm>
          <a:prstGeom prst="rect">
            <a:avLst/>
          </a:prstGeom>
          <a:noFill/>
          <a:ln w="9525">
            <a:noFill/>
            <a:miter lim="800000"/>
            <a:headEnd/>
            <a:tailEnd/>
          </a:ln>
        </p:spPr>
        <p:txBody>
          <a:bodyPr wrap="none">
            <a:spAutoFit/>
          </a:bodyPr>
          <a:lstStyle/>
          <a:p>
            <a:pPr algn="ctr" rtl="0" fontAlgn="base">
              <a:lnSpc>
                <a:spcPct val="90000"/>
              </a:lnSpc>
              <a:spcBef>
                <a:spcPct val="50000"/>
              </a:spcBef>
              <a:spcAft>
                <a:spcPct val="0"/>
              </a:spcAft>
              <a:buClr>
                <a:srgbClr val="667263"/>
              </a:buClr>
            </a:pPr>
            <a:r>
              <a:rPr lang="ru-RU" sz="1100" b="1" dirty="0" smtClean="0">
                <a:solidFill>
                  <a:srgbClr val="FF0000"/>
                </a:solidFill>
              </a:rPr>
              <a:t>ВЫЯВЛЕНИЕ</a:t>
            </a:r>
          </a:p>
          <a:p>
            <a:pPr algn="ctr" rtl="0" fontAlgn="base">
              <a:lnSpc>
                <a:spcPct val="90000"/>
              </a:lnSpc>
              <a:spcBef>
                <a:spcPct val="50000"/>
              </a:spcBef>
              <a:spcAft>
                <a:spcPct val="0"/>
              </a:spcAft>
              <a:buClr>
                <a:srgbClr val="667263"/>
              </a:buClr>
            </a:pPr>
            <a:r>
              <a:rPr lang="ru-RU" sz="1100" b="1" kern="1200" dirty="0" smtClean="0">
                <a:solidFill>
                  <a:srgbClr val="FF0000"/>
                </a:solidFill>
                <a:latin typeface="Arial" pitchFamily="34" charset="0"/>
                <a:ea typeface="+mn-ea"/>
                <a:cs typeface="+mn-cs"/>
              </a:rPr>
              <a:t>ПРОБЛЕМЫ</a:t>
            </a:r>
            <a:endParaRPr lang="en-US" sz="1100" b="1" kern="1200" dirty="0">
              <a:solidFill>
                <a:srgbClr val="FF0000"/>
              </a:solidFill>
              <a:latin typeface="Arial" pitchFamily="34" charset="0"/>
              <a:ea typeface="+mn-ea"/>
              <a:cs typeface="+mn-cs"/>
            </a:endParaRPr>
          </a:p>
        </p:txBody>
      </p:sp>
      <p:sp>
        <p:nvSpPr>
          <p:cNvPr id="50" name="TextBox 15"/>
          <p:cNvSpPr txBox="1">
            <a:spLocks noChangeArrowheads="1"/>
          </p:cNvSpPr>
          <p:nvPr/>
        </p:nvSpPr>
        <p:spPr bwMode="auto">
          <a:xfrm>
            <a:off x="4711026" y="3987800"/>
            <a:ext cx="780984" cy="244682"/>
          </a:xfrm>
          <a:prstGeom prst="rect">
            <a:avLst/>
          </a:prstGeom>
          <a:noFill/>
          <a:ln w="9525">
            <a:noFill/>
            <a:miter lim="800000"/>
            <a:headEnd/>
            <a:tailEnd/>
          </a:ln>
        </p:spPr>
        <p:txBody>
          <a:bodyPr wrap="none">
            <a:spAutoFit/>
          </a:bodyPr>
          <a:lstStyle/>
          <a:p>
            <a:pPr algn="ctr" rtl="0" fontAlgn="base">
              <a:lnSpc>
                <a:spcPct val="90000"/>
              </a:lnSpc>
              <a:spcBef>
                <a:spcPct val="50000"/>
              </a:spcBef>
              <a:spcAft>
                <a:spcPct val="0"/>
              </a:spcAft>
              <a:buClr>
                <a:srgbClr val="667263"/>
              </a:buClr>
            </a:pPr>
            <a:r>
              <a:rPr lang="ru-RU" sz="1100" b="1" kern="1200" dirty="0" smtClean="0">
                <a:solidFill>
                  <a:srgbClr val="FF0000"/>
                </a:solidFill>
                <a:latin typeface="Arial" pitchFamily="34" charset="0"/>
                <a:ea typeface="+mn-ea"/>
                <a:cs typeface="+mn-cs"/>
              </a:rPr>
              <a:t>АНАЛИЗ</a:t>
            </a:r>
            <a:endParaRPr lang="en-US" sz="1100" b="1" kern="1200" dirty="0">
              <a:solidFill>
                <a:srgbClr val="FF0000"/>
              </a:solidFill>
              <a:latin typeface="Arial" pitchFamily="34" charset="0"/>
              <a:ea typeface="+mn-ea"/>
              <a:cs typeface="+mn-cs"/>
            </a:endParaRPr>
          </a:p>
        </p:txBody>
      </p:sp>
      <p:sp>
        <p:nvSpPr>
          <p:cNvPr id="51" name="TextBox 18"/>
          <p:cNvSpPr txBox="1">
            <a:spLocks noChangeArrowheads="1"/>
          </p:cNvSpPr>
          <p:nvPr/>
        </p:nvSpPr>
        <p:spPr bwMode="auto">
          <a:xfrm>
            <a:off x="3225274" y="3896784"/>
            <a:ext cx="968535" cy="244682"/>
          </a:xfrm>
          <a:prstGeom prst="rect">
            <a:avLst/>
          </a:prstGeom>
          <a:noFill/>
          <a:ln w="9525">
            <a:noFill/>
            <a:miter lim="800000"/>
            <a:headEnd/>
            <a:tailEnd/>
          </a:ln>
        </p:spPr>
        <p:txBody>
          <a:bodyPr wrap="none">
            <a:spAutoFit/>
          </a:bodyPr>
          <a:lstStyle/>
          <a:p>
            <a:pPr algn="ctr" rtl="0" fontAlgn="base">
              <a:lnSpc>
                <a:spcPct val="90000"/>
              </a:lnSpc>
              <a:spcBef>
                <a:spcPct val="50000"/>
              </a:spcBef>
              <a:spcAft>
                <a:spcPct val="0"/>
              </a:spcAft>
              <a:buClr>
                <a:srgbClr val="667263"/>
              </a:buClr>
            </a:pPr>
            <a:r>
              <a:rPr lang="ru-RU" sz="1100" b="1" kern="1200" dirty="0" smtClean="0">
                <a:solidFill>
                  <a:srgbClr val="FF0000"/>
                </a:solidFill>
                <a:latin typeface="Arial" pitchFamily="34" charset="0"/>
                <a:ea typeface="+mn-ea"/>
                <a:cs typeface="+mn-cs"/>
              </a:rPr>
              <a:t>ДЕЙСТВИЕ</a:t>
            </a:r>
            <a:endParaRPr lang="en-US" sz="1100" b="1" kern="1200" dirty="0">
              <a:solidFill>
                <a:srgbClr val="FF0000"/>
              </a:solidFill>
              <a:latin typeface="Arial" pitchFamily="34" charset="0"/>
              <a:ea typeface="+mn-ea"/>
              <a:cs typeface="+mn-cs"/>
            </a:endParaRPr>
          </a:p>
        </p:txBody>
      </p:sp>
      <p:sp>
        <p:nvSpPr>
          <p:cNvPr id="49" name="Rectangle 48"/>
          <p:cNvSpPr/>
          <p:nvPr/>
        </p:nvSpPr>
        <p:spPr>
          <a:xfrm>
            <a:off x="5711371" y="1588647"/>
            <a:ext cx="2852057" cy="830997"/>
          </a:xfrm>
          <a:prstGeom prst="rect">
            <a:avLst/>
          </a:prstGeom>
        </p:spPr>
        <p:txBody>
          <a:bodyPr wrap="square">
            <a:spAutoFit/>
          </a:bodyPr>
          <a:lstStyle/>
          <a:p>
            <a:pPr>
              <a:buClr>
                <a:schemeClr val="tx2"/>
              </a:buClr>
            </a:pPr>
            <a:r>
              <a:rPr lang="ru-RU" sz="1200" dirty="0" smtClean="0"/>
              <a:t>Получение алерта на </a:t>
            </a:r>
            <a:r>
              <a:rPr lang="en-US" sz="1200" dirty="0" err="1" smtClean="0"/>
              <a:t>IPhone</a:t>
            </a:r>
            <a:r>
              <a:rPr lang="en-US" sz="1200" dirty="0" smtClean="0"/>
              <a:t>  </a:t>
            </a:r>
            <a:r>
              <a:rPr lang="ru-RU" sz="1200" dirty="0" smtClean="0"/>
              <a:t>об отсутствии  на складе  нового продукта </a:t>
            </a:r>
            <a:r>
              <a:rPr lang="en-US" sz="1200" dirty="0" smtClean="0"/>
              <a:t>  </a:t>
            </a:r>
            <a:r>
              <a:rPr lang="ru-RU" sz="1200" dirty="0" smtClean="0"/>
              <a:t>Невозможно  выполнить заказ ключевого клиента </a:t>
            </a:r>
            <a:endParaRPr lang="en-US" sz="1200" dirty="0" smtClean="0"/>
          </a:p>
        </p:txBody>
      </p:sp>
      <p:pic>
        <p:nvPicPr>
          <p:cNvPr id="53" name="Picture 36" descr="e14c7fce-MEDIUM-22147891"/>
          <p:cNvPicPr>
            <a:picLocks noChangeAspect="1" noChangeArrowheads="1"/>
          </p:cNvPicPr>
          <p:nvPr/>
        </p:nvPicPr>
        <p:blipFill>
          <a:blip r:embed="rId3" cstate="print"/>
          <a:srcRect l="13446" r="19328" b="32773"/>
          <a:stretch>
            <a:fillRect/>
          </a:stretch>
        </p:blipFill>
        <p:spPr bwMode="auto">
          <a:xfrm>
            <a:off x="3974699" y="3125916"/>
            <a:ext cx="974671" cy="926339"/>
          </a:xfrm>
          <a:prstGeom prst="rect">
            <a:avLst/>
          </a:prstGeom>
          <a:noFill/>
          <a:ln>
            <a:solidFill>
              <a:schemeClr val="bg2">
                <a:lumMod val="20000"/>
                <a:lumOff val="80000"/>
              </a:schemeClr>
            </a:solidFill>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820354" y="110524"/>
            <a:ext cx="8255000" cy="847419"/>
          </a:xfrm>
        </p:spPr>
        <p:txBody>
          <a:bodyPr/>
          <a:lstStyle/>
          <a:p>
            <a:r>
              <a:rPr lang="ru-RU" sz="3000" dirty="0" smtClean="0"/>
              <a:t>Активный бизнес-анализ</a:t>
            </a:r>
            <a:r>
              <a:rPr lang="en-US" sz="3000" dirty="0" smtClean="0"/>
              <a:t> </a:t>
            </a:r>
            <a:r>
              <a:rPr lang="en-US" dirty="0" smtClean="0"/>
              <a:t/>
            </a:r>
            <a:br>
              <a:rPr lang="en-US" dirty="0" smtClean="0"/>
            </a:br>
            <a:r>
              <a:rPr lang="en-US" i="1" dirty="0" smtClean="0">
                <a:solidFill>
                  <a:srgbClr val="FF0000"/>
                </a:solidFill>
              </a:rPr>
              <a:t>Action Framework</a:t>
            </a:r>
          </a:p>
        </p:txBody>
      </p:sp>
      <p:sp>
        <p:nvSpPr>
          <p:cNvPr id="86019" name="Content Placeholder 2"/>
          <p:cNvSpPr>
            <a:spLocks noGrp="1"/>
          </p:cNvSpPr>
          <p:nvPr>
            <p:ph idx="1"/>
          </p:nvPr>
        </p:nvSpPr>
        <p:spPr>
          <a:xfrm>
            <a:off x="249382" y="1236686"/>
            <a:ext cx="5123788" cy="4577119"/>
          </a:xfrm>
        </p:spPr>
        <p:txBody>
          <a:bodyPr/>
          <a:lstStyle/>
          <a:p>
            <a:r>
              <a:rPr lang="ru-RU" dirty="0" smtClean="0">
                <a:solidFill>
                  <a:schemeClr val="tx2"/>
                </a:solidFill>
              </a:rPr>
              <a:t>Специальная компонента для интеграции бизнес-анализа с бизнес-процессами</a:t>
            </a:r>
            <a:endParaRPr lang="en-US" b="1" dirty="0" smtClean="0"/>
          </a:p>
          <a:p>
            <a:r>
              <a:rPr lang="ru-RU" b="1" dirty="0" smtClean="0"/>
              <a:t>Типы действий</a:t>
            </a:r>
            <a:endParaRPr lang="ru-RU" dirty="0" smtClean="0"/>
          </a:p>
          <a:p>
            <a:pPr lvl="1"/>
            <a:r>
              <a:rPr lang="en-US" b="1" u="sng" dirty="0" smtClean="0"/>
              <a:t> </a:t>
            </a:r>
            <a:r>
              <a:rPr lang="ru-RU" b="1" u="sng" dirty="0" smtClean="0"/>
              <a:t>навигация </a:t>
            </a:r>
            <a:r>
              <a:rPr lang="ru-RU" dirty="0" smtClean="0"/>
              <a:t>на отчеты, дэшборды, формы</a:t>
            </a:r>
            <a:r>
              <a:rPr lang="en-US" dirty="0" smtClean="0"/>
              <a:t> OEBS</a:t>
            </a:r>
            <a:r>
              <a:rPr lang="ru-RU" dirty="0" smtClean="0"/>
              <a:t>, </a:t>
            </a:r>
            <a:r>
              <a:rPr lang="en-US" dirty="0" smtClean="0"/>
              <a:t>EPM </a:t>
            </a:r>
            <a:r>
              <a:rPr lang="ru-RU" dirty="0" smtClean="0"/>
              <a:t>контент, </a:t>
            </a:r>
            <a:r>
              <a:rPr lang="en-US" dirty="0" smtClean="0"/>
              <a:t>web-</a:t>
            </a:r>
            <a:r>
              <a:rPr lang="ru-RU" dirty="0" smtClean="0"/>
              <a:t>страницы</a:t>
            </a:r>
          </a:p>
          <a:p>
            <a:pPr lvl="1"/>
            <a:r>
              <a:rPr lang="ru-RU" b="1" u="sng" dirty="0" smtClean="0"/>
              <a:t>Запуск</a:t>
            </a:r>
            <a:r>
              <a:rPr lang="ru-RU" b="1" dirty="0" smtClean="0"/>
              <a:t> </a:t>
            </a:r>
            <a:r>
              <a:rPr lang="en-US" dirty="0" smtClean="0"/>
              <a:t>web-</a:t>
            </a:r>
            <a:r>
              <a:rPr lang="ru-RU" dirty="0" smtClean="0"/>
              <a:t>сервисов, </a:t>
            </a:r>
            <a:r>
              <a:rPr lang="en-US" dirty="0" smtClean="0"/>
              <a:t>java</a:t>
            </a:r>
            <a:r>
              <a:rPr lang="ru-RU" dirty="0" smtClean="0"/>
              <a:t>-скрипта, </a:t>
            </a:r>
            <a:r>
              <a:rPr lang="en-US" dirty="0" smtClean="0"/>
              <a:t>http</a:t>
            </a:r>
            <a:r>
              <a:rPr lang="ru-RU" dirty="0" smtClean="0"/>
              <a:t>-запроса,  агента </a:t>
            </a:r>
          </a:p>
          <a:p>
            <a:r>
              <a:rPr lang="ru-RU" dirty="0" smtClean="0"/>
              <a:t>Действие может запускаться</a:t>
            </a:r>
          </a:p>
          <a:p>
            <a:pPr lvl="1"/>
            <a:r>
              <a:rPr lang="ru-RU" dirty="0" smtClean="0"/>
              <a:t>Вручную (из отчетов, дэшбордов)</a:t>
            </a:r>
          </a:p>
          <a:p>
            <a:pPr lvl="1"/>
            <a:r>
              <a:rPr lang="ru-RU" dirty="0" smtClean="0"/>
              <a:t>Автоматически с помощью агентов </a:t>
            </a:r>
            <a:endParaRPr lang="en-US" dirty="0" smtClean="0">
              <a:cs typeface="ＭＳ Ｐゴシック" charset="-128"/>
            </a:endParaRPr>
          </a:p>
        </p:txBody>
      </p:sp>
      <p:pic>
        <p:nvPicPr>
          <p:cNvPr id="86020" name="Picture 8"/>
          <p:cNvPicPr>
            <a:picLocks noChangeAspect="1"/>
          </p:cNvPicPr>
          <p:nvPr/>
        </p:nvPicPr>
        <p:blipFill>
          <a:blip r:embed="rId2" cstate="print"/>
          <a:srcRect/>
          <a:stretch>
            <a:fillRect/>
          </a:stretch>
        </p:blipFill>
        <p:spPr bwMode="auto">
          <a:xfrm>
            <a:off x="5374289" y="961696"/>
            <a:ext cx="2717800" cy="3482975"/>
          </a:xfrm>
          <a:prstGeom prst="rect">
            <a:avLst/>
          </a:prstGeom>
          <a:noFill/>
          <a:ln w="9525">
            <a:solidFill>
              <a:srgbClr val="0070C0"/>
            </a:solidFill>
            <a:miter lim="800000"/>
            <a:headEnd/>
            <a:tailEnd/>
          </a:ln>
        </p:spPr>
      </p:pic>
      <p:pic>
        <p:nvPicPr>
          <p:cNvPr id="6" name="Picture 3" descr="Report - Successful KPI"/>
          <p:cNvPicPr>
            <a:picLocks noChangeAspect="1" noChangeArrowheads="1"/>
          </p:cNvPicPr>
          <p:nvPr/>
        </p:nvPicPr>
        <p:blipFill>
          <a:blip r:embed="rId3" cstate="print"/>
          <a:srcRect/>
          <a:stretch>
            <a:fillRect/>
          </a:stretch>
        </p:blipFill>
        <p:spPr bwMode="auto">
          <a:xfrm>
            <a:off x="5755862" y="3427686"/>
            <a:ext cx="3135889" cy="1964121"/>
          </a:xfrm>
          <a:prstGeom prst="rect">
            <a:avLst/>
          </a:prstGeom>
          <a:noFill/>
          <a:ln w="9525">
            <a:solidFill>
              <a:srgbClr val="0070C0"/>
            </a:solid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774701" y="88232"/>
            <a:ext cx="8369299" cy="804863"/>
          </a:xfrm>
        </p:spPr>
        <p:txBody>
          <a:bodyPr anchor="ctr"/>
          <a:lstStyle/>
          <a:p>
            <a:r>
              <a:rPr lang="ru-RU" dirty="0" smtClean="0"/>
              <a:t>Бизнес-анализ и бизнес-процессы</a:t>
            </a:r>
            <a:r>
              <a:rPr lang="en-US" dirty="0" smtClean="0"/>
              <a:t/>
            </a:r>
            <a:br>
              <a:rPr lang="en-US" dirty="0" smtClean="0"/>
            </a:br>
            <a:r>
              <a:rPr lang="ru-RU" sz="2400" i="1" dirty="0" smtClean="0">
                <a:solidFill>
                  <a:srgbClr val="FF0000"/>
                </a:solidFill>
              </a:rPr>
              <a:t>Различные сценарии</a:t>
            </a:r>
            <a:endParaRPr lang="en-US" sz="2400" i="1" dirty="0" smtClean="0">
              <a:solidFill>
                <a:srgbClr val="FF0000"/>
              </a:solidFill>
            </a:endParaRPr>
          </a:p>
        </p:txBody>
      </p:sp>
      <p:sp>
        <p:nvSpPr>
          <p:cNvPr id="8" name="Rectangle 4"/>
          <p:cNvSpPr txBox="1">
            <a:spLocks noChangeArrowheads="1"/>
          </p:cNvSpPr>
          <p:nvPr/>
        </p:nvSpPr>
        <p:spPr bwMode="auto">
          <a:xfrm>
            <a:off x="312738" y="1027112"/>
            <a:ext cx="5059362" cy="5081588"/>
          </a:xfrm>
          <a:prstGeom prst="rect">
            <a:avLst/>
          </a:prstGeom>
          <a:noFill/>
          <a:ln w="9525">
            <a:noFill/>
            <a:miter lim="800000"/>
            <a:headEnd/>
            <a:tailEnd/>
          </a:ln>
        </p:spPr>
        <p:txBody>
          <a:bodyPr lIns="0" tIns="0" rIns="0" bIns="0"/>
          <a:lstStyle/>
          <a:p>
            <a:pPr marL="227013" indent="-227013" algn="l">
              <a:lnSpc>
                <a:spcPct val="100000"/>
              </a:lnSpc>
              <a:spcBef>
                <a:spcPct val="20000"/>
              </a:spcBef>
              <a:buClr>
                <a:srgbClr val="FF0000"/>
              </a:buClr>
              <a:buFontTx/>
              <a:buChar char="•"/>
              <a:defRPr/>
            </a:pPr>
            <a:r>
              <a:rPr lang="en-US" sz="2400" b="0" kern="0" dirty="0">
                <a:solidFill>
                  <a:srgbClr val="000000"/>
                </a:solidFill>
                <a:latin typeface="Arial"/>
                <a:ea typeface="+mn-ea"/>
                <a:cs typeface="Arial" charset="0"/>
              </a:rPr>
              <a:t>BI </a:t>
            </a:r>
            <a:r>
              <a:rPr lang="ru-RU" sz="2400" b="0" kern="0" dirty="0" smtClean="0">
                <a:solidFill>
                  <a:srgbClr val="000000"/>
                </a:solidFill>
                <a:latin typeface="Arial"/>
                <a:ea typeface="+mn-ea"/>
                <a:cs typeface="Arial" charset="0"/>
              </a:rPr>
              <a:t>над бизнес-процессом</a:t>
            </a:r>
            <a:endParaRPr lang="en-US" sz="2400" b="0" kern="0" dirty="0">
              <a:solidFill>
                <a:srgbClr val="000000"/>
              </a:solidFill>
              <a:latin typeface="Arial"/>
              <a:ea typeface="+mn-ea"/>
              <a:cs typeface="Arial" charset="0"/>
            </a:endParaRPr>
          </a:p>
          <a:p>
            <a:pPr marL="569913" lvl="1" indent="-228600" algn="l">
              <a:lnSpc>
                <a:spcPct val="100000"/>
              </a:lnSpc>
              <a:spcBef>
                <a:spcPct val="20000"/>
              </a:spcBef>
              <a:buClr>
                <a:srgbClr val="FF0000"/>
              </a:buClr>
              <a:buFontTx/>
              <a:buChar char="•"/>
              <a:defRPr/>
            </a:pPr>
            <a:r>
              <a:rPr lang="en-US" sz="1600" b="0" kern="0" dirty="0" smtClean="0">
                <a:solidFill>
                  <a:srgbClr val="000000"/>
                </a:solidFill>
                <a:latin typeface="Arial"/>
                <a:ea typeface="+mn-ea"/>
                <a:cs typeface="Arial" charset="0"/>
              </a:rPr>
              <a:t>“</a:t>
            </a:r>
            <a:r>
              <a:rPr lang="ru-RU" sz="1600" b="0" kern="0" dirty="0" smtClean="0">
                <a:solidFill>
                  <a:srgbClr val="000000"/>
                </a:solidFill>
                <a:latin typeface="Arial"/>
                <a:ea typeface="+mn-ea"/>
                <a:cs typeface="Arial" charset="0"/>
              </a:rPr>
              <a:t>За последний час существенно увеличилось среднее время выполнения заказов</a:t>
            </a:r>
            <a:r>
              <a:rPr lang="en-US" sz="1600" b="0" kern="0" dirty="0" smtClean="0">
                <a:solidFill>
                  <a:srgbClr val="000000"/>
                </a:solidFill>
                <a:latin typeface="Arial"/>
                <a:ea typeface="+mn-ea"/>
                <a:cs typeface="Arial" charset="0"/>
              </a:rPr>
              <a:t>”</a:t>
            </a:r>
            <a:endParaRPr lang="en-US" sz="1600" b="0" kern="0" dirty="0">
              <a:solidFill>
                <a:srgbClr val="000000"/>
              </a:solidFill>
              <a:latin typeface="Arial"/>
              <a:ea typeface="+mn-ea"/>
              <a:cs typeface="Arial" charset="0"/>
            </a:endParaRPr>
          </a:p>
          <a:p>
            <a:pPr marL="569913" lvl="1" indent="-228600" algn="l">
              <a:lnSpc>
                <a:spcPct val="100000"/>
              </a:lnSpc>
              <a:spcBef>
                <a:spcPct val="20000"/>
              </a:spcBef>
              <a:buClr>
                <a:srgbClr val="FF0000"/>
              </a:buClr>
              <a:buFontTx/>
              <a:buChar char="•"/>
              <a:defRPr/>
            </a:pPr>
            <a:r>
              <a:rPr lang="en-US" sz="1600" b="0" kern="0" dirty="0" smtClean="0">
                <a:solidFill>
                  <a:srgbClr val="000000"/>
                </a:solidFill>
                <a:latin typeface="Arial"/>
                <a:ea typeface="+mn-ea"/>
                <a:cs typeface="Arial" charset="0"/>
              </a:rPr>
              <a:t>“</a:t>
            </a:r>
            <a:r>
              <a:rPr lang="ru-RU" sz="1600" b="0" kern="0" dirty="0" smtClean="0">
                <a:solidFill>
                  <a:srgbClr val="000000"/>
                </a:solidFill>
                <a:latin typeface="Arial"/>
                <a:ea typeface="+mn-ea"/>
                <a:cs typeface="Arial" charset="0"/>
              </a:rPr>
              <a:t>Выполнение сервисных работ отстает от расписания на 90 минут</a:t>
            </a:r>
            <a:r>
              <a:rPr lang="en-US" sz="1600" b="0" kern="0" dirty="0" smtClean="0">
                <a:solidFill>
                  <a:srgbClr val="000000"/>
                </a:solidFill>
                <a:latin typeface="Arial"/>
                <a:ea typeface="+mn-ea"/>
                <a:cs typeface="Arial" charset="0"/>
              </a:rPr>
              <a:t>” </a:t>
            </a:r>
            <a:endParaRPr lang="en-US" sz="1600" b="0" kern="0" dirty="0">
              <a:solidFill>
                <a:srgbClr val="000000"/>
              </a:solidFill>
              <a:latin typeface="Arial"/>
              <a:ea typeface="+mn-ea"/>
              <a:cs typeface="Arial" charset="0"/>
            </a:endParaRPr>
          </a:p>
          <a:p>
            <a:pPr marL="569913" lvl="1" indent="-228600" algn="l">
              <a:lnSpc>
                <a:spcPct val="100000"/>
              </a:lnSpc>
              <a:spcBef>
                <a:spcPct val="20000"/>
              </a:spcBef>
              <a:buClr>
                <a:srgbClr val="FF0000"/>
              </a:buClr>
              <a:defRPr/>
            </a:pPr>
            <a:endParaRPr lang="en-US" sz="1600" b="0" kern="0" dirty="0">
              <a:solidFill>
                <a:srgbClr val="000000"/>
              </a:solidFill>
              <a:latin typeface="Arial"/>
              <a:ea typeface="+mn-ea"/>
              <a:cs typeface="Arial" charset="0"/>
            </a:endParaRPr>
          </a:p>
          <a:p>
            <a:pPr marL="227013" indent="-227013" algn="l">
              <a:lnSpc>
                <a:spcPct val="100000"/>
              </a:lnSpc>
              <a:spcBef>
                <a:spcPct val="20000"/>
              </a:spcBef>
              <a:buClr>
                <a:srgbClr val="FF0000"/>
              </a:buClr>
              <a:buFontTx/>
              <a:buChar char="•"/>
              <a:defRPr/>
            </a:pPr>
            <a:r>
              <a:rPr lang="en-US" sz="2400" b="0" kern="0" dirty="0">
                <a:solidFill>
                  <a:srgbClr val="000000"/>
                </a:solidFill>
                <a:ea typeface="+mn-ea"/>
                <a:cs typeface="Arial" charset="0"/>
              </a:rPr>
              <a:t>BI </a:t>
            </a:r>
            <a:r>
              <a:rPr lang="ru-RU" sz="2400" b="0" kern="0" dirty="0" smtClean="0">
                <a:solidFill>
                  <a:srgbClr val="000000"/>
                </a:solidFill>
                <a:ea typeface="+mn-ea"/>
                <a:cs typeface="Arial" charset="0"/>
              </a:rPr>
              <a:t>встроен в бизнес-процесс</a:t>
            </a:r>
            <a:endParaRPr lang="en-US" sz="2400" b="0" kern="0" dirty="0">
              <a:solidFill>
                <a:srgbClr val="000000"/>
              </a:solidFill>
              <a:ea typeface="+mn-ea"/>
              <a:cs typeface="Arial" charset="0"/>
            </a:endParaRPr>
          </a:p>
          <a:p>
            <a:pPr marL="569913" lvl="1" indent="-228600" algn="l">
              <a:lnSpc>
                <a:spcPct val="100000"/>
              </a:lnSpc>
              <a:spcBef>
                <a:spcPct val="20000"/>
              </a:spcBef>
              <a:buClr>
                <a:srgbClr val="FF0000"/>
              </a:buClr>
              <a:buFontTx/>
              <a:buChar char="•"/>
              <a:defRPr/>
            </a:pPr>
            <a:r>
              <a:rPr lang="en-US" sz="1600" b="0" kern="0" dirty="0" smtClean="0">
                <a:solidFill>
                  <a:srgbClr val="000000"/>
                </a:solidFill>
                <a:ea typeface="+mn-ea"/>
                <a:cs typeface="Arial" charset="0"/>
              </a:rPr>
              <a:t>“</a:t>
            </a:r>
            <a:r>
              <a:rPr lang="ru-RU" sz="1600" b="0" kern="0" dirty="0" smtClean="0">
                <a:solidFill>
                  <a:srgbClr val="000000"/>
                </a:solidFill>
                <a:ea typeface="+mn-ea"/>
                <a:cs typeface="Arial" charset="0"/>
              </a:rPr>
              <a:t>Следует ли предложить данному клиенту скидку</a:t>
            </a:r>
            <a:r>
              <a:rPr lang="en-US" sz="1600" b="0" kern="0" dirty="0" smtClean="0">
                <a:solidFill>
                  <a:srgbClr val="000000"/>
                </a:solidFill>
                <a:ea typeface="+mn-ea"/>
                <a:cs typeface="Arial" charset="0"/>
              </a:rPr>
              <a:t>?”</a:t>
            </a:r>
            <a:endParaRPr lang="en-US" sz="1600" b="0" kern="0" dirty="0">
              <a:solidFill>
                <a:srgbClr val="000000"/>
              </a:solidFill>
              <a:ea typeface="+mn-ea"/>
              <a:cs typeface="Arial" charset="0"/>
            </a:endParaRPr>
          </a:p>
          <a:p>
            <a:pPr marL="569913" lvl="1" indent="-228600" algn="l">
              <a:lnSpc>
                <a:spcPct val="100000"/>
              </a:lnSpc>
              <a:spcBef>
                <a:spcPct val="20000"/>
              </a:spcBef>
              <a:buClr>
                <a:srgbClr val="FF0000"/>
              </a:buClr>
              <a:buFontTx/>
              <a:buChar char="•"/>
              <a:defRPr/>
            </a:pPr>
            <a:r>
              <a:rPr lang="en-US" sz="1600" b="0" kern="0" dirty="0" smtClean="0">
                <a:solidFill>
                  <a:srgbClr val="000000"/>
                </a:solidFill>
                <a:ea typeface="+mn-ea"/>
                <a:cs typeface="Arial" charset="0"/>
              </a:rPr>
              <a:t>“</a:t>
            </a:r>
            <a:r>
              <a:rPr lang="ru-RU" sz="1600" b="0" kern="0" dirty="0" smtClean="0">
                <a:solidFill>
                  <a:srgbClr val="000000"/>
                </a:solidFill>
                <a:ea typeface="+mn-ea"/>
                <a:cs typeface="Arial" charset="0"/>
              </a:rPr>
              <a:t>Имеет ли смысл изменить условия кредитования для данного клиента</a:t>
            </a:r>
            <a:r>
              <a:rPr lang="en-US" sz="1600" b="0" kern="0" dirty="0" smtClean="0">
                <a:solidFill>
                  <a:srgbClr val="000000"/>
                </a:solidFill>
                <a:ea typeface="+mn-ea"/>
                <a:cs typeface="Arial" charset="0"/>
              </a:rPr>
              <a:t>?”</a:t>
            </a:r>
            <a:endParaRPr lang="en-US" sz="1600" b="0" kern="0" dirty="0">
              <a:solidFill>
                <a:srgbClr val="000000"/>
              </a:solidFill>
              <a:ea typeface="+mn-ea"/>
              <a:cs typeface="Arial" charset="0"/>
            </a:endParaRPr>
          </a:p>
          <a:p>
            <a:pPr marL="569913" lvl="1" indent="-228600" algn="l">
              <a:lnSpc>
                <a:spcPct val="100000"/>
              </a:lnSpc>
              <a:spcBef>
                <a:spcPct val="20000"/>
              </a:spcBef>
              <a:buClr>
                <a:srgbClr val="FF0000"/>
              </a:buClr>
              <a:defRPr/>
            </a:pPr>
            <a:endParaRPr lang="en-US" sz="1600" b="0" kern="0" dirty="0">
              <a:solidFill>
                <a:srgbClr val="000000"/>
              </a:solidFill>
              <a:latin typeface="Arial"/>
              <a:ea typeface="+mn-ea"/>
              <a:cs typeface="Arial" charset="0"/>
            </a:endParaRPr>
          </a:p>
          <a:p>
            <a:pPr marL="227013" indent="-227013" algn="l">
              <a:lnSpc>
                <a:spcPct val="100000"/>
              </a:lnSpc>
              <a:spcBef>
                <a:spcPct val="20000"/>
              </a:spcBef>
              <a:buClr>
                <a:srgbClr val="FF0000"/>
              </a:buClr>
              <a:buFontTx/>
              <a:buChar char="•"/>
              <a:defRPr/>
            </a:pPr>
            <a:r>
              <a:rPr lang="en-US" sz="2400" b="0" kern="0" dirty="0">
                <a:solidFill>
                  <a:srgbClr val="000000"/>
                </a:solidFill>
                <a:latin typeface="Arial"/>
                <a:ea typeface="+mn-ea"/>
                <a:cs typeface="Arial" charset="0"/>
              </a:rPr>
              <a:t>BI </a:t>
            </a:r>
            <a:r>
              <a:rPr lang="ru-RU" sz="2400" b="0" kern="0" dirty="0" smtClean="0">
                <a:solidFill>
                  <a:srgbClr val="000000"/>
                </a:solidFill>
                <a:latin typeface="Arial"/>
                <a:ea typeface="+mn-ea"/>
                <a:cs typeface="Arial" charset="0"/>
              </a:rPr>
              <a:t>инициирует бизнес-процесс</a:t>
            </a:r>
            <a:endParaRPr lang="en-US" sz="2400" b="0" kern="0" dirty="0">
              <a:solidFill>
                <a:srgbClr val="000000"/>
              </a:solidFill>
              <a:latin typeface="Arial"/>
              <a:ea typeface="+mn-ea"/>
              <a:cs typeface="Arial" charset="0"/>
            </a:endParaRPr>
          </a:p>
          <a:p>
            <a:pPr marL="569913" lvl="1" indent="-228600" algn="l">
              <a:lnSpc>
                <a:spcPct val="100000"/>
              </a:lnSpc>
              <a:spcBef>
                <a:spcPct val="20000"/>
              </a:spcBef>
              <a:buClr>
                <a:srgbClr val="FF0000"/>
              </a:buClr>
              <a:buFontTx/>
              <a:buChar char="•"/>
              <a:defRPr/>
            </a:pPr>
            <a:r>
              <a:rPr lang="en-US" sz="1600" b="0" kern="0" dirty="0">
                <a:solidFill>
                  <a:srgbClr val="000000"/>
                </a:solidFill>
                <a:latin typeface="Arial"/>
                <a:ea typeface="+mn-ea"/>
                <a:cs typeface="Arial" charset="0"/>
              </a:rPr>
              <a:t>“</a:t>
            </a:r>
            <a:r>
              <a:rPr lang="en-US" sz="1600" b="0" kern="0" dirty="0" smtClean="0">
                <a:solidFill>
                  <a:srgbClr val="000000"/>
                </a:solidFill>
                <a:latin typeface="Arial"/>
                <a:ea typeface="+mn-ea"/>
                <a:cs typeface="Arial" charset="0"/>
              </a:rPr>
              <a:t>Day Sales Outstanding (DSO) </a:t>
            </a:r>
            <a:r>
              <a:rPr lang="en-US" sz="1600" b="0" kern="0" dirty="0">
                <a:solidFill>
                  <a:srgbClr val="000000"/>
                </a:solidFill>
                <a:latin typeface="Arial"/>
                <a:ea typeface="+mn-ea"/>
                <a:cs typeface="Arial" charset="0"/>
              </a:rPr>
              <a:t>for this customer is too high </a:t>
            </a:r>
            <a:r>
              <a:rPr lang="en-US" sz="1600" b="0" kern="0" dirty="0" smtClean="0">
                <a:solidFill>
                  <a:srgbClr val="000000"/>
                </a:solidFill>
                <a:latin typeface="Arial"/>
                <a:ea typeface="+mn-ea"/>
                <a:cs typeface="Arial" charset="0"/>
              </a:rPr>
              <a:t>(&gt;90 </a:t>
            </a:r>
            <a:r>
              <a:rPr lang="en-US" sz="1600" b="0" kern="0" dirty="0">
                <a:solidFill>
                  <a:srgbClr val="000000"/>
                </a:solidFill>
                <a:latin typeface="Arial"/>
                <a:ea typeface="+mn-ea"/>
                <a:cs typeface="Arial" charset="0"/>
              </a:rPr>
              <a:t>days</a:t>
            </a:r>
            <a:r>
              <a:rPr lang="en-US" sz="1600" b="0" kern="0" dirty="0" smtClean="0">
                <a:solidFill>
                  <a:srgbClr val="000000"/>
                </a:solidFill>
                <a:latin typeface="Arial"/>
                <a:ea typeface="+mn-ea"/>
                <a:cs typeface="Arial" charset="0"/>
              </a:rPr>
              <a:t>.)  </a:t>
            </a:r>
            <a:r>
              <a:rPr lang="en-US" sz="1600" b="0" kern="0" dirty="0">
                <a:solidFill>
                  <a:srgbClr val="000000"/>
                </a:solidFill>
                <a:latin typeface="Arial"/>
                <a:ea typeface="+mn-ea"/>
                <a:cs typeface="Arial" charset="0"/>
              </a:rPr>
              <a:t>Issue </a:t>
            </a:r>
            <a:r>
              <a:rPr lang="en-US" sz="1600" b="0" kern="0" dirty="0" smtClean="0">
                <a:solidFill>
                  <a:srgbClr val="000000"/>
                </a:solidFill>
                <a:latin typeface="Arial"/>
                <a:ea typeface="+mn-ea"/>
                <a:cs typeface="Arial" charset="0"/>
              </a:rPr>
              <a:t>credit </a:t>
            </a:r>
            <a:r>
              <a:rPr lang="en-US" sz="1600" b="0" kern="0" dirty="0">
                <a:solidFill>
                  <a:srgbClr val="000000"/>
                </a:solidFill>
                <a:latin typeface="Arial"/>
                <a:ea typeface="+mn-ea"/>
                <a:cs typeface="Arial" charset="0"/>
              </a:rPr>
              <a:t>hold.”</a:t>
            </a:r>
          </a:p>
          <a:p>
            <a:pPr marL="569913" lvl="1" indent="-228600" algn="l">
              <a:lnSpc>
                <a:spcPct val="100000"/>
              </a:lnSpc>
              <a:spcBef>
                <a:spcPct val="20000"/>
              </a:spcBef>
              <a:buClr>
                <a:srgbClr val="FF0000"/>
              </a:buClr>
              <a:buFontTx/>
              <a:buChar char="•"/>
              <a:defRPr/>
            </a:pPr>
            <a:r>
              <a:rPr lang="en-US" sz="1600" b="0" kern="0" dirty="0" smtClean="0">
                <a:solidFill>
                  <a:srgbClr val="000000"/>
                </a:solidFill>
                <a:latin typeface="Arial"/>
                <a:ea typeface="+mn-ea"/>
                <a:cs typeface="Arial" charset="0"/>
              </a:rPr>
              <a:t>“</a:t>
            </a:r>
            <a:r>
              <a:rPr lang="ru-RU" sz="1600" b="0" kern="0" dirty="0" smtClean="0">
                <a:solidFill>
                  <a:srgbClr val="000000"/>
                </a:solidFill>
                <a:latin typeface="Arial"/>
                <a:ea typeface="+mn-ea"/>
                <a:cs typeface="Arial" charset="0"/>
              </a:rPr>
              <a:t>Задолженность поставщику слишком большая</a:t>
            </a:r>
            <a:r>
              <a:rPr lang="en-US" sz="1600" b="0" kern="0" dirty="0" smtClean="0">
                <a:solidFill>
                  <a:srgbClr val="000000"/>
                </a:solidFill>
                <a:latin typeface="Arial"/>
                <a:ea typeface="+mn-ea"/>
                <a:cs typeface="Arial" charset="0"/>
              </a:rPr>
              <a:t>, </a:t>
            </a:r>
            <a:r>
              <a:rPr lang="ru-RU" sz="1600" b="0" kern="0" dirty="0" smtClean="0">
                <a:solidFill>
                  <a:srgbClr val="000000"/>
                </a:solidFill>
                <a:latin typeface="Arial"/>
                <a:ea typeface="+mn-ea"/>
                <a:cs typeface="Arial" charset="0"/>
              </a:rPr>
              <a:t>инициировать действия по оплате</a:t>
            </a:r>
            <a:endParaRPr lang="en-US" sz="1600" b="0" kern="0" dirty="0">
              <a:solidFill>
                <a:srgbClr val="000000"/>
              </a:solidFill>
              <a:latin typeface="Arial"/>
              <a:ea typeface="+mn-ea"/>
              <a:cs typeface="Arial" charset="0"/>
            </a:endParaRPr>
          </a:p>
        </p:txBody>
      </p:sp>
      <p:pic>
        <p:nvPicPr>
          <p:cNvPr id="88068" name="Picture 27"/>
          <p:cNvPicPr>
            <a:picLocks noChangeAspect="1" noChangeArrowheads="1"/>
          </p:cNvPicPr>
          <p:nvPr/>
        </p:nvPicPr>
        <p:blipFill>
          <a:blip r:embed="rId3" cstate="print"/>
          <a:srcRect/>
          <a:stretch>
            <a:fillRect/>
          </a:stretch>
        </p:blipFill>
        <p:spPr bwMode="auto">
          <a:xfrm>
            <a:off x="5548313" y="3317875"/>
            <a:ext cx="987425" cy="574675"/>
          </a:xfrm>
          <a:prstGeom prst="rect">
            <a:avLst/>
          </a:prstGeom>
          <a:noFill/>
          <a:ln w="9525">
            <a:noFill/>
            <a:miter lim="800000"/>
            <a:headEnd/>
            <a:tailEnd/>
          </a:ln>
        </p:spPr>
      </p:pic>
      <p:sp>
        <p:nvSpPr>
          <p:cNvPr id="88069" name="Text Box 28"/>
          <p:cNvSpPr txBox="1">
            <a:spLocks noChangeArrowheads="1"/>
          </p:cNvSpPr>
          <p:nvPr/>
        </p:nvSpPr>
        <p:spPr bwMode="auto">
          <a:xfrm>
            <a:off x="5071473" y="2890838"/>
            <a:ext cx="3599321" cy="340735"/>
          </a:xfrm>
          <a:prstGeom prst="rect">
            <a:avLst/>
          </a:prstGeom>
          <a:noFill/>
          <a:ln w="9525">
            <a:noFill/>
            <a:miter lim="800000"/>
            <a:headEnd/>
            <a:tailEnd/>
          </a:ln>
        </p:spPr>
        <p:txBody>
          <a:bodyPr wrap="none" lIns="93600" tIns="46800" rIns="93600" bIns="46800">
            <a:prstTxWarp prst="textNoShape">
              <a:avLst/>
            </a:prstTxWarp>
            <a:spAutoFit/>
          </a:bodyPr>
          <a:lstStyle/>
          <a:p>
            <a:pPr marL="119063" indent="-119063" algn="l">
              <a:buClr>
                <a:srgbClr val="667263"/>
              </a:buClr>
            </a:pPr>
            <a:r>
              <a:rPr lang="en-US" sz="1600" dirty="0" smtClean="0">
                <a:solidFill>
                  <a:srgbClr val="4D4D4D"/>
                </a:solidFill>
                <a:ea typeface="Arial" charset="0"/>
              </a:rPr>
              <a:t>BI</a:t>
            </a:r>
            <a:r>
              <a:rPr lang="ru-RU" sz="1600" dirty="0" smtClean="0">
                <a:solidFill>
                  <a:srgbClr val="4D4D4D"/>
                </a:solidFill>
                <a:ea typeface="Arial" charset="0"/>
              </a:rPr>
              <a:t>, в</a:t>
            </a:r>
            <a:r>
              <a:rPr lang="ru-RU" sz="1600" dirty="0" smtClean="0">
                <a:solidFill>
                  <a:srgbClr val="4D4D4D"/>
                </a:solidFill>
                <a:ea typeface="Arial" charset="0"/>
                <a:cs typeface="Arial" charset="0"/>
              </a:rPr>
              <a:t>строенные в бизнес-процесс</a:t>
            </a:r>
            <a:endParaRPr lang="en-GB" sz="1600" dirty="0">
              <a:solidFill>
                <a:srgbClr val="4D4D4D"/>
              </a:solidFill>
              <a:ea typeface="Arial" charset="0"/>
              <a:cs typeface="Arial" charset="0"/>
            </a:endParaRPr>
          </a:p>
        </p:txBody>
      </p:sp>
      <p:sp>
        <p:nvSpPr>
          <p:cNvPr id="23" name="AutoShape 30"/>
          <p:cNvSpPr>
            <a:spLocks noChangeArrowheads="1"/>
          </p:cNvSpPr>
          <p:nvPr/>
        </p:nvSpPr>
        <p:spPr bwMode="auto">
          <a:xfrm>
            <a:off x="6624638" y="3463925"/>
            <a:ext cx="484187" cy="336550"/>
          </a:xfrm>
          <a:prstGeom prst="leftRightArrow">
            <a:avLst>
              <a:gd name="adj1" fmla="val 50000"/>
              <a:gd name="adj2" fmla="val 50694"/>
            </a:avLst>
          </a:prstGeom>
          <a:solidFill>
            <a:schemeClr val="bg2">
              <a:lumMod val="40000"/>
              <a:lumOff val="60000"/>
            </a:schemeClr>
          </a:solidFill>
          <a:ln w="9525" algn="ctr">
            <a:noFill/>
            <a:miter lim="800000"/>
            <a:headEnd/>
            <a:tailEnd/>
          </a:ln>
          <a:effectLst/>
        </p:spPr>
        <p:txBody>
          <a:bodyPr wrap="none" lIns="93600" tIns="46800" rIns="93600" bIns="46800" anchor="ctr"/>
          <a:lstStyle/>
          <a:p>
            <a:pPr>
              <a:buClr>
                <a:srgbClr val="667263"/>
              </a:buClr>
              <a:defRPr/>
            </a:pPr>
            <a:endParaRPr lang="en-GB" sz="2000">
              <a:solidFill>
                <a:srgbClr val="000000"/>
              </a:solidFill>
              <a:ea typeface="+mn-ea"/>
              <a:cs typeface="Arial" charset="0"/>
            </a:endParaRPr>
          </a:p>
        </p:txBody>
      </p:sp>
      <p:grpSp>
        <p:nvGrpSpPr>
          <p:cNvPr id="2" name="Group 34"/>
          <p:cNvGrpSpPr>
            <a:grpSpLocks/>
          </p:cNvGrpSpPr>
          <p:nvPr/>
        </p:nvGrpSpPr>
        <p:grpSpPr bwMode="auto">
          <a:xfrm>
            <a:off x="7200900" y="3275013"/>
            <a:ext cx="1084263" cy="825500"/>
            <a:chOff x="5256597" y="1939425"/>
            <a:chExt cx="1085258" cy="825570"/>
          </a:xfrm>
        </p:grpSpPr>
        <p:pic>
          <p:nvPicPr>
            <p:cNvPr id="88084" name="Picture 8" descr="SA_application_screen"/>
            <p:cNvPicPr>
              <a:picLocks noChangeAspect="1" noChangeArrowheads="1"/>
            </p:cNvPicPr>
            <p:nvPr/>
          </p:nvPicPr>
          <p:blipFill>
            <a:blip r:embed="rId4" cstate="print"/>
            <a:srcRect/>
            <a:stretch>
              <a:fillRect/>
            </a:stretch>
          </p:blipFill>
          <p:spPr bwMode="auto">
            <a:xfrm>
              <a:off x="5256597" y="1939425"/>
              <a:ext cx="1085258" cy="573909"/>
            </a:xfrm>
            <a:prstGeom prst="rect">
              <a:avLst/>
            </a:prstGeom>
            <a:noFill/>
            <a:ln w="9525">
              <a:solidFill>
                <a:schemeClr val="tx1"/>
              </a:solidFill>
              <a:miter lim="800000"/>
              <a:headEnd/>
              <a:tailEnd/>
            </a:ln>
          </p:spPr>
        </p:pic>
        <p:sp>
          <p:nvSpPr>
            <p:cNvPr id="47129" name="Text Box 14"/>
            <p:cNvSpPr txBox="1">
              <a:spLocks noChangeArrowheads="1"/>
            </p:cNvSpPr>
            <p:nvPr/>
          </p:nvSpPr>
          <p:spPr bwMode="auto">
            <a:xfrm>
              <a:off x="5506064" y="2612582"/>
              <a:ext cx="586325" cy="152413"/>
            </a:xfrm>
            <a:prstGeom prst="rect">
              <a:avLst/>
            </a:prstGeom>
            <a:noFill/>
            <a:ln w="9525" algn="ctr">
              <a:noFill/>
              <a:miter lim="800000"/>
              <a:headEnd/>
              <a:tailEnd/>
            </a:ln>
          </p:spPr>
          <p:txBody>
            <a:bodyPr wrap="none" lIns="0" tIns="0" rIns="0" bIns="0">
              <a:spAutoFit/>
            </a:bodyPr>
            <a:lstStyle/>
            <a:p>
              <a:pPr marL="119063" indent="-119063">
                <a:buClr>
                  <a:srgbClr val="667263"/>
                </a:buClr>
                <a:defRPr/>
              </a:pPr>
              <a:r>
                <a:rPr lang="en-GB" sz="1100">
                  <a:solidFill>
                    <a:srgbClr val="000000"/>
                  </a:solidFill>
                  <a:ea typeface="+mn-ea"/>
                  <a:cs typeface="Arial" charset="0"/>
                </a:rPr>
                <a:t>Oracle BI</a:t>
              </a:r>
            </a:p>
          </p:txBody>
        </p:sp>
      </p:grpSp>
      <p:pic>
        <p:nvPicPr>
          <p:cNvPr id="88072" name="Picture 6"/>
          <p:cNvPicPr>
            <a:picLocks noChangeAspect="1" noChangeArrowheads="1"/>
          </p:cNvPicPr>
          <p:nvPr/>
        </p:nvPicPr>
        <p:blipFill>
          <a:blip r:embed="rId3" cstate="print"/>
          <a:srcRect/>
          <a:stretch>
            <a:fillRect/>
          </a:stretch>
        </p:blipFill>
        <p:spPr bwMode="auto">
          <a:xfrm>
            <a:off x="7324725" y="1758950"/>
            <a:ext cx="987425" cy="576263"/>
          </a:xfrm>
          <a:prstGeom prst="rect">
            <a:avLst/>
          </a:prstGeom>
          <a:noFill/>
          <a:ln w="9525">
            <a:noFill/>
            <a:miter lim="800000"/>
            <a:headEnd/>
            <a:tailEnd/>
          </a:ln>
        </p:spPr>
      </p:pic>
      <p:sp>
        <p:nvSpPr>
          <p:cNvPr id="88073" name="Text Box 12"/>
          <p:cNvSpPr txBox="1">
            <a:spLocks noChangeArrowheads="1"/>
          </p:cNvSpPr>
          <p:nvPr/>
        </p:nvSpPr>
        <p:spPr bwMode="auto">
          <a:xfrm>
            <a:off x="5094287" y="1119188"/>
            <a:ext cx="4049713" cy="340735"/>
          </a:xfrm>
          <a:prstGeom prst="rect">
            <a:avLst/>
          </a:prstGeom>
          <a:noFill/>
          <a:ln w="9525">
            <a:noFill/>
            <a:miter lim="800000"/>
            <a:headEnd/>
            <a:tailEnd/>
          </a:ln>
        </p:spPr>
        <p:txBody>
          <a:bodyPr lIns="93600" tIns="46800" rIns="93600" bIns="46800">
            <a:prstTxWarp prst="textNoShape">
              <a:avLst/>
            </a:prstTxWarp>
            <a:spAutoFit/>
          </a:bodyPr>
          <a:lstStyle/>
          <a:p>
            <a:pPr marL="119063" indent="-119063" algn="l">
              <a:buClr>
                <a:srgbClr val="667263"/>
              </a:buClr>
            </a:pPr>
            <a:r>
              <a:rPr lang="ru-RU" sz="1600" dirty="0" smtClean="0">
                <a:solidFill>
                  <a:srgbClr val="4D4D4D"/>
                </a:solidFill>
                <a:ea typeface="Arial" charset="0"/>
                <a:cs typeface="Arial" charset="0"/>
              </a:rPr>
              <a:t>Анализ показателей бизнес-процесса</a:t>
            </a:r>
            <a:endParaRPr lang="en-GB" sz="1600" dirty="0">
              <a:solidFill>
                <a:srgbClr val="4D4D4D"/>
              </a:solidFill>
              <a:ea typeface="Arial" charset="0"/>
              <a:cs typeface="Arial" charset="0"/>
            </a:endParaRPr>
          </a:p>
        </p:txBody>
      </p:sp>
      <p:sp>
        <p:nvSpPr>
          <p:cNvPr id="29" name="AutoShape 13"/>
          <p:cNvSpPr>
            <a:spLocks noChangeArrowheads="1"/>
          </p:cNvSpPr>
          <p:nvPr/>
        </p:nvSpPr>
        <p:spPr bwMode="auto">
          <a:xfrm rot="10800000">
            <a:off x="6662738" y="1820863"/>
            <a:ext cx="366712" cy="373062"/>
          </a:xfrm>
          <a:prstGeom prst="rightArrow">
            <a:avLst>
              <a:gd name="adj1" fmla="val 50000"/>
              <a:gd name="adj2" fmla="val 50203"/>
            </a:avLst>
          </a:prstGeom>
          <a:solidFill>
            <a:schemeClr val="bg2">
              <a:lumMod val="40000"/>
              <a:lumOff val="60000"/>
            </a:schemeClr>
          </a:solidFill>
          <a:ln w="9525" algn="ctr">
            <a:noFill/>
            <a:miter lim="800000"/>
            <a:headEnd/>
            <a:tailEnd/>
          </a:ln>
          <a:effectLst/>
        </p:spPr>
        <p:txBody>
          <a:bodyPr wrap="none" lIns="93600" tIns="46800" rIns="93600" bIns="46800" anchor="ctr"/>
          <a:lstStyle/>
          <a:p>
            <a:pPr>
              <a:buClr>
                <a:srgbClr val="667263"/>
              </a:buClr>
              <a:defRPr/>
            </a:pPr>
            <a:endParaRPr lang="en-GB" sz="2000">
              <a:solidFill>
                <a:srgbClr val="000000"/>
              </a:solidFill>
              <a:ea typeface="+mn-ea"/>
              <a:cs typeface="Arial" charset="0"/>
            </a:endParaRPr>
          </a:p>
        </p:txBody>
      </p:sp>
      <p:grpSp>
        <p:nvGrpSpPr>
          <p:cNvPr id="3" name="Group 31"/>
          <p:cNvGrpSpPr>
            <a:grpSpLocks/>
          </p:cNvGrpSpPr>
          <p:nvPr/>
        </p:nvGrpSpPr>
        <p:grpSpPr bwMode="auto">
          <a:xfrm>
            <a:off x="5367338" y="1674813"/>
            <a:ext cx="1085850" cy="827087"/>
            <a:chOff x="5265007" y="1939425"/>
            <a:chExt cx="1085258" cy="825278"/>
          </a:xfrm>
        </p:grpSpPr>
        <p:pic>
          <p:nvPicPr>
            <p:cNvPr id="88082" name="Picture 8" descr="SA_application_screen"/>
            <p:cNvPicPr>
              <a:picLocks noChangeAspect="1" noChangeArrowheads="1"/>
            </p:cNvPicPr>
            <p:nvPr/>
          </p:nvPicPr>
          <p:blipFill>
            <a:blip r:embed="rId4" cstate="print"/>
            <a:srcRect/>
            <a:stretch>
              <a:fillRect/>
            </a:stretch>
          </p:blipFill>
          <p:spPr bwMode="auto">
            <a:xfrm>
              <a:off x="5265007" y="1939425"/>
              <a:ext cx="1085258" cy="573909"/>
            </a:xfrm>
            <a:prstGeom prst="rect">
              <a:avLst/>
            </a:prstGeom>
            <a:noFill/>
            <a:ln w="9525">
              <a:solidFill>
                <a:schemeClr val="tx1"/>
              </a:solidFill>
              <a:miter lim="800000"/>
              <a:headEnd/>
              <a:tailEnd/>
            </a:ln>
          </p:spPr>
        </p:pic>
        <p:sp>
          <p:nvSpPr>
            <p:cNvPr id="47123" name="Text Box 14"/>
            <p:cNvSpPr txBox="1">
              <a:spLocks noChangeArrowheads="1"/>
            </p:cNvSpPr>
            <p:nvPr/>
          </p:nvSpPr>
          <p:spPr bwMode="auto">
            <a:xfrm>
              <a:off x="5276113" y="2612636"/>
              <a:ext cx="1063045" cy="152067"/>
            </a:xfrm>
            <a:prstGeom prst="rect">
              <a:avLst/>
            </a:prstGeom>
            <a:noFill/>
            <a:ln w="9525" algn="ctr">
              <a:noFill/>
              <a:miter lim="800000"/>
              <a:headEnd/>
              <a:tailEnd/>
            </a:ln>
          </p:spPr>
          <p:txBody>
            <a:bodyPr wrap="none" lIns="0" tIns="0" rIns="0" bIns="0">
              <a:spAutoFit/>
            </a:bodyPr>
            <a:lstStyle/>
            <a:p>
              <a:pPr marL="119063" indent="-119063">
                <a:buClr>
                  <a:srgbClr val="667263"/>
                </a:buClr>
                <a:defRPr/>
              </a:pPr>
              <a:r>
                <a:rPr lang="en-GB" sz="1100">
                  <a:solidFill>
                    <a:srgbClr val="000000"/>
                  </a:solidFill>
                  <a:ea typeface="+mn-ea"/>
                  <a:cs typeface="Arial" charset="0"/>
                </a:rPr>
                <a:t>Oracle BI &amp; BAM</a:t>
              </a:r>
            </a:p>
          </p:txBody>
        </p:sp>
      </p:grpSp>
      <p:pic>
        <p:nvPicPr>
          <p:cNvPr id="88076" name="Picture 16"/>
          <p:cNvPicPr>
            <a:picLocks noChangeAspect="1" noChangeArrowheads="1"/>
          </p:cNvPicPr>
          <p:nvPr/>
        </p:nvPicPr>
        <p:blipFill>
          <a:blip r:embed="rId3" cstate="print"/>
          <a:srcRect/>
          <a:stretch>
            <a:fillRect/>
          </a:stretch>
        </p:blipFill>
        <p:spPr bwMode="auto">
          <a:xfrm>
            <a:off x="7650163" y="4868863"/>
            <a:ext cx="987425" cy="576262"/>
          </a:xfrm>
          <a:prstGeom prst="rect">
            <a:avLst/>
          </a:prstGeom>
          <a:noFill/>
          <a:ln w="9525">
            <a:noFill/>
            <a:miter lim="800000"/>
            <a:headEnd/>
            <a:tailEnd/>
          </a:ln>
        </p:spPr>
      </p:pic>
      <p:sp>
        <p:nvSpPr>
          <p:cNvPr id="88077" name="Text Box 22"/>
          <p:cNvSpPr txBox="1">
            <a:spLocks noChangeArrowheads="1"/>
          </p:cNvSpPr>
          <p:nvPr/>
        </p:nvSpPr>
        <p:spPr bwMode="auto">
          <a:xfrm>
            <a:off x="5399088" y="4381500"/>
            <a:ext cx="3196262" cy="340735"/>
          </a:xfrm>
          <a:prstGeom prst="rect">
            <a:avLst/>
          </a:prstGeom>
          <a:noFill/>
          <a:ln w="9525">
            <a:noFill/>
            <a:miter lim="800000"/>
            <a:headEnd/>
            <a:tailEnd/>
          </a:ln>
        </p:spPr>
        <p:txBody>
          <a:bodyPr wrap="none" lIns="93600" tIns="46800" rIns="93600" bIns="46800">
            <a:prstTxWarp prst="textNoShape">
              <a:avLst/>
            </a:prstTxWarp>
            <a:spAutoFit/>
          </a:bodyPr>
          <a:lstStyle/>
          <a:p>
            <a:pPr marL="119063" indent="-119063" algn="l">
              <a:buClr>
                <a:srgbClr val="667263"/>
              </a:buClr>
            </a:pPr>
            <a:r>
              <a:rPr lang="ru-RU" sz="1600" dirty="0" smtClean="0">
                <a:solidFill>
                  <a:srgbClr val="4D4D4D"/>
                </a:solidFill>
                <a:ea typeface="Arial" charset="0"/>
                <a:cs typeface="Arial" charset="0"/>
              </a:rPr>
              <a:t>Вызов бизнес-процесса из </a:t>
            </a:r>
            <a:r>
              <a:rPr lang="en-US" sz="1600" dirty="0" smtClean="0">
                <a:solidFill>
                  <a:srgbClr val="4D4D4D"/>
                </a:solidFill>
                <a:ea typeface="Arial" charset="0"/>
                <a:cs typeface="Arial" charset="0"/>
              </a:rPr>
              <a:t>BI</a:t>
            </a:r>
            <a:endParaRPr lang="en-GB" sz="1600" dirty="0">
              <a:solidFill>
                <a:srgbClr val="4D4D4D"/>
              </a:solidFill>
              <a:ea typeface="Arial" charset="0"/>
              <a:cs typeface="Arial" charset="0"/>
            </a:endParaRPr>
          </a:p>
        </p:txBody>
      </p:sp>
      <p:sp>
        <p:nvSpPr>
          <p:cNvPr id="37" name="AutoShape 13"/>
          <p:cNvSpPr>
            <a:spLocks noChangeArrowheads="1"/>
          </p:cNvSpPr>
          <p:nvPr/>
        </p:nvSpPr>
        <p:spPr bwMode="auto">
          <a:xfrm>
            <a:off x="6948488" y="4970463"/>
            <a:ext cx="365125" cy="371475"/>
          </a:xfrm>
          <a:prstGeom prst="rightArrow">
            <a:avLst>
              <a:gd name="adj1" fmla="val 50000"/>
              <a:gd name="adj2" fmla="val 50203"/>
            </a:avLst>
          </a:prstGeom>
          <a:solidFill>
            <a:schemeClr val="bg2">
              <a:lumMod val="40000"/>
              <a:lumOff val="60000"/>
            </a:schemeClr>
          </a:solidFill>
          <a:ln w="9525" algn="ctr">
            <a:noFill/>
            <a:miter lim="800000"/>
            <a:headEnd/>
            <a:tailEnd/>
          </a:ln>
          <a:effectLst/>
        </p:spPr>
        <p:txBody>
          <a:bodyPr wrap="none" lIns="93600" tIns="46800" rIns="93600" bIns="46800" anchor="ctr"/>
          <a:lstStyle/>
          <a:p>
            <a:pPr>
              <a:buClr>
                <a:srgbClr val="667263"/>
              </a:buClr>
              <a:defRPr/>
            </a:pPr>
            <a:endParaRPr lang="en-GB" sz="2000">
              <a:solidFill>
                <a:srgbClr val="000000"/>
              </a:solidFill>
              <a:ea typeface="+mn-ea"/>
              <a:cs typeface="Arial" charset="0"/>
            </a:endParaRPr>
          </a:p>
        </p:txBody>
      </p:sp>
      <p:grpSp>
        <p:nvGrpSpPr>
          <p:cNvPr id="4" name="Group 38"/>
          <p:cNvGrpSpPr>
            <a:grpSpLocks/>
          </p:cNvGrpSpPr>
          <p:nvPr/>
        </p:nvGrpSpPr>
        <p:grpSpPr bwMode="auto">
          <a:xfrm>
            <a:off x="5503863" y="4730750"/>
            <a:ext cx="1085850" cy="825500"/>
            <a:chOff x="5256597" y="1939425"/>
            <a:chExt cx="1085258" cy="825559"/>
          </a:xfrm>
        </p:grpSpPr>
        <p:pic>
          <p:nvPicPr>
            <p:cNvPr id="88080" name="Picture 8" descr="SA_application_screen"/>
            <p:cNvPicPr>
              <a:picLocks noChangeAspect="1" noChangeArrowheads="1"/>
            </p:cNvPicPr>
            <p:nvPr/>
          </p:nvPicPr>
          <p:blipFill>
            <a:blip r:embed="rId4" cstate="print"/>
            <a:srcRect/>
            <a:stretch>
              <a:fillRect/>
            </a:stretch>
          </p:blipFill>
          <p:spPr bwMode="auto">
            <a:xfrm>
              <a:off x="5256597" y="1939425"/>
              <a:ext cx="1085258" cy="573909"/>
            </a:xfrm>
            <a:prstGeom prst="rect">
              <a:avLst/>
            </a:prstGeom>
            <a:noFill/>
            <a:ln w="9525">
              <a:solidFill>
                <a:schemeClr val="tx1"/>
              </a:solidFill>
              <a:miter lim="800000"/>
              <a:headEnd/>
              <a:tailEnd/>
            </a:ln>
          </p:spPr>
        </p:pic>
        <p:sp>
          <p:nvSpPr>
            <p:cNvPr id="47117" name="Text Box 14"/>
            <p:cNvSpPr txBox="1">
              <a:spLocks noChangeArrowheads="1"/>
            </p:cNvSpPr>
            <p:nvPr/>
          </p:nvSpPr>
          <p:spPr bwMode="auto">
            <a:xfrm>
              <a:off x="5491419" y="2612573"/>
              <a:ext cx="615614" cy="152411"/>
            </a:xfrm>
            <a:prstGeom prst="rect">
              <a:avLst/>
            </a:prstGeom>
            <a:noFill/>
            <a:ln w="9525" algn="ctr">
              <a:noFill/>
              <a:miter lim="800000"/>
              <a:headEnd/>
              <a:tailEnd/>
            </a:ln>
          </p:spPr>
          <p:txBody>
            <a:bodyPr wrap="none" lIns="0" tIns="0" rIns="0" bIns="0">
              <a:spAutoFit/>
            </a:bodyPr>
            <a:lstStyle/>
            <a:p>
              <a:pPr marL="119063" indent="-119063">
                <a:buClr>
                  <a:srgbClr val="667263"/>
                </a:buClr>
                <a:defRPr/>
              </a:pPr>
              <a:r>
                <a:rPr lang="en-GB" sz="1100">
                  <a:solidFill>
                    <a:srgbClr val="FFFFFF"/>
                  </a:solidFill>
                  <a:ea typeface="+mn-ea"/>
                  <a:cs typeface="Arial" charset="0"/>
                </a:rPr>
                <a:t>Oracle BI</a:t>
              </a:r>
            </a:p>
          </p:txBody>
        </p:sp>
      </p:grpSp>
    </p:spTree>
  </p:cSld>
  <p:clrMapOvr>
    <a:masterClrMapping/>
  </p:clrMapOvr>
  <p:transition advClick="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6829" y="2242457"/>
            <a:ext cx="5631543" cy="941388"/>
          </a:xfrm>
        </p:spPr>
        <p:txBody>
          <a:bodyPr/>
          <a:lstStyle/>
          <a:p>
            <a:r>
              <a:rPr lang="ru-RU" dirty="0" smtClean="0"/>
              <a:t>Встроенные средства управлениями показателями</a:t>
            </a:r>
            <a:endParaRPr lang="ru-RU"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cstate="print"/>
          <a:srcRect/>
          <a:stretch>
            <a:fillRect/>
          </a:stretch>
        </p:blipFill>
        <p:spPr bwMode="auto">
          <a:xfrm>
            <a:off x="5324888" y="3453401"/>
            <a:ext cx="1776994" cy="1270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Rectangle 4"/>
          <p:cNvSpPr>
            <a:spLocks noGrp="1" noChangeArrowheads="1"/>
          </p:cNvSpPr>
          <p:nvPr>
            <p:ph type="body" idx="1"/>
          </p:nvPr>
        </p:nvSpPr>
        <p:spPr>
          <a:xfrm>
            <a:off x="870175" y="617015"/>
            <a:ext cx="7606168" cy="2851899"/>
          </a:xfrm>
        </p:spPr>
        <p:txBody>
          <a:bodyPr/>
          <a:lstStyle/>
          <a:p>
            <a:pPr marL="292100" lvl="1" indent="-292100" algn="just" eaLnBrk="1" hangingPunct="1">
              <a:lnSpc>
                <a:spcPct val="90000"/>
              </a:lnSpc>
              <a:buClr>
                <a:schemeClr val="tx2"/>
              </a:buClr>
              <a:buNone/>
            </a:pPr>
            <a:r>
              <a:rPr lang="en-US" b="1" dirty="0" smtClean="0">
                <a:solidFill>
                  <a:schemeClr val="accent1"/>
                </a:solidFill>
              </a:rPr>
              <a:t>	</a:t>
            </a:r>
            <a:r>
              <a:rPr lang="en-US" sz="2800" b="1" dirty="0" smtClean="0"/>
              <a:t>Oracle Scorecard &amp; Strategy Management (OSSM) </a:t>
            </a:r>
            <a:r>
              <a:rPr lang="ru-RU" sz="2800" b="1" dirty="0" smtClean="0"/>
              <a:t>инструмент управления эффективностью деятельности, с помощью которого достижение стратегических целей компании контролируется с помощью ключевых показателей эффективности</a:t>
            </a:r>
            <a:r>
              <a:rPr lang="en-US" sz="2800" dirty="0" smtClean="0"/>
              <a:t>.</a:t>
            </a:r>
          </a:p>
          <a:p>
            <a:pPr marL="292100" lvl="1" indent="-292100" algn="just" eaLnBrk="1" hangingPunct="1">
              <a:lnSpc>
                <a:spcPct val="90000"/>
              </a:lnSpc>
              <a:buClr>
                <a:schemeClr val="tx2"/>
              </a:buClr>
              <a:buFont typeface="Times" pitchFamily="18" charset="0"/>
              <a:buChar char="•"/>
            </a:pPr>
            <a:endParaRPr lang="en-US" dirty="0" smtClean="0"/>
          </a:p>
          <a:p>
            <a:pPr marL="635000" lvl="1" indent="-292100" algn="just" eaLnBrk="1" hangingPunct="1">
              <a:lnSpc>
                <a:spcPct val="90000"/>
              </a:lnSpc>
            </a:pPr>
            <a:endParaRPr lang="en-US" sz="1800" dirty="0" smtClean="0"/>
          </a:p>
          <a:p>
            <a:pPr marL="635000" lvl="1" indent="-292100" algn="just" eaLnBrk="1" hangingPunct="1">
              <a:lnSpc>
                <a:spcPct val="90000"/>
              </a:lnSpc>
            </a:pPr>
            <a:endParaRPr lang="en-US" sz="1800" dirty="0" smtClean="0"/>
          </a:p>
        </p:txBody>
      </p:sp>
      <p:pic>
        <p:nvPicPr>
          <p:cNvPr id="5" name="Picture 6"/>
          <p:cNvPicPr>
            <a:picLocks noChangeAspect="1" noChangeArrowheads="1"/>
          </p:cNvPicPr>
          <p:nvPr/>
        </p:nvPicPr>
        <p:blipFill>
          <a:blip r:embed="rId5" cstate="print"/>
          <a:srcRect l="-3205"/>
          <a:stretch>
            <a:fillRect/>
          </a:stretch>
        </p:blipFill>
        <p:spPr bwMode="auto">
          <a:xfrm>
            <a:off x="3978235" y="4114052"/>
            <a:ext cx="1655649" cy="1233924"/>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3"/>
          <p:cNvPicPr>
            <a:picLocks noChangeAspect="1" noChangeArrowheads="1"/>
          </p:cNvPicPr>
          <p:nvPr/>
        </p:nvPicPr>
        <p:blipFill>
          <a:blip r:embed="rId6" cstate="print"/>
          <a:srcRect l="7512" t="533" r="5236" b="-8725"/>
          <a:stretch>
            <a:fillRect/>
          </a:stretch>
        </p:blipFill>
        <p:spPr bwMode="auto">
          <a:xfrm>
            <a:off x="2723793" y="3557553"/>
            <a:ext cx="1635061" cy="12658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213164" y="5327011"/>
            <a:ext cx="7673982" cy="830997"/>
          </a:xfrm>
          <a:prstGeom prst="rect">
            <a:avLst/>
          </a:prstGeom>
          <a:noFill/>
        </p:spPr>
        <p:txBody>
          <a:bodyPr wrap="square" rtlCol="0">
            <a:spAutoFit/>
          </a:bodyPr>
          <a:lstStyle/>
          <a:p>
            <a:pPr marL="0" lvl="1"/>
            <a:r>
              <a:rPr lang="ru-RU" dirty="0" smtClean="0">
                <a:solidFill>
                  <a:schemeClr val="tx1"/>
                </a:solidFill>
              </a:rPr>
              <a:t>Встроен </a:t>
            </a:r>
            <a:r>
              <a:rPr lang="en-US" dirty="0" smtClean="0">
                <a:solidFill>
                  <a:schemeClr val="tx1"/>
                </a:solidFill>
              </a:rPr>
              <a:t>OBI 11G </a:t>
            </a:r>
            <a:r>
              <a:rPr lang="ru-RU" dirty="0" smtClean="0">
                <a:solidFill>
                  <a:schemeClr val="tx1"/>
                </a:solidFill>
              </a:rPr>
              <a:t>в виде одного из аналитических  инструментов</a:t>
            </a:r>
            <a:endParaRPr lang="ru-RU" dirty="0">
              <a:solidFill>
                <a:schemeClr val="tx1"/>
              </a:solidFill>
            </a:endParaRPr>
          </a:p>
        </p:txBody>
      </p:sp>
    </p:spTree>
    <p:custDataLst>
      <p:tags r:id="rId1"/>
    </p:custData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800" dirty="0" smtClean="0"/>
              <a:t>Историческая справка</a:t>
            </a:r>
            <a:endParaRPr lang="ru-RU" sz="2800" dirty="0"/>
          </a:p>
        </p:txBody>
      </p:sp>
      <p:sp>
        <p:nvSpPr>
          <p:cNvPr id="3" name="Content Placeholder 2"/>
          <p:cNvSpPr>
            <a:spLocks noGrp="1"/>
          </p:cNvSpPr>
          <p:nvPr>
            <p:ph idx="1"/>
          </p:nvPr>
        </p:nvSpPr>
        <p:spPr>
          <a:xfrm>
            <a:off x="4229101" y="1063171"/>
            <a:ext cx="4813301" cy="2391229"/>
          </a:xfrm>
        </p:spPr>
        <p:txBody>
          <a:bodyPr/>
          <a:lstStyle/>
          <a:p>
            <a:r>
              <a:rPr lang="ru-RU" dirty="0" smtClean="0"/>
              <a:t>Роберт Каплан (</a:t>
            </a:r>
            <a:r>
              <a:rPr lang="en-US" dirty="0" smtClean="0"/>
              <a:t>Harvard Business School</a:t>
            </a:r>
            <a:r>
              <a:rPr lang="ru-RU" dirty="0" smtClean="0"/>
              <a:t>) </a:t>
            </a:r>
          </a:p>
          <a:p>
            <a:r>
              <a:rPr lang="ru-RU" dirty="0" smtClean="0"/>
              <a:t> Дейвид Нортон (руководитель консалтинговой компании </a:t>
            </a:r>
            <a:r>
              <a:rPr lang="en-US" dirty="0" smtClean="0"/>
              <a:t>Renaissance Solutions </a:t>
            </a:r>
            <a:r>
              <a:rPr lang="ru-RU" dirty="0" smtClean="0"/>
              <a:t>)</a:t>
            </a:r>
          </a:p>
          <a:p>
            <a:endParaRPr lang="ru-RU" dirty="0"/>
          </a:p>
        </p:txBody>
      </p:sp>
      <p:pic>
        <p:nvPicPr>
          <p:cNvPr id="73730" name="Picture 2" descr="http://www.webandmacros.net/images/kaplan-norton.gif"/>
          <p:cNvPicPr>
            <a:picLocks noChangeAspect="1" noChangeArrowheads="1"/>
          </p:cNvPicPr>
          <p:nvPr/>
        </p:nvPicPr>
        <p:blipFill>
          <a:blip r:embed="rId2" cstate="print"/>
          <a:srcRect/>
          <a:stretch>
            <a:fillRect/>
          </a:stretch>
        </p:blipFill>
        <p:spPr bwMode="auto">
          <a:xfrm>
            <a:off x="515001" y="1088571"/>
            <a:ext cx="3653947" cy="2090058"/>
          </a:xfrm>
          <a:prstGeom prst="rect">
            <a:avLst/>
          </a:prstGeom>
          <a:noFill/>
        </p:spPr>
      </p:pic>
      <p:sp>
        <p:nvSpPr>
          <p:cNvPr id="5" name="Content Placeholder 2"/>
          <p:cNvSpPr txBox="1">
            <a:spLocks/>
          </p:cNvSpPr>
          <p:nvPr/>
        </p:nvSpPr>
        <p:spPr bwMode="auto">
          <a:xfrm>
            <a:off x="259440" y="3585028"/>
            <a:ext cx="6605817" cy="23585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7013" lvl="0" indent="-227013" algn="l" eaLnBrk="0" hangingPunct="0">
              <a:lnSpc>
                <a:spcPct val="100000"/>
              </a:lnSpc>
              <a:spcBef>
                <a:spcPct val="20000"/>
              </a:spcBef>
              <a:buClr>
                <a:schemeClr val="tx2"/>
              </a:buClr>
              <a:buFont typeface="Times" pitchFamily="18" charset="0"/>
              <a:buChar char="•"/>
            </a:pPr>
            <a:r>
              <a:rPr kumimoji="0" lang="ru-RU" sz="2400" b="0" i="0" u="none" strike="noStrike" kern="0" cap="none" spc="0" normalizeH="0" baseline="0" noProof="0" dirty="0" smtClean="0">
                <a:ln>
                  <a:noFill/>
                </a:ln>
                <a:solidFill>
                  <a:schemeClr val="tx1"/>
                </a:solidFill>
                <a:effectLst/>
                <a:uLnTx/>
                <a:uFillTx/>
                <a:latin typeface="+mn-lt"/>
                <a:ea typeface="+mn-ea"/>
                <a:cs typeface="+mn-cs"/>
              </a:rPr>
              <a:t>Начало 90-х годов --  исследования с целью </a:t>
            </a:r>
            <a:r>
              <a:rPr lang="ru-RU" sz="2400" b="0" noProof="0" dirty="0" smtClean="0"/>
              <a:t>разработки </a:t>
            </a:r>
            <a:r>
              <a:rPr lang="ru-RU" sz="2400" b="0" dirty="0" smtClean="0"/>
              <a:t>инструмента, который позволил бы оценивать реальную стоимость компании</a:t>
            </a:r>
            <a:r>
              <a:rPr kumimoji="0" lang="ru-RU" sz="2400" b="0" i="0" u="none" strike="noStrike" kern="0" cap="none" spc="0" normalizeH="0" noProof="0" dirty="0" smtClean="0">
                <a:ln>
                  <a:noFill/>
                </a:ln>
                <a:solidFill>
                  <a:schemeClr val="tx1"/>
                </a:solidFill>
                <a:effectLst/>
                <a:uLnTx/>
                <a:uFillTx/>
                <a:latin typeface="+mn-lt"/>
                <a:ea typeface="+mn-ea"/>
                <a:cs typeface="+mn-cs"/>
              </a:rPr>
              <a:t> </a:t>
            </a:r>
          </a:p>
          <a:p>
            <a:pPr marL="227013" lvl="0" indent="-227013" algn="l" eaLnBrk="0" hangingPunct="0">
              <a:lnSpc>
                <a:spcPct val="100000"/>
              </a:lnSpc>
              <a:spcBef>
                <a:spcPct val="20000"/>
              </a:spcBef>
              <a:buClr>
                <a:schemeClr val="tx2"/>
              </a:buClr>
              <a:buFont typeface="Times" pitchFamily="18" charset="0"/>
              <a:buChar char="•"/>
            </a:pPr>
            <a:r>
              <a:rPr lang="ru-RU" sz="2400" b="0" kern="0" noProof="0" dirty="0" smtClean="0">
                <a:latin typeface="+mn-lt"/>
              </a:rPr>
              <a:t>Результат – новая концепция стратегического и оперативного управления</a:t>
            </a:r>
            <a:r>
              <a:rPr kumimoji="0" lang="ru-RU" sz="2400" b="0" i="0" u="none" strike="noStrike" kern="0" cap="none" spc="0" normalizeH="0" baseline="0" noProof="0" dirty="0" smtClean="0">
                <a:ln>
                  <a:noFill/>
                </a:ln>
                <a:solidFill>
                  <a:schemeClr val="tx1"/>
                </a:solidFill>
                <a:effectLst/>
                <a:uLnTx/>
                <a:uFillTx/>
                <a:latin typeface="+mn-lt"/>
                <a:ea typeface="+mn-ea"/>
                <a:cs typeface="+mn-cs"/>
              </a:rPr>
              <a:t> </a:t>
            </a:r>
          </a:p>
          <a:p>
            <a:pPr marL="227013" marR="0" lvl="0" indent="-227013" algn="l" defTabSz="914400" rtl="0" eaLnBrk="0" fontAlgn="base" latinLnBrk="0" hangingPunct="0">
              <a:lnSpc>
                <a:spcPct val="100000"/>
              </a:lnSpc>
              <a:spcBef>
                <a:spcPct val="20000"/>
              </a:spcBef>
              <a:spcAft>
                <a:spcPct val="0"/>
              </a:spcAft>
              <a:buClr>
                <a:schemeClr val="tx2"/>
              </a:buClr>
              <a:buSzTx/>
              <a:buFont typeface="Times" pitchFamily="18" charset="0"/>
              <a:buChar char="•"/>
              <a:tabLst/>
              <a:defRPr/>
            </a:pPr>
            <a:endParaRPr kumimoji="0" lang="ru-RU" sz="2400" b="0" i="0" u="none" strike="noStrike" kern="0" cap="none" spc="0" normalizeH="0" baseline="0" noProof="0" dirty="0">
              <a:ln>
                <a:noFill/>
              </a:ln>
              <a:solidFill>
                <a:schemeClr val="tx1"/>
              </a:solidFill>
              <a:effectLst/>
              <a:uLnTx/>
              <a:uFillTx/>
              <a:latin typeface="+mn-lt"/>
              <a:ea typeface="+mn-ea"/>
              <a:cs typeface="+mn-cs"/>
            </a:endParaRPr>
          </a:p>
        </p:txBody>
      </p:sp>
      <p:pic>
        <p:nvPicPr>
          <p:cNvPr id="73732" name="Picture 4" descr="http://img.labirint.ru/images/books5/216516/small.jpg"/>
          <p:cNvPicPr>
            <a:picLocks noChangeAspect="1" noChangeArrowheads="1"/>
          </p:cNvPicPr>
          <p:nvPr/>
        </p:nvPicPr>
        <p:blipFill>
          <a:blip r:embed="rId3" cstate="print"/>
          <a:srcRect/>
          <a:stretch>
            <a:fillRect/>
          </a:stretch>
        </p:blipFill>
        <p:spPr bwMode="auto">
          <a:xfrm>
            <a:off x="7062927" y="3346902"/>
            <a:ext cx="1645645" cy="2516869"/>
          </a:xfrm>
          <a:prstGeom prst="rect">
            <a:avLst/>
          </a:prstGeom>
          <a:noFill/>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800" dirty="0" smtClean="0"/>
              <a:t>Концепция сбалансированной системы </a:t>
            </a:r>
            <a:r>
              <a:rPr lang="ru-RU" dirty="0" smtClean="0"/>
              <a:t>показателей</a:t>
            </a:r>
            <a:endParaRPr lang="ru-RU" sz="2800" dirty="0"/>
          </a:p>
        </p:txBody>
      </p:sp>
      <p:sp>
        <p:nvSpPr>
          <p:cNvPr id="3" name="Content Placeholder 2"/>
          <p:cNvSpPr>
            <a:spLocks noGrp="1"/>
          </p:cNvSpPr>
          <p:nvPr>
            <p:ph idx="1"/>
          </p:nvPr>
        </p:nvSpPr>
        <p:spPr/>
        <p:txBody>
          <a:bodyPr/>
          <a:lstStyle/>
          <a:p>
            <a:r>
              <a:rPr lang="ru-RU" dirty="0" smtClean="0"/>
              <a:t>Формирование видения и стратегии компании</a:t>
            </a:r>
          </a:p>
          <a:p>
            <a:r>
              <a:rPr lang="ru-RU" dirty="0" smtClean="0"/>
              <a:t>определение направлений деятельности (финансы, клиенты, бизнес-процессы, обучение и развитие</a:t>
            </a:r>
            <a:r>
              <a:rPr lang="ru-RU" dirty="0" smtClean="0"/>
              <a:t>)</a:t>
            </a:r>
            <a:endParaRPr lang="ru-RU" dirty="0" smtClean="0"/>
          </a:p>
          <a:p>
            <a:r>
              <a:rPr lang="ru-RU" dirty="0" smtClean="0"/>
              <a:t>Разработка системы взаимосвязанных стратегических целей (задач) для каждого направления </a:t>
            </a:r>
          </a:p>
          <a:p>
            <a:r>
              <a:rPr lang="ru-RU" dirty="0" smtClean="0"/>
              <a:t> измерение степени достижения целей при помощи показателей (ключевые показатели эффективности) </a:t>
            </a:r>
            <a:endParaRPr lang="ru-RU"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344" name="Rectangle 8"/>
          <p:cNvSpPr>
            <a:spLocks noGrp="1" noChangeArrowheads="1"/>
          </p:cNvSpPr>
          <p:nvPr>
            <p:ph type="title"/>
          </p:nvPr>
        </p:nvSpPr>
        <p:spPr>
          <a:xfrm>
            <a:off x="889000" y="190500"/>
            <a:ext cx="7581900" cy="661988"/>
          </a:xfrm>
        </p:spPr>
        <p:txBody>
          <a:bodyPr/>
          <a:lstStyle/>
          <a:p>
            <a:pPr algn="ctr"/>
            <a:r>
              <a:rPr lang="ru-RU" sz="2800"/>
              <a:t>Бизнес-анализ: </a:t>
            </a:r>
            <a:r>
              <a:rPr lang="ru-RU" sz="2800">
                <a:solidFill>
                  <a:schemeClr val="accent1"/>
                </a:solidFill>
              </a:rPr>
              <a:t>технологии</a:t>
            </a:r>
            <a:r>
              <a:rPr lang="ru-RU" sz="2800"/>
              <a:t> и </a:t>
            </a:r>
            <a:r>
              <a:rPr lang="ru-RU" sz="2800">
                <a:solidFill>
                  <a:srgbClr val="3366FF"/>
                </a:solidFill>
              </a:rPr>
              <a:t>приложения</a:t>
            </a:r>
            <a:endParaRPr lang="en-GB" sz="2800">
              <a:solidFill>
                <a:srgbClr val="3366FF"/>
              </a:solidFill>
            </a:endParaRPr>
          </a:p>
        </p:txBody>
      </p:sp>
      <p:grpSp>
        <p:nvGrpSpPr>
          <p:cNvPr id="12" name="Group 11"/>
          <p:cNvGrpSpPr/>
          <p:nvPr/>
        </p:nvGrpSpPr>
        <p:grpSpPr>
          <a:xfrm>
            <a:off x="254000" y="4279900"/>
            <a:ext cx="8699500" cy="1600200"/>
            <a:chOff x="254000" y="4279900"/>
            <a:chExt cx="8699500" cy="1600200"/>
          </a:xfrm>
        </p:grpSpPr>
        <p:sp>
          <p:nvSpPr>
            <p:cNvPr id="3086339" name="AutoShape 3"/>
            <p:cNvSpPr>
              <a:spLocks noChangeArrowheads="1"/>
            </p:cNvSpPr>
            <p:nvPr/>
          </p:nvSpPr>
          <p:spPr bwMode="auto">
            <a:xfrm>
              <a:off x="254000" y="4302125"/>
              <a:ext cx="8699500" cy="1577975"/>
            </a:xfrm>
            <a:prstGeom prst="roundRect">
              <a:avLst>
                <a:gd name="adj" fmla="val 16667"/>
              </a:avLst>
            </a:prstGeom>
            <a:solidFill>
              <a:schemeClr val="accent1"/>
            </a:solidFill>
            <a:ln w="9525" algn="ctr">
              <a:noFill/>
              <a:round/>
              <a:headEnd/>
              <a:tailEnd/>
            </a:ln>
            <a:effectLst>
              <a:outerShdw dist="107763" dir="2700000" algn="ctr" rotWithShape="0">
                <a:schemeClr val="bg2">
                  <a:alpha val="50000"/>
                </a:schemeClr>
              </a:outerShdw>
            </a:effectLst>
          </p:spPr>
          <p:txBody>
            <a:bodyPr lIns="91435" tIns="45718" rIns="91435" bIns="45718" anchor="ctr">
              <a:spAutoFit/>
            </a:bodyPr>
            <a:lstStyle/>
            <a:p>
              <a:endParaRPr lang="ru-RU"/>
            </a:p>
          </p:txBody>
        </p:sp>
        <p:sp>
          <p:nvSpPr>
            <p:cNvPr id="3086340" name="Rectangle 4"/>
            <p:cNvSpPr>
              <a:spLocks noChangeArrowheads="1"/>
            </p:cNvSpPr>
            <p:nvPr/>
          </p:nvSpPr>
          <p:spPr bwMode="auto">
            <a:xfrm>
              <a:off x="1066800" y="4279900"/>
              <a:ext cx="7239000" cy="457200"/>
            </a:xfrm>
            <a:prstGeom prst="rect">
              <a:avLst/>
            </a:prstGeom>
            <a:noFill/>
            <a:ln w="28575">
              <a:noFill/>
              <a:miter lim="800000"/>
              <a:headEnd/>
              <a:tailEnd/>
            </a:ln>
            <a:effectLst/>
          </p:spPr>
          <p:txBody>
            <a:bodyPr wrap="none" anchor="ctr"/>
            <a:lstStyle/>
            <a:p>
              <a:pPr algn="ctr" eaLnBrk="0" hangingPunct="0">
                <a:lnSpc>
                  <a:spcPct val="100000"/>
                </a:lnSpc>
                <a:spcBef>
                  <a:spcPct val="0"/>
                </a:spcBef>
                <a:buClrTx/>
              </a:pPr>
              <a:r>
                <a:rPr lang="ru-RU" sz="1600" b="1" dirty="0">
                  <a:solidFill>
                    <a:schemeClr val="bg1"/>
                  </a:solidFill>
                </a:rPr>
                <a:t>ХРАНИЛИЩА И ВИТРИНЫ ДАННЫХ</a:t>
              </a:r>
              <a:endParaRPr lang="en-US" sz="1600" b="1" dirty="0">
                <a:solidFill>
                  <a:schemeClr val="bg1"/>
                </a:solidFill>
              </a:endParaRPr>
            </a:p>
          </p:txBody>
        </p:sp>
        <p:sp>
          <p:nvSpPr>
            <p:cNvPr id="3086345" name="Text Box 9"/>
            <p:cNvSpPr txBox="1">
              <a:spLocks noChangeArrowheads="1"/>
            </p:cNvSpPr>
            <p:nvPr/>
          </p:nvSpPr>
          <p:spPr bwMode="auto">
            <a:xfrm>
              <a:off x="620486" y="4887913"/>
              <a:ext cx="7990114" cy="462307"/>
            </a:xfrm>
            <a:prstGeom prst="rect">
              <a:avLst/>
            </a:prstGeom>
            <a:solidFill>
              <a:schemeClr val="bg1"/>
            </a:solidFill>
            <a:ln w="9525" algn="ctr">
              <a:noFill/>
              <a:miter lim="800000"/>
              <a:headEnd/>
              <a:tailEnd/>
            </a:ln>
            <a:effectLst/>
          </p:spPr>
          <p:txBody>
            <a:bodyPr wrap="square" lIns="92075" tIns="46038" rIns="92075" bIns="46038">
              <a:spAutoFit/>
            </a:bodyPr>
            <a:lstStyle/>
            <a:p>
              <a:pPr marL="119063" indent="-119063"/>
              <a:r>
                <a:rPr lang="ru-RU" dirty="0"/>
                <a:t>Хранение и обработка аналитической информации </a:t>
              </a:r>
              <a:endParaRPr lang="en-US" dirty="0"/>
            </a:p>
          </p:txBody>
        </p:sp>
      </p:grpSp>
      <p:grpSp>
        <p:nvGrpSpPr>
          <p:cNvPr id="13" name="Group 12"/>
          <p:cNvGrpSpPr/>
          <p:nvPr/>
        </p:nvGrpSpPr>
        <p:grpSpPr>
          <a:xfrm>
            <a:off x="266700" y="2616200"/>
            <a:ext cx="8686800" cy="1463675"/>
            <a:chOff x="266700" y="2616200"/>
            <a:chExt cx="8686800" cy="1463675"/>
          </a:xfrm>
        </p:grpSpPr>
        <p:sp>
          <p:nvSpPr>
            <p:cNvPr id="3086341" name="AutoShape 5"/>
            <p:cNvSpPr>
              <a:spLocks noChangeArrowheads="1"/>
            </p:cNvSpPr>
            <p:nvPr/>
          </p:nvSpPr>
          <p:spPr bwMode="auto">
            <a:xfrm>
              <a:off x="266700" y="2616200"/>
              <a:ext cx="8686800" cy="1463675"/>
            </a:xfrm>
            <a:prstGeom prst="roundRect">
              <a:avLst>
                <a:gd name="adj" fmla="val 16667"/>
              </a:avLst>
            </a:prstGeom>
            <a:solidFill>
              <a:schemeClr val="accent1"/>
            </a:solidFill>
            <a:ln w="9525" algn="ctr">
              <a:noFill/>
              <a:round/>
              <a:headEnd/>
              <a:tailEnd/>
            </a:ln>
            <a:effectLst>
              <a:outerShdw dist="107763" dir="2700000" algn="ctr" rotWithShape="0">
                <a:schemeClr val="bg2">
                  <a:alpha val="50000"/>
                </a:schemeClr>
              </a:outerShdw>
            </a:effectLst>
          </p:spPr>
          <p:txBody>
            <a:bodyPr lIns="91435" tIns="45718" rIns="91435" bIns="45718" anchor="ctr">
              <a:spAutoFit/>
            </a:bodyPr>
            <a:lstStyle/>
            <a:p>
              <a:endParaRPr lang="ru-RU"/>
            </a:p>
          </p:txBody>
        </p:sp>
        <p:sp>
          <p:nvSpPr>
            <p:cNvPr id="3086342" name="Rectangle 6"/>
            <p:cNvSpPr>
              <a:spLocks noChangeArrowheads="1"/>
            </p:cNvSpPr>
            <p:nvPr/>
          </p:nvSpPr>
          <p:spPr bwMode="auto">
            <a:xfrm>
              <a:off x="838200" y="2733675"/>
              <a:ext cx="7239000" cy="457200"/>
            </a:xfrm>
            <a:prstGeom prst="rect">
              <a:avLst/>
            </a:prstGeom>
            <a:noFill/>
            <a:ln w="28575">
              <a:noFill/>
              <a:miter lim="800000"/>
              <a:headEnd/>
              <a:tailEnd/>
            </a:ln>
            <a:effectLst/>
          </p:spPr>
          <p:txBody>
            <a:bodyPr wrap="none" anchor="ctr"/>
            <a:lstStyle/>
            <a:p>
              <a:pPr algn="ctr" eaLnBrk="0" hangingPunct="0">
                <a:lnSpc>
                  <a:spcPct val="100000"/>
                </a:lnSpc>
                <a:spcBef>
                  <a:spcPct val="0"/>
                </a:spcBef>
                <a:buClrTx/>
              </a:pPr>
              <a:r>
                <a:rPr lang="ru-RU" sz="1600" b="1" dirty="0">
                  <a:solidFill>
                    <a:schemeClr val="bg1"/>
                  </a:solidFill>
                </a:rPr>
                <a:t>ИНСТРУМЕНТЫ БИЗНЕС-АНАЛИЗА</a:t>
              </a:r>
              <a:endParaRPr lang="en-US" sz="1600" b="1" dirty="0">
                <a:solidFill>
                  <a:schemeClr val="bg1"/>
                </a:solidFill>
              </a:endParaRPr>
            </a:p>
          </p:txBody>
        </p:sp>
        <p:sp>
          <p:nvSpPr>
            <p:cNvPr id="3086346" name="Text Box 10"/>
            <p:cNvSpPr txBox="1">
              <a:spLocks noChangeArrowheads="1"/>
            </p:cNvSpPr>
            <p:nvPr/>
          </p:nvSpPr>
          <p:spPr bwMode="auto">
            <a:xfrm>
              <a:off x="1303338" y="3313113"/>
              <a:ext cx="6756400" cy="462307"/>
            </a:xfrm>
            <a:prstGeom prst="rect">
              <a:avLst/>
            </a:prstGeom>
            <a:solidFill>
              <a:schemeClr val="bg1"/>
            </a:solidFill>
            <a:ln w="9525" algn="ctr">
              <a:noFill/>
              <a:miter lim="800000"/>
              <a:headEnd/>
              <a:tailEnd/>
            </a:ln>
            <a:effectLst/>
          </p:spPr>
          <p:txBody>
            <a:bodyPr wrap="square" lIns="92075" tIns="46038" rIns="92075" bIns="46038">
              <a:spAutoFit/>
            </a:bodyPr>
            <a:lstStyle/>
            <a:p>
              <a:pPr marL="119063" indent="-119063"/>
              <a:r>
                <a:rPr lang="ru-RU" dirty="0"/>
                <a:t>Использование аналитических данных </a:t>
              </a:r>
              <a:endParaRPr lang="en-US" dirty="0"/>
            </a:p>
          </p:txBody>
        </p:sp>
      </p:grpSp>
      <p:grpSp>
        <p:nvGrpSpPr>
          <p:cNvPr id="14" name="Group 13"/>
          <p:cNvGrpSpPr/>
          <p:nvPr/>
        </p:nvGrpSpPr>
        <p:grpSpPr>
          <a:xfrm>
            <a:off x="317500" y="901700"/>
            <a:ext cx="8509000" cy="1476375"/>
            <a:chOff x="317500" y="901700"/>
            <a:chExt cx="8509000" cy="1476375"/>
          </a:xfrm>
        </p:grpSpPr>
        <p:sp>
          <p:nvSpPr>
            <p:cNvPr id="3086338" name="AutoShape 2"/>
            <p:cNvSpPr>
              <a:spLocks noChangeArrowheads="1"/>
            </p:cNvSpPr>
            <p:nvPr/>
          </p:nvSpPr>
          <p:spPr bwMode="auto">
            <a:xfrm>
              <a:off x="317500" y="901700"/>
              <a:ext cx="8509000" cy="1476375"/>
            </a:xfrm>
            <a:prstGeom prst="roundRect">
              <a:avLst>
                <a:gd name="adj" fmla="val 16667"/>
              </a:avLst>
            </a:prstGeom>
            <a:solidFill>
              <a:srgbClr val="3366FF"/>
            </a:solidFill>
            <a:ln w="9525" algn="ctr">
              <a:noFill/>
              <a:round/>
              <a:headEnd/>
              <a:tailEnd/>
            </a:ln>
            <a:effectLst>
              <a:outerShdw dist="107763" dir="2700000" algn="ctr" rotWithShape="0">
                <a:schemeClr val="bg2">
                  <a:alpha val="50000"/>
                </a:schemeClr>
              </a:outerShdw>
            </a:effectLst>
          </p:spPr>
          <p:txBody>
            <a:bodyPr lIns="91435" tIns="45718" rIns="91435" bIns="45718" anchor="ctr">
              <a:spAutoFit/>
            </a:bodyPr>
            <a:lstStyle/>
            <a:p>
              <a:endParaRPr lang="ru-RU"/>
            </a:p>
          </p:txBody>
        </p:sp>
        <p:sp>
          <p:nvSpPr>
            <p:cNvPr id="3086343" name="Rectangle 7"/>
            <p:cNvSpPr>
              <a:spLocks noChangeArrowheads="1"/>
            </p:cNvSpPr>
            <p:nvPr/>
          </p:nvSpPr>
          <p:spPr bwMode="auto">
            <a:xfrm>
              <a:off x="2501900" y="993775"/>
              <a:ext cx="4330700" cy="457200"/>
            </a:xfrm>
            <a:prstGeom prst="rect">
              <a:avLst/>
            </a:prstGeom>
            <a:noFill/>
            <a:ln w="28575">
              <a:noFill/>
              <a:miter lim="800000"/>
              <a:headEnd/>
              <a:tailEnd/>
            </a:ln>
            <a:effectLst/>
          </p:spPr>
          <p:txBody>
            <a:bodyPr wrap="none" anchor="ctr"/>
            <a:lstStyle/>
            <a:p>
              <a:pPr eaLnBrk="0" hangingPunct="0">
                <a:lnSpc>
                  <a:spcPct val="100000"/>
                </a:lnSpc>
                <a:spcBef>
                  <a:spcPct val="0"/>
                </a:spcBef>
                <a:buClrTx/>
              </a:pPr>
              <a:r>
                <a:rPr lang="ru-RU" sz="1600" b="1" dirty="0">
                  <a:solidFill>
                    <a:schemeClr val="bg1"/>
                  </a:solidFill>
                </a:rPr>
                <a:t>АНАЛИТИЧЕСКИЕ ПРИЛОЖЕНИЯ</a:t>
              </a:r>
              <a:endParaRPr lang="en-US" sz="1600" b="1" dirty="0">
                <a:solidFill>
                  <a:schemeClr val="bg1"/>
                </a:solidFill>
              </a:endParaRPr>
            </a:p>
          </p:txBody>
        </p:sp>
        <p:sp>
          <p:nvSpPr>
            <p:cNvPr id="3086347" name="Text Box 11"/>
            <p:cNvSpPr txBox="1">
              <a:spLocks noChangeArrowheads="1"/>
            </p:cNvSpPr>
            <p:nvPr/>
          </p:nvSpPr>
          <p:spPr bwMode="auto">
            <a:xfrm>
              <a:off x="1114653" y="1618569"/>
              <a:ext cx="6756400" cy="462307"/>
            </a:xfrm>
            <a:prstGeom prst="rect">
              <a:avLst/>
            </a:prstGeom>
            <a:solidFill>
              <a:schemeClr val="bg1"/>
            </a:solidFill>
            <a:ln w="9525" algn="ctr">
              <a:noFill/>
              <a:miter lim="800000"/>
              <a:headEnd/>
              <a:tailEnd/>
            </a:ln>
            <a:effectLst/>
          </p:spPr>
          <p:txBody>
            <a:bodyPr wrap="square" lIns="92075" tIns="46038" rIns="92075" bIns="46038">
              <a:spAutoFit/>
            </a:bodyPr>
            <a:lstStyle/>
            <a:p>
              <a:pPr marL="119063" indent="-119063"/>
              <a:r>
                <a:rPr lang="ru-RU" dirty="0"/>
                <a:t>Преднастроенные аналитические системы</a:t>
              </a:r>
              <a:endParaRPr lang="en-US" dirty="0"/>
            </a:p>
          </p:txBody>
        </p:sp>
      </p:gr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0-#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214767"/>
            <a:ext cx="8360229" cy="554490"/>
          </a:xfrm>
        </p:spPr>
        <p:txBody>
          <a:bodyPr/>
          <a:lstStyle/>
          <a:p>
            <a:r>
              <a:rPr lang="ru-RU" sz="2600" dirty="0" smtClean="0"/>
              <a:t>Пример сбалансированной системы показателей</a:t>
            </a:r>
            <a:endParaRPr lang="ru-RU" sz="2600" dirty="0"/>
          </a:p>
        </p:txBody>
      </p:sp>
      <p:pic>
        <p:nvPicPr>
          <p:cNvPr id="75782" name="Picture 6" descr="http://www.qpronline.ru/Images/Product-Screenshots/bsc_pic3.png"/>
          <p:cNvPicPr>
            <a:picLocks noChangeAspect="1" noChangeArrowheads="1"/>
          </p:cNvPicPr>
          <p:nvPr/>
        </p:nvPicPr>
        <p:blipFill>
          <a:blip r:embed="rId2" cstate="print"/>
          <a:srcRect/>
          <a:stretch>
            <a:fillRect/>
          </a:stretch>
        </p:blipFill>
        <p:spPr bwMode="auto">
          <a:xfrm>
            <a:off x="1003164" y="862281"/>
            <a:ext cx="7458665" cy="5277261"/>
          </a:xfrm>
          <a:prstGeom prst="rect">
            <a:avLst/>
          </a:prstGeom>
          <a:noFill/>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48692" y="938579"/>
            <a:ext cx="7581900" cy="941388"/>
          </a:xfrm>
          <a:prstGeom prst="rect">
            <a:avLst/>
          </a:prstGeom>
        </p:spPr>
        <p:txBody>
          <a:bodyPr/>
          <a:lstStyle/>
          <a:p>
            <a:pPr algn="l" eaLnBrk="0" hangingPunct="0">
              <a:lnSpc>
                <a:spcPct val="100000"/>
              </a:lnSpc>
              <a:spcBef>
                <a:spcPct val="0"/>
              </a:spcBef>
              <a:buClrTx/>
              <a:defRPr/>
            </a:pPr>
            <a:endParaRPr lang="en-US" sz="2400" kern="0" dirty="0">
              <a:latin typeface="+mj-lt"/>
              <a:ea typeface="+mj-ea"/>
              <a:cs typeface="+mj-cs"/>
            </a:endParaRPr>
          </a:p>
        </p:txBody>
      </p:sp>
      <p:pic>
        <p:nvPicPr>
          <p:cNvPr id="7" name="Picture 2" descr="\\VIRTUALXP-41138\Virtual-Xp-Share\Export014.png"/>
          <p:cNvPicPr>
            <a:picLocks noChangeAspect="1" noChangeArrowheads="1"/>
          </p:cNvPicPr>
          <p:nvPr/>
        </p:nvPicPr>
        <p:blipFill>
          <a:blip r:embed="rId3" cstate="print"/>
          <a:srcRect l="9202" t="26564" r="69991" b="23078"/>
          <a:stretch>
            <a:fillRect/>
          </a:stretch>
        </p:blipFill>
        <p:spPr bwMode="auto">
          <a:xfrm>
            <a:off x="5415487" y="1167033"/>
            <a:ext cx="1830996" cy="3376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2"/>
          <p:cNvPicPr>
            <a:picLocks noChangeAspect="1" noChangeArrowheads="1"/>
          </p:cNvPicPr>
          <p:nvPr/>
        </p:nvPicPr>
        <p:blipFill>
          <a:blip r:embed="rId4" cstate="print"/>
          <a:srcRect l="29805" t="31736" b="4565"/>
          <a:stretch>
            <a:fillRect/>
          </a:stretch>
        </p:blipFill>
        <p:spPr bwMode="auto">
          <a:xfrm>
            <a:off x="6205211" y="1749225"/>
            <a:ext cx="2610543" cy="1567211"/>
          </a:xfrm>
          <a:prstGeom prst="snip2DiagRect">
            <a:avLst>
              <a:gd name="adj1" fmla="val 0"/>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Picture 2"/>
          <p:cNvPicPr>
            <a:picLocks noChangeAspect="1" noChangeArrowheads="1"/>
          </p:cNvPicPr>
          <p:nvPr/>
        </p:nvPicPr>
        <p:blipFill>
          <a:blip r:embed="rId5" cstate="print"/>
          <a:srcRect l="16557" t="25133" r="2411" b="5573"/>
          <a:stretch>
            <a:fillRect/>
          </a:stretch>
        </p:blipFill>
        <p:spPr bwMode="auto">
          <a:xfrm>
            <a:off x="5758474" y="4119833"/>
            <a:ext cx="2718528" cy="1662313"/>
          </a:xfrm>
          <a:prstGeom prst="snip2DiagRect">
            <a:avLst>
              <a:gd name="adj1" fmla="val 0"/>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4" descr="C:\LocalUsers\ORCL Stuff\Screenshots\Create Objective Snapshots\Export044.png"/>
          <p:cNvPicPr>
            <a:picLocks noChangeAspect="1" noChangeArrowheads="1"/>
          </p:cNvPicPr>
          <p:nvPr/>
        </p:nvPicPr>
        <p:blipFill>
          <a:blip r:embed="rId6" cstate="print"/>
          <a:srcRect l="19455" t="20573" r="27873" b="5487"/>
          <a:stretch>
            <a:fillRect/>
          </a:stretch>
        </p:blipFill>
        <p:spPr bwMode="auto">
          <a:xfrm>
            <a:off x="7610278" y="3205498"/>
            <a:ext cx="1325602" cy="14139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Title 8"/>
          <p:cNvSpPr>
            <a:spLocks noGrp="1"/>
          </p:cNvSpPr>
          <p:nvPr>
            <p:ph type="title"/>
          </p:nvPr>
        </p:nvSpPr>
        <p:spPr>
          <a:xfrm>
            <a:off x="851335" y="47298"/>
            <a:ext cx="8276905" cy="941388"/>
          </a:xfrm>
        </p:spPr>
        <p:txBody>
          <a:bodyPr/>
          <a:lstStyle/>
          <a:p>
            <a:r>
              <a:rPr lang="en-US" dirty="0" smtClean="0"/>
              <a:t>Oracle Scorecard  and Strategy Management</a:t>
            </a:r>
            <a:br>
              <a:rPr lang="en-US" dirty="0" smtClean="0"/>
            </a:br>
            <a:r>
              <a:rPr lang="ru-RU" sz="2200" i="1" dirty="0" smtClean="0">
                <a:solidFill>
                  <a:srgbClr val="FF0000"/>
                </a:solidFill>
              </a:rPr>
              <a:t>Управление ключевыми показателями и стратегиями</a:t>
            </a:r>
            <a:endParaRPr lang="en-US" sz="2200" i="1" dirty="0">
              <a:solidFill>
                <a:srgbClr val="FF0000"/>
              </a:solidFill>
            </a:endParaRPr>
          </a:p>
        </p:txBody>
      </p:sp>
      <p:sp>
        <p:nvSpPr>
          <p:cNvPr id="15" name="Content Placeholder 2"/>
          <p:cNvSpPr txBox="1">
            <a:spLocks noGrp="1"/>
          </p:cNvSpPr>
          <p:nvPr>
            <p:ph idx="1"/>
          </p:nvPr>
        </p:nvSpPr>
        <p:spPr>
          <a:xfrm>
            <a:off x="126125" y="1021462"/>
            <a:ext cx="5265682" cy="5221689"/>
          </a:xfrm>
        </p:spPr>
        <p:txBody>
          <a:bodyPr/>
          <a:lstStyle/>
          <a:p>
            <a:pPr lvl="0">
              <a:lnSpc>
                <a:spcPct val="80000"/>
              </a:lnSpc>
              <a:spcBef>
                <a:spcPts val="1200"/>
              </a:spcBef>
            </a:pPr>
            <a:r>
              <a:rPr lang="ru-RU" sz="2200" dirty="0" smtClean="0"/>
              <a:t>Специальные </a:t>
            </a:r>
            <a:r>
              <a:rPr lang="en-US" sz="2200" dirty="0" smtClean="0"/>
              <a:t>BI</a:t>
            </a:r>
            <a:r>
              <a:rPr lang="ru-RU" sz="2200" dirty="0" smtClean="0"/>
              <a:t>-объекты</a:t>
            </a:r>
            <a:r>
              <a:rPr lang="ru-RU" sz="2000" dirty="0" smtClean="0"/>
              <a:t> </a:t>
            </a:r>
          </a:p>
          <a:p>
            <a:pPr lvl="1">
              <a:lnSpc>
                <a:spcPct val="80000"/>
              </a:lnSpc>
              <a:spcBef>
                <a:spcPts val="1200"/>
              </a:spcBef>
            </a:pPr>
            <a:r>
              <a:rPr lang="ru-RU" sz="1600" dirty="0" smtClean="0"/>
              <a:t> </a:t>
            </a:r>
            <a:r>
              <a:rPr lang="ru-RU" dirty="0" smtClean="0"/>
              <a:t>Ключевые показатели (</a:t>
            </a:r>
            <a:r>
              <a:rPr lang="en-US" dirty="0" smtClean="0"/>
              <a:t>KPI</a:t>
            </a:r>
            <a:r>
              <a:rPr lang="ru-RU" dirty="0" smtClean="0"/>
              <a:t>) – факт</a:t>
            </a:r>
            <a:r>
              <a:rPr lang="en-US" dirty="0" smtClean="0"/>
              <a:t>/</a:t>
            </a:r>
            <a:r>
              <a:rPr lang="ru-RU" dirty="0" smtClean="0"/>
              <a:t>план, пороги, вычисления</a:t>
            </a:r>
          </a:p>
          <a:p>
            <a:pPr lvl="1">
              <a:lnSpc>
                <a:spcPct val="80000"/>
              </a:lnSpc>
              <a:spcBef>
                <a:spcPts val="1200"/>
              </a:spcBef>
            </a:pPr>
            <a:r>
              <a:rPr lang="ru-RU" dirty="0" smtClean="0"/>
              <a:t> Стратегии,  цели, перспективы</a:t>
            </a:r>
            <a:endParaRPr lang="en-US" dirty="0" smtClean="0"/>
          </a:p>
          <a:p>
            <a:pPr>
              <a:lnSpc>
                <a:spcPct val="80000"/>
              </a:lnSpc>
              <a:spcBef>
                <a:spcPts val="1200"/>
              </a:spcBef>
            </a:pPr>
            <a:r>
              <a:rPr lang="ru-RU" sz="2200" dirty="0" smtClean="0"/>
              <a:t>Автоматический мониторинг </a:t>
            </a:r>
            <a:endParaRPr lang="en-US" sz="2200" dirty="0" smtClean="0"/>
          </a:p>
          <a:p>
            <a:pPr lvl="1"/>
            <a:r>
              <a:rPr lang="en-US" dirty="0" smtClean="0"/>
              <a:t>KPI  </a:t>
            </a:r>
            <a:r>
              <a:rPr lang="ru-RU" dirty="0" smtClean="0"/>
              <a:t>алерты на основе порогов</a:t>
            </a:r>
            <a:endParaRPr lang="en-US" dirty="0" smtClean="0"/>
          </a:p>
          <a:p>
            <a:pPr>
              <a:lnSpc>
                <a:spcPct val="80000"/>
              </a:lnSpc>
              <a:spcBef>
                <a:spcPts val="1200"/>
              </a:spcBef>
            </a:pPr>
            <a:r>
              <a:rPr lang="ru-RU" sz="2200" dirty="0" smtClean="0"/>
              <a:t>Визуализация стратегий и </a:t>
            </a:r>
            <a:r>
              <a:rPr lang="en-US" sz="2200" dirty="0" smtClean="0"/>
              <a:t>KPI</a:t>
            </a:r>
          </a:p>
          <a:p>
            <a:pPr lvl="1"/>
            <a:r>
              <a:rPr lang="ru-RU" dirty="0" smtClean="0"/>
              <a:t>Автоматически генерируются </a:t>
            </a:r>
          </a:p>
          <a:p>
            <a:pPr lvl="1"/>
            <a:r>
              <a:rPr lang="ru-RU" dirty="0" smtClean="0"/>
              <a:t>Стратегические карты и иерархии целей</a:t>
            </a:r>
            <a:endParaRPr lang="en-US" dirty="0" smtClean="0"/>
          </a:p>
          <a:p>
            <a:pPr lvl="1"/>
            <a:r>
              <a:rPr lang="ru-RU" dirty="0" smtClean="0"/>
              <a:t>Причинно-следственные взаимосвязи</a:t>
            </a:r>
            <a:endParaRPr lang="en-US" dirty="0" smtClean="0"/>
          </a:p>
          <a:p>
            <a:pPr lvl="1"/>
            <a:r>
              <a:rPr lang="ru-RU" dirty="0" smtClean="0"/>
              <a:t>Аннотации и корректировки</a:t>
            </a:r>
            <a:endParaRPr lang="en-US" dirty="0" smtClean="0"/>
          </a:p>
          <a:p>
            <a:pPr>
              <a:lnSpc>
                <a:spcPct val="80000"/>
              </a:lnSpc>
              <a:spcBef>
                <a:spcPts val="1200"/>
              </a:spcBef>
            </a:pPr>
            <a:r>
              <a:rPr lang="ru-RU" sz="2200" dirty="0" smtClean="0"/>
              <a:t>Поддержка всех методологий</a:t>
            </a:r>
            <a:endParaRPr lang="en-US" sz="2200" dirty="0" smtClean="0"/>
          </a:p>
          <a:p>
            <a:pPr lvl="1"/>
            <a:r>
              <a:rPr lang="ru-RU" dirty="0" smtClean="0"/>
              <a:t>Нортон и Каплан</a:t>
            </a:r>
            <a:r>
              <a:rPr lang="en-US" dirty="0" smtClean="0"/>
              <a:t>, six sigma, </a:t>
            </a:r>
            <a:r>
              <a:rPr lang="en-US" dirty="0" err="1" smtClean="0"/>
              <a:t>Baldrige</a:t>
            </a:r>
            <a:endParaRPr lang="en-US" dirty="0" smtClean="0"/>
          </a:p>
        </p:txBody>
      </p:sp>
    </p:spTree>
    <p:extLst>
      <p:ext uri="{BB962C8B-B14F-4D97-AF65-F5344CB8AC3E}">
        <p14:creationId xmlns="" xmlns:p14="http://schemas.microsoft.com/office/powerpoint/2010/main" val="1945183354"/>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4066" name="Title 1"/>
          <p:cNvSpPr>
            <a:spLocks noGrp="1"/>
          </p:cNvSpPr>
          <p:nvPr>
            <p:ph type="title" idx="4294967295"/>
          </p:nvPr>
        </p:nvSpPr>
        <p:spPr>
          <a:xfrm>
            <a:off x="838200" y="217714"/>
            <a:ext cx="8077200" cy="627063"/>
          </a:xfrm>
        </p:spPr>
        <p:txBody>
          <a:bodyPr/>
          <a:lstStyle/>
          <a:p>
            <a:r>
              <a:rPr lang="ru-RU" sz="1800" dirty="0">
                <a:solidFill>
                  <a:schemeClr val="accent1"/>
                </a:solidFill>
              </a:rPr>
              <a:t/>
            </a:r>
            <a:br>
              <a:rPr lang="ru-RU" sz="1800" dirty="0">
                <a:solidFill>
                  <a:schemeClr val="accent1"/>
                </a:solidFill>
              </a:rPr>
            </a:br>
            <a:r>
              <a:rPr lang="ru-RU" sz="1800" dirty="0">
                <a:solidFill>
                  <a:schemeClr val="accent1"/>
                </a:solidFill>
              </a:rPr>
              <a:t/>
            </a:r>
            <a:br>
              <a:rPr lang="ru-RU" sz="1800" dirty="0">
                <a:solidFill>
                  <a:schemeClr val="accent1"/>
                </a:solidFill>
              </a:rPr>
            </a:br>
            <a:endParaRPr lang="en-US" sz="1800" dirty="0">
              <a:solidFill>
                <a:schemeClr val="accent1"/>
              </a:solidFill>
            </a:endParaRPr>
          </a:p>
        </p:txBody>
      </p:sp>
      <p:pic>
        <p:nvPicPr>
          <p:cNvPr id="3544068" name="Picture 7" descr="http://biui/BI_Studio/negril/scorecard/design/drafts/diagrams/2007-10-31/Tree_Diagram_Overview_Opened.png"/>
          <p:cNvPicPr>
            <a:picLocks noChangeAspect="1" noChangeArrowheads="1"/>
          </p:cNvPicPr>
          <p:nvPr/>
        </p:nvPicPr>
        <p:blipFill>
          <a:blip r:embed="rId3" cstate="print"/>
          <a:srcRect/>
          <a:stretch>
            <a:fillRect/>
          </a:stretch>
        </p:blipFill>
        <p:spPr bwMode="auto">
          <a:xfrm>
            <a:off x="293915" y="1500188"/>
            <a:ext cx="5122863" cy="4357687"/>
          </a:xfrm>
          <a:prstGeom prst="rect">
            <a:avLst/>
          </a:prstGeom>
          <a:solidFill>
            <a:schemeClr val="accent1"/>
          </a:solidFill>
          <a:ln w="12700">
            <a:solidFill>
              <a:schemeClr val="tx1"/>
            </a:solidFill>
            <a:miter lim="800000"/>
            <a:headEnd/>
            <a:tailEnd/>
          </a:ln>
        </p:spPr>
      </p:pic>
      <p:pic>
        <p:nvPicPr>
          <p:cNvPr id="3544069" name="Picture 2" descr="http://biui/BI_Studio/negril/scorecard/design/drafts/diagrams/2007-10-31/Cause-Effect_Diagram_Content_Collapsed.png"/>
          <p:cNvPicPr>
            <a:picLocks noChangeAspect="1" noChangeArrowheads="1"/>
          </p:cNvPicPr>
          <p:nvPr/>
        </p:nvPicPr>
        <p:blipFill>
          <a:blip r:embed="rId4" cstate="print"/>
          <a:srcRect/>
          <a:stretch>
            <a:fillRect/>
          </a:stretch>
        </p:blipFill>
        <p:spPr bwMode="auto">
          <a:xfrm>
            <a:off x="3636509" y="1852386"/>
            <a:ext cx="5115605" cy="4268788"/>
          </a:xfrm>
          <a:prstGeom prst="rect">
            <a:avLst/>
          </a:prstGeom>
          <a:solidFill>
            <a:schemeClr val="accent1"/>
          </a:solidFill>
          <a:ln w="9525">
            <a:solidFill>
              <a:schemeClr val="tx1"/>
            </a:solidFill>
            <a:miter lim="800000"/>
            <a:headEnd/>
            <a:tailEnd/>
          </a:ln>
        </p:spPr>
      </p:pic>
      <p:sp>
        <p:nvSpPr>
          <p:cNvPr id="3544071" name="Rectangle 8"/>
          <p:cNvSpPr>
            <a:spLocks noChangeArrowheads="1"/>
          </p:cNvSpPr>
          <p:nvPr/>
        </p:nvSpPr>
        <p:spPr bwMode="auto">
          <a:xfrm>
            <a:off x="765174" y="145895"/>
            <a:ext cx="8378825" cy="1232961"/>
          </a:xfrm>
          <a:prstGeom prst="rect">
            <a:avLst/>
          </a:prstGeom>
          <a:noFill/>
          <a:ln w="9525">
            <a:noFill/>
            <a:miter lim="800000"/>
            <a:headEnd/>
            <a:tailEnd/>
          </a:ln>
          <a:effectLst/>
        </p:spPr>
        <p:txBody>
          <a:bodyPr lIns="0" tIns="0" rIns="0" bIns="0"/>
          <a:lstStyle/>
          <a:p>
            <a:pPr algn="l">
              <a:lnSpc>
                <a:spcPct val="100000"/>
              </a:lnSpc>
              <a:spcBef>
                <a:spcPct val="0"/>
              </a:spcBef>
              <a:buClrTx/>
            </a:pPr>
            <a:r>
              <a:rPr lang="ru-RU" sz="2800" b="1" dirty="0" smtClean="0"/>
              <a:t>Управление эффективностью бизнеса</a:t>
            </a:r>
            <a:r>
              <a:rPr lang="ru-RU" sz="3200" dirty="0">
                <a:solidFill>
                  <a:srgbClr val="000000"/>
                </a:solidFill>
              </a:rPr>
              <a:t/>
            </a:r>
            <a:br>
              <a:rPr lang="ru-RU" sz="3200" dirty="0">
                <a:solidFill>
                  <a:srgbClr val="000000"/>
                </a:solidFill>
              </a:rPr>
            </a:br>
            <a:r>
              <a:rPr lang="ru-RU" b="1" i="1" dirty="0" smtClean="0">
                <a:solidFill>
                  <a:schemeClr val="accent1"/>
                </a:solidFill>
              </a:rPr>
              <a:t>Карты стратегий, иерархии целей, причинно-следственные взаимосвязи</a:t>
            </a:r>
            <a:endParaRPr lang="en-US" b="1" i="1" dirty="0">
              <a:solidFill>
                <a:schemeClr val="accent1"/>
              </a:solidFill>
            </a:endParaRPr>
          </a:p>
        </p:txBody>
      </p:sp>
    </p:spTree>
  </p:cSld>
  <p:clrMapOvr>
    <a:masterClrMapping/>
  </p:clrMapOvr>
  <p:transition advClick="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114" y="3199055"/>
            <a:ext cx="8254999" cy="1095544"/>
          </a:xfrm>
        </p:spPr>
        <p:txBody>
          <a:bodyPr/>
          <a:lstStyle/>
          <a:p>
            <a:pPr marL="457200"/>
            <a:r>
              <a:rPr lang="ru-RU" dirty="0" smtClean="0"/>
              <a:t>Предиктивная аналитика</a:t>
            </a:r>
            <a:endParaRPr lang="ru-RU" dirty="0" smtClean="0"/>
          </a:p>
        </p:txBody>
      </p:sp>
      <p:pic>
        <p:nvPicPr>
          <p:cNvPr id="4" name="Picture 3" descr="Right Red"/>
          <p:cNvPicPr>
            <a:picLocks noChangeAspect="1" noChangeArrowheads="1"/>
          </p:cNvPicPr>
          <p:nvPr/>
        </p:nvPicPr>
        <p:blipFill>
          <a:blip r:embed="rId2" cstate="print"/>
          <a:srcRect/>
          <a:stretch>
            <a:fillRect/>
          </a:stretch>
        </p:blipFill>
        <p:spPr bwMode="auto">
          <a:xfrm>
            <a:off x="6654800" y="0"/>
            <a:ext cx="2489200" cy="685800"/>
          </a:xfrm>
          <a:prstGeom prst="rect">
            <a:avLst/>
          </a:prstGeom>
          <a:noFill/>
          <a:ln w="9525">
            <a:noFill/>
            <a:miter lim="800000"/>
            <a:headEnd/>
            <a:tailEnd/>
          </a:ln>
        </p:spPr>
      </p:pic>
      <p:pic>
        <p:nvPicPr>
          <p:cNvPr id="5" name="Picture 4" descr="agenda.jpg"/>
          <p:cNvPicPr>
            <a:picLocks noChangeAspect="1"/>
          </p:cNvPicPr>
          <p:nvPr/>
        </p:nvPicPr>
        <p:blipFill>
          <a:blip r:embed="rId3" cstate="print"/>
          <a:stretch>
            <a:fillRect/>
          </a:stretch>
        </p:blipFill>
        <p:spPr>
          <a:xfrm>
            <a:off x="6649511" y="692808"/>
            <a:ext cx="2494490" cy="2113891"/>
          </a:xfrm>
          <a:prstGeom prst="rect">
            <a:avLst/>
          </a:prstGeom>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467600" y="914400"/>
            <a:ext cx="838200" cy="685800"/>
            <a:chOff x="4560" y="243"/>
            <a:chExt cx="801" cy="668"/>
          </a:xfrm>
        </p:grpSpPr>
        <p:grpSp>
          <p:nvGrpSpPr>
            <p:cNvPr id="3" name="Group 3"/>
            <p:cNvGrpSpPr>
              <a:grpSpLocks/>
            </p:cNvGrpSpPr>
            <p:nvPr/>
          </p:nvGrpSpPr>
          <p:grpSpPr bwMode="auto">
            <a:xfrm>
              <a:off x="4580" y="243"/>
              <a:ext cx="734" cy="668"/>
              <a:chOff x="1328" y="1307"/>
              <a:chExt cx="880" cy="935"/>
            </a:xfrm>
          </p:grpSpPr>
          <p:sp>
            <p:nvSpPr>
              <p:cNvPr id="3567620" name="Oval 4"/>
              <p:cNvSpPr>
                <a:spLocks noChangeArrowheads="1"/>
              </p:cNvSpPr>
              <p:nvPr/>
            </p:nvSpPr>
            <p:spPr bwMode="auto">
              <a:xfrm>
                <a:off x="1328" y="2017"/>
                <a:ext cx="880" cy="225"/>
              </a:xfrm>
              <a:prstGeom prst="ellipse">
                <a:avLst/>
              </a:prstGeom>
              <a:gradFill rotWithShape="0">
                <a:gsLst>
                  <a:gs pos="0">
                    <a:srgbClr val="FC0101"/>
                  </a:gs>
                  <a:gs pos="50000">
                    <a:srgbClr val="FC0101">
                      <a:gamma/>
                      <a:shade val="29804"/>
                      <a:invGamma/>
                    </a:srgbClr>
                  </a:gs>
                  <a:gs pos="100000">
                    <a:srgbClr val="FC0101"/>
                  </a:gs>
                </a:gsLst>
                <a:lin ang="0" scaled="1"/>
              </a:gradFill>
              <a:ln w="9525">
                <a:noFill/>
                <a:round/>
                <a:headEnd/>
                <a:tailEnd/>
              </a:ln>
              <a:effectLst/>
            </p:spPr>
            <p:txBody>
              <a:bodyPr wrap="none" anchor="ctr"/>
              <a:lstStyle/>
              <a:p>
                <a:endParaRPr lang="ru-RU"/>
              </a:p>
            </p:txBody>
          </p:sp>
          <p:sp>
            <p:nvSpPr>
              <p:cNvPr id="3567621" name="Rectangle 5"/>
              <p:cNvSpPr>
                <a:spLocks noChangeArrowheads="1"/>
              </p:cNvSpPr>
              <p:nvPr/>
            </p:nvSpPr>
            <p:spPr bwMode="auto">
              <a:xfrm>
                <a:off x="1328" y="1402"/>
                <a:ext cx="880" cy="709"/>
              </a:xfrm>
              <a:prstGeom prst="rect">
                <a:avLst/>
              </a:prstGeom>
              <a:gradFill rotWithShape="0">
                <a:gsLst>
                  <a:gs pos="0">
                    <a:srgbClr val="FC0101"/>
                  </a:gs>
                  <a:gs pos="50000">
                    <a:srgbClr val="FC0101">
                      <a:gamma/>
                      <a:shade val="29804"/>
                      <a:invGamma/>
                    </a:srgbClr>
                  </a:gs>
                  <a:gs pos="100000">
                    <a:srgbClr val="FC0101"/>
                  </a:gs>
                </a:gsLst>
                <a:lin ang="0" scaled="1"/>
              </a:gradFill>
              <a:ln w="9525">
                <a:noFill/>
                <a:miter lim="800000"/>
                <a:headEnd/>
                <a:tailEnd/>
              </a:ln>
              <a:effectLst/>
            </p:spPr>
            <p:txBody>
              <a:bodyPr wrap="none" anchor="ctr"/>
              <a:lstStyle/>
              <a:p>
                <a:endParaRPr lang="ru-RU"/>
              </a:p>
            </p:txBody>
          </p:sp>
          <p:sp>
            <p:nvSpPr>
              <p:cNvPr id="3567622" name="Oval 6"/>
              <p:cNvSpPr>
                <a:spLocks noChangeArrowheads="1"/>
              </p:cNvSpPr>
              <p:nvPr/>
            </p:nvSpPr>
            <p:spPr bwMode="auto">
              <a:xfrm>
                <a:off x="1328" y="1307"/>
                <a:ext cx="880" cy="220"/>
              </a:xfrm>
              <a:prstGeom prst="ellipse">
                <a:avLst/>
              </a:prstGeom>
              <a:gradFill rotWithShape="0">
                <a:gsLst>
                  <a:gs pos="0">
                    <a:srgbClr val="FC0101">
                      <a:gamma/>
                      <a:shade val="29804"/>
                      <a:invGamma/>
                    </a:srgbClr>
                  </a:gs>
                  <a:gs pos="50000">
                    <a:srgbClr val="FC0101"/>
                  </a:gs>
                  <a:gs pos="100000">
                    <a:srgbClr val="FC0101">
                      <a:gamma/>
                      <a:shade val="29804"/>
                      <a:invGamma/>
                    </a:srgbClr>
                  </a:gs>
                </a:gsLst>
                <a:lin ang="0" scaled="1"/>
              </a:gradFill>
              <a:ln w="9525">
                <a:noFill/>
                <a:round/>
                <a:headEnd/>
                <a:tailEnd/>
              </a:ln>
              <a:effectLst/>
            </p:spPr>
            <p:txBody>
              <a:bodyPr wrap="none" anchor="ctr"/>
              <a:lstStyle/>
              <a:p>
                <a:endParaRPr lang="ru-RU"/>
              </a:p>
            </p:txBody>
          </p:sp>
        </p:grpSp>
        <p:grpSp>
          <p:nvGrpSpPr>
            <p:cNvPr id="4" name="Group 7"/>
            <p:cNvGrpSpPr>
              <a:grpSpLocks/>
            </p:cNvGrpSpPr>
            <p:nvPr/>
          </p:nvGrpSpPr>
          <p:grpSpPr bwMode="auto">
            <a:xfrm>
              <a:off x="4560" y="448"/>
              <a:ext cx="801" cy="259"/>
              <a:chOff x="3552" y="528"/>
              <a:chExt cx="801" cy="259"/>
            </a:xfrm>
          </p:grpSpPr>
          <p:sp>
            <p:nvSpPr>
              <p:cNvPr id="3567624" name="Rectangle 8"/>
              <p:cNvSpPr>
                <a:spLocks noChangeArrowheads="1"/>
              </p:cNvSpPr>
              <p:nvPr/>
            </p:nvSpPr>
            <p:spPr bwMode="auto">
              <a:xfrm>
                <a:off x="3720" y="714"/>
                <a:ext cx="63" cy="53"/>
              </a:xfrm>
              <a:prstGeom prst="rect">
                <a:avLst/>
              </a:prstGeom>
              <a:solidFill>
                <a:srgbClr val="3366FF"/>
              </a:solidFill>
              <a:ln w="12700">
                <a:solidFill>
                  <a:schemeClr val="tx1"/>
                </a:solidFill>
                <a:miter lim="800000"/>
                <a:headEnd type="none" w="sm" len="sm"/>
                <a:tailEnd type="none" w="sm" len="sm"/>
              </a:ln>
              <a:effectLst/>
            </p:spPr>
            <p:txBody>
              <a:bodyPr wrap="none" anchor="ctr"/>
              <a:lstStyle/>
              <a:p>
                <a:endParaRPr lang="ru-RU"/>
              </a:p>
            </p:txBody>
          </p:sp>
          <p:sp>
            <p:nvSpPr>
              <p:cNvPr id="3567625" name="Rectangle 9"/>
              <p:cNvSpPr>
                <a:spLocks noChangeArrowheads="1"/>
              </p:cNvSpPr>
              <p:nvPr/>
            </p:nvSpPr>
            <p:spPr bwMode="auto">
              <a:xfrm>
                <a:off x="3783" y="688"/>
                <a:ext cx="75" cy="79"/>
              </a:xfrm>
              <a:prstGeom prst="rect">
                <a:avLst/>
              </a:prstGeom>
              <a:solidFill>
                <a:srgbClr val="3366FF"/>
              </a:solidFill>
              <a:ln w="12700">
                <a:solidFill>
                  <a:schemeClr val="tx1"/>
                </a:solidFill>
                <a:miter lim="800000"/>
                <a:headEnd type="none" w="sm" len="sm"/>
                <a:tailEnd type="none" w="sm" len="sm"/>
              </a:ln>
              <a:effectLst/>
            </p:spPr>
            <p:txBody>
              <a:bodyPr wrap="none" anchor="ctr"/>
              <a:lstStyle/>
              <a:p>
                <a:endParaRPr lang="ru-RU"/>
              </a:p>
            </p:txBody>
          </p:sp>
          <p:sp>
            <p:nvSpPr>
              <p:cNvPr id="3567626" name="Rectangle 10"/>
              <p:cNvSpPr>
                <a:spLocks noChangeArrowheads="1"/>
              </p:cNvSpPr>
              <p:nvPr/>
            </p:nvSpPr>
            <p:spPr bwMode="auto">
              <a:xfrm>
                <a:off x="3858" y="610"/>
                <a:ext cx="69" cy="157"/>
              </a:xfrm>
              <a:prstGeom prst="rect">
                <a:avLst/>
              </a:prstGeom>
              <a:solidFill>
                <a:srgbClr val="3366FF"/>
              </a:solidFill>
              <a:ln w="12700">
                <a:solidFill>
                  <a:schemeClr val="tx1"/>
                </a:solidFill>
                <a:miter lim="800000"/>
                <a:headEnd type="none" w="sm" len="sm"/>
                <a:tailEnd type="none" w="sm" len="sm"/>
              </a:ln>
              <a:effectLst/>
            </p:spPr>
            <p:txBody>
              <a:bodyPr wrap="none" anchor="ctr"/>
              <a:lstStyle/>
              <a:p>
                <a:endParaRPr lang="ru-RU"/>
              </a:p>
            </p:txBody>
          </p:sp>
          <p:sp>
            <p:nvSpPr>
              <p:cNvPr id="3567627" name="Rectangle 11"/>
              <p:cNvSpPr>
                <a:spLocks noChangeArrowheads="1"/>
              </p:cNvSpPr>
              <p:nvPr/>
            </p:nvSpPr>
            <p:spPr bwMode="auto">
              <a:xfrm>
                <a:off x="3921" y="547"/>
                <a:ext cx="80" cy="220"/>
              </a:xfrm>
              <a:prstGeom prst="rect">
                <a:avLst/>
              </a:prstGeom>
              <a:solidFill>
                <a:srgbClr val="3366FF"/>
              </a:solidFill>
              <a:ln w="12700">
                <a:solidFill>
                  <a:schemeClr val="tx1"/>
                </a:solidFill>
                <a:miter lim="800000"/>
                <a:headEnd type="none" w="sm" len="sm"/>
                <a:tailEnd type="none" w="sm" len="sm"/>
              </a:ln>
              <a:effectLst/>
            </p:spPr>
            <p:txBody>
              <a:bodyPr wrap="none" anchor="ctr"/>
              <a:lstStyle/>
              <a:p>
                <a:endParaRPr lang="ru-RU"/>
              </a:p>
            </p:txBody>
          </p:sp>
          <p:sp>
            <p:nvSpPr>
              <p:cNvPr id="3567628" name="Rectangle 12"/>
              <p:cNvSpPr>
                <a:spLocks noChangeArrowheads="1"/>
              </p:cNvSpPr>
              <p:nvPr/>
            </p:nvSpPr>
            <p:spPr bwMode="auto">
              <a:xfrm>
                <a:off x="3996" y="610"/>
                <a:ext cx="69" cy="157"/>
              </a:xfrm>
              <a:prstGeom prst="rect">
                <a:avLst/>
              </a:prstGeom>
              <a:solidFill>
                <a:srgbClr val="3366FF"/>
              </a:solidFill>
              <a:ln w="12700">
                <a:solidFill>
                  <a:schemeClr val="tx1"/>
                </a:solidFill>
                <a:miter lim="800000"/>
                <a:headEnd type="none" w="sm" len="sm"/>
                <a:tailEnd type="none" w="sm" len="sm"/>
              </a:ln>
              <a:effectLst/>
            </p:spPr>
            <p:txBody>
              <a:bodyPr wrap="none" anchor="ctr"/>
              <a:lstStyle/>
              <a:p>
                <a:endParaRPr lang="ru-RU"/>
              </a:p>
            </p:txBody>
          </p:sp>
          <p:sp>
            <p:nvSpPr>
              <p:cNvPr id="3567629" name="Rectangle 13"/>
              <p:cNvSpPr>
                <a:spLocks noChangeArrowheads="1"/>
              </p:cNvSpPr>
              <p:nvPr/>
            </p:nvSpPr>
            <p:spPr bwMode="auto">
              <a:xfrm>
                <a:off x="4059" y="688"/>
                <a:ext cx="75" cy="79"/>
              </a:xfrm>
              <a:prstGeom prst="rect">
                <a:avLst/>
              </a:prstGeom>
              <a:solidFill>
                <a:srgbClr val="3366FF"/>
              </a:solidFill>
              <a:ln w="12700">
                <a:solidFill>
                  <a:schemeClr val="tx1"/>
                </a:solidFill>
                <a:miter lim="800000"/>
                <a:headEnd type="none" w="sm" len="sm"/>
                <a:tailEnd type="none" w="sm" len="sm"/>
              </a:ln>
              <a:effectLst/>
            </p:spPr>
            <p:txBody>
              <a:bodyPr wrap="none" anchor="ctr"/>
              <a:lstStyle/>
              <a:p>
                <a:endParaRPr lang="ru-RU"/>
              </a:p>
            </p:txBody>
          </p:sp>
          <p:sp>
            <p:nvSpPr>
              <p:cNvPr id="3567630" name="Rectangle 14"/>
              <p:cNvSpPr>
                <a:spLocks noChangeArrowheads="1"/>
              </p:cNvSpPr>
              <p:nvPr/>
            </p:nvSpPr>
            <p:spPr bwMode="auto">
              <a:xfrm>
                <a:off x="4134" y="714"/>
                <a:ext cx="63" cy="53"/>
              </a:xfrm>
              <a:prstGeom prst="rect">
                <a:avLst/>
              </a:prstGeom>
              <a:solidFill>
                <a:srgbClr val="3366FF"/>
              </a:solidFill>
              <a:ln w="12700">
                <a:solidFill>
                  <a:schemeClr val="tx1"/>
                </a:solidFill>
                <a:miter lim="800000"/>
                <a:headEnd type="none" w="sm" len="sm"/>
                <a:tailEnd type="none" w="sm" len="sm"/>
              </a:ln>
              <a:effectLst/>
            </p:spPr>
            <p:txBody>
              <a:bodyPr wrap="none" anchor="ctr"/>
              <a:lstStyle/>
              <a:p>
                <a:endParaRPr lang="ru-RU"/>
              </a:p>
            </p:txBody>
          </p:sp>
          <p:sp>
            <p:nvSpPr>
              <p:cNvPr id="3567631" name="Freeform 15"/>
              <p:cNvSpPr>
                <a:spLocks/>
              </p:cNvSpPr>
              <p:nvPr/>
            </p:nvSpPr>
            <p:spPr bwMode="auto">
              <a:xfrm>
                <a:off x="3552" y="528"/>
                <a:ext cx="801" cy="259"/>
              </a:xfrm>
              <a:custGeom>
                <a:avLst/>
                <a:gdLst/>
                <a:ahLst/>
                <a:cxnLst>
                  <a:cxn ang="0">
                    <a:pos x="0" y="469"/>
                  </a:cxn>
                  <a:cxn ang="0">
                    <a:pos x="353" y="362"/>
                  </a:cxn>
                  <a:cxn ang="0">
                    <a:pos x="559" y="181"/>
                  </a:cxn>
                  <a:cxn ang="0">
                    <a:pos x="632" y="41"/>
                  </a:cxn>
                  <a:cxn ang="0">
                    <a:pos x="698" y="0"/>
                  </a:cxn>
                  <a:cxn ang="0">
                    <a:pos x="764" y="41"/>
                  </a:cxn>
                  <a:cxn ang="0">
                    <a:pos x="830" y="181"/>
                  </a:cxn>
                  <a:cxn ang="0">
                    <a:pos x="1043" y="362"/>
                  </a:cxn>
                  <a:cxn ang="0">
                    <a:pos x="1364" y="452"/>
                  </a:cxn>
                </a:cxnLst>
                <a:rect l="0" t="0" r="r" b="b"/>
                <a:pathLst>
                  <a:path w="1364" h="469">
                    <a:moveTo>
                      <a:pt x="0" y="469"/>
                    </a:moveTo>
                    <a:cubicBezTo>
                      <a:pt x="130" y="439"/>
                      <a:pt x="260" y="410"/>
                      <a:pt x="353" y="362"/>
                    </a:cubicBezTo>
                    <a:cubicBezTo>
                      <a:pt x="446" y="314"/>
                      <a:pt x="513" y="234"/>
                      <a:pt x="559" y="181"/>
                    </a:cubicBezTo>
                    <a:cubicBezTo>
                      <a:pt x="605" y="128"/>
                      <a:pt x="609" y="71"/>
                      <a:pt x="632" y="41"/>
                    </a:cubicBezTo>
                    <a:cubicBezTo>
                      <a:pt x="655" y="11"/>
                      <a:pt x="676" y="0"/>
                      <a:pt x="698" y="0"/>
                    </a:cubicBezTo>
                    <a:cubicBezTo>
                      <a:pt x="720" y="0"/>
                      <a:pt x="742" y="11"/>
                      <a:pt x="764" y="41"/>
                    </a:cubicBezTo>
                    <a:cubicBezTo>
                      <a:pt x="786" y="71"/>
                      <a:pt x="784" y="128"/>
                      <a:pt x="830" y="181"/>
                    </a:cubicBezTo>
                    <a:cubicBezTo>
                      <a:pt x="876" y="234"/>
                      <a:pt x="954" y="317"/>
                      <a:pt x="1043" y="362"/>
                    </a:cubicBezTo>
                    <a:cubicBezTo>
                      <a:pt x="1132" y="407"/>
                      <a:pt x="1306" y="437"/>
                      <a:pt x="1364" y="452"/>
                    </a:cubicBezTo>
                  </a:path>
                </a:pathLst>
              </a:custGeom>
              <a:noFill/>
              <a:ln w="28575" cap="flat" cmpd="sng">
                <a:solidFill>
                  <a:schemeClr val="tx1"/>
                </a:solidFill>
                <a:prstDash val="solid"/>
                <a:round/>
                <a:headEnd type="none" w="sm" len="sm"/>
                <a:tailEnd type="none" w="sm" len="sm"/>
              </a:ln>
              <a:effectLst/>
            </p:spPr>
            <p:txBody>
              <a:bodyPr wrap="none" anchor="ctr"/>
              <a:lstStyle/>
              <a:p>
                <a:endParaRPr lang="ru-RU"/>
              </a:p>
            </p:txBody>
          </p:sp>
        </p:grpSp>
      </p:grpSp>
      <p:sp>
        <p:nvSpPr>
          <p:cNvPr id="3567632" name="Rectangle 16"/>
          <p:cNvSpPr>
            <a:spLocks noGrp="1" noChangeArrowheads="1"/>
          </p:cNvSpPr>
          <p:nvPr>
            <p:ph type="body" sz="half" idx="1"/>
          </p:nvPr>
        </p:nvSpPr>
        <p:spPr>
          <a:xfrm>
            <a:off x="355600" y="1498600"/>
            <a:ext cx="4064000" cy="4419600"/>
          </a:xfrm>
          <a:noFill/>
        </p:spPr>
        <p:txBody>
          <a:bodyPr/>
          <a:lstStyle/>
          <a:p>
            <a:pPr marL="177800" indent="-177800">
              <a:lnSpc>
                <a:spcPct val="90000"/>
              </a:lnSpc>
            </a:pPr>
            <a:r>
              <a:rPr lang="ru-RU" sz="2000" b="1"/>
              <a:t>Функции ранжирования</a:t>
            </a:r>
            <a:endParaRPr lang="en-US" sz="2000" b="1"/>
          </a:p>
          <a:p>
            <a:pPr marL="406400" lvl="1" indent="-114300">
              <a:lnSpc>
                <a:spcPct val="90000"/>
              </a:lnSpc>
            </a:pPr>
            <a:r>
              <a:rPr lang="en-US" sz="900" b="1"/>
              <a:t>rank, dense_rank, cume_dist, percent_rank, ntile</a:t>
            </a:r>
          </a:p>
          <a:p>
            <a:pPr marL="177800" indent="-177800">
              <a:lnSpc>
                <a:spcPct val="90000"/>
              </a:lnSpc>
            </a:pPr>
            <a:r>
              <a:rPr lang="ru-RU" sz="2000" b="1"/>
              <a:t>Агрегирование в скользящем окне</a:t>
            </a:r>
          </a:p>
          <a:p>
            <a:pPr marL="406400" lvl="1" indent="-114300">
              <a:lnSpc>
                <a:spcPct val="90000"/>
              </a:lnSpc>
            </a:pPr>
            <a:r>
              <a:rPr lang="en-US" sz="1400" b="1"/>
              <a:t> </a:t>
            </a:r>
            <a:r>
              <a:rPr lang="en-US" sz="800" b="1"/>
              <a:t>(moving and cumulative) </a:t>
            </a:r>
          </a:p>
          <a:p>
            <a:pPr marL="406400" lvl="1" indent="-114300">
              <a:lnSpc>
                <a:spcPct val="90000"/>
              </a:lnSpc>
            </a:pPr>
            <a:r>
              <a:rPr lang="en-US" sz="900" b="1"/>
              <a:t>Avg, sum, min, max, count, variance, stddev, first_value, last_value</a:t>
            </a:r>
          </a:p>
          <a:p>
            <a:pPr marL="177800" indent="-177800">
              <a:lnSpc>
                <a:spcPct val="90000"/>
              </a:lnSpc>
            </a:pPr>
            <a:r>
              <a:rPr lang="ru-RU" sz="2000" b="1"/>
              <a:t>Сравнение с предыдущими периодами</a:t>
            </a:r>
            <a:endParaRPr lang="en-US" sz="2000" b="1"/>
          </a:p>
          <a:p>
            <a:pPr marL="406400" lvl="1" indent="-114300">
              <a:lnSpc>
                <a:spcPct val="90000"/>
              </a:lnSpc>
            </a:pPr>
            <a:r>
              <a:rPr lang="en-US" sz="900" b="1"/>
              <a:t>Direct inter-row reference using offsets</a:t>
            </a:r>
          </a:p>
          <a:p>
            <a:pPr marL="177800" indent="-177800">
              <a:lnSpc>
                <a:spcPct val="90000"/>
              </a:lnSpc>
            </a:pPr>
            <a:r>
              <a:rPr lang="ru-RU" sz="2000" b="1"/>
              <a:t>Функции агрегирования</a:t>
            </a:r>
            <a:endParaRPr lang="en-US" sz="2000" b="1"/>
          </a:p>
          <a:p>
            <a:pPr marL="406400" lvl="1" indent="-114300">
              <a:lnSpc>
                <a:spcPct val="90000"/>
              </a:lnSpc>
            </a:pPr>
            <a:r>
              <a:rPr lang="en-US" sz="900" b="1"/>
              <a:t>Sum, avg, min, max, variance, stddev, count, ratio_to_report</a:t>
            </a:r>
          </a:p>
          <a:p>
            <a:pPr marL="177800" indent="-177800">
              <a:lnSpc>
                <a:spcPct val="90000"/>
              </a:lnSpc>
            </a:pPr>
            <a:r>
              <a:rPr lang="ru-RU" sz="2000" b="1"/>
              <a:t>Статистические агрегаты</a:t>
            </a:r>
            <a:endParaRPr lang="en-US" sz="2000" b="1"/>
          </a:p>
          <a:p>
            <a:pPr marL="406400" lvl="1" indent="-114300">
              <a:lnSpc>
                <a:spcPct val="90000"/>
              </a:lnSpc>
            </a:pPr>
            <a:r>
              <a:rPr lang="en-US" sz="900" b="1"/>
              <a:t>Correlation, linear regression family, covariance</a:t>
            </a:r>
          </a:p>
          <a:p>
            <a:pPr marL="177800" indent="-177800">
              <a:lnSpc>
                <a:spcPct val="90000"/>
              </a:lnSpc>
              <a:buClr>
                <a:schemeClr val="hlink"/>
              </a:buClr>
            </a:pPr>
            <a:r>
              <a:rPr lang="ru-RU" sz="2000" b="1"/>
              <a:t>Линейная регрессия</a:t>
            </a:r>
            <a:endParaRPr lang="en-US" sz="2000" b="1"/>
          </a:p>
          <a:p>
            <a:pPr marL="406400" lvl="1" indent="-114300">
              <a:lnSpc>
                <a:spcPct val="90000"/>
              </a:lnSpc>
            </a:pPr>
            <a:r>
              <a:rPr lang="en-US" sz="900" b="1"/>
              <a:t>Fitting of an ordinary-least-squares regression line to a set of number pairs. </a:t>
            </a:r>
          </a:p>
          <a:p>
            <a:pPr marL="406400" lvl="1" indent="-114300">
              <a:lnSpc>
                <a:spcPct val="90000"/>
              </a:lnSpc>
            </a:pPr>
            <a:r>
              <a:rPr lang="en-US" sz="900" b="1"/>
              <a:t>Frequently combined with the COVAR_POP, COVAR_SAMP, and CORR functions.</a:t>
            </a:r>
            <a:endParaRPr lang="en-US" sz="900" b="1">
              <a:solidFill>
                <a:srgbClr val="FFFF00"/>
              </a:solidFill>
            </a:endParaRPr>
          </a:p>
        </p:txBody>
      </p:sp>
      <p:sp>
        <p:nvSpPr>
          <p:cNvPr id="3567633" name="Rectangle 17"/>
          <p:cNvSpPr>
            <a:spLocks noGrp="1" noChangeArrowheads="1"/>
          </p:cNvSpPr>
          <p:nvPr>
            <p:ph type="body" sz="half" idx="2"/>
          </p:nvPr>
        </p:nvSpPr>
        <p:spPr>
          <a:xfrm>
            <a:off x="4432300" y="1498600"/>
            <a:ext cx="4368800" cy="4419600"/>
          </a:xfrm>
        </p:spPr>
        <p:txBody>
          <a:bodyPr/>
          <a:lstStyle/>
          <a:p>
            <a:pPr marL="177800" indent="-177800">
              <a:lnSpc>
                <a:spcPct val="90000"/>
              </a:lnSpc>
            </a:pPr>
            <a:r>
              <a:rPr lang="ru-RU" sz="2000" b="1" dirty="0"/>
              <a:t>Статистика</a:t>
            </a:r>
            <a:endParaRPr lang="en-US" sz="2000" b="1" dirty="0"/>
          </a:p>
          <a:p>
            <a:pPr marL="457200" lvl="1" indent="-165100">
              <a:lnSpc>
                <a:spcPct val="90000"/>
              </a:lnSpc>
            </a:pPr>
            <a:r>
              <a:rPr lang="en-US" sz="900" b="1" dirty="0"/>
              <a:t>average, standard deviation, variance, min, max, median (via </a:t>
            </a:r>
            <a:r>
              <a:rPr lang="en-US" sz="900" b="1" dirty="0" err="1"/>
              <a:t>percentile_count</a:t>
            </a:r>
            <a:r>
              <a:rPr lang="en-US" sz="900" b="1" dirty="0"/>
              <a:t>), mode, group-by &amp; roll-up</a:t>
            </a:r>
          </a:p>
          <a:p>
            <a:pPr marL="457200" lvl="1" indent="-165100">
              <a:lnSpc>
                <a:spcPct val="90000"/>
              </a:lnSpc>
            </a:pPr>
            <a:r>
              <a:rPr lang="en-US" sz="900" b="1" dirty="0"/>
              <a:t>DBMS_STAT_FUNCS:  summarizes numerical columns of a table and returns count, min, max, range, mean, </a:t>
            </a:r>
            <a:r>
              <a:rPr lang="en-US" sz="900" b="1" dirty="0" err="1"/>
              <a:t>stats_mode</a:t>
            </a:r>
            <a:r>
              <a:rPr lang="en-US" sz="900" b="1" dirty="0"/>
              <a:t>, variance, standard deviation, median, </a:t>
            </a:r>
            <a:r>
              <a:rPr lang="en-US" sz="900" b="1" dirty="0" err="1"/>
              <a:t>quantile</a:t>
            </a:r>
            <a:r>
              <a:rPr lang="en-US" sz="900" b="1" dirty="0"/>
              <a:t> values, +/- 3 sigma values, top/bottom 5 values</a:t>
            </a:r>
          </a:p>
          <a:p>
            <a:pPr marL="177800" indent="-177800">
              <a:lnSpc>
                <a:spcPct val="90000"/>
              </a:lnSpc>
            </a:pPr>
            <a:r>
              <a:rPr lang="ru-RU" sz="2000" b="1" dirty="0"/>
              <a:t>Корреляции</a:t>
            </a:r>
            <a:endParaRPr lang="en-US" sz="2000" b="1" dirty="0"/>
          </a:p>
          <a:p>
            <a:pPr marL="457200" lvl="1" indent="-165100">
              <a:lnSpc>
                <a:spcPct val="90000"/>
              </a:lnSpc>
            </a:pPr>
            <a:r>
              <a:rPr lang="en-US" sz="900" b="1" dirty="0"/>
              <a:t>Pearson’s correlation coefficients, Spearman's and Kendall's (both nonparametric). </a:t>
            </a:r>
          </a:p>
          <a:p>
            <a:pPr marL="177800" indent="-177800">
              <a:lnSpc>
                <a:spcPct val="90000"/>
              </a:lnSpc>
            </a:pPr>
            <a:r>
              <a:rPr lang="en-US" sz="2000" b="1" dirty="0"/>
              <a:t>Cross Tabs</a:t>
            </a:r>
          </a:p>
          <a:p>
            <a:pPr marL="457200" lvl="1" indent="-165100">
              <a:lnSpc>
                <a:spcPct val="90000"/>
              </a:lnSpc>
            </a:pPr>
            <a:r>
              <a:rPr lang="en-US" sz="900" b="1" dirty="0"/>
              <a:t>Enhanced with % statistics: chi squared, phi coefficient, Cramer's V, contingency coefficient, Cohen's kappa</a:t>
            </a:r>
          </a:p>
          <a:p>
            <a:pPr marL="177800" indent="-177800">
              <a:lnSpc>
                <a:spcPct val="90000"/>
              </a:lnSpc>
            </a:pPr>
            <a:r>
              <a:rPr lang="ru-RU" sz="2000" b="1" dirty="0"/>
              <a:t>Проверка гипотез</a:t>
            </a:r>
            <a:endParaRPr lang="en-US" sz="2000" b="1" dirty="0"/>
          </a:p>
          <a:p>
            <a:pPr marL="457200" lvl="1" indent="-165100">
              <a:lnSpc>
                <a:spcPct val="90000"/>
              </a:lnSpc>
            </a:pPr>
            <a:r>
              <a:rPr lang="en-US" sz="900" b="1" dirty="0"/>
              <a:t>t-test , F-test, One-way ANOVA, Chi-square, Mann Whitney, </a:t>
            </a:r>
            <a:r>
              <a:rPr lang="en-US" sz="900" b="1" dirty="0" err="1"/>
              <a:t>Kolmogorov</a:t>
            </a:r>
            <a:r>
              <a:rPr lang="en-US" sz="900" b="1" dirty="0"/>
              <a:t>-Smirnov, </a:t>
            </a:r>
            <a:r>
              <a:rPr lang="en-US" sz="900" b="1" dirty="0" err="1"/>
              <a:t>Wilcoxon</a:t>
            </a:r>
            <a:r>
              <a:rPr lang="en-US" sz="900" b="1" dirty="0"/>
              <a:t> signed ranks</a:t>
            </a:r>
          </a:p>
          <a:p>
            <a:pPr marL="177800" indent="-177800">
              <a:lnSpc>
                <a:spcPct val="90000"/>
              </a:lnSpc>
            </a:pPr>
            <a:r>
              <a:rPr lang="ru-RU" sz="2000" b="1" dirty="0"/>
              <a:t>Подбор распределений</a:t>
            </a:r>
            <a:endParaRPr lang="en-US" sz="2000" b="1" dirty="0"/>
          </a:p>
          <a:p>
            <a:pPr marL="457200" lvl="1" indent="-165100">
              <a:lnSpc>
                <a:spcPct val="90000"/>
              </a:lnSpc>
            </a:pPr>
            <a:r>
              <a:rPr lang="en-US" sz="900" b="1" dirty="0"/>
              <a:t>Normal, uniform, Poisson, exponential, </a:t>
            </a:r>
            <a:r>
              <a:rPr lang="en-US" sz="900" b="1" dirty="0" err="1"/>
              <a:t>Weibull</a:t>
            </a:r>
            <a:endParaRPr lang="en-US" sz="900" b="1" dirty="0"/>
          </a:p>
          <a:p>
            <a:pPr marL="177800" indent="-177800">
              <a:lnSpc>
                <a:spcPct val="90000"/>
              </a:lnSpc>
              <a:buClr>
                <a:schemeClr val="hlink"/>
              </a:buClr>
            </a:pPr>
            <a:r>
              <a:rPr lang="en-US" sz="2000" b="1" dirty="0"/>
              <a:t>Pareto Analysis</a:t>
            </a:r>
          </a:p>
          <a:p>
            <a:pPr marL="457200" lvl="1" indent="-165100">
              <a:lnSpc>
                <a:spcPct val="90000"/>
              </a:lnSpc>
            </a:pPr>
            <a:r>
              <a:rPr lang="en-US" sz="900" b="1" dirty="0"/>
              <a:t>80:20 rule, cumulative results table </a:t>
            </a:r>
            <a:endParaRPr lang="en-US" sz="1600" b="1" dirty="0"/>
          </a:p>
        </p:txBody>
      </p:sp>
      <p:sp>
        <p:nvSpPr>
          <p:cNvPr id="3567634" name="Rectangle 18"/>
          <p:cNvSpPr>
            <a:spLocks noGrp="1" noChangeArrowheads="1"/>
          </p:cNvSpPr>
          <p:nvPr>
            <p:ph type="title"/>
          </p:nvPr>
        </p:nvSpPr>
        <p:spPr>
          <a:xfrm>
            <a:off x="1130300" y="152400"/>
            <a:ext cx="7783513" cy="676275"/>
          </a:xfrm>
          <a:noFill/>
          <a:ln/>
        </p:spPr>
        <p:txBody>
          <a:bodyPr/>
          <a:lstStyle/>
          <a:p>
            <a:r>
              <a:rPr lang="ru-RU" sz="2800"/>
              <a:t>Статистические и аналитические функции</a:t>
            </a:r>
            <a:br>
              <a:rPr lang="ru-RU" sz="2800"/>
            </a:br>
            <a:r>
              <a:rPr lang="ru-RU" sz="2400" i="1">
                <a:solidFill>
                  <a:schemeClr val="accent1"/>
                </a:solidFill>
              </a:rPr>
              <a:t>Встроены в базу данных</a:t>
            </a:r>
            <a:endParaRPr lang="en-US" sz="2400" i="1">
              <a:solidFill>
                <a:schemeClr val="accent1"/>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58850" y="330200"/>
            <a:ext cx="6130925" cy="1069975"/>
          </a:xfrm>
        </p:spPr>
        <p:txBody>
          <a:bodyPr/>
          <a:lstStyle/>
          <a:p>
            <a:pPr eaLnBrk="1" hangingPunct="1"/>
            <a:r>
              <a:rPr lang="ru-RU" dirty="0" smtClean="0"/>
              <a:t>Технология </a:t>
            </a:r>
            <a:r>
              <a:rPr lang="en-US" dirty="0" smtClean="0"/>
              <a:t>Data Mining</a:t>
            </a:r>
          </a:p>
        </p:txBody>
      </p:sp>
      <p:grpSp>
        <p:nvGrpSpPr>
          <p:cNvPr id="2" name="Group 3"/>
          <p:cNvGrpSpPr>
            <a:grpSpLocks/>
          </p:cNvGrpSpPr>
          <p:nvPr/>
        </p:nvGrpSpPr>
        <p:grpSpPr bwMode="auto">
          <a:xfrm>
            <a:off x="6602413" y="1419225"/>
            <a:ext cx="2160587" cy="2719388"/>
            <a:chOff x="336" y="2064"/>
            <a:chExt cx="1308" cy="1728"/>
          </a:xfrm>
        </p:grpSpPr>
        <p:sp>
          <p:nvSpPr>
            <p:cNvPr id="17783" name="Rectangle 4"/>
            <p:cNvSpPr>
              <a:spLocks noChangeArrowheads="1"/>
            </p:cNvSpPr>
            <p:nvPr/>
          </p:nvSpPr>
          <p:spPr bwMode="ltGray">
            <a:xfrm>
              <a:off x="336" y="2160"/>
              <a:ext cx="1308" cy="1440"/>
            </a:xfrm>
            <a:prstGeom prst="rect">
              <a:avLst/>
            </a:prstGeom>
            <a:gradFill rotWithShape="0">
              <a:gsLst>
                <a:gs pos="0">
                  <a:srgbClr val="B00101"/>
                </a:gs>
                <a:gs pos="50000">
                  <a:srgbClr val="FC0101"/>
                </a:gs>
                <a:gs pos="100000">
                  <a:srgbClr val="B00101"/>
                </a:gs>
              </a:gsLst>
              <a:lin ang="0" scaled="1"/>
            </a:gradFill>
            <a:ln w="9525">
              <a:noFill/>
              <a:miter lim="800000"/>
              <a:headEnd/>
              <a:tailEnd/>
            </a:ln>
          </p:spPr>
          <p:txBody>
            <a:bodyPr wrap="none" anchor="ctr"/>
            <a:lstStyle/>
            <a:p>
              <a:pPr algn="ctr">
                <a:lnSpc>
                  <a:spcPct val="90000"/>
                </a:lnSpc>
                <a:spcBef>
                  <a:spcPct val="50000"/>
                </a:spcBef>
                <a:buClr>
                  <a:schemeClr val="accent1"/>
                </a:buClr>
              </a:pPr>
              <a:endParaRPr lang="ru-RU"/>
            </a:p>
          </p:txBody>
        </p:sp>
        <p:sp>
          <p:nvSpPr>
            <p:cNvPr id="17784" name="Oval 5"/>
            <p:cNvSpPr>
              <a:spLocks noChangeArrowheads="1"/>
            </p:cNvSpPr>
            <p:nvPr/>
          </p:nvSpPr>
          <p:spPr bwMode="ltGray">
            <a:xfrm>
              <a:off x="336" y="2064"/>
              <a:ext cx="1308" cy="219"/>
            </a:xfrm>
            <a:prstGeom prst="ellipse">
              <a:avLst/>
            </a:prstGeom>
            <a:gradFill rotWithShape="0">
              <a:gsLst>
                <a:gs pos="0">
                  <a:srgbClr val="970101"/>
                </a:gs>
                <a:gs pos="100000">
                  <a:srgbClr val="FC0101"/>
                </a:gs>
              </a:gsLst>
              <a:lin ang="2700000" scaled="1"/>
            </a:gradFill>
            <a:ln w="9525">
              <a:noFill/>
              <a:round/>
              <a:headEnd/>
              <a:tailEnd/>
            </a:ln>
          </p:spPr>
          <p:txBody>
            <a:bodyPr wrap="none" anchor="ctr"/>
            <a:lstStyle/>
            <a:p>
              <a:pPr algn="ctr">
                <a:lnSpc>
                  <a:spcPct val="90000"/>
                </a:lnSpc>
                <a:spcBef>
                  <a:spcPct val="50000"/>
                </a:spcBef>
                <a:buClr>
                  <a:schemeClr val="accent1"/>
                </a:buClr>
              </a:pPr>
              <a:endParaRPr lang="ru-RU"/>
            </a:p>
          </p:txBody>
        </p:sp>
        <p:sp>
          <p:nvSpPr>
            <p:cNvPr id="17785" name="Oval 6"/>
            <p:cNvSpPr>
              <a:spLocks noChangeArrowheads="1"/>
            </p:cNvSpPr>
            <p:nvPr/>
          </p:nvSpPr>
          <p:spPr bwMode="ltGray">
            <a:xfrm>
              <a:off x="336" y="3421"/>
              <a:ext cx="1308" cy="371"/>
            </a:xfrm>
            <a:prstGeom prst="ellipse">
              <a:avLst/>
            </a:prstGeom>
            <a:gradFill rotWithShape="0">
              <a:gsLst>
                <a:gs pos="0">
                  <a:srgbClr val="B00101"/>
                </a:gs>
                <a:gs pos="50000">
                  <a:srgbClr val="FC0101"/>
                </a:gs>
                <a:gs pos="100000">
                  <a:srgbClr val="B00101"/>
                </a:gs>
              </a:gsLst>
              <a:lin ang="0" scaled="1"/>
            </a:gradFill>
            <a:ln w="9525">
              <a:noFill/>
              <a:round/>
              <a:headEnd/>
              <a:tailEnd/>
            </a:ln>
          </p:spPr>
          <p:txBody>
            <a:bodyPr wrap="none" anchor="ctr"/>
            <a:lstStyle/>
            <a:p>
              <a:pPr algn="ctr">
                <a:lnSpc>
                  <a:spcPct val="90000"/>
                </a:lnSpc>
                <a:spcBef>
                  <a:spcPct val="50000"/>
                </a:spcBef>
                <a:buClr>
                  <a:schemeClr val="accent1"/>
                </a:buClr>
              </a:pPr>
              <a:endParaRPr lang="ru-RU"/>
            </a:p>
          </p:txBody>
        </p:sp>
      </p:grpSp>
      <p:grpSp>
        <p:nvGrpSpPr>
          <p:cNvPr id="3" name="Group 7"/>
          <p:cNvGrpSpPr>
            <a:grpSpLocks/>
          </p:cNvGrpSpPr>
          <p:nvPr/>
        </p:nvGrpSpPr>
        <p:grpSpPr bwMode="auto">
          <a:xfrm>
            <a:off x="6629400" y="1825625"/>
            <a:ext cx="1922463" cy="1849438"/>
            <a:chOff x="4049" y="1052"/>
            <a:chExt cx="1211" cy="1165"/>
          </a:xfrm>
        </p:grpSpPr>
        <p:grpSp>
          <p:nvGrpSpPr>
            <p:cNvPr id="4" name="Group 8"/>
            <p:cNvGrpSpPr>
              <a:grpSpLocks noChangeAspect="1"/>
            </p:cNvGrpSpPr>
            <p:nvPr/>
          </p:nvGrpSpPr>
          <p:grpSpPr bwMode="auto">
            <a:xfrm>
              <a:off x="4049" y="1995"/>
              <a:ext cx="359" cy="222"/>
              <a:chOff x="1715" y="2555"/>
              <a:chExt cx="553" cy="341"/>
            </a:xfrm>
          </p:grpSpPr>
          <p:grpSp>
            <p:nvGrpSpPr>
              <p:cNvPr id="5" name="Group 9"/>
              <p:cNvGrpSpPr>
                <a:grpSpLocks noChangeAspect="1"/>
              </p:cNvGrpSpPr>
              <p:nvPr/>
            </p:nvGrpSpPr>
            <p:grpSpPr bwMode="auto">
              <a:xfrm>
                <a:off x="1768" y="2623"/>
                <a:ext cx="500" cy="273"/>
                <a:chOff x="1768" y="2623"/>
                <a:chExt cx="500" cy="273"/>
              </a:xfrm>
            </p:grpSpPr>
            <p:sp>
              <p:nvSpPr>
                <p:cNvPr id="17760" name="Line 10"/>
                <p:cNvSpPr>
                  <a:spLocks noChangeAspect="1" noChangeShapeType="1"/>
                </p:cNvSpPr>
                <p:nvPr/>
              </p:nvSpPr>
              <p:spPr bwMode="auto">
                <a:xfrm>
                  <a:off x="1768" y="2690"/>
                  <a:ext cx="495"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61" name="Line 11"/>
                <p:cNvSpPr>
                  <a:spLocks noChangeAspect="1" noChangeShapeType="1"/>
                </p:cNvSpPr>
                <p:nvPr/>
              </p:nvSpPr>
              <p:spPr bwMode="auto">
                <a:xfrm flipV="1">
                  <a:off x="1770" y="2623"/>
                  <a:ext cx="67" cy="67"/>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62" name="Line 12"/>
                <p:cNvSpPr>
                  <a:spLocks noChangeAspect="1" noChangeShapeType="1"/>
                </p:cNvSpPr>
                <p:nvPr/>
              </p:nvSpPr>
              <p:spPr bwMode="auto">
                <a:xfrm flipH="1" flipV="1">
                  <a:off x="1773" y="2692"/>
                  <a:ext cx="248" cy="20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63" name="Line 13"/>
                <p:cNvSpPr>
                  <a:spLocks noChangeAspect="1" noChangeShapeType="1"/>
                </p:cNvSpPr>
                <p:nvPr/>
              </p:nvSpPr>
              <p:spPr bwMode="auto">
                <a:xfrm flipH="1" flipV="1">
                  <a:off x="2196" y="2624"/>
                  <a:ext cx="67" cy="67"/>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64" name="Line 14"/>
                <p:cNvSpPr>
                  <a:spLocks noChangeAspect="1" noChangeShapeType="1"/>
                </p:cNvSpPr>
                <p:nvPr/>
              </p:nvSpPr>
              <p:spPr bwMode="auto">
                <a:xfrm>
                  <a:off x="1843" y="2623"/>
                  <a:ext cx="355"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65" name="Line 15"/>
                <p:cNvSpPr>
                  <a:spLocks noChangeAspect="1" noChangeShapeType="1"/>
                </p:cNvSpPr>
                <p:nvPr/>
              </p:nvSpPr>
              <p:spPr bwMode="auto">
                <a:xfrm flipV="1">
                  <a:off x="2020" y="2692"/>
                  <a:ext cx="248" cy="20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66" name="Line 16"/>
                <p:cNvSpPr>
                  <a:spLocks noChangeAspect="1" noChangeShapeType="1"/>
                </p:cNvSpPr>
                <p:nvPr/>
              </p:nvSpPr>
              <p:spPr bwMode="auto">
                <a:xfrm>
                  <a:off x="1802" y="2658"/>
                  <a:ext cx="428"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67" name="Line 17"/>
                <p:cNvSpPr>
                  <a:spLocks noChangeAspect="1" noChangeShapeType="1"/>
                </p:cNvSpPr>
                <p:nvPr/>
              </p:nvSpPr>
              <p:spPr bwMode="auto">
                <a:xfrm>
                  <a:off x="2019" y="2692"/>
                  <a:ext cx="0"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68" name="Line 18"/>
                <p:cNvSpPr>
                  <a:spLocks noChangeAspect="1" noChangeShapeType="1"/>
                </p:cNvSpPr>
                <p:nvPr/>
              </p:nvSpPr>
              <p:spPr bwMode="auto">
                <a:xfrm>
                  <a:off x="1882" y="2692"/>
                  <a:ext cx="138"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69" name="Line 19"/>
                <p:cNvSpPr>
                  <a:spLocks noChangeAspect="1" noChangeShapeType="1"/>
                </p:cNvSpPr>
                <p:nvPr/>
              </p:nvSpPr>
              <p:spPr bwMode="auto">
                <a:xfrm flipH="1">
                  <a:off x="2017" y="2692"/>
                  <a:ext cx="138"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70" name="Line 20"/>
                <p:cNvSpPr>
                  <a:spLocks noChangeAspect="1" noChangeShapeType="1"/>
                </p:cNvSpPr>
                <p:nvPr/>
              </p:nvSpPr>
              <p:spPr bwMode="auto">
                <a:xfrm>
                  <a:off x="1848" y="2625"/>
                  <a:ext cx="165" cy="62"/>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71" name="Line 21"/>
                <p:cNvSpPr>
                  <a:spLocks noChangeAspect="1" noChangeShapeType="1"/>
                </p:cNvSpPr>
                <p:nvPr/>
              </p:nvSpPr>
              <p:spPr bwMode="auto">
                <a:xfrm flipH="1">
                  <a:off x="2021" y="2627"/>
                  <a:ext cx="168" cy="61"/>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72" name="Line 22"/>
                <p:cNvSpPr>
                  <a:spLocks noChangeAspect="1" noChangeShapeType="1"/>
                </p:cNvSpPr>
                <p:nvPr/>
              </p:nvSpPr>
              <p:spPr bwMode="auto">
                <a:xfrm flipV="1">
                  <a:off x="1889" y="2623"/>
                  <a:ext cx="127" cy="66"/>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73" name="Line 23"/>
                <p:cNvSpPr>
                  <a:spLocks noChangeAspect="1" noChangeShapeType="1"/>
                </p:cNvSpPr>
                <p:nvPr/>
              </p:nvSpPr>
              <p:spPr bwMode="auto">
                <a:xfrm flipH="1" flipV="1">
                  <a:off x="2017" y="2623"/>
                  <a:ext cx="131" cy="66"/>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74" name="Line 24"/>
                <p:cNvSpPr>
                  <a:spLocks noChangeAspect="1" noChangeShapeType="1"/>
                </p:cNvSpPr>
                <p:nvPr/>
              </p:nvSpPr>
              <p:spPr bwMode="auto">
                <a:xfrm>
                  <a:off x="1804" y="2658"/>
                  <a:ext cx="77" cy="3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75" name="Line 25"/>
                <p:cNvSpPr>
                  <a:spLocks noChangeAspect="1" noChangeShapeType="1"/>
                </p:cNvSpPr>
                <p:nvPr/>
              </p:nvSpPr>
              <p:spPr bwMode="auto">
                <a:xfrm flipH="1">
                  <a:off x="2151" y="2661"/>
                  <a:ext cx="77" cy="3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76" name="Line 26"/>
                <p:cNvSpPr>
                  <a:spLocks noChangeAspect="1" noChangeShapeType="1"/>
                </p:cNvSpPr>
                <p:nvPr/>
              </p:nvSpPr>
              <p:spPr bwMode="auto">
                <a:xfrm flipH="1">
                  <a:off x="1885" y="2699"/>
                  <a:ext cx="5" cy="81"/>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77" name="Line 27"/>
                <p:cNvSpPr>
                  <a:spLocks noChangeAspect="1" noChangeShapeType="1"/>
                </p:cNvSpPr>
                <p:nvPr/>
              </p:nvSpPr>
              <p:spPr bwMode="auto">
                <a:xfrm>
                  <a:off x="2157" y="2700"/>
                  <a:ext cx="0" cy="85"/>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78" name="Line 28"/>
                <p:cNvSpPr>
                  <a:spLocks noChangeAspect="1" noChangeShapeType="1"/>
                </p:cNvSpPr>
                <p:nvPr/>
              </p:nvSpPr>
              <p:spPr bwMode="auto">
                <a:xfrm>
                  <a:off x="1889" y="2692"/>
                  <a:ext cx="91" cy="9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79" name="Line 29"/>
                <p:cNvSpPr>
                  <a:spLocks noChangeAspect="1" noChangeShapeType="1"/>
                </p:cNvSpPr>
                <p:nvPr/>
              </p:nvSpPr>
              <p:spPr bwMode="auto">
                <a:xfrm flipH="1">
                  <a:off x="1981" y="2692"/>
                  <a:ext cx="35" cy="93"/>
                </a:xfrm>
                <a:prstGeom prst="line">
                  <a:avLst/>
                </a:prstGeom>
                <a:noFill/>
                <a:ln w="19050">
                  <a:solidFill>
                    <a:schemeClr val="bg1"/>
                  </a:solidFill>
                  <a:round/>
                  <a:headEnd type="none" w="sm" len="sm"/>
                  <a:tailEnd type="none" w="sm" len="sm"/>
                </a:ln>
              </p:spPr>
              <p:txBody>
                <a:bodyPr wrap="none" anchor="ctr"/>
                <a:lstStyle/>
                <a:p>
                  <a:endParaRPr lang="ru-RU"/>
                </a:p>
              </p:txBody>
            </p:sp>
            <p:grpSp>
              <p:nvGrpSpPr>
                <p:cNvPr id="6" name="Group 30"/>
                <p:cNvGrpSpPr>
                  <a:grpSpLocks noChangeAspect="1"/>
                </p:cNvGrpSpPr>
                <p:nvPr/>
              </p:nvGrpSpPr>
              <p:grpSpPr bwMode="auto">
                <a:xfrm>
                  <a:off x="2017" y="2697"/>
                  <a:ext cx="131" cy="92"/>
                  <a:chOff x="2017" y="2697"/>
                  <a:chExt cx="131" cy="92"/>
                </a:xfrm>
              </p:grpSpPr>
              <p:sp>
                <p:nvSpPr>
                  <p:cNvPr id="17781" name="Line 31"/>
                  <p:cNvSpPr>
                    <a:spLocks noChangeAspect="1" noChangeShapeType="1"/>
                  </p:cNvSpPr>
                  <p:nvPr/>
                </p:nvSpPr>
                <p:spPr bwMode="auto">
                  <a:xfrm flipH="1">
                    <a:off x="2054" y="2697"/>
                    <a:ext cx="94" cy="92"/>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82" name="Line 32"/>
                  <p:cNvSpPr>
                    <a:spLocks noChangeAspect="1" noChangeShapeType="1"/>
                  </p:cNvSpPr>
                  <p:nvPr/>
                </p:nvSpPr>
                <p:spPr bwMode="auto">
                  <a:xfrm>
                    <a:off x="2017" y="2697"/>
                    <a:ext cx="36" cy="92"/>
                  </a:xfrm>
                  <a:prstGeom prst="line">
                    <a:avLst/>
                  </a:prstGeom>
                  <a:noFill/>
                  <a:ln w="19050">
                    <a:solidFill>
                      <a:schemeClr val="bg1"/>
                    </a:solidFill>
                    <a:round/>
                    <a:headEnd type="none" w="sm" len="sm"/>
                    <a:tailEnd type="none" w="sm" len="sm"/>
                  </a:ln>
                </p:spPr>
                <p:txBody>
                  <a:bodyPr wrap="none" anchor="ctr"/>
                  <a:lstStyle/>
                  <a:p>
                    <a:endParaRPr lang="ru-RU"/>
                  </a:p>
                </p:txBody>
              </p:sp>
            </p:grpSp>
          </p:grpSp>
          <p:sp>
            <p:nvSpPr>
              <p:cNvPr id="17756" name="Line 33"/>
              <p:cNvSpPr>
                <a:spLocks noChangeAspect="1" noChangeShapeType="1"/>
              </p:cNvSpPr>
              <p:nvPr/>
            </p:nvSpPr>
            <p:spPr bwMode="auto">
              <a:xfrm flipH="1">
                <a:off x="1715" y="2637"/>
                <a:ext cx="80"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57" name="Line 34"/>
              <p:cNvSpPr>
                <a:spLocks noChangeAspect="1" noChangeShapeType="1"/>
              </p:cNvSpPr>
              <p:nvPr/>
            </p:nvSpPr>
            <p:spPr bwMode="auto">
              <a:xfrm flipV="1">
                <a:off x="1880" y="2566"/>
                <a:ext cx="54" cy="38"/>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58" name="Line 35"/>
              <p:cNvSpPr>
                <a:spLocks noChangeAspect="1" noChangeShapeType="1"/>
              </p:cNvSpPr>
              <p:nvPr/>
            </p:nvSpPr>
            <p:spPr bwMode="auto">
              <a:xfrm flipH="1" flipV="1">
                <a:off x="1832" y="2555"/>
                <a:ext cx="11" cy="4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59" name="Line 36"/>
              <p:cNvSpPr>
                <a:spLocks noChangeAspect="1" noChangeShapeType="1"/>
              </p:cNvSpPr>
              <p:nvPr/>
            </p:nvSpPr>
            <p:spPr bwMode="auto">
              <a:xfrm flipH="1" flipV="1">
                <a:off x="1749" y="2586"/>
                <a:ext cx="60" cy="33"/>
              </a:xfrm>
              <a:prstGeom prst="line">
                <a:avLst/>
              </a:prstGeom>
              <a:noFill/>
              <a:ln w="19050">
                <a:solidFill>
                  <a:schemeClr val="bg1"/>
                </a:solidFill>
                <a:round/>
                <a:headEnd type="none" w="sm" len="sm"/>
                <a:tailEnd type="none" w="sm" len="sm"/>
              </a:ln>
            </p:spPr>
            <p:txBody>
              <a:bodyPr wrap="none" anchor="ctr"/>
              <a:lstStyle/>
              <a:p>
                <a:endParaRPr lang="ru-RU"/>
              </a:p>
            </p:txBody>
          </p:sp>
        </p:grpSp>
        <p:grpSp>
          <p:nvGrpSpPr>
            <p:cNvPr id="7" name="Group 37"/>
            <p:cNvGrpSpPr>
              <a:grpSpLocks noChangeAspect="1"/>
            </p:cNvGrpSpPr>
            <p:nvPr/>
          </p:nvGrpSpPr>
          <p:grpSpPr bwMode="auto">
            <a:xfrm>
              <a:off x="4745" y="1605"/>
              <a:ext cx="359" cy="222"/>
              <a:chOff x="1715" y="2555"/>
              <a:chExt cx="553" cy="341"/>
            </a:xfrm>
          </p:grpSpPr>
          <p:grpSp>
            <p:nvGrpSpPr>
              <p:cNvPr id="8" name="Group 38"/>
              <p:cNvGrpSpPr>
                <a:grpSpLocks noChangeAspect="1"/>
              </p:cNvGrpSpPr>
              <p:nvPr/>
            </p:nvGrpSpPr>
            <p:grpSpPr bwMode="auto">
              <a:xfrm>
                <a:off x="1768" y="2623"/>
                <a:ext cx="500" cy="273"/>
                <a:chOff x="1768" y="2623"/>
                <a:chExt cx="500" cy="273"/>
              </a:xfrm>
            </p:grpSpPr>
            <p:sp>
              <p:nvSpPr>
                <p:cNvPr id="17732" name="Line 39"/>
                <p:cNvSpPr>
                  <a:spLocks noChangeAspect="1" noChangeShapeType="1"/>
                </p:cNvSpPr>
                <p:nvPr/>
              </p:nvSpPr>
              <p:spPr bwMode="auto">
                <a:xfrm>
                  <a:off x="1768" y="2690"/>
                  <a:ext cx="495"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33" name="Line 40"/>
                <p:cNvSpPr>
                  <a:spLocks noChangeAspect="1" noChangeShapeType="1"/>
                </p:cNvSpPr>
                <p:nvPr/>
              </p:nvSpPr>
              <p:spPr bwMode="auto">
                <a:xfrm flipV="1">
                  <a:off x="1770" y="2623"/>
                  <a:ext cx="67" cy="67"/>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34" name="Line 41"/>
                <p:cNvSpPr>
                  <a:spLocks noChangeAspect="1" noChangeShapeType="1"/>
                </p:cNvSpPr>
                <p:nvPr/>
              </p:nvSpPr>
              <p:spPr bwMode="auto">
                <a:xfrm flipH="1" flipV="1">
                  <a:off x="1773" y="2692"/>
                  <a:ext cx="248" cy="20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35" name="Line 42"/>
                <p:cNvSpPr>
                  <a:spLocks noChangeAspect="1" noChangeShapeType="1"/>
                </p:cNvSpPr>
                <p:nvPr/>
              </p:nvSpPr>
              <p:spPr bwMode="auto">
                <a:xfrm flipH="1" flipV="1">
                  <a:off x="2196" y="2624"/>
                  <a:ext cx="67" cy="67"/>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36" name="Line 43"/>
                <p:cNvSpPr>
                  <a:spLocks noChangeAspect="1" noChangeShapeType="1"/>
                </p:cNvSpPr>
                <p:nvPr/>
              </p:nvSpPr>
              <p:spPr bwMode="auto">
                <a:xfrm>
                  <a:off x="1843" y="2623"/>
                  <a:ext cx="355"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37" name="Line 44"/>
                <p:cNvSpPr>
                  <a:spLocks noChangeAspect="1" noChangeShapeType="1"/>
                </p:cNvSpPr>
                <p:nvPr/>
              </p:nvSpPr>
              <p:spPr bwMode="auto">
                <a:xfrm flipV="1">
                  <a:off x="2020" y="2692"/>
                  <a:ext cx="248" cy="20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38" name="Line 45"/>
                <p:cNvSpPr>
                  <a:spLocks noChangeAspect="1" noChangeShapeType="1"/>
                </p:cNvSpPr>
                <p:nvPr/>
              </p:nvSpPr>
              <p:spPr bwMode="auto">
                <a:xfrm>
                  <a:off x="1802" y="2658"/>
                  <a:ext cx="428"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39" name="Line 46"/>
                <p:cNvSpPr>
                  <a:spLocks noChangeAspect="1" noChangeShapeType="1"/>
                </p:cNvSpPr>
                <p:nvPr/>
              </p:nvSpPr>
              <p:spPr bwMode="auto">
                <a:xfrm>
                  <a:off x="2019" y="2692"/>
                  <a:ext cx="0"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40" name="Line 47"/>
                <p:cNvSpPr>
                  <a:spLocks noChangeAspect="1" noChangeShapeType="1"/>
                </p:cNvSpPr>
                <p:nvPr/>
              </p:nvSpPr>
              <p:spPr bwMode="auto">
                <a:xfrm>
                  <a:off x="1882" y="2692"/>
                  <a:ext cx="138"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41" name="Line 48"/>
                <p:cNvSpPr>
                  <a:spLocks noChangeAspect="1" noChangeShapeType="1"/>
                </p:cNvSpPr>
                <p:nvPr/>
              </p:nvSpPr>
              <p:spPr bwMode="auto">
                <a:xfrm flipH="1">
                  <a:off x="2017" y="2692"/>
                  <a:ext cx="138"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42" name="Line 49"/>
                <p:cNvSpPr>
                  <a:spLocks noChangeAspect="1" noChangeShapeType="1"/>
                </p:cNvSpPr>
                <p:nvPr/>
              </p:nvSpPr>
              <p:spPr bwMode="auto">
                <a:xfrm>
                  <a:off x="1848" y="2625"/>
                  <a:ext cx="165" cy="62"/>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43" name="Line 50"/>
                <p:cNvSpPr>
                  <a:spLocks noChangeAspect="1" noChangeShapeType="1"/>
                </p:cNvSpPr>
                <p:nvPr/>
              </p:nvSpPr>
              <p:spPr bwMode="auto">
                <a:xfrm flipH="1">
                  <a:off x="2021" y="2627"/>
                  <a:ext cx="168" cy="61"/>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44" name="Line 51"/>
                <p:cNvSpPr>
                  <a:spLocks noChangeAspect="1" noChangeShapeType="1"/>
                </p:cNvSpPr>
                <p:nvPr/>
              </p:nvSpPr>
              <p:spPr bwMode="auto">
                <a:xfrm flipV="1">
                  <a:off x="1889" y="2623"/>
                  <a:ext cx="127" cy="66"/>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45" name="Line 52"/>
                <p:cNvSpPr>
                  <a:spLocks noChangeAspect="1" noChangeShapeType="1"/>
                </p:cNvSpPr>
                <p:nvPr/>
              </p:nvSpPr>
              <p:spPr bwMode="auto">
                <a:xfrm flipH="1" flipV="1">
                  <a:off x="2017" y="2623"/>
                  <a:ext cx="131" cy="66"/>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46" name="Line 53"/>
                <p:cNvSpPr>
                  <a:spLocks noChangeAspect="1" noChangeShapeType="1"/>
                </p:cNvSpPr>
                <p:nvPr/>
              </p:nvSpPr>
              <p:spPr bwMode="auto">
                <a:xfrm>
                  <a:off x="1804" y="2658"/>
                  <a:ext cx="77" cy="3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47" name="Line 54"/>
                <p:cNvSpPr>
                  <a:spLocks noChangeAspect="1" noChangeShapeType="1"/>
                </p:cNvSpPr>
                <p:nvPr/>
              </p:nvSpPr>
              <p:spPr bwMode="auto">
                <a:xfrm flipH="1">
                  <a:off x="2151" y="2661"/>
                  <a:ext cx="77" cy="3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48" name="Line 55"/>
                <p:cNvSpPr>
                  <a:spLocks noChangeAspect="1" noChangeShapeType="1"/>
                </p:cNvSpPr>
                <p:nvPr/>
              </p:nvSpPr>
              <p:spPr bwMode="auto">
                <a:xfrm flipH="1">
                  <a:off x="1885" y="2699"/>
                  <a:ext cx="5" cy="81"/>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49" name="Line 56"/>
                <p:cNvSpPr>
                  <a:spLocks noChangeAspect="1" noChangeShapeType="1"/>
                </p:cNvSpPr>
                <p:nvPr/>
              </p:nvSpPr>
              <p:spPr bwMode="auto">
                <a:xfrm>
                  <a:off x="2157" y="2700"/>
                  <a:ext cx="0" cy="85"/>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50" name="Line 57"/>
                <p:cNvSpPr>
                  <a:spLocks noChangeAspect="1" noChangeShapeType="1"/>
                </p:cNvSpPr>
                <p:nvPr/>
              </p:nvSpPr>
              <p:spPr bwMode="auto">
                <a:xfrm>
                  <a:off x="1889" y="2692"/>
                  <a:ext cx="91" cy="9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51" name="Line 58"/>
                <p:cNvSpPr>
                  <a:spLocks noChangeAspect="1" noChangeShapeType="1"/>
                </p:cNvSpPr>
                <p:nvPr/>
              </p:nvSpPr>
              <p:spPr bwMode="auto">
                <a:xfrm flipH="1">
                  <a:off x="1981" y="2692"/>
                  <a:ext cx="35" cy="93"/>
                </a:xfrm>
                <a:prstGeom prst="line">
                  <a:avLst/>
                </a:prstGeom>
                <a:noFill/>
                <a:ln w="19050">
                  <a:solidFill>
                    <a:schemeClr val="bg1"/>
                  </a:solidFill>
                  <a:round/>
                  <a:headEnd type="none" w="sm" len="sm"/>
                  <a:tailEnd type="none" w="sm" len="sm"/>
                </a:ln>
              </p:spPr>
              <p:txBody>
                <a:bodyPr wrap="none" anchor="ctr"/>
                <a:lstStyle/>
                <a:p>
                  <a:endParaRPr lang="ru-RU"/>
                </a:p>
              </p:txBody>
            </p:sp>
            <p:grpSp>
              <p:nvGrpSpPr>
                <p:cNvPr id="9" name="Group 59"/>
                <p:cNvGrpSpPr>
                  <a:grpSpLocks noChangeAspect="1"/>
                </p:cNvGrpSpPr>
                <p:nvPr/>
              </p:nvGrpSpPr>
              <p:grpSpPr bwMode="auto">
                <a:xfrm>
                  <a:off x="2017" y="2697"/>
                  <a:ext cx="131" cy="92"/>
                  <a:chOff x="2017" y="2697"/>
                  <a:chExt cx="131" cy="92"/>
                </a:xfrm>
              </p:grpSpPr>
              <p:sp>
                <p:nvSpPr>
                  <p:cNvPr id="17753" name="Line 60"/>
                  <p:cNvSpPr>
                    <a:spLocks noChangeAspect="1" noChangeShapeType="1"/>
                  </p:cNvSpPr>
                  <p:nvPr/>
                </p:nvSpPr>
                <p:spPr bwMode="auto">
                  <a:xfrm flipH="1">
                    <a:off x="2054" y="2697"/>
                    <a:ext cx="94" cy="92"/>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54" name="Line 61"/>
                  <p:cNvSpPr>
                    <a:spLocks noChangeAspect="1" noChangeShapeType="1"/>
                  </p:cNvSpPr>
                  <p:nvPr/>
                </p:nvSpPr>
                <p:spPr bwMode="auto">
                  <a:xfrm>
                    <a:off x="2017" y="2697"/>
                    <a:ext cx="36" cy="92"/>
                  </a:xfrm>
                  <a:prstGeom prst="line">
                    <a:avLst/>
                  </a:prstGeom>
                  <a:noFill/>
                  <a:ln w="19050">
                    <a:solidFill>
                      <a:schemeClr val="bg1"/>
                    </a:solidFill>
                    <a:round/>
                    <a:headEnd type="none" w="sm" len="sm"/>
                    <a:tailEnd type="none" w="sm" len="sm"/>
                  </a:ln>
                </p:spPr>
                <p:txBody>
                  <a:bodyPr wrap="none" anchor="ctr"/>
                  <a:lstStyle/>
                  <a:p>
                    <a:endParaRPr lang="ru-RU"/>
                  </a:p>
                </p:txBody>
              </p:sp>
            </p:grpSp>
          </p:grpSp>
          <p:sp>
            <p:nvSpPr>
              <p:cNvPr id="17728" name="Line 62"/>
              <p:cNvSpPr>
                <a:spLocks noChangeAspect="1" noChangeShapeType="1"/>
              </p:cNvSpPr>
              <p:nvPr/>
            </p:nvSpPr>
            <p:spPr bwMode="auto">
              <a:xfrm flipH="1">
                <a:off x="1715" y="2637"/>
                <a:ext cx="80"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29" name="Line 63"/>
              <p:cNvSpPr>
                <a:spLocks noChangeAspect="1" noChangeShapeType="1"/>
              </p:cNvSpPr>
              <p:nvPr/>
            </p:nvSpPr>
            <p:spPr bwMode="auto">
              <a:xfrm flipV="1">
                <a:off x="1880" y="2566"/>
                <a:ext cx="54" cy="38"/>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30" name="Line 64"/>
              <p:cNvSpPr>
                <a:spLocks noChangeAspect="1" noChangeShapeType="1"/>
              </p:cNvSpPr>
              <p:nvPr/>
            </p:nvSpPr>
            <p:spPr bwMode="auto">
              <a:xfrm flipH="1" flipV="1">
                <a:off x="1832" y="2555"/>
                <a:ext cx="11" cy="4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31" name="Line 65"/>
              <p:cNvSpPr>
                <a:spLocks noChangeAspect="1" noChangeShapeType="1"/>
              </p:cNvSpPr>
              <p:nvPr/>
            </p:nvSpPr>
            <p:spPr bwMode="auto">
              <a:xfrm flipH="1" flipV="1">
                <a:off x="1749" y="2586"/>
                <a:ext cx="60" cy="33"/>
              </a:xfrm>
              <a:prstGeom prst="line">
                <a:avLst/>
              </a:prstGeom>
              <a:noFill/>
              <a:ln w="19050">
                <a:solidFill>
                  <a:schemeClr val="bg1"/>
                </a:solidFill>
                <a:round/>
                <a:headEnd type="none" w="sm" len="sm"/>
                <a:tailEnd type="none" w="sm" len="sm"/>
              </a:ln>
            </p:spPr>
            <p:txBody>
              <a:bodyPr wrap="none" anchor="ctr"/>
              <a:lstStyle/>
              <a:p>
                <a:endParaRPr lang="ru-RU"/>
              </a:p>
            </p:txBody>
          </p:sp>
        </p:grpSp>
        <p:grpSp>
          <p:nvGrpSpPr>
            <p:cNvPr id="10" name="Group 66"/>
            <p:cNvGrpSpPr>
              <a:grpSpLocks noChangeAspect="1"/>
            </p:cNvGrpSpPr>
            <p:nvPr/>
          </p:nvGrpSpPr>
          <p:grpSpPr bwMode="auto">
            <a:xfrm>
              <a:off x="4901" y="1869"/>
              <a:ext cx="359" cy="222"/>
              <a:chOff x="1715" y="2555"/>
              <a:chExt cx="553" cy="341"/>
            </a:xfrm>
          </p:grpSpPr>
          <p:grpSp>
            <p:nvGrpSpPr>
              <p:cNvPr id="11" name="Group 67"/>
              <p:cNvGrpSpPr>
                <a:grpSpLocks noChangeAspect="1"/>
              </p:cNvGrpSpPr>
              <p:nvPr/>
            </p:nvGrpSpPr>
            <p:grpSpPr bwMode="auto">
              <a:xfrm>
                <a:off x="1768" y="2623"/>
                <a:ext cx="500" cy="273"/>
                <a:chOff x="1768" y="2623"/>
                <a:chExt cx="500" cy="273"/>
              </a:xfrm>
            </p:grpSpPr>
            <p:sp>
              <p:nvSpPr>
                <p:cNvPr id="17704" name="Line 68"/>
                <p:cNvSpPr>
                  <a:spLocks noChangeAspect="1" noChangeShapeType="1"/>
                </p:cNvSpPr>
                <p:nvPr/>
              </p:nvSpPr>
              <p:spPr bwMode="auto">
                <a:xfrm>
                  <a:off x="1768" y="2690"/>
                  <a:ext cx="495"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05" name="Line 69"/>
                <p:cNvSpPr>
                  <a:spLocks noChangeAspect="1" noChangeShapeType="1"/>
                </p:cNvSpPr>
                <p:nvPr/>
              </p:nvSpPr>
              <p:spPr bwMode="auto">
                <a:xfrm flipV="1">
                  <a:off x="1770" y="2623"/>
                  <a:ext cx="67" cy="67"/>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06" name="Line 70"/>
                <p:cNvSpPr>
                  <a:spLocks noChangeAspect="1" noChangeShapeType="1"/>
                </p:cNvSpPr>
                <p:nvPr/>
              </p:nvSpPr>
              <p:spPr bwMode="auto">
                <a:xfrm flipH="1" flipV="1">
                  <a:off x="1773" y="2692"/>
                  <a:ext cx="248" cy="20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07" name="Line 71"/>
                <p:cNvSpPr>
                  <a:spLocks noChangeAspect="1" noChangeShapeType="1"/>
                </p:cNvSpPr>
                <p:nvPr/>
              </p:nvSpPr>
              <p:spPr bwMode="auto">
                <a:xfrm flipH="1" flipV="1">
                  <a:off x="2196" y="2624"/>
                  <a:ext cx="67" cy="67"/>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08" name="Line 72"/>
                <p:cNvSpPr>
                  <a:spLocks noChangeAspect="1" noChangeShapeType="1"/>
                </p:cNvSpPr>
                <p:nvPr/>
              </p:nvSpPr>
              <p:spPr bwMode="auto">
                <a:xfrm>
                  <a:off x="1843" y="2623"/>
                  <a:ext cx="355"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09" name="Line 73"/>
                <p:cNvSpPr>
                  <a:spLocks noChangeAspect="1" noChangeShapeType="1"/>
                </p:cNvSpPr>
                <p:nvPr/>
              </p:nvSpPr>
              <p:spPr bwMode="auto">
                <a:xfrm flipV="1">
                  <a:off x="2020" y="2692"/>
                  <a:ext cx="248" cy="20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10" name="Line 74"/>
                <p:cNvSpPr>
                  <a:spLocks noChangeAspect="1" noChangeShapeType="1"/>
                </p:cNvSpPr>
                <p:nvPr/>
              </p:nvSpPr>
              <p:spPr bwMode="auto">
                <a:xfrm>
                  <a:off x="1802" y="2658"/>
                  <a:ext cx="428"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11" name="Line 75"/>
                <p:cNvSpPr>
                  <a:spLocks noChangeAspect="1" noChangeShapeType="1"/>
                </p:cNvSpPr>
                <p:nvPr/>
              </p:nvSpPr>
              <p:spPr bwMode="auto">
                <a:xfrm>
                  <a:off x="2019" y="2692"/>
                  <a:ext cx="0"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12" name="Line 76"/>
                <p:cNvSpPr>
                  <a:spLocks noChangeAspect="1" noChangeShapeType="1"/>
                </p:cNvSpPr>
                <p:nvPr/>
              </p:nvSpPr>
              <p:spPr bwMode="auto">
                <a:xfrm>
                  <a:off x="1882" y="2692"/>
                  <a:ext cx="138"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13" name="Line 77"/>
                <p:cNvSpPr>
                  <a:spLocks noChangeAspect="1" noChangeShapeType="1"/>
                </p:cNvSpPr>
                <p:nvPr/>
              </p:nvSpPr>
              <p:spPr bwMode="auto">
                <a:xfrm flipH="1">
                  <a:off x="2017" y="2692"/>
                  <a:ext cx="138"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14" name="Line 78"/>
                <p:cNvSpPr>
                  <a:spLocks noChangeAspect="1" noChangeShapeType="1"/>
                </p:cNvSpPr>
                <p:nvPr/>
              </p:nvSpPr>
              <p:spPr bwMode="auto">
                <a:xfrm>
                  <a:off x="1848" y="2625"/>
                  <a:ext cx="165" cy="62"/>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15" name="Line 79"/>
                <p:cNvSpPr>
                  <a:spLocks noChangeAspect="1" noChangeShapeType="1"/>
                </p:cNvSpPr>
                <p:nvPr/>
              </p:nvSpPr>
              <p:spPr bwMode="auto">
                <a:xfrm flipH="1">
                  <a:off x="2021" y="2627"/>
                  <a:ext cx="168" cy="61"/>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16" name="Line 80"/>
                <p:cNvSpPr>
                  <a:spLocks noChangeAspect="1" noChangeShapeType="1"/>
                </p:cNvSpPr>
                <p:nvPr/>
              </p:nvSpPr>
              <p:spPr bwMode="auto">
                <a:xfrm flipV="1">
                  <a:off x="1889" y="2623"/>
                  <a:ext cx="127" cy="66"/>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17" name="Line 81"/>
                <p:cNvSpPr>
                  <a:spLocks noChangeAspect="1" noChangeShapeType="1"/>
                </p:cNvSpPr>
                <p:nvPr/>
              </p:nvSpPr>
              <p:spPr bwMode="auto">
                <a:xfrm flipH="1" flipV="1">
                  <a:off x="2017" y="2623"/>
                  <a:ext cx="131" cy="66"/>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18" name="Line 82"/>
                <p:cNvSpPr>
                  <a:spLocks noChangeAspect="1" noChangeShapeType="1"/>
                </p:cNvSpPr>
                <p:nvPr/>
              </p:nvSpPr>
              <p:spPr bwMode="auto">
                <a:xfrm>
                  <a:off x="1804" y="2658"/>
                  <a:ext cx="77" cy="3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19" name="Line 83"/>
                <p:cNvSpPr>
                  <a:spLocks noChangeAspect="1" noChangeShapeType="1"/>
                </p:cNvSpPr>
                <p:nvPr/>
              </p:nvSpPr>
              <p:spPr bwMode="auto">
                <a:xfrm flipH="1">
                  <a:off x="2151" y="2661"/>
                  <a:ext cx="77" cy="3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20" name="Line 84"/>
                <p:cNvSpPr>
                  <a:spLocks noChangeAspect="1" noChangeShapeType="1"/>
                </p:cNvSpPr>
                <p:nvPr/>
              </p:nvSpPr>
              <p:spPr bwMode="auto">
                <a:xfrm flipH="1">
                  <a:off x="1885" y="2699"/>
                  <a:ext cx="5" cy="81"/>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21" name="Line 85"/>
                <p:cNvSpPr>
                  <a:spLocks noChangeAspect="1" noChangeShapeType="1"/>
                </p:cNvSpPr>
                <p:nvPr/>
              </p:nvSpPr>
              <p:spPr bwMode="auto">
                <a:xfrm>
                  <a:off x="2157" y="2700"/>
                  <a:ext cx="0" cy="85"/>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22" name="Line 86"/>
                <p:cNvSpPr>
                  <a:spLocks noChangeAspect="1" noChangeShapeType="1"/>
                </p:cNvSpPr>
                <p:nvPr/>
              </p:nvSpPr>
              <p:spPr bwMode="auto">
                <a:xfrm>
                  <a:off x="1889" y="2692"/>
                  <a:ext cx="91" cy="9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23" name="Line 87"/>
                <p:cNvSpPr>
                  <a:spLocks noChangeAspect="1" noChangeShapeType="1"/>
                </p:cNvSpPr>
                <p:nvPr/>
              </p:nvSpPr>
              <p:spPr bwMode="auto">
                <a:xfrm flipH="1">
                  <a:off x="1981" y="2692"/>
                  <a:ext cx="35" cy="93"/>
                </a:xfrm>
                <a:prstGeom prst="line">
                  <a:avLst/>
                </a:prstGeom>
                <a:noFill/>
                <a:ln w="19050">
                  <a:solidFill>
                    <a:schemeClr val="bg1"/>
                  </a:solidFill>
                  <a:round/>
                  <a:headEnd type="none" w="sm" len="sm"/>
                  <a:tailEnd type="none" w="sm" len="sm"/>
                </a:ln>
              </p:spPr>
              <p:txBody>
                <a:bodyPr wrap="none" anchor="ctr"/>
                <a:lstStyle/>
                <a:p>
                  <a:endParaRPr lang="ru-RU"/>
                </a:p>
              </p:txBody>
            </p:sp>
            <p:grpSp>
              <p:nvGrpSpPr>
                <p:cNvPr id="12" name="Group 88"/>
                <p:cNvGrpSpPr>
                  <a:grpSpLocks noChangeAspect="1"/>
                </p:cNvGrpSpPr>
                <p:nvPr/>
              </p:nvGrpSpPr>
              <p:grpSpPr bwMode="auto">
                <a:xfrm>
                  <a:off x="2017" y="2697"/>
                  <a:ext cx="131" cy="92"/>
                  <a:chOff x="2017" y="2697"/>
                  <a:chExt cx="131" cy="92"/>
                </a:xfrm>
              </p:grpSpPr>
              <p:sp>
                <p:nvSpPr>
                  <p:cNvPr id="17725" name="Line 89"/>
                  <p:cNvSpPr>
                    <a:spLocks noChangeAspect="1" noChangeShapeType="1"/>
                  </p:cNvSpPr>
                  <p:nvPr/>
                </p:nvSpPr>
                <p:spPr bwMode="auto">
                  <a:xfrm flipH="1">
                    <a:off x="2054" y="2697"/>
                    <a:ext cx="94" cy="92"/>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26" name="Line 90"/>
                  <p:cNvSpPr>
                    <a:spLocks noChangeAspect="1" noChangeShapeType="1"/>
                  </p:cNvSpPr>
                  <p:nvPr/>
                </p:nvSpPr>
                <p:spPr bwMode="auto">
                  <a:xfrm>
                    <a:off x="2017" y="2697"/>
                    <a:ext cx="36" cy="92"/>
                  </a:xfrm>
                  <a:prstGeom prst="line">
                    <a:avLst/>
                  </a:prstGeom>
                  <a:noFill/>
                  <a:ln w="19050">
                    <a:solidFill>
                      <a:schemeClr val="bg1"/>
                    </a:solidFill>
                    <a:round/>
                    <a:headEnd type="none" w="sm" len="sm"/>
                    <a:tailEnd type="none" w="sm" len="sm"/>
                  </a:ln>
                </p:spPr>
                <p:txBody>
                  <a:bodyPr wrap="none" anchor="ctr"/>
                  <a:lstStyle/>
                  <a:p>
                    <a:endParaRPr lang="ru-RU"/>
                  </a:p>
                </p:txBody>
              </p:sp>
            </p:grpSp>
          </p:grpSp>
          <p:sp>
            <p:nvSpPr>
              <p:cNvPr id="17700" name="Line 91"/>
              <p:cNvSpPr>
                <a:spLocks noChangeAspect="1" noChangeShapeType="1"/>
              </p:cNvSpPr>
              <p:nvPr/>
            </p:nvSpPr>
            <p:spPr bwMode="auto">
              <a:xfrm flipH="1">
                <a:off x="1715" y="2637"/>
                <a:ext cx="80"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01" name="Line 92"/>
              <p:cNvSpPr>
                <a:spLocks noChangeAspect="1" noChangeShapeType="1"/>
              </p:cNvSpPr>
              <p:nvPr/>
            </p:nvSpPr>
            <p:spPr bwMode="auto">
              <a:xfrm flipV="1">
                <a:off x="1880" y="2566"/>
                <a:ext cx="54" cy="38"/>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02" name="Line 93"/>
              <p:cNvSpPr>
                <a:spLocks noChangeAspect="1" noChangeShapeType="1"/>
              </p:cNvSpPr>
              <p:nvPr/>
            </p:nvSpPr>
            <p:spPr bwMode="auto">
              <a:xfrm flipH="1" flipV="1">
                <a:off x="1832" y="2555"/>
                <a:ext cx="11" cy="4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703" name="Line 94"/>
              <p:cNvSpPr>
                <a:spLocks noChangeAspect="1" noChangeShapeType="1"/>
              </p:cNvSpPr>
              <p:nvPr/>
            </p:nvSpPr>
            <p:spPr bwMode="auto">
              <a:xfrm flipH="1" flipV="1">
                <a:off x="1749" y="2586"/>
                <a:ext cx="60" cy="33"/>
              </a:xfrm>
              <a:prstGeom prst="line">
                <a:avLst/>
              </a:prstGeom>
              <a:noFill/>
              <a:ln w="19050">
                <a:solidFill>
                  <a:schemeClr val="bg1"/>
                </a:solidFill>
                <a:round/>
                <a:headEnd type="none" w="sm" len="sm"/>
                <a:tailEnd type="none" w="sm" len="sm"/>
              </a:ln>
            </p:spPr>
            <p:txBody>
              <a:bodyPr wrap="none" anchor="ctr"/>
              <a:lstStyle/>
              <a:p>
                <a:endParaRPr lang="ru-RU"/>
              </a:p>
            </p:txBody>
          </p:sp>
        </p:grpSp>
        <p:grpSp>
          <p:nvGrpSpPr>
            <p:cNvPr id="13" name="Group 95"/>
            <p:cNvGrpSpPr>
              <a:grpSpLocks noChangeAspect="1"/>
            </p:cNvGrpSpPr>
            <p:nvPr/>
          </p:nvGrpSpPr>
          <p:grpSpPr bwMode="auto">
            <a:xfrm>
              <a:off x="4146" y="1656"/>
              <a:ext cx="359" cy="222"/>
              <a:chOff x="1715" y="2555"/>
              <a:chExt cx="553" cy="341"/>
            </a:xfrm>
          </p:grpSpPr>
          <p:grpSp>
            <p:nvGrpSpPr>
              <p:cNvPr id="14" name="Group 96"/>
              <p:cNvGrpSpPr>
                <a:grpSpLocks noChangeAspect="1"/>
              </p:cNvGrpSpPr>
              <p:nvPr/>
            </p:nvGrpSpPr>
            <p:grpSpPr bwMode="auto">
              <a:xfrm>
                <a:off x="1768" y="2623"/>
                <a:ext cx="500" cy="273"/>
                <a:chOff x="1768" y="2623"/>
                <a:chExt cx="500" cy="273"/>
              </a:xfrm>
            </p:grpSpPr>
            <p:sp>
              <p:nvSpPr>
                <p:cNvPr id="17676" name="Line 97"/>
                <p:cNvSpPr>
                  <a:spLocks noChangeAspect="1" noChangeShapeType="1"/>
                </p:cNvSpPr>
                <p:nvPr/>
              </p:nvSpPr>
              <p:spPr bwMode="auto">
                <a:xfrm>
                  <a:off x="1768" y="2690"/>
                  <a:ext cx="495"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77" name="Line 98"/>
                <p:cNvSpPr>
                  <a:spLocks noChangeAspect="1" noChangeShapeType="1"/>
                </p:cNvSpPr>
                <p:nvPr/>
              </p:nvSpPr>
              <p:spPr bwMode="auto">
                <a:xfrm flipV="1">
                  <a:off x="1770" y="2623"/>
                  <a:ext cx="67" cy="67"/>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78" name="Line 99"/>
                <p:cNvSpPr>
                  <a:spLocks noChangeAspect="1" noChangeShapeType="1"/>
                </p:cNvSpPr>
                <p:nvPr/>
              </p:nvSpPr>
              <p:spPr bwMode="auto">
                <a:xfrm flipH="1" flipV="1">
                  <a:off x="1773" y="2692"/>
                  <a:ext cx="248" cy="20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79" name="Line 100"/>
                <p:cNvSpPr>
                  <a:spLocks noChangeAspect="1" noChangeShapeType="1"/>
                </p:cNvSpPr>
                <p:nvPr/>
              </p:nvSpPr>
              <p:spPr bwMode="auto">
                <a:xfrm flipH="1" flipV="1">
                  <a:off x="2196" y="2624"/>
                  <a:ext cx="67" cy="67"/>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80" name="Line 101"/>
                <p:cNvSpPr>
                  <a:spLocks noChangeAspect="1" noChangeShapeType="1"/>
                </p:cNvSpPr>
                <p:nvPr/>
              </p:nvSpPr>
              <p:spPr bwMode="auto">
                <a:xfrm>
                  <a:off x="1843" y="2623"/>
                  <a:ext cx="355"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81" name="Line 102"/>
                <p:cNvSpPr>
                  <a:spLocks noChangeAspect="1" noChangeShapeType="1"/>
                </p:cNvSpPr>
                <p:nvPr/>
              </p:nvSpPr>
              <p:spPr bwMode="auto">
                <a:xfrm flipV="1">
                  <a:off x="2020" y="2692"/>
                  <a:ext cx="248" cy="20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82" name="Line 103"/>
                <p:cNvSpPr>
                  <a:spLocks noChangeAspect="1" noChangeShapeType="1"/>
                </p:cNvSpPr>
                <p:nvPr/>
              </p:nvSpPr>
              <p:spPr bwMode="auto">
                <a:xfrm>
                  <a:off x="1802" y="2658"/>
                  <a:ext cx="428"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83" name="Line 104"/>
                <p:cNvSpPr>
                  <a:spLocks noChangeAspect="1" noChangeShapeType="1"/>
                </p:cNvSpPr>
                <p:nvPr/>
              </p:nvSpPr>
              <p:spPr bwMode="auto">
                <a:xfrm>
                  <a:off x="2019" y="2692"/>
                  <a:ext cx="0"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84" name="Line 105"/>
                <p:cNvSpPr>
                  <a:spLocks noChangeAspect="1" noChangeShapeType="1"/>
                </p:cNvSpPr>
                <p:nvPr/>
              </p:nvSpPr>
              <p:spPr bwMode="auto">
                <a:xfrm>
                  <a:off x="1882" y="2692"/>
                  <a:ext cx="138"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85" name="Line 106"/>
                <p:cNvSpPr>
                  <a:spLocks noChangeAspect="1" noChangeShapeType="1"/>
                </p:cNvSpPr>
                <p:nvPr/>
              </p:nvSpPr>
              <p:spPr bwMode="auto">
                <a:xfrm flipH="1">
                  <a:off x="2017" y="2692"/>
                  <a:ext cx="138"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86" name="Line 107"/>
                <p:cNvSpPr>
                  <a:spLocks noChangeAspect="1" noChangeShapeType="1"/>
                </p:cNvSpPr>
                <p:nvPr/>
              </p:nvSpPr>
              <p:spPr bwMode="auto">
                <a:xfrm>
                  <a:off x="1848" y="2625"/>
                  <a:ext cx="165" cy="62"/>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87" name="Line 108"/>
                <p:cNvSpPr>
                  <a:spLocks noChangeAspect="1" noChangeShapeType="1"/>
                </p:cNvSpPr>
                <p:nvPr/>
              </p:nvSpPr>
              <p:spPr bwMode="auto">
                <a:xfrm flipH="1">
                  <a:off x="2021" y="2627"/>
                  <a:ext cx="168" cy="61"/>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88" name="Line 109"/>
                <p:cNvSpPr>
                  <a:spLocks noChangeAspect="1" noChangeShapeType="1"/>
                </p:cNvSpPr>
                <p:nvPr/>
              </p:nvSpPr>
              <p:spPr bwMode="auto">
                <a:xfrm flipV="1">
                  <a:off x="1889" y="2623"/>
                  <a:ext cx="127" cy="66"/>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89" name="Line 110"/>
                <p:cNvSpPr>
                  <a:spLocks noChangeAspect="1" noChangeShapeType="1"/>
                </p:cNvSpPr>
                <p:nvPr/>
              </p:nvSpPr>
              <p:spPr bwMode="auto">
                <a:xfrm flipH="1" flipV="1">
                  <a:off x="2017" y="2623"/>
                  <a:ext cx="131" cy="66"/>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90" name="Line 111"/>
                <p:cNvSpPr>
                  <a:spLocks noChangeAspect="1" noChangeShapeType="1"/>
                </p:cNvSpPr>
                <p:nvPr/>
              </p:nvSpPr>
              <p:spPr bwMode="auto">
                <a:xfrm>
                  <a:off x="1804" y="2658"/>
                  <a:ext cx="77" cy="3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91" name="Line 112"/>
                <p:cNvSpPr>
                  <a:spLocks noChangeAspect="1" noChangeShapeType="1"/>
                </p:cNvSpPr>
                <p:nvPr/>
              </p:nvSpPr>
              <p:spPr bwMode="auto">
                <a:xfrm flipH="1">
                  <a:off x="2151" y="2661"/>
                  <a:ext cx="77" cy="3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92" name="Line 113"/>
                <p:cNvSpPr>
                  <a:spLocks noChangeAspect="1" noChangeShapeType="1"/>
                </p:cNvSpPr>
                <p:nvPr/>
              </p:nvSpPr>
              <p:spPr bwMode="auto">
                <a:xfrm flipH="1">
                  <a:off x="1885" y="2699"/>
                  <a:ext cx="5" cy="81"/>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93" name="Line 114"/>
                <p:cNvSpPr>
                  <a:spLocks noChangeAspect="1" noChangeShapeType="1"/>
                </p:cNvSpPr>
                <p:nvPr/>
              </p:nvSpPr>
              <p:spPr bwMode="auto">
                <a:xfrm>
                  <a:off x="2157" y="2700"/>
                  <a:ext cx="0" cy="85"/>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94" name="Line 115"/>
                <p:cNvSpPr>
                  <a:spLocks noChangeAspect="1" noChangeShapeType="1"/>
                </p:cNvSpPr>
                <p:nvPr/>
              </p:nvSpPr>
              <p:spPr bwMode="auto">
                <a:xfrm>
                  <a:off x="1889" y="2692"/>
                  <a:ext cx="91" cy="9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95" name="Line 116"/>
                <p:cNvSpPr>
                  <a:spLocks noChangeAspect="1" noChangeShapeType="1"/>
                </p:cNvSpPr>
                <p:nvPr/>
              </p:nvSpPr>
              <p:spPr bwMode="auto">
                <a:xfrm flipH="1">
                  <a:off x="1981" y="2692"/>
                  <a:ext cx="35" cy="93"/>
                </a:xfrm>
                <a:prstGeom prst="line">
                  <a:avLst/>
                </a:prstGeom>
                <a:noFill/>
                <a:ln w="19050">
                  <a:solidFill>
                    <a:schemeClr val="bg1"/>
                  </a:solidFill>
                  <a:round/>
                  <a:headEnd type="none" w="sm" len="sm"/>
                  <a:tailEnd type="none" w="sm" len="sm"/>
                </a:ln>
              </p:spPr>
              <p:txBody>
                <a:bodyPr wrap="none" anchor="ctr"/>
                <a:lstStyle/>
                <a:p>
                  <a:endParaRPr lang="ru-RU"/>
                </a:p>
              </p:txBody>
            </p:sp>
            <p:grpSp>
              <p:nvGrpSpPr>
                <p:cNvPr id="15" name="Group 117"/>
                <p:cNvGrpSpPr>
                  <a:grpSpLocks noChangeAspect="1"/>
                </p:cNvGrpSpPr>
                <p:nvPr/>
              </p:nvGrpSpPr>
              <p:grpSpPr bwMode="auto">
                <a:xfrm>
                  <a:off x="2017" y="2697"/>
                  <a:ext cx="131" cy="92"/>
                  <a:chOff x="2017" y="2697"/>
                  <a:chExt cx="131" cy="92"/>
                </a:xfrm>
              </p:grpSpPr>
              <p:sp>
                <p:nvSpPr>
                  <p:cNvPr id="17697" name="Line 118"/>
                  <p:cNvSpPr>
                    <a:spLocks noChangeAspect="1" noChangeShapeType="1"/>
                  </p:cNvSpPr>
                  <p:nvPr/>
                </p:nvSpPr>
                <p:spPr bwMode="auto">
                  <a:xfrm flipH="1">
                    <a:off x="2054" y="2697"/>
                    <a:ext cx="94" cy="92"/>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98" name="Line 119"/>
                  <p:cNvSpPr>
                    <a:spLocks noChangeAspect="1" noChangeShapeType="1"/>
                  </p:cNvSpPr>
                  <p:nvPr/>
                </p:nvSpPr>
                <p:spPr bwMode="auto">
                  <a:xfrm>
                    <a:off x="2017" y="2697"/>
                    <a:ext cx="36" cy="92"/>
                  </a:xfrm>
                  <a:prstGeom prst="line">
                    <a:avLst/>
                  </a:prstGeom>
                  <a:noFill/>
                  <a:ln w="19050">
                    <a:solidFill>
                      <a:schemeClr val="bg1"/>
                    </a:solidFill>
                    <a:round/>
                    <a:headEnd type="none" w="sm" len="sm"/>
                    <a:tailEnd type="none" w="sm" len="sm"/>
                  </a:ln>
                </p:spPr>
                <p:txBody>
                  <a:bodyPr wrap="none" anchor="ctr"/>
                  <a:lstStyle/>
                  <a:p>
                    <a:endParaRPr lang="ru-RU"/>
                  </a:p>
                </p:txBody>
              </p:sp>
            </p:grpSp>
          </p:grpSp>
          <p:sp>
            <p:nvSpPr>
              <p:cNvPr id="17672" name="Line 120"/>
              <p:cNvSpPr>
                <a:spLocks noChangeAspect="1" noChangeShapeType="1"/>
              </p:cNvSpPr>
              <p:nvPr/>
            </p:nvSpPr>
            <p:spPr bwMode="auto">
              <a:xfrm flipH="1">
                <a:off x="1715" y="2637"/>
                <a:ext cx="80"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73" name="Line 121"/>
              <p:cNvSpPr>
                <a:spLocks noChangeAspect="1" noChangeShapeType="1"/>
              </p:cNvSpPr>
              <p:nvPr/>
            </p:nvSpPr>
            <p:spPr bwMode="auto">
              <a:xfrm flipV="1">
                <a:off x="1880" y="2566"/>
                <a:ext cx="54" cy="38"/>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74" name="Line 122"/>
              <p:cNvSpPr>
                <a:spLocks noChangeAspect="1" noChangeShapeType="1"/>
              </p:cNvSpPr>
              <p:nvPr/>
            </p:nvSpPr>
            <p:spPr bwMode="auto">
              <a:xfrm flipH="1" flipV="1">
                <a:off x="1832" y="2555"/>
                <a:ext cx="11" cy="4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75" name="Line 123"/>
              <p:cNvSpPr>
                <a:spLocks noChangeAspect="1" noChangeShapeType="1"/>
              </p:cNvSpPr>
              <p:nvPr/>
            </p:nvSpPr>
            <p:spPr bwMode="auto">
              <a:xfrm flipH="1" flipV="1">
                <a:off x="1749" y="2586"/>
                <a:ext cx="60" cy="33"/>
              </a:xfrm>
              <a:prstGeom prst="line">
                <a:avLst/>
              </a:prstGeom>
              <a:noFill/>
              <a:ln w="19050">
                <a:solidFill>
                  <a:schemeClr val="bg1"/>
                </a:solidFill>
                <a:round/>
                <a:headEnd type="none" w="sm" len="sm"/>
                <a:tailEnd type="none" w="sm" len="sm"/>
              </a:ln>
            </p:spPr>
            <p:txBody>
              <a:bodyPr wrap="none" anchor="ctr"/>
              <a:lstStyle/>
              <a:p>
                <a:endParaRPr lang="ru-RU"/>
              </a:p>
            </p:txBody>
          </p:sp>
        </p:grpSp>
        <p:grpSp>
          <p:nvGrpSpPr>
            <p:cNvPr id="16" name="Group 124"/>
            <p:cNvGrpSpPr>
              <a:grpSpLocks noChangeAspect="1"/>
            </p:cNvGrpSpPr>
            <p:nvPr/>
          </p:nvGrpSpPr>
          <p:grpSpPr bwMode="auto">
            <a:xfrm>
              <a:off x="4512" y="1052"/>
              <a:ext cx="359" cy="222"/>
              <a:chOff x="1715" y="2555"/>
              <a:chExt cx="553" cy="341"/>
            </a:xfrm>
          </p:grpSpPr>
          <p:grpSp>
            <p:nvGrpSpPr>
              <p:cNvPr id="17" name="Group 125"/>
              <p:cNvGrpSpPr>
                <a:grpSpLocks noChangeAspect="1"/>
              </p:cNvGrpSpPr>
              <p:nvPr/>
            </p:nvGrpSpPr>
            <p:grpSpPr bwMode="auto">
              <a:xfrm>
                <a:off x="1768" y="2623"/>
                <a:ext cx="500" cy="273"/>
                <a:chOff x="1768" y="2623"/>
                <a:chExt cx="500" cy="273"/>
              </a:xfrm>
            </p:grpSpPr>
            <p:sp>
              <p:nvSpPr>
                <p:cNvPr id="17648" name="Line 126"/>
                <p:cNvSpPr>
                  <a:spLocks noChangeAspect="1" noChangeShapeType="1"/>
                </p:cNvSpPr>
                <p:nvPr/>
              </p:nvSpPr>
              <p:spPr bwMode="auto">
                <a:xfrm>
                  <a:off x="1768" y="2690"/>
                  <a:ext cx="495"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49" name="Line 127"/>
                <p:cNvSpPr>
                  <a:spLocks noChangeAspect="1" noChangeShapeType="1"/>
                </p:cNvSpPr>
                <p:nvPr/>
              </p:nvSpPr>
              <p:spPr bwMode="auto">
                <a:xfrm flipV="1">
                  <a:off x="1770" y="2623"/>
                  <a:ext cx="67" cy="67"/>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50" name="Line 128"/>
                <p:cNvSpPr>
                  <a:spLocks noChangeAspect="1" noChangeShapeType="1"/>
                </p:cNvSpPr>
                <p:nvPr/>
              </p:nvSpPr>
              <p:spPr bwMode="auto">
                <a:xfrm flipH="1" flipV="1">
                  <a:off x="1773" y="2692"/>
                  <a:ext cx="248" cy="20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51" name="Line 129"/>
                <p:cNvSpPr>
                  <a:spLocks noChangeAspect="1" noChangeShapeType="1"/>
                </p:cNvSpPr>
                <p:nvPr/>
              </p:nvSpPr>
              <p:spPr bwMode="auto">
                <a:xfrm flipH="1" flipV="1">
                  <a:off x="2196" y="2624"/>
                  <a:ext cx="67" cy="67"/>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52" name="Line 130"/>
                <p:cNvSpPr>
                  <a:spLocks noChangeAspect="1" noChangeShapeType="1"/>
                </p:cNvSpPr>
                <p:nvPr/>
              </p:nvSpPr>
              <p:spPr bwMode="auto">
                <a:xfrm>
                  <a:off x="1843" y="2623"/>
                  <a:ext cx="355"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53" name="Line 131"/>
                <p:cNvSpPr>
                  <a:spLocks noChangeAspect="1" noChangeShapeType="1"/>
                </p:cNvSpPr>
                <p:nvPr/>
              </p:nvSpPr>
              <p:spPr bwMode="auto">
                <a:xfrm flipV="1">
                  <a:off x="2020" y="2692"/>
                  <a:ext cx="248" cy="20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54" name="Line 132"/>
                <p:cNvSpPr>
                  <a:spLocks noChangeAspect="1" noChangeShapeType="1"/>
                </p:cNvSpPr>
                <p:nvPr/>
              </p:nvSpPr>
              <p:spPr bwMode="auto">
                <a:xfrm>
                  <a:off x="1802" y="2658"/>
                  <a:ext cx="428"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55" name="Line 133"/>
                <p:cNvSpPr>
                  <a:spLocks noChangeAspect="1" noChangeShapeType="1"/>
                </p:cNvSpPr>
                <p:nvPr/>
              </p:nvSpPr>
              <p:spPr bwMode="auto">
                <a:xfrm>
                  <a:off x="2019" y="2692"/>
                  <a:ext cx="0"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56" name="Line 134"/>
                <p:cNvSpPr>
                  <a:spLocks noChangeAspect="1" noChangeShapeType="1"/>
                </p:cNvSpPr>
                <p:nvPr/>
              </p:nvSpPr>
              <p:spPr bwMode="auto">
                <a:xfrm>
                  <a:off x="1882" y="2692"/>
                  <a:ext cx="138"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57" name="Line 135"/>
                <p:cNvSpPr>
                  <a:spLocks noChangeAspect="1" noChangeShapeType="1"/>
                </p:cNvSpPr>
                <p:nvPr/>
              </p:nvSpPr>
              <p:spPr bwMode="auto">
                <a:xfrm flipH="1">
                  <a:off x="2017" y="2692"/>
                  <a:ext cx="138"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58" name="Line 136"/>
                <p:cNvSpPr>
                  <a:spLocks noChangeAspect="1" noChangeShapeType="1"/>
                </p:cNvSpPr>
                <p:nvPr/>
              </p:nvSpPr>
              <p:spPr bwMode="auto">
                <a:xfrm>
                  <a:off x="1848" y="2625"/>
                  <a:ext cx="165" cy="62"/>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59" name="Line 137"/>
                <p:cNvSpPr>
                  <a:spLocks noChangeAspect="1" noChangeShapeType="1"/>
                </p:cNvSpPr>
                <p:nvPr/>
              </p:nvSpPr>
              <p:spPr bwMode="auto">
                <a:xfrm flipH="1">
                  <a:off x="2021" y="2627"/>
                  <a:ext cx="168" cy="61"/>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60" name="Line 138"/>
                <p:cNvSpPr>
                  <a:spLocks noChangeAspect="1" noChangeShapeType="1"/>
                </p:cNvSpPr>
                <p:nvPr/>
              </p:nvSpPr>
              <p:spPr bwMode="auto">
                <a:xfrm flipV="1">
                  <a:off x="1889" y="2623"/>
                  <a:ext cx="127" cy="66"/>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61" name="Line 139"/>
                <p:cNvSpPr>
                  <a:spLocks noChangeAspect="1" noChangeShapeType="1"/>
                </p:cNvSpPr>
                <p:nvPr/>
              </p:nvSpPr>
              <p:spPr bwMode="auto">
                <a:xfrm flipH="1" flipV="1">
                  <a:off x="2017" y="2623"/>
                  <a:ext cx="131" cy="66"/>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62" name="Line 140"/>
                <p:cNvSpPr>
                  <a:spLocks noChangeAspect="1" noChangeShapeType="1"/>
                </p:cNvSpPr>
                <p:nvPr/>
              </p:nvSpPr>
              <p:spPr bwMode="auto">
                <a:xfrm>
                  <a:off x="1804" y="2658"/>
                  <a:ext cx="77" cy="3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63" name="Line 141"/>
                <p:cNvSpPr>
                  <a:spLocks noChangeAspect="1" noChangeShapeType="1"/>
                </p:cNvSpPr>
                <p:nvPr/>
              </p:nvSpPr>
              <p:spPr bwMode="auto">
                <a:xfrm flipH="1">
                  <a:off x="2151" y="2661"/>
                  <a:ext cx="77" cy="3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64" name="Line 142"/>
                <p:cNvSpPr>
                  <a:spLocks noChangeAspect="1" noChangeShapeType="1"/>
                </p:cNvSpPr>
                <p:nvPr/>
              </p:nvSpPr>
              <p:spPr bwMode="auto">
                <a:xfrm flipH="1">
                  <a:off x="1885" y="2699"/>
                  <a:ext cx="5" cy="81"/>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65" name="Line 143"/>
                <p:cNvSpPr>
                  <a:spLocks noChangeAspect="1" noChangeShapeType="1"/>
                </p:cNvSpPr>
                <p:nvPr/>
              </p:nvSpPr>
              <p:spPr bwMode="auto">
                <a:xfrm>
                  <a:off x="2157" y="2700"/>
                  <a:ext cx="0" cy="85"/>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66" name="Line 144"/>
                <p:cNvSpPr>
                  <a:spLocks noChangeAspect="1" noChangeShapeType="1"/>
                </p:cNvSpPr>
                <p:nvPr/>
              </p:nvSpPr>
              <p:spPr bwMode="auto">
                <a:xfrm>
                  <a:off x="1889" y="2692"/>
                  <a:ext cx="91" cy="9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67" name="Line 145"/>
                <p:cNvSpPr>
                  <a:spLocks noChangeAspect="1" noChangeShapeType="1"/>
                </p:cNvSpPr>
                <p:nvPr/>
              </p:nvSpPr>
              <p:spPr bwMode="auto">
                <a:xfrm flipH="1">
                  <a:off x="1981" y="2692"/>
                  <a:ext cx="35" cy="93"/>
                </a:xfrm>
                <a:prstGeom prst="line">
                  <a:avLst/>
                </a:prstGeom>
                <a:noFill/>
                <a:ln w="19050">
                  <a:solidFill>
                    <a:schemeClr val="bg1"/>
                  </a:solidFill>
                  <a:round/>
                  <a:headEnd type="none" w="sm" len="sm"/>
                  <a:tailEnd type="none" w="sm" len="sm"/>
                </a:ln>
              </p:spPr>
              <p:txBody>
                <a:bodyPr wrap="none" anchor="ctr"/>
                <a:lstStyle/>
                <a:p>
                  <a:endParaRPr lang="ru-RU"/>
                </a:p>
              </p:txBody>
            </p:sp>
            <p:grpSp>
              <p:nvGrpSpPr>
                <p:cNvPr id="18" name="Group 146"/>
                <p:cNvGrpSpPr>
                  <a:grpSpLocks noChangeAspect="1"/>
                </p:cNvGrpSpPr>
                <p:nvPr/>
              </p:nvGrpSpPr>
              <p:grpSpPr bwMode="auto">
                <a:xfrm>
                  <a:off x="2017" y="2697"/>
                  <a:ext cx="131" cy="92"/>
                  <a:chOff x="2017" y="2697"/>
                  <a:chExt cx="131" cy="92"/>
                </a:xfrm>
              </p:grpSpPr>
              <p:sp>
                <p:nvSpPr>
                  <p:cNvPr id="17669" name="Line 147"/>
                  <p:cNvSpPr>
                    <a:spLocks noChangeAspect="1" noChangeShapeType="1"/>
                  </p:cNvSpPr>
                  <p:nvPr/>
                </p:nvSpPr>
                <p:spPr bwMode="auto">
                  <a:xfrm flipH="1">
                    <a:off x="2054" y="2697"/>
                    <a:ext cx="94" cy="92"/>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70" name="Line 148"/>
                  <p:cNvSpPr>
                    <a:spLocks noChangeAspect="1" noChangeShapeType="1"/>
                  </p:cNvSpPr>
                  <p:nvPr/>
                </p:nvSpPr>
                <p:spPr bwMode="auto">
                  <a:xfrm>
                    <a:off x="2017" y="2697"/>
                    <a:ext cx="36" cy="92"/>
                  </a:xfrm>
                  <a:prstGeom prst="line">
                    <a:avLst/>
                  </a:prstGeom>
                  <a:noFill/>
                  <a:ln w="19050">
                    <a:solidFill>
                      <a:schemeClr val="bg1"/>
                    </a:solidFill>
                    <a:round/>
                    <a:headEnd type="none" w="sm" len="sm"/>
                    <a:tailEnd type="none" w="sm" len="sm"/>
                  </a:ln>
                </p:spPr>
                <p:txBody>
                  <a:bodyPr wrap="none" anchor="ctr"/>
                  <a:lstStyle/>
                  <a:p>
                    <a:endParaRPr lang="ru-RU"/>
                  </a:p>
                </p:txBody>
              </p:sp>
            </p:grpSp>
          </p:grpSp>
          <p:sp>
            <p:nvSpPr>
              <p:cNvPr id="17644" name="Line 149"/>
              <p:cNvSpPr>
                <a:spLocks noChangeAspect="1" noChangeShapeType="1"/>
              </p:cNvSpPr>
              <p:nvPr/>
            </p:nvSpPr>
            <p:spPr bwMode="auto">
              <a:xfrm flipH="1">
                <a:off x="1715" y="2637"/>
                <a:ext cx="80"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45" name="Line 150"/>
              <p:cNvSpPr>
                <a:spLocks noChangeAspect="1" noChangeShapeType="1"/>
              </p:cNvSpPr>
              <p:nvPr/>
            </p:nvSpPr>
            <p:spPr bwMode="auto">
              <a:xfrm flipV="1">
                <a:off x="1880" y="2566"/>
                <a:ext cx="54" cy="38"/>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46" name="Line 151"/>
              <p:cNvSpPr>
                <a:spLocks noChangeAspect="1" noChangeShapeType="1"/>
              </p:cNvSpPr>
              <p:nvPr/>
            </p:nvSpPr>
            <p:spPr bwMode="auto">
              <a:xfrm flipH="1" flipV="1">
                <a:off x="1832" y="2555"/>
                <a:ext cx="11" cy="4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647" name="Line 152"/>
              <p:cNvSpPr>
                <a:spLocks noChangeAspect="1" noChangeShapeType="1"/>
              </p:cNvSpPr>
              <p:nvPr/>
            </p:nvSpPr>
            <p:spPr bwMode="auto">
              <a:xfrm flipH="1" flipV="1">
                <a:off x="1749" y="2586"/>
                <a:ext cx="60" cy="33"/>
              </a:xfrm>
              <a:prstGeom prst="line">
                <a:avLst/>
              </a:prstGeom>
              <a:noFill/>
              <a:ln w="19050">
                <a:solidFill>
                  <a:schemeClr val="bg1"/>
                </a:solidFill>
                <a:round/>
                <a:headEnd type="none" w="sm" len="sm"/>
                <a:tailEnd type="none" w="sm" len="sm"/>
              </a:ln>
            </p:spPr>
            <p:txBody>
              <a:bodyPr wrap="none" anchor="ctr"/>
              <a:lstStyle/>
              <a:p>
                <a:endParaRPr lang="ru-RU"/>
              </a:p>
            </p:txBody>
          </p:sp>
        </p:grpSp>
      </p:grpSp>
      <p:grpSp>
        <p:nvGrpSpPr>
          <p:cNvPr id="19" name="Group 153"/>
          <p:cNvGrpSpPr>
            <a:grpSpLocks/>
          </p:cNvGrpSpPr>
          <p:nvPr/>
        </p:nvGrpSpPr>
        <p:grpSpPr bwMode="auto">
          <a:xfrm>
            <a:off x="6553200" y="1419225"/>
            <a:ext cx="2160588" cy="4829175"/>
            <a:chOff x="4029" y="801"/>
            <a:chExt cx="1361" cy="3042"/>
          </a:xfrm>
        </p:grpSpPr>
        <p:grpSp>
          <p:nvGrpSpPr>
            <p:cNvPr id="20" name="Group 154"/>
            <p:cNvGrpSpPr>
              <a:grpSpLocks/>
            </p:cNvGrpSpPr>
            <p:nvPr/>
          </p:nvGrpSpPr>
          <p:grpSpPr bwMode="auto">
            <a:xfrm>
              <a:off x="4487" y="2745"/>
              <a:ext cx="737" cy="1098"/>
              <a:chOff x="4487" y="2793"/>
              <a:chExt cx="737" cy="1098"/>
            </a:xfrm>
          </p:grpSpPr>
          <p:grpSp>
            <p:nvGrpSpPr>
              <p:cNvPr id="21" name="Group 155"/>
              <p:cNvGrpSpPr>
                <a:grpSpLocks noChangeAspect="1"/>
              </p:cNvGrpSpPr>
              <p:nvPr/>
            </p:nvGrpSpPr>
            <p:grpSpPr bwMode="auto">
              <a:xfrm>
                <a:off x="4487" y="2793"/>
                <a:ext cx="359" cy="222"/>
                <a:chOff x="1715" y="2555"/>
                <a:chExt cx="553" cy="341"/>
              </a:xfrm>
            </p:grpSpPr>
            <p:grpSp>
              <p:nvGrpSpPr>
                <p:cNvPr id="22" name="Group 156"/>
                <p:cNvGrpSpPr>
                  <a:grpSpLocks noChangeAspect="1"/>
                </p:cNvGrpSpPr>
                <p:nvPr/>
              </p:nvGrpSpPr>
              <p:grpSpPr bwMode="auto">
                <a:xfrm>
                  <a:off x="1768" y="2623"/>
                  <a:ext cx="500" cy="273"/>
                  <a:chOff x="1768" y="2623"/>
                  <a:chExt cx="500" cy="273"/>
                </a:xfrm>
              </p:grpSpPr>
              <p:sp>
                <p:nvSpPr>
                  <p:cNvPr id="17615" name="Line 157"/>
                  <p:cNvSpPr>
                    <a:spLocks noChangeAspect="1" noChangeShapeType="1"/>
                  </p:cNvSpPr>
                  <p:nvPr/>
                </p:nvSpPr>
                <p:spPr bwMode="auto">
                  <a:xfrm>
                    <a:off x="1768" y="2690"/>
                    <a:ext cx="495"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16" name="Line 158"/>
                  <p:cNvSpPr>
                    <a:spLocks noChangeAspect="1" noChangeShapeType="1"/>
                  </p:cNvSpPr>
                  <p:nvPr/>
                </p:nvSpPr>
                <p:spPr bwMode="auto">
                  <a:xfrm flipV="1">
                    <a:off x="1770" y="2623"/>
                    <a:ext cx="67" cy="67"/>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17" name="Line 159"/>
                  <p:cNvSpPr>
                    <a:spLocks noChangeAspect="1" noChangeShapeType="1"/>
                  </p:cNvSpPr>
                  <p:nvPr/>
                </p:nvSpPr>
                <p:spPr bwMode="auto">
                  <a:xfrm flipH="1" flipV="1">
                    <a:off x="1773" y="2692"/>
                    <a:ext cx="248" cy="20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18" name="Line 160"/>
                  <p:cNvSpPr>
                    <a:spLocks noChangeAspect="1" noChangeShapeType="1"/>
                  </p:cNvSpPr>
                  <p:nvPr/>
                </p:nvSpPr>
                <p:spPr bwMode="auto">
                  <a:xfrm flipH="1" flipV="1">
                    <a:off x="2196" y="2624"/>
                    <a:ext cx="67" cy="67"/>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19" name="Line 161"/>
                  <p:cNvSpPr>
                    <a:spLocks noChangeAspect="1" noChangeShapeType="1"/>
                  </p:cNvSpPr>
                  <p:nvPr/>
                </p:nvSpPr>
                <p:spPr bwMode="auto">
                  <a:xfrm>
                    <a:off x="1843" y="2623"/>
                    <a:ext cx="355"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20" name="Line 162"/>
                  <p:cNvSpPr>
                    <a:spLocks noChangeAspect="1" noChangeShapeType="1"/>
                  </p:cNvSpPr>
                  <p:nvPr/>
                </p:nvSpPr>
                <p:spPr bwMode="auto">
                  <a:xfrm flipV="1">
                    <a:off x="2020" y="2692"/>
                    <a:ext cx="248" cy="20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21" name="Line 163"/>
                  <p:cNvSpPr>
                    <a:spLocks noChangeAspect="1" noChangeShapeType="1"/>
                  </p:cNvSpPr>
                  <p:nvPr/>
                </p:nvSpPr>
                <p:spPr bwMode="auto">
                  <a:xfrm>
                    <a:off x="1802" y="2658"/>
                    <a:ext cx="428"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22" name="Line 164"/>
                  <p:cNvSpPr>
                    <a:spLocks noChangeAspect="1" noChangeShapeType="1"/>
                  </p:cNvSpPr>
                  <p:nvPr/>
                </p:nvSpPr>
                <p:spPr bwMode="auto">
                  <a:xfrm>
                    <a:off x="2019" y="2692"/>
                    <a:ext cx="0" cy="204"/>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23" name="Line 165"/>
                  <p:cNvSpPr>
                    <a:spLocks noChangeAspect="1" noChangeShapeType="1"/>
                  </p:cNvSpPr>
                  <p:nvPr/>
                </p:nvSpPr>
                <p:spPr bwMode="auto">
                  <a:xfrm>
                    <a:off x="1882" y="2692"/>
                    <a:ext cx="138" cy="204"/>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24" name="Line 166"/>
                  <p:cNvSpPr>
                    <a:spLocks noChangeAspect="1" noChangeShapeType="1"/>
                  </p:cNvSpPr>
                  <p:nvPr/>
                </p:nvSpPr>
                <p:spPr bwMode="auto">
                  <a:xfrm flipH="1">
                    <a:off x="2017" y="2692"/>
                    <a:ext cx="138" cy="204"/>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25" name="Line 167"/>
                  <p:cNvSpPr>
                    <a:spLocks noChangeAspect="1" noChangeShapeType="1"/>
                  </p:cNvSpPr>
                  <p:nvPr/>
                </p:nvSpPr>
                <p:spPr bwMode="auto">
                  <a:xfrm>
                    <a:off x="1848" y="2625"/>
                    <a:ext cx="165" cy="62"/>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26" name="Line 168"/>
                  <p:cNvSpPr>
                    <a:spLocks noChangeAspect="1" noChangeShapeType="1"/>
                  </p:cNvSpPr>
                  <p:nvPr/>
                </p:nvSpPr>
                <p:spPr bwMode="auto">
                  <a:xfrm flipH="1">
                    <a:off x="2021" y="2627"/>
                    <a:ext cx="168" cy="61"/>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27" name="Line 169"/>
                  <p:cNvSpPr>
                    <a:spLocks noChangeAspect="1" noChangeShapeType="1"/>
                  </p:cNvSpPr>
                  <p:nvPr/>
                </p:nvSpPr>
                <p:spPr bwMode="auto">
                  <a:xfrm flipV="1">
                    <a:off x="1889" y="2623"/>
                    <a:ext cx="127" cy="66"/>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28" name="Line 170"/>
                  <p:cNvSpPr>
                    <a:spLocks noChangeAspect="1" noChangeShapeType="1"/>
                  </p:cNvSpPr>
                  <p:nvPr/>
                </p:nvSpPr>
                <p:spPr bwMode="auto">
                  <a:xfrm flipH="1" flipV="1">
                    <a:off x="2017" y="2623"/>
                    <a:ext cx="131" cy="66"/>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29" name="Line 171"/>
                  <p:cNvSpPr>
                    <a:spLocks noChangeAspect="1" noChangeShapeType="1"/>
                  </p:cNvSpPr>
                  <p:nvPr/>
                </p:nvSpPr>
                <p:spPr bwMode="auto">
                  <a:xfrm>
                    <a:off x="1804" y="2658"/>
                    <a:ext cx="77" cy="3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30" name="Line 172"/>
                  <p:cNvSpPr>
                    <a:spLocks noChangeAspect="1" noChangeShapeType="1"/>
                  </p:cNvSpPr>
                  <p:nvPr/>
                </p:nvSpPr>
                <p:spPr bwMode="auto">
                  <a:xfrm flipH="1">
                    <a:off x="2151" y="2661"/>
                    <a:ext cx="77" cy="3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31" name="Line 173"/>
                  <p:cNvSpPr>
                    <a:spLocks noChangeAspect="1" noChangeShapeType="1"/>
                  </p:cNvSpPr>
                  <p:nvPr/>
                </p:nvSpPr>
                <p:spPr bwMode="auto">
                  <a:xfrm flipH="1">
                    <a:off x="1885" y="2699"/>
                    <a:ext cx="5" cy="81"/>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32" name="Line 174"/>
                  <p:cNvSpPr>
                    <a:spLocks noChangeAspect="1" noChangeShapeType="1"/>
                  </p:cNvSpPr>
                  <p:nvPr/>
                </p:nvSpPr>
                <p:spPr bwMode="auto">
                  <a:xfrm>
                    <a:off x="2157" y="2700"/>
                    <a:ext cx="0" cy="85"/>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33" name="Line 175"/>
                  <p:cNvSpPr>
                    <a:spLocks noChangeAspect="1" noChangeShapeType="1"/>
                  </p:cNvSpPr>
                  <p:nvPr/>
                </p:nvSpPr>
                <p:spPr bwMode="auto">
                  <a:xfrm>
                    <a:off x="1889" y="2692"/>
                    <a:ext cx="91" cy="9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34" name="Line 176"/>
                  <p:cNvSpPr>
                    <a:spLocks noChangeAspect="1" noChangeShapeType="1"/>
                  </p:cNvSpPr>
                  <p:nvPr/>
                </p:nvSpPr>
                <p:spPr bwMode="auto">
                  <a:xfrm flipH="1">
                    <a:off x="1981" y="2692"/>
                    <a:ext cx="35" cy="93"/>
                  </a:xfrm>
                  <a:prstGeom prst="line">
                    <a:avLst/>
                  </a:prstGeom>
                  <a:noFill/>
                  <a:ln w="19050">
                    <a:solidFill>
                      <a:schemeClr val="tx1"/>
                    </a:solidFill>
                    <a:round/>
                    <a:headEnd type="none" w="sm" len="sm"/>
                    <a:tailEnd type="none" w="sm" len="sm"/>
                  </a:ln>
                </p:spPr>
                <p:txBody>
                  <a:bodyPr wrap="none" anchor="ctr"/>
                  <a:lstStyle/>
                  <a:p>
                    <a:endParaRPr lang="ru-RU"/>
                  </a:p>
                </p:txBody>
              </p:sp>
              <p:grpSp>
                <p:nvGrpSpPr>
                  <p:cNvPr id="23" name="Group 177"/>
                  <p:cNvGrpSpPr>
                    <a:grpSpLocks noChangeAspect="1"/>
                  </p:cNvGrpSpPr>
                  <p:nvPr/>
                </p:nvGrpSpPr>
                <p:grpSpPr bwMode="auto">
                  <a:xfrm>
                    <a:off x="2017" y="2697"/>
                    <a:ext cx="131" cy="92"/>
                    <a:chOff x="2017" y="2697"/>
                    <a:chExt cx="131" cy="92"/>
                  </a:xfrm>
                </p:grpSpPr>
                <p:sp>
                  <p:nvSpPr>
                    <p:cNvPr id="17636" name="Line 178"/>
                    <p:cNvSpPr>
                      <a:spLocks noChangeAspect="1" noChangeShapeType="1"/>
                    </p:cNvSpPr>
                    <p:nvPr/>
                  </p:nvSpPr>
                  <p:spPr bwMode="auto">
                    <a:xfrm flipH="1">
                      <a:off x="2054" y="2697"/>
                      <a:ext cx="94" cy="92"/>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37" name="Line 179"/>
                    <p:cNvSpPr>
                      <a:spLocks noChangeAspect="1" noChangeShapeType="1"/>
                    </p:cNvSpPr>
                    <p:nvPr/>
                  </p:nvSpPr>
                  <p:spPr bwMode="auto">
                    <a:xfrm>
                      <a:off x="2017" y="2697"/>
                      <a:ext cx="36" cy="92"/>
                    </a:xfrm>
                    <a:prstGeom prst="line">
                      <a:avLst/>
                    </a:prstGeom>
                    <a:noFill/>
                    <a:ln w="19050">
                      <a:solidFill>
                        <a:schemeClr val="tx1"/>
                      </a:solidFill>
                      <a:round/>
                      <a:headEnd type="none" w="sm" len="sm"/>
                      <a:tailEnd type="none" w="sm" len="sm"/>
                    </a:ln>
                  </p:spPr>
                  <p:txBody>
                    <a:bodyPr wrap="none" anchor="ctr"/>
                    <a:lstStyle/>
                    <a:p>
                      <a:endParaRPr lang="ru-RU"/>
                    </a:p>
                  </p:txBody>
                </p:sp>
              </p:grpSp>
            </p:grpSp>
            <p:sp>
              <p:nvSpPr>
                <p:cNvPr id="17611" name="Line 180"/>
                <p:cNvSpPr>
                  <a:spLocks noChangeAspect="1" noChangeShapeType="1"/>
                </p:cNvSpPr>
                <p:nvPr/>
              </p:nvSpPr>
              <p:spPr bwMode="auto">
                <a:xfrm flipH="1">
                  <a:off x="1715" y="2637"/>
                  <a:ext cx="80"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12" name="Line 181"/>
                <p:cNvSpPr>
                  <a:spLocks noChangeAspect="1" noChangeShapeType="1"/>
                </p:cNvSpPr>
                <p:nvPr/>
              </p:nvSpPr>
              <p:spPr bwMode="auto">
                <a:xfrm flipV="1">
                  <a:off x="1880" y="2566"/>
                  <a:ext cx="54" cy="38"/>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13" name="Line 182"/>
                <p:cNvSpPr>
                  <a:spLocks noChangeAspect="1" noChangeShapeType="1"/>
                </p:cNvSpPr>
                <p:nvPr/>
              </p:nvSpPr>
              <p:spPr bwMode="auto">
                <a:xfrm flipH="1" flipV="1">
                  <a:off x="1832" y="2555"/>
                  <a:ext cx="11" cy="44"/>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14" name="Line 183"/>
                <p:cNvSpPr>
                  <a:spLocks noChangeAspect="1" noChangeShapeType="1"/>
                </p:cNvSpPr>
                <p:nvPr/>
              </p:nvSpPr>
              <p:spPr bwMode="auto">
                <a:xfrm flipH="1" flipV="1">
                  <a:off x="1749" y="2586"/>
                  <a:ext cx="60" cy="33"/>
                </a:xfrm>
                <a:prstGeom prst="line">
                  <a:avLst/>
                </a:prstGeom>
                <a:noFill/>
                <a:ln w="19050">
                  <a:solidFill>
                    <a:schemeClr val="tx1"/>
                  </a:solidFill>
                  <a:round/>
                  <a:headEnd type="none" w="sm" len="sm"/>
                  <a:tailEnd type="none" w="sm" len="sm"/>
                </a:ln>
              </p:spPr>
              <p:txBody>
                <a:bodyPr wrap="none" anchor="ctr"/>
                <a:lstStyle/>
                <a:p>
                  <a:endParaRPr lang="ru-RU"/>
                </a:p>
              </p:txBody>
            </p:sp>
          </p:grpSp>
          <p:grpSp>
            <p:nvGrpSpPr>
              <p:cNvPr id="24" name="Group 184"/>
              <p:cNvGrpSpPr>
                <a:grpSpLocks noChangeAspect="1"/>
              </p:cNvGrpSpPr>
              <p:nvPr/>
            </p:nvGrpSpPr>
            <p:grpSpPr bwMode="auto">
              <a:xfrm>
                <a:off x="4846" y="2987"/>
                <a:ext cx="359" cy="222"/>
                <a:chOff x="1715" y="2555"/>
                <a:chExt cx="553" cy="341"/>
              </a:xfrm>
            </p:grpSpPr>
            <p:grpSp>
              <p:nvGrpSpPr>
                <p:cNvPr id="25" name="Group 185"/>
                <p:cNvGrpSpPr>
                  <a:grpSpLocks noChangeAspect="1"/>
                </p:cNvGrpSpPr>
                <p:nvPr/>
              </p:nvGrpSpPr>
              <p:grpSpPr bwMode="auto">
                <a:xfrm>
                  <a:off x="1768" y="2623"/>
                  <a:ext cx="500" cy="273"/>
                  <a:chOff x="1768" y="2623"/>
                  <a:chExt cx="500" cy="273"/>
                </a:xfrm>
              </p:grpSpPr>
              <p:sp>
                <p:nvSpPr>
                  <p:cNvPr id="17587" name="Line 186"/>
                  <p:cNvSpPr>
                    <a:spLocks noChangeAspect="1" noChangeShapeType="1"/>
                  </p:cNvSpPr>
                  <p:nvPr/>
                </p:nvSpPr>
                <p:spPr bwMode="auto">
                  <a:xfrm>
                    <a:off x="1768" y="2690"/>
                    <a:ext cx="495"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88" name="Line 187"/>
                  <p:cNvSpPr>
                    <a:spLocks noChangeAspect="1" noChangeShapeType="1"/>
                  </p:cNvSpPr>
                  <p:nvPr/>
                </p:nvSpPr>
                <p:spPr bwMode="auto">
                  <a:xfrm flipV="1">
                    <a:off x="1770" y="2623"/>
                    <a:ext cx="67" cy="67"/>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89" name="Line 188"/>
                  <p:cNvSpPr>
                    <a:spLocks noChangeAspect="1" noChangeShapeType="1"/>
                  </p:cNvSpPr>
                  <p:nvPr/>
                </p:nvSpPr>
                <p:spPr bwMode="auto">
                  <a:xfrm flipH="1" flipV="1">
                    <a:off x="1773" y="2692"/>
                    <a:ext cx="248" cy="20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90" name="Line 189"/>
                  <p:cNvSpPr>
                    <a:spLocks noChangeAspect="1" noChangeShapeType="1"/>
                  </p:cNvSpPr>
                  <p:nvPr/>
                </p:nvSpPr>
                <p:spPr bwMode="auto">
                  <a:xfrm flipH="1" flipV="1">
                    <a:off x="2196" y="2624"/>
                    <a:ext cx="67" cy="67"/>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91" name="Line 190"/>
                  <p:cNvSpPr>
                    <a:spLocks noChangeAspect="1" noChangeShapeType="1"/>
                  </p:cNvSpPr>
                  <p:nvPr/>
                </p:nvSpPr>
                <p:spPr bwMode="auto">
                  <a:xfrm>
                    <a:off x="1843" y="2623"/>
                    <a:ext cx="355"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92" name="Line 191"/>
                  <p:cNvSpPr>
                    <a:spLocks noChangeAspect="1" noChangeShapeType="1"/>
                  </p:cNvSpPr>
                  <p:nvPr/>
                </p:nvSpPr>
                <p:spPr bwMode="auto">
                  <a:xfrm flipV="1">
                    <a:off x="2020" y="2692"/>
                    <a:ext cx="248" cy="20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93" name="Line 192"/>
                  <p:cNvSpPr>
                    <a:spLocks noChangeAspect="1" noChangeShapeType="1"/>
                  </p:cNvSpPr>
                  <p:nvPr/>
                </p:nvSpPr>
                <p:spPr bwMode="auto">
                  <a:xfrm>
                    <a:off x="1802" y="2658"/>
                    <a:ext cx="428"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94" name="Line 193"/>
                  <p:cNvSpPr>
                    <a:spLocks noChangeAspect="1" noChangeShapeType="1"/>
                  </p:cNvSpPr>
                  <p:nvPr/>
                </p:nvSpPr>
                <p:spPr bwMode="auto">
                  <a:xfrm>
                    <a:off x="2019" y="2692"/>
                    <a:ext cx="0" cy="204"/>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95" name="Line 194"/>
                  <p:cNvSpPr>
                    <a:spLocks noChangeAspect="1" noChangeShapeType="1"/>
                  </p:cNvSpPr>
                  <p:nvPr/>
                </p:nvSpPr>
                <p:spPr bwMode="auto">
                  <a:xfrm>
                    <a:off x="1882" y="2692"/>
                    <a:ext cx="138" cy="204"/>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96" name="Line 195"/>
                  <p:cNvSpPr>
                    <a:spLocks noChangeAspect="1" noChangeShapeType="1"/>
                  </p:cNvSpPr>
                  <p:nvPr/>
                </p:nvSpPr>
                <p:spPr bwMode="auto">
                  <a:xfrm flipH="1">
                    <a:off x="2017" y="2692"/>
                    <a:ext cx="138" cy="204"/>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97" name="Line 196"/>
                  <p:cNvSpPr>
                    <a:spLocks noChangeAspect="1" noChangeShapeType="1"/>
                  </p:cNvSpPr>
                  <p:nvPr/>
                </p:nvSpPr>
                <p:spPr bwMode="auto">
                  <a:xfrm>
                    <a:off x="1848" y="2625"/>
                    <a:ext cx="165" cy="62"/>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98" name="Line 197"/>
                  <p:cNvSpPr>
                    <a:spLocks noChangeAspect="1" noChangeShapeType="1"/>
                  </p:cNvSpPr>
                  <p:nvPr/>
                </p:nvSpPr>
                <p:spPr bwMode="auto">
                  <a:xfrm flipH="1">
                    <a:off x="2021" y="2627"/>
                    <a:ext cx="168" cy="61"/>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99" name="Line 198"/>
                  <p:cNvSpPr>
                    <a:spLocks noChangeAspect="1" noChangeShapeType="1"/>
                  </p:cNvSpPr>
                  <p:nvPr/>
                </p:nvSpPr>
                <p:spPr bwMode="auto">
                  <a:xfrm flipV="1">
                    <a:off x="1889" y="2623"/>
                    <a:ext cx="127" cy="66"/>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00" name="Line 199"/>
                  <p:cNvSpPr>
                    <a:spLocks noChangeAspect="1" noChangeShapeType="1"/>
                  </p:cNvSpPr>
                  <p:nvPr/>
                </p:nvSpPr>
                <p:spPr bwMode="auto">
                  <a:xfrm flipH="1" flipV="1">
                    <a:off x="2017" y="2623"/>
                    <a:ext cx="131" cy="66"/>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01" name="Line 200"/>
                  <p:cNvSpPr>
                    <a:spLocks noChangeAspect="1" noChangeShapeType="1"/>
                  </p:cNvSpPr>
                  <p:nvPr/>
                </p:nvSpPr>
                <p:spPr bwMode="auto">
                  <a:xfrm>
                    <a:off x="1804" y="2658"/>
                    <a:ext cx="77" cy="3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02" name="Line 201"/>
                  <p:cNvSpPr>
                    <a:spLocks noChangeAspect="1" noChangeShapeType="1"/>
                  </p:cNvSpPr>
                  <p:nvPr/>
                </p:nvSpPr>
                <p:spPr bwMode="auto">
                  <a:xfrm flipH="1">
                    <a:off x="2151" y="2661"/>
                    <a:ext cx="77" cy="3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03" name="Line 202"/>
                  <p:cNvSpPr>
                    <a:spLocks noChangeAspect="1" noChangeShapeType="1"/>
                  </p:cNvSpPr>
                  <p:nvPr/>
                </p:nvSpPr>
                <p:spPr bwMode="auto">
                  <a:xfrm flipH="1">
                    <a:off x="1885" y="2699"/>
                    <a:ext cx="5" cy="81"/>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04" name="Line 203"/>
                  <p:cNvSpPr>
                    <a:spLocks noChangeAspect="1" noChangeShapeType="1"/>
                  </p:cNvSpPr>
                  <p:nvPr/>
                </p:nvSpPr>
                <p:spPr bwMode="auto">
                  <a:xfrm>
                    <a:off x="2157" y="2700"/>
                    <a:ext cx="0" cy="85"/>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05" name="Line 204"/>
                  <p:cNvSpPr>
                    <a:spLocks noChangeAspect="1" noChangeShapeType="1"/>
                  </p:cNvSpPr>
                  <p:nvPr/>
                </p:nvSpPr>
                <p:spPr bwMode="auto">
                  <a:xfrm>
                    <a:off x="1889" y="2692"/>
                    <a:ext cx="91" cy="9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06" name="Line 205"/>
                  <p:cNvSpPr>
                    <a:spLocks noChangeAspect="1" noChangeShapeType="1"/>
                  </p:cNvSpPr>
                  <p:nvPr/>
                </p:nvSpPr>
                <p:spPr bwMode="auto">
                  <a:xfrm flipH="1">
                    <a:off x="1981" y="2692"/>
                    <a:ext cx="35" cy="93"/>
                  </a:xfrm>
                  <a:prstGeom prst="line">
                    <a:avLst/>
                  </a:prstGeom>
                  <a:noFill/>
                  <a:ln w="19050">
                    <a:solidFill>
                      <a:schemeClr val="tx1"/>
                    </a:solidFill>
                    <a:round/>
                    <a:headEnd type="none" w="sm" len="sm"/>
                    <a:tailEnd type="none" w="sm" len="sm"/>
                  </a:ln>
                </p:spPr>
                <p:txBody>
                  <a:bodyPr wrap="none" anchor="ctr"/>
                  <a:lstStyle/>
                  <a:p>
                    <a:endParaRPr lang="ru-RU"/>
                  </a:p>
                </p:txBody>
              </p:sp>
              <p:grpSp>
                <p:nvGrpSpPr>
                  <p:cNvPr id="26" name="Group 206"/>
                  <p:cNvGrpSpPr>
                    <a:grpSpLocks noChangeAspect="1"/>
                  </p:cNvGrpSpPr>
                  <p:nvPr/>
                </p:nvGrpSpPr>
                <p:grpSpPr bwMode="auto">
                  <a:xfrm>
                    <a:off x="2017" y="2697"/>
                    <a:ext cx="131" cy="92"/>
                    <a:chOff x="2017" y="2697"/>
                    <a:chExt cx="131" cy="92"/>
                  </a:xfrm>
                </p:grpSpPr>
                <p:sp>
                  <p:nvSpPr>
                    <p:cNvPr id="17608" name="Line 207"/>
                    <p:cNvSpPr>
                      <a:spLocks noChangeAspect="1" noChangeShapeType="1"/>
                    </p:cNvSpPr>
                    <p:nvPr/>
                  </p:nvSpPr>
                  <p:spPr bwMode="auto">
                    <a:xfrm flipH="1">
                      <a:off x="2054" y="2697"/>
                      <a:ext cx="94" cy="92"/>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609" name="Line 208"/>
                    <p:cNvSpPr>
                      <a:spLocks noChangeAspect="1" noChangeShapeType="1"/>
                    </p:cNvSpPr>
                    <p:nvPr/>
                  </p:nvSpPr>
                  <p:spPr bwMode="auto">
                    <a:xfrm>
                      <a:off x="2017" y="2697"/>
                      <a:ext cx="36" cy="92"/>
                    </a:xfrm>
                    <a:prstGeom prst="line">
                      <a:avLst/>
                    </a:prstGeom>
                    <a:noFill/>
                    <a:ln w="19050">
                      <a:solidFill>
                        <a:schemeClr val="tx1"/>
                      </a:solidFill>
                      <a:round/>
                      <a:headEnd type="none" w="sm" len="sm"/>
                      <a:tailEnd type="none" w="sm" len="sm"/>
                    </a:ln>
                  </p:spPr>
                  <p:txBody>
                    <a:bodyPr wrap="none" anchor="ctr"/>
                    <a:lstStyle/>
                    <a:p>
                      <a:endParaRPr lang="ru-RU"/>
                    </a:p>
                  </p:txBody>
                </p:sp>
              </p:grpSp>
            </p:grpSp>
            <p:sp>
              <p:nvSpPr>
                <p:cNvPr id="17583" name="Line 209"/>
                <p:cNvSpPr>
                  <a:spLocks noChangeAspect="1" noChangeShapeType="1"/>
                </p:cNvSpPr>
                <p:nvPr/>
              </p:nvSpPr>
              <p:spPr bwMode="auto">
                <a:xfrm flipH="1">
                  <a:off x="1715" y="2637"/>
                  <a:ext cx="80"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84" name="Line 210"/>
                <p:cNvSpPr>
                  <a:spLocks noChangeAspect="1" noChangeShapeType="1"/>
                </p:cNvSpPr>
                <p:nvPr/>
              </p:nvSpPr>
              <p:spPr bwMode="auto">
                <a:xfrm flipV="1">
                  <a:off x="1880" y="2566"/>
                  <a:ext cx="54" cy="38"/>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85" name="Line 211"/>
                <p:cNvSpPr>
                  <a:spLocks noChangeAspect="1" noChangeShapeType="1"/>
                </p:cNvSpPr>
                <p:nvPr/>
              </p:nvSpPr>
              <p:spPr bwMode="auto">
                <a:xfrm flipH="1" flipV="1">
                  <a:off x="1832" y="2555"/>
                  <a:ext cx="11" cy="44"/>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86" name="Line 212"/>
                <p:cNvSpPr>
                  <a:spLocks noChangeAspect="1" noChangeShapeType="1"/>
                </p:cNvSpPr>
                <p:nvPr/>
              </p:nvSpPr>
              <p:spPr bwMode="auto">
                <a:xfrm flipH="1" flipV="1">
                  <a:off x="1749" y="2586"/>
                  <a:ext cx="60" cy="33"/>
                </a:xfrm>
                <a:prstGeom prst="line">
                  <a:avLst/>
                </a:prstGeom>
                <a:noFill/>
                <a:ln w="19050">
                  <a:solidFill>
                    <a:schemeClr val="tx1"/>
                  </a:solidFill>
                  <a:round/>
                  <a:headEnd type="none" w="sm" len="sm"/>
                  <a:tailEnd type="none" w="sm" len="sm"/>
                </a:ln>
              </p:spPr>
              <p:txBody>
                <a:bodyPr wrap="none" anchor="ctr"/>
                <a:lstStyle/>
                <a:p>
                  <a:endParaRPr lang="ru-RU"/>
                </a:p>
              </p:txBody>
            </p:sp>
          </p:grpSp>
          <p:grpSp>
            <p:nvGrpSpPr>
              <p:cNvPr id="27" name="Group 213"/>
              <p:cNvGrpSpPr>
                <a:grpSpLocks noChangeAspect="1"/>
              </p:cNvGrpSpPr>
              <p:nvPr/>
            </p:nvGrpSpPr>
            <p:grpSpPr bwMode="auto">
              <a:xfrm>
                <a:off x="4613" y="3198"/>
                <a:ext cx="359" cy="222"/>
                <a:chOff x="1715" y="2555"/>
                <a:chExt cx="553" cy="341"/>
              </a:xfrm>
            </p:grpSpPr>
            <p:grpSp>
              <p:nvGrpSpPr>
                <p:cNvPr id="28" name="Group 214"/>
                <p:cNvGrpSpPr>
                  <a:grpSpLocks noChangeAspect="1"/>
                </p:cNvGrpSpPr>
                <p:nvPr/>
              </p:nvGrpSpPr>
              <p:grpSpPr bwMode="auto">
                <a:xfrm>
                  <a:off x="1768" y="2623"/>
                  <a:ext cx="500" cy="273"/>
                  <a:chOff x="1768" y="2623"/>
                  <a:chExt cx="500" cy="273"/>
                </a:xfrm>
              </p:grpSpPr>
              <p:sp>
                <p:nvSpPr>
                  <p:cNvPr id="17559" name="Line 215"/>
                  <p:cNvSpPr>
                    <a:spLocks noChangeAspect="1" noChangeShapeType="1"/>
                  </p:cNvSpPr>
                  <p:nvPr/>
                </p:nvSpPr>
                <p:spPr bwMode="auto">
                  <a:xfrm>
                    <a:off x="1768" y="2690"/>
                    <a:ext cx="495"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60" name="Line 216"/>
                  <p:cNvSpPr>
                    <a:spLocks noChangeAspect="1" noChangeShapeType="1"/>
                  </p:cNvSpPr>
                  <p:nvPr/>
                </p:nvSpPr>
                <p:spPr bwMode="auto">
                  <a:xfrm flipV="1">
                    <a:off x="1770" y="2623"/>
                    <a:ext cx="67" cy="67"/>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61" name="Line 217"/>
                  <p:cNvSpPr>
                    <a:spLocks noChangeAspect="1" noChangeShapeType="1"/>
                  </p:cNvSpPr>
                  <p:nvPr/>
                </p:nvSpPr>
                <p:spPr bwMode="auto">
                  <a:xfrm flipH="1" flipV="1">
                    <a:off x="1773" y="2692"/>
                    <a:ext cx="248" cy="20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62" name="Line 218"/>
                  <p:cNvSpPr>
                    <a:spLocks noChangeAspect="1" noChangeShapeType="1"/>
                  </p:cNvSpPr>
                  <p:nvPr/>
                </p:nvSpPr>
                <p:spPr bwMode="auto">
                  <a:xfrm flipH="1" flipV="1">
                    <a:off x="2196" y="2624"/>
                    <a:ext cx="67" cy="67"/>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63" name="Line 219"/>
                  <p:cNvSpPr>
                    <a:spLocks noChangeAspect="1" noChangeShapeType="1"/>
                  </p:cNvSpPr>
                  <p:nvPr/>
                </p:nvSpPr>
                <p:spPr bwMode="auto">
                  <a:xfrm>
                    <a:off x="1843" y="2623"/>
                    <a:ext cx="355"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64" name="Line 220"/>
                  <p:cNvSpPr>
                    <a:spLocks noChangeAspect="1" noChangeShapeType="1"/>
                  </p:cNvSpPr>
                  <p:nvPr/>
                </p:nvSpPr>
                <p:spPr bwMode="auto">
                  <a:xfrm flipV="1">
                    <a:off x="2020" y="2692"/>
                    <a:ext cx="248" cy="20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65" name="Line 221"/>
                  <p:cNvSpPr>
                    <a:spLocks noChangeAspect="1" noChangeShapeType="1"/>
                  </p:cNvSpPr>
                  <p:nvPr/>
                </p:nvSpPr>
                <p:spPr bwMode="auto">
                  <a:xfrm>
                    <a:off x="1802" y="2658"/>
                    <a:ext cx="428"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66" name="Line 222"/>
                  <p:cNvSpPr>
                    <a:spLocks noChangeAspect="1" noChangeShapeType="1"/>
                  </p:cNvSpPr>
                  <p:nvPr/>
                </p:nvSpPr>
                <p:spPr bwMode="auto">
                  <a:xfrm>
                    <a:off x="2019" y="2692"/>
                    <a:ext cx="0" cy="204"/>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67" name="Line 223"/>
                  <p:cNvSpPr>
                    <a:spLocks noChangeAspect="1" noChangeShapeType="1"/>
                  </p:cNvSpPr>
                  <p:nvPr/>
                </p:nvSpPr>
                <p:spPr bwMode="auto">
                  <a:xfrm>
                    <a:off x="1882" y="2692"/>
                    <a:ext cx="138" cy="204"/>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68" name="Line 224"/>
                  <p:cNvSpPr>
                    <a:spLocks noChangeAspect="1" noChangeShapeType="1"/>
                  </p:cNvSpPr>
                  <p:nvPr/>
                </p:nvSpPr>
                <p:spPr bwMode="auto">
                  <a:xfrm flipH="1">
                    <a:off x="2017" y="2692"/>
                    <a:ext cx="138" cy="204"/>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69" name="Line 225"/>
                  <p:cNvSpPr>
                    <a:spLocks noChangeAspect="1" noChangeShapeType="1"/>
                  </p:cNvSpPr>
                  <p:nvPr/>
                </p:nvSpPr>
                <p:spPr bwMode="auto">
                  <a:xfrm>
                    <a:off x="1848" y="2625"/>
                    <a:ext cx="165" cy="62"/>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70" name="Line 226"/>
                  <p:cNvSpPr>
                    <a:spLocks noChangeAspect="1" noChangeShapeType="1"/>
                  </p:cNvSpPr>
                  <p:nvPr/>
                </p:nvSpPr>
                <p:spPr bwMode="auto">
                  <a:xfrm flipH="1">
                    <a:off x="2021" y="2627"/>
                    <a:ext cx="168" cy="61"/>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71" name="Line 227"/>
                  <p:cNvSpPr>
                    <a:spLocks noChangeAspect="1" noChangeShapeType="1"/>
                  </p:cNvSpPr>
                  <p:nvPr/>
                </p:nvSpPr>
                <p:spPr bwMode="auto">
                  <a:xfrm flipV="1">
                    <a:off x="1889" y="2623"/>
                    <a:ext cx="127" cy="66"/>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72" name="Line 228"/>
                  <p:cNvSpPr>
                    <a:spLocks noChangeAspect="1" noChangeShapeType="1"/>
                  </p:cNvSpPr>
                  <p:nvPr/>
                </p:nvSpPr>
                <p:spPr bwMode="auto">
                  <a:xfrm flipH="1" flipV="1">
                    <a:off x="2017" y="2623"/>
                    <a:ext cx="131" cy="66"/>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73" name="Line 229"/>
                  <p:cNvSpPr>
                    <a:spLocks noChangeAspect="1" noChangeShapeType="1"/>
                  </p:cNvSpPr>
                  <p:nvPr/>
                </p:nvSpPr>
                <p:spPr bwMode="auto">
                  <a:xfrm>
                    <a:off x="1804" y="2658"/>
                    <a:ext cx="77" cy="3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74" name="Line 230"/>
                  <p:cNvSpPr>
                    <a:spLocks noChangeAspect="1" noChangeShapeType="1"/>
                  </p:cNvSpPr>
                  <p:nvPr/>
                </p:nvSpPr>
                <p:spPr bwMode="auto">
                  <a:xfrm flipH="1">
                    <a:off x="2151" y="2661"/>
                    <a:ext cx="77" cy="3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75" name="Line 231"/>
                  <p:cNvSpPr>
                    <a:spLocks noChangeAspect="1" noChangeShapeType="1"/>
                  </p:cNvSpPr>
                  <p:nvPr/>
                </p:nvSpPr>
                <p:spPr bwMode="auto">
                  <a:xfrm flipH="1">
                    <a:off x="1885" y="2699"/>
                    <a:ext cx="5" cy="81"/>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76" name="Line 232"/>
                  <p:cNvSpPr>
                    <a:spLocks noChangeAspect="1" noChangeShapeType="1"/>
                  </p:cNvSpPr>
                  <p:nvPr/>
                </p:nvSpPr>
                <p:spPr bwMode="auto">
                  <a:xfrm>
                    <a:off x="2157" y="2700"/>
                    <a:ext cx="0" cy="85"/>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77" name="Line 233"/>
                  <p:cNvSpPr>
                    <a:spLocks noChangeAspect="1" noChangeShapeType="1"/>
                  </p:cNvSpPr>
                  <p:nvPr/>
                </p:nvSpPr>
                <p:spPr bwMode="auto">
                  <a:xfrm>
                    <a:off x="1889" y="2692"/>
                    <a:ext cx="91" cy="9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78" name="Line 234"/>
                  <p:cNvSpPr>
                    <a:spLocks noChangeAspect="1" noChangeShapeType="1"/>
                  </p:cNvSpPr>
                  <p:nvPr/>
                </p:nvSpPr>
                <p:spPr bwMode="auto">
                  <a:xfrm flipH="1">
                    <a:off x="1981" y="2692"/>
                    <a:ext cx="35" cy="93"/>
                  </a:xfrm>
                  <a:prstGeom prst="line">
                    <a:avLst/>
                  </a:prstGeom>
                  <a:noFill/>
                  <a:ln w="19050">
                    <a:solidFill>
                      <a:schemeClr val="tx1"/>
                    </a:solidFill>
                    <a:round/>
                    <a:headEnd type="none" w="sm" len="sm"/>
                    <a:tailEnd type="none" w="sm" len="sm"/>
                  </a:ln>
                </p:spPr>
                <p:txBody>
                  <a:bodyPr wrap="none" anchor="ctr"/>
                  <a:lstStyle/>
                  <a:p>
                    <a:endParaRPr lang="ru-RU"/>
                  </a:p>
                </p:txBody>
              </p:sp>
              <p:grpSp>
                <p:nvGrpSpPr>
                  <p:cNvPr id="29" name="Group 235"/>
                  <p:cNvGrpSpPr>
                    <a:grpSpLocks noChangeAspect="1"/>
                  </p:cNvGrpSpPr>
                  <p:nvPr/>
                </p:nvGrpSpPr>
                <p:grpSpPr bwMode="auto">
                  <a:xfrm>
                    <a:off x="2017" y="2697"/>
                    <a:ext cx="131" cy="92"/>
                    <a:chOff x="2017" y="2697"/>
                    <a:chExt cx="131" cy="92"/>
                  </a:xfrm>
                </p:grpSpPr>
                <p:sp>
                  <p:nvSpPr>
                    <p:cNvPr id="17580" name="Line 236"/>
                    <p:cNvSpPr>
                      <a:spLocks noChangeAspect="1" noChangeShapeType="1"/>
                    </p:cNvSpPr>
                    <p:nvPr/>
                  </p:nvSpPr>
                  <p:spPr bwMode="auto">
                    <a:xfrm flipH="1">
                      <a:off x="2054" y="2697"/>
                      <a:ext cx="94" cy="92"/>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81" name="Line 237"/>
                    <p:cNvSpPr>
                      <a:spLocks noChangeAspect="1" noChangeShapeType="1"/>
                    </p:cNvSpPr>
                    <p:nvPr/>
                  </p:nvSpPr>
                  <p:spPr bwMode="auto">
                    <a:xfrm>
                      <a:off x="2017" y="2697"/>
                      <a:ext cx="36" cy="92"/>
                    </a:xfrm>
                    <a:prstGeom prst="line">
                      <a:avLst/>
                    </a:prstGeom>
                    <a:noFill/>
                    <a:ln w="19050">
                      <a:solidFill>
                        <a:schemeClr val="tx1"/>
                      </a:solidFill>
                      <a:round/>
                      <a:headEnd type="none" w="sm" len="sm"/>
                      <a:tailEnd type="none" w="sm" len="sm"/>
                    </a:ln>
                  </p:spPr>
                  <p:txBody>
                    <a:bodyPr wrap="none" anchor="ctr"/>
                    <a:lstStyle/>
                    <a:p>
                      <a:endParaRPr lang="ru-RU"/>
                    </a:p>
                  </p:txBody>
                </p:sp>
              </p:grpSp>
            </p:grpSp>
            <p:sp>
              <p:nvSpPr>
                <p:cNvPr id="17555" name="Line 238"/>
                <p:cNvSpPr>
                  <a:spLocks noChangeAspect="1" noChangeShapeType="1"/>
                </p:cNvSpPr>
                <p:nvPr/>
              </p:nvSpPr>
              <p:spPr bwMode="auto">
                <a:xfrm flipH="1">
                  <a:off x="1715" y="2637"/>
                  <a:ext cx="80"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56" name="Line 239"/>
                <p:cNvSpPr>
                  <a:spLocks noChangeAspect="1" noChangeShapeType="1"/>
                </p:cNvSpPr>
                <p:nvPr/>
              </p:nvSpPr>
              <p:spPr bwMode="auto">
                <a:xfrm flipV="1">
                  <a:off x="1880" y="2566"/>
                  <a:ext cx="54" cy="38"/>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57" name="Line 240"/>
                <p:cNvSpPr>
                  <a:spLocks noChangeAspect="1" noChangeShapeType="1"/>
                </p:cNvSpPr>
                <p:nvPr/>
              </p:nvSpPr>
              <p:spPr bwMode="auto">
                <a:xfrm flipH="1" flipV="1">
                  <a:off x="1832" y="2555"/>
                  <a:ext cx="11" cy="44"/>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58" name="Line 241"/>
                <p:cNvSpPr>
                  <a:spLocks noChangeAspect="1" noChangeShapeType="1"/>
                </p:cNvSpPr>
                <p:nvPr/>
              </p:nvSpPr>
              <p:spPr bwMode="auto">
                <a:xfrm flipH="1" flipV="1">
                  <a:off x="1749" y="2586"/>
                  <a:ext cx="60" cy="33"/>
                </a:xfrm>
                <a:prstGeom prst="line">
                  <a:avLst/>
                </a:prstGeom>
                <a:noFill/>
                <a:ln w="19050">
                  <a:solidFill>
                    <a:schemeClr val="tx1"/>
                  </a:solidFill>
                  <a:round/>
                  <a:headEnd type="none" w="sm" len="sm"/>
                  <a:tailEnd type="none" w="sm" len="sm"/>
                </a:ln>
              </p:spPr>
              <p:txBody>
                <a:bodyPr wrap="none" anchor="ctr"/>
                <a:lstStyle/>
                <a:p>
                  <a:endParaRPr lang="ru-RU"/>
                </a:p>
              </p:txBody>
            </p:sp>
          </p:grpSp>
          <p:grpSp>
            <p:nvGrpSpPr>
              <p:cNvPr id="30" name="Group 242"/>
              <p:cNvGrpSpPr>
                <a:grpSpLocks noChangeAspect="1"/>
              </p:cNvGrpSpPr>
              <p:nvPr/>
            </p:nvGrpSpPr>
            <p:grpSpPr bwMode="auto">
              <a:xfrm>
                <a:off x="4865" y="3450"/>
                <a:ext cx="359" cy="222"/>
                <a:chOff x="1715" y="2555"/>
                <a:chExt cx="553" cy="341"/>
              </a:xfrm>
            </p:grpSpPr>
            <p:grpSp>
              <p:nvGrpSpPr>
                <p:cNvPr id="31" name="Group 243"/>
                <p:cNvGrpSpPr>
                  <a:grpSpLocks noChangeAspect="1"/>
                </p:cNvGrpSpPr>
                <p:nvPr/>
              </p:nvGrpSpPr>
              <p:grpSpPr bwMode="auto">
                <a:xfrm>
                  <a:off x="1768" y="2623"/>
                  <a:ext cx="500" cy="273"/>
                  <a:chOff x="1768" y="2623"/>
                  <a:chExt cx="500" cy="273"/>
                </a:xfrm>
              </p:grpSpPr>
              <p:sp>
                <p:nvSpPr>
                  <p:cNvPr id="17531" name="Line 244"/>
                  <p:cNvSpPr>
                    <a:spLocks noChangeAspect="1" noChangeShapeType="1"/>
                  </p:cNvSpPr>
                  <p:nvPr/>
                </p:nvSpPr>
                <p:spPr bwMode="auto">
                  <a:xfrm>
                    <a:off x="1768" y="2690"/>
                    <a:ext cx="495"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32" name="Line 245"/>
                  <p:cNvSpPr>
                    <a:spLocks noChangeAspect="1" noChangeShapeType="1"/>
                  </p:cNvSpPr>
                  <p:nvPr/>
                </p:nvSpPr>
                <p:spPr bwMode="auto">
                  <a:xfrm flipV="1">
                    <a:off x="1770" y="2623"/>
                    <a:ext cx="67" cy="67"/>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33" name="Line 246"/>
                  <p:cNvSpPr>
                    <a:spLocks noChangeAspect="1" noChangeShapeType="1"/>
                  </p:cNvSpPr>
                  <p:nvPr/>
                </p:nvSpPr>
                <p:spPr bwMode="auto">
                  <a:xfrm flipH="1" flipV="1">
                    <a:off x="1773" y="2692"/>
                    <a:ext cx="248" cy="20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34" name="Line 247"/>
                  <p:cNvSpPr>
                    <a:spLocks noChangeAspect="1" noChangeShapeType="1"/>
                  </p:cNvSpPr>
                  <p:nvPr/>
                </p:nvSpPr>
                <p:spPr bwMode="auto">
                  <a:xfrm flipH="1" flipV="1">
                    <a:off x="2196" y="2624"/>
                    <a:ext cx="67" cy="67"/>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35" name="Line 248"/>
                  <p:cNvSpPr>
                    <a:spLocks noChangeAspect="1" noChangeShapeType="1"/>
                  </p:cNvSpPr>
                  <p:nvPr/>
                </p:nvSpPr>
                <p:spPr bwMode="auto">
                  <a:xfrm>
                    <a:off x="1843" y="2623"/>
                    <a:ext cx="355"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36" name="Line 249"/>
                  <p:cNvSpPr>
                    <a:spLocks noChangeAspect="1" noChangeShapeType="1"/>
                  </p:cNvSpPr>
                  <p:nvPr/>
                </p:nvSpPr>
                <p:spPr bwMode="auto">
                  <a:xfrm flipV="1">
                    <a:off x="2020" y="2692"/>
                    <a:ext cx="248" cy="20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37" name="Line 250"/>
                  <p:cNvSpPr>
                    <a:spLocks noChangeAspect="1" noChangeShapeType="1"/>
                  </p:cNvSpPr>
                  <p:nvPr/>
                </p:nvSpPr>
                <p:spPr bwMode="auto">
                  <a:xfrm>
                    <a:off x="1802" y="2658"/>
                    <a:ext cx="428"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38" name="Line 251"/>
                  <p:cNvSpPr>
                    <a:spLocks noChangeAspect="1" noChangeShapeType="1"/>
                  </p:cNvSpPr>
                  <p:nvPr/>
                </p:nvSpPr>
                <p:spPr bwMode="auto">
                  <a:xfrm>
                    <a:off x="2019" y="2692"/>
                    <a:ext cx="0" cy="204"/>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39" name="Line 252"/>
                  <p:cNvSpPr>
                    <a:spLocks noChangeAspect="1" noChangeShapeType="1"/>
                  </p:cNvSpPr>
                  <p:nvPr/>
                </p:nvSpPr>
                <p:spPr bwMode="auto">
                  <a:xfrm>
                    <a:off x="1882" y="2692"/>
                    <a:ext cx="138" cy="204"/>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40" name="Line 253"/>
                  <p:cNvSpPr>
                    <a:spLocks noChangeAspect="1" noChangeShapeType="1"/>
                  </p:cNvSpPr>
                  <p:nvPr/>
                </p:nvSpPr>
                <p:spPr bwMode="auto">
                  <a:xfrm flipH="1">
                    <a:off x="2017" y="2692"/>
                    <a:ext cx="138" cy="204"/>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41" name="Line 254"/>
                  <p:cNvSpPr>
                    <a:spLocks noChangeAspect="1" noChangeShapeType="1"/>
                  </p:cNvSpPr>
                  <p:nvPr/>
                </p:nvSpPr>
                <p:spPr bwMode="auto">
                  <a:xfrm>
                    <a:off x="1848" y="2625"/>
                    <a:ext cx="165" cy="62"/>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42" name="Line 255"/>
                  <p:cNvSpPr>
                    <a:spLocks noChangeAspect="1" noChangeShapeType="1"/>
                  </p:cNvSpPr>
                  <p:nvPr/>
                </p:nvSpPr>
                <p:spPr bwMode="auto">
                  <a:xfrm flipH="1">
                    <a:off x="2021" y="2627"/>
                    <a:ext cx="168" cy="61"/>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43" name="Line 256"/>
                  <p:cNvSpPr>
                    <a:spLocks noChangeAspect="1" noChangeShapeType="1"/>
                  </p:cNvSpPr>
                  <p:nvPr/>
                </p:nvSpPr>
                <p:spPr bwMode="auto">
                  <a:xfrm flipV="1">
                    <a:off x="1889" y="2623"/>
                    <a:ext cx="127" cy="66"/>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44" name="Line 257"/>
                  <p:cNvSpPr>
                    <a:spLocks noChangeAspect="1" noChangeShapeType="1"/>
                  </p:cNvSpPr>
                  <p:nvPr/>
                </p:nvSpPr>
                <p:spPr bwMode="auto">
                  <a:xfrm flipH="1" flipV="1">
                    <a:off x="2017" y="2623"/>
                    <a:ext cx="131" cy="66"/>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45" name="Line 258"/>
                  <p:cNvSpPr>
                    <a:spLocks noChangeAspect="1" noChangeShapeType="1"/>
                  </p:cNvSpPr>
                  <p:nvPr/>
                </p:nvSpPr>
                <p:spPr bwMode="auto">
                  <a:xfrm>
                    <a:off x="1804" y="2658"/>
                    <a:ext cx="77" cy="3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46" name="Line 259"/>
                  <p:cNvSpPr>
                    <a:spLocks noChangeAspect="1" noChangeShapeType="1"/>
                  </p:cNvSpPr>
                  <p:nvPr/>
                </p:nvSpPr>
                <p:spPr bwMode="auto">
                  <a:xfrm flipH="1">
                    <a:off x="2151" y="2661"/>
                    <a:ext cx="77" cy="3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47" name="Line 260"/>
                  <p:cNvSpPr>
                    <a:spLocks noChangeAspect="1" noChangeShapeType="1"/>
                  </p:cNvSpPr>
                  <p:nvPr/>
                </p:nvSpPr>
                <p:spPr bwMode="auto">
                  <a:xfrm flipH="1">
                    <a:off x="1885" y="2699"/>
                    <a:ext cx="5" cy="81"/>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48" name="Line 261"/>
                  <p:cNvSpPr>
                    <a:spLocks noChangeAspect="1" noChangeShapeType="1"/>
                  </p:cNvSpPr>
                  <p:nvPr/>
                </p:nvSpPr>
                <p:spPr bwMode="auto">
                  <a:xfrm>
                    <a:off x="2157" y="2700"/>
                    <a:ext cx="0" cy="85"/>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49" name="Line 262"/>
                  <p:cNvSpPr>
                    <a:spLocks noChangeAspect="1" noChangeShapeType="1"/>
                  </p:cNvSpPr>
                  <p:nvPr/>
                </p:nvSpPr>
                <p:spPr bwMode="auto">
                  <a:xfrm>
                    <a:off x="1889" y="2692"/>
                    <a:ext cx="91" cy="9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50" name="Line 263"/>
                  <p:cNvSpPr>
                    <a:spLocks noChangeAspect="1" noChangeShapeType="1"/>
                  </p:cNvSpPr>
                  <p:nvPr/>
                </p:nvSpPr>
                <p:spPr bwMode="auto">
                  <a:xfrm flipH="1">
                    <a:off x="1981" y="2692"/>
                    <a:ext cx="35" cy="93"/>
                  </a:xfrm>
                  <a:prstGeom prst="line">
                    <a:avLst/>
                  </a:prstGeom>
                  <a:noFill/>
                  <a:ln w="19050">
                    <a:solidFill>
                      <a:schemeClr val="tx1"/>
                    </a:solidFill>
                    <a:round/>
                    <a:headEnd type="none" w="sm" len="sm"/>
                    <a:tailEnd type="none" w="sm" len="sm"/>
                  </a:ln>
                </p:spPr>
                <p:txBody>
                  <a:bodyPr wrap="none" anchor="ctr"/>
                  <a:lstStyle/>
                  <a:p>
                    <a:endParaRPr lang="ru-RU"/>
                  </a:p>
                </p:txBody>
              </p:sp>
              <p:grpSp>
                <p:nvGrpSpPr>
                  <p:cNvPr id="17668" name="Group 264"/>
                  <p:cNvGrpSpPr>
                    <a:grpSpLocks noChangeAspect="1"/>
                  </p:cNvGrpSpPr>
                  <p:nvPr/>
                </p:nvGrpSpPr>
                <p:grpSpPr bwMode="auto">
                  <a:xfrm>
                    <a:off x="2017" y="2697"/>
                    <a:ext cx="131" cy="92"/>
                    <a:chOff x="2017" y="2697"/>
                    <a:chExt cx="131" cy="92"/>
                  </a:xfrm>
                </p:grpSpPr>
                <p:sp>
                  <p:nvSpPr>
                    <p:cNvPr id="17552" name="Line 265"/>
                    <p:cNvSpPr>
                      <a:spLocks noChangeAspect="1" noChangeShapeType="1"/>
                    </p:cNvSpPr>
                    <p:nvPr/>
                  </p:nvSpPr>
                  <p:spPr bwMode="auto">
                    <a:xfrm flipH="1">
                      <a:off x="2054" y="2697"/>
                      <a:ext cx="94" cy="92"/>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53" name="Line 266"/>
                    <p:cNvSpPr>
                      <a:spLocks noChangeAspect="1" noChangeShapeType="1"/>
                    </p:cNvSpPr>
                    <p:nvPr/>
                  </p:nvSpPr>
                  <p:spPr bwMode="auto">
                    <a:xfrm>
                      <a:off x="2017" y="2697"/>
                      <a:ext cx="36" cy="92"/>
                    </a:xfrm>
                    <a:prstGeom prst="line">
                      <a:avLst/>
                    </a:prstGeom>
                    <a:noFill/>
                    <a:ln w="19050">
                      <a:solidFill>
                        <a:schemeClr val="tx1"/>
                      </a:solidFill>
                      <a:round/>
                      <a:headEnd type="none" w="sm" len="sm"/>
                      <a:tailEnd type="none" w="sm" len="sm"/>
                    </a:ln>
                  </p:spPr>
                  <p:txBody>
                    <a:bodyPr wrap="none" anchor="ctr"/>
                    <a:lstStyle/>
                    <a:p>
                      <a:endParaRPr lang="ru-RU"/>
                    </a:p>
                  </p:txBody>
                </p:sp>
              </p:grpSp>
            </p:grpSp>
            <p:sp>
              <p:nvSpPr>
                <p:cNvPr id="17527" name="Line 267"/>
                <p:cNvSpPr>
                  <a:spLocks noChangeAspect="1" noChangeShapeType="1"/>
                </p:cNvSpPr>
                <p:nvPr/>
              </p:nvSpPr>
              <p:spPr bwMode="auto">
                <a:xfrm flipH="1">
                  <a:off x="1715" y="2637"/>
                  <a:ext cx="80"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28" name="Line 268"/>
                <p:cNvSpPr>
                  <a:spLocks noChangeAspect="1" noChangeShapeType="1"/>
                </p:cNvSpPr>
                <p:nvPr/>
              </p:nvSpPr>
              <p:spPr bwMode="auto">
                <a:xfrm flipV="1">
                  <a:off x="1880" y="2566"/>
                  <a:ext cx="54" cy="38"/>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29" name="Line 269"/>
                <p:cNvSpPr>
                  <a:spLocks noChangeAspect="1" noChangeShapeType="1"/>
                </p:cNvSpPr>
                <p:nvPr/>
              </p:nvSpPr>
              <p:spPr bwMode="auto">
                <a:xfrm flipH="1" flipV="1">
                  <a:off x="1832" y="2555"/>
                  <a:ext cx="11" cy="44"/>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30" name="Line 270"/>
                <p:cNvSpPr>
                  <a:spLocks noChangeAspect="1" noChangeShapeType="1"/>
                </p:cNvSpPr>
                <p:nvPr/>
              </p:nvSpPr>
              <p:spPr bwMode="auto">
                <a:xfrm flipH="1" flipV="1">
                  <a:off x="1749" y="2586"/>
                  <a:ext cx="60" cy="33"/>
                </a:xfrm>
                <a:prstGeom prst="line">
                  <a:avLst/>
                </a:prstGeom>
                <a:noFill/>
                <a:ln w="19050">
                  <a:solidFill>
                    <a:schemeClr val="tx1"/>
                  </a:solidFill>
                  <a:round/>
                  <a:headEnd type="none" w="sm" len="sm"/>
                  <a:tailEnd type="none" w="sm" len="sm"/>
                </a:ln>
              </p:spPr>
              <p:txBody>
                <a:bodyPr wrap="none" anchor="ctr"/>
                <a:lstStyle/>
                <a:p>
                  <a:endParaRPr lang="ru-RU"/>
                </a:p>
              </p:txBody>
            </p:sp>
          </p:grpSp>
          <p:grpSp>
            <p:nvGrpSpPr>
              <p:cNvPr id="17671" name="Group 271"/>
              <p:cNvGrpSpPr>
                <a:grpSpLocks noChangeAspect="1"/>
              </p:cNvGrpSpPr>
              <p:nvPr/>
            </p:nvGrpSpPr>
            <p:grpSpPr bwMode="auto">
              <a:xfrm>
                <a:off x="4574" y="3669"/>
                <a:ext cx="359" cy="222"/>
                <a:chOff x="1715" y="2555"/>
                <a:chExt cx="553" cy="341"/>
              </a:xfrm>
            </p:grpSpPr>
            <p:grpSp>
              <p:nvGrpSpPr>
                <p:cNvPr id="17696" name="Group 272"/>
                <p:cNvGrpSpPr>
                  <a:grpSpLocks noChangeAspect="1"/>
                </p:cNvGrpSpPr>
                <p:nvPr/>
              </p:nvGrpSpPr>
              <p:grpSpPr bwMode="auto">
                <a:xfrm>
                  <a:off x="1768" y="2623"/>
                  <a:ext cx="500" cy="273"/>
                  <a:chOff x="1768" y="2623"/>
                  <a:chExt cx="500" cy="273"/>
                </a:xfrm>
              </p:grpSpPr>
              <p:sp>
                <p:nvSpPr>
                  <p:cNvPr id="17503" name="Line 273"/>
                  <p:cNvSpPr>
                    <a:spLocks noChangeAspect="1" noChangeShapeType="1"/>
                  </p:cNvSpPr>
                  <p:nvPr/>
                </p:nvSpPr>
                <p:spPr bwMode="auto">
                  <a:xfrm>
                    <a:off x="1768" y="2690"/>
                    <a:ext cx="495"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04" name="Line 274"/>
                  <p:cNvSpPr>
                    <a:spLocks noChangeAspect="1" noChangeShapeType="1"/>
                  </p:cNvSpPr>
                  <p:nvPr/>
                </p:nvSpPr>
                <p:spPr bwMode="auto">
                  <a:xfrm flipV="1">
                    <a:off x="1770" y="2623"/>
                    <a:ext cx="67" cy="67"/>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05" name="Line 275"/>
                  <p:cNvSpPr>
                    <a:spLocks noChangeAspect="1" noChangeShapeType="1"/>
                  </p:cNvSpPr>
                  <p:nvPr/>
                </p:nvSpPr>
                <p:spPr bwMode="auto">
                  <a:xfrm flipH="1" flipV="1">
                    <a:off x="1773" y="2692"/>
                    <a:ext cx="248" cy="20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06" name="Line 276"/>
                  <p:cNvSpPr>
                    <a:spLocks noChangeAspect="1" noChangeShapeType="1"/>
                  </p:cNvSpPr>
                  <p:nvPr/>
                </p:nvSpPr>
                <p:spPr bwMode="auto">
                  <a:xfrm flipH="1" flipV="1">
                    <a:off x="2196" y="2624"/>
                    <a:ext cx="67" cy="67"/>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07" name="Line 277"/>
                  <p:cNvSpPr>
                    <a:spLocks noChangeAspect="1" noChangeShapeType="1"/>
                  </p:cNvSpPr>
                  <p:nvPr/>
                </p:nvSpPr>
                <p:spPr bwMode="auto">
                  <a:xfrm>
                    <a:off x="1843" y="2623"/>
                    <a:ext cx="355"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08" name="Line 278"/>
                  <p:cNvSpPr>
                    <a:spLocks noChangeAspect="1" noChangeShapeType="1"/>
                  </p:cNvSpPr>
                  <p:nvPr/>
                </p:nvSpPr>
                <p:spPr bwMode="auto">
                  <a:xfrm flipV="1">
                    <a:off x="2020" y="2692"/>
                    <a:ext cx="248" cy="20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09" name="Line 279"/>
                  <p:cNvSpPr>
                    <a:spLocks noChangeAspect="1" noChangeShapeType="1"/>
                  </p:cNvSpPr>
                  <p:nvPr/>
                </p:nvSpPr>
                <p:spPr bwMode="auto">
                  <a:xfrm>
                    <a:off x="1802" y="2658"/>
                    <a:ext cx="428"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10" name="Line 280"/>
                  <p:cNvSpPr>
                    <a:spLocks noChangeAspect="1" noChangeShapeType="1"/>
                  </p:cNvSpPr>
                  <p:nvPr/>
                </p:nvSpPr>
                <p:spPr bwMode="auto">
                  <a:xfrm>
                    <a:off x="2019" y="2692"/>
                    <a:ext cx="0" cy="204"/>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11" name="Line 281"/>
                  <p:cNvSpPr>
                    <a:spLocks noChangeAspect="1" noChangeShapeType="1"/>
                  </p:cNvSpPr>
                  <p:nvPr/>
                </p:nvSpPr>
                <p:spPr bwMode="auto">
                  <a:xfrm>
                    <a:off x="1882" y="2692"/>
                    <a:ext cx="138" cy="204"/>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12" name="Line 282"/>
                  <p:cNvSpPr>
                    <a:spLocks noChangeAspect="1" noChangeShapeType="1"/>
                  </p:cNvSpPr>
                  <p:nvPr/>
                </p:nvSpPr>
                <p:spPr bwMode="auto">
                  <a:xfrm flipH="1">
                    <a:off x="2017" y="2692"/>
                    <a:ext cx="138" cy="204"/>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13" name="Line 283"/>
                  <p:cNvSpPr>
                    <a:spLocks noChangeAspect="1" noChangeShapeType="1"/>
                  </p:cNvSpPr>
                  <p:nvPr/>
                </p:nvSpPr>
                <p:spPr bwMode="auto">
                  <a:xfrm>
                    <a:off x="1848" y="2625"/>
                    <a:ext cx="165" cy="62"/>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14" name="Line 284"/>
                  <p:cNvSpPr>
                    <a:spLocks noChangeAspect="1" noChangeShapeType="1"/>
                  </p:cNvSpPr>
                  <p:nvPr/>
                </p:nvSpPr>
                <p:spPr bwMode="auto">
                  <a:xfrm flipH="1">
                    <a:off x="2021" y="2627"/>
                    <a:ext cx="168" cy="61"/>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15" name="Line 285"/>
                  <p:cNvSpPr>
                    <a:spLocks noChangeAspect="1" noChangeShapeType="1"/>
                  </p:cNvSpPr>
                  <p:nvPr/>
                </p:nvSpPr>
                <p:spPr bwMode="auto">
                  <a:xfrm flipV="1">
                    <a:off x="1889" y="2623"/>
                    <a:ext cx="127" cy="66"/>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16" name="Line 286"/>
                  <p:cNvSpPr>
                    <a:spLocks noChangeAspect="1" noChangeShapeType="1"/>
                  </p:cNvSpPr>
                  <p:nvPr/>
                </p:nvSpPr>
                <p:spPr bwMode="auto">
                  <a:xfrm flipH="1" flipV="1">
                    <a:off x="2017" y="2623"/>
                    <a:ext cx="131" cy="66"/>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17" name="Line 287"/>
                  <p:cNvSpPr>
                    <a:spLocks noChangeAspect="1" noChangeShapeType="1"/>
                  </p:cNvSpPr>
                  <p:nvPr/>
                </p:nvSpPr>
                <p:spPr bwMode="auto">
                  <a:xfrm>
                    <a:off x="1804" y="2658"/>
                    <a:ext cx="77" cy="3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18" name="Line 288"/>
                  <p:cNvSpPr>
                    <a:spLocks noChangeAspect="1" noChangeShapeType="1"/>
                  </p:cNvSpPr>
                  <p:nvPr/>
                </p:nvSpPr>
                <p:spPr bwMode="auto">
                  <a:xfrm flipH="1">
                    <a:off x="2151" y="2661"/>
                    <a:ext cx="77" cy="3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19" name="Line 289"/>
                  <p:cNvSpPr>
                    <a:spLocks noChangeAspect="1" noChangeShapeType="1"/>
                  </p:cNvSpPr>
                  <p:nvPr/>
                </p:nvSpPr>
                <p:spPr bwMode="auto">
                  <a:xfrm flipH="1">
                    <a:off x="1885" y="2699"/>
                    <a:ext cx="5" cy="81"/>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20" name="Line 290"/>
                  <p:cNvSpPr>
                    <a:spLocks noChangeAspect="1" noChangeShapeType="1"/>
                  </p:cNvSpPr>
                  <p:nvPr/>
                </p:nvSpPr>
                <p:spPr bwMode="auto">
                  <a:xfrm>
                    <a:off x="2157" y="2700"/>
                    <a:ext cx="0" cy="85"/>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21" name="Line 291"/>
                  <p:cNvSpPr>
                    <a:spLocks noChangeAspect="1" noChangeShapeType="1"/>
                  </p:cNvSpPr>
                  <p:nvPr/>
                </p:nvSpPr>
                <p:spPr bwMode="auto">
                  <a:xfrm>
                    <a:off x="1889" y="2692"/>
                    <a:ext cx="91" cy="9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22" name="Line 292"/>
                  <p:cNvSpPr>
                    <a:spLocks noChangeAspect="1" noChangeShapeType="1"/>
                  </p:cNvSpPr>
                  <p:nvPr/>
                </p:nvSpPr>
                <p:spPr bwMode="auto">
                  <a:xfrm flipH="1">
                    <a:off x="1981" y="2692"/>
                    <a:ext cx="35" cy="93"/>
                  </a:xfrm>
                  <a:prstGeom prst="line">
                    <a:avLst/>
                  </a:prstGeom>
                  <a:noFill/>
                  <a:ln w="19050">
                    <a:solidFill>
                      <a:schemeClr val="tx1"/>
                    </a:solidFill>
                    <a:round/>
                    <a:headEnd type="none" w="sm" len="sm"/>
                    <a:tailEnd type="none" w="sm" len="sm"/>
                  </a:ln>
                </p:spPr>
                <p:txBody>
                  <a:bodyPr wrap="none" anchor="ctr"/>
                  <a:lstStyle/>
                  <a:p>
                    <a:endParaRPr lang="ru-RU"/>
                  </a:p>
                </p:txBody>
              </p:sp>
              <p:grpSp>
                <p:nvGrpSpPr>
                  <p:cNvPr id="17699" name="Group 293"/>
                  <p:cNvGrpSpPr>
                    <a:grpSpLocks noChangeAspect="1"/>
                  </p:cNvGrpSpPr>
                  <p:nvPr/>
                </p:nvGrpSpPr>
                <p:grpSpPr bwMode="auto">
                  <a:xfrm>
                    <a:off x="2017" y="2697"/>
                    <a:ext cx="131" cy="92"/>
                    <a:chOff x="2017" y="2697"/>
                    <a:chExt cx="131" cy="92"/>
                  </a:xfrm>
                </p:grpSpPr>
                <p:sp>
                  <p:nvSpPr>
                    <p:cNvPr id="17524" name="Line 294"/>
                    <p:cNvSpPr>
                      <a:spLocks noChangeAspect="1" noChangeShapeType="1"/>
                    </p:cNvSpPr>
                    <p:nvPr/>
                  </p:nvSpPr>
                  <p:spPr bwMode="auto">
                    <a:xfrm flipH="1">
                      <a:off x="2054" y="2697"/>
                      <a:ext cx="94" cy="92"/>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25" name="Line 295"/>
                    <p:cNvSpPr>
                      <a:spLocks noChangeAspect="1" noChangeShapeType="1"/>
                    </p:cNvSpPr>
                    <p:nvPr/>
                  </p:nvSpPr>
                  <p:spPr bwMode="auto">
                    <a:xfrm>
                      <a:off x="2017" y="2697"/>
                      <a:ext cx="36" cy="92"/>
                    </a:xfrm>
                    <a:prstGeom prst="line">
                      <a:avLst/>
                    </a:prstGeom>
                    <a:noFill/>
                    <a:ln w="19050">
                      <a:solidFill>
                        <a:schemeClr val="tx1"/>
                      </a:solidFill>
                      <a:round/>
                      <a:headEnd type="none" w="sm" len="sm"/>
                      <a:tailEnd type="none" w="sm" len="sm"/>
                    </a:ln>
                  </p:spPr>
                  <p:txBody>
                    <a:bodyPr wrap="none" anchor="ctr"/>
                    <a:lstStyle/>
                    <a:p>
                      <a:endParaRPr lang="ru-RU"/>
                    </a:p>
                  </p:txBody>
                </p:sp>
              </p:grpSp>
            </p:grpSp>
            <p:sp>
              <p:nvSpPr>
                <p:cNvPr id="17499" name="Line 296"/>
                <p:cNvSpPr>
                  <a:spLocks noChangeAspect="1" noChangeShapeType="1"/>
                </p:cNvSpPr>
                <p:nvPr/>
              </p:nvSpPr>
              <p:spPr bwMode="auto">
                <a:xfrm flipH="1">
                  <a:off x="1715" y="2637"/>
                  <a:ext cx="80"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00" name="Line 297"/>
                <p:cNvSpPr>
                  <a:spLocks noChangeAspect="1" noChangeShapeType="1"/>
                </p:cNvSpPr>
                <p:nvPr/>
              </p:nvSpPr>
              <p:spPr bwMode="auto">
                <a:xfrm flipV="1">
                  <a:off x="1880" y="2566"/>
                  <a:ext cx="54" cy="38"/>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01" name="Line 298"/>
                <p:cNvSpPr>
                  <a:spLocks noChangeAspect="1" noChangeShapeType="1"/>
                </p:cNvSpPr>
                <p:nvPr/>
              </p:nvSpPr>
              <p:spPr bwMode="auto">
                <a:xfrm flipH="1" flipV="1">
                  <a:off x="1832" y="2555"/>
                  <a:ext cx="11" cy="44"/>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17502" name="Line 299"/>
                <p:cNvSpPr>
                  <a:spLocks noChangeAspect="1" noChangeShapeType="1"/>
                </p:cNvSpPr>
                <p:nvPr/>
              </p:nvSpPr>
              <p:spPr bwMode="auto">
                <a:xfrm flipH="1" flipV="1">
                  <a:off x="1749" y="2586"/>
                  <a:ext cx="60" cy="33"/>
                </a:xfrm>
                <a:prstGeom prst="line">
                  <a:avLst/>
                </a:prstGeom>
                <a:noFill/>
                <a:ln w="19050">
                  <a:solidFill>
                    <a:schemeClr val="tx1"/>
                  </a:solidFill>
                  <a:round/>
                  <a:headEnd type="none" w="sm" len="sm"/>
                  <a:tailEnd type="none" w="sm" len="sm"/>
                </a:ln>
              </p:spPr>
              <p:txBody>
                <a:bodyPr wrap="none" anchor="ctr"/>
                <a:lstStyle/>
                <a:p>
                  <a:endParaRPr lang="ru-RU"/>
                </a:p>
              </p:txBody>
            </p:sp>
          </p:grpSp>
        </p:grpSp>
        <p:grpSp>
          <p:nvGrpSpPr>
            <p:cNvPr id="17724" name="Group 300"/>
            <p:cNvGrpSpPr>
              <a:grpSpLocks/>
            </p:cNvGrpSpPr>
            <p:nvPr/>
          </p:nvGrpSpPr>
          <p:grpSpPr bwMode="auto">
            <a:xfrm>
              <a:off x="4029" y="801"/>
              <a:ext cx="1361" cy="1713"/>
              <a:chOff x="336" y="2064"/>
              <a:chExt cx="1308" cy="1728"/>
            </a:xfrm>
          </p:grpSpPr>
          <p:sp>
            <p:nvSpPr>
              <p:cNvPr id="17490" name="Rectangle 301"/>
              <p:cNvSpPr>
                <a:spLocks noChangeArrowheads="1"/>
              </p:cNvSpPr>
              <p:nvPr/>
            </p:nvSpPr>
            <p:spPr bwMode="ltGray">
              <a:xfrm>
                <a:off x="336" y="2160"/>
                <a:ext cx="1308" cy="1440"/>
              </a:xfrm>
              <a:prstGeom prst="rect">
                <a:avLst/>
              </a:prstGeom>
              <a:gradFill rotWithShape="0">
                <a:gsLst>
                  <a:gs pos="0">
                    <a:srgbClr val="B00101"/>
                  </a:gs>
                  <a:gs pos="50000">
                    <a:srgbClr val="FC0101"/>
                  </a:gs>
                  <a:gs pos="100000">
                    <a:srgbClr val="B00101"/>
                  </a:gs>
                </a:gsLst>
                <a:lin ang="0" scaled="1"/>
              </a:gradFill>
              <a:ln w="9525">
                <a:noFill/>
                <a:miter lim="800000"/>
                <a:headEnd/>
                <a:tailEnd/>
              </a:ln>
            </p:spPr>
            <p:txBody>
              <a:bodyPr wrap="none" anchor="ctr"/>
              <a:lstStyle/>
              <a:p>
                <a:pPr algn="ctr">
                  <a:lnSpc>
                    <a:spcPct val="90000"/>
                  </a:lnSpc>
                  <a:spcBef>
                    <a:spcPct val="50000"/>
                  </a:spcBef>
                  <a:buClr>
                    <a:schemeClr val="accent1"/>
                  </a:buClr>
                </a:pPr>
                <a:endParaRPr lang="ru-RU"/>
              </a:p>
            </p:txBody>
          </p:sp>
          <p:sp>
            <p:nvSpPr>
              <p:cNvPr id="17491" name="Oval 302"/>
              <p:cNvSpPr>
                <a:spLocks noChangeArrowheads="1"/>
              </p:cNvSpPr>
              <p:nvPr/>
            </p:nvSpPr>
            <p:spPr bwMode="ltGray">
              <a:xfrm>
                <a:off x="336" y="2064"/>
                <a:ext cx="1308" cy="219"/>
              </a:xfrm>
              <a:prstGeom prst="ellipse">
                <a:avLst/>
              </a:prstGeom>
              <a:gradFill rotWithShape="0">
                <a:gsLst>
                  <a:gs pos="0">
                    <a:srgbClr val="970101"/>
                  </a:gs>
                  <a:gs pos="100000">
                    <a:srgbClr val="FC0101"/>
                  </a:gs>
                </a:gsLst>
                <a:lin ang="2700000" scaled="1"/>
              </a:gradFill>
              <a:ln w="9525">
                <a:noFill/>
                <a:round/>
                <a:headEnd/>
                <a:tailEnd/>
              </a:ln>
            </p:spPr>
            <p:txBody>
              <a:bodyPr wrap="none" anchor="ctr"/>
              <a:lstStyle/>
              <a:p>
                <a:pPr algn="ctr">
                  <a:lnSpc>
                    <a:spcPct val="90000"/>
                  </a:lnSpc>
                  <a:spcBef>
                    <a:spcPct val="50000"/>
                  </a:spcBef>
                  <a:buClr>
                    <a:schemeClr val="accent1"/>
                  </a:buClr>
                </a:pPr>
                <a:endParaRPr lang="ru-RU"/>
              </a:p>
            </p:txBody>
          </p:sp>
          <p:sp>
            <p:nvSpPr>
              <p:cNvPr id="17492" name="Oval 303"/>
              <p:cNvSpPr>
                <a:spLocks noChangeArrowheads="1"/>
              </p:cNvSpPr>
              <p:nvPr/>
            </p:nvSpPr>
            <p:spPr bwMode="ltGray">
              <a:xfrm>
                <a:off x="336" y="3421"/>
                <a:ext cx="1308" cy="371"/>
              </a:xfrm>
              <a:prstGeom prst="ellipse">
                <a:avLst/>
              </a:prstGeom>
              <a:gradFill rotWithShape="0">
                <a:gsLst>
                  <a:gs pos="0">
                    <a:srgbClr val="B00101"/>
                  </a:gs>
                  <a:gs pos="50000">
                    <a:srgbClr val="FC0101"/>
                  </a:gs>
                  <a:gs pos="100000">
                    <a:srgbClr val="B00101"/>
                  </a:gs>
                </a:gsLst>
                <a:lin ang="0" scaled="1"/>
              </a:gradFill>
              <a:ln w="9525">
                <a:noFill/>
                <a:round/>
                <a:headEnd/>
                <a:tailEnd/>
              </a:ln>
            </p:spPr>
            <p:txBody>
              <a:bodyPr wrap="none" anchor="ctr"/>
              <a:lstStyle/>
              <a:p>
                <a:pPr algn="ctr">
                  <a:lnSpc>
                    <a:spcPct val="90000"/>
                  </a:lnSpc>
                  <a:spcBef>
                    <a:spcPct val="50000"/>
                  </a:spcBef>
                  <a:buClr>
                    <a:schemeClr val="accent1"/>
                  </a:buClr>
                </a:pPr>
                <a:endParaRPr lang="ru-RU"/>
              </a:p>
            </p:txBody>
          </p:sp>
        </p:grpSp>
      </p:grpSp>
      <p:grpSp>
        <p:nvGrpSpPr>
          <p:cNvPr id="17727" name="Group 304"/>
          <p:cNvGrpSpPr>
            <a:grpSpLocks noChangeAspect="1"/>
          </p:cNvGrpSpPr>
          <p:nvPr/>
        </p:nvGrpSpPr>
        <p:grpSpPr bwMode="auto">
          <a:xfrm>
            <a:off x="8018463" y="3602038"/>
            <a:ext cx="569912" cy="352425"/>
            <a:chOff x="1715" y="2555"/>
            <a:chExt cx="553" cy="341"/>
          </a:xfrm>
        </p:grpSpPr>
        <p:grpSp>
          <p:nvGrpSpPr>
            <p:cNvPr id="17752" name="Group 305"/>
            <p:cNvGrpSpPr>
              <a:grpSpLocks noChangeAspect="1"/>
            </p:cNvGrpSpPr>
            <p:nvPr/>
          </p:nvGrpSpPr>
          <p:grpSpPr bwMode="auto">
            <a:xfrm>
              <a:off x="1768" y="2623"/>
              <a:ext cx="500" cy="273"/>
              <a:chOff x="1768" y="2623"/>
              <a:chExt cx="500" cy="273"/>
            </a:xfrm>
          </p:grpSpPr>
          <p:sp>
            <p:nvSpPr>
              <p:cNvPr id="17465" name="Line 306"/>
              <p:cNvSpPr>
                <a:spLocks noChangeAspect="1" noChangeShapeType="1"/>
              </p:cNvSpPr>
              <p:nvPr/>
            </p:nvSpPr>
            <p:spPr bwMode="auto">
              <a:xfrm>
                <a:off x="1768" y="2690"/>
                <a:ext cx="495"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66" name="Line 307"/>
              <p:cNvSpPr>
                <a:spLocks noChangeAspect="1" noChangeShapeType="1"/>
              </p:cNvSpPr>
              <p:nvPr/>
            </p:nvSpPr>
            <p:spPr bwMode="auto">
              <a:xfrm flipV="1">
                <a:off x="1770" y="2623"/>
                <a:ext cx="67" cy="67"/>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67" name="Line 308"/>
              <p:cNvSpPr>
                <a:spLocks noChangeAspect="1" noChangeShapeType="1"/>
              </p:cNvSpPr>
              <p:nvPr/>
            </p:nvSpPr>
            <p:spPr bwMode="auto">
              <a:xfrm flipH="1" flipV="1">
                <a:off x="1773" y="2692"/>
                <a:ext cx="248" cy="20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68" name="Line 309"/>
              <p:cNvSpPr>
                <a:spLocks noChangeAspect="1" noChangeShapeType="1"/>
              </p:cNvSpPr>
              <p:nvPr/>
            </p:nvSpPr>
            <p:spPr bwMode="auto">
              <a:xfrm flipH="1" flipV="1">
                <a:off x="2196" y="2624"/>
                <a:ext cx="67" cy="67"/>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69" name="Line 310"/>
              <p:cNvSpPr>
                <a:spLocks noChangeAspect="1" noChangeShapeType="1"/>
              </p:cNvSpPr>
              <p:nvPr/>
            </p:nvSpPr>
            <p:spPr bwMode="auto">
              <a:xfrm>
                <a:off x="1843" y="2623"/>
                <a:ext cx="355"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70" name="Line 311"/>
              <p:cNvSpPr>
                <a:spLocks noChangeAspect="1" noChangeShapeType="1"/>
              </p:cNvSpPr>
              <p:nvPr/>
            </p:nvSpPr>
            <p:spPr bwMode="auto">
              <a:xfrm flipV="1">
                <a:off x="2020" y="2692"/>
                <a:ext cx="248" cy="20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71" name="Line 312"/>
              <p:cNvSpPr>
                <a:spLocks noChangeAspect="1" noChangeShapeType="1"/>
              </p:cNvSpPr>
              <p:nvPr/>
            </p:nvSpPr>
            <p:spPr bwMode="auto">
              <a:xfrm>
                <a:off x="1802" y="2658"/>
                <a:ext cx="428"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72" name="Line 313"/>
              <p:cNvSpPr>
                <a:spLocks noChangeAspect="1" noChangeShapeType="1"/>
              </p:cNvSpPr>
              <p:nvPr/>
            </p:nvSpPr>
            <p:spPr bwMode="auto">
              <a:xfrm>
                <a:off x="2019" y="2692"/>
                <a:ext cx="0"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73" name="Line 314"/>
              <p:cNvSpPr>
                <a:spLocks noChangeAspect="1" noChangeShapeType="1"/>
              </p:cNvSpPr>
              <p:nvPr/>
            </p:nvSpPr>
            <p:spPr bwMode="auto">
              <a:xfrm>
                <a:off x="1882" y="2692"/>
                <a:ext cx="138"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74" name="Line 315"/>
              <p:cNvSpPr>
                <a:spLocks noChangeAspect="1" noChangeShapeType="1"/>
              </p:cNvSpPr>
              <p:nvPr/>
            </p:nvSpPr>
            <p:spPr bwMode="auto">
              <a:xfrm flipH="1">
                <a:off x="2017" y="2692"/>
                <a:ext cx="138"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75" name="Line 316"/>
              <p:cNvSpPr>
                <a:spLocks noChangeAspect="1" noChangeShapeType="1"/>
              </p:cNvSpPr>
              <p:nvPr/>
            </p:nvSpPr>
            <p:spPr bwMode="auto">
              <a:xfrm>
                <a:off x="1848" y="2625"/>
                <a:ext cx="165" cy="62"/>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76" name="Line 317"/>
              <p:cNvSpPr>
                <a:spLocks noChangeAspect="1" noChangeShapeType="1"/>
              </p:cNvSpPr>
              <p:nvPr/>
            </p:nvSpPr>
            <p:spPr bwMode="auto">
              <a:xfrm flipH="1">
                <a:off x="2021" y="2627"/>
                <a:ext cx="168" cy="61"/>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77" name="Line 318"/>
              <p:cNvSpPr>
                <a:spLocks noChangeAspect="1" noChangeShapeType="1"/>
              </p:cNvSpPr>
              <p:nvPr/>
            </p:nvSpPr>
            <p:spPr bwMode="auto">
              <a:xfrm flipV="1">
                <a:off x="1889" y="2623"/>
                <a:ext cx="127" cy="66"/>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78" name="Line 319"/>
              <p:cNvSpPr>
                <a:spLocks noChangeAspect="1" noChangeShapeType="1"/>
              </p:cNvSpPr>
              <p:nvPr/>
            </p:nvSpPr>
            <p:spPr bwMode="auto">
              <a:xfrm flipH="1" flipV="1">
                <a:off x="2017" y="2623"/>
                <a:ext cx="131" cy="66"/>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79" name="Line 320"/>
              <p:cNvSpPr>
                <a:spLocks noChangeAspect="1" noChangeShapeType="1"/>
              </p:cNvSpPr>
              <p:nvPr/>
            </p:nvSpPr>
            <p:spPr bwMode="auto">
              <a:xfrm>
                <a:off x="1804" y="2658"/>
                <a:ext cx="77" cy="3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80" name="Line 321"/>
              <p:cNvSpPr>
                <a:spLocks noChangeAspect="1" noChangeShapeType="1"/>
              </p:cNvSpPr>
              <p:nvPr/>
            </p:nvSpPr>
            <p:spPr bwMode="auto">
              <a:xfrm flipH="1">
                <a:off x="2151" y="2661"/>
                <a:ext cx="77" cy="3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81" name="Line 322"/>
              <p:cNvSpPr>
                <a:spLocks noChangeAspect="1" noChangeShapeType="1"/>
              </p:cNvSpPr>
              <p:nvPr/>
            </p:nvSpPr>
            <p:spPr bwMode="auto">
              <a:xfrm flipH="1">
                <a:off x="1885" y="2699"/>
                <a:ext cx="5" cy="81"/>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82" name="Line 323"/>
              <p:cNvSpPr>
                <a:spLocks noChangeAspect="1" noChangeShapeType="1"/>
              </p:cNvSpPr>
              <p:nvPr/>
            </p:nvSpPr>
            <p:spPr bwMode="auto">
              <a:xfrm>
                <a:off x="2157" y="2700"/>
                <a:ext cx="0" cy="85"/>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83" name="Line 324"/>
              <p:cNvSpPr>
                <a:spLocks noChangeAspect="1" noChangeShapeType="1"/>
              </p:cNvSpPr>
              <p:nvPr/>
            </p:nvSpPr>
            <p:spPr bwMode="auto">
              <a:xfrm>
                <a:off x="1889" y="2692"/>
                <a:ext cx="91" cy="9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84" name="Line 325"/>
              <p:cNvSpPr>
                <a:spLocks noChangeAspect="1" noChangeShapeType="1"/>
              </p:cNvSpPr>
              <p:nvPr/>
            </p:nvSpPr>
            <p:spPr bwMode="auto">
              <a:xfrm flipH="1">
                <a:off x="1981" y="2692"/>
                <a:ext cx="35" cy="93"/>
              </a:xfrm>
              <a:prstGeom prst="line">
                <a:avLst/>
              </a:prstGeom>
              <a:noFill/>
              <a:ln w="19050">
                <a:solidFill>
                  <a:schemeClr val="bg1"/>
                </a:solidFill>
                <a:round/>
                <a:headEnd type="none" w="sm" len="sm"/>
                <a:tailEnd type="none" w="sm" len="sm"/>
              </a:ln>
            </p:spPr>
            <p:txBody>
              <a:bodyPr wrap="none" anchor="ctr"/>
              <a:lstStyle/>
              <a:p>
                <a:endParaRPr lang="ru-RU"/>
              </a:p>
            </p:txBody>
          </p:sp>
          <p:grpSp>
            <p:nvGrpSpPr>
              <p:cNvPr id="17755" name="Group 326"/>
              <p:cNvGrpSpPr>
                <a:grpSpLocks noChangeAspect="1"/>
              </p:cNvGrpSpPr>
              <p:nvPr/>
            </p:nvGrpSpPr>
            <p:grpSpPr bwMode="auto">
              <a:xfrm>
                <a:off x="2017" y="2697"/>
                <a:ext cx="131" cy="92"/>
                <a:chOff x="2017" y="2697"/>
                <a:chExt cx="131" cy="92"/>
              </a:xfrm>
            </p:grpSpPr>
            <p:sp>
              <p:nvSpPr>
                <p:cNvPr id="17486" name="Line 327"/>
                <p:cNvSpPr>
                  <a:spLocks noChangeAspect="1" noChangeShapeType="1"/>
                </p:cNvSpPr>
                <p:nvPr/>
              </p:nvSpPr>
              <p:spPr bwMode="auto">
                <a:xfrm flipH="1">
                  <a:off x="2054" y="2697"/>
                  <a:ext cx="94" cy="92"/>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87" name="Line 328"/>
                <p:cNvSpPr>
                  <a:spLocks noChangeAspect="1" noChangeShapeType="1"/>
                </p:cNvSpPr>
                <p:nvPr/>
              </p:nvSpPr>
              <p:spPr bwMode="auto">
                <a:xfrm>
                  <a:off x="2017" y="2697"/>
                  <a:ext cx="36" cy="92"/>
                </a:xfrm>
                <a:prstGeom prst="line">
                  <a:avLst/>
                </a:prstGeom>
                <a:noFill/>
                <a:ln w="19050">
                  <a:solidFill>
                    <a:schemeClr val="bg1"/>
                  </a:solidFill>
                  <a:round/>
                  <a:headEnd type="none" w="sm" len="sm"/>
                  <a:tailEnd type="none" w="sm" len="sm"/>
                </a:ln>
              </p:spPr>
              <p:txBody>
                <a:bodyPr wrap="none" anchor="ctr"/>
                <a:lstStyle/>
                <a:p>
                  <a:endParaRPr lang="ru-RU"/>
                </a:p>
              </p:txBody>
            </p:sp>
          </p:grpSp>
        </p:grpSp>
        <p:sp>
          <p:nvSpPr>
            <p:cNvPr id="17461" name="Line 329"/>
            <p:cNvSpPr>
              <a:spLocks noChangeAspect="1" noChangeShapeType="1"/>
            </p:cNvSpPr>
            <p:nvPr/>
          </p:nvSpPr>
          <p:spPr bwMode="auto">
            <a:xfrm flipH="1">
              <a:off x="1715" y="2637"/>
              <a:ext cx="80"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62" name="Line 330"/>
            <p:cNvSpPr>
              <a:spLocks noChangeAspect="1" noChangeShapeType="1"/>
            </p:cNvSpPr>
            <p:nvPr/>
          </p:nvSpPr>
          <p:spPr bwMode="auto">
            <a:xfrm flipV="1">
              <a:off x="1880" y="2566"/>
              <a:ext cx="54" cy="38"/>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63" name="Line 331"/>
            <p:cNvSpPr>
              <a:spLocks noChangeAspect="1" noChangeShapeType="1"/>
            </p:cNvSpPr>
            <p:nvPr/>
          </p:nvSpPr>
          <p:spPr bwMode="auto">
            <a:xfrm flipH="1" flipV="1">
              <a:off x="1832" y="2555"/>
              <a:ext cx="11" cy="4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64" name="Line 332"/>
            <p:cNvSpPr>
              <a:spLocks noChangeAspect="1" noChangeShapeType="1"/>
            </p:cNvSpPr>
            <p:nvPr/>
          </p:nvSpPr>
          <p:spPr bwMode="auto">
            <a:xfrm flipH="1" flipV="1">
              <a:off x="1749" y="2586"/>
              <a:ext cx="60" cy="33"/>
            </a:xfrm>
            <a:prstGeom prst="line">
              <a:avLst/>
            </a:prstGeom>
            <a:noFill/>
            <a:ln w="19050">
              <a:solidFill>
                <a:schemeClr val="bg1"/>
              </a:solidFill>
              <a:round/>
              <a:headEnd type="none" w="sm" len="sm"/>
              <a:tailEnd type="none" w="sm" len="sm"/>
            </a:ln>
          </p:spPr>
          <p:txBody>
            <a:bodyPr wrap="none" anchor="ctr"/>
            <a:lstStyle/>
            <a:p>
              <a:endParaRPr lang="ru-RU"/>
            </a:p>
          </p:txBody>
        </p:sp>
      </p:grpSp>
      <p:grpSp>
        <p:nvGrpSpPr>
          <p:cNvPr id="17780" name="Group 333"/>
          <p:cNvGrpSpPr>
            <a:grpSpLocks noChangeAspect="1"/>
          </p:cNvGrpSpPr>
          <p:nvPr/>
        </p:nvGrpSpPr>
        <p:grpSpPr bwMode="auto">
          <a:xfrm>
            <a:off x="7935913" y="1976438"/>
            <a:ext cx="569912" cy="352425"/>
            <a:chOff x="1715" y="2555"/>
            <a:chExt cx="553" cy="341"/>
          </a:xfrm>
        </p:grpSpPr>
        <p:grpSp>
          <p:nvGrpSpPr>
            <p:cNvPr id="17786" name="Group 334"/>
            <p:cNvGrpSpPr>
              <a:grpSpLocks noChangeAspect="1"/>
            </p:cNvGrpSpPr>
            <p:nvPr/>
          </p:nvGrpSpPr>
          <p:grpSpPr bwMode="auto">
            <a:xfrm>
              <a:off x="1768" y="2623"/>
              <a:ext cx="500" cy="273"/>
              <a:chOff x="1768" y="2623"/>
              <a:chExt cx="500" cy="273"/>
            </a:xfrm>
          </p:grpSpPr>
          <p:sp>
            <p:nvSpPr>
              <p:cNvPr id="17437" name="Line 335"/>
              <p:cNvSpPr>
                <a:spLocks noChangeAspect="1" noChangeShapeType="1"/>
              </p:cNvSpPr>
              <p:nvPr/>
            </p:nvSpPr>
            <p:spPr bwMode="auto">
              <a:xfrm>
                <a:off x="1768" y="2690"/>
                <a:ext cx="495"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38" name="Line 336"/>
              <p:cNvSpPr>
                <a:spLocks noChangeAspect="1" noChangeShapeType="1"/>
              </p:cNvSpPr>
              <p:nvPr/>
            </p:nvSpPr>
            <p:spPr bwMode="auto">
              <a:xfrm flipV="1">
                <a:off x="1770" y="2623"/>
                <a:ext cx="67" cy="67"/>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39" name="Line 337"/>
              <p:cNvSpPr>
                <a:spLocks noChangeAspect="1" noChangeShapeType="1"/>
              </p:cNvSpPr>
              <p:nvPr/>
            </p:nvSpPr>
            <p:spPr bwMode="auto">
              <a:xfrm flipH="1" flipV="1">
                <a:off x="1773" y="2692"/>
                <a:ext cx="248" cy="20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40" name="Line 338"/>
              <p:cNvSpPr>
                <a:spLocks noChangeAspect="1" noChangeShapeType="1"/>
              </p:cNvSpPr>
              <p:nvPr/>
            </p:nvSpPr>
            <p:spPr bwMode="auto">
              <a:xfrm flipH="1" flipV="1">
                <a:off x="2196" y="2624"/>
                <a:ext cx="67" cy="67"/>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41" name="Line 339"/>
              <p:cNvSpPr>
                <a:spLocks noChangeAspect="1" noChangeShapeType="1"/>
              </p:cNvSpPr>
              <p:nvPr/>
            </p:nvSpPr>
            <p:spPr bwMode="auto">
              <a:xfrm>
                <a:off x="1843" y="2623"/>
                <a:ext cx="355"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42" name="Line 340"/>
              <p:cNvSpPr>
                <a:spLocks noChangeAspect="1" noChangeShapeType="1"/>
              </p:cNvSpPr>
              <p:nvPr/>
            </p:nvSpPr>
            <p:spPr bwMode="auto">
              <a:xfrm flipV="1">
                <a:off x="2020" y="2692"/>
                <a:ext cx="248" cy="20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43" name="Line 341"/>
              <p:cNvSpPr>
                <a:spLocks noChangeAspect="1" noChangeShapeType="1"/>
              </p:cNvSpPr>
              <p:nvPr/>
            </p:nvSpPr>
            <p:spPr bwMode="auto">
              <a:xfrm>
                <a:off x="1802" y="2658"/>
                <a:ext cx="428"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44" name="Line 342"/>
              <p:cNvSpPr>
                <a:spLocks noChangeAspect="1" noChangeShapeType="1"/>
              </p:cNvSpPr>
              <p:nvPr/>
            </p:nvSpPr>
            <p:spPr bwMode="auto">
              <a:xfrm>
                <a:off x="2019" y="2692"/>
                <a:ext cx="0"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45" name="Line 343"/>
              <p:cNvSpPr>
                <a:spLocks noChangeAspect="1" noChangeShapeType="1"/>
              </p:cNvSpPr>
              <p:nvPr/>
            </p:nvSpPr>
            <p:spPr bwMode="auto">
              <a:xfrm>
                <a:off x="1882" y="2692"/>
                <a:ext cx="138"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46" name="Line 344"/>
              <p:cNvSpPr>
                <a:spLocks noChangeAspect="1" noChangeShapeType="1"/>
              </p:cNvSpPr>
              <p:nvPr/>
            </p:nvSpPr>
            <p:spPr bwMode="auto">
              <a:xfrm flipH="1">
                <a:off x="2017" y="2692"/>
                <a:ext cx="138" cy="20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47" name="Line 345"/>
              <p:cNvSpPr>
                <a:spLocks noChangeAspect="1" noChangeShapeType="1"/>
              </p:cNvSpPr>
              <p:nvPr/>
            </p:nvSpPr>
            <p:spPr bwMode="auto">
              <a:xfrm>
                <a:off x="1848" y="2625"/>
                <a:ext cx="165" cy="62"/>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48" name="Line 346"/>
              <p:cNvSpPr>
                <a:spLocks noChangeAspect="1" noChangeShapeType="1"/>
              </p:cNvSpPr>
              <p:nvPr/>
            </p:nvSpPr>
            <p:spPr bwMode="auto">
              <a:xfrm flipH="1">
                <a:off x="2021" y="2627"/>
                <a:ext cx="168" cy="61"/>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49" name="Line 347"/>
              <p:cNvSpPr>
                <a:spLocks noChangeAspect="1" noChangeShapeType="1"/>
              </p:cNvSpPr>
              <p:nvPr/>
            </p:nvSpPr>
            <p:spPr bwMode="auto">
              <a:xfrm flipV="1">
                <a:off x="1889" y="2623"/>
                <a:ext cx="127" cy="66"/>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50" name="Line 348"/>
              <p:cNvSpPr>
                <a:spLocks noChangeAspect="1" noChangeShapeType="1"/>
              </p:cNvSpPr>
              <p:nvPr/>
            </p:nvSpPr>
            <p:spPr bwMode="auto">
              <a:xfrm flipH="1" flipV="1">
                <a:off x="2017" y="2623"/>
                <a:ext cx="131" cy="66"/>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51" name="Line 349"/>
              <p:cNvSpPr>
                <a:spLocks noChangeAspect="1" noChangeShapeType="1"/>
              </p:cNvSpPr>
              <p:nvPr/>
            </p:nvSpPr>
            <p:spPr bwMode="auto">
              <a:xfrm>
                <a:off x="1804" y="2658"/>
                <a:ext cx="77" cy="3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52" name="Line 350"/>
              <p:cNvSpPr>
                <a:spLocks noChangeAspect="1" noChangeShapeType="1"/>
              </p:cNvSpPr>
              <p:nvPr/>
            </p:nvSpPr>
            <p:spPr bwMode="auto">
              <a:xfrm flipH="1">
                <a:off x="2151" y="2661"/>
                <a:ext cx="77" cy="3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53" name="Line 351"/>
              <p:cNvSpPr>
                <a:spLocks noChangeAspect="1" noChangeShapeType="1"/>
              </p:cNvSpPr>
              <p:nvPr/>
            </p:nvSpPr>
            <p:spPr bwMode="auto">
              <a:xfrm flipH="1">
                <a:off x="1885" y="2699"/>
                <a:ext cx="5" cy="81"/>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54" name="Line 352"/>
              <p:cNvSpPr>
                <a:spLocks noChangeAspect="1" noChangeShapeType="1"/>
              </p:cNvSpPr>
              <p:nvPr/>
            </p:nvSpPr>
            <p:spPr bwMode="auto">
              <a:xfrm>
                <a:off x="2157" y="2700"/>
                <a:ext cx="0" cy="85"/>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55" name="Line 353"/>
              <p:cNvSpPr>
                <a:spLocks noChangeAspect="1" noChangeShapeType="1"/>
              </p:cNvSpPr>
              <p:nvPr/>
            </p:nvSpPr>
            <p:spPr bwMode="auto">
              <a:xfrm>
                <a:off x="1889" y="2692"/>
                <a:ext cx="91" cy="93"/>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56" name="Line 354"/>
              <p:cNvSpPr>
                <a:spLocks noChangeAspect="1" noChangeShapeType="1"/>
              </p:cNvSpPr>
              <p:nvPr/>
            </p:nvSpPr>
            <p:spPr bwMode="auto">
              <a:xfrm flipH="1">
                <a:off x="1981" y="2692"/>
                <a:ext cx="35" cy="93"/>
              </a:xfrm>
              <a:prstGeom prst="line">
                <a:avLst/>
              </a:prstGeom>
              <a:noFill/>
              <a:ln w="19050">
                <a:solidFill>
                  <a:schemeClr val="bg1"/>
                </a:solidFill>
                <a:round/>
                <a:headEnd type="none" w="sm" len="sm"/>
                <a:tailEnd type="none" w="sm" len="sm"/>
              </a:ln>
            </p:spPr>
            <p:txBody>
              <a:bodyPr wrap="none" anchor="ctr"/>
              <a:lstStyle/>
              <a:p>
                <a:endParaRPr lang="ru-RU"/>
              </a:p>
            </p:txBody>
          </p:sp>
          <p:grpSp>
            <p:nvGrpSpPr>
              <p:cNvPr id="17787" name="Group 355"/>
              <p:cNvGrpSpPr>
                <a:grpSpLocks noChangeAspect="1"/>
              </p:cNvGrpSpPr>
              <p:nvPr/>
            </p:nvGrpSpPr>
            <p:grpSpPr bwMode="auto">
              <a:xfrm>
                <a:off x="2017" y="2697"/>
                <a:ext cx="131" cy="92"/>
                <a:chOff x="2017" y="2697"/>
                <a:chExt cx="131" cy="92"/>
              </a:xfrm>
            </p:grpSpPr>
            <p:sp>
              <p:nvSpPr>
                <p:cNvPr id="17458" name="Line 356"/>
                <p:cNvSpPr>
                  <a:spLocks noChangeAspect="1" noChangeShapeType="1"/>
                </p:cNvSpPr>
                <p:nvPr/>
              </p:nvSpPr>
              <p:spPr bwMode="auto">
                <a:xfrm flipH="1">
                  <a:off x="2054" y="2697"/>
                  <a:ext cx="94" cy="92"/>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59" name="Line 357"/>
                <p:cNvSpPr>
                  <a:spLocks noChangeAspect="1" noChangeShapeType="1"/>
                </p:cNvSpPr>
                <p:nvPr/>
              </p:nvSpPr>
              <p:spPr bwMode="auto">
                <a:xfrm>
                  <a:off x="2017" y="2697"/>
                  <a:ext cx="36" cy="92"/>
                </a:xfrm>
                <a:prstGeom prst="line">
                  <a:avLst/>
                </a:prstGeom>
                <a:noFill/>
                <a:ln w="19050">
                  <a:solidFill>
                    <a:schemeClr val="bg1"/>
                  </a:solidFill>
                  <a:round/>
                  <a:headEnd type="none" w="sm" len="sm"/>
                  <a:tailEnd type="none" w="sm" len="sm"/>
                </a:ln>
              </p:spPr>
              <p:txBody>
                <a:bodyPr wrap="none" anchor="ctr"/>
                <a:lstStyle/>
                <a:p>
                  <a:endParaRPr lang="ru-RU"/>
                </a:p>
              </p:txBody>
            </p:sp>
          </p:grpSp>
        </p:grpSp>
        <p:sp>
          <p:nvSpPr>
            <p:cNvPr id="17433" name="Line 358"/>
            <p:cNvSpPr>
              <a:spLocks noChangeAspect="1" noChangeShapeType="1"/>
            </p:cNvSpPr>
            <p:nvPr/>
          </p:nvSpPr>
          <p:spPr bwMode="auto">
            <a:xfrm flipH="1">
              <a:off x="1715" y="2637"/>
              <a:ext cx="80" cy="0"/>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34" name="Line 359"/>
            <p:cNvSpPr>
              <a:spLocks noChangeAspect="1" noChangeShapeType="1"/>
            </p:cNvSpPr>
            <p:nvPr/>
          </p:nvSpPr>
          <p:spPr bwMode="auto">
            <a:xfrm flipV="1">
              <a:off x="1880" y="2566"/>
              <a:ext cx="54" cy="38"/>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35" name="Line 360"/>
            <p:cNvSpPr>
              <a:spLocks noChangeAspect="1" noChangeShapeType="1"/>
            </p:cNvSpPr>
            <p:nvPr/>
          </p:nvSpPr>
          <p:spPr bwMode="auto">
            <a:xfrm flipH="1" flipV="1">
              <a:off x="1832" y="2555"/>
              <a:ext cx="11" cy="44"/>
            </a:xfrm>
            <a:prstGeom prst="line">
              <a:avLst/>
            </a:prstGeom>
            <a:noFill/>
            <a:ln w="19050">
              <a:solidFill>
                <a:schemeClr val="bg1"/>
              </a:solidFill>
              <a:round/>
              <a:headEnd type="none" w="sm" len="sm"/>
              <a:tailEnd type="none" w="sm" len="sm"/>
            </a:ln>
          </p:spPr>
          <p:txBody>
            <a:bodyPr wrap="none" anchor="ctr"/>
            <a:lstStyle/>
            <a:p>
              <a:endParaRPr lang="ru-RU"/>
            </a:p>
          </p:txBody>
        </p:sp>
        <p:sp>
          <p:nvSpPr>
            <p:cNvPr id="17436" name="Line 361"/>
            <p:cNvSpPr>
              <a:spLocks noChangeAspect="1" noChangeShapeType="1"/>
            </p:cNvSpPr>
            <p:nvPr/>
          </p:nvSpPr>
          <p:spPr bwMode="auto">
            <a:xfrm flipH="1" flipV="1">
              <a:off x="1749" y="2586"/>
              <a:ext cx="60" cy="33"/>
            </a:xfrm>
            <a:prstGeom prst="line">
              <a:avLst/>
            </a:prstGeom>
            <a:noFill/>
            <a:ln w="19050">
              <a:solidFill>
                <a:schemeClr val="bg1"/>
              </a:solidFill>
              <a:round/>
              <a:headEnd type="none" w="sm" len="sm"/>
              <a:tailEnd type="none" w="sm" len="sm"/>
            </a:ln>
          </p:spPr>
          <p:txBody>
            <a:bodyPr wrap="none" anchor="ctr"/>
            <a:lstStyle/>
            <a:p>
              <a:endParaRPr lang="ru-RU"/>
            </a:p>
          </p:txBody>
        </p:sp>
      </p:grpSp>
      <p:grpSp>
        <p:nvGrpSpPr>
          <p:cNvPr id="17788" name="Group 362"/>
          <p:cNvGrpSpPr>
            <a:grpSpLocks/>
          </p:cNvGrpSpPr>
          <p:nvPr/>
        </p:nvGrpSpPr>
        <p:grpSpPr bwMode="auto">
          <a:xfrm>
            <a:off x="6829425" y="3138488"/>
            <a:ext cx="1474788" cy="1133475"/>
            <a:chOff x="1632" y="1248"/>
            <a:chExt cx="2682" cy="2286"/>
          </a:xfrm>
        </p:grpSpPr>
        <p:sp>
          <p:nvSpPr>
            <p:cNvPr id="17429" name="Gear"/>
            <p:cNvSpPr>
              <a:spLocks noEditPoints="1" noChangeArrowheads="1"/>
            </p:cNvSpPr>
            <p:nvPr/>
          </p:nvSpPr>
          <p:spPr bwMode="auto">
            <a:xfrm>
              <a:off x="3119" y="1248"/>
              <a:ext cx="1195" cy="1048"/>
            </a:xfrm>
            <a:custGeom>
              <a:avLst/>
              <a:gdLst>
                <a:gd name="T0" fmla="*/ 33 w 21600"/>
                <a:gd name="T1" fmla="*/ 0 h 21600"/>
                <a:gd name="T2" fmla="*/ 66 w 21600"/>
                <a:gd name="T3" fmla="*/ 25 h 21600"/>
                <a:gd name="T4" fmla="*/ 33 w 21600"/>
                <a:gd name="T5" fmla="*/ 51 h 21600"/>
                <a:gd name="T6" fmla="*/ 0 w 21600"/>
                <a:gd name="T7" fmla="*/ 25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96"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ru-RU"/>
            </a:p>
          </p:txBody>
        </p:sp>
        <p:sp>
          <p:nvSpPr>
            <p:cNvPr id="17430" name="AutoShape 364"/>
            <p:cNvSpPr>
              <a:spLocks noEditPoints="1" noChangeArrowheads="1"/>
            </p:cNvSpPr>
            <p:nvPr/>
          </p:nvSpPr>
          <p:spPr bwMode="auto">
            <a:xfrm>
              <a:off x="1632" y="1680"/>
              <a:ext cx="1429" cy="1253"/>
            </a:xfrm>
            <a:custGeom>
              <a:avLst/>
              <a:gdLst>
                <a:gd name="T0" fmla="*/ 47 w 21600"/>
                <a:gd name="T1" fmla="*/ 0 h 21600"/>
                <a:gd name="T2" fmla="*/ 95 w 21600"/>
                <a:gd name="T3" fmla="*/ 36 h 21600"/>
                <a:gd name="T4" fmla="*/ 47 w 21600"/>
                <a:gd name="T5" fmla="*/ 73 h 21600"/>
                <a:gd name="T6" fmla="*/ 0 w 21600"/>
                <a:gd name="T7" fmla="*/ 36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96"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ru-RU"/>
            </a:p>
          </p:txBody>
        </p:sp>
        <p:sp>
          <p:nvSpPr>
            <p:cNvPr id="17431" name="AutoShape 365"/>
            <p:cNvSpPr>
              <a:spLocks noEditPoints="1" noChangeArrowheads="1"/>
            </p:cNvSpPr>
            <p:nvPr/>
          </p:nvSpPr>
          <p:spPr bwMode="auto">
            <a:xfrm>
              <a:off x="2559" y="2142"/>
              <a:ext cx="1588" cy="1392"/>
            </a:xfrm>
            <a:custGeom>
              <a:avLst/>
              <a:gdLst>
                <a:gd name="T0" fmla="*/ 58 w 21600"/>
                <a:gd name="T1" fmla="*/ 0 h 21600"/>
                <a:gd name="T2" fmla="*/ 117 w 21600"/>
                <a:gd name="T3" fmla="*/ 45 h 21600"/>
                <a:gd name="T4" fmla="*/ 58 w 21600"/>
                <a:gd name="T5" fmla="*/ 90 h 21600"/>
                <a:gd name="T6" fmla="*/ 0 w 21600"/>
                <a:gd name="T7" fmla="*/ 45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96"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ru-RU"/>
            </a:p>
          </p:txBody>
        </p:sp>
      </p:grpSp>
      <p:sp>
        <p:nvSpPr>
          <p:cNvPr id="17417" name="AutoShape 366"/>
          <p:cNvSpPr>
            <a:spLocks noChangeArrowheads="1"/>
          </p:cNvSpPr>
          <p:nvPr/>
        </p:nvSpPr>
        <p:spPr bwMode="auto">
          <a:xfrm>
            <a:off x="6877050" y="1739900"/>
            <a:ext cx="419100" cy="417513"/>
          </a:xfrm>
          <a:prstGeom prst="cube">
            <a:avLst>
              <a:gd name="adj" fmla="val 25000"/>
            </a:avLst>
          </a:prstGeom>
          <a:solidFill>
            <a:srgbClr val="00CCFF"/>
          </a:solidFill>
          <a:ln w="12700">
            <a:noFill/>
            <a:miter lim="800000"/>
            <a:headEnd/>
            <a:tailEnd/>
          </a:ln>
        </p:spPr>
        <p:txBody>
          <a:bodyPr wrap="none" anchor="ctr"/>
          <a:lstStyle/>
          <a:p>
            <a:pPr algn="ctr">
              <a:lnSpc>
                <a:spcPct val="90000"/>
              </a:lnSpc>
              <a:spcBef>
                <a:spcPct val="50000"/>
              </a:spcBef>
              <a:buClr>
                <a:schemeClr val="accent1"/>
              </a:buClr>
            </a:pPr>
            <a:endParaRPr lang="ru-RU"/>
          </a:p>
        </p:txBody>
      </p:sp>
      <p:sp>
        <p:nvSpPr>
          <p:cNvPr id="17418" name="AutoShape 367"/>
          <p:cNvSpPr>
            <a:spLocks noChangeArrowheads="1"/>
          </p:cNvSpPr>
          <p:nvPr/>
        </p:nvSpPr>
        <p:spPr bwMode="auto">
          <a:xfrm>
            <a:off x="7086600" y="2486025"/>
            <a:ext cx="419100" cy="417513"/>
          </a:xfrm>
          <a:prstGeom prst="cube">
            <a:avLst>
              <a:gd name="adj" fmla="val 25000"/>
            </a:avLst>
          </a:prstGeom>
          <a:solidFill>
            <a:srgbClr val="00CCFF"/>
          </a:solidFill>
          <a:ln w="12700">
            <a:noFill/>
            <a:miter lim="800000"/>
            <a:headEnd/>
            <a:tailEnd/>
          </a:ln>
        </p:spPr>
        <p:txBody>
          <a:bodyPr wrap="none" anchor="ctr"/>
          <a:lstStyle/>
          <a:p>
            <a:pPr algn="ctr">
              <a:lnSpc>
                <a:spcPct val="90000"/>
              </a:lnSpc>
              <a:spcBef>
                <a:spcPct val="50000"/>
              </a:spcBef>
              <a:buClr>
                <a:schemeClr val="accent1"/>
              </a:buClr>
            </a:pPr>
            <a:endParaRPr lang="ru-RU"/>
          </a:p>
        </p:txBody>
      </p:sp>
      <p:sp>
        <p:nvSpPr>
          <p:cNvPr id="17419" name="AutoShape 368"/>
          <p:cNvSpPr>
            <a:spLocks noChangeArrowheads="1"/>
          </p:cNvSpPr>
          <p:nvPr/>
        </p:nvSpPr>
        <p:spPr bwMode="auto">
          <a:xfrm>
            <a:off x="8226425" y="2435225"/>
            <a:ext cx="419100" cy="417513"/>
          </a:xfrm>
          <a:prstGeom prst="cube">
            <a:avLst>
              <a:gd name="adj" fmla="val 25000"/>
            </a:avLst>
          </a:prstGeom>
          <a:solidFill>
            <a:srgbClr val="00CCFF"/>
          </a:solidFill>
          <a:ln w="12700">
            <a:noFill/>
            <a:miter lim="800000"/>
            <a:headEnd/>
            <a:tailEnd/>
          </a:ln>
        </p:spPr>
        <p:txBody>
          <a:bodyPr wrap="none" anchor="ctr"/>
          <a:lstStyle/>
          <a:p>
            <a:pPr algn="ctr">
              <a:lnSpc>
                <a:spcPct val="90000"/>
              </a:lnSpc>
              <a:spcBef>
                <a:spcPct val="50000"/>
              </a:spcBef>
              <a:buClr>
                <a:schemeClr val="accent1"/>
              </a:buClr>
            </a:pPr>
            <a:endParaRPr lang="ru-RU"/>
          </a:p>
        </p:txBody>
      </p:sp>
      <p:sp>
        <p:nvSpPr>
          <p:cNvPr id="17420" name="AutoShape 369"/>
          <p:cNvSpPr>
            <a:spLocks noChangeArrowheads="1"/>
          </p:cNvSpPr>
          <p:nvPr/>
        </p:nvSpPr>
        <p:spPr bwMode="auto">
          <a:xfrm>
            <a:off x="6732588" y="3046413"/>
            <a:ext cx="144462" cy="339725"/>
          </a:xfrm>
          <a:prstGeom prst="can">
            <a:avLst>
              <a:gd name="adj" fmla="val 58791"/>
            </a:avLst>
          </a:prstGeom>
          <a:solidFill>
            <a:srgbClr val="99CC00"/>
          </a:solidFill>
          <a:ln w="12700">
            <a:noFill/>
            <a:round/>
            <a:headEnd/>
            <a:tailEnd/>
          </a:ln>
        </p:spPr>
        <p:txBody>
          <a:bodyPr wrap="none" anchor="ctr"/>
          <a:lstStyle/>
          <a:p>
            <a:pPr algn="ctr">
              <a:lnSpc>
                <a:spcPct val="90000"/>
              </a:lnSpc>
              <a:spcBef>
                <a:spcPct val="50000"/>
              </a:spcBef>
              <a:buClr>
                <a:schemeClr val="accent1"/>
              </a:buClr>
            </a:pPr>
            <a:endParaRPr lang="ru-RU"/>
          </a:p>
        </p:txBody>
      </p:sp>
      <p:sp>
        <p:nvSpPr>
          <p:cNvPr id="17421" name="AutoShape 370"/>
          <p:cNvSpPr>
            <a:spLocks noChangeArrowheads="1"/>
          </p:cNvSpPr>
          <p:nvPr/>
        </p:nvSpPr>
        <p:spPr bwMode="auto">
          <a:xfrm>
            <a:off x="7264400" y="3041650"/>
            <a:ext cx="144463" cy="339725"/>
          </a:xfrm>
          <a:prstGeom prst="can">
            <a:avLst>
              <a:gd name="adj" fmla="val 58791"/>
            </a:avLst>
          </a:prstGeom>
          <a:solidFill>
            <a:srgbClr val="00FF00"/>
          </a:solidFill>
          <a:ln w="12700">
            <a:noFill/>
            <a:round/>
            <a:headEnd/>
            <a:tailEnd/>
          </a:ln>
        </p:spPr>
        <p:txBody>
          <a:bodyPr wrap="none" anchor="ctr"/>
          <a:lstStyle/>
          <a:p>
            <a:pPr algn="ctr">
              <a:lnSpc>
                <a:spcPct val="90000"/>
              </a:lnSpc>
              <a:spcBef>
                <a:spcPct val="50000"/>
              </a:spcBef>
              <a:buClr>
                <a:schemeClr val="accent1"/>
              </a:buClr>
            </a:pPr>
            <a:endParaRPr lang="ru-RU"/>
          </a:p>
        </p:txBody>
      </p:sp>
      <p:sp>
        <p:nvSpPr>
          <p:cNvPr id="17422" name="AutoShape 371"/>
          <p:cNvSpPr>
            <a:spLocks noChangeArrowheads="1"/>
          </p:cNvSpPr>
          <p:nvPr/>
        </p:nvSpPr>
        <p:spPr bwMode="auto">
          <a:xfrm>
            <a:off x="8162925" y="1743075"/>
            <a:ext cx="144463" cy="339725"/>
          </a:xfrm>
          <a:prstGeom prst="can">
            <a:avLst>
              <a:gd name="adj" fmla="val 58791"/>
            </a:avLst>
          </a:prstGeom>
          <a:solidFill>
            <a:srgbClr val="00FF00"/>
          </a:solidFill>
          <a:ln w="12700">
            <a:noFill/>
            <a:round/>
            <a:headEnd/>
            <a:tailEnd/>
          </a:ln>
        </p:spPr>
        <p:txBody>
          <a:bodyPr wrap="none" anchor="ctr"/>
          <a:lstStyle/>
          <a:p>
            <a:pPr algn="ctr">
              <a:lnSpc>
                <a:spcPct val="90000"/>
              </a:lnSpc>
              <a:spcBef>
                <a:spcPct val="50000"/>
              </a:spcBef>
              <a:buClr>
                <a:schemeClr val="accent1"/>
              </a:buClr>
            </a:pPr>
            <a:endParaRPr lang="ru-RU"/>
          </a:p>
        </p:txBody>
      </p:sp>
      <p:sp>
        <p:nvSpPr>
          <p:cNvPr id="17423" name="AutoShape 372"/>
          <p:cNvSpPr>
            <a:spLocks noChangeArrowheads="1"/>
          </p:cNvSpPr>
          <p:nvPr/>
        </p:nvSpPr>
        <p:spPr bwMode="auto">
          <a:xfrm>
            <a:off x="8356600" y="1893888"/>
            <a:ext cx="144463" cy="339725"/>
          </a:xfrm>
          <a:prstGeom prst="can">
            <a:avLst>
              <a:gd name="adj" fmla="val 58791"/>
            </a:avLst>
          </a:prstGeom>
          <a:solidFill>
            <a:srgbClr val="00FF00"/>
          </a:solidFill>
          <a:ln w="12700">
            <a:noFill/>
            <a:round/>
            <a:headEnd/>
            <a:tailEnd/>
          </a:ln>
        </p:spPr>
        <p:txBody>
          <a:bodyPr wrap="none" anchor="ctr"/>
          <a:lstStyle/>
          <a:p>
            <a:pPr algn="ctr">
              <a:lnSpc>
                <a:spcPct val="90000"/>
              </a:lnSpc>
              <a:spcBef>
                <a:spcPct val="50000"/>
              </a:spcBef>
              <a:buClr>
                <a:schemeClr val="accent1"/>
              </a:buClr>
            </a:pPr>
            <a:endParaRPr lang="ru-RU"/>
          </a:p>
        </p:txBody>
      </p:sp>
      <p:sp>
        <p:nvSpPr>
          <p:cNvPr id="17424" name="AutoShape 373"/>
          <p:cNvSpPr>
            <a:spLocks noChangeArrowheads="1"/>
          </p:cNvSpPr>
          <p:nvPr/>
        </p:nvSpPr>
        <p:spPr bwMode="auto">
          <a:xfrm>
            <a:off x="7700963" y="2189163"/>
            <a:ext cx="144462" cy="339725"/>
          </a:xfrm>
          <a:prstGeom prst="can">
            <a:avLst>
              <a:gd name="adj" fmla="val 58791"/>
            </a:avLst>
          </a:prstGeom>
          <a:solidFill>
            <a:srgbClr val="00FF00"/>
          </a:solidFill>
          <a:ln w="12700">
            <a:noFill/>
            <a:round/>
            <a:headEnd/>
            <a:tailEnd/>
          </a:ln>
        </p:spPr>
        <p:txBody>
          <a:bodyPr wrap="none" anchor="ctr"/>
          <a:lstStyle/>
          <a:p>
            <a:pPr algn="ctr">
              <a:lnSpc>
                <a:spcPct val="90000"/>
              </a:lnSpc>
              <a:spcBef>
                <a:spcPct val="50000"/>
              </a:spcBef>
              <a:buClr>
                <a:schemeClr val="accent1"/>
              </a:buClr>
            </a:pPr>
            <a:endParaRPr lang="ru-RU"/>
          </a:p>
        </p:txBody>
      </p:sp>
      <p:sp>
        <p:nvSpPr>
          <p:cNvPr id="17425" name="AutoShape 374"/>
          <p:cNvSpPr>
            <a:spLocks noChangeArrowheads="1"/>
          </p:cNvSpPr>
          <p:nvPr/>
        </p:nvSpPr>
        <p:spPr bwMode="auto">
          <a:xfrm>
            <a:off x="6732588" y="2224088"/>
            <a:ext cx="352425" cy="327025"/>
          </a:xfrm>
          <a:custGeom>
            <a:avLst/>
            <a:gdLst>
              <a:gd name="T0" fmla="*/ 5031389 w 21600"/>
              <a:gd name="T1" fmla="*/ 2475594 h 21600"/>
              <a:gd name="T2" fmla="*/ 2875086 w 21600"/>
              <a:gd name="T3" fmla="*/ 4951174 h 21600"/>
              <a:gd name="T4" fmla="*/ 718768 w 21600"/>
              <a:gd name="T5" fmla="*/ 2475594 h 21600"/>
              <a:gd name="T6" fmla="*/ 287508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12700">
            <a:noFill/>
            <a:miter lim="800000"/>
            <a:headEnd/>
            <a:tailEnd/>
          </a:ln>
        </p:spPr>
        <p:txBody>
          <a:bodyPr wrap="none" anchor="ctr"/>
          <a:lstStyle/>
          <a:p>
            <a:endParaRPr lang="ru-RU"/>
          </a:p>
        </p:txBody>
      </p:sp>
      <p:sp>
        <p:nvSpPr>
          <p:cNvPr id="17426" name="AutoShape 375"/>
          <p:cNvSpPr>
            <a:spLocks noChangeArrowheads="1"/>
          </p:cNvSpPr>
          <p:nvPr/>
        </p:nvSpPr>
        <p:spPr bwMode="auto">
          <a:xfrm>
            <a:off x="7512050" y="2833688"/>
            <a:ext cx="352425" cy="327025"/>
          </a:xfrm>
          <a:custGeom>
            <a:avLst/>
            <a:gdLst>
              <a:gd name="T0" fmla="*/ 5031389 w 21600"/>
              <a:gd name="T1" fmla="*/ 2475594 h 21600"/>
              <a:gd name="T2" fmla="*/ 2875086 w 21600"/>
              <a:gd name="T3" fmla="*/ 4951174 h 21600"/>
              <a:gd name="T4" fmla="*/ 718768 w 21600"/>
              <a:gd name="T5" fmla="*/ 2475594 h 21600"/>
              <a:gd name="T6" fmla="*/ 287508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12700">
            <a:noFill/>
            <a:miter lim="800000"/>
            <a:headEnd/>
            <a:tailEnd/>
          </a:ln>
        </p:spPr>
        <p:txBody>
          <a:bodyPr wrap="none" anchor="ctr"/>
          <a:lstStyle/>
          <a:p>
            <a:endParaRPr lang="ru-RU"/>
          </a:p>
        </p:txBody>
      </p:sp>
      <p:sp>
        <p:nvSpPr>
          <p:cNvPr id="17427" name="Rectangle 376"/>
          <p:cNvSpPr>
            <a:spLocks noGrp="1" noChangeArrowheads="1"/>
          </p:cNvSpPr>
          <p:nvPr>
            <p:ph type="body" idx="1"/>
          </p:nvPr>
        </p:nvSpPr>
        <p:spPr>
          <a:xfrm>
            <a:off x="174625" y="1055688"/>
            <a:ext cx="6019800" cy="5062537"/>
          </a:xfrm>
        </p:spPr>
        <p:txBody>
          <a:bodyPr lIns="92075" tIns="46038" rIns="92075" bIns="46038"/>
          <a:lstStyle/>
          <a:p>
            <a:pPr eaLnBrk="1" hangingPunct="1"/>
            <a:r>
              <a:rPr lang="ru-RU" dirty="0" smtClean="0"/>
              <a:t>Одна из технологий анализа данных </a:t>
            </a:r>
          </a:p>
          <a:p>
            <a:pPr eaLnBrk="1" hangingPunct="1"/>
            <a:r>
              <a:rPr lang="ru-RU" u="sng" dirty="0" smtClean="0"/>
              <a:t>Автоматический</a:t>
            </a:r>
            <a:r>
              <a:rPr lang="ru-RU" dirty="0" smtClean="0"/>
              <a:t> поиск скрытых общих закономерностей в больших наборах данных</a:t>
            </a:r>
          </a:p>
          <a:p>
            <a:pPr eaLnBrk="1" hangingPunct="1"/>
            <a:r>
              <a:rPr lang="ru-RU" dirty="0" smtClean="0"/>
              <a:t>Использование методов и алгоритмов статистики, распознавания образов,  машинного обучения, искусственного интеллекта</a:t>
            </a:r>
          </a:p>
          <a:p>
            <a:pPr eaLnBrk="1" hangingPunct="1"/>
            <a:r>
              <a:rPr lang="en-US" dirty="0" smtClean="0"/>
              <a:t>Data Mining = </a:t>
            </a:r>
            <a:r>
              <a:rPr lang="ru-RU" dirty="0" smtClean="0"/>
              <a:t>Извлечение знаний</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a:xfrm>
            <a:off x="1193800" y="236538"/>
            <a:ext cx="6577013" cy="676275"/>
          </a:xfrm>
        </p:spPr>
        <p:txBody>
          <a:bodyPr/>
          <a:lstStyle/>
          <a:p>
            <a:pPr eaLnBrk="1" hangingPunct="1"/>
            <a:r>
              <a:rPr lang="en-US" sz="3600" dirty="0" smtClean="0"/>
              <a:t>Oracle Data Mining</a:t>
            </a:r>
            <a:r>
              <a:rPr lang="en-US" dirty="0" smtClean="0"/>
              <a:t> </a:t>
            </a:r>
          </a:p>
        </p:txBody>
      </p:sp>
      <p:sp>
        <p:nvSpPr>
          <p:cNvPr id="23555" name="Rectangle 37"/>
          <p:cNvSpPr>
            <a:spLocks noGrp="1" noChangeArrowheads="1"/>
          </p:cNvSpPr>
          <p:nvPr>
            <p:ph type="body" idx="1"/>
          </p:nvPr>
        </p:nvSpPr>
        <p:spPr>
          <a:xfrm>
            <a:off x="186614" y="1532814"/>
            <a:ext cx="5299075" cy="3280924"/>
          </a:xfrm>
        </p:spPr>
        <p:txBody>
          <a:bodyPr/>
          <a:lstStyle/>
          <a:p>
            <a:pPr eaLnBrk="1" hangingPunct="1">
              <a:lnSpc>
                <a:spcPct val="80000"/>
              </a:lnSpc>
            </a:pPr>
            <a:r>
              <a:rPr lang="en-US" dirty="0" err="1" smtClean="0"/>
              <a:t>Встроенные</a:t>
            </a:r>
            <a:r>
              <a:rPr lang="en-US" dirty="0" smtClean="0"/>
              <a:t> в Oracle</a:t>
            </a:r>
            <a:r>
              <a:rPr lang="en-US" i="1" dirty="0" smtClean="0">
                <a:latin typeface="Times New Roman" pitchFamily="18" charset="0"/>
              </a:rPr>
              <a:t> </a:t>
            </a:r>
            <a:r>
              <a:rPr lang="en-US" dirty="0" smtClean="0"/>
              <a:t>Database </a:t>
            </a:r>
            <a:r>
              <a:rPr lang="ru-RU" dirty="0" smtClean="0"/>
              <a:t>процедуры</a:t>
            </a:r>
            <a:r>
              <a:rPr lang="en-US" dirty="0" smtClean="0"/>
              <a:t> </a:t>
            </a:r>
            <a:r>
              <a:rPr lang="ru-RU" dirty="0" smtClean="0"/>
              <a:t>извлечения знаний </a:t>
            </a:r>
          </a:p>
          <a:p>
            <a:pPr eaLnBrk="1" hangingPunct="1">
              <a:lnSpc>
                <a:spcPct val="80000"/>
              </a:lnSpc>
            </a:pPr>
            <a:r>
              <a:rPr lang="ru-RU" dirty="0" smtClean="0"/>
              <a:t> </a:t>
            </a:r>
            <a:endParaRPr lang="en-US" dirty="0" smtClean="0"/>
          </a:p>
          <a:p>
            <a:pPr eaLnBrk="1" hangingPunct="1">
              <a:lnSpc>
                <a:spcPct val="80000"/>
              </a:lnSpc>
            </a:pPr>
            <a:r>
              <a:rPr lang="en-US" dirty="0" smtClean="0"/>
              <a:t>API </a:t>
            </a:r>
            <a:r>
              <a:rPr lang="ru-RU" dirty="0" smtClean="0"/>
              <a:t>для разработки приложений, встраивания </a:t>
            </a:r>
            <a:r>
              <a:rPr lang="en-US" dirty="0" smtClean="0"/>
              <a:t>data mining </a:t>
            </a:r>
            <a:r>
              <a:rPr lang="ru-RU" dirty="0" smtClean="0"/>
              <a:t>в существующие системы</a:t>
            </a:r>
          </a:p>
          <a:p>
            <a:pPr eaLnBrk="1" hangingPunct="1">
              <a:lnSpc>
                <a:spcPct val="80000"/>
              </a:lnSpc>
            </a:pPr>
            <a:endParaRPr lang="en-US" dirty="0" smtClean="0"/>
          </a:p>
          <a:p>
            <a:pPr eaLnBrk="1" hangingPunct="1">
              <a:lnSpc>
                <a:spcPct val="80000"/>
              </a:lnSpc>
            </a:pPr>
            <a:r>
              <a:rPr lang="ru-RU" dirty="0" smtClean="0"/>
              <a:t>Инфраструктура вместо готовой инструментальной среды</a:t>
            </a:r>
          </a:p>
        </p:txBody>
      </p:sp>
      <p:pic>
        <p:nvPicPr>
          <p:cNvPr id="23556" name="Picture 42" descr="odmlogo_sm"/>
          <p:cNvPicPr>
            <a:picLocks noChangeAspect="1" noChangeArrowheads="1"/>
          </p:cNvPicPr>
          <p:nvPr/>
        </p:nvPicPr>
        <p:blipFill>
          <a:blip r:embed="rId3" cstate="print"/>
          <a:srcRect/>
          <a:stretch>
            <a:fillRect/>
          </a:stretch>
        </p:blipFill>
        <p:spPr bwMode="auto">
          <a:xfrm>
            <a:off x="5885301" y="3386357"/>
            <a:ext cx="2905125" cy="2351087"/>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139906" y="1018679"/>
            <a:ext cx="1523072" cy="1189954"/>
          </a:xfrm>
          <a:prstGeom prst="rect">
            <a:avLst/>
          </a:prstGeom>
          <a:noFill/>
          <a:ln w="9525">
            <a:noFill/>
            <a:miter lim="800000"/>
            <a:headEnd type="none" w="sm" len="sm"/>
            <a:tailEnd type="none" w="sm" len="sm"/>
          </a:ln>
        </p:spPr>
      </p:pic>
      <p:pic>
        <p:nvPicPr>
          <p:cNvPr id="6" name="Picture 2"/>
          <p:cNvPicPr>
            <a:picLocks noChangeAspect="1" noChangeArrowheads="1"/>
          </p:cNvPicPr>
          <p:nvPr/>
        </p:nvPicPr>
        <p:blipFill>
          <a:blip r:embed="rId5" cstate="print"/>
          <a:srcRect/>
          <a:stretch>
            <a:fillRect/>
          </a:stretch>
        </p:blipFill>
        <p:spPr bwMode="auto">
          <a:xfrm>
            <a:off x="7400171" y="1639390"/>
            <a:ext cx="1431207" cy="1116977"/>
          </a:xfrm>
          <a:prstGeom prst="rect">
            <a:avLst/>
          </a:prstGeom>
          <a:noFill/>
          <a:ln w="9525">
            <a:noFill/>
            <a:miter lim="800000"/>
            <a:headEnd type="none" w="sm" len="sm"/>
            <a:tailEnd type="none" w="sm" len="sm"/>
          </a:ln>
        </p:spPr>
      </p:pic>
      <p:pic>
        <p:nvPicPr>
          <p:cNvPr id="7" name="Picture 6"/>
          <p:cNvPicPr>
            <a:picLocks noChangeAspect="1" noChangeArrowheads="1"/>
          </p:cNvPicPr>
          <p:nvPr/>
        </p:nvPicPr>
        <p:blipFill>
          <a:blip r:embed="rId6" cstate="print"/>
          <a:srcRect/>
          <a:stretch>
            <a:fillRect/>
          </a:stretch>
        </p:blipFill>
        <p:spPr bwMode="auto">
          <a:xfrm>
            <a:off x="5707123" y="1646288"/>
            <a:ext cx="1286970" cy="1146168"/>
          </a:xfrm>
          <a:prstGeom prst="rect">
            <a:avLst/>
          </a:prstGeom>
          <a:noFill/>
          <a:ln w="9525">
            <a:noFill/>
            <a:miter lim="800000"/>
            <a:headEnd type="none" w="sm" len="sm"/>
            <a:tailEnd type="none" w="sm" len="sm"/>
          </a:ln>
        </p:spPr>
      </p:pic>
      <p:pic>
        <p:nvPicPr>
          <p:cNvPr id="8" name="Picture 2"/>
          <p:cNvPicPr>
            <a:picLocks noChangeAspect="1" noChangeArrowheads="1"/>
          </p:cNvPicPr>
          <p:nvPr/>
        </p:nvPicPr>
        <p:blipFill>
          <a:blip r:embed="rId7" cstate="print"/>
          <a:srcRect/>
          <a:stretch>
            <a:fillRect/>
          </a:stretch>
        </p:blipFill>
        <p:spPr bwMode="auto">
          <a:xfrm>
            <a:off x="6530099" y="1996742"/>
            <a:ext cx="1509335" cy="118051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852488" y="0"/>
            <a:ext cx="7724775" cy="428625"/>
          </a:xfrm>
        </p:spPr>
        <p:txBody>
          <a:bodyPr/>
          <a:lstStyle/>
          <a:p>
            <a:pPr eaLnBrk="1" hangingPunct="1"/>
            <a:r>
              <a:rPr lang="en-US" sz="2000" dirty="0" smtClean="0"/>
              <a:t>Oracle Data Mining </a:t>
            </a:r>
            <a:r>
              <a:rPr lang="ru-RU" sz="2000" dirty="0" smtClean="0"/>
              <a:t>и инструменты бизнес-анализа</a:t>
            </a:r>
            <a:endParaRPr lang="en-US" sz="2000" dirty="0" smtClean="0"/>
          </a:p>
        </p:txBody>
      </p:sp>
      <p:sp>
        <p:nvSpPr>
          <p:cNvPr id="8199" name="AutoShape 3"/>
          <p:cNvSpPr>
            <a:spLocks noChangeArrowheads="1"/>
          </p:cNvSpPr>
          <p:nvPr/>
        </p:nvSpPr>
        <p:spPr bwMode="auto">
          <a:xfrm>
            <a:off x="685800" y="3057525"/>
            <a:ext cx="7410450" cy="3000375"/>
          </a:xfrm>
          <a:prstGeom prst="can">
            <a:avLst>
              <a:gd name="adj" fmla="val 25000"/>
            </a:avLst>
          </a:prstGeom>
          <a:noFill/>
          <a:ln w="25400">
            <a:solidFill>
              <a:schemeClr val="tx1"/>
            </a:solidFill>
            <a:round/>
            <a:headEnd type="none" w="sm" len="sm"/>
            <a:tailEnd type="none" w="med" len="lg"/>
          </a:ln>
        </p:spPr>
        <p:txBody>
          <a:bodyPr wrap="none" anchor="ctr"/>
          <a:lstStyle/>
          <a:p>
            <a:endParaRPr lang="ru-RU"/>
          </a:p>
        </p:txBody>
      </p:sp>
      <p:grpSp>
        <p:nvGrpSpPr>
          <p:cNvPr id="2" name="Group 4"/>
          <p:cNvGrpSpPr>
            <a:grpSpLocks/>
          </p:cNvGrpSpPr>
          <p:nvPr/>
        </p:nvGrpSpPr>
        <p:grpSpPr bwMode="auto">
          <a:xfrm>
            <a:off x="809625" y="3978275"/>
            <a:ext cx="5705475" cy="552450"/>
            <a:chOff x="510" y="2506"/>
            <a:chExt cx="3594" cy="348"/>
          </a:xfrm>
        </p:grpSpPr>
        <p:sp>
          <p:nvSpPr>
            <p:cNvPr id="8241" name="Rectangle 5"/>
            <p:cNvSpPr>
              <a:spLocks noChangeArrowheads="1"/>
            </p:cNvSpPr>
            <p:nvPr/>
          </p:nvSpPr>
          <p:spPr bwMode="blackGray">
            <a:xfrm>
              <a:off x="1716" y="2506"/>
              <a:ext cx="2364" cy="348"/>
            </a:xfrm>
            <a:prstGeom prst="rect">
              <a:avLst/>
            </a:prstGeom>
            <a:solidFill>
              <a:schemeClr val="accent1"/>
            </a:solidFill>
            <a:ln w="12700">
              <a:solidFill>
                <a:schemeClr val="tx1"/>
              </a:solidFill>
              <a:miter lim="800000"/>
              <a:headEnd/>
              <a:tailEnd/>
            </a:ln>
          </p:spPr>
          <p:txBody>
            <a:bodyPr lIns="92075" tIns="46038" rIns="92075" bIns="46038" anchorCtr="1"/>
            <a:lstStyle/>
            <a:p>
              <a:pPr eaLnBrk="0" hangingPunct="0">
                <a:lnSpc>
                  <a:spcPct val="100000"/>
                </a:lnSpc>
                <a:buClrTx/>
              </a:pPr>
              <a:endParaRPr lang="en-US" sz="1800">
                <a:solidFill>
                  <a:schemeClr val="bg1"/>
                </a:solidFill>
              </a:endParaRPr>
            </a:p>
          </p:txBody>
        </p:sp>
        <p:sp>
          <p:nvSpPr>
            <p:cNvPr id="8242" name="Rectangle 6"/>
            <p:cNvSpPr>
              <a:spLocks noChangeArrowheads="1"/>
            </p:cNvSpPr>
            <p:nvPr/>
          </p:nvSpPr>
          <p:spPr bwMode="auto">
            <a:xfrm>
              <a:off x="1704" y="2567"/>
              <a:ext cx="2400" cy="194"/>
            </a:xfrm>
            <a:prstGeom prst="rect">
              <a:avLst/>
            </a:prstGeom>
            <a:noFill/>
            <a:ln w="9525">
              <a:noFill/>
              <a:miter lim="800000"/>
              <a:headEnd/>
              <a:tailEnd/>
            </a:ln>
          </p:spPr>
          <p:txBody>
            <a:bodyPr lIns="92075" tIns="46038" rIns="92075" bIns="46038">
              <a:spAutoFit/>
            </a:bodyPr>
            <a:lstStyle/>
            <a:p>
              <a:pPr eaLnBrk="0" hangingPunct="0">
                <a:lnSpc>
                  <a:spcPct val="100000"/>
                </a:lnSpc>
                <a:spcBef>
                  <a:spcPct val="0"/>
                </a:spcBef>
                <a:buClrTx/>
              </a:pPr>
              <a:r>
                <a:rPr lang="ru-RU" sz="1400" dirty="0">
                  <a:solidFill>
                    <a:schemeClr val="bg1"/>
                  </a:solidFill>
                </a:rPr>
                <a:t>Модели, процедуры,  параметры</a:t>
              </a:r>
              <a:endParaRPr lang="en-US" sz="1400" dirty="0">
                <a:solidFill>
                  <a:schemeClr val="bg1"/>
                </a:solidFill>
              </a:endParaRPr>
            </a:p>
          </p:txBody>
        </p:sp>
        <p:sp>
          <p:nvSpPr>
            <p:cNvPr id="8243" name="Rectangle 7"/>
            <p:cNvSpPr>
              <a:spLocks noChangeArrowheads="1"/>
            </p:cNvSpPr>
            <p:nvPr/>
          </p:nvSpPr>
          <p:spPr bwMode="auto">
            <a:xfrm>
              <a:off x="510" y="2520"/>
              <a:ext cx="1176" cy="192"/>
            </a:xfrm>
            <a:prstGeom prst="rect">
              <a:avLst/>
            </a:prstGeom>
            <a:noFill/>
            <a:ln w="9525">
              <a:noFill/>
              <a:miter lim="800000"/>
              <a:headEnd/>
              <a:tailEnd/>
            </a:ln>
          </p:spPr>
          <p:txBody>
            <a:bodyPr lIns="92075" tIns="46038" rIns="92075" bIns="46038">
              <a:spAutoFit/>
            </a:bodyPr>
            <a:lstStyle/>
            <a:p>
              <a:pPr eaLnBrk="0" hangingPunct="0">
                <a:lnSpc>
                  <a:spcPct val="100000"/>
                </a:lnSpc>
                <a:spcBef>
                  <a:spcPct val="0"/>
                </a:spcBef>
                <a:buClrTx/>
              </a:pPr>
              <a:r>
                <a:rPr lang="en-US" sz="1400"/>
                <a:t>ODM </a:t>
              </a:r>
              <a:r>
                <a:rPr lang="ru-RU" sz="1400"/>
                <a:t>Репозиторий</a:t>
              </a:r>
            </a:p>
          </p:txBody>
        </p:sp>
      </p:grpSp>
      <p:pic>
        <p:nvPicPr>
          <p:cNvPr id="8201" name="Picture 8" descr="BD04914_"/>
          <p:cNvPicPr>
            <a:picLocks noChangeAspect="1" noChangeArrowheads="1"/>
          </p:cNvPicPr>
          <p:nvPr/>
        </p:nvPicPr>
        <p:blipFill>
          <a:blip r:embed="rId4" cstate="print"/>
          <a:srcRect/>
          <a:stretch>
            <a:fillRect/>
          </a:stretch>
        </p:blipFill>
        <p:spPr bwMode="auto">
          <a:xfrm>
            <a:off x="6486525" y="5162550"/>
            <a:ext cx="677863" cy="460375"/>
          </a:xfrm>
          <a:prstGeom prst="rect">
            <a:avLst/>
          </a:prstGeom>
          <a:noFill/>
          <a:ln w="9525">
            <a:noFill/>
            <a:miter lim="800000"/>
            <a:headEnd/>
            <a:tailEnd/>
          </a:ln>
        </p:spPr>
      </p:pic>
      <p:grpSp>
        <p:nvGrpSpPr>
          <p:cNvPr id="3" name="Group 9"/>
          <p:cNvGrpSpPr>
            <a:grpSpLocks/>
          </p:cNvGrpSpPr>
          <p:nvPr/>
        </p:nvGrpSpPr>
        <p:grpSpPr bwMode="auto">
          <a:xfrm>
            <a:off x="3127375" y="4743450"/>
            <a:ext cx="1222375" cy="784225"/>
            <a:chOff x="3612" y="1872"/>
            <a:chExt cx="2068" cy="1736"/>
          </a:xfrm>
        </p:grpSpPr>
        <p:sp>
          <p:nvSpPr>
            <p:cNvPr id="794634" name="Rectangle 10"/>
            <p:cNvSpPr>
              <a:spLocks noChangeArrowheads="1"/>
            </p:cNvSpPr>
            <p:nvPr/>
          </p:nvSpPr>
          <p:spPr bwMode="auto">
            <a:xfrm>
              <a:off x="3612" y="1872"/>
              <a:ext cx="2068" cy="1736"/>
            </a:xfrm>
            <a:prstGeom prst="rect">
              <a:avLst/>
            </a:prstGeom>
            <a:solidFill>
              <a:schemeClr val="tx2"/>
            </a:solidFill>
            <a:ln w="38100">
              <a:solidFill>
                <a:schemeClr val="tx1"/>
              </a:solidFill>
              <a:miter lim="800000"/>
              <a:headEnd type="none" w="sm" len="sm"/>
              <a:tailEnd type="none" w="med" len="lg"/>
            </a:ln>
            <a:effectLst>
              <a:outerShdw dist="53882" dir="2700000" algn="ctr" rotWithShape="0">
                <a:schemeClr val="bg2"/>
              </a:outerShdw>
            </a:effectLst>
          </p:spPr>
          <p:txBody>
            <a:bodyPr wrap="none" lIns="137160" tIns="137160" rIns="137160" bIns="137160" anchor="ctr"/>
            <a:lstStyle/>
            <a:p>
              <a:pPr>
                <a:defRPr/>
              </a:pPr>
              <a:endParaRPr lang="ru-RU">
                <a:latin typeface="Arial" pitchFamily="34" charset="0"/>
              </a:endParaRPr>
            </a:p>
          </p:txBody>
        </p:sp>
        <p:graphicFrame>
          <p:nvGraphicFramePr>
            <p:cNvPr id="8197" name="Object 11"/>
            <p:cNvGraphicFramePr>
              <a:graphicFrameLocks/>
            </p:cNvGraphicFramePr>
            <p:nvPr/>
          </p:nvGraphicFramePr>
          <p:xfrm>
            <a:off x="3649" y="1905"/>
            <a:ext cx="1990" cy="1661"/>
          </p:xfrm>
          <a:graphic>
            <a:graphicData uri="http://schemas.openxmlformats.org/presentationml/2006/ole">
              <p:oleObj spid="_x0000_s1577989" name="Document" r:id="rId5" imgW="8452080" imgH="5044320" progId="Word.Document.8">
                <p:embed/>
              </p:oleObj>
            </a:graphicData>
          </a:graphic>
        </p:graphicFrame>
      </p:grpSp>
      <p:grpSp>
        <p:nvGrpSpPr>
          <p:cNvPr id="4" name="Group 12"/>
          <p:cNvGrpSpPr>
            <a:grpSpLocks/>
          </p:cNvGrpSpPr>
          <p:nvPr/>
        </p:nvGrpSpPr>
        <p:grpSpPr bwMode="auto">
          <a:xfrm>
            <a:off x="3413125" y="5362575"/>
            <a:ext cx="1422400" cy="479425"/>
            <a:chOff x="3612" y="1872"/>
            <a:chExt cx="2068" cy="1736"/>
          </a:xfrm>
        </p:grpSpPr>
        <p:sp>
          <p:nvSpPr>
            <p:cNvPr id="794637" name="Rectangle 13"/>
            <p:cNvSpPr>
              <a:spLocks noChangeArrowheads="1"/>
            </p:cNvSpPr>
            <p:nvPr/>
          </p:nvSpPr>
          <p:spPr bwMode="auto">
            <a:xfrm>
              <a:off x="3612" y="1872"/>
              <a:ext cx="2068" cy="1736"/>
            </a:xfrm>
            <a:prstGeom prst="rect">
              <a:avLst/>
            </a:prstGeom>
            <a:solidFill>
              <a:schemeClr val="tx2"/>
            </a:solidFill>
            <a:ln w="38100">
              <a:solidFill>
                <a:schemeClr val="tx1"/>
              </a:solidFill>
              <a:miter lim="800000"/>
              <a:headEnd type="none" w="sm" len="sm"/>
              <a:tailEnd type="none" w="med" len="lg"/>
            </a:ln>
            <a:effectLst>
              <a:outerShdw dist="53882" dir="2700000" algn="ctr" rotWithShape="0">
                <a:schemeClr val="bg2"/>
              </a:outerShdw>
            </a:effectLst>
          </p:spPr>
          <p:txBody>
            <a:bodyPr wrap="none" lIns="137160" tIns="137160" rIns="137160" bIns="137160" anchor="ctr"/>
            <a:lstStyle/>
            <a:p>
              <a:pPr>
                <a:defRPr/>
              </a:pPr>
              <a:endParaRPr lang="ru-RU">
                <a:latin typeface="Arial" pitchFamily="34" charset="0"/>
              </a:endParaRPr>
            </a:p>
          </p:txBody>
        </p:sp>
        <p:graphicFrame>
          <p:nvGraphicFramePr>
            <p:cNvPr id="8196" name="Object 14"/>
            <p:cNvGraphicFramePr>
              <a:graphicFrameLocks/>
            </p:cNvGraphicFramePr>
            <p:nvPr/>
          </p:nvGraphicFramePr>
          <p:xfrm>
            <a:off x="3649" y="1905"/>
            <a:ext cx="1990" cy="1661"/>
          </p:xfrm>
          <a:graphic>
            <a:graphicData uri="http://schemas.openxmlformats.org/presentationml/2006/ole">
              <p:oleObj spid="_x0000_s1577988" name="Document" r:id="rId6" imgW="8452080" imgH="5044320" progId="Word.Document.8">
                <p:embed/>
              </p:oleObj>
            </a:graphicData>
          </a:graphic>
        </p:graphicFrame>
      </p:grpSp>
      <p:pic>
        <p:nvPicPr>
          <p:cNvPr id="8204" name="Picture 15"/>
          <p:cNvPicPr>
            <a:picLocks noChangeArrowheads="1"/>
          </p:cNvPicPr>
          <p:nvPr/>
        </p:nvPicPr>
        <p:blipFill>
          <a:blip r:embed="rId7" cstate="print"/>
          <a:srcRect/>
          <a:stretch>
            <a:fillRect/>
          </a:stretch>
        </p:blipFill>
        <p:spPr bwMode="auto">
          <a:xfrm>
            <a:off x="6019800" y="4819650"/>
            <a:ext cx="847725" cy="631825"/>
          </a:xfrm>
          <a:prstGeom prst="rect">
            <a:avLst/>
          </a:prstGeom>
          <a:noFill/>
          <a:ln w="9525">
            <a:noFill/>
            <a:miter lim="800000"/>
            <a:headEnd/>
            <a:tailEnd/>
          </a:ln>
        </p:spPr>
      </p:pic>
      <p:pic>
        <p:nvPicPr>
          <p:cNvPr id="8205" name="Picture 16" descr="BS00554_"/>
          <p:cNvPicPr>
            <a:picLocks noChangeAspect="1" noChangeArrowheads="1"/>
          </p:cNvPicPr>
          <p:nvPr/>
        </p:nvPicPr>
        <p:blipFill>
          <a:blip r:embed="rId8" cstate="print"/>
          <a:srcRect/>
          <a:stretch>
            <a:fillRect/>
          </a:stretch>
        </p:blipFill>
        <p:spPr bwMode="auto">
          <a:xfrm>
            <a:off x="5124450" y="4772025"/>
            <a:ext cx="771525" cy="673100"/>
          </a:xfrm>
          <a:prstGeom prst="rect">
            <a:avLst/>
          </a:prstGeom>
          <a:noFill/>
          <a:ln w="9525">
            <a:noFill/>
            <a:miter lim="800000"/>
            <a:headEnd/>
            <a:tailEnd/>
          </a:ln>
        </p:spPr>
      </p:pic>
      <p:grpSp>
        <p:nvGrpSpPr>
          <p:cNvPr id="5" name="Group 17"/>
          <p:cNvGrpSpPr>
            <a:grpSpLocks/>
          </p:cNvGrpSpPr>
          <p:nvPr/>
        </p:nvGrpSpPr>
        <p:grpSpPr bwMode="auto">
          <a:xfrm>
            <a:off x="5676900" y="5105400"/>
            <a:ext cx="604838" cy="563563"/>
            <a:chOff x="562" y="1839"/>
            <a:chExt cx="926" cy="763"/>
          </a:xfrm>
        </p:grpSpPr>
        <p:pic>
          <p:nvPicPr>
            <p:cNvPr id="8237" name="Picture 18"/>
            <p:cNvPicPr>
              <a:picLocks noChangeArrowheads="1"/>
            </p:cNvPicPr>
            <p:nvPr/>
          </p:nvPicPr>
          <p:blipFill>
            <a:blip r:embed="rId9" cstate="print"/>
            <a:srcRect/>
            <a:stretch>
              <a:fillRect/>
            </a:stretch>
          </p:blipFill>
          <p:spPr bwMode="auto">
            <a:xfrm>
              <a:off x="562" y="1850"/>
              <a:ext cx="926" cy="752"/>
            </a:xfrm>
            <a:prstGeom prst="rect">
              <a:avLst/>
            </a:prstGeom>
            <a:noFill/>
            <a:ln w="25400">
              <a:solidFill>
                <a:schemeClr val="tx1"/>
              </a:solidFill>
              <a:miter lim="800000"/>
              <a:headEnd/>
              <a:tailEnd/>
            </a:ln>
          </p:spPr>
        </p:pic>
        <p:sp>
          <p:nvSpPr>
            <p:cNvPr id="8238" name="Rectangle 19"/>
            <p:cNvSpPr>
              <a:spLocks noChangeArrowheads="1"/>
            </p:cNvSpPr>
            <p:nvPr/>
          </p:nvSpPr>
          <p:spPr bwMode="auto">
            <a:xfrm>
              <a:off x="575" y="1839"/>
              <a:ext cx="895" cy="760"/>
            </a:xfrm>
            <a:prstGeom prst="rect">
              <a:avLst/>
            </a:prstGeom>
            <a:noFill/>
            <a:ln w="25400">
              <a:solidFill>
                <a:schemeClr val="tx1"/>
              </a:solidFill>
              <a:miter lim="800000"/>
              <a:headEnd/>
              <a:tailEnd/>
            </a:ln>
          </p:spPr>
          <p:txBody>
            <a:bodyPr wrap="none" anchor="ctr"/>
            <a:lstStyle/>
            <a:p>
              <a:endParaRPr lang="ru-RU"/>
            </a:p>
          </p:txBody>
        </p:sp>
      </p:grpSp>
      <p:grpSp>
        <p:nvGrpSpPr>
          <p:cNvPr id="6" name="Group 20"/>
          <p:cNvGrpSpPr>
            <a:grpSpLocks/>
          </p:cNvGrpSpPr>
          <p:nvPr/>
        </p:nvGrpSpPr>
        <p:grpSpPr bwMode="auto">
          <a:xfrm>
            <a:off x="1228725" y="2416175"/>
            <a:ext cx="6096000" cy="1250950"/>
            <a:chOff x="774" y="1522"/>
            <a:chExt cx="3840" cy="788"/>
          </a:xfrm>
        </p:grpSpPr>
        <p:grpSp>
          <p:nvGrpSpPr>
            <p:cNvPr id="7" name="Group 21"/>
            <p:cNvGrpSpPr>
              <a:grpSpLocks/>
            </p:cNvGrpSpPr>
            <p:nvPr/>
          </p:nvGrpSpPr>
          <p:grpSpPr bwMode="auto">
            <a:xfrm>
              <a:off x="1986" y="1878"/>
              <a:ext cx="1308" cy="432"/>
              <a:chOff x="1986" y="1878"/>
              <a:chExt cx="1308" cy="432"/>
            </a:xfrm>
          </p:grpSpPr>
          <p:sp>
            <p:nvSpPr>
              <p:cNvPr id="8235" name="Line 22"/>
              <p:cNvSpPr>
                <a:spLocks noChangeShapeType="1"/>
              </p:cNvSpPr>
              <p:nvPr/>
            </p:nvSpPr>
            <p:spPr bwMode="auto">
              <a:xfrm>
                <a:off x="1986" y="1908"/>
                <a:ext cx="360" cy="402"/>
              </a:xfrm>
              <a:prstGeom prst="line">
                <a:avLst/>
              </a:prstGeom>
              <a:noFill/>
              <a:ln w="28575">
                <a:solidFill>
                  <a:schemeClr val="tx1"/>
                </a:solidFill>
                <a:round/>
                <a:headEnd type="none" w="sm" len="sm"/>
                <a:tailEnd type="stealth" w="med" len="lg"/>
              </a:ln>
            </p:spPr>
            <p:txBody>
              <a:bodyPr/>
              <a:lstStyle/>
              <a:p>
                <a:endParaRPr lang="ru-RU"/>
              </a:p>
            </p:txBody>
          </p:sp>
          <p:sp>
            <p:nvSpPr>
              <p:cNvPr id="8236" name="Line 23"/>
              <p:cNvSpPr>
                <a:spLocks noChangeShapeType="1"/>
              </p:cNvSpPr>
              <p:nvPr/>
            </p:nvSpPr>
            <p:spPr bwMode="auto">
              <a:xfrm flipH="1">
                <a:off x="2994" y="1878"/>
                <a:ext cx="300" cy="414"/>
              </a:xfrm>
              <a:prstGeom prst="line">
                <a:avLst/>
              </a:prstGeom>
              <a:noFill/>
              <a:ln w="28575">
                <a:solidFill>
                  <a:schemeClr val="tx1"/>
                </a:solidFill>
                <a:round/>
                <a:headEnd type="none" w="sm" len="sm"/>
                <a:tailEnd type="stealth" w="med" len="lg"/>
              </a:ln>
            </p:spPr>
            <p:txBody>
              <a:bodyPr/>
              <a:lstStyle/>
              <a:p>
                <a:endParaRPr lang="ru-RU"/>
              </a:p>
            </p:txBody>
          </p:sp>
        </p:grpSp>
        <p:grpSp>
          <p:nvGrpSpPr>
            <p:cNvPr id="8" name="Group 24"/>
            <p:cNvGrpSpPr>
              <a:grpSpLocks/>
            </p:cNvGrpSpPr>
            <p:nvPr/>
          </p:nvGrpSpPr>
          <p:grpSpPr bwMode="auto">
            <a:xfrm>
              <a:off x="774" y="1522"/>
              <a:ext cx="3840" cy="270"/>
              <a:chOff x="774" y="1522"/>
              <a:chExt cx="3840" cy="270"/>
            </a:xfrm>
          </p:grpSpPr>
          <p:sp>
            <p:nvSpPr>
              <p:cNvPr id="8232" name="Rectangle 25"/>
              <p:cNvSpPr>
                <a:spLocks noChangeArrowheads="1"/>
              </p:cNvSpPr>
              <p:nvPr/>
            </p:nvSpPr>
            <p:spPr bwMode="blackWhite">
              <a:xfrm>
                <a:off x="1176" y="1560"/>
                <a:ext cx="1356" cy="193"/>
              </a:xfrm>
              <a:prstGeom prst="rect">
                <a:avLst/>
              </a:prstGeom>
              <a:solidFill>
                <a:schemeClr val="accent1"/>
              </a:solidFill>
              <a:ln w="12700">
                <a:solidFill>
                  <a:schemeClr val="tx1"/>
                </a:solidFill>
                <a:miter lim="800000"/>
                <a:headEnd/>
                <a:tailEnd/>
              </a:ln>
            </p:spPr>
            <p:txBody>
              <a:bodyPr lIns="92075" tIns="46038" rIns="92075" bIns="46038" anchor="ctr" anchorCtr="1"/>
              <a:lstStyle/>
              <a:p>
                <a:pPr eaLnBrk="0" hangingPunct="0">
                  <a:lnSpc>
                    <a:spcPct val="100000"/>
                  </a:lnSpc>
                  <a:buClrTx/>
                </a:pPr>
                <a:r>
                  <a:rPr lang="en-US" sz="1400" dirty="0">
                    <a:solidFill>
                      <a:schemeClr val="bg1"/>
                    </a:solidFill>
                  </a:rPr>
                  <a:t>Java API</a:t>
                </a:r>
              </a:p>
            </p:txBody>
          </p:sp>
          <p:sp>
            <p:nvSpPr>
              <p:cNvPr id="8233" name="Rectangle 26"/>
              <p:cNvSpPr>
                <a:spLocks noChangeArrowheads="1"/>
              </p:cNvSpPr>
              <p:nvPr/>
            </p:nvSpPr>
            <p:spPr bwMode="blackWhite">
              <a:xfrm>
                <a:off x="2748" y="1554"/>
                <a:ext cx="1356" cy="193"/>
              </a:xfrm>
              <a:prstGeom prst="rect">
                <a:avLst/>
              </a:prstGeom>
              <a:solidFill>
                <a:schemeClr val="accent1"/>
              </a:solidFill>
              <a:ln w="12700">
                <a:solidFill>
                  <a:schemeClr val="tx1"/>
                </a:solidFill>
                <a:miter lim="800000"/>
                <a:headEnd/>
                <a:tailEnd/>
              </a:ln>
            </p:spPr>
            <p:txBody>
              <a:bodyPr lIns="92075" tIns="46038" rIns="92075" bIns="46038" anchor="ctr" anchorCtr="1"/>
              <a:lstStyle/>
              <a:p>
                <a:pPr eaLnBrk="0" hangingPunct="0">
                  <a:lnSpc>
                    <a:spcPct val="100000"/>
                  </a:lnSpc>
                  <a:buClrTx/>
                </a:pPr>
                <a:r>
                  <a:rPr lang="en-US" sz="1400" dirty="0">
                    <a:solidFill>
                      <a:schemeClr val="bg1"/>
                    </a:solidFill>
                  </a:rPr>
                  <a:t>PL/SQL  API</a:t>
                </a:r>
              </a:p>
            </p:txBody>
          </p:sp>
          <p:sp>
            <p:nvSpPr>
              <p:cNvPr id="8234" name="Rectangle 27"/>
              <p:cNvSpPr>
                <a:spLocks noChangeArrowheads="1"/>
              </p:cNvSpPr>
              <p:nvPr/>
            </p:nvSpPr>
            <p:spPr bwMode="blackGray">
              <a:xfrm>
                <a:off x="774" y="1522"/>
                <a:ext cx="3840" cy="270"/>
              </a:xfrm>
              <a:prstGeom prst="rect">
                <a:avLst/>
              </a:prstGeom>
              <a:noFill/>
              <a:ln w="38100">
                <a:solidFill>
                  <a:schemeClr val="tx1"/>
                </a:solidFill>
                <a:miter lim="800000"/>
                <a:headEnd/>
                <a:tailEnd/>
              </a:ln>
            </p:spPr>
            <p:txBody>
              <a:bodyPr lIns="92075" tIns="46038" rIns="92075" bIns="46038" anchorCtr="1"/>
              <a:lstStyle/>
              <a:p>
                <a:pPr eaLnBrk="0" hangingPunct="0">
                  <a:lnSpc>
                    <a:spcPct val="100000"/>
                  </a:lnSpc>
                  <a:buClrTx/>
                </a:pPr>
                <a:endParaRPr lang="en-US" sz="1800">
                  <a:solidFill>
                    <a:schemeClr val="bg1"/>
                  </a:solidFill>
                </a:endParaRPr>
              </a:p>
            </p:txBody>
          </p:sp>
        </p:grpSp>
      </p:grpSp>
      <p:sp>
        <p:nvSpPr>
          <p:cNvPr id="8208" name="Rectangle 28"/>
          <p:cNvSpPr>
            <a:spLocks noChangeArrowheads="1"/>
          </p:cNvSpPr>
          <p:nvPr/>
        </p:nvSpPr>
        <p:spPr bwMode="auto">
          <a:xfrm>
            <a:off x="847725" y="4867275"/>
            <a:ext cx="2266950" cy="730250"/>
          </a:xfrm>
          <a:prstGeom prst="rect">
            <a:avLst/>
          </a:prstGeom>
          <a:noFill/>
          <a:ln w="9525">
            <a:noFill/>
            <a:miter lim="800000"/>
            <a:headEnd/>
            <a:tailEnd/>
          </a:ln>
        </p:spPr>
        <p:txBody>
          <a:bodyPr lIns="92075" tIns="46038" rIns="92075" bIns="46038">
            <a:spAutoFit/>
          </a:bodyPr>
          <a:lstStyle/>
          <a:p>
            <a:pPr algn="l" eaLnBrk="0" hangingPunct="0">
              <a:lnSpc>
                <a:spcPct val="100000"/>
              </a:lnSpc>
              <a:spcBef>
                <a:spcPct val="0"/>
              </a:spcBef>
              <a:buClrTx/>
            </a:pPr>
            <a:r>
              <a:rPr lang="ru-RU" sz="1400"/>
              <a:t>Исходные данные</a:t>
            </a:r>
            <a:br>
              <a:rPr lang="ru-RU" sz="1400"/>
            </a:br>
            <a:r>
              <a:rPr lang="ru-RU" sz="1400"/>
              <a:t>Данные для скоринга</a:t>
            </a:r>
          </a:p>
          <a:p>
            <a:pPr algn="l" eaLnBrk="0" hangingPunct="0">
              <a:lnSpc>
                <a:spcPct val="100000"/>
              </a:lnSpc>
              <a:spcBef>
                <a:spcPct val="0"/>
              </a:spcBef>
              <a:buClrTx/>
            </a:pPr>
            <a:r>
              <a:rPr lang="ru-RU" sz="1400"/>
              <a:t>Результаты скоринга</a:t>
            </a:r>
          </a:p>
        </p:txBody>
      </p:sp>
      <p:grpSp>
        <p:nvGrpSpPr>
          <p:cNvPr id="9" name="Group 29"/>
          <p:cNvGrpSpPr>
            <a:grpSpLocks/>
          </p:cNvGrpSpPr>
          <p:nvPr/>
        </p:nvGrpSpPr>
        <p:grpSpPr bwMode="auto">
          <a:xfrm>
            <a:off x="3841750" y="4914900"/>
            <a:ext cx="765175" cy="784225"/>
            <a:chOff x="3612" y="1872"/>
            <a:chExt cx="2068" cy="1736"/>
          </a:xfrm>
        </p:grpSpPr>
        <p:sp>
          <p:nvSpPr>
            <p:cNvPr id="794654" name="Rectangle 30"/>
            <p:cNvSpPr>
              <a:spLocks noChangeArrowheads="1"/>
            </p:cNvSpPr>
            <p:nvPr/>
          </p:nvSpPr>
          <p:spPr bwMode="auto">
            <a:xfrm>
              <a:off x="3612" y="1872"/>
              <a:ext cx="2068" cy="1736"/>
            </a:xfrm>
            <a:prstGeom prst="rect">
              <a:avLst/>
            </a:prstGeom>
            <a:solidFill>
              <a:schemeClr val="tx2"/>
            </a:solidFill>
            <a:ln w="38100">
              <a:solidFill>
                <a:schemeClr val="tx1"/>
              </a:solidFill>
              <a:miter lim="800000"/>
              <a:headEnd type="none" w="sm" len="sm"/>
              <a:tailEnd type="none" w="med" len="lg"/>
            </a:ln>
            <a:effectLst>
              <a:outerShdw dist="53882" dir="2700000" algn="ctr" rotWithShape="0">
                <a:schemeClr val="bg2"/>
              </a:outerShdw>
            </a:effectLst>
          </p:spPr>
          <p:txBody>
            <a:bodyPr wrap="none" lIns="137160" tIns="137160" rIns="137160" bIns="137160" anchor="ctr"/>
            <a:lstStyle/>
            <a:p>
              <a:pPr>
                <a:defRPr/>
              </a:pPr>
              <a:endParaRPr lang="ru-RU">
                <a:latin typeface="Arial" pitchFamily="34" charset="0"/>
              </a:endParaRPr>
            </a:p>
          </p:txBody>
        </p:sp>
        <p:graphicFrame>
          <p:nvGraphicFramePr>
            <p:cNvPr id="8195" name="Object 31"/>
            <p:cNvGraphicFramePr>
              <a:graphicFrameLocks/>
            </p:cNvGraphicFramePr>
            <p:nvPr/>
          </p:nvGraphicFramePr>
          <p:xfrm>
            <a:off x="3649" y="1905"/>
            <a:ext cx="1990" cy="1661"/>
          </p:xfrm>
          <a:graphic>
            <a:graphicData uri="http://schemas.openxmlformats.org/presentationml/2006/ole">
              <p:oleObj spid="_x0000_s1577987" name="Document" r:id="rId10" imgW="8452080" imgH="5044320" progId="Word.Document.8">
                <p:embed/>
              </p:oleObj>
            </a:graphicData>
          </a:graphic>
        </p:graphicFrame>
      </p:grpSp>
      <p:grpSp>
        <p:nvGrpSpPr>
          <p:cNvPr id="10" name="Group 32"/>
          <p:cNvGrpSpPr>
            <a:grpSpLocks/>
          </p:cNvGrpSpPr>
          <p:nvPr/>
        </p:nvGrpSpPr>
        <p:grpSpPr bwMode="auto">
          <a:xfrm>
            <a:off x="7038975" y="495300"/>
            <a:ext cx="1990725" cy="2000250"/>
            <a:chOff x="4434" y="312"/>
            <a:chExt cx="1254" cy="1260"/>
          </a:xfrm>
        </p:grpSpPr>
        <p:pic>
          <p:nvPicPr>
            <p:cNvPr id="8225" name="Picture 33" descr="forlori-workflow-II"/>
            <p:cNvPicPr>
              <a:picLocks noChangeAspect="1" noChangeArrowheads="1"/>
            </p:cNvPicPr>
            <p:nvPr/>
          </p:nvPicPr>
          <p:blipFill>
            <a:blip r:embed="rId11" cstate="print"/>
            <a:srcRect/>
            <a:stretch>
              <a:fillRect/>
            </a:stretch>
          </p:blipFill>
          <p:spPr bwMode="auto">
            <a:xfrm>
              <a:off x="4637" y="312"/>
              <a:ext cx="892" cy="788"/>
            </a:xfrm>
            <a:prstGeom prst="rect">
              <a:avLst/>
            </a:prstGeom>
            <a:noFill/>
            <a:ln w="9525">
              <a:solidFill>
                <a:schemeClr val="tx1"/>
              </a:solidFill>
              <a:miter lim="800000"/>
              <a:headEnd/>
              <a:tailEnd/>
            </a:ln>
          </p:spPr>
        </p:pic>
        <p:pic>
          <p:nvPicPr>
            <p:cNvPr id="8226" name="Picture 34"/>
            <p:cNvPicPr>
              <a:picLocks noChangeAspect="1" noChangeArrowheads="1"/>
            </p:cNvPicPr>
            <p:nvPr/>
          </p:nvPicPr>
          <p:blipFill>
            <a:blip r:embed="rId12" cstate="print"/>
            <a:srcRect b="3937"/>
            <a:stretch>
              <a:fillRect/>
            </a:stretch>
          </p:blipFill>
          <p:spPr bwMode="auto">
            <a:xfrm>
              <a:off x="4792" y="523"/>
              <a:ext cx="878" cy="640"/>
            </a:xfrm>
            <a:prstGeom prst="rect">
              <a:avLst/>
            </a:prstGeom>
            <a:noFill/>
            <a:ln w="9525">
              <a:solidFill>
                <a:srgbClr val="000000"/>
              </a:solidFill>
              <a:miter lim="800000"/>
              <a:headEnd/>
              <a:tailEnd/>
            </a:ln>
          </p:spPr>
        </p:pic>
        <p:sp>
          <p:nvSpPr>
            <p:cNvPr id="8227" name="Rectangle 35"/>
            <p:cNvSpPr>
              <a:spLocks noChangeArrowheads="1"/>
            </p:cNvSpPr>
            <p:nvPr/>
          </p:nvSpPr>
          <p:spPr bwMode="blackWhite">
            <a:xfrm>
              <a:off x="4640" y="1217"/>
              <a:ext cx="1048" cy="355"/>
            </a:xfrm>
            <a:prstGeom prst="rect">
              <a:avLst/>
            </a:prstGeom>
            <a:noFill/>
            <a:ln w="12700">
              <a:noFill/>
              <a:miter lim="800000"/>
              <a:headEnd/>
              <a:tailEnd/>
            </a:ln>
          </p:spPr>
          <p:txBody>
            <a:bodyPr lIns="92075" tIns="46038" rIns="92075" bIns="46038" anchor="ctr" anchorCtr="1"/>
            <a:lstStyle/>
            <a:p>
              <a:pPr eaLnBrk="0" hangingPunct="0">
                <a:lnSpc>
                  <a:spcPct val="100000"/>
                </a:lnSpc>
                <a:buClrTx/>
              </a:pPr>
              <a:r>
                <a:rPr lang="en-US" sz="1400"/>
                <a:t>Clementina InforSense</a:t>
              </a:r>
              <a:br>
                <a:rPr lang="en-US" sz="1400"/>
              </a:br>
              <a:r>
                <a:rPr lang="en-US" sz="1400"/>
                <a:t>SAP BW</a:t>
              </a:r>
            </a:p>
          </p:txBody>
        </p:sp>
        <p:sp>
          <p:nvSpPr>
            <p:cNvPr id="8228" name="Line 36"/>
            <p:cNvSpPr>
              <a:spLocks noChangeShapeType="1"/>
            </p:cNvSpPr>
            <p:nvPr/>
          </p:nvSpPr>
          <p:spPr bwMode="auto">
            <a:xfrm flipH="1">
              <a:off x="4434" y="1185"/>
              <a:ext cx="323" cy="297"/>
            </a:xfrm>
            <a:prstGeom prst="line">
              <a:avLst/>
            </a:prstGeom>
            <a:noFill/>
            <a:ln w="28575">
              <a:solidFill>
                <a:schemeClr val="tx1"/>
              </a:solidFill>
              <a:round/>
              <a:headEnd type="none" w="sm" len="sm"/>
              <a:tailEnd type="stealth" w="med" len="lg"/>
            </a:ln>
          </p:spPr>
          <p:txBody>
            <a:bodyPr/>
            <a:lstStyle/>
            <a:p>
              <a:endParaRPr lang="ru-RU"/>
            </a:p>
          </p:txBody>
        </p:sp>
      </p:grpSp>
      <p:grpSp>
        <p:nvGrpSpPr>
          <p:cNvPr id="11" name="Group 37"/>
          <p:cNvGrpSpPr>
            <a:grpSpLocks/>
          </p:cNvGrpSpPr>
          <p:nvPr/>
        </p:nvGrpSpPr>
        <p:grpSpPr bwMode="auto">
          <a:xfrm>
            <a:off x="225425" y="638175"/>
            <a:ext cx="2000250" cy="1762125"/>
            <a:chOff x="-78" y="402"/>
            <a:chExt cx="1260" cy="1110"/>
          </a:xfrm>
        </p:grpSpPr>
        <p:grpSp>
          <p:nvGrpSpPr>
            <p:cNvPr id="12" name="Group 38"/>
            <p:cNvGrpSpPr>
              <a:grpSpLocks/>
            </p:cNvGrpSpPr>
            <p:nvPr/>
          </p:nvGrpSpPr>
          <p:grpSpPr bwMode="auto">
            <a:xfrm>
              <a:off x="-78" y="402"/>
              <a:ext cx="1260" cy="877"/>
              <a:chOff x="-78" y="402"/>
              <a:chExt cx="1260" cy="877"/>
            </a:xfrm>
          </p:grpSpPr>
          <p:pic>
            <p:nvPicPr>
              <p:cNvPr id="8223" name="Picture 39" descr="Collage"/>
              <p:cNvPicPr>
                <a:picLocks noChangeAspect="1" noChangeArrowheads="1"/>
              </p:cNvPicPr>
              <p:nvPr/>
            </p:nvPicPr>
            <p:blipFill>
              <a:blip r:embed="rId13" cstate="print"/>
              <a:srcRect/>
              <a:stretch>
                <a:fillRect/>
              </a:stretch>
            </p:blipFill>
            <p:spPr bwMode="auto">
              <a:xfrm>
                <a:off x="108" y="402"/>
                <a:ext cx="858" cy="641"/>
              </a:xfrm>
              <a:prstGeom prst="rect">
                <a:avLst/>
              </a:prstGeom>
              <a:noFill/>
              <a:ln w="9525">
                <a:noFill/>
                <a:miter lim="800000"/>
                <a:headEnd/>
                <a:tailEnd/>
              </a:ln>
            </p:spPr>
          </p:pic>
          <p:sp>
            <p:nvSpPr>
              <p:cNvPr id="8224" name="Rectangle 40"/>
              <p:cNvSpPr>
                <a:spLocks noChangeArrowheads="1"/>
              </p:cNvSpPr>
              <p:nvPr/>
            </p:nvSpPr>
            <p:spPr bwMode="blackWhite">
              <a:xfrm>
                <a:off x="-78" y="1086"/>
                <a:ext cx="1260" cy="193"/>
              </a:xfrm>
              <a:prstGeom prst="rect">
                <a:avLst/>
              </a:prstGeom>
              <a:noFill/>
              <a:ln w="12700">
                <a:noFill/>
                <a:miter lim="800000"/>
                <a:headEnd/>
                <a:tailEnd/>
              </a:ln>
            </p:spPr>
            <p:txBody>
              <a:bodyPr lIns="92075" tIns="46038" rIns="92075" bIns="46038" anchor="ctr" anchorCtr="1"/>
              <a:lstStyle/>
              <a:p>
                <a:pPr eaLnBrk="0" hangingPunct="0">
                  <a:lnSpc>
                    <a:spcPct val="100000"/>
                  </a:lnSpc>
                  <a:buClrTx/>
                </a:pPr>
                <a:r>
                  <a:rPr lang="en-US" sz="1400" dirty="0"/>
                  <a:t>Oracle Data Miner</a:t>
                </a:r>
              </a:p>
            </p:txBody>
          </p:sp>
        </p:grpSp>
        <p:sp>
          <p:nvSpPr>
            <p:cNvPr id="8222" name="Line 41"/>
            <p:cNvSpPr>
              <a:spLocks noChangeShapeType="1"/>
            </p:cNvSpPr>
            <p:nvPr/>
          </p:nvSpPr>
          <p:spPr bwMode="auto">
            <a:xfrm>
              <a:off x="696" y="1272"/>
              <a:ext cx="294" cy="240"/>
            </a:xfrm>
            <a:prstGeom prst="line">
              <a:avLst/>
            </a:prstGeom>
            <a:noFill/>
            <a:ln w="28575">
              <a:solidFill>
                <a:schemeClr val="tx1"/>
              </a:solidFill>
              <a:round/>
              <a:headEnd type="none" w="sm" len="sm"/>
              <a:tailEnd type="stealth" w="med" len="lg"/>
            </a:ln>
          </p:spPr>
          <p:txBody>
            <a:bodyPr/>
            <a:lstStyle/>
            <a:p>
              <a:endParaRPr lang="ru-RU"/>
            </a:p>
          </p:txBody>
        </p:sp>
      </p:grpSp>
      <p:grpSp>
        <p:nvGrpSpPr>
          <p:cNvPr id="13" name="Group 42"/>
          <p:cNvGrpSpPr>
            <a:grpSpLocks/>
          </p:cNvGrpSpPr>
          <p:nvPr/>
        </p:nvGrpSpPr>
        <p:grpSpPr bwMode="auto">
          <a:xfrm>
            <a:off x="2425700" y="557213"/>
            <a:ext cx="2009775" cy="1876425"/>
            <a:chOff x="2196" y="324"/>
            <a:chExt cx="1266" cy="1182"/>
          </a:xfrm>
        </p:grpSpPr>
        <p:graphicFrame>
          <p:nvGraphicFramePr>
            <p:cNvPr id="8194" name="Object 43"/>
            <p:cNvGraphicFramePr>
              <a:graphicFrameLocks noChangeAspect="1"/>
            </p:cNvGraphicFramePr>
            <p:nvPr/>
          </p:nvGraphicFramePr>
          <p:xfrm>
            <a:off x="2346" y="324"/>
            <a:ext cx="957" cy="731"/>
          </p:xfrm>
          <a:graphic>
            <a:graphicData uri="http://schemas.openxmlformats.org/presentationml/2006/ole">
              <p:oleObj spid="_x0000_s1577986" name="Bitmap Image" r:id="rId14" imgW="9716856" imgH="5990476" progId="PBrush">
                <p:embed/>
              </p:oleObj>
            </a:graphicData>
          </a:graphic>
        </p:graphicFrame>
        <p:sp>
          <p:nvSpPr>
            <p:cNvPr id="8219" name="Rectangle 44"/>
            <p:cNvSpPr>
              <a:spLocks noChangeArrowheads="1"/>
            </p:cNvSpPr>
            <p:nvPr/>
          </p:nvSpPr>
          <p:spPr bwMode="blackWhite">
            <a:xfrm>
              <a:off x="2196" y="1074"/>
              <a:ext cx="1266" cy="193"/>
            </a:xfrm>
            <a:prstGeom prst="rect">
              <a:avLst/>
            </a:prstGeom>
            <a:noFill/>
            <a:ln w="12700">
              <a:noFill/>
              <a:miter lim="800000"/>
              <a:headEnd/>
              <a:tailEnd/>
            </a:ln>
          </p:spPr>
          <p:txBody>
            <a:bodyPr lIns="92075" tIns="46038" rIns="92075" bIns="46038" anchor="ctr" anchorCtr="1"/>
            <a:lstStyle/>
            <a:p>
              <a:pPr eaLnBrk="0" hangingPunct="0">
                <a:lnSpc>
                  <a:spcPct val="100000"/>
                </a:lnSpc>
                <a:buClrTx/>
              </a:pPr>
              <a:r>
                <a:rPr lang="en-US" sz="1400"/>
                <a:t>Oracle BI </a:t>
              </a:r>
            </a:p>
          </p:txBody>
        </p:sp>
        <p:sp>
          <p:nvSpPr>
            <p:cNvPr id="8220" name="Line 45"/>
            <p:cNvSpPr>
              <a:spLocks noChangeShapeType="1"/>
            </p:cNvSpPr>
            <p:nvPr/>
          </p:nvSpPr>
          <p:spPr bwMode="auto">
            <a:xfrm>
              <a:off x="2838" y="1260"/>
              <a:ext cx="18" cy="246"/>
            </a:xfrm>
            <a:prstGeom prst="line">
              <a:avLst/>
            </a:prstGeom>
            <a:noFill/>
            <a:ln w="28575">
              <a:solidFill>
                <a:schemeClr val="tx1"/>
              </a:solidFill>
              <a:round/>
              <a:headEnd type="none" w="sm" len="sm"/>
              <a:tailEnd type="stealth" w="med" len="lg"/>
            </a:ln>
          </p:spPr>
          <p:txBody>
            <a:bodyPr/>
            <a:lstStyle/>
            <a:p>
              <a:endParaRPr lang="ru-RU"/>
            </a:p>
          </p:txBody>
        </p:sp>
      </p:grpSp>
      <p:grpSp>
        <p:nvGrpSpPr>
          <p:cNvPr id="14" name="Group 46"/>
          <p:cNvGrpSpPr>
            <a:grpSpLocks/>
          </p:cNvGrpSpPr>
          <p:nvPr/>
        </p:nvGrpSpPr>
        <p:grpSpPr bwMode="auto">
          <a:xfrm>
            <a:off x="4864100" y="533400"/>
            <a:ext cx="2009775" cy="1824038"/>
            <a:chOff x="3384" y="345"/>
            <a:chExt cx="1266" cy="1149"/>
          </a:xfrm>
        </p:grpSpPr>
        <p:grpSp>
          <p:nvGrpSpPr>
            <p:cNvPr id="15" name="Group 47"/>
            <p:cNvGrpSpPr>
              <a:grpSpLocks/>
            </p:cNvGrpSpPr>
            <p:nvPr/>
          </p:nvGrpSpPr>
          <p:grpSpPr bwMode="auto">
            <a:xfrm>
              <a:off x="3384" y="345"/>
              <a:ext cx="1266" cy="934"/>
              <a:chOff x="3384" y="345"/>
              <a:chExt cx="1266" cy="934"/>
            </a:xfrm>
          </p:grpSpPr>
          <p:pic>
            <p:nvPicPr>
              <p:cNvPr id="8217" name="Picture 48"/>
              <p:cNvPicPr>
                <a:picLocks noChangeAspect="1" noChangeArrowheads="1"/>
              </p:cNvPicPr>
              <p:nvPr/>
            </p:nvPicPr>
            <p:blipFill>
              <a:blip r:embed="rId15" cstate="print"/>
              <a:srcRect/>
              <a:stretch>
                <a:fillRect/>
              </a:stretch>
            </p:blipFill>
            <p:spPr bwMode="auto">
              <a:xfrm>
                <a:off x="3452" y="345"/>
                <a:ext cx="1107" cy="724"/>
              </a:xfrm>
              <a:prstGeom prst="rect">
                <a:avLst/>
              </a:prstGeom>
              <a:noFill/>
              <a:ln w="9525">
                <a:noFill/>
                <a:miter lim="800000"/>
                <a:headEnd/>
                <a:tailEnd/>
              </a:ln>
            </p:spPr>
          </p:pic>
          <p:sp>
            <p:nvSpPr>
              <p:cNvPr id="8218" name="Rectangle 49"/>
              <p:cNvSpPr>
                <a:spLocks noChangeArrowheads="1"/>
              </p:cNvSpPr>
              <p:nvPr/>
            </p:nvSpPr>
            <p:spPr bwMode="blackWhite">
              <a:xfrm>
                <a:off x="3384" y="1086"/>
                <a:ext cx="1266" cy="193"/>
              </a:xfrm>
              <a:prstGeom prst="rect">
                <a:avLst/>
              </a:prstGeom>
              <a:noFill/>
              <a:ln w="12700">
                <a:noFill/>
                <a:miter lim="800000"/>
                <a:headEnd/>
                <a:tailEnd/>
              </a:ln>
            </p:spPr>
            <p:txBody>
              <a:bodyPr lIns="92075" tIns="46038" rIns="92075" bIns="46038" anchor="ctr" anchorCtr="1"/>
              <a:lstStyle/>
              <a:p>
                <a:pPr eaLnBrk="0" hangingPunct="0">
                  <a:lnSpc>
                    <a:spcPct val="100000"/>
                  </a:lnSpc>
                  <a:buClrTx/>
                </a:pPr>
                <a:r>
                  <a:rPr lang="ru-RU" sz="1400"/>
                  <a:t>Приложения</a:t>
                </a:r>
                <a:endParaRPr lang="en-US" sz="1400"/>
              </a:p>
            </p:txBody>
          </p:sp>
        </p:grpSp>
        <p:sp>
          <p:nvSpPr>
            <p:cNvPr id="8216" name="Line 50"/>
            <p:cNvSpPr>
              <a:spLocks noChangeShapeType="1"/>
            </p:cNvSpPr>
            <p:nvPr/>
          </p:nvSpPr>
          <p:spPr bwMode="auto">
            <a:xfrm>
              <a:off x="4032" y="1248"/>
              <a:ext cx="18" cy="246"/>
            </a:xfrm>
            <a:prstGeom prst="line">
              <a:avLst/>
            </a:prstGeom>
            <a:noFill/>
            <a:ln w="28575">
              <a:solidFill>
                <a:schemeClr val="tx1"/>
              </a:solidFill>
              <a:round/>
              <a:headEnd type="none" w="sm" len="sm"/>
              <a:tailEnd type="stealth" w="med" len="lg"/>
            </a:ln>
          </p:spPr>
          <p:txBody>
            <a:bodyPr/>
            <a:lstStyle/>
            <a:p>
              <a:endParaRPr lang="ru-RU"/>
            </a:p>
          </p:txBody>
        </p:sp>
      </p:grpSp>
      <p:sp>
        <p:nvSpPr>
          <p:cNvPr id="8214" name="Oval 53"/>
          <p:cNvSpPr>
            <a:spLocks noChangeArrowheads="1"/>
          </p:cNvSpPr>
          <p:nvPr/>
        </p:nvSpPr>
        <p:spPr bwMode="auto">
          <a:xfrm>
            <a:off x="249345" y="325348"/>
            <a:ext cx="2009775" cy="1990725"/>
          </a:xfrm>
          <a:prstGeom prst="ellipse">
            <a:avLst/>
          </a:prstGeom>
          <a:noFill/>
          <a:ln w="38100">
            <a:solidFill>
              <a:schemeClr val="accent1"/>
            </a:solidFill>
            <a:round/>
            <a:headEnd type="none" w="sm" len="sm"/>
            <a:tailEnd type="none" w="med" len="lg"/>
          </a:ln>
        </p:spPr>
        <p:txBody>
          <a:bodyPr wrap="none" anchor="ctr"/>
          <a:lstStyle/>
          <a:p>
            <a:endParaRPr lang="ru-RU"/>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Work flow 1.jpg"/>
          <p:cNvPicPr>
            <a:picLocks noChangeAspect="1"/>
          </p:cNvPicPr>
          <p:nvPr/>
        </p:nvPicPr>
        <p:blipFill>
          <a:blip r:embed="rId3" cstate="print"/>
          <a:stretch>
            <a:fillRect/>
          </a:stretch>
        </p:blipFill>
        <p:spPr>
          <a:xfrm>
            <a:off x="79553" y="0"/>
            <a:ext cx="8984893" cy="6858000"/>
          </a:xfrm>
          <a:prstGeom prst="rect">
            <a:avLst/>
          </a:prstGeom>
        </p:spPr>
      </p:pic>
    </p:spTree>
  </p:cSld>
  <p:clrMapOvr>
    <a:masterClrMapping/>
  </p:clrMapOvr>
  <p:transition advTm="300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0" y="0"/>
            <a:ext cx="9144000" cy="7127515"/>
          </a:xfrm>
          <a:prstGeom prst="rect">
            <a:avLst/>
          </a:prstGeom>
          <a:noFill/>
          <a:ln w="9525">
            <a:noFill/>
            <a:miter lim="800000"/>
            <a:headEnd/>
            <a:tailEnd/>
          </a:ln>
          <a:effectLst/>
        </p:spPr>
      </p:pic>
    </p:spTree>
  </p:cSld>
  <p:clrMapOvr>
    <a:masterClrMapping/>
  </p:clrMapOvr>
  <p:transition advTm="3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8386" name="AutoShape 2"/>
          <p:cNvSpPr>
            <a:spLocks noChangeArrowheads="1"/>
          </p:cNvSpPr>
          <p:nvPr/>
        </p:nvSpPr>
        <p:spPr bwMode="auto">
          <a:xfrm>
            <a:off x="254000" y="4302125"/>
            <a:ext cx="8699500" cy="1577975"/>
          </a:xfrm>
          <a:prstGeom prst="roundRect">
            <a:avLst>
              <a:gd name="adj" fmla="val 16667"/>
            </a:avLst>
          </a:prstGeom>
          <a:solidFill>
            <a:schemeClr val="accent1"/>
          </a:solidFill>
          <a:ln w="9525" algn="ctr">
            <a:noFill/>
            <a:round/>
            <a:headEnd/>
            <a:tailEnd/>
          </a:ln>
          <a:effectLst>
            <a:outerShdw dist="107763" dir="2700000" algn="ctr" rotWithShape="0">
              <a:schemeClr val="bg2">
                <a:alpha val="50000"/>
              </a:schemeClr>
            </a:outerShdw>
          </a:effectLst>
        </p:spPr>
        <p:txBody>
          <a:bodyPr lIns="91435" tIns="45718" rIns="91435" bIns="45718" anchor="ctr">
            <a:spAutoFit/>
          </a:bodyPr>
          <a:lstStyle/>
          <a:p>
            <a:endParaRPr lang="ru-RU"/>
          </a:p>
        </p:txBody>
      </p:sp>
      <p:sp>
        <p:nvSpPr>
          <p:cNvPr id="3088387" name="Rectangle 3"/>
          <p:cNvSpPr>
            <a:spLocks noChangeArrowheads="1"/>
          </p:cNvSpPr>
          <p:nvPr/>
        </p:nvSpPr>
        <p:spPr bwMode="auto">
          <a:xfrm>
            <a:off x="2870200" y="4762500"/>
            <a:ext cx="3162300" cy="955675"/>
          </a:xfrm>
          <a:prstGeom prst="rect">
            <a:avLst/>
          </a:prstGeom>
          <a:gradFill rotWithShape="1">
            <a:gsLst>
              <a:gs pos="0">
                <a:schemeClr val="bg1"/>
              </a:gs>
              <a:gs pos="100000">
                <a:schemeClr val="bg1">
                  <a:gamma/>
                  <a:shade val="76078"/>
                  <a:invGamma/>
                </a:schemeClr>
              </a:gs>
            </a:gsLst>
            <a:lin ang="2700000" scaled="1"/>
          </a:gradFill>
          <a:ln w="28575" algn="ctr">
            <a:solidFill>
              <a:schemeClr val="bg1"/>
            </a:solidFill>
            <a:miter lim="800000"/>
            <a:headEnd/>
            <a:tailEnd/>
          </a:ln>
          <a:effectLst/>
        </p:spPr>
        <p:txBody>
          <a:bodyPr wrap="none" tIns="0" anchor="ctr"/>
          <a:lstStyle/>
          <a:p>
            <a:pPr eaLnBrk="0" hangingPunct="0">
              <a:lnSpc>
                <a:spcPct val="100000"/>
              </a:lnSpc>
              <a:spcBef>
                <a:spcPct val="0"/>
              </a:spcBef>
              <a:buClrTx/>
            </a:pPr>
            <a:endParaRPr lang="ru-RU" sz="1400"/>
          </a:p>
        </p:txBody>
      </p:sp>
      <p:sp>
        <p:nvSpPr>
          <p:cNvPr id="3088389" name="Rectangle 5"/>
          <p:cNvSpPr>
            <a:spLocks noChangeArrowheads="1"/>
          </p:cNvSpPr>
          <p:nvPr/>
        </p:nvSpPr>
        <p:spPr bwMode="auto">
          <a:xfrm>
            <a:off x="1066800" y="4279900"/>
            <a:ext cx="7239000" cy="457200"/>
          </a:xfrm>
          <a:prstGeom prst="rect">
            <a:avLst/>
          </a:prstGeom>
          <a:noFill/>
          <a:ln w="28575">
            <a:noFill/>
            <a:miter lim="800000"/>
            <a:headEnd/>
            <a:tailEnd/>
          </a:ln>
          <a:effectLst/>
        </p:spPr>
        <p:txBody>
          <a:bodyPr wrap="none" anchor="ctr"/>
          <a:lstStyle/>
          <a:p>
            <a:pPr algn="ctr" eaLnBrk="0" hangingPunct="0">
              <a:lnSpc>
                <a:spcPct val="100000"/>
              </a:lnSpc>
              <a:spcBef>
                <a:spcPct val="0"/>
              </a:spcBef>
              <a:buClrTx/>
            </a:pPr>
            <a:r>
              <a:rPr lang="ru-RU" sz="1600" dirty="0">
                <a:solidFill>
                  <a:schemeClr val="bg1"/>
                </a:solidFill>
              </a:rPr>
              <a:t>ХРАНИЛИЩА И ВИТРИНЫ ДАННЫХ</a:t>
            </a:r>
            <a:endParaRPr lang="en-US" sz="1600" dirty="0">
              <a:solidFill>
                <a:schemeClr val="bg1"/>
              </a:solidFill>
            </a:endParaRPr>
          </a:p>
        </p:txBody>
      </p:sp>
      <p:sp>
        <p:nvSpPr>
          <p:cNvPr id="3088390" name="AutoShape 6"/>
          <p:cNvSpPr>
            <a:spLocks noChangeArrowheads="1"/>
          </p:cNvSpPr>
          <p:nvPr/>
        </p:nvSpPr>
        <p:spPr bwMode="auto">
          <a:xfrm>
            <a:off x="254000" y="2628900"/>
            <a:ext cx="8686800" cy="1463675"/>
          </a:xfrm>
          <a:prstGeom prst="roundRect">
            <a:avLst>
              <a:gd name="adj" fmla="val 16667"/>
            </a:avLst>
          </a:prstGeom>
          <a:solidFill>
            <a:schemeClr val="accent1"/>
          </a:solidFill>
          <a:ln w="9525" algn="ctr">
            <a:noFill/>
            <a:round/>
            <a:headEnd/>
            <a:tailEnd/>
          </a:ln>
          <a:effectLst>
            <a:outerShdw dist="107763" dir="2700000" algn="ctr" rotWithShape="0">
              <a:schemeClr val="bg2">
                <a:alpha val="50000"/>
              </a:schemeClr>
            </a:outerShdw>
          </a:effectLst>
        </p:spPr>
        <p:txBody>
          <a:bodyPr lIns="91435" tIns="45718" rIns="91435" bIns="45718" anchor="ctr">
            <a:spAutoFit/>
          </a:bodyPr>
          <a:lstStyle/>
          <a:p>
            <a:endParaRPr lang="ru-RU"/>
          </a:p>
        </p:txBody>
      </p:sp>
      <p:sp>
        <p:nvSpPr>
          <p:cNvPr id="3088391" name="Rectangle 7"/>
          <p:cNvSpPr>
            <a:spLocks noChangeArrowheads="1"/>
          </p:cNvSpPr>
          <p:nvPr/>
        </p:nvSpPr>
        <p:spPr bwMode="auto">
          <a:xfrm>
            <a:off x="2044700" y="3378200"/>
            <a:ext cx="4546600" cy="409575"/>
          </a:xfrm>
          <a:prstGeom prst="rect">
            <a:avLst/>
          </a:prstGeom>
          <a:gradFill rotWithShape="1">
            <a:gsLst>
              <a:gs pos="0">
                <a:schemeClr val="bg1"/>
              </a:gs>
              <a:gs pos="100000">
                <a:schemeClr val="bg1">
                  <a:gamma/>
                  <a:shade val="76078"/>
                  <a:invGamma/>
                </a:schemeClr>
              </a:gs>
            </a:gsLst>
            <a:lin ang="2700000" scaled="1"/>
          </a:gradFill>
          <a:ln w="28575" algn="ctr">
            <a:solidFill>
              <a:schemeClr val="bg1"/>
            </a:solidFill>
            <a:miter lim="800000"/>
            <a:headEnd/>
            <a:tailEnd/>
          </a:ln>
          <a:effectLst/>
        </p:spPr>
        <p:txBody>
          <a:bodyPr wrap="none" anchor="ctr"/>
          <a:lstStyle/>
          <a:p>
            <a:pPr eaLnBrk="0" hangingPunct="0">
              <a:lnSpc>
                <a:spcPct val="100000"/>
              </a:lnSpc>
              <a:spcBef>
                <a:spcPct val="0"/>
              </a:spcBef>
              <a:buClrTx/>
            </a:pPr>
            <a:r>
              <a:rPr lang="en-US" sz="1600"/>
              <a:t>ORACLE BUSINESS INTELLIGENCE</a:t>
            </a:r>
            <a:endParaRPr lang="en-US" sz="1600">
              <a:solidFill>
                <a:schemeClr val="accent1"/>
              </a:solidFill>
            </a:endParaRPr>
          </a:p>
        </p:txBody>
      </p:sp>
      <p:sp>
        <p:nvSpPr>
          <p:cNvPr id="3088392" name="Rectangle 8"/>
          <p:cNvSpPr>
            <a:spLocks noChangeArrowheads="1"/>
          </p:cNvSpPr>
          <p:nvPr/>
        </p:nvSpPr>
        <p:spPr bwMode="auto">
          <a:xfrm>
            <a:off x="838200" y="2733675"/>
            <a:ext cx="7239000" cy="457200"/>
          </a:xfrm>
          <a:prstGeom prst="rect">
            <a:avLst/>
          </a:prstGeom>
          <a:noFill/>
          <a:ln w="28575">
            <a:noFill/>
            <a:miter lim="800000"/>
            <a:headEnd/>
            <a:tailEnd/>
          </a:ln>
          <a:effectLst/>
        </p:spPr>
        <p:txBody>
          <a:bodyPr wrap="none" anchor="ctr"/>
          <a:lstStyle/>
          <a:p>
            <a:pPr algn="ctr" eaLnBrk="0" hangingPunct="0">
              <a:lnSpc>
                <a:spcPct val="100000"/>
              </a:lnSpc>
              <a:spcBef>
                <a:spcPct val="0"/>
              </a:spcBef>
              <a:buClrTx/>
            </a:pPr>
            <a:r>
              <a:rPr lang="ru-RU" sz="1600" dirty="0">
                <a:solidFill>
                  <a:schemeClr val="bg1"/>
                </a:solidFill>
              </a:rPr>
              <a:t>ИНСТРУМЕНТЫ БИЗНЕС-АНАЛИЗА</a:t>
            </a:r>
            <a:endParaRPr lang="en-US" sz="1600" dirty="0">
              <a:solidFill>
                <a:schemeClr val="bg1"/>
              </a:solidFill>
            </a:endParaRPr>
          </a:p>
        </p:txBody>
      </p:sp>
      <p:sp>
        <p:nvSpPr>
          <p:cNvPr id="3088393" name="Rectangle 9"/>
          <p:cNvSpPr>
            <a:spLocks noGrp="1" noChangeArrowheads="1"/>
          </p:cNvSpPr>
          <p:nvPr>
            <p:ph type="title"/>
          </p:nvPr>
        </p:nvSpPr>
        <p:spPr>
          <a:xfrm>
            <a:off x="889000" y="190500"/>
            <a:ext cx="7581900" cy="661988"/>
          </a:xfrm>
        </p:spPr>
        <p:txBody>
          <a:bodyPr/>
          <a:lstStyle/>
          <a:p>
            <a:pPr algn="ctr"/>
            <a:r>
              <a:rPr lang="ru-RU"/>
              <a:t>Аналитическая платформа </a:t>
            </a:r>
            <a:r>
              <a:rPr lang="en-US"/>
              <a:t>Oracle</a:t>
            </a:r>
            <a:endParaRPr lang="en-GB"/>
          </a:p>
        </p:txBody>
      </p:sp>
      <p:sp>
        <p:nvSpPr>
          <p:cNvPr id="3088395" name="Rectangle 11"/>
          <p:cNvSpPr>
            <a:spLocks noChangeArrowheads="1"/>
          </p:cNvSpPr>
          <p:nvPr/>
        </p:nvSpPr>
        <p:spPr bwMode="auto">
          <a:xfrm>
            <a:off x="6324600" y="4787900"/>
            <a:ext cx="2247900" cy="917575"/>
          </a:xfrm>
          <a:prstGeom prst="rect">
            <a:avLst/>
          </a:prstGeom>
          <a:gradFill rotWithShape="1">
            <a:gsLst>
              <a:gs pos="0">
                <a:schemeClr val="bg1"/>
              </a:gs>
              <a:gs pos="100000">
                <a:schemeClr val="bg1">
                  <a:gamma/>
                  <a:shade val="76078"/>
                  <a:invGamma/>
                </a:schemeClr>
              </a:gs>
            </a:gsLst>
            <a:lin ang="2700000" scaled="1"/>
          </a:gradFill>
          <a:ln w="28575" algn="ctr">
            <a:solidFill>
              <a:schemeClr val="bg1"/>
            </a:solidFill>
            <a:miter lim="800000"/>
            <a:headEnd/>
            <a:tailEnd/>
          </a:ln>
          <a:effectLst/>
        </p:spPr>
        <p:txBody>
          <a:bodyPr wrap="none" anchor="ctr"/>
          <a:lstStyle/>
          <a:p>
            <a:pPr eaLnBrk="0" hangingPunct="0">
              <a:lnSpc>
                <a:spcPct val="100000"/>
              </a:lnSpc>
              <a:spcBef>
                <a:spcPct val="0"/>
              </a:spcBef>
              <a:buClrTx/>
            </a:pPr>
            <a:r>
              <a:rPr lang="en-US" sz="1600"/>
              <a:t>ORACLE HYPERION </a:t>
            </a:r>
            <a:br>
              <a:rPr lang="en-US" sz="1600"/>
            </a:br>
            <a:r>
              <a:rPr lang="en-US" sz="1600"/>
              <a:t>ESSBASE</a:t>
            </a:r>
          </a:p>
        </p:txBody>
      </p:sp>
      <p:sp>
        <p:nvSpPr>
          <p:cNvPr id="3088396" name="Rectangle 12"/>
          <p:cNvSpPr>
            <a:spLocks noChangeArrowheads="1"/>
          </p:cNvSpPr>
          <p:nvPr/>
        </p:nvSpPr>
        <p:spPr bwMode="auto">
          <a:xfrm>
            <a:off x="3390900" y="5016500"/>
            <a:ext cx="2019300" cy="457200"/>
          </a:xfrm>
          <a:prstGeom prst="rect">
            <a:avLst/>
          </a:prstGeom>
          <a:noFill/>
          <a:ln w="28575">
            <a:noFill/>
            <a:miter lim="800000"/>
            <a:headEnd/>
            <a:tailEnd/>
          </a:ln>
          <a:effectLst/>
        </p:spPr>
        <p:txBody>
          <a:bodyPr wrap="none" anchor="ctr"/>
          <a:lstStyle/>
          <a:p>
            <a:pPr eaLnBrk="0" hangingPunct="0">
              <a:lnSpc>
                <a:spcPct val="100000"/>
              </a:lnSpc>
              <a:spcBef>
                <a:spcPct val="0"/>
              </a:spcBef>
              <a:buClrTx/>
            </a:pPr>
            <a:r>
              <a:rPr lang="en-US" sz="1600"/>
              <a:t>ORACLE DATABASE</a:t>
            </a:r>
          </a:p>
        </p:txBody>
      </p:sp>
      <p:sp>
        <p:nvSpPr>
          <p:cNvPr id="3088397" name="AutoShape 13"/>
          <p:cNvSpPr>
            <a:spLocks noChangeArrowheads="1"/>
          </p:cNvSpPr>
          <p:nvPr/>
        </p:nvSpPr>
        <p:spPr bwMode="auto">
          <a:xfrm>
            <a:off x="4305300" y="952500"/>
            <a:ext cx="4610100" cy="1476375"/>
          </a:xfrm>
          <a:prstGeom prst="roundRect">
            <a:avLst>
              <a:gd name="adj" fmla="val 16667"/>
            </a:avLst>
          </a:prstGeom>
          <a:solidFill>
            <a:srgbClr val="0000FF"/>
          </a:solidFill>
          <a:ln w="9525" algn="ctr">
            <a:noFill/>
            <a:round/>
            <a:headEnd/>
            <a:tailEnd/>
          </a:ln>
          <a:effectLst>
            <a:outerShdw dist="107763" dir="2700000" algn="ctr" rotWithShape="0">
              <a:schemeClr val="bg2">
                <a:alpha val="50000"/>
              </a:schemeClr>
            </a:outerShdw>
          </a:effectLst>
        </p:spPr>
        <p:txBody>
          <a:bodyPr lIns="91435" tIns="45718" rIns="91435" bIns="45718" anchor="ctr">
            <a:spAutoFit/>
          </a:bodyPr>
          <a:lstStyle/>
          <a:p>
            <a:endParaRPr lang="ru-RU"/>
          </a:p>
        </p:txBody>
      </p:sp>
      <p:sp>
        <p:nvSpPr>
          <p:cNvPr id="3088398" name="AutoShape 14"/>
          <p:cNvSpPr>
            <a:spLocks noChangeArrowheads="1"/>
          </p:cNvSpPr>
          <p:nvPr/>
        </p:nvSpPr>
        <p:spPr bwMode="auto">
          <a:xfrm>
            <a:off x="254000" y="952500"/>
            <a:ext cx="3898900" cy="1489075"/>
          </a:xfrm>
          <a:prstGeom prst="roundRect">
            <a:avLst>
              <a:gd name="adj" fmla="val 16667"/>
            </a:avLst>
          </a:prstGeom>
          <a:solidFill>
            <a:srgbClr val="0000FF"/>
          </a:solidFill>
          <a:ln w="9525" algn="ctr">
            <a:noFill/>
            <a:round/>
            <a:headEnd/>
            <a:tailEnd/>
          </a:ln>
          <a:effectLst>
            <a:outerShdw dist="107763" dir="2700000" algn="ctr" rotWithShape="0">
              <a:schemeClr val="bg2">
                <a:alpha val="50000"/>
              </a:schemeClr>
            </a:outerShdw>
          </a:effectLst>
        </p:spPr>
        <p:txBody>
          <a:bodyPr lIns="91435" tIns="45718" rIns="91435" bIns="45718" anchor="ctr">
            <a:spAutoFit/>
          </a:bodyPr>
          <a:lstStyle/>
          <a:p>
            <a:endParaRPr lang="ru-RU"/>
          </a:p>
        </p:txBody>
      </p:sp>
      <p:sp>
        <p:nvSpPr>
          <p:cNvPr id="3088399" name="Rectangle 15"/>
          <p:cNvSpPr>
            <a:spLocks noChangeArrowheads="1"/>
          </p:cNvSpPr>
          <p:nvPr/>
        </p:nvSpPr>
        <p:spPr bwMode="auto">
          <a:xfrm>
            <a:off x="4508500" y="854075"/>
            <a:ext cx="4330700" cy="596900"/>
          </a:xfrm>
          <a:prstGeom prst="rect">
            <a:avLst/>
          </a:prstGeom>
          <a:noFill/>
          <a:ln w="28575">
            <a:noFill/>
            <a:miter lim="800000"/>
            <a:headEnd/>
            <a:tailEnd/>
          </a:ln>
          <a:effectLst/>
        </p:spPr>
        <p:txBody>
          <a:bodyPr wrap="none" anchor="ctr"/>
          <a:lstStyle/>
          <a:p>
            <a:pPr eaLnBrk="0" hangingPunct="0">
              <a:lnSpc>
                <a:spcPct val="100000"/>
              </a:lnSpc>
              <a:spcBef>
                <a:spcPct val="0"/>
              </a:spcBef>
              <a:buClrTx/>
            </a:pPr>
            <a:r>
              <a:rPr lang="ru-RU" sz="1600">
                <a:solidFill>
                  <a:schemeClr val="bg1"/>
                </a:solidFill>
              </a:rPr>
              <a:t>АНАЛИТИЧЕСКИЕ ПРИЛОЖЕНИЯ</a:t>
            </a:r>
            <a:endParaRPr lang="en-US" sz="1600">
              <a:solidFill>
                <a:schemeClr val="bg1"/>
              </a:solidFill>
            </a:endParaRPr>
          </a:p>
        </p:txBody>
      </p:sp>
      <p:sp>
        <p:nvSpPr>
          <p:cNvPr id="3088400" name="Rectangle 16"/>
          <p:cNvSpPr>
            <a:spLocks noChangeArrowheads="1"/>
          </p:cNvSpPr>
          <p:nvPr/>
        </p:nvSpPr>
        <p:spPr bwMode="auto">
          <a:xfrm>
            <a:off x="331788" y="1625600"/>
            <a:ext cx="1993900" cy="241300"/>
          </a:xfrm>
          <a:prstGeom prst="rect">
            <a:avLst/>
          </a:prstGeom>
          <a:gradFill rotWithShape="1">
            <a:gsLst>
              <a:gs pos="0">
                <a:schemeClr val="bg1"/>
              </a:gs>
              <a:gs pos="100000">
                <a:schemeClr val="bg1">
                  <a:gamma/>
                  <a:shade val="76078"/>
                  <a:invGamma/>
                </a:schemeClr>
              </a:gs>
            </a:gsLst>
            <a:lin ang="2700000" scaled="1"/>
          </a:gradFill>
          <a:ln w="28575">
            <a:solidFill>
              <a:schemeClr val="bg1"/>
            </a:solidFill>
            <a:miter lim="800000"/>
            <a:headEnd/>
            <a:tailEnd/>
          </a:ln>
          <a:effectLst/>
        </p:spPr>
        <p:txBody>
          <a:bodyPr wrap="none" anchor="ctr"/>
          <a:lstStyle/>
          <a:p>
            <a:pPr eaLnBrk="0" hangingPunct="0">
              <a:lnSpc>
                <a:spcPct val="100000"/>
              </a:lnSpc>
              <a:spcBef>
                <a:spcPct val="0"/>
              </a:spcBef>
              <a:buClrTx/>
            </a:pPr>
            <a:r>
              <a:rPr lang="en-US" sz="1400"/>
              <a:t>Hyperion Planing</a:t>
            </a:r>
          </a:p>
        </p:txBody>
      </p:sp>
      <p:sp>
        <p:nvSpPr>
          <p:cNvPr id="3088401" name="Rectangle 17"/>
          <p:cNvSpPr>
            <a:spLocks noChangeArrowheads="1"/>
          </p:cNvSpPr>
          <p:nvPr/>
        </p:nvSpPr>
        <p:spPr bwMode="auto">
          <a:xfrm>
            <a:off x="357188" y="1930400"/>
            <a:ext cx="1981200" cy="304800"/>
          </a:xfrm>
          <a:prstGeom prst="rect">
            <a:avLst/>
          </a:prstGeom>
          <a:gradFill rotWithShape="1">
            <a:gsLst>
              <a:gs pos="0">
                <a:schemeClr val="bg1"/>
              </a:gs>
              <a:gs pos="100000">
                <a:schemeClr val="bg1">
                  <a:gamma/>
                  <a:shade val="76078"/>
                  <a:invGamma/>
                </a:schemeClr>
              </a:gs>
            </a:gsLst>
            <a:lin ang="2700000" scaled="1"/>
          </a:gradFill>
          <a:ln w="28575">
            <a:solidFill>
              <a:schemeClr val="bg1"/>
            </a:solidFill>
            <a:miter lim="800000"/>
            <a:headEnd/>
            <a:tailEnd/>
          </a:ln>
          <a:effectLst/>
        </p:spPr>
        <p:txBody>
          <a:bodyPr wrap="none" anchor="ctr"/>
          <a:lstStyle/>
          <a:p>
            <a:pPr eaLnBrk="0" hangingPunct="0">
              <a:lnSpc>
                <a:spcPct val="100000"/>
              </a:lnSpc>
              <a:spcBef>
                <a:spcPct val="0"/>
              </a:spcBef>
              <a:buClrTx/>
            </a:pPr>
            <a:r>
              <a:rPr lang="en-US" sz="1400"/>
              <a:t>Hyperion Financial Mng</a:t>
            </a:r>
          </a:p>
        </p:txBody>
      </p:sp>
      <p:sp>
        <p:nvSpPr>
          <p:cNvPr id="3088402" name="Rectangle 18"/>
          <p:cNvSpPr>
            <a:spLocks noChangeArrowheads="1"/>
          </p:cNvSpPr>
          <p:nvPr/>
        </p:nvSpPr>
        <p:spPr bwMode="auto">
          <a:xfrm>
            <a:off x="2439988" y="1625600"/>
            <a:ext cx="1574800" cy="254000"/>
          </a:xfrm>
          <a:prstGeom prst="rect">
            <a:avLst/>
          </a:prstGeom>
          <a:gradFill rotWithShape="1">
            <a:gsLst>
              <a:gs pos="0">
                <a:schemeClr val="bg1"/>
              </a:gs>
              <a:gs pos="100000">
                <a:schemeClr val="bg1">
                  <a:gamma/>
                  <a:shade val="76078"/>
                  <a:invGamma/>
                </a:schemeClr>
              </a:gs>
            </a:gsLst>
            <a:lin ang="2700000" scaled="1"/>
          </a:gradFill>
          <a:ln w="28575">
            <a:solidFill>
              <a:schemeClr val="bg1"/>
            </a:solidFill>
            <a:miter lim="800000"/>
            <a:headEnd/>
            <a:tailEnd/>
          </a:ln>
          <a:effectLst/>
        </p:spPr>
        <p:txBody>
          <a:bodyPr wrap="none" anchor="ctr"/>
          <a:lstStyle/>
          <a:p>
            <a:pPr eaLnBrk="0" hangingPunct="0">
              <a:lnSpc>
                <a:spcPct val="100000"/>
              </a:lnSpc>
              <a:spcBef>
                <a:spcPct val="0"/>
              </a:spcBef>
              <a:buClrTx/>
            </a:pPr>
            <a:r>
              <a:rPr lang="en-US" sz="1400"/>
              <a:t>Strategic Finance </a:t>
            </a:r>
          </a:p>
        </p:txBody>
      </p:sp>
      <p:sp>
        <p:nvSpPr>
          <p:cNvPr id="3088403" name="Rectangle 19"/>
          <p:cNvSpPr>
            <a:spLocks noChangeArrowheads="1"/>
          </p:cNvSpPr>
          <p:nvPr/>
        </p:nvSpPr>
        <p:spPr bwMode="auto">
          <a:xfrm>
            <a:off x="5397500" y="1282700"/>
            <a:ext cx="2019300" cy="228600"/>
          </a:xfrm>
          <a:prstGeom prst="rect">
            <a:avLst/>
          </a:prstGeom>
          <a:noFill/>
          <a:ln w="28575">
            <a:noFill/>
            <a:miter lim="800000"/>
            <a:headEnd/>
            <a:tailEnd/>
          </a:ln>
          <a:effectLst/>
        </p:spPr>
        <p:txBody>
          <a:bodyPr wrap="none" anchor="ctr"/>
          <a:lstStyle/>
          <a:p>
            <a:pPr eaLnBrk="0" hangingPunct="0">
              <a:lnSpc>
                <a:spcPct val="100000"/>
              </a:lnSpc>
              <a:spcBef>
                <a:spcPct val="0"/>
              </a:spcBef>
              <a:buClrTx/>
            </a:pPr>
            <a:r>
              <a:rPr lang="en-US" sz="1600">
                <a:solidFill>
                  <a:schemeClr val="bg1"/>
                </a:solidFill>
              </a:rPr>
              <a:t>BI  APPLICATIONS</a:t>
            </a:r>
          </a:p>
        </p:txBody>
      </p:sp>
      <p:sp>
        <p:nvSpPr>
          <p:cNvPr id="3088404" name="Rectangle 20"/>
          <p:cNvSpPr>
            <a:spLocks noChangeArrowheads="1"/>
          </p:cNvSpPr>
          <p:nvPr/>
        </p:nvSpPr>
        <p:spPr bwMode="auto">
          <a:xfrm>
            <a:off x="4573588" y="1625600"/>
            <a:ext cx="1219200" cy="279400"/>
          </a:xfrm>
          <a:prstGeom prst="rect">
            <a:avLst/>
          </a:prstGeom>
          <a:gradFill rotWithShape="1">
            <a:gsLst>
              <a:gs pos="0">
                <a:schemeClr val="bg1"/>
              </a:gs>
              <a:gs pos="100000">
                <a:schemeClr val="bg1">
                  <a:gamma/>
                  <a:shade val="76078"/>
                  <a:invGamma/>
                </a:schemeClr>
              </a:gs>
            </a:gsLst>
            <a:lin ang="2700000" scaled="1"/>
          </a:gradFill>
          <a:ln w="28575">
            <a:solidFill>
              <a:schemeClr val="bg1"/>
            </a:solidFill>
            <a:miter lim="800000"/>
            <a:headEnd/>
            <a:tailEnd/>
          </a:ln>
          <a:effectLst/>
        </p:spPr>
        <p:txBody>
          <a:bodyPr wrap="none" anchor="ctr"/>
          <a:lstStyle/>
          <a:p>
            <a:pPr eaLnBrk="0" hangingPunct="0">
              <a:lnSpc>
                <a:spcPct val="100000"/>
              </a:lnSpc>
              <a:spcBef>
                <a:spcPct val="0"/>
              </a:spcBef>
              <a:buClrTx/>
            </a:pPr>
            <a:r>
              <a:rPr lang="en-US" sz="1400"/>
              <a:t>Marketing</a:t>
            </a:r>
          </a:p>
        </p:txBody>
      </p:sp>
      <p:sp>
        <p:nvSpPr>
          <p:cNvPr id="3088405" name="Rectangle 21"/>
          <p:cNvSpPr>
            <a:spLocks noChangeArrowheads="1"/>
          </p:cNvSpPr>
          <p:nvPr/>
        </p:nvSpPr>
        <p:spPr bwMode="auto">
          <a:xfrm>
            <a:off x="5970588" y="1625600"/>
            <a:ext cx="1219200" cy="279400"/>
          </a:xfrm>
          <a:prstGeom prst="rect">
            <a:avLst/>
          </a:prstGeom>
          <a:gradFill rotWithShape="1">
            <a:gsLst>
              <a:gs pos="0">
                <a:schemeClr val="bg1"/>
              </a:gs>
              <a:gs pos="100000">
                <a:schemeClr val="bg1">
                  <a:gamma/>
                  <a:shade val="76078"/>
                  <a:invGamma/>
                </a:schemeClr>
              </a:gs>
            </a:gsLst>
            <a:lin ang="2700000" scaled="1"/>
          </a:gradFill>
          <a:ln w="28575">
            <a:solidFill>
              <a:schemeClr val="bg1"/>
            </a:solidFill>
            <a:miter lim="800000"/>
            <a:headEnd/>
            <a:tailEnd/>
          </a:ln>
          <a:effectLst/>
        </p:spPr>
        <p:txBody>
          <a:bodyPr wrap="none" anchor="ctr"/>
          <a:lstStyle/>
          <a:p>
            <a:pPr eaLnBrk="0" hangingPunct="0">
              <a:lnSpc>
                <a:spcPct val="100000"/>
              </a:lnSpc>
              <a:spcBef>
                <a:spcPct val="0"/>
              </a:spcBef>
              <a:buClrTx/>
            </a:pPr>
            <a:r>
              <a:rPr lang="en-US" sz="1400"/>
              <a:t>Sales</a:t>
            </a:r>
          </a:p>
        </p:txBody>
      </p:sp>
      <p:sp>
        <p:nvSpPr>
          <p:cNvPr id="3088406" name="Rectangle 22"/>
          <p:cNvSpPr>
            <a:spLocks noChangeArrowheads="1"/>
          </p:cNvSpPr>
          <p:nvPr/>
        </p:nvSpPr>
        <p:spPr bwMode="auto">
          <a:xfrm>
            <a:off x="7342188" y="1625600"/>
            <a:ext cx="1219200" cy="279400"/>
          </a:xfrm>
          <a:prstGeom prst="rect">
            <a:avLst/>
          </a:prstGeom>
          <a:gradFill rotWithShape="1">
            <a:gsLst>
              <a:gs pos="0">
                <a:schemeClr val="bg1"/>
              </a:gs>
              <a:gs pos="100000">
                <a:schemeClr val="bg1">
                  <a:gamma/>
                  <a:shade val="76078"/>
                  <a:invGamma/>
                </a:schemeClr>
              </a:gs>
            </a:gsLst>
            <a:lin ang="2700000" scaled="1"/>
          </a:gradFill>
          <a:ln w="28575">
            <a:solidFill>
              <a:schemeClr val="bg1"/>
            </a:solidFill>
            <a:miter lim="800000"/>
            <a:headEnd/>
            <a:tailEnd/>
          </a:ln>
          <a:effectLst/>
        </p:spPr>
        <p:txBody>
          <a:bodyPr wrap="none" anchor="ctr"/>
          <a:lstStyle/>
          <a:p>
            <a:pPr eaLnBrk="0" hangingPunct="0">
              <a:lnSpc>
                <a:spcPct val="100000"/>
              </a:lnSpc>
              <a:spcBef>
                <a:spcPct val="0"/>
              </a:spcBef>
              <a:buClrTx/>
            </a:pPr>
            <a:r>
              <a:rPr lang="en-US" sz="1400"/>
              <a:t>Contact Center</a:t>
            </a:r>
          </a:p>
        </p:txBody>
      </p:sp>
      <p:sp>
        <p:nvSpPr>
          <p:cNvPr id="3088407" name="Rectangle 23"/>
          <p:cNvSpPr>
            <a:spLocks noChangeArrowheads="1"/>
          </p:cNvSpPr>
          <p:nvPr/>
        </p:nvSpPr>
        <p:spPr bwMode="auto">
          <a:xfrm>
            <a:off x="4573588" y="2006600"/>
            <a:ext cx="1219200" cy="279400"/>
          </a:xfrm>
          <a:prstGeom prst="rect">
            <a:avLst/>
          </a:prstGeom>
          <a:gradFill rotWithShape="1">
            <a:gsLst>
              <a:gs pos="0">
                <a:schemeClr val="bg1"/>
              </a:gs>
              <a:gs pos="100000">
                <a:schemeClr val="bg1">
                  <a:gamma/>
                  <a:shade val="76078"/>
                  <a:invGamma/>
                </a:schemeClr>
              </a:gs>
            </a:gsLst>
            <a:lin ang="2700000" scaled="1"/>
          </a:gradFill>
          <a:ln w="28575">
            <a:solidFill>
              <a:schemeClr val="bg1"/>
            </a:solidFill>
            <a:miter lim="800000"/>
            <a:headEnd/>
            <a:tailEnd/>
          </a:ln>
          <a:effectLst/>
        </p:spPr>
        <p:txBody>
          <a:bodyPr wrap="none" anchor="ctr"/>
          <a:lstStyle/>
          <a:p>
            <a:pPr eaLnBrk="0" hangingPunct="0">
              <a:lnSpc>
                <a:spcPct val="100000"/>
              </a:lnSpc>
              <a:spcBef>
                <a:spcPct val="0"/>
              </a:spcBef>
              <a:buClrTx/>
            </a:pPr>
            <a:r>
              <a:rPr lang="en-US" sz="1400"/>
              <a:t>Finance</a:t>
            </a:r>
          </a:p>
        </p:txBody>
      </p:sp>
      <p:sp>
        <p:nvSpPr>
          <p:cNvPr id="3088408" name="Rectangle 24"/>
          <p:cNvSpPr>
            <a:spLocks noChangeArrowheads="1"/>
          </p:cNvSpPr>
          <p:nvPr/>
        </p:nvSpPr>
        <p:spPr bwMode="auto">
          <a:xfrm>
            <a:off x="5970588" y="2006600"/>
            <a:ext cx="1219200" cy="279400"/>
          </a:xfrm>
          <a:prstGeom prst="rect">
            <a:avLst/>
          </a:prstGeom>
          <a:gradFill rotWithShape="1">
            <a:gsLst>
              <a:gs pos="0">
                <a:schemeClr val="bg1"/>
              </a:gs>
              <a:gs pos="100000">
                <a:schemeClr val="bg1">
                  <a:gamma/>
                  <a:shade val="76078"/>
                  <a:invGamma/>
                </a:schemeClr>
              </a:gs>
            </a:gsLst>
            <a:lin ang="2700000" scaled="1"/>
          </a:gradFill>
          <a:ln w="28575">
            <a:solidFill>
              <a:schemeClr val="bg1"/>
            </a:solidFill>
            <a:miter lim="800000"/>
            <a:headEnd/>
            <a:tailEnd/>
          </a:ln>
          <a:effectLst/>
        </p:spPr>
        <p:txBody>
          <a:bodyPr wrap="none" anchor="ctr"/>
          <a:lstStyle/>
          <a:p>
            <a:pPr eaLnBrk="0" hangingPunct="0">
              <a:lnSpc>
                <a:spcPct val="100000"/>
              </a:lnSpc>
              <a:spcBef>
                <a:spcPct val="0"/>
              </a:spcBef>
              <a:buClrTx/>
            </a:pPr>
            <a:r>
              <a:rPr lang="en-US" sz="1400"/>
              <a:t>Supply Chain</a:t>
            </a:r>
          </a:p>
        </p:txBody>
      </p:sp>
      <p:sp>
        <p:nvSpPr>
          <p:cNvPr id="3088409" name="Rectangle 25"/>
          <p:cNvSpPr>
            <a:spLocks noChangeArrowheads="1"/>
          </p:cNvSpPr>
          <p:nvPr/>
        </p:nvSpPr>
        <p:spPr bwMode="auto">
          <a:xfrm>
            <a:off x="7342188" y="2006600"/>
            <a:ext cx="1219200" cy="279400"/>
          </a:xfrm>
          <a:prstGeom prst="rect">
            <a:avLst/>
          </a:prstGeom>
          <a:gradFill rotWithShape="1">
            <a:gsLst>
              <a:gs pos="0">
                <a:schemeClr val="bg1"/>
              </a:gs>
              <a:gs pos="100000">
                <a:schemeClr val="bg1">
                  <a:gamma/>
                  <a:shade val="76078"/>
                  <a:invGamma/>
                </a:schemeClr>
              </a:gs>
            </a:gsLst>
            <a:lin ang="2700000" scaled="1"/>
          </a:gradFill>
          <a:ln w="28575">
            <a:solidFill>
              <a:schemeClr val="bg1"/>
            </a:solidFill>
            <a:miter lim="800000"/>
            <a:headEnd/>
            <a:tailEnd/>
          </a:ln>
          <a:effectLst/>
        </p:spPr>
        <p:txBody>
          <a:bodyPr wrap="none" anchor="ctr"/>
          <a:lstStyle/>
          <a:p>
            <a:pPr eaLnBrk="0" hangingPunct="0">
              <a:lnSpc>
                <a:spcPct val="100000"/>
              </a:lnSpc>
              <a:spcBef>
                <a:spcPct val="0"/>
              </a:spcBef>
              <a:buClrTx/>
            </a:pPr>
            <a:r>
              <a:rPr lang="en-US" sz="1400"/>
              <a:t>HR</a:t>
            </a:r>
          </a:p>
        </p:txBody>
      </p:sp>
      <p:sp>
        <p:nvSpPr>
          <p:cNvPr id="3088410" name="Rectangle 26"/>
          <p:cNvSpPr>
            <a:spLocks noChangeArrowheads="1"/>
          </p:cNvSpPr>
          <p:nvPr/>
        </p:nvSpPr>
        <p:spPr bwMode="auto">
          <a:xfrm>
            <a:off x="2439988" y="1955800"/>
            <a:ext cx="1574800" cy="254000"/>
          </a:xfrm>
          <a:prstGeom prst="rect">
            <a:avLst/>
          </a:prstGeom>
          <a:gradFill rotWithShape="1">
            <a:gsLst>
              <a:gs pos="0">
                <a:schemeClr val="bg1"/>
              </a:gs>
              <a:gs pos="100000">
                <a:schemeClr val="bg1">
                  <a:gamma/>
                  <a:shade val="76078"/>
                  <a:invGamma/>
                </a:schemeClr>
              </a:gs>
            </a:gsLst>
            <a:lin ang="2700000" scaled="1"/>
          </a:gradFill>
          <a:ln w="28575">
            <a:solidFill>
              <a:schemeClr val="bg1"/>
            </a:solidFill>
            <a:miter lim="800000"/>
            <a:headEnd/>
            <a:tailEnd/>
          </a:ln>
          <a:effectLst/>
        </p:spPr>
        <p:txBody>
          <a:bodyPr wrap="none" anchor="ctr"/>
          <a:lstStyle/>
          <a:p>
            <a:pPr eaLnBrk="0" hangingPunct="0">
              <a:lnSpc>
                <a:spcPct val="100000"/>
              </a:lnSpc>
              <a:spcBef>
                <a:spcPct val="0"/>
              </a:spcBef>
              <a:buClrTx/>
            </a:pPr>
            <a:r>
              <a:rPr lang="en-US" sz="1400"/>
              <a:t>Scorecard </a:t>
            </a:r>
          </a:p>
        </p:txBody>
      </p:sp>
      <p:sp>
        <p:nvSpPr>
          <p:cNvPr id="3088411" name="Rectangle 27"/>
          <p:cNvSpPr>
            <a:spLocks noChangeArrowheads="1"/>
          </p:cNvSpPr>
          <p:nvPr/>
        </p:nvSpPr>
        <p:spPr bwMode="auto">
          <a:xfrm>
            <a:off x="382815" y="968375"/>
            <a:ext cx="3840843" cy="596900"/>
          </a:xfrm>
          <a:prstGeom prst="rect">
            <a:avLst/>
          </a:prstGeom>
          <a:noFill/>
          <a:ln w="28575">
            <a:noFill/>
            <a:miter lim="800000"/>
            <a:headEnd/>
            <a:tailEnd/>
          </a:ln>
          <a:effectLst/>
        </p:spPr>
        <p:txBody>
          <a:bodyPr wrap="none" anchor="ctr"/>
          <a:lstStyle/>
          <a:p>
            <a:pPr eaLnBrk="0" hangingPunct="0">
              <a:lnSpc>
                <a:spcPct val="100000"/>
              </a:lnSpc>
              <a:spcBef>
                <a:spcPct val="0"/>
              </a:spcBef>
              <a:buClrTx/>
            </a:pPr>
            <a:r>
              <a:rPr lang="ru-RU" sz="1600" dirty="0">
                <a:solidFill>
                  <a:schemeClr val="bg1"/>
                </a:solidFill>
              </a:rPr>
              <a:t>УПРАВЛЕНИЕ ЭФФЕКТИВНОСТЬЮ</a:t>
            </a:r>
          </a:p>
          <a:p>
            <a:pPr eaLnBrk="0" hangingPunct="0">
              <a:lnSpc>
                <a:spcPct val="100000"/>
              </a:lnSpc>
              <a:spcBef>
                <a:spcPct val="0"/>
              </a:spcBef>
              <a:buClrTx/>
            </a:pPr>
            <a:r>
              <a:rPr lang="ru-RU" sz="1600" dirty="0">
                <a:solidFill>
                  <a:schemeClr val="bg1"/>
                </a:solidFill>
              </a:rPr>
              <a:t>БИЗНЕСА</a:t>
            </a:r>
            <a:endParaRPr lang="en-US" sz="1600" dirty="0">
              <a:solidFill>
                <a:schemeClr val="bg1"/>
              </a:solidFill>
            </a:endParaRPr>
          </a:p>
        </p:txBody>
      </p:sp>
      <p:sp>
        <p:nvSpPr>
          <p:cNvPr id="3088412" name="Rectangle 28"/>
          <p:cNvSpPr>
            <a:spLocks noChangeArrowheads="1"/>
          </p:cNvSpPr>
          <p:nvPr/>
        </p:nvSpPr>
        <p:spPr bwMode="auto">
          <a:xfrm>
            <a:off x="495300" y="4889500"/>
            <a:ext cx="1892300" cy="736600"/>
          </a:xfrm>
          <a:prstGeom prst="rect">
            <a:avLst/>
          </a:prstGeom>
          <a:gradFill rotWithShape="1">
            <a:gsLst>
              <a:gs pos="0">
                <a:schemeClr val="bg1"/>
              </a:gs>
              <a:gs pos="100000">
                <a:schemeClr val="bg1">
                  <a:gamma/>
                  <a:shade val="76078"/>
                  <a:invGamma/>
                </a:schemeClr>
              </a:gs>
            </a:gsLst>
            <a:lin ang="2700000" scaled="1"/>
          </a:gradFill>
          <a:ln w="28575" algn="ctr">
            <a:solidFill>
              <a:schemeClr val="bg1"/>
            </a:solidFill>
            <a:miter lim="800000"/>
            <a:headEnd/>
            <a:tailEnd/>
          </a:ln>
          <a:effectLst/>
        </p:spPr>
        <p:txBody>
          <a:bodyPr wrap="none" anchor="ctr"/>
          <a:lstStyle/>
          <a:p>
            <a:pPr eaLnBrk="0" hangingPunct="0">
              <a:lnSpc>
                <a:spcPct val="100000"/>
              </a:lnSpc>
              <a:spcBef>
                <a:spcPct val="0"/>
              </a:spcBef>
              <a:buClrTx/>
            </a:pPr>
            <a:r>
              <a:rPr lang="en-US" sz="1400"/>
              <a:t>Oracle </a:t>
            </a:r>
            <a:br>
              <a:rPr lang="en-US" sz="1400"/>
            </a:br>
            <a:r>
              <a:rPr lang="tr-TR" sz="1400"/>
              <a:t>Data Integrator</a:t>
            </a:r>
            <a:endParaRPr lang="en-US" sz="1400"/>
          </a:p>
          <a:p>
            <a:pPr eaLnBrk="0" hangingPunct="0">
              <a:lnSpc>
                <a:spcPct val="100000"/>
              </a:lnSpc>
              <a:spcBef>
                <a:spcPct val="0"/>
              </a:spcBef>
              <a:buClrTx/>
            </a:pPr>
            <a:r>
              <a:rPr lang="en-US" sz="1400"/>
              <a:t>Enterprise Edition</a:t>
            </a:r>
          </a:p>
        </p:txBody>
      </p:sp>
    </p:spTree>
  </p:cSld>
  <p:clrMapOvr>
    <a:masterClrMapping/>
  </p:clrMapOvr>
  <p:transition advClick="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55650" name="Picture 2"/>
          <p:cNvPicPr>
            <a:picLocks noChangeAspect="1" noChangeArrowheads="1"/>
          </p:cNvPicPr>
          <p:nvPr/>
        </p:nvPicPr>
        <p:blipFill>
          <a:blip r:embed="rId3" cstate="print"/>
          <a:srcRect/>
          <a:stretch>
            <a:fillRect/>
          </a:stretch>
        </p:blipFill>
        <p:spPr bwMode="auto">
          <a:xfrm>
            <a:off x="0" y="0"/>
            <a:ext cx="9301769" cy="6858000"/>
          </a:xfrm>
          <a:prstGeom prst="rect">
            <a:avLst/>
          </a:prstGeom>
          <a:noFill/>
          <a:ln w="9525" cap="flat" cmpd="sng">
            <a:noFill/>
            <a:prstDash val="solid"/>
            <a:miter lim="800000"/>
            <a:headEnd type="none" w="sm" len="sm"/>
            <a:tailEnd type="none" w="sm" len="sm"/>
          </a:ln>
          <a:effectLst/>
        </p:spPr>
      </p:pic>
    </p:spTree>
  </p:cSld>
  <p:clrMapOvr>
    <a:masterClrMapping/>
  </p:clrMapOvr>
  <p:transition advTm="300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852488" y="0"/>
            <a:ext cx="7724775" cy="428625"/>
          </a:xfrm>
        </p:spPr>
        <p:txBody>
          <a:bodyPr/>
          <a:lstStyle/>
          <a:p>
            <a:pPr eaLnBrk="1" hangingPunct="1"/>
            <a:r>
              <a:rPr lang="en-US" sz="2000" smtClean="0"/>
              <a:t>Data mining </a:t>
            </a:r>
            <a:r>
              <a:rPr lang="ru-RU" sz="2000" smtClean="0"/>
              <a:t>и инструменты бизнес-анализа</a:t>
            </a:r>
            <a:endParaRPr lang="en-US" sz="2000" smtClean="0"/>
          </a:p>
        </p:txBody>
      </p:sp>
      <p:sp>
        <p:nvSpPr>
          <p:cNvPr id="8199" name="AutoShape 3"/>
          <p:cNvSpPr>
            <a:spLocks noChangeArrowheads="1"/>
          </p:cNvSpPr>
          <p:nvPr/>
        </p:nvSpPr>
        <p:spPr bwMode="auto">
          <a:xfrm>
            <a:off x="685800" y="3057525"/>
            <a:ext cx="7410450" cy="3000375"/>
          </a:xfrm>
          <a:prstGeom prst="can">
            <a:avLst>
              <a:gd name="adj" fmla="val 25000"/>
            </a:avLst>
          </a:prstGeom>
          <a:noFill/>
          <a:ln w="25400">
            <a:solidFill>
              <a:schemeClr val="tx1"/>
            </a:solidFill>
            <a:round/>
            <a:headEnd type="none" w="sm" len="sm"/>
            <a:tailEnd type="none" w="med" len="lg"/>
          </a:ln>
        </p:spPr>
        <p:txBody>
          <a:bodyPr wrap="none" anchor="ctr"/>
          <a:lstStyle/>
          <a:p>
            <a:endParaRPr lang="ru-RU"/>
          </a:p>
        </p:txBody>
      </p:sp>
      <p:grpSp>
        <p:nvGrpSpPr>
          <p:cNvPr id="2" name="Group 4"/>
          <p:cNvGrpSpPr>
            <a:grpSpLocks/>
          </p:cNvGrpSpPr>
          <p:nvPr/>
        </p:nvGrpSpPr>
        <p:grpSpPr bwMode="auto">
          <a:xfrm>
            <a:off x="809625" y="3978275"/>
            <a:ext cx="5705475" cy="552450"/>
            <a:chOff x="510" y="2506"/>
            <a:chExt cx="3594" cy="348"/>
          </a:xfrm>
        </p:grpSpPr>
        <p:sp>
          <p:nvSpPr>
            <p:cNvPr id="8241" name="Rectangle 5"/>
            <p:cNvSpPr>
              <a:spLocks noChangeArrowheads="1"/>
            </p:cNvSpPr>
            <p:nvPr/>
          </p:nvSpPr>
          <p:spPr bwMode="blackGray">
            <a:xfrm>
              <a:off x="1716" y="2506"/>
              <a:ext cx="2364" cy="348"/>
            </a:xfrm>
            <a:prstGeom prst="rect">
              <a:avLst/>
            </a:prstGeom>
            <a:solidFill>
              <a:schemeClr val="accent1"/>
            </a:solidFill>
            <a:ln w="12700">
              <a:solidFill>
                <a:schemeClr val="tx1"/>
              </a:solidFill>
              <a:miter lim="800000"/>
              <a:headEnd/>
              <a:tailEnd/>
            </a:ln>
          </p:spPr>
          <p:txBody>
            <a:bodyPr lIns="92075" tIns="46038" rIns="92075" bIns="46038" anchorCtr="1"/>
            <a:lstStyle/>
            <a:p>
              <a:pPr eaLnBrk="0" hangingPunct="0">
                <a:lnSpc>
                  <a:spcPct val="100000"/>
                </a:lnSpc>
                <a:buClrTx/>
              </a:pPr>
              <a:endParaRPr lang="en-US" sz="1800">
                <a:solidFill>
                  <a:schemeClr val="bg1"/>
                </a:solidFill>
              </a:endParaRPr>
            </a:p>
          </p:txBody>
        </p:sp>
        <p:sp>
          <p:nvSpPr>
            <p:cNvPr id="8242" name="Rectangle 6"/>
            <p:cNvSpPr>
              <a:spLocks noChangeArrowheads="1"/>
            </p:cNvSpPr>
            <p:nvPr/>
          </p:nvSpPr>
          <p:spPr bwMode="auto">
            <a:xfrm>
              <a:off x="1704" y="2567"/>
              <a:ext cx="2400" cy="192"/>
            </a:xfrm>
            <a:prstGeom prst="rect">
              <a:avLst/>
            </a:prstGeom>
            <a:noFill/>
            <a:ln w="9525">
              <a:noFill/>
              <a:miter lim="800000"/>
              <a:headEnd/>
              <a:tailEnd/>
            </a:ln>
          </p:spPr>
          <p:txBody>
            <a:bodyPr lIns="92075" tIns="46038" rIns="92075" bIns="46038">
              <a:spAutoFit/>
            </a:bodyPr>
            <a:lstStyle/>
            <a:p>
              <a:pPr eaLnBrk="0" hangingPunct="0">
                <a:lnSpc>
                  <a:spcPct val="100000"/>
                </a:lnSpc>
                <a:spcBef>
                  <a:spcPct val="0"/>
                </a:spcBef>
                <a:buClrTx/>
              </a:pPr>
              <a:r>
                <a:rPr lang="ru-RU" sz="1400"/>
                <a:t>Модели, процедуры,  параметры</a:t>
              </a:r>
              <a:endParaRPr lang="en-US" sz="1400"/>
            </a:p>
          </p:txBody>
        </p:sp>
        <p:sp>
          <p:nvSpPr>
            <p:cNvPr id="8243" name="Rectangle 7"/>
            <p:cNvSpPr>
              <a:spLocks noChangeArrowheads="1"/>
            </p:cNvSpPr>
            <p:nvPr/>
          </p:nvSpPr>
          <p:spPr bwMode="auto">
            <a:xfrm>
              <a:off x="510" y="2520"/>
              <a:ext cx="1176" cy="192"/>
            </a:xfrm>
            <a:prstGeom prst="rect">
              <a:avLst/>
            </a:prstGeom>
            <a:noFill/>
            <a:ln w="9525">
              <a:noFill/>
              <a:miter lim="800000"/>
              <a:headEnd/>
              <a:tailEnd/>
            </a:ln>
          </p:spPr>
          <p:txBody>
            <a:bodyPr lIns="92075" tIns="46038" rIns="92075" bIns="46038">
              <a:spAutoFit/>
            </a:bodyPr>
            <a:lstStyle/>
            <a:p>
              <a:pPr eaLnBrk="0" hangingPunct="0">
                <a:lnSpc>
                  <a:spcPct val="100000"/>
                </a:lnSpc>
                <a:spcBef>
                  <a:spcPct val="0"/>
                </a:spcBef>
                <a:buClrTx/>
              </a:pPr>
              <a:r>
                <a:rPr lang="en-US" sz="1400"/>
                <a:t>ODM </a:t>
              </a:r>
              <a:r>
                <a:rPr lang="ru-RU" sz="1400"/>
                <a:t>Репозиторий</a:t>
              </a:r>
            </a:p>
          </p:txBody>
        </p:sp>
      </p:grpSp>
      <p:pic>
        <p:nvPicPr>
          <p:cNvPr id="8201" name="Picture 8" descr="BD04914_"/>
          <p:cNvPicPr>
            <a:picLocks noChangeAspect="1" noChangeArrowheads="1"/>
          </p:cNvPicPr>
          <p:nvPr/>
        </p:nvPicPr>
        <p:blipFill>
          <a:blip r:embed="rId4" cstate="print"/>
          <a:srcRect/>
          <a:stretch>
            <a:fillRect/>
          </a:stretch>
        </p:blipFill>
        <p:spPr bwMode="auto">
          <a:xfrm>
            <a:off x="6486525" y="5162550"/>
            <a:ext cx="677863" cy="460375"/>
          </a:xfrm>
          <a:prstGeom prst="rect">
            <a:avLst/>
          </a:prstGeom>
          <a:noFill/>
          <a:ln w="9525">
            <a:noFill/>
            <a:miter lim="800000"/>
            <a:headEnd/>
            <a:tailEnd/>
          </a:ln>
        </p:spPr>
      </p:pic>
      <p:grpSp>
        <p:nvGrpSpPr>
          <p:cNvPr id="3" name="Group 9"/>
          <p:cNvGrpSpPr>
            <a:grpSpLocks/>
          </p:cNvGrpSpPr>
          <p:nvPr/>
        </p:nvGrpSpPr>
        <p:grpSpPr bwMode="auto">
          <a:xfrm>
            <a:off x="3127375" y="4743450"/>
            <a:ext cx="1222375" cy="784225"/>
            <a:chOff x="3612" y="1872"/>
            <a:chExt cx="2068" cy="1736"/>
          </a:xfrm>
        </p:grpSpPr>
        <p:sp>
          <p:nvSpPr>
            <p:cNvPr id="794634" name="Rectangle 10"/>
            <p:cNvSpPr>
              <a:spLocks noChangeArrowheads="1"/>
            </p:cNvSpPr>
            <p:nvPr/>
          </p:nvSpPr>
          <p:spPr bwMode="auto">
            <a:xfrm>
              <a:off x="3612" y="1872"/>
              <a:ext cx="2068" cy="1736"/>
            </a:xfrm>
            <a:prstGeom prst="rect">
              <a:avLst/>
            </a:prstGeom>
            <a:solidFill>
              <a:schemeClr val="tx2"/>
            </a:solidFill>
            <a:ln w="38100">
              <a:solidFill>
                <a:schemeClr val="tx1"/>
              </a:solidFill>
              <a:miter lim="800000"/>
              <a:headEnd type="none" w="sm" len="sm"/>
              <a:tailEnd type="none" w="med" len="lg"/>
            </a:ln>
            <a:effectLst>
              <a:outerShdw dist="53882" dir="2700000" algn="ctr" rotWithShape="0">
                <a:schemeClr val="bg2"/>
              </a:outerShdw>
            </a:effectLst>
          </p:spPr>
          <p:txBody>
            <a:bodyPr wrap="none" lIns="137160" tIns="137160" rIns="137160" bIns="137160" anchor="ctr"/>
            <a:lstStyle/>
            <a:p>
              <a:pPr>
                <a:defRPr/>
              </a:pPr>
              <a:endParaRPr lang="ru-RU">
                <a:latin typeface="Arial" pitchFamily="34" charset="0"/>
              </a:endParaRPr>
            </a:p>
          </p:txBody>
        </p:sp>
        <p:graphicFrame>
          <p:nvGraphicFramePr>
            <p:cNvPr id="8197" name="Object 11"/>
            <p:cNvGraphicFramePr>
              <a:graphicFrameLocks/>
            </p:cNvGraphicFramePr>
            <p:nvPr/>
          </p:nvGraphicFramePr>
          <p:xfrm>
            <a:off x="3649" y="1905"/>
            <a:ext cx="1990" cy="1661"/>
          </p:xfrm>
          <a:graphic>
            <a:graphicData uri="http://schemas.openxmlformats.org/presentationml/2006/ole">
              <p:oleObj spid="_x0000_s1579013" name="Document" r:id="rId5" imgW="8452080" imgH="5044320" progId="Word.Document.8">
                <p:embed/>
              </p:oleObj>
            </a:graphicData>
          </a:graphic>
        </p:graphicFrame>
      </p:grpSp>
      <p:grpSp>
        <p:nvGrpSpPr>
          <p:cNvPr id="4" name="Group 12"/>
          <p:cNvGrpSpPr>
            <a:grpSpLocks/>
          </p:cNvGrpSpPr>
          <p:nvPr/>
        </p:nvGrpSpPr>
        <p:grpSpPr bwMode="auto">
          <a:xfrm>
            <a:off x="3413125" y="5362575"/>
            <a:ext cx="1422400" cy="479425"/>
            <a:chOff x="3612" y="1872"/>
            <a:chExt cx="2068" cy="1736"/>
          </a:xfrm>
        </p:grpSpPr>
        <p:sp>
          <p:nvSpPr>
            <p:cNvPr id="794637" name="Rectangle 13"/>
            <p:cNvSpPr>
              <a:spLocks noChangeArrowheads="1"/>
            </p:cNvSpPr>
            <p:nvPr/>
          </p:nvSpPr>
          <p:spPr bwMode="auto">
            <a:xfrm>
              <a:off x="3612" y="1872"/>
              <a:ext cx="2068" cy="1736"/>
            </a:xfrm>
            <a:prstGeom prst="rect">
              <a:avLst/>
            </a:prstGeom>
            <a:solidFill>
              <a:schemeClr val="tx2"/>
            </a:solidFill>
            <a:ln w="38100">
              <a:solidFill>
                <a:schemeClr val="tx1"/>
              </a:solidFill>
              <a:miter lim="800000"/>
              <a:headEnd type="none" w="sm" len="sm"/>
              <a:tailEnd type="none" w="med" len="lg"/>
            </a:ln>
            <a:effectLst>
              <a:outerShdw dist="53882" dir="2700000" algn="ctr" rotWithShape="0">
                <a:schemeClr val="bg2"/>
              </a:outerShdw>
            </a:effectLst>
          </p:spPr>
          <p:txBody>
            <a:bodyPr wrap="none" lIns="137160" tIns="137160" rIns="137160" bIns="137160" anchor="ctr"/>
            <a:lstStyle/>
            <a:p>
              <a:pPr>
                <a:defRPr/>
              </a:pPr>
              <a:endParaRPr lang="ru-RU">
                <a:latin typeface="Arial" pitchFamily="34" charset="0"/>
              </a:endParaRPr>
            </a:p>
          </p:txBody>
        </p:sp>
        <p:graphicFrame>
          <p:nvGraphicFramePr>
            <p:cNvPr id="8196" name="Object 14"/>
            <p:cNvGraphicFramePr>
              <a:graphicFrameLocks/>
            </p:cNvGraphicFramePr>
            <p:nvPr/>
          </p:nvGraphicFramePr>
          <p:xfrm>
            <a:off x="3649" y="1905"/>
            <a:ext cx="1990" cy="1661"/>
          </p:xfrm>
          <a:graphic>
            <a:graphicData uri="http://schemas.openxmlformats.org/presentationml/2006/ole">
              <p:oleObj spid="_x0000_s1579012" name="Document" r:id="rId6" imgW="8452080" imgH="5044320" progId="Word.Document.8">
                <p:embed/>
              </p:oleObj>
            </a:graphicData>
          </a:graphic>
        </p:graphicFrame>
      </p:grpSp>
      <p:pic>
        <p:nvPicPr>
          <p:cNvPr id="8204" name="Picture 15"/>
          <p:cNvPicPr>
            <a:picLocks noChangeArrowheads="1"/>
          </p:cNvPicPr>
          <p:nvPr/>
        </p:nvPicPr>
        <p:blipFill>
          <a:blip r:embed="rId7" cstate="print"/>
          <a:srcRect/>
          <a:stretch>
            <a:fillRect/>
          </a:stretch>
        </p:blipFill>
        <p:spPr bwMode="auto">
          <a:xfrm>
            <a:off x="6019800" y="4819650"/>
            <a:ext cx="847725" cy="631825"/>
          </a:xfrm>
          <a:prstGeom prst="rect">
            <a:avLst/>
          </a:prstGeom>
          <a:noFill/>
          <a:ln w="9525">
            <a:noFill/>
            <a:miter lim="800000"/>
            <a:headEnd/>
            <a:tailEnd/>
          </a:ln>
        </p:spPr>
      </p:pic>
      <p:pic>
        <p:nvPicPr>
          <p:cNvPr id="8205" name="Picture 16" descr="BS00554_"/>
          <p:cNvPicPr>
            <a:picLocks noChangeAspect="1" noChangeArrowheads="1"/>
          </p:cNvPicPr>
          <p:nvPr/>
        </p:nvPicPr>
        <p:blipFill>
          <a:blip r:embed="rId8" cstate="print"/>
          <a:srcRect/>
          <a:stretch>
            <a:fillRect/>
          </a:stretch>
        </p:blipFill>
        <p:spPr bwMode="auto">
          <a:xfrm>
            <a:off x="5124450" y="4772025"/>
            <a:ext cx="771525" cy="673100"/>
          </a:xfrm>
          <a:prstGeom prst="rect">
            <a:avLst/>
          </a:prstGeom>
          <a:noFill/>
          <a:ln w="9525">
            <a:noFill/>
            <a:miter lim="800000"/>
            <a:headEnd/>
            <a:tailEnd/>
          </a:ln>
        </p:spPr>
      </p:pic>
      <p:grpSp>
        <p:nvGrpSpPr>
          <p:cNvPr id="5" name="Group 17"/>
          <p:cNvGrpSpPr>
            <a:grpSpLocks/>
          </p:cNvGrpSpPr>
          <p:nvPr/>
        </p:nvGrpSpPr>
        <p:grpSpPr bwMode="auto">
          <a:xfrm>
            <a:off x="5676900" y="5105400"/>
            <a:ext cx="604838" cy="563563"/>
            <a:chOff x="562" y="1839"/>
            <a:chExt cx="926" cy="763"/>
          </a:xfrm>
        </p:grpSpPr>
        <p:pic>
          <p:nvPicPr>
            <p:cNvPr id="8237" name="Picture 18"/>
            <p:cNvPicPr>
              <a:picLocks noChangeArrowheads="1"/>
            </p:cNvPicPr>
            <p:nvPr/>
          </p:nvPicPr>
          <p:blipFill>
            <a:blip r:embed="rId9" cstate="print"/>
            <a:srcRect/>
            <a:stretch>
              <a:fillRect/>
            </a:stretch>
          </p:blipFill>
          <p:spPr bwMode="auto">
            <a:xfrm>
              <a:off x="562" y="1850"/>
              <a:ext cx="926" cy="752"/>
            </a:xfrm>
            <a:prstGeom prst="rect">
              <a:avLst/>
            </a:prstGeom>
            <a:noFill/>
            <a:ln w="25400">
              <a:solidFill>
                <a:schemeClr val="tx1"/>
              </a:solidFill>
              <a:miter lim="800000"/>
              <a:headEnd/>
              <a:tailEnd/>
            </a:ln>
          </p:spPr>
        </p:pic>
        <p:sp>
          <p:nvSpPr>
            <p:cNvPr id="8238" name="Rectangle 19"/>
            <p:cNvSpPr>
              <a:spLocks noChangeArrowheads="1"/>
            </p:cNvSpPr>
            <p:nvPr/>
          </p:nvSpPr>
          <p:spPr bwMode="auto">
            <a:xfrm>
              <a:off x="575" y="1839"/>
              <a:ext cx="895" cy="760"/>
            </a:xfrm>
            <a:prstGeom prst="rect">
              <a:avLst/>
            </a:prstGeom>
            <a:noFill/>
            <a:ln w="25400">
              <a:solidFill>
                <a:schemeClr val="tx1"/>
              </a:solidFill>
              <a:miter lim="800000"/>
              <a:headEnd/>
              <a:tailEnd/>
            </a:ln>
          </p:spPr>
          <p:txBody>
            <a:bodyPr wrap="none" anchor="ctr"/>
            <a:lstStyle/>
            <a:p>
              <a:endParaRPr lang="ru-RU"/>
            </a:p>
          </p:txBody>
        </p:sp>
      </p:grpSp>
      <p:grpSp>
        <p:nvGrpSpPr>
          <p:cNvPr id="6" name="Group 20"/>
          <p:cNvGrpSpPr>
            <a:grpSpLocks/>
          </p:cNvGrpSpPr>
          <p:nvPr/>
        </p:nvGrpSpPr>
        <p:grpSpPr bwMode="auto">
          <a:xfrm>
            <a:off x="1228725" y="2416175"/>
            <a:ext cx="6096000" cy="1250950"/>
            <a:chOff x="774" y="1522"/>
            <a:chExt cx="3840" cy="788"/>
          </a:xfrm>
        </p:grpSpPr>
        <p:grpSp>
          <p:nvGrpSpPr>
            <p:cNvPr id="7" name="Group 21"/>
            <p:cNvGrpSpPr>
              <a:grpSpLocks/>
            </p:cNvGrpSpPr>
            <p:nvPr/>
          </p:nvGrpSpPr>
          <p:grpSpPr bwMode="auto">
            <a:xfrm>
              <a:off x="1986" y="1878"/>
              <a:ext cx="1308" cy="432"/>
              <a:chOff x="1986" y="1878"/>
              <a:chExt cx="1308" cy="432"/>
            </a:xfrm>
          </p:grpSpPr>
          <p:sp>
            <p:nvSpPr>
              <p:cNvPr id="8235" name="Line 22"/>
              <p:cNvSpPr>
                <a:spLocks noChangeShapeType="1"/>
              </p:cNvSpPr>
              <p:nvPr/>
            </p:nvSpPr>
            <p:spPr bwMode="auto">
              <a:xfrm>
                <a:off x="1986" y="1908"/>
                <a:ext cx="360" cy="402"/>
              </a:xfrm>
              <a:prstGeom prst="line">
                <a:avLst/>
              </a:prstGeom>
              <a:noFill/>
              <a:ln w="28575">
                <a:solidFill>
                  <a:schemeClr val="tx1"/>
                </a:solidFill>
                <a:round/>
                <a:headEnd type="none" w="sm" len="sm"/>
                <a:tailEnd type="stealth" w="med" len="lg"/>
              </a:ln>
            </p:spPr>
            <p:txBody>
              <a:bodyPr/>
              <a:lstStyle/>
              <a:p>
                <a:endParaRPr lang="ru-RU"/>
              </a:p>
            </p:txBody>
          </p:sp>
          <p:sp>
            <p:nvSpPr>
              <p:cNvPr id="8236" name="Line 23"/>
              <p:cNvSpPr>
                <a:spLocks noChangeShapeType="1"/>
              </p:cNvSpPr>
              <p:nvPr/>
            </p:nvSpPr>
            <p:spPr bwMode="auto">
              <a:xfrm flipH="1">
                <a:off x="2994" y="1878"/>
                <a:ext cx="300" cy="414"/>
              </a:xfrm>
              <a:prstGeom prst="line">
                <a:avLst/>
              </a:prstGeom>
              <a:noFill/>
              <a:ln w="28575">
                <a:solidFill>
                  <a:schemeClr val="tx1"/>
                </a:solidFill>
                <a:round/>
                <a:headEnd type="none" w="sm" len="sm"/>
                <a:tailEnd type="stealth" w="med" len="lg"/>
              </a:ln>
            </p:spPr>
            <p:txBody>
              <a:bodyPr/>
              <a:lstStyle/>
              <a:p>
                <a:endParaRPr lang="ru-RU"/>
              </a:p>
            </p:txBody>
          </p:sp>
        </p:grpSp>
        <p:grpSp>
          <p:nvGrpSpPr>
            <p:cNvPr id="8" name="Group 24"/>
            <p:cNvGrpSpPr>
              <a:grpSpLocks/>
            </p:cNvGrpSpPr>
            <p:nvPr/>
          </p:nvGrpSpPr>
          <p:grpSpPr bwMode="auto">
            <a:xfrm>
              <a:off x="774" y="1522"/>
              <a:ext cx="3840" cy="270"/>
              <a:chOff x="774" y="1522"/>
              <a:chExt cx="3840" cy="270"/>
            </a:xfrm>
          </p:grpSpPr>
          <p:sp>
            <p:nvSpPr>
              <p:cNvPr id="8232" name="Rectangle 25"/>
              <p:cNvSpPr>
                <a:spLocks noChangeArrowheads="1"/>
              </p:cNvSpPr>
              <p:nvPr/>
            </p:nvSpPr>
            <p:spPr bwMode="blackWhite">
              <a:xfrm>
                <a:off x="1176" y="1560"/>
                <a:ext cx="1356" cy="193"/>
              </a:xfrm>
              <a:prstGeom prst="rect">
                <a:avLst/>
              </a:prstGeom>
              <a:solidFill>
                <a:schemeClr val="accent1"/>
              </a:solidFill>
              <a:ln w="12700">
                <a:solidFill>
                  <a:schemeClr val="tx1"/>
                </a:solidFill>
                <a:miter lim="800000"/>
                <a:headEnd/>
                <a:tailEnd/>
              </a:ln>
            </p:spPr>
            <p:txBody>
              <a:bodyPr lIns="92075" tIns="46038" rIns="92075" bIns="46038" anchor="ctr" anchorCtr="1"/>
              <a:lstStyle/>
              <a:p>
                <a:pPr eaLnBrk="0" hangingPunct="0">
                  <a:lnSpc>
                    <a:spcPct val="100000"/>
                  </a:lnSpc>
                  <a:buClrTx/>
                </a:pPr>
                <a:r>
                  <a:rPr lang="en-US" sz="1400"/>
                  <a:t>Java API</a:t>
                </a:r>
              </a:p>
            </p:txBody>
          </p:sp>
          <p:sp>
            <p:nvSpPr>
              <p:cNvPr id="8233" name="Rectangle 26"/>
              <p:cNvSpPr>
                <a:spLocks noChangeArrowheads="1"/>
              </p:cNvSpPr>
              <p:nvPr/>
            </p:nvSpPr>
            <p:spPr bwMode="blackWhite">
              <a:xfrm>
                <a:off x="2748" y="1554"/>
                <a:ext cx="1356" cy="193"/>
              </a:xfrm>
              <a:prstGeom prst="rect">
                <a:avLst/>
              </a:prstGeom>
              <a:solidFill>
                <a:schemeClr val="accent1"/>
              </a:solidFill>
              <a:ln w="12700">
                <a:solidFill>
                  <a:schemeClr val="tx1"/>
                </a:solidFill>
                <a:miter lim="800000"/>
                <a:headEnd/>
                <a:tailEnd/>
              </a:ln>
            </p:spPr>
            <p:txBody>
              <a:bodyPr lIns="92075" tIns="46038" rIns="92075" bIns="46038" anchor="ctr" anchorCtr="1"/>
              <a:lstStyle/>
              <a:p>
                <a:pPr eaLnBrk="0" hangingPunct="0">
                  <a:lnSpc>
                    <a:spcPct val="100000"/>
                  </a:lnSpc>
                  <a:buClrTx/>
                </a:pPr>
                <a:r>
                  <a:rPr lang="en-US" sz="1400"/>
                  <a:t>PL/SQL  API</a:t>
                </a:r>
              </a:p>
            </p:txBody>
          </p:sp>
          <p:sp>
            <p:nvSpPr>
              <p:cNvPr id="8234" name="Rectangle 27"/>
              <p:cNvSpPr>
                <a:spLocks noChangeArrowheads="1"/>
              </p:cNvSpPr>
              <p:nvPr/>
            </p:nvSpPr>
            <p:spPr bwMode="blackGray">
              <a:xfrm>
                <a:off x="774" y="1522"/>
                <a:ext cx="3840" cy="270"/>
              </a:xfrm>
              <a:prstGeom prst="rect">
                <a:avLst/>
              </a:prstGeom>
              <a:noFill/>
              <a:ln w="38100">
                <a:solidFill>
                  <a:schemeClr val="tx1"/>
                </a:solidFill>
                <a:miter lim="800000"/>
                <a:headEnd/>
                <a:tailEnd/>
              </a:ln>
            </p:spPr>
            <p:txBody>
              <a:bodyPr lIns="92075" tIns="46038" rIns="92075" bIns="46038" anchorCtr="1"/>
              <a:lstStyle/>
              <a:p>
                <a:pPr eaLnBrk="0" hangingPunct="0">
                  <a:lnSpc>
                    <a:spcPct val="100000"/>
                  </a:lnSpc>
                  <a:buClrTx/>
                </a:pPr>
                <a:endParaRPr lang="en-US" sz="1800">
                  <a:solidFill>
                    <a:schemeClr val="bg1"/>
                  </a:solidFill>
                </a:endParaRPr>
              </a:p>
            </p:txBody>
          </p:sp>
        </p:grpSp>
      </p:grpSp>
      <p:sp>
        <p:nvSpPr>
          <p:cNvPr id="8208" name="Rectangle 28"/>
          <p:cNvSpPr>
            <a:spLocks noChangeArrowheads="1"/>
          </p:cNvSpPr>
          <p:nvPr/>
        </p:nvSpPr>
        <p:spPr bwMode="auto">
          <a:xfrm>
            <a:off x="847725" y="4867275"/>
            <a:ext cx="2266950" cy="730250"/>
          </a:xfrm>
          <a:prstGeom prst="rect">
            <a:avLst/>
          </a:prstGeom>
          <a:noFill/>
          <a:ln w="9525">
            <a:noFill/>
            <a:miter lim="800000"/>
            <a:headEnd/>
            <a:tailEnd/>
          </a:ln>
        </p:spPr>
        <p:txBody>
          <a:bodyPr lIns="92075" tIns="46038" rIns="92075" bIns="46038">
            <a:spAutoFit/>
          </a:bodyPr>
          <a:lstStyle/>
          <a:p>
            <a:pPr algn="l" eaLnBrk="0" hangingPunct="0">
              <a:lnSpc>
                <a:spcPct val="100000"/>
              </a:lnSpc>
              <a:spcBef>
                <a:spcPct val="0"/>
              </a:spcBef>
              <a:buClrTx/>
            </a:pPr>
            <a:r>
              <a:rPr lang="ru-RU" sz="1400"/>
              <a:t>Исходные данные</a:t>
            </a:r>
            <a:br>
              <a:rPr lang="ru-RU" sz="1400"/>
            </a:br>
            <a:r>
              <a:rPr lang="ru-RU" sz="1400"/>
              <a:t>Данные для скоринга</a:t>
            </a:r>
          </a:p>
          <a:p>
            <a:pPr algn="l" eaLnBrk="0" hangingPunct="0">
              <a:lnSpc>
                <a:spcPct val="100000"/>
              </a:lnSpc>
              <a:spcBef>
                <a:spcPct val="0"/>
              </a:spcBef>
              <a:buClrTx/>
            </a:pPr>
            <a:r>
              <a:rPr lang="ru-RU" sz="1400"/>
              <a:t>Результаты скоринга</a:t>
            </a:r>
          </a:p>
        </p:txBody>
      </p:sp>
      <p:grpSp>
        <p:nvGrpSpPr>
          <p:cNvPr id="9" name="Group 29"/>
          <p:cNvGrpSpPr>
            <a:grpSpLocks/>
          </p:cNvGrpSpPr>
          <p:nvPr/>
        </p:nvGrpSpPr>
        <p:grpSpPr bwMode="auto">
          <a:xfrm>
            <a:off x="3841750" y="4914900"/>
            <a:ext cx="765175" cy="784225"/>
            <a:chOff x="3612" y="1872"/>
            <a:chExt cx="2068" cy="1736"/>
          </a:xfrm>
        </p:grpSpPr>
        <p:sp>
          <p:nvSpPr>
            <p:cNvPr id="794654" name="Rectangle 30"/>
            <p:cNvSpPr>
              <a:spLocks noChangeArrowheads="1"/>
            </p:cNvSpPr>
            <p:nvPr/>
          </p:nvSpPr>
          <p:spPr bwMode="auto">
            <a:xfrm>
              <a:off x="3612" y="1872"/>
              <a:ext cx="2068" cy="1736"/>
            </a:xfrm>
            <a:prstGeom prst="rect">
              <a:avLst/>
            </a:prstGeom>
            <a:solidFill>
              <a:schemeClr val="tx2"/>
            </a:solidFill>
            <a:ln w="38100">
              <a:solidFill>
                <a:schemeClr val="tx1"/>
              </a:solidFill>
              <a:miter lim="800000"/>
              <a:headEnd type="none" w="sm" len="sm"/>
              <a:tailEnd type="none" w="med" len="lg"/>
            </a:ln>
            <a:effectLst>
              <a:outerShdw dist="53882" dir="2700000" algn="ctr" rotWithShape="0">
                <a:schemeClr val="bg2"/>
              </a:outerShdw>
            </a:effectLst>
          </p:spPr>
          <p:txBody>
            <a:bodyPr wrap="none" lIns="137160" tIns="137160" rIns="137160" bIns="137160" anchor="ctr"/>
            <a:lstStyle/>
            <a:p>
              <a:pPr>
                <a:defRPr/>
              </a:pPr>
              <a:endParaRPr lang="ru-RU">
                <a:latin typeface="Arial" pitchFamily="34" charset="0"/>
              </a:endParaRPr>
            </a:p>
          </p:txBody>
        </p:sp>
        <p:graphicFrame>
          <p:nvGraphicFramePr>
            <p:cNvPr id="8195" name="Object 31"/>
            <p:cNvGraphicFramePr>
              <a:graphicFrameLocks/>
            </p:cNvGraphicFramePr>
            <p:nvPr/>
          </p:nvGraphicFramePr>
          <p:xfrm>
            <a:off x="3649" y="1905"/>
            <a:ext cx="1990" cy="1661"/>
          </p:xfrm>
          <a:graphic>
            <a:graphicData uri="http://schemas.openxmlformats.org/presentationml/2006/ole">
              <p:oleObj spid="_x0000_s1579011" name="Document" r:id="rId10" imgW="8452080" imgH="5044320" progId="Word.Document.8">
                <p:embed/>
              </p:oleObj>
            </a:graphicData>
          </a:graphic>
        </p:graphicFrame>
      </p:grpSp>
      <p:grpSp>
        <p:nvGrpSpPr>
          <p:cNvPr id="10" name="Group 32"/>
          <p:cNvGrpSpPr>
            <a:grpSpLocks/>
          </p:cNvGrpSpPr>
          <p:nvPr/>
        </p:nvGrpSpPr>
        <p:grpSpPr bwMode="auto">
          <a:xfrm>
            <a:off x="7038975" y="495300"/>
            <a:ext cx="1990725" cy="2000250"/>
            <a:chOff x="4434" y="312"/>
            <a:chExt cx="1254" cy="1260"/>
          </a:xfrm>
        </p:grpSpPr>
        <p:pic>
          <p:nvPicPr>
            <p:cNvPr id="8225" name="Picture 33" descr="forlori-workflow-II"/>
            <p:cNvPicPr>
              <a:picLocks noChangeAspect="1" noChangeArrowheads="1"/>
            </p:cNvPicPr>
            <p:nvPr/>
          </p:nvPicPr>
          <p:blipFill>
            <a:blip r:embed="rId11" cstate="print"/>
            <a:srcRect/>
            <a:stretch>
              <a:fillRect/>
            </a:stretch>
          </p:blipFill>
          <p:spPr bwMode="auto">
            <a:xfrm>
              <a:off x="4637" y="312"/>
              <a:ext cx="892" cy="788"/>
            </a:xfrm>
            <a:prstGeom prst="rect">
              <a:avLst/>
            </a:prstGeom>
            <a:noFill/>
            <a:ln w="9525">
              <a:solidFill>
                <a:schemeClr val="tx1"/>
              </a:solidFill>
              <a:miter lim="800000"/>
              <a:headEnd/>
              <a:tailEnd/>
            </a:ln>
          </p:spPr>
        </p:pic>
        <p:pic>
          <p:nvPicPr>
            <p:cNvPr id="8226" name="Picture 34"/>
            <p:cNvPicPr>
              <a:picLocks noChangeAspect="1" noChangeArrowheads="1"/>
            </p:cNvPicPr>
            <p:nvPr/>
          </p:nvPicPr>
          <p:blipFill>
            <a:blip r:embed="rId12" cstate="print"/>
            <a:srcRect b="3937"/>
            <a:stretch>
              <a:fillRect/>
            </a:stretch>
          </p:blipFill>
          <p:spPr bwMode="auto">
            <a:xfrm>
              <a:off x="4792" y="523"/>
              <a:ext cx="878" cy="640"/>
            </a:xfrm>
            <a:prstGeom prst="rect">
              <a:avLst/>
            </a:prstGeom>
            <a:noFill/>
            <a:ln w="9525">
              <a:solidFill>
                <a:srgbClr val="000000"/>
              </a:solidFill>
              <a:miter lim="800000"/>
              <a:headEnd/>
              <a:tailEnd/>
            </a:ln>
          </p:spPr>
        </p:pic>
        <p:sp>
          <p:nvSpPr>
            <p:cNvPr id="8227" name="Rectangle 35"/>
            <p:cNvSpPr>
              <a:spLocks noChangeArrowheads="1"/>
            </p:cNvSpPr>
            <p:nvPr/>
          </p:nvSpPr>
          <p:spPr bwMode="blackWhite">
            <a:xfrm>
              <a:off x="4640" y="1217"/>
              <a:ext cx="1048" cy="355"/>
            </a:xfrm>
            <a:prstGeom prst="rect">
              <a:avLst/>
            </a:prstGeom>
            <a:noFill/>
            <a:ln w="12700">
              <a:noFill/>
              <a:miter lim="800000"/>
              <a:headEnd/>
              <a:tailEnd/>
            </a:ln>
          </p:spPr>
          <p:txBody>
            <a:bodyPr lIns="92075" tIns="46038" rIns="92075" bIns="46038" anchor="ctr" anchorCtr="1"/>
            <a:lstStyle/>
            <a:p>
              <a:pPr eaLnBrk="0" hangingPunct="0">
                <a:lnSpc>
                  <a:spcPct val="100000"/>
                </a:lnSpc>
                <a:buClrTx/>
              </a:pPr>
              <a:r>
                <a:rPr lang="en-US" sz="1400"/>
                <a:t>Clementina InforSense</a:t>
              </a:r>
              <a:br>
                <a:rPr lang="en-US" sz="1400"/>
              </a:br>
              <a:r>
                <a:rPr lang="en-US" sz="1400"/>
                <a:t>SAP BW</a:t>
              </a:r>
            </a:p>
          </p:txBody>
        </p:sp>
        <p:sp>
          <p:nvSpPr>
            <p:cNvPr id="8228" name="Line 36"/>
            <p:cNvSpPr>
              <a:spLocks noChangeShapeType="1"/>
            </p:cNvSpPr>
            <p:nvPr/>
          </p:nvSpPr>
          <p:spPr bwMode="auto">
            <a:xfrm flipH="1">
              <a:off x="4434" y="1185"/>
              <a:ext cx="323" cy="297"/>
            </a:xfrm>
            <a:prstGeom prst="line">
              <a:avLst/>
            </a:prstGeom>
            <a:noFill/>
            <a:ln w="28575">
              <a:solidFill>
                <a:schemeClr val="tx1"/>
              </a:solidFill>
              <a:round/>
              <a:headEnd type="none" w="sm" len="sm"/>
              <a:tailEnd type="stealth" w="med" len="lg"/>
            </a:ln>
          </p:spPr>
          <p:txBody>
            <a:bodyPr/>
            <a:lstStyle/>
            <a:p>
              <a:endParaRPr lang="ru-RU"/>
            </a:p>
          </p:txBody>
        </p:sp>
      </p:grpSp>
      <p:grpSp>
        <p:nvGrpSpPr>
          <p:cNvPr id="11" name="Group 37"/>
          <p:cNvGrpSpPr>
            <a:grpSpLocks/>
          </p:cNvGrpSpPr>
          <p:nvPr/>
        </p:nvGrpSpPr>
        <p:grpSpPr bwMode="auto">
          <a:xfrm>
            <a:off x="225425" y="638175"/>
            <a:ext cx="2000250" cy="1762125"/>
            <a:chOff x="-78" y="402"/>
            <a:chExt cx="1260" cy="1110"/>
          </a:xfrm>
        </p:grpSpPr>
        <p:grpSp>
          <p:nvGrpSpPr>
            <p:cNvPr id="12" name="Group 38"/>
            <p:cNvGrpSpPr>
              <a:grpSpLocks/>
            </p:cNvGrpSpPr>
            <p:nvPr/>
          </p:nvGrpSpPr>
          <p:grpSpPr bwMode="auto">
            <a:xfrm>
              <a:off x="-78" y="402"/>
              <a:ext cx="1260" cy="877"/>
              <a:chOff x="-78" y="402"/>
              <a:chExt cx="1260" cy="877"/>
            </a:xfrm>
          </p:grpSpPr>
          <p:pic>
            <p:nvPicPr>
              <p:cNvPr id="8223" name="Picture 39" descr="Collage"/>
              <p:cNvPicPr>
                <a:picLocks noChangeAspect="1" noChangeArrowheads="1"/>
              </p:cNvPicPr>
              <p:nvPr/>
            </p:nvPicPr>
            <p:blipFill>
              <a:blip r:embed="rId13" cstate="print"/>
              <a:srcRect/>
              <a:stretch>
                <a:fillRect/>
              </a:stretch>
            </p:blipFill>
            <p:spPr bwMode="auto">
              <a:xfrm>
                <a:off x="108" y="402"/>
                <a:ext cx="858" cy="641"/>
              </a:xfrm>
              <a:prstGeom prst="rect">
                <a:avLst/>
              </a:prstGeom>
              <a:noFill/>
              <a:ln w="9525">
                <a:noFill/>
                <a:miter lim="800000"/>
                <a:headEnd/>
                <a:tailEnd/>
              </a:ln>
            </p:spPr>
          </p:pic>
          <p:sp>
            <p:nvSpPr>
              <p:cNvPr id="8224" name="Rectangle 40"/>
              <p:cNvSpPr>
                <a:spLocks noChangeArrowheads="1"/>
              </p:cNvSpPr>
              <p:nvPr/>
            </p:nvSpPr>
            <p:spPr bwMode="blackWhite">
              <a:xfrm>
                <a:off x="-78" y="1086"/>
                <a:ext cx="1260" cy="193"/>
              </a:xfrm>
              <a:prstGeom prst="rect">
                <a:avLst/>
              </a:prstGeom>
              <a:noFill/>
              <a:ln w="12700">
                <a:noFill/>
                <a:miter lim="800000"/>
                <a:headEnd/>
                <a:tailEnd/>
              </a:ln>
            </p:spPr>
            <p:txBody>
              <a:bodyPr lIns="92075" tIns="46038" rIns="92075" bIns="46038" anchor="ctr" anchorCtr="1"/>
              <a:lstStyle/>
              <a:p>
                <a:pPr eaLnBrk="0" hangingPunct="0">
                  <a:lnSpc>
                    <a:spcPct val="100000"/>
                  </a:lnSpc>
                  <a:buClrTx/>
                </a:pPr>
                <a:r>
                  <a:rPr lang="en-US" sz="1400" dirty="0"/>
                  <a:t>Oracle Data Miner</a:t>
                </a:r>
              </a:p>
            </p:txBody>
          </p:sp>
        </p:grpSp>
        <p:sp>
          <p:nvSpPr>
            <p:cNvPr id="8222" name="Line 41"/>
            <p:cNvSpPr>
              <a:spLocks noChangeShapeType="1"/>
            </p:cNvSpPr>
            <p:nvPr/>
          </p:nvSpPr>
          <p:spPr bwMode="auto">
            <a:xfrm>
              <a:off x="696" y="1272"/>
              <a:ext cx="294" cy="240"/>
            </a:xfrm>
            <a:prstGeom prst="line">
              <a:avLst/>
            </a:prstGeom>
            <a:noFill/>
            <a:ln w="28575">
              <a:solidFill>
                <a:schemeClr val="tx1"/>
              </a:solidFill>
              <a:round/>
              <a:headEnd type="none" w="sm" len="sm"/>
              <a:tailEnd type="stealth" w="med" len="lg"/>
            </a:ln>
          </p:spPr>
          <p:txBody>
            <a:bodyPr/>
            <a:lstStyle/>
            <a:p>
              <a:endParaRPr lang="ru-RU"/>
            </a:p>
          </p:txBody>
        </p:sp>
      </p:grpSp>
      <p:grpSp>
        <p:nvGrpSpPr>
          <p:cNvPr id="13" name="Group 42"/>
          <p:cNvGrpSpPr>
            <a:grpSpLocks/>
          </p:cNvGrpSpPr>
          <p:nvPr/>
        </p:nvGrpSpPr>
        <p:grpSpPr bwMode="auto">
          <a:xfrm>
            <a:off x="2425700" y="557213"/>
            <a:ext cx="2009775" cy="1876425"/>
            <a:chOff x="2196" y="324"/>
            <a:chExt cx="1266" cy="1182"/>
          </a:xfrm>
        </p:grpSpPr>
        <p:graphicFrame>
          <p:nvGraphicFramePr>
            <p:cNvPr id="8194" name="Object 43"/>
            <p:cNvGraphicFramePr>
              <a:graphicFrameLocks noChangeAspect="1"/>
            </p:cNvGraphicFramePr>
            <p:nvPr/>
          </p:nvGraphicFramePr>
          <p:xfrm>
            <a:off x="2346" y="324"/>
            <a:ext cx="957" cy="731"/>
          </p:xfrm>
          <a:graphic>
            <a:graphicData uri="http://schemas.openxmlformats.org/presentationml/2006/ole">
              <p:oleObj spid="_x0000_s1579010" name="Bitmap Image" r:id="rId14" imgW="9716856" imgH="5990476" progId="PBrush">
                <p:embed/>
              </p:oleObj>
            </a:graphicData>
          </a:graphic>
        </p:graphicFrame>
        <p:sp>
          <p:nvSpPr>
            <p:cNvPr id="8219" name="Rectangle 44"/>
            <p:cNvSpPr>
              <a:spLocks noChangeArrowheads="1"/>
            </p:cNvSpPr>
            <p:nvPr/>
          </p:nvSpPr>
          <p:spPr bwMode="blackWhite">
            <a:xfrm>
              <a:off x="2196" y="1074"/>
              <a:ext cx="1266" cy="193"/>
            </a:xfrm>
            <a:prstGeom prst="rect">
              <a:avLst/>
            </a:prstGeom>
            <a:noFill/>
            <a:ln w="12700">
              <a:noFill/>
              <a:miter lim="800000"/>
              <a:headEnd/>
              <a:tailEnd/>
            </a:ln>
          </p:spPr>
          <p:txBody>
            <a:bodyPr lIns="92075" tIns="46038" rIns="92075" bIns="46038" anchor="ctr" anchorCtr="1"/>
            <a:lstStyle/>
            <a:p>
              <a:pPr eaLnBrk="0" hangingPunct="0">
                <a:lnSpc>
                  <a:spcPct val="100000"/>
                </a:lnSpc>
                <a:buClrTx/>
              </a:pPr>
              <a:r>
                <a:rPr lang="en-US" sz="1400"/>
                <a:t>Oracle BI </a:t>
              </a:r>
            </a:p>
          </p:txBody>
        </p:sp>
        <p:sp>
          <p:nvSpPr>
            <p:cNvPr id="8220" name="Line 45"/>
            <p:cNvSpPr>
              <a:spLocks noChangeShapeType="1"/>
            </p:cNvSpPr>
            <p:nvPr/>
          </p:nvSpPr>
          <p:spPr bwMode="auto">
            <a:xfrm>
              <a:off x="2838" y="1260"/>
              <a:ext cx="18" cy="246"/>
            </a:xfrm>
            <a:prstGeom prst="line">
              <a:avLst/>
            </a:prstGeom>
            <a:noFill/>
            <a:ln w="28575">
              <a:solidFill>
                <a:schemeClr val="tx1"/>
              </a:solidFill>
              <a:round/>
              <a:headEnd type="none" w="sm" len="sm"/>
              <a:tailEnd type="stealth" w="med" len="lg"/>
            </a:ln>
          </p:spPr>
          <p:txBody>
            <a:bodyPr/>
            <a:lstStyle/>
            <a:p>
              <a:endParaRPr lang="ru-RU"/>
            </a:p>
          </p:txBody>
        </p:sp>
      </p:grpSp>
      <p:grpSp>
        <p:nvGrpSpPr>
          <p:cNvPr id="14" name="Group 46"/>
          <p:cNvGrpSpPr>
            <a:grpSpLocks/>
          </p:cNvGrpSpPr>
          <p:nvPr/>
        </p:nvGrpSpPr>
        <p:grpSpPr bwMode="auto">
          <a:xfrm>
            <a:off x="4864100" y="533400"/>
            <a:ext cx="2009775" cy="1824038"/>
            <a:chOff x="3384" y="345"/>
            <a:chExt cx="1266" cy="1149"/>
          </a:xfrm>
        </p:grpSpPr>
        <p:grpSp>
          <p:nvGrpSpPr>
            <p:cNvPr id="15" name="Group 47"/>
            <p:cNvGrpSpPr>
              <a:grpSpLocks/>
            </p:cNvGrpSpPr>
            <p:nvPr/>
          </p:nvGrpSpPr>
          <p:grpSpPr bwMode="auto">
            <a:xfrm>
              <a:off x="3384" y="345"/>
              <a:ext cx="1266" cy="934"/>
              <a:chOff x="3384" y="345"/>
              <a:chExt cx="1266" cy="934"/>
            </a:xfrm>
          </p:grpSpPr>
          <p:pic>
            <p:nvPicPr>
              <p:cNvPr id="8217" name="Picture 48"/>
              <p:cNvPicPr>
                <a:picLocks noChangeAspect="1" noChangeArrowheads="1"/>
              </p:cNvPicPr>
              <p:nvPr/>
            </p:nvPicPr>
            <p:blipFill>
              <a:blip r:embed="rId15" cstate="print"/>
              <a:srcRect/>
              <a:stretch>
                <a:fillRect/>
              </a:stretch>
            </p:blipFill>
            <p:spPr bwMode="auto">
              <a:xfrm>
                <a:off x="3452" y="345"/>
                <a:ext cx="1107" cy="724"/>
              </a:xfrm>
              <a:prstGeom prst="rect">
                <a:avLst/>
              </a:prstGeom>
              <a:noFill/>
              <a:ln w="9525">
                <a:noFill/>
                <a:miter lim="800000"/>
                <a:headEnd/>
                <a:tailEnd/>
              </a:ln>
            </p:spPr>
          </p:pic>
          <p:sp>
            <p:nvSpPr>
              <p:cNvPr id="8218" name="Rectangle 49"/>
              <p:cNvSpPr>
                <a:spLocks noChangeArrowheads="1"/>
              </p:cNvSpPr>
              <p:nvPr/>
            </p:nvSpPr>
            <p:spPr bwMode="blackWhite">
              <a:xfrm>
                <a:off x="3384" y="1086"/>
                <a:ext cx="1266" cy="193"/>
              </a:xfrm>
              <a:prstGeom prst="rect">
                <a:avLst/>
              </a:prstGeom>
              <a:noFill/>
              <a:ln w="12700">
                <a:noFill/>
                <a:miter lim="800000"/>
                <a:headEnd/>
                <a:tailEnd/>
              </a:ln>
            </p:spPr>
            <p:txBody>
              <a:bodyPr lIns="92075" tIns="46038" rIns="92075" bIns="46038" anchor="ctr" anchorCtr="1"/>
              <a:lstStyle/>
              <a:p>
                <a:pPr eaLnBrk="0" hangingPunct="0">
                  <a:lnSpc>
                    <a:spcPct val="100000"/>
                  </a:lnSpc>
                  <a:buClrTx/>
                </a:pPr>
                <a:r>
                  <a:rPr lang="ru-RU" sz="1400"/>
                  <a:t>Приложения</a:t>
                </a:r>
                <a:endParaRPr lang="en-US" sz="1400"/>
              </a:p>
            </p:txBody>
          </p:sp>
        </p:grpSp>
        <p:sp>
          <p:nvSpPr>
            <p:cNvPr id="8216" name="Line 50"/>
            <p:cNvSpPr>
              <a:spLocks noChangeShapeType="1"/>
            </p:cNvSpPr>
            <p:nvPr/>
          </p:nvSpPr>
          <p:spPr bwMode="auto">
            <a:xfrm>
              <a:off x="4032" y="1248"/>
              <a:ext cx="18" cy="246"/>
            </a:xfrm>
            <a:prstGeom prst="line">
              <a:avLst/>
            </a:prstGeom>
            <a:noFill/>
            <a:ln w="28575">
              <a:solidFill>
                <a:schemeClr val="tx1"/>
              </a:solidFill>
              <a:round/>
              <a:headEnd type="none" w="sm" len="sm"/>
              <a:tailEnd type="stealth" w="med" len="lg"/>
            </a:ln>
          </p:spPr>
          <p:txBody>
            <a:bodyPr/>
            <a:lstStyle/>
            <a:p>
              <a:endParaRPr lang="ru-RU"/>
            </a:p>
          </p:txBody>
        </p:sp>
      </p:grpSp>
      <p:sp>
        <p:nvSpPr>
          <p:cNvPr id="8214" name="Oval 53"/>
          <p:cNvSpPr>
            <a:spLocks noChangeArrowheads="1"/>
          </p:cNvSpPr>
          <p:nvPr/>
        </p:nvSpPr>
        <p:spPr bwMode="auto">
          <a:xfrm>
            <a:off x="2468563" y="304800"/>
            <a:ext cx="2009775" cy="1990725"/>
          </a:xfrm>
          <a:prstGeom prst="ellipse">
            <a:avLst/>
          </a:prstGeom>
          <a:noFill/>
          <a:ln w="38100">
            <a:solidFill>
              <a:schemeClr val="accent1"/>
            </a:solidFill>
            <a:round/>
            <a:headEnd type="none" w="sm" len="sm"/>
            <a:tailEnd type="none" w="med" len="lg"/>
          </a:ln>
        </p:spPr>
        <p:txBody>
          <a:bodyPr wrap="none" anchor="ctr"/>
          <a:lstStyle/>
          <a:p>
            <a:endParaRPr lang="ru-RU"/>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62" name="Picture 2"/>
          <p:cNvPicPr>
            <a:picLocks noChangeAspect="1" noChangeArrowheads="1"/>
          </p:cNvPicPr>
          <p:nvPr/>
        </p:nvPicPr>
        <p:blipFill>
          <a:blip r:embed="rId3" cstate="print"/>
          <a:srcRect/>
          <a:stretch>
            <a:fillRect/>
          </a:stretch>
        </p:blipFill>
        <p:spPr bwMode="auto">
          <a:xfrm>
            <a:off x="828675" y="914400"/>
            <a:ext cx="7553325" cy="5181600"/>
          </a:xfrm>
          <a:prstGeom prst="rect">
            <a:avLst/>
          </a:prstGeom>
          <a:noFill/>
          <a:ln w="9525">
            <a:noFill/>
            <a:miter lim="800000"/>
            <a:headEnd type="none" w="sm" len="sm"/>
            <a:tailEnd type="none" w="sm" len="sm"/>
          </a:ln>
          <a:effectLst/>
        </p:spPr>
      </p:pic>
      <p:sp>
        <p:nvSpPr>
          <p:cNvPr id="3676163" name="AutoShape 3"/>
          <p:cNvSpPr>
            <a:spLocks noChangeArrowheads="1"/>
          </p:cNvSpPr>
          <p:nvPr/>
        </p:nvSpPr>
        <p:spPr bwMode="auto">
          <a:xfrm>
            <a:off x="4711700" y="3795713"/>
            <a:ext cx="3201988" cy="919162"/>
          </a:xfrm>
          <a:prstGeom prst="wedgeRoundRectCallout">
            <a:avLst>
              <a:gd name="adj1" fmla="val 7361"/>
              <a:gd name="adj2" fmla="val -131866"/>
              <a:gd name="adj3" fmla="val 16667"/>
            </a:avLst>
          </a:prstGeom>
          <a:solidFill>
            <a:schemeClr val="bg1"/>
          </a:solidFill>
          <a:ln w="9525">
            <a:solidFill>
              <a:srgbClr val="0000FF"/>
            </a:solidFill>
            <a:miter lim="800000"/>
            <a:headEnd type="none" w="sm" len="sm"/>
            <a:tailEnd type="none" w="sm" len="sm"/>
          </a:ln>
          <a:effectLst/>
        </p:spPr>
        <p:txBody>
          <a:bodyPr/>
          <a:lstStyle/>
          <a:p>
            <a:pPr algn="l" eaLnBrk="0" hangingPunct="0">
              <a:lnSpc>
                <a:spcPct val="100000"/>
              </a:lnSpc>
              <a:buClrTx/>
            </a:pPr>
            <a:r>
              <a:rPr lang="ru-RU" sz="1800" b="0" dirty="0" smtClean="0">
                <a:cs typeface="Times New Roman" pitchFamily="18" charset="0"/>
              </a:rPr>
              <a:t>Таблицы с результатами применения модели </a:t>
            </a:r>
            <a:r>
              <a:rPr lang="en-US" sz="1800" b="0" dirty="0" smtClean="0">
                <a:cs typeface="Times New Roman" pitchFamily="18" charset="0"/>
              </a:rPr>
              <a:t>data mining</a:t>
            </a:r>
            <a:endParaRPr lang="en-US" sz="1800" b="0" dirty="0">
              <a:cs typeface="Times New Roman" pitchFamily="18" charset="0"/>
            </a:endParaRPr>
          </a:p>
        </p:txBody>
      </p:sp>
      <p:sp>
        <p:nvSpPr>
          <p:cNvPr id="3676164" name="AutoShape 4"/>
          <p:cNvSpPr>
            <a:spLocks noChangeArrowheads="1"/>
          </p:cNvSpPr>
          <p:nvPr/>
        </p:nvSpPr>
        <p:spPr bwMode="auto">
          <a:xfrm>
            <a:off x="1050925" y="4600575"/>
            <a:ext cx="2597150" cy="920750"/>
          </a:xfrm>
          <a:prstGeom prst="wedgeRoundRectCallout">
            <a:avLst>
              <a:gd name="adj1" fmla="val 426"/>
              <a:gd name="adj2" fmla="val -167241"/>
              <a:gd name="adj3" fmla="val 16667"/>
            </a:avLst>
          </a:prstGeom>
          <a:solidFill>
            <a:schemeClr val="bg1"/>
          </a:solidFill>
          <a:ln w="9525">
            <a:solidFill>
              <a:srgbClr val="0000FF"/>
            </a:solidFill>
            <a:miter lim="800000"/>
            <a:headEnd type="none" w="sm" len="sm"/>
            <a:tailEnd type="none" w="sm" len="sm"/>
          </a:ln>
          <a:effectLst/>
        </p:spPr>
        <p:txBody>
          <a:bodyPr/>
          <a:lstStyle/>
          <a:p>
            <a:pPr algn="l" eaLnBrk="0" hangingPunct="0">
              <a:lnSpc>
                <a:spcPct val="100000"/>
              </a:lnSpc>
              <a:buClrTx/>
            </a:pPr>
            <a:r>
              <a:rPr lang="ru-RU" sz="1800" b="0" dirty="0" smtClean="0">
                <a:cs typeface="Times New Roman" pitchFamily="18" charset="0"/>
              </a:rPr>
              <a:t>Параменты для бизнес-пользователей</a:t>
            </a:r>
            <a:endParaRPr lang="en-US" sz="1800" b="0" dirty="0">
              <a:cs typeface="Times New Roman" pitchFamily="18" charset="0"/>
            </a:endParaRPr>
          </a:p>
        </p:txBody>
      </p:sp>
      <p:sp>
        <p:nvSpPr>
          <p:cNvPr id="3676165" name="Oval 5"/>
          <p:cNvSpPr>
            <a:spLocks noChangeArrowheads="1"/>
          </p:cNvSpPr>
          <p:nvPr/>
        </p:nvSpPr>
        <p:spPr bwMode="auto">
          <a:xfrm>
            <a:off x="1327150" y="3392488"/>
            <a:ext cx="1028700" cy="287337"/>
          </a:xfrm>
          <a:prstGeom prst="ellipse">
            <a:avLst/>
          </a:prstGeom>
          <a:noFill/>
          <a:ln w="28575">
            <a:solidFill>
              <a:schemeClr val="accent1"/>
            </a:solidFill>
            <a:round/>
            <a:headEnd type="none" w="sm" len="sm"/>
            <a:tailEnd type="none" w="sm" len="sm"/>
          </a:ln>
          <a:effectLst/>
        </p:spPr>
        <p:txBody>
          <a:bodyPr wrap="none" anchor="ctr"/>
          <a:lstStyle/>
          <a:p>
            <a:endParaRPr lang="ru-RU"/>
          </a:p>
        </p:txBody>
      </p:sp>
      <p:sp>
        <p:nvSpPr>
          <p:cNvPr id="3676166" name="Oval 6"/>
          <p:cNvSpPr>
            <a:spLocks noChangeArrowheads="1"/>
          </p:cNvSpPr>
          <p:nvPr/>
        </p:nvSpPr>
        <p:spPr bwMode="auto">
          <a:xfrm>
            <a:off x="1106488" y="1839913"/>
            <a:ext cx="1027112" cy="287337"/>
          </a:xfrm>
          <a:prstGeom prst="ellipse">
            <a:avLst/>
          </a:prstGeom>
          <a:noFill/>
          <a:ln w="28575">
            <a:solidFill>
              <a:schemeClr val="accent1"/>
            </a:solidFill>
            <a:round/>
            <a:headEnd type="none" w="sm" len="sm"/>
            <a:tailEnd type="none" w="sm" len="sm"/>
          </a:ln>
          <a:effectLst/>
        </p:spPr>
        <p:txBody>
          <a:bodyPr wrap="none" anchor="ctr"/>
          <a:lstStyle/>
          <a:p>
            <a:endParaRPr lang="ru-RU"/>
          </a:p>
        </p:txBody>
      </p:sp>
      <p:sp>
        <p:nvSpPr>
          <p:cNvPr id="3676167" name="Oval 7"/>
          <p:cNvSpPr>
            <a:spLocks noChangeArrowheads="1"/>
          </p:cNvSpPr>
          <p:nvPr/>
        </p:nvSpPr>
        <p:spPr bwMode="auto">
          <a:xfrm>
            <a:off x="5654675" y="1782763"/>
            <a:ext cx="2174875" cy="1552575"/>
          </a:xfrm>
          <a:prstGeom prst="ellipse">
            <a:avLst/>
          </a:prstGeom>
          <a:noFill/>
          <a:ln w="28575">
            <a:solidFill>
              <a:schemeClr val="accent1"/>
            </a:solidFill>
            <a:round/>
            <a:headEnd type="none" w="sm" len="sm"/>
            <a:tailEnd type="none" w="sm" len="sm"/>
          </a:ln>
          <a:effectLst/>
        </p:spPr>
        <p:txBody>
          <a:bodyPr wrap="none" anchor="ctr"/>
          <a:lstStyle/>
          <a:p>
            <a:endParaRPr lang="ru-RU"/>
          </a:p>
        </p:txBody>
      </p:sp>
      <p:sp>
        <p:nvSpPr>
          <p:cNvPr id="3676168" name="Rectangle 8"/>
          <p:cNvSpPr>
            <a:spLocks noGrp="1" noChangeArrowheads="1"/>
          </p:cNvSpPr>
          <p:nvPr>
            <p:ph type="title"/>
          </p:nvPr>
        </p:nvSpPr>
        <p:spPr>
          <a:xfrm>
            <a:off x="739294" y="0"/>
            <a:ext cx="8532812" cy="1069975"/>
          </a:xfrm>
        </p:spPr>
        <p:txBody>
          <a:bodyPr/>
          <a:lstStyle/>
          <a:p>
            <a:r>
              <a:rPr lang="ru-RU" sz="2800" dirty="0" smtClean="0"/>
              <a:t>Интеграция с </a:t>
            </a:r>
            <a:r>
              <a:rPr lang="en-US" sz="2800" dirty="0" smtClean="0"/>
              <a:t>Oracle </a:t>
            </a:r>
            <a:r>
              <a:rPr lang="en-US" sz="2800" dirty="0"/>
              <a:t>BI </a:t>
            </a:r>
            <a:r>
              <a:rPr lang="en-US" sz="2800" dirty="0" smtClean="0"/>
              <a:t>EE</a:t>
            </a:r>
            <a:r>
              <a:rPr lang="ru-RU" sz="2800" dirty="0" smtClean="0"/>
              <a:t> на уровне метаданных</a:t>
            </a:r>
            <a:endParaRPr lang="en-US" sz="2800"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3394" name="Rectangle 2"/>
          <p:cNvSpPr>
            <a:spLocks noGrp="1" noChangeArrowheads="1"/>
          </p:cNvSpPr>
          <p:nvPr>
            <p:ph type="title"/>
          </p:nvPr>
        </p:nvSpPr>
        <p:spPr>
          <a:xfrm>
            <a:off x="823913" y="152400"/>
            <a:ext cx="8091487" cy="941388"/>
          </a:xfrm>
        </p:spPr>
        <p:txBody>
          <a:bodyPr/>
          <a:lstStyle/>
          <a:p>
            <a:r>
              <a:rPr lang="ru-RU" dirty="0" smtClean="0"/>
              <a:t>Пример отображения результатов </a:t>
            </a:r>
            <a:r>
              <a:rPr lang="en-US" dirty="0" smtClean="0"/>
              <a:t>DM</a:t>
            </a:r>
            <a:r>
              <a:rPr lang="en-US" dirty="0"/>
              <a:t/>
            </a:r>
            <a:br>
              <a:rPr lang="en-US" dirty="0"/>
            </a:br>
            <a:endParaRPr lang="en-US" sz="2400" i="1" dirty="0">
              <a:solidFill>
                <a:schemeClr val="accent1"/>
              </a:solidFill>
            </a:endParaRPr>
          </a:p>
        </p:txBody>
      </p:sp>
      <p:sp>
        <p:nvSpPr>
          <p:cNvPr id="3643395" name="Rectangle 3"/>
          <p:cNvSpPr>
            <a:spLocks noGrp="1" noChangeArrowheads="1"/>
          </p:cNvSpPr>
          <p:nvPr>
            <p:ph type="body" idx="1"/>
          </p:nvPr>
        </p:nvSpPr>
        <p:spPr>
          <a:xfrm>
            <a:off x="685800" y="1035130"/>
            <a:ext cx="7537450" cy="4343400"/>
          </a:xfrm>
        </p:spPr>
        <p:txBody>
          <a:bodyPr/>
          <a:lstStyle/>
          <a:p>
            <a:endParaRPr lang="ru-RU"/>
          </a:p>
        </p:txBody>
      </p:sp>
      <p:pic>
        <p:nvPicPr>
          <p:cNvPr id="3643396" name="Picture 4"/>
          <p:cNvPicPr>
            <a:picLocks noChangeAspect="1" noChangeArrowheads="1"/>
          </p:cNvPicPr>
          <p:nvPr/>
        </p:nvPicPr>
        <p:blipFill>
          <a:blip r:embed="rId3" cstate="print"/>
          <a:srcRect/>
          <a:stretch>
            <a:fillRect/>
          </a:stretch>
        </p:blipFill>
        <p:spPr bwMode="auto">
          <a:xfrm>
            <a:off x="768350" y="1079580"/>
            <a:ext cx="7924800" cy="4822825"/>
          </a:xfrm>
          <a:prstGeom prst="rect">
            <a:avLst/>
          </a:prstGeom>
          <a:noFill/>
          <a:ln w="9525">
            <a:noFill/>
            <a:miter lim="800000"/>
            <a:headEnd/>
            <a:tailEnd/>
          </a:ln>
          <a:effectLst/>
        </p:spPr>
      </p:pic>
      <p:sp>
        <p:nvSpPr>
          <p:cNvPr id="3643397" name="Rectangle 5"/>
          <p:cNvSpPr>
            <a:spLocks noChangeArrowheads="1"/>
          </p:cNvSpPr>
          <p:nvPr/>
        </p:nvSpPr>
        <p:spPr bwMode="auto">
          <a:xfrm>
            <a:off x="4800600" y="1263730"/>
            <a:ext cx="3886200" cy="2209800"/>
          </a:xfrm>
          <a:prstGeom prst="rect">
            <a:avLst/>
          </a:prstGeom>
          <a:noFill/>
          <a:ln w="28575">
            <a:solidFill>
              <a:schemeClr val="accent1"/>
            </a:solidFill>
            <a:miter lim="800000"/>
            <a:headEnd type="none" w="sm" len="sm"/>
            <a:tailEnd type="none" w="sm" len="sm"/>
          </a:ln>
          <a:effectLst/>
        </p:spPr>
        <p:txBody>
          <a:bodyPr lIns="92075" tIns="46038" rIns="92075" bIns="46038" anchor="ctr">
            <a:spAutoFit/>
          </a:bodyPr>
          <a:lstStyle/>
          <a:p>
            <a:endParaRPr lang="ru-RU"/>
          </a:p>
        </p:txBody>
      </p:sp>
      <p:sp>
        <p:nvSpPr>
          <p:cNvPr id="3643398" name="Rectangle 6"/>
          <p:cNvSpPr>
            <a:spLocks noChangeArrowheads="1"/>
          </p:cNvSpPr>
          <p:nvPr/>
        </p:nvSpPr>
        <p:spPr bwMode="auto">
          <a:xfrm>
            <a:off x="1676400" y="1568530"/>
            <a:ext cx="1295400" cy="3886200"/>
          </a:xfrm>
          <a:prstGeom prst="rect">
            <a:avLst/>
          </a:prstGeom>
          <a:noFill/>
          <a:ln w="28575">
            <a:solidFill>
              <a:schemeClr val="accent1"/>
            </a:solidFill>
            <a:miter lim="800000"/>
            <a:headEnd type="none" w="sm" len="sm"/>
            <a:tailEnd type="none" w="sm" len="sm"/>
          </a:ln>
          <a:effectLst/>
        </p:spPr>
        <p:txBody>
          <a:bodyPr lIns="92075" tIns="46038" rIns="92075" bIns="46038" anchor="ctr">
            <a:spAutoFit/>
          </a:bodyPr>
          <a:lstStyle/>
          <a:p>
            <a:endParaRPr lang="ru-RU"/>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Title 1"/>
          <p:cNvSpPr txBox="1">
            <a:spLocks/>
          </p:cNvSpPr>
          <p:nvPr/>
        </p:nvSpPr>
        <p:spPr bwMode="auto">
          <a:xfrm>
            <a:off x="739319" y="119742"/>
            <a:ext cx="7223153" cy="857250"/>
          </a:xfrm>
          <a:prstGeom prst="rect">
            <a:avLst/>
          </a:prstGeom>
          <a:noFill/>
          <a:ln w="9525">
            <a:noFill/>
            <a:miter lim="800000"/>
            <a:headEnd/>
            <a:tailEnd/>
          </a:ln>
        </p:spPr>
        <p:txBody>
          <a:bodyPr lIns="0" tIns="0" rIns="0" bIns="0"/>
          <a:lstStyle/>
          <a:p>
            <a:r>
              <a:rPr lang="ru-RU" sz="2600" b="1" dirty="0" smtClean="0"/>
              <a:t>Все </a:t>
            </a:r>
            <a:r>
              <a:rPr lang="ru-RU" sz="2600" b="1" dirty="0" smtClean="0"/>
              <a:t>технологии </a:t>
            </a:r>
            <a:r>
              <a:rPr lang="ru-RU" sz="2600" b="1" dirty="0" smtClean="0"/>
              <a:t>бизнес-анализа на единой </a:t>
            </a:r>
            <a:r>
              <a:rPr lang="ru-RU" sz="2600" b="1" dirty="0" smtClean="0"/>
              <a:t>платформе</a:t>
            </a:r>
            <a:endParaRPr lang="ru-RU" sz="2400" b="1" i="1" dirty="0">
              <a:solidFill>
                <a:srgbClr val="FF0000"/>
              </a:solidFill>
            </a:endParaRPr>
          </a:p>
        </p:txBody>
      </p:sp>
      <p:grpSp>
        <p:nvGrpSpPr>
          <p:cNvPr id="2" name="Group 120"/>
          <p:cNvGrpSpPr/>
          <p:nvPr/>
        </p:nvGrpSpPr>
        <p:grpSpPr>
          <a:xfrm>
            <a:off x="1066794" y="983856"/>
            <a:ext cx="6542319" cy="5221001"/>
            <a:chOff x="1066794" y="983856"/>
            <a:chExt cx="6542319" cy="5221001"/>
          </a:xfrm>
        </p:grpSpPr>
        <p:grpSp>
          <p:nvGrpSpPr>
            <p:cNvPr id="3" name="Group 18"/>
            <p:cNvGrpSpPr>
              <a:grpSpLocks/>
            </p:cNvGrpSpPr>
            <p:nvPr/>
          </p:nvGrpSpPr>
          <p:grpSpPr bwMode="auto">
            <a:xfrm>
              <a:off x="2754313" y="1897740"/>
              <a:ext cx="3417887" cy="3419475"/>
              <a:chOff x="2754313" y="1905000"/>
              <a:chExt cx="3417887" cy="3419475"/>
            </a:xfrm>
          </p:grpSpPr>
          <p:sp>
            <p:nvSpPr>
              <p:cNvPr id="1097" name="Oval 6"/>
              <p:cNvSpPr>
                <a:spLocks noChangeAspect="1"/>
              </p:cNvSpPr>
              <p:nvPr/>
            </p:nvSpPr>
            <p:spPr bwMode="auto">
              <a:xfrm>
                <a:off x="2754313" y="1905000"/>
                <a:ext cx="3417887" cy="3419475"/>
              </a:xfrm>
              <a:prstGeom prst="ellipse">
                <a:avLst/>
              </a:prstGeom>
              <a:solidFill>
                <a:schemeClr val="bg1"/>
              </a:solidFill>
              <a:ln w="9525" algn="ctr">
                <a:noFill/>
                <a:round/>
                <a:headEnd type="none" w="sm" len="sm"/>
                <a:tailEnd type="none" w="sm" len="sm"/>
              </a:ln>
            </p:spPr>
            <p:txBody>
              <a:bodyPr wrap="none" lIns="92075" tIns="46038" rIns="92075" bIns="46038" anchor="ctr"/>
              <a:lstStyle/>
              <a:p>
                <a:pPr algn="ctr">
                  <a:lnSpc>
                    <a:spcPct val="90000"/>
                  </a:lnSpc>
                  <a:spcBef>
                    <a:spcPct val="50000"/>
                  </a:spcBef>
                </a:pPr>
                <a:endParaRPr lang="ru-RU">
                  <a:solidFill>
                    <a:srgbClr val="0033CC"/>
                  </a:solidFill>
                  <a:cs typeface="Times New Roman" pitchFamily="18" charset="0"/>
                </a:endParaRPr>
              </a:p>
            </p:txBody>
          </p:sp>
          <p:sp>
            <p:nvSpPr>
              <p:cNvPr id="1098" name="Oval 6"/>
              <p:cNvSpPr>
                <a:spLocks noChangeAspect="1"/>
              </p:cNvSpPr>
              <p:nvPr/>
            </p:nvSpPr>
            <p:spPr bwMode="auto">
              <a:xfrm>
                <a:off x="2895600" y="2073275"/>
                <a:ext cx="3109913" cy="3108325"/>
              </a:xfrm>
              <a:prstGeom prst="ellipse">
                <a:avLst/>
              </a:prstGeom>
              <a:solidFill>
                <a:schemeClr val="accent1"/>
              </a:solidFill>
              <a:ln w="9525" algn="ctr">
                <a:noFill/>
                <a:round/>
                <a:headEnd type="none" w="sm" len="sm"/>
                <a:tailEnd type="none" w="sm" len="sm"/>
              </a:ln>
            </p:spPr>
            <p:txBody>
              <a:bodyPr wrap="none" lIns="92075" tIns="46038" rIns="92075" bIns="46038" anchor="ctr"/>
              <a:lstStyle/>
              <a:p>
                <a:pPr algn="ctr">
                  <a:lnSpc>
                    <a:spcPct val="90000"/>
                  </a:lnSpc>
                  <a:spcBef>
                    <a:spcPct val="50000"/>
                  </a:spcBef>
                </a:pPr>
                <a:endParaRPr lang="ru-RU">
                  <a:solidFill>
                    <a:srgbClr val="000000"/>
                  </a:solidFill>
                  <a:cs typeface="Times New Roman" pitchFamily="18" charset="0"/>
                </a:endParaRPr>
              </a:p>
            </p:txBody>
          </p:sp>
          <p:sp>
            <p:nvSpPr>
              <p:cNvPr id="22" name="Arc 21"/>
              <p:cNvSpPr/>
              <p:nvPr/>
            </p:nvSpPr>
            <p:spPr bwMode="auto">
              <a:xfrm>
                <a:off x="4843463" y="2794000"/>
                <a:ext cx="914400" cy="914400"/>
              </a:xfrm>
              <a:prstGeom prst="arc">
                <a:avLst/>
              </a:prstGeom>
              <a:noFill/>
              <a:ln w="9525" cap="flat" cmpd="sng" algn="ctr">
                <a:noFill/>
                <a:prstDash val="solid"/>
                <a:round/>
                <a:headEnd type="none" w="sm" len="sm"/>
                <a:tailEnd type="none" w="sm" len="sm"/>
              </a:ln>
              <a:effectLst/>
            </p:spPr>
            <p:txBody>
              <a:bodyPr wrap="none" lIns="92075" tIns="46038" rIns="92075" bIns="46038" anchor="ctr"/>
              <a:lstStyle/>
              <a:p>
                <a:pPr algn="ctr">
                  <a:lnSpc>
                    <a:spcPct val="90000"/>
                  </a:lnSpc>
                  <a:spcBef>
                    <a:spcPct val="50000"/>
                  </a:spcBef>
                  <a:defRPr/>
                </a:pPr>
                <a:endParaRPr lang="en-US">
                  <a:solidFill>
                    <a:srgbClr val="FF0000"/>
                  </a:solidFill>
                  <a:cs typeface="Times New Roman" pitchFamily="18" charset="0"/>
                </a:endParaRPr>
              </a:p>
            </p:txBody>
          </p:sp>
          <p:sp>
            <p:nvSpPr>
              <p:cNvPr id="1100" name="Oval 9"/>
              <p:cNvSpPr>
                <a:spLocks noChangeAspect="1"/>
              </p:cNvSpPr>
              <p:nvPr/>
            </p:nvSpPr>
            <p:spPr bwMode="auto">
              <a:xfrm>
                <a:off x="3994150" y="3151188"/>
                <a:ext cx="963613" cy="962025"/>
              </a:xfrm>
              <a:prstGeom prst="ellipse">
                <a:avLst/>
              </a:prstGeom>
              <a:solidFill>
                <a:schemeClr val="bg2"/>
              </a:solidFill>
              <a:ln w="9525" algn="ctr">
                <a:noFill/>
                <a:round/>
                <a:headEnd type="none" w="sm" len="sm"/>
                <a:tailEnd type="none" w="sm" len="sm"/>
              </a:ln>
            </p:spPr>
            <p:txBody>
              <a:bodyPr wrap="none" lIns="92075" tIns="46038" rIns="92075" bIns="46038" anchor="ctr"/>
              <a:lstStyle/>
              <a:p>
                <a:pPr algn="ctr">
                  <a:lnSpc>
                    <a:spcPct val="90000"/>
                  </a:lnSpc>
                  <a:spcBef>
                    <a:spcPct val="50000"/>
                  </a:spcBef>
                </a:pPr>
                <a:r>
                  <a:rPr lang="en-US" sz="900">
                    <a:solidFill>
                      <a:srgbClr val="FFFFFF"/>
                    </a:solidFill>
                    <a:cs typeface="Times New Roman" pitchFamily="18" charset="0"/>
                  </a:rPr>
                  <a:t>SINGLE</a:t>
                </a:r>
                <a:br>
                  <a:rPr lang="en-US" sz="900">
                    <a:solidFill>
                      <a:srgbClr val="FFFFFF"/>
                    </a:solidFill>
                    <a:cs typeface="Times New Roman" pitchFamily="18" charset="0"/>
                  </a:rPr>
                </a:br>
                <a:r>
                  <a:rPr lang="en-US" sz="900">
                    <a:solidFill>
                      <a:srgbClr val="FFFFFF"/>
                    </a:solidFill>
                    <a:cs typeface="Times New Roman" pitchFamily="18" charset="0"/>
                  </a:rPr>
                  <a:t>ENTERPRISE</a:t>
                </a:r>
                <a:r>
                  <a:rPr lang="en-US" sz="1400">
                    <a:solidFill>
                      <a:srgbClr val="FFFFFF"/>
                    </a:solidFill>
                    <a:cs typeface="Times New Roman" pitchFamily="18" charset="0"/>
                  </a:rPr>
                  <a:t> </a:t>
                </a:r>
                <a:endParaRPr lang="en-US" sz="900">
                  <a:solidFill>
                    <a:srgbClr val="FFFFFF"/>
                  </a:solidFill>
                  <a:cs typeface="Times New Roman" pitchFamily="18" charset="0"/>
                </a:endParaRPr>
              </a:p>
              <a:p>
                <a:pPr algn="ctr">
                  <a:lnSpc>
                    <a:spcPct val="90000"/>
                  </a:lnSpc>
                  <a:spcBef>
                    <a:spcPct val="50000"/>
                  </a:spcBef>
                </a:pPr>
                <a:r>
                  <a:rPr lang="en-US" sz="900">
                    <a:solidFill>
                      <a:srgbClr val="FFFFFF"/>
                    </a:solidFill>
                    <a:cs typeface="Times New Roman" pitchFamily="18" charset="0"/>
                  </a:rPr>
                  <a:t>INFORMATION</a:t>
                </a:r>
                <a:br>
                  <a:rPr lang="en-US" sz="900">
                    <a:solidFill>
                      <a:srgbClr val="FFFFFF"/>
                    </a:solidFill>
                    <a:cs typeface="Times New Roman" pitchFamily="18" charset="0"/>
                  </a:rPr>
                </a:br>
                <a:r>
                  <a:rPr lang="en-US" sz="900">
                    <a:solidFill>
                      <a:srgbClr val="FFFFFF"/>
                    </a:solidFill>
                    <a:cs typeface="Times New Roman" pitchFamily="18" charset="0"/>
                  </a:rPr>
                  <a:t>MODEL</a:t>
                </a:r>
              </a:p>
            </p:txBody>
          </p:sp>
          <p:cxnSp>
            <p:nvCxnSpPr>
              <p:cNvPr id="1101" name="Straight Connector 10"/>
              <p:cNvCxnSpPr>
                <a:cxnSpLocks noChangeShapeType="1"/>
              </p:cNvCxnSpPr>
              <p:nvPr/>
            </p:nvCxnSpPr>
            <p:spPr bwMode="auto">
              <a:xfrm>
                <a:off x="4860925" y="2690813"/>
                <a:ext cx="914400" cy="914400"/>
              </a:xfrm>
              <a:prstGeom prst="line">
                <a:avLst/>
              </a:prstGeom>
              <a:noFill/>
              <a:ln w="9525" algn="ctr">
                <a:noFill/>
                <a:round/>
                <a:headEnd/>
                <a:tailEnd/>
              </a:ln>
            </p:spPr>
          </p:cxnSp>
          <p:sp>
            <p:nvSpPr>
              <p:cNvPr id="25" name="TextBox 24"/>
              <p:cNvSpPr txBox="1"/>
              <p:nvPr/>
            </p:nvSpPr>
            <p:spPr>
              <a:xfrm>
                <a:off x="3010328" y="2221192"/>
                <a:ext cx="2804845" cy="2810131"/>
              </a:xfrm>
              <a:prstGeom prst="rect">
                <a:avLst/>
              </a:prstGeom>
              <a:noFill/>
            </p:spPr>
            <p:txBody>
              <a:bodyPr spcFirstLastPara="1" wrap="none">
                <a:prstTxWarp prst="textArchUp">
                  <a:avLst>
                    <a:gd name="adj" fmla="val 11716910"/>
                  </a:avLst>
                </a:prstTxWarp>
                <a:spAutoFit/>
              </a:bodyPr>
              <a:lstStyle/>
              <a:p>
                <a:pPr algn="ctr">
                  <a:lnSpc>
                    <a:spcPct val="90000"/>
                  </a:lnSpc>
                  <a:spcBef>
                    <a:spcPct val="50000"/>
                  </a:spcBef>
                  <a:buClr>
                    <a:srgbClr val="667263"/>
                  </a:buClr>
                  <a:defRPr/>
                </a:pPr>
                <a:r>
                  <a:rPr lang="ru-RU" sz="1200" dirty="0">
                    <a:solidFill>
                      <a:srgbClr val="FFFFFF"/>
                    </a:solidFill>
                  </a:rPr>
                  <a:t>АНАЛИТИЧЕСКАЯ </a:t>
                </a:r>
                <a:r>
                  <a:rPr lang="ru-RU" sz="1200" dirty="0" smtClean="0">
                    <a:solidFill>
                      <a:srgbClr val="FFFFFF"/>
                    </a:solidFill>
                  </a:rPr>
                  <a:t>ПЛАТФОРМА </a:t>
                </a:r>
                <a:r>
                  <a:rPr lang="ru-RU" sz="1200" dirty="0">
                    <a:solidFill>
                      <a:srgbClr val="FFFFFF"/>
                    </a:solidFill>
                  </a:rPr>
                  <a:t>ПРЕДПРИЯТИЯ  </a:t>
                </a:r>
              </a:p>
            </p:txBody>
          </p:sp>
          <p:sp>
            <p:nvSpPr>
              <p:cNvPr id="26" name="TextBox 25"/>
              <p:cNvSpPr txBox="1"/>
              <p:nvPr/>
            </p:nvSpPr>
            <p:spPr>
              <a:xfrm>
                <a:off x="3125788" y="2792714"/>
                <a:ext cx="2590800" cy="2236486"/>
              </a:xfrm>
              <a:prstGeom prst="rect">
                <a:avLst/>
              </a:prstGeom>
              <a:noFill/>
            </p:spPr>
            <p:txBody>
              <a:bodyPr spcFirstLastPara="1" wrap="none">
                <a:prstTxWarp prst="textArchDown">
                  <a:avLst/>
                </a:prstTxWarp>
                <a:spAutoFit/>
              </a:bodyPr>
              <a:lstStyle/>
              <a:p>
                <a:pPr algn="ctr">
                  <a:lnSpc>
                    <a:spcPct val="90000"/>
                  </a:lnSpc>
                  <a:spcBef>
                    <a:spcPct val="50000"/>
                  </a:spcBef>
                  <a:buClr>
                    <a:srgbClr val="667263"/>
                  </a:buClr>
                  <a:defRPr/>
                </a:pPr>
                <a:r>
                  <a:rPr lang="ru-RU" sz="800" dirty="0" smtClean="0">
                    <a:solidFill>
                      <a:srgbClr val="FFFFFF"/>
                    </a:solidFill>
                  </a:rPr>
                  <a:t>ПОЛНАЯ     ИНТЕГРИРОВАННАЯ     ОТКРЫТАЯ</a:t>
                </a:r>
                <a:endParaRPr lang="en-US" sz="800" dirty="0">
                  <a:solidFill>
                    <a:srgbClr val="FFFFFF"/>
                  </a:solidFill>
                </a:endParaRPr>
              </a:p>
            </p:txBody>
          </p:sp>
        </p:grpSp>
        <p:sp>
          <p:nvSpPr>
            <p:cNvPr id="5" name="Oval 4"/>
            <p:cNvSpPr/>
            <p:nvPr/>
          </p:nvSpPr>
          <p:spPr bwMode="auto">
            <a:xfrm>
              <a:off x="3200400" y="2354940"/>
              <a:ext cx="2514600" cy="2514600"/>
            </a:xfrm>
            <a:prstGeom prst="ellipse">
              <a:avLst/>
            </a:prstGeom>
            <a:solidFill>
              <a:schemeClr val="bg2">
                <a:lumMod val="20000"/>
                <a:lumOff val="80000"/>
              </a:schemeClr>
            </a:solidFill>
            <a:ln w="9525" cap="flat" cmpd="sng" algn="ctr">
              <a:noFill/>
              <a:prstDash val="solid"/>
              <a:round/>
              <a:headEnd type="none" w="sm" len="sm"/>
              <a:tailEnd type="none" w="sm" len="sm"/>
            </a:ln>
            <a:effectLst/>
          </p:spPr>
          <p:txBody>
            <a:bodyPr wrap="none" lIns="92075" tIns="46038" rIns="92075" bIns="46038" anchor="ctr"/>
            <a:lstStyle/>
            <a:p>
              <a:pPr algn="ctr">
                <a:lnSpc>
                  <a:spcPct val="90000"/>
                </a:lnSpc>
                <a:spcBef>
                  <a:spcPct val="50000"/>
                </a:spcBef>
                <a:defRPr/>
              </a:pPr>
              <a:endParaRPr lang="en-US">
                <a:solidFill>
                  <a:srgbClr val="FF0000"/>
                </a:solidFill>
                <a:cs typeface="Times New Roman" pitchFamily="18" charset="0"/>
              </a:endParaRPr>
            </a:p>
          </p:txBody>
        </p:sp>
        <p:sp>
          <p:nvSpPr>
            <p:cNvPr id="6" name="Arc 5"/>
            <p:cNvSpPr/>
            <p:nvPr/>
          </p:nvSpPr>
          <p:spPr bwMode="auto">
            <a:xfrm>
              <a:off x="4843463" y="2685140"/>
              <a:ext cx="914400" cy="914400"/>
            </a:xfrm>
            <a:prstGeom prst="arc">
              <a:avLst/>
            </a:prstGeom>
            <a:noFill/>
            <a:ln w="9525" cap="flat" cmpd="sng" algn="ctr">
              <a:noFill/>
              <a:prstDash val="solid"/>
              <a:round/>
              <a:headEnd type="none" w="sm" len="sm"/>
              <a:tailEnd type="none" w="sm" len="sm"/>
            </a:ln>
            <a:effectLst/>
          </p:spPr>
          <p:txBody>
            <a:bodyPr wrap="none" lIns="92075" tIns="46038" rIns="92075" bIns="46038" anchor="ctr"/>
            <a:lstStyle/>
            <a:p>
              <a:pPr algn="ctr">
                <a:lnSpc>
                  <a:spcPct val="90000"/>
                </a:lnSpc>
                <a:spcBef>
                  <a:spcPct val="50000"/>
                </a:spcBef>
                <a:defRPr/>
              </a:pPr>
              <a:endParaRPr lang="en-US">
                <a:solidFill>
                  <a:srgbClr val="FF0000"/>
                </a:solidFill>
                <a:cs typeface="Times New Roman" pitchFamily="18" charset="0"/>
              </a:endParaRPr>
            </a:p>
          </p:txBody>
        </p:sp>
        <p:sp>
          <p:nvSpPr>
            <p:cNvPr id="14" name="Rectangle 13"/>
            <p:cNvSpPr/>
            <p:nvPr/>
          </p:nvSpPr>
          <p:spPr bwMode="auto">
            <a:xfrm>
              <a:off x="3262313" y="3343953"/>
              <a:ext cx="685800" cy="369887"/>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lIns="92075" tIns="46038" rIns="92075" bIns="46038">
              <a:spAutoFit/>
            </a:bodyPr>
            <a:lstStyle/>
            <a:p>
              <a:pPr marL="119063" indent="-119063" algn="ctr">
                <a:lnSpc>
                  <a:spcPct val="90000"/>
                </a:lnSpc>
                <a:spcBef>
                  <a:spcPct val="50000"/>
                </a:spcBef>
                <a:buClr>
                  <a:srgbClr val="667263"/>
                </a:buClr>
                <a:defRPr/>
              </a:pPr>
              <a:endParaRPr lang="en-US">
                <a:solidFill>
                  <a:srgbClr val="FF0000"/>
                </a:solidFill>
                <a:cs typeface="+mn-cs"/>
              </a:endParaRPr>
            </a:p>
          </p:txBody>
        </p:sp>
        <p:sp>
          <p:nvSpPr>
            <p:cNvPr id="1031" name="Oval 9"/>
            <p:cNvSpPr>
              <a:spLocks noChangeAspect="1"/>
            </p:cNvSpPr>
            <p:nvPr/>
          </p:nvSpPr>
          <p:spPr bwMode="auto">
            <a:xfrm>
              <a:off x="3989388" y="3116940"/>
              <a:ext cx="963612" cy="962025"/>
            </a:xfrm>
            <a:prstGeom prst="ellipse">
              <a:avLst/>
            </a:prstGeom>
            <a:solidFill>
              <a:schemeClr val="accent1"/>
            </a:solidFill>
            <a:ln w="9525" algn="ctr">
              <a:noFill/>
              <a:round/>
              <a:headEnd type="none" w="sm" len="sm"/>
              <a:tailEnd type="none" w="sm" len="sm"/>
            </a:ln>
          </p:spPr>
          <p:txBody>
            <a:bodyPr wrap="none" lIns="92075" tIns="46038" rIns="92075" bIns="46038" anchor="ctr"/>
            <a:lstStyle/>
            <a:p>
              <a:pPr algn="ctr">
                <a:lnSpc>
                  <a:spcPct val="90000"/>
                </a:lnSpc>
                <a:spcBef>
                  <a:spcPct val="50000"/>
                </a:spcBef>
              </a:pPr>
              <a:r>
                <a:rPr lang="ru-RU" sz="1000" dirty="0" smtClean="0">
                  <a:solidFill>
                    <a:srgbClr val="FFFFFF"/>
                  </a:solidFill>
                  <a:cs typeface="Times New Roman" pitchFamily="18" charset="0"/>
                </a:rPr>
                <a:t>Единая</a:t>
              </a:r>
            </a:p>
            <a:p>
              <a:pPr algn="ctr">
                <a:lnSpc>
                  <a:spcPct val="90000"/>
                </a:lnSpc>
                <a:spcBef>
                  <a:spcPct val="50000"/>
                </a:spcBef>
              </a:pPr>
              <a:r>
                <a:rPr lang="ru-RU" sz="1000" dirty="0" smtClean="0">
                  <a:solidFill>
                    <a:srgbClr val="FFFFFF"/>
                  </a:solidFill>
                  <a:cs typeface="Times New Roman" pitchFamily="18" charset="0"/>
                </a:rPr>
                <a:t> бизнес-модель</a:t>
              </a:r>
              <a:endParaRPr lang="en-US" sz="1000" dirty="0">
                <a:solidFill>
                  <a:srgbClr val="FFFFFF"/>
                </a:solidFill>
                <a:cs typeface="Times New Roman" pitchFamily="18" charset="0"/>
              </a:endParaRPr>
            </a:p>
          </p:txBody>
        </p:sp>
        <p:sp>
          <p:nvSpPr>
            <p:cNvPr id="1032" name="Text Box 32"/>
            <p:cNvSpPr txBox="1">
              <a:spLocks noChangeArrowheads="1"/>
            </p:cNvSpPr>
            <p:nvPr/>
          </p:nvSpPr>
          <p:spPr bwMode="auto">
            <a:xfrm>
              <a:off x="3685040" y="1741711"/>
              <a:ext cx="1546225" cy="287771"/>
            </a:xfrm>
            <a:prstGeom prst="rect">
              <a:avLst/>
            </a:prstGeom>
            <a:noFill/>
            <a:ln w="9525" algn="ctr">
              <a:noFill/>
              <a:miter lim="800000"/>
              <a:headEnd/>
              <a:tailEnd/>
            </a:ln>
          </p:spPr>
          <p:txBody>
            <a:bodyPr lIns="0" tIns="0" rIns="0" bIns="0">
              <a:spAutoFit/>
            </a:bodyPr>
            <a:lstStyle/>
            <a:p>
              <a:pPr algn="ctr" eaLnBrk="0" hangingPunct="0">
                <a:lnSpc>
                  <a:spcPct val="85000"/>
                </a:lnSpc>
                <a:buClr>
                  <a:srgbClr val="FD0000"/>
                </a:buClr>
              </a:pPr>
              <a:r>
                <a:rPr lang="ru-RU" sz="1100" b="0" dirty="0" smtClean="0"/>
                <a:t>Информационные </a:t>
              </a:r>
              <a:r>
                <a:rPr lang="ru-RU" sz="1100" b="0" dirty="0"/>
                <a:t>панели</a:t>
              </a:r>
              <a:endParaRPr lang="en-US" sz="1100" b="0" dirty="0"/>
            </a:p>
          </p:txBody>
        </p:sp>
        <p:sp>
          <p:nvSpPr>
            <p:cNvPr id="1036" name="Rectangle 49"/>
            <p:cNvSpPr>
              <a:spLocks noChangeArrowheads="1"/>
            </p:cNvSpPr>
            <p:nvPr/>
          </p:nvSpPr>
          <p:spPr bwMode="auto">
            <a:xfrm>
              <a:off x="5519285" y="2086882"/>
              <a:ext cx="1312862" cy="377825"/>
            </a:xfrm>
            <a:prstGeom prst="rect">
              <a:avLst/>
            </a:prstGeom>
            <a:noFill/>
            <a:ln w="9525">
              <a:noFill/>
              <a:miter lim="800000"/>
              <a:headEnd/>
              <a:tailEnd/>
            </a:ln>
          </p:spPr>
          <p:txBody>
            <a:bodyPr>
              <a:spAutoFit/>
            </a:bodyPr>
            <a:lstStyle/>
            <a:p>
              <a:pPr algn="ctr" eaLnBrk="0" hangingPunct="0">
                <a:lnSpc>
                  <a:spcPct val="85000"/>
                </a:lnSpc>
                <a:buClr>
                  <a:srgbClr val="FD0000"/>
                </a:buClr>
              </a:pPr>
              <a:r>
                <a:rPr lang="ru-RU" sz="1100" b="0" dirty="0"/>
                <a:t>Регламентные отчеты</a:t>
              </a:r>
              <a:endParaRPr lang="en-US" sz="1100" b="0" dirty="0"/>
            </a:p>
          </p:txBody>
        </p:sp>
        <p:sp>
          <p:nvSpPr>
            <p:cNvPr id="1038" name="Text Box 39"/>
            <p:cNvSpPr txBox="1">
              <a:spLocks noChangeArrowheads="1"/>
            </p:cNvSpPr>
            <p:nvPr/>
          </p:nvSpPr>
          <p:spPr bwMode="auto">
            <a:xfrm>
              <a:off x="2358800" y="5802086"/>
              <a:ext cx="1353229" cy="262039"/>
            </a:xfrm>
            <a:prstGeom prst="rect">
              <a:avLst/>
            </a:prstGeom>
            <a:noFill/>
            <a:ln w="9525" algn="ctr">
              <a:noFill/>
              <a:miter lim="800000"/>
              <a:headEnd/>
              <a:tailEnd/>
            </a:ln>
          </p:spPr>
          <p:txBody>
            <a:bodyPr wrap="square" lIns="0" tIns="0" rIns="0" bIns="0">
              <a:noAutofit/>
            </a:bodyPr>
            <a:lstStyle/>
            <a:p>
              <a:pPr algn="ctr" eaLnBrk="0" hangingPunct="0">
                <a:lnSpc>
                  <a:spcPct val="85000"/>
                </a:lnSpc>
                <a:buClr>
                  <a:srgbClr val="FD0000"/>
                </a:buClr>
              </a:pPr>
              <a:r>
                <a:rPr lang="ru-RU" sz="1100" b="0" dirty="0" smtClean="0"/>
                <a:t>Мобильный доступ</a:t>
              </a:r>
              <a:endParaRPr lang="en-US" sz="1100" b="0" dirty="0"/>
            </a:p>
          </p:txBody>
        </p:sp>
        <p:sp>
          <p:nvSpPr>
            <p:cNvPr id="1041" name="Text Box 30"/>
            <p:cNvSpPr txBox="1">
              <a:spLocks noChangeArrowheads="1"/>
            </p:cNvSpPr>
            <p:nvPr/>
          </p:nvSpPr>
          <p:spPr bwMode="auto">
            <a:xfrm>
              <a:off x="1951264" y="2231572"/>
              <a:ext cx="1390651" cy="287771"/>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pPr>
              <a:r>
                <a:rPr lang="ru-RU" sz="1100" b="0" dirty="0" smtClean="0"/>
                <a:t>Интерактивные </a:t>
              </a:r>
              <a:r>
                <a:rPr lang="ru-RU" sz="1100" b="0" dirty="0"/>
                <a:t>запросы</a:t>
              </a:r>
              <a:endParaRPr lang="en-US" sz="1100" b="0" dirty="0"/>
            </a:p>
          </p:txBody>
        </p:sp>
        <p:sp>
          <p:nvSpPr>
            <p:cNvPr id="1043" name="Text Box 32"/>
            <p:cNvSpPr txBox="1">
              <a:spLocks noChangeArrowheads="1"/>
            </p:cNvSpPr>
            <p:nvPr/>
          </p:nvSpPr>
          <p:spPr bwMode="auto">
            <a:xfrm>
              <a:off x="1436462" y="4875439"/>
              <a:ext cx="958395" cy="287771"/>
            </a:xfrm>
            <a:prstGeom prst="rect">
              <a:avLst/>
            </a:prstGeom>
            <a:noFill/>
            <a:ln w="9525" algn="ctr">
              <a:noFill/>
              <a:miter lim="800000"/>
              <a:headEnd/>
              <a:tailEnd/>
            </a:ln>
          </p:spPr>
          <p:txBody>
            <a:bodyPr wrap="square" lIns="0" tIns="0" rIns="0" bIns="0">
              <a:spAutoFit/>
            </a:bodyPr>
            <a:lstStyle/>
            <a:p>
              <a:pPr algn="ctr" eaLnBrk="0" hangingPunct="0">
                <a:lnSpc>
                  <a:spcPct val="85000"/>
                </a:lnSpc>
                <a:buClr>
                  <a:srgbClr val="FD0000"/>
                </a:buClr>
              </a:pPr>
              <a:r>
                <a:rPr lang="ru-RU" sz="1100" b="0" dirty="0" smtClean="0"/>
                <a:t>Активный бизнес-анализ</a:t>
              </a:r>
              <a:endParaRPr lang="en-US" sz="1100" b="0" dirty="0">
                <a:latin typeface="Arial Unicode MS" pitchFamily="34" charset="-128"/>
              </a:endParaRPr>
            </a:p>
          </p:txBody>
        </p:sp>
        <p:sp>
          <p:nvSpPr>
            <p:cNvPr id="1045" name="Text Box 41"/>
            <p:cNvSpPr txBox="1">
              <a:spLocks noChangeArrowheads="1"/>
            </p:cNvSpPr>
            <p:nvPr/>
          </p:nvSpPr>
          <p:spPr bwMode="auto">
            <a:xfrm>
              <a:off x="5917066" y="5747657"/>
              <a:ext cx="1071562" cy="287771"/>
            </a:xfrm>
            <a:prstGeom prst="rect">
              <a:avLst/>
            </a:prstGeom>
            <a:noFill/>
            <a:ln w="9525" algn="ctr">
              <a:noFill/>
              <a:miter lim="800000"/>
              <a:headEnd/>
              <a:tailEnd/>
            </a:ln>
          </p:spPr>
          <p:txBody>
            <a:bodyPr lIns="0" tIns="0" rIns="0" bIns="0">
              <a:spAutoFit/>
            </a:bodyPr>
            <a:lstStyle/>
            <a:p>
              <a:pPr algn="ctr" eaLnBrk="0" hangingPunct="0">
                <a:lnSpc>
                  <a:spcPct val="85000"/>
                </a:lnSpc>
                <a:buClr>
                  <a:srgbClr val="FD0000"/>
                </a:buClr>
              </a:pPr>
              <a:r>
                <a:rPr lang="ru-RU" sz="1100" dirty="0" smtClean="0"/>
                <a:t>Карты показателей</a:t>
              </a:r>
              <a:endParaRPr lang="en-US" sz="1100" b="0" dirty="0"/>
            </a:p>
          </p:txBody>
        </p:sp>
        <p:sp>
          <p:nvSpPr>
            <p:cNvPr id="1046" name="Rectangle 76"/>
            <p:cNvSpPr>
              <a:spLocks noChangeArrowheads="1"/>
            </p:cNvSpPr>
            <p:nvPr/>
          </p:nvSpPr>
          <p:spPr bwMode="auto">
            <a:xfrm>
              <a:off x="1692275" y="1566863"/>
              <a:ext cx="142875" cy="141287"/>
            </a:xfrm>
            <a:prstGeom prst="rect">
              <a:avLst/>
            </a:prstGeom>
            <a:noFill/>
            <a:ln w="9525" algn="ctr">
              <a:noFill/>
              <a:round/>
              <a:headEnd/>
              <a:tailEnd/>
            </a:ln>
          </p:spPr>
          <p:txBody>
            <a:bodyPr lIns="92075" tIns="46038" rIns="92075" bIns="46038">
              <a:spAutoFit/>
            </a:bodyPr>
            <a:lstStyle/>
            <a:p>
              <a:pPr marL="119063" indent="-119063" algn="ctr">
                <a:lnSpc>
                  <a:spcPct val="90000"/>
                </a:lnSpc>
                <a:spcBef>
                  <a:spcPct val="50000"/>
                </a:spcBef>
                <a:buClr>
                  <a:schemeClr val="accent1"/>
                </a:buClr>
              </a:pPr>
              <a:endParaRPr lang="ru-RU"/>
            </a:p>
          </p:txBody>
        </p:sp>
        <p:sp>
          <p:nvSpPr>
            <p:cNvPr id="1047" name="Rectangle 77"/>
            <p:cNvSpPr>
              <a:spLocks noChangeArrowheads="1"/>
            </p:cNvSpPr>
            <p:nvPr/>
          </p:nvSpPr>
          <p:spPr bwMode="auto">
            <a:xfrm>
              <a:off x="1536700" y="1471613"/>
              <a:ext cx="825500" cy="639762"/>
            </a:xfrm>
            <a:prstGeom prst="rect">
              <a:avLst/>
            </a:prstGeom>
            <a:noFill/>
            <a:ln w="9525" algn="ctr">
              <a:noFill/>
              <a:round/>
              <a:headEnd/>
              <a:tailEnd/>
            </a:ln>
          </p:spPr>
          <p:txBody>
            <a:bodyPr lIns="92075" tIns="46038" rIns="92075" bIns="46038">
              <a:spAutoFit/>
            </a:bodyPr>
            <a:lstStyle/>
            <a:p>
              <a:pPr marL="119063" indent="-119063" algn="ctr">
                <a:lnSpc>
                  <a:spcPct val="90000"/>
                </a:lnSpc>
                <a:spcBef>
                  <a:spcPct val="50000"/>
                </a:spcBef>
                <a:buClr>
                  <a:schemeClr val="accent1"/>
                </a:buClr>
              </a:pPr>
              <a:endParaRPr lang="ru-RU"/>
            </a:p>
          </p:txBody>
        </p:sp>
        <p:pic>
          <p:nvPicPr>
            <p:cNvPr id="1049" name="Picture 2"/>
            <p:cNvPicPr>
              <a:picLocks noChangeAspect="1" noChangeArrowheads="1"/>
            </p:cNvPicPr>
            <p:nvPr/>
          </p:nvPicPr>
          <p:blipFill>
            <a:blip r:embed="rId4" cstate="print"/>
            <a:srcRect/>
            <a:stretch>
              <a:fillRect/>
            </a:stretch>
          </p:blipFill>
          <p:spPr bwMode="auto">
            <a:xfrm>
              <a:off x="6509656" y="3766455"/>
              <a:ext cx="1099457" cy="653684"/>
            </a:xfrm>
            <a:prstGeom prst="rect">
              <a:avLst/>
            </a:prstGeom>
            <a:noFill/>
            <a:ln w="9525" algn="ctr">
              <a:noFill/>
              <a:miter lim="800000"/>
              <a:headEnd/>
              <a:tailEnd/>
            </a:ln>
          </p:spPr>
        </p:pic>
        <p:sp>
          <p:nvSpPr>
            <p:cNvPr id="1050" name="Text Box 30"/>
            <p:cNvSpPr txBox="1">
              <a:spLocks noChangeArrowheads="1"/>
            </p:cNvSpPr>
            <p:nvPr/>
          </p:nvSpPr>
          <p:spPr bwMode="auto">
            <a:xfrm>
              <a:off x="6077856" y="4474028"/>
              <a:ext cx="1357313" cy="287771"/>
            </a:xfrm>
            <a:prstGeom prst="rect">
              <a:avLst/>
            </a:prstGeom>
            <a:noFill/>
            <a:ln w="9525" algn="ctr">
              <a:noFill/>
              <a:miter lim="800000"/>
              <a:headEnd/>
              <a:tailEnd/>
            </a:ln>
          </p:spPr>
          <p:txBody>
            <a:bodyPr lIns="0" tIns="0" rIns="0" bIns="0">
              <a:spAutoFit/>
            </a:bodyPr>
            <a:lstStyle/>
            <a:p>
              <a:pPr algn="ctr" eaLnBrk="0" hangingPunct="0">
                <a:lnSpc>
                  <a:spcPct val="85000"/>
                </a:lnSpc>
                <a:buClr>
                  <a:srgbClr val="FD0000"/>
                </a:buClr>
              </a:pPr>
              <a:r>
                <a:rPr lang="ru-RU" sz="1100" b="0" dirty="0" smtClean="0"/>
                <a:t>Пространственная</a:t>
              </a:r>
            </a:p>
            <a:p>
              <a:pPr algn="ctr" eaLnBrk="0" hangingPunct="0">
                <a:lnSpc>
                  <a:spcPct val="85000"/>
                </a:lnSpc>
                <a:buClr>
                  <a:srgbClr val="FD0000"/>
                </a:buClr>
              </a:pPr>
              <a:r>
                <a:rPr lang="ru-RU" sz="1100" dirty="0" smtClean="0"/>
                <a:t>аналитика</a:t>
              </a:r>
              <a:endParaRPr lang="en-US" sz="1100" b="0" dirty="0"/>
            </a:p>
          </p:txBody>
        </p:sp>
        <p:cxnSp>
          <p:nvCxnSpPr>
            <p:cNvPr id="1051" name="Elbow Connector 93"/>
            <p:cNvCxnSpPr>
              <a:cxnSpLocks noChangeShapeType="1"/>
            </p:cNvCxnSpPr>
            <p:nvPr/>
          </p:nvCxnSpPr>
          <p:spPr bwMode="auto">
            <a:xfrm>
              <a:off x="2971800" y="1643740"/>
              <a:ext cx="914400" cy="914400"/>
            </a:xfrm>
            <a:prstGeom prst="bentConnector3">
              <a:avLst>
                <a:gd name="adj1" fmla="val 50000"/>
              </a:avLst>
            </a:prstGeom>
            <a:noFill/>
            <a:ln w="9525" algn="ctr">
              <a:noFill/>
              <a:round/>
              <a:headEnd/>
              <a:tailEnd/>
            </a:ln>
          </p:spPr>
        </p:cxnSp>
        <p:graphicFrame>
          <p:nvGraphicFramePr>
            <p:cNvPr id="1026" name="Object 2"/>
            <p:cNvGraphicFramePr>
              <a:graphicFrameLocks/>
            </p:cNvGraphicFramePr>
            <p:nvPr/>
          </p:nvGraphicFramePr>
          <p:xfrm>
            <a:off x="4800600" y="2634340"/>
            <a:ext cx="473075" cy="496888"/>
          </p:xfrm>
          <a:graphic>
            <a:graphicData uri="http://schemas.openxmlformats.org/presentationml/2006/ole">
              <p:oleObj spid="_x0000_s1580034" name="Photo Editor Photo" r:id="rId5" imgW="1638529" imgH="2114845" progId="">
                <p:embed/>
              </p:oleObj>
            </a:graphicData>
          </a:graphic>
        </p:graphicFrame>
        <p:pic>
          <p:nvPicPr>
            <p:cNvPr id="1052"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191000" y="4158340"/>
              <a:ext cx="469900" cy="377825"/>
            </a:xfrm>
            <a:prstGeom prst="rect">
              <a:avLst/>
            </a:prstGeom>
            <a:noFill/>
            <a:ln w="9525">
              <a:noFill/>
              <a:miter lim="800000"/>
              <a:headEnd/>
              <a:tailEnd/>
            </a:ln>
          </p:spPr>
        </p:pic>
        <p:pic>
          <p:nvPicPr>
            <p:cNvPr id="1053" name="Picture 2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81400" y="2634340"/>
              <a:ext cx="549275" cy="360363"/>
            </a:xfrm>
            <a:prstGeom prst="rect">
              <a:avLst/>
            </a:prstGeom>
            <a:noFill/>
            <a:ln w="9525">
              <a:noFill/>
              <a:miter lim="800000"/>
              <a:headEnd/>
              <a:tailEnd/>
            </a:ln>
          </p:spPr>
        </p:pic>
        <p:pic>
          <p:nvPicPr>
            <p:cNvPr id="1054" name="Picture 2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425825" y="3543978"/>
              <a:ext cx="342900" cy="385762"/>
            </a:xfrm>
            <a:prstGeom prst="rect">
              <a:avLst/>
            </a:prstGeom>
            <a:noFill/>
            <a:ln w="9525">
              <a:noFill/>
              <a:miter lim="800000"/>
              <a:headEnd/>
              <a:tailEnd/>
            </a:ln>
          </p:spPr>
        </p:pic>
        <p:pic>
          <p:nvPicPr>
            <p:cNvPr id="1055" name="Picture 2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105400" y="3575728"/>
              <a:ext cx="398463" cy="354012"/>
            </a:xfrm>
            <a:prstGeom prst="rect">
              <a:avLst/>
            </a:prstGeom>
            <a:noFill/>
            <a:ln w="9525">
              <a:noFill/>
              <a:miter lim="800000"/>
              <a:headEnd/>
              <a:tailEnd/>
            </a:ln>
          </p:spPr>
        </p:pic>
        <p:pic>
          <p:nvPicPr>
            <p:cNvPr id="80" name="Picture 2"/>
            <p:cNvPicPr>
              <a:picLocks noChangeAspect="1" noChangeArrowheads="1"/>
            </p:cNvPicPr>
            <p:nvPr/>
          </p:nvPicPr>
          <p:blipFill>
            <a:blip r:embed="rId10" cstate="print">
              <a:extLst>
                <a:ext uri="{28A0092B-C50C-407E-A947-70E740481C1C}">
                  <a14:useLocalDpi xmlns="" xmlns:a14="http://schemas.microsoft.com/office/drawing/2010/main" val="0"/>
                </a:ext>
              </a:extLst>
            </a:blip>
            <a:stretch>
              <a:fillRect/>
            </a:stretch>
          </p:blipFill>
          <p:spPr bwMode="auto">
            <a:xfrm>
              <a:off x="2405744" y="1320450"/>
              <a:ext cx="839204" cy="839204"/>
            </a:xfrm>
            <a:prstGeom prst="rect">
              <a:avLst/>
            </a:prstGeom>
            <a:noFill/>
            <a:ln w="9525">
              <a:noFill/>
              <a:miter lim="800000"/>
              <a:headEnd/>
              <a:tailEnd/>
            </a:ln>
            <a:effectLst/>
          </p:spPr>
        </p:pic>
        <p:pic>
          <p:nvPicPr>
            <p:cNvPr id="81" name="Picture 10"/>
            <p:cNvPicPr>
              <a:picLocks noChangeAspect="1" noChangeArrowheads="1"/>
            </p:cNvPicPr>
            <p:nvPr/>
          </p:nvPicPr>
          <p:blipFill>
            <a:blip r:embed="rId11" cstate="print"/>
            <a:srcRect/>
            <a:stretch>
              <a:fillRect/>
            </a:stretch>
          </p:blipFill>
          <p:spPr bwMode="auto">
            <a:xfrm>
              <a:off x="3924479" y="983856"/>
              <a:ext cx="1017635" cy="681658"/>
            </a:xfrm>
            <a:prstGeom prst="rect">
              <a:avLst/>
            </a:prstGeom>
            <a:noFill/>
            <a:ln w="9525">
              <a:solidFill>
                <a:schemeClr val="accent4">
                  <a:lumMod val="65000"/>
                  <a:lumOff val="35000"/>
                </a:schemeClr>
              </a:solidFill>
              <a:miter lim="800000"/>
              <a:headEnd/>
              <a:tailEnd/>
            </a:ln>
            <a:effectLst/>
          </p:spPr>
        </p:pic>
        <p:pic>
          <p:nvPicPr>
            <p:cNvPr id="83"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tretch>
              <a:fillRect/>
            </a:stretch>
          </p:blipFill>
          <p:spPr bwMode="auto">
            <a:xfrm>
              <a:off x="5434649" y="1217910"/>
              <a:ext cx="752285" cy="752285"/>
            </a:xfrm>
            <a:prstGeom prst="rect">
              <a:avLst/>
            </a:prstGeom>
            <a:noFill/>
            <a:ln w="9525">
              <a:noFill/>
              <a:miter lim="800000"/>
              <a:headEnd/>
              <a:tailEnd/>
            </a:ln>
            <a:effectLst/>
          </p:spPr>
        </p:pic>
        <p:pic>
          <p:nvPicPr>
            <p:cNvPr id="86" name="Picture 12" descr="essbasecube"/>
            <p:cNvPicPr>
              <a:picLocks noChangeAspect="1" noChangeArrowheads="1"/>
            </p:cNvPicPr>
            <p:nvPr/>
          </p:nvPicPr>
          <p:blipFill>
            <a:blip r:embed="rId13" cstate="print"/>
            <a:srcRect/>
            <a:stretch>
              <a:fillRect/>
            </a:stretch>
          </p:blipFill>
          <p:spPr bwMode="auto">
            <a:xfrm>
              <a:off x="6302624" y="2481289"/>
              <a:ext cx="816633" cy="838854"/>
            </a:xfrm>
            <a:prstGeom prst="rect">
              <a:avLst/>
            </a:prstGeom>
            <a:noFill/>
          </p:spPr>
        </p:pic>
        <p:pic>
          <p:nvPicPr>
            <p:cNvPr id="87" name="Picture 86"/>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rot="21244180">
              <a:off x="2704418" y="4962214"/>
              <a:ext cx="712789" cy="821057"/>
            </a:xfrm>
            <a:prstGeom prst="rect">
              <a:avLst/>
            </a:prstGeom>
          </p:spPr>
        </p:pic>
        <p:pic>
          <p:nvPicPr>
            <p:cNvPr id="90" name="Picture 4"/>
            <p:cNvPicPr>
              <a:picLocks noChangeAspect="1" noChangeArrowheads="1"/>
            </p:cNvPicPr>
            <p:nvPr/>
          </p:nvPicPr>
          <p:blipFill>
            <a:blip r:embed="rId15" cstate="print">
              <a:extLst>
                <a:ext uri="{28A0092B-C50C-407E-A947-70E740481C1C}">
                  <a14:useLocalDpi xmlns="" xmlns:a14="http://schemas.microsoft.com/office/drawing/2010/main" val="0"/>
                </a:ext>
              </a:extLst>
            </a:blip>
            <a:stretch>
              <a:fillRect/>
            </a:stretch>
          </p:blipFill>
          <p:spPr bwMode="auto">
            <a:xfrm>
              <a:off x="5639500" y="4936742"/>
              <a:ext cx="1110719" cy="680285"/>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p:spPr>
        </p:pic>
        <p:grpSp>
          <p:nvGrpSpPr>
            <p:cNvPr id="4" name="Group 106"/>
            <p:cNvGrpSpPr/>
            <p:nvPr/>
          </p:nvGrpSpPr>
          <p:grpSpPr>
            <a:xfrm>
              <a:off x="1066794" y="3097849"/>
              <a:ext cx="1665515" cy="1876921"/>
              <a:chOff x="3768509" y="2461262"/>
              <a:chExt cx="2522633" cy="2466148"/>
            </a:xfrm>
          </p:grpSpPr>
          <p:grpSp>
            <p:nvGrpSpPr>
              <p:cNvPr id="7" name="Group 14"/>
              <p:cNvGrpSpPr/>
              <p:nvPr/>
            </p:nvGrpSpPr>
            <p:grpSpPr>
              <a:xfrm>
                <a:off x="4593771" y="3635830"/>
                <a:ext cx="1251858" cy="1001484"/>
                <a:chOff x="4593771" y="3635830"/>
                <a:chExt cx="1251858" cy="1001484"/>
              </a:xfrm>
            </p:grpSpPr>
            <p:sp>
              <p:nvSpPr>
                <p:cNvPr id="110" name="AutoShape 1"/>
                <p:cNvSpPr>
                  <a:spLocks/>
                </p:cNvSpPr>
                <p:nvPr/>
              </p:nvSpPr>
              <p:spPr bwMode="auto">
                <a:xfrm>
                  <a:off x="4593771" y="3635830"/>
                  <a:ext cx="1251858" cy="1001484"/>
                </a:xfrm>
                <a:prstGeom prst="roundRect">
                  <a:avLst>
                    <a:gd name="adj" fmla="val 3259"/>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lstStyle/>
                <a:p>
                  <a:pPr algn="ctr">
                    <a:lnSpc>
                      <a:spcPct val="90000"/>
                    </a:lnSpc>
                    <a:spcBef>
                      <a:spcPct val="50000"/>
                    </a:spcBef>
                    <a:buClr>
                      <a:schemeClr val="accent1"/>
                    </a:buClr>
                    <a:defRPr/>
                  </a:pPr>
                  <a:endParaRPr lang="en-US"/>
                </a:p>
              </p:txBody>
            </p:sp>
            <p:grpSp>
              <p:nvGrpSpPr>
                <p:cNvPr id="8" name="Group 13"/>
                <p:cNvGrpSpPr/>
                <p:nvPr/>
              </p:nvGrpSpPr>
              <p:grpSpPr>
                <a:xfrm>
                  <a:off x="4603352" y="3649618"/>
                  <a:ext cx="1176117" cy="965924"/>
                  <a:chOff x="4636010" y="3682275"/>
                  <a:chExt cx="1176117" cy="965924"/>
                </a:xfrm>
              </p:grpSpPr>
              <p:pic>
                <p:nvPicPr>
                  <p:cNvPr id="113" name="Picture 2"/>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4636010" y="3682275"/>
                    <a:ext cx="916853" cy="841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114" name="Picture 24"/>
                  <p:cNvPicPr>
                    <a:picLocks noChangeArrowheads="1"/>
                  </p:cNvPicPr>
                  <p:nvPr/>
                </p:nvPicPr>
                <p:blipFill>
                  <a:blip r:embed="rId17" cstate="print">
                    <a:extLst>
                      <a:ext uri="{28A0092B-C50C-407E-A947-70E740481C1C}">
                        <a14:useLocalDpi xmlns="" xmlns:a14="http://schemas.microsoft.com/office/drawing/2010/main" val="0"/>
                      </a:ext>
                    </a:extLst>
                  </a:blip>
                  <a:srcRect l="8484" t="26527" r="10649" b="30138"/>
                  <a:stretch>
                    <a:fillRect/>
                  </a:stretch>
                </p:blipFill>
                <p:spPr bwMode="auto">
                  <a:xfrm>
                    <a:off x="5029201" y="4114050"/>
                    <a:ext cx="782926" cy="534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grpSp>
          </p:grpSp>
          <p:graphicFrame>
            <p:nvGraphicFramePr>
              <p:cNvPr id="109" name="Diagram 108"/>
              <p:cNvGraphicFramePr/>
              <p:nvPr>
                <p:extLst>
                  <p:ext uri="{D42A27DB-BD31-4B8C-83A1-F6EECF244321}">
                    <p14:modId xmlns="" xmlns:p14="http://schemas.microsoft.com/office/powerpoint/2010/main" val="366443310"/>
                  </p:ext>
                </p:extLst>
              </p:nvPr>
            </p:nvGraphicFramePr>
            <p:xfrm>
              <a:off x="3768509" y="2461262"/>
              <a:ext cx="2522633" cy="246614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pic>
          <p:nvPicPr>
            <p:cNvPr id="115" name="Picture 25"/>
            <p:cNvPicPr>
              <a:picLocks noChangeAspect="1" noChangeArrowheads="1"/>
            </p:cNvPicPr>
            <p:nvPr/>
          </p:nvPicPr>
          <p:blipFill>
            <a:blip r:embed="rId23" cstate="print">
              <a:extLst>
                <a:ext uri="{28A0092B-C50C-407E-A947-70E740481C1C}">
                  <a14:useLocalDpi xmlns="" xmlns:a14="http://schemas.microsoft.com/office/drawing/2010/main" val="0"/>
                </a:ext>
              </a:extLst>
            </a:blip>
            <a:stretch>
              <a:fillRect/>
            </a:stretch>
          </p:blipFill>
          <p:spPr bwMode="auto">
            <a:xfrm>
              <a:off x="3940660" y="5214256"/>
              <a:ext cx="1349797" cy="784583"/>
            </a:xfrm>
            <a:prstGeom prst="rect">
              <a:avLst/>
            </a:prstGeom>
            <a:noFill/>
            <a:ln w="9525">
              <a:noFill/>
              <a:miter lim="800000"/>
              <a:headEnd/>
              <a:tailEnd/>
            </a:ln>
          </p:spPr>
        </p:pic>
        <p:pic>
          <p:nvPicPr>
            <p:cNvPr id="116" name="Picture 52"/>
            <p:cNvPicPr>
              <a:picLocks noChangeAspect="1" noChangeArrowheads="1"/>
            </p:cNvPicPr>
            <p:nvPr/>
          </p:nvPicPr>
          <p:blipFill>
            <a:blip r:embed="rId24" cstate="print">
              <a:extLst>
                <a:ext uri="{28A0092B-C50C-407E-A947-70E740481C1C}">
                  <a14:useLocalDpi xmlns="" xmlns:a14="http://schemas.microsoft.com/office/drawing/2010/main" val="0"/>
                </a:ext>
              </a:extLst>
            </a:blip>
            <a:stretch>
              <a:fillRect/>
            </a:stretch>
          </p:blipFill>
          <p:spPr bwMode="auto">
            <a:xfrm>
              <a:off x="1382485" y="2508757"/>
              <a:ext cx="903515" cy="740765"/>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p:spPr>
        </p:pic>
        <p:sp>
          <p:nvSpPr>
            <p:cNvPr id="117" name="Text Box 39"/>
            <p:cNvSpPr txBox="1">
              <a:spLocks noChangeArrowheads="1"/>
            </p:cNvSpPr>
            <p:nvPr/>
          </p:nvSpPr>
          <p:spPr bwMode="auto">
            <a:xfrm>
              <a:off x="3839257" y="5998029"/>
              <a:ext cx="1799542" cy="206828"/>
            </a:xfrm>
            <a:prstGeom prst="rect">
              <a:avLst/>
            </a:prstGeom>
            <a:noFill/>
            <a:ln w="9525" algn="ctr">
              <a:noFill/>
              <a:miter lim="800000"/>
              <a:headEnd/>
              <a:tailEnd/>
            </a:ln>
          </p:spPr>
          <p:txBody>
            <a:bodyPr wrap="square" lIns="0" tIns="0" rIns="0" bIns="0">
              <a:noAutofit/>
            </a:bodyPr>
            <a:lstStyle/>
            <a:p>
              <a:pPr algn="ctr" eaLnBrk="0" hangingPunct="0">
                <a:lnSpc>
                  <a:spcPct val="85000"/>
                </a:lnSpc>
                <a:buClr>
                  <a:srgbClr val="FD0000"/>
                </a:buClr>
              </a:pPr>
              <a:r>
                <a:rPr lang="ru-RU" sz="1100" b="0" dirty="0" smtClean="0"/>
                <a:t>Интеграция с </a:t>
              </a:r>
              <a:r>
                <a:rPr lang="en-US" sz="1100" b="0" dirty="0" smtClean="0"/>
                <a:t>MS Office</a:t>
              </a:r>
              <a:endParaRPr lang="en-US" sz="1100" b="0" dirty="0"/>
            </a:p>
          </p:txBody>
        </p:sp>
        <p:sp>
          <p:nvSpPr>
            <p:cNvPr id="118" name="Rectangle 49"/>
            <p:cNvSpPr>
              <a:spLocks noChangeArrowheads="1"/>
            </p:cNvSpPr>
            <p:nvPr/>
          </p:nvSpPr>
          <p:spPr bwMode="auto">
            <a:xfrm>
              <a:off x="6194199" y="3360510"/>
              <a:ext cx="1312862" cy="236219"/>
            </a:xfrm>
            <a:prstGeom prst="rect">
              <a:avLst/>
            </a:prstGeom>
            <a:noFill/>
            <a:ln w="9525">
              <a:noFill/>
              <a:miter lim="800000"/>
              <a:headEnd/>
              <a:tailEnd/>
            </a:ln>
          </p:spPr>
          <p:txBody>
            <a:bodyPr>
              <a:spAutoFit/>
            </a:bodyPr>
            <a:lstStyle/>
            <a:p>
              <a:pPr algn="ctr" eaLnBrk="0" hangingPunct="0">
                <a:lnSpc>
                  <a:spcPct val="85000"/>
                </a:lnSpc>
                <a:buClr>
                  <a:srgbClr val="FD0000"/>
                </a:buClr>
              </a:pPr>
              <a:r>
                <a:rPr lang="en-US" sz="1100" dirty="0" smtClean="0"/>
                <a:t>OLAP</a:t>
              </a:r>
              <a:r>
                <a:rPr lang="ru-RU" sz="1100" dirty="0" smtClean="0"/>
                <a:t>-анализ</a:t>
              </a:r>
              <a:endParaRPr lang="en-US" sz="1100" b="0" dirty="0"/>
            </a:p>
          </p:txBody>
        </p:sp>
        <p:sp>
          <p:nvSpPr>
            <p:cNvPr id="119" name="Rectangle 49"/>
            <p:cNvSpPr>
              <a:spLocks noChangeArrowheads="1"/>
            </p:cNvSpPr>
            <p:nvPr/>
          </p:nvSpPr>
          <p:spPr bwMode="auto">
            <a:xfrm>
              <a:off x="1252085" y="3523796"/>
              <a:ext cx="1312862" cy="380104"/>
            </a:xfrm>
            <a:prstGeom prst="rect">
              <a:avLst/>
            </a:prstGeom>
            <a:noFill/>
            <a:ln w="9525">
              <a:noFill/>
              <a:miter lim="800000"/>
              <a:headEnd/>
              <a:tailEnd/>
            </a:ln>
          </p:spPr>
          <p:txBody>
            <a:bodyPr>
              <a:spAutoFit/>
            </a:bodyPr>
            <a:lstStyle/>
            <a:p>
              <a:pPr algn="ctr" eaLnBrk="0" hangingPunct="0">
                <a:lnSpc>
                  <a:spcPct val="85000"/>
                </a:lnSpc>
                <a:buClr>
                  <a:srgbClr val="FD0000"/>
                </a:buClr>
              </a:pPr>
              <a:r>
                <a:rPr lang="ru-RU" sz="1100" b="0" dirty="0" smtClean="0"/>
                <a:t>Предиктивная аналитика</a:t>
              </a:r>
              <a:endParaRPr lang="en-US" sz="1100" b="0" dirty="0"/>
            </a:p>
          </p:txBody>
        </p:sp>
      </p:gr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1778" name="Rectangle 2"/>
          <p:cNvSpPr>
            <a:spLocks noGrp="1" noChangeArrowheads="1"/>
          </p:cNvSpPr>
          <p:nvPr>
            <p:ph type="title"/>
          </p:nvPr>
        </p:nvSpPr>
        <p:spPr>
          <a:xfrm>
            <a:off x="889000" y="304800"/>
            <a:ext cx="7581900" cy="611188"/>
          </a:xfrm>
        </p:spPr>
        <p:txBody>
          <a:bodyPr/>
          <a:lstStyle/>
          <a:p>
            <a:r>
              <a:rPr lang="ru-RU"/>
              <a:t>Дополнительная информация</a:t>
            </a:r>
            <a:endParaRPr lang="en-US"/>
          </a:p>
        </p:txBody>
      </p:sp>
      <p:sp>
        <p:nvSpPr>
          <p:cNvPr id="2251779" name="Text Box 3"/>
          <p:cNvSpPr txBox="1">
            <a:spLocks noChangeArrowheads="1"/>
          </p:cNvSpPr>
          <p:nvPr/>
        </p:nvSpPr>
        <p:spPr bwMode="auto">
          <a:xfrm>
            <a:off x="2314575" y="1828800"/>
            <a:ext cx="4513263" cy="579438"/>
          </a:xfrm>
          <a:prstGeom prst="rect">
            <a:avLst/>
          </a:prstGeom>
          <a:noFill/>
          <a:ln w="9525">
            <a:noFill/>
            <a:miter lim="800000"/>
            <a:headEnd/>
            <a:tailEnd/>
          </a:ln>
          <a:effectLst/>
        </p:spPr>
        <p:txBody>
          <a:bodyPr wrap="none">
            <a:spAutoFit/>
          </a:bodyPr>
          <a:lstStyle/>
          <a:p>
            <a:pPr eaLnBrk="0" hangingPunct="0">
              <a:lnSpc>
                <a:spcPct val="100000"/>
              </a:lnSpc>
              <a:spcBef>
                <a:spcPct val="0"/>
              </a:spcBef>
              <a:buClrTx/>
            </a:pPr>
            <a:r>
              <a:rPr lang="en-US" sz="3200" b="0">
                <a:hlinkClick r:id="rId2"/>
              </a:rPr>
              <a:t>http://search.oracle.com</a:t>
            </a:r>
            <a:endParaRPr lang="en-US" sz="3200" b="0"/>
          </a:p>
        </p:txBody>
      </p:sp>
      <p:sp>
        <p:nvSpPr>
          <p:cNvPr id="2251780" name="Rectangle 4"/>
          <p:cNvSpPr>
            <a:spLocks noChangeArrowheads="1"/>
          </p:cNvSpPr>
          <p:nvPr/>
        </p:nvSpPr>
        <p:spPr bwMode="auto">
          <a:xfrm>
            <a:off x="1676400" y="2751138"/>
            <a:ext cx="4932363" cy="466725"/>
          </a:xfrm>
          <a:prstGeom prst="rect">
            <a:avLst/>
          </a:prstGeom>
          <a:noFill/>
          <a:ln w="9525">
            <a:solidFill>
              <a:schemeClr val="tx1"/>
            </a:solidFill>
            <a:miter lim="800000"/>
            <a:headEnd/>
            <a:tailEnd/>
          </a:ln>
          <a:effectLst/>
        </p:spPr>
        <p:txBody>
          <a:bodyPr anchor="ctr">
            <a:spAutoFit/>
          </a:bodyPr>
          <a:lstStyle/>
          <a:p>
            <a:pPr algn="l" eaLnBrk="0" hangingPunct="0">
              <a:lnSpc>
                <a:spcPct val="100000"/>
              </a:lnSpc>
              <a:spcBef>
                <a:spcPct val="0"/>
              </a:spcBef>
              <a:buClrTx/>
            </a:pPr>
            <a:r>
              <a:rPr lang="en-US" sz="2400" b="0"/>
              <a:t>Oracle Business Intelligence </a:t>
            </a:r>
            <a:endParaRPr lang="ru-RU" sz="2400" b="0"/>
          </a:p>
        </p:txBody>
      </p:sp>
      <p:sp>
        <p:nvSpPr>
          <p:cNvPr id="2251781" name="Text Box 5"/>
          <p:cNvSpPr txBox="1">
            <a:spLocks noChangeArrowheads="1"/>
          </p:cNvSpPr>
          <p:nvPr/>
        </p:nvSpPr>
        <p:spPr bwMode="auto">
          <a:xfrm>
            <a:off x="3184525" y="4232275"/>
            <a:ext cx="184150" cy="457200"/>
          </a:xfrm>
          <a:prstGeom prst="rect">
            <a:avLst/>
          </a:prstGeom>
          <a:noFill/>
          <a:ln w="9525">
            <a:noFill/>
            <a:miter lim="800000"/>
            <a:headEnd/>
            <a:tailEnd/>
          </a:ln>
          <a:effectLst/>
        </p:spPr>
        <p:txBody>
          <a:bodyPr wrap="none">
            <a:spAutoFit/>
          </a:bodyPr>
          <a:lstStyle/>
          <a:p>
            <a:pPr algn="l" eaLnBrk="0" hangingPunct="0">
              <a:lnSpc>
                <a:spcPct val="100000"/>
              </a:lnSpc>
              <a:spcBef>
                <a:spcPct val="0"/>
              </a:spcBef>
              <a:buClrTx/>
            </a:pPr>
            <a:endParaRPr lang="ru-RU" sz="2400" b="0">
              <a:latin typeface="Times New Roman" pitchFamily="18" charset="0"/>
            </a:endParaRPr>
          </a:p>
        </p:txBody>
      </p:sp>
      <p:grpSp>
        <p:nvGrpSpPr>
          <p:cNvPr id="2" name="Group 6"/>
          <p:cNvGrpSpPr>
            <a:grpSpLocks/>
          </p:cNvGrpSpPr>
          <p:nvPr/>
        </p:nvGrpSpPr>
        <p:grpSpPr bwMode="auto">
          <a:xfrm>
            <a:off x="6756400" y="2806700"/>
            <a:ext cx="381000" cy="381000"/>
            <a:chOff x="1008" y="2736"/>
            <a:chExt cx="480" cy="480"/>
          </a:xfrm>
        </p:grpSpPr>
        <p:sp>
          <p:nvSpPr>
            <p:cNvPr id="2251783" name="Oval 7"/>
            <p:cNvSpPr>
              <a:spLocks noChangeArrowheads="1"/>
            </p:cNvSpPr>
            <p:nvPr/>
          </p:nvSpPr>
          <p:spPr bwMode="auto">
            <a:xfrm>
              <a:off x="1104" y="2832"/>
              <a:ext cx="192" cy="192"/>
            </a:xfrm>
            <a:prstGeom prst="ellipse">
              <a:avLst/>
            </a:prstGeom>
            <a:noFill/>
            <a:ln w="38100">
              <a:solidFill>
                <a:schemeClr val="tx1"/>
              </a:solidFill>
              <a:round/>
              <a:headEnd/>
              <a:tailEnd/>
            </a:ln>
            <a:effectLst/>
          </p:spPr>
          <p:txBody>
            <a:bodyPr wrap="none" anchor="ctr"/>
            <a:lstStyle/>
            <a:p>
              <a:endParaRPr lang="ru-RU"/>
            </a:p>
          </p:txBody>
        </p:sp>
        <p:sp>
          <p:nvSpPr>
            <p:cNvPr id="2251784" name="Line 8"/>
            <p:cNvSpPr>
              <a:spLocks noChangeShapeType="1"/>
            </p:cNvSpPr>
            <p:nvPr/>
          </p:nvSpPr>
          <p:spPr bwMode="auto">
            <a:xfrm>
              <a:off x="1296" y="3024"/>
              <a:ext cx="144" cy="144"/>
            </a:xfrm>
            <a:prstGeom prst="line">
              <a:avLst/>
            </a:prstGeom>
            <a:noFill/>
            <a:ln w="38100">
              <a:solidFill>
                <a:schemeClr val="tx1"/>
              </a:solidFill>
              <a:round/>
              <a:headEnd/>
              <a:tailEnd/>
            </a:ln>
            <a:effectLst/>
          </p:spPr>
          <p:txBody>
            <a:bodyPr/>
            <a:lstStyle/>
            <a:p>
              <a:endParaRPr lang="ru-RU"/>
            </a:p>
          </p:txBody>
        </p:sp>
        <p:sp>
          <p:nvSpPr>
            <p:cNvPr id="2251785" name="Rectangle 9"/>
            <p:cNvSpPr>
              <a:spLocks noChangeArrowheads="1"/>
            </p:cNvSpPr>
            <p:nvPr/>
          </p:nvSpPr>
          <p:spPr bwMode="auto">
            <a:xfrm>
              <a:off x="1008" y="2736"/>
              <a:ext cx="480" cy="480"/>
            </a:xfrm>
            <a:prstGeom prst="rect">
              <a:avLst/>
            </a:prstGeom>
            <a:noFill/>
            <a:ln w="38100">
              <a:solidFill>
                <a:schemeClr val="tx1"/>
              </a:solidFill>
              <a:miter lim="800000"/>
              <a:headEnd/>
              <a:tailEnd/>
            </a:ln>
            <a:effectLst/>
          </p:spPr>
          <p:txBody>
            <a:bodyPr wrap="none" anchor="ctr"/>
            <a:lstStyle/>
            <a:p>
              <a:endParaRPr lang="ru-RU"/>
            </a:p>
          </p:txBody>
        </p:sp>
      </p:grpSp>
      <p:sp>
        <p:nvSpPr>
          <p:cNvPr id="2251786" name="Text Box 10"/>
          <p:cNvSpPr txBox="1">
            <a:spLocks noChangeArrowheads="1"/>
          </p:cNvSpPr>
          <p:nvPr/>
        </p:nvSpPr>
        <p:spPr bwMode="auto">
          <a:xfrm>
            <a:off x="1597293" y="3764961"/>
            <a:ext cx="6837790" cy="893194"/>
          </a:xfrm>
          <a:prstGeom prst="rect">
            <a:avLst/>
          </a:prstGeom>
          <a:noFill/>
          <a:ln w="9525">
            <a:noFill/>
            <a:miter lim="800000"/>
            <a:headEnd/>
            <a:tailEnd/>
          </a:ln>
          <a:effectLst/>
        </p:spPr>
        <p:txBody>
          <a:bodyPr wrap="square" lIns="92075" tIns="46038" rIns="92075" bIns="46038">
            <a:spAutoFit/>
          </a:bodyPr>
          <a:lstStyle/>
          <a:p>
            <a:r>
              <a:rPr lang="en-US" dirty="0" smtClean="0"/>
              <a:t>http</a:t>
            </a:r>
            <a:r>
              <a:rPr lang="en-US" dirty="0"/>
              <a:t>://www.oracle.com/businessintelligence</a:t>
            </a:r>
          </a:p>
          <a:p>
            <a:endParaRPr lang="en-US" sz="2800" dirty="0"/>
          </a:p>
        </p:txBody>
      </p:sp>
      <p:sp>
        <p:nvSpPr>
          <p:cNvPr id="2251787" name="Text Box 11"/>
          <p:cNvSpPr txBox="1">
            <a:spLocks noChangeArrowheads="1"/>
          </p:cNvSpPr>
          <p:nvPr/>
        </p:nvSpPr>
        <p:spPr bwMode="auto">
          <a:xfrm>
            <a:off x="1709738" y="4500563"/>
            <a:ext cx="5454650" cy="1324081"/>
          </a:xfrm>
          <a:prstGeom prst="rect">
            <a:avLst/>
          </a:prstGeom>
          <a:noFill/>
          <a:ln w="9525">
            <a:noFill/>
            <a:miter lim="800000"/>
            <a:headEnd/>
            <a:tailEnd/>
          </a:ln>
          <a:effectLst/>
        </p:spPr>
        <p:txBody>
          <a:bodyPr lIns="92075" tIns="46038" rIns="92075" bIns="46038">
            <a:spAutoFit/>
          </a:bodyPr>
          <a:lstStyle/>
          <a:p>
            <a:endParaRPr lang="en-US" sz="2800" dirty="0"/>
          </a:p>
          <a:p>
            <a:r>
              <a:rPr lang="en-US" sz="2400" dirty="0"/>
              <a:t>Olga.Gorchinskaya@oracle.com</a:t>
            </a:r>
          </a:p>
          <a:p>
            <a:endParaRPr lang="en-US" sz="2800"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932113" y="2667000"/>
            <a:ext cx="3700462" cy="1006475"/>
          </a:xfrm>
          <a:prstGeom prst="rect">
            <a:avLst/>
          </a:prstGeom>
          <a:noFill/>
          <a:ln w="9525">
            <a:noFill/>
            <a:miter lim="800000"/>
            <a:headEnd type="none" w="sm" len="sm"/>
            <a:tailEnd type="none" w="sm" len="sm"/>
          </a:ln>
        </p:spPr>
        <p:txBody>
          <a:bodyPr wrap="none" anchor="ctr">
            <a:spAutoFit/>
          </a:bodyPr>
          <a:lstStyle/>
          <a:p>
            <a:pPr eaLnBrk="0" hangingPunct="0">
              <a:lnSpc>
                <a:spcPct val="100000"/>
              </a:lnSpc>
              <a:spcBef>
                <a:spcPct val="0"/>
              </a:spcBef>
              <a:buClrTx/>
            </a:pPr>
            <a:r>
              <a:rPr lang="ru-RU" sz="6000">
                <a:solidFill>
                  <a:schemeClr val="accent1"/>
                </a:solidFill>
              </a:rPr>
              <a:t>Спасибо!</a:t>
            </a:r>
            <a:endParaRPr lang="en-US" sz="600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invGray">
          <a:xfrm>
            <a:off x="5105400" y="3657600"/>
            <a:ext cx="3314700" cy="749300"/>
          </a:xfrm>
          <a:prstGeom prst="rect">
            <a:avLst/>
          </a:prstGeom>
          <a:noFill/>
          <a:ln w="9525">
            <a:noFill/>
            <a:miter lim="800000"/>
            <a:headEnd/>
            <a:tailEnd/>
          </a:ln>
        </p:spPr>
        <p:txBody>
          <a:bodyPr lIns="92075" tIns="46038" rIns="92075" bIns="46038">
            <a:spAutoFit/>
          </a:bodyPr>
          <a:lstStyle/>
          <a:p>
            <a:pPr eaLnBrk="0" hangingPunct="0">
              <a:lnSpc>
                <a:spcPct val="80000"/>
              </a:lnSpc>
              <a:buClrTx/>
            </a:pPr>
            <a:r>
              <a:rPr lang="ru-RU" sz="5400" i="1">
                <a:solidFill>
                  <a:schemeClr val="bg2"/>
                </a:solidFill>
                <a:latin typeface="Times New Roman" pitchFamily="18" charset="0"/>
              </a:rPr>
              <a:t>ОТВЕТЫ</a:t>
            </a:r>
            <a:endParaRPr lang="en-US" sz="5400" i="1">
              <a:solidFill>
                <a:schemeClr val="bg2"/>
              </a:solidFill>
              <a:latin typeface="Times New Roman" pitchFamily="18" charset="0"/>
            </a:endParaRPr>
          </a:p>
        </p:txBody>
      </p:sp>
      <p:sp>
        <p:nvSpPr>
          <p:cNvPr id="71683" name="Rectangle 3"/>
          <p:cNvSpPr>
            <a:spLocks noChangeArrowheads="1"/>
          </p:cNvSpPr>
          <p:nvPr/>
        </p:nvSpPr>
        <p:spPr bwMode="invGray">
          <a:xfrm>
            <a:off x="533400" y="2743200"/>
            <a:ext cx="3771900" cy="749300"/>
          </a:xfrm>
          <a:prstGeom prst="rect">
            <a:avLst/>
          </a:prstGeom>
          <a:noFill/>
          <a:ln w="9525">
            <a:noFill/>
            <a:miter lim="800000"/>
            <a:headEnd/>
            <a:tailEnd/>
          </a:ln>
        </p:spPr>
        <p:txBody>
          <a:bodyPr lIns="92075" tIns="46038" rIns="92075" bIns="46038">
            <a:spAutoFit/>
          </a:bodyPr>
          <a:lstStyle/>
          <a:p>
            <a:pPr eaLnBrk="0" hangingPunct="0">
              <a:lnSpc>
                <a:spcPct val="80000"/>
              </a:lnSpc>
              <a:buClrTx/>
            </a:pPr>
            <a:r>
              <a:rPr lang="ru-RU" sz="5400" i="1">
                <a:solidFill>
                  <a:schemeClr val="bg2"/>
                </a:solidFill>
                <a:latin typeface="Times New Roman" pitchFamily="18" charset="0"/>
              </a:rPr>
              <a:t>ВОПРОСЫ</a:t>
            </a:r>
            <a:endParaRPr lang="en-US" sz="5400" i="1">
              <a:solidFill>
                <a:schemeClr val="bg2"/>
              </a:solidFill>
              <a:latin typeface="Times" pitchFamily="18" charset="0"/>
              <a:cs typeface="Times New Roman" pitchFamily="18" charset="0"/>
            </a:endParaRPr>
          </a:p>
        </p:txBody>
      </p:sp>
      <p:sp>
        <p:nvSpPr>
          <p:cNvPr id="71684" name="Rectangle 4"/>
          <p:cNvSpPr>
            <a:spLocks noChangeArrowheads="1"/>
          </p:cNvSpPr>
          <p:nvPr/>
        </p:nvSpPr>
        <p:spPr bwMode="invGray">
          <a:xfrm>
            <a:off x="2914650" y="1828800"/>
            <a:ext cx="3314700" cy="3468688"/>
          </a:xfrm>
          <a:prstGeom prst="rect">
            <a:avLst/>
          </a:prstGeom>
          <a:noFill/>
          <a:ln w="9525">
            <a:noFill/>
            <a:miter lim="800000"/>
            <a:headEnd/>
            <a:tailEnd/>
          </a:ln>
        </p:spPr>
        <p:txBody>
          <a:bodyPr lIns="92075" tIns="46038" rIns="92075" bIns="46038">
            <a:spAutoFit/>
          </a:bodyPr>
          <a:lstStyle/>
          <a:p>
            <a:pPr eaLnBrk="0" hangingPunct="0">
              <a:lnSpc>
                <a:spcPct val="80000"/>
              </a:lnSpc>
              <a:buClrTx/>
            </a:pPr>
            <a:r>
              <a:rPr lang="en-US" sz="27700" i="1">
                <a:solidFill>
                  <a:schemeClr val="accent1"/>
                </a:solidFill>
                <a:latin typeface="Times" pitchFamily="18" charset="0"/>
                <a:cs typeface="Times New Roman" pitchFamily="18" charset="0"/>
              </a:rPr>
              <a:t>&amp;</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0994" name="AutoShape 2"/>
          <p:cNvSpPr>
            <a:spLocks noChangeArrowheads="1"/>
          </p:cNvSpPr>
          <p:nvPr/>
        </p:nvSpPr>
        <p:spPr bwMode="auto">
          <a:xfrm>
            <a:off x="4305300" y="952500"/>
            <a:ext cx="4610100" cy="1476375"/>
          </a:xfrm>
          <a:prstGeom prst="roundRect">
            <a:avLst>
              <a:gd name="adj" fmla="val 16667"/>
            </a:avLst>
          </a:prstGeom>
          <a:solidFill>
            <a:schemeClr val="accent2"/>
          </a:solidFill>
          <a:ln w="9525" algn="ctr">
            <a:noFill/>
            <a:round/>
            <a:headEnd/>
            <a:tailEnd/>
          </a:ln>
          <a:effectLst>
            <a:outerShdw dist="107763" dir="2700000" algn="ctr" rotWithShape="0">
              <a:schemeClr val="bg2">
                <a:alpha val="50000"/>
              </a:schemeClr>
            </a:outerShdw>
          </a:effectLst>
        </p:spPr>
        <p:txBody>
          <a:bodyPr lIns="91435" tIns="45718" rIns="91435" bIns="45718" anchor="ctr">
            <a:spAutoFit/>
          </a:bodyPr>
          <a:lstStyle/>
          <a:p>
            <a:endParaRPr lang="ru-RU"/>
          </a:p>
        </p:txBody>
      </p:sp>
      <p:sp>
        <p:nvSpPr>
          <p:cNvPr id="2900995" name="AutoShape 3"/>
          <p:cNvSpPr>
            <a:spLocks noChangeArrowheads="1"/>
          </p:cNvSpPr>
          <p:nvPr/>
        </p:nvSpPr>
        <p:spPr bwMode="auto">
          <a:xfrm>
            <a:off x="254000" y="952500"/>
            <a:ext cx="3898900" cy="1489075"/>
          </a:xfrm>
          <a:prstGeom prst="roundRect">
            <a:avLst>
              <a:gd name="adj" fmla="val 16667"/>
            </a:avLst>
          </a:prstGeom>
          <a:solidFill>
            <a:schemeClr val="accent2"/>
          </a:solidFill>
          <a:ln w="9525" algn="ctr">
            <a:noFill/>
            <a:round/>
            <a:headEnd/>
            <a:tailEnd/>
          </a:ln>
          <a:effectLst>
            <a:outerShdw dist="107763" dir="2700000" algn="ctr" rotWithShape="0">
              <a:schemeClr val="bg2">
                <a:alpha val="50000"/>
              </a:schemeClr>
            </a:outerShdw>
          </a:effectLst>
        </p:spPr>
        <p:txBody>
          <a:bodyPr lIns="91435" tIns="45718" rIns="91435" bIns="45718" anchor="ctr">
            <a:spAutoFit/>
          </a:bodyPr>
          <a:lstStyle/>
          <a:p>
            <a:endParaRPr lang="ru-RU"/>
          </a:p>
        </p:txBody>
      </p:sp>
      <p:sp>
        <p:nvSpPr>
          <p:cNvPr id="2900996" name="AutoShape 4"/>
          <p:cNvSpPr>
            <a:spLocks noChangeArrowheads="1"/>
          </p:cNvSpPr>
          <p:nvPr/>
        </p:nvSpPr>
        <p:spPr bwMode="auto">
          <a:xfrm>
            <a:off x="254000" y="4302125"/>
            <a:ext cx="8699500" cy="1768475"/>
          </a:xfrm>
          <a:prstGeom prst="roundRect">
            <a:avLst>
              <a:gd name="adj" fmla="val 16667"/>
            </a:avLst>
          </a:prstGeom>
          <a:solidFill>
            <a:schemeClr val="accent2"/>
          </a:solidFill>
          <a:ln w="9525" algn="ctr">
            <a:noFill/>
            <a:round/>
            <a:headEnd/>
            <a:tailEnd/>
          </a:ln>
          <a:effectLst>
            <a:outerShdw dist="107763" dir="2700000" algn="ctr" rotWithShape="0">
              <a:schemeClr val="bg2">
                <a:alpha val="50000"/>
              </a:schemeClr>
            </a:outerShdw>
          </a:effectLst>
        </p:spPr>
        <p:txBody>
          <a:bodyPr lIns="91435" tIns="45718" rIns="91435" bIns="45718" anchor="ctr">
            <a:spAutoFit/>
          </a:bodyPr>
          <a:lstStyle/>
          <a:p>
            <a:endParaRPr lang="ru-RU"/>
          </a:p>
        </p:txBody>
      </p:sp>
      <p:sp>
        <p:nvSpPr>
          <p:cNvPr id="2900997" name="Rectangle 5"/>
          <p:cNvSpPr>
            <a:spLocks noChangeArrowheads="1"/>
          </p:cNvSpPr>
          <p:nvPr/>
        </p:nvSpPr>
        <p:spPr bwMode="auto">
          <a:xfrm>
            <a:off x="2603500" y="4749800"/>
            <a:ext cx="4051300" cy="1235075"/>
          </a:xfrm>
          <a:prstGeom prst="rect">
            <a:avLst/>
          </a:prstGeom>
          <a:gradFill rotWithShape="1">
            <a:gsLst>
              <a:gs pos="0">
                <a:schemeClr val="bg1"/>
              </a:gs>
              <a:gs pos="100000">
                <a:schemeClr val="bg1">
                  <a:gamma/>
                  <a:shade val="76078"/>
                  <a:invGamma/>
                </a:schemeClr>
              </a:gs>
            </a:gsLst>
            <a:lin ang="2700000" scaled="1"/>
          </a:gradFill>
          <a:ln w="28575" algn="ctr">
            <a:solidFill>
              <a:schemeClr val="bg1"/>
            </a:solidFill>
            <a:miter lim="800000"/>
            <a:headEnd/>
            <a:tailEnd/>
          </a:ln>
          <a:effectLst/>
        </p:spPr>
        <p:txBody>
          <a:bodyPr wrap="none" tIns="0" anchor="ctr"/>
          <a:lstStyle/>
          <a:p>
            <a:pPr eaLnBrk="0" hangingPunct="0">
              <a:lnSpc>
                <a:spcPct val="100000"/>
              </a:lnSpc>
              <a:spcBef>
                <a:spcPct val="0"/>
              </a:spcBef>
              <a:buClrTx/>
            </a:pPr>
            <a:endParaRPr lang="ru-RU" sz="1400"/>
          </a:p>
        </p:txBody>
      </p:sp>
      <p:sp>
        <p:nvSpPr>
          <p:cNvPr id="2900998" name="Rectangle 6"/>
          <p:cNvSpPr>
            <a:spLocks noChangeArrowheads="1"/>
          </p:cNvSpPr>
          <p:nvPr/>
        </p:nvSpPr>
        <p:spPr bwMode="auto">
          <a:xfrm>
            <a:off x="4673600" y="5219700"/>
            <a:ext cx="1917700" cy="292100"/>
          </a:xfrm>
          <a:prstGeom prst="rect">
            <a:avLst/>
          </a:prstGeom>
          <a:solidFill>
            <a:schemeClr val="accent2"/>
          </a:solidFill>
          <a:ln w="28575" algn="ctr">
            <a:solidFill>
              <a:schemeClr val="bg1"/>
            </a:solidFill>
            <a:miter lim="800000"/>
            <a:headEnd/>
            <a:tailEnd/>
          </a:ln>
          <a:effectLst/>
        </p:spPr>
        <p:txBody>
          <a:bodyPr wrap="none" anchor="ctr"/>
          <a:lstStyle/>
          <a:p>
            <a:pPr eaLnBrk="0" hangingPunct="0">
              <a:lnSpc>
                <a:spcPct val="100000"/>
              </a:lnSpc>
              <a:spcBef>
                <a:spcPct val="0"/>
              </a:spcBef>
              <a:buClrTx/>
            </a:pPr>
            <a:r>
              <a:rPr lang="en-US" sz="1400">
                <a:solidFill>
                  <a:schemeClr val="bg1"/>
                </a:solidFill>
              </a:rPr>
              <a:t>Oracle OLAP</a:t>
            </a:r>
          </a:p>
        </p:txBody>
      </p:sp>
      <p:sp>
        <p:nvSpPr>
          <p:cNvPr id="2900999" name="Rectangle 7"/>
          <p:cNvSpPr>
            <a:spLocks noChangeArrowheads="1"/>
          </p:cNvSpPr>
          <p:nvPr/>
        </p:nvSpPr>
        <p:spPr bwMode="auto">
          <a:xfrm>
            <a:off x="2679700" y="5600700"/>
            <a:ext cx="1905000" cy="304800"/>
          </a:xfrm>
          <a:prstGeom prst="rect">
            <a:avLst/>
          </a:prstGeom>
          <a:solidFill>
            <a:schemeClr val="accent2"/>
          </a:solidFill>
          <a:ln w="28575" algn="ctr">
            <a:solidFill>
              <a:schemeClr val="bg1"/>
            </a:solidFill>
            <a:miter lim="800000"/>
            <a:headEnd/>
            <a:tailEnd/>
          </a:ln>
          <a:effectLst/>
        </p:spPr>
        <p:txBody>
          <a:bodyPr wrap="none" anchor="ctr"/>
          <a:lstStyle/>
          <a:p>
            <a:pPr eaLnBrk="0" hangingPunct="0">
              <a:lnSpc>
                <a:spcPct val="100000"/>
              </a:lnSpc>
              <a:spcBef>
                <a:spcPct val="0"/>
              </a:spcBef>
              <a:buClrTx/>
            </a:pPr>
            <a:r>
              <a:rPr lang="en-US" sz="1400">
                <a:solidFill>
                  <a:schemeClr val="bg1"/>
                </a:solidFill>
              </a:rPr>
              <a:t>Oracle Data Mining</a:t>
            </a:r>
          </a:p>
        </p:txBody>
      </p:sp>
      <p:sp>
        <p:nvSpPr>
          <p:cNvPr id="2901000" name="Rectangle 8"/>
          <p:cNvSpPr>
            <a:spLocks noChangeArrowheads="1"/>
          </p:cNvSpPr>
          <p:nvPr/>
        </p:nvSpPr>
        <p:spPr bwMode="auto">
          <a:xfrm>
            <a:off x="2641600" y="5207000"/>
            <a:ext cx="1955800" cy="342900"/>
          </a:xfrm>
          <a:prstGeom prst="rect">
            <a:avLst/>
          </a:prstGeom>
          <a:solidFill>
            <a:schemeClr val="accent2"/>
          </a:solidFill>
          <a:ln w="28575" algn="ctr">
            <a:solidFill>
              <a:schemeClr val="bg1"/>
            </a:solidFill>
            <a:miter lim="800000"/>
            <a:headEnd/>
            <a:tailEnd/>
          </a:ln>
          <a:effectLst/>
        </p:spPr>
        <p:txBody>
          <a:bodyPr wrap="none" anchor="ctr"/>
          <a:lstStyle/>
          <a:p>
            <a:pPr eaLnBrk="0" hangingPunct="0">
              <a:lnSpc>
                <a:spcPct val="100000"/>
              </a:lnSpc>
              <a:spcBef>
                <a:spcPct val="0"/>
              </a:spcBef>
              <a:buClrTx/>
            </a:pPr>
            <a:r>
              <a:rPr lang="en-US" sz="1400">
                <a:solidFill>
                  <a:schemeClr val="bg1"/>
                </a:solidFill>
              </a:rPr>
              <a:t>Oracle Partitioning</a:t>
            </a:r>
          </a:p>
        </p:txBody>
      </p:sp>
      <p:sp>
        <p:nvSpPr>
          <p:cNvPr id="2901002" name="Rectangle 10"/>
          <p:cNvSpPr>
            <a:spLocks noChangeArrowheads="1"/>
          </p:cNvSpPr>
          <p:nvPr/>
        </p:nvSpPr>
        <p:spPr bwMode="auto">
          <a:xfrm>
            <a:off x="1066800" y="4279900"/>
            <a:ext cx="7239000" cy="457200"/>
          </a:xfrm>
          <a:prstGeom prst="rect">
            <a:avLst/>
          </a:prstGeom>
          <a:noFill/>
          <a:ln w="28575">
            <a:noFill/>
            <a:miter lim="800000"/>
            <a:headEnd/>
            <a:tailEnd/>
          </a:ln>
          <a:effectLst/>
        </p:spPr>
        <p:txBody>
          <a:bodyPr wrap="none" anchor="ctr"/>
          <a:lstStyle/>
          <a:p>
            <a:pPr eaLnBrk="0" hangingPunct="0">
              <a:lnSpc>
                <a:spcPct val="100000"/>
              </a:lnSpc>
              <a:spcBef>
                <a:spcPct val="0"/>
              </a:spcBef>
              <a:buClrTx/>
            </a:pPr>
            <a:r>
              <a:rPr lang="ru-RU" sz="1600">
                <a:solidFill>
                  <a:schemeClr val="bg1"/>
                </a:solidFill>
              </a:rPr>
              <a:t>ХРАНИЛИЩА И ВИТРИНЫ ДАННЫХ</a:t>
            </a:r>
            <a:endParaRPr lang="en-US" sz="1600">
              <a:solidFill>
                <a:schemeClr val="bg1"/>
              </a:solidFill>
            </a:endParaRPr>
          </a:p>
        </p:txBody>
      </p:sp>
      <p:sp>
        <p:nvSpPr>
          <p:cNvPr id="2901003" name="AutoShape 11"/>
          <p:cNvSpPr>
            <a:spLocks noChangeArrowheads="1"/>
          </p:cNvSpPr>
          <p:nvPr/>
        </p:nvSpPr>
        <p:spPr bwMode="auto">
          <a:xfrm>
            <a:off x="254000" y="2628900"/>
            <a:ext cx="8686800" cy="1552575"/>
          </a:xfrm>
          <a:prstGeom prst="roundRect">
            <a:avLst>
              <a:gd name="adj" fmla="val 16667"/>
            </a:avLst>
          </a:prstGeom>
          <a:solidFill>
            <a:schemeClr val="accent1"/>
          </a:solidFill>
          <a:ln w="9525" algn="ctr">
            <a:noFill/>
            <a:round/>
            <a:headEnd/>
            <a:tailEnd/>
          </a:ln>
          <a:effectLst>
            <a:outerShdw dist="107763" dir="2700000" algn="ctr" rotWithShape="0">
              <a:schemeClr val="bg2">
                <a:alpha val="50000"/>
              </a:schemeClr>
            </a:outerShdw>
          </a:effectLst>
        </p:spPr>
        <p:txBody>
          <a:bodyPr lIns="91435" tIns="45718" rIns="91435" bIns="45718" anchor="ctr">
            <a:spAutoFit/>
          </a:bodyPr>
          <a:lstStyle/>
          <a:p>
            <a:endParaRPr lang="ru-RU"/>
          </a:p>
        </p:txBody>
      </p:sp>
      <p:sp>
        <p:nvSpPr>
          <p:cNvPr id="2901005" name="Rectangle 13"/>
          <p:cNvSpPr>
            <a:spLocks noChangeArrowheads="1"/>
          </p:cNvSpPr>
          <p:nvPr/>
        </p:nvSpPr>
        <p:spPr bwMode="auto">
          <a:xfrm>
            <a:off x="838200" y="2733675"/>
            <a:ext cx="7239000" cy="457200"/>
          </a:xfrm>
          <a:prstGeom prst="rect">
            <a:avLst/>
          </a:prstGeom>
          <a:noFill/>
          <a:ln w="28575">
            <a:noFill/>
            <a:miter lim="800000"/>
            <a:headEnd/>
            <a:tailEnd/>
          </a:ln>
          <a:effectLst/>
        </p:spPr>
        <p:txBody>
          <a:bodyPr wrap="none" anchor="ctr"/>
          <a:lstStyle/>
          <a:p>
            <a:pPr eaLnBrk="0" hangingPunct="0">
              <a:lnSpc>
                <a:spcPct val="100000"/>
              </a:lnSpc>
              <a:spcBef>
                <a:spcPct val="0"/>
              </a:spcBef>
              <a:buClrTx/>
            </a:pPr>
            <a:r>
              <a:rPr lang="ru-RU" sz="1600">
                <a:solidFill>
                  <a:schemeClr val="bg1"/>
                </a:solidFill>
              </a:rPr>
              <a:t>ИНСТРУМЕНТЫ БИЗНЕС-АНАЛИЗА</a:t>
            </a:r>
            <a:endParaRPr lang="en-US" sz="1600">
              <a:solidFill>
                <a:schemeClr val="bg1"/>
              </a:solidFill>
            </a:endParaRPr>
          </a:p>
        </p:txBody>
      </p:sp>
      <p:sp>
        <p:nvSpPr>
          <p:cNvPr id="2901008" name="Rectangle 16"/>
          <p:cNvSpPr>
            <a:spLocks noChangeArrowheads="1"/>
          </p:cNvSpPr>
          <p:nvPr/>
        </p:nvSpPr>
        <p:spPr bwMode="auto">
          <a:xfrm>
            <a:off x="4508500" y="854075"/>
            <a:ext cx="4330700" cy="596900"/>
          </a:xfrm>
          <a:prstGeom prst="rect">
            <a:avLst/>
          </a:prstGeom>
          <a:noFill/>
          <a:ln w="28575">
            <a:noFill/>
            <a:miter lim="800000"/>
            <a:headEnd/>
            <a:tailEnd/>
          </a:ln>
          <a:effectLst/>
        </p:spPr>
        <p:txBody>
          <a:bodyPr wrap="none" anchor="ctr"/>
          <a:lstStyle/>
          <a:p>
            <a:pPr eaLnBrk="0" hangingPunct="0">
              <a:lnSpc>
                <a:spcPct val="100000"/>
              </a:lnSpc>
              <a:spcBef>
                <a:spcPct val="0"/>
              </a:spcBef>
              <a:buClrTx/>
            </a:pPr>
            <a:r>
              <a:rPr lang="ru-RU" sz="1600">
                <a:solidFill>
                  <a:schemeClr val="bg1"/>
                </a:solidFill>
              </a:rPr>
              <a:t>АНАЛИТИЧЕСКИЕ ПРИЛОЖЕНИЯ</a:t>
            </a:r>
            <a:endParaRPr lang="en-US" sz="1600">
              <a:solidFill>
                <a:schemeClr val="bg1"/>
              </a:solidFill>
            </a:endParaRPr>
          </a:p>
        </p:txBody>
      </p:sp>
      <p:sp>
        <p:nvSpPr>
          <p:cNvPr id="2901009" name="Rectangle 17"/>
          <p:cNvSpPr>
            <a:spLocks noChangeArrowheads="1"/>
          </p:cNvSpPr>
          <p:nvPr/>
        </p:nvSpPr>
        <p:spPr bwMode="auto">
          <a:xfrm>
            <a:off x="331788" y="1625600"/>
            <a:ext cx="1993900" cy="241300"/>
          </a:xfrm>
          <a:prstGeom prst="rect">
            <a:avLst/>
          </a:prstGeom>
          <a:gradFill rotWithShape="1">
            <a:gsLst>
              <a:gs pos="0">
                <a:schemeClr val="bg1"/>
              </a:gs>
              <a:gs pos="100000">
                <a:schemeClr val="bg1">
                  <a:gamma/>
                  <a:shade val="76078"/>
                  <a:invGamma/>
                </a:schemeClr>
              </a:gs>
            </a:gsLst>
            <a:lin ang="2700000" scaled="1"/>
          </a:gradFill>
          <a:ln w="28575">
            <a:solidFill>
              <a:schemeClr val="bg1"/>
            </a:solidFill>
            <a:miter lim="800000"/>
            <a:headEnd/>
            <a:tailEnd/>
          </a:ln>
          <a:effectLst/>
        </p:spPr>
        <p:txBody>
          <a:bodyPr wrap="none" anchor="ctr"/>
          <a:lstStyle/>
          <a:p>
            <a:pPr eaLnBrk="0" hangingPunct="0">
              <a:lnSpc>
                <a:spcPct val="100000"/>
              </a:lnSpc>
              <a:spcBef>
                <a:spcPct val="0"/>
              </a:spcBef>
              <a:buClrTx/>
            </a:pPr>
            <a:r>
              <a:rPr lang="en-US" sz="1400"/>
              <a:t>Hyperion Planing</a:t>
            </a:r>
          </a:p>
        </p:txBody>
      </p:sp>
      <p:sp>
        <p:nvSpPr>
          <p:cNvPr id="2901010" name="Rectangle 18"/>
          <p:cNvSpPr>
            <a:spLocks noChangeArrowheads="1"/>
          </p:cNvSpPr>
          <p:nvPr/>
        </p:nvSpPr>
        <p:spPr bwMode="auto">
          <a:xfrm>
            <a:off x="357188" y="1930400"/>
            <a:ext cx="1981200" cy="304800"/>
          </a:xfrm>
          <a:prstGeom prst="rect">
            <a:avLst/>
          </a:prstGeom>
          <a:gradFill rotWithShape="1">
            <a:gsLst>
              <a:gs pos="0">
                <a:schemeClr val="bg1"/>
              </a:gs>
              <a:gs pos="100000">
                <a:schemeClr val="bg1">
                  <a:gamma/>
                  <a:shade val="76078"/>
                  <a:invGamma/>
                </a:schemeClr>
              </a:gs>
            </a:gsLst>
            <a:lin ang="2700000" scaled="1"/>
          </a:gradFill>
          <a:ln w="28575">
            <a:solidFill>
              <a:schemeClr val="bg1"/>
            </a:solidFill>
            <a:miter lim="800000"/>
            <a:headEnd/>
            <a:tailEnd/>
          </a:ln>
          <a:effectLst/>
        </p:spPr>
        <p:txBody>
          <a:bodyPr wrap="none" anchor="ctr"/>
          <a:lstStyle/>
          <a:p>
            <a:pPr eaLnBrk="0" hangingPunct="0">
              <a:lnSpc>
                <a:spcPct val="100000"/>
              </a:lnSpc>
              <a:spcBef>
                <a:spcPct val="0"/>
              </a:spcBef>
              <a:buClrTx/>
            </a:pPr>
            <a:r>
              <a:rPr lang="en-US" sz="1400"/>
              <a:t>Hyperion Financial Mng</a:t>
            </a:r>
          </a:p>
        </p:txBody>
      </p:sp>
      <p:sp>
        <p:nvSpPr>
          <p:cNvPr id="2901011" name="Rectangle 19"/>
          <p:cNvSpPr>
            <a:spLocks noChangeArrowheads="1"/>
          </p:cNvSpPr>
          <p:nvPr/>
        </p:nvSpPr>
        <p:spPr bwMode="auto">
          <a:xfrm>
            <a:off x="2439988" y="1625600"/>
            <a:ext cx="1574800" cy="254000"/>
          </a:xfrm>
          <a:prstGeom prst="rect">
            <a:avLst/>
          </a:prstGeom>
          <a:gradFill rotWithShape="1">
            <a:gsLst>
              <a:gs pos="0">
                <a:schemeClr val="bg1"/>
              </a:gs>
              <a:gs pos="100000">
                <a:schemeClr val="bg1">
                  <a:gamma/>
                  <a:shade val="76078"/>
                  <a:invGamma/>
                </a:schemeClr>
              </a:gs>
            </a:gsLst>
            <a:lin ang="2700000" scaled="1"/>
          </a:gradFill>
          <a:ln w="28575">
            <a:solidFill>
              <a:schemeClr val="bg1"/>
            </a:solidFill>
            <a:miter lim="800000"/>
            <a:headEnd/>
            <a:tailEnd/>
          </a:ln>
          <a:effectLst/>
        </p:spPr>
        <p:txBody>
          <a:bodyPr wrap="none" anchor="ctr"/>
          <a:lstStyle/>
          <a:p>
            <a:pPr eaLnBrk="0" hangingPunct="0">
              <a:lnSpc>
                <a:spcPct val="100000"/>
              </a:lnSpc>
              <a:spcBef>
                <a:spcPct val="0"/>
              </a:spcBef>
              <a:buClrTx/>
            </a:pPr>
            <a:r>
              <a:rPr lang="en-US" sz="1400"/>
              <a:t>Strategic Finance </a:t>
            </a:r>
          </a:p>
        </p:txBody>
      </p:sp>
      <p:sp>
        <p:nvSpPr>
          <p:cNvPr id="2901012" name="Rectangle 20"/>
          <p:cNvSpPr>
            <a:spLocks noGrp="1" noChangeArrowheads="1"/>
          </p:cNvSpPr>
          <p:nvPr>
            <p:ph type="title"/>
          </p:nvPr>
        </p:nvSpPr>
        <p:spPr>
          <a:xfrm>
            <a:off x="889000" y="190500"/>
            <a:ext cx="7581900" cy="661988"/>
          </a:xfrm>
        </p:spPr>
        <p:txBody>
          <a:bodyPr/>
          <a:lstStyle/>
          <a:p>
            <a:pPr algn="ctr"/>
            <a:r>
              <a:rPr lang="ru-RU" dirty="0"/>
              <a:t>Инструменты бизнес-анализа </a:t>
            </a:r>
            <a:r>
              <a:rPr lang="en-US" dirty="0"/>
              <a:t>Oracle</a:t>
            </a:r>
            <a:endParaRPr lang="en-GB" dirty="0"/>
          </a:p>
        </p:txBody>
      </p:sp>
      <p:sp>
        <p:nvSpPr>
          <p:cNvPr id="2901014" name="Rectangle 22"/>
          <p:cNvSpPr>
            <a:spLocks noChangeArrowheads="1"/>
          </p:cNvSpPr>
          <p:nvPr/>
        </p:nvSpPr>
        <p:spPr bwMode="auto">
          <a:xfrm>
            <a:off x="6908800" y="4889500"/>
            <a:ext cx="1663700" cy="955675"/>
          </a:xfrm>
          <a:prstGeom prst="rect">
            <a:avLst/>
          </a:prstGeom>
          <a:gradFill rotWithShape="1">
            <a:gsLst>
              <a:gs pos="0">
                <a:schemeClr val="bg1"/>
              </a:gs>
              <a:gs pos="100000">
                <a:schemeClr val="bg1">
                  <a:gamma/>
                  <a:shade val="76078"/>
                  <a:invGamma/>
                </a:schemeClr>
              </a:gs>
            </a:gsLst>
            <a:lin ang="2700000" scaled="1"/>
          </a:gradFill>
          <a:ln w="28575" algn="ctr">
            <a:solidFill>
              <a:schemeClr val="bg1"/>
            </a:solidFill>
            <a:miter lim="800000"/>
            <a:headEnd/>
            <a:tailEnd/>
          </a:ln>
          <a:effectLst/>
        </p:spPr>
        <p:txBody>
          <a:bodyPr wrap="none" anchor="ctr"/>
          <a:lstStyle/>
          <a:p>
            <a:pPr eaLnBrk="0" hangingPunct="0">
              <a:lnSpc>
                <a:spcPct val="100000"/>
              </a:lnSpc>
              <a:spcBef>
                <a:spcPct val="0"/>
              </a:spcBef>
              <a:buClrTx/>
            </a:pPr>
            <a:r>
              <a:rPr lang="en-US" sz="1400"/>
              <a:t>HYPERION </a:t>
            </a:r>
            <a:br>
              <a:rPr lang="en-US" sz="1400"/>
            </a:br>
            <a:r>
              <a:rPr lang="en-US" sz="1400"/>
              <a:t>ESSBASE</a:t>
            </a:r>
          </a:p>
        </p:txBody>
      </p:sp>
      <p:sp>
        <p:nvSpPr>
          <p:cNvPr id="2901015" name="Rectangle 23"/>
          <p:cNvSpPr>
            <a:spLocks noChangeArrowheads="1"/>
          </p:cNvSpPr>
          <p:nvPr/>
        </p:nvSpPr>
        <p:spPr bwMode="auto">
          <a:xfrm>
            <a:off x="3378200" y="4711700"/>
            <a:ext cx="2019300" cy="457200"/>
          </a:xfrm>
          <a:prstGeom prst="rect">
            <a:avLst/>
          </a:prstGeom>
          <a:noFill/>
          <a:ln w="28575">
            <a:noFill/>
            <a:miter lim="800000"/>
            <a:headEnd/>
            <a:tailEnd/>
          </a:ln>
          <a:effectLst/>
        </p:spPr>
        <p:txBody>
          <a:bodyPr wrap="none" anchor="ctr"/>
          <a:lstStyle/>
          <a:p>
            <a:pPr eaLnBrk="0" hangingPunct="0">
              <a:lnSpc>
                <a:spcPct val="100000"/>
              </a:lnSpc>
              <a:spcBef>
                <a:spcPct val="0"/>
              </a:spcBef>
              <a:buClrTx/>
            </a:pPr>
            <a:r>
              <a:rPr lang="en-US" sz="1600"/>
              <a:t>ORACLE DATABASE</a:t>
            </a:r>
          </a:p>
        </p:txBody>
      </p:sp>
      <p:sp>
        <p:nvSpPr>
          <p:cNvPr id="2901016" name="Rectangle 24"/>
          <p:cNvSpPr>
            <a:spLocks noChangeArrowheads="1"/>
          </p:cNvSpPr>
          <p:nvPr/>
        </p:nvSpPr>
        <p:spPr bwMode="auto">
          <a:xfrm>
            <a:off x="12700" y="968375"/>
            <a:ext cx="4330700" cy="596900"/>
          </a:xfrm>
          <a:prstGeom prst="rect">
            <a:avLst/>
          </a:prstGeom>
          <a:noFill/>
          <a:ln w="28575">
            <a:noFill/>
            <a:miter lim="800000"/>
            <a:headEnd/>
            <a:tailEnd/>
          </a:ln>
          <a:effectLst/>
        </p:spPr>
        <p:txBody>
          <a:bodyPr wrap="none" anchor="ctr"/>
          <a:lstStyle/>
          <a:p>
            <a:pPr eaLnBrk="0" hangingPunct="0">
              <a:lnSpc>
                <a:spcPct val="100000"/>
              </a:lnSpc>
              <a:spcBef>
                <a:spcPct val="0"/>
              </a:spcBef>
              <a:buClrTx/>
            </a:pPr>
            <a:r>
              <a:rPr lang="ru-RU" sz="1600">
                <a:solidFill>
                  <a:schemeClr val="bg1"/>
                </a:solidFill>
              </a:rPr>
              <a:t>УПРАВЛЕНИЕ ЭФФЕКТИВНОСТЬЮ</a:t>
            </a:r>
          </a:p>
          <a:p>
            <a:pPr eaLnBrk="0" hangingPunct="0">
              <a:lnSpc>
                <a:spcPct val="100000"/>
              </a:lnSpc>
              <a:spcBef>
                <a:spcPct val="0"/>
              </a:spcBef>
              <a:buClrTx/>
            </a:pPr>
            <a:r>
              <a:rPr lang="ru-RU" sz="1600">
                <a:solidFill>
                  <a:schemeClr val="bg1"/>
                </a:solidFill>
              </a:rPr>
              <a:t>ДЕЯТЕЛЬНОСТИ</a:t>
            </a:r>
            <a:endParaRPr lang="en-US" sz="1600">
              <a:solidFill>
                <a:schemeClr val="bg1"/>
              </a:solidFill>
            </a:endParaRPr>
          </a:p>
        </p:txBody>
      </p:sp>
      <p:sp>
        <p:nvSpPr>
          <p:cNvPr id="2901017" name="Rectangle 25"/>
          <p:cNvSpPr>
            <a:spLocks noChangeArrowheads="1"/>
          </p:cNvSpPr>
          <p:nvPr/>
        </p:nvSpPr>
        <p:spPr bwMode="auto">
          <a:xfrm>
            <a:off x="5397500" y="1282700"/>
            <a:ext cx="2019300" cy="228600"/>
          </a:xfrm>
          <a:prstGeom prst="rect">
            <a:avLst/>
          </a:prstGeom>
          <a:noFill/>
          <a:ln w="28575">
            <a:noFill/>
            <a:miter lim="800000"/>
            <a:headEnd/>
            <a:tailEnd/>
          </a:ln>
          <a:effectLst/>
        </p:spPr>
        <p:txBody>
          <a:bodyPr wrap="none" anchor="ctr"/>
          <a:lstStyle/>
          <a:p>
            <a:pPr eaLnBrk="0" hangingPunct="0">
              <a:lnSpc>
                <a:spcPct val="100000"/>
              </a:lnSpc>
              <a:spcBef>
                <a:spcPct val="0"/>
              </a:spcBef>
              <a:buClrTx/>
            </a:pPr>
            <a:r>
              <a:rPr lang="en-US" sz="1600">
                <a:solidFill>
                  <a:schemeClr val="bg1"/>
                </a:solidFill>
              </a:rPr>
              <a:t>BI  APPLICATIONS</a:t>
            </a:r>
          </a:p>
        </p:txBody>
      </p:sp>
      <p:sp>
        <p:nvSpPr>
          <p:cNvPr id="2901018" name="Rectangle 26"/>
          <p:cNvSpPr>
            <a:spLocks noChangeArrowheads="1"/>
          </p:cNvSpPr>
          <p:nvPr/>
        </p:nvSpPr>
        <p:spPr bwMode="auto">
          <a:xfrm>
            <a:off x="4573588" y="1625600"/>
            <a:ext cx="1219200" cy="279400"/>
          </a:xfrm>
          <a:prstGeom prst="rect">
            <a:avLst/>
          </a:prstGeom>
          <a:gradFill rotWithShape="1">
            <a:gsLst>
              <a:gs pos="0">
                <a:schemeClr val="bg1"/>
              </a:gs>
              <a:gs pos="100000">
                <a:schemeClr val="bg1">
                  <a:gamma/>
                  <a:shade val="76078"/>
                  <a:invGamma/>
                </a:schemeClr>
              </a:gs>
            </a:gsLst>
            <a:lin ang="2700000" scaled="1"/>
          </a:gradFill>
          <a:ln w="28575">
            <a:solidFill>
              <a:schemeClr val="bg1"/>
            </a:solidFill>
            <a:miter lim="800000"/>
            <a:headEnd/>
            <a:tailEnd/>
          </a:ln>
          <a:effectLst/>
        </p:spPr>
        <p:txBody>
          <a:bodyPr wrap="none" anchor="ctr"/>
          <a:lstStyle/>
          <a:p>
            <a:pPr eaLnBrk="0" hangingPunct="0">
              <a:lnSpc>
                <a:spcPct val="100000"/>
              </a:lnSpc>
              <a:spcBef>
                <a:spcPct val="0"/>
              </a:spcBef>
              <a:buClrTx/>
            </a:pPr>
            <a:r>
              <a:rPr lang="en-US" sz="1400"/>
              <a:t>Marketing</a:t>
            </a:r>
          </a:p>
        </p:txBody>
      </p:sp>
      <p:sp>
        <p:nvSpPr>
          <p:cNvPr id="2901019" name="Rectangle 27"/>
          <p:cNvSpPr>
            <a:spLocks noChangeArrowheads="1"/>
          </p:cNvSpPr>
          <p:nvPr/>
        </p:nvSpPr>
        <p:spPr bwMode="auto">
          <a:xfrm>
            <a:off x="5970588" y="1625600"/>
            <a:ext cx="1219200" cy="279400"/>
          </a:xfrm>
          <a:prstGeom prst="rect">
            <a:avLst/>
          </a:prstGeom>
          <a:gradFill rotWithShape="1">
            <a:gsLst>
              <a:gs pos="0">
                <a:schemeClr val="bg1"/>
              </a:gs>
              <a:gs pos="100000">
                <a:schemeClr val="bg1">
                  <a:gamma/>
                  <a:shade val="76078"/>
                  <a:invGamma/>
                </a:schemeClr>
              </a:gs>
            </a:gsLst>
            <a:lin ang="2700000" scaled="1"/>
          </a:gradFill>
          <a:ln w="28575">
            <a:solidFill>
              <a:schemeClr val="bg1"/>
            </a:solidFill>
            <a:miter lim="800000"/>
            <a:headEnd/>
            <a:tailEnd/>
          </a:ln>
          <a:effectLst/>
        </p:spPr>
        <p:txBody>
          <a:bodyPr wrap="none" anchor="ctr"/>
          <a:lstStyle/>
          <a:p>
            <a:pPr eaLnBrk="0" hangingPunct="0">
              <a:lnSpc>
                <a:spcPct val="100000"/>
              </a:lnSpc>
              <a:spcBef>
                <a:spcPct val="0"/>
              </a:spcBef>
              <a:buClrTx/>
            </a:pPr>
            <a:r>
              <a:rPr lang="en-US" sz="1400"/>
              <a:t>Sales</a:t>
            </a:r>
          </a:p>
        </p:txBody>
      </p:sp>
      <p:sp>
        <p:nvSpPr>
          <p:cNvPr id="2901020" name="Rectangle 28"/>
          <p:cNvSpPr>
            <a:spLocks noChangeArrowheads="1"/>
          </p:cNvSpPr>
          <p:nvPr/>
        </p:nvSpPr>
        <p:spPr bwMode="auto">
          <a:xfrm>
            <a:off x="7342188" y="1625600"/>
            <a:ext cx="1219200" cy="279400"/>
          </a:xfrm>
          <a:prstGeom prst="rect">
            <a:avLst/>
          </a:prstGeom>
          <a:gradFill rotWithShape="1">
            <a:gsLst>
              <a:gs pos="0">
                <a:schemeClr val="bg1"/>
              </a:gs>
              <a:gs pos="100000">
                <a:schemeClr val="bg1">
                  <a:gamma/>
                  <a:shade val="76078"/>
                  <a:invGamma/>
                </a:schemeClr>
              </a:gs>
            </a:gsLst>
            <a:lin ang="2700000" scaled="1"/>
          </a:gradFill>
          <a:ln w="28575">
            <a:solidFill>
              <a:schemeClr val="bg1"/>
            </a:solidFill>
            <a:miter lim="800000"/>
            <a:headEnd/>
            <a:tailEnd/>
          </a:ln>
          <a:effectLst/>
        </p:spPr>
        <p:txBody>
          <a:bodyPr wrap="none" anchor="ctr"/>
          <a:lstStyle/>
          <a:p>
            <a:pPr eaLnBrk="0" hangingPunct="0">
              <a:lnSpc>
                <a:spcPct val="100000"/>
              </a:lnSpc>
              <a:spcBef>
                <a:spcPct val="0"/>
              </a:spcBef>
              <a:buClrTx/>
            </a:pPr>
            <a:r>
              <a:rPr lang="en-US" sz="1400"/>
              <a:t>Contact Center</a:t>
            </a:r>
          </a:p>
        </p:txBody>
      </p:sp>
      <p:sp>
        <p:nvSpPr>
          <p:cNvPr id="2901021" name="Rectangle 29"/>
          <p:cNvSpPr>
            <a:spLocks noChangeArrowheads="1"/>
          </p:cNvSpPr>
          <p:nvPr/>
        </p:nvSpPr>
        <p:spPr bwMode="auto">
          <a:xfrm>
            <a:off x="4573588" y="2006600"/>
            <a:ext cx="1219200" cy="279400"/>
          </a:xfrm>
          <a:prstGeom prst="rect">
            <a:avLst/>
          </a:prstGeom>
          <a:gradFill rotWithShape="1">
            <a:gsLst>
              <a:gs pos="0">
                <a:schemeClr val="bg1"/>
              </a:gs>
              <a:gs pos="100000">
                <a:schemeClr val="bg1">
                  <a:gamma/>
                  <a:shade val="76078"/>
                  <a:invGamma/>
                </a:schemeClr>
              </a:gs>
            </a:gsLst>
            <a:lin ang="2700000" scaled="1"/>
          </a:gradFill>
          <a:ln w="28575">
            <a:solidFill>
              <a:schemeClr val="bg1"/>
            </a:solidFill>
            <a:miter lim="800000"/>
            <a:headEnd/>
            <a:tailEnd/>
          </a:ln>
          <a:effectLst/>
        </p:spPr>
        <p:txBody>
          <a:bodyPr wrap="none" anchor="ctr"/>
          <a:lstStyle/>
          <a:p>
            <a:pPr eaLnBrk="0" hangingPunct="0">
              <a:lnSpc>
                <a:spcPct val="100000"/>
              </a:lnSpc>
              <a:spcBef>
                <a:spcPct val="0"/>
              </a:spcBef>
              <a:buClrTx/>
            </a:pPr>
            <a:r>
              <a:rPr lang="en-US" sz="1400"/>
              <a:t>Finance</a:t>
            </a:r>
          </a:p>
        </p:txBody>
      </p:sp>
      <p:sp>
        <p:nvSpPr>
          <p:cNvPr id="2901022" name="Rectangle 30"/>
          <p:cNvSpPr>
            <a:spLocks noChangeArrowheads="1"/>
          </p:cNvSpPr>
          <p:nvPr/>
        </p:nvSpPr>
        <p:spPr bwMode="auto">
          <a:xfrm>
            <a:off x="5970588" y="2006600"/>
            <a:ext cx="1219200" cy="279400"/>
          </a:xfrm>
          <a:prstGeom prst="rect">
            <a:avLst/>
          </a:prstGeom>
          <a:gradFill rotWithShape="1">
            <a:gsLst>
              <a:gs pos="0">
                <a:schemeClr val="bg1"/>
              </a:gs>
              <a:gs pos="100000">
                <a:schemeClr val="bg1">
                  <a:gamma/>
                  <a:shade val="76078"/>
                  <a:invGamma/>
                </a:schemeClr>
              </a:gs>
            </a:gsLst>
            <a:lin ang="2700000" scaled="1"/>
          </a:gradFill>
          <a:ln w="28575">
            <a:solidFill>
              <a:schemeClr val="bg1"/>
            </a:solidFill>
            <a:miter lim="800000"/>
            <a:headEnd/>
            <a:tailEnd/>
          </a:ln>
          <a:effectLst/>
        </p:spPr>
        <p:txBody>
          <a:bodyPr wrap="none" anchor="ctr"/>
          <a:lstStyle/>
          <a:p>
            <a:pPr eaLnBrk="0" hangingPunct="0">
              <a:lnSpc>
                <a:spcPct val="100000"/>
              </a:lnSpc>
              <a:spcBef>
                <a:spcPct val="0"/>
              </a:spcBef>
              <a:buClrTx/>
            </a:pPr>
            <a:r>
              <a:rPr lang="en-US" sz="1400"/>
              <a:t>Supply Chain</a:t>
            </a:r>
          </a:p>
        </p:txBody>
      </p:sp>
      <p:sp>
        <p:nvSpPr>
          <p:cNvPr id="2901023" name="Rectangle 31"/>
          <p:cNvSpPr>
            <a:spLocks noChangeArrowheads="1"/>
          </p:cNvSpPr>
          <p:nvPr/>
        </p:nvSpPr>
        <p:spPr bwMode="auto">
          <a:xfrm>
            <a:off x="7342188" y="2006600"/>
            <a:ext cx="1219200" cy="279400"/>
          </a:xfrm>
          <a:prstGeom prst="rect">
            <a:avLst/>
          </a:prstGeom>
          <a:gradFill rotWithShape="1">
            <a:gsLst>
              <a:gs pos="0">
                <a:schemeClr val="bg1"/>
              </a:gs>
              <a:gs pos="100000">
                <a:schemeClr val="bg1">
                  <a:gamma/>
                  <a:shade val="76078"/>
                  <a:invGamma/>
                </a:schemeClr>
              </a:gs>
            </a:gsLst>
            <a:lin ang="2700000" scaled="1"/>
          </a:gradFill>
          <a:ln w="28575">
            <a:solidFill>
              <a:schemeClr val="bg1"/>
            </a:solidFill>
            <a:miter lim="800000"/>
            <a:headEnd/>
            <a:tailEnd/>
          </a:ln>
          <a:effectLst/>
        </p:spPr>
        <p:txBody>
          <a:bodyPr wrap="none" anchor="ctr"/>
          <a:lstStyle/>
          <a:p>
            <a:pPr eaLnBrk="0" hangingPunct="0">
              <a:lnSpc>
                <a:spcPct val="100000"/>
              </a:lnSpc>
              <a:spcBef>
                <a:spcPct val="0"/>
              </a:spcBef>
              <a:buClrTx/>
            </a:pPr>
            <a:r>
              <a:rPr lang="en-US" sz="1400"/>
              <a:t>HR</a:t>
            </a:r>
          </a:p>
        </p:txBody>
      </p:sp>
      <p:sp>
        <p:nvSpPr>
          <p:cNvPr id="2901024" name="Rectangle 32"/>
          <p:cNvSpPr>
            <a:spLocks noChangeArrowheads="1"/>
          </p:cNvSpPr>
          <p:nvPr/>
        </p:nvSpPr>
        <p:spPr bwMode="auto">
          <a:xfrm>
            <a:off x="2439988" y="1955800"/>
            <a:ext cx="1574800" cy="254000"/>
          </a:xfrm>
          <a:prstGeom prst="rect">
            <a:avLst/>
          </a:prstGeom>
          <a:gradFill rotWithShape="1">
            <a:gsLst>
              <a:gs pos="0">
                <a:schemeClr val="bg1"/>
              </a:gs>
              <a:gs pos="100000">
                <a:schemeClr val="bg1">
                  <a:gamma/>
                  <a:shade val="76078"/>
                  <a:invGamma/>
                </a:schemeClr>
              </a:gs>
            </a:gsLst>
            <a:lin ang="2700000" scaled="1"/>
          </a:gradFill>
          <a:ln w="28575">
            <a:solidFill>
              <a:schemeClr val="bg1"/>
            </a:solidFill>
            <a:miter lim="800000"/>
            <a:headEnd/>
            <a:tailEnd/>
          </a:ln>
          <a:effectLst/>
        </p:spPr>
        <p:txBody>
          <a:bodyPr wrap="none" anchor="ctr"/>
          <a:lstStyle/>
          <a:p>
            <a:pPr eaLnBrk="0" hangingPunct="0">
              <a:lnSpc>
                <a:spcPct val="100000"/>
              </a:lnSpc>
              <a:spcBef>
                <a:spcPct val="0"/>
              </a:spcBef>
              <a:buClrTx/>
            </a:pPr>
            <a:r>
              <a:rPr lang="en-US" sz="1400"/>
              <a:t>Scorecard </a:t>
            </a:r>
          </a:p>
        </p:txBody>
      </p:sp>
      <p:sp>
        <p:nvSpPr>
          <p:cNvPr id="2901026" name="Rectangle 34"/>
          <p:cNvSpPr>
            <a:spLocks noChangeArrowheads="1"/>
          </p:cNvSpPr>
          <p:nvPr/>
        </p:nvSpPr>
        <p:spPr bwMode="auto">
          <a:xfrm>
            <a:off x="533400" y="4940300"/>
            <a:ext cx="1892300" cy="889000"/>
          </a:xfrm>
          <a:prstGeom prst="rect">
            <a:avLst/>
          </a:prstGeom>
          <a:gradFill rotWithShape="1">
            <a:gsLst>
              <a:gs pos="0">
                <a:schemeClr val="bg1"/>
              </a:gs>
              <a:gs pos="100000">
                <a:schemeClr val="bg1">
                  <a:gamma/>
                  <a:shade val="76078"/>
                  <a:invGamma/>
                </a:schemeClr>
              </a:gs>
            </a:gsLst>
            <a:lin ang="2700000" scaled="1"/>
          </a:gradFill>
          <a:ln w="28575" algn="ctr">
            <a:solidFill>
              <a:schemeClr val="bg1"/>
            </a:solidFill>
            <a:miter lim="800000"/>
            <a:headEnd/>
            <a:tailEnd/>
          </a:ln>
          <a:effectLst/>
        </p:spPr>
        <p:txBody>
          <a:bodyPr wrap="none" anchor="ctr"/>
          <a:lstStyle/>
          <a:p>
            <a:pPr eaLnBrk="0" hangingPunct="0">
              <a:lnSpc>
                <a:spcPct val="100000"/>
              </a:lnSpc>
              <a:spcBef>
                <a:spcPct val="0"/>
              </a:spcBef>
              <a:buClrTx/>
            </a:pPr>
            <a:r>
              <a:rPr lang="en-US" sz="1400"/>
              <a:t>Oracle </a:t>
            </a:r>
            <a:br>
              <a:rPr lang="en-US" sz="1400"/>
            </a:br>
            <a:r>
              <a:rPr lang="tr-TR" sz="1400"/>
              <a:t>Data Integrator</a:t>
            </a:r>
            <a:endParaRPr lang="en-US" sz="1400"/>
          </a:p>
          <a:p>
            <a:pPr eaLnBrk="0" hangingPunct="0">
              <a:lnSpc>
                <a:spcPct val="100000"/>
              </a:lnSpc>
              <a:spcBef>
                <a:spcPct val="0"/>
              </a:spcBef>
              <a:buClrTx/>
            </a:pPr>
            <a:r>
              <a:rPr lang="en-US" sz="1400"/>
              <a:t>Enterprise Edition</a:t>
            </a:r>
          </a:p>
        </p:txBody>
      </p:sp>
      <p:sp>
        <p:nvSpPr>
          <p:cNvPr id="2901027" name="Rectangle 35"/>
          <p:cNvSpPr>
            <a:spLocks noChangeArrowheads="1"/>
          </p:cNvSpPr>
          <p:nvPr/>
        </p:nvSpPr>
        <p:spPr bwMode="auto">
          <a:xfrm>
            <a:off x="2044700" y="3378200"/>
            <a:ext cx="4546600" cy="409575"/>
          </a:xfrm>
          <a:prstGeom prst="rect">
            <a:avLst/>
          </a:prstGeom>
          <a:gradFill rotWithShape="1">
            <a:gsLst>
              <a:gs pos="0">
                <a:schemeClr val="bg1"/>
              </a:gs>
              <a:gs pos="100000">
                <a:schemeClr val="bg1">
                  <a:gamma/>
                  <a:shade val="76078"/>
                  <a:invGamma/>
                </a:schemeClr>
              </a:gs>
            </a:gsLst>
            <a:lin ang="2700000" scaled="1"/>
          </a:gradFill>
          <a:ln w="28575" algn="ctr">
            <a:solidFill>
              <a:schemeClr val="bg1"/>
            </a:solidFill>
            <a:miter lim="800000"/>
            <a:headEnd/>
            <a:tailEnd/>
          </a:ln>
          <a:effectLst/>
        </p:spPr>
        <p:txBody>
          <a:bodyPr wrap="none" anchor="ctr"/>
          <a:lstStyle/>
          <a:p>
            <a:pPr eaLnBrk="0" hangingPunct="0">
              <a:lnSpc>
                <a:spcPct val="100000"/>
              </a:lnSpc>
              <a:spcBef>
                <a:spcPct val="0"/>
              </a:spcBef>
              <a:buClrTx/>
            </a:pPr>
            <a:r>
              <a:rPr lang="en-US" sz="1600"/>
              <a:t>ORACLE BUSINESS INTELLIGENCE</a:t>
            </a:r>
            <a:endParaRPr lang="en-US" sz="1600">
              <a:solidFill>
                <a:schemeClr val="accent1"/>
              </a:solidFill>
            </a:endParaRPr>
          </a:p>
        </p:txBody>
      </p:sp>
    </p:spTree>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114" y="3199055"/>
            <a:ext cx="8254999" cy="1095544"/>
          </a:xfrm>
        </p:spPr>
        <p:txBody>
          <a:bodyPr/>
          <a:lstStyle/>
          <a:p>
            <a:pPr marL="457200"/>
            <a:r>
              <a:rPr lang="en-US" dirty="0" smtClean="0"/>
              <a:t>Oracle Business Intelligence </a:t>
            </a:r>
            <a:r>
              <a:rPr lang="en-US" dirty="0" smtClean="0"/>
              <a:t>11g</a:t>
            </a:r>
            <a:r>
              <a:rPr lang="ru-RU" dirty="0" smtClean="0"/>
              <a:t> – </a:t>
            </a:r>
            <a:br>
              <a:rPr lang="ru-RU" dirty="0" smtClean="0"/>
            </a:br>
            <a:r>
              <a:rPr lang="ru-RU" dirty="0" smtClean="0"/>
              <a:t>инструментальная среда бизнес-анализа</a:t>
            </a:r>
            <a:endParaRPr lang="ru-RU" dirty="0" smtClean="0"/>
          </a:p>
        </p:txBody>
      </p:sp>
      <p:pic>
        <p:nvPicPr>
          <p:cNvPr id="4" name="Picture 3" descr="Right Red"/>
          <p:cNvPicPr>
            <a:picLocks noChangeAspect="1" noChangeArrowheads="1"/>
          </p:cNvPicPr>
          <p:nvPr/>
        </p:nvPicPr>
        <p:blipFill>
          <a:blip r:embed="rId2" cstate="print"/>
          <a:srcRect/>
          <a:stretch>
            <a:fillRect/>
          </a:stretch>
        </p:blipFill>
        <p:spPr bwMode="auto">
          <a:xfrm>
            <a:off x="6654800" y="0"/>
            <a:ext cx="2489200" cy="685800"/>
          </a:xfrm>
          <a:prstGeom prst="rect">
            <a:avLst/>
          </a:prstGeom>
          <a:noFill/>
          <a:ln w="9525">
            <a:noFill/>
            <a:miter lim="800000"/>
            <a:headEnd/>
            <a:tailEnd/>
          </a:ln>
        </p:spPr>
      </p:pic>
      <p:pic>
        <p:nvPicPr>
          <p:cNvPr id="5" name="Picture 4" descr="agenda.jpg"/>
          <p:cNvPicPr>
            <a:picLocks noChangeAspect="1"/>
          </p:cNvPicPr>
          <p:nvPr/>
        </p:nvPicPr>
        <p:blipFill>
          <a:blip r:embed="rId3" cstate="print"/>
          <a:stretch>
            <a:fillRect/>
          </a:stretch>
        </p:blipFill>
        <p:spPr>
          <a:xfrm>
            <a:off x="6649511" y="692808"/>
            <a:ext cx="2494490" cy="2113891"/>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133350"/>
            <a:ext cx="8178800" cy="1047750"/>
          </a:xfrm>
        </p:spPr>
        <p:txBody>
          <a:bodyPr/>
          <a:lstStyle/>
          <a:p>
            <a:r>
              <a:rPr lang="en-US" sz="3000" dirty="0" smtClean="0"/>
              <a:t>Oracle Business Intelligence</a:t>
            </a:r>
            <a:r>
              <a:rPr lang="ru-RU" i="1" dirty="0" smtClean="0">
                <a:solidFill>
                  <a:srgbClr val="FF0000"/>
                </a:solidFill>
              </a:rPr>
              <a:t/>
            </a:r>
            <a:br>
              <a:rPr lang="ru-RU" i="1" dirty="0" smtClean="0">
                <a:solidFill>
                  <a:srgbClr val="FF0000"/>
                </a:solidFill>
              </a:rPr>
            </a:br>
            <a:r>
              <a:rPr lang="ru-RU" sz="2400" i="1" dirty="0" smtClean="0">
                <a:solidFill>
                  <a:srgbClr val="FF0000"/>
                </a:solidFill>
              </a:rPr>
              <a:t>Полная интегрированная система бизнес-анализа</a:t>
            </a:r>
          </a:p>
        </p:txBody>
      </p:sp>
      <p:sp>
        <p:nvSpPr>
          <p:cNvPr id="16387" name="Rectangle 10"/>
          <p:cNvSpPr>
            <a:spLocks noGrp="1" noChangeArrowheads="1"/>
          </p:cNvSpPr>
          <p:nvPr>
            <p:ph type="body" idx="1"/>
          </p:nvPr>
        </p:nvSpPr>
        <p:spPr>
          <a:xfrm>
            <a:off x="288474" y="1344385"/>
            <a:ext cx="4194626" cy="4336143"/>
          </a:xfrm>
        </p:spPr>
        <p:txBody>
          <a:bodyPr/>
          <a:lstStyle/>
          <a:p>
            <a:pPr>
              <a:lnSpc>
                <a:spcPct val="140000"/>
              </a:lnSpc>
            </a:pPr>
            <a:r>
              <a:rPr lang="ru-RU" dirty="0" smtClean="0"/>
              <a:t>Единая платформа для всех видов анализа</a:t>
            </a:r>
          </a:p>
          <a:p>
            <a:pPr>
              <a:lnSpc>
                <a:spcPct val="140000"/>
              </a:lnSpc>
            </a:pPr>
            <a:r>
              <a:rPr lang="ru-RU" dirty="0" smtClean="0"/>
              <a:t>Доступ ко всем данным предприятия и внешним источникам</a:t>
            </a:r>
          </a:p>
          <a:p>
            <a:pPr>
              <a:lnSpc>
                <a:spcPct val="140000"/>
              </a:lnSpc>
            </a:pPr>
            <a:r>
              <a:rPr lang="ru-RU" dirty="0" smtClean="0"/>
              <a:t>Интеграция с любыми системами, приложениями и бизнес-процессами</a:t>
            </a:r>
          </a:p>
          <a:p>
            <a:pPr>
              <a:lnSpc>
                <a:spcPct val="140000"/>
              </a:lnSpc>
              <a:buFontTx/>
              <a:buNone/>
            </a:pPr>
            <a:r>
              <a:rPr lang="ru-RU" dirty="0" smtClean="0">
                <a:solidFill>
                  <a:schemeClr val="accent1"/>
                </a:solidFill>
              </a:rPr>
              <a:t>  </a:t>
            </a:r>
          </a:p>
          <a:p>
            <a:pPr>
              <a:lnSpc>
                <a:spcPct val="140000"/>
              </a:lnSpc>
            </a:pPr>
            <a:endParaRPr lang="ru-RU" sz="2800" dirty="0" smtClean="0"/>
          </a:p>
          <a:p>
            <a:pPr>
              <a:lnSpc>
                <a:spcPct val="140000"/>
              </a:lnSpc>
            </a:pPr>
            <a:endParaRPr lang="ru-RU" sz="2800" dirty="0" smtClean="0"/>
          </a:p>
          <a:p>
            <a:endParaRPr lang="ru-RU" dirty="0" smtClean="0"/>
          </a:p>
        </p:txBody>
      </p:sp>
      <p:pic>
        <p:nvPicPr>
          <p:cNvPr id="5" name="Picture 5" descr="10134_35"/>
          <p:cNvPicPr>
            <a:picLocks noChangeAspect="1" noChangeArrowheads="1"/>
          </p:cNvPicPr>
          <p:nvPr/>
        </p:nvPicPr>
        <p:blipFill>
          <a:blip r:embed="rId2" cstate="print"/>
          <a:srcRect b="25197"/>
          <a:stretch>
            <a:fillRect/>
          </a:stretch>
        </p:blipFill>
        <p:spPr bwMode="auto">
          <a:xfrm>
            <a:off x="6873875" y="2362200"/>
            <a:ext cx="2016125" cy="1343025"/>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p:spPr>
      </p:pic>
      <p:pic>
        <p:nvPicPr>
          <p:cNvPr id="6" name="Picture 6" descr="10134_23B"/>
          <p:cNvPicPr>
            <a:picLocks noChangeAspect="1" noChangeArrowheads="1"/>
          </p:cNvPicPr>
          <p:nvPr/>
        </p:nvPicPr>
        <p:blipFill>
          <a:blip r:embed="rId3" cstate="print"/>
          <a:srcRect b="23062"/>
          <a:stretch>
            <a:fillRect/>
          </a:stretch>
        </p:blipFill>
        <p:spPr bwMode="auto">
          <a:xfrm>
            <a:off x="6534150" y="3530600"/>
            <a:ext cx="2016125" cy="1322388"/>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p:spPr>
      </p:pic>
      <p:pic>
        <p:nvPicPr>
          <p:cNvPr id="7" name="Picture 7" descr="10134_24"/>
          <p:cNvPicPr>
            <a:picLocks noChangeAspect="1" noChangeArrowheads="1"/>
          </p:cNvPicPr>
          <p:nvPr/>
        </p:nvPicPr>
        <p:blipFill>
          <a:blip r:embed="rId4" cstate="print"/>
          <a:srcRect b="3241"/>
          <a:stretch>
            <a:fillRect/>
          </a:stretch>
        </p:blipFill>
        <p:spPr bwMode="auto">
          <a:xfrm>
            <a:off x="5467350" y="4724400"/>
            <a:ext cx="2016125" cy="1390650"/>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p:spPr>
      </p:pic>
      <p:pic>
        <p:nvPicPr>
          <p:cNvPr id="16391" name="Picture 2"/>
          <p:cNvPicPr>
            <a:picLocks noChangeAspect="1" noChangeArrowheads="1"/>
          </p:cNvPicPr>
          <p:nvPr/>
        </p:nvPicPr>
        <p:blipFill>
          <a:blip r:embed="rId5" cstate="print"/>
          <a:srcRect/>
          <a:stretch>
            <a:fillRect/>
          </a:stretch>
        </p:blipFill>
        <p:spPr bwMode="auto">
          <a:xfrm>
            <a:off x="6653893" y="1309915"/>
            <a:ext cx="1939925" cy="1835150"/>
          </a:xfrm>
          <a:prstGeom prst="rect">
            <a:avLst/>
          </a:prstGeom>
          <a:noFill/>
          <a:ln w="9525" algn="ctr">
            <a:noFill/>
            <a:miter lim="800000"/>
            <a:headEnd/>
            <a:tailEnd/>
          </a:ln>
        </p:spPr>
      </p:pic>
      <p:pic>
        <p:nvPicPr>
          <p:cNvPr id="16392" name="Picture 6"/>
          <p:cNvPicPr>
            <a:picLocks noChangeAspect="1" noChangeArrowheads="1"/>
          </p:cNvPicPr>
          <p:nvPr/>
        </p:nvPicPr>
        <p:blipFill>
          <a:blip r:embed="rId6" cstate="print"/>
          <a:srcRect/>
          <a:stretch>
            <a:fillRect/>
          </a:stretch>
        </p:blipFill>
        <p:spPr bwMode="auto">
          <a:xfrm>
            <a:off x="4457473" y="1694543"/>
            <a:ext cx="1916112" cy="1400175"/>
          </a:xfrm>
          <a:prstGeom prst="rect">
            <a:avLst/>
          </a:prstGeom>
          <a:noFill/>
          <a:ln w="9525" algn="ctr">
            <a:noFill/>
            <a:miter lim="800000"/>
            <a:headEnd/>
            <a:tailEnd/>
          </a:ln>
        </p:spPr>
      </p:pic>
      <p:pic>
        <p:nvPicPr>
          <p:cNvPr id="16393" name="Picture 7"/>
          <p:cNvPicPr>
            <a:picLocks noChangeAspect="1" noChangeArrowheads="1"/>
          </p:cNvPicPr>
          <p:nvPr/>
        </p:nvPicPr>
        <p:blipFill>
          <a:blip r:embed="rId7" cstate="print"/>
          <a:srcRect/>
          <a:stretch>
            <a:fillRect/>
          </a:stretch>
        </p:blipFill>
        <p:spPr bwMode="auto">
          <a:xfrm>
            <a:off x="4927600" y="3124200"/>
            <a:ext cx="2125663" cy="1430338"/>
          </a:xfrm>
          <a:prstGeom prst="rect">
            <a:avLst/>
          </a:prstGeom>
          <a:noFill/>
          <a:ln w="9525" algn="ctr">
            <a:noFill/>
            <a:miter lim="800000"/>
            <a:headEnd/>
            <a:tailEnd/>
          </a:ln>
        </p:spPr>
      </p:pic>
      <p:pic>
        <p:nvPicPr>
          <p:cNvPr id="16394" name="Picture 8"/>
          <p:cNvPicPr>
            <a:picLocks noChangeAspect="1" noChangeArrowheads="1"/>
          </p:cNvPicPr>
          <p:nvPr/>
        </p:nvPicPr>
        <p:blipFill>
          <a:blip r:embed="rId8" cstate="print"/>
          <a:srcRect/>
          <a:stretch>
            <a:fillRect/>
          </a:stretch>
        </p:blipFill>
        <p:spPr bwMode="auto">
          <a:xfrm>
            <a:off x="6249988" y="3844925"/>
            <a:ext cx="2436812" cy="2047875"/>
          </a:xfrm>
          <a:prstGeom prst="rect">
            <a:avLst/>
          </a:prstGeom>
          <a:noFill/>
          <a:ln w="9525">
            <a:noFill/>
            <a:miter lim="800000"/>
            <a:headEnd/>
            <a:tailEnd/>
          </a:ln>
        </p:spPr>
      </p:pic>
      <p:pic>
        <p:nvPicPr>
          <p:cNvPr id="16395" name="Picture 9"/>
          <p:cNvPicPr>
            <a:picLocks noChangeAspect="1" noChangeArrowheads="1"/>
          </p:cNvPicPr>
          <p:nvPr/>
        </p:nvPicPr>
        <p:blipFill>
          <a:blip r:embed="rId9" cstate="print"/>
          <a:srcRect/>
          <a:stretch>
            <a:fillRect/>
          </a:stretch>
        </p:blipFill>
        <p:spPr bwMode="auto">
          <a:xfrm>
            <a:off x="4435475" y="4635500"/>
            <a:ext cx="2144713" cy="1193800"/>
          </a:xfrm>
          <a:prstGeom prst="rect">
            <a:avLst/>
          </a:prstGeom>
          <a:noFill/>
          <a:ln w="9525" algn="ctr">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Rectangle 42"/>
          <p:cNvSpPr>
            <a:spLocks noGrp="1" noChangeArrowheads="1"/>
          </p:cNvSpPr>
          <p:nvPr>
            <p:ph type="title"/>
          </p:nvPr>
        </p:nvSpPr>
        <p:spPr>
          <a:xfrm>
            <a:off x="704312" y="0"/>
            <a:ext cx="4813085" cy="418454"/>
          </a:xfrm>
          <a:noFill/>
        </p:spPr>
        <p:txBody>
          <a:bodyPr/>
          <a:lstStyle/>
          <a:p>
            <a:pPr algn="ctr" eaLnBrk="1" hangingPunct="1"/>
            <a:r>
              <a:rPr lang="ru-RU" dirty="0" smtClean="0"/>
              <a:t>Как работает </a:t>
            </a:r>
            <a:r>
              <a:rPr lang="en-US" dirty="0" smtClean="0"/>
              <a:t>Oracle BI</a:t>
            </a:r>
            <a:endParaRPr lang="en-GB" dirty="0" smtClean="0"/>
          </a:p>
        </p:txBody>
      </p:sp>
      <p:grpSp>
        <p:nvGrpSpPr>
          <p:cNvPr id="2" name="Group 75"/>
          <p:cNvGrpSpPr/>
          <p:nvPr/>
        </p:nvGrpSpPr>
        <p:grpSpPr>
          <a:xfrm>
            <a:off x="1384300" y="2451100"/>
            <a:ext cx="6858000" cy="787400"/>
            <a:chOff x="1384300" y="2451100"/>
            <a:chExt cx="6858000" cy="787400"/>
          </a:xfrm>
        </p:grpSpPr>
        <p:grpSp>
          <p:nvGrpSpPr>
            <p:cNvPr id="3" name="Group 43"/>
            <p:cNvGrpSpPr>
              <a:grpSpLocks/>
            </p:cNvGrpSpPr>
            <p:nvPr/>
          </p:nvGrpSpPr>
          <p:grpSpPr bwMode="auto">
            <a:xfrm>
              <a:off x="1384300" y="2451100"/>
              <a:ext cx="6858000" cy="787400"/>
              <a:chOff x="872" y="1544"/>
              <a:chExt cx="4320" cy="496"/>
            </a:xfrm>
          </p:grpSpPr>
          <p:sp>
            <p:nvSpPr>
              <p:cNvPr id="2092" name="AutoShape 44"/>
              <p:cNvSpPr>
                <a:spLocks noChangeArrowheads="1"/>
              </p:cNvSpPr>
              <p:nvPr/>
            </p:nvSpPr>
            <p:spPr bwMode="auto">
              <a:xfrm>
                <a:off x="872" y="1544"/>
                <a:ext cx="4320" cy="496"/>
              </a:xfrm>
              <a:prstGeom prst="roundRect">
                <a:avLst>
                  <a:gd name="adj" fmla="val 16667"/>
                </a:avLst>
              </a:prstGeom>
              <a:solidFill>
                <a:schemeClr val="accent1"/>
              </a:solidFill>
              <a:ln w="44450"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1435" tIns="45718" rIns="91435" bIns="45718" anchor="ctr">
                <a:spAutoFit/>
              </a:bodyPr>
              <a:lstStyle/>
              <a:p>
                <a:endParaRPr lang="ru-RU"/>
              </a:p>
            </p:txBody>
          </p:sp>
          <p:sp>
            <p:nvSpPr>
              <p:cNvPr id="2093" name="Text Box 45"/>
              <p:cNvSpPr txBox="1">
                <a:spLocks noChangeArrowheads="1"/>
              </p:cNvSpPr>
              <p:nvPr/>
            </p:nvSpPr>
            <p:spPr bwMode="auto">
              <a:xfrm>
                <a:off x="1500" y="1641"/>
                <a:ext cx="1417" cy="330"/>
              </a:xfrm>
              <a:prstGeom prst="rect">
                <a:avLst/>
              </a:prstGeom>
              <a:noFill/>
              <a:ln w="9525" algn="ctr">
                <a:noFill/>
                <a:miter lim="800000"/>
                <a:headEnd/>
                <a:tailEnd/>
              </a:ln>
            </p:spPr>
            <p:txBody>
              <a:bodyPr wrap="square" lIns="91423" tIns="45712" rIns="91423" bIns="45712">
                <a:spAutoFit/>
              </a:bodyPr>
              <a:lstStyle/>
              <a:p>
                <a:pPr eaLnBrk="0" hangingPunct="0">
                  <a:lnSpc>
                    <a:spcPct val="100000"/>
                  </a:lnSpc>
                  <a:spcBef>
                    <a:spcPct val="0"/>
                  </a:spcBef>
                  <a:buClrTx/>
                </a:pPr>
                <a:r>
                  <a:rPr lang="en-US" sz="2800" dirty="0" smtClean="0">
                    <a:solidFill>
                      <a:schemeClr val="bg1"/>
                    </a:solidFill>
                    <a:cs typeface="Times New Roman" pitchFamily="18" charset="0"/>
                  </a:rPr>
                  <a:t>Oracle BI</a:t>
                </a:r>
                <a:endParaRPr lang="en-US" sz="2800" dirty="0">
                  <a:solidFill>
                    <a:schemeClr val="bg1"/>
                  </a:solidFill>
                  <a:cs typeface="Times New Roman" pitchFamily="18" charset="0"/>
                </a:endParaRPr>
              </a:p>
            </p:txBody>
          </p:sp>
        </p:grpSp>
        <p:pic>
          <p:nvPicPr>
            <p:cNvPr id="3287086" name="Picture 46" descr="db2xdb030"/>
            <p:cNvPicPr>
              <a:picLocks noChangeAspect="1" noChangeArrowheads="1"/>
            </p:cNvPicPr>
            <p:nvPr/>
          </p:nvPicPr>
          <p:blipFill>
            <a:blip r:embed="rId4" cstate="print"/>
            <a:srcRect/>
            <a:stretch>
              <a:fillRect/>
            </a:stretch>
          </p:blipFill>
          <p:spPr bwMode="auto">
            <a:xfrm>
              <a:off x="5040313" y="2552700"/>
              <a:ext cx="1173162" cy="635000"/>
            </a:xfrm>
            <a:prstGeom prst="rect">
              <a:avLst/>
            </a:prstGeom>
            <a:noFill/>
            <a:ln w="9525">
              <a:noFill/>
              <a:miter lim="800000"/>
              <a:headEnd/>
              <a:tailEnd/>
            </a:ln>
          </p:spPr>
        </p:pic>
      </p:grpSp>
      <p:grpSp>
        <p:nvGrpSpPr>
          <p:cNvPr id="4" name="Group 57"/>
          <p:cNvGrpSpPr>
            <a:grpSpLocks/>
          </p:cNvGrpSpPr>
          <p:nvPr/>
        </p:nvGrpSpPr>
        <p:grpSpPr bwMode="auto">
          <a:xfrm>
            <a:off x="1435100" y="3302000"/>
            <a:ext cx="6083300" cy="1943100"/>
            <a:chOff x="904" y="2080"/>
            <a:chExt cx="3832" cy="1224"/>
          </a:xfrm>
          <a:effectLst/>
        </p:grpSpPr>
        <p:sp>
          <p:nvSpPr>
            <p:cNvPr id="2082" name="Line 58"/>
            <p:cNvSpPr>
              <a:spLocks noChangeShapeType="1"/>
            </p:cNvSpPr>
            <p:nvPr/>
          </p:nvSpPr>
          <p:spPr bwMode="auto">
            <a:xfrm>
              <a:off x="2896" y="2080"/>
              <a:ext cx="24" cy="368"/>
            </a:xfrm>
            <a:prstGeom prst="line">
              <a:avLst/>
            </a:prstGeom>
            <a:noFill/>
            <a:ln w="44450">
              <a:solidFill>
                <a:schemeClr val="hlink"/>
              </a:solidFill>
              <a:round/>
              <a:headEnd/>
              <a:tailEnd type="triangle" w="med" len="med"/>
            </a:ln>
            <a:effectLst/>
          </p:spPr>
          <p:txBody>
            <a:bodyPr lIns="92075" tIns="46038" rIns="92075" bIns="46038">
              <a:spAutoFit/>
            </a:bodyPr>
            <a:lstStyle/>
            <a:p>
              <a:endParaRPr lang="ru-RU"/>
            </a:p>
          </p:txBody>
        </p:sp>
        <p:sp>
          <p:nvSpPr>
            <p:cNvPr id="2083" name="Line 59"/>
            <p:cNvSpPr>
              <a:spLocks noChangeShapeType="1"/>
            </p:cNvSpPr>
            <p:nvPr/>
          </p:nvSpPr>
          <p:spPr bwMode="auto">
            <a:xfrm>
              <a:off x="3776" y="2112"/>
              <a:ext cx="960" cy="1168"/>
            </a:xfrm>
            <a:prstGeom prst="line">
              <a:avLst/>
            </a:prstGeom>
            <a:noFill/>
            <a:ln w="44450">
              <a:solidFill>
                <a:schemeClr val="hlink"/>
              </a:solidFill>
              <a:round/>
              <a:headEnd/>
              <a:tailEnd type="triangle" w="med" len="med"/>
            </a:ln>
            <a:effectLst/>
          </p:spPr>
          <p:txBody>
            <a:bodyPr lIns="92075" tIns="46038" rIns="92075" bIns="46038">
              <a:spAutoFit/>
            </a:bodyPr>
            <a:lstStyle/>
            <a:p>
              <a:endParaRPr lang="ru-RU"/>
            </a:p>
          </p:txBody>
        </p:sp>
        <p:sp>
          <p:nvSpPr>
            <p:cNvPr id="2084" name="Line 60"/>
            <p:cNvSpPr>
              <a:spLocks noChangeShapeType="1"/>
            </p:cNvSpPr>
            <p:nvPr/>
          </p:nvSpPr>
          <p:spPr bwMode="auto">
            <a:xfrm flipH="1">
              <a:off x="904" y="2112"/>
              <a:ext cx="800" cy="1192"/>
            </a:xfrm>
            <a:prstGeom prst="line">
              <a:avLst/>
            </a:prstGeom>
            <a:noFill/>
            <a:ln w="44450">
              <a:solidFill>
                <a:schemeClr val="tx2"/>
              </a:solidFill>
              <a:round/>
              <a:headEnd/>
              <a:tailEnd type="triangle" w="med" len="med"/>
            </a:ln>
            <a:effectLst/>
          </p:spPr>
          <p:txBody>
            <a:bodyPr lIns="92075" tIns="46038" rIns="92075" bIns="46038">
              <a:spAutoFit/>
            </a:bodyPr>
            <a:lstStyle/>
            <a:p>
              <a:endParaRPr lang="ru-RU"/>
            </a:p>
          </p:txBody>
        </p:sp>
      </p:grpSp>
      <p:grpSp>
        <p:nvGrpSpPr>
          <p:cNvPr id="5" name="Group 77"/>
          <p:cNvGrpSpPr/>
          <p:nvPr/>
        </p:nvGrpSpPr>
        <p:grpSpPr>
          <a:xfrm>
            <a:off x="441544" y="4013200"/>
            <a:ext cx="8135719" cy="2314575"/>
            <a:chOff x="441544" y="4013200"/>
            <a:chExt cx="8135719" cy="2314575"/>
          </a:xfrm>
        </p:grpSpPr>
        <p:grpSp>
          <p:nvGrpSpPr>
            <p:cNvPr id="6" name="Group 8"/>
            <p:cNvGrpSpPr>
              <a:grpSpLocks/>
            </p:cNvGrpSpPr>
            <p:nvPr/>
          </p:nvGrpSpPr>
          <p:grpSpPr bwMode="auto">
            <a:xfrm>
              <a:off x="1970088" y="5272088"/>
              <a:ext cx="1725612" cy="1055687"/>
              <a:chOff x="1294" y="2898"/>
              <a:chExt cx="867" cy="420"/>
            </a:xfrm>
          </p:grpSpPr>
          <p:grpSp>
            <p:nvGrpSpPr>
              <p:cNvPr id="7" name="Group 9"/>
              <p:cNvGrpSpPr>
                <a:grpSpLocks/>
              </p:cNvGrpSpPr>
              <p:nvPr/>
            </p:nvGrpSpPr>
            <p:grpSpPr bwMode="auto">
              <a:xfrm>
                <a:off x="1481" y="2898"/>
                <a:ext cx="543" cy="275"/>
                <a:chOff x="1995" y="3502"/>
                <a:chExt cx="808" cy="547"/>
              </a:xfrm>
            </p:grpSpPr>
            <p:grpSp>
              <p:nvGrpSpPr>
                <p:cNvPr id="8" name="Group 10"/>
                <p:cNvGrpSpPr>
                  <a:grpSpLocks/>
                </p:cNvGrpSpPr>
                <p:nvPr/>
              </p:nvGrpSpPr>
              <p:grpSpPr bwMode="auto">
                <a:xfrm>
                  <a:off x="2412" y="3502"/>
                  <a:ext cx="391" cy="409"/>
                  <a:chOff x="1995" y="3508"/>
                  <a:chExt cx="391" cy="409"/>
                </a:xfrm>
              </p:grpSpPr>
              <p:graphicFrame>
                <p:nvGraphicFramePr>
                  <p:cNvPr id="2057" name="Object 11"/>
                  <p:cNvGraphicFramePr>
                    <a:graphicFrameLocks noChangeAspect="1"/>
                  </p:cNvGraphicFramePr>
                  <p:nvPr/>
                </p:nvGraphicFramePr>
                <p:xfrm>
                  <a:off x="1995" y="3508"/>
                  <a:ext cx="391" cy="409"/>
                </p:xfrm>
                <a:graphic>
                  <a:graphicData uri="http://schemas.openxmlformats.org/presentationml/2006/ole">
                    <p:oleObj spid="_x0000_s1419273" name="Photo Editor Photo" r:id="rId5" imgW="952633" imgH="1448002" progId="">
                      <p:embed/>
                    </p:oleObj>
                  </a:graphicData>
                </a:graphic>
              </p:graphicFrame>
              <p:graphicFrame>
                <p:nvGraphicFramePr>
                  <p:cNvPr id="2058" name="Object 12"/>
                  <p:cNvGraphicFramePr>
                    <a:graphicFrameLocks noChangeAspect="1"/>
                  </p:cNvGraphicFramePr>
                  <p:nvPr/>
                </p:nvGraphicFramePr>
                <p:xfrm>
                  <a:off x="2038" y="3548"/>
                  <a:ext cx="306" cy="326"/>
                </p:xfrm>
                <a:graphic>
                  <a:graphicData uri="http://schemas.openxmlformats.org/presentationml/2006/ole">
                    <p:oleObj spid="_x0000_s1419274" name="Photo Editor Photo" r:id="rId6" imgW="1038370" imgH="1104762" progId="">
                      <p:embed/>
                    </p:oleObj>
                  </a:graphicData>
                </a:graphic>
              </p:graphicFrame>
            </p:grpSp>
            <p:grpSp>
              <p:nvGrpSpPr>
                <p:cNvPr id="9" name="Group 13"/>
                <p:cNvGrpSpPr>
                  <a:grpSpLocks/>
                </p:cNvGrpSpPr>
                <p:nvPr/>
              </p:nvGrpSpPr>
              <p:grpSpPr bwMode="auto">
                <a:xfrm>
                  <a:off x="1995" y="3508"/>
                  <a:ext cx="391" cy="409"/>
                  <a:chOff x="1995" y="3508"/>
                  <a:chExt cx="391" cy="409"/>
                </a:xfrm>
              </p:grpSpPr>
              <p:graphicFrame>
                <p:nvGraphicFramePr>
                  <p:cNvPr id="2055" name="Object 14"/>
                  <p:cNvGraphicFramePr>
                    <a:graphicFrameLocks noChangeAspect="1"/>
                  </p:cNvGraphicFramePr>
                  <p:nvPr/>
                </p:nvGraphicFramePr>
                <p:xfrm>
                  <a:off x="1995" y="3508"/>
                  <a:ext cx="391" cy="409"/>
                </p:xfrm>
                <a:graphic>
                  <a:graphicData uri="http://schemas.openxmlformats.org/presentationml/2006/ole">
                    <p:oleObj spid="_x0000_s1419271" name="Photo Editor Photo" r:id="rId7" imgW="952633" imgH="1448002" progId="">
                      <p:embed/>
                    </p:oleObj>
                  </a:graphicData>
                </a:graphic>
              </p:graphicFrame>
              <p:graphicFrame>
                <p:nvGraphicFramePr>
                  <p:cNvPr id="2056" name="Object 15"/>
                  <p:cNvGraphicFramePr>
                    <a:graphicFrameLocks noChangeAspect="1"/>
                  </p:cNvGraphicFramePr>
                  <p:nvPr/>
                </p:nvGraphicFramePr>
                <p:xfrm>
                  <a:off x="2038" y="3548"/>
                  <a:ext cx="306" cy="326"/>
                </p:xfrm>
                <a:graphic>
                  <a:graphicData uri="http://schemas.openxmlformats.org/presentationml/2006/ole">
                    <p:oleObj spid="_x0000_s1419272" name="Photo Editor Photo" r:id="rId8" imgW="1038370" imgH="1104762" progId="">
                      <p:embed/>
                    </p:oleObj>
                  </a:graphicData>
                </a:graphic>
              </p:graphicFrame>
            </p:grpSp>
            <p:grpSp>
              <p:nvGrpSpPr>
                <p:cNvPr id="10" name="Group 16"/>
                <p:cNvGrpSpPr>
                  <a:grpSpLocks/>
                </p:cNvGrpSpPr>
                <p:nvPr/>
              </p:nvGrpSpPr>
              <p:grpSpPr bwMode="auto">
                <a:xfrm>
                  <a:off x="2190" y="3640"/>
                  <a:ext cx="391" cy="409"/>
                  <a:chOff x="1995" y="3508"/>
                  <a:chExt cx="391" cy="409"/>
                </a:xfrm>
              </p:grpSpPr>
              <p:graphicFrame>
                <p:nvGraphicFramePr>
                  <p:cNvPr id="2053" name="Object 17"/>
                  <p:cNvGraphicFramePr>
                    <a:graphicFrameLocks noChangeAspect="1"/>
                  </p:cNvGraphicFramePr>
                  <p:nvPr/>
                </p:nvGraphicFramePr>
                <p:xfrm>
                  <a:off x="1995" y="3508"/>
                  <a:ext cx="391" cy="409"/>
                </p:xfrm>
                <a:graphic>
                  <a:graphicData uri="http://schemas.openxmlformats.org/presentationml/2006/ole">
                    <p:oleObj spid="_x0000_s1419269" name="Photo Editor Photo" r:id="rId9" imgW="952633" imgH="1448002" progId="">
                      <p:embed/>
                    </p:oleObj>
                  </a:graphicData>
                </a:graphic>
              </p:graphicFrame>
              <p:graphicFrame>
                <p:nvGraphicFramePr>
                  <p:cNvPr id="2054" name="Object 18"/>
                  <p:cNvGraphicFramePr>
                    <a:graphicFrameLocks noChangeAspect="1"/>
                  </p:cNvGraphicFramePr>
                  <p:nvPr/>
                </p:nvGraphicFramePr>
                <p:xfrm>
                  <a:off x="2038" y="3548"/>
                  <a:ext cx="306" cy="326"/>
                </p:xfrm>
                <a:graphic>
                  <a:graphicData uri="http://schemas.openxmlformats.org/presentationml/2006/ole">
                    <p:oleObj spid="_x0000_s1419270" name="Photo Editor Photo" r:id="rId10" imgW="1038370" imgH="1104762" progId="">
                      <p:embed/>
                    </p:oleObj>
                  </a:graphicData>
                </a:graphic>
              </p:graphicFrame>
            </p:grpSp>
          </p:grpSp>
          <p:sp>
            <p:nvSpPr>
              <p:cNvPr id="2109" name="Rectangle 19"/>
              <p:cNvSpPr>
                <a:spLocks noChangeArrowheads="1"/>
              </p:cNvSpPr>
              <p:nvPr/>
            </p:nvSpPr>
            <p:spPr bwMode="auto">
              <a:xfrm>
                <a:off x="1294" y="3260"/>
                <a:ext cx="867" cy="58"/>
              </a:xfrm>
              <a:prstGeom prst="rect">
                <a:avLst/>
              </a:prstGeom>
              <a:noFill/>
              <a:ln w="9525">
                <a:noFill/>
                <a:miter lim="800000"/>
                <a:headEnd/>
                <a:tailEnd/>
              </a:ln>
            </p:spPr>
            <p:txBody>
              <a:bodyPr lIns="0" tIns="0" rIns="0" bIns="0">
                <a:spAutoFit/>
              </a:bodyPr>
              <a:lstStyle/>
              <a:p>
                <a:pPr eaLnBrk="0" hangingPunct="0">
                  <a:lnSpc>
                    <a:spcPct val="80000"/>
                  </a:lnSpc>
                  <a:spcBef>
                    <a:spcPct val="0"/>
                  </a:spcBef>
                  <a:buClrTx/>
                </a:pPr>
                <a:endParaRPr lang="ru-RU" sz="1200">
                  <a:cs typeface="Times New Roman" pitchFamily="18" charset="0"/>
                </a:endParaRPr>
              </a:p>
            </p:txBody>
          </p:sp>
        </p:grpSp>
        <p:grpSp>
          <p:nvGrpSpPr>
            <p:cNvPr id="11" name="Group 76"/>
            <p:cNvGrpSpPr/>
            <p:nvPr/>
          </p:nvGrpSpPr>
          <p:grpSpPr>
            <a:xfrm>
              <a:off x="441544" y="4013200"/>
              <a:ext cx="8135719" cy="2228850"/>
              <a:chOff x="441544" y="4013200"/>
              <a:chExt cx="8135719" cy="2228850"/>
            </a:xfrm>
          </p:grpSpPr>
          <p:grpSp>
            <p:nvGrpSpPr>
              <p:cNvPr id="12" name="Group 2"/>
              <p:cNvGrpSpPr>
                <a:grpSpLocks/>
              </p:cNvGrpSpPr>
              <p:nvPr/>
            </p:nvGrpSpPr>
            <p:grpSpPr bwMode="auto">
              <a:xfrm>
                <a:off x="441544" y="5310188"/>
                <a:ext cx="1576388" cy="838200"/>
                <a:chOff x="179" y="2898"/>
                <a:chExt cx="774" cy="438"/>
              </a:xfrm>
              <a:effectLst>
                <a:outerShdw blurRad="50800" dist="50800" dir="5400000" algn="ctr" rotWithShape="0">
                  <a:schemeClr val="bg1"/>
                </a:outerShdw>
              </a:effectLst>
            </p:grpSpPr>
            <p:grpSp>
              <p:nvGrpSpPr>
                <p:cNvPr id="13" name="Group 3"/>
                <p:cNvGrpSpPr>
                  <a:grpSpLocks/>
                </p:cNvGrpSpPr>
                <p:nvPr/>
              </p:nvGrpSpPr>
              <p:grpSpPr bwMode="auto">
                <a:xfrm>
                  <a:off x="290" y="2898"/>
                  <a:ext cx="552" cy="314"/>
                  <a:chOff x="267" y="3569"/>
                  <a:chExt cx="710" cy="542"/>
                </a:xfrm>
              </p:grpSpPr>
              <p:pic>
                <p:nvPicPr>
                  <p:cNvPr id="2115" name="Picture 4" descr="manage"/>
                  <p:cNvPicPr>
                    <a:picLocks noChangeAspect="1" noChangeArrowheads="1"/>
                  </p:cNvPicPr>
                  <p:nvPr/>
                </p:nvPicPr>
                <p:blipFill>
                  <a:blip r:embed="rId11" cstate="print"/>
                  <a:srcRect/>
                  <a:stretch>
                    <a:fillRect/>
                  </a:stretch>
                </p:blipFill>
                <p:spPr bwMode="auto">
                  <a:xfrm>
                    <a:off x="622" y="3569"/>
                    <a:ext cx="355" cy="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16" name="Picture 5" descr="manage"/>
                  <p:cNvPicPr>
                    <a:picLocks noChangeAspect="1" noChangeArrowheads="1"/>
                  </p:cNvPicPr>
                  <p:nvPr/>
                </p:nvPicPr>
                <p:blipFill>
                  <a:blip r:embed="rId11" cstate="print"/>
                  <a:srcRect/>
                  <a:stretch>
                    <a:fillRect/>
                  </a:stretch>
                </p:blipFill>
                <p:spPr bwMode="auto">
                  <a:xfrm>
                    <a:off x="267" y="3569"/>
                    <a:ext cx="355" cy="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17" name="Picture 6" descr="manage"/>
                  <p:cNvPicPr>
                    <a:picLocks noChangeAspect="1" noChangeArrowheads="1"/>
                  </p:cNvPicPr>
                  <p:nvPr/>
                </p:nvPicPr>
                <p:blipFill>
                  <a:blip r:embed="rId11" cstate="print"/>
                  <a:srcRect/>
                  <a:stretch>
                    <a:fillRect/>
                  </a:stretch>
                </p:blipFill>
                <p:spPr bwMode="auto">
                  <a:xfrm>
                    <a:off x="435" y="3746"/>
                    <a:ext cx="355" cy="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114" name="Rectangle 7"/>
                <p:cNvSpPr>
                  <a:spLocks noChangeArrowheads="1"/>
                </p:cNvSpPr>
                <p:nvPr/>
              </p:nvSpPr>
              <p:spPr bwMode="auto">
                <a:xfrm>
                  <a:off x="179" y="3260"/>
                  <a:ext cx="774" cy="76"/>
                </a:xfrm>
                <a:prstGeom prst="rect">
                  <a:avLst/>
                </a:prstGeom>
                <a:noFill/>
                <a:ln w="9525">
                  <a:noFill/>
                  <a:miter lim="800000"/>
                  <a:headEnd/>
                  <a:tailEnd/>
                </a:ln>
              </p:spPr>
              <p:txBody>
                <a:bodyPr lIns="0" tIns="0" rIns="0" bIns="0">
                  <a:spAutoFit/>
                </a:bodyPr>
                <a:lstStyle/>
                <a:p>
                  <a:pPr eaLnBrk="0" hangingPunct="0">
                    <a:lnSpc>
                      <a:spcPct val="80000"/>
                    </a:lnSpc>
                    <a:spcBef>
                      <a:spcPct val="0"/>
                    </a:spcBef>
                    <a:buClrTx/>
                  </a:pPr>
                  <a:endParaRPr lang="ru-RU" sz="1200">
                    <a:cs typeface="Times New Roman" pitchFamily="18" charset="0"/>
                  </a:endParaRPr>
                </a:p>
              </p:txBody>
            </p:sp>
          </p:grpSp>
          <p:grpSp>
            <p:nvGrpSpPr>
              <p:cNvPr id="14" name="Group 20"/>
              <p:cNvGrpSpPr>
                <a:grpSpLocks/>
              </p:cNvGrpSpPr>
              <p:nvPr/>
            </p:nvGrpSpPr>
            <p:grpSpPr bwMode="auto">
              <a:xfrm>
                <a:off x="5945188" y="5259388"/>
                <a:ext cx="803275" cy="982662"/>
                <a:chOff x="3965" y="2898"/>
                <a:chExt cx="413" cy="425"/>
              </a:xfrm>
              <a:effectLst>
                <a:glow rad="228600">
                  <a:schemeClr val="accent1">
                    <a:satMod val="175000"/>
                    <a:alpha val="40000"/>
                  </a:schemeClr>
                </a:glow>
              </a:effectLst>
            </p:grpSpPr>
            <p:graphicFrame>
              <p:nvGraphicFramePr>
                <p:cNvPr id="2052" name="Object 21"/>
                <p:cNvGraphicFramePr>
                  <a:graphicFrameLocks noChangeAspect="1"/>
                </p:cNvGraphicFramePr>
                <p:nvPr/>
              </p:nvGraphicFramePr>
              <p:xfrm>
                <a:off x="3965" y="2898"/>
                <a:ext cx="413" cy="288"/>
              </p:xfrm>
              <a:graphic>
                <a:graphicData uri="http://schemas.openxmlformats.org/presentationml/2006/ole">
                  <p:oleObj spid="_x0000_s1419268" name="Photo Editor Photo" r:id="rId12" imgW="1638529" imgH="2114845" progId="">
                    <p:embed/>
                  </p:oleObj>
                </a:graphicData>
              </a:graphic>
            </p:graphicFrame>
            <p:sp>
              <p:nvSpPr>
                <p:cNvPr id="2107" name="Rectangle 22"/>
                <p:cNvSpPr>
                  <a:spLocks noChangeArrowheads="1"/>
                </p:cNvSpPr>
                <p:nvPr/>
              </p:nvSpPr>
              <p:spPr bwMode="auto">
                <a:xfrm>
                  <a:off x="4000" y="3260"/>
                  <a:ext cx="365" cy="63"/>
                </a:xfrm>
                <a:prstGeom prst="rect">
                  <a:avLst/>
                </a:prstGeom>
                <a:noFill/>
                <a:ln w="9525">
                  <a:noFill/>
                  <a:miter lim="800000"/>
                  <a:headEnd/>
                  <a:tailEnd/>
                </a:ln>
              </p:spPr>
              <p:txBody>
                <a:bodyPr lIns="0" tIns="0" rIns="0" bIns="0">
                  <a:spAutoFit/>
                </a:bodyPr>
                <a:lstStyle/>
                <a:p>
                  <a:pPr eaLnBrk="0" hangingPunct="0">
                    <a:lnSpc>
                      <a:spcPct val="80000"/>
                    </a:lnSpc>
                    <a:spcBef>
                      <a:spcPct val="0"/>
                    </a:spcBef>
                    <a:buClrTx/>
                  </a:pPr>
                  <a:endParaRPr lang="ru-RU" sz="1200">
                    <a:cs typeface="Times New Roman" pitchFamily="18" charset="0"/>
                  </a:endParaRPr>
                </a:p>
              </p:txBody>
            </p:sp>
          </p:grpSp>
          <p:grpSp>
            <p:nvGrpSpPr>
              <p:cNvPr id="15" name="Group 23"/>
              <p:cNvGrpSpPr>
                <a:grpSpLocks/>
              </p:cNvGrpSpPr>
              <p:nvPr/>
            </p:nvGrpSpPr>
            <p:grpSpPr bwMode="auto">
              <a:xfrm>
                <a:off x="3719513" y="5310188"/>
                <a:ext cx="2097087" cy="911225"/>
                <a:chOff x="2595" y="2898"/>
                <a:chExt cx="982" cy="431"/>
              </a:xfrm>
            </p:grpSpPr>
            <p:grpSp>
              <p:nvGrpSpPr>
                <p:cNvPr id="16" name="Group 24"/>
                <p:cNvGrpSpPr>
                  <a:grpSpLocks/>
                </p:cNvGrpSpPr>
                <p:nvPr/>
              </p:nvGrpSpPr>
              <p:grpSpPr bwMode="auto">
                <a:xfrm>
                  <a:off x="2810" y="2898"/>
                  <a:ext cx="552" cy="314"/>
                  <a:chOff x="267" y="3569"/>
                  <a:chExt cx="710" cy="542"/>
                </a:xfrm>
              </p:grpSpPr>
              <p:pic>
                <p:nvPicPr>
                  <p:cNvPr id="2104" name="Picture 25" descr="manage"/>
                  <p:cNvPicPr>
                    <a:picLocks noChangeAspect="1" noChangeArrowheads="1"/>
                  </p:cNvPicPr>
                  <p:nvPr/>
                </p:nvPicPr>
                <p:blipFill>
                  <a:blip r:embed="rId11" cstate="print"/>
                  <a:srcRect/>
                  <a:stretch>
                    <a:fillRect/>
                  </a:stretch>
                </p:blipFill>
                <p:spPr bwMode="auto">
                  <a:xfrm>
                    <a:off x="622" y="3569"/>
                    <a:ext cx="355" cy="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05" name="Picture 26" descr="manage"/>
                  <p:cNvPicPr>
                    <a:picLocks noChangeAspect="1" noChangeArrowheads="1"/>
                  </p:cNvPicPr>
                  <p:nvPr/>
                </p:nvPicPr>
                <p:blipFill>
                  <a:blip r:embed="rId11" cstate="print"/>
                  <a:srcRect/>
                  <a:stretch>
                    <a:fillRect/>
                  </a:stretch>
                </p:blipFill>
                <p:spPr bwMode="auto">
                  <a:xfrm>
                    <a:off x="267" y="3569"/>
                    <a:ext cx="355" cy="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06" name="Picture 27" descr="manage"/>
                  <p:cNvPicPr>
                    <a:picLocks noChangeAspect="1" noChangeArrowheads="1"/>
                  </p:cNvPicPr>
                  <p:nvPr/>
                </p:nvPicPr>
                <p:blipFill>
                  <a:blip r:embed="rId11" cstate="print"/>
                  <a:srcRect/>
                  <a:stretch>
                    <a:fillRect/>
                  </a:stretch>
                </p:blipFill>
                <p:spPr bwMode="auto">
                  <a:xfrm>
                    <a:off x="435" y="3746"/>
                    <a:ext cx="355" cy="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103" name="Rectangle 28"/>
                <p:cNvSpPr>
                  <a:spLocks noChangeArrowheads="1"/>
                </p:cNvSpPr>
                <p:nvPr/>
              </p:nvSpPr>
              <p:spPr bwMode="auto">
                <a:xfrm>
                  <a:off x="2595" y="3260"/>
                  <a:ext cx="982" cy="69"/>
                </a:xfrm>
                <a:prstGeom prst="rect">
                  <a:avLst/>
                </a:prstGeom>
                <a:noFill/>
                <a:ln w="9525">
                  <a:noFill/>
                  <a:miter lim="800000"/>
                  <a:headEnd/>
                  <a:tailEnd/>
                </a:ln>
              </p:spPr>
              <p:txBody>
                <a:bodyPr lIns="0" tIns="0" rIns="0" bIns="0">
                  <a:spAutoFit/>
                </a:bodyPr>
                <a:lstStyle/>
                <a:p>
                  <a:pPr eaLnBrk="0" hangingPunct="0">
                    <a:lnSpc>
                      <a:spcPct val="80000"/>
                    </a:lnSpc>
                    <a:spcBef>
                      <a:spcPct val="0"/>
                    </a:spcBef>
                    <a:buClrTx/>
                  </a:pPr>
                  <a:endParaRPr lang="ru-RU" sz="1200">
                    <a:cs typeface="Times New Roman" pitchFamily="18" charset="0"/>
                  </a:endParaRPr>
                </a:p>
              </p:txBody>
            </p:sp>
          </p:grpSp>
          <p:graphicFrame>
            <p:nvGraphicFramePr>
              <p:cNvPr id="2050" name="Object 29"/>
              <p:cNvGraphicFramePr>
                <a:graphicFrameLocks noChangeAspect="1"/>
              </p:cNvGraphicFramePr>
              <p:nvPr/>
            </p:nvGraphicFramePr>
            <p:xfrm>
              <a:off x="3302000" y="4013200"/>
              <a:ext cx="2709863" cy="1152525"/>
            </p:xfrm>
            <a:graphic>
              <a:graphicData uri="http://schemas.openxmlformats.org/presentationml/2006/ole">
                <p:oleObj spid="_x0000_s1419266" name="Photo Editor Photo" r:id="rId13" imgW="1609524" imgH="1857143" progId="">
                  <p:embed/>
                </p:oleObj>
              </a:graphicData>
            </a:graphic>
          </p:graphicFrame>
          <p:graphicFrame>
            <p:nvGraphicFramePr>
              <p:cNvPr id="2051" name="Object 30"/>
              <p:cNvGraphicFramePr>
                <a:graphicFrameLocks noChangeAspect="1"/>
              </p:cNvGraphicFramePr>
              <p:nvPr/>
            </p:nvGraphicFramePr>
            <p:xfrm>
              <a:off x="3676650" y="4570413"/>
              <a:ext cx="627063" cy="407987"/>
            </p:xfrm>
            <a:graphic>
              <a:graphicData uri="http://schemas.openxmlformats.org/presentationml/2006/ole">
                <p:oleObj spid="_x0000_s1419267" name="Photo Editor Photo" r:id="rId14" imgW="1419048" imgH="1428949" progId="">
                  <p:embed/>
                </p:oleObj>
              </a:graphicData>
            </a:graphic>
          </p:graphicFrame>
          <p:pic>
            <p:nvPicPr>
              <p:cNvPr id="2063" name="Picture 31" descr="Star_schema"/>
              <p:cNvPicPr>
                <a:picLocks noChangeAspect="1" noChangeArrowheads="1"/>
              </p:cNvPicPr>
              <p:nvPr/>
            </p:nvPicPr>
            <p:blipFill>
              <a:blip r:embed="rId15" cstate="print"/>
              <a:srcRect/>
              <a:stretch>
                <a:fillRect/>
              </a:stretch>
            </p:blipFill>
            <p:spPr bwMode="auto">
              <a:xfrm>
                <a:off x="5195888" y="4592638"/>
                <a:ext cx="476250" cy="363537"/>
              </a:xfrm>
              <a:prstGeom prst="rect">
                <a:avLst/>
              </a:prstGeom>
              <a:noFill/>
              <a:ln w="9525">
                <a:noFill/>
                <a:miter lim="800000"/>
                <a:headEnd/>
                <a:tailEnd/>
              </a:ln>
            </p:spPr>
          </p:pic>
          <p:grpSp>
            <p:nvGrpSpPr>
              <p:cNvPr id="17" name="Group 32"/>
              <p:cNvGrpSpPr>
                <a:grpSpLocks/>
              </p:cNvGrpSpPr>
              <p:nvPr/>
            </p:nvGrpSpPr>
            <p:grpSpPr bwMode="auto">
              <a:xfrm>
                <a:off x="4327525" y="4762500"/>
                <a:ext cx="793750" cy="290513"/>
                <a:chOff x="3552" y="528"/>
                <a:chExt cx="801" cy="259"/>
              </a:xfrm>
            </p:grpSpPr>
            <p:sp>
              <p:nvSpPr>
                <p:cNvPr id="2094" name="Rectangle 33"/>
                <p:cNvSpPr>
                  <a:spLocks noChangeArrowheads="1"/>
                </p:cNvSpPr>
                <p:nvPr/>
              </p:nvSpPr>
              <p:spPr bwMode="auto">
                <a:xfrm>
                  <a:off x="3720" y="714"/>
                  <a:ext cx="63" cy="53"/>
                </a:xfrm>
                <a:prstGeom prst="rect">
                  <a:avLst/>
                </a:prstGeom>
                <a:solidFill>
                  <a:srgbClr val="3366FF"/>
                </a:solidFill>
                <a:ln w="12700">
                  <a:solidFill>
                    <a:schemeClr val="tx1"/>
                  </a:solidFill>
                  <a:miter lim="800000"/>
                  <a:headEnd type="none" w="sm" len="sm"/>
                  <a:tailEnd type="none" w="sm" len="sm"/>
                </a:ln>
              </p:spPr>
              <p:txBody>
                <a:bodyPr wrap="none" anchor="ctr"/>
                <a:lstStyle/>
                <a:p>
                  <a:endParaRPr lang="ru-RU"/>
                </a:p>
              </p:txBody>
            </p:sp>
            <p:sp>
              <p:nvSpPr>
                <p:cNvPr id="2095" name="Rectangle 34"/>
                <p:cNvSpPr>
                  <a:spLocks noChangeArrowheads="1"/>
                </p:cNvSpPr>
                <p:nvPr/>
              </p:nvSpPr>
              <p:spPr bwMode="auto">
                <a:xfrm>
                  <a:off x="3783" y="688"/>
                  <a:ext cx="75" cy="79"/>
                </a:xfrm>
                <a:prstGeom prst="rect">
                  <a:avLst/>
                </a:prstGeom>
                <a:solidFill>
                  <a:srgbClr val="3366FF"/>
                </a:solidFill>
                <a:ln w="12700">
                  <a:solidFill>
                    <a:schemeClr val="tx1"/>
                  </a:solidFill>
                  <a:miter lim="800000"/>
                  <a:headEnd type="none" w="sm" len="sm"/>
                  <a:tailEnd type="none" w="sm" len="sm"/>
                </a:ln>
              </p:spPr>
              <p:txBody>
                <a:bodyPr wrap="none" anchor="ctr"/>
                <a:lstStyle/>
                <a:p>
                  <a:endParaRPr lang="ru-RU"/>
                </a:p>
              </p:txBody>
            </p:sp>
            <p:sp>
              <p:nvSpPr>
                <p:cNvPr id="2096" name="Rectangle 35"/>
                <p:cNvSpPr>
                  <a:spLocks noChangeArrowheads="1"/>
                </p:cNvSpPr>
                <p:nvPr/>
              </p:nvSpPr>
              <p:spPr bwMode="auto">
                <a:xfrm>
                  <a:off x="3858" y="610"/>
                  <a:ext cx="69" cy="157"/>
                </a:xfrm>
                <a:prstGeom prst="rect">
                  <a:avLst/>
                </a:prstGeom>
                <a:solidFill>
                  <a:srgbClr val="3366FF"/>
                </a:solidFill>
                <a:ln w="12700">
                  <a:solidFill>
                    <a:schemeClr val="tx1"/>
                  </a:solidFill>
                  <a:miter lim="800000"/>
                  <a:headEnd type="none" w="sm" len="sm"/>
                  <a:tailEnd type="none" w="sm" len="sm"/>
                </a:ln>
              </p:spPr>
              <p:txBody>
                <a:bodyPr wrap="none" anchor="ctr"/>
                <a:lstStyle/>
                <a:p>
                  <a:endParaRPr lang="ru-RU"/>
                </a:p>
              </p:txBody>
            </p:sp>
            <p:sp>
              <p:nvSpPr>
                <p:cNvPr id="2097" name="Rectangle 36"/>
                <p:cNvSpPr>
                  <a:spLocks noChangeArrowheads="1"/>
                </p:cNvSpPr>
                <p:nvPr/>
              </p:nvSpPr>
              <p:spPr bwMode="auto">
                <a:xfrm>
                  <a:off x="3921" y="547"/>
                  <a:ext cx="80" cy="220"/>
                </a:xfrm>
                <a:prstGeom prst="rect">
                  <a:avLst/>
                </a:prstGeom>
                <a:solidFill>
                  <a:srgbClr val="3366FF"/>
                </a:solidFill>
                <a:ln w="12700">
                  <a:solidFill>
                    <a:schemeClr val="tx1"/>
                  </a:solidFill>
                  <a:miter lim="800000"/>
                  <a:headEnd type="none" w="sm" len="sm"/>
                  <a:tailEnd type="none" w="sm" len="sm"/>
                </a:ln>
              </p:spPr>
              <p:txBody>
                <a:bodyPr wrap="none" anchor="ctr"/>
                <a:lstStyle/>
                <a:p>
                  <a:endParaRPr lang="ru-RU"/>
                </a:p>
              </p:txBody>
            </p:sp>
            <p:sp>
              <p:nvSpPr>
                <p:cNvPr id="2098" name="Rectangle 37"/>
                <p:cNvSpPr>
                  <a:spLocks noChangeArrowheads="1"/>
                </p:cNvSpPr>
                <p:nvPr/>
              </p:nvSpPr>
              <p:spPr bwMode="auto">
                <a:xfrm>
                  <a:off x="3996" y="610"/>
                  <a:ext cx="69" cy="157"/>
                </a:xfrm>
                <a:prstGeom prst="rect">
                  <a:avLst/>
                </a:prstGeom>
                <a:solidFill>
                  <a:srgbClr val="3366FF"/>
                </a:solidFill>
                <a:ln w="12700">
                  <a:solidFill>
                    <a:schemeClr val="tx1"/>
                  </a:solidFill>
                  <a:miter lim="800000"/>
                  <a:headEnd type="none" w="sm" len="sm"/>
                  <a:tailEnd type="none" w="sm" len="sm"/>
                </a:ln>
              </p:spPr>
              <p:txBody>
                <a:bodyPr wrap="none" anchor="ctr"/>
                <a:lstStyle/>
                <a:p>
                  <a:endParaRPr lang="ru-RU"/>
                </a:p>
              </p:txBody>
            </p:sp>
            <p:sp>
              <p:nvSpPr>
                <p:cNvPr id="2099" name="Rectangle 38"/>
                <p:cNvSpPr>
                  <a:spLocks noChangeArrowheads="1"/>
                </p:cNvSpPr>
                <p:nvPr/>
              </p:nvSpPr>
              <p:spPr bwMode="auto">
                <a:xfrm>
                  <a:off x="4059" y="688"/>
                  <a:ext cx="75" cy="79"/>
                </a:xfrm>
                <a:prstGeom prst="rect">
                  <a:avLst/>
                </a:prstGeom>
                <a:solidFill>
                  <a:srgbClr val="3366FF"/>
                </a:solidFill>
                <a:ln w="12700">
                  <a:solidFill>
                    <a:schemeClr val="tx1"/>
                  </a:solidFill>
                  <a:miter lim="800000"/>
                  <a:headEnd type="none" w="sm" len="sm"/>
                  <a:tailEnd type="none" w="sm" len="sm"/>
                </a:ln>
              </p:spPr>
              <p:txBody>
                <a:bodyPr wrap="none" anchor="ctr"/>
                <a:lstStyle/>
                <a:p>
                  <a:endParaRPr lang="ru-RU"/>
                </a:p>
              </p:txBody>
            </p:sp>
            <p:sp>
              <p:nvSpPr>
                <p:cNvPr id="2100" name="Rectangle 39"/>
                <p:cNvSpPr>
                  <a:spLocks noChangeArrowheads="1"/>
                </p:cNvSpPr>
                <p:nvPr/>
              </p:nvSpPr>
              <p:spPr bwMode="auto">
                <a:xfrm>
                  <a:off x="4134" y="714"/>
                  <a:ext cx="63" cy="53"/>
                </a:xfrm>
                <a:prstGeom prst="rect">
                  <a:avLst/>
                </a:prstGeom>
                <a:solidFill>
                  <a:srgbClr val="3366FF"/>
                </a:solidFill>
                <a:ln w="12700">
                  <a:solidFill>
                    <a:schemeClr val="tx1"/>
                  </a:solidFill>
                  <a:miter lim="800000"/>
                  <a:headEnd type="none" w="sm" len="sm"/>
                  <a:tailEnd type="none" w="sm" len="sm"/>
                </a:ln>
              </p:spPr>
              <p:txBody>
                <a:bodyPr wrap="none" anchor="ctr"/>
                <a:lstStyle/>
                <a:p>
                  <a:endParaRPr lang="ru-RU"/>
                </a:p>
              </p:txBody>
            </p:sp>
            <p:sp>
              <p:nvSpPr>
                <p:cNvPr id="2101" name="Freeform 40"/>
                <p:cNvSpPr>
                  <a:spLocks/>
                </p:cNvSpPr>
                <p:nvPr/>
              </p:nvSpPr>
              <p:spPr bwMode="auto">
                <a:xfrm>
                  <a:off x="3552" y="528"/>
                  <a:ext cx="801" cy="259"/>
                </a:xfrm>
                <a:custGeom>
                  <a:avLst/>
                  <a:gdLst>
                    <a:gd name="T0" fmla="*/ 0 w 1364"/>
                    <a:gd name="T1" fmla="*/ 259 h 469"/>
                    <a:gd name="T2" fmla="*/ 207 w 1364"/>
                    <a:gd name="T3" fmla="*/ 200 h 469"/>
                    <a:gd name="T4" fmla="*/ 328 w 1364"/>
                    <a:gd name="T5" fmla="*/ 100 h 469"/>
                    <a:gd name="T6" fmla="*/ 371 w 1364"/>
                    <a:gd name="T7" fmla="*/ 23 h 469"/>
                    <a:gd name="T8" fmla="*/ 410 w 1364"/>
                    <a:gd name="T9" fmla="*/ 0 h 469"/>
                    <a:gd name="T10" fmla="*/ 449 w 1364"/>
                    <a:gd name="T11" fmla="*/ 23 h 469"/>
                    <a:gd name="T12" fmla="*/ 487 w 1364"/>
                    <a:gd name="T13" fmla="*/ 100 h 469"/>
                    <a:gd name="T14" fmla="*/ 612 w 1364"/>
                    <a:gd name="T15" fmla="*/ 200 h 469"/>
                    <a:gd name="T16" fmla="*/ 801 w 1364"/>
                    <a:gd name="T17" fmla="*/ 250 h 4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4"/>
                    <a:gd name="T28" fmla="*/ 0 h 469"/>
                    <a:gd name="T29" fmla="*/ 1364 w 1364"/>
                    <a:gd name="T30" fmla="*/ 469 h 4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4" h="469">
                      <a:moveTo>
                        <a:pt x="0" y="469"/>
                      </a:moveTo>
                      <a:cubicBezTo>
                        <a:pt x="130" y="439"/>
                        <a:pt x="260" y="410"/>
                        <a:pt x="353" y="362"/>
                      </a:cubicBezTo>
                      <a:cubicBezTo>
                        <a:pt x="446" y="314"/>
                        <a:pt x="513" y="234"/>
                        <a:pt x="559" y="181"/>
                      </a:cubicBezTo>
                      <a:cubicBezTo>
                        <a:pt x="605" y="128"/>
                        <a:pt x="609" y="71"/>
                        <a:pt x="632" y="41"/>
                      </a:cubicBezTo>
                      <a:cubicBezTo>
                        <a:pt x="655" y="11"/>
                        <a:pt x="676" y="0"/>
                        <a:pt x="698" y="0"/>
                      </a:cubicBezTo>
                      <a:cubicBezTo>
                        <a:pt x="720" y="0"/>
                        <a:pt x="742" y="11"/>
                        <a:pt x="764" y="41"/>
                      </a:cubicBezTo>
                      <a:cubicBezTo>
                        <a:pt x="786" y="71"/>
                        <a:pt x="784" y="128"/>
                        <a:pt x="830" y="181"/>
                      </a:cubicBezTo>
                      <a:cubicBezTo>
                        <a:pt x="876" y="234"/>
                        <a:pt x="954" y="317"/>
                        <a:pt x="1043" y="362"/>
                      </a:cubicBezTo>
                      <a:cubicBezTo>
                        <a:pt x="1132" y="407"/>
                        <a:pt x="1306" y="437"/>
                        <a:pt x="1364" y="452"/>
                      </a:cubicBezTo>
                    </a:path>
                  </a:pathLst>
                </a:custGeom>
                <a:noFill/>
                <a:ln w="28575" cap="flat" cmpd="sng">
                  <a:solidFill>
                    <a:schemeClr val="tx1"/>
                  </a:solidFill>
                  <a:prstDash val="solid"/>
                  <a:round/>
                  <a:headEnd type="none" w="sm" len="sm"/>
                  <a:tailEnd type="none" w="sm" len="sm"/>
                </a:ln>
              </p:spPr>
              <p:txBody>
                <a:bodyPr wrap="none" anchor="ctr"/>
                <a:lstStyle/>
                <a:p>
                  <a:endParaRPr lang="ru-RU"/>
                </a:p>
              </p:txBody>
            </p:sp>
          </p:grpSp>
          <p:sp>
            <p:nvSpPr>
              <p:cNvPr id="2065" name="Text Box 41"/>
              <p:cNvSpPr txBox="1">
                <a:spLocks noChangeArrowheads="1"/>
              </p:cNvSpPr>
              <p:nvPr/>
            </p:nvSpPr>
            <p:spPr bwMode="auto">
              <a:xfrm>
                <a:off x="3324225" y="4100513"/>
                <a:ext cx="2536825" cy="274637"/>
              </a:xfrm>
              <a:prstGeom prst="rect">
                <a:avLst/>
              </a:prstGeom>
              <a:noFill/>
              <a:ln w="9525" algn="ctr">
                <a:noFill/>
                <a:miter lim="800000"/>
                <a:headEnd/>
                <a:tailEnd/>
              </a:ln>
            </p:spPr>
            <p:txBody>
              <a:bodyPr lIns="91423" tIns="45712" rIns="91423" bIns="45712">
                <a:spAutoFit/>
              </a:bodyPr>
              <a:lstStyle/>
              <a:p>
                <a:pPr algn="ctr" eaLnBrk="0" hangingPunct="0">
                  <a:lnSpc>
                    <a:spcPct val="100000"/>
                  </a:lnSpc>
                  <a:spcBef>
                    <a:spcPct val="0"/>
                  </a:spcBef>
                  <a:buClrTx/>
                </a:pPr>
                <a:r>
                  <a:rPr lang="ru-RU" sz="1200" dirty="0">
                    <a:cs typeface="Times New Roman" pitchFamily="18" charset="0"/>
                  </a:rPr>
                  <a:t>ХРАНИЛИЩЕ ДАННЫХ</a:t>
                </a:r>
                <a:endParaRPr lang="en-US" sz="1200" dirty="0">
                  <a:cs typeface="Times New Roman" pitchFamily="18" charset="0"/>
                </a:endParaRPr>
              </a:p>
            </p:txBody>
          </p:sp>
          <p:grpSp>
            <p:nvGrpSpPr>
              <p:cNvPr id="18" name="Group 61"/>
              <p:cNvGrpSpPr>
                <a:grpSpLocks/>
              </p:cNvGrpSpPr>
              <p:nvPr/>
            </p:nvGrpSpPr>
            <p:grpSpPr bwMode="auto">
              <a:xfrm>
                <a:off x="7123113" y="5311775"/>
                <a:ext cx="1454150" cy="534988"/>
                <a:chOff x="267" y="3569"/>
                <a:chExt cx="710" cy="542"/>
              </a:xfrm>
            </p:grpSpPr>
            <p:pic>
              <p:nvPicPr>
                <p:cNvPr id="2079" name="Picture 62" descr="manage"/>
                <p:cNvPicPr>
                  <a:picLocks noChangeAspect="1" noChangeArrowheads="1"/>
                </p:cNvPicPr>
                <p:nvPr/>
              </p:nvPicPr>
              <p:blipFill>
                <a:blip r:embed="rId11" cstate="print"/>
                <a:srcRect/>
                <a:stretch>
                  <a:fillRect/>
                </a:stretch>
              </p:blipFill>
              <p:spPr bwMode="auto">
                <a:xfrm>
                  <a:off x="622" y="3569"/>
                  <a:ext cx="355" cy="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80" name="Picture 63" descr="manage"/>
                <p:cNvPicPr>
                  <a:picLocks noChangeAspect="1" noChangeArrowheads="1"/>
                </p:cNvPicPr>
                <p:nvPr/>
              </p:nvPicPr>
              <p:blipFill>
                <a:blip r:embed="rId11" cstate="print"/>
                <a:srcRect/>
                <a:stretch>
                  <a:fillRect/>
                </a:stretch>
              </p:blipFill>
              <p:spPr bwMode="auto">
                <a:xfrm>
                  <a:off x="267" y="3569"/>
                  <a:ext cx="355" cy="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81" name="Picture 64" descr="manage"/>
                <p:cNvPicPr>
                  <a:picLocks noChangeAspect="1" noChangeArrowheads="1"/>
                </p:cNvPicPr>
                <p:nvPr/>
              </p:nvPicPr>
              <p:blipFill>
                <a:blip r:embed="rId11" cstate="print"/>
                <a:srcRect/>
                <a:stretch>
                  <a:fillRect/>
                </a:stretch>
              </p:blipFill>
              <p:spPr bwMode="auto">
                <a:xfrm>
                  <a:off x="435" y="3746"/>
                  <a:ext cx="355" cy="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074" name="Rectangle 65"/>
              <p:cNvSpPr>
                <a:spLocks noChangeArrowheads="1"/>
              </p:cNvSpPr>
              <p:nvPr/>
            </p:nvSpPr>
            <p:spPr bwMode="auto">
              <a:xfrm>
                <a:off x="7735600" y="5938345"/>
                <a:ext cx="504497" cy="147733"/>
              </a:xfrm>
              <a:prstGeom prst="rect">
                <a:avLst/>
              </a:prstGeom>
              <a:noFill/>
              <a:ln w="9525">
                <a:noFill/>
                <a:miter lim="800000"/>
                <a:headEnd/>
                <a:tailEnd/>
              </a:ln>
            </p:spPr>
            <p:txBody>
              <a:bodyPr wrap="square" lIns="0" tIns="0" rIns="0" bIns="0">
                <a:spAutoFit/>
              </a:bodyPr>
              <a:lstStyle/>
              <a:p>
                <a:pPr eaLnBrk="0" hangingPunct="0">
                  <a:lnSpc>
                    <a:spcPct val="80000"/>
                  </a:lnSpc>
                  <a:spcBef>
                    <a:spcPct val="0"/>
                  </a:spcBef>
                  <a:buClrTx/>
                </a:pPr>
                <a:r>
                  <a:rPr lang="en-US" sz="1200" dirty="0"/>
                  <a:t>SAP</a:t>
                </a:r>
              </a:p>
            </p:txBody>
          </p:sp>
          <p:sp>
            <p:nvSpPr>
              <p:cNvPr id="2075" name="Rectangle 66"/>
              <p:cNvSpPr>
                <a:spLocks noChangeArrowheads="1"/>
              </p:cNvSpPr>
              <p:nvPr/>
            </p:nvSpPr>
            <p:spPr bwMode="auto">
              <a:xfrm>
                <a:off x="6117036" y="5971793"/>
                <a:ext cx="1303714" cy="147733"/>
              </a:xfrm>
              <a:prstGeom prst="rect">
                <a:avLst/>
              </a:prstGeom>
              <a:noFill/>
              <a:ln w="9525">
                <a:noFill/>
                <a:miter lim="800000"/>
                <a:headEnd/>
                <a:tailEnd/>
              </a:ln>
            </p:spPr>
            <p:txBody>
              <a:bodyPr wrap="square" lIns="0" tIns="0" rIns="0" bIns="0">
                <a:spAutoFit/>
              </a:bodyPr>
              <a:lstStyle/>
              <a:p>
                <a:pPr eaLnBrk="0" hangingPunct="0">
                  <a:lnSpc>
                    <a:spcPct val="80000"/>
                  </a:lnSpc>
                  <a:spcBef>
                    <a:spcPct val="0"/>
                  </a:spcBef>
                  <a:buClrTx/>
                </a:pPr>
                <a:r>
                  <a:rPr lang="ru-RU" sz="1200" dirty="0"/>
                  <a:t>Файлы, </a:t>
                </a:r>
                <a:r>
                  <a:rPr lang="en-US" sz="1200" dirty="0"/>
                  <a:t>MS Excel</a:t>
                </a:r>
              </a:p>
            </p:txBody>
          </p:sp>
          <p:sp>
            <p:nvSpPr>
              <p:cNvPr id="2076" name="Rectangle 67"/>
              <p:cNvSpPr>
                <a:spLocks noChangeArrowheads="1"/>
              </p:cNvSpPr>
              <p:nvPr/>
            </p:nvSpPr>
            <p:spPr bwMode="auto">
              <a:xfrm>
                <a:off x="714704" y="5969876"/>
                <a:ext cx="1166648" cy="147733"/>
              </a:xfrm>
              <a:prstGeom prst="rect">
                <a:avLst/>
              </a:prstGeom>
              <a:noFill/>
              <a:ln w="9525">
                <a:noFill/>
                <a:miter lim="800000"/>
                <a:headEnd/>
                <a:tailEnd/>
              </a:ln>
            </p:spPr>
            <p:txBody>
              <a:bodyPr wrap="square" lIns="0" tIns="0" rIns="0" bIns="0">
                <a:spAutoFit/>
              </a:bodyPr>
              <a:lstStyle/>
              <a:p>
                <a:pPr eaLnBrk="0" hangingPunct="0">
                  <a:lnSpc>
                    <a:spcPct val="80000"/>
                  </a:lnSpc>
                  <a:spcBef>
                    <a:spcPct val="0"/>
                  </a:spcBef>
                  <a:buClrTx/>
                </a:pPr>
                <a:r>
                  <a:rPr lang="en-US" sz="1200" dirty="0"/>
                  <a:t>Oracle Database</a:t>
                </a:r>
              </a:p>
            </p:txBody>
          </p:sp>
          <p:sp>
            <p:nvSpPr>
              <p:cNvPr id="2077" name="Rectangle 68"/>
              <p:cNvSpPr>
                <a:spLocks noChangeArrowheads="1"/>
              </p:cNvSpPr>
              <p:nvPr/>
            </p:nvSpPr>
            <p:spPr bwMode="auto">
              <a:xfrm>
                <a:off x="2243061" y="5992813"/>
                <a:ext cx="1277906" cy="147733"/>
              </a:xfrm>
              <a:prstGeom prst="rect">
                <a:avLst/>
              </a:prstGeom>
              <a:noFill/>
              <a:ln w="9525">
                <a:noFill/>
                <a:miter lim="800000"/>
                <a:headEnd/>
                <a:tailEnd/>
              </a:ln>
            </p:spPr>
            <p:txBody>
              <a:bodyPr wrap="square" lIns="0" tIns="0" rIns="0" bIns="0">
                <a:spAutoFit/>
              </a:bodyPr>
              <a:lstStyle/>
              <a:p>
                <a:pPr eaLnBrk="0" hangingPunct="0">
                  <a:lnSpc>
                    <a:spcPct val="80000"/>
                  </a:lnSpc>
                  <a:spcBef>
                    <a:spcPct val="0"/>
                  </a:spcBef>
                  <a:buClrTx/>
                </a:pPr>
                <a:r>
                  <a:rPr lang="en-US" sz="1200" dirty="0"/>
                  <a:t>Oracle ERP, CRM</a:t>
                </a:r>
              </a:p>
            </p:txBody>
          </p:sp>
          <p:sp>
            <p:nvSpPr>
              <p:cNvPr id="2078" name="Rectangle 69"/>
              <p:cNvSpPr>
                <a:spLocks noChangeArrowheads="1"/>
              </p:cNvSpPr>
              <p:nvPr/>
            </p:nvSpPr>
            <p:spPr bwMode="auto">
              <a:xfrm>
                <a:off x="3789401" y="5959364"/>
                <a:ext cx="2085866" cy="147733"/>
              </a:xfrm>
              <a:prstGeom prst="rect">
                <a:avLst/>
              </a:prstGeom>
              <a:noFill/>
              <a:ln w="9525">
                <a:noFill/>
                <a:miter lim="800000"/>
                <a:headEnd/>
                <a:tailEnd/>
              </a:ln>
            </p:spPr>
            <p:txBody>
              <a:bodyPr wrap="square" lIns="0" tIns="0" rIns="0" bIns="0">
                <a:spAutoFit/>
              </a:bodyPr>
              <a:lstStyle/>
              <a:p>
                <a:pPr eaLnBrk="0" hangingPunct="0">
                  <a:lnSpc>
                    <a:spcPct val="80000"/>
                  </a:lnSpc>
                  <a:spcBef>
                    <a:spcPct val="0"/>
                  </a:spcBef>
                  <a:buClrTx/>
                </a:pPr>
                <a:r>
                  <a:rPr lang="en-US" sz="1200" dirty="0"/>
                  <a:t>Sybase, DB2, MS SQL Server</a:t>
                </a:r>
              </a:p>
            </p:txBody>
          </p:sp>
        </p:grpSp>
      </p:grpSp>
      <p:grpSp>
        <p:nvGrpSpPr>
          <p:cNvPr id="19" name="Group 73"/>
          <p:cNvGrpSpPr/>
          <p:nvPr/>
        </p:nvGrpSpPr>
        <p:grpSpPr>
          <a:xfrm>
            <a:off x="872359" y="483476"/>
            <a:ext cx="5959370" cy="1866024"/>
            <a:chOff x="872359" y="483476"/>
            <a:chExt cx="5959370" cy="1866024"/>
          </a:xfrm>
        </p:grpSpPr>
        <p:sp>
          <p:nvSpPr>
            <p:cNvPr id="3287087" name="AutoShape 47"/>
            <p:cNvSpPr>
              <a:spLocks noChangeArrowheads="1"/>
            </p:cNvSpPr>
            <p:nvPr/>
          </p:nvSpPr>
          <p:spPr bwMode="auto">
            <a:xfrm>
              <a:off x="4495800" y="1930400"/>
              <a:ext cx="431800" cy="419100"/>
            </a:xfrm>
            <a:prstGeom prst="downArrow">
              <a:avLst>
                <a:gd name="adj1" fmla="val 69269"/>
                <a:gd name="adj2" fmla="val 25000"/>
              </a:avLst>
            </a:prstGeom>
            <a:gradFill rotWithShape="0">
              <a:gsLst>
                <a:gs pos="0">
                  <a:schemeClr val="bg1"/>
                </a:gs>
                <a:gs pos="100000">
                  <a:schemeClr val="folHlink"/>
                </a:gs>
              </a:gsLst>
              <a:lin ang="5400000" scaled="1"/>
            </a:gradFill>
            <a:ln w="9525">
              <a:noFill/>
              <a:miter lim="800000"/>
              <a:headEnd/>
              <a:tailEnd/>
            </a:ln>
          </p:spPr>
          <p:txBody>
            <a:bodyPr lIns="92075" tIns="46038" rIns="92075" bIns="46038" anchor="ctr">
              <a:spAutoFit/>
            </a:bodyPr>
            <a:lstStyle/>
            <a:p>
              <a:endParaRPr lang="ru-RU"/>
            </a:p>
          </p:txBody>
        </p:sp>
        <p:grpSp>
          <p:nvGrpSpPr>
            <p:cNvPr id="20" name="Group 50"/>
            <p:cNvGrpSpPr>
              <a:grpSpLocks/>
            </p:cNvGrpSpPr>
            <p:nvPr/>
          </p:nvGrpSpPr>
          <p:grpSpPr bwMode="auto">
            <a:xfrm>
              <a:off x="909638" y="508000"/>
              <a:ext cx="2443163" cy="1531938"/>
              <a:chOff x="573" y="320"/>
              <a:chExt cx="1539" cy="965"/>
            </a:xfrm>
          </p:grpSpPr>
          <p:grpSp>
            <p:nvGrpSpPr>
              <p:cNvPr id="21" name="Group 51"/>
              <p:cNvGrpSpPr>
                <a:grpSpLocks/>
              </p:cNvGrpSpPr>
              <p:nvPr/>
            </p:nvGrpSpPr>
            <p:grpSpPr bwMode="auto">
              <a:xfrm>
                <a:off x="1104" y="320"/>
                <a:ext cx="1008" cy="864"/>
                <a:chOff x="1104" y="320"/>
                <a:chExt cx="1008" cy="864"/>
              </a:xfrm>
            </p:grpSpPr>
            <p:sp>
              <p:nvSpPr>
                <p:cNvPr id="2089" name="Line 52"/>
                <p:cNvSpPr>
                  <a:spLocks noChangeShapeType="1"/>
                </p:cNvSpPr>
                <p:nvPr/>
              </p:nvSpPr>
              <p:spPr bwMode="auto">
                <a:xfrm flipV="1">
                  <a:off x="1104" y="320"/>
                  <a:ext cx="1008" cy="294"/>
                </a:xfrm>
                <a:prstGeom prst="line">
                  <a:avLst/>
                </a:prstGeom>
                <a:noFill/>
                <a:ln w="9525">
                  <a:solidFill>
                    <a:schemeClr val="hlink"/>
                  </a:solidFill>
                  <a:prstDash val="sysDash"/>
                  <a:round/>
                  <a:headEnd/>
                  <a:tailEnd/>
                </a:ln>
              </p:spPr>
              <p:txBody>
                <a:bodyPr lIns="92075" tIns="46038" rIns="92075" bIns="46038">
                  <a:spAutoFit/>
                </a:bodyPr>
                <a:lstStyle/>
                <a:p>
                  <a:endParaRPr lang="ru-RU"/>
                </a:p>
              </p:txBody>
            </p:sp>
            <p:sp>
              <p:nvSpPr>
                <p:cNvPr id="2090" name="Line 53"/>
                <p:cNvSpPr>
                  <a:spLocks noChangeShapeType="1"/>
                </p:cNvSpPr>
                <p:nvPr/>
              </p:nvSpPr>
              <p:spPr bwMode="auto">
                <a:xfrm>
                  <a:off x="1152" y="944"/>
                  <a:ext cx="960" cy="240"/>
                </a:xfrm>
                <a:prstGeom prst="line">
                  <a:avLst/>
                </a:prstGeom>
                <a:noFill/>
                <a:ln w="9525">
                  <a:solidFill>
                    <a:schemeClr val="hlink"/>
                  </a:solidFill>
                  <a:prstDash val="sysDash"/>
                  <a:round/>
                  <a:headEnd/>
                  <a:tailEnd/>
                </a:ln>
              </p:spPr>
              <p:txBody>
                <a:bodyPr lIns="92075" tIns="46038" rIns="92075" bIns="46038">
                  <a:spAutoFit/>
                </a:bodyPr>
                <a:lstStyle/>
                <a:p>
                  <a:endParaRPr lang="ru-RU"/>
                </a:p>
              </p:txBody>
            </p:sp>
          </p:grpSp>
          <p:sp>
            <p:nvSpPr>
              <p:cNvPr id="2088" name="Text Box 55"/>
              <p:cNvSpPr txBox="1">
                <a:spLocks noChangeArrowheads="1"/>
              </p:cNvSpPr>
              <p:nvPr/>
            </p:nvSpPr>
            <p:spPr bwMode="auto">
              <a:xfrm>
                <a:off x="573" y="1088"/>
                <a:ext cx="1032" cy="197"/>
              </a:xfrm>
              <a:prstGeom prst="rect">
                <a:avLst/>
              </a:prstGeom>
              <a:noFill/>
              <a:ln w="9525">
                <a:noFill/>
                <a:miter lim="800000"/>
                <a:headEnd/>
                <a:tailEnd/>
              </a:ln>
            </p:spPr>
            <p:txBody>
              <a:bodyPr wrap="none" lIns="92075" tIns="46038" rIns="92075" bIns="46038">
                <a:spAutoFit/>
              </a:bodyPr>
              <a:lstStyle/>
              <a:p>
                <a:r>
                  <a:rPr lang="ru-RU" sz="1600" dirty="0">
                    <a:solidFill>
                      <a:schemeClr val="hlink"/>
                    </a:solidFill>
                  </a:rPr>
                  <a:t>Пользователи</a:t>
                </a:r>
              </a:p>
            </p:txBody>
          </p:sp>
        </p:grpSp>
        <p:pic>
          <p:nvPicPr>
            <p:cNvPr id="70" name="Picture 69" descr="User-Computer-icon.png"/>
            <p:cNvPicPr>
              <a:picLocks noChangeAspect="1"/>
            </p:cNvPicPr>
            <p:nvPr/>
          </p:nvPicPr>
          <p:blipFill>
            <a:blip r:embed="rId16" cstate="print"/>
            <a:stretch>
              <a:fillRect/>
            </a:stretch>
          </p:blipFill>
          <p:spPr>
            <a:xfrm>
              <a:off x="872359" y="643759"/>
              <a:ext cx="1156138" cy="1156138"/>
            </a:xfrm>
            <a:prstGeom prst="rect">
              <a:avLst/>
            </a:prstGeom>
          </p:spPr>
        </p:pic>
        <p:sp>
          <p:nvSpPr>
            <p:cNvPr id="71" name="Rectangle 70"/>
            <p:cNvSpPr/>
            <p:nvPr/>
          </p:nvSpPr>
          <p:spPr bwMode="auto">
            <a:xfrm>
              <a:off x="3226680" y="483476"/>
              <a:ext cx="3605049" cy="1481958"/>
            </a:xfrm>
            <a:prstGeom prst="rect">
              <a:avLst/>
            </a:prstGeom>
            <a:solidFill>
              <a:srgbClr val="CCECFF"/>
            </a:solidFill>
            <a:ln>
              <a:headEnd type="none" w="med" len="med"/>
              <a:tailEnd type="none" w="med" len="med"/>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0000"/>
                </a:solidFill>
                <a:effectLst/>
                <a:latin typeface="Arial" charset="0"/>
              </a:endParaRPr>
            </a:p>
          </p:txBody>
        </p:sp>
        <p:sp>
          <p:nvSpPr>
            <p:cNvPr id="72" name="TextBox 71"/>
            <p:cNvSpPr txBox="1"/>
            <p:nvPr/>
          </p:nvSpPr>
          <p:spPr>
            <a:xfrm>
              <a:off x="3281353" y="842007"/>
              <a:ext cx="1788888" cy="738664"/>
            </a:xfrm>
            <a:prstGeom prst="rect">
              <a:avLst/>
            </a:prstGeom>
            <a:noFill/>
          </p:spPr>
          <p:txBody>
            <a:bodyPr wrap="none" rtlCol="0">
              <a:spAutoFit/>
            </a:bodyPr>
            <a:lstStyle/>
            <a:p>
              <a:r>
                <a:rPr lang="ru-RU" sz="1400" b="1" dirty="0" smtClean="0"/>
                <a:t>Объем продаж</a:t>
              </a:r>
            </a:p>
            <a:p>
              <a:r>
                <a:rPr lang="ru-RU" sz="1400" b="1" dirty="0" smtClean="0"/>
                <a:t>Кол-во договоров</a:t>
              </a:r>
              <a:endParaRPr lang="en-US" sz="1400" b="1" dirty="0" smtClean="0"/>
            </a:p>
            <a:p>
              <a:pPr algn="ctr"/>
              <a:r>
                <a:rPr lang="en-US" sz="1400" b="1" dirty="0" smtClean="0"/>
                <a:t>…</a:t>
              </a:r>
              <a:endParaRPr lang="ru-RU" sz="1400" b="1" dirty="0"/>
            </a:p>
          </p:txBody>
        </p:sp>
        <p:sp>
          <p:nvSpPr>
            <p:cNvPr id="73" name="TextBox 72"/>
            <p:cNvSpPr txBox="1"/>
            <p:nvPr/>
          </p:nvSpPr>
          <p:spPr>
            <a:xfrm>
              <a:off x="5044612" y="555868"/>
              <a:ext cx="1664414" cy="1384995"/>
            </a:xfrm>
            <a:prstGeom prst="rect">
              <a:avLst/>
            </a:prstGeom>
            <a:noFill/>
          </p:spPr>
          <p:txBody>
            <a:bodyPr wrap="square" rtlCol="0">
              <a:spAutoFit/>
            </a:bodyPr>
            <a:lstStyle/>
            <a:p>
              <a:pPr>
                <a:lnSpc>
                  <a:spcPct val="150000"/>
                </a:lnSpc>
                <a:buFont typeface="Wingdings" pitchFamily="2" charset="2"/>
                <a:buChar char="ü"/>
              </a:pPr>
              <a:r>
                <a:rPr lang="ru-RU" sz="1400" b="1" dirty="0" smtClean="0"/>
                <a:t>Годы, месяцы</a:t>
              </a:r>
            </a:p>
            <a:p>
              <a:pPr>
                <a:lnSpc>
                  <a:spcPct val="150000"/>
                </a:lnSpc>
                <a:buFont typeface="Wingdings" pitchFamily="2" charset="2"/>
                <a:buChar char="ü"/>
              </a:pPr>
              <a:r>
                <a:rPr lang="ru-RU" sz="1400" b="1" dirty="0" smtClean="0"/>
                <a:t>Продукты</a:t>
              </a:r>
            </a:p>
            <a:p>
              <a:pPr>
                <a:lnSpc>
                  <a:spcPct val="150000"/>
                </a:lnSpc>
                <a:buFont typeface="Wingdings" pitchFamily="2" charset="2"/>
                <a:buChar char="ü"/>
              </a:pPr>
              <a:r>
                <a:rPr lang="ru-RU" sz="1400" b="1" dirty="0" smtClean="0"/>
                <a:t>Регионы</a:t>
              </a:r>
            </a:p>
            <a:p>
              <a:pPr>
                <a:lnSpc>
                  <a:spcPct val="150000"/>
                </a:lnSpc>
                <a:buFont typeface="Wingdings" pitchFamily="2" charset="2"/>
                <a:buChar char="ü"/>
              </a:pPr>
              <a:r>
                <a:rPr lang="ru-RU" sz="1400" b="1" dirty="0" smtClean="0"/>
                <a:t>Клиенты</a:t>
              </a:r>
            </a:p>
          </p:txBody>
        </p:sp>
      </p:grpSp>
      <p:pic>
        <p:nvPicPr>
          <p:cNvPr id="75" name="Picture 5"/>
          <p:cNvPicPr>
            <a:picLocks noChangeAspect="1" noChangeArrowheads="1"/>
          </p:cNvPicPr>
          <p:nvPr/>
        </p:nvPicPr>
        <p:blipFill>
          <a:blip r:embed="rId17" cstate="print"/>
          <a:srcRect/>
          <a:stretch>
            <a:fillRect/>
          </a:stretch>
        </p:blipFill>
        <p:spPr bwMode="auto">
          <a:xfrm>
            <a:off x="3156893" y="380796"/>
            <a:ext cx="3749237" cy="1636767"/>
          </a:xfrm>
          <a:prstGeom prst="rect">
            <a:avLst/>
          </a:prstGeom>
          <a:noFill/>
          <a:ln w="9525">
            <a:noFill/>
            <a:round/>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8,-492947115,D:\Steve\031910_1500_Andreea\Scorecard Strategy.ppc"/>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bg2"/>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7728</TotalTime>
  <Words>2608</Words>
  <Application>Microsoft Office PowerPoint</Application>
  <PresentationFormat>Letter Paper (8.5x11 in)</PresentationFormat>
  <Paragraphs>602</Paragraphs>
  <Slides>57</Slides>
  <Notes>37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57</vt:i4>
      </vt:variant>
    </vt:vector>
  </HeadingPairs>
  <TitlesOfParts>
    <vt:vector size="61" baseType="lpstr">
      <vt:lpstr>Blank Presentation</vt:lpstr>
      <vt:lpstr>Photo Editor Photo</vt:lpstr>
      <vt:lpstr>Bitmap Image</vt:lpstr>
      <vt:lpstr>Document</vt:lpstr>
      <vt:lpstr> Новые аналитические технологии Oracle</vt:lpstr>
      <vt:lpstr>План презентации  </vt:lpstr>
      <vt:lpstr>Аналитическая платформа Oracle</vt:lpstr>
      <vt:lpstr>Бизнес-анализ: технологии и приложения</vt:lpstr>
      <vt:lpstr>Аналитическая платформа Oracle</vt:lpstr>
      <vt:lpstr>Инструменты бизнес-анализа Oracle</vt:lpstr>
      <vt:lpstr>Oracle Business Intelligence 11g –  инструментальная среда бизнес-анализа</vt:lpstr>
      <vt:lpstr>Oracle Business Intelligence Полная интегрированная система бизнес-анализа</vt:lpstr>
      <vt:lpstr>Как работает Oracle BI</vt:lpstr>
      <vt:lpstr>Аналитический сервер   Oracle BI Server</vt:lpstr>
      <vt:lpstr>Интегрированная платформа Oracle BI </vt:lpstr>
      <vt:lpstr>Все инструменты анализа Oracle BI </vt:lpstr>
      <vt:lpstr>Любые источники данных Oracle BI</vt:lpstr>
      <vt:lpstr>Новые возможности аналитических инструментов</vt:lpstr>
      <vt:lpstr>Oracle BI 11g – новые возможности Новые инструменты бизнес-анализа</vt:lpstr>
      <vt:lpstr>Slide 16</vt:lpstr>
      <vt:lpstr>Интеграция реляционного и OLAP анализа</vt:lpstr>
      <vt:lpstr>Slide 18</vt:lpstr>
      <vt:lpstr>Единая среда для реляционного и OLAP анализа </vt:lpstr>
      <vt:lpstr>Поддержка любых типов иерархий</vt:lpstr>
      <vt:lpstr>Пространственная аналитика Location Intelligence</vt:lpstr>
      <vt:lpstr>Бизнес-анализ и пространственные данные  </vt:lpstr>
      <vt:lpstr>Традиционный отчет  </vt:lpstr>
      <vt:lpstr>Пространственная визуализация</vt:lpstr>
      <vt:lpstr>Хранение пространственных данных в Oracle Database</vt:lpstr>
      <vt:lpstr>Пространственные SQL-запросы </vt:lpstr>
      <vt:lpstr>Oracle BI + Spatial</vt:lpstr>
      <vt:lpstr>Встроенная пространственная визуализация Динамическое отображение показателей на карте</vt:lpstr>
      <vt:lpstr>Интеграция Oracle BI с технологией Spatial</vt:lpstr>
      <vt:lpstr>Активный бизнес-анализ</vt:lpstr>
      <vt:lpstr>Активный бизнес-анализ Анализ и действия в едином замкнутом цикле  </vt:lpstr>
      <vt:lpstr>Интеграция аналитики с бизнес-процессом От понимания проблемы к действию </vt:lpstr>
      <vt:lpstr>Интеграция аналитики с бизнес-процессом Пример из области продаж </vt:lpstr>
      <vt:lpstr>Активный бизнес-анализ  Action Framework</vt:lpstr>
      <vt:lpstr>Бизнес-анализ и бизнес-процессы Различные сценарии</vt:lpstr>
      <vt:lpstr>Встроенные средства управлениями показателями</vt:lpstr>
      <vt:lpstr>Slide 37</vt:lpstr>
      <vt:lpstr>Историческая справка</vt:lpstr>
      <vt:lpstr>Концепция сбалансированной системы показателей</vt:lpstr>
      <vt:lpstr>Пример сбалансированной системы показателей</vt:lpstr>
      <vt:lpstr>Oracle Scorecard  and Strategy Management Управление ключевыми показателями и стратегиями</vt:lpstr>
      <vt:lpstr>  </vt:lpstr>
      <vt:lpstr>Предиктивная аналитика</vt:lpstr>
      <vt:lpstr>Статистические и аналитические функции Встроены в базу данных</vt:lpstr>
      <vt:lpstr>Технология Data Mining</vt:lpstr>
      <vt:lpstr>Oracle Data Mining </vt:lpstr>
      <vt:lpstr>Oracle Data Mining и инструменты бизнес-анализа</vt:lpstr>
      <vt:lpstr>Slide 48</vt:lpstr>
      <vt:lpstr>Slide 49</vt:lpstr>
      <vt:lpstr>Slide 50</vt:lpstr>
      <vt:lpstr>Data mining и инструменты бизнес-анализа</vt:lpstr>
      <vt:lpstr>Интеграция с Oracle BI EE на уровне метаданных</vt:lpstr>
      <vt:lpstr>Пример отображения результатов DM </vt:lpstr>
      <vt:lpstr>Slide 54</vt:lpstr>
      <vt:lpstr>Дополнительная информация</vt:lpstr>
      <vt:lpstr>Slide 56</vt:lpstr>
      <vt:lpstr>Slide 57</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EPM Vision</dc:title>
  <dc:subject>Orcle</dc:subject>
  <dc:creator>Rich Clayton,  Frank Buytendijk, Ivo Bauermann</dc:creator>
  <cp:lastModifiedBy>Olga Gorchinskaya</cp:lastModifiedBy>
  <cp:revision>1688</cp:revision>
  <cp:lastPrinted>2005-09-13T20:42:03Z</cp:lastPrinted>
  <dcterms:created xsi:type="dcterms:W3CDTF">2005-08-18T17:37:15Z</dcterms:created>
  <dcterms:modified xsi:type="dcterms:W3CDTF">2011-04-12T07:03:27Z</dcterms:modified>
</cp:coreProperties>
</file>