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9"/>
  </p:notesMasterIdLst>
  <p:handoutMasterIdLst>
    <p:handoutMasterId r:id="rId50"/>
  </p:handoutMasterIdLst>
  <p:sldIdLst>
    <p:sldId id="257" r:id="rId2"/>
    <p:sldId id="306" r:id="rId3"/>
    <p:sldId id="350" r:id="rId4"/>
    <p:sldId id="372" r:id="rId5"/>
    <p:sldId id="374" r:id="rId6"/>
    <p:sldId id="373" r:id="rId7"/>
    <p:sldId id="371" r:id="rId8"/>
    <p:sldId id="370" r:id="rId9"/>
    <p:sldId id="298" r:id="rId10"/>
    <p:sldId id="349" r:id="rId11"/>
    <p:sldId id="348" r:id="rId12"/>
    <p:sldId id="290" r:id="rId13"/>
    <p:sldId id="295" r:id="rId14"/>
    <p:sldId id="300" r:id="rId15"/>
    <p:sldId id="355" r:id="rId16"/>
    <p:sldId id="296" r:id="rId17"/>
    <p:sldId id="297" r:id="rId18"/>
    <p:sldId id="302" r:id="rId19"/>
    <p:sldId id="310" r:id="rId20"/>
    <p:sldId id="319" r:id="rId21"/>
    <p:sldId id="304" r:id="rId22"/>
    <p:sldId id="311" r:id="rId23"/>
    <p:sldId id="314" r:id="rId24"/>
    <p:sldId id="320" r:id="rId25"/>
    <p:sldId id="364" r:id="rId26"/>
    <p:sldId id="368" r:id="rId27"/>
    <p:sldId id="299" r:id="rId28"/>
    <p:sldId id="356" r:id="rId29"/>
    <p:sldId id="357" r:id="rId30"/>
    <p:sldId id="329" r:id="rId31"/>
    <p:sldId id="358" r:id="rId32"/>
    <p:sldId id="330" r:id="rId33"/>
    <p:sldId id="331" r:id="rId34"/>
    <p:sldId id="332" r:id="rId35"/>
    <p:sldId id="333" r:id="rId36"/>
    <p:sldId id="334" r:id="rId37"/>
    <p:sldId id="359" r:id="rId38"/>
    <p:sldId id="360" r:id="rId39"/>
    <p:sldId id="361" r:id="rId40"/>
    <p:sldId id="362" r:id="rId41"/>
    <p:sldId id="363" r:id="rId42"/>
    <p:sldId id="365" r:id="rId43"/>
    <p:sldId id="366" r:id="rId44"/>
    <p:sldId id="367" r:id="rId45"/>
    <p:sldId id="369" r:id="rId46"/>
    <p:sldId id="354" r:id="rId47"/>
    <p:sldId id="26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8E8E95"/>
    <a:srgbClr val="627D77"/>
    <a:srgbClr val="A0B400"/>
    <a:srgbClr val="003768"/>
    <a:srgbClr val="003359"/>
    <a:srgbClr val="009FDA"/>
    <a:srgbClr val="98C6EA"/>
    <a:srgbClr val="E37222"/>
    <a:srgbClr val="031F73"/>
  </p:clrMru>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853" autoAdjust="0"/>
    <p:restoredTop sz="83980" autoAdjust="0"/>
  </p:normalViewPr>
  <p:slideViewPr>
    <p:cSldViewPr snapToGrid="0" snapToObjects="1">
      <p:cViewPr varScale="1">
        <p:scale>
          <a:sx n="93" d="100"/>
          <a:sy n="93" d="100"/>
        </p:scale>
        <p:origin x="-708" y="-96"/>
      </p:cViewPr>
      <p:guideLst>
        <p:guide orient="horz" pos="2160"/>
        <p:guide orient="horz" pos="638"/>
        <p:guide orient="horz" pos="3978"/>
        <p:guide orient="horz" pos="1051"/>
        <p:guide orient="horz" pos="1153"/>
        <p:guide pos="2880"/>
        <p:guide pos="384"/>
        <p:guide pos="64"/>
        <p:guide pos="5536"/>
        <p:guide pos="540"/>
        <p:guide pos="756"/>
      </p:guideLst>
    </p:cSldViewPr>
  </p:slideViewPr>
  <p:notesTextViewPr>
    <p:cViewPr>
      <p:scale>
        <a:sx n="100" d="100"/>
        <a:sy n="100" d="100"/>
      </p:scale>
      <p:origin x="0" y="0"/>
    </p:cViewPr>
  </p:notesTextViewPr>
  <p:sorterViewPr>
    <p:cViewPr>
      <p:scale>
        <a:sx n="80" d="100"/>
        <a:sy n="80" d="100"/>
      </p:scale>
      <p:origin x="0" y="4320"/>
    </p:cViewPr>
  </p:sorterViewPr>
  <p:notesViewPr>
    <p:cSldViewPr snapToGrid="0" snapToObjects="1">
      <p:cViewPr varScale="1">
        <p:scale>
          <a:sx n="95" d="100"/>
          <a:sy n="95" d="100"/>
        </p:scale>
        <p:origin x="-36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5BBC8-5D0C-48EB-B420-0B8EE1A37F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F4A2110-6950-4AF3-BFB7-3E466EBF07D7}">
      <dgm:prSet phldrT="[Text]"/>
      <dgm:spPr>
        <a:solidFill>
          <a:srgbClr val="002060"/>
        </a:solidFill>
      </dgm:spPr>
      <dgm:t>
        <a:bodyPr/>
        <a:lstStyle/>
        <a:p>
          <a:r>
            <a:rPr lang="ru-RU" dirty="0" smtClean="0"/>
            <a:t>Более высокий уровень доступности системы</a:t>
          </a:r>
          <a:endParaRPr lang="en-US" dirty="0"/>
        </a:p>
      </dgm:t>
    </dgm:pt>
    <dgm:pt modelId="{755382BA-7420-4A81-B140-E3CEB1D9DC58}" type="parTrans" cxnId="{3A0C9B09-56FB-4262-BE6C-C2FB9F9C9F8A}">
      <dgm:prSet/>
      <dgm:spPr/>
      <dgm:t>
        <a:bodyPr/>
        <a:lstStyle/>
        <a:p>
          <a:endParaRPr lang="en-US"/>
        </a:p>
      </dgm:t>
    </dgm:pt>
    <dgm:pt modelId="{CBC795A5-19A6-42A4-8DFB-52163660916F}" type="sibTrans" cxnId="{3A0C9B09-56FB-4262-BE6C-C2FB9F9C9F8A}">
      <dgm:prSet/>
      <dgm:spPr/>
      <dgm:t>
        <a:bodyPr/>
        <a:lstStyle/>
        <a:p>
          <a:endParaRPr lang="en-US"/>
        </a:p>
      </dgm:t>
    </dgm:pt>
    <dgm:pt modelId="{4A5E09F0-1415-4A14-9967-151D19D57F37}">
      <dgm:prSet phldrT="[Text]" custT="1"/>
      <dgm:spPr/>
      <dgm:t>
        <a:bodyPr/>
        <a:lstStyle/>
        <a:p>
          <a:r>
            <a:rPr lang="en-US" sz="1400" dirty="0" smtClean="0"/>
            <a:t>Failovers </a:t>
          </a:r>
          <a:r>
            <a:rPr lang="ru-RU" sz="1400" dirty="0" smtClean="0"/>
            <a:t>и</a:t>
          </a:r>
          <a:r>
            <a:rPr lang="en-US" sz="1400" dirty="0" smtClean="0"/>
            <a:t> Failbacks</a:t>
          </a:r>
          <a:r>
            <a:rPr lang="ru-RU" sz="1400" dirty="0" smtClean="0"/>
            <a:t> для клиентов практически мгновенны</a:t>
          </a:r>
          <a:endParaRPr lang="en-US" sz="1400" dirty="0"/>
        </a:p>
      </dgm:t>
    </dgm:pt>
    <dgm:pt modelId="{594F468E-2979-4239-B886-EF953408F395}" type="parTrans" cxnId="{68156DAD-6E8A-4B05-B933-8F1FD28B11C9}">
      <dgm:prSet/>
      <dgm:spPr/>
      <dgm:t>
        <a:bodyPr/>
        <a:lstStyle/>
        <a:p>
          <a:endParaRPr lang="en-US"/>
        </a:p>
      </dgm:t>
    </dgm:pt>
    <dgm:pt modelId="{17C5DC2A-74D0-44FC-BE8D-67403CA75CA9}" type="sibTrans" cxnId="{68156DAD-6E8A-4B05-B933-8F1FD28B11C9}">
      <dgm:prSet/>
      <dgm:spPr/>
      <dgm:t>
        <a:bodyPr/>
        <a:lstStyle/>
        <a:p>
          <a:endParaRPr lang="en-US"/>
        </a:p>
      </dgm:t>
    </dgm:pt>
    <dgm:pt modelId="{50A638F0-22CA-4859-B671-B6653E92479D}">
      <dgm:prSet phldrT="[Text]" custT="1"/>
      <dgm:spPr/>
      <dgm:t>
        <a:bodyPr/>
        <a:lstStyle/>
        <a:p>
          <a:r>
            <a:rPr lang="ru-RU" sz="1400" dirty="0" smtClean="0"/>
            <a:t>Аварийно оторвавшиеся соединения автоматически перенаправляются на живой узел</a:t>
          </a:r>
          <a:endParaRPr lang="en-US" sz="1400" dirty="0"/>
        </a:p>
      </dgm:t>
    </dgm:pt>
    <dgm:pt modelId="{3F35A101-F653-4D7A-B2C7-AC1CAE5162B6}" type="parTrans" cxnId="{971338EC-A8F6-4235-9651-E0389E7C39A8}">
      <dgm:prSet/>
      <dgm:spPr/>
      <dgm:t>
        <a:bodyPr/>
        <a:lstStyle/>
        <a:p>
          <a:endParaRPr lang="en-US"/>
        </a:p>
      </dgm:t>
    </dgm:pt>
    <dgm:pt modelId="{725D2F86-9238-4487-8947-D32BB3991A20}" type="sibTrans" cxnId="{971338EC-A8F6-4235-9651-E0389E7C39A8}">
      <dgm:prSet/>
      <dgm:spPr/>
      <dgm:t>
        <a:bodyPr/>
        <a:lstStyle/>
        <a:p>
          <a:endParaRPr lang="en-US"/>
        </a:p>
      </dgm:t>
    </dgm:pt>
    <dgm:pt modelId="{E5C322E3-76A0-4B41-AF45-A4FEF73A000E}">
      <dgm:prSet phldrT="[Text]"/>
      <dgm:spPr>
        <a:solidFill>
          <a:srgbClr val="FF6600"/>
        </a:solidFill>
      </dgm:spPr>
      <dgm:t>
        <a:bodyPr/>
        <a:lstStyle/>
        <a:p>
          <a:r>
            <a:rPr lang="ru-RU" dirty="0" smtClean="0"/>
            <a:t>Все необходимое ПО</a:t>
          </a:r>
          <a:br>
            <a:rPr lang="ru-RU" dirty="0" smtClean="0"/>
          </a:br>
          <a:r>
            <a:rPr lang="ru-RU" dirty="0" smtClean="0"/>
            <a:t>для кластеризации </a:t>
          </a:r>
          <a:br>
            <a:rPr lang="ru-RU" dirty="0" smtClean="0"/>
          </a:br>
          <a:r>
            <a:rPr lang="ru-RU" dirty="0" smtClean="0"/>
            <a:t>уже «в коробке»</a:t>
          </a:r>
          <a:endParaRPr lang="en-US" dirty="0"/>
        </a:p>
      </dgm:t>
    </dgm:pt>
    <dgm:pt modelId="{953E29BC-E5B0-4BF7-8EE2-0574C401A5BE}" type="parTrans" cxnId="{4167E902-7D32-4B78-8D09-F857B693CB43}">
      <dgm:prSet/>
      <dgm:spPr/>
      <dgm:t>
        <a:bodyPr/>
        <a:lstStyle/>
        <a:p>
          <a:endParaRPr lang="en-US"/>
        </a:p>
      </dgm:t>
    </dgm:pt>
    <dgm:pt modelId="{BFD194AA-9B97-4B7F-83D3-119CFC44C687}" type="sibTrans" cxnId="{4167E902-7D32-4B78-8D09-F857B693CB43}">
      <dgm:prSet/>
      <dgm:spPr/>
      <dgm:t>
        <a:bodyPr/>
        <a:lstStyle/>
        <a:p>
          <a:endParaRPr lang="en-US"/>
        </a:p>
      </dgm:t>
    </dgm:pt>
    <dgm:pt modelId="{6BE6E376-B90E-4351-BC57-E70C90365336}">
      <dgm:prSet phldrT="[Text]"/>
      <dgm:spPr/>
      <dgm:t>
        <a:bodyPr/>
        <a:lstStyle/>
        <a:p>
          <a:r>
            <a:rPr lang="ru-RU" dirty="0" smtClean="0"/>
            <a:t>Дополнительное внешнее системное кластерное ПО не требуется</a:t>
          </a:r>
          <a:endParaRPr lang="en-US" dirty="0"/>
        </a:p>
      </dgm:t>
    </dgm:pt>
    <dgm:pt modelId="{27388F1D-4736-41CF-BF3D-F820D4C2916D}" type="parTrans" cxnId="{6425D76F-261A-42E8-8C11-9D638DC8BFBC}">
      <dgm:prSet/>
      <dgm:spPr/>
      <dgm:t>
        <a:bodyPr/>
        <a:lstStyle/>
        <a:p>
          <a:endParaRPr lang="en-US"/>
        </a:p>
      </dgm:t>
    </dgm:pt>
    <dgm:pt modelId="{51F58827-7707-4268-A0F3-96470D8307AD}" type="sibTrans" cxnId="{6425D76F-261A-42E8-8C11-9D638DC8BFBC}">
      <dgm:prSet/>
      <dgm:spPr/>
      <dgm:t>
        <a:bodyPr/>
        <a:lstStyle/>
        <a:p>
          <a:endParaRPr lang="en-US"/>
        </a:p>
      </dgm:t>
    </dgm:pt>
    <dgm:pt modelId="{90CC5FCF-A091-4E04-A23F-E23DD0058D25}">
      <dgm:prSet phldrT="[Text]"/>
      <dgm:spPr/>
      <dgm:t>
        <a:bodyPr/>
        <a:lstStyle/>
        <a:p>
          <a:r>
            <a:rPr lang="ru-RU" dirty="0" smtClean="0"/>
            <a:t>Единый вид системы для всех приложений, одни и те же данные доступны для всех экземпляров </a:t>
          </a:r>
          <a:r>
            <a:rPr lang="en-US" dirty="0" smtClean="0"/>
            <a:t>ASE</a:t>
          </a:r>
          <a:endParaRPr lang="en-US" dirty="0"/>
        </a:p>
      </dgm:t>
    </dgm:pt>
    <dgm:pt modelId="{8145078C-7294-40DD-BDF4-D024A8DF82CE}" type="parTrans" cxnId="{A8E524C3-2447-44F5-923A-D06EA486ADA9}">
      <dgm:prSet/>
      <dgm:spPr/>
      <dgm:t>
        <a:bodyPr/>
        <a:lstStyle/>
        <a:p>
          <a:endParaRPr lang="en-US"/>
        </a:p>
      </dgm:t>
    </dgm:pt>
    <dgm:pt modelId="{A4D46725-D69F-42A2-8A97-3AD75217AC4B}" type="sibTrans" cxnId="{A8E524C3-2447-44F5-923A-D06EA486ADA9}">
      <dgm:prSet/>
      <dgm:spPr/>
      <dgm:t>
        <a:bodyPr/>
        <a:lstStyle/>
        <a:p>
          <a:endParaRPr lang="en-US"/>
        </a:p>
      </dgm:t>
    </dgm:pt>
    <dgm:pt modelId="{B640E4AA-E5E7-4A95-A317-7BA59622C074}">
      <dgm:prSet phldrT="[Text]"/>
      <dgm:spPr>
        <a:solidFill>
          <a:schemeClr val="accent5"/>
        </a:solidFill>
      </dgm:spPr>
      <dgm:t>
        <a:bodyPr/>
        <a:lstStyle/>
        <a:p>
          <a:r>
            <a:rPr lang="ru-RU" dirty="0" smtClean="0"/>
            <a:t>Автоматическая балансировка нагрузки</a:t>
          </a:r>
          <a:endParaRPr lang="en-US" dirty="0"/>
        </a:p>
      </dgm:t>
    </dgm:pt>
    <dgm:pt modelId="{86A92DCC-D173-4CE5-8DCD-A18243FF6467}" type="parTrans" cxnId="{D4E6A6AC-44F0-4DB7-958C-C86FD49C86D0}">
      <dgm:prSet/>
      <dgm:spPr/>
      <dgm:t>
        <a:bodyPr/>
        <a:lstStyle/>
        <a:p>
          <a:endParaRPr lang="en-US"/>
        </a:p>
      </dgm:t>
    </dgm:pt>
    <dgm:pt modelId="{6B806304-A15A-48D8-AAD7-989FABB12DBA}" type="sibTrans" cxnId="{D4E6A6AC-44F0-4DB7-958C-C86FD49C86D0}">
      <dgm:prSet/>
      <dgm:spPr/>
      <dgm:t>
        <a:bodyPr/>
        <a:lstStyle/>
        <a:p>
          <a:endParaRPr lang="en-US"/>
        </a:p>
      </dgm:t>
    </dgm:pt>
    <dgm:pt modelId="{950BE720-5B0E-449D-AD62-3B92501CC3BB}">
      <dgm:prSet phldrT="[Text]"/>
      <dgm:spPr/>
      <dgm:t>
        <a:bodyPr/>
        <a:lstStyle/>
        <a:p>
          <a:r>
            <a:rPr lang="ru-RU" dirty="0" smtClean="0"/>
            <a:t>Менеджер управления нагрузкой настраивает поведение кластера так, чтобы он удовлетворял заданным  </a:t>
          </a:r>
          <a:r>
            <a:rPr lang="en-US" dirty="0" smtClean="0"/>
            <a:t>SLA</a:t>
          </a:r>
          <a:endParaRPr lang="en-US" dirty="0"/>
        </a:p>
      </dgm:t>
    </dgm:pt>
    <dgm:pt modelId="{DB34B140-9324-4A9E-B363-219E270865F6}" type="parTrans" cxnId="{FAF0C9A1-F6AE-49E5-9F07-A808C03FABAB}">
      <dgm:prSet/>
      <dgm:spPr/>
      <dgm:t>
        <a:bodyPr/>
        <a:lstStyle/>
        <a:p>
          <a:endParaRPr lang="en-US"/>
        </a:p>
      </dgm:t>
    </dgm:pt>
    <dgm:pt modelId="{840F3556-F42B-49CA-9E44-1067075710E1}" type="sibTrans" cxnId="{FAF0C9A1-F6AE-49E5-9F07-A808C03FABAB}">
      <dgm:prSet/>
      <dgm:spPr/>
      <dgm:t>
        <a:bodyPr/>
        <a:lstStyle/>
        <a:p>
          <a:endParaRPr lang="en-US"/>
        </a:p>
      </dgm:t>
    </dgm:pt>
    <dgm:pt modelId="{0385CDDD-E948-462D-B353-78449C9BE916}">
      <dgm:prSet phldrT="[Text]"/>
      <dgm:spPr>
        <a:solidFill>
          <a:schemeClr val="accent4"/>
        </a:solidFill>
      </dgm:spPr>
      <dgm:t>
        <a:bodyPr/>
        <a:lstStyle/>
        <a:p>
          <a:r>
            <a:rPr lang="ru-RU" dirty="0" smtClean="0"/>
            <a:t>Логические кластеры</a:t>
          </a:r>
          <a:br>
            <a:rPr lang="ru-RU" dirty="0" smtClean="0"/>
          </a:br>
          <a:r>
            <a:rPr lang="ru-RU" dirty="0" smtClean="0"/>
            <a:t>для гибкости</a:t>
          </a:r>
          <a:br>
            <a:rPr lang="ru-RU" dirty="0" smtClean="0"/>
          </a:br>
          <a:r>
            <a:rPr lang="ru-RU" dirty="0" smtClean="0"/>
            <a:t>управления</a:t>
          </a:r>
          <a:endParaRPr lang="en-US" dirty="0"/>
        </a:p>
      </dgm:t>
    </dgm:pt>
    <dgm:pt modelId="{38E380F3-FC89-4AC3-9803-E98ED49DDCC6}" type="parTrans" cxnId="{358D5FE6-4A1B-4DB5-B911-AC4B0701885B}">
      <dgm:prSet/>
      <dgm:spPr/>
      <dgm:t>
        <a:bodyPr/>
        <a:lstStyle/>
        <a:p>
          <a:endParaRPr lang="en-US"/>
        </a:p>
      </dgm:t>
    </dgm:pt>
    <dgm:pt modelId="{9DBE9AC2-6C91-44CF-992C-2E0A7A75FDB6}" type="sibTrans" cxnId="{358D5FE6-4A1B-4DB5-B911-AC4B0701885B}">
      <dgm:prSet/>
      <dgm:spPr/>
      <dgm:t>
        <a:bodyPr/>
        <a:lstStyle/>
        <a:p>
          <a:endParaRPr lang="en-US"/>
        </a:p>
      </dgm:t>
    </dgm:pt>
    <dgm:pt modelId="{09A10770-F0E8-4209-BFE9-919A66DE3745}">
      <dgm:prSet phldrT="[Text]"/>
      <dgm:spPr/>
      <dgm:t>
        <a:bodyPr/>
        <a:lstStyle/>
        <a:p>
          <a:r>
            <a:rPr lang="ru-RU" dirty="0" smtClean="0"/>
            <a:t>Помогают сегментировать приложения и перераспределять по ним клиентов</a:t>
          </a:r>
          <a:endParaRPr lang="en-US" dirty="0"/>
        </a:p>
      </dgm:t>
    </dgm:pt>
    <dgm:pt modelId="{A2BD2FBF-B541-4766-8985-90C331922426}" type="parTrans" cxnId="{9E5BD344-E4DE-4EB6-B63E-2DB0EF7EBE0E}">
      <dgm:prSet/>
      <dgm:spPr/>
      <dgm:t>
        <a:bodyPr/>
        <a:lstStyle/>
        <a:p>
          <a:endParaRPr lang="en-US"/>
        </a:p>
      </dgm:t>
    </dgm:pt>
    <dgm:pt modelId="{DC25B792-4E11-402B-88AA-67954D019349}" type="sibTrans" cxnId="{9E5BD344-E4DE-4EB6-B63E-2DB0EF7EBE0E}">
      <dgm:prSet/>
      <dgm:spPr/>
      <dgm:t>
        <a:bodyPr/>
        <a:lstStyle/>
        <a:p>
          <a:endParaRPr lang="en-US"/>
        </a:p>
      </dgm:t>
    </dgm:pt>
    <dgm:pt modelId="{F1FDEB05-4687-41A1-9F86-DE70255C0EB4}">
      <dgm:prSet phldrT="[Text]"/>
      <dgm:spPr/>
      <dgm:t>
        <a:bodyPr/>
        <a:lstStyle/>
        <a:p>
          <a:r>
            <a:rPr lang="ru-RU" dirty="0" smtClean="0"/>
            <a:t>Изменение чего-то в приложении – НЕ ТРЕБУЕТСЯ</a:t>
          </a:r>
          <a:endParaRPr lang="en-US" dirty="0"/>
        </a:p>
      </dgm:t>
    </dgm:pt>
    <dgm:pt modelId="{AFAB1C9D-295F-437E-95C9-43CE7A9B1B6A}" type="parTrans" cxnId="{987F8779-79E6-4591-95E8-7807DC96815A}">
      <dgm:prSet/>
      <dgm:spPr/>
      <dgm:t>
        <a:bodyPr/>
        <a:lstStyle/>
        <a:p>
          <a:endParaRPr lang="en-US"/>
        </a:p>
      </dgm:t>
    </dgm:pt>
    <dgm:pt modelId="{DEF1417E-89F0-45FB-9BC4-6A6AA040F69B}" type="sibTrans" cxnId="{987F8779-79E6-4591-95E8-7807DC96815A}">
      <dgm:prSet/>
      <dgm:spPr/>
      <dgm:t>
        <a:bodyPr/>
        <a:lstStyle/>
        <a:p>
          <a:endParaRPr lang="en-US"/>
        </a:p>
      </dgm:t>
    </dgm:pt>
    <dgm:pt modelId="{0063D702-B5E8-4C20-85A5-FB2A5337EE61}">
      <dgm:prSet phldrT="[Text]" custT="1"/>
      <dgm:spPr/>
      <dgm:t>
        <a:bodyPr/>
        <a:lstStyle/>
        <a:p>
          <a:r>
            <a:rPr lang="ru-RU" sz="1400" dirty="0" smtClean="0"/>
            <a:t>Архитектура поддерживает до 32 узлов в кластере</a:t>
          </a:r>
          <a:endParaRPr lang="en-US" sz="1400" dirty="0"/>
        </a:p>
      </dgm:t>
    </dgm:pt>
    <dgm:pt modelId="{772FFD87-7BC1-4B02-99EF-1EE54C78800C}" type="parTrans" cxnId="{83314244-7450-4DFE-A3FE-FC3FFC746496}">
      <dgm:prSet/>
      <dgm:spPr/>
      <dgm:t>
        <a:bodyPr/>
        <a:lstStyle/>
        <a:p>
          <a:endParaRPr lang="en-US"/>
        </a:p>
      </dgm:t>
    </dgm:pt>
    <dgm:pt modelId="{8AC47550-4472-4CBF-9A20-150E070AA97D}" type="sibTrans" cxnId="{83314244-7450-4DFE-A3FE-FC3FFC746496}">
      <dgm:prSet/>
      <dgm:spPr/>
      <dgm:t>
        <a:bodyPr/>
        <a:lstStyle/>
        <a:p>
          <a:endParaRPr lang="en-US"/>
        </a:p>
      </dgm:t>
    </dgm:pt>
    <dgm:pt modelId="{F431BD3C-D69A-4EF3-9141-0317CD6EB53F}">
      <dgm:prSet phldrT="[Text]"/>
      <dgm:spPr/>
      <dgm:t>
        <a:bodyPr/>
        <a:lstStyle/>
        <a:p>
          <a:r>
            <a:rPr lang="ru-RU" dirty="0" smtClean="0"/>
            <a:t>Снижают накладные расходы на внутренние взаимодействия</a:t>
          </a:r>
          <a:endParaRPr lang="en-US" dirty="0"/>
        </a:p>
      </dgm:t>
    </dgm:pt>
    <dgm:pt modelId="{32A47A72-8191-4292-956C-868EEA53B744}" type="parTrans" cxnId="{B0C16B9B-B108-41C0-A37E-A54E1D080B36}">
      <dgm:prSet/>
      <dgm:spPr/>
      <dgm:t>
        <a:bodyPr/>
        <a:lstStyle/>
        <a:p>
          <a:endParaRPr lang="ru-RU"/>
        </a:p>
      </dgm:t>
    </dgm:pt>
    <dgm:pt modelId="{46D0808F-D4F4-48AB-A069-68BFBE5B2697}" type="sibTrans" cxnId="{B0C16B9B-B108-41C0-A37E-A54E1D080B36}">
      <dgm:prSet/>
      <dgm:spPr/>
      <dgm:t>
        <a:bodyPr/>
        <a:lstStyle/>
        <a:p>
          <a:endParaRPr lang="ru-RU"/>
        </a:p>
      </dgm:t>
    </dgm:pt>
    <dgm:pt modelId="{887E9AB2-E4D3-4C24-8F04-1D8AF38D98E0}" type="pres">
      <dgm:prSet presAssocID="{69D5BBC8-5D0C-48EB-B420-0B8EE1A37F43}" presName="Name0" presStyleCnt="0">
        <dgm:presLayoutVars>
          <dgm:dir/>
          <dgm:animLvl val="lvl"/>
          <dgm:resizeHandles val="exact"/>
        </dgm:presLayoutVars>
      </dgm:prSet>
      <dgm:spPr/>
      <dgm:t>
        <a:bodyPr/>
        <a:lstStyle/>
        <a:p>
          <a:endParaRPr lang="en-US"/>
        </a:p>
      </dgm:t>
    </dgm:pt>
    <dgm:pt modelId="{2A72871E-9866-49E1-8217-CA7177C62DE7}" type="pres">
      <dgm:prSet presAssocID="{9F4A2110-6950-4AF3-BFB7-3E466EBF07D7}" presName="linNode" presStyleCnt="0"/>
      <dgm:spPr/>
    </dgm:pt>
    <dgm:pt modelId="{6D20EBF1-F868-4C8A-8161-97C8AD688910}" type="pres">
      <dgm:prSet presAssocID="{9F4A2110-6950-4AF3-BFB7-3E466EBF07D7}" presName="parentText" presStyleLbl="node1" presStyleIdx="0" presStyleCnt="4">
        <dgm:presLayoutVars>
          <dgm:chMax val="1"/>
          <dgm:bulletEnabled val="1"/>
        </dgm:presLayoutVars>
      </dgm:prSet>
      <dgm:spPr/>
      <dgm:t>
        <a:bodyPr/>
        <a:lstStyle/>
        <a:p>
          <a:endParaRPr lang="en-US"/>
        </a:p>
      </dgm:t>
    </dgm:pt>
    <dgm:pt modelId="{862E298E-4912-4E7F-9490-24718E0051E4}" type="pres">
      <dgm:prSet presAssocID="{9F4A2110-6950-4AF3-BFB7-3E466EBF07D7}" presName="descendantText" presStyleLbl="alignAccFollowNode1" presStyleIdx="0" presStyleCnt="4">
        <dgm:presLayoutVars>
          <dgm:bulletEnabled val="1"/>
        </dgm:presLayoutVars>
      </dgm:prSet>
      <dgm:spPr/>
      <dgm:t>
        <a:bodyPr/>
        <a:lstStyle/>
        <a:p>
          <a:endParaRPr lang="en-US"/>
        </a:p>
      </dgm:t>
    </dgm:pt>
    <dgm:pt modelId="{0BB61042-717F-4DEE-BA11-A50E906380FD}" type="pres">
      <dgm:prSet presAssocID="{CBC795A5-19A6-42A4-8DFB-52163660916F}" presName="sp" presStyleCnt="0"/>
      <dgm:spPr/>
    </dgm:pt>
    <dgm:pt modelId="{C572EC54-79C0-4A0C-95F7-473E28B27B0D}" type="pres">
      <dgm:prSet presAssocID="{E5C322E3-76A0-4B41-AF45-A4FEF73A000E}" presName="linNode" presStyleCnt="0"/>
      <dgm:spPr/>
    </dgm:pt>
    <dgm:pt modelId="{D126965C-C9DE-4F37-A7B4-0351F9C04970}" type="pres">
      <dgm:prSet presAssocID="{E5C322E3-76A0-4B41-AF45-A4FEF73A000E}" presName="parentText" presStyleLbl="node1" presStyleIdx="1" presStyleCnt="4">
        <dgm:presLayoutVars>
          <dgm:chMax val="1"/>
          <dgm:bulletEnabled val="1"/>
        </dgm:presLayoutVars>
      </dgm:prSet>
      <dgm:spPr/>
      <dgm:t>
        <a:bodyPr/>
        <a:lstStyle/>
        <a:p>
          <a:endParaRPr lang="en-US"/>
        </a:p>
      </dgm:t>
    </dgm:pt>
    <dgm:pt modelId="{46213F96-812D-4C34-B4F8-E0E2E8A55670}" type="pres">
      <dgm:prSet presAssocID="{E5C322E3-76A0-4B41-AF45-A4FEF73A000E}" presName="descendantText" presStyleLbl="alignAccFollowNode1" presStyleIdx="1" presStyleCnt="4">
        <dgm:presLayoutVars>
          <dgm:bulletEnabled val="1"/>
        </dgm:presLayoutVars>
      </dgm:prSet>
      <dgm:spPr/>
      <dgm:t>
        <a:bodyPr/>
        <a:lstStyle/>
        <a:p>
          <a:endParaRPr lang="en-US"/>
        </a:p>
      </dgm:t>
    </dgm:pt>
    <dgm:pt modelId="{F387AFFC-9AC8-463B-B05B-60A9ADED490C}" type="pres">
      <dgm:prSet presAssocID="{BFD194AA-9B97-4B7F-83D3-119CFC44C687}" presName="sp" presStyleCnt="0"/>
      <dgm:spPr/>
    </dgm:pt>
    <dgm:pt modelId="{34D4D6DD-6D0E-4F6F-B687-326A6E8195FC}" type="pres">
      <dgm:prSet presAssocID="{B640E4AA-E5E7-4A95-A317-7BA59622C074}" presName="linNode" presStyleCnt="0"/>
      <dgm:spPr/>
    </dgm:pt>
    <dgm:pt modelId="{B7F036C8-F4F2-437D-899C-6F1E1BF921E8}" type="pres">
      <dgm:prSet presAssocID="{B640E4AA-E5E7-4A95-A317-7BA59622C074}" presName="parentText" presStyleLbl="node1" presStyleIdx="2" presStyleCnt="4">
        <dgm:presLayoutVars>
          <dgm:chMax val="1"/>
          <dgm:bulletEnabled val="1"/>
        </dgm:presLayoutVars>
      </dgm:prSet>
      <dgm:spPr/>
      <dgm:t>
        <a:bodyPr/>
        <a:lstStyle/>
        <a:p>
          <a:endParaRPr lang="en-US"/>
        </a:p>
      </dgm:t>
    </dgm:pt>
    <dgm:pt modelId="{E74112C4-0FA2-4F4A-B0B0-005B4B6D93A6}" type="pres">
      <dgm:prSet presAssocID="{B640E4AA-E5E7-4A95-A317-7BA59622C074}" presName="descendantText" presStyleLbl="alignAccFollowNode1" presStyleIdx="2" presStyleCnt="4">
        <dgm:presLayoutVars>
          <dgm:bulletEnabled val="1"/>
        </dgm:presLayoutVars>
      </dgm:prSet>
      <dgm:spPr/>
      <dgm:t>
        <a:bodyPr/>
        <a:lstStyle/>
        <a:p>
          <a:endParaRPr lang="en-US"/>
        </a:p>
      </dgm:t>
    </dgm:pt>
    <dgm:pt modelId="{425D94A1-AE64-43AC-8B22-8A1A80C1304D}" type="pres">
      <dgm:prSet presAssocID="{6B806304-A15A-48D8-AAD7-989FABB12DBA}" presName="sp" presStyleCnt="0"/>
      <dgm:spPr/>
    </dgm:pt>
    <dgm:pt modelId="{A7C58274-7FC7-4F7F-A442-F706A19702B0}" type="pres">
      <dgm:prSet presAssocID="{0385CDDD-E948-462D-B353-78449C9BE916}" presName="linNode" presStyleCnt="0"/>
      <dgm:spPr/>
    </dgm:pt>
    <dgm:pt modelId="{6184BB67-C5C5-4E8C-8A28-07F0C3A7513F}" type="pres">
      <dgm:prSet presAssocID="{0385CDDD-E948-462D-B353-78449C9BE916}" presName="parentText" presStyleLbl="node1" presStyleIdx="3" presStyleCnt="4">
        <dgm:presLayoutVars>
          <dgm:chMax val="1"/>
          <dgm:bulletEnabled val="1"/>
        </dgm:presLayoutVars>
      </dgm:prSet>
      <dgm:spPr/>
      <dgm:t>
        <a:bodyPr/>
        <a:lstStyle/>
        <a:p>
          <a:endParaRPr lang="en-US"/>
        </a:p>
      </dgm:t>
    </dgm:pt>
    <dgm:pt modelId="{642C4DA2-820D-4EE2-A44A-B96C87C9C522}" type="pres">
      <dgm:prSet presAssocID="{0385CDDD-E948-462D-B353-78449C9BE916}" presName="descendantText" presStyleLbl="alignAccFollowNode1" presStyleIdx="3" presStyleCnt="4">
        <dgm:presLayoutVars>
          <dgm:bulletEnabled val="1"/>
        </dgm:presLayoutVars>
      </dgm:prSet>
      <dgm:spPr/>
      <dgm:t>
        <a:bodyPr/>
        <a:lstStyle/>
        <a:p>
          <a:endParaRPr lang="en-US"/>
        </a:p>
      </dgm:t>
    </dgm:pt>
  </dgm:ptLst>
  <dgm:cxnLst>
    <dgm:cxn modelId="{16D2DED1-55C2-41DB-85EF-2B20F7998C98}" type="presOf" srcId="{09A10770-F0E8-4209-BFE9-919A66DE3745}" destId="{642C4DA2-820D-4EE2-A44A-B96C87C9C522}" srcOrd="0" destOrd="0" presId="urn:microsoft.com/office/officeart/2005/8/layout/vList5"/>
    <dgm:cxn modelId="{1B3AAF61-A4DA-4075-8D00-5703263F1002}" type="presOf" srcId="{F431BD3C-D69A-4EF3-9141-0317CD6EB53F}" destId="{642C4DA2-820D-4EE2-A44A-B96C87C9C522}" srcOrd="0" destOrd="1" presId="urn:microsoft.com/office/officeart/2005/8/layout/vList5"/>
    <dgm:cxn modelId="{1C13EFE2-A1C3-4910-83AD-75CD8BD45467}" type="presOf" srcId="{E5C322E3-76A0-4B41-AF45-A4FEF73A000E}" destId="{D126965C-C9DE-4F37-A7B4-0351F9C04970}" srcOrd="0" destOrd="0" presId="urn:microsoft.com/office/officeart/2005/8/layout/vList5"/>
    <dgm:cxn modelId="{34A53AD7-68C1-4A24-9D82-512BAA062D81}" type="presOf" srcId="{9F4A2110-6950-4AF3-BFB7-3E466EBF07D7}" destId="{6D20EBF1-F868-4C8A-8161-97C8AD688910}" srcOrd="0" destOrd="0" presId="urn:microsoft.com/office/officeart/2005/8/layout/vList5"/>
    <dgm:cxn modelId="{99E73E54-B1E7-497D-A219-910ECC1B81A9}" type="presOf" srcId="{0063D702-B5E8-4C20-85A5-FB2A5337EE61}" destId="{862E298E-4912-4E7F-9490-24718E0051E4}" srcOrd="0" destOrd="2" presId="urn:microsoft.com/office/officeart/2005/8/layout/vList5"/>
    <dgm:cxn modelId="{B0C16B9B-B108-41C0-A37E-A54E1D080B36}" srcId="{0385CDDD-E948-462D-B353-78449C9BE916}" destId="{F431BD3C-D69A-4EF3-9141-0317CD6EB53F}" srcOrd="1" destOrd="0" parTransId="{32A47A72-8191-4292-956C-868EEA53B744}" sibTransId="{46D0808F-D4F4-48AB-A069-68BFBE5B2697}"/>
    <dgm:cxn modelId="{3CD72DBA-F4C0-4D35-9FFC-8C48BF92DA55}" type="presOf" srcId="{F1FDEB05-4687-41A1-9F86-DE70255C0EB4}" destId="{E74112C4-0FA2-4F4A-B0B0-005B4B6D93A6}" srcOrd="0" destOrd="1" presId="urn:microsoft.com/office/officeart/2005/8/layout/vList5"/>
    <dgm:cxn modelId="{358D5FE6-4A1B-4DB5-B911-AC4B0701885B}" srcId="{69D5BBC8-5D0C-48EB-B420-0B8EE1A37F43}" destId="{0385CDDD-E948-462D-B353-78449C9BE916}" srcOrd="3" destOrd="0" parTransId="{38E380F3-FC89-4AC3-9803-E98ED49DDCC6}" sibTransId="{9DBE9AC2-6C91-44CF-992C-2E0A7A75FDB6}"/>
    <dgm:cxn modelId="{E927C50B-73AD-4D6D-A8D2-4744A2E78AB5}" type="presOf" srcId="{0385CDDD-E948-462D-B353-78449C9BE916}" destId="{6184BB67-C5C5-4E8C-8A28-07F0C3A7513F}" srcOrd="0" destOrd="0" presId="urn:microsoft.com/office/officeart/2005/8/layout/vList5"/>
    <dgm:cxn modelId="{D4E6A6AC-44F0-4DB7-958C-C86FD49C86D0}" srcId="{69D5BBC8-5D0C-48EB-B420-0B8EE1A37F43}" destId="{B640E4AA-E5E7-4A95-A317-7BA59622C074}" srcOrd="2" destOrd="0" parTransId="{86A92DCC-D173-4CE5-8DCD-A18243FF6467}" sibTransId="{6B806304-A15A-48D8-AAD7-989FABB12DBA}"/>
    <dgm:cxn modelId="{83314244-7450-4DFE-A3FE-FC3FFC746496}" srcId="{9F4A2110-6950-4AF3-BFB7-3E466EBF07D7}" destId="{0063D702-B5E8-4C20-85A5-FB2A5337EE61}" srcOrd="2" destOrd="0" parTransId="{772FFD87-7BC1-4B02-99EF-1EE54C78800C}" sibTransId="{8AC47550-4472-4CBF-9A20-150E070AA97D}"/>
    <dgm:cxn modelId="{A796BE2A-39DF-4B94-B898-FA4096DF03B2}" type="presOf" srcId="{B640E4AA-E5E7-4A95-A317-7BA59622C074}" destId="{B7F036C8-F4F2-437D-899C-6F1E1BF921E8}" srcOrd="0" destOrd="0" presId="urn:microsoft.com/office/officeart/2005/8/layout/vList5"/>
    <dgm:cxn modelId="{6425D76F-261A-42E8-8C11-9D638DC8BFBC}" srcId="{E5C322E3-76A0-4B41-AF45-A4FEF73A000E}" destId="{6BE6E376-B90E-4351-BC57-E70C90365336}" srcOrd="0" destOrd="0" parTransId="{27388F1D-4736-41CF-BF3D-F820D4C2916D}" sibTransId="{51F58827-7707-4268-A0F3-96470D8307AD}"/>
    <dgm:cxn modelId="{4167E902-7D32-4B78-8D09-F857B693CB43}" srcId="{69D5BBC8-5D0C-48EB-B420-0B8EE1A37F43}" destId="{E5C322E3-76A0-4B41-AF45-A4FEF73A000E}" srcOrd="1" destOrd="0" parTransId="{953E29BC-E5B0-4BF7-8EE2-0574C401A5BE}" sibTransId="{BFD194AA-9B97-4B7F-83D3-119CFC44C687}"/>
    <dgm:cxn modelId="{8B62DC1A-614F-4DCF-AD59-3E0D4E2B2996}" type="presOf" srcId="{90CC5FCF-A091-4E04-A23F-E23DD0058D25}" destId="{46213F96-812D-4C34-B4F8-E0E2E8A55670}" srcOrd="0" destOrd="1" presId="urn:microsoft.com/office/officeart/2005/8/layout/vList5"/>
    <dgm:cxn modelId="{3314953F-13F3-4B6E-86E0-8F91B3B12398}" type="presOf" srcId="{6BE6E376-B90E-4351-BC57-E70C90365336}" destId="{46213F96-812D-4C34-B4F8-E0E2E8A55670}" srcOrd="0" destOrd="0" presId="urn:microsoft.com/office/officeart/2005/8/layout/vList5"/>
    <dgm:cxn modelId="{68156DAD-6E8A-4B05-B933-8F1FD28B11C9}" srcId="{9F4A2110-6950-4AF3-BFB7-3E466EBF07D7}" destId="{4A5E09F0-1415-4A14-9967-151D19D57F37}" srcOrd="0" destOrd="0" parTransId="{594F468E-2979-4239-B886-EF953408F395}" sibTransId="{17C5DC2A-74D0-44FC-BE8D-67403CA75CA9}"/>
    <dgm:cxn modelId="{A8E524C3-2447-44F5-923A-D06EA486ADA9}" srcId="{E5C322E3-76A0-4B41-AF45-A4FEF73A000E}" destId="{90CC5FCF-A091-4E04-A23F-E23DD0058D25}" srcOrd="1" destOrd="0" parTransId="{8145078C-7294-40DD-BDF4-D024A8DF82CE}" sibTransId="{A4D46725-D69F-42A2-8A97-3AD75217AC4B}"/>
    <dgm:cxn modelId="{971338EC-A8F6-4235-9651-E0389E7C39A8}" srcId="{9F4A2110-6950-4AF3-BFB7-3E466EBF07D7}" destId="{50A638F0-22CA-4859-B671-B6653E92479D}" srcOrd="1" destOrd="0" parTransId="{3F35A101-F653-4D7A-B2C7-AC1CAE5162B6}" sibTransId="{725D2F86-9238-4487-8947-D32BB3991A20}"/>
    <dgm:cxn modelId="{9E5BD344-E4DE-4EB6-B63E-2DB0EF7EBE0E}" srcId="{0385CDDD-E948-462D-B353-78449C9BE916}" destId="{09A10770-F0E8-4209-BFE9-919A66DE3745}" srcOrd="0" destOrd="0" parTransId="{A2BD2FBF-B541-4766-8985-90C331922426}" sibTransId="{DC25B792-4E11-402B-88AA-67954D019349}"/>
    <dgm:cxn modelId="{77B91486-7ACB-4BAA-838D-CED36146CD85}" type="presOf" srcId="{69D5BBC8-5D0C-48EB-B420-0B8EE1A37F43}" destId="{887E9AB2-E4D3-4C24-8F04-1D8AF38D98E0}" srcOrd="0" destOrd="0" presId="urn:microsoft.com/office/officeart/2005/8/layout/vList5"/>
    <dgm:cxn modelId="{FAF0C9A1-F6AE-49E5-9F07-A808C03FABAB}" srcId="{B640E4AA-E5E7-4A95-A317-7BA59622C074}" destId="{950BE720-5B0E-449D-AD62-3B92501CC3BB}" srcOrd="0" destOrd="0" parTransId="{DB34B140-9324-4A9E-B363-219E270865F6}" sibTransId="{840F3556-F42B-49CA-9E44-1067075710E1}"/>
    <dgm:cxn modelId="{5DFBE89D-42A6-4294-AA23-428078F3284F}" type="presOf" srcId="{50A638F0-22CA-4859-B671-B6653E92479D}" destId="{862E298E-4912-4E7F-9490-24718E0051E4}" srcOrd="0" destOrd="1" presId="urn:microsoft.com/office/officeart/2005/8/layout/vList5"/>
    <dgm:cxn modelId="{3A0C9B09-56FB-4262-BE6C-C2FB9F9C9F8A}" srcId="{69D5BBC8-5D0C-48EB-B420-0B8EE1A37F43}" destId="{9F4A2110-6950-4AF3-BFB7-3E466EBF07D7}" srcOrd="0" destOrd="0" parTransId="{755382BA-7420-4A81-B140-E3CEB1D9DC58}" sibTransId="{CBC795A5-19A6-42A4-8DFB-52163660916F}"/>
    <dgm:cxn modelId="{987F8779-79E6-4591-95E8-7807DC96815A}" srcId="{B640E4AA-E5E7-4A95-A317-7BA59622C074}" destId="{F1FDEB05-4687-41A1-9F86-DE70255C0EB4}" srcOrd="1" destOrd="0" parTransId="{AFAB1C9D-295F-437E-95C9-43CE7A9B1B6A}" sibTransId="{DEF1417E-89F0-45FB-9BC4-6A6AA040F69B}"/>
    <dgm:cxn modelId="{9D8A40E1-2A11-49AE-9EDC-9456E931228D}" type="presOf" srcId="{950BE720-5B0E-449D-AD62-3B92501CC3BB}" destId="{E74112C4-0FA2-4F4A-B0B0-005B4B6D93A6}" srcOrd="0" destOrd="0" presId="urn:microsoft.com/office/officeart/2005/8/layout/vList5"/>
    <dgm:cxn modelId="{910DA46E-F8BE-4C0D-A85D-51F35F03CC3B}" type="presOf" srcId="{4A5E09F0-1415-4A14-9967-151D19D57F37}" destId="{862E298E-4912-4E7F-9490-24718E0051E4}" srcOrd="0" destOrd="0" presId="urn:microsoft.com/office/officeart/2005/8/layout/vList5"/>
    <dgm:cxn modelId="{3A739674-4325-490E-8E36-7C8734EEDBE8}" type="presParOf" srcId="{887E9AB2-E4D3-4C24-8F04-1D8AF38D98E0}" destId="{2A72871E-9866-49E1-8217-CA7177C62DE7}" srcOrd="0" destOrd="0" presId="urn:microsoft.com/office/officeart/2005/8/layout/vList5"/>
    <dgm:cxn modelId="{7A6E0675-02AA-48AC-9D87-B136B8BEB905}" type="presParOf" srcId="{2A72871E-9866-49E1-8217-CA7177C62DE7}" destId="{6D20EBF1-F868-4C8A-8161-97C8AD688910}" srcOrd="0" destOrd="0" presId="urn:microsoft.com/office/officeart/2005/8/layout/vList5"/>
    <dgm:cxn modelId="{DDCF55AD-A31C-4614-8B1C-9E7A4683100F}" type="presParOf" srcId="{2A72871E-9866-49E1-8217-CA7177C62DE7}" destId="{862E298E-4912-4E7F-9490-24718E0051E4}" srcOrd="1" destOrd="0" presId="urn:microsoft.com/office/officeart/2005/8/layout/vList5"/>
    <dgm:cxn modelId="{F2C6DCC4-31FE-4BC4-9459-A88F348968F1}" type="presParOf" srcId="{887E9AB2-E4D3-4C24-8F04-1D8AF38D98E0}" destId="{0BB61042-717F-4DEE-BA11-A50E906380FD}" srcOrd="1" destOrd="0" presId="urn:microsoft.com/office/officeart/2005/8/layout/vList5"/>
    <dgm:cxn modelId="{CE353F71-7CC3-4E73-B6ED-5773C7D31996}" type="presParOf" srcId="{887E9AB2-E4D3-4C24-8F04-1D8AF38D98E0}" destId="{C572EC54-79C0-4A0C-95F7-473E28B27B0D}" srcOrd="2" destOrd="0" presId="urn:microsoft.com/office/officeart/2005/8/layout/vList5"/>
    <dgm:cxn modelId="{625785A9-CC10-4A2D-B4B8-7EE96005C4BC}" type="presParOf" srcId="{C572EC54-79C0-4A0C-95F7-473E28B27B0D}" destId="{D126965C-C9DE-4F37-A7B4-0351F9C04970}" srcOrd="0" destOrd="0" presId="urn:microsoft.com/office/officeart/2005/8/layout/vList5"/>
    <dgm:cxn modelId="{4671B896-90C6-4DB9-845B-FF5D72A4271F}" type="presParOf" srcId="{C572EC54-79C0-4A0C-95F7-473E28B27B0D}" destId="{46213F96-812D-4C34-B4F8-E0E2E8A55670}" srcOrd="1" destOrd="0" presId="urn:microsoft.com/office/officeart/2005/8/layout/vList5"/>
    <dgm:cxn modelId="{AC77AD62-F8AE-4EAB-9C5F-023F6F4B6E39}" type="presParOf" srcId="{887E9AB2-E4D3-4C24-8F04-1D8AF38D98E0}" destId="{F387AFFC-9AC8-463B-B05B-60A9ADED490C}" srcOrd="3" destOrd="0" presId="urn:microsoft.com/office/officeart/2005/8/layout/vList5"/>
    <dgm:cxn modelId="{118B194C-B1DE-45AF-9FD0-5DE3598581E3}" type="presParOf" srcId="{887E9AB2-E4D3-4C24-8F04-1D8AF38D98E0}" destId="{34D4D6DD-6D0E-4F6F-B687-326A6E8195FC}" srcOrd="4" destOrd="0" presId="urn:microsoft.com/office/officeart/2005/8/layout/vList5"/>
    <dgm:cxn modelId="{E1816D8D-0847-4F80-BF0F-B4152598F715}" type="presParOf" srcId="{34D4D6DD-6D0E-4F6F-B687-326A6E8195FC}" destId="{B7F036C8-F4F2-437D-899C-6F1E1BF921E8}" srcOrd="0" destOrd="0" presId="urn:microsoft.com/office/officeart/2005/8/layout/vList5"/>
    <dgm:cxn modelId="{D1E1AA5F-C842-4EAB-8846-930C608429F1}" type="presParOf" srcId="{34D4D6DD-6D0E-4F6F-B687-326A6E8195FC}" destId="{E74112C4-0FA2-4F4A-B0B0-005B4B6D93A6}" srcOrd="1" destOrd="0" presId="urn:microsoft.com/office/officeart/2005/8/layout/vList5"/>
    <dgm:cxn modelId="{6CBB1075-0135-44EE-88EB-11B008926D01}" type="presParOf" srcId="{887E9AB2-E4D3-4C24-8F04-1D8AF38D98E0}" destId="{425D94A1-AE64-43AC-8B22-8A1A80C1304D}" srcOrd="5" destOrd="0" presId="urn:microsoft.com/office/officeart/2005/8/layout/vList5"/>
    <dgm:cxn modelId="{AA5FFCF6-FC0B-485F-8817-C58359946B4F}" type="presParOf" srcId="{887E9AB2-E4D3-4C24-8F04-1D8AF38D98E0}" destId="{A7C58274-7FC7-4F7F-A442-F706A19702B0}" srcOrd="6" destOrd="0" presId="urn:microsoft.com/office/officeart/2005/8/layout/vList5"/>
    <dgm:cxn modelId="{1346582C-40F0-498A-941C-0B8CAC68D442}" type="presParOf" srcId="{A7C58274-7FC7-4F7F-A442-F706A19702B0}" destId="{6184BB67-C5C5-4E8C-8A28-07F0C3A7513F}" srcOrd="0" destOrd="0" presId="urn:microsoft.com/office/officeart/2005/8/layout/vList5"/>
    <dgm:cxn modelId="{066DD9BD-DC5C-4A63-9CE4-3FDC3BF05DEE}" type="presParOf" srcId="{A7C58274-7FC7-4F7F-A442-F706A19702B0}" destId="{642C4DA2-820D-4EE2-A44A-B96C87C9C52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E298E-4912-4E7F-9490-24718E0051E4}">
      <dsp:nvSpPr>
        <dsp:cNvPr id="0" name=""/>
        <dsp:cNvSpPr/>
      </dsp:nvSpPr>
      <dsp:spPr>
        <a:xfrm rot="5400000">
          <a:off x="5191667" y="-2071586"/>
          <a:ext cx="947097" cy="5331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Failovers </a:t>
          </a:r>
          <a:r>
            <a:rPr lang="ru-RU" sz="1400" kern="1200" dirty="0" smtClean="0"/>
            <a:t>и</a:t>
          </a:r>
          <a:r>
            <a:rPr lang="en-US" sz="1400" kern="1200" dirty="0" smtClean="0"/>
            <a:t> Failbacks</a:t>
          </a:r>
          <a:r>
            <a:rPr lang="ru-RU" sz="1400" kern="1200" dirty="0" smtClean="0"/>
            <a:t> для клиентов практически мгновенны</a:t>
          </a:r>
          <a:endParaRPr lang="en-US" sz="1400" kern="1200" dirty="0"/>
        </a:p>
        <a:p>
          <a:pPr marL="114300" lvl="1" indent="-114300" algn="l" defTabSz="622300">
            <a:lnSpc>
              <a:spcPct val="90000"/>
            </a:lnSpc>
            <a:spcBef>
              <a:spcPct val="0"/>
            </a:spcBef>
            <a:spcAft>
              <a:spcPct val="15000"/>
            </a:spcAft>
            <a:buChar char="••"/>
          </a:pPr>
          <a:r>
            <a:rPr lang="ru-RU" sz="1400" kern="1200" dirty="0" smtClean="0"/>
            <a:t>Аварийно оторвавшиеся соединения автоматически перенаправляются на живой узел</a:t>
          </a:r>
          <a:endParaRPr lang="en-US" sz="1400" kern="1200" dirty="0"/>
        </a:p>
        <a:p>
          <a:pPr marL="114300" lvl="1" indent="-114300" algn="l" defTabSz="622300">
            <a:lnSpc>
              <a:spcPct val="90000"/>
            </a:lnSpc>
            <a:spcBef>
              <a:spcPct val="0"/>
            </a:spcBef>
            <a:spcAft>
              <a:spcPct val="15000"/>
            </a:spcAft>
            <a:buChar char="••"/>
          </a:pPr>
          <a:r>
            <a:rPr lang="ru-RU" sz="1400" kern="1200" dirty="0" smtClean="0"/>
            <a:t>Архитектура поддерживает до 32 узлов в кластере</a:t>
          </a:r>
          <a:endParaRPr lang="en-US" sz="1400" kern="1200" dirty="0"/>
        </a:p>
      </dsp:txBody>
      <dsp:txXfrm rot="5400000">
        <a:off x="5191667" y="-2071586"/>
        <a:ext cx="947097" cy="5331968"/>
      </dsp:txXfrm>
    </dsp:sp>
    <dsp:sp modelId="{6D20EBF1-F868-4C8A-8161-97C8AD688910}">
      <dsp:nvSpPr>
        <dsp:cNvPr id="0" name=""/>
        <dsp:cNvSpPr/>
      </dsp:nvSpPr>
      <dsp:spPr>
        <a:xfrm>
          <a:off x="0" y="2461"/>
          <a:ext cx="2999232" cy="118387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smtClean="0"/>
            <a:t>Более высокий уровень доступности системы</a:t>
          </a:r>
          <a:endParaRPr lang="en-US" sz="2300" kern="1200" dirty="0"/>
        </a:p>
      </dsp:txBody>
      <dsp:txXfrm>
        <a:off x="0" y="2461"/>
        <a:ext cx="2999232" cy="1183871"/>
      </dsp:txXfrm>
    </dsp:sp>
    <dsp:sp modelId="{46213F96-812D-4C34-B4F8-E0E2E8A55670}">
      <dsp:nvSpPr>
        <dsp:cNvPr id="0" name=""/>
        <dsp:cNvSpPr/>
      </dsp:nvSpPr>
      <dsp:spPr>
        <a:xfrm rot="5400000">
          <a:off x="5191667" y="-828521"/>
          <a:ext cx="947097" cy="5331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Дополнительное внешнее системное кластерное ПО не требуется</a:t>
          </a:r>
          <a:endParaRPr lang="en-US" sz="1400" kern="1200" dirty="0"/>
        </a:p>
        <a:p>
          <a:pPr marL="114300" lvl="1" indent="-114300" algn="l" defTabSz="622300">
            <a:lnSpc>
              <a:spcPct val="90000"/>
            </a:lnSpc>
            <a:spcBef>
              <a:spcPct val="0"/>
            </a:spcBef>
            <a:spcAft>
              <a:spcPct val="15000"/>
            </a:spcAft>
            <a:buChar char="••"/>
          </a:pPr>
          <a:r>
            <a:rPr lang="ru-RU" sz="1400" kern="1200" dirty="0" smtClean="0"/>
            <a:t>Единый вид системы для всех приложений, одни и те же данные доступны для всех экземпляров </a:t>
          </a:r>
          <a:r>
            <a:rPr lang="en-US" sz="1400" kern="1200" dirty="0" smtClean="0"/>
            <a:t>ASE</a:t>
          </a:r>
          <a:endParaRPr lang="en-US" sz="1400" kern="1200" dirty="0"/>
        </a:p>
      </dsp:txBody>
      <dsp:txXfrm rot="5400000">
        <a:off x="5191667" y="-828521"/>
        <a:ext cx="947097" cy="5331968"/>
      </dsp:txXfrm>
    </dsp:sp>
    <dsp:sp modelId="{D126965C-C9DE-4F37-A7B4-0351F9C04970}">
      <dsp:nvSpPr>
        <dsp:cNvPr id="0" name=""/>
        <dsp:cNvSpPr/>
      </dsp:nvSpPr>
      <dsp:spPr>
        <a:xfrm>
          <a:off x="0" y="1245526"/>
          <a:ext cx="2999232" cy="1183871"/>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smtClean="0"/>
            <a:t>Все необходимое ПО</a:t>
          </a:r>
          <a:br>
            <a:rPr lang="ru-RU" sz="2300" kern="1200" dirty="0" smtClean="0"/>
          </a:br>
          <a:r>
            <a:rPr lang="ru-RU" sz="2300" kern="1200" dirty="0" smtClean="0"/>
            <a:t>для кластеризации </a:t>
          </a:r>
          <a:br>
            <a:rPr lang="ru-RU" sz="2300" kern="1200" dirty="0" smtClean="0"/>
          </a:br>
          <a:r>
            <a:rPr lang="ru-RU" sz="2300" kern="1200" dirty="0" smtClean="0"/>
            <a:t>уже «в коробке»</a:t>
          </a:r>
          <a:endParaRPr lang="en-US" sz="2300" kern="1200" dirty="0"/>
        </a:p>
      </dsp:txBody>
      <dsp:txXfrm>
        <a:off x="0" y="1245526"/>
        <a:ext cx="2999232" cy="1183871"/>
      </dsp:txXfrm>
    </dsp:sp>
    <dsp:sp modelId="{E74112C4-0FA2-4F4A-B0B0-005B4B6D93A6}">
      <dsp:nvSpPr>
        <dsp:cNvPr id="0" name=""/>
        <dsp:cNvSpPr/>
      </dsp:nvSpPr>
      <dsp:spPr>
        <a:xfrm rot="5400000">
          <a:off x="5191667" y="414542"/>
          <a:ext cx="947097" cy="5331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Менеджер управления нагрузкой настраивает поведение кластера так, чтобы он удовлетворял заданным  </a:t>
          </a:r>
          <a:r>
            <a:rPr lang="en-US" sz="1400" kern="1200" dirty="0" smtClean="0"/>
            <a:t>SLA</a:t>
          </a:r>
          <a:endParaRPr lang="en-US" sz="1400" kern="1200" dirty="0"/>
        </a:p>
        <a:p>
          <a:pPr marL="114300" lvl="1" indent="-114300" algn="l" defTabSz="622300">
            <a:lnSpc>
              <a:spcPct val="90000"/>
            </a:lnSpc>
            <a:spcBef>
              <a:spcPct val="0"/>
            </a:spcBef>
            <a:spcAft>
              <a:spcPct val="15000"/>
            </a:spcAft>
            <a:buChar char="••"/>
          </a:pPr>
          <a:r>
            <a:rPr lang="ru-RU" sz="1400" kern="1200" dirty="0" smtClean="0"/>
            <a:t>Изменение чего-то в приложении – НЕ ТРЕБУЕТСЯ</a:t>
          </a:r>
          <a:endParaRPr lang="en-US" sz="1400" kern="1200" dirty="0"/>
        </a:p>
      </dsp:txBody>
      <dsp:txXfrm rot="5400000">
        <a:off x="5191667" y="414542"/>
        <a:ext cx="947097" cy="5331968"/>
      </dsp:txXfrm>
    </dsp:sp>
    <dsp:sp modelId="{B7F036C8-F4F2-437D-899C-6F1E1BF921E8}">
      <dsp:nvSpPr>
        <dsp:cNvPr id="0" name=""/>
        <dsp:cNvSpPr/>
      </dsp:nvSpPr>
      <dsp:spPr>
        <a:xfrm>
          <a:off x="0" y="2488591"/>
          <a:ext cx="2999232" cy="1183871"/>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smtClean="0"/>
            <a:t>Автоматическая балансировка нагрузки</a:t>
          </a:r>
          <a:endParaRPr lang="en-US" sz="2300" kern="1200" dirty="0"/>
        </a:p>
      </dsp:txBody>
      <dsp:txXfrm>
        <a:off x="0" y="2488591"/>
        <a:ext cx="2999232" cy="1183871"/>
      </dsp:txXfrm>
    </dsp:sp>
    <dsp:sp modelId="{642C4DA2-820D-4EE2-A44A-B96C87C9C522}">
      <dsp:nvSpPr>
        <dsp:cNvPr id="0" name=""/>
        <dsp:cNvSpPr/>
      </dsp:nvSpPr>
      <dsp:spPr>
        <a:xfrm rot="5400000">
          <a:off x="5191667" y="1657607"/>
          <a:ext cx="947097" cy="5331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Помогают сегментировать приложения и перераспределять по ним клиентов</a:t>
          </a:r>
          <a:endParaRPr lang="en-US" sz="1400" kern="1200" dirty="0"/>
        </a:p>
        <a:p>
          <a:pPr marL="114300" lvl="1" indent="-114300" algn="l" defTabSz="622300">
            <a:lnSpc>
              <a:spcPct val="90000"/>
            </a:lnSpc>
            <a:spcBef>
              <a:spcPct val="0"/>
            </a:spcBef>
            <a:spcAft>
              <a:spcPct val="15000"/>
            </a:spcAft>
            <a:buChar char="••"/>
          </a:pPr>
          <a:r>
            <a:rPr lang="ru-RU" sz="1400" kern="1200" dirty="0" smtClean="0"/>
            <a:t>Снижают накладные расходы на внутренние взаимодействия</a:t>
          </a:r>
          <a:endParaRPr lang="en-US" sz="1400" kern="1200" dirty="0"/>
        </a:p>
      </dsp:txBody>
      <dsp:txXfrm rot="5400000">
        <a:off x="5191667" y="1657607"/>
        <a:ext cx="947097" cy="5331968"/>
      </dsp:txXfrm>
    </dsp:sp>
    <dsp:sp modelId="{6184BB67-C5C5-4E8C-8A28-07F0C3A7513F}">
      <dsp:nvSpPr>
        <dsp:cNvPr id="0" name=""/>
        <dsp:cNvSpPr/>
      </dsp:nvSpPr>
      <dsp:spPr>
        <a:xfrm>
          <a:off x="0" y="3731656"/>
          <a:ext cx="2999232" cy="1183871"/>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smtClean="0"/>
            <a:t>Логические кластеры</a:t>
          </a:r>
          <a:br>
            <a:rPr lang="ru-RU" sz="2300" kern="1200" dirty="0" smtClean="0"/>
          </a:br>
          <a:r>
            <a:rPr lang="ru-RU" sz="2300" kern="1200" dirty="0" smtClean="0"/>
            <a:t>для гибкости</a:t>
          </a:r>
          <a:br>
            <a:rPr lang="ru-RU" sz="2300" kern="1200" dirty="0" smtClean="0"/>
          </a:br>
          <a:r>
            <a:rPr lang="ru-RU" sz="2300" kern="1200" dirty="0" smtClean="0"/>
            <a:t>управления</a:t>
          </a:r>
          <a:endParaRPr lang="en-US" sz="2300" kern="1200" dirty="0"/>
        </a:p>
      </dsp:txBody>
      <dsp:txXfrm>
        <a:off x="0" y="3731656"/>
        <a:ext cx="2999232" cy="11838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8D757C-0E11-4CB0-8E5B-593A19D70AEC}" type="datetimeFigureOut">
              <a:rPr lang="en-US" smtClean="0"/>
              <a:pPr/>
              <a:t>4/14/2011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5B33C1-8C17-428C-826E-ED941B6A95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152EB-2381-4F91-ADBE-55DB63BA3508}" type="datetimeFigureOut">
              <a:rPr lang="en-US" smtClean="0"/>
              <a:pPr/>
              <a:t>4/14/2011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11FBD-23B6-44CC-AE11-708B62C2F8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6962D-C772-46AE-BC03-CC6A6ED203F0}" type="slidenum">
              <a:rPr lang="en-US"/>
              <a:pPr/>
              <a:t>2</a:t>
            </a:fld>
            <a:endParaRPr lang="en-US"/>
          </a:p>
        </p:txBody>
      </p:sp>
      <p:sp>
        <p:nvSpPr>
          <p:cNvPr id="4280322" name="Rectangle 2"/>
          <p:cNvSpPr>
            <a:spLocks noGrp="1" noRot="1" noChangeAspect="1" noChangeArrowheads="1" noTextEdit="1"/>
          </p:cNvSpPr>
          <p:nvPr>
            <p:ph type="sldImg"/>
          </p:nvPr>
        </p:nvSpPr>
        <p:spPr>
          <a:xfrm>
            <a:off x="1144588" y="684213"/>
            <a:ext cx="4573587" cy="3430587"/>
          </a:xfrm>
          <a:ln/>
        </p:spPr>
      </p:sp>
      <p:sp>
        <p:nvSpPr>
          <p:cNvPr id="4280323" name="Rectangle 3"/>
          <p:cNvSpPr>
            <a:spLocks noGrp="1" noChangeArrowheads="1"/>
          </p:cNvSpPr>
          <p:nvPr>
            <p:ph type="body" idx="1"/>
          </p:nvPr>
        </p:nvSpPr>
        <p:spPr>
          <a:xfrm>
            <a:off x="685800" y="4344988"/>
            <a:ext cx="5486400" cy="4114800"/>
          </a:xfrm>
        </p:spPr>
        <p:txBody>
          <a:bodyPr/>
          <a:lstStyle/>
          <a:p>
            <a:pPr>
              <a:lnSpc>
                <a:spcPct val="90000"/>
              </a:lnSpc>
            </a:pPr>
            <a:r>
              <a:rPr lang="en-US" sz="1000"/>
              <a:t>BCP planning must consider geography.</a:t>
            </a:r>
          </a:p>
          <a:p>
            <a:pPr>
              <a:lnSpc>
                <a:spcPct val="90000"/>
              </a:lnSpc>
            </a:pPr>
            <a:r>
              <a:rPr lang="en-US" sz="1000"/>
              <a:t>Tradeoffs between:</a:t>
            </a:r>
          </a:p>
          <a:p>
            <a:pPr>
              <a:lnSpc>
                <a:spcPct val="90000"/>
              </a:lnSpc>
            </a:pPr>
            <a:r>
              <a:rPr lang="en-US" sz="1000"/>
              <a:t> - latency due to distance and physics (i.e. speed of light), and the impact that has on RTO/RPO</a:t>
            </a:r>
          </a:p>
          <a:p>
            <a:pPr>
              <a:lnSpc>
                <a:spcPct val="90000"/>
              </a:lnSpc>
            </a:pPr>
            <a:r>
              <a:rPr lang="en-US" sz="1000"/>
              <a:t> - how localized/spread a disaster is such as hardware failure versus natural disaster</a:t>
            </a:r>
          </a:p>
          <a:p>
            <a:pPr>
              <a:lnSpc>
                <a:spcPct val="90000"/>
              </a:lnSpc>
            </a:pPr>
            <a:endParaRPr lang="en-US" sz="1000"/>
          </a:p>
          <a:p>
            <a:pPr>
              <a:lnSpc>
                <a:spcPct val="90000"/>
              </a:lnSpc>
            </a:pPr>
            <a:r>
              <a:rPr lang="en-US" sz="1000"/>
              <a:t>Single-site clusters sharing local SAN storage, also referred to as Campus-Clusters</a:t>
            </a:r>
          </a:p>
          <a:p>
            <a:pPr>
              <a:lnSpc>
                <a:spcPct val="90000"/>
              </a:lnSpc>
            </a:pPr>
            <a:r>
              <a:rPr lang="en-US" sz="1000"/>
              <a:t>Multi-site setups is also referred to as MetroClusters or GeoClusters</a:t>
            </a:r>
          </a:p>
          <a:p>
            <a:pPr>
              <a:lnSpc>
                <a:spcPct val="90000"/>
              </a:lnSpc>
              <a:buFontTx/>
              <a:buChar char="-"/>
            </a:pPr>
            <a:r>
              <a:rPr lang="en-US" sz="1000"/>
              <a:t>Metro is up-to 100kms or the maximum length for synchronous SAN-replication</a:t>
            </a:r>
          </a:p>
          <a:p>
            <a:pPr>
              <a:lnSpc>
                <a:spcPct val="90000"/>
              </a:lnSpc>
              <a:buFontTx/>
              <a:buChar char="-"/>
            </a:pPr>
            <a:r>
              <a:rPr lang="en-US" sz="1000"/>
              <a:t>Geo clusters are for longer distances – the domain of asynchronous replication (SAN-based physical or DB-based logical)</a:t>
            </a:r>
          </a:p>
          <a:p>
            <a:pPr>
              <a:lnSpc>
                <a:spcPct val="90000"/>
              </a:lnSpc>
            </a:pPr>
            <a:endParaRPr lang="en-US" sz="1000"/>
          </a:p>
          <a:p>
            <a:pPr>
              <a:lnSpc>
                <a:spcPct val="90000"/>
              </a:lnSpc>
            </a:pPr>
            <a:r>
              <a:rPr lang="en-US" sz="1000"/>
              <a:t>For example, systems sharing a SAN storage need to be within the same campus. Synchronous SAN replication must be within 100 kms due to latency of network traffic – so it can only happen within a Metro area. Asynchronous can happen across geographies. Each technology will also have an RPO/RTO that generally increases with distance, which means your downtime costs increase. </a:t>
            </a:r>
          </a:p>
          <a:p>
            <a:pPr>
              <a:lnSpc>
                <a:spcPct val="90000"/>
              </a:lnSpc>
            </a:pPr>
            <a:endParaRPr lang="en-US" sz="1000"/>
          </a:p>
          <a:p>
            <a:pPr>
              <a:lnSpc>
                <a:spcPct val="90000"/>
              </a:lnSpc>
            </a:pPr>
            <a:r>
              <a:rPr lang="en-US" sz="1000"/>
              <a:t>Furthermore, your more frequent causes of downtime tend to be very localized i.e. in a data center/campus, while disasters that impact a metropolitan area happen less frequently (but do happen!).</a:t>
            </a:r>
          </a:p>
          <a:p>
            <a:pPr>
              <a:lnSpc>
                <a:spcPct val="90000"/>
              </a:lnSpc>
            </a:pPr>
            <a:endParaRPr lang="en-US" sz="1000"/>
          </a:p>
          <a:p>
            <a:pPr>
              <a:lnSpc>
                <a:spcPct val="90000"/>
              </a:lnSpc>
            </a:pPr>
            <a:r>
              <a:rPr lang="en-US" sz="1000"/>
              <a:t>So, if you have lots of planned downtime for maintenance failing over in a geo-cluster configuration becomes very costly.</a:t>
            </a:r>
          </a:p>
          <a:p>
            <a:pPr>
              <a:lnSpc>
                <a:spcPct val="90000"/>
              </a:lnSpc>
            </a:pPr>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020CA-8955-45C2-A4D4-30BC9C23886C}" type="slidenum">
              <a:rPr lang="en-US"/>
              <a:pPr/>
              <a:t>35</a:t>
            </a:fld>
            <a:endParaRPr lang="en-US"/>
          </a:p>
        </p:txBody>
      </p:sp>
      <p:sp>
        <p:nvSpPr>
          <p:cNvPr id="4400130" name="Rectangle 2"/>
          <p:cNvSpPr>
            <a:spLocks noGrp="1" noRot="1" noChangeAspect="1" noChangeArrowheads="1" noTextEdit="1"/>
          </p:cNvSpPr>
          <p:nvPr>
            <p:ph type="sldImg"/>
          </p:nvPr>
        </p:nvSpPr>
        <p:spPr>
          <a:ln/>
        </p:spPr>
      </p:sp>
      <p:sp>
        <p:nvSpPr>
          <p:cNvPr id="44001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F1877-460F-4A17-B99D-5F2C08F9A093}" type="slidenum">
              <a:rPr lang="en-US"/>
              <a:pPr/>
              <a:t>36</a:t>
            </a:fld>
            <a:endParaRPr lang="en-US"/>
          </a:p>
        </p:txBody>
      </p:sp>
      <p:sp>
        <p:nvSpPr>
          <p:cNvPr id="4393986" name="Rectangle 2"/>
          <p:cNvSpPr>
            <a:spLocks noGrp="1" noRot="1" noChangeAspect="1" noChangeArrowheads="1" noTextEdit="1"/>
          </p:cNvSpPr>
          <p:nvPr>
            <p:ph type="sldImg"/>
          </p:nvPr>
        </p:nvSpPr>
        <p:spPr>
          <a:ln/>
        </p:spPr>
      </p:sp>
      <p:sp>
        <p:nvSpPr>
          <p:cNvPr id="4393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the context of databases, Business Continuity solutions deal with the continuous operation of business applications through system failures, unforeseen disasters, and other forms of unplanned or planned downtime. </a:t>
            </a:r>
          </a:p>
          <a:p>
            <a:endParaRPr lang="en-US" dirty="0" smtClean="0"/>
          </a:p>
          <a:p>
            <a:r>
              <a:rPr lang="en-US" dirty="0" smtClean="0"/>
              <a:t>Discussions about Disaster Recovery tend to involve a multi-site plan where applications can failover to alternative sites. While high availability solutions tend to revolve around the continuous operation of a system at a single site. In other words, high availability tends to deal more with cases of planned or unplanned downtime due to system failures and maintenance while disaster recovery deals with downtime due to disasters within a geographical region. </a:t>
            </a:r>
          </a:p>
          <a:p>
            <a:endParaRPr lang="en-US" dirty="0" smtClean="0"/>
          </a:p>
          <a:p>
            <a:r>
              <a:rPr lang="en-US" dirty="0" smtClean="0"/>
              <a:t>Sybase offers two solutions for disaster recovery – Replication technologies from the Data Integration Suite; and Mirror Activator.</a:t>
            </a:r>
          </a:p>
          <a:p>
            <a:endParaRPr lang="en-US" dirty="0" smtClean="0"/>
          </a:p>
          <a:p>
            <a:r>
              <a:rPr lang="en-US" dirty="0" smtClean="0"/>
              <a:t>Sybase now offers two high availability solutions for its ASE database. Namely, the High Availability option available with ASE Enterprise Edition, as well as the new ASE Cluster Edition. Let’s take a look at the differences between the High Availability option and ASE Cluster Edition.</a:t>
            </a:r>
          </a:p>
          <a:p>
            <a:endParaRPr lang="ru-RU" dirty="0"/>
          </a:p>
        </p:txBody>
      </p:sp>
      <p:sp>
        <p:nvSpPr>
          <p:cNvPr id="4" name="Номер слайда 3"/>
          <p:cNvSpPr>
            <a:spLocks noGrp="1"/>
          </p:cNvSpPr>
          <p:nvPr>
            <p:ph type="sldNum" sz="quarter" idx="10"/>
          </p:nvPr>
        </p:nvSpPr>
        <p:spPr/>
        <p:txBody>
          <a:bodyPr/>
          <a:lstStyle/>
          <a:p>
            <a:fld id="{D2A11FBD-23B6-44CC-AE11-708B62C2F8C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85682-B1FB-4D37-B246-3EA1DDBE39D5}" type="slidenum">
              <a:rPr lang="en-US"/>
              <a:pPr/>
              <a:t>7</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14815" y="4343713"/>
            <a:ext cx="5028370" cy="4113862"/>
          </a:xfrm>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14400">
              <a:lnSpc>
                <a:spcPct val="80000"/>
              </a:lnSpc>
              <a:spcBef>
                <a:spcPct val="0"/>
              </a:spcBef>
            </a:pPr>
            <a:r>
              <a:rPr lang="en-US" sz="1200" dirty="0" smtClean="0"/>
              <a:t>ASE Cluster Edition really does go far beyond the ASE High Availability option, not only in terms of support for maximizing resource utilization through workload consolidation or reducing IT infrastructure costs, but also in its support for high availability. </a:t>
            </a:r>
          </a:p>
          <a:p>
            <a:pPr defTabSz="914400">
              <a:lnSpc>
                <a:spcPct val="80000"/>
              </a:lnSpc>
              <a:spcBef>
                <a:spcPct val="0"/>
              </a:spcBef>
            </a:pPr>
            <a:endParaRPr lang="en-US" sz="1200" dirty="0" smtClean="0"/>
          </a:p>
          <a:p>
            <a:pPr defTabSz="914400">
              <a:lnSpc>
                <a:spcPct val="80000"/>
              </a:lnSpc>
              <a:spcBef>
                <a:spcPct val="0"/>
              </a:spcBef>
            </a:pPr>
            <a:r>
              <a:rPr lang="en-US" sz="1200" dirty="0" smtClean="0"/>
              <a:t>Unlike ASE High Availability option, ASE Cluster Edition has been architected to support up to 32 ASE servers, with near instantaneous failover and failback. The High Availability option supports only two servers without automatic rerouting of connections.</a:t>
            </a:r>
          </a:p>
          <a:p>
            <a:pPr defTabSz="914400">
              <a:lnSpc>
                <a:spcPct val="80000"/>
              </a:lnSpc>
              <a:spcBef>
                <a:spcPct val="0"/>
              </a:spcBef>
            </a:pPr>
            <a:endParaRPr lang="en-US" sz="1200" dirty="0" smtClean="0"/>
          </a:p>
          <a:p>
            <a:pPr defTabSz="914400">
              <a:lnSpc>
                <a:spcPct val="80000"/>
              </a:lnSpc>
              <a:spcBef>
                <a:spcPct val="0"/>
              </a:spcBef>
            </a:pPr>
            <a:r>
              <a:rPr lang="en-US" sz="1200" dirty="0" smtClean="0"/>
              <a:t>The High Availability option also requires 3</a:t>
            </a:r>
            <a:r>
              <a:rPr lang="en-US" sz="1200" baseline="30000" dirty="0" smtClean="0"/>
              <a:t>rd</a:t>
            </a:r>
            <a:r>
              <a:rPr lang="en-US" sz="1200" dirty="0" smtClean="0"/>
              <a:t> party clustering software to work. This 3</a:t>
            </a:r>
            <a:r>
              <a:rPr lang="en-US" sz="1200" baseline="30000" dirty="0" smtClean="0"/>
              <a:t>rd</a:t>
            </a:r>
            <a:r>
              <a:rPr lang="en-US" sz="1200" dirty="0" smtClean="0"/>
              <a:t> party software rarely presents the cluster has a single system. This is not the case with ASE Cluster Edition. </a:t>
            </a:r>
          </a:p>
          <a:p>
            <a:pPr defTabSz="914400">
              <a:lnSpc>
                <a:spcPct val="80000"/>
              </a:lnSpc>
              <a:spcBef>
                <a:spcPct val="0"/>
              </a:spcBef>
            </a:pPr>
            <a:endParaRPr lang="en-US" sz="1200" dirty="0" smtClean="0"/>
          </a:p>
          <a:p>
            <a:pPr defTabSz="914400">
              <a:lnSpc>
                <a:spcPct val="80000"/>
              </a:lnSpc>
              <a:spcBef>
                <a:spcPct val="0"/>
              </a:spcBef>
            </a:pPr>
            <a:r>
              <a:rPr lang="en-US" sz="1200" dirty="0" smtClean="0"/>
              <a:t>Furthermore, ASE Cluster Edition supports automated load balancing while no load balancing is possible with the High Availability option. </a:t>
            </a:r>
          </a:p>
          <a:p>
            <a:pPr defTabSz="914400">
              <a:lnSpc>
                <a:spcPct val="80000"/>
              </a:lnSpc>
              <a:spcBef>
                <a:spcPct val="0"/>
              </a:spcBef>
            </a:pPr>
            <a:endParaRPr lang="en-US" sz="1200" dirty="0" smtClean="0"/>
          </a:p>
          <a:p>
            <a:pPr defTabSz="914400">
              <a:lnSpc>
                <a:spcPct val="80000"/>
              </a:lnSpc>
              <a:spcBef>
                <a:spcPct val="0"/>
              </a:spcBef>
            </a:pPr>
            <a:r>
              <a:rPr lang="en-US" sz="1200" dirty="0" smtClean="0"/>
              <a:t>Lastly, ASE Cluster Edition provides the virtualizes and manages resources through logical clusters enabling administrators to configure failover capabilities for multiple workloads on a single platform.</a:t>
            </a:r>
          </a:p>
          <a:p>
            <a:endParaRPr lang="ru-RU" dirty="0"/>
          </a:p>
        </p:txBody>
      </p:sp>
      <p:sp>
        <p:nvSpPr>
          <p:cNvPr id="4" name="Номер слайда 3"/>
          <p:cNvSpPr>
            <a:spLocks noGrp="1"/>
          </p:cNvSpPr>
          <p:nvPr>
            <p:ph type="sldNum" sz="quarter" idx="10"/>
          </p:nvPr>
        </p:nvSpPr>
        <p:spPr/>
        <p:txBody>
          <a:bodyPr/>
          <a:lstStyle/>
          <a:p>
            <a:fld id="{D2A11FBD-23B6-44CC-AE11-708B62C2F8C3}"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ct val="0"/>
              </a:spcBef>
            </a:pPr>
            <a:r>
              <a:rPr lang="en-US" dirty="0" smtClean="0"/>
              <a:t>To fully understand the unique capabilities of ASE Cluster Edition, we need to understand the real advantage of </a:t>
            </a:r>
            <a:r>
              <a:rPr lang="en-US" dirty="0" err="1" smtClean="0"/>
              <a:t>Virtualizing</a:t>
            </a:r>
            <a:r>
              <a:rPr lang="en-US" dirty="0" smtClean="0"/>
              <a:t> and managing resources through logical clusters</a:t>
            </a:r>
          </a:p>
          <a:p>
            <a:pPr eaLnBrk="1" hangingPunct="1">
              <a:spcBef>
                <a:spcPct val="0"/>
              </a:spcBef>
            </a:pPr>
            <a:endParaRPr lang="en-US" dirty="0" smtClean="0"/>
          </a:p>
          <a:p>
            <a:pPr eaLnBrk="1" hangingPunct="1">
              <a:spcBef>
                <a:spcPct val="0"/>
              </a:spcBef>
            </a:pPr>
            <a:r>
              <a:rPr lang="en-US" dirty="0" smtClean="0"/>
              <a:t>At the bottom diagram we have the physical cluster. These are the actual physical servers, called </a:t>
            </a:r>
            <a:r>
              <a:rPr lang="en-US" b="1" dirty="0" smtClean="0"/>
              <a:t>nodes</a:t>
            </a:r>
            <a:r>
              <a:rPr lang="en-US" dirty="0" smtClean="0"/>
              <a:t>, that have one or more ASE servers, called </a:t>
            </a:r>
            <a:r>
              <a:rPr lang="en-US" b="1" dirty="0" smtClean="0"/>
              <a:t>instances</a:t>
            </a:r>
            <a:r>
              <a:rPr lang="en-US" dirty="0" smtClean="0"/>
              <a:t>, running on them. </a:t>
            </a:r>
          </a:p>
          <a:p>
            <a:pPr eaLnBrk="1" hangingPunct="1">
              <a:spcBef>
                <a:spcPct val="0"/>
              </a:spcBef>
            </a:pPr>
            <a:endParaRPr lang="en-US" dirty="0" smtClean="0"/>
          </a:p>
          <a:p>
            <a:pPr eaLnBrk="1" hangingPunct="1">
              <a:spcBef>
                <a:spcPct val="0"/>
              </a:spcBef>
            </a:pPr>
            <a:r>
              <a:rPr lang="en-US" dirty="0" smtClean="0"/>
              <a:t>ASE Cluster Edition introduces the concept of a logical cluster, which is made up of a grouping of ASE instances that are likely operating on two or more physical nodes. This in effect enables administrators to create multiple clusters each with their own “virtualized” resources all operating on one physical cluster. Administrators create and manage logical clusters and its virtualized resources using the </a:t>
            </a:r>
            <a:r>
              <a:rPr lang="en-US" b="1" dirty="0" smtClean="0"/>
              <a:t>Workload Manager</a:t>
            </a:r>
            <a:r>
              <a:rPr lang="en-US" dirty="0" smtClean="0"/>
              <a:t>, an administration tool specific to the Cluster Edition. </a:t>
            </a:r>
          </a:p>
          <a:p>
            <a:pPr eaLnBrk="1" hangingPunct="1">
              <a:spcBef>
                <a:spcPct val="0"/>
              </a:spcBef>
            </a:pPr>
            <a:endParaRPr lang="en-US" dirty="0" smtClean="0"/>
          </a:p>
          <a:p>
            <a:pPr eaLnBrk="1" hangingPunct="1">
              <a:spcBef>
                <a:spcPct val="0"/>
              </a:spcBef>
            </a:pPr>
            <a:r>
              <a:rPr lang="en-US" dirty="0" smtClean="0"/>
              <a:t>Administrators can then take the workloads or applications they are looking to run on the Cluster Edition and assign them to a logical cluster. This in effect enables administrators to load multiple applications or workloads onto a single physical cluster while still giving each </a:t>
            </a:r>
            <a:r>
              <a:rPr lang="en-US" b="1" dirty="0" smtClean="0"/>
              <a:t>Workload</a:t>
            </a:r>
            <a:r>
              <a:rPr lang="en-US" dirty="0" smtClean="0"/>
              <a:t> the benefits of it’s own dedicated cluster.</a:t>
            </a:r>
          </a:p>
        </p:txBody>
      </p:sp>
      <p:sp>
        <p:nvSpPr>
          <p:cNvPr id="4" name="Номер слайда 3"/>
          <p:cNvSpPr>
            <a:spLocks noGrp="1"/>
          </p:cNvSpPr>
          <p:nvPr>
            <p:ph type="sldNum" sz="quarter" idx="10"/>
          </p:nvPr>
        </p:nvSpPr>
        <p:spPr/>
        <p:txBody>
          <a:bodyPr/>
          <a:lstStyle/>
          <a:p>
            <a:fld id="{D2A11FBD-23B6-44CC-AE11-708B62C2F8C3}"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426DE-60C1-4E64-9DF3-BD7FCC055017}" type="slidenum">
              <a:rPr lang="en-US"/>
              <a:pPr/>
              <a:t>30</a:t>
            </a:fld>
            <a:endParaRPr lang="en-US"/>
          </a:p>
        </p:txBody>
      </p:sp>
      <p:sp>
        <p:nvSpPr>
          <p:cNvPr id="4039682" name="Rectangle 2"/>
          <p:cNvSpPr>
            <a:spLocks noGrp="1" noRot="1" noChangeAspect="1" noChangeArrowheads="1" noTextEdit="1"/>
          </p:cNvSpPr>
          <p:nvPr>
            <p:ph type="sldImg"/>
          </p:nvPr>
        </p:nvSpPr>
        <p:spPr>
          <a:ln/>
        </p:spPr>
      </p:sp>
      <p:sp>
        <p:nvSpPr>
          <p:cNvPr id="40396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0F232-303A-4CF8-AE45-FD7E303847E2}" type="slidenum">
              <a:rPr lang="en-US"/>
              <a:pPr/>
              <a:t>32</a:t>
            </a:fld>
            <a:endParaRPr lang="en-US"/>
          </a:p>
        </p:txBody>
      </p:sp>
      <p:sp>
        <p:nvSpPr>
          <p:cNvPr id="4067330" name="Rectangle 2"/>
          <p:cNvSpPr>
            <a:spLocks noGrp="1" noRot="1" noChangeAspect="1" noChangeArrowheads="1" noTextEdit="1"/>
          </p:cNvSpPr>
          <p:nvPr>
            <p:ph type="sldImg"/>
          </p:nvPr>
        </p:nvSpPr>
        <p:spPr>
          <a:ln/>
        </p:spPr>
      </p:sp>
      <p:sp>
        <p:nvSpPr>
          <p:cNvPr id="40673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B3EC8-977F-4B9B-9FE1-70E6BCBDE6C7}" type="slidenum">
              <a:rPr lang="en-US"/>
              <a:pPr/>
              <a:t>33</a:t>
            </a:fld>
            <a:endParaRPr lang="en-US"/>
          </a:p>
        </p:txBody>
      </p:sp>
      <p:sp>
        <p:nvSpPr>
          <p:cNvPr id="4410370" name="Rectangle 2"/>
          <p:cNvSpPr>
            <a:spLocks noGrp="1" noRot="1" noChangeAspect="1" noChangeArrowheads="1" noTextEdit="1"/>
          </p:cNvSpPr>
          <p:nvPr>
            <p:ph type="sldImg"/>
          </p:nvPr>
        </p:nvSpPr>
        <p:spPr>
          <a:ln/>
        </p:spPr>
      </p:sp>
      <p:sp>
        <p:nvSpPr>
          <p:cNvPr id="44103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7EEBB-B282-4435-AD47-508C10268B41}" type="slidenum">
              <a:rPr lang="en-US"/>
              <a:pPr/>
              <a:t>34</a:t>
            </a:fld>
            <a:endParaRPr lang="en-US"/>
          </a:p>
        </p:txBody>
      </p:sp>
      <p:sp>
        <p:nvSpPr>
          <p:cNvPr id="4403202" name="Rectangle 2"/>
          <p:cNvSpPr>
            <a:spLocks noGrp="1" noRot="1" noChangeAspect="1" noChangeArrowheads="1" noTextEdit="1"/>
          </p:cNvSpPr>
          <p:nvPr>
            <p:ph type="sldImg"/>
          </p:nvPr>
        </p:nvSpPr>
        <p:spPr>
          <a:ln/>
        </p:spPr>
      </p:sp>
      <p:sp>
        <p:nvSpPr>
          <p:cNvPr id="440320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pic>
        <p:nvPicPr>
          <p:cNvPr id="63" name="Picture 62" descr="sybase_logo.png"/>
          <p:cNvPicPr>
            <a:picLocks noChangeAspect="1"/>
          </p:cNvPicPr>
          <p:nvPr/>
        </p:nvPicPr>
        <p:blipFill>
          <a:blip r:embed="rId2" cstate="print"/>
          <a:stretch>
            <a:fillRect/>
          </a:stretch>
        </p:blipFill>
        <p:spPr>
          <a:xfrm>
            <a:off x="590550" y="2707035"/>
            <a:ext cx="1426314" cy="686692"/>
          </a:xfrm>
          <a:prstGeom prst="rect">
            <a:avLst/>
          </a:prstGeom>
        </p:spPr>
      </p:pic>
      <p:sp>
        <p:nvSpPr>
          <p:cNvPr id="8" name="Rectangle 31"/>
          <p:cNvSpPr>
            <a:spLocks noChangeArrowheads="1"/>
          </p:cNvSpPr>
          <p:nvPr/>
        </p:nvSpPr>
        <p:spPr bwMode="auto">
          <a:xfrm>
            <a:off x="2303463" y="1700213"/>
            <a:ext cx="6840537" cy="2700337"/>
          </a:xfrm>
          <a:prstGeom prst="rect">
            <a:avLst/>
          </a:prstGeom>
          <a:solidFill>
            <a:schemeClr val="accent1"/>
          </a:solidFill>
          <a:ln w="12700">
            <a:noFill/>
            <a:miter lim="800000"/>
            <a:headEnd/>
            <a:tailEnd/>
          </a:ln>
          <a:effectLst/>
        </p:spPr>
        <p:txBody>
          <a:bodyPr wrap="none" anchor="ctr"/>
          <a:lstStyle/>
          <a:p>
            <a:pPr marL="0" algn="l" defTabSz="914400" rtl="0" eaLnBrk="1" fontAlgn="auto" latinLnBrk="0" hangingPunct="1">
              <a:spcBef>
                <a:spcPts val="0"/>
              </a:spcBef>
              <a:spcAft>
                <a:spcPts val="0"/>
              </a:spcAft>
              <a:defRPr/>
            </a:pPr>
            <a:endParaRPr lang="en-US" sz="1800" kern="1200">
              <a:solidFill>
                <a:schemeClr val="tx1"/>
              </a:solidFill>
              <a:latin typeface="+mn-lt"/>
              <a:ea typeface="+mn-ea"/>
              <a:cs typeface="+mn-cs"/>
            </a:endParaRPr>
          </a:p>
        </p:txBody>
      </p:sp>
      <p:sp>
        <p:nvSpPr>
          <p:cNvPr id="2" name="Title 1"/>
          <p:cNvSpPr>
            <a:spLocks noGrp="1"/>
          </p:cNvSpPr>
          <p:nvPr>
            <p:ph type="ctrTitle" hasCustomPrompt="1"/>
          </p:nvPr>
        </p:nvSpPr>
        <p:spPr>
          <a:xfrm>
            <a:off x="2438400" y="2213705"/>
            <a:ext cx="6327648" cy="1673352"/>
          </a:xfrm>
          <a:prstGeom prst="rect">
            <a:avLst/>
          </a:prstGeom>
        </p:spPr>
        <p:txBody>
          <a:bodyPr anchor="ctr" anchorCtr="0"/>
          <a:lstStyle>
            <a:lvl1pPr algn="l" defTabSz="914400" rtl="0" eaLnBrk="1" latinLnBrk="0" hangingPunct="1">
              <a:spcBef>
                <a:spcPct val="0"/>
              </a:spcBef>
              <a:buNone/>
              <a:defRPr lang="en-US" sz="3600" b="0" kern="1200" cap="all" dirty="0">
                <a:solidFill>
                  <a:schemeClr val="bg1"/>
                </a:solidFill>
                <a:latin typeface="+mj-lt"/>
                <a:ea typeface="+mj-ea"/>
                <a:cs typeface="+mj-cs"/>
              </a:defRPr>
            </a:lvl1pPr>
          </a:lstStyle>
          <a:p>
            <a:r>
              <a:rPr lang="en-US" dirty="0" smtClean="0"/>
              <a:t>PRESENTATION TITLE HERE</a:t>
            </a:r>
            <a:endParaRPr lang="en-US" dirty="0"/>
          </a:p>
        </p:txBody>
      </p:sp>
      <p:sp>
        <p:nvSpPr>
          <p:cNvPr id="40" name="Text Placeholder 39"/>
          <p:cNvSpPr>
            <a:spLocks noGrp="1"/>
          </p:cNvSpPr>
          <p:nvPr>
            <p:ph type="body" sz="quarter" idx="11" hasCustomPrompt="1"/>
          </p:nvPr>
        </p:nvSpPr>
        <p:spPr>
          <a:xfrm>
            <a:off x="2438400" y="4838700"/>
            <a:ext cx="6327648" cy="707886"/>
          </a:xfrm>
          <a:prstGeom prst="rect">
            <a:avLst/>
          </a:prstGeom>
        </p:spPr>
        <p:txBody>
          <a:bodyPr>
            <a:sp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2000" b="0" kern="1200" cap="all" baseline="0" dirty="0" smtClean="0">
                <a:solidFill>
                  <a:schemeClr val="tx2"/>
                </a:solidFill>
                <a:latin typeface="+mj-lt"/>
                <a:ea typeface="+mj-ea"/>
                <a:cs typeface="+mj-cs"/>
              </a:defRPr>
            </a:lvl1pPr>
            <a:lvl2pPr>
              <a:buFontTx/>
              <a:buNone/>
              <a:defRPr sz="1800">
                <a:solidFill>
                  <a:schemeClr val="tx2"/>
                </a:solidFill>
              </a:defRPr>
            </a:lvl2pPr>
            <a:lvl3pPr>
              <a:buFontTx/>
              <a:buNone/>
              <a:defRPr sz="1800">
                <a:solidFill>
                  <a:schemeClr val="tx2"/>
                </a:solidFill>
              </a:defRPr>
            </a:lvl3pPr>
            <a:lvl4pPr>
              <a:buFontTx/>
              <a:buNone/>
              <a:defRPr sz="1800">
                <a:solidFill>
                  <a:schemeClr val="tx2"/>
                </a:solidFill>
              </a:defRPr>
            </a:lvl4pPr>
            <a:lvl5pPr>
              <a:buFontTx/>
              <a:buNone/>
              <a:defRPr sz="1800">
                <a:solidFill>
                  <a:schemeClr val="tx2"/>
                </a:solidFill>
              </a:defRPr>
            </a:lvl5pPr>
          </a:lstStyle>
          <a:p>
            <a:pPr marL="0" marR="0" lvl="0" indent="0" algn="l" defTabSz="914400" rtl="0" eaLnBrk="1" fontAlgn="auto" latinLnBrk="0" hangingPunct="1">
              <a:lnSpc>
                <a:spcPct val="100000"/>
              </a:lnSpc>
              <a:spcBef>
                <a:spcPct val="0"/>
              </a:spcBef>
              <a:spcAft>
                <a:spcPts val="0"/>
              </a:spcAft>
              <a:buClrTx/>
              <a:buSzTx/>
              <a:buFontTx/>
              <a:buNone/>
              <a:tabLst/>
            </a:pPr>
            <a:r>
              <a:rPr lang="en-US" dirty="0" smtClean="0"/>
              <a:t>ADD PRESENTER NAME ALL CAPS</a:t>
            </a:r>
            <a:br>
              <a:rPr lang="en-US" dirty="0" smtClean="0"/>
            </a:br>
            <a:r>
              <a:rPr lang="en-US" dirty="0" smtClean="0"/>
              <a:t>ADD TITLE, DEPARTMENT ALL CAPS</a:t>
            </a:r>
          </a:p>
        </p:txBody>
      </p:sp>
      <p:sp>
        <p:nvSpPr>
          <p:cNvPr id="43" name="Text Placeholder 42"/>
          <p:cNvSpPr>
            <a:spLocks noGrp="1"/>
          </p:cNvSpPr>
          <p:nvPr>
            <p:ph type="body" sz="quarter" idx="12" hasCustomPrompt="1"/>
          </p:nvPr>
        </p:nvSpPr>
        <p:spPr>
          <a:xfrm>
            <a:off x="2438400" y="5673270"/>
            <a:ext cx="6327648" cy="400110"/>
          </a:xfrm>
          <a:prstGeom prst="rect">
            <a:avLst/>
          </a:prstGeom>
        </p:spPr>
        <p:txBody>
          <a:bodyPr>
            <a:sp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2000" b="0" kern="1200" cap="all" baseline="0" dirty="0" smtClean="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pPr>
            <a:r>
              <a:rPr lang="en-US" dirty="0" smtClean="0"/>
              <a:t>ADD FULL DATE ALL CAPS </a:t>
            </a:r>
          </a:p>
        </p:txBody>
      </p:sp>
      <p:pic>
        <p:nvPicPr>
          <p:cNvPr id="31" name="Picture 30" descr="Sybease Color Barr_RGB.png"/>
          <p:cNvPicPr preferRelativeResize="0">
            <a:picLocks/>
          </p:cNvPicPr>
          <p:nvPr/>
        </p:nvPicPr>
        <p:blipFill>
          <a:blip r:embed="rId3" cstate="print"/>
          <a:stretch>
            <a:fillRect/>
          </a:stretch>
        </p:blipFill>
        <p:spPr>
          <a:xfrm flipH="1">
            <a:off x="0" y="2053652"/>
            <a:ext cx="140384" cy="1993458"/>
          </a:xfrm>
          <a:prstGeom prst="rect">
            <a:avLst/>
          </a:prstGeom>
        </p:spPr>
      </p:pic>
      <p:pic>
        <p:nvPicPr>
          <p:cNvPr id="9" name="Picture 8" descr="sybase_logo.png"/>
          <p:cNvPicPr>
            <a:picLocks noChangeAspect="1"/>
          </p:cNvPicPr>
          <p:nvPr userDrawn="1"/>
        </p:nvPicPr>
        <p:blipFill>
          <a:blip r:embed="rId2" cstate="print"/>
          <a:stretch>
            <a:fillRect/>
          </a:stretch>
        </p:blipFill>
        <p:spPr>
          <a:xfrm>
            <a:off x="590550" y="2707035"/>
            <a:ext cx="1426314" cy="686692"/>
          </a:xfrm>
          <a:prstGeom prst="rect">
            <a:avLst/>
          </a:prstGeom>
        </p:spPr>
      </p:pic>
      <p:pic>
        <p:nvPicPr>
          <p:cNvPr id="10" name="Picture 9" descr="Sybease Color Barr_RGB.png"/>
          <p:cNvPicPr preferRelativeResize="0">
            <a:picLocks/>
          </p:cNvPicPr>
          <p:nvPr userDrawn="1"/>
        </p:nvPicPr>
        <p:blipFill>
          <a:blip r:embed="rId3" cstate="print"/>
          <a:stretch>
            <a:fillRect/>
          </a:stretch>
        </p:blipFill>
        <p:spPr>
          <a:xfrm flipH="1">
            <a:off x="0" y="2053652"/>
            <a:ext cx="140384" cy="199345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7" name="Rectangle 31"/>
          <p:cNvSpPr>
            <a:spLocks noChangeArrowheads="1"/>
          </p:cNvSpPr>
          <p:nvPr/>
        </p:nvSpPr>
        <p:spPr bwMode="auto">
          <a:xfrm>
            <a:off x="0" y="0"/>
            <a:ext cx="9144000" cy="5867400"/>
          </a:xfrm>
          <a:prstGeom prst="rect">
            <a:avLst/>
          </a:prstGeom>
          <a:solidFill>
            <a:schemeClr val="accent1"/>
          </a:solidFill>
          <a:ln w="12700">
            <a:noFill/>
            <a:miter lim="800000"/>
            <a:headEnd/>
            <a:tailEnd/>
          </a:ln>
          <a:effectLst/>
        </p:spPr>
        <p:txBody>
          <a:bodyPr wrap="none" anchor="ctr"/>
          <a:lstStyle/>
          <a:p>
            <a:pPr marL="0" algn="l" defTabSz="914400" rtl="0" eaLnBrk="1" fontAlgn="auto" latinLnBrk="0" hangingPunct="1">
              <a:spcBef>
                <a:spcPts val="0"/>
              </a:spcBef>
              <a:spcAft>
                <a:spcPts val="0"/>
              </a:spcAft>
              <a:defRPr/>
            </a:pPr>
            <a:endParaRPr lang="en-US" sz="1800" kern="1200">
              <a:solidFill>
                <a:schemeClr val="tx1"/>
              </a:solidFill>
              <a:latin typeface="+mn-lt"/>
              <a:ea typeface="+mn-ea"/>
              <a:cs typeface="+mn-cs"/>
            </a:endParaRPr>
          </a:p>
        </p:txBody>
      </p:sp>
      <p:pic>
        <p:nvPicPr>
          <p:cNvPr id="8" name="Picture 7" descr="Sybease Color Barr_RGB.png"/>
          <p:cNvPicPr preferRelativeResize="0">
            <a:picLocks/>
          </p:cNvPicPr>
          <p:nvPr/>
        </p:nvPicPr>
        <p:blipFill>
          <a:blip r:embed="rId2" cstate="print"/>
          <a:stretch>
            <a:fillRect/>
          </a:stretch>
        </p:blipFill>
        <p:spPr>
          <a:xfrm>
            <a:off x="0" y="5867400"/>
            <a:ext cx="91440" cy="990600"/>
          </a:xfrm>
          <a:prstGeom prst="rect">
            <a:avLst/>
          </a:prstGeom>
        </p:spPr>
      </p:pic>
      <p:sp>
        <p:nvSpPr>
          <p:cNvPr id="3" name="Text Placeholder 2"/>
          <p:cNvSpPr>
            <a:spLocks noGrp="1"/>
          </p:cNvSpPr>
          <p:nvPr>
            <p:ph type="body" idx="1" hasCustomPrompt="1"/>
          </p:nvPr>
        </p:nvSpPr>
        <p:spPr>
          <a:xfrm>
            <a:off x="611188" y="1828799"/>
            <a:ext cx="8177212" cy="2206171"/>
          </a:xfrm>
          <a:prstGeom prst="rect">
            <a:avLst/>
          </a:prstGeom>
        </p:spPr>
        <p:txBody>
          <a:bodyPr lIns="0" tIns="0" anchor="t" anchorCtr="0"/>
          <a:lstStyle>
            <a:lvl1pPr marL="0" indent="0" algn="l" defTabSz="914400" rtl="0" eaLnBrk="1" latinLnBrk="0" hangingPunct="1">
              <a:spcBef>
                <a:spcPct val="0"/>
              </a:spcBef>
              <a:buNone/>
              <a:defRPr lang="en-US" sz="3600" b="1" kern="1200" cap="all" dirty="0" smtClean="0">
                <a:solidFill>
                  <a:schemeClr val="bg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611188" y="4387851"/>
            <a:ext cx="8177212" cy="1166643"/>
          </a:xfrm>
          <a:prstGeom prst="rect">
            <a:avLst/>
          </a:prstGeom>
        </p:spPr>
        <p:txBody>
          <a:bodyPr lIns="0" anchor="t"/>
          <a:lstStyle>
            <a:lvl1pPr algn="l">
              <a:defRPr lang="en-US" sz="2400" b="0" kern="1200" cap="all" baseline="0" dirty="0">
                <a:solidFill>
                  <a:schemeClr val="bg1"/>
                </a:solidFill>
                <a:latin typeface="+mj-lt"/>
                <a:ea typeface="+mj-ea"/>
                <a:cs typeface="+mj-cs"/>
              </a:defRPr>
            </a:lvl1pPr>
          </a:lstStyle>
          <a:p>
            <a:pPr marL="0" lvl="0" indent="0" algn="l" defTabSz="914400" rtl="0" eaLnBrk="1" latinLnBrk="0" hangingPunct="1">
              <a:spcBef>
                <a:spcPct val="0"/>
              </a:spcBef>
              <a:buFontTx/>
              <a:buNone/>
            </a:pPr>
            <a:r>
              <a:rPr lang="ru-RU" smtClean="0"/>
              <a:t>Образец заголовка</a:t>
            </a:r>
            <a:endParaRPr lang="en-US" dirty="0"/>
          </a:p>
        </p:txBody>
      </p:sp>
      <p:pic>
        <p:nvPicPr>
          <p:cNvPr id="9" name="Picture 8" descr="Sybease Color Barr_RGB.png"/>
          <p:cNvPicPr preferRelativeResize="0">
            <a:picLocks/>
          </p:cNvPicPr>
          <p:nvPr/>
        </p:nvPicPr>
        <p:blipFill>
          <a:blip r:embed="rId2" cstate="print"/>
          <a:stretch>
            <a:fillRect/>
          </a:stretch>
        </p:blipFill>
        <p:spPr>
          <a:xfrm>
            <a:off x="0" y="5867400"/>
            <a:ext cx="91440" cy="990600"/>
          </a:xfrm>
          <a:prstGeom prst="rect">
            <a:avLst/>
          </a:prstGeom>
        </p:spPr>
      </p:pic>
      <p:pic>
        <p:nvPicPr>
          <p:cNvPr id="10" name="Picture 9" descr="Sybease Color Barr_RGB.png"/>
          <p:cNvPicPr preferRelativeResize="0">
            <a:picLocks/>
          </p:cNvPicPr>
          <p:nvPr userDrawn="1"/>
        </p:nvPicPr>
        <p:blipFill>
          <a:blip r:embed="rId2" cstate="print"/>
          <a:stretch>
            <a:fillRect/>
          </a:stretch>
        </p:blipFill>
        <p:spPr>
          <a:xfrm>
            <a:off x="0" y="5867400"/>
            <a:ext cx="91440" cy="9906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slide 1">
    <p:spTree>
      <p:nvGrpSpPr>
        <p:cNvPr id="1" name=""/>
        <p:cNvGrpSpPr/>
        <p:nvPr/>
      </p:nvGrpSpPr>
      <p:grpSpPr>
        <a:xfrm>
          <a:off x="0" y="0"/>
          <a:ext cx="0" cy="0"/>
          <a:chOff x="0" y="0"/>
          <a:chExt cx="0" cy="0"/>
        </a:xfrm>
      </p:grpSpPr>
      <p:sp>
        <p:nvSpPr>
          <p:cNvPr id="6" name="Rectangle 31"/>
          <p:cNvSpPr>
            <a:spLocks noChangeArrowheads="1"/>
          </p:cNvSpPr>
          <p:nvPr/>
        </p:nvSpPr>
        <p:spPr bwMode="auto">
          <a:xfrm>
            <a:off x="393700" y="1287463"/>
            <a:ext cx="8750301" cy="3525838"/>
          </a:xfrm>
          <a:prstGeom prst="rect">
            <a:avLst/>
          </a:prstGeom>
          <a:solidFill>
            <a:schemeClr val="accent1"/>
          </a:solidFill>
          <a:ln w="12700">
            <a:noFill/>
            <a:miter lim="800000"/>
            <a:headEnd/>
            <a:tailEnd/>
          </a:ln>
          <a:effectLst/>
        </p:spPr>
        <p:txBody>
          <a:bodyPr wrap="none" anchor="ctr"/>
          <a:lstStyle/>
          <a:p>
            <a:pPr marL="0" algn="l" defTabSz="914400" rtl="0" eaLnBrk="1" fontAlgn="auto" latinLnBrk="0" hangingPunct="1">
              <a:spcBef>
                <a:spcPts val="0"/>
              </a:spcBef>
              <a:spcAft>
                <a:spcPts val="0"/>
              </a:spcAft>
              <a:defRPr/>
            </a:pPr>
            <a:endParaRPr lang="en-US" sz="1800" kern="1200">
              <a:solidFill>
                <a:schemeClr val="tx1"/>
              </a:solidFill>
              <a:latin typeface="+mn-lt"/>
              <a:ea typeface="+mn-ea"/>
              <a:cs typeface="+mn-cs"/>
            </a:endParaRPr>
          </a:p>
        </p:txBody>
      </p:sp>
      <p:pic>
        <p:nvPicPr>
          <p:cNvPr id="9" name="Picture 8" descr="Sybease Color Barr_RGB.png"/>
          <p:cNvPicPr preferRelativeResize="0">
            <a:picLocks/>
          </p:cNvPicPr>
          <p:nvPr/>
        </p:nvPicPr>
        <p:blipFill>
          <a:blip r:embed="rId2" cstate="print"/>
          <a:stretch>
            <a:fillRect/>
          </a:stretch>
        </p:blipFill>
        <p:spPr>
          <a:xfrm>
            <a:off x="0" y="2403476"/>
            <a:ext cx="91440" cy="1298448"/>
          </a:xfrm>
          <a:prstGeom prst="rect">
            <a:avLst/>
          </a:prstGeom>
        </p:spPr>
      </p:pic>
      <p:sp>
        <p:nvSpPr>
          <p:cNvPr id="3" name="Text Placeholder 2"/>
          <p:cNvSpPr>
            <a:spLocks noGrp="1"/>
          </p:cNvSpPr>
          <p:nvPr>
            <p:ph type="body" idx="1" hasCustomPrompt="1"/>
          </p:nvPr>
        </p:nvSpPr>
        <p:spPr>
          <a:xfrm>
            <a:off x="611188" y="1579565"/>
            <a:ext cx="8177212" cy="2941636"/>
          </a:xfrm>
          <a:prstGeom prst="rect">
            <a:avLst/>
          </a:prstGeom>
        </p:spPr>
        <p:txBody>
          <a:bodyPr lIns="0" tIns="0" anchor="ctr" anchorCtr="0"/>
          <a:lstStyle>
            <a:lvl1pPr marL="177800" indent="-177800">
              <a:buNone/>
              <a:defRPr sz="2800" b="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“Insert quote here. Quote text is 28 pt font, white, sentence case.”</a:t>
            </a:r>
          </a:p>
        </p:txBody>
      </p:sp>
      <p:sp>
        <p:nvSpPr>
          <p:cNvPr id="11" name="Text Placeholder 10"/>
          <p:cNvSpPr>
            <a:spLocks noGrp="1"/>
          </p:cNvSpPr>
          <p:nvPr>
            <p:ph type="body" sz="quarter" idx="10" hasCustomPrompt="1"/>
          </p:nvPr>
        </p:nvSpPr>
        <p:spPr>
          <a:xfrm>
            <a:off x="680720" y="4937760"/>
            <a:ext cx="8107680" cy="400110"/>
          </a:xfrm>
          <a:prstGeom prst="rect">
            <a:avLst/>
          </a:prstGeom>
        </p:spPr>
        <p:txBody>
          <a:bodyPr wrap="square">
            <a:spAutoFit/>
          </a:bodyPr>
          <a:lstStyle>
            <a:lvl1pPr>
              <a:defRPr lang="en-US" sz="2000" b="0" kern="1200" cap="all" baseline="0" dirty="0">
                <a:solidFill>
                  <a:schemeClr val="tx2"/>
                </a:solidFill>
                <a:latin typeface="+mj-lt"/>
                <a:ea typeface="+mj-ea"/>
                <a:cs typeface="+mj-cs"/>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marL="0" lvl="0" indent="0" algn="l" defTabSz="914400" rtl="0" eaLnBrk="1" latinLnBrk="0" hangingPunct="1">
              <a:spcBef>
                <a:spcPct val="0"/>
              </a:spcBef>
              <a:buFontTx/>
              <a:buNone/>
            </a:pPr>
            <a:r>
              <a:rPr lang="en-US" dirty="0" smtClean="0"/>
              <a:t>QUOTE SOURCE HERE</a:t>
            </a:r>
            <a:endParaRPr lang="en-US" dirty="0"/>
          </a:p>
        </p:txBody>
      </p:sp>
      <p:pic>
        <p:nvPicPr>
          <p:cNvPr id="8" name="Picture 7" descr="Sybease Color Barr_RGB.png"/>
          <p:cNvPicPr preferRelativeResize="0">
            <a:picLocks/>
          </p:cNvPicPr>
          <p:nvPr/>
        </p:nvPicPr>
        <p:blipFill>
          <a:blip r:embed="rId2" cstate="print"/>
          <a:stretch>
            <a:fillRect/>
          </a:stretch>
        </p:blipFill>
        <p:spPr>
          <a:xfrm>
            <a:off x="0" y="2403476"/>
            <a:ext cx="91440" cy="1298448"/>
          </a:xfrm>
          <a:prstGeom prst="rect">
            <a:avLst/>
          </a:prstGeom>
        </p:spPr>
      </p:pic>
      <p:pic>
        <p:nvPicPr>
          <p:cNvPr id="7" name="Picture 6" descr="Sybease Color Barr_RGB.png"/>
          <p:cNvPicPr preferRelativeResize="0">
            <a:picLocks/>
          </p:cNvPicPr>
          <p:nvPr userDrawn="1"/>
        </p:nvPicPr>
        <p:blipFill>
          <a:blip r:embed="rId2" cstate="print"/>
          <a:stretch>
            <a:fillRect/>
          </a:stretch>
        </p:blipFill>
        <p:spPr>
          <a:xfrm>
            <a:off x="0" y="2403476"/>
            <a:ext cx="91440" cy="1298448"/>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slide 2">
    <p:spTree>
      <p:nvGrpSpPr>
        <p:cNvPr id="1" name=""/>
        <p:cNvGrpSpPr/>
        <p:nvPr/>
      </p:nvGrpSpPr>
      <p:grpSpPr>
        <a:xfrm>
          <a:off x="0" y="0"/>
          <a:ext cx="0" cy="0"/>
          <a:chOff x="0" y="0"/>
          <a:chExt cx="0" cy="0"/>
        </a:xfrm>
      </p:grpSpPr>
      <p:sp>
        <p:nvSpPr>
          <p:cNvPr id="6" name="Rectangle 31"/>
          <p:cNvSpPr>
            <a:spLocks noChangeArrowheads="1"/>
          </p:cNvSpPr>
          <p:nvPr/>
        </p:nvSpPr>
        <p:spPr bwMode="auto">
          <a:xfrm>
            <a:off x="0" y="1161142"/>
            <a:ext cx="9144001" cy="4706257"/>
          </a:xfrm>
          <a:prstGeom prst="rect">
            <a:avLst/>
          </a:prstGeom>
          <a:solidFill>
            <a:schemeClr val="accent1"/>
          </a:solidFill>
          <a:ln w="12700">
            <a:noFill/>
            <a:miter lim="800000"/>
            <a:headEnd/>
            <a:tailEn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3" name="Text Placeholder 2"/>
          <p:cNvSpPr>
            <a:spLocks noGrp="1"/>
          </p:cNvSpPr>
          <p:nvPr>
            <p:ph type="body" idx="1" hasCustomPrompt="1"/>
          </p:nvPr>
        </p:nvSpPr>
        <p:spPr>
          <a:xfrm>
            <a:off x="611188" y="1579565"/>
            <a:ext cx="8177212" cy="2941636"/>
          </a:xfrm>
          <a:prstGeom prst="rect">
            <a:avLst/>
          </a:prstGeom>
        </p:spPr>
        <p:txBody>
          <a:bodyPr lIns="0" tIns="0" anchor="ctr" anchorCtr="0"/>
          <a:lstStyle>
            <a:lvl1pPr marL="177800" indent="-177800">
              <a:buNone/>
              <a:defRPr sz="2800" b="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“Insert quote here. Quote text is 28 pt font, white, sentence case.”</a:t>
            </a:r>
          </a:p>
        </p:txBody>
      </p:sp>
      <p:sp>
        <p:nvSpPr>
          <p:cNvPr id="11" name="Text Placeholder 10"/>
          <p:cNvSpPr>
            <a:spLocks noGrp="1"/>
          </p:cNvSpPr>
          <p:nvPr>
            <p:ph type="body" sz="quarter" idx="10" hasCustomPrompt="1"/>
          </p:nvPr>
        </p:nvSpPr>
        <p:spPr>
          <a:xfrm>
            <a:off x="680720" y="4937760"/>
            <a:ext cx="8107680" cy="400110"/>
          </a:xfrm>
          <a:prstGeom prst="rect">
            <a:avLst/>
          </a:prstGeom>
        </p:spPr>
        <p:txBody>
          <a:bodyPr wrap="square">
            <a:spAutoFit/>
          </a:bodyPr>
          <a:lstStyle>
            <a:lvl1pPr>
              <a:defRPr lang="en-US" sz="2000" b="0" kern="1200" cap="all" baseline="0" dirty="0">
                <a:solidFill>
                  <a:schemeClr val="bg1"/>
                </a:solidFill>
                <a:latin typeface="+mj-lt"/>
                <a:ea typeface="+mj-ea"/>
                <a:cs typeface="+mj-cs"/>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marL="0" lvl="0" indent="0" algn="l" defTabSz="914400" rtl="0" eaLnBrk="1" latinLnBrk="0" hangingPunct="1">
              <a:spcBef>
                <a:spcPct val="0"/>
              </a:spcBef>
              <a:buFontTx/>
              <a:buNone/>
            </a:pPr>
            <a:r>
              <a:rPr lang="en-US" dirty="0" smtClean="0"/>
              <a:t>QUOTE SOURCE HERE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5867400"/>
            <a:ext cx="91440" cy="990600"/>
          </a:xfrm>
          <a:prstGeom prst="rect">
            <a:avLst/>
          </a:prstGeom>
        </p:spPr>
      </p:pic>
      <p:pic>
        <p:nvPicPr>
          <p:cNvPr id="9" name="Picture 8" descr="Sybease Color Barr_RGB.png"/>
          <p:cNvPicPr preferRelativeResize="0">
            <a:picLocks/>
          </p:cNvPicPr>
          <p:nvPr/>
        </p:nvPicPr>
        <p:blipFill>
          <a:blip r:embed="rId2" cstate="print"/>
          <a:stretch>
            <a:fillRect/>
          </a:stretch>
        </p:blipFill>
        <p:spPr>
          <a:xfrm>
            <a:off x="0" y="5867400"/>
            <a:ext cx="91440" cy="990600"/>
          </a:xfrm>
          <a:prstGeom prst="rect">
            <a:avLst/>
          </a:prstGeom>
        </p:spPr>
      </p:pic>
      <p:pic>
        <p:nvPicPr>
          <p:cNvPr id="8" name="Picture 7" descr="Sybease Color Barr_RGB.png"/>
          <p:cNvPicPr preferRelativeResize="0">
            <a:picLocks/>
          </p:cNvPicPr>
          <p:nvPr userDrawn="1"/>
        </p:nvPicPr>
        <p:blipFill>
          <a:blip r:embed="rId2" cstate="print"/>
          <a:stretch>
            <a:fillRect/>
          </a:stretch>
        </p:blipFill>
        <p:spPr>
          <a:xfrm>
            <a:off x="0" y="5867400"/>
            <a:ext cx="91440" cy="99060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5" y="49024"/>
            <a:ext cx="8275575" cy="892552"/>
          </a:xfrm>
          <a:prstGeom prst="rect">
            <a:avLst/>
          </a:prstGeom>
        </p:spPr>
        <p:txBody>
          <a:bodyPr tIns="45720" bIns="0" anchor="ctr" anchorCtr="0">
            <a:noAutofit/>
          </a:bodyPr>
          <a:lstStyle>
            <a:lvl1pPr algn="l" defTabSz="914400" rtl="0" eaLnBrk="1" latinLnBrk="0" hangingPunct="1">
              <a:lnSpc>
                <a:spcPts val="3300"/>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SAP BLUE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8" name="Chart Placeholder 7"/>
          <p:cNvSpPr>
            <a:spLocks noGrp="1"/>
          </p:cNvSpPr>
          <p:nvPr>
            <p:ph type="chart" sz="quarter" idx="15"/>
          </p:nvPr>
        </p:nvSpPr>
        <p:spPr>
          <a:xfrm>
            <a:off x="469900" y="2286000"/>
            <a:ext cx="8464550" cy="3695700"/>
          </a:xfrm>
          <a:prstGeom prst="rect">
            <a:avLst/>
          </a:prstGeom>
        </p:spPr>
        <p:txBody>
          <a:bodyPr/>
          <a:lstStyle>
            <a:lvl1pPr>
              <a:defRPr/>
            </a:lvl1pPr>
          </a:lstStyle>
          <a:p>
            <a:r>
              <a:rPr lang="ru-RU" smtClean="0"/>
              <a:t>Вставка диаграммы</a:t>
            </a:r>
            <a:endParaRPr lang="en-US" dirty="0"/>
          </a:p>
        </p:txBody>
      </p:sp>
      <p:sp>
        <p:nvSpPr>
          <p:cNvPr id="6" name="Text Placeholder 8"/>
          <p:cNvSpPr>
            <a:spLocks noGrp="1"/>
          </p:cNvSpPr>
          <p:nvPr>
            <p:ph type="body" sz="quarter" idx="16" hasCustomPrompt="1"/>
          </p:nvPr>
        </p:nvSpPr>
        <p:spPr>
          <a:xfrm>
            <a:off x="512823" y="1792288"/>
            <a:ext cx="8278751" cy="515526"/>
          </a:xfrm>
          <a:prstGeom prst="rect">
            <a:avLst/>
          </a:prstGeom>
        </p:spPr>
        <p:txBody>
          <a:bodyPr wrap="square">
            <a:spAutoFit/>
          </a:bodyPr>
          <a:lstStyle>
            <a:lvl1pPr>
              <a:defRPr lang="en-US" sz="2000" b="0" kern="1200" cap="all" baseline="0" dirty="0">
                <a:solidFill>
                  <a:schemeClr val="tx2"/>
                </a:solidFill>
                <a:latin typeface="+mj-lt"/>
                <a:ea typeface="+mj-ea"/>
                <a:cs typeface="+mj-cs"/>
              </a:defRPr>
            </a:lvl1pPr>
          </a:lstStyle>
          <a:p>
            <a:pPr marL="0" lvl="0" indent="-342900" algn="l" defTabSz="914400" rtl="0" eaLnBrk="1" latinLnBrk="0" hangingPunct="1">
              <a:lnSpc>
                <a:spcPts val="3300"/>
              </a:lnSpc>
              <a:spcBef>
                <a:spcPct val="0"/>
              </a:spcBef>
              <a:buFontTx/>
              <a:buNone/>
            </a:pPr>
            <a:r>
              <a:rPr lang="en-US" dirty="0" smtClean="0"/>
              <a:t>CHART TITLE: 20 PT, ALL CAPS, DARK GRAY, ONE LINE ONLY</a:t>
            </a:r>
            <a:endParaRPr lang="en-US" dirty="0"/>
          </a:p>
        </p:txBody>
      </p:sp>
      <p:pic>
        <p:nvPicPr>
          <p:cNvPr id="9" name="Picture 8"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10" name="Text Placeholder 8"/>
          <p:cNvSpPr>
            <a:spLocks noGrp="1"/>
          </p:cNvSpPr>
          <p:nvPr>
            <p:ph type="body" sz="quarter" idx="17" hasCustomPrompt="1"/>
          </p:nvPr>
        </p:nvSpPr>
        <p:spPr>
          <a:xfrm>
            <a:off x="512824" y="1103816"/>
            <a:ext cx="8275575" cy="553998"/>
          </a:xfrm>
          <a:prstGeom prst="rect">
            <a:avLst/>
          </a:prstGeom>
        </p:spPr>
        <p:txBody>
          <a:bodyPr tIns="0" bIns="0">
            <a:noAutofit/>
          </a:bodyPr>
          <a:lstStyle>
            <a:lvl1pPr marL="0" indent="-342900" algn="l" defTabSz="914400" rtl="0" eaLnBrk="1" latinLnBrk="0" hangingPunct="1">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900" algn="l" defTabSz="914400"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pic>
        <p:nvPicPr>
          <p:cNvPr id="11" name="Picture 10" descr="Sybease Color Barr_RGB.png"/>
          <p:cNvPicPr preferRelativeResize="0">
            <a:picLocks/>
          </p:cNvPicPr>
          <p:nvPr userDrawn="1"/>
        </p:nvPicPr>
        <p:blipFill>
          <a:blip r:embed="rId2" cstate="print"/>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e 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5" y="49024"/>
            <a:ext cx="8275575" cy="892552"/>
          </a:xfrm>
          <a:prstGeom prst="rect">
            <a:avLst/>
          </a:prstGeom>
        </p:spPr>
        <p:txBody>
          <a:bodyPr tIns="45720" bIns="0" anchor="ctr" anchorCtr="0">
            <a:noAutofit/>
          </a:bodyPr>
          <a:lstStyle>
            <a:lvl1pPr algn="l" defTabSz="914400" rtl="0" eaLnBrk="1" latinLnBrk="0" hangingPunct="1">
              <a:lnSpc>
                <a:spcPts val="3300"/>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SAP BLUE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8" name="Chart Placeholder 7"/>
          <p:cNvSpPr>
            <a:spLocks noGrp="1"/>
          </p:cNvSpPr>
          <p:nvPr>
            <p:ph type="chart" sz="quarter" idx="15"/>
          </p:nvPr>
        </p:nvSpPr>
        <p:spPr>
          <a:xfrm>
            <a:off x="533400" y="2565400"/>
            <a:ext cx="8255000" cy="3594100"/>
          </a:xfrm>
          <a:prstGeom prst="rect">
            <a:avLst/>
          </a:prstGeom>
        </p:spPr>
        <p:txBody>
          <a:bodyPr/>
          <a:lstStyle>
            <a:lvl1pPr>
              <a:defRPr/>
            </a:lvl1pPr>
          </a:lstStyle>
          <a:p>
            <a:r>
              <a:rPr lang="ru-RU" smtClean="0"/>
              <a:t>Вставка диаграммы</a:t>
            </a:r>
            <a:endParaRPr lang="en-US" dirty="0"/>
          </a:p>
        </p:txBody>
      </p:sp>
      <p:pic>
        <p:nvPicPr>
          <p:cNvPr id="10" name="Picture 9"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11" name="Text Placeholder 8"/>
          <p:cNvSpPr>
            <a:spLocks noGrp="1"/>
          </p:cNvSpPr>
          <p:nvPr>
            <p:ph type="body" sz="quarter" idx="17" hasCustomPrompt="1"/>
          </p:nvPr>
        </p:nvSpPr>
        <p:spPr>
          <a:xfrm>
            <a:off x="512824" y="1103816"/>
            <a:ext cx="8275575" cy="553998"/>
          </a:xfrm>
          <a:prstGeom prst="rect">
            <a:avLst/>
          </a:prstGeom>
        </p:spPr>
        <p:txBody>
          <a:bodyPr tIns="0" bIns="0">
            <a:noAutofit/>
          </a:bodyPr>
          <a:lstStyle>
            <a:lvl1pPr marL="0" indent="-342900" algn="l" defTabSz="914400" rtl="0" eaLnBrk="1" latinLnBrk="0" hangingPunct="1">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900" algn="l" defTabSz="914400"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sp>
        <p:nvSpPr>
          <p:cNvPr id="12" name="Text Placeholder 8"/>
          <p:cNvSpPr>
            <a:spLocks noGrp="1"/>
          </p:cNvSpPr>
          <p:nvPr>
            <p:ph type="body" sz="quarter" idx="16" hasCustomPrompt="1"/>
          </p:nvPr>
        </p:nvSpPr>
        <p:spPr>
          <a:xfrm>
            <a:off x="512823" y="1792288"/>
            <a:ext cx="8278751" cy="515526"/>
          </a:xfrm>
          <a:prstGeom prst="rect">
            <a:avLst/>
          </a:prstGeom>
        </p:spPr>
        <p:txBody>
          <a:bodyPr wrap="square">
            <a:spAutoFit/>
          </a:bodyPr>
          <a:lstStyle>
            <a:lvl1pPr>
              <a:defRPr lang="en-US" sz="2000" b="0" kern="1200" cap="all" baseline="0" dirty="0">
                <a:solidFill>
                  <a:schemeClr val="tx2"/>
                </a:solidFill>
                <a:latin typeface="+mj-lt"/>
                <a:ea typeface="+mj-ea"/>
                <a:cs typeface="+mj-cs"/>
              </a:defRPr>
            </a:lvl1pPr>
          </a:lstStyle>
          <a:p>
            <a:pPr marL="0" lvl="0" indent="-342900" algn="l" defTabSz="914400" rtl="0" eaLnBrk="1" latinLnBrk="0" hangingPunct="1">
              <a:lnSpc>
                <a:spcPts val="3300"/>
              </a:lnSpc>
              <a:spcBef>
                <a:spcPct val="0"/>
              </a:spcBef>
              <a:buFontTx/>
              <a:buNone/>
            </a:pPr>
            <a:r>
              <a:rPr lang="en-US" dirty="0" smtClean="0"/>
              <a:t>PIE CHART TITLE: 20 PT, ALL CAPS, DARK GRAY, ONE LINE ONLY</a:t>
            </a:r>
            <a:endParaRPr lang="en-US" dirty="0"/>
          </a:p>
        </p:txBody>
      </p:sp>
      <p:pic>
        <p:nvPicPr>
          <p:cNvPr id="9" name="Picture 8" descr="Sybease Color Barr_RGB.png"/>
          <p:cNvPicPr preferRelativeResize="0">
            <a:picLocks/>
          </p:cNvPicPr>
          <p:nvPr userDrawn="1"/>
        </p:nvPicPr>
        <p:blipFill>
          <a:blip r:embed="rId2" cstate="print"/>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ogo slide">
    <p:spTree>
      <p:nvGrpSpPr>
        <p:cNvPr id="1" name=""/>
        <p:cNvGrpSpPr/>
        <p:nvPr/>
      </p:nvGrpSpPr>
      <p:grpSpPr>
        <a:xfrm>
          <a:off x="0" y="0"/>
          <a:ext cx="0" cy="0"/>
          <a:chOff x="0" y="0"/>
          <a:chExt cx="0" cy="0"/>
        </a:xfrm>
      </p:grpSpPr>
      <p:pic>
        <p:nvPicPr>
          <p:cNvPr id="57" name="Picture 56" descr="sybase_logo.png"/>
          <p:cNvPicPr>
            <a:picLocks noChangeAspect="1"/>
          </p:cNvPicPr>
          <p:nvPr/>
        </p:nvPicPr>
        <p:blipFill>
          <a:blip r:embed="rId2" cstate="print"/>
          <a:stretch>
            <a:fillRect/>
          </a:stretch>
        </p:blipFill>
        <p:spPr>
          <a:xfrm>
            <a:off x="2903268" y="2635624"/>
            <a:ext cx="3337465" cy="1606807"/>
          </a:xfrm>
          <a:prstGeom prst="rect">
            <a:avLst/>
          </a:prstGeom>
        </p:spPr>
      </p:pic>
      <p:pic>
        <p:nvPicPr>
          <p:cNvPr id="3" name="Picture 2" descr="sybase_logo.png"/>
          <p:cNvPicPr>
            <a:picLocks noChangeAspect="1"/>
          </p:cNvPicPr>
          <p:nvPr userDrawn="1"/>
        </p:nvPicPr>
        <p:blipFill>
          <a:blip r:embed="rId2" cstate="print"/>
          <a:stretch>
            <a:fillRect/>
          </a:stretch>
        </p:blipFill>
        <p:spPr>
          <a:xfrm>
            <a:off x="2903268" y="2635624"/>
            <a:ext cx="3337465" cy="1606807"/>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subtitle">
    <p:spTree>
      <p:nvGrpSpPr>
        <p:cNvPr id="1" name=""/>
        <p:cNvGrpSpPr/>
        <p:nvPr/>
      </p:nvGrpSpPr>
      <p:grpSpPr>
        <a:xfrm>
          <a:off x="0" y="0"/>
          <a:ext cx="0" cy="0"/>
          <a:chOff x="0" y="0"/>
          <a:chExt cx="0" cy="0"/>
        </a:xfrm>
      </p:grpSpPr>
      <p:sp>
        <p:nvSpPr>
          <p:cNvPr id="8" name="Rectangle 31"/>
          <p:cNvSpPr>
            <a:spLocks noChangeArrowheads="1"/>
          </p:cNvSpPr>
          <p:nvPr/>
        </p:nvSpPr>
        <p:spPr bwMode="auto">
          <a:xfrm>
            <a:off x="2303463" y="1700213"/>
            <a:ext cx="6840537" cy="2700337"/>
          </a:xfrm>
          <a:prstGeom prst="rect">
            <a:avLst/>
          </a:prstGeom>
          <a:solidFill>
            <a:schemeClr val="accent1"/>
          </a:solidFill>
          <a:ln w="12700">
            <a:noFill/>
            <a:miter lim="800000"/>
            <a:headEnd/>
            <a:tailEn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ctrTitle" hasCustomPrompt="1"/>
          </p:nvPr>
        </p:nvSpPr>
        <p:spPr>
          <a:xfrm>
            <a:off x="2438400" y="1700213"/>
            <a:ext cx="6327648" cy="1673352"/>
          </a:xfrm>
          <a:prstGeom prst="rect">
            <a:avLst/>
          </a:prstGeom>
        </p:spPr>
        <p:txBody>
          <a:bodyPr anchor="ctr" anchorCtr="0"/>
          <a:lstStyle>
            <a:lvl1pPr algn="l" defTabSz="914400" rtl="0" eaLnBrk="1" latinLnBrk="0" hangingPunct="1">
              <a:spcBef>
                <a:spcPct val="0"/>
              </a:spcBef>
              <a:buNone/>
              <a:defRPr lang="en-US" sz="3600" b="0" kern="1200" cap="all" dirty="0">
                <a:solidFill>
                  <a:schemeClr val="bg1"/>
                </a:solidFill>
                <a:latin typeface="+mj-lt"/>
                <a:ea typeface="+mj-ea"/>
                <a:cs typeface="+mj-cs"/>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2438400" y="3390900"/>
            <a:ext cx="6327648" cy="994669"/>
          </a:xfrm>
          <a:prstGeom prst="rect">
            <a:avLst/>
          </a:prstGeom>
        </p:spPr>
        <p:txBody>
          <a:bodyPr anchor="ctr" anchorCtr="0"/>
          <a:lstStyle>
            <a:lvl1pPr marL="0" indent="0" algn="l" defTabSz="914400" rtl="0" eaLnBrk="1" latinLnBrk="0" hangingPunct="1">
              <a:spcBef>
                <a:spcPct val="0"/>
              </a:spcBef>
              <a:buFontTx/>
              <a:buNone/>
              <a:defRPr lang="en-US" sz="2000" b="0" kern="1200" cap="all" baseline="0" dirty="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HERE</a:t>
            </a:r>
            <a:endParaRPr lang="en-US" dirty="0"/>
          </a:p>
        </p:txBody>
      </p:sp>
      <p:sp>
        <p:nvSpPr>
          <p:cNvPr id="40" name="Text Placeholder 39"/>
          <p:cNvSpPr>
            <a:spLocks noGrp="1"/>
          </p:cNvSpPr>
          <p:nvPr>
            <p:ph type="body" sz="quarter" idx="11" hasCustomPrompt="1"/>
          </p:nvPr>
        </p:nvSpPr>
        <p:spPr>
          <a:xfrm>
            <a:off x="2438400" y="4838700"/>
            <a:ext cx="6327648" cy="707886"/>
          </a:xfrm>
          <a:prstGeom prst="rect">
            <a:avLst/>
          </a:prstGeom>
        </p:spPr>
        <p:txBody>
          <a:bodyPr>
            <a:spAutoFit/>
          </a:bodyPr>
          <a:lstStyle>
            <a:lvl1pPr marL="0" marR="0" indent="0" defTabSz="914400" eaLnBrk="1" fontAlgn="auto" latinLnBrk="0" hangingPunct="1">
              <a:lnSpc>
                <a:spcPct val="100000"/>
              </a:lnSpc>
              <a:spcBef>
                <a:spcPts val="0"/>
              </a:spcBef>
              <a:spcAft>
                <a:spcPts val="0"/>
              </a:spcAft>
              <a:buClrTx/>
              <a:buSzTx/>
              <a:buFontTx/>
              <a:buNone/>
              <a:tabLst/>
              <a:defRPr lang="en-US" sz="2000" b="0" kern="1200" cap="all" baseline="0" dirty="0" smtClean="0">
                <a:solidFill>
                  <a:schemeClr val="tx2"/>
                </a:solidFill>
                <a:latin typeface="+mj-lt"/>
                <a:ea typeface="+mj-ea"/>
                <a:cs typeface="+mj-cs"/>
              </a:defRPr>
            </a:lvl1pPr>
            <a:lvl2pPr>
              <a:buFontTx/>
              <a:buNone/>
              <a:defRPr sz="1800">
                <a:solidFill>
                  <a:schemeClr val="tx2"/>
                </a:solidFill>
              </a:defRPr>
            </a:lvl2pPr>
            <a:lvl3pPr>
              <a:buFontTx/>
              <a:buNone/>
              <a:defRPr sz="1800">
                <a:solidFill>
                  <a:schemeClr val="tx2"/>
                </a:solidFill>
              </a:defRPr>
            </a:lvl3pPr>
            <a:lvl4pPr>
              <a:buFontTx/>
              <a:buNone/>
              <a:defRPr sz="1800">
                <a:solidFill>
                  <a:schemeClr val="tx2"/>
                </a:solidFill>
              </a:defRPr>
            </a:lvl4pPr>
            <a:lvl5pPr>
              <a:buFontTx/>
              <a:buNone/>
              <a:defRPr sz="1800">
                <a:solidFill>
                  <a:schemeClr val="tx2"/>
                </a:solidFill>
              </a:defRPr>
            </a:lvl5pPr>
          </a:lstStyle>
          <a:p>
            <a:pPr marL="0" marR="0" lvl="0" indent="0" algn="l" defTabSz="914400" rtl="0" eaLnBrk="1" fontAlgn="auto" latinLnBrk="0" hangingPunct="1">
              <a:lnSpc>
                <a:spcPct val="100000"/>
              </a:lnSpc>
              <a:spcBef>
                <a:spcPct val="0"/>
              </a:spcBef>
              <a:spcAft>
                <a:spcPts val="0"/>
              </a:spcAft>
              <a:buClrTx/>
              <a:buSzTx/>
              <a:buFontTx/>
              <a:buNone/>
              <a:tabLst/>
            </a:pPr>
            <a:r>
              <a:rPr lang="en-US" dirty="0" smtClean="0"/>
              <a:t>ADD PRESENTER NAME ALL CAPS</a:t>
            </a:r>
            <a:br>
              <a:rPr lang="en-US" dirty="0" smtClean="0"/>
            </a:br>
            <a:r>
              <a:rPr lang="en-US" dirty="0" smtClean="0"/>
              <a:t>ADD TITLE, DEPARTMENT ALL CAPS</a:t>
            </a:r>
          </a:p>
        </p:txBody>
      </p:sp>
      <p:sp>
        <p:nvSpPr>
          <p:cNvPr id="43" name="Text Placeholder 42"/>
          <p:cNvSpPr>
            <a:spLocks noGrp="1"/>
          </p:cNvSpPr>
          <p:nvPr>
            <p:ph type="body" sz="quarter" idx="12" hasCustomPrompt="1"/>
          </p:nvPr>
        </p:nvSpPr>
        <p:spPr>
          <a:xfrm>
            <a:off x="2438400" y="5673270"/>
            <a:ext cx="6327648" cy="400110"/>
          </a:xfrm>
          <a:prstGeom prst="rect">
            <a:avLst/>
          </a:prstGeom>
        </p:spPr>
        <p:txBody>
          <a:bodyPr>
            <a:sp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2000" b="0" kern="1200" cap="all" baseline="0" dirty="0" smtClean="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pPr>
            <a:r>
              <a:rPr lang="en-US" dirty="0" smtClean="0"/>
              <a:t>ADD FULL DATE ALL CAPS </a:t>
            </a:r>
          </a:p>
        </p:txBody>
      </p:sp>
      <p:pic>
        <p:nvPicPr>
          <p:cNvPr id="58" name="Picture 57" descr="sybase_logo.png"/>
          <p:cNvPicPr>
            <a:picLocks noChangeAspect="1"/>
          </p:cNvPicPr>
          <p:nvPr/>
        </p:nvPicPr>
        <p:blipFill>
          <a:blip r:embed="rId2" cstate="print"/>
          <a:stretch>
            <a:fillRect/>
          </a:stretch>
        </p:blipFill>
        <p:spPr>
          <a:xfrm>
            <a:off x="590550" y="2707035"/>
            <a:ext cx="1426314" cy="686692"/>
          </a:xfrm>
          <a:prstGeom prst="rect">
            <a:avLst/>
          </a:prstGeom>
        </p:spPr>
      </p:pic>
      <p:pic>
        <p:nvPicPr>
          <p:cNvPr id="11" name="Picture 10" descr="Sybease Color Barr_RGB.png"/>
          <p:cNvPicPr preferRelativeResize="0">
            <a:picLocks/>
          </p:cNvPicPr>
          <p:nvPr/>
        </p:nvPicPr>
        <p:blipFill>
          <a:blip r:embed="rId3" cstate="print"/>
          <a:stretch>
            <a:fillRect/>
          </a:stretch>
        </p:blipFill>
        <p:spPr>
          <a:xfrm flipH="1">
            <a:off x="0" y="2053652"/>
            <a:ext cx="140384" cy="1993458"/>
          </a:xfrm>
          <a:prstGeom prst="rect">
            <a:avLst/>
          </a:prstGeom>
        </p:spPr>
      </p:pic>
      <p:pic>
        <p:nvPicPr>
          <p:cNvPr id="9" name="Picture 8" descr="sybase_logo.png"/>
          <p:cNvPicPr>
            <a:picLocks noChangeAspect="1"/>
          </p:cNvPicPr>
          <p:nvPr userDrawn="1"/>
        </p:nvPicPr>
        <p:blipFill>
          <a:blip r:embed="rId2" cstate="print"/>
          <a:stretch>
            <a:fillRect/>
          </a:stretch>
        </p:blipFill>
        <p:spPr>
          <a:xfrm>
            <a:off x="590550" y="2707035"/>
            <a:ext cx="1426314" cy="686692"/>
          </a:xfrm>
          <a:prstGeom prst="rect">
            <a:avLst/>
          </a:prstGeom>
        </p:spPr>
      </p:pic>
      <p:pic>
        <p:nvPicPr>
          <p:cNvPr id="10" name="Picture 9" descr="Sybease Color Barr_RGB.png"/>
          <p:cNvPicPr preferRelativeResize="0">
            <a:picLocks/>
          </p:cNvPicPr>
          <p:nvPr userDrawn="1"/>
        </p:nvPicPr>
        <p:blipFill>
          <a:blip r:embed="rId3" cstate="print"/>
          <a:stretch>
            <a:fillRect/>
          </a:stretch>
        </p:blipFill>
        <p:spPr>
          <a:xfrm flipH="1">
            <a:off x="0" y="2053652"/>
            <a:ext cx="140384" cy="199345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5" y="49024"/>
            <a:ext cx="8275575" cy="892552"/>
          </a:xfrm>
          <a:prstGeom prst="rect">
            <a:avLst/>
          </a:prstGeom>
        </p:spPr>
        <p:txBody>
          <a:bodyPr tIns="45720" bIns="0" anchor="ctr" anchorCtr="0">
            <a:noAutofit/>
          </a:bodyPr>
          <a:lstStyle>
            <a:lvl1pPr algn="l" defTabSz="914400" rtl="0" eaLnBrk="1" latinLnBrk="0" hangingPunct="1">
              <a:lnSpc>
                <a:spcPts val="3300"/>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9" name="Text Placeholder 8"/>
          <p:cNvSpPr>
            <a:spLocks noGrp="1"/>
          </p:cNvSpPr>
          <p:nvPr>
            <p:ph type="body" sz="quarter" idx="13" hasCustomPrompt="1"/>
          </p:nvPr>
        </p:nvSpPr>
        <p:spPr>
          <a:xfrm>
            <a:off x="512824" y="1103816"/>
            <a:ext cx="8275575" cy="553998"/>
          </a:xfrm>
          <a:prstGeom prst="rect">
            <a:avLst/>
          </a:prstGeom>
        </p:spPr>
        <p:txBody>
          <a:bodyPr tIns="0" bIns="0">
            <a:normAutofit/>
          </a:bodyPr>
          <a:lstStyle>
            <a:lvl1pPr marL="0" indent="-342900" algn="l" defTabSz="914400" rtl="0" eaLnBrk="1" latinLnBrk="0" hangingPunct="1">
              <a:lnSpc>
                <a:spcPct val="100000"/>
              </a:lnSpc>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900" algn="l" defTabSz="914400"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sp>
        <p:nvSpPr>
          <p:cNvPr id="11" name="Text Placeholder 10"/>
          <p:cNvSpPr>
            <a:spLocks noGrp="1"/>
          </p:cNvSpPr>
          <p:nvPr>
            <p:ph type="body" sz="quarter" idx="14" hasCustomPrompt="1"/>
          </p:nvPr>
        </p:nvSpPr>
        <p:spPr>
          <a:xfrm>
            <a:off x="512824" y="1819275"/>
            <a:ext cx="8275575" cy="4495800"/>
          </a:xfrm>
          <a:prstGeom prst="rect">
            <a:avLst/>
          </a:prstGeom>
        </p:spPr>
        <p:txBody>
          <a:bodyPr/>
          <a:lstStyle>
            <a:lvl1pPr marL="228600" indent="-228600">
              <a:buFont typeface="Arial" pitchFamily="34" charset="0"/>
              <a:buChar char="•"/>
              <a:defRPr sz="2400">
                <a:solidFill>
                  <a:schemeClr val="tx2"/>
                </a:solidFill>
              </a:defRPr>
            </a:lvl1pPr>
            <a:lvl2pPr marL="571500" indent="-228600">
              <a:defRPr sz="2400">
                <a:solidFill>
                  <a:schemeClr val="tx2"/>
                </a:solidFill>
              </a:defRPr>
            </a:lvl2pPr>
            <a:lvl3pPr marL="1028700" indent="-228600">
              <a:buSzPct val="80000"/>
              <a:buFont typeface="Wingdings" pitchFamily="2" charset="2"/>
              <a:buChar char="§"/>
              <a:defRPr sz="2000">
                <a:solidFill>
                  <a:schemeClr val="tx2"/>
                </a:solidFill>
              </a:defRPr>
            </a:lvl3pPr>
            <a:lvl4pPr marL="1257300" indent="-228600">
              <a:defRPr sz="1800">
                <a:solidFill>
                  <a:schemeClr val="tx2"/>
                </a:solidFill>
              </a:defRPr>
            </a:lvl4pPr>
            <a:lvl5pPr marL="1485900" indent="-228600">
              <a:buSzPct val="80000"/>
              <a:buFont typeface="Wingdings" pitchFamily="2" charset="2"/>
              <a:buChar char="§"/>
              <a:defRPr sz="1800">
                <a:solidFill>
                  <a:schemeClr val="tx2"/>
                </a:solidFill>
              </a:defRPr>
            </a:lvl5pPr>
          </a:lstStyle>
          <a:p>
            <a:pPr lvl="0"/>
            <a:r>
              <a:rPr lang="en-US" dirty="0" smtClean="0"/>
              <a:t>Level one, 24 pt</a:t>
            </a:r>
          </a:p>
          <a:p>
            <a:pPr lvl="1"/>
            <a:r>
              <a:rPr lang="en-US" dirty="0" smtClean="0"/>
              <a:t>Level two, 24 pt</a:t>
            </a:r>
          </a:p>
          <a:p>
            <a:pPr lvl="2"/>
            <a:r>
              <a:rPr lang="en-US" dirty="0" smtClean="0"/>
              <a:t>Level three, 20 pt</a:t>
            </a:r>
          </a:p>
          <a:p>
            <a:pPr lvl="3"/>
            <a:r>
              <a:rPr lang="en-US" dirty="0" smtClean="0"/>
              <a:t>Level four, 18 pt</a:t>
            </a:r>
          </a:p>
          <a:p>
            <a:pPr lvl="4"/>
            <a:r>
              <a:rPr lang="en-US" dirty="0" smtClean="0"/>
              <a:t>Level five, 18 pt</a:t>
            </a:r>
            <a:endParaRPr lang="en-US" dirty="0"/>
          </a:p>
        </p:txBody>
      </p:sp>
      <p:pic>
        <p:nvPicPr>
          <p:cNvPr id="6" name="Picture 5" descr="Sybease Color Barr_RGB.png"/>
          <p:cNvPicPr preferRelativeResize="0">
            <a:picLocks/>
          </p:cNvPicPr>
          <p:nvPr/>
        </p:nvPicPr>
        <p:blipFill>
          <a:blip r:embed="rId2" cstate="print"/>
          <a:stretch>
            <a:fillRect/>
          </a:stretch>
        </p:blipFill>
        <p:spPr>
          <a:xfrm>
            <a:off x="0" y="0"/>
            <a:ext cx="91440" cy="990600"/>
          </a:xfrm>
          <a:prstGeom prst="rect">
            <a:avLst/>
          </a:prstGeom>
        </p:spPr>
      </p:pic>
      <p:pic>
        <p:nvPicPr>
          <p:cNvPr id="8" name="Picture 7" descr="Sybease Color Barr_RGB.png"/>
          <p:cNvPicPr preferRelativeResize="0">
            <a:picLocks/>
          </p:cNvPicPr>
          <p:nvPr userDrawn="1"/>
        </p:nvPicPr>
        <p:blipFill>
          <a:blip r:embed="rId2" cstate="print"/>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5" y="49024"/>
            <a:ext cx="8275575" cy="892552"/>
          </a:xfrm>
          <a:prstGeom prst="rect">
            <a:avLst/>
          </a:prstGeom>
        </p:spPr>
        <p:txBody>
          <a:bodyPr tIns="45720" bIns="0" anchor="ctr" anchorCtr="0">
            <a:noAutofit/>
          </a:bodyPr>
          <a:lstStyle>
            <a:lvl1pPr algn="l" defTabSz="914400" rtl="0" eaLnBrk="1" latinLnBrk="0" hangingPunct="1">
              <a:lnSpc>
                <a:spcPts val="3300"/>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0"/>
            <a:ext cx="91440" cy="990600"/>
          </a:xfrm>
          <a:prstGeom prst="rect">
            <a:avLst/>
          </a:prstGeom>
        </p:spPr>
      </p:pic>
      <p:pic>
        <p:nvPicPr>
          <p:cNvPr id="5" name="Picture 4"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6" name="Text Placeholder 10"/>
          <p:cNvSpPr>
            <a:spLocks noGrp="1"/>
          </p:cNvSpPr>
          <p:nvPr>
            <p:ph type="body" sz="quarter" idx="15" hasCustomPrompt="1"/>
          </p:nvPr>
        </p:nvSpPr>
        <p:spPr>
          <a:xfrm>
            <a:off x="512824" y="1819275"/>
            <a:ext cx="8275575" cy="4495800"/>
          </a:xfrm>
          <a:prstGeom prst="rect">
            <a:avLst/>
          </a:prstGeom>
        </p:spPr>
        <p:txBody>
          <a:bodyPr/>
          <a:lstStyle>
            <a:lvl1pPr marL="228600" indent="-228600">
              <a:buFont typeface="Arial" pitchFamily="34" charset="0"/>
              <a:buChar char="•"/>
              <a:defRPr sz="2400">
                <a:solidFill>
                  <a:schemeClr val="tx2"/>
                </a:solidFill>
              </a:defRPr>
            </a:lvl1pPr>
            <a:lvl2pPr marL="571500" indent="-228600">
              <a:defRPr sz="2400">
                <a:solidFill>
                  <a:schemeClr val="tx2"/>
                </a:solidFill>
              </a:defRPr>
            </a:lvl2pPr>
            <a:lvl3pPr marL="1028700" indent="-228600">
              <a:buSzPct val="80000"/>
              <a:buFont typeface="Wingdings" pitchFamily="2" charset="2"/>
              <a:buChar char="§"/>
              <a:defRPr sz="2000">
                <a:solidFill>
                  <a:schemeClr val="tx2"/>
                </a:solidFill>
              </a:defRPr>
            </a:lvl3pPr>
            <a:lvl4pPr marL="1257300" indent="-228600">
              <a:defRPr sz="1800">
                <a:solidFill>
                  <a:schemeClr val="tx2"/>
                </a:solidFill>
              </a:defRPr>
            </a:lvl4pPr>
            <a:lvl5pPr marL="1485900" indent="-228600">
              <a:buSzPct val="80000"/>
              <a:buFont typeface="Wingdings" pitchFamily="2" charset="2"/>
              <a:buChar char="§"/>
              <a:defRPr sz="1800">
                <a:solidFill>
                  <a:schemeClr val="tx2"/>
                </a:solidFill>
              </a:defRPr>
            </a:lvl5pPr>
          </a:lstStyle>
          <a:p>
            <a:pPr lvl="0"/>
            <a:r>
              <a:rPr lang="en-US" dirty="0" smtClean="0"/>
              <a:t>Level one, 24 pt</a:t>
            </a:r>
          </a:p>
          <a:p>
            <a:pPr lvl="1"/>
            <a:r>
              <a:rPr lang="en-US" dirty="0" smtClean="0"/>
              <a:t>Level two, 24 pt</a:t>
            </a:r>
          </a:p>
          <a:p>
            <a:pPr lvl="2"/>
            <a:r>
              <a:rPr lang="en-US" dirty="0" smtClean="0"/>
              <a:t>Level three, 20 pt</a:t>
            </a:r>
          </a:p>
          <a:p>
            <a:pPr lvl="3"/>
            <a:r>
              <a:rPr lang="en-US" dirty="0" smtClean="0"/>
              <a:t>Level four, 18 pt</a:t>
            </a:r>
          </a:p>
          <a:p>
            <a:pPr lvl="4"/>
            <a:r>
              <a:rPr lang="en-US" dirty="0" smtClean="0"/>
              <a:t>Level five, 18 pt</a:t>
            </a:r>
            <a:endParaRPr lang="en-US" dirty="0"/>
          </a:p>
        </p:txBody>
      </p:sp>
      <p:pic>
        <p:nvPicPr>
          <p:cNvPr id="8" name="Picture 7" descr="Sybease Color Barr_RGB.png"/>
          <p:cNvPicPr preferRelativeResize="0">
            <a:picLocks/>
          </p:cNvPicPr>
          <p:nvPr userDrawn="1"/>
        </p:nvPicPr>
        <p:blipFill>
          <a:blip r:embed="rId2" cstate="print"/>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paragrap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5" y="49024"/>
            <a:ext cx="8275575" cy="892552"/>
          </a:xfrm>
          <a:prstGeom prst="rect">
            <a:avLst/>
          </a:prstGeom>
        </p:spPr>
        <p:txBody>
          <a:bodyPr tIns="45720" bIns="0" anchor="ctr" anchorCtr="0">
            <a:noAutofit/>
          </a:bodyPr>
          <a:lstStyle>
            <a:lvl1pPr algn="l" defTabSz="914400" rtl="0" eaLnBrk="1" latinLnBrk="0" hangingPunct="1">
              <a:lnSpc>
                <a:spcPts val="3300"/>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12" name="Text Placeholder 10"/>
          <p:cNvSpPr>
            <a:spLocks noGrp="1"/>
          </p:cNvSpPr>
          <p:nvPr>
            <p:ph type="body" sz="quarter" idx="15" hasCustomPrompt="1"/>
          </p:nvPr>
        </p:nvSpPr>
        <p:spPr>
          <a:xfrm>
            <a:off x="512824" y="1819275"/>
            <a:ext cx="8275575" cy="4495800"/>
          </a:xfrm>
          <a:prstGeom prst="rect">
            <a:avLst/>
          </a:prstGeom>
        </p:spPr>
        <p:txBody>
          <a:bodyPr/>
          <a:lstStyle>
            <a:lvl1pPr marL="0" indent="0">
              <a:lnSpc>
                <a:spcPts val="2600"/>
              </a:lnSpc>
              <a:buFontTx/>
              <a:buNone/>
              <a:defRPr sz="2400">
                <a:solidFill>
                  <a:schemeClr val="tx2"/>
                </a:solidFill>
              </a:defRPr>
            </a:lvl1pPr>
            <a:lvl2pPr marL="571500" indent="-228600">
              <a:buFontTx/>
              <a:buNone/>
              <a:defRPr sz="2400">
                <a:solidFill>
                  <a:schemeClr val="tx2"/>
                </a:solidFill>
              </a:defRPr>
            </a:lvl2pPr>
            <a:lvl3pPr marL="1028700" indent="-228600">
              <a:buFontTx/>
              <a:buNone/>
              <a:defRPr sz="2000">
                <a:solidFill>
                  <a:schemeClr val="tx2"/>
                </a:solidFill>
              </a:defRPr>
            </a:lvl3pPr>
            <a:lvl4pPr marL="1257300" indent="-228600">
              <a:buFontTx/>
              <a:buNone/>
              <a:defRPr sz="1800" baseline="0">
                <a:solidFill>
                  <a:schemeClr val="tx2"/>
                </a:solidFill>
              </a:defRPr>
            </a:lvl4pPr>
            <a:lvl5pPr marL="1485900" indent="-228600">
              <a:buFontTx/>
              <a:buNone/>
              <a:defRPr sz="1800">
                <a:solidFill>
                  <a:schemeClr val="tx2"/>
                </a:solidFill>
              </a:defRPr>
            </a:lvl5pPr>
          </a:lstStyle>
          <a:p>
            <a:pPr lvl="0"/>
            <a:r>
              <a:rPr lang="en-US" dirty="0" smtClean="0"/>
              <a:t>Level one, 24 pt</a:t>
            </a:r>
          </a:p>
        </p:txBody>
      </p:sp>
      <p:pic>
        <p:nvPicPr>
          <p:cNvPr id="6" name="Picture 5"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8" name="Text Placeholder 8"/>
          <p:cNvSpPr>
            <a:spLocks noGrp="1"/>
          </p:cNvSpPr>
          <p:nvPr>
            <p:ph type="body" sz="quarter" idx="16" hasCustomPrompt="1"/>
          </p:nvPr>
        </p:nvSpPr>
        <p:spPr>
          <a:xfrm>
            <a:off x="512824" y="1103816"/>
            <a:ext cx="8275575" cy="553998"/>
          </a:xfrm>
          <a:prstGeom prst="rect">
            <a:avLst/>
          </a:prstGeom>
        </p:spPr>
        <p:txBody>
          <a:bodyPr tIns="0" bIns="0">
            <a:normAutofit/>
          </a:bodyPr>
          <a:lstStyle>
            <a:lvl1pPr marL="0" indent="-342900" algn="l" defTabSz="914400" rtl="0" eaLnBrk="1" latinLnBrk="0" hangingPunct="1">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900" algn="l" defTabSz="914400"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pic>
        <p:nvPicPr>
          <p:cNvPr id="9" name="Picture 8" descr="Sybease Color Barr_RGB.png"/>
          <p:cNvPicPr preferRelativeResize="0">
            <a:picLocks/>
          </p:cNvPicPr>
          <p:nvPr userDrawn="1"/>
        </p:nvPicPr>
        <p:blipFill>
          <a:blip r:embed="rId2" cstate="print"/>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paragrap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5" y="49024"/>
            <a:ext cx="8275575" cy="892552"/>
          </a:xfrm>
          <a:prstGeom prst="rect">
            <a:avLst/>
          </a:prstGeom>
        </p:spPr>
        <p:txBody>
          <a:bodyPr tIns="45720" bIns="0" anchor="ctr" anchorCtr="0">
            <a:noAutofit/>
          </a:bodyPr>
          <a:lstStyle>
            <a:lvl1pPr algn="l" defTabSz="914400" rtl="0" eaLnBrk="1" latinLnBrk="0" hangingPunct="1">
              <a:lnSpc>
                <a:spcPts val="3300"/>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0"/>
            <a:ext cx="91440" cy="990600"/>
          </a:xfrm>
          <a:prstGeom prst="rect">
            <a:avLst/>
          </a:prstGeom>
        </p:spPr>
      </p:pic>
      <p:pic>
        <p:nvPicPr>
          <p:cNvPr id="6" name="Picture 5"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8" name="Text Placeholder 10"/>
          <p:cNvSpPr>
            <a:spLocks noGrp="1"/>
          </p:cNvSpPr>
          <p:nvPr>
            <p:ph type="body" sz="quarter" idx="15" hasCustomPrompt="1"/>
          </p:nvPr>
        </p:nvSpPr>
        <p:spPr>
          <a:xfrm>
            <a:off x="512824" y="1819275"/>
            <a:ext cx="8275575" cy="4495800"/>
          </a:xfrm>
          <a:prstGeom prst="rect">
            <a:avLst/>
          </a:prstGeom>
        </p:spPr>
        <p:txBody>
          <a:bodyPr/>
          <a:lstStyle>
            <a:lvl1pPr marL="0" indent="0">
              <a:lnSpc>
                <a:spcPts val="2600"/>
              </a:lnSpc>
              <a:buFontTx/>
              <a:buNone/>
              <a:defRPr sz="2400">
                <a:solidFill>
                  <a:schemeClr val="tx2"/>
                </a:solidFill>
              </a:defRPr>
            </a:lvl1pPr>
            <a:lvl2pPr marL="571500" indent="-228600">
              <a:buFontTx/>
              <a:buNone/>
              <a:defRPr sz="2400">
                <a:solidFill>
                  <a:schemeClr val="tx2"/>
                </a:solidFill>
              </a:defRPr>
            </a:lvl2pPr>
            <a:lvl3pPr marL="1028700" indent="-228600">
              <a:buFontTx/>
              <a:buNone/>
              <a:defRPr sz="2000">
                <a:solidFill>
                  <a:schemeClr val="tx2"/>
                </a:solidFill>
              </a:defRPr>
            </a:lvl3pPr>
            <a:lvl4pPr marL="1257300" indent="-228600">
              <a:buFontTx/>
              <a:buNone/>
              <a:defRPr sz="1800" baseline="0">
                <a:solidFill>
                  <a:schemeClr val="tx2"/>
                </a:solidFill>
              </a:defRPr>
            </a:lvl4pPr>
            <a:lvl5pPr marL="1485900" indent="-228600">
              <a:buFontTx/>
              <a:buNone/>
              <a:defRPr sz="1800">
                <a:solidFill>
                  <a:schemeClr val="tx2"/>
                </a:solidFill>
              </a:defRPr>
            </a:lvl5pPr>
          </a:lstStyle>
          <a:p>
            <a:pPr lvl="0"/>
            <a:r>
              <a:rPr lang="en-US" dirty="0" smtClean="0"/>
              <a:t>Level one, 24 pt</a:t>
            </a:r>
          </a:p>
        </p:txBody>
      </p:sp>
      <p:pic>
        <p:nvPicPr>
          <p:cNvPr id="9" name="Picture 8" descr="Sybease Color Barr_RGB.png"/>
          <p:cNvPicPr preferRelativeResize="0">
            <a:picLocks/>
          </p:cNvPicPr>
          <p:nvPr userDrawn="1"/>
        </p:nvPicPr>
        <p:blipFill>
          <a:blip r:embed="rId2" cstate="print"/>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5" y="49024"/>
            <a:ext cx="8275575" cy="892552"/>
          </a:xfrm>
          <a:prstGeom prst="rect">
            <a:avLst/>
          </a:prstGeom>
        </p:spPr>
        <p:txBody>
          <a:bodyPr tIns="45720" bIns="0" anchor="ctr" anchorCtr="0">
            <a:noAutofit/>
          </a:bodyPr>
          <a:lstStyle>
            <a:lvl1pPr algn="l" defTabSz="914400" rtl="0" eaLnBrk="1" latinLnBrk="0" hangingPunct="1">
              <a:lnSpc>
                <a:spcPts val="3300"/>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0"/>
            <a:ext cx="91440" cy="990600"/>
          </a:xfrm>
          <a:prstGeom prst="rect">
            <a:avLst/>
          </a:prstGeom>
        </p:spPr>
      </p:pic>
      <p:pic>
        <p:nvPicPr>
          <p:cNvPr id="4" name="Picture 3" descr="Sybease Color Barr_RGB.png"/>
          <p:cNvPicPr preferRelativeResize="0">
            <a:picLocks/>
          </p:cNvPicPr>
          <p:nvPr/>
        </p:nvPicPr>
        <p:blipFill>
          <a:blip r:embed="rId2" cstate="print"/>
          <a:stretch>
            <a:fillRect/>
          </a:stretch>
        </p:blipFill>
        <p:spPr>
          <a:xfrm>
            <a:off x="0" y="0"/>
            <a:ext cx="91440" cy="990600"/>
          </a:xfrm>
          <a:prstGeom prst="rect">
            <a:avLst/>
          </a:prstGeom>
        </p:spPr>
      </p:pic>
      <p:pic>
        <p:nvPicPr>
          <p:cNvPr id="5" name="Picture 4" descr="Sybease Color Barr_RGB.png"/>
          <p:cNvPicPr preferRelativeResize="0">
            <a:picLocks/>
          </p:cNvPicPr>
          <p:nvPr userDrawn="1"/>
        </p:nvPicPr>
        <p:blipFill>
          <a:blip r:embed="rId2" cstate="print"/>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5" y="49024"/>
            <a:ext cx="8275575" cy="892552"/>
          </a:xfrm>
          <a:prstGeom prst="rect">
            <a:avLst/>
          </a:prstGeom>
        </p:spPr>
        <p:txBody>
          <a:bodyPr tIns="45720" bIns="0" anchor="ctr" anchorCtr="0">
            <a:noAutofit/>
          </a:bodyPr>
          <a:lstStyle>
            <a:lvl1pPr algn="l" defTabSz="914400" rtl="0" eaLnBrk="1" latinLnBrk="0" hangingPunct="1">
              <a:lnSpc>
                <a:spcPts val="3300"/>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print"/>
          <a:stretch>
            <a:fillRect/>
          </a:stretch>
        </p:blipFill>
        <p:spPr>
          <a:xfrm>
            <a:off x="0" y="0"/>
            <a:ext cx="91440" cy="990600"/>
          </a:xfrm>
          <a:prstGeom prst="rect">
            <a:avLst/>
          </a:prstGeom>
        </p:spPr>
      </p:pic>
      <p:pic>
        <p:nvPicPr>
          <p:cNvPr id="6" name="Picture 5" descr="Sybease Color Barr_RGB.png"/>
          <p:cNvPicPr preferRelativeResize="0">
            <a:picLocks/>
          </p:cNvPicPr>
          <p:nvPr/>
        </p:nvPicPr>
        <p:blipFill>
          <a:blip r:embed="rId2" cstate="print"/>
          <a:stretch>
            <a:fillRect/>
          </a:stretch>
        </p:blipFill>
        <p:spPr>
          <a:xfrm>
            <a:off x="0" y="0"/>
            <a:ext cx="91440" cy="990600"/>
          </a:xfrm>
          <a:prstGeom prst="rect">
            <a:avLst/>
          </a:prstGeom>
        </p:spPr>
      </p:pic>
      <p:sp>
        <p:nvSpPr>
          <p:cNvPr id="8" name="Text Placeholder 8"/>
          <p:cNvSpPr>
            <a:spLocks noGrp="1"/>
          </p:cNvSpPr>
          <p:nvPr>
            <p:ph type="body" sz="quarter" idx="16" hasCustomPrompt="1"/>
          </p:nvPr>
        </p:nvSpPr>
        <p:spPr>
          <a:xfrm>
            <a:off x="512824" y="1103816"/>
            <a:ext cx="8275575" cy="553998"/>
          </a:xfrm>
          <a:prstGeom prst="rect">
            <a:avLst/>
          </a:prstGeom>
        </p:spPr>
        <p:txBody>
          <a:bodyPr tIns="0" bIns="0">
            <a:noAutofit/>
          </a:bodyPr>
          <a:lstStyle>
            <a:lvl1pPr marL="0" indent="-342900" algn="l" defTabSz="914400" rtl="0" eaLnBrk="1" latinLnBrk="0" hangingPunct="1">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900" algn="l" defTabSz="914400"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pic>
        <p:nvPicPr>
          <p:cNvPr id="9" name="Picture 8" descr="Sybease Color Barr_RGB.png"/>
          <p:cNvPicPr preferRelativeResize="0">
            <a:picLocks/>
          </p:cNvPicPr>
          <p:nvPr userDrawn="1"/>
        </p:nvPicPr>
        <p:blipFill>
          <a:blip r:embed="rId2" cstate="print"/>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horizontal_logo.png"/>
          <p:cNvPicPr>
            <a:picLocks noChangeAspect="1"/>
          </p:cNvPicPr>
          <p:nvPr/>
        </p:nvPicPr>
        <p:blipFill>
          <a:blip r:embed="rId17" cstate="print"/>
          <a:stretch>
            <a:fillRect/>
          </a:stretch>
        </p:blipFill>
        <p:spPr>
          <a:xfrm>
            <a:off x="6685344" y="6405854"/>
            <a:ext cx="2231136" cy="317462"/>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342900" algn="l" defTabSz="914400" rtl="0" eaLnBrk="1" latinLnBrk="0" hangingPunct="1">
        <a:spcBef>
          <a:spcPct val="20000"/>
        </a:spcBef>
        <a:buFontTx/>
        <a:buNone/>
        <a:defRPr lang="en-US" sz="1200" kern="1200" baseline="0" dirty="0" smtClean="0">
          <a:solidFill>
            <a:schemeClr val="tx1">
              <a:lumMod val="50000"/>
              <a:lumOff val="50000"/>
            </a:schemeClr>
          </a:solidFill>
          <a:latin typeface="+mn-lt"/>
          <a:ea typeface="+mn-ea"/>
          <a:cs typeface="+mn-cs"/>
        </a:defRPr>
      </a:lvl1pPr>
      <a:lvl2pPr marL="0" indent="-285750" algn="l" defTabSz="914400" rtl="0" eaLnBrk="1" latinLnBrk="0" hangingPunct="1">
        <a:spcBef>
          <a:spcPct val="20000"/>
        </a:spcBef>
        <a:buFont typeface="Arial" pitchFamily="34" charset="0"/>
        <a:buChar char="–"/>
        <a:defRPr lang="en-US" sz="1200" kern="1200" dirty="0" smtClean="0">
          <a:solidFill>
            <a:schemeClr val="tx1">
              <a:tint val="75000"/>
            </a:schemeClr>
          </a:solidFill>
          <a:latin typeface="+mn-lt"/>
          <a:ea typeface="+mn-ea"/>
          <a:cs typeface="+mn-cs"/>
        </a:defRPr>
      </a:lvl2pPr>
      <a:lvl3pPr marL="0" indent="-228600" algn="l" defTabSz="914400" rtl="0" eaLnBrk="1" latinLnBrk="0" hangingPunct="1">
        <a:spcBef>
          <a:spcPct val="20000"/>
        </a:spcBef>
        <a:buFont typeface="Arial" pitchFamily="34" charset="0"/>
        <a:buChar char="•"/>
        <a:defRPr lang="en-US" sz="1200" kern="1200" dirty="0" smtClean="0">
          <a:solidFill>
            <a:schemeClr val="tx1">
              <a:tint val="75000"/>
            </a:schemeClr>
          </a:solidFill>
          <a:latin typeface="+mn-lt"/>
          <a:ea typeface="+mn-ea"/>
          <a:cs typeface="+mn-cs"/>
        </a:defRPr>
      </a:lvl3pPr>
      <a:lvl4pPr marL="0" indent="-228600" algn="l" defTabSz="914400" rtl="0" eaLnBrk="1" latinLnBrk="0" hangingPunct="1">
        <a:spcBef>
          <a:spcPct val="20000"/>
        </a:spcBef>
        <a:buFont typeface="Arial" pitchFamily="34" charset="0"/>
        <a:buChar char="–"/>
        <a:defRPr lang="en-US" sz="1200" kern="1200" dirty="0" smtClean="0">
          <a:solidFill>
            <a:schemeClr val="tx1">
              <a:tint val="75000"/>
            </a:schemeClr>
          </a:solidFill>
          <a:latin typeface="+mn-lt"/>
          <a:ea typeface="+mn-ea"/>
          <a:cs typeface="+mn-cs"/>
        </a:defRPr>
      </a:lvl4pPr>
      <a:lvl5pPr marL="0" indent="-228600" algn="l" defTabSz="914400" rtl="0" eaLnBrk="1" latinLnBrk="0" hangingPunct="1">
        <a:spcBef>
          <a:spcPct val="20000"/>
        </a:spcBef>
        <a:buFont typeface="Arial" pitchFamily="34" charset="0"/>
        <a:buChar char="»"/>
        <a:defRPr lang="en-US" sz="1200" kern="1200" dirty="0" smtClean="0">
          <a:solidFill>
            <a:schemeClr val="tx1">
              <a:tint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eg"/><Relationship Id="rId18" Type="http://schemas.openxmlformats.org/officeDocument/2006/relationships/image" Target="../media/image58.jpeg"/><Relationship Id="rId26" Type="http://schemas.openxmlformats.org/officeDocument/2006/relationships/hyperlink" Target="http://en.wikipedia.org/wiki/File:Citadel-investment-group-logo.JPG" TargetMode="External"/><Relationship Id="rId3" Type="http://schemas.openxmlformats.org/officeDocument/2006/relationships/image" Target="../media/image43.png"/><Relationship Id="rId21" Type="http://schemas.openxmlformats.org/officeDocument/2006/relationships/image" Target="../media/image60.jpeg"/><Relationship Id="rId7" Type="http://schemas.openxmlformats.org/officeDocument/2006/relationships/image" Target="../media/image47.png"/><Relationship Id="rId12" Type="http://schemas.openxmlformats.org/officeDocument/2006/relationships/image" Target="../media/image52.jpeg"/><Relationship Id="rId17" Type="http://schemas.openxmlformats.org/officeDocument/2006/relationships/image" Target="../media/image57.png"/><Relationship Id="rId25" Type="http://schemas.openxmlformats.org/officeDocument/2006/relationships/image" Target="../media/image64.png"/><Relationship Id="rId2" Type="http://schemas.openxmlformats.org/officeDocument/2006/relationships/slideLayout" Target="../slideLayouts/slideLayout4.xml"/><Relationship Id="rId16" Type="http://schemas.openxmlformats.org/officeDocument/2006/relationships/image" Target="../media/image56.png"/><Relationship Id="rId20" Type="http://schemas.openxmlformats.org/officeDocument/2006/relationships/image" Target="../media/image59.png"/><Relationship Id="rId29" Type="http://schemas.openxmlformats.org/officeDocument/2006/relationships/image" Target="../media/image67.png"/><Relationship Id="rId1" Type="http://schemas.openxmlformats.org/officeDocument/2006/relationships/vmlDrawing" Target="../drawings/vmlDrawing1.v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3.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2.png"/><Relationship Id="rId28" Type="http://schemas.openxmlformats.org/officeDocument/2006/relationships/image" Target="../media/image66.png"/><Relationship Id="rId10" Type="http://schemas.openxmlformats.org/officeDocument/2006/relationships/image" Target="../media/image50.png"/><Relationship Id="rId19" Type="http://schemas.openxmlformats.org/officeDocument/2006/relationships/oleObject" Target="../embeddings/oleObject1.bin"/><Relationship Id="rId4" Type="http://schemas.openxmlformats.org/officeDocument/2006/relationships/image" Target="../media/image44.jpe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1.png"/><Relationship Id="rId27" Type="http://schemas.openxmlformats.org/officeDocument/2006/relationships/image" Target="../media/image65.jpeg"/><Relationship Id="rId30" Type="http://schemas.openxmlformats.org/officeDocument/2006/relationships/image" Target="../media/image6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oleObject" Target="../embeddings/oleObject5.bin"/><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73.png"/><Relationship Id="rId11" Type="http://schemas.openxmlformats.org/officeDocument/2006/relationships/oleObject" Target="../embeddings/oleObject3.bin"/><Relationship Id="rId5" Type="http://schemas.openxmlformats.org/officeDocument/2006/relationships/image" Target="../media/image72.png"/><Relationship Id="rId10" Type="http://schemas.openxmlformats.org/officeDocument/2006/relationships/oleObject" Target="../embeddings/oleObject2.bin"/><Relationship Id="rId4" Type="http://schemas.openxmlformats.org/officeDocument/2006/relationships/image" Target="../media/image71.png"/><Relationship Id="rId9" Type="http://schemas.openxmlformats.org/officeDocument/2006/relationships/image" Target="../media/image7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85.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94.jpeg"/><Relationship Id="rId4" Type="http://schemas.openxmlformats.org/officeDocument/2006/relationships/image" Target="../media/image9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hyperlink" Target="http://www.hp.com/products1/servers/integrity/entry_level/rx4640/index.html" TargetMode="Externa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8400" y="2420729"/>
            <a:ext cx="6538332" cy="1673352"/>
          </a:xfrm>
        </p:spPr>
        <p:txBody>
          <a:bodyPr/>
          <a:lstStyle/>
          <a:p>
            <a:r>
              <a:rPr lang="ru-RU" sz="2400" dirty="0" smtClean="0"/>
              <a:t>Обеспечение непрерывности бизнеса</a:t>
            </a:r>
            <a:br>
              <a:rPr lang="ru-RU" sz="2400" dirty="0" smtClean="0"/>
            </a:br>
            <a:r>
              <a:rPr lang="en-US" dirty="0" smtClean="0"/>
              <a:t>ASE</a:t>
            </a:r>
            <a:r>
              <a:rPr lang="ru-RU" dirty="0" smtClean="0"/>
              <a:t> </a:t>
            </a:r>
            <a:r>
              <a:rPr lang="ru-RU" dirty="0" smtClean="0"/>
              <a:t>15</a:t>
            </a:r>
            <a:r>
              <a:rPr lang="en-US" dirty="0" smtClean="0"/>
              <a:t>.5 cluster edition</a:t>
            </a:r>
            <a:r>
              <a:rPr lang="ru-RU" dirty="0" smtClean="0"/>
              <a:t/>
            </a:r>
            <a:br>
              <a:rPr lang="ru-RU" dirty="0" smtClean="0"/>
            </a:br>
            <a:endParaRPr lang="en-US" dirty="0"/>
          </a:p>
        </p:txBody>
      </p:sp>
      <p:sp>
        <p:nvSpPr>
          <p:cNvPr id="7" name="Text Placeholder 6"/>
          <p:cNvSpPr>
            <a:spLocks noGrp="1"/>
          </p:cNvSpPr>
          <p:nvPr>
            <p:ph type="body" sz="quarter" idx="12"/>
          </p:nvPr>
        </p:nvSpPr>
        <p:spPr>
          <a:xfrm>
            <a:off x="2438400" y="5673270"/>
            <a:ext cx="6327648" cy="523220"/>
          </a:xfrm>
        </p:spPr>
        <p:txBody>
          <a:bodyPr/>
          <a:lstStyle/>
          <a:p>
            <a:r>
              <a:rPr lang="ru-RU" sz="1400" dirty="0" smtClean="0"/>
              <a:t>конференция «</a:t>
            </a:r>
            <a:r>
              <a:rPr lang="ru-RU" sz="1400" dirty="0" err="1" smtClean="0"/>
              <a:t>корпоратиВные</a:t>
            </a:r>
            <a:r>
              <a:rPr lang="ru-RU" sz="1400" dirty="0" smtClean="0"/>
              <a:t> базы данных -2011»</a:t>
            </a:r>
          </a:p>
          <a:p>
            <a:r>
              <a:rPr lang="en-US" sz="1400" dirty="0"/>
              <a:t>14</a:t>
            </a:r>
            <a:r>
              <a:rPr lang="ru-RU" sz="1400" dirty="0"/>
              <a:t> апреля </a:t>
            </a:r>
            <a:r>
              <a:rPr lang="ru-RU" sz="1400" dirty="0" smtClean="0"/>
              <a:t>2011</a:t>
            </a:r>
            <a:endParaRPr lang="en-US" sz="1400" dirty="0"/>
          </a:p>
        </p:txBody>
      </p:sp>
      <p:sp>
        <p:nvSpPr>
          <p:cNvPr id="8" name="Текст 7"/>
          <p:cNvSpPr>
            <a:spLocks noGrp="1"/>
          </p:cNvSpPr>
          <p:nvPr>
            <p:ph type="body" sz="quarter" idx="11"/>
          </p:nvPr>
        </p:nvSpPr>
        <p:spPr>
          <a:xfrm>
            <a:off x="2438400" y="4838700"/>
            <a:ext cx="6327648" cy="615553"/>
          </a:xfrm>
        </p:spPr>
        <p:txBody>
          <a:bodyPr/>
          <a:lstStyle/>
          <a:p>
            <a:r>
              <a:rPr lang="ru-RU" dirty="0"/>
              <a:t>Андрей хромов, </a:t>
            </a:r>
            <a:br>
              <a:rPr lang="ru-RU" dirty="0"/>
            </a:br>
            <a:r>
              <a:rPr lang="ru-RU" sz="1400" dirty="0"/>
              <a:t>ведущий ТЕХНИЧЕСКИЙ консультант, </a:t>
            </a:r>
            <a:r>
              <a:rPr lang="en-US" sz="1400" dirty="0"/>
              <a:t>Sybase </a:t>
            </a:r>
            <a:r>
              <a:rPr lang="en-US" sz="1400" dirty="0" err="1"/>
              <a:t>cis</a:t>
            </a:r>
            <a:endParaRPr lang="ru-RU" sz="1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 cluster edition</a:t>
            </a:r>
            <a:r>
              <a:rPr lang="ru-RU" dirty="0" smtClean="0"/>
              <a:t> - Что ЭТО такое</a:t>
            </a:r>
            <a:r>
              <a:rPr lang="en-US" dirty="0" smtClean="0"/>
              <a:t>?</a:t>
            </a:r>
            <a:endParaRPr lang="ru-RU" dirty="0"/>
          </a:p>
        </p:txBody>
      </p:sp>
      <p:sp>
        <p:nvSpPr>
          <p:cNvPr id="3" name="Text Placeholder 2"/>
          <p:cNvSpPr>
            <a:spLocks noGrp="1"/>
          </p:cNvSpPr>
          <p:nvPr>
            <p:ph type="body" sz="quarter" idx="15"/>
          </p:nvPr>
        </p:nvSpPr>
        <p:spPr>
          <a:xfrm>
            <a:off x="512824" y="1280160"/>
            <a:ext cx="8493630" cy="5034915"/>
          </a:xfrm>
        </p:spPr>
        <p:txBody>
          <a:bodyPr/>
          <a:lstStyle/>
          <a:p>
            <a:pPr>
              <a:spcBef>
                <a:spcPts val="1800"/>
              </a:spcBef>
            </a:pPr>
            <a:r>
              <a:rPr lang="ru-RU" dirty="0" smtClean="0"/>
              <a:t>Специальная </a:t>
            </a:r>
            <a:r>
              <a:rPr lang="ru-RU" b="1" dirty="0" smtClean="0">
                <a:solidFill>
                  <a:schemeClr val="accent4"/>
                </a:solidFill>
              </a:rPr>
              <a:t>кластерная</a:t>
            </a:r>
            <a:r>
              <a:rPr lang="ru-RU" dirty="0" smtClean="0"/>
              <a:t> редакция </a:t>
            </a:r>
            <a:r>
              <a:rPr lang="en-US" dirty="0" smtClean="0"/>
              <a:t>ASE</a:t>
            </a:r>
            <a:r>
              <a:rPr lang="ru-RU" dirty="0" smtClean="0"/>
              <a:t> (</a:t>
            </a:r>
            <a:r>
              <a:rPr lang="en-US" i="1" dirty="0" smtClean="0"/>
              <a:t>Shared Disk Cluster</a:t>
            </a:r>
            <a:r>
              <a:rPr lang="ru-RU" dirty="0" smtClean="0"/>
              <a:t>)</a:t>
            </a:r>
            <a:endParaRPr lang="en-US" dirty="0" smtClean="0"/>
          </a:p>
          <a:p>
            <a:pPr>
              <a:spcBef>
                <a:spcPts val="1800"/>
              </a:spcBef>
            </a:pPr>
            <a:r>
              <a:rPr lang="ru-RU" dirty="0" smtClean="0"/>
              <a:t>Архитектура поддерживает до 32 узлов </a:t>
            </a:r>
            <a:r>
              <a:rPr lang="en-US" dirty="0" smtClean="0"/>
              <a:t>ASE</a:t>
            </a:r>
          </a:p>
          <a:p>
            <a:pPr>
              <a:spcBef>
                <a:spcPts val="1800"/>
              </a:spcBef>
            </a:pPr>
            <a:r>
              <a:rPr lang="ru-RU" dirty="0" smtClean="0"/>
              <a:t>Интеллектуальное управление виртуализированными ресурсами для максимизации доступности </a:t>
            </a:r>
            <a:br>
              <a:rPr lang="ru-RU" dirty="0" smtClean="0"/>
            </a:br>
            <a:r>
              <a:rPr lang="ru-RU" dirty="0" smtClean="0"/>
              <a:t>и производительности</a:t>
            </a:r>
          </a:p>
          <a:p>
            <a:pPr>
              <a:spcBef>
                <a:spcPts val="1800"/>
              </a:spcBef>
            </a:pPr>
            <a:r>
              <a:rPr lang="ru-RU" dirty="0" smtClean="0"/>
              <a:t>Для клиентов выглядит как </a:t>
            </a:r>
            <a:br>
              <a:rPr lang="ru-RU" dirty="0" smtClean="0"/>
            </a:br>
            <a:r>
              <a:rPr lang="ru-RU" dirty="0" smtClean="0"/>
              <a:t>единый логический сервер</a:t>
            </a:r>
          </a:p>
          <a:p>
            <a:pPr>
              <a:spcBef>
                <a:spcPts val="1800"/>
              </a:spcBef>
            </a:pPr>
            <a:r>
              <a:rPr lang="ru-RU" dirty="0" smtClean="0"/>
              <a:t>Содержит в себе все необходимое </a:t>
            </a:r>
            <a:br>
              <a:rPr lang="ru-RU" dirty="0" smtClean="0"/>
            </a:br>
            <a:r>
              <a:rPr lang="ru-RU" dirty="0" smtClean="0"/>
              <a:t>кластерное ПО</a:t>
            </a:r>
          </a:p>
          <a:p>
            <a:endParaRPr lang="ru-RU" dirty="0"/>
          </a:p>
        </p:txBody>
      </p:sp>
      <p:grpSp>
        <p:nvGrpSpPr>
          <p:cNvPr id="4" name="Group 4"/>
          <p:cNvGrpSpPr>
            <a:grpSpLocks/>
          </p:cNvGrpSpPr>
          <p:nvPr/>
        </p:nvGrpSpPr>
        <p:grpSpPr bwMode="auto">
          <a:xfrm>
            <a:off x="5413783" y="3552092"/>
            <a:ext cx="3666925" cy="2613775"/>
            <a:chOff x="2975" y="2250"/>
            <a:chExt cx="2476" cy="1646"/>
          </a:xfrm>
        </p:grpSpPr>
        <p:sp>
          <p:nvSpPr>
            <p:cNvPr id="5" name="Rectangle 5"/>
            <p:cNvSpPr>
              <a:spLocks noChangeArrowheads="1"/>
            </p:cNvSpPr>
            <p:nvPr/>
          </p:nvSpPr>
          <p:spPr bwMode="gray">
            <a:xfrm>
              <a:off x="3342" y="3251"/>
              <a:ext cx="1688" cy="645"/>
            </a:xfrm>
            <a:prstGeom prst="rect">
              <a:avLst/>
            </a:prstGeom>
            <a:solidFill>
              <a:srgbClr val="C1BA91">
                <a:alpha val="50000"/>
              </a:srgbClr>
            </a:solidFill>
            <a:ln w="9525" algn="ctr">
              <a:noFill/>
              <a:miter lim="800000"/>
              <a:headEnd/>
              <a:tailEnd/>
            </a:ln>
            <a:effectLst/>
          </p:spPr>
          <p:txBody>
            <a:bodyPr wrap="none" anchor="ctr"/>
            <a:lstStyle/>
            <a:p>
              <a:endParaRPr lang="ru-RU"/>
            </a:p>
          </p:txBody>
        </p:sp>
        <p:sp>
          <p:nvSpPr>
            <p:cNvPr id="6" name="Oval 6"/>
            <p:cNvSpPr>
              <a:spLocks noChangeArrowheads="1"/>
            </p:cNvSpPr>
            <p:nvPr/>
          </p:nvSpPr>
          <p:spPr bwMode="gray">
            <a:xfrm>
              <a:off x="2975" y="2250"/>
              <a:ext cx="2476" cy="1036"/>
            </a:xfrm>
            <a:prstGeom prst="ellipse">
              <a:avLst/>
            </a:prstGeom>
            <a:solidFill>
              <a:srgbClr val="829800">
                <a:alpha val="14000"/>
              </a:srgbClr>
            </a:solidFill>
            <a:ln w="9525">
              <a:noFill/>
              <a:round/>
              <a:headEnd/>
              <a:tailEnd/>
            </a:ln>
            <a:effectLst/>
          </p:spPr>
          <p:txBody>
            <a:bodyPr wrap="none" anchor="ctr"/>
            <a:lstStyle/>
            <a:p>
              <a:endParaRPr lang="ru-RU"/>
            </a:p>
          </p:txBody>
        </p:sp>
        <p:sp>
          <p:nvSpPr>
            <p:cNvPr id="7" name="Freeform 7"/>
            <p:cNvSpPr>
              <a:spLocks/>
            </p:cNvSpPr>
            <p:nvPr/>
          </p:nvSpPr>
          <p:spPr bwMode="gray">
            <a:xfrm>
              <a:off x="3296" y="2854"/>
              <a:ext cx="1936" cy="569"/>
            </a:xfrm>
            <a:custGeom>
              <a:avLst/>
              <a:gdLst/>
              <a:ahLst/>
              <a:cxnLst>
                <a:cxn ang="0">
                  <a:pos x="0" y="0"/>
                </a:cxn>
                <a:cxn ang="0">
                  <a:pos x="1835" y="0"/>
                </a:cxn>
                <a:cxn ang="0">
                  <a:pos x="1936" y="64"/>
                </a:cxn>
                <a:cxn ang="0">
                  <a:pos x="1466" y="533"/>
                </a:cxn>
                <a:cxn ang="0">
                  <a:pos x="359" y="569"/>
                </a:cxn>
                <a:cxn ang="0">
                  <a:pos x="57" y="90"/>
                </a:cxn>
                <a:cxn ang="0">
                  <a:pos x="0" y="0"/>
                </a:cxn>
              </a:cxnLst>
              <a:rect l="0" t="0" r="r" b="b"/>
              <a:pathLst>
                <a:path w="1936" h="569">
                  <a:moveTo>
                    <a:pt x="0" y="0"/>
                  </a:moveTo>
                  <a:lnTo>
                    <a:pt x="1835" y="0"/>
                  </a:lnTo>
                  <a:lnTo>
                    <a:pt x="1936" y="64"/>
                  </a:lnTo>
                  <a:lnTo>
                    <a:pt x="1466" y="533"/>
                  </a:lnTo>
                  <a:lnTo>
                    <a:pt x="359" y="569"/>
                  </a:lnTo>
                  <a:lnTo>
                    <a:pt x="57" y="90"/>
                  </a:lnTo>
                  <a:lnTo>
                    <a:pt x="0" y="0"/>
                  </a:lnTo>
                  <a:close/>
                </a:path>
              </a:pathLst>
            </a:custGeom>
            <a:gradFill rotWithShape="1">
              <a:gsLst>
                <a:gs pos="0">
                  <a:srgbClr val="B3CCE6">
                    <a:alpha val="39999"/>
                  </a:srgbClr>
                </a:gs>
                <a:gs pos="100000">
                  <a:srgbClr val="B3CCE6">
                    <a:gamma/>
                    <a:shade val="46275"/>
                    <a:invGamma/>
                    <a:alpha val="10001"/>
                  </a:srgbClr>
                </a:gs>
              </a:gsLst>
              <a:lin ang="5400000" scaled="1"/>
            </a:gradFill>
            <a:ln w="9525" cap="flat" cmpd="sng">
              <a:noFill/>
              <a:prstDash val="solid"/>
              <a:round/>
              <a:headEnd/>
              <a:tailEnd/>
            </a:ln>
            <a:effectLst/>
          </p:spPr>
          <p:txBody>
            <a:bodyPr wrap="none" anchor="ctr"/>
            <a:lstStyle/>
            <a:p>
              <a:endParaRPr lang="ru-RU"/>
            </a:p>
          </p:txBody>
        </p:sp>
        <p:pic>
          <p:nvPicPr>
            <p:cNvPr id="8"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4354" y="3570"/>
              <a:ext cx="366" cy="320"/>
            </a:xfrm>
            <a:prstGeom prst="rect">
              <a:avLst/>
            </a:prstGeom>
            <a:noFill/>
          </p:spPr>
        </p:pic>
        <p:pic>
          <p:nvPicPr>
            <p:cNvPr id="9" name="Picture 9"/>
            <p:cNvPicPr>
              <a:picLocks noChangeAspect="1" noChangeArrowheads="1"/>
            </p:cNvPicPr>
            <p:nvPr/>
          </p:nvPicPr>
          <p:blipFill>
            <a:blip r:embed="rId3" cstate="print"/>
            <a:srcRect/>
            <a:stretch>
              <a:fillRect/>
            </a:stretch>
          </p:blipFill>
          <p:spPr bwMode="gray">
            <a:xfrm>
              <a:off x="4217" y="3444"/>
              <a:ext cx="335" cy="298"/>
            </a:xfrm>
            <a:prstGeom prst="rect">
              <a:avLst/>
            </a:prstGeom>
            <a:noFill/>
            <a:ln w="28575">
              <a:noFill/>
              <a:miter lim="800000"/>
              <a:headEnd/>
              <a:tailEnd/>
            </a:ln>
          </p:spPr>
        </p:pic>
        <p:pic>
          <p:nvPicPr>
            <p:cNvPr id="10" name="Picture 10"/>
            <p:cNvPicPr>
              <a:picLocks noChangeAspect="1" noChangeArrowheads="1"/>
            </p:cNvPicPr>
            <p:nvPr/>
          </p:nvPicPr>
          <p:blipFill>
            <a:blip r:embed="rId4" cstate="print"/>
            <a:srcRect/>
            <a:stretch>
              <a:fillRect/>
            </a:stretch>
          </p:blipFill>
          <p:spPr bwMode="gray">
            <a:xfrm>
              <a:off x="4048" y="3307"/>
              <a:ext cx="346" cy="298"/>
            </a:xfrm>
            <a:prstGeom prst="rect">
              <a:avLst/>
            </a:prstGeom>
            <a:noFill/>
            <a:ln w="9525">
              <a:noFill/>
              <a:miter lim="800000"/>
              <a:headEnd/>
              <a:tailEnd/>
            </a:ln>
          </p:spPr>
        </p:pic>
        <p:sp>
          <p:nvSpPr>
            <p:cNvPr id="11" name="Text Box 11"/>
            <p:cNvSpPr txBox="1">
              <a:spLocks noChangeArrowheads="1"/>
            </p:cNvSpPr>
            <p:nvPr/>
          </p:nvSpPr>
          <p:spPr bwMode="gray">
            <a:xfrm rot="16200000">
              <a:off x="3290" y="3402"/>
              <a:ext cx="276" cy="181"/>
            </a:xfrm>
            <a:prstGeom prst="rect">
              <a:avLst/>
            </a:prstGeom>
            <a:noFill/>
            <a:ln w="9525">
              <a:noFill/>
              <a:miter lim="800000"/>
              <a:headEnd/>
              <a:tailEnd/>
            </a:ln>
            <a:effectLst/>
          </p:spPr>
          <p:txBody>
            <a:bodyPr wrap="none">
              <a:spAutoFit/>
            </a:bodyPr>
            <a:lstStyle/>
            <a:p>
              <a:pPr algn="l" eaLnBrk="1" hangingPunct="1"/>
              <a:r>
                <a:rPr lang="en-US">
                  <a:solidFill>
                    <a:schemeClr val="tx1"/>
                  </a:solidFill>
                </a:rPr>
                <a:t>SAN</a:t>
              </a:r>
            </a:p>
          </p:txBody>
        </p:sp>
        <p:sp>
          <p:nvSpPr>
            <p:cNvPr id="12" name="Text Box 12"/>
            <p:cNvSpPr txBox="1">
              <a:spLocks noChangeArrowheads="1"/>
            </p:cNvSpPr>
            <p:nvPr/>
          </p:nvSpPr>
          <p:spPr bwMode="gray">
            <a:xfrm>
              <a:off x="3549" y="2300"/>
              <a:ext cx="1251" cy="166"/>
            </a:xfrm>
            <a:prstGeom prst="rect">
              <a:avLst/>
            </a:prstGeom>
            <a:noFill/>
            <a:ln w="9525">
              <a:noFill/>
              <a:miter lim="800000"/>
              <a:headEnd/>
              <a:tailEnd/>
            </a:ln>
            <a:effectLst/>
          </p:spPr>
          <p:txBody>
            <a:bodyPr wrap="none">
              <a:spAutoFit/>
            </a:bodyPr>
            <a:lstStyle/>
            <a:p>
              <a:pPr algn="l" eaLnBrk="1" hangingPunct="1"/>
              <a:r>
                <a:rPr lang="en-US" sz="1600">
                  <a:solidFill>
                    <a:schemeClr val="tx1"/>
                  </a:solidFill>
                </a:rPr>
                <a:t>ASE Cluster Edition</a:t>
              </a:r>
            </a:p>
          </p:txBody>
        </p:sp>
        <p:grpSp>
          <p:nvGrpSpPr>
            <p:cNvPr id="13" name="Group 13"/>
            <p:cNvGrpSpPr>
              <a:grpSpLocks/>
            </p:cNvGrpSpPr>
            <p:nvPr/>
          </p:nvGrpSpPr>
          <p:grpSpPr bwMode="auto">
            <a:xfrm>
              <a:off x="3075" y="2516"/>
              <a:ext cx="567" cy="460"/>
              <a:chOff x="3045" y="2263"/>
              <a:chExt cx="567" cy="460"/>
            </a:xfrm>
          </p:grpSpPr>
          <p:pic>
            <p:nvPicPr>
              <p:cNvPr id="28"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gray">
              <a:xfrm>
                <a:off x="3045" y="2263"/>
                <a:ext cx="567" cy="460"/>
              </a:xfrm>
              <a:prstGeom prst="rect">
                <a:avLst/>
              </a:prstGeom>
              <a:noFill/>
            </p:spPr>
          </p:pic>
          <p:pic>
            <p:nvPicPr>
              <p:cNvPr id="29" name="Picture 15"/>
              <p:cNvPicPr>
                <a:picLocks noChangeAspect="1" noChangeArrowheads="1"/>
              </p:cNvPicPr>
              <p:nvPr/>
            </p:nvPicPr>
            <p:blipFill>
              <a:blip r:embed="rId6" cstate="print">
                <a:clrChange>
                  <a:clrFrom>
                    <a:srgbClr val="E8EAF0"/>
                  </a:clrFrom>
                  <a:clrTo>
                    <a:srgbClr val="E8EAF0">
                      <a:alpha val="0"/>
                    </a:srgbClr>
                  </a:clrTo>
                </a:clrChange>
              </a:blip>
              <a:srcRect/>
              <a:stretch>
                <a:fillRect/>
              </a:stretch>
            </p:blipFill>
            <p:spPr bwMode="gray">
              <a:xfrm>
                <a:off x="3195" y="2263"/>
                <a:ext cx="244" cy="278"/>
              </a:xfrm>
              <a:prstGeom prst="rect">
                <a:avLst/>
              </a:prstGeom>
              <a:noFill/>
            </p:spPr>
          </p:pic>
        </p:grpSp>
        <p:grpSp>
          <p:nvGrpSpPr>
            <p:cNvPr id="14" name="Group 16"/>
            <p:cNvGrpSpPr>
              <a:grpSpLocks/>
            </p:cNvGrpSpPr>
            <p:nvPr/>
          </p:nvGrpSpPr>
          <p:grpSpPr bwMode="auto">
            <a:xfrm>
              <a:off x="3620" y="2516"/>
              <a:ext cx="567" cy="460"/>
              <a:chOff x="3045" y="2263"/>
              <a:chExt cx="567" cy="460"/>
            </a:xfrm>
          </p:grpSpPr>
          <p:pic>
            <p:nvPicPr>
              <p:cNvPr id="26"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gray">
              <a:xfrm>
                <a:off x="3045" y="2263"/>
                <a:ext cx="567" cy="460"/>
              </a:xfrm>
              <a:prstGeom prst="rect">
                <a:avLst/>
              </a:prstGeom>
              <a:noFill/>
            </p:spPr>
          </p:pic>
          <p:pic>
            <p:nvPicPr>
              <p:cNvPr id="27" name="Picture 18"/>
              <p:cNvPicPr>
                <a:picLocks noChangeAspect="1" noChangeArrowheads="1"/>
              </p:cNvPicPr>
              <p:nvPr/>
            </p:nvPicPr>
            <p:blipFill>
              <a:blip r:embed="rId6" cstate="print">
                <a:clrChange>
                  <a:clrFrom>
                    <a:srgbClr val="E8EAF0"/>
                  </a:clrFrom>
                  <a:clrTo>
                    <a:srgbClr val="E8EAF0">
                      <a:alpha val="0"/>
                    </a:srgbClr>
                  </a:clrTo>
                </a:clrChange>
              </a:blip>
              <a:srcRect/>
              <a:stretch>
                <a:fillRect/>
              </a:stretch>
            </p:blipFill>
            <p:spPr bwMode="gray">
              <a:xfrm>
                <a:off x="3195" y="2263"/>
                <a:ext cx="244" cy="278"/>
              </a:xfrm>
              <a:prstGeom prst="rect">
                <a:avLst/>
              </a:prstGeom>
              <a:noFill/>
            </p:spPr>
          </p:pic>
        </p:grpSp>
        <p:grpSp>
          <p:nvGrpSpPr>
            <p:cNvPr id="15" name="Group 19"/>
            <p:cNvGrpSpPr>
              <a:grpSpLocks/>
            </p:cNvGrpSpPr>
            <p:nvPr/>
          </p:nvGrpSpPr>
          <p:grpSpPr bwMode="auto">
            <a:xfrm>
              <a:off x="4165" y="2516"/>
              <a:ext cx="567" cy="460"/>
              <a:chOff x="3045" y="2263"/>
              <a:chExt cx="567" cy="460"/>
            </a:xfrm>
          </p:grpSpPr>
          <p:pic>
            <p:nvPicPr>
              <p:cNvPr id="24"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gray">
              <a:xfrm>
                <a:off x="3045" y="2263"/>
                <a:ext cx="567" cy="460"/>
              </a:xfrm>
              <a:prstGeom prst="rect">
                <a:avLst/>
              </a:prstGeom>
              <a:noFill/>
            </p:spPr>
          </p:pic>
          <p:pic>
            <p:nvPicPr>
              <p:cNvPr id="25" name="Picture 21"/>
              <p:cNvPicPr>
                <a:picLocks noChangeAspect="1" noChangeArrowheads="1"/>
              </p:cNvPicPr>
              <p:nvPr/>
            </p:nvPicPr>
            <p:blipFill>
              <a:blip r:embed="rId6" cstate="print">
                <a:clrChange>
                  <a:clrFrom>
                    <a:srgbClr val="E8EAF0"/>
                  </a:clrFrom>
                  <a:clrTo>
                    <a:srgbClr val="E8EAF0">
                      <a:alpha val="0"/>
                    </a:srgbClr>
                  </a:clrTo>
                </a:clrChange>
              </a:blip>
              <a:srcRect/>
              <a:stretch>
                <a:fillRect/>
              </a:stretch>
            </p:blipFill>
            <p:spPr bwMode="gray">
              <a:xfrm>
                <a:off x="3195" y="2263"/>
                <a:ext cx="244" cy="278"/>
              </a:xfrm>
              <a:prstGeom prst="rect">
                <a:avLst/>
              </a:prstGeom>
              <a:noFill/>
            </p:spPr>
          </p:pic>
        </p:grpSp>
        <p:pic>
          <p:nvPicPr>
            <p:cNvPr id="16"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gray">
            <a:xfrm>
              <a:off x="4709" y="2516"/>
              <a:ext cx="567" cy="460"/>
            </a:xfrm>
            <a:prstGeom prst="rect">
              <a:avLst/>
            </a:prstGeom>
            <a:noFill/>
          </p:spPr>
        </p:pic>
        <p:pic>
          <p:nvPicPr>
            <p:cNvPr id="17" name="Picture 23"/>
            <p:cNvPicPr>
              <a:picLocks noChangeAspect="1" noChangeArrowheads="1"/>
            </p:cNvPicPr>
            <p:nvPr/>
          </p:nvPicPr>
          <p:blipFill>
            <a:blip r:embed="rId6" cstate="print">
              <a:clrChange>
                <a:clrFrom>
                  <a:srgbClr val="E8EAF0"/>
                </a:clrFrom>
                <a:clrTo>
                  <a:srgbClr val="E8EAF0">
                    <a:alpha val="0"/>
                  </a:srgbClr>
                </a:clrTo>
              </a:clrChange>
            </a:blip>
            <a:srcRect/>
            <a:stretch>
              <a:fillRect/>
            </a:stretch>
          </p:blipFill>
          <p:spPr bwMode="gray">
            <a:xfrm>
              <a:off x="4859" y="2516"/>
              <a:ext cx="244" cy="278"/>
            </a:xfrm>
            <a:prstGeom prst="rect">
              <a:avLst/>
            </a:prstGeom>
            <a:noFill/>
          </p:spPr>
        </p:pic>
        <p:sp>
          <p:nvSpPr>
            <p:cNvPr id="18" name="Line 24"/>
            <p:cNvSpPr>
              <a:spLocks noChangeShapeType="1"/>
            </p:cNvSpPr>
            <p:nvPr/>
          </p:nvSpPr>
          <p:spPr bwMode="auto">
            <a:xfrm>
              <a:off x="3504" y="3123"/>
              <a:ext cx="1601" cy="0"/>
            </a:xfrm>
            <a:prstGeom prst="line">
              <a:avLst/>
            </a:prstGeom>
            <a:noFill/>
            <a:ln w="9525">
              <a:solidFill>
                <a:schemeClr val="tx1"/>
              </a:solidFill>
              <a:round/>
              <a:headEnd/>
              <a:tailEnd/>
            </a:ln>
            <a:effectLst/>
          </p:spPr>
          <p:txBody>
            <a:bodyPr/>
            <a:lstStyle/>
            <a:p>
              <a:endParaRPr lang="ru-RU"/>
            </a:p>
          </p:txBody>
        </p:sp>
        <p:sp>
          <p:nvSpPr>
            <p:cNvPr id="19" name="Line 25"/>
            <p:cNvSpPr>
              <a:spLocks noChangeShapeType="1"/>
            </p:cNvSpPr>
            <p:nvPr/>
          </p:nvSpPr>
          <p:spPr bwMode="auto">
            <a:xfrm flipV="1">
              <a:off x="3504" y="2949"/>
              <a:ext cx="0" cy="174"/>
            </a:xfrm>
            <a:prstGeom prst="line">
              <a:avLst/>
            </a:prstGeom>
            <a:noFill/>
            <a:ln w="9525">
              <a:solidFill>
                <a:schemeClr val="tx1"/>
              </a:solidFill>
              <a:round/>
              <a:headEnd/>
              <a:tailEnd/>
            </a:ln>
            <a:effectLst/>
          </p:spPr>
          <p:txBody>
            <a:bodyPr/>
            <a:lstStyle/>
            <a:p>
              <a:endParaRPr lang="ru-RU"/>
            </a:p>
          </p:txBody>
        </p:sp>
        <p:sp>
          <p:nvSpPr>
            <p:cNvPr id="20" name="Line 26"/>
            <p:cNvSpPr>
              <a:spLocks noChangeShapeType="1"/>
            </p:cNvSpPr>
            <p:nvPr/>
          </p:nvSpPr>
          <p:spPr bwMode="auto">
            <a:xfrm flipV="1">
              <a:off x="4060" y="2950"/>
              <a:ext cx="0" cy="174"/>
            </a:xfrm>
            <a:prstGeom prst="line">
              <a:avLst/>
            </a:prstGeom>
            <a:noFill/>
            <a:ln w="9525">
              <a:solidFill>
                <a:schemeClr val="tx1"/>
              </a:solidFill>
              <a:round/>
              <a:headEnd/>
              <a:tailEnd/>
            </a:ln>
            <a:effectLst/>
          </p:spPr>
          <p:txBody>
            <a:bodyPr/>
            <a:lstStyle/>
            <a:p>
              <a:endParaRPr lang="ru-RU"/>
            </a:p>
          </p:txBody>
        </p:sp>
        <p:sp>
          <p:nvSpPr>
            <p:cNvPr id="21" name="Line 27"/>
            <p:cNvSpPr>
              <a:spLocks noChangeShapeType="1"/>
            </p:cNvSpPr>
            <p:nvPr/>
          </p:nvSpPr>
          <p:spPr bwMode="auto">
            <a:xfrm flipV="1">
              <a:off x="4610" y="2940"/>
              <a:ext cx="0" cy="174"/>
            </a:xfrm>
            <a:prstGeom prst="line">
              <a:avLst/>
            </a:prstGeom>
            <a:noFill/>
            <a:ln w="9525">
              <a:solidFill>
                <a:schemeClr val="tx1"/>
              </a:solidFill>
              <a:round/>
              <a:headEnd/>
              <a:tailEnd/>
            </a:ln>
            <a:effectLst/>
          </p:spPr>
          <p:txBody>
            <a:bodyPr/>
            <a:lstStyle/>
            <a:p>
              <a:endParaRPr lang="ru-RU"/>
            </a:p>
          </p:txBody>
        </p:sp>
        <p:sp>
          <p:nvSpPr>
            <p:cNvPr id="22" name="Line 28"/>
            <p:cNvSpPr>
              <a:spLocks noChangeShapeType="1"/>
            </p:cNvSpPr>
            <p:nvPr/>
          </p:nvSpPr>
          <p:spPr bwMode="auto">
            <a:xfrm flipV="1">
              <a:off x="5105" y="2940"/>
              <a:ext cx="0" cy="174"/>
            </a:xfrm>
            <a:prstGeom prst="line">
              <a:avLst/>
            </a:prstGeom>
            <a:noFill/>
            <a:ln w="9525">
              <a:solidFill>
                <a:schemeClr val="tx1"/>
              </a:solidFill>
              <a:round/>
              <a:headEnd/>
              <a:tailEnd/>
            </a:ln>
            <a:effectLst/>
          </p:spPr>
          <p:txBody>
            <a:bodyPr/>
            <a:lstStyle/>
            <a:p>
              <a:endParaRPr lang="ru-RU"/>
            </a:p>
          </p:txBody>
        </p:sp>
        <p:sp>
          <p:nvSpPr>
            <p:cNvPr id="23" name="Line 29"/>
            <p:cNvSpPr>
              <a:spLocks noChangeShapeType="1"/>
            </p:cNvSpPr>
            <p:nvPr/>
          </p:nvSpPr>
          <p:spPr bwMode="auto">
            <a:xfrm>
              <a:off x="4191" y="3118"/>
              <a:ext cx="0" cy="201"/>
            </a:xfrm>
            <a:prstGeom prst="line">
              <a:avLst/>
            </a:prstGeom>
            <a:noFill/>
            <a:ln w="9525">
              <a:solidFill>
                <a:schemeClr val="tx1"/>
              </a:solidFill>
              <a:round/>
              <a:headEnd/>
              <a:tailEnd/>
            </a:ln>
            <a:effectLst/>
          </p:spPr>
          <p:txBody>
            <a:bodyPr/>
            <a:lstStyle/>
            <a:p>
              <a:endParaRPr lang="ru-RU"/>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Немного Истории</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498985" y="1422268"/>
            <a:ext cx="8059737" cy="6303962"/>
          </a:xfrm>
          <a:prstGeom prst="rect">
            <a:avLst/>
          </a:prstGeom>
          <a:noFill/>
          <a:ln w="9525">
            <a:noFill/>
            <a:round/>
            <a:headEnd/>
            <a:tailEnd/>
          </a:ln>
          <a:effectLst/>
        </p:spPr>
      </p:pic>
      <p:sp>
        <p:nvSpPr>
          <p:cNvPr id="5" name="Text Box 3"/>
          <p:cNvSpPr txBox="1">
            <a:spLocks noChangeArrowheads="1"/>
          </p:cNvSpPr>
          <p:nvPr/>
        </p:nvSpPr>
        <p:spPr bwMode="auto">
          <a:xfrm>
            <a:off x="943816" y="5467266"/>
            <a:ext cx="2964956" cy="1233287"/>
          </a:xfrm>
          <a:prstGeom prst="rect">
            <a:avLst/>
          </a:prstGeom>
          <a:noFill/>
          <a:ln w="9525">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b="1" dirty="0" smtClean="0">
                <a:solidFill>
                  <a:srgbClr val="000000"/>
                </a:solidFill>
              </a:rPr>
              <a:t>Декабрь</a:t>
            </a:r>
            <a:r>
              <a:rPr lang="en-US" sz="1800" b="1" dirty="0" smtClean="0">
                <a:solidFill>
                  <a:srgbClr val="000000"/>
                </a:solidFill>
              </a:rPr>
              <a:t> </a:t>
            </a:r>
            <a:r>
              <a:rPr lang="en-US" sz="1800" b="1" dirty="0">
                <a:solidFill>
                  <a:srgbClr val="000000"/>
                </a:solidFill>
              </a:rPr>
              <a:t>2007: </a:t>
            </a:r>
            <a:r>
              <a:rPr lang="en-US" sz="1800" b="1" dirty="0" smtClean="0">
                <a:solidFill>
                  <a:schemeClr val="accent2"/>
                </a:solidFill>
              </a:rPr>
              <a:t>ASE CE </a:t>
            </a:r>
            <a:r>
              <a:rPr lang="en-US" sz="1800" b="1" dirty="0">
                <a:solidFill>
                  <a:schemeClr val="accent2"/>
                </a:solidFill>
              </a:rPr>
              <a:t>15.0.1</a:t>
            </a:r>
          </a:p>
          <a:p>
            <a:pPr marL="108000" indent="-108000">
              <a:buClr>
                <a:srgbClr val="1C1C1C"/>
              </a:buClr>
              <a:buFont typeface="Arial" pitchFamily="34" charset="0"/>
              <a:buChar char="•"/>
              <a:tabLst>
                <a:tab pos="8731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первая версия </a:t>
            </a:r>
            <a:r>
              <a:rPr lang="en-US" sz="1400" dirty="0" smtClean="0">
                <a:solidFill>
                  <a:srgbClr val="000000"/>
                </a:solidFill>
              </a:rPr>
              <a:t>ASE Cluster Edition </a:t>
            </a:r>
          </a:p>
          <a:p>
            <a:pPr marL="108000" indent="-108000">
              <a:buClr>
                <a:srgbClr val="1C1C1C"/>
              </a:buClr>
              <a:buFont typeface="Arial" pitchFamily="34" charset="0"/>
              <a:buChar char="•"/>
              <a:tabLst>
                <a:tab pos="8731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Solaris </a:t>
            </a:r>
            <a:r>
              <a:rPr lang="en-US" sz="1400" dirty="0">
                <a:solidFill>
                  <a:srgbClr val="000000"/>
                </a:solidFill>
              </a:rPr>
              <a:t>&amp; Linux</a:t>
            </a:r>
          </a:p>
          <a:p>
            <a:pPr marL="108000" indent="-108000">
              <a:buClr>
                <a:srgbClr val="1C1C1C"/>
              </a:buClr>
              <a:buFont typeface="Arial" pitchFamily="34" charset="0"/>
              <a:buChar char="•"/>
              <a:tabLst>
                <a:tab pos="8731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First </a:t>
            </a:r>
            <a:r>
              <a:rPr lang="en-US" sz="1400" dirty="0">
                <a:solidFill>
                  <a:srgbClr val="000000"/>
                </a:solidFill>
              </a:rPr>
              <a:t>SDC workload manager</a:t>
            </a:r>
          </a:p>
          <a:p>
            <a:pPr marL="108000" indent="-108000">
              <a:buClr>
                <a:srgbClr val="1C1C1C"/>
              </a:buClr>
              <a:buFont typeface="Arial" pitchFamily="34" charset="0"/>
              <a:buChar char="•"/>
              <a:tabLst>
                <a:tab pos="8731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SDC </a:t>
            </a:r>
            <a:r>
              <a:rPr lang="en-US" sz="1400" dirty="0">
                <a:solidFill>
                  <a:srgbClr val="000000"/>
                </a:solidFill>
              </a:rPr>
              <a:t>virtualization introduced</a:t>
            </a:r>
          </a:p>
        </p:txBody>
      </p:sp>
      <p:sp>
        <p:nvSpPr>
          <p:cNvPr id="6" name="Text Box 4"/>
          <p:cNvSpPr txBox="1">
            <a:spLocks noChangeArrowheads="1"/>
          </p:cNvSpPr>
          <p:nvPr/>
        </p:nvSpPr>
        <p:spPr bwMode="auto">
          <a:xfrm>
            <a:off x="1074210" y="2158699"/>
            <a:ext cx="3024267" cy="802400"/>
          </a:xfrm>
          <a:prstGeom prst="rect">
            <a:avLst/>
          </a:prstGeom>
          <a:noFill/>
          <a:ln w="9525">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800" b="1" dirty="0" smtClean="0"/>
              <a:t>Декабрь, </a:t>
            </a:r>
            <a:r>
              <a:rPr lang="en-US" sz="1800" b="1" dirty="0" smtClean="0"/>
              <a:t>2008: </a:t>
            </a:r>
            <a:r>
              <a:rPr lang="en-US" sz="1800" b="1" dirty="0" smtClean="0">
                <a:solidFill>
                  <a:schemeClr val="accent2"/>
                </a:solidFill>
              </a:rPr>
              <a:t>ASE</a:t>
            </a:r>
            <a:r>
              <a:rPr lang="ru-RU" sz="1800" b="1" dirty="0" smtClean="0">
                <a:solidFill>
                  <a:schemeClr val="accent2"/>
                </a:solidFill>
              </a:rPr>
              <a:t> </a:t>
            </a:r>
            <a:r>
              <a:rPr lang="en-US" sz="1800" b="1" dirty="0" smtClean="0">
                <a:solidFill>
                  <a:schemeClr val="accent2"/>
                </a:solidFill>
              </a:rPr>
              <a:t>CE </a:t>
            </a:r>
            <a:r>
              <a:rPr lang="en-US" sz="1800" b="1" dirty="0">
                <a:solidFill>
                  <a:schemeClr val="accent2"/>
                </a:solidFill>
              </a:rPr>
              <a:t>15.0.1</a:t>
            </a:r>
          </a:p>
          <a:p>
            <a:pPr>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 новые платформы: </a:t>
            </a:r>
            <a:br>
              <a:rPr lang="ru-RU" sz="1400" dirty="0" smtClean="0">
                <a:solidFill>
                  <a:srgbClr val="000000"/>
                </a:solidFill>
              </a:rPr>
            </a:br>
            <a:r>
              <a:rPr lang="ru-RU" sz="1400" dirty="0" smtClean="0">
                <a:solidFill>
                  <a:srgbClr val="000000"/>
                </a:solidFill>
              </a:rPr>
              <a:t>      </a:t>
            </a:r>
            <a:r>
              <a:rPr lang="en-US" sz="1400" dirty="0" smtClean="0">
                <a:solidFill>
                  <a:srgbClr val="000000"/>
                </a:solidFill>
              </a:rPr>
              <a:t>HPUX </a:t>
            </a:r>
            <a:r>
              <a:rPr lang="en-US" sz="1400" dirty="0">
                <a:solidFill>
                  <a:srgbClr val="000000"/>
                </a:solidFill>
              </a:rPr>
              <a:t>&amp; IBM AIX</a:t>
            </a:r>
          </a:p>
        </p:txBody>
      </p:sp>
      <p:sp>
        <p:nvSpPr>
          <p:cNvPr id="7" name="Text Box 5"/>
          <p:cNvSpPr txBox="1">
            <a:spLocks noChangeArrowheads="1"/>
          </p:cNvSpPr>
          <p:nvPr/>
        </p:nvSpPr>
        <p:spPr bwMode="auto">
          <a:xfrm>
            <a:off x="4060656" y="4893115"/>
            <a:ext cx="3164562" cy="1448731"/>
          </a:xfrm>
          <a:prstGeom prst="rect">
            <a:avLst/>
          </a:prstGeom>
          <a:noFill/>
          <a:ln w="9525">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800" b="1" dirty="0" smtClean="0">
                <a:solidFill>
                  <a:srgbClr val="000000"/>
                </a:solidFill>
              </a:rPr>
              <a:t>Июнь</a:t>
            </a:r>
            <a:r>
              <a:rPr lang="en-US" sz="1800" b="1" dirty="0" smtClean="0">
                <a:solidFill>
                  <a:srgbClr val="000000"/>
                </a:solidFill>
              </a:rPr>
              <a:t> </a:t>
            </a:r>
            <a:r>
              <a:rPr lang="en-US" sz="1800" b="1" dirty="0">
                <a:solidFill>
                  <a:srgbClr val="000000"/>
                </a:solidFill>
              </a:rPr>
              <a:t>2009: </a:t>
            </a:r>
            <a:r>
              <a:rPr lang="en-US" sz="1800" b="1" dirty="0" smtClean="0">
                <a:solidFill>
                  <a:schemeClr val="accent2"/>
                </a:solidFill>
              </a:rPr>
              <a:t>ASE CE </a:t>
            </a:r>
            <a:r>
              <a:rPr lang="en-US" sz="1800" b="1" dirty="0">
                <a:solidFill>
                  <a:schemeClr val="accent2"/>
                </a:solidFill>
              </a:rPr>
              <a:t>15.0.3</a:t>
            </a:r>
          </a:p>
          <a:p>
            <a:pPr marL="108000" indent="-108000">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Объединение кода с линией </a:t>
            </a:r>
            <a:r>
              <a:rPr lang="en-US" sz="1400" dirty="0" smtClean="0">
                <a:solidFill>
                  <a:srgbClr val="000000"/>
                </a:solidFill>
              </a:rPr>
              <a:t>ASE SMP</a:t>
            </a:r>
            <a:endParaRPr lang="en-US" sz="1400" dirty="0">
              <a:solidFill>
                <a:srgbClr val="000000"/>
              </a:solidFill>
            </a:endParaRPr>
          </a:p>
          <a:p>
            <a:pPr marL="108000" indent="-108000">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Размещение </a:t>
            </a:r>
            <a:r>
              <a:rPr lang="en-US" sz="1400" dirty="0" smtClean="0">
                <a:solidFill>
                  <a:srgbClr val="000000"/>
                </a:solidFill>
              </a:rPr>
              <a:t>$SYBASE</a:t>
            </a:r>
            <a:r>
              <a:rPr lang="ru-RU" sz="1400" dirty="0" smtClean="0">
                <a:solidFill>
                  <a:srgbClr val="000000"/>
                </a:solidFill>
              </a:rPr>
              <a:t> локально</a:t>
            </a:r>
            <a:endParaRPr lang="en-US" sz="1400" dirty="0">
              <a:solidFill>
                <a:srgbClr val="000000"/>
              </a:solidFill>
            </a:endParaRPr>
          </a:p>
          <a:p>
            <a:pPr marL="108000" indent="-108000">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Несколько </a:t>
            </a:r>
            <a:r>
              <a:rPr lang="en-US" sz="1400" dirty="0" smtClean="0">
                <a:solidFill>
                  <a:srgbClr val="000000"/>
                </a:solidFill>
              </a:rPr>
              <a:t>Backup Server</a:t>
            </a:r>
            <a:endParaRPr lang="en-US" sz="1400" dirty="0">
              <a:solidFill>
                <a:srgbClr val="000000"/>
              </a:solidFill>
            </a:endParaRPr>
          </a:p>
          <a:p>
            <a:pPr marL="108000" indent="-108000">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Интеграция с </a:t>
            </a:r>
            <a:r>
              <a:rPr lang="en-US" sz="1400" dirty="0" err="1" smtClean="0">
                <a:solidFill>
                  <a:srgbClr val="000000"/>
                </a:solidFill>
              </a:rPr>
              <a:t>Veritas</a:t>
            </a:r>
            <a:r>
              <a:rPr lang="en-US" sz="1400" dirty="0" smtClean="0">
                <a:solidFill>
                  <a:srgbClr val="000000"/>
                </a:solidFill>
              </a:rPr>
              <a:t> VSF</a:t>
            </a:r>
            <a:endParaRPr lang="en-US" sz="1400" dirty="0">
              <a:solidFill>
                <a:srgbClr val="000000"/>
              </a:solidFill>
            </a:endParaRPr>
          </a:p>
          <a:p>
            <a:pPr marL="108000" indent="-108000">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Производительность </a:t>
            </a:r>
            <a:r>
              <a:rPr lang="en-US" sz="1400" dirty="0" smtClean="0">
                <a:solidFill>
                  <a:srgbClr val="000000"/>
                </a:solidFill>
              </a:rPr>
              <a:t>CIPC</a:t>
            </a:r>
            <a:endParaRPr lang="en-US" sz="1400" dirty="0">
              <a:solidFill>
                <a:srgbClr val="000000"/>
              </a:solidFill>
            </a:endParaRPr>
          </a:p>
        </p:txBody>
      </p:sp>
      <p:cxnSp>
        <p:nvCxnSpPr>
          <p:cNvPr id="11" name="Прямая соединительная линия 10"/>
          <p:cNvCxnSpPr/>
          <p:nvPr/>
        </p:nvCxnSpPr>
        <p:spPr>
          <a:xfrm rot="5400000">
            <a:off x="-18920" y="5629454"/>
            <a:ext cx="1837503" cy="2"/>
          </a:xfrm>
          <a:prstGeom prst="line">
            <a:avLst/>
          </a:prstGeom>
          <a:ln>
            <a:headEnd type="oval"/>
          </a:ln>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rot="16200000" flipV="1">
            <a:off x="1990827" y="3363268"/>
            <a:ext cx="1643746" cy="1"/>
          </a:xfrm>
          <a:prstGeom prst="line">
            <a:avLst/>
          </a:prstGeom>
          <a:ln>
            <a:headEnd type="oval"/>
          </a:ln>
        </p:spPr>
        <p:style>
          <a:lnRef idx="1">
            <a:schemeClr val="accent2"/>
          </a:lnRef>
          <a:fillRef idx="0">
            <a:schemeClr val="accent2"/>
          </a:fillRef>
          <a:effectRef idx="0">
            <a:schemeClr val="accent2"/>
          </a:effectRef>
          <a:fontRef idx="minor">
            <a:schemeClr val="tx1"/>
          </a:fontRef>
        </p:style>
      </p:cxnSp>
      <p:grpSp>
        <p:nvGrpSpPr>
          <p:cNvPr id="18" name="Группа 17"/>
          <p:cNvGrpSpPr/>
          <p:nvPr/>
        </p:nvGrpSpPr>
        <p:grpSpPr>
          <a:xfrm>
            <a:off x="576359" y="3981437"/>
            <a:ext cx="601447" cy="646702"/>
            <a:chOff x="743330" y="4045045"/>
            <a:chExt cx="601447" cy="646702"/>
          </a:xfrm>
        </p:grpSpPr>
        <p:cxnSp>
          <p:nvCxnSpPr>
            <p:cNvPr id="15" name="Прямая соединительная линия 14"/>
            <p:cNvCxnSpPr/>
            <p:nvPr/>
          </p:nvCxnSpPr>
          <p:spPr>
            <a:xfrm rot="5400000" flipH="1" flipV="1">
              <a:off x="1036317" y="4421776"/>
              <a:ext cx="539940" cy="1"/>
            </a:xfrm>
            <a:prstGeom prst="line">
              <a:avLst/>
            </a:prstGeom>
            <a:ln>
              <a:headEnd type="oval"/>
            </a:ln>
          </p:spPr>
          <p:style>
            <a:lnRef idx="1">
              <a:schemeClr val="accent3"/>
            </a:lnRef>
            <a:fillRef idx="0">
              <a:schemeClr val="accent3"/>
            </a:fillRef>
            <a:effectRef idx="0">
              <a:schemeClr val="accent3"/>
            </a:effectRef>
            <a:fontRef idx="minor">
              <a:schemeClr val="tx1"/>
            </a:fontRef>
          </p:style>
        </p:cxnSp>
        <p:sp>
          <p:nvSpPr>
            <p:cNvPr id="17" name="TextBox 16"/>
            <p:cNvSpPr txBox="1"/>
            <p:nvPr/>
          </p:nvSpPr>
          <p:spPr>
            <a:xfrm>
              <a:off x="743330" y="4045045"/>
              <a:ext cx="601447" cy="338554"/>
            </a:xfrm>
            <a:prstGeom prst="rect">
              <a:avLst/>
            </a:prstGeom>
            <a:noFill/>
          </p:spPr>
          <p:txBody>
            <a:bodyPr wrap="none" rtlCol="0">
              <a:spAutoFit/>
            </a:bodyPr>
            <a:lstStyle/>
            <a:p>
              <a:pPr indent="-342900">
                <a:spcBef>
                  <a:spcPts val="600"/>
                </a:spcBef>
              </a:pPr>
              <a:r>
                <a:rPr lang="en-US" sz="1600" b="1" dirty="0" smtClean="0">
                  <a:solidFill>
                    <a:schemeClr val="accent5"/>
                  </a:solidFill>
                </a:rPr>
                <a:t>2008</a:t>
              </a:r>
              <a:endParaRPr lang="ru-RU" sz="1600" b="1" dirty="0" err="1" smtClean="0">
                <a:solidFill>
                  <a:schemeClr val="accent5"/>
                </a:solidFill>
              </a:endParaRPr>
            </a:p>
          </p:txBody>
        </p:sp>
      </p:grpSp>
      <p:cxnSp>
        <p:nvCxnSpPr>
          <p:cNvPr id="28" name="Прямая соединительная линия 27"/>
          <p:cNvCxnSpPr/>
          <p:nvPr/>
        </p:nvCxnSpPr>
        <p:spPr>
          <a:xfrm rot="16200000" flipH="1">
            <a:off x="2888766" y="5014224"/>
            <a:ext cx="2333669" cy="10111"/>
          </a:xfrm>
          <a:prstGeom prst="line">
            <a:avLst/>
          </a:prstGeom>
          <a:ln>
            <a:headEnd type="oval"/>
          </a:ln>
        </p:spPr>
        <p:style>
          <a:lnRef idx="1">
            <a:schemeClr val="accent2"/>
          </a:lnRef>
          <a:fillRef idx="0">
            <a:schemeClr val="accent2"/>
          </a:fillRef>
          <a:effectRef idx="0">
            <a:schemeClr val="accent2"/>
          </a:effectRef>
          <a:fontRef idx="minor">
            <a:schemeClr val="tx1"/>
          </a:fontRef>
        </p:style>
      </p:cxnSp>
      <p:sp>
        <p:nvSpPr>
          <p:cNvPr id="29" name="Text Box 6"/>
          <p:cNvSpPr txBox="1">
            <a:spLocks noChangeArrowheads="1"/>
          </p:cNvSpPr>
          <p:nvPr/>
        </p:nvSpPr>
        <p:spPr bwMode="auto">
          <a:xfrm>
            <a:off x="5542854" y="1218290"/>
            <a:ext cx="2952260" cy="1017844"/>
          </a:xfrm>
          <a:prstGeom prst="rect">
            <a:avLst/>
          </a:prstGeom>
          <a:noFill/>
          <a:ln w="9525">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800" b="1" dirty="0" smtClean="0">
                <a:solidFill>
                  <a:srgbClr val="000000"/>
                </a:solidFill>
              </a:rPr>
              <a:t>Март</a:t>
            </a:r>
            <a:r>
              <a:rPr lang="en-US" sz="1800" b="1" dirty="0" smtClean="0">
                <a:solidFill>
                  <a:srgbClr val="000000"/>
                </a:solidFill>
              </a:rPr>
              <a:t> </a:t>
            </a:r>
            <a:r>
              <a:rPr lang="en-US" sz="1800" b="1" dirty="0">
                <a:solidFill>
                  <a:srgbClr val="000000"/>
                </a:solidFill>
              </a:rPr>
              <a:t>2010: </a:t>
            </a:r>
            <a:r>
              <a:rPr lang="en-US" sz="1800" b="1" dirty="0">
                <a:solidFill>
                  <a:schemeClr val="accent2"/>
                </a:solidFill>
              </a:rPr>
              <a:t>ASE/CE 15.5</a:t>
            </a:r>
          </a:p>
          <a:p>
            <a:pPr marL="108000" indent="-108000">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Поддержка опций </a:t>
            </a:r>
            <a:r>
              <a:rPr lang="en-US" sz="1400" dirty="0" smtClean="0">
                <a:solidFill>
                  <a:srgbClr val="000000"/>
                </a:solidFill>
              </a:rPr>
              <a:t>ASE</a:t>
            </a:r>
            <a:endParaRPr lang="en-US" sz="1400" dirty="0">
              <a:solidFill>
                <a:srgbClr val="000000"/>
              </a:solidFill>
            </a:endParaRPr>
          </a:p>
          <a:p>
            <a:pPr marL="108000" indent="-108000">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Защита от множественных отказов</a:t>
            </a:r>
            <a:endParaRPr lang="en-US" sz="1400" dirty="0">
              <a:solidFill>
                <a:srgbClr val="000000"/>
              </a:solidFill>
            </a:endParaRPr>
          </a:p>
          <a:p>
            <a:pPr marL="108000" indent="-108000">
              <a:buClr>
                <a:srgbClr val="1C1C1C"/>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rgbClr val="000000"/>
                </a:solidFill>
              </a:rPr>
              <a:t>Улучшенный </a:t>
            </a:r>
            <a:r>
              <a:rPr lang="en-US" sz="1400" dirty="0" smtClean="0">
                <a:solidFill>
                  <a:srgbClr val="000000"/>
                </a:solidFill>
              </a:rPr>
              <a:t>CIP</a:t>
            </a:r>
            <a:r>
              <a:rPr lang="ru-RU" sz="1400" dirty="0" smtClean="0">
                <a:solidFill>
                  <a:srgbClr val="000000"/>
                </a:solidFill>
              </a:rPr>
              <a:t>С</a:t>
            </a:r>
            <a:endParaRPr lang="en-US" sz="1400" dirty="0">
              <a:solidFill>
                <a:srgbClr val="000000"/>
              </a:solidFill>
            </a:endParaRPr>
          </a:p>
        </p:txBody>
      </p:sp>
      <p:cxnSp>
        <p:nvCxnSpPr>
          <p:cNvPr id="30" name="Прямая соединительная линия 29"/>
          <p:cNvCxnSpPr/>
          <p:nvPr/>
        </p:nvCxnSpPr>
        <p:spPr>
          <a:xfrm rot="5400000" flipH="1" flipV="1">
            <a:off x="4529495" y="2444320"/>
            <a:ext cx="2044103" cy="0"/>
          </a:xfrm>
          <a:prstGeom prst="line">
            <a:avLst/>
          </a:prstGeom>
          <a:ln>
            <a:headEnd type="oval"/>
          </a:ln>
        </p:spPr>
        <p:style>
          <a:lnRef idx="1">
            <a:schemeClr val="accent2"/>
          </a:lnRef>
          <a:fillRef idx="0">
            <a:schemeClr val="accent2"/>
          </a:fillRef>
          <a:effectRef idx="0">
            <a:schemeClr val="accent2"/>
          </a:effectRef>
          <a:fontRef idx="minor">
            <a:schemeClr val="tx1"/>
          </a:fontRef>
        </p:style>
      </p:cxnSp>
      <p:sp>
        <p:nvSpPr>
          <p:cNvPr id="31" name="Text Box 6"/>
          <p:cNvSpPr txBox="1">
            <a:spLocks noChangeArrowheads="1"/>
          </p:cNvSpPr>
          <p:nvPr/>
        </p:nvSpPr>
        <p:spPr bwMode="auto">
          <a:xfrm>
            <a:off x="6626944" y="3900153"/>
            <a:ext cx="2220686" cy="833178"/>
          </a:xfrm>
          <a:prstGeom prst="rect">
            <a:avLst/>
          </a:prstGeom>
          <a:solidFill>
            <a:schemeClr val="accent2"/>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400" dirty="0" smtClean="0">
                <a:solidFill>
                  <a:schemeClr val="bg1"/>
                </a:solidFill>
              </a:rPr>
              <a:t>Март 2011</a:t>
            </a:r>
            <a:br>
              <a:rPr lang="ru-RU" sz="1400" dirty="0" smtClean="0">
                <a:solidFill>
                  <a:schemeClr val="bg1"/>
                </a:solidFill>
              </a:rPr>
            </a:br>
            <a:r>
              <a:rPr lang="ru-RU" sz="1400" u="sng" dirty="0" smtClean="0">
                <a:solidFill>
                  <a:schemeClr val="bg1"/>
                </a:solidFill>
              </a:rPr>
              <a:t>Актуальная версия:</a:t>
            </a:r>
            <a:endParaRPr lang="en-US" sz="1400" u="sng" dirty="0" smtClean="0">
              <a:solidFill>
                <a:schemeClr val="bg1"/>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chemeClr val="bg1"/>
                </a:solidFill>
              </a:rPr>
              <a:t>ASE</a:t>
            </a:r>
            <a:r>
              <a:rPr lang="ru-RU" sz="2000" b="1" dirty="0" smtClean="0">
                <a:solidFill>
                  <a:schemeClr val="bg1"/>
                </a:solidFill>
              </a:rPr>
              <a:t> </a:t>
            </a:r>
            <a:r>
              <a:rPr lang="en-US" sz="2000" b="1" dirty="0" smtClean="0">
                <a:solidFill>
                  <a:schemeClr val="bg1"/>
                </a:solidFill>
              </a:rPr>
              <a:t>CE 15.5</a:t>
            </a:r>
            <a:r>
              <a:rPr lang="ru-RU" sz="2000" b="1" dirty="0" smtClean="0">
                <a:solidFill>
                  <a:schemeClr val="bg1"/>
                </a:solidFill>
              </a:rPr>
              <a:t> </a:t>
            </a:r>
            <a:r>
              <a:rPr lang="en-US" sz="2000" b="1" dirty="0" err="1" smtClean="0">
                <a:solidFill>
                  <a:schemeClr val="bg1"/>
                </a:solidFill>
              </a:rPr>
              <a:t>esd</a:t>
            </a:r>
            <a:r>
              <a:rPr lang="en-US" sz="2000" b="1" dirty="0" smtClean="0">
                <a:solidFill>
                  <a:schemeClr val="bg1"/>
                </a:solidFill>
              </a:rPr>
              <a:t> #3</a:t>
            </a:r>
            <a:endParaRPr lang="en-US" sz="2000" b="1" dirty="0">
              <a:solidFill>
                <a:schemeClr val="bg1"/>
              </a:solidFill>
            </a:endParaRPr>
          </a:p>
        </p:txBody>
      </p:sp>
      <p:grpSp>
        <p:nvGrpSpPr>
          <p:cNvPr id="33" name="Группа 17"/>
          <p:cNvGrpSpPr/>
          <p:nvPr/>
        </p:nvGrpSpPr>
        <p:grpSpPr>
          <a:xfrm>
            <a:off x="2474971" y="3432786"/>
            <a:ext cx="601447" cy="646702"/>
            <a:chOff x="743330" y="4045045"/>
            <a:chExt cx="601447" cy="646702"/>
          </a:xfrm>
        </p:grpSpPr>
        <p:cxnSp>
          <p:nvCxnSpPr>
            <p:cNvPr id="34" name="Прямая соединительная линия 14"/>
            <p:cNvCxnSpPr/>
            <p:nvPr/>
          </p:nvCxnSpPr>
          <p:spPr>
            <a:xfrm rot="5400000" flipH="1" flipV="1">
              <a:off x="1036317" y="4421776"/>
              <a:ext cx="539940" cy="1"/>
            </a:xfrm>
            <a:prstGeom prst="line">
              <a:avLst/>
            </a:prstGeom>
            <a:ln>
              <a:headEnd type="oval"/>
            </a:ln>
          </p:spPr>
          <p:style>
            <a:lnRef idx="1">
              <a:schemeClr val="accent3"/>
            </a:lnRef>
            <a:fillRef idx="0">
              <a:schemeClr val="accent3"/>
            </a:fillRef>
            <a:effectRef idx="0">
              <a:schemeClr val="accent3"/>
            </a:effectRef>
            <a:fontRef idx="minor">
              <a:schemeClr val="tx1"/>
            </a:fontRef>
          </p:style>
        </p:cxnSp>
        <p:sp>
          <p:nvSpPr>
            <p:cNvPr id="35" name="TextBox 34"/>
            <p:cNvSpPr txBox="1"/>
            <p:nvPr/>
          </p:nvSpPr>
          <p:spPr>
            <a:xfrm>
              <a:off x="743330" y="4045045"/>
              <a:ext cx="601447" cy="338554"/>
            </a:xfrm>
            <a:prstGeom prst="rect">
              <a:avLst/>
            </a:prstGeom>
            <a:noFill/>
          </p:spPr>
          <p:txBody>
            <a:bodyPr wrap="none" rtlCol="0">
              <a:spAutoFit/>
            </a:bodyPr>
            <a:lstStyle/>
            <a:p>
              <a:pPr indent="-342900">
                <a:spcBef>
                  <a:spcPts val="600"/>
                </a:spcBef>
              </a:pPr>
              <a:r>
                <a:rPr lang="en-US" sz="1600" b="1" dirty="0" smtClean="0">
                  <a:solidFill>
                    <a:schemeClr val="accent5"/>
                  </a:solidFill>
                </a:rPr>
                <a:t>2009</a:t>
              </a:r>
              <a:endParaRPr lang="ru-RU" sz="1600" b="1" dirty="0" err="1" smtClean="0">
                <a:solidFill>
                  <a:schemeClr val="accent5"/>
                </a:solidFill>
              </a:endParaRPr>
            </a:p>
          </p:txBody>
        </p:sp>
      </p:grpSp>
      <p:grpSp>
        <p:nvGrpSpPr>
          <p:cNvPr id="36" name="Группа 17"/>
          <p:cNvGrpSpPr/>
          <p:nvPr/>
        </p:nvGrpSpPr>
        <p:grpSpPr>
          <a:xfrm>
            <a:off x="4455257" y="2932661"/>
            <a:ext cx="601447" cy="646702"/>
            <a:chOff x="743330" y="4045045"/>
            <a:chExt cx="601447" cy="646702"/>
          </a:xfrm>
        </p:grpSpPr>
        <p:cxnSp>
          <p:nvCxnSpPr>
            <p:cNvPr id="37" name="Прямая соединительная линия 14"/>
            <p:cNvCxnSpPr/>
            <p:nvPr/>
          </p:nvCxnSpPr>
          <p:spPr>
            <a:xfrm rot="5400000" flipH="1" flipV="1">
              <a:off x="1036317" y="4421776"/>
              <a:ext cx="539940" cy="1"/>
            </a:xfrm>
            <a:prstGeom prst="line">
              <a:avLst/>
            </a:prstGeom>
            <a:ln>
              <a:headEnd type="oval"/>
            </a:ln>
          </p:spPr>
          <p:style>
            <a:lnRef idx="1">
              <a:schemeClr val="accent3"/>
            </a:lnRef>
            <a:fillRef idx="0">
              <a:schemeClr val="accent3"/>
            </a:fillRef>
            <a:effectRef idx="0">
              <a:schemeClr val="accent3"/>
            </a:effectRef>
            <a:fontRef idx="minor">
              <a:schemeClr val="tx1"/>
            </a:fontRef>
          </p:style>
        </p:cxnSp>
        <p:sp>
          <p:nvSpPr>
            <p:cNvPr id="38" name="TextBox 37"/>
            <p:cNvSpPr txBox="1"/>
            <p:nvPr/>
          </p:nvSpPr>
          <p:spPr>
            <a:xfrm>
              <a:off x="743330" y="4045045"/>
              <a:ext cx="601447" cy="338554"/>
            </a:xfrm>
            <a:prstGeom prst="rect">
              <a:avLst/>
            </a:prstGeom>
            <a:noFill/>
          </p:spPr>
          <p:txBody>
            <a:bodyPr wrap="none" rtlCol="0">
              <a:spAutoFit/>
            </a:bodyPr>
            <a:lstStyle/>
            <a:p>
              <a:pPr indent="-342900">
                <a:spcBef>
                  <a:spcPts val="600"/>
                </a:spcBef>
              </a:pPr>
              <a:r>
                <a:rPr lang="en-US" sz="1600" b="1" dirty="0" smtClean="0">
                  <a:solidFill>
                    <a:schemeClr val="accent5"/>
                  </a:solidFill>
                </a:rPr>
                <a:t>2010</a:t>
              </a:r>
              <a:endParaRPr lang="ru-RU" sz="1600" b="1" dirty="0" err="1" smtClean="0">
                <a:solidFill>
                  <a:schemeClr val="accent5"/>
                </a:solidFill>
              </a:endParaRPr>
            </a:p>
          </p:txBody>
        </p:sp>
      </p:grpSp>
      <p:grpSp>
        <p:nvGrpSpPr>
          <p:cNvPr id="42" name="Группа 17"/>
          <p:cNvGrpSpPr/>
          <p:nvPr/>
        </p:nvGrpSpPr>
        <p:grpSpPr>
          <a:xfrm>
            <a:off x="6412267" y="2423071"/>
            <a:ext cx="601447" cy="646702"/>
            <a:chOff x="743330" y="4045045"/>
            <a:chExt cx="601447" cy="646702"/>
          </a:xfrm>
        </p:grpSpPr>
        <p:cxnSp>
          <p:nvCxnSpPr>
            <p:cNvPr id="43" name="Прямая соединительная линия 14"/>
            <p:cNvCxnSpPr/>
            <p:nvPr/>
          </p:nvCxnSpPr>
          <p:spPr>
            <a:xfrm rot="5400000" flipH="1" flipV="1">
              <a:off x="1036317" y="4421776"/>
              <a:ext cx="539940" cy="1"/>
            </a:xfrm>
            <a:prstGeom prst="line">
              <a:avLst/>
            </a:prstGeom>
            <a:ln>
              <a:headEnd type="oval"/>
            </a:ln>
          </p:spPr>
          <p:style>
            <a:lnRef idx="1">
              <a:schemeClr val="accent3"/>
            </a:lnRef>
            <a:fillRef idx="0">
              <a:schemeClr val="accent3"/>
            </a:fillRef>
            <a:effectRef idx="0">
              <a:schemeClr val="accent3"/>
            </a:effectRef>
            <a:fontRef idx="minor">
              <a:schemeClr val="tx1"/>
            </a:fontRef>
          </p:style>
        </p:cxnSp>
        <p:sp>
          <p:nvSpPr>
            <p:cNvPr id="44" name="TextBox 43"/>
            <p:cNvSpPr txBox="1"/>
            <p:nvPr/>
          </p:nvSpPr>
          <p:spPr>
            <a:xfrm>
              <a:off x="743330" y="4045045"/>
              <a:ext cx="601447" cy="338554"/>
            </a:xfrm>
            <a:prstGeom prst="rect">
              <a:avLst/>
            </a:prstGeom>
            <a:noFill/>
          </p:spPr>
          <p:txBody>
            <a:bodyPr wrap="none" rtlCol="0">
              <a:spAutoFit/>
            </a:bodyPr>
            <a:lstStyle/>
            <a:p>
              <a:pPr indent="-342900">
                <a:spcBef>
                  <a:spcPts val="600"/>
                </a:spcBef>
              </a:pPr>
              <a:r>
                <a:rPr lang="en-US" sz="1600" b="1" dirty="0" smtClean="0">
                  <a:solidFill>
                    <a:schemeClr val="accent5"/>
                  </a:solidFill>
                </a:rPr>
                <a:t>2011</a:t>
              </a:r>
              <a:endParaRPr lang="ru-RU" sz="1600" b="1" dirty="0" err="1" smtClean="0">
                <a:solidFill>
                  <a:schemeClr val="accent5"/>
                </a:solidFill>
              </a:endParaRPr>
            </a:p>
          </p:txBody>
        </p:sp>
      </p:grpSp>
      <p:cxnSp>
        <p:nvCxnSpPr>
          <p:cNvPr id="46" name="Прямая соединительная линия 27"/>
          <p:cNvCxnSpPr/>
          <p:nvPr/>
        </p:nvCxnSpPr>
        <p:spPr>
          <a:xfrm rot="16200000" flipH="1">
            <a:off x="7019838" y="3429862"/>
            <a:ext cx="938422" cy="2160"/>
          </a:xfrm>
          <a:prstGeom prst="line">
            <a:avLst/>
          </a:prstGeom>
          <a:ln>
            <a:headEnd type="oval"/>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ASE </a:t>
            </a:r>
            <a:r>
              <a:rPr lang="en-US" smtClean="0"/>
              <a:t>cluster edition</a:t>
            </a:r>
            <a:r>
              <a:rPr lang="ru-RU" smtClean="0"/>
              <a:t> </a:t>
            </a:r>
            <a:r>
              <a:rPr lang="ru-RU" dirty="0" smtClean="0"/>
              <a:t>– для чего ОН?</a:t>
            </a:r>
            <a:endParaRPr lang="en-US" dirty="0"/>
          </a:p>
        </p:txBody>
      </p:sp>
      <p:sp>
        <p:nvSpPr>
          <p:cNvPr id="7" name="AutoShape 3"/>
          <p:cNvSpPr>
            <a:spLocks noChangeArrowheads="1"/>
          </p:cNvSpPr>
          <p:nvPr/>
        </p:nvSpPr>
        <p:spPr bwMode="auto">
          <a:xfrm>
            <a:off x="631543" y="1032518"/>
            <a:ext cx="8156856" cy="1692275"/>
          </a:xfrm>
          <a:prstGeom prst="roundRect">
            <a:avLst>
              <a:gd name="adj" fmla="val 11491"/>
            </a:avLst>
          </a:prstGeom>
          <a:solidFill>
            <a:schemeClr val="accent2"/>
          </a:solidFill>
          <a:ln w="9525">
            <a:noFill/>
            <a:round/>
            <a:headEnd/>
            <a:tailEnd/>
          </a:ln>
        </p:spPr>
        <p:txBody>
          <a:bodyPr wrap="none" anchor="ctr"/>
          <a:lstStyle/>
          <a:p>
            <a:endParaRPr lang="en-US"/>
          </a:p>
        </p:txBody>
      </p:sp>
      <p:sp>
        <p:nvSpPr>
          <p:cNvPr id="8" name="Text Box 4"/>
          <p:cNvSpPr txBox="1">
            <a:spLocks noChangeArrowheads="1"/>
          </p:cNvSpPr>
          <p:nvPr/>
        </p:nvSpPr>
        <p:spPr bwMode="auto">
          <a:xfrm>
            <a:off x="2507722" y="1136144"/>
            <a:ext cx="6280677" cy="424732"/>
          </a:xfrm>
          <a:prstGeom prst="rect">
            <a:avLst/>
          </a:prstGeom>
          <a:noFill/>
          <a:ln w="9525">
            <a:noFill/>
            <a:miter lim="800000"/>
            <a:headEnd/>
            <a:tailEnd/>
          </a:ln>
        </p:spPr>
        <p:txBody>
          <a:bodyPr wrap="square">
            <a:spAutoFit/>
          </a:bodyPr>
          <a:lstStyle/>
          <a:p>
            <a:pPr marL="112713" indent="-112713">
              <a:lnSpc>
                <a:spcPct val="90000"/>
              </a:lnSpc>
            </a:pPr>
            <a:r>
              <a:rPr lang="ru-RU" sz="2400" dirty="0" smtClean="0">
                <a:solidFill>
                  <a:schemeClr val="bg1"/>
                </a:solidFill>
              </a:rPr>
              <a:t>Бесперебойность работы критичных систем</a:t>
            </a:r>
            <a:endParaRPr lang="en-US" sz="2400" dirty="0">
              <a:solidFill>
                <a:schemeClr val="bg1"/>
              </a:solidFill>
            </a:endParaRPr>
          </a:p>
        </p:txBody>
      </p:sp>
      <p:sp>
        <p:nvSpPr>
          <p:cNvPr id="9" name="AutoShape 5"/>
          <p:cNvSpPr>
            <a:spLocks noChangeArrowheads="1"/>
          </p:cNvSpPr>
          <p:nvPr/>
        </p:nvSpPr>
        <p:spPr bwMode="auto">
          <a:xfrm>
            <a:off x="718855" y="1121418"/>
            <a:ext cx="1598613" cy="1520825"/>
          </a:xfrm>
          <a:prstGeom prst="roundRect">
            <a:avLst>
              <a:gd name="adj" fmla="val 16597"/>
            </a:avLst>
          </a:prstGeom>
          <a:solidFill>
            <a:schemeClr val="bg1"/>
          </a:solidFill>
          <a:ln w="9525">
            <a:noFill/>
            <a:round/>
            <a:headEnd/>
            <a:tailEnd/>
          </a:ln>
        </p:spPr>
        <p:txBody>
          <a:bodyPr wrap="none" anchor="ctr"/>
          <a:lstStyle/>
          <a:p>
            <a:endParaRPr lang="en-US"/>
          </a:p>
        </p:txBody>
      </p:sp>
      <p:pic>
        <p:nvPicPr>
          <p:cNvPr id="10" name="Picture 6" descr="image_1"/>
          <p:cNvPicPr>
            <a:picLocks noChangeAspect="1" noChangeArrowheads="1"/>
          </p:cNvPicPr>
          <p:nvPr/>
        </p:nvPicPr>
        <p:blipFill>
          <a:blip r:embed="rId2" cstate="print"/>
          <a:srcRect/>
          <a:stretch>
            <a:fillRect/>
          </a:stretch>
        </p:blipFill>
        <p:spPr bwMode="auto">
          <a:xfrm>
            <a:off x="820455" y="1188093"/>
            <a:ext cx="1404938" cy="1404937"/>
          </a:xfrm>
          <a:prstGeom prst="rect">
            <a:avLst/>
          </a:prstGeom>
          <a:noFill/>
          <a:ln w="9525">
            <a:noFill/>
            <a:miter lim="800000"/>
            <a:headEnd/>
            <a:tailEnd/>
          </a:ln>
        </p:spPr>
      </p:pic>
      <p:sp>
        <p:nvSpPr>
          <p:cNvPr id="11" name="Text Box 7"/>
          <p:cNvSpPr txBox="1">
            <a:spLocks noChangeArrowheads="1"/>
          </p:cNvSpPr>
          <p:nvPr/>
        </p:nvSpPr>
        <p:spPr bwMode="auto">
          <a:xfrm>
            <a:off x="2564783" y="1606560"/>
            <a:ext cx="6223616" cy="1031051"/>
          </a:xfrm>
          <a:prstGeom prst="rect">
            <a:avLst/>
          </a:prstGeom>
          <a:noFill/>
          <a:ln w="9525">
            <a:noFill/>
            <a:miter lim="800000"/>
            <a:headEnd/>
            <a:tailEnd/>
          </a:ln>
        </p:spPr>
        <p:txBody>
          <a:bodyPr wrap="square">
            <a:spAutoFit/>
          </a:bodyPr>
          <a:lstStyle/>
          <a:p>
            <a:pPr marL="112713" indent="-112713" algn="l">
              <a:spcBef>
                <a:spcPts val="600"/>
              </a:spcBef>
              <a:buFontTx/>
              <a:buChar char="•"/>
            </a:pPr>
            <a:r>
              <a:rPr lang="ru-RU" sz="1400" dirty="0" smtClean="0">
                <a:solidFill>
                  <a:schemeClr val="bg1"/>
                </a:solidFill>
              </a:rPr>
              <a:t>Защита  систем от </a:t>
            </a:r>
            <a:r>
              <a:rPr lang="ru-RU" sz="1400" u="sng" dirty="0" smtClean="0">
                <a:solidFill>
                  <a:schemeClr val="bg1"/>
                </a:solidFill>
              </a:rPr>
              <a:t>простоев</a:t>
            </a:r>
            <a:r>
              <a:rPr lang="ru-RU" sz="1400" dirty="0" smtClean="0">
                <a:solidFill>
                  <a:schemeClr val="bg1"/>
                </a:solidFill>
              </a:rPr>
              <a:t>, вызванных отказом отдельных серверов. Система продолжает работать, пока работает кластер (хотя бы один узел)</a:t>
            </a:r>
            <a:endParaRPr lang="en-US" sz="1400" dirty="0">
              <a:solidFill>
                <a:schemeClr val="bg1"/>
              </a:solidFill>
            </a:endParaRPr>
          </a:p>
          <a:p>
            <a:pPr marL="112713" indent="-112713" algn="l">
              <a:spcBef>
                <a:spcPts val="600"/>
              </a:spcBef>
              <a:buFontTx/>
              <a:buChar char="•"/>
            </a:pPr>
            <a:r>
              <a:rPr lang="ru-RU" sz="1400" dirty="0" smtClean="0">
                <a:solidFill>
                  <a:schemeClr val="bg1"/>
                </a:solidFill>
              </a:rPr>
              <a:t>Способность справляться с </a:t>
            </a:r>
            <a:r>
              <a:rPr lang="ru-RU" sz="1400" u="sng" dirty="0" smtClean="0">
                <a:solidFill>
                  <a:schemeClr val="bg1"/>
                </a:solidFill>
              </a:rPr>
              <a:t>пиковой нагрузкой</a:t>
            </a:r>
            <a:r>
              <a:rPr lang="ru-RU" sz="1400" dirty="0" smtClean="0">
                <a:solidFill>
                  <a:schemeClr val="bg1"/>
                </a:solidFill>
              </a:rPr>
              <a:t> , выдерживая требуемый </a:t>
            </a:r>
            <a:r>
              <a:rPr lang="en-US" sz="1400" dirty="0" smtClean="0">
                <a:solidFill>
                  <a:schemeClr val="bg1"/>
                </a:solidFill>
              </a:rPr>
              <a:t>SLA</a:t>
            </a:r>
            <a:r>
              <a:rPr lang="ru-RU" sz="1400" dirty="0" smtClean="0">
                <a:solidFill>
                  <a:schemeClr val="bg1"/>
                </a:solidFill>
              </a:rPr>
              <a:t>,</a:t>
            </a:r>
            <a:br>
              <a:rPr lang="ru-RU" sz="1400" dirty="0" smtClean="0">
                <a:solidFill>
                  <a:schemeClr val="bg1"/>
                </a:solidFill>
              </a:rPr>
            </a:br>
            <a:r>
              <a:rPr lang="ru-RU" sz="1400" dirty="0" smtClean="0">
                <a:solidFill>
                  <a:schemeClr val="bg1"/>
                </a:solidFill>
              </a:rPr>
              <a:t>за счет перераспределения нагрузки между всеми узлами кластера</a:t>
            </a:r>
            <a:endParaRPr lang="en-US" sz="1400" dirty="0">
              <a:solidFill>
                <a:schemeClr val="bg1"/>
              </a:solidFill>
            </a:endParaRPr>
          </a:p>
        </p:txBody>
      </p:sp>
      <p:sp>
        <p:nvSpPr>
          <p:cNvPr id="12" name="AutoShape 8"/>
          <p:cNvSpPr>
            <a:spLocks noChangeArrowheads="1"/>
          </p:cNvSpPr>
          <p:nvPr/>
        </p:nvSpPr>
        <p:spPr bwMode="auto">
          <a:xfrm>
            <a:off x="637893" y="2840680"/>
            <a:ext cx="8150506" cy="1692275"/>
          </a:xfrm>
          <a:prstGeom prst="roundRect">
            <a:avLst>
              <a:gd name="adj" fmla="val 11491"/>
            </a:avLst>
          </a:prstGeom>
          <a:solidFill>
            <a:schemeClr val="accent1"/>
          </a:solidFill>
          <a:ln w="9525">
            <a:noFill/>
            <a:round/>
            <a:headEnd/>
            <a:tailEnd/>
          </a:ln>
        </p:spPr>
        <p:txBody>
          <a:bodyPr wrap="none" anchor="ctr"/>
          <a:lstStyle/>
          <a:p>
            <a:endParaRPr lang="en-US"/>
          </a:p>
        </p:txBody>
      </p:sp>
      <p:sp>
        <p:nvSpPr>
          <p:cNvPr id="13" name="Text Box 9"/>
          <p:cNvSpPr txBox="1">
            <a:spLocks noChangeArrowheads="1"/>
          </p:cNvSpPr>
          <p:nvPr/>
        </p:nvSpPr>
        <p:spPr bwMode="auto">
          <a:xfrm>
            <a:off x="2549243" y="2950498"/>
            <a:ext cx="6094426" cy="424732"/>
          </a:xfrm>
          <a:prstGeom prst="rect">
            <a:avLst/>
          </a:prstGeom>
          <a:noFill/>
          <a:ln w="9525">
            <a:noFill/>
            <a:miter lim="800000"/>
            <a:headEnd/>
            <a:tailEnd/>
          </a:ln>
        </p:spPr>
        <p:txBody>
          <a:bodyPr wrap="square">
            <a:spAutoFit/>
          </a:bodyPr>
          <a:lstStyle/>
          <a:p>
            <a:pPr marL="112713" indent="-112713">
              <a:lnSpc>
                <a:spcPct val="90000"/>
              </a:lnSpc>
            </a:pPr>
            <a:r>
              <a:rPr lang="ru-RU" sz="2400" dirty="0" smtClean="0">
                <a:solidFill>
                  <a:schemeClr val="bg1"/>
                </a:solidFill>
              </a:rPr>
              <a:t>Максимизация использования ресурсов</a:t>
            </a:r>
            <a:endParaRPr lang="en-US" sz="2400" dirty="0">
              <a:solidFill>
                <a:schemeClr val="bg1"/>
              </a:solidFill>
            </a:endParaRPr>
          </a:p>
        </p:txBody>
      </p:sp>
      <p:sp>
        <p:nvSpPr>
          <p:cNvPr id="14" name="AutoShape 10"/>
          <p:cNvSpPr>
            <a:spLocks noChangeArrowheads="1"/>
          </p:cNvSpPr>
          <p:nvPr/>
        </p:nvSpPr>
        <p:spPr bwMode="auto">
          <a:xfrm>
            <a:off x="725205" y="2929580"/>
            <a:ext cx="1598613" cy="1520825"/>
          </a:xfrm>
          <a:prstGeom prst="roundRect">
            <a:avLst>
              <a:gd name="adj" fmla="val 16597"/>
            </a:avLst>
          </a:prstGeom>
          <a:solidFill>
            <a:schemeClr val="bg1"/>
          </a:solidFill>
          <a:ln w="9525">
            <a:noFill/>
            <a:round/>
            <a:headEnd/>
            <a:tailEnd/>
          </a:ln>
        </p:spPr>
        <p:txBody>
          <a:bodyPr wrap="none" anchor="ctr"/>
          <a:lstStyle/>
          <a:p>
            <a:endParaRPr lang="en-US"/>
          </a:p>
        </p:txBody>
      </p:sp>
      <p:sp>
        <p:nvSpPr>
          <p:cNvPr id="15" name="Text Box 11"/>
          <p:cNvSpPr txBox="1">
            <a:spLocks noChangeArrowheads="1"/>
          </p:cNvSpPr>
          <p:nvPr/>
        </p:nvSpPr>
        <p:spPr bwMode="auto">
          <a:xfrm>
            <a:off x="2604804" y="3323280"/>
            <a:ext cx="6038865" cy="1246495"/>
          </a:xfrm>
          <a:prstGeom prst="rect">
            <a:avLst/>
          </a:prstGeom>
          <a:noFill/>
          <a:ln w="9525">
            <a:noFill/>
            <a:miter lim="800000"/>
            <a:headEnd/>
            <a:tailEnd/>
          </a:ln>
        </p:spPr>
        <p:txBody>
          <a:bodyPr wrap="square">
            <a:spAutoFit/>
          </a:bodyPr>
          <a:lstStyle/>
          <a:p>
            <a:pPr marL="112713" indent="-112713" algn="l">
              <a:spcBef>
                <a:spcPts val="600"/>
              </a:spcBef>
              <a:buFontTx/>
              <a:buChar char="•"/>
            </a:pPr>
            <a:r>
              <a:rPr lang="ru-RU" sz="1400" u="sng" dirty="0" smtClean="0">
                <a:solidFill>
                  <a:schemeClr val="bg1"/>
                </a:solidFill>
              </a:rPr>
              <a:t>Консолидация</a:t>
            </a:r>
            <a:r>
              <a:rPr lang="ru-RU" sz="1400" dirty="0" smtClean="0">
                <a:solidFill>
                  <a:schemeClr val="bg1"/>
                </a:solidFill>
              </a:rPr>
              <a:t> несколько приложений в кластер</a:t>
            </a:r>
            <a:r>
              <a:rPr lang="en-US" sz="1400" dirty="0" smtClean="0">
                <a:solidFill>
                  <a:schemeClr val="bg1"/>
                </a:solidFill>
              </a:rPr>
              <a:t> </a:t>
            </a:r>
            <a:r>
              <a:rPr lang="ru-RU" sz="1400" dirty="0" smtClean="0">
                <a:solidFill>
                  <a:schemeClr val="bg1"/>
                </a:solidFill>
              </a:rPr>
              <a:t>помогает более полно использовать имеющиеся аппаратные ресурсы и сократить парк избыточного </a:t>
            </a:r>
            <a:r>
              <a:rPr lang="ru-RU" sz="1400" dirty="0" err="1" smtClean="0">
                <a:solidFill>
                  <a:schemeClr val="bg1"/>
                </a:solidFill>
              </a:rPr>
              <a:t>полунагруженного</a:t>
            </a:r>
            <a:r>
              <a:rPr lang="ru-RU" sz="1400" dirty="0" smtClean="0">
                <a:solidFill>
                  <a:schemeClr val="bg1"/>
                </a:solidFill>
              </a:rPr>
              <a:t> оборудования</a:t>
            </a:r>
            <a:endParaRPr lang="en-US" sz="1400" dirty="0" smtClean="0">
              <a:solidFill>
                <a:schemeClr val="bg1"/>
              </a:solidFill>
            </a:endParaRPr>
          </a:p>
          <a:p>
            <a:pPr marL="112713" indent="-112713" algn="l">
              <a:spcBef>
                <a:spcPts val="600"/>
              </a:spcBef>
              <a:buFontTx/>
              <a:buChar char="•"/>
            </a:pPr>
            <a:r>
              <a:rPr lang="ru-RU" sz="1400" dirty="0" smtClean="0">
                <a:solidFill>
                  <a:schemeClr val="bg1"/>
                </a:solidFill>
              </a:rPr>
              <a:t>Использовать резервное оборудования для перераспределения </a:t>
            </a:r>
            <a:br>
              <a:rPr lang="ru-RU" sz="1400" dirty="0" smtClean="0">
                <a:solidFill>
                  <a:schemeClr val="bg1"/>
                </a:solidFill>
              </a:rPr>
            </a:br>
            <a:r>
              <a:rPr lang="ru-RU" sz="1400" dirty="0" smtClean="0">
                <a:solidFill>
                  <a:schemeClr val="bg1"/>
                </a:solidFill>
              </a:rPr>
              <a:t>нагрузки по всем узлам в кластере</a:t>
            </a:r>
            <a:endParaRPr lang="en-US" sz="1400" dirty="0">
              <a:solidFill>
                <a:schemeClr val="bg1"/>
              </a:solidFill>
            </a:endParaRPr>
          </a:p>
        </p:txBody>
      </p:sp>
      <p:sp>
        <p:nvSpPr>
          <p:cNvPr id="16" name="AutoShape 12"/>
          <p:cNvSpPr>
            <a:spLocks noChangeArrowheads="1"/>
          </p:cNvSpPr>
          <p:nvPr/>
        </p:nvSpPr>
        <p:spPr bwMode="auto">
          <a:xfrm>
            <a:off x="653768" y="4637730"/>
            <a:ext cx="8134631" cy="1692275"/>
          </a:xfrm>
          <a:prstGeom prst="roundRect">
            <a:avLst>
              <a:gd name="adj" fmla="val 11491"/>
            </a:avLst>
          </a:prstGeom>
          <a:solidFill>
            <a:schemeClr val="accent5"/>
          </a:solidFill>
          <a:ln w="9525">
            <a:noFill/>
            <a:round/>
            <a:headEnd/>
            <a:tailEnd/>
          </a:ln>
        </p:spPr>
        <p:txBody>
          <a:bodyPr wrap="none" anchor="ctr"/>
          <a:lstStyle/>
          <a:p>
            <a:endParaRPr lang="en-US"/>
          </a:p>
        </p:txBody>
      </p:sp>
      <p:sp>
        <p:nvSpPr>
          <p:cNvPr id="17" name="Text Box 13"/>
          <p:cNvSpPr txBox="1">
            <a:spLocks noChangeArrowheads="1"/>
          </p:cNvSpPr>
          <p:nvPr/>
        </p:nvSpPr>
        <p:spPr bwMode="auto">
          <a:xfrm>
            <a:off x="2565118" y="4732918"/>
            <a:ext cx="6223282" cy="424732"/>
          </a:xfrm>
          <a:prstGeom prst="rect">
            <a:avLst/>
          </a:prstGeom>
          <a:noFill/>
          <a:ln w="9525">
            <a:noFill/>
            <a:miter lim="800000"/>
            <a:headEnd/>
            <a:tailEnd/>
          </a:ln>
        </p:spPr>
        <p:txBody>
          <a:bodyPr wrap="square">
            <a:spAutoFit/>
          </a:bodyPr>
          <a:lstStyle/>
          <a:p>
            <a:pPr marL="112713" indent="-112713">
              <a:lnSpc>
                <a:spcPct val="90000"/>
              </a:lnSpc>
            </a:pPr>
            <a:r>
              <a:rPr lang="ru-RU" sz="2400" dirty="0" smtClean="0">
                <a:solidFill>
                  <a:schemeClr val="bg1"/>
                </a:solidFill>
              </a:rPr>
              <a:t>Снижение затрат на инфраструктуру</a:t>
            </a:r>
            <a:endParaRPr lang="en-US" sz="2400" dirty="0">
              <a:solidFill>
                <a:schemeClr val="bg1"/>
              </a:solidFill>
            </a:endParaRPr>
          </a:p>
        </p:txBody>
      </p:sp>
      <p:sp>
        <p:nvSpPr>
          <p:cNvPr id="18" name="AutoShape 14"/>
          <p:cNvSpPr>
            <a:spLocks noChangeArrowheads="1"/>
          </p:cNvSpPr>
          <p:nvPr/>
        </p:nvSpPr>
        <p:spPr bwMode="auto">
          <a:xfrm>
            <a:off x="741080" y="4726630"/>
            <a:ext cx="1598613" cy="1520825"/>
          </a:xfrm>
          <a:prstGeom prst="roundRect">
            <a:avLst>
              <a:gd name="adj" fmla="val 16597"/>
            </a:avLst>
          </a:prstGeom>
          <a:solidFill>
            <a:schemeClr val="bg1"/>
          </a:solidFill>
          <a:ln w="9525">
            <a:noFill/>
            <a:round/>
            <a:headEnd/>
            <a:tailEnd/>
          </a:ln>
        </p:spPr>
        <p:txBody>
          <a:bodyPr wrap="none" anchor="ctr"/>
          <a:lstStyle/>
          <a:p>
            <a:endParaRPr lang="en-US"/>
          </a:p>
        </p:txBody>
      </p:sp>
      <p:sp>
        <p:nvSpPr>
          <p:cNvPr id="19" name="Text Box 15"/>
          <p:cNvSpPr txBox="1">
            <a:spLocks noChangeArrowheads="1"/>
          </p:cNvSpPr>
          <p:nvPr/>
        </p:nvSpPr>
        <p:spPr bwMode="auto">
          <a:xfrm>
            <a:off x="2620679" y="5120330"/>
            <a:ext cx="6167719" cy="1031051"/>
          </a:xfrm>
          <a:prstGeom prst="rect">
            <a:avLst/>
          </a:prstGeom>
          <a:noFill/>
          <a:ln w="9525">
            <a:noFill/>
            <a:miter lim="800000"/>
            <a:headEnd/>
            <a:tailEnd/>
          </a:ln>
        </p:spPr>
        <p:txBody>
          <a:bodyPr wrap="square">
            <a:spAutoFit/>
          </a:bodyPr>
          <a:lstStyle/>
          <a:p>
            <a:pPr marL="112713" indent="-112713" algn="l">
              <a:spcBef>
                <a:spcPts val="600"/>
              </a:spcBef>
              <a:buFontTx/>
              <a:buChar char="•"/>
            </a:pPr>
            <a:r>
              <a:rPr lang="ru-RU" sz="1400" dirty="0" smtClean="0">
                <a:solidFill>
                  <a:schemeClr val="bg1"/>
                </a:solidFill>
              </a:rPr>
              <a:t>Развертывание кластера  на недорогих </a:t>
            </a:r>
            <a:r>
              <a:rPr lang="ru-RU" sz="1400" i="1" dirty="0" smtClean="0">
                <a:solidFill>
                  <a:schemeClr val="bg1"/>
                </a:solidFill>
              </a:rPr>
              <a:t>массовых </a:t>
            </a:r>
            <a:r>
              <a:rPr lang="ru-RU" sz="1400" dirty="0" smtClean="0">
                <a:solidFill>
                  <a:schemeClr val="bg1"/>
                </a:solidFill>
              </a:rPr>
              <a:t>серверах позволяет сэкономить как при покупке , так и при их дальнейшем сопровождении</a:t>
            </a:r>
            <a:endParaRPr lang="en-US" sz="1400" dirty="0">
              <a:solidFill>
                <a:schemeClr val="bg1"/>
              </a:solidFill>
            </a:endParaRPr>
          </a:p>
          <a:p>
            <a:pPr marL="112713" indent="-112713" algn="l">
              <a:spcBef>
                <a:spcPts val="600"/>
              </a:spcBef>
              <a:buFontTx/>
              <a:buChar char="•"/>
            </a:pPr>
            <a:r>
              <a:rPr lang="ru-RU" sz="1400" dirty="0" smtClean="0">
                <a:solidFill>
                  <a:schemeClr val="bg1"/>
                </a:solidFill>
              </a:rPr>
              <a:t>Наборная архитектура кластера позволяет легко расширять ее, добавляя в кластер по мере необходимости новые узлы, либо отключая их</a:t>
            </a:r>
            <a:endParaRPr lang="en-US" sz="1400" dirty="0">
              <a:solidFill>
                <a:schemeClr val="bg1"/>
              </a:solidFill>
            </a:endParaRPr>
          </a:p>
        </p:txBody>
      </p:sp>
      <p:pic>
        <p:nvPicPr>
          <p:cNvPr id="20" name="Picture 16" descr="image_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1080" y="4736155"/>
            <a:ext cx="1579563" cy="1501775"/>
          </a:xfrm>
          <a:prstGeom prst="rect">
            <a:avLst/>
          </a:prstGeom>
          <a:noFill/>
          <a:ln w="9525">
            <a:noFill/>
            <a:miter lim="800000"/>
            <a:headEnd/>
            <a:tailEnd/>
          </a:ln>
        </p:spPr>
      </p:pic>
      <p:pic>
        <p:nvPicPr>
          <p:cNvPr id="21" name="Picture 17" descr="servers_1"/>
          <p:cNvPicPr>
            <a:picLocks noChangeAspect="1" noChangeArrowheads="1"/>
          </p:cNvPicPr>
          <p:nvPr/>
        </p:nvPicPr>
        <p:blipFill>
          <a:blip r:embed="rId4" cstate="print"/>
          <a:srcRect t="2213" b="2214"/>
          <a:stretch>
            <a:fillRect/>
          </a:stretch>
        </p:blipFill>
        <p:spPr bwMode="auto">
          <a:xfrm>
            <a:off x="790293" y="3012130"/>
            <a:ext cx="1458912" cy="13763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Сценарий использования №1:</a:t>
            </a:r>
            <a:br>
              <a:rPr lang="ru-RU" dirty="0" smtClean="0"/>
            </a:br>
            <a:r>
              <a:rPr lang="ru-RU" sz="2400" dirty="0" smtClean="0">
                <a:solidFill>
                  <a:schemeClr val="accent5"/>
                </a:solidFill>
              </a:rPr>
              <a:t>бесперебойность работы для критичных систем</a:t>
            </a:r>
            <a:endParaRPr lang="ru-RU" dirty="0">
              <a:solidFill>
                <a:schemeClr val="accent5"/>
              </a:solidFill>
            </a:endParaRPr>
          </a:p>
        </p:txBody>
      </p:sp>
      <p:sp>
        <p:nvSpPr>
          <p:cNvPr id="3" name="Текст 2"/>
          <p:cNvSpPr>
            <a:spLocks noGrp="1"/>
          </p:cNvSpPr>
          <p:nvPr>
            <p:ph type="body" sz="quarter" idx="15"/>
          </p:nvPr>
        </p:nvSpPr>
        <p:spPr>
          <a:xfrm>
            <a:off x="512824" y="1281953"/>
            <a:ext cx="8057153" cy="5033122"/>
          </a:xfrm>
        </p:spPr>
        <p:txBody>
          <a:bodyPr/>
          <a:lstStyle/>
          <a:p>
            <a:r>
              <a:rPr lang="ru-RU" sz="2000" b="1" dirty="0" smtClean="0"/>
              <a:t>Для кого:</a:t>
            </a:r>
          </a:p>
          <a:p>
            <a:pPr lvl="1"/>
            <a:r>
              <a:rPr lang="ru-RU" sz="1600" dirty="0" smtClean="0"/>
              <a:t>для тех, кто отвечает за </a:t>
            </a:r>
            <a:br>
              <a:rPr lang="ru-RU" sz="1600" dirty="0" smtClean="0"/>
            </a:br>
            <a:r>
              <a:rPr lang="ru-RU" sz="1600" b="1" dirty="0" smtClean="0">
                <a:solidFill>
                  <a:schemeClr val="accent4"/>
                </a:solidFill>
              </a:rPr>
              <a:t>жизненно-важные  бизнес-приложения</a:t>
            </a:r>
          </a:p>
          <a:p>
            <a:pPr lvl="1"/>
            <a:r>
              <a:rPr lang="ru-RU" sz="1600" dirty="0" smtClean="0"/>
              <a:t>для владельцев </a:t>
            </a:r>
            <a:r>
              <a:rPr lang="en-US" sz="1600" dirty="0" smtClean="0"/>
              <a:t>ASE/HA</a:t>
            </a:r>
            <a:endParaRPr lang="ru-RU" sz="1600" dirty="0" smtClean="0"/>
          </a:p>
          <a:p>
            <a:r>
              <a:rPr lang="ru-RU" sz="2000" b="1" dirty="0" smtClean="0"/>
              <a:t>Что дает вам </a:t>
            </a:r>
            <a:r>
              <a:rPr lang="en-US" sz="2000" b="1" dirty="0" smtClean="0"/>
              <a:t>ASE Cluster Edition</a:t>
            </a:r>
            <a:r>
              <a:rPr lang="ru-RU" sz="2000" b="1" dirty="0" smtClean="0"/>
              <a:t>:</a:t>
            </a:r>
          </a:p>
          <a:p>
            <a:pPr lvl="1"/>
            <a:r>
              <a:rPr lang="ru-RU" sz="1600" dirty="0" smtClean="0"/>
              <a:t>защиту от отказов серверов</a:t>
            </a:r>
          </a:p>
          <a:p>
            <a:pPr lvl="1"/>
            <a:r>
              <a:rPr lang="ru-RU" sz="1600" dirty="0" smtClean="0"/>
              <a:t>защиту от пиковых нагрузок</a:t>
            </a:r>
          </a:p>
          <a:p>
            <a:pPr lvl="1"/>
            <a:r>
              <a:rPr lang="ru-RU" sz="1600" dirty="0" smtClean="0"/>
              <a:t>сокращение плановых отключений</a:t>
            </a:r>
          </a:p>
          <a:p>
            <a:r>
              <a:rPr lang="ru-RU" sz="2000" b="1" dirty="0" smtClean="0"/>
              <a:t>Конфигурация</a:t>
            </a:r>
          </a:p>
          <a:p>
            <a:pPr lvl="1"/>
            <a:r>
              <a:rPr lang="ru-RU" sz="1600" dirty="0" smtClean="0"/>
              <a:t>отдельные приложения, отдельные БД</a:t>
            </a:r>
          </a:p>
          <a:p>
            <a:pPr lvl="1"/>
            <a:r>
              <a:rPr lang="ru-RU" sz="1600" dirty="0" smtClean="0">
                <a:solidFill>
                  <a:schemeClr val="tx1"/>
                </a:solidFill>
              </a:rPr>
              <a:t>актив–пассив</a:t>
            </a:r>
            <a:r>
              <a:rPr lang="en-US" sz="1600" dirty="0" smtClean="0">
                <a:solidFill>
                  <a:schemeClr val="tx1"/>
                </a:solidFill>
              </a:rPr>
              <a:t> </a:t>
            </a:r>
            <a:r>
              <a:rPr lang="ru-RU" sz="1600" dirty="0" smtClean="0">
                <a:solidFill>
                  <a:schemeClr val="tx1"/>
                </a:solidFill>
              </a:rPr>
              <a:t>(</a:t>
            </a:r>
            <a:r>
              <a:rPr lang="en-US" sz="1600" dirty="0" smtClean="0">
                <a:solidFill>
                  <a:schemeClr val="tx1"/>
                </a:solidFill>
              </a:rPr>
              <a:t>N:1 </a:t>
            </a:r>
            <a:r>
              <a:rPr lang="ru-RU" sz="1600" dirty="0" smtClean="0">
                <a:solidFill>
                  <a:schemeClr val="tx1"/>
                </a:solidFill>
              </a:rPr>
              <a:t>или </a:t>
            </a:r>
            <a:r>
              <a:rPr lang="en-US" sz="1600" dirty="0" smtClean="0">
                <a:solidFill>
                  <a:schemeClr val="tx1"/>
                </a:solidFill>
              </a:rPr>
              <a:t>N:2)</a:t>
            </a:r>
            <a:endParaRPr lang="ru-RU" sz="1600" dirty="0" smtClean="0">
              <a:solidFill>
                <a:schemeClr val="tx1"/>
              </a:solidFill>
            </a:endParaRPr>
          </a:p>
          <a:p>
            <a:pPr lvl="1"/>
            <a:r>
              <a:rPr lang="ru-RU" sz="1600" dirty="0" smtClean="0">
                <a:solidFill>
                  <a:schemeClr val="tx1"/>
                </a:solidFill>
              </a:rPr>
              <a:t>актив–</a:t>
            </a:r>
            <a:r>
              <a:rPr lang="ru-RU" sz="1600" dirty="0" err="1" smtClean="0">
                <a:solidFill>
                  <a:schemeClr val="tx1"/>
                </a:solidFill>
              </a:rPr>
              <a:t>актив</a:t>
            </a:r>
            <a:r>
              <a:rPr lang="en-US" sz="1600" dirty="0" smtClean="0">
                <a:solidFill>
                  <a:schemeClr val="tx1"/>
                </a:solidFill>
              </a:rPr>
              <a:t> (</a:t>
            </a:r>
            <a:r>
              <a:rPr lang="ru-RU" sz="1600" dirty="0" smtClean="0">
                <a:solidFill>
                  <a:schemeClr val="tx1"/>
                </a:solidFill>
              </a:rPr>
              <a:t>как на картинке)</a:t>
            </a:r>
          </a:p>
          <a:p>
            <a:r>
              <a:rPr lang="ru-RU" sz="2000" b="1" dirty="0" smtClean="0">
                <a:solidFill>
                  <a:schemeClr val="tx1"/>
                </a:solidFill>
              </a:rPr>
              <a:t>Технологические особенности</a:t>
            </a:r>
          </a:p>
          <a:p>
            <a:pPr lvl="1"/>
            <a:r>
              <a:rPr lang="ru-RU" sz="1600" dirty="0" smtClean="0">
                <a:solidFill>
                  <a:schemeClr val="tx1"/>
                </a:solidFill>
              </a:rPr>
              <a:t>перераспределение нагрузки прозрачно для пользователей</a:t>
            </a:r>
          </a:p>
        </p:txBody>
      </p:sp>
      <p:grpSp>
        <p:nvGrpSpPr>
          <p:cNvPr id="52" name="Group 4"/>
          <p:cNvGrpSpPr>
            <a:grpSpLocks/>
          </p:cNvGrpSpPr>
          <p:nvPr/>
        </p:nvGrpSpPr>
        <p:grpSpPr bwMode="auto">
          <a:xfrm>
            <a:off x="4911047" y="1333273"/>
            <a:ext cx="4077378" cy="4114252"/>
            <a:chOff x="3843" y="1025"/>
            <a:chExt cx="1637" cy="2501"/>
          </a:xfrm>
        </p:grpSpPr>
        <p:sp>
          <p:nvSpPr>
            <p:cNvPr id="53" name="Rectangle 5"/>
            <p:cNvSpPr>
              <a:spLocks noChangeArrowheads="1"/>
            </p:cNvSpPr>
            <p:nvPr/>
          </p:nvSpPr>
          <p:spPr bwMode="gray">
            <a:xfrm>
              <a:off x="3843" y="1025"/>
              <a:ext cx="1637" cy="2501"/>
            </a:xfrm>
            <a:prstGeom prst="rect">
              <a:avLst/>
            </a:prstGeom>
            <a:solidFill>
              <a:srgbClr val="C1BA91">
                <a:alpha val="50195"/>
              </a:srgbClr>
            </a:solidFill>
            <a:ln w="9525">
              <a:noFill/>
              <a:miter lim="800000"/>
              <a:headEnd/>
              <a:tailEnd/>
            </a:ln>
          </p:spPr>
          <p:txBody>
            <a:bodyPr wrap="none" anchor="ctr"/>
            <a:lstStyle/>
            <a:p>
              <a:endParaRPr lang="en-US"/>
            </a:p>
          </p:txBody>
        </p:sp>
        <p:grpSp>
          <p:nvGrpSpPr>
            <p:cNvPr id="54" name="Group 6"/>
            <p:cNvGrpSpPr>
              <a:grpSpLocks/>
            </p:cNvGrpSpPr>
            <p:nvPr/>
          </p:nvGrpSpPr>
          <p:grpSpPr bwMode="auto">
            <a:xfrm>
              <a:off x="3922" y="1116"/>
              <a:ext cx="1511" cy="1034"/>
              <a:chOff x="3922" y="1116"/>
              <a:chExt cx="1511" cy="1034"/>
            </a:xfrm>
          </p:grpSpPr>
          <p:sp>
            <p:nvSpPr>
              <p:cNvPr id="80" name="Rectangle 7"/>
              <p:cNvSpPr>
                <a:spLocks noChangeArrowheads="1"/>
              </p:cNvSpPr>
              <p:nvPr/>
            </p:nvSpPr>
            <p:spPr bwMode="gray">
              <a:xfrm>
                <a:off x="5171" y="1124"/>
                <a:ext cx="209" cy="538"/>
              </a:xfrm>
              <a:prstGeom prst="rect">
                <a:avLst/>
              </a:prstGeom>
              <a:solidFill>
                <a:schemeClr val="bg1"/>
              </a:solidFill>
              <a:ln w="9525">
                <a:noFill/>
                <a:miter lim="800000"/>
                <a:headEnd/>
                <a:tailEnd/>
              </a:ln>
            </p:spPr>
            <p:txBody>
              <a:bodyPr wrap="none" anchor="ctr"/>
              <a:lstStyle/>
              <a:p>
                <a:endParaRPr lang="en-US"/>
              </a:p>
            </p:txBody>
          </p:sp>
          <p:sp>
            <p:nvSpPr>
              <p:cNvPr id="81" name="Rectangle 8"/>
              <p:cNvSpPr>
                <a:spLocks noChangeArrowheads="1"/>
              </p:cNvSpPr>
              <p:nvPr/>
            </p:nvSpPr>
            <p:spPr bwMode="gray">
              <a:xfrm>
                <a:off x="5165" y="1392"/>
                <a:ext cx="212" cy="269"/>
              </a:xfrm>
              <a:prstGeom prst="rect">
                <a:avLst/>
              </a:prstGeom>
              <a:solidFill>
                <a:schemeClr val="hlink"/>
              </a:solidFill>
              <a:ln w="9525">
                <a:noFill/>
                <a:miter lim="800000"/>
                <a:headEnd/>
                <a:tailEnd/>
              </a:ln>
            </p:spPr>
            <p:txBody>
              <a:bodyPr wrap="none" anchor="ctr"/>
              <a:lstStyle/>
              <a:p>
                <a:endParaRPr lang="en-US"/>
              </a:p>
            </p:txBody>
          </p:sp>
          <p:sp>
            <p:nvSpPr>
              <p:cNvPr id="82" name="Rectangle 9"/>
              <p:cNvSpPr>
                <a:spLocks noChangeArrowheads="1"/>
              </p:cNvSpPr>
              <p:nvPr/>
            </p:nvSpPr>
            <p:spPr bwMode="gray">
              <a:xfrm>
                <a:off x="5166" y="1126"/>
                <a:ext cx="217" cy="532"/>
              </a:xfrm>
              <a:prstGeom prst="rect">
                <a:avLst/>
              </a:prstGeom>
              <a:noFill/>
              <a:ln w="38100">
                <a:solidFill>
                  <a:schemeClr val="tx1"/>
                </a:solidFill>
                <a:miter lim="800000"/>
                <a:headEnd/>
                <a:tailEnd/>
              </a:ln>
            </p:spPr>
            <p:txBody>
              <a:bodyPr wrap="none" anchor="ctr"/>
              <a:lstStyle/>
              <a:p>
                <a:endParaRPr lang="en-US"/>
              </a:p>
            </p:txBody>
          </p:sp>
          <p:sp>
            <p:nvSpPr>
              <p:cNvPr id="83" name="Rectangle 10"/>
              <p:cNvSpPr>
                <a:spLocks noChangeArrowheads="1"/>
              </p:cNvSpPr>
              <p:nvPr/>
            </p:nvSpPr>
            <p:spPr bwMode="gray">
              <a:xfrm>
                <a:off x="4286" y="1124"/>
                <a:ext cx="209" cy="538"/>
              </a:xfrm>
              <a:prstGeom prst="rect">
                <a:avLst/>
              </a:prstGeom>
              <a:solidFill>
                <a:schemeClr val="bg1"/>
              </a:solidFill>
              <a:ln w="9525">
                <a:noFill/>
                <a:miter lim="800000"/>
                <a:headEnd/>
                <a:tailEnd/>
              </a:ln>
            </p:spPr>
            <p:txBody>
              <a:bodyPr wrap="none" anchor="ctr"/>
              <a:lstStyle/>
              <a:p>
                <a:endParaRPr lang="en-US"/>
              </a:p>
            </p:txBody>
          </p:sp>
          <p:pic>
            <p:nvPicPr>
              <p:cNvPr id="84" name="Picture 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4545" y="1826"/>
                <a:ext cx="249" cy="156"/>
              </a:xfrm>
              <a:prstGeom prst="rect">
                <a:avLst/>
              </a:prstGeom>
              <a:noFill/>
              <a:ln w="9525">
                <a:noFill/>
                <a:miter lim="800000"/>
                <a:headEnd/>
                <a:tailEnd/>
              </a:ln>
            </p:spPr>
          </p:pic>
          <p:sp>
            <p:nvSpPr>
              <p:cNvPr id="85" name="Line 12"/>
              <p:cNvSpPr>
                <a:spLocks noChangeShapeType="1"/>
              </p:cNvSpPr>
              <p:nvPr/>
            </p:nvSpPr>
            <p:spPr bwMode="gray">
              <a:xfrm>
                <a:off x="4399" y="1661"/>
                <a:ext cx="175" cy="150"/>
              </a:xfrm>
              <a:prstGeom prst="line">
                <a:avLst/>
              </a:prstGeom>
              <a:noFill/>
              <a:ln w="28575">
                <a:solidFill>
                  <a:schemeClr val="tx1"/>
                </a:solidFill>
                <a:round/>
                <a:headEnd/>
                <a:tailEnd/>
              </a:ln>
            </p:spPr>
            <p:txBody>
              <a:bodyPr/>
              <a:lstStyle/>
              <a:p>
                <a:endParaRPr lang="en-US"/>
              </a:p>
            </p:txBody>
          </p:sp>
          <p:sp>
            <p:nvSpPr>
              <p:cNvPr id="86" name="Rectangle 13"/>
              <p:cNvSpPr>
                <a:spLocks noChangeArrowheads="1"/>
              </p:cNvSpPr>
              <p:nvPr/>
            </p:nvSpPr>
            <p:spPr bwMode="gray">
              <a:xfrm>
                <a:off x="4280" y="1392"/>
                <a:ext cx="212" cy="269"/>
              </a:xfrm>
              <a:prstGeom prst="rect">
                <a:avLst/>
              </a:prstGeom>
              <a:solidFill>
                <a:schemeClr val="hlink"/>
              </a:solidFill>
              <a:ln w="9525">
                <a:noFill/>
                <a:miter lim="800000"/>
                <a:headEnd/>
                <a:tailEnd/>
              </a:ln>
            </p:spPr>
            <p:txBody>
              <a:bodyPr wrap="none" anchor="ctr"/>
              <a:lstStyle/>
              <a:p>
                <a:endParaRPr lang="en-US"/>
              </a:p>
            </p:txBody>
          </p:sp>
          <p:sp>
            <p:nvSpPr>
              <p:cNvPr id="87" name="Rectangle 14"/>
              <p:cNvSpPr>
                <a:spLocks noChangeArrowheads="1"/>
              </p:cNvSpPr>
              <p:nvPr/>
            </p:nvSpPr>
            <p:spPr bwMode="gray">
              <a:xfrm>
                <a:off x="4281" y="1126"/>
                <a:ext cx="217" cy="532"/>
              </a:xfrm>
              <a:prstGeom prst="rect">
                <a:avLst/>
              </a:prstGeom>
              <a:noFill/>
              <a:ln w="38100">
                <a:solidFill>
                  <a:schemeClr val="tx1"/>
                </a:solidFill>
                <a:miter lim="800000"/>
                <a:headEnd/>
                <a:tailEnd/>
              </a:ln>
            </p:spPr>
            <p:txBody>
              <a:bodyPr wrap="none" anchor="ctr"/>
              <a:lstStyle/>
              <a:p>
                <a:endParaRPr lang="en-US"/>
              </a:p>
            </p:txBody>
          </p:sp>
          <p:sp>
            <p:nvSpPr>
              <p:cNvPr id="88" name="Rectangle 15"/>
              <p:cNvSpPr>
                <a:spLocks noChangeArrowheads="1"/>
              </p:cNvSpPr>
              <p:nvPr/>
            </p:nvSpPr>
            <p:spPr bwMode="gray">
              <a:xfrm>
                <a:off x="4631" y="1116"/>
                <a:ext cx="209" cy="538"/>
              </a:xfrm>
              <a:prstGeom prst="rect">
                <a:avLst/>
              </a:prstGeom>
              <a:solidFill>
                <a:schemeClr val="bg1"/>
              </a:solidFill>
              <a:ln w="9525">
                <a:noFill/>
                <a:miter lim="800000"/>
                <a:headEnd/>
                <a:tailEnd/>
              </a:ln>
            </p:spPr>
            <p:txBody>
              <a:bodyPr wrap="none" anchor="ctr"/>
              <a:lstStyle/>
              <a:p>
                <a:endParaRPr lang="en-US"/>
              </a:p>
            </p:txBody>
          </p:sp>
          <p:sp>
            <p:nvSpPr>
              <p:cNvPr id="89" name="Line 16"/>
              <p:cNvSpPr>
                <a:spLocks noChangeShapeType="1"/>
              </p:cNvSpPr>
              <p:nvPr/>
            </p:nvSpPr>
            <p:spPr bwMode="gray">
              <a:xfrm flipH="1">
                <a:off x="4668" y="1655"/>
                <a:ext cx="76" cy="150"/>
              </a:xfrm>
              <a:prstGeom prst="line">
                <a:avLst/>
              </a:prstGeom>
              <a:noFill/>
              <a:ln w="28575">
                <a:solidFill>
                  <a:schemeClr val="tx1"/>
                </a:solidFill>
                <a:round/>
                <a:headEnd/>
                <a:tailEnd/>
              </a:ln>
            </p:spPr>
            <p:txBody>
              <a:bodyPr/>
              <a:lstStyle/>
              <a:p>
                <a:endParaRPr lang="en-US"/>
              </a:p>
            </p:txBody>
          </p:sp>
          <p:sp>
            <p:nvSpPr>
              <p:cNvPr id="90" name="Rectangle 17"/>
              <p:cNvSpPr>
                <a:spLocks noChangeArrowheads="1"/>
              </p:cNvSpPr>
              <p:nvPr/>
            </p:nvSpPr>
            <p:spPr bwMode="gray">
              <a:xfrm>
                <a:off x="4630" y="1392"/>
                <a:ext cx="212" cy="266"/>
              </a:xfrm>
              <a:prstGeom prst="rect">
                <a:avLst/>
              </a:prstGeom>
              <a:solidFill>
                <a:schemeClr val="hlink"/>
              </a:solidFill>
              <a:ln w="9525">
                <a:noFill/>
                <a:miter lim="800000"/>
                <a:headEnd/>
                <a:tailEnd/>
              </a:ln>
            </p:spPr>
            <p:txBody>
              <a:bodyPr wrap="none" anchor="ctr"/>
              <a:lstStyle/>
              <a:p>
                <a:endParaRPr lang="en-US"/>
              </a:p>
            </p:txBody>
          </p:sp>
          <p:sp>
            <p:nvSpPr>
              <p:cNvPr id="91" name="Rectangle 18"/>
              <p:cNvSpPr>
                <a:spLocks noChangeArrowheads="1"/>
              </p:cNvSpPr>
              <p:nvPr/>
            </p:nvSpPr>
            <p:spPr bwMode="gray">
              <a:xfrm>
                <a:off x="4630" y="1126"/>
                <a:ext cx="217" cy="532"/>
              </a:xfrm>
              <a:prstGeom prst="rect">
                <a:avLst/>
              </a:prstGeom>
              <a:noFill/>
              <a:ln w="38100">
                <a:solidFill>
                  <a:schemeClr val="tx1"/>
                </a:solidFill>
                <a:miter lim="800000"/>
                <a:headEnd/>
                <a:tailEnd/>
              </a:ln>
            </p:spPr>
            <p:txBody>
              <a:bodyPr wrap="none" anchor="ctr"/>
              <a:lstStyle/>
              <a:p>
                <a:endParaRPr lang="en-US"/>
              </a:p>
            </p:txBody>
          </p:sp>
          <p:sp>
            <p:nvSpPr>
              <p:cNvPr id="92" name="Text Box 19"/>
              <p:cNvSpPr txBox="1">
                <a:spLocks noChangeArrowheads="1"/>
              </p:cNvSpPr>
              <p:nvPr/>
            </p:nvSpPr>
            <p:spPr bwMode="gray">
              <a:xfrm>
                <a:off x="4992" y="1260"/>
                <a:ext cx="88" cy="144"/>
              </a:xfrm>
              <a:prstGeom prst="rect">
                <a:avLst/>
              </a:prstGeom>
              <a:noFill/>
              <a:ln w="9525">
                <a:noFill/>
                <a:miter lim="800000"/>
                <a:headEnd/>
                <a:tailEnd/>
              </a:ln>
            </p:spPr>
            <p:txBody>
              <a:bodyPr wrap="none" lIns="0" tIns="0" rIns="0" bIns="0">
                <a:spAutoFit/>
              </a:bodyPr>
              <a:lstStyle/>
              <a:p>
                <a:pPr algn="r"/>
                <a:r>
                  <a:rPr lang="en-US" sz="2000"/>
                  <a:t>…</a:t>
                </a:r>
              </a:p>
            </p:txBody>
          </p:sp>
          <p:sp>
            <p:nvSpPr>
              <p:cNvPr id="93" name="Line 20"/>
              <p:cNvSpPr>
                <a:spLocks noChangeShapeType="1"/>
              </p:cNvSpPr>
              <p:nvPr/>
            </p:nvSpPr>
            <p:spPr bwMode="gray">
              <a:xfrm flipH="1">
                <a:off x="4788" y="1661"/>
                <a:ext cx="524" cy="150"/>
              </a:xfrm>
              <a:prstGeom prst="line">
                <a:avLst/>
              </a:prstGeom>
              <a:noFill/>
              <a:ln w="28575">
                <a:solidFill>
                  <a:schemeClr val="tx1"/>
                </a:solidFill>
                <a:round/>
                <a:headEnd/>
                <a:tailEnd/>
              </a:ln>
            </p:spPr>
            <p:txBody>
              <a:bodyPr/>
              <a:lstStyle/>
              <a:p>
                <a:endParaRPr lang="en-US"/>
              </a:p>
            </p:txBody>
          </p:sp>
          <p:sp>
            <p:nvSpPr>
              <p:cNvPr id="94" name="Text Box 21"/>
              <p:cNvSpPr txBox="1">
                <a:spLocks noChangeArrowheads="1"/>
              </p:cNvSpPr>
              <p:nvPr/>
            </p:nvSpPr>
            <p:spPr bwMode="gray">
              <a:xfrm rot="-5400000">
                <a:off x="4582" y="1714"/>
                <a:ext cx="187" cy="685"/>
              </a:xfrm>
              <a:prstGeom prst="rect">
                <a:avLst/>
              </a:prstGeom>
              <a:noFill/>
              <a:ln w="9525">
                <a:noFill/>
                <a:miter lim="800000"/>
                <a:headEnd/>
                <a:tailEnd/>
              </a:ln>
            </p:spPr>
            <p:txBody>
              <a:bodyPr vert="eaVert" wrap="none">
                <a:spAutoFit/>
              </a:bodyPr>
              <a:lstStyle/>
              <a:p>
                <a:r>
                  <a:rPr lang="en-US" sz="1400"/>
                  <a:t>NORMAL OPERATION</a:t>
                </a:r>
              </a:p>
            </p:txBody>
          </p:sp>
          <p:sp>
            <p:nvSpPr>
              <p:cNvPr id="95" name="Text Box 22"/>
              <p:cNvSpPr txBox="1">
                <a:spLocks noChangeArrowheads="1"/>
              </p:cNvSpPr>
              <p:nvPr/>
            </p:nvSpPr>
            <p:spPr bwMode="gray">
              <a:xfrm>
                <a:off x="3994" y="1410"/>
                <a:ext cx="180" cy="123"/>
              </a:xfrm>
              <a:prstGeom prst="rect">
                <a:avLst/>
              </a:prstGeom>
              <a:noFill/>
              <a:ln w="9525">
                <a:noFill/>
                <a:miter lim="800000"/>
                <a:headEnd/>
                <a:tailEnd/>
              </a:ln>
            </p:spPr>
            <p:txBody>
              <a:bodyPr wrap="none" lIns="0" tIns="0" rIns="0" bIns="0">
                <a:spAutoFit/>
              </a:bodyPr>
              <a:lstStyle/>
              <a:p>
                <a:pPr>
                  <a:lnSpc>
                    <a:spcPct val="85000"/>
                  </a:lnSpc>
                </a:pPr>
                <a:r>
                  <a:rPr lang="en-US" sz="1000"/>
                  <a:t>SERVER</a:t>
                </a:r>
                <a:br>
                  <a:rPr lang="en-US" sz="1000"/>
                </a:br>
                <a:r>
                  <a:rPr lang="en-US" sz="1000"/>
                  <a:t>LOAD</a:t>
                </a:r>
              </a:p>
            </p:txBody>
          </p:sp>
          <p:sp>
            <p:nvSpPr>
              <p:cNvPr id="96" name="Line 23"/>
              <p:cNvSpPr>
                <a:spLocks noChangeShapeType="1"/>
              </p:cNvSpPr>
              <p:nvPr/>
            </p:nvSpPr>
            <p:spPr bwMode="gray">
              <a:xfrm flipH="1">
                <a:off x="3922" y="1392"/>
                <a:ext cx="568" cy="0"/>
              </a:xfrm>
              <a:prstGeom prst="line">
                <a:avLst/>
              </a:prstGeom>
              <a:noFill/>
              <a:ln w="9525">
                <a:solidFill>
                  <a:schemeClr val="tx1"/>
                </a:solidFill>
                <a:round/>
                <a:headEnd/>
                <a:tailEnd/>
              </a:ln>
            </p:spPr>
            <p:txBody>
              <a:bodyPr/>
              <a:lstStyle/>
              <a:p>
                <a:endParaRPr lang="en-US"/>
              </a:p>
            </p:txBody>
          </p:sp>
          <p:sp>
            <p:nvSpPr>
              <p:cNvPr id="97" name="Line 24"/>
              <p:cNvSpPr>
                <a:spLocks noChangeShapeType="1"/>
              </p:cNvSpPr>
              <p:nvPr/>
            </p:nvSpPr>
            <p:spPr bwMode="gray">
              <a:xfrm flipH="1">
                <a:off x="4324" y="1392"/>
                <a:ext cx="568" cy="0"/>
              </a:xfrm>
              <a:prstGeom prst="line">
                <a:avLst/>
              </a:prstGeom>
              <a:noFill/>
              <a:ln w="9525">
                <a:solidFill>
                  <a:schemeClr val="tx1"/>
                </a:solidFill>
                <a:round/>
                <a:headEnd/>
                <a:tailEnd/>
              </a:ln>
            </p:spPr>
            <p:txBody>
              <a:bodyPr/>
              <a:lstStyle/>
              <a:p>
                <a:endParaRPr lang="en-US"/>
              </a:p>
            </p:txBody>
          </p:sp>
          <p:sp>
            <p:nvSpPr>
              <p:cNvPr id="98" name="Line 25"/>
              <p:cNvSpPr>
                <a:spLocks noChangeShapeType="1"/>
              </p:cNvSpPr>
              <p:nvPr/>
            </p:nvSpPr>
            <p:spPr bwMode="gray">
              <a:xfrm flipH="1">
                <a:off x="5109" y="1392"/>
                <a:ext cx="324" cy="0"/>
              </a:xfrm>
              <a:prstGeom prst="line">
                <a:avLst/>
              </a:prstGeom>
              <a:noFill/>
              <a:ln w="9525">
                <a:solidFill>
                  <a:schemeClr val="tx1"/>
                </a:solidFill>
                <a:round/>
                <a:headEnd/>
                <a:tailEnd/>
              </a:ln>
            </p:spPr>
            <p:txBody>
              <a:bodyPr/>
              <a:lstStyle/>
              <a:p>
                <a:endParaRPr lang="en-US"/>
              </a:p>
            </p:txBody>
          </p:sp>
        </p:grpSp>
        <p:grpSp>
          <p:nvGrpSpPr>
            <p:cNvPr id="55" name="Group 26"/>
            <p:cNvGrpSpPr>
              <a:grpSpLocks/>
            </p:cNvGrpSpPr>
            <p:nvPr/>
          </p:nvGrpSpPr>
          <p:grpSpPr bwMode="auto">
            <a:xfrm>
              <a:off x="3922" y="2326"/>
              <a:ext cx="1511" cy="1132"/>
              <a:chOff x="3922" y="2326"/>
              <a:chExt cx="1511" cy="1132"/>
            </a:xfrm>
          </p:grpSpPr>
          <p:sp>
            <p:nvSpPr>
              <p:cNvPr id="56" name="Rectangle 27"/>
              <p:cNvSpPr>
                <a:spLocks noChangeArrowheads="1"/>
              </p:cNvSpPr>
              <p:nvPr/>
            </p:nvSpPr>
            <p:spPr bwMode="gray">
              <a:xfrm>
                <a:off x="4631" y="2423"/>
                <a:ext cx="209" cy="538"/>
              </a:xfrm>
              <a:prstGeom prst="rect">
                <a:avLst/>
              </a:prstGeom>
              <a:solidFill>
                <a:srgbClr val="DEDAC4"/>
              </a:solidFill>
              <a:ln w="9525">
                <a:noFill/>
                <a:miter lim="800000"/>
                <a:headEnd/>
                <a:tailEnd/>
              </a:ln>
            </p:spPr>
            <p:txBody>
              <a:bodyPr wrap="none" anchor="ctr"/>
              <a:lstStyle/>
              <a:p>
                <a:endParaRPr lang="en-US"/>
              </a:p>
            </p:txBody>
          </p:sp>
          <p:sp>
            <p:nvSpPr>
              <p:cNvPr id="57" name="Rectangle 28"/>
              <p:cNvSpPr>
                <a:spLocks noChangeArrowheads="1"/>
              </p:cNvSpPr>
              <p:nvPr/>
            </p:nvSpPr>
            <p:spPr bwMode="gray">
              <a:xfrm>
                <a:off x="4629" y="2699"/>
                <a:ext cx="212" cy="269"/>
              </a:xfrm>
              <a:prstGeom prst="rect">
                <a:avLst/>
              </a:prstGeom>
              <a:solidFill>
                <a:srgbClr val="959071">
                  <a:alpha val="50195"/>
                </a:srgbClr>
              </a:solidFill>
              <a:ln w="9525">
                <a:noFill/>
                <a:miter lim="800000"/>
                <a:headEnd/>
                <a:tailEnd/>
              </a:ln>
            </p:spPr>
            <p:txBody>
              <a:bodyPr wrap="none" anchor="ctr"/>
              <a:lstStyle/>
              <a:p>
                <a:endParaRPr lang="en-US"/>
              </a:p>
            </p:txBody>
          </p:sp>
          <p:sp>
            <p:nvSpPr>
              <p:cNvPr id="58" name="Line 29"/>
              <p:cNvSpPr>
                <a:spLocks noChangeShapeType="1"/>
              </p:cNvSpPr>
              <p:nvPr/>
            </p:nvSpPr>
            <p:spPr bwMode="gray">
              <a:xfrm flipH="1">
                <a:off x="4528" y="2699"/>
                <a:ext cx="364" cy="0"/>
              </a:xfrm>
              <a:prstGeom prst="line">
                <a:avLst/>
              </a:prstGeom>
              <a:noFill/>
              <a:ln w="9525">
                <a:solidFill>
                  <a:srgbClr val="959071"/>
                </a:solidFill>
                <a:round/>
                <a:headEnd/>
                <a:tailEnd/>
              </a:ln>
            </p:spPr>
            <p:txBody>
              <a:bodyPr/>
              <a:lstStyle/>
              <a:p>
                <a:endParaRPr lang="en-US"/>
              </a:p>
            </p:txBody>
          </p:sp>
          <p:sp>
            <p:nvSpPr>
              <p:cNvPr id="59" name="Rectangle 30"/>
              <p:cNvSpPr>
                <a:spLocks noChangeArrowheads="1"/>
              </p:cNvSpPr>
              <p:nvPr/>
            </p:nvSpPr>
            <p:spPr bwMode="gray">
              <a:xfrm>
                <a:off x="5171" y="2431"/>
                <a:ext cx="209" cy="538"/>
              </a:xfrm>
              <a:prstGeom prst="rect">
                <a:avLst/>
              </a:prstGeom>
              <a:solidFill>
                <a:schemeClr val="bg1"/>
              </a:solidFill>
              <a:ln w="9525">
                <a:noFill/>
                <a:miter lim="800000"/>
                <a:headEnd/>
                <a:tailEnd/>
              </a:ln>
            </p:spPr>
            <p:txBody>
              <a:bodyPr wrap="none" anchor="ctr"/>
              <a:lstStyle/>
              <a:p>
                <a:endParaRPr lang="en-US"/>
              </a:p>
            </p:txBody>
          </p:sp>
          <p:sp>
            <p:nvSpPr>
              <p:cNvPr id="60" name="Rectangle 31"/>
              <p:cNvSpPr>
                <a:spLocks noChangeArrowheads="1"/>
              </p:cNvSpPr>
              <p:nvPr/>
            </p:nvSpPr>
            <p:spPr bwMode="gray">
              <a:xfrm>
                <a:off x="5165" y="2570"/>
                <a:ext cx="212" cy="269"/>
              </a:xfrm>
              <a:prstGeom prst="rect">
                <a:avLst/>
              </a:prstGeom>
              <a:solidFill>
                <a:srgbClr val="FFFF99"/>
              </a:solidFill>
              <a:ln w="9525">
                <a:noFill/>
                <a:miter lim="800000"/>
                <a:headEnd/>
                <a:tailEnd/>
              </a:ln>
            </p:spPr>
            <p:txBody>
              <a:bodyPr wrap="none" anchor="ctr"/>
              <a:lstStyle/>
              <a:p>
                <a:endParaRPr lang="en-US"/>
              </a:p>
            </p:txBody>
          </p:sp>
          <p:sp>
            <p:nvSpPr>
              <p:cNvPr id="61" name="Rectangle 32"/>
              <p:cNvSpPr>
                <a:spLocks noChangeArrowheads="1"/>
              </p:cNvSpPr>
              <p:nvPr/>
            </p:nvSpPr>
            <p:spPr bwMode="gray">
              <a:xfrm>
                <a:off x="5165" y="2699"/>
                <a:ext cx="212" cy="269"/>
              </a:xfrm>
              <a:prstGeom prst="rect">
                <a:avLst/>
              </a:prstGeom>
              <a:solidFill>
                <a:schemeClr val="hlink"/>
              </a:solidFill>
              <a:ln w="9525">
                <a:noFill/>
                <a:miter lim="800000"/>
                <a:headEnd/>
                <a:tailEnd/>
              </a:ln>
            </p:spPr>
            <p:txBody>
              <a:bodyPr wrap="none" anchor="ctr"/>
              <a:lstStyle/>
              <a:p>
                <a:endParaRPr lang="en-US"/>
              </a:p>
            </p:txBody>
          </p:sp>
          <p:sp>
            <p:nvSpPr>
              <p:cNvPr id="62" name="Rectangle 33"/>
              <p:cNvSpPr>
                <a:spLocks noChangeArrowheads="1"/>
              </p:cNvSpPr>
              <p:nvPr/>
            </p:nvSpPr>
            <p:spPr bwMode="gray">
              <a:xfrm>
                <a:off x="5166" y="2433"/>
                <a:ext cx="217" cy="532"/>
              </a:xfrm>
              <a:prstGeom prst="rect">
                <a:avLst/>
              </a:prstGeom>
              <a:noFill/>
              <a:ln w="38100">
                <a:solidFill>
                  <a:schemeClr val="tx1"/>
                </a:solidFill>
                <a:miter lim="800000"/>
                <a:headEnd/>
                <a:tailEnd/>
              </a:ln>
            </p:spPr>
            <p:txBody>
              <a:bodyPr wrap="none" anchor="ctr"/>
              <a:lstStyle/>
              <a:p>
                <a:endParaRPr lang="en-US"/>
              </a:p>
            </p:txBody>
          </p:sp>
          <p:sp>
            <p:nvSpPr>
              <p:cNvPr id="63" name="Rectangle 34"/>
              <p:cNvSpPr>
                <a:spLocks noChangeArrowheads="1"/>
              </p:cNvSpPr>
              <p:nvPr/>
            </p:nvSpPr>
            <p:spPr bwMode="gray">
              <a:xfrm>
                <a:off x="4286" y="2431"/>
                <a:ext cx="209" cy="538"/>
              </a:xfrm>
              <a:prstGeom prst="rect">
                <a:avLst/>
              </a:prstGeom>
              <a:solidFill>
                <a:schemeClr val="bg1"/>
              </a:solidFill>
              <a:ln w="9525">
                <a:noFill/>
                <a:miter lim="800000"/>
                <a:headEnd/>
                <a:tailEnd/>
              </a:ln>
            </p:spPr>
            <p:txBody>
              <a:bodyPr wrap="none" anchor="ctr"/>
              <a:lstStyle/>
              <a:p>
                <a:endParaRPr lang="en-US"/>
              </a:p>
            </p:txBody>
          </p:sp>
          <p:sp>
            <p:nvSpPr>
              <p:cNvPr id="64" name="Rectangle 35"/>
              <p:cNvSpPr>
                <a:spLocks noChangeArrowheads="1"/>
              </p:cNvSpPr>
              <p:nvPr/>
            </p:nvSpPr>
            <p:spPr bwMode="gray">
              <a:xfrm>
                <a:off x="4280" y="2570"/>
                <a:ext cx="212" cy="269"/>
              </a:xfrm>
              <a:prstGeom prst="rect">
                <a:avLst/>
              </a:prstGeom>
              <a:solidFill>
                <a:srgbClr val="FFFF99"/>
              </a:solidFill>
              <a:ln w="9525">
                <a:noFill/>
                <a:miter lim="800000"/>
                <a:headEnd/>
                <a:tailEnd/>
              </a:ln>
            </p:spPr>
            <p:txBody>
              <a:bodyPr wrap="none" anchor="ctr"/>
              <a:lstStyle/>
              <a:p>
                <a:endParaRPr lang="en-US"/>
              </a:p>
            </p:txBody>
          </p:sp>
          <p:pic>
            <p:nvPicPr>
              <p:cNvPr id="65" name="Picture 3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4545" y="3133"/>
                <a:ext cx="249" cy="156"/>
              </a:xfrm>
              <a:prstGeom prst="rect">
                <a:avLst/>
              </a:prstGeom>
              <a:noFill/>
              <a:ln w="9525">
                <a:noFill/>
                <a:miter lim="800000"/>
                <a:headEnd/>
                <a:tailEnd/>
              </a:ln>
            </p:spPr>
          </p:pic>
          <p:sp>
            <p:nvSpPr>
              <p:cNvPr id="66" name="Line 37"/>
              <p:cNvSpPr>
                <a:spLocks noChangeShapeType="1"/>
              </p:cNvSpPr>
              <p:nvPr/>
            </p:nvSpPr>
            <p:spPr bwMode="gray">
              <a:xfrm>
                <a:off x="4399" y="2968"/>
                <a:ext cx="175" cy="150"/>
              </a:xfrm>
              <a:prstGeom prst="line">
                <a:avLst/>
              </a:prstGeom>
              <a:noFill/>
              <a:ln w="28575">
                <a:solidFill>
                  <a:schemeClr val="tx1"/>
                </a:solidFill>
                <a:round/>
                <a:headEnd/>
                <a:tailEnd/>
              </a:ln>
            </p:spPr>
            <p:txBody>
              <a:bodyPr/>
              <a:lstStyle/>
              <a:p>
                <a:endParaRPr lang="en-US"/>
              </a:p>
            </p:txBody>
          </p:sp>
          <p:sp>
            <p:nvSpPr>
              <p:cNvPr id="67" name="Rectangle 38"/>
              <p:cNvSpPr>
                <a:spLocks noChangeArrowheads="1"/>
              </p:cNvSpPr>
              <p:nvPr/>
            </p:nvSpPr>
            <p:spPr bwMode="gray">
              <a:xfrm>
                <a:off x="4280" y="2699"/>
                <a:ext cx="212" cy="269"/>
              </a:xfrm>
              <a:prstGeom prst="rect">
                <a:avLst/>
              </a:prstGeom>
              <a:solidFill>
                <a:schemeClr val="hlink"/>
              </a:solidFill>
              <a:ln w="9525">
                <a:noFill/>
                <a:miter lim="800000"/>
                <a:headEnd/>
                <a:tailEnd/>
              </a:ln>
            </p:spPr>
            <p:txBody>
              <a:bodyPr wrap="none" anchor="ctr"/>
              <a:lstStyle/>
              <a:p>
                <a:endParaRPr lang="en-US"/>
              </a:p>
            </p:txBody>
          </p:sp>
          <p:sp>
            <p:nvSpPr>
              <p:cNvPr id="68" name="Rectangle 39"/>
              <p:cNvSpPr>
                <a:spLocks noChangeArrowheads="1"/>
              </p:cNvSpPr>
              <p:nvPr/>
            </p:nvSpPr>
            <p:spPr bwMode="gray">
              <a:xfrm>
                <a:off x="4281" y="2433"/>
                <a:ext cx="217" cy="532"/>
              </a:xfrm>
              <a:prstGeom prst="rect">
                <a:avLst/>
              </a:prstGeom>
              <a:noFill/>
              <a:ln w="38100">
                <a:solidFill>
                  <a:schemeClr val="tx1"/>
                </a:solidFill>
                <a:miter lim="800000"/>
                <a:headEnd/>
                <a:tailEnd/>
              </a:ln>
            </p:spPr>
            <p:txBody>
              <a:bodyPr wrap="none" anchor="ctr"/>
              <a:lstStyle/>
              <a:p>
                <a:endParaRPr lang="en-US"/>
              </a:p>
            </p:txBody>
          </p:sp>
          <p:sp>
            <p:nvSpPr>
              <p:cNvPr id="69" name="Rectangle 40"/>
              <p:cNvSpPr>
                <a:spLocks noChangeArrowheads="1"/>
              </p:cNvSpPr>
              <p:nvPr/>
            </p:nvSpPr>
            <p:spPr bwMode="gray">
              <a:xfrm>
                <a:off x="4630" y="2433"/>
                <a:ext cx="217" cy="532"/>
              </a:xfrm>
              <a:prstGeom prst="rect">
                <a:avLst/>
              </a:prstGeom>
              <a:noFill/>
              <a:ln w="38100">
                <a:solidFill>
                  <a:srgbClr val="959071"/>
                </a:solidFill>
                <a:miter lim="800000"/>
                <a:headEnd/>
                <a:tailEnd/>
              </a:ln>
            </p:spPr>
            <p:txBody>
              <a:bodyPr wrap="none" anchor="ctr"/>
              <a:lstStyle/>
              <a:p>
                <a:endParaRPr lang="en-US" sz="1800">
                  <a:solidFill>
                    <a:srgbClr val="990000"/>
                  </a:solidFill>
                </a:endParaRPr>
              </a:p>
            </p:txBody>
          </p:sp>
          <p:sp>
            <p:nvSpPr>
              <p:cNvPr id="70" name="Text Box 41"/>
              <p:cNvSpPr txBox="1">
                <a:spLocks noChangeArrowheads="1"/>
              </p:cNvSpPr>
              <p:nvPr/>
            </p:nvSpPr>
            <p:spPr bwMode="gray">
              <a:xfrm>
                <a:off x="4992" y="2567"/>
                <a:ext cx="88" cy="144"/>
              </a:xfrm>
              <a:prstGeom prst="rect">
                <a:avLst/>
              </a:prstGeom>
              <a:noFill/>
              <a:ln w="9525">
                <a:noFill/>
                <a:miter lim="800000"/>
                <a:headEnd/>
                <a:tailEnd/>
              </a:ln>
            </p:spPr>
            <p:txBody>
              <a:bodyPr wrap="none" lIns="0" tIns="0" rIns="0" bIns="0">
                <a:spAutoFit/>
              </a:bodyPr>
              <a:lstStyle/>
              <a:p>
                <a:pPr algn="r"/>
                <a:r>
                  <a:rPr lang="en-US" sz="2000"/>
                  <a:t>…</a:t>
                </a:r>
              </a:p>
            </p:txBody>
          </p:sp>
          <p:sp>
            <p:nvSpPr>
              <p:cNvPr id="71" name="Line 42"/>
              <p:cNvSpPr>
                <a:spLocks noChangeShapeType="1"/>
              </p:cNvSpPr>
              <p:nvPr/>
            </p:nvSpPr>
            <p:spPr bwMode="gray">
              <a:xfrm flipH="1">
                <a:off x="4788" y="2968"/>
                <a:ext cx="524" cy="150"/>
              </a:xfrm>
              <a:prstGeom prst="line">
                <a:avLst/>
              </a:prstGeom>
              <a:noFill/>
              <a:ln w="28575">
                <a:solidFill>
                  <a:schemeClr val="tx1"/>
                </a:solidFill>
                <a:round/>
                <a:headEnd/>
                <a:tailEnd/>
              </a:ln>
            </p:spPr>
            <p:txBody>
              <a:bodyPr/>
              <a:lstStyle/>
              <a:p>
                <a:endParaRPr lang="en-US"/>
              </a:p>
            </p:txBody>
          </p:sp>
          <p:sp>
            <p:nvSpPr>
              <p:cNvPr id="72" name="Text Box 43"/>
              <p:cNvSpPr txBox="1">
                <a:spLocks noChangeArrowheads="1"/>
              </p:cNvSpPr>
              <p:nvPr/>
            </p:nvSpPr>
            <p:spPr bwMode="gray">
              <a:xfrm rot="-5400000">
                <a:off x="4576" y="3118"/>
                <a:ext cx="187" cy="494"/>
              </a:xfrm>
              <a:prstGeom prst="rect">
                <a:avLst/>
              </a:prstGeom>
              <a:noFill/>
              <a:ln w="9525">
                <a:noFill/>
                <a:miter lim="800000"/>
                <a:headEnd/>
                <a:tailEnd/>
              </a:ln>
            </p:spPr>
            <p:txBody>
              <a:bodyPr vert="eaVert" wrap="none">
                <a:spAutoFit/>
              </a:bodyPr>
              <a:lstStyle/>
              <a:p>
                <a:r>
                  <a:rPr lang="en-US" sz="1400"/>
                  <a:t>NODE FAILURE</a:t>
                </a:r>
              </a:p>
            </p:txBody>
          </p:sp>
          <p:sp>
            <p:nvSpPr>
              <p:cNvPr id="73" name="Text Box 44"/>
              <p:cNvSpPr txBox="1">
                <a:spLocks noChangeArrowheads="1"/>
              </p:cNvSpPr>
              <p:nvPr/>
            </p:nvSpPr>
            <p:spPr bwMode="gray">
              <a:xfrm>
                <a:off x="3994" y="2588"/>
                <a:ext cx="180" cy="123"/>
              </a:xfrm>
              <a:prstGeom prst="rect">
                <a:avLst/>
              </a:prstGeom>
              <a:noFill/>
              <a:ln w="9525">
                <a:noFill/>
                <a:miter lim="800000"/>
                <a:headEnd/>
                <a:tailEnd/>
              </a:ln>
            </p:spPr>
            <p:txBody>
              <a:bodyPr wrap="none" lIns="0" tIns="0" rIns="0" bIns="0">
                <a:spAutoFit/>
              </a:bodyPr>
              <a:lstStyle/>
              <a:p>
                <a:pPr>
                  <a:lnSpc>
                    <a:spcPct val="85000"/>
                  </a:lnSpc>
                </a:pPr>
                <a:r>
                  <a:rPr lang="en-US" sz="1000"/>
                  <a:t>SERVER</a:t>
                </a:r>
                <a:br>
                  <a:rPr lang="en-US" sz="1000"/>
                </a:br>
                <a:r>
                  <a:rPr lang="en-US" sz="1000"/>
                  <a:t>LOAD</a:t>
                </a:r>
              </a:p>
            </p:txBody>
          </p:sp>
          <p:sp>
            <p:nvSpPr>
              <p:cNvPr id="74" name="Line 45"/>
              <p:cNvSpPr>
                <a:spLocks noChangeShapeType="1"/>
              </p:cNvSpPr>
              <p:nvPr/>
            </p:nvSpPr>
            <p:spPr bwMode="gray">
              <a:xfrm flipH="1">
                <a:off x="3922" y="2570"/>
                <a:ext cx="627" cy="0"/>
              </a:xfrm>
              <a:prstGeom prst="line">
                <a:avLst/>
              </a:prstGeom>
              <a:noFill/>
              <a:ln w="9525">
                <a:solidFill>
                  <a:schemeClr val="tx1"/>
                </a:solidFill>
                <a:round/>
                <a:headEnd/>
                <a:tailEnd/>
              </a:ln>
            </p:spPr>
            <p:txBody>
              <a:bodyPr/>
              <a:lstStyle/>
              <a:p>
                <a:endParaRPr lang="en-US"/>
              </a:p>
            </p:txBody>
          </p:sp>
          <p:sp>
            <p:nvSpPr>
              <p:cNvPr id="75" name="Freeform 46"/>
              <p:cNvSpPr>
                <a:spLocks/>
              </p:cNvSpPr>
              <p:nvPr/>
            </p:nvSpPr>
            <p:spPr bwMode="gray">
              <a:xfrm>
                <a:off x="4551" y="2326"/>
                <a:ext cx="400" cy="696"/>
              </a:xfrm>
              <a:custGeom>
                <a:avLst/>
                <a:gdLst>
                  <a:gd name="T0" fmla="*/ 176 w 400"/>
                  <a:gd name="T1" fmla="*/ 277 h 818"/>
                  <a:gd name="T2" fmla="*/ 0 w 400"/>
                  <a:gd name="T3" fmla="*/ 22 h 818"/>
                  <a:gd name="T4" fmla="*/ 52 w 400"/>
                  <a:gd name="T5" fmla="*/ 0 h 818"/>
                  <a:gd name="T6" fmla="*/ 198 w 400"/>
                  <a:gd name="T7" fmla="*/ 243 h 818"/>
                  <a:gd name="T8" fmla="*/ 314 w 400"/>
                  <a:gd name="T9" fmla="*/ 10 h 818"/>
                  <a:gd name="T10" fmla="*/ 390 w 400"/>
                  <a:gd name="T11" fmla="*/ 43 h 818"/>
                  <a:gd name="T12" fmla="*/ 218 w 400"/>
                  <a:gd name="T13" fmla="*/ 281 h 818"/>
                  <a:gd name="T14" fmla="*/ 400 w 400"/>
                  <a:gd name="T15" fmla="*/ 497 h 818"/>
                  <a:gd name="T16" fmla="*/ 328 w 400"/>
                  <a:gd name="T17" fmla="*/ 551 h 818"/>
                  <a:gd name="T18" fmla="*/ 200 w 400"/>
                  <a:gd name="T19" fmla="*/ 307 h 818"/>
                  <a:gd name="T20" fmla="*/ 84 w 400"/>
                  <a:gd name="T21" fmla="*/ 592 h 818"/>
                  <a:gd name="T22" fmla="*/ 4 w 400"/>
                  <a:gd name="T23" fmla="*/ 568 h 818"/>
                  <a:gd name="T24" fmla="*/ 176 w 400"/>
                  <a:gd name="T25" fmla="*/ 277 h 8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0"/>
                  <a:gd name="T40" fmla="*/ 0 h 818"/>
                  <a:gd name="T41" fmla="*/ 400 w 400"/>
                  <a:gd name="T42" fmla="*/ 818 h 8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0" h="818">
                    <a:moveTo>
                      <a:pt x="176" y="382"/>
                    </a:moveTo>
                    <a:lnTo>
                      <a:pt x="0" y="30"/>
                    </a:lnTo>
                    <a:lnTo>
                      <a:pt x="52" y="0"/>
                    </a:lnTo>
                    <a:lnTo>
                      <a:pt x="198" y="336"/>
                    </a:lnTo>
                    <a:lnTo>
                      <a:pt x="314" y="14"/>
                    </a:lnTo>
                    <a:lnTo>
                      <a:pt x="390" y="60"/>
                    </a:lnTo>
                    <a:lnTo>
                      <a:pt x="218" y="388"/>
                    </a:lnTo>
                    <a:lnTo>
                      <a:pt x="400" y="686"/>
                    </a:lnTo>
                    <a:lnTo>
                      <a:pt x="328" y="760"/>
                    </a:lnTo>
                    <a:lnTo>
                      <a:pt x="200" y="424"/>
                    </a:lnTo>
                    <a:lnTo>
                      <a:pt x="84" y="818"/>
                    </a:lnTo>
                    <a:lnTo>
                      <a:pt x="4" y="784"/>
                    </a:lnTo>
                    <a:lnTo>
                      <a:pt x="176" y="382"/>
                    </a:lnTo>
                    <a:close/>
                  </a:path>
                </a:pathLst>
              </a:custGeom>
              <a:solidFill>
                <a:srgbClr val="990033"/>
              </a:solidFill>
              <a:ln w="9525">
                <a:noFill/>
                <a:round/>
                <a:headEnd/>
                <a:tailEnd/>
              </a:ln>
            </p:spPr>
            <p:txBody>
              <a:bodyPr/>
              <a:lstStyle/>
              <a:p>
                <a:endParaRPr lang="en-US"/>
              </a:p>
            </p:txBody>
          </p:sp>
          <p:sp>
            <p:nvSpPr>
              <p:cNvPr id="76" name="Line 47"/>
              <p:cNvSpPr>
                <a:spLocks noChangeShapeType="1"/>
              </p:cNvSpPr>
              <p:nvPr/>
            </p:nvSpPr>
            <p:spPr bwMode="gray">
              <a:xfrm flipH="1">
                <a:off x="5109" y="2570"/>
                <a:ext cx="324" cy="0"/>
              </a:xfrm>
              <a:prstGeom prst="line">
                <a:avLst/>
              </a:prstGeom>
              <a:noFill/>
              <a:ln w="9525">
                <a:solidFill>
                  <a:schemeClr val="tx1"/>
                </a:solidFill>
                <a:round/>
                <a:headEnd/>
                <a:tailEnd/>
              </a:ln>
            </p:spPr>
            <p:txBody>
              <a:bodyPr/>
              <a:lstStyle/>
              <a:p>
                <a:endParaRPr lang="en-US"/>
              </a:p>
            </p:txBody>
          </p:sp>
          <p:sp>
            <p:nvSpPr>
              <p:cNvPr id="77" name="Line 48"/>
              <p:cNvSpPr>
                <a:spLocks noChangeShapeType="1"/>
              </p:cNvSpPr>
              <p:nvPr/>
            </p:nvSpPr>
            <p:spPr bwMode="gray">
              <a:xfrm flipH="1">
                <a:off x="5109" y="2699"/>
                <a:ext cx="324" cy="0"/>
              </a:xfrm>
              <a:prstGeom prst="line">
                <a:avLst/>
              </a:prstGeom>
              <a:noFill/>
              <a:ln w="9525">
                <a:solidFill>
                  <a:schemeClr val="tx1"/>
                </a:solidFill>
                <a:round/>
                <a:headEnd/>
                <a:tailEnd/>
              </a:ln>
            </p:spPr>
            <p:txBody>
              <a:bodyPr/>
              <a:lstStyle/>
              <a:p>
                <a:endParaRPr lang="en-US"/>
              </a:p>
            </p:txBody>
          </p:sp>
          <p:sp>
            <p:nvSpPr>
              <p:cNvPr id="78" name="Line 49"/>
              <p:cNvSpPr>
                <a:spLocks noChangeShapeType="1"/>
              </p:cNvSpPr>
              <p:nvPr/>
            </p:nvSpPr>
            <p:spPr bwMode="gray">
              <a:xfrm flipH="1">
                <a:off x="4277" y="2699"/>
                <a:ext cx="272" cy="0"/>
              </a:xfrm>
              <a:prstGeom prst="line">
                <a:avLst/>
              </a:prstGeom>
              <a:noFill/>
              <a:ln w="9525">
                <a:solidFill>
                  <a:schemeClr val="tx1"/>
                </a:solidFill>
                <a:round/>
                <a:headEnd/>
                <a:tailEnd/>
              </a:ln>
            </p:spPr>
            <p:txBody>
              <a:bodyPr/>
              <a:lstStyle/>
              <a:p>
                <a:endParaRPr lang="en-US"/>
              </a:p>
            </p:txBody>
          </p:sp>
          <p:sp>
            <p:nvSpPr>
              <p:cNvPr id="79" name="Line 50"/>
              <p:cNvSpPr>
                <a:spLocks noChangeShapeType="1"/>
              </p:cNvSpPr>
              <p:nvPr/>
            </p:nvSpPr>
            <p:spPr bwMode="gray">
              <a:xfrm flipH="1">
                <a:off x="4668" y="2963"/>
                <a:ext cx="76" cy="150"/>
              </a:xfrm>
              <a:prstGeom prst="line">
                <a:avLst/>
              </a:prstGeom>
              <a:noFill/>
              <a:ln w="28575">
                <a:solidFill>
                  <a:srgbClr val="959071"/>
                </a:solidFill>
                <a:round/>
                <a:headEnd/>
                <a:tailEn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Преимущество </a:t>
            </a:r>
            <a:r>
              <a:rPr lang="en-US" dirty="0" smtClean="0">
                <a:solidFill>
                  <a:schemeClr val="accent5"/>
                </a:solidFill>
              </a:rPr>
              <a:t>ASE cluster edition </a:t>
            </a:r>
            <a:r>
              <a:rPr lang="ru-RU" dirty="0" smtClean="0"/>
              <a:t>по сравнению с обычным </a:t>
            </a:r>
            <a:r>
              <a:rPr lang="en-US" dirty="0" err="1" smtClean="0">
                <a:solidFill>
                  <a:schemeClr val="accent5"/>
                </a:solidFill>
              </a:rPr>
              <a:t>ase</a:t>
            </a:r>
            <a:r>
              <a:rPr lang="en-US" dirty="0" smtClean="0">
                <a:solidFill>
                  <a:schemeClr val="accent5"/>
                </a:solidFill>
              </a:rPr>
              <a:t>/HA</a:t>
            </a:r>
            <a:endParaRPr lang="ru-RU" dirty="0">
              <a:solidFill>
                <a:schemeClr val="accent5"/>
              </a:solidFill>
            </a:endParaRPr>
          </a:p>
        </p:txBody>
      </p:sp>
      <p:graphicFrame>
        <p:nvGraphicFramePr>
          <p:cNvPr id="4" name="Diagram 7"/>
          <p:cNvGraphicFramePr/>
          <p:nvPr/>
        </p:nvGraphicFramePr>
        <p:xfrm>
          <a:off x="457200" y="1272746"/>
          <a:ext cx="8331200" cy="4917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703263" y="1209675"/>
            <a:ext cx="7527925" cy="4927600"/>
          </a:xfrm>
          <a:prstGeom prst="roundRect">
            <a:avLst>
              <a:gd name="adj" fmla="val 11491"/>
            </a:avLst>
          </a:prstGeom>
          <a:solidFill>
            <a:schemeClr val="accent5"/>
          </a:solidFill>
          <a:ln w="9525">
            <a:solidFill>
              <a:srgbClr val="98C6EA"/>
            </a:solidFill>
            <a:round/>
            <a:headEnd/>
            <a:tailEnd/>
          </a:ln>
        </p:spPr>
        <p:txBody>
          <a:bodyPr wrap="none" anchor="ctr"/>
          <a:lstStyle/>
          <a:p>
            <a:pPr>
              <a:defRPr/>
            </a:pPr>
            <a:endParaRPr lang="en-US" sz="1200" b="1" dirty="0">
              <a:solidFill>
                <a:schemeClr val="accent2"/>
              </a:solidFill>
              <a:latin typeface="Calibri"/>
              <a:ea typeface="ＭＳ Ｐゴシック"/>
              <a:cs typeface="ＭＳ Ｐゴシック"/>
            </a:endParaRPr>
          </a:p>
        </p:txBody>
      </p:sp>
      <p:sp>
        <p:nvSpPr>
          <p:cNvPr id="5" name="Rectangle 37"/>
          <p:cNvSpPr>
            <a:spLocks noChangeArrowheads="1"/>
          </p:cNvSpPr>
          <p:nvPr/>
        </p:nvSpPr>
        <p:spPr bwMode="auto">
          <a:xfrm>
            <a:off x="2684943" y="1209675"/>
            <a:ext cx="6043132" cy="4962525"/>
          </a:xfrm>
          <a:prstGeom prst="rect">
            <a:avLst/>
          </a:prstGeom>
          <a:solidFill>
            <a:srgbClr val="333333"/>
          </a:solidFill>
          <a:ln w="9525">
            <a:noFill/>
            <a:round/>
            <a:headEnd/>
            <a:tailEnd/>
          </a:ln>
        </p:spPr>
        <p:txBody>
          <a:bodyPr/>
          <a:lstStyle/>
          <a:p>
            <a:pPr algn="r"/>
            <a:endParaRPr lang="en-US">
              <a:solidFill>
                <a:srgbClr val="1C1C1C"/>
              </a:solidFill>
              <a:latin typeface="Calibri" pitchFamily="34" charset="0"/>
            </a:endParaRPr>
          </a:p>
        </p:txBody>
      </p:sp>
      <p:sp>
        <p:nvSpPr>
          <p:cNvPr id="6" name="Text Box 5"/>
          <p:cNvSpPr txBox="1">
            <a:spLocks noChangeArrowheads="1"/>
          </p:cNvSpPr>
          <p:nvPr/>
        </p:nvSpPr>
        <p:spPr bwMode="auto">
          <a:xfrm>
            <a:off x="703264" y="1544101"/>
            <a:ext cx="1909762" cy="925511"/>
          </a:xfrm>
          <a:prstGeom prst="rect">
            <a:avLst/>
          </a:prstGeom>
          <a:noFill/>
          <a:ln w="9525">
            <a:noFill/>
            <a:round/>
            <a:headEnd/>
            <a:tailEnd/>
          </a:ln>
        </p:spPr>
        <p:txBody>
          <a:bodyPr wrap="square" lIns="90000" tIns="46800" rIns="90000" bIns="46800">
            <a:spAutoFit/>
          </a:bodyPr>
          <a:lstStyle/>
          <a:p>
            <a:pPr algn="ct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smtClean="0">
                <a:solidFill>
                  <a:srgbClr val="FFFFFF"/>
                </a:solidFill>
                <a:latin typeface="Calibri"/>
                <a:ea typeface="ＭＳ Ｐゴシック"/>
                <a:cs typeface="ＭＳ Ｐゴシック"/>
              </a:rPr>
              <a:t>Простаивающие</a:t>
            </a:r>
            <a:r>
              <a:rPr lang="en-US" b="1" dirty="0" smtClean="0">
                <a:solidFill>
                  <a:srgbClr val="FFFFFF"/>
                </a:solidFill>
                <a:latin typeface="Calibri"/>
                <a:ea typeface="ＭＳ Ｐゴシック"/>
                <a:cs typeface="ＭＳ Ｐゴシック"/>
              </a:rPr>
              <a:t>Stand-by </a:t>
            </a:r>
            <a:endParaRPr lang="ru-RU" b="1" dirty="0" smtClean="0">
              <a:solidFill>
                <a:srgbClr val="FFFFFF"/>
              </a:solidFill>
              <a:latin typeface="Calibri"/>
              <a:ea typeface="ＭＳ Ｐゴシック"/>
              <a:cs typeface="ＭＳ Ｐゴシック"/>
            </a:endParaRPr>
          </a:p>
          <a:p>
            <a:pPr algn="ct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smtClean="0">
                <a:solidFill>
                  <a:srgbClr val="FFFFFF"/>
                </a:solidFill>
                <a:latin typeface="Calibri"/>
                <a:ea typeface="ＭＳ Ｐゴシック"/>
                <a:cs typeface="ＭＳ Ｐゴシック"/>
              </a:rPr>
              <a:t>сервера</a:t>
            </a:r>
            <a:endParaRPr lang="en-US" b="1" dirty="0">
              <a:solidFill>
                <a:srgbClr val="FFFFFF"/>
              </a:solidFill>
              <a:latin typeface="Calibri"/>
              <a:ea typeface="ＭＳ Ｐゴシック"/>
              <a:cs typeface="ＭＳ Ｐゴシック"/>
            </a:endParaRPr>
          </a:p>
        </p:txBody>
      </p:sp>
      <p:sp>
        <p:nvSpPr>
          <p:cNvPr id="7" name="Text Box 11"/>
          <p:cNvSpPr txBox="1">
            <a:spLocks noChangeArrowheads="1"/>
          </p:cNvSpPr>
          <p:nvPr/>
        </p:nvSpPr>
        <p:spPr bwMode="auto">
          <a:xfrm>
            <a:off x="838200" y="4645025"/>
            <a:ext cx="1844675" cy="1202510"/>
          </a:xfrm>
          <a:prstGeom prst="rect">
            <a:avLst/>
          </a:prstGeom>
          <a:noFill/>
          <a:ln w="9525">
            <a:noFill/>
            <a:round/>
            <a:headEnd/>
            <a:tailEnd/>
          </a:ln>
        </p:spPr>
        <p:txBody>
          <a:bodyPr lIns="90000" tIns="46800" rIns="90000" bIns="46800">
            <a:spAutoFit/>
          </a:bodyPr>
          <a:lstStyle/>
          <a:p>
            <a:pPr algn="ct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smtClean="0">
                <a:solidFill>
                  <a:srgbClr val="FFFFFF"/>
                </a:solidFill>
                <a:latin typeface="Calibri"/>
                <a:ea typeface="ＭＳ Ｐゴシック"/>
                <a:cs typeface="ＭＳ Ｐゴシック"/>
              </a:rPr>
              <a:t>Более полное использование имеющего оборудования</a:t>
            </a:r>
            <a:endParaRPr lang="en-US" b="1" dirty="0">
              <a:solidFill>
                <a:srgbClr val="FFFFFF"/>
              </a:solidFill>
              <a:latin typeface="Calibri"/>
              <a:ea typeface="ＭＳ Ｐゴシック"/>
              <a:cs typeface="ＭＳ Ｐゴシック"/>
            </a:endParaRPr>
          </a:p>
        </p:txBody>
      </p:sp>
      <p:sp>
        <p:nvSpPr>
          <p:cNvPr id="8" name="Text Box 16"/>
          <p:cNvSpPr txBox="1">
            <a:spLocks noChangeArrowheads="1"/>
          </p:cNvSpPr>
          <p:nvPr/>
        </p:nvSpPr>
        <p:spPr bwMode="auto">
          <a:xfrm>
            <a:off x="703264" y="3025295"/>
            <a:ext cx="1827211" cy="1202510"/>
          </a:xfrm>
          <a:prstGeom prst="rect">
            <a:avLst/>
          </a:prstGeom>
          <a:noFill/>
          <a:ln w="9525">
            <a:noFill/>
            <a:round/>
            <a:headEnd/>
            <a:tailEnd/>
          </a:ln>
        </p:spPr>
        <p:txBody>
          <a:bodyPr wrap="square" lIns="90000" tIns="46800" rIns="90000" bIns="46800">
            <a:spAutoFit/>
          </a:bodyPr>
          <a:lstStyle/>
          <a:p>
            <a:pPr algn="ct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smtClean="0">
                <a:solidFill>
                  <a:srgbClr val="FFFFFF"/>
                </a:solidFill>
                <a:latin typeface="Calibri"/>
                <a:ea typeface="ＭＳ Ｐゴシック"/>
                <a:cs typeface="ＭＳ Ｐゴシック"/>
              </a:rPr>
              <a:t>Слабо загруженные сервера департаментов</a:t>
            </a:r>
            <a:endParaRPr lang="en-US" b="1" dirty="0">
              <a:solidFill>
                <a:srgbClr val="FFFFFF"/>
              </a:solidFill>
              <a:latin typeface="Calibri"/>
              <a:ea typeface="ＭＳ Ｐゴシック"/>
              <a:cs typeface="ＭＳ Ｐゴシック"/>
            </a:endParaRPr>
          </a:p>
        </p:txBody>
      </p:sp>
      <p:sp>
        <p:nvSpPr>
          <p:cNvPr id="9" name="Text Box 8"/>
          <p:cNvSpPr txBox="1">
            <a:spLocks noChangeArrowheads="1"/>
          </p:cNvSpPr>
          <p:nvPr/>
        </p:nvSpPr>
        <p:spPr bwMode="auto">
          <a:xfrm>
            <a:off x="2765425" y="1425095"/>
            <a:ext cx="4518953" cy="1194815"/>
          </a:xfrm>
          <a:prstGeom prst="rect">
            <a:avLst/>
          </a:prstGeom>
          <a:noFill/>
          <a:ln w="9525">
            <a:noFill/>
            <a:round/>
            <a:headEnd/>
            <a:tailEnd/>
          </a:ln>
        </p:spPr>
        <p:txBody>
          <a:bodyPr wrap="square" lIns="90000" tIns="46800" rIns="90000" bIns="46800">
            <a:spAutoFit/>
          </a:bodyPr>
          <a:lstStyle/>
          <a:p>
            <a:pPr marL="111125" indent="-111125" algn="l">
              <a:spcBef>
                <a:spcPts val="700"/>
              </a:spcBef>
              <a:buClr>
                <a:srgbClr val="FFFFFF"/>
              </a:buClr>
              <a:buFont typeface="Arial" charset="0"/>
              <a:buChar cha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pPr>
            <a:r>
              <a:rPr lang="ru-RU" sz="1600" dirty="0" smtClean="0">
                <a:solidFill>
                  <a:srgbClr val="FFFFFF"/>
                </a:solidFill>
                <a:latin typeface="Calibri" pitchFamily="34" charset="0"/>
              </a:rPr>
              <a:t>Мощности </a:t>
            </a:r>
            <a:r>
              <a:rPr lang="en-US" sz="1600" dirty="0" smtClean="0">
                <a:solidFill>
                  <a:srgbClr val="FFFFFF"/>
                </a:solidFill>
                <a:latin typeface="Calibri" pitchFamily="34" charset="0"/>
              </a:rPr>
              <a:t>Standby-</a:t>
            </a:r>
            <a:r>
              <a:rPr lang="ru-RU" sz="1600" dirty="0" smtClean="0">
                <a:solidFill>
                  <a:srgbClr val="FFFFFF"/>
                </a:solidFill>
                <a:latin typeface="Calibri" pitchFamily="34" charset="0"/>
              </a:rPr>
              <a:t>серверов не используются</a:t>
            </a:r>
            <a:endParaRPr lang="en-US" sz="1600" dirty="0">
              <a:solidFill>
                <a:srgbClr val="FFFFFF"/>
              </a:solidFill>
              <a:latin typeface="Calibri" pitchFamily="34" charset="0"/>
            </a:endParaRPr>
          </a:p>
          <a:p>
            <a:pPr marL="111125" indent="-111125" algn="l">
              <a:spcBef>
                <a:spcPts val="875"/>
              </a:spcBef>
              <a:buClr>
                <a:srgbClr val="FFFFFF"/>
              </a:buClr>
              <a:buFont typeface="Arial" charset="0"/>
              <a:buChar cha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pPr>
            <a:r>
              <a:rPr lang="ru-RU" sz="1600" dirty="0" smtClean="0">
                <a:solidFill>
                  <a:srgbClr val="FFFFFF"/>
                </a:solidFill>
                <a:latin typeface="Calibri" pitchFamily="34" charset="0"/>
              </a:rPr>
              <a:t>Больше приложений, серверов, РЕЗЕРВНЫХ серверов – больше расходов на площади, электричество, кондиционирование …</a:t>
            </a:r>
            <a:endParaRPr lang="en-US" sz="1600" dirty="0">
              <a:solidFill>
                <a:srgbClr val="FFFFFF"/>
              </a:solidFill>
              <a:latin typeface="Calibri" pitchFamily="34" charset="0"/>
            </a:endParaRPr>
          </a:p>
        </p:txBody>
      </p:sp>
      <p:sp>
        <p:nvSpPr>
          <p:cNvPr id="10" name="Text Box 18"/>
          <p:cNvSpPr txBox="1">
            <a:spLocks noChangeArrowheads="1"/>
          </p:cNvSpPr>
          <p:nvPr/>
        </p:nvSpPr>
        <p:spPr bwMode="auto">
          <a:xfrm>
            <a:off x="2765425" y="2808288"/>
            <a:ext cx="4487147" cy="1687258"/>
          </a:xfrm>
          <a:prstGeom prst="rect">
            <a:avLst/>
          </a:prstGeom>
          <a:noFill/>
          <a:ln w="9525">
            <a:noFill/>
            <a:round/>
            <a:headEnd/>
            <a:tailEnd/>
          </a:ln>
        </p:spPr>
        <p:txBody>
          <a:bodyPr wrap="square" lIns="90000" tIns="46800" rIns="90000" bIns="46800">
            <a:spAutoFit/>
          </a:bodyPr>
          <a:lstStyle/>
          <a:p>
            <a:pPr marL="111125" indent="-111125" algn="l">
              <a:spcBef>
                <a:spcPts val="875"/>
              </a:spcBef>
              <a:buClr>
                <a:srgbClr val="FFFFFF"/>
              </a:buClr>
              <a:buFont typeface="Arial" charset="0"/>
              <a:buChar cha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pPr>
            <a:r>
              <a:rPr lang="ru-RU" sz="1600" dirty="0" smtClean="0">
                <a:solidFill>
                  <a:srgbClr val="FFFFFF"/>
                </a:solidFill>
                <a:latin typeface="Calibri" pitchFamily="34" charset="0"/>
              </a:rPr>
              <a:t>Простой перенос </a:t>
            </a:r>
            <a:r>
              <a:rPr lang="ru-RU" sz="1600" dirty="0" err="1" smtClean="0">
                <a:solidFill>
                  <a:srgbClr val="FFFFFF"/>
                </a:solidFill>
                <a:latin typeface="Calibri" pitchFamily="34" charset="0"/>
              </a:rPr>
              <a:t>депаратаментных</a:t>
            </a:r>
            <a:r>
              <a:rPr lang="ru-RU" sz="1600" dirty="0" smtClean="0">
                <a:solidFill>
                  <a:srgbClr val="FFFFFF"/>
                </a:solidFill>
                <a:latin typeface="Calibri" pitchFamily="34" charset="0"/>
              </a:rPr>
              <a:t> серверов в помещение </a:t>
            </a:r>
            <a:r>
              <a:rPr lang="ru-RU" sz="1600" dirty="0" err="1" smtClean="0">
                <a:solidFill>
                  <a:srgbClr val="FFFFFF"/>
                </a:solidFill>
                <a:latin typeface="Calibri" pitchFamily="34" charset="0"/>
              </a:rPr>
              <a:t>дата-центра</a:t>
            </a:r>
            <a:r>
              <a:rPr lang="ru-RU" sz="1600" dirty="0" smtClean="0">
                <a:solidFill>
                  <a:srgbClr val="FFFFFF"/>
                </a:solidFill>
                <a:latin typeface="Calibri" pitchFamily="34" charset="0"/>
              </a:rPr>
              <a:t> приводит к проблеме свободного места</a:t>
            </a:r>
            <a:endParaRPr lang="en-US" sz="1600" dirty="0">
              <a:solidFill>
                <a:srgbClr val="FFFFFF"/>
              </a:solidFill>
              <a:latin typeface="Calibri" pitchFamily="34" charset="0"/>
            </a:endParaRPr>
          </a:p>
          <a:p>
            <a:pPr marL="111125" indent="-111125" algn="l">
              <a:spcBef>
                <a:spcPts val="875"/>
              </a:spcBef>
              <a:buClr>
                <a:srgbClr val="FFFFFF"/>
              </a:buClr>
              <a:buFont typeface="Arial" charset="0"/>
              <a:buChar cha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pPr>
            <a:r>
              <a:rPr lang="ru-RU" sz="1600" dirty="0" smtClean="0">
                <a:solidFill>
                  <a:srgbClr val="FFFFFF"/>
                </a:solidFill>
                <a:latin typeface="Calibri" pitchFamily="34" charset="0"/>
              </a:rPr>
              <a:t>Чем больше отдельных серверов, тем сложнее обеспечивать для всех требуемый уровень Сервиса (</a:t>
            </a:r>
            <a:r>
              <a:rPr lang="en-US" sz="1600" dirty="0" smtClean="0">
                <a:solidFill>
                  <a:srgbClr val="FFFFFF"/>
                </a:solidFill>
                <a:latin typeface="Calibri" pitchFamily="34" charset="0"/>
              </a:rPr>
              <a:t>SLA)</a:t>
            </a:r>
            <a:endParaRPr lang="en-US" sz="1600" dirty="0">
              <a:solidFill>
                <a:srgbClr val="FFFFFF"/>
              </a:solidFill>
              <a:latin typeface="Calibri" pitchFamily="34" charset="0"/>
            </a:endParaRPr>
          </a:p>
        </p:txBody>
      </p:sp>
      <p:sp>
        <p:nvSpPr>
          <p:cNvPr id="11" name="Text Box 13"/>
          <p:cNvSpPr txBox="1">
            <a:spLocks noChangeArrowheads="1"/>
          </p:cNvSpPr>
          <p:nvPr/>
        </p:nvSpPr>
        <p:spPr bwMode="auto">
          <a:xfrm>
            <a:off x="2765424" y="4685160"/>
            <a:ext cx="4334019" cy="1325620"/>
          </a:xfrm>
          <a:prstGeom prst="rect">
            <a:avLst/>
          </a:prstGeom>
          <a:noFill/>
          <a:ln w="9525">
            <a:noFill/>
            <a:round/>
            <a:headEnd/>
            <a:tailEnd/>
          </a:ln>
        </p:spPr>
        <p:txBody>
          <a:bodyPr wrap="square" lIns="90000" tIns="46800" rIns="90000" bIns="46800">
            <a:spAutoFit/>
          </a:bodyPr>
          <a:lstStyle/>
          <a:p>
            <a:pPr marL="111125" indent="-111125" algn="l">
              <a:spcBef>
                <a:spcPts val="875"/>
              </a:spcBef>
              <a:buClr>
                <a:srgbClr val="FFFFFF"/>
              </a:buClr>
              <a:buFont typeface="Arial" charset="0"/>
              <a:buChar cha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pPr>
            <a:r>
              <a:rPr lang="ru-RU" sz="1600" dirty="0" smtClean="0">
                <a:solidFill>
                  <a:srgbClr val="FFFFFF"/>
                </a:solidFill>
                <a:latin typeface="Calibri" pitchFamily="34" charset="0"/>
              </a:rPr>
              <a:t>Развитие серверных технологий позволяет консолидировать множество баз данных на небольшом количестве серверов (кластер), </a:t>
            </a:r>
            <a:r>
              <a:rPr lang="en-US" sz="1600" dirty="0" smtClean="0">
                <a:solidFill>
                  <a:srgbClr val="FFFFFF"/>
                </a:solidFill>
                <a:latin typeface="Calibri" pitchFamily="34" charset="0"/>
              </a:rPr>
              <a:t> </a:t>
            </a:r>
            <a:r>
              <a:rPr lang="ru-RU" sz="1600" dirty="0" smtClean="0">
                <a:solidFill>
                  <a:srgbClr val="FFFFFF"/>
                </a:solidFill>
                <a:latin typeface="Calibri" pitchFamily="34" charset="0"/>
              </a:rPr>
              <a:t>без ущерба для требуемого уровня сервиса (</a:t>
            </a:r>
            <a:r>
              <a:rPr lang="en-US" sz="1600" dirty="0" smtClean="0">
                <a:solidFill>
                  <a:srgbClr val="FFFFFF"/>
                </a:solidFill>
                <a:latin typeface="Calibri" pitchFamily="34" charset="0"/>
              </a:rPr>
              <a:t>SLA</a:t>
            </a:r>
            <a:r>
              <a:rPr lang="ru-RU" sz="1600" dirty="0" smtClean="0">
                <a:solidFill>
                  <a:srgbClr val="FFFFFF"/>
                </a:solidFill>
                <a:latin typeface="Calibri" pitchFamily="34" charset="0"/>
              </a:rPr>
              <a:t>)</a:t>
            </a:r>
            <a:endParaRPr lang="en-US" sz="1600" dirty="0">
              <a:solidFill>
                <a:srgbClr val="FFFFFF"/>
              </a:solidFill>
              <a:latin typeface="Calibri" pitchFamily="34" charset="0"/>
            </a:endParaRPr>
          </a:p>
        </p:txBody>
      </p:sp>
      <p:sp>
        <p:nvSpPr>
          <p:cNvPr id="12" name="Rectangle 23"/>
          <p:cNvSpPr>
            <a:spLocks noChangeArrowheads="1"/>
          </p:cNvSpPr>
          <p:nvPr/>
        </p:nvSpPr>
        <p:spPr bwMode="auto">
          <a:xfrm>
            <a:off x="0" y="2678113"/>
            <a:ext cx="8728075" cy="44450"/>
          </a:xfrm>
          <a:prstGeom prst="rect">
            <a:avLst/>
          </a:prstGeom>
          <a:solidFill>
            <a:schemeClr val="bg1"/>
          </a:solidFill>
          <a:ln w="9525">
            <a:noFill/>
            <a:round/>
            <a:headEnd/>
            <a:tailEnd/>
          </a:ln>
        </p:spPr>
        <p:txBody>
          <a:bodyPr/>
          <a:lstStyle/>
          <a:p>
            <a:pPr algn="r" defTabSz="914400"/>
            <a:endParaRPr lang="en-US">
              <a:solidFill>
                <a:srgbClr val="1C1C1C"/>
              </a:solidFill>
              <a:latin typeface="Calibri" pitchFamily="34" charset="0"/>
            </a:endParaRPr>
          </a:p>
        </p:txBody>
      </p:sp>
      <p:sp>
        <p:nvSpPr>
          <p:cNvPr id="13" name="Rectangle 24"/>
          <p:cNvSpPr>
            <a:spLocks noChangeArrowheads="1"/>
          </p:cNvSpPr>
          <p:nvPr/>
        </p:nvSpPr>
        <p:spPr bwMode="auto">
          <a:xfrm>
            <a:off x="415925" y="4495800"/>
            <a:ext cx="8728075" cy="46038"/>
          </a:xfrm>
          <a:prstGeom prst="rect">
            <a:avLst/>
          </a:prstGeom>
          <a:solidFill>
            <a:schemeClr val="bg1"/>
          </a:solidFill>
          <a:ln w="9525">
            <a:noFill/>
            <a:round/>
            <a:headEnd/>
            <a:tailEnd/>
          </a:ln>
        </p:spPr>
        <p:txBody>
          <a:bodyPr/>
          <a:lstStyle/>
          <a:p>
            <a:pPr algn="r" defTabSz="914400"/>
            <a:endParaRPr lang="en-US">
              <a:solidFill>
                <a:srgbClr val="1C1C1C"/>
              </a:solidFill>
              <a:latin typeface="Calibri" pitchFamily="34" charset="0"/>
            </a:endParaRPr>
          </a:p>
        </p:txBody>
      </p:sp>
      <p:sp>
        <p:nvSpPr>
          <p:cNvPr id="14" name="Rectangle 46"/>
          <p:cNvSpPr>
            <a:spLocks noChangeArrowheads="1"/>
          </p:cNvSpPr>
          <p:nvPr/>
        </p:nvSpPr>
        <p:spPr bwMode="auto">
          <a:xfrm rot="-5400000">
            <a:off x="15875" y="3470275"/>
            <a:ext cx="5264150" cy="69850"/>
          </a:xfrm>
          <a:prstGeom prst="rect">
            <a:avLst/>
          </a:prstGeom>
          <a:solidFill>
            <a:schemeClr val="bg1"/>
          </a:solidFill>
          <a:ln w="9525">
            <a:noFill/>
            <a:round/>
            <a:headEnd/>
            <a:tailEnd/>
          </a:ln>
        </p:spPr>
        <p:txBody>
          <a:bodyPr vert="eaVert"/>
          <a:lstStyle/>
          <a:p>
            <a:pPr algn="r"/>
            <a:endParaRPr lang="en-US">
              <a:solidFill>
                <a:srgbClr val="1C1C1C"/>
              </a:solidFill>
              <a:latin typeface="Calibri" pitchFamily="34" charset="0"/>
            </a:endParaRPr>
          </a:p>
        </p:txBody>
      </p:sp>
      <p:pic>
        <p:nvPicPr>
          <p:cNvPr id="15" name="Picture 6" descr="image_1"/>
          <p:cNvPicPr>
            <a:picLocks noChangeAspect="1" noChangeArrowheads="1"/>
          </p:cNvPicPr>
          <p:nvPr/>
        </p:nvPicPr>
        <p:blipFill>
          <a:blip r:embed="rId2" cstate="print">
            <a:lum bright="-18000"/>
          </a:blip>
          <a:srcRect/>
          <a:stretch>
            <a:fillRect/>
          </a:stretch>
        </p:blipFill>
        <p:spPr bwMode="auto">
          <a:xfrm>
            <a:off x="7252572" y="1295400"/>
            <a:ext cx="1300162" cy="1300163"/>
          </a:xfrm>
          <a:prstGeom prst="rect">
            <a:avLst/>
          </a:prstGeom>
          <a:noFill/>
          <a:ln w="9525">
            <a:noFill/>
            <a:miter lim="800000"/>
            <a:headEnd/>
            <a:tailEnd/>
          </a:ln>
        </p:spPr>
      </p:pic>
      <p:pic>
        <p:nvPicPr>
          <p:cNvPr id="16" name="Picture 7" descr="image_2"/>
          <p:cNvPicPr>
            <a:picLocks noChangeAspect="1" noChangeArrowheads="1"/>
          </p:cNvPicPr>
          <p:nvPr/>
        </p:nvPicPr>
        <p:blipFill>
          <a:blip r:embed="rId3" cstate="print">
            <a:lum bright="6000"/>
          </a:blip>
          <a:srcRect l="3906" t="8124" r="5815" b="9940"/>
          <a:stretch>
            <a:fillRect/>
          </a:stretch>
        </p:blipFill>
        <p:spPr bwMode="auto">
          <a:xfrm>
            <a:off x="7262846" y="4724400"/>
            <a:ext cx="1301750" cy="1282700"/>
          </a:xfrm>
          <a:prstGeom prst="rect">
            <a:avLst/>
          </a:prstGeom>
          <a:noFill/>
          <a:ln w="9525">
            <a:noFill/>
            <a:miter lim="800000"/>
            <a:headEnd/>
            <a:tailEnd/>
          </a:ln>
        </p:spPr>
      </p:pic>
      <p:pic>
        <p:nvPicPr>
          <p:cNvPr id="17" name="Picture 8" descr="servers_1"/>
          <p:cNvPicPr>
            <a:picLocks noChangeAspect="1" noChangeArrowheads="1"/>
          </p:cNvPicPr>
          <p:nvPr/>
        </p:nvPicPr>
        <p:blipFill>
          <a:blip r:embed="rId4" cstate="print">
            <a:lum bright="6000"/>
          </a:blip>
          <a:srcRect l="3967" t="10060" r="3374" b="4527"/>
          <a:stretch>
            <a:fillRect/>
          </a:stretch>
        </p:blipFill>
        <p:spPr bwMode="auto">
          <a:xfrm>
            <a:off x="7252572" y="2971800"/>
            <a:ext cx="1300162" cy="1277938"/>
          </a:xfrm>
          <a:prstGeom prst="rect">
            <a:avLst/>
          </a:prstGeom>
          <a:noFill/>
          <a:ln w="9525">
            <a:noFill/>
            <a:miter lim="800000"/>
            <a:headEnd/>
            <a:tailEnd/>
          </a:ln>
        </p:spPr>
      </p:pic>
      <p:sp>
        <p:nvSpPr>
          <p:cNvPr id="19" name="Заголовок 1"/>
          <p:cNvSpPr>
            <a:spLocks noGrp="1"/>
          </p:cNvSpPr>
          <p:nvPr>
            <p:ph type="title"/>
          </p:nvPr>
        </p:nvSpPr>
        <p:spPr>
          <a:xfrm>
            <a:off x="512825" y="49024"/>
            <a:ext cx="8275575" cy="892552"/>
          </a:xfrm>
        </p:spPr>
        <p:txBody>
          <a:bodyPr/>
          <a:lstStyle/>
          <a:p>
            <a:r>
              <a:rPr lang="ru-RU" dirty="0" smtClean="0"/>
              <a:t>Сценарий использования №2</a:t>
            </a:r>
            <a:br>
              <a:rPr lang="ru-RU" dirty="0" smtClean="0"/>
            </a:br>
            <a:r>
              <a:rPr lang="ru-RU" sz="2400" dirty="0" smtClean="0">
                <a:solidFill>
                  <a:schemeClr val="accent5"/>
                </a:solidFill>
              </a:rPr>
              <a:t>Консолидация приложений</a:t>
            </a:r>
            <a:endParaRPr lang="ru-RU" sz="2400" dirty="0">
              <a:solidFill>
                <a:schemeClr val="accent5"/>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Сценарий использования №2</a:t>
            </a:r>
            <a:br>
              <a:rPr lang="ru-RU" dirty="0" smtClean="0"/>
            </a:br>
            <a:r>
              <a:rPr lang="ru-RU" sz="2400" dirty="0" smtClean="0">
                <a:solidFill>
                  <a:schemeClr val="accent5"/>
                </a:solidFill>
              </a:rPr>
              <a:t>Консолидация приложений</a:t>
            </a:r>
            <a:endParaRPr lang="ru-RU" sz="2400" dirty="0">
              <a:solidFill>
                <a:schemeClr val="accent5"/>
              </a:solidFill>
            </a:endParaRPr>
          </a:p>
        </p:txBody>
      </p:sp>
      <p:sp>
        <p:nvSpPr>
          <p:cNvPr id="3" name="Текст 2"/>
          <p:cNvSpPr>
            <a:spLocks noGrp="1"/>
          </p:cNvSpPr>
          <p:nvPr>
            <p:ph type="body" sz="quarter" idx="15"/>
          </p:nvPr>
        </p:nvSpPr>
        <p:spPr>
          <a:xfrm>
            <a:off x="512824" y="1281953"/>
            <a:ext cx="8275575" cy="5033122"/>
          </a:xfrm>
        </p:spPr>
        <p:txBody>
          <a:bodyPr/>
          <a:lstStyle/>
          <a:p>
            <a:r>
              <a:rPr lang="ru-RU" sz="2000" b="1" dirty="0" smtClean="0"/>
              <a:t>Для кого:</a:t>
            </a:r>
          </a:p>
          <a:p>
            <a:pPr lvl="1"/>
            <a:r>
              <a:rPr lang="ru-RU" sz="1600" dirty="0" smtClean="0"/>
              <a:t>для тех, у кого в организации есть множество </a:t>
            </a:r>
            <a:br>
              <a:rPr lang="ru-RU" sz="1600" dirty="0" smtClean="0"/>
            </a:br>
            <a:r>
              <a:rPr lang="en-US" sz="1600" dirty="0" smtClean="0"/>
              <a:t>ASE-</a:t>
            </a:r>
            <a:r>
              <a:rPr lang="ru-RU" sz="1600" dirty="0" smtClean="0"/>
              <a:t>систем, занимающих десятки (сотни?) </a:t>
            </a:r>
            <a:br>
              <a:rPr lang="ru-RU" sz="1600" dirty="0" smtClean="0"/>
            </a:br>
            <a:r>
              <a:rPr lang="ru-RU" sz="1600" dirty="0" err="1" smtClean="0"/>
              <a:t>полунагруженных</a:t>
            </a:r>
            <a:r>
              <a:rPr lang="ru-RU" sz="1600" dirty="0" smtClean="0"/>
              <a:t> серверов</a:t>
            </a:r>
          </a:p>
          <a:p>
            <a:r>
              <a:rPr lang="ru-RU" sz="2000" b="1" dirty="0" smtClean="0"/>
              <a:t>Что дает вам </a:t>
            </a:r>
            <a:r>
              <a:rPr lang="en-US" sz="2000" b="1" dirty="0" smtClean="0"/>
              <a:t>ASE Cluster Edition</a:t>
            </a:r>
            <a:r>
              <a:rPr lang="ru-RU" sz="2000" b="1" dirty="0" smtClean="0"/>
              <a:t>:</a:t>
            </a:r>
          </a:p>
          <a:p>
            <a:pPr lvl="1"/>
            <a:r>
              <a:rPr lang="ru-RU" sz="1600" b="1" dirty="0" smtClean="0">
                <a:solidFill>
                  <a:schemeClr val="accent4"/>
                </a:solidFill>
              </a:rPr>
              <a:t>консолидацию</a:t>
            </a:r>
            <a:r>
              <a:rPr lang="ru-RU" sz="1600" dirty="0" smtClean="0"/>
              <a:t> множества СУБД : </a:t>
            </a:r>
          </a:p>
          <a:p>
            <a:pPr lvl="2"/>
            <a:r>
              <a:rPr lang="ru-RU" sz="1400" dirty="0" smtClean="0"/>
              <a:t>освобождение оборудования</a:t>
            </a:r>
          </a:p>
          <a:p>
            <a:pPr lvl="2"/>
            <a:r>
              <a:rPr lang="ru-RU" sz="1400" dirty="0" smtClean="0"/>
              <a:t>сокращение затрат на Администрирование</a:t>
            </a:r>
            <a:endParaRPr lang="en-US" sz="1400" dirty="0" smtClean="0"/>
          </a:p>
          <a:p>
            <a:pPr lvl="1"/>
            <a:r>
              <a:rPr lang="ru-RU" sz="1600" dirty="0" smtClean="0"/>
              <a:t>динамическое управление нагрузкой </a:t>
            </a:r>
            <a:br>
              <a:rPr lang="ru-RU" sz="1600" dirty="0" smtClean="0"/>
            </a:br>
            <a:r>
              <a:rPr lang="ru-RU" sz="1600" dirty="0" smtClean="0"/>
              <a:t>в кластере на отдельные приложения</a:t>
            </a:r>
          </a:p>
          <a:p>
            <a:pPr lvl="2"/>
            <a:r>
              <a:rPr lang="ru-RU" sz="1400" dirty="0" smtClean="0"/>
              <a:t>гибкость управления</a:t>
            </a:r>
          </a:p>
          <a:p>
            <a:r>
              <a:rPr lang="ru-RU" sz="2000" b="1" dirty="0" smtClean="0"/>
              <a:t>Конфигурация</a:t>
            </a:r>
          </a:p>
          <a:p>
            <a:pPr lvl="1"/>
            <a:r>
              <a:rPr lang="ru-RU" sz="1600" dirty="0" smtClean="0"/>
              <a:t>консолидация </a:t>
            </a:r>
            <a:r>
              <a:rPr lang="en-US" sz="1600" dirty="0" smtClean="0"/>
              <a:t>Standby-</a:t>
            </a:r>
            <a:r>
              <a:rPr lang="ru-RU" sz="1600" dirty="0" smtClean="0"/>
              <a:t>пар (1</a:t>
            </a:r>
            <a:r>
              <a:rPr lang="en-US" sz="1600" dirty="0" smtClean="0"/>
              <a:t>:1 -&gt; N:1)</a:t>
            </a:r>
            <a:endParaRPr lang="ru-RU" sz="1600" dirty="0" smtClean="0"/>
          </a:p>
          <a:p>
            <a:pPr lvl="1"/>
            <a:r>
              <a:rPr lang="ru-RU" sz="1600" dirty="0" smtClean="0"/>
              <a:t>консолидация отдельных серверов</a:t>
            </a:r>
          </a:p>
          <a:p>
            <a:pPr lvl="1"/>
            <a:r>
              <a:rPr lang="ru-RU" sz="1600" dirty="0" smtClean="0"/>
              <a:t>отдельные приложения, отдельные БД</a:t>
            </a:r>
          </a:p>
          <a:p>
            <a:r>
              <a:rPr lang="ru-RU" sz="2000" b="1" dirty="0" smtClean="0"/>
              <a:t>Технологические особенности</a:t>
            </a:r>
          </a:p>
          <a:p>
            <a:pPr lvl="1"/>
            <a:r>
              <a:rPr lang="ru-RU" sz="1600" dirty="0" smtClean="0"/>
              <a:t>управление </a:t>
            </a:r>
            <a:r>
              <a:rPr lang="ru-RU" sz="1600" dirty="0" err="1" smtClean="0"/>
              <a:t>виртуализированной</a:t>
            </a:r>
            <a:r>
              <a:rPr lang="ru-RU" sz="1600" dirty="0" smtClean="0"/>
              <a:t> нагрузкой (</a:t>
            </a:r>
            <a:r>
              <a:rPr lang="ru-RU" sz="1600" dirty="0" err="1" smtClean="0"/>
              <a:t>логичесие</a:t>
            </a:r>
            <a:r>
              <a:rPr lang="ru-RU" sz="1600" dirty="0" smtClean="0"/>
              <a:t> кластеры)</a:t>
            </a:r>
          </a:p>
        </p:txBody>
      </p:sp>
      <p:grpSp>
        <p:nvGrpSpPr>
          <p:cNvPr id="51" name="Group 4"/>
          <p:cNvGrpSpPr>
            <a:grpSpLocks/>
          </p:cNvGrpSpPr>
          <p:nvPr/>
        </p:nvGrpSpPr>
        <p:grpSpPr bwMode="auto">
          <a:xfrm>
            <a:off x="5041358" y="1422308"/>
            <a:ext cx="3978038" cy="4237156"/>
            <a:chOff x="3824" y="791"/>
            <a:chExt cx="1868" cy="3082"/>
          </a:xfrm>
        </p:grpSpPr>
        <p:sp>
          <p:nvSpPr>
            <p:cNvPr id="52" name="AutoShape 5"/>
            <p:cNvSpPr>
              <a:spLocks noChangeArrowheads="1"/>
            </p:cNvSpPr>
            <p:nvPr/>
          </p:nvSpPr>
          <p:spPr bwMode="gray">
            <a:xfrm rot="5400000">
              <a:off x="5326" y="2546"/>
              <a:ext cx="253" cy="47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15 w 21600"/>
                <a:gd name="T13" fmla="*/ 5051 h 21600"/>
                <a:gd name="T14" fmla="*/ 16136 w 21600"/>
                <a:gd name="T15" fmla="*/ 16549 h 21600"/>
              </a:gdLst>
              <a:ahLst/>
              <a:cxnLst>
                <a:cxn ang="T8">
                  <a:pos x="T0" y="T1"/>
                </a:cxn>
                <a:cxn ang="T9">
                  <a:pos x="T2" y="T3"/>
                </a:cxn>
                <a:cxn ang="T10">
                  <a:pos x="T4" y="T5"/>
                </a:cxn>
                <a:cxn ang="T11">
                  <a:pos x="T6" y="T7"/>
                </a:cxn>
              </a:cxnLst>
              <a:rect l="T12" t="T13" r="T14" b="T15"/>
              <a:pathLst>
                <a:path w="21600" h="21600">
                  <a:moveTo>
                    <a:pt x="11397" y="0"/>
                  </a:moveTo>
                  <a:lnTo>
                    <a:pt x="11397" y="5050"/>
                  </a:lnTo>
                  <a:lnTo>
                    <a:pt x="3375" y="5050"/>
                  </a:lnTo>
                  <a:lnTo>
                    <a:pt x="3375" y="16550"/>
                  </a:lnTo>
                  <a:lnTo>
                    <a:pt x="11397" y="16550"/>
                  </a:lnTo>
                  <a:lnTo>
                    <a:pt x="11397" y="21600"/>
                  </a:lnTo>
                  <a:lnTo>
                    <a:pt x="21600" y="10800"/>
                  </a:lnTo>
                  <a:close/>
                </a:path>
                <a:path w="21600" h="21600">
                  <a:moveTo>
                    <a:pt x="1350" y="5050"/>
                  </a:moveTo>
                  <a:lnTo>
                    <a:pt x="1350" y="16550"/>
                  </a:lnTo>
                  <a:lnTo>
                    <a:pt x="2700" y="16550"/>
                  </a:lnTo>
                  <a:lnTo>
                    <a:pt x="2700" y="5050"/>
                  </a:lnTo>
                  <a:close/>
                </a:path>
                <a:path w="21600" h="21600">
                  <a:moveTo>
                    <a:pt x="0" y="5050"/>
                  </a:moveTo>
                  <a:lnTo>
                    <a:pt x="0" y="16550"/>
                  </a:lnTo>
                  <a:lnTo>
                    <a:pt x="675" y="16550"/>
                  </a:lnTo>
                  <a:lnTo>
                    <a:pt x="675" y="5050"/>
                  </a:lnTo>
                  <a:close/>
                </a:path>
              </a:pathLst>
            </a:custGeom>
            <a:gradFill rotWithShape="1">
              <a:gsLst>
                <a:gs pos="0">
                  <a:srgbClr val="F9F9F5"/>
                </a:gs>
                <a:gs pos="100000">
                  <a:srgbClr val="C1BA91"/>
                </a:gs>
              </a:gsLst>
              <a:lin ang="0" scaled="1"/>
            </a:gradFill>
            <a:ln w="9525">
              <a:noFill/>
              <a:miter lim="800000"/>
              <a:headEnd/>
              <a:tailEnd/>
            </a:ln>
          </p:spPr>
          <p:txBody>
            <a:bodyPr wrap="none" anchor="ctr"/>
            <a:lstStyle/>
            <a:p>
              <a:endParaRPr lang="en-US"/>
            </a:p>
          </p:txBody>
        </p:sp>
        <p:sp>
          <p:nvSpPr>
            <p:cNvPr id="53" name="AutoShape 6"/>
            <p:cNvSpPr>
              <a:spLocks noChangeArrowheads="1"/>
            </p:cNvSpPr>
            <p:nvPr/>
          </p:nvSpPr>
          <p:spPr bwMode="gray">
            <a:xfrm rot="5400000">
              <a:off x="4454" y="2546"/>
              <a:ext cx="253" cy="47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15 w 21600"/>
                <a:gd name="T13" fmla="*/ 5051 h 21600"/>
                <a:gd name="T14" fmla="*/ 16136 w 21600"/>
                <a:gd name="T15" fmla="*/ 16549 h 21600"/>
              </a:gdLst>
              <a:ahLst/>
              <a:cxnLst>
                <a:cxn ang="T8">
                  <a:pos x="T0" y="T1"/>
                </a:cxn>
                <a:cxn ang="T9">
                  <a:pos x="T2" y="T3"/>
                </a:cxn>
                <a:cxn ang="T10">
                  <a:pos x="T4" y="T5"/>
                </a:cxn>
                <a:cxn ang="T11">
                  <a:pos x="T6" y="T7"/>
                </a:cxn>
              </a:cxnLst>
              <a:rect l="T12" t="T13" r="T14" b="T15"/>
              <a:pathLst>
                <a:path w="21600" h="21600">
                  <a:moveTo>
                    <a:pt x="11397" y="0"/>
                  </a:moveTo>
                  <a:lnTo>
                    <a:pt x="11397" y="5050"/>
                  </a:lnTo>
                  <a:lnTo>
                    <a:pt x="3375" y="5050"/>
                  </a:lnTo>
                  <a:lnTo>
                    <a:pt x="3375" y="16550"/>
                  </a:lnTo>
                  <a:lnTo>
                    <a:pt x="11397" y="16550"/>
                  </a:lnTo>
                  <a:lnTo>
                    <a:pt x="11397" y="21600"/>
                  </a:lnTo>
                  <a:lnTo>
                    <a:pt x="21600" y="10800"/>
                  </a:lnTo>
                  <a:close/>
                </a:path>
                <a:path w="21600" h="21600">
                  <a:moveTo>
                    <a:pt x="1350" y="5050"/>
                  </a:moveTo>
                  <a:lnTo>
                    <a:pt x="1350" y="16550"/>
                  </a:lnTo>
                  <a:lnTo>
                    <a:pt x="2700" y="16550"/>
                  </a:lnTo>
                  <a:lnTo>
                    <a:pt x="2700" y="5050"/>
                  </a:lnTo>
                  <a:close/>
                </a:path>
                <a:path w="21600" h="21600">
                  <a:moveTo>
                    <a:pt x="0" y="5050"/>
                  </a:moveTo>
                  <a:lnTo>
                    <a:pt x="0" y="16550"/>
                  </a:lnTo>
                  <a:lnTo>
                    <a:pt x="675" y="16550"/>
                  </a:lnTo>
                  <a:lnTo>
                    <a:pt x="675" y="5050"/>
                  </a:lnTo>
                  <a:close/>
                </a:path>
              </a:pathLst>
            </a:custGeom>
            <a:gradFill rotWithShape="1">
              <a:gsLst>
                <a:gs pos="0">
                  <a:srgbClr val="F9F9F5"/>
                </a:gs>
                <a:gs pos="100000">
                  <a:srgbClr val="C1BA91"/>
                </a:gs>
              </a:gsLst>
              <a:lin ang="0" scaled="1"/>
            </a:gradFill>
            <a:ln w="9525">
              <a:noFill/>
              <a:miter lim="800000"/>
              <a:headEnd/>
              <a:tailEnd/>
            </a:ln>
          </p:spPr>
          <p:txBody>
            <a:bodyPr wrap="none" anchor="ctr"/>
            <a:lstStyle/>
            <a:p>
              <a:endParaRPr lang="en-US"/>
            </a:p>
          </p:txBody>
        </p:sp>
        <p:grpSp>
          <p:nvGrpSpPr>
            <p:cNvPr id="54" name="Group 7"/>
            <p:cNvGrpSpPr>
              <a:grpSpLocks/>
            </p:cNvGrpSpPr>
            <p:nvPr/>
          </p:nvGrpSpPr>
          <p:grpSpPr bwMode="auto">
            <a:xfrm>
              <a:off x="3825" y="791"/>
              <a:ext cx="1842" cy="1907"/>
              <a:chOff x="3639" y="791"/>
              <a:chExt cx="1842" cy="1907"/>
            </a:xfrm>
          </p:grpSpPr>
          <p:sp>
            <p:nvSpPr>
              <p:cNvPr id="86" name="Rectangle 8"/>
              <p:cNvSpPr>
                <a:spLocks noChangeArrowheads="1"/>
              </p:cNvSpPr>
              <p:nvPr/>
            </p:nvSpPr>
            <p:spPr bwMode="gray">
              <a:xfrm>
                <a:off x="5059" y="791"/>
                <a:ext cx="422" cy="1879"/>
              </a:xfrm>
              <a:prstGeom prst="rect">
                <a:avLst/>
              </a:prstGeom>
              <a:solidFill>
                <a:srgbClr val="C1BA91">
                  <a:alpha val="50195"/>
                </a:srgbClr>
              </a:solidFill>
              <a:ln w="9525" algn="ctr">
                <a:noFill/>
                <a:miter lim="800000"/>
                <a:headEnd/>
                <a:tailEnd/>
              </a:ln>
            </p:spPr>
            <p:txBody>
              <a:bodyPr wrap="none" anchor="ctr"/>
              <a:lstStyle/>
              <a:p>
                <a:endParaRPr lang="en-US"/>
              </a:p>
            </p:txBody>
          </p:sp>
          <p:sp>
            <p:nvSpPr>
              <p:cNvPr id="87" name="Rectangle 9"/>
              <p:cNvSpPr>
                <a:spLocks noChangeArrowheads="1"/>
              </p:cNvSpPr>
              <p:nvPr/>
            </p:nvSpPr>
            <p:spPr bwMode="gray">
              <a:xfrm>
                <a:off x="3843" y="791"/>
                <a:ext cx="1102" cy="1879"/>
              </a:xfrm>
              <a:prstGeom prst="rect">
                <a:avLst/>
              </a:prstGeom>
              <a:solidFill>
                <a:srgbClr val="C1BA91">
                  <a:alpha val="50195"/>
                </a:srgbClr>
              </a:solidFill>
              <a:ln w="9525" algn="ctr">
                <a:noFill/>
                <a:miter lim="800000"/>
                <a:headEnd/>
                <a:tailEnd/>
              </a:ln>
            </p:spPr>
            <p:txBody>
              <a:bodyPr wrap="none" anchor="ctr"/>
              <a:lstStyle/>
              <a:p>
                <a:endParaRPr lang="en-US"/>
              </a:p>
            </p:txBody>
          </p:sp>
          <p:pic>
            <p:nvPicPr>
              <p:cNvPr id="88"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4447" y="1541"/>
                <a:ext cx="249" cy="156"/>
              </a:xfrm>
              <a:prstGeom prst="rect">
                <a:avLst/>
              </a:prstGeom>
              <a:noFill/>
              <a:ln w="9525">
                <a:noFill/>
                <a:miter lim="800000"/>
                <a:headEnd/>
                <a:tailEnd/>
              </a:ln>
            </p:spPr>
          </p:pic>
          <p:sp>
            <p:nvSpPr>
              <p:cNvPr id="89" name="Rectangle 11"/>
              <p:cNvSpPr>
                <a:spLocks noChangeArrowheads="1"/>
              </p:cNvSpPr>
              <p:nvPr/>
            </p:nvSpPr>
            <p:spPr bwMode="gray">
              <a:xfrm>
                <a:off x="5169" y="842"/>
                <a:ext cx="209" cy="538"/>
              </a:xfrm>
              <a:prstGeom prst="rect">
                <a:avLst/>
              </a:prstGeom>
              <a:solidFill>
                <a:schemeClr val="bg1"/>
              </a:solidFill>
              <a:ln w="9525">
                <a:noFill/>
                <a:miter lim="800000"/>
                <a:headEnd/>
                <a:tailEnd/>
              </a:ln>
            </p:spPr>
            <p:txBody>
              <a:bodyPr wrap="none" anchor="ctr"/>
              <a:lstStyle/>
              <a:p>
                <a:endParaRPr lang="en-US"/>
              </a:p>
            </p:txBody>
          </p:sp>
          <p:sp>
            <p:nvSpPr>
              <p:cNvPr id="90" name="Rectangle 12"/>
              <p:cNvSpPr>
                <a:spLocks noChangeArrowheads="1"/>
              </p:cNvSpPr>
              <p:nvPr/>
            </p:nvSpPr>
            <p:spPr bwMode="gray">
              <a:xfrm>
                <a:off x="5164" y="1194"/>
                <a:ext cx="212" cy="179"/>
              </a:xfrm>
              <a:prstGeom prst="rect">
                <a:avLst/>
              </a:prstGeom>
              <a:solidFill>
                <a:schemeClr val="hlink"/>
              </a:solidFill>
              <a:ln w="9525">
                <a:noFill/>
                <a:miter lim="800000"/>
                <a:headEnd/>
                <a:tailEnd/>
              </a:ln>
            </p:spPr>
            <p:txBody>
              <a:bodyPr wrap="none" anchor="ctr"/>
              <a:lstStyle/>
              <a:p>
                <a:endParaRPr lang="en-US"/>
              </a:p>
            </p:txBody>
          </p:sp>
          <p:sp>
            <p:nvSpPr>
              <p:cNvPr id="91" name="Rectangle 13"/>
              <p:cNvSpPr>
                <a:spLocks noChangeArrowheads="1"/>
              </p:cNvSpPr>
              <p:nvPr/>
            </p:nvSpPr>
            <p:spPr bwMode="gray">
              <a:xfrm>
                <a:off x="5165" y="841"/>
                <a:ext cx="217" cy="532"/>
              </a:xfrm>
              <a:prstGeom prst="rect">
                <a:avLst/>
              </a:prstGeom>
              <a:noFill/>
              <a:ln w="38100">
                <a:solidFill>
                  <a:schemeClr val="tx1"/>
                </a:solidFill>
                <a:miter lim="800000"/>
                <a:headEnd/>
                <a:tailEnd/>
              </a:ln>
            </p:spPr>
            <p:txBody>
              <a:bodyPr wrap="none" anchor="ctr"/>
              <a:lstStyle/>
              <a:p>
                <a:endParaRPr lang="en-US"/>
              </a:p>
            </p:txBody>
          </p:sp>
          <p:sp>
            <p:nvSpPr>
              <p:cNvPr id="92" name="Text Box 14"/>
              <p:cNvSpPr txBox="1">
                <a:spLocks noChangeArrowheads="1"/>
              </p:cNvSpPr>
              <p:nvPr/>
            </p:nvSpPr>
            <p:spPr bwMode="gray">
              <a:xfrm>
                <a:off x="5248" y="936"/>
                <a:ext cx="51" cy="135"/>
              </a:xfrm>
              <a:prstGeom prst="rect">
                <a:avLst/>
              </a:prstGeom>
              <a:noFill/>
              <a:ln w="9525">
                <a:noFill/>
                <a:miter lim="800000"/>
                <a:headEnd/>
                <a:tailEnd/>
              </a:ln>
            </p:spPr>
            <p:txBody>
              <a:bodyPr wrap="none" lIns="0" tIns="0" rIns="0" bIns="0">
                <a:spAutoFit/>
              </a:bodyPr>
              <a:lstStyle/>
              <a:p>
                <a:r>
                  <a:rPr lang="en-US" sz="1600"/>
                  <a:t>C</a:t>
                </a:r>
              </a:p>
            </p:txBody>
          </p:sp>
          <p:sp>
            <p:nvSpPr>
              <p:cNvPr id="93" name="Text Box 15"/>
              <p:cNvSpPr txBox="1">
                <a:spLocks noChangeArrowheads="1"/>
              </p:cNvSpPr>
              <p:nvPr/>
            </p:nvSpPr>
            <p:spPr bwMode="gray">
              <a:xfrm rot="10800000">
                <a:off x="3639" y="2136"/>
                <a:ext cx="139" cy="562"/>
              </a:xfrm>
              <a:prstGeom prst="rect">
                <a:avLst/>
              </a:prstGeom>
              <a:noFill/>
              <a:ln w="9525">
                <a:noFill/>
                <a:miter lim="800000"/>
                <a:headEnd/>
                <a:tailEnd/>
              </a:ln>
            </p:spPr>
            <p:txBody>
              <a:bodyPr vert="eaVert" wrap="none">
                <a:spAutoFit/>
              </a:bodyPr>
              <a:lstStyle/>
              <a:p>
                <a:r>
                  <a:rPr lang="en-US" sz="1400"/>
                  <a:t>BEFORE…</a:t>
                </a:r>
              </a:p>
            </p:txBody>
          </p:sp>
          <p:sp>
            <p:nvSpPr>
              <p:cNvPr id="94" name="Line 16"/>
              <p:cNvSpPr>
                <a:spLocks noChangeShapeType="1"/>
              </p:cNvSpPr>
              <p:nvPr/>
            </p:nvSpPr>
            <p:spPr bwMode="gray">
              <a:xfrm>
                <a:off x="4399" y="1376"/>
                <a:ext cx="123" cy="144"/>
              </a:xfrm>
              <a:prstGeom prst="line">
                <a:avLst/>
              </a:prstGeom>
              <a:noFill/>
              <a:ln w="28575">
                <a:solidFill>
                  <a:schemeClr val="tx1"/>
                </a:solidFill>
                <a:round/>
                <a:headEnd/>
                <a:tailEnd/>
              </a:ln>
            </p:spPr>
            <p:txBody>
              <a:bodyPr/>
              <a:lstStyle/>
              <a:p>
                <a:endParaRPr lang="en-US"/>
              </a:p>
            </p:txBody>
          </p:sp>
          <p:sp>
            <p:nvSpPr>
              <p:cNvPr id="95" name="Rectangle 17"/>
              <p:cNvSpPr>
                <a:spLocks noChangeArrowheads="1"/>
              </p:cNvSpPr>
              <p:nvPr/>
            </p:nvSpPr>
            <p:spPr bwMode="gray">
              <a:xfrm>
                <a:off x="4286" y="839"/>
                <a:ext cx="209" cy="538"/>
              </a:xfrm>
              <a:prstGeom prst="rect">
                <a:avLst/>
              </a:prstGeom>
              <a:solidFill>
                <a:schemeClr val="bg1"/>
              </a:solidFill>
              <a:ln w="9525">
                <a:noFill/>
                <a:miter lim="800000"/>
                <a:headEnd/>
                <a:tailEnd/>
              </a:ln>
            </p:spPr>
            <p:txBody>
              <a:bodyPr wrap="none" anchor="ctr"/>
              <a:lstStyle/>
              <a:p>
                <a:endParaRPr lang="en-US"/>
              </a:p>
            </p:txBody>
          </p:sp>
          <p:sp>
            <p:nvSpPr>
              <p:cNvPr id="96" name="Rectangle 18"/>
              <p:cNvSpPr>
                <a:spLocks noChangeArrowheads="1"/>
              </p:cNvSpPr>
              <p:nvPr/>
            </p:nvSpPr>
            <p:spPr bwMode="gray">
              <a:xfrm>
                <a:off x="4280" y="1194"/>
                <a:ext cx="212" cy="179"/>
              </a:xfrm>
              <a:prstGeom prst="rect">
                <a:avLst/>
              </a:prstGeom>
              <a:solidFill>
                <a:schemeClr val="hlink"/>
              </a:solidFill>
              <a:ln w="9525">
                <a:noFill/>
                <a:miter lim="800000"/>
                <a:headEnd/>
                <a:tailEnd/>
              </a:ln>
            </p:spPr>
            <p:txBody>
              <a:bodyPr wrap="none" anchor="ctr"/>
              <a:lstStyle/>
              <a:p>
                <a:endParaRPr lang="en-US"/>
              </a:p>
            </p:txBody>
          </p:sp>
          <p:sp>
            <p:nvSpPr>
              <p:cNvPr id="97" name="Rectangle 19"/>
              <p:cNvSpPr>
                <a:spLocks noChangeArrowheads="1"/>
              </p:cNvSpPr>
              <p:nvPr/>
            </p:nvSpPr>
            <p:spPr bwMode="gray">
              <a:xfrm>
                <a:off x="4281" y="841"/>
                <a:ext cx="217" cy="532"/>
              </a:xfrm>
              <a:prstGeom prst="rect">
                <a:avLst/>
              </a:prstGeom>
              <a:noFill/>
              <a:ln w="38100">
                <a:solidFill>
                  <a:schemeClr val="tx1"/>
                </a:solidFill>
                <a:miter lim="800000"/>
                <a:headEnd/>
                <a:tailEnd/>
              </a:ln>
            </p:spPr>
            <p:txBody>
              <a:bodyPr wrap="none" anchor="ctr"/>
              <a:lstStyle/>
              <a:p>
                <a:endParaRPr lang="en-US"/>
              </a:p>
            </p:txBody>
          </p:sp>
          <p:sp>
            <p:nvSpPr>
              <p:cNvPr id="98" name="Text Box 20"/>
              <p:cNvSpPr txBox="1">
                <a:spLocks noChangeArrowheads="1"/>
              </p:cNvSpPr>
              <p:nvPr/>
            </p:nvSpPr>
            <p:spPr bwMode="gray">
              <a:xfrm>
                <a:off x="3984" y="936"/>
                <a:ext cx="248" cy="135"/>
              </a:xfrm>
              <a:prstGeom prst="rect">
                <a:avLst/>
              </a:prstGeom>
              <a:noFill/>
              <a:ln w="9525">
                <a:noFill/>
                <a:miter lim="800000"/>
                <a:headEnd/>
                <a:tailEnd/>
              </a:ln>
            </p:spPr>
            <p:txBody>
              <a:bodyPr wrap="none" lIns="0" tIns="0" rIns="0" bIns="0">
                <a:spAutoFit/>
              </a:bodyPr>
              <a:lstStyle/>
              <a:p>
                <a:r>
                  <a:rPr lang="en-US" sz="1600"/>
                  <a:t>App   A</a:t>
                </a:r>
              </a:p>
            </p:txBody>
          </p:sp>
          <p:sp>
            <p:nvSpPr>
              <p:cNvPr id="99" name="Line 21"/>
              <p:cNvSpPr>
                <a:spLocks noChangeShapeType="1"/>
              </p:cNvSpPr>
              <p:nvPr/>
            </p:nvSpPr>
            <p:spPr bwMode="gray">
              <a:xfrm flipH="1">
                <a:off x="4218" y="1194"/>
                <a:ext cx="267" cy="1"/>
              </a:xfrm>
              <a:prstGeom prst="line">
                <a:avLst/>
              </a:prstGeom>
              <a:noFill/>
              <a:ln w="9525">
                <a:solidFill>
                  <a:schemeClr val="tx1"/>
                </a:solidFill>
                <a:round/>
                <a:headEnd/>
                <a:tailEnd/>
              </a:ln>
            </p:spPr>
            <p:txBody>
              <a:bodyPr/>
              <a:lstStyle/>
              <a:p>
                <a:endParaRPr lang="en-US"/>
              </a:p>
            </p:txBody>
          </p:sp>
          <p:sp>
            <p:nvSpPr>
              <p:cNvPr id="100" name="Rectangle 22"/>
              <p:cNvSpPr>
                <a:spLocks noChangeArrowheads="1"/>
              </p:cNvSpPr>
              <p:nvPr/>
            </p:nvSpPr>
            <p:spPr bwMode="gray">
              <a:xfrm>
                <a:off x="4631" y="831"/>
                <a:ext cx="209" cy="538"/>
              </a:xfrm>
              <a:prstGeom prst="rect">
                <a:avLst/>
              </a:prstGeom>
              <a:solidFill>
                <a:schemeClr val="bg1"/>
              </a:solidFill>
              <a:ln w="9525">
                <a:noFill/>
                <a:miter lim="800000"/>
                <a:headEnd/>
                <a:tailEnd/>
              </a:ln>
            </p:spPr>
            <p:txBody>
              <a:bodyPr wrap="none" anchor="ctr"/>
              <a:lstStyle/>
              <a:p>
                <a:endParaRPr lang="en-US"/>
              </a:p>
            </p:txBody>
          </p:sp>
          <p:sp>
            <p:nvSpPr>
              <p:cNvPr id="101" name="Rectangle 23"/>
              <p:cNvSpPr>
                <a:spLocks noChangeArrowheads="1"/>
              </p:cNvSpPr>
              <p:nvPr/>
            </p:nvSpPr>
            <p:spPr bwMode="gray">
              <a:xfrm>
                <a:off x="4630" y="841"/>
                <a:ext cx="217" cy="532"/>
              </a:xfrm>
              <a:prstGeom prst="rect">
                <a:avLst/>
              </a:prstGeom>
              <a:noFill/>
              <a:ln w="38100">
                <a:solidFill>
                  <a:schemeClr val="tx1"/>
                </a:solidFill>
                <a:miter lim="800000"/>
                <a:headEnd/>
                <a:tailEnd/>
              </a:ln>
            </p:spPr>
            <p:txBody>
              <a:bodyPr wrap="none" anchor="ctr"/>
              <a:lstStyle/>
              <a:p>
                <a:endParaRPr lang="en-US"/>
              </a:p>
            </p:txBody>
          </p:sp>
          <p:sp>
            <p:nvSpPr>
              <p:cNvPr id="102" name="Text Box 24"/>
              <p:cNvSpPr txBox="1">
                <a:spLocks noChangeArrowheads="1"/>
              </p:cNvSpPr>
              <p:nvPr/>
            </p:nvSpPr>
            <p:spPr bwMode="gray">
              <a:xfrm rot="-5400000">
                <a:off x="4530" y="1070"/>
                <a:ext cx="344" cy="74"/>
              </a:xfrm>
              <a:prstGeom prst="rect">
                <a:avLst/>
              </a:prstGeom>
              <a:noFill/>
              <a:ln w="9525">
                <a:noFill/>
                <a:miter lim="800000"/>
                <a:headEnd/>
                <a:tailEnd/>
              </a:ln>
            </p:spPr>
            <p:txBody>
              <a:bodyPr wrap="none" lIns="0" tIns="0" rIns="0" bIns="0">
                <a:spAutoFit/>
              </a:bodyPr>
              <a:lstStyle/>
              <a:p>
                <a:r>
                  <a:rPr lang="en-US" sz="1400"/>
                  <a:t>standby</a:t>
                </a:r>
              </a:p>
            </p:txBody>
          </p:sp>
          <p:sp>
            <p:nvSpPr>
              <p:cNvPr id="103" name="Line 25"/>
              <p:cNvSpPr>
                <a:spLocks noChangeShapeType="1"/>
              </p:cNvSpPr>
              <p:nvPr/>
            </p:nvSpPr>
            <p:spPr bwMode="gray">
              <a:xfrm flipH="1">
                <a:off x="4621" y="1376"/>
                <a:ext cx="123" cy="144"/>
              </a:xfrm>
              <a:prstGeom prst="line">
                <a:avLst/>
              </a:prstGeom>
              <a:noFill/>
              <a:ln w="28575">
                <a:solidFill>
                  <a:schemeClr val="tx1"/>
                </a:solidFill>
                <a:round/>
                <a:headEnd/>
                <a:tailEnd/>
              </a:ln>
            </p:spPr>
            <p:txBody>
              <a:bodyPr/>
              <a:lstStyle/>
              <a:p>
                <a:endParaRPr lang="en-US"/>
              </a:p>
            </p:txBody>
          </p:sp>
          <p:pic>
            <p:nvPicPr>
              <p:cNvPr id="104" name="Picture 2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4447" y="2471"/>
                <a:ext cx="249" cy="156"/>
              </a:xfrm>
              <a:prstGeom prst="rect">
                <a:avLst/>
              </a:prstGeom>
              <a:noFill/>
              <a:ln w="9525">
                <a:noFill/>
                <a:miter lim="800000"/>
                <a:headEnd/>
                <a:tailEnd/>
              </a:ln>
            </p:spPr>
          </p:pic>
          <p:sp>
            <p:nvSpPr>
              <p:cNvPr id="105" name="Line 27"/>
              <p:cNvSpPr>
                <a:spLocks noChangeShapeType="1"/>
              </p:cNvSpPr>
              <p:nvPr/>
            </p:nvSpPr>
            <p:spPr bwMode="gray">
              <a:xfrm>
                <a:off x="4399" y="2306"/>
                <a:ext cx="123" cy="144"/>
              </a:xfrm>
              <a:prstGeom prst="line">
                <a:avLst/>
              </a:prstGeom>
              <a:noFill/>
              <a:ln w="28575">
                <a:solidFill>
                  <a:schemeClr val="tx1"/>
                </a:solidFill>
                <a:round/>
                <a:headEnd/>
                <a:tailEnd/>
              </a:ln>
            </p:spPr>
            <p:txBody>
              <a:bodyPr/>
              <a:lstStyle/>
              <a:p>
                <a:endParaRPr lang="en-US"/>
              </a:p>
            </p:txBody>
          </p:sp>
          <p:sp>
            <p:nvSpPr>
              <p:cNvPr id="106" name="Rectangle 28"/>
              <p:cNvSpPr>
                <a:spLocks noChangeArrowheads="1"/>
              </p:cNvSpPr>
              <p:nvPr/>
            </p:nvSpPr>
            <p:spPr bwMode="gray">
              <a:xfrm>
                <a:off x="4286" y="1769"/>
                <a:ext cx="209" cy="538"/>
              </a:xfrm>
              <a:prstGeom prst="rect">
                <a:avLst/>
              </a:prstGeom>
              <a:solidFill>
                <a:schemeClr val="bg1"/>
              </a:solidFill>
              <a:ln w="9525">
                <a:noFill/>
                <a:miter lim="800000"/>
                <a:headEnd/>
                <a:tailEnd/>
              </a:ln>
            </p:spPr>
            <p:txBody>
              <a:bodyPr wrap="none" anchor="ctr"/>
              <a:lstStyle/>
              <a:p>
                <a:endParaRPr lang="en-US"/>
              </a:p>
            </p:txBody>
          </p:sp>
          <p:sp>
            <p:nvSpPr>
              <p:cNvPr id="107" name="Rectangle 29"/>
              <p:cNvSpPr>
                <a:spLocks noChangeArrowheads="1"/>
              </p:cNvSpPr>
              <p:nvPr/>
            </p:nvSpPr>
            <p:spPr bwMode="gray">
              <a:xfrm>
                <a:off x="4280" y="2124"/>
                <a:ext cx="212" cy="179"/>
              </a:xfrm>
              <a:prstGeom prst="rect">
                <a:avLst/>
              </a:prstGeom>
              <a:solidFill>
                <a:schemeClr val="hlink"/>
              </a:solidFill>
              <a:ln w="9525">
                <a:noFill/>
                <a:miter lim="800000"/>
                <a:headEnd/>
                <a:tailEnd/>
              </a:ln>
            </p:spPr>
            <p:txBody>
              <a:bodyPr wrap="none" anchor="ctr"/>
              <a:lstStyle/>
              <a:p>
                <a:endParaRPr lang="en-US"/>
              </a:p>
            </p:txBody>
          </p:sp>
          <p:sp>
            <p:nvSpPr>
              <p:cNvPr id="108" name="Rectangle 30"/>
              <p:cNvSpPr>
                <a:spLocks noChangeArrowheads="1"/>
              </p:cNvSpPr>
              <p:nvPr/>
            </p:nvSpPr>
            <p:spPr bwMode="gray">
              <a:xfrm>
                <a:off x="4281" y="1771"/>
                <a:ext cx="217" cy="532"/>
              </a:xfrm>
              <a:prstGeom prst="rect">
                <a:avLst/>
              </a:prstGeom>
              <a:noFill/>
              <a:ln w="38100">
                <a:solidFill>
                  <a:schemeClr val="tx1"/>
                </a:solidFill>
                <a:miter lim="800000"/>
                <a:headEnd/>
                <a:tailEnd/>
              </a:ln>
            </p:spPr>
            <p:txBody>
              <a:bodyPr wrap="none" anchor="ctr"/>
              <a:lstStyle/>
              <a:p>
                <a:endParaRPr lang="en-US"/>
              </a:p>
            </p:txBody>
          </p:sp>
          <p:sp>
            <p:nvSpPr>
              <p:cNvPr id="109" name="Text Box 31"/>
              <p:cNvSpPr txBox="1">
                <a:spLocks noChangeArrowheads="1"/>
              </p:cNvSpPr>
              <p:nvPr/>
            </p:nvSpPr>
            <p:spPr bwMode="gray">
              <a:xfrm>
                <a:off x="3984" y="1866"/>
                <a:ext cx="248" cy="135"/>
              </a:xfrm>
              <a:prstGeom prst="rect">
                <a:avLst/>
              </a:prstGeom>
              <a:noFill/>
              <a:ln w="9525">
                <a:noFill/>
                <a:miter lim="800000"/>
                <a:headEnd/>
                <a:tailEnd/>
              </a:ln>
            </p:spPr>
            <p:txBody>
              <a:bodyPr wrap="none" lIns="0" tIns="0" rIns="0" bIns="0">
                <a:spAutoFit/>
              </a:bodyPr>
              <a:lstStyle/>
              <a:p>
                <a:r>
                  <a:rPr lang="en-US" sz="1600"/>
                  <a:t>App   B</a:t>
                </a:r>
              </a:p>
            </p:txBody>
          </p:sp>
          <p:sp>
            <p:nvSpPr>
              <p:cNvPr id="110" name="Line 32"/>
              <p:cNvSpPr>
                <a:spLocks noChangeShapeType="1"/>
              </p:cNvSpPr>
              <p:nvPr/>
            </p:nvSpPr>
            <p:spPr bwMode="gray">
              <a:xfrm flipH="1">
                <a:off x="4218" y="2124"/>
                <a:ext cx="267" cy="1"/>
              </a:xfrm>
              <a:prstGeom prst="line">
                <a:avLst/>
              </a:prstGeom>
              <a:noFill/>
              <a:ln w="9525">
                <a:solidFill>
                  <a:schemeClr val="tx1"/>
                </a:solidFill>
                <a:round/>
                <a:headEnd/>
                <a:tailEnd/>
              </a:ln>
            </p:spPr>
            <p:txBody>
              <a:bodyPr/>
              <a:lstStyle/>
              <a:p>
                <a:endParaRPr lang="en-US"/>
              </a:p>
            </p:txBody>
          </p:sp>
          <p:sp>
            <p:nvSpPr>
              <p:cNvPr id="111" name="Rectangle 33"/>
              <p:cNvSpPr>
                <a:spLocks noChangeArrowheads="1"/>
              </p:cNvSpPr>
              <p:nvPr/>
            </p:nvSpPr>
            <p:spPr bwMode="gray">
              <a:xfrm>
                <a:off x="4631" y="1761"/>
                <a:ext cx="209" cy="538"/>
              </a:xfrm>
              <a:prstGeom prst="rect">
                <a:avLst/>
              </a:prstGeom>
              <a:solidFill>
                <a:schemeClr val="bg1"/>
              </a:solidFill>
              <a:ln w="9525">
                <a:noFill/>
                <a:miter lim="800000"/>
                <a:headEnd/>
                <a:tailEnd/>
              </a:ln>
            </p:spPr>
            <p:txBody>
              <a:bodyPr wrap="none" anchor="ctr"/>
              <a:lstStyle/>
              <a:p>
                <a:endParaRPr lang="en-US"/>
              </a:p>
            </p:txBody>
          </p:sp>
          <p:sp>
            <p:nvSpPr>
              <p:cNvPr id="112" name="Rectangle 34"/>
              <p:cNvSpPr>
                <a:spLocks noChangeArrowheads="1"/>
              </p:cNvSpPr>
              <p:nvPr/>
            </p:nvSpPr>
            <p:spPr bwMode="gray">
              <a:xfrm>
                <a:off x="4630" y="1771"/>
                <a:ext cx="217" cy="532"/>
              </a:xfrm>
              <a:prstGeom prst="rect">
                <a:avLst/>
              </a:prstGeom>
              <a:noFill/>
              <a:ln w="38100">
                <a:solidFill>
                  <a:schemeClr val="tx1"/>
                </a:solidFill>
                <a:miter lim="800000"/>
                <a:headEnd/>
                <a:tailEnd/>
              </a:ln>
            </p:spPr>
            <p:txBody>
              <a:bodyPr wrap="none" anchor="ctr"/>
              <a:lstStyle/>
              <a:p>
                <a:endParaRPr lang="en-US"/>
              </a:p>
            </p:txBody>
          </p:sp>
          <p:sp>
            <p:nvSpPr>
              <p:cNvPr id="113" name="Text Box 35"/>
              <p:cNvSpPr txBox="1">
                <a:spLocks noChangeArrowheads="1"/>
              </p:cNvSpPr>
              <p:nvPr/>
            </p:nvSpPr>
            <p:spPr bwMode="gray">
              <a:xfrm rot="-5400000">
                <a:off x="4530" y="2000"/>
                <a:ext cx="344" cy="74"/>
              </a:xfrm>
              <a:prstGeom prst="rect">
                <a:avLst/>
              </a:prstGeom>
              <a:noFill/>
              <a:ln w="9525" algn="ctr">
                <a:noFill/>
                <a:miter lim="800000"/>
                <a:headEnd/>
                <a:tailEnd/>
              </a:ln>
            </p:spPr>
            <p:txBody>
              <a:bodyPr wrap="none" lIns="0" tIns="0" rIns="0" bIns="0">
                <a:spAutoFit/>
              </a:bodyPr>
              <a:lstStyle/>
              <a:p>
                <a:r>
                  <a:rPr lang="en-US" sz="1400"/>
                  <a:t>standby</a:t>
                </a:r>
              </a:p>
            </p:txBody>
          </p:sp>
          <p:sp>
            <p:nvSpPr>
              <p:cNvPr id="114" name="Line 36"/>
              <p:cNvSpPr>
                <a:spLocks noChangeShapeType="1"/>
              </p:cNvSpPr>
              <p:nvPr/>
            </p:nvSpPr>
            <p:spPr bwMode="gray">
              <a:xfrm flipH="1">
                <a:off x="4621" y="2306"/>
                <a:ext cx="123" cy="144"/>
              </a:xfrm>
              <a:prstGeom prst="line">
                <a:avLst/>
              </a:prstGeom>
              <a:noFill/>
              <a:ln w="28575">
                <a:solidFill>
                  <a:schemeClr val="tx1"/>
                </a:solidFill>
                <a:round/>
                <a:headEnd/>
                <a:tailEnd/>
              </a:ln>
            </p:spPr>
            <p:txBody>
              <a:bodyPr/>
              <a:lstStyle/>
              <a:p>
                <a:endParaRPr lang="en-US"/>
              </a:p>
            </p:txBody>
          </p:sp>
          <p:sp>
            <p:nvSpPr>
              <p:cNvPr id="115" name="Rectangle 37"/>
              <p:cNvSpPr>
                <a:spLocks noChangeArrowheads="1"/>
              </p:cNvSpPr>
              <p:nvPr/>
            </p:nvSpPr>
            <p:spPr bwMode="gray">
              <a:xfrm>
                <a:off x="5169" y="1464"/>
                <a:ext cx="209" cy="538"/>
              </a:xfrm>
              <a:prstGeom prst="rect">
                <a:avLst/>
              </a:prstGeom>
              <a:solidFill>
                <a:schemeClr val="bg1"/>
              </a:solidFill>
              <a:ln w="9525">
                <a:noFill/>
                <a:miter lim="800000"/>
                <a:headEnd/>
                <a:tailEnd/>
              </a:ln>
            </p:spPr>
            <p:txBody>
              <a:bodyPr wrap="none" anchor="ctr"/>
              <a:lstStyle/>
              <a:p>
                <a:endParaRPr lang="en-US"/>
              </a:p>
            </p:txBody>
          </p:sp>
          <p:sp>
            <p:nvSpPr>
              <p:cNvPr id="116" name="Rectangle 38"/>
              <p:cNvSpPr>
                <a:spLocks noChangeArrowheads="1"/>
              </p:cNvSpPr>
              <p:nvPr/>
            </p:nvSpPr>
            <p:spPr bwMode="gray">
              <a:xfrm>
                <a:off x="5164" y="1816"/>
                <a:ext cx="212" cy="179"/>
              </a:xfrm>
              <a:prstGeom prst="rect">
                <a:avLst/>
              </a:prstGeom>
              <a:solidFill>
                <a:schemeClr val="hlink"/>
              </a:solidFill>
              <a:ln w="9525">
                <a:noFill/>
                <a:miter lim="800000"/>
                <a:headEnd/>
                <a:tailEnd/>
              </a:ln>
            </p:spPr>
            <p:txBody>
              <a:bodyPr wrap="none" anchor="ctr"/>
              <a:lstStyle/>
              <a:p>
                <a:endParaRPr lang="en-US"/>
              </a:p>
            </p:txBody>
          </p:sp>
          <p:sp>
            <p:nvSpPr>
              <p:cNvPr id="117" name="Rectangle 39"/>
              <p:cNvSpPr>
                <a:spLocks noChangeArrowheads="1"/>
              </p:cNvSpPr>
              <p:nvPr/>
            </p:nvSpPr>
            <p:spPr bwMode="gray">
              <a:xfrm>
                <a:off x="5165" y="1463"/>
                <a:ext cx="217" cy="532"/>
              </a:xfrm>
              <a:prstGeom prst="rect">
                <a:avLst/>
              </a:prstGeom>
              <a:noFill/>
              <a:ln w="38100">
                <a:solidFill>
                  <a:schemeClr val="tx1"/>
                </a:solidFill>
                <a:miter lim="800000"/>
                <a:headEnd/>
                <a:tailEnd/>
              </a:ln>
            </p:spPr>
            <p:txBody>
              <a:bodyPr wrap="none" anchor="ctr"/>
              <a:lstStyle/>
              <a:p>
                <a:endParaRPr lang="en-US"/>
              </a:p>
            </p:txBody>
          </p:sp>
          <p:sp>
            <p:nvSpPr>
              <p:cNvPr id="118" name="Text Box 40"/>
              <p:cNvSpPr txBox="1">
                <a:spLocks noChangeArrowheads="1"/>
              </p:cNvSpPr>
              <p:nvPr/>
            </p:nvSpPr>
            <p:spPr bwMode="gray">
              <a:xfrm>
                <a:off x="5248" y="1558"/>
                <a:ext cx="51" cy="136"/>
              </a:xfrm>
              <a:prstGeom prst="rect">
                <a:avLst/>
              </a:prstGeom>
              <a:noFill/>
              <a:ln w="9525">
                <a:noFill/>
                <a:miter lim="800000"/>
                <a:headEnd/>
                <a:tailEnd/>
              </a:ln>
            </p:spPr>
            <p:txBody>
              <a:bodyPr wrap="none" lIns="0" tIns="0" rIns="0" bIns="0">
                <a:spAutoFit/>
              </a:bodyPr>
              <a:lstStyle/>
              <a:p>
                <a:r>
                  <a:rPr lang="en-US" sz="1600"/>
                  <a:t>D</a:t>
                </a:r>
              </a:p>
            </p:txBody>
          </p:sp>
          <p:sp>
            <p:nvSpPr>
              <p:cNvPr id="119" name="Rectangle 41"/>
              <p:cNvSpPr>
                <a:spLocks noChangeArrowheads="1"/>
              </p:cNvSpPr>
              <p:nvPr/>
            </p:nvSpPr>
            <p:spPr bwMode="gray">
              <a:xfrm>
                <a:off x="5169" y="2087"/>
                <a:ext cx="209" cy="538"/>
              </a:xfrm>
              <a:prstGeom prst="rect">
                <a:avLst/>
              </a:prstGeom>
              <a:solidFill>
                <a:schemeClr val="bg1"/>
              </a:solidFill>
              <a:ln w="9525">
                <a:noFill/>
                <a:miter lim="800000"/>
                <a:headEnd/>
                <a:tailEnd/>
              </a:ln>
            </p:spPr>
            <p:txBody>
              <a:bodyPr wrap="none" anchor="ctr"/>
              <a:lstStyle/>
              <a:p>
                <a:endParaRPr lang="en-US"/>
              </a:p>
            </p:txBody>
          </p:sp>
          <p:sp>
            <p:nvSpPr>
              <p:cNvPr id="120" name="Rectangle 42"/>
              <p:cNvSpPr>
                <a:spLocks noChangeArrowheads="1"/>
              </p:cNvSpPr>
              <p:nvPr/>
            </p:nvSpPr>
            <p:spPr bwMode="gray">
              <a:xfrm>
                <a:off x="5164" y="2439"/>
                <a:ext cx="212" cy="179"/>
              </a:xfrm>
              <a:prstGeom prst="rect">
                <a:avLst/>
              </a:prstGeom>
              <a:solidFill>
                <a:schemeClr val="hlink"/>
              </a:solidFill>
              <a:ln w="9525">
                <a:noFill/>
                <a:miter lim="800000"/>
                <a:headEnd/>
                <a:tailEnd/>
              </a:ln>
            </p:spPr>
            <p:txBody>
              <a:bodyPr wrap="none" anchor="ctr"/>
              <a:lstStyle/>
              <a:p>
                <a:endParaRPr lang="en-US"/>
              </a:p>
            </p:txBody>
          </p:sp>
          <p:sp>
            <p:nvSpPr>
              <p:cNvPr id="121" name="Rectangle 43"/>
              <p:cNvSpPr>
                <a:spLocks noChangeArrowheads="1"/>
              </p:cNvSpPr>
              <p:nvPr/>
            </p:nvSpPr>
            <p:spPr bwMode="gray">
              <a:xfrm>
                <a:off x="5165" y="2086"/>
                <a:ext cx="217" cy="532"/>
              </a:xfrm>
              <a:prstGeom prst="rect">
                <a:avLst/>
              </a:prstGeom>
              <a:noFill/>
              <a:ln w="38100">
                <a:solidFill>
                  <a:schemeClr val="tx1"/>
                </a:solidFill>
                <a:miter lim="800000"/>
                <a:headEnd/>
                <a:tailEnd/>
              </a:ln>
            </p:spPr>
            <p:txBody>
              <a:bodyPr wrap="none" anchor="ctr"/>
              <a:lstStyle/>
              <a:p>
                <a:endParaRPr lang="en-US"/>
              </a:p>
            </p:txBody>
          </p:sp>
          <p:sp>
            <p:nvSpPr>
              <p:cNvPr id="122" name="Text Box 44"/>
              <p:cNvSpPr txBox="1">
                <a:spLocks noChangeArrowheads="1"/>
              </p:cNvSpPr>
              <p:nvPr/>
            </p:nvSpPr>
            <p:spPr bwMode="gray">
              <a:xfrm>
                <a:off x="5250" y="2181"/>
                <a:ext cx="47" cy="136"/>
              </a:xfrm>
              <a:prstGeom prst="rect">
                <a:avLst/>
              </a:prstGeom>
              <a:noFill/>
              <a:ln w="9525">
                <a:noFill/>
                <a:miter lim="800000"/>
                <a:headEnd/>
                <a:tailEnd/>
              </a:ln>
            </p:spPr>
            <p:txBody>
              <a:bodyPr wrap="none" lIns="0" tIns="0" rIns="0" bIns="0">
                <a:spAutoFit/>
              </a:bodyPr>
              <a:lstStyle/>
              <a:p>
                <a:r>
                  <a:rPr lang="en-US" sz="1600"/>
                  <a:t>E</a:t>
                </a:r>
              </a:p>
            </p:txBody>
          </p:sp>
          <p:sp>
            <p:nvSpPr>
              <p:cNvPr id="123" name="Line 45"/>
              <p:cNvSpPr>
                <a:spLocks noChangeShapeType="1"/>
              </p:cNvSpPr>
              <p:nvPr/>
            </p:nvSpPr>
            <p:spPr bwMode="gray">
              <a:xfrm flipH="1">
                <a:off x="5108" y="2439"/>
                <a:ext cx="272" cy="0"/>
              </a:xfrm>
              <a:prstGeom prst="line">
                <a:avLst/>
              </a:prstGeom>
              <a:noFill/>
              <a:ln w="9525">
                <a:solidFill>
                  <a:schemeClr val="tx1"/>
                </a:solidFill>
                <a:round/>
                <a:headEnd/>
                <a:tailEnd/>
              </a:ln>
            </p:spPr>
            <p:txBody>
              <a:bodyPr/>
              <a:lstStyle/>
              <a:p>
                <a:endParaRPr lang="en-US"/>
              </a:p>
            </p:txBody>
          </p:sp>
          <p:sp>
            <p:nvSpPr>
              <p:cNvPr id="124" name="Line 46"/>
              <p:cNvSpPr>
                <a:spLocks noChangeShapeType="1"/>
              </p:cNvSpPr>
              <p:nvPr/>
            </p:nvSpPr>
            <p:spPr bwMode="gray">
              <a:xfrm flipH="1">
                <a:off x="5108" y="1816"/>
                <a:ext cx="272" cy="0"/>
              </a:xfrm>
              <a:prstGeom prst="line">
                <a:avLst/>
              </a:prstGeom>
              <a:noFill/>
              <a:ln w="9525">
                <a:solidFill>
                  <a:schemeClr val="tx1"/>
                </a:solidFill>
                <a:round/>
                <a:headEnd/>
                <a:tailEnd/>
              </a:ln>
            </p:spPr>
            <p:txBody>
              <a:bodyPr/>
              <a:lstStyle/>
              <a:p>
                <a:endParaRPr lang="en-US"/>
              </a:p>
            </p:txBody>
          </p:sp>
          <p:sp>
            <p:nvSpPr>
              <p:cNvPr id="125" name="Line 47"/>
              <p:cNvSpPr>
                <a:spLocks noChangeShapeType="1"/>
              </p:cNvSpPr>
              <p:nvPr/>
            </p:nvSpPr>
            <p:spPr bwMode="gray">
              <a:xfrm flipH="1">
                <a:off x="5108" y="1194"/>
                <a:ext cx="272" cy="0"/>
              </a:xfrm>
              <a:prstGeom prst="line">
                <a:avLst/>
              </a:prstGeom>
              <a:noFill/>
              <a:ln w="9525">
                <a:solidFill>
                  <a:schemeClr val="tx1"/>
                </a:solidFill>
                <a:round/>
                <a:headEnd/>
                <a:tailEnd/>
              </a:ln>
            </p:spPr>
            <p:txBody>
              <a:bodyPr/>
              <a:lstStyle/>
              <a:p>
                <a:endParaRPr lang="en-US"/>
              </a:p>
            </p:txBody>
          </p:sp>
        </p:grpSp>
        <p:grpSp>
          <p:nvGrpSpPr>
            <p:cNvPr id="55" name="Group 48"/>
            <p:cNvGrpSpPr>
              <a:grpSpLocks/>
            </p:cNvGrpSpPr>
            <p:nvPr/>
          </p:nvGrpSpPr>
          <p:grpSpPr bwMode="auto">
            <a:xfrm>
              <a:off x="3824" y="2915"/>
              <a:ext cx="1843" cy="958"/>
              <a:chOff x="3638" y="2915"/>
              <a:chExt cx="1843" cy="958"/>
            </a:xfrm>
          </p:grpSpPr>
          <p:sp>
            <p:nvSpPr>
              <p:cNvPr id="56" name="Rectangle 49"/>
              <p:cNvSpPr>
                <a:spLocks noChangeArrowheads="1"/>
              </p:cNvSpPr>
              <p:nvPr/>
            </p:nvSpPr>
            <p:spPr bwMode="gray">
              <a:xfrm>
                <a:off x="3843" y="2915"/>
                <a:ext cx="1102" cy="935"/>
              </a:xfrm>
              <a:prstGeom prst="rect">
                <a:avLst/>
              </a:prstGeom>
              <a:solidFill>
                <a:srgbClr val="C1BA91">
                  <a:alpha val="50195"/>
                </a:srgbClr>
              </a:solidFill>
              <a:ln w="9525" algn="ctr">
                <a:noFill/>
                <a:miter lim="800000"/>
                <a:headEnd/>
                <a:tailEnd/>
              </a:ln>
            </p:spPr>
            <p:txBody>
              <a:bodyPr wrap="none" anchor="ctr"/>
              <a:lstStyle/>
              <a:p>
                <a:endParaRPr lang="en-US"/>
              </a:p>
            </p:txBody>
          </p:sp>
          <p:sp>
            <p:nvSpPr>
              <p:cNvPr id="57" name="Rectangle 50"/>
              <p:cNvSpPr>
                <a:spLocks noChangeArrowheads="1"/>
              </p:cNvSpPr>
              <p:nvPr/>
            </p:nvSpPr>
            <p:spPr bwMode="gray">
              <a:xfrm>
                <a:off x="3937" y="2967"/>
                <a:ext cx="209" cy="538"/>
              </a:xfrm>
              <a:prstGeom prst="rect">
                <a:avLst/>
              </a:prstGeom>
              <a:solidFill>
                <a:schemeClr val="bg1"/>
              </a:solidFill>
              <a:ln w="9525">
                <a:noFill/>
                <a:miter lim="800000"/>
                <a:headEnd/>
                <a:tailEnd/>
              </a:ln>
            </p:spPr>
            <p:txBody>
              <a:bodyPr wrap="none" anchor="ctr"/>
              <a:lstStyle/>
              <a:p>
                <a:endParaRPr lang="en-US"/>
              </a:p>
            </p:txBody>
          </p:sp>
          <p:sp>
            <p:nvSpPr>
              <p:cNvPr id="58" name="Rectangle 51"/>
              <p:cNvSpPr>
                <a:spLocks noChangeArrowheads="1"/>
              </p:cNvSpPr>
              <p:nvPr/>
            </p:nvSpPr>
            <p:spPr bwMode="gray">
              <a:xfrm>
                <a:off x="5059" y="2915"/>
                <a:ext cx="422" cy="935"/>
              </a:xfrm>
              <a:prstGeom prst="rect">
                <a:avLst/>
              </a:prstGeom>
              <a:solidFill>
                <a:srgbClr val="C1BA91">
                  <a:alpha val="50195"/>
                </a:srgbClr>
              </a:solidFill>
              <a:ln w="9525" algn="ctr">
                <a:noFill/>
                <a:miter lim="800000"/>
                <a:headEnd/>
                <a:tailEnd/>
              </a:ln>
            </p:spPr>
            <p:txBody>
              <a:bodyPr wrap="none" anchor="ctr"/>
              <a:lstStyle/>
              <a:p>
                <a:endParaRPr lang="en-US"/>
              </a:p>
            </p:txBody>
          </p:sp>
          <p:pic>
            <p:nvPicPr>
              <p:cNvPr id="59" name="Picture 5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4447" y="3669"/>
                <a:ext cx="249" cy="156"/>
              </a:xfrm>
              <a:prstGeom prst="rect">
                <a:avLst/>
              </a:prstGeom>
              <a:noFill/>
              <a:ln w="9525">
                <a:noFill/>
                <a:miter lim="800000"/>
                <a:headEnd/>
                <a:tailEnd/>
              </a:ln>
            </p:spPr>
          </p:pic>
          <p:sp>
            <p:nvSpPr>
              <p:cNvPr id="60" name="Rectangle 53"/>
              <p:cNvSpPr>
                <a:spLocks noChangeArrowheads="1"/>
              </p:cNvSpPr>
              <p:nvPr/>
            </p:nvSpPr>
            <p:spPr bwMode="gray">
              <a:xfrm>
                <a:off x="5165" y="2969"/>
                <a:ext cx="217" cy="532"/>
              </a:xfrm>
              <a:prstGeom prst="rect">
                <a:avLst/>
              </a:prstGeom>
              <a:solidFill>
                <a:schemeClr val="hlink"/>
              </a:solidFill>
              <a:ln w="38100">
                <a:solidFill>
                  <a:schemeClr val="tx1"/>
                </a:solidFill>
                <a:miter lim="800000"/>
                <a:headEnd/>
                <a:tailEnd/>
              </a:ln>
            </p:spPr>
            <p:txBody>
              <a:bodyPr wrap="none" anchor="ctr"/>
              <a:lstStyle/>
              <a:p>
                <a:endParaRPr lang="en-US"/>
              </a:p>
            </p:txBody>
          </p:sp>
          <p:sp>
            <p:nvSpPr>
              <p:cNvPr id="61" name="Text Box 54"/>
              <p:cNvSpPr txBox="1">
                <a:spLocks noChangeArrowheads="1"/>
              </p:cNvSpPr>
              <p:nvPr/>
            </p:nvSpPr>
            <p:spPr bwMode="gray">
              <a:xfrm>
                <a:off x="5227" y="2986"/>
                <a:ext cx="51" cy="136"/>
              </a:xfrm>
              <a:prstGeom prst="rect">
                <a:avLst/>
              </a:prstGeom>
              <a:noFill/>
              <a:ln w="9525">
                <a:noFill/>
                <a:miter lim="800000"/>
                <a:headEnd/>
                <a:tailEnd/>
              </a:ln>
            </p:spPr>
            <p:txBody>
              <a:bodyPr wrap="none" lIns="0" tIns="0" rIns="0" bIns="0">
                <a:spAutoFit/>
              </a:bodyPr>
              <a:lstStyle/>
              <a:p>
                <a:r>
                  <a:rPr lang="en-US" sz="1600"/>
                  <a:t>C</a:t>
                </a:r>
              </a:p>
            </p:txBody>
          </p:sp>
          <p:sp>
            <p:nvSpPr>
              <p:cNvPr id="62" name="Line 55"/>
              <p:cNvSpPr>
                <a:spLocks noChangeShapeType="1"/>
              </p:cNvSpPr>
              <p:nvPr/>
            </p:nvSpPr>
            <p:spPr bwMode="gray">
              <a:xfrm>
                <a:off x="4399" y="3504"/>
                <a:ext cx="123" cy="144"/>
              </a:xfrm>
              <a:prstGeom prst="line">
                <a:avLst/>
              </a:prstGeom>
              <a:noFill/>
              <a:ln w="28575">
                <a:solidFill>
                  <a:schemeClr val="tx1"/>
                </a:solidFill>
                <a:round/>
                <a:headEnd/>
                <a:tailEnd/>
              </a:ln>
            </p:spPr>
            <p:txBody>
              <a:bodyPr/>
              <a:lstStyle/>
              <a:p>
                <a:endParaRPr lang="en-US"/>
              </a:p>
            </p:txBody>
          </p:sp>
          <p:sp>
            <p:nvSpPr>
              <p:cNvPr id="63" name="Rectangle 56"/>
              <p:cNvSpPr>
                <a:spLocks noChangeArrowheads="1"/>
              </p:cNvSpPr>
              <p:nvPr/>
            </p:nvSpPr>
            <p:spPr bwMode="gray">
              <a:xfrm>
                <a:off x="4286" y="2967"/>
                <a:ext cx="209" cy="538"/>
              </a:xfrm>
              <a:prstGeom prst="rect">
                <a:avLst/>
              </a:prstGeom>
              <a:solidFill>
                <a:schemeClr val="bg1"/>
              </a:solidFill>
              <a:ln w="9525">
                <a:noFill/>
                <a:miter lim="800000"/>
                <a:headEnd/>
                <a:tailEnd/>
              </a:ln>
            </p:spPr>
            <p:txBody>
              <a:bodyPr wrap="none" anchor="ctr"/>
              <a:lstStyle/>
              <a:p>
                <a:endParaRPr lang="en-US"/>
              </a:p>
            </p:txBody>
          </p:sp>
          <p:sp>
            <p:nvSpPr>
              <p:cNvPr id="64" name="Rectangle 57"/>
              <p:cNvSpPr>
                <a:spLocks noChangeArrowheads="1"/>
              </p:cNvSpPr>
              <p:nvPr/>
            </p:nvSpPr>
            <p:spPr bwMode="gray">
              <a:xfrm>
                <a:off x="4280" y="3240"/>
                <a:ext cx="212" cy="260"/>
              </a:xfrm>
              <a:prstGeom prst="rect">
                <a:avLst/>
              </a:prstGeom>
              <a:solidFill>
                <a:schemeClr val="hlink"/>
              </a:solidFill>
              <a:ln w="9525">
                <a:noFill/>
                <a:miter lim="800000"/>
                <a:headEnd/>
                <a:tailEnd/>
              </a:ln>
            </p:spPr>
            <p:txBody>
              <a:bodyPr wrap="none" anchor="ctr"/>
              <a:lstStyle/>
              <a:p>
                <a:endParaRPr lang="en-US"/>
              </a:p>
            </p:txBody>
          </p:sp>
          <p:sp>
            <p:nvSpPr>
              <p:cNvPr id="65" name="Rectangle 58"/>
              <p:cNvSpPr>
                <a:spLocks noChangeArrowheads="1"/>
              </p:cNvSpPr>
              <p:nvPr/>
            </p:nvSpPr>
            <p:spPr bwMode="gray">
              <a:xfrm>
                <a:off x="4281" y="2969"/>
                <a:ext cx="217" cy="532"/>
              </a:xfrm>
              <a:prstGeom prst="rect">
                <a:avLst/>
              </a:prstGeom>
              <a:noFill/>
              <a:ln w="38100">
                <a:solidFill>
                  <a:schemeClr val="tx1"/>
                </a:solidFill>
                <a:miter lim="800000"/>
                <a:headEnd/>
                <a:tailEnd/>
              </a:ln>
            </p:spPr>
            <p:txBody>
              <a:bodyPr wrap="none" anchor="ctr"/>
              <a:lstStyle/>
              <a:p>
                <a:endParaRPr lang="en-US"/>
              </a:p>
            </p:txBody>
          </p:sp>
          <p:sp>
            <p:nvSpPr>
              <p:cNvPr id="66" name="Text Box 59"/>
              <p:cNvSpPr txBox="1">
                <a:spLocks noChangeArrowheads="1"/>
              </p:cNvSpPr>
              <p:nvPr/>
            </p:nvSpPr>
            <p:spPr bwMode="gray">
              <a:xfrm>
                <a:off x="4381" y="3034"/>
                <a:ext cx="51" cy="136"/>
              </a:xfrm>
              <a:prstGeom prst="rect">
                <a:avLst/>
              </a:prstGeom>
              <a:noFill/>
              <a:ln w="9525">
                <a:noFill/>
                <a:miter lim="800000"/>
                <a:headEnd/>
                <a:tailEnd/>
              </a:ln>
            </p:spPr>
            <p:txBody>
              <a:bodyPr wrap="none" lIns="0" tIns="0" rIns="0" bIns="0">
                <a:spAutoFit/>
              </a:bodyPr>
              <a:lstStyle/>
              <a:p>
                <a:pPr algn="r"/>
                <a:r>
                  <a:rPr lang="en-US" sz="1600"/>
                  <a:t>B</a:t>
                </a:r>
              </a:p>
            </p:txBody>
          </p:sp>
          <p:sp>
            <p:nvSpPr>
              <p:cNvPr id="67" name="Rectangle 60"/>
              <p:cNvSpPr>
                <a:spLocks noChangeArrowheads="1"/>
              </p:cNvSpPr>
              <p:nvPr/>
            </p:nvSpPr>
            <p:spPr bwMode="gray">
              <a:xfrm>
                <a:off x="4631" y="2959"/>
                <a:ext cx="209" cy="538"/>
              </a:xfrm>
              <a:prstGeom prst="rect">
                <a:avLst/>
              </a:prstGeom>
              <a:solidFill>
                <a:schemeClr val="bg1"/>
              </a:solidFill>
              <a:ln w="9525">
                <a:noFill/>
                <a:miter lim="800000"/>
                <a:headEnd/>
                <a:tailEnd/>
              </a:ln>
            </p:spPr>
            <p:txBody>
              <a:bodyPr wrap="none" anchor="ctr"/>
              <a:lstStyle/>
              <a:p>
                <a:endParaRPr lang="en-US"/>
              </a:p>
            </p:txBody>
          </p:sp>
          <p:sp>
            <p:nvSpPr>
              <p:cNvPr id="68" name="Line 61"/>
              <p:cNvSpPr>
                <a:spLocks noChangeShapeType="1"/>
              </p:cNvSpPr>
              <p:nvPr/>
            </p:nvSpPr>
            <p:spPr bwMode="gray">
              <a:xfrm flipH="1">
                <a:off x="4621" y="3504"/>
                <a:ext cx="123" cy="144"/>
              </a:xfrm>
              <a:prstGeom prst="line">
                <a:avLst/>
              </a:prstGeom>
              <a:noFill/>
              <a:ln w="28575">
                <a:solidFill>
                  <a:schemeClr val="tx1"/>
                </a:solidFill>
                <a:round/>
                <a:headEnd/>
                <a:tailEnd/>
              </a:ln>
            </p:spPr>
            <p:txBody>
              <a:bodyPr/>
              <a:lstStyle/>
              <a:p>
                <a:endParaRPr lang="en-US"/>
              </a:p>
            </p:txBody>
          </p:sp>
          <p:sp>
            <p:nvSpPr>
              <p:cNvPr id="69" name="Line 62"/>
              <p:cNvSpPr>
                <a:spLocks noChangeShapeType="1"/>
              </p:cNvSpPr>
              <p:nvPr/>
            </p:nvSpPr>
            <p:spPr bwMode="gray">
              <a:xfrm flipH="1">
                <a:off x="4218" y="3240"/>
                <a:ext cx="272" cy="0"/>
              </a:xfrm>
              <a:prstGeom prst="line">
                <a:avLst/>
              </a:prstGeom>
              <a:noFill/>
              <a:ln w="9525">
                <a:solidFill>
                  <a:schemeClr val="tx1"/>
                </a:solidFill>
                <a:round/>
                <a:headEnd/>
                <a:tailEnd/>
              </a:ln>
            </p:spPr>
            <p:txBody>
              <a:bodyPr/>
              <a:lstStyle/>
              <a:p>
                <a:endParaRPr lang="en-US"/>
              </a:p>
            </p:txBody>
          </p:sp>
          <p:sp>
            <p:nvSpPr>
              <p:cNvPr id="70" name="Line 63"/>
              <p:cNvSpPr>
                <a:spLocks noChangeShapeType="1"/>
              </p:cNvSpPr>
              <p:nvPr/>
            </p:nvSpPr>
            <p:spPr bwMode="gray">
              <a:xfrm>
                <a:off x="4043" y="3504"/>
                <a:ext cx="385" cy="150"/>
              </a:xfrm>
              <a:prstGeom prst="line">
                <a:avLst/>
              </a:prstGeom>
              <a:noFill/>
              <a:ln w="28575">
                <a:solidFill>
                  <a:schemeClr val="tx1"/>
                </a:solidFill>
                <a:round/>
                <a:headEnd/>
                <a:tailEnd/>
              </a:ln>
            </p:spPr>
            <p:txBody>
              <a:bodyPr/>
              <a:lstStyle/>
              <a:p>
                <a:endParaRPr lang="en-US"/>
              </a:p>
            </p:txBody>
          </p:sp>
          <p:sp>
            <p:nvSpPr>
              <p:cNvPr id="71" name="Rectangle 64"/>
              <p:cNvSpPr>
                <a:spLocks noChangeArrowheads="1"/>
              </p:cNvSpPr>
              <p:nvPr/>
            </p:nvSpPr>
            <p:spPr bwMode="gray">
              <a:xfrm>
                <a:off x="3936" y="3240"/>
                <a:ext cx="212" cy="260"/>
              </a:xfrm>
              <a:prstGeom prst="rect">
                <a:avLst/>
              </a:prstGeom>
              <a:solidFill>
                <a:schemeClr val="hlink"/>
              </a:solidFill>
              <a:ln w="9525">
                <a:noFill/>
                <a:miter lim="800000"/>
                <a:headEnd/>
                <a:tailEnd/>
              </a:ln>
            </p:spPr>
            <p:txBody>
              <a:bodyPr wrap="none" anchor="ctr"/>
              <a:lstStyle/>
              <a:p>
                <a:endParaRPr lang="en-US"/>
              </a:p>
            </p:txBody>
          </p:sp>
          <p:sp>
            <p:nvSpPr>
              <p:cNvPr id="72" name="Rectangle 65"/>
              <p:cNvSpPr>
                <a:spLocks noChangeArrowheads="1"/>
              </p:cNvSpPr>
              <p:nvPr/>
            </p:nvSpPr>
            <p:spPr bwMode="gray">
              <a:xfrm>
                <a:off x="3937" y="2969"/>
                <a:ext cx="217" cy="532"/>
              </a:xfrm>
              <a:prstGeom prst="rect">
                <a:avLst/>
              </a:prstGeom>
              <a:noFill/>
              <a:ln w="38100">
                <a:solidFill>
                  <a:schemeClr val="tx1"/>
                </a:solidFill>
                <a:miter lim="800000"/>
                <a:headEnd/>
                <a:tailEnd/>
              </a:ln>
            </p:spPr>
            <p:txBody>
              <a:bodyPr wrap="none" anchor="ctr"/>
              <a:lstStyle/>
              <a:p>
                <a:endParaRPr lang="en-US"/>
              </a:p>
            </p:txBody>
          </p:sp>
          <p:sp>
            <p:nvSpPr>
              <p:cNvPr id="73" name="Text Box 66"/>
              <p:cNvSpPr txBox="1">
                <a:spLocks noChangeArrowheads="1"/>
              </p:cNvSpPr>
              <p:nvPr/>
            </p:nvSpPr>
            <p:spPr bwMode="gray">
              <a:xfrm>
                <a:off x="4037" y="3034"/>
                <a:ext cx="51" cy="136"/>
              </a:xfrm>
              <a:prstGeom prst="rect">
                <a:avLst/>
              </a:prstGeom>
              <a:noFill/>
              <a:ln w="9525">
                <a:noFill/>
                <a:miter lim="800000"/>
                <a:headEnd/>
                <a:tailEnd/>
              </a:ln>
            </p:spPr>
            <p:txBody>
              <a:bodyPr wrap="none" lIns="0" tIns="0" rIns="0" bIns="0">
                <a:spAutoFit/>
              </a:bodyPr>
              <a:lstStyle/>
              <a:p>
                <a:pPr algn="r"/>
                <a:r>
                  <a:rPr lang="en-US" sz="1600"/>
                  <a:t>A</a:t>
                </a:r>
              </a:p>
            </p:txBody>
          </p:sp>
          <p:sp>
            <p:nvSpPr>
              <p:cNvPr id="74" name="Line 67"/>
              <p:cNvSpPr>
                <a:spLocks noChangeShapeType="1"/>
              </p:cNvSpPr>
              <p:nvPr/>
            </p:nvSpPr>
            <p:spPr bwMode="gray">
              <a:xfrm flipH="1">
                <a:off x="3874" y="3240"/>
                <a:ext cx="272" cy="0"/>
              </a:xfrm>
              <a:prstGeom prst="line">
                <a:avLst/>
              </a:prstGeom>
              <a:noFill/>
              <a:ln w="9525">
                <a:solidFill>
                  <a:schemeClr val="tx1"/>
                </a:solidFill>
                <a:round/>
                <a:headEnd/>
                <a:tailEnd/>
              </a:ln>
            </p:spPr>
            <p:txBody>
              <a:bodyPr/>
              <a:lstStyle/>
              <a:p>
                <a:endParaRPr lang="en-US"/>
              </a:p>
            </p:txBody>
          </p:sp>
          <p:sp>
            <p:nvSpPr>
              <p:cNvPr id="75" name="Line 68"/>
              <p:cNvSpPr>
                <a:spLocks noChangeShapeType="1"/>
              </p:cNvSpPr>
              <p:nvPr/>
            </p:nvSpPr>
            <p:spPr bwMode="gray">
              <a:xfrm flipH="1">
                <a:off x="5108" y="3333"/>
                <a:ext cx="272" cy="0"/>
              </a:xfrm>
              <a:prstGeom prst="line">
                <a:avLst/>
              </a:prstGeom>
              <a:noFill/>
              <a:ln w="9525">
                <a:solidFill>
                  <a:schemeClr val="tx1"/>
                </a:solidFill>
                <a:round/>
                <a:headEnd/>
                <a:tailEnd/>
              </a:ln>
            </p:spPr>
            <p:txBody>
              <a:bodyPr/>
              <a:lstStyle/>
              <a:p>
                <a:endParaRPr lang="en-US"/>
              </a:p>
            </p:txBody>
          </p:sp>
          <p:sp>
            <p:nvSpPr>
              <p:cNvPr id="76" name="Line 69"/>
              <p:cNvSpPr>
                <a:spLocks noChangeShapeType="1"/>
              </p:cNvSpPr>
              <p:nvPr/>
            </p:nvSpPr>
            <p:spPr bwMode="gray">
              <a:xfrm flipH="1">
                <a:off x="5108" y="3147"/>
                <a:ext cx="272" cy="0"/>
              </a:xfrm>
              <a:prstGeom prst="line">
                <a:avLst/>
              </a:prstGeom>
              <a:noFill/>
              <a:ln w="9525">
                <a:solidFill>
                  <a:schemeClr val="tx1"/>
                </a:solidFill>
                <a:round/>
                <a:headEnd/>
                <a:tailEnd/>
              </a:ln>
            </p:spPr>
            <p:txBody>
              <a:bodyPr/>
              <a:lstStyle/>
              <a:p>
                <a:endParaRPr lang="en-US"/>
              </a:p>
            </p:txBody>
          </p:sp>
          <p:sp>
            <p:nvSpPr>
              <p:cNvPr id="77" name="Text Box 70"/>
              <p:cNvSpPr txBox="1">
                <a:spLocks noChangeArrowheads="1"/>
              </p:cNvSpPr>
              <p:nvPr/>
            </p:nvSpPr>
            <p:spPr bwMode="gray">
              <a:xfrm>
                <a:off x="5227" y="3160"/>
                <a:ext cx="51" cy="136"/>
              </a:xfrm>
              <a:prstGeom prst="rect">
                <a:avLst/>
              </a:prstGeom>
              <a:noFill/>
              <a:ln w="9525">
                <a:noFill/>
                <a:miter lim="800000"/>
                <a:headEnd/>
                <a:tailEnd/>
              </a:ln>
            </p:spPr>
            <p:txBody>
              <a:bodyPr wrap="none" lIns="0" tIns="0" rIns="0" bIns="0">
                <a:spAutoFit/>
              </a:bodyPr>
              <a:lstStyle/>
              <a:p>
                <a:r>
                  <a:rPr lang="en-US" sz="1600"/>
                  <a:t>D</a:t>
                </a:r>
              </a:p>
            </p:txBody>
          </p:sp>
          <p:sp>
            <p:nvSpPr>
              <p:cNvPr id="78" name="Text Box 71"/>
              <p:cNvSpPr txBox="1">
                <a:spLocks noChangeArrowheads="1"/>
              </p:cNvSpPr>
              <p:nvPr/>
            </p:nvSpPr>
            <p:spPr bwMode="gray">
              <a:xfrm>
                <a:off x="5231" y="3329"/>
                <a:ext cx="47" cy="136"/>
              </a:xfrm>
              <a:prstGeom prst="rect">
                <a:avLst/>
              </a:prstGeom>
              <a:noFill/>
              <a:ln w="9525">
                <a:noFill/>
                <a:miter lim="800000"/>
                <a:headEnd/>
                <a:tailEnd/>
              </a:ln>
            </p:spPr>
            <p:txBody>
              <a:bodyPr wrap="none" lIns="0" tIns="0" rIns="0" bIns="0">
                <a:spAutoFit/>
              </a:bodyPr>
              <a:lstStyle/>
              <a:p>
                <a:r>
                  <a:rPr lang="en-US" sz="1600"/>
                  <a:t>E</a:t>
                </a:r>
              </a:p>
            </p:txBody>
          </p:sp>
          <p:sp>
            <p:nvSpPr>
              <p:cNvPr id="79" name="Rectangle 72"/>
              <p:cNvSpPr>
                <a:spLocks noChangeArrowheads="1"/>
              </p:cNvSpPr>
              <p:nvPr/>
            </p:nvSpPr>
            <p:spPr bwMode="gray">
              <a:xfrm>
                <a:off x="4630" y="3386"/>
                <a:ext cx="212" cy="120"/>
              </a:xfrm>
              <a:prstGeom prst="rect">
                <a:avLst/>
              </a:prstGeom>
              <a:solidFill>
                <a:schemeClr val="hlink"/>
              </a:solidFill>
              <a:ln w="9525">
                <a:noFill/>
                <a:miter lim="800000"/>
                <a:headEnd/>
                <a:tailEnd/>
              </a:ln>
            </p:spPr>
            <p:txBody>
              <a:bodyPr wrap="none" anchor="ctr"/>
              <a:lstStyle/>
              <a:p>
                <a:endParaRPr lang="en-US"/>
              </a:p>
            </p:txBody>
          </p:sp>
          <p:sp>
            <p:nvSpPr>
              <p:cNvPr id="80" name="Text Box 73"/>
              <p:cNvSpPr txBox="1">
                <a:spLocks noChangeArrowheads="1"/>
              </p:cNvSpPr>
              <p:nvPr/>
            </p:nvSpPr>
            <p:spPr bwMode="gray">
              <a:xfrm rot="-5400000">
                <a:off x="4529" y="3145"/>
                <a:ext cx="345" cy="74"/>
              </a:xfrm>
              <a:prstGeom prst="rect">
                <a:avLst/>
              </a:prstGeom>
              <a:noFill/>
              <a:ln w="9525" algn="ctr">
                <a:noFill/>
                <a:miter lim="800000"/>
                <a:headEnd/>
                <a:tailEnd/>
              </a:ln>
            </p:spPr>
            <p:txBody>
              <a:bodyPr wrap="none" lIns="0" tIns="0" rIns="0" bIns="0">
                <a:spAutoFit/>
              </a:bodyPr>
              <a:lstStyle/>
              <a:p>
                <a:r>
                  <a:rPr lang="en-US" sz="1400"/>
                  <a:t>standby</a:t>
                </a:r>
              </a:p>
            </p:txBody>
          </p:sp>
          <p:sp>
            <p:nvSpPr>
              <p:cNvPr id="81" name="Line 74"/>
              <p:cNvSpPr>
                <a:spLocks noChangeShapeType="1"/>
              </p:cNvSpPr>
              <p:nvPr/>
            </p:nvSpPr>
            <p:spPr bwMode="gray">
              <a:xfrm flipH="1">
                <a:off x="4562" y="3381"/>
                <a:ext cx="272" cy="0"/>
              </a:xfrm>
              <a:prstGeom prst="line">
                <a:avLst/>
              </a:prstGeom>
              <a:noFill/>
              <a:ln w="9525">
                <a:solidFill>
                  <a:schemeClr val="tx1"/>
                </a:solidFill>
                <a:round/>
                <a:headEnd/>
                <a:tailEnd/>
              </a:ln>
            </p:spPr>
            <p:txBody>
              <a:bodyPr/>
              <a:lstStyle/>
              <a:p>
                <a:endParaRPr lang="en-US"/>
              </a:p>
            </p:txBody>
          </p:sp>
          <p:sp>
            <p:nvSpPr>
              <p:cNvPr id="82" name="Rectangle 75"/>
              <p:cNvSpPr>
                <a:spLocks noChangeArrowheads="1"/>
              </p:cNvSpPr>
              <p:nvPr/>
            </p:nvSpPr>
            <p:spPr bwMode="gray">
              <a:xfrm>
                <a:off x="4630" y="2969"/>
                <a:ext cx="217" cy="532"/>
              </a:xfrm>
              <a:prstGeom prst="rect">
                <a:avLst/>
              </a:prstGeom>
              <a:noFill/>
              <a:ln w="38100">
                <a:solidFill>
                  <a:schemeClr val="tx1"/>
                </a:solidFill>
                <a:miter lim="800000"/>
                <a:headEnd/>
                <a:tailEnd/>
              </a:ln>
            </p:spPr>
            <p:txBody>
              <a:bodyPr wrap="none" anchor="ctr"/>
              <a:lstStyle/>
              <a:p>
                <a:endParaRPr lang="en-US"/>
              </a:p>
            </p:txBody>
          </p:sp>
          <p:sp>
            <p:nvSpPr>
              <p:cNvPr id="83" name="Text Box 76"/>
              <p:cNvSpPr txBox="1">
                <a:spLocks noChangeArrowheads="1"/>
              </p:cNvSpPr>
              <p:nvPr/>
            </p:nvSpPr>
            <p:spPr bwMode="gray">
              <a:xfrm rot="10800000">
                <a:off x="3638" y="3394"/>
                <a:ext cx="139" cy="479"/>
              </a:xfrm>
              <a:prstGeom prst="rect">
                <a:avLst/>
              </a:prstGeom>
              <a:noFill/>
              <a:ln w="9525">
                <a:noFill/>
                <a:miter lim="800000"/>
                <a:headEnd/>
                <a:tailEnd/>
              </a:ln>
            </p:spPr>
            <p:txBody>
              <a:bodyPr vert="eaVert" wrap="none">
                <a:spAutoFit/>
              </a:bodyPr>
              <a:lstStyle/>
              <a:p>
                <a:r>
                  <a:rPr lang="en-US" sz="1400"/>
                  <a:t>AFTER…</a:t>
                </a:r>
              </a:p>
            </p:txBody>
          </p:sp>
          <p:sp>
            <p:nvSpPr>
              <p:cNvPr id="84" name="Text Box 77"/>
              <p:cNvSpPr txBox="1">
                <a:spLocks noChangeArrowheads="1"/>
              </p:cNvSpPr>
              <p:nvPr/>
            </p:nvSpPr>
            <p:spPr bwMode="gray">
              <a:xfrm>
                <a:off x="4992" y="3103"/>
                <a:ext cx="88" cy="169"/>
              </a:xfrm>
              <a:prstGeom prst="rect">
                <a:avLst/>
              </a:prstGeom>
              <a:noFill/>
              <a:ln w="9525">
                <a:noFill/>
                <a:miter lim="800000"/>
                <a:headEnd/>
                <a:tailEnd/>
              </a:ln>
            </p:spPr>
            <p:txBody>
              <a:bodyPr wrap="none" lIns="0" tIns="0" rIns="0" bIns="0">
                <a:spAutoFit/>
              </a:bodyPr>
              <a:lstStyle/>
              <a:p>
                <a:pPr algn="r"/>
                <a:r>
                  <a:rPr lang="en-US" sz="2000"/>
                  <a:t>…</a:t>
                </a:r>
              </a:p>
            </p:txBody>
          </p:sp>
          <p:sp>
            <p:nvSpPr>
              <p:cNvPr id="85" name="Line 78"/>
              <p:cNvSpPr>
                <a:spLocks noChangeShapeType="1"/>
              </p:cNvSpPr>
              <p:nvPr/>
            </p:nvSpPr>
            <p:spPr bwMode="gray">
              <a:xfrm flipH="1">
                <a:off x="4713" y="3504"/>
                <a:ext cx="599" cy="150"/>
              </a:xfrm>
              <a:prstGeom prst="line">
                <a:avLst/>
              </a:prstGeom>
              <a:noFill/>
              <a:ln w="28575">
                <a:solidFill>
                  <a:schemeClr val="tx1"/>
                </a:solidFill>
                <a:round/>
                <a:headEnd/>
                <a:tailEn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5"/>
          </p:nvPr>
        </p:nvSpPr>
        <p:spPr>
          <a:xfrm>
            <a:off x="512824" y="1281953"/>
            <a:ext cx="8275575" cy="5033122"/>
          </a:xfrm>
        </p:spPr>
        <p:txBody>
          <a:bodyPr/>
          <a:lstStyle/>
          <a:p>
            <a:r>
              <a:rPr lang="ru-RU" sz="2000" b="1" dirty="0" smtClean="0"/>
              <a:t>Для кого:</a:t>
            </a:r>
          </a:p>
          <a:p>
            <a:pPr lvl="1"/>
            <a:r>
              <a:rPr lang="ru-RU" sz="1600" dirty="0" smtClean="0"/>
              <a:t>для тех, кто использует дорогостоящие</a:t>
            </a:r>
            <a:br>
              <a:rPr lang="ru-RU" sz="1600" dirty="0" smtClean="0"/>
            </a:br>
            <a:r>
              <a:rPr lang="en-US" sz="1600" dirty="0" smtClean="0"/>
              <a:t>Hi-End </a:t>
            </a:r>
            <a:r>
              <a:rPr lang="ru-RU" sz="1600" dirty="0" smtClean="0"/>
              <a:t>–сервера для </a:t>
            </a:r>
            <a:r>
              <a:rPr lang="en-US" sz="1600" dirty="0" smtClean="0"/>
              <a:t>ASE-</a:t>
            </a:r>
            <a:r>
              <a:rPr lang="ru-RU" sz="1600" dirty="0" smtClean="0"/>
              <a:t>приложений </a:t>
            </a:r>
          </a:p>
          <a:p>
            <a:r>
              <a:rPr lang="ru-RU" sz="2000" b="1" dirty="0" smtClean="0"/>
              <a:t>Что дает вам </a:t>
            </a:r>
            <a:r>
              <a:rPr lang="en-US" sz="2000" b="1" dirty="0" smtClean="0"/>
              <a:t>ASE Cluster Edition</a:t>
            </a:r>
            <a:r>
              <a:rPr lang="ru-RU" sz="2000" b="1" dirty="0" smtClean="0"/>
              <a:t>:</a:t>
            </a:r>
          </a:p>
          <a:p>
            <a:pPr lvl="1"/>
            <a:r>
              <a:rPr lang="ru-RU" sz="1600" dirty="0" smtClean="0"/>
              <a:t>экономию на расходах на </a:t>
            </a:r>
            <a:r>
              <a:rPr lang="ru-RU" sz="1600" dirty="0" err="1" smtClean="0"/>
              <a:t>супер-сервер</a:t>
            </a:r>
            <a:r>
              <a:rPr lang="ru-RU" sz="1600" dirty="0" smtClean="0"/>
              <a:t>.</a:t>
            </a:r>
          </a:p>
          <a:p>
            <a:pPr lvl="2"/>
            <a:r>
              <a:rPr lang="ru-RU" sz="1400" dirty="0" smtClean="0"/>
              <a:t>заменив </a:t>
            </a:r>
            <a:r>
              <a:rPr lang="en-US" sz="1400" dirty="0" smtClean="0"/>
              <a:t>hi-end</a:t>
            </a:r>
            <a:r>
              <a:rPr lang="ru-RU" sz="1400" dirty="0" smtClean="0"/>
              <a:t> </a:t>
            </a:r>
            <a:r>
              <a:rPr lang="en-US" sz="1400" dirty="0" smtClean="0"/>
              <a:t>($</a:t>
            </a:r>
            <a:r>
              <a:rPr lang="ru-RU" sz="1400" dirty="0" smtClean="0"/>
              <a:t>1</a:t>
            </a:r>
            <a:r>
              <a:rPr lang="en-US" sz="1400" dirty="0" smtClean="0"/>
              <a:t>M)</a:t>
            </a:r>
            <a:r>
              <a:rPr lang="ru-RU" sz="1400" dirty="0" smtClean="0"/>
              <a:t> на бюджетный </a:t>
            </a:r>
            <a:br>
              <a:rPr lang="ru-RU" sz="1400" dirty="0" smtClean="0"/>
            </a:br>
            <a:r>
              <a:rPr lang="en-US" sz="1400" dirty="0" smtClean="0"/>
              <a:t>4x </a:t>
            </a:r>
            <a:r>
              <a:rPr lang="ru-RU" sz="1400" dirty="0" smtClean="0"/>
              <a:t>кластер (</a:t>
            </a:r>
            <a:r>
              <a:rPr lang="en-US" sz="1400" dirty="0" smtClean="0"/>
              <a:t>$100K) </a:t>
            </a:r>
            <a:r>
              <a:rPr lang="ru-RU" sz="1400" dirty="0" smtClean="0"/>
              <a:t>вы сокращаете свои </a:t>
            </a:r>
            <a:br>
              <a:rPr lang="ru-RU" sz="1400" dirty="0" smtClean="0"/>
            </a:br>
            <a:r>
              <a:rPr lang="ru-RU" sz="1400" dirty="0" smtClean="0"/>
              <a:t>ежегодные расходы на сопровождение</a:t>
            </a:r>
          </a:p>
          <a:p>
            <a:pPr lvl="1"/>
            <a:r>
              <a:rPr lang="ru-RU" sz="1600" dirty="0" smtClean="0"/>
              <a:t>масштабируемую архитектуру (возможность</a:t>
            </a:r>
            <a:br>
              <a:rPr lang="ru-RU" sz="1600" dirty="0" smtClean="0"/>
            </a:br>
            <a:r>
              <a:rPr lang="ru-RU" sz="1600" dirty="0" smtClean="0"/>
              <a:t>горизонтального масштабирования) </a:t>
            </a:r>
          </a:p>
          <a:p>
            <a:r>
              <a:rPr lang="ru-RU" sz="2000" b="1" dirty="0" smtClean="0"/>
              <a:t>Конфигурация</a:t>
            </a:r>
          </a:p>
          <a:p>
            <a:pPr lvl="1"/>
            <a:r>
              <a:rPr lang="ru-RU" sz="1600" dirty="0" smtClean="0"/>
              <a:t>несколько приложений с отдельными БД</a:t>
            </a:r>
          </a:p>
          <a:p>
            <a:pPr lvl="1"/>
            <a:r>
              <a:rPr lang="ru-RU" sz="1600" dirty="0" smtClean="0"/>
              <a:t>одно приложение с одной БД, разделенной </a:t>
            </a:r>
            <a:br>
              <a:rPr lang="ru-RU" sz="1600" dirty="0" smtClean="0"/>
            </a:br>
            <a:r>
              <a:rPr lang="ru-RU" sz="1600" dirty="0" smtClean="0"/>
              <a:t>на несколько отдельных сегментов</a:t>
            </a:r>
          </a:p>
          <a:p>
            <a:r>
              <a:rPr lang="ru-RU" sz="2000" b="1" dirty="0" smtClean="0"/>
              <a:t>Технологические особенности</a:t>
            </a:r>
          </a:p>
          <a:p>
            <a:pPr lvl="1"/>
            <a:r>
              <a:rPr lang="ru-RU" sz="1600" dirty="0" smtClean="0"/>
              <a:t>возможно использование недорогой платформы </a:t>
            </a:r>
            <a:r>
              <a:rPr lang="en-US" sz="1600" dirty="0" smtClean="0"/>
              <a:t>Intel x64</a:t>
            </a:r>
            <a:endParaRPr lang="ru-RU" sz="1600" dirty="0" smtClean="0"/>
          </a:p>
          <a:p>
            <a:pPr lvl="1"/>
            <a:r>
              <a:rPr lang="ru-RU" sz="1600" dirty="0" smtClean="0"/>
              <a:t>логические кластеры, балансировка нагрузки между логическими приложениями</a:t>
            </a:r>
          </a:p>
          <a:p>
            <a:pPr lvl="2"/>
            <a:endParaRPr lang="en-US" sz="1600" dirty="0" smtClean="0"/>
          </a:p>
          <a:p>
            <a:endParaRPr lang="ru-RU" dirty="0"/>
          </a:p>
        </p:txBody>
      </p:sp>
      <p:grpSp>
        <p:nvGrpSpPr>
          <p:cNvPr id="126" name="Group 4"/>
          <p:cNvGrpSpPr>
            <a:grpSpLocks/>
          </p:cNvGrpSpPr>
          <p:nvPr/>
        </p:nvGrpSpPr>
        <p:grpSpPr bwMode="auto">
          <a:xfrm>
            <a:off x="5214703" y="1327150"/>
            <a:ext cx="3597510" cy="4265899"/>
            <a:chOff x="3843" y="1025"/>
            <a:chExt cx="1637" cy="2501"/>
          </a:xfrm>
        </p:grpSpPr>
        <p:sp>
          <p:nvSpPr>
            <p:cNvPr id="127" name="Rectangle 5"/>
            <p:cNvSpPr>
              <a:spLocks noChangeArrowheads="1"/>
            </p:cNvSpPr>
            <p:nvPr/>
          </p:nvSpPr>
          <p:spPr bwMode="gray">
            <a:xfrm>
              <a:off x="3843" y="1025"/>
              <a:ext cx="1637" cy="2501"/>
            </a:xfrm>
            <a:prstGeom prst="rect">
              <a:avLst/>
            </a:prstGeom>
            <a:solidFill>
              <a:srgbClr val="C1BA91">
                <a:alpha val="50195"/>
              </a:srgbClr>
            </a:solidFill>
            <a:ln w="9525" algn="ctr">
              <a:noFill/>
              <a:miter lim="800000"/>
              <a:headEnd/>
              <a:tailEnd/>
            </a:ln>
          </p:spPr>
          <p:txBody>
            <a:bodyPr wrap="none" anchor="ctr"/>
            <a:lstStyle/>
            <a:p>
              <a:endParaRPr lang="en-US"/>
            </a:p>
          </p:txBody>
        </p:sp>
        <p:sp>
          <p:nvSpPr>
            <p:cNvPr id="128" name="Rectangle 6"/>
            <p:cNvSpPr>
              <a:spLocks noChangeArrowheads="1"/>
            </p:cNvSpPr>
            <p:nvPr/>
          </p:nvSpPr>
          <p:spPr bwMode="gray">
            <a:xfrm>
              <a:off x="4227" y="1304"/>
              <a:ext cx="910" cy="388"/>
            </a:xfrm>
            <a:prstGeom prst="rect">
              <a:avLst/>
            </a:prstGeom>
            <a:solidFill>
              <a:schemeClr val="bg1"/>
            </a:solidFill>
            <a:ln w="9525">
              <a:noFill/>
              <a:miter lim="800000"/>
              <a:headEnd/>
              <a:tailEnd/>
            </a:ln>
          </p:spPr>
          <p:txBody>
            <a:bodyPr wrap="none" anchor="ctr"/>
            <a:lstStyle/>
            <a:p>
              <a:endParaRPr lang="en-US"/>
            </a:p>
          </p:txBody>
        </p:sp>
        <p:sp>
          <p:nvSpPr>
            <p:cNvPr id="129" name="Rectangle 7"/>
            <p:cNvSpPr>
              <a:spLocks noChangeArrowheads="1"/>
            </p:cNvSpPr>
            <p:nvPr/>
          </p:nvSpPr>
          <p:spPr bwMode="gray">
            <a:xfrm>
              <a:off x="4227" y="1443"/>
              <a:ext cx="910" cy="388"/>
            </a:xfrm>
            <a:prstGeom prst="rect">
              <a:avLst/>
            </a:prstGeom>
            <a:solidFill>
              <a:schemeClr val="hlink"/>
            </a:solidFill>
            <a:ln w="9525">
              <a:noFill/>
              <a:miter lim="800000"/>
              <a:headEnd/>
              <a:tailEnd/>
            </a:ln>
          </p:spPr>
          <p:txBody>
            <a:bodyPr wrap="none" anchor="ctr"/>
            <a:lstStyle/>
            <a:p>
              <a:endParaRPr lang="en-US"/>
            </a:p>
          </p:txBody>
        </p:sp>
        <p:sp>
          <p:nvSpPr>
            <p:cNvPr id="130" name="Rectangle 8"/>
            <p:cNvSpPr>
              <a:spLocks noChangeArrowheads="1"/>
            </p:cNvSpPr>
            <p:nvPr/>
          </p:nvSpPr>
          <p:spPr bwMode="gray">
            <a:xfrm>
              <a:off x="4228" y="1301"/>
              <a:ext cx="909" cy="532"/>
            </a:xfrm>
            <a:prstGeom prst="rect">
              <a:avLst/>
            </a:prstGeom>
            <a:noFill/>
            <a:ln w="38100">
              <a:solidFill>
                <a:schemeClr val="tx1"/>
              </a:solidFill>
              <a:miter lim="800000"/>
              <a:headEnd/>
              <a:tailEnd/>
            </a:ln>
          </p:spPr>
          <p:txBody>
            <a:bodyPr wrap="none" anchor="ctr"/>
            <a:lstStyle/>
            <a:p>
              <a:endParaRPr lang="en-US"/>
            </a:p>
          </p:txBody>
        </p:sp>
        <p:sp>
          <p:nvSpPr>
            <p:cNvPr id="131" name="Rectangle 9"/>
            <p:cNvSpPr>
              <a:spLocks noChangeArrowheads="1"/>
            </p:cNvSpPr>
            <p:nvPr/>
          </p:nvSpPr>
          <p:spPr bwMode="gray">
            <a:xfrm>
              <a:off x="3937" y="2497"/>
              <a:ext cx="209" cy="538"/>
            </a:xfrm>
            <a:prstGeom prst="rect">
              <a:avLst/>
            </a:prstGeom>
            <a:solidFill>
              <a:schemeClr val="bg1"/>
            </a:solidFill>
            <a:ln w="9525">
              <a:noFill/>
              <a:miter lim="800000"/>
              <a:headEnd/>
              <a:tailEnd/>
            </a:ln>
          </p:spPr>
          <p:txBody>
            <a:bodyPr wrap="none" anchor="ctr"/>
            <a:lstStyle/>
            <a:p>
              <a:endParaRPr lang="en-US"/>
            </a:p>
          </p:txBody>
        </p:sp>
        <p:pic>
          <p:nvPicPr>
            <p:cNvPr id="132"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4447" y="3199"/>
              <a:ext cx="249" cy="156"/>
            </a:xfrm>
            <a:prstGeom prst="rect">
              <a:avLst/>
            </a:prstGeom>
            <a:noFill/>
            <a:ln w="9525">
              <a:noFill/>
              <a:miter lim="800000"/>
              <a:headEnd/>
              <a:tailEnd/>
            </a:ln>
          </p:spPr>
        </p:pic>
        <p:sp>
          <p:nvSpPr>
            <p:cNvPr id="133" name="Rectangle 11"/>
            <p:cNvSpPr>
              <a:spLocks noChangeArrowheads="1"/>
            </p:cNvSpPr>
            <p:nvPr/>
          </p:nvSpPr>
          <p:spPr bwMode="gray">
            <a:xfrm>
              <a:off x="5165" y="2499"/>
              <a:ext cx="217" cy="53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34" name="Line 12"/>
            <p:cNvSpPr>
              <a:spLocks noChangeShapeType="1"/>
            </p:cNvSpPr>
            <p:nvPr/>
          </p:nvSpPr>
          <p:spPr bwMode="gray">
            <a:xfrm>
              <a:off x="4399" y="3034"/>
              <a:ext cx="123" cy="144"/>
            </a:xfrm>
            <a:prstGeom prst="line">
              <a:avLst/>
            </a:prstGeom>
            <a:noFill/>
            <a:ln w="28575">
              <a:solidFill>
                <a:schemeClr val="tx1"/>
              </a:solidFill>
              <a:round/>
              <a:headEnd/>
              <a:tailEnd/>
            </a:ln>
          </p:spPr>
          <p:txBody>
            <a:bodyPr/>
            <a:lstStyle/>
            <a:p>
              <a:endParaRPr lang="en-US"/>
            </a:p>
          </p:txBody>
        </p:sp>
        <p:sp>
          <p:nvSpPr>
            <p:cNvPr id="135" name="Rectangle 13"/>
            <p:cNvSpPr>
              <a:spLocks noChangeArrowheads="1"/>
            </p:cNvSpPr>
            <p:nvPr/>
          </p:nvSpPr>
          <p:spPr bwMode="gray">
            <a:xfrm>
              <a:off x="4286" y="2497"/>
              <a:ext cx="209" cy="538"/>
            </a:xfrm>
            <a:prstGeom prst="rect">
              <a:avLst/>
            </a:prstGeom>
            <a:solidFill>
              <a:schemeClr val="bg1"/>
            </a:solidFill>
            <a:ln w="9525">
              <a:noFill/>
              <a:miter lim="800000"/>
              <a:headEnd/>
              <a:tailEnd/>
            </a:ln>
          </p:spPr>
          <p:txBody>
            <a:bodyPr wrap="none" anchor="ctr"/>
            <a:lstStyle/>
            <a:p>
              <a:endParaRPr lang="en-US"/>
            </a:p>
          </p:txBody>
        </p:sp>
        <p:sp>
          <p:nvSpPr>
            <p:cNvPr id="136" name="Rectangle 14"/>
            <p:cNvSpPr>
              <a:spLocks noChangeArrowheads="1"/>
            </p:cNvSpPr>
            <p:nvPr/>
          </p:nvSpPr>
          <p:spPr bwMode="gray">
            <a:xfrm>
              <a:off x="4280" y="2560"/>
              <a:ext cx="212" cy="469"/>
            </a:xfrm>
            <a:prstGeom prst="rect">
              <a:avLst/>
            </a:prstGeom>
            <a:solidFill>
              <a:schemeClr val="hlink"/>
            </a:solidFill>
            <a:ln w="9525">
              <a:noFill/>
              <a:miter lim="800000"/>
              <a:headEnd/>
              <a:tailEnd/>
            </a:ln>
          </p:spPr>
          <p:txBody>
            <a:bodyPr wrap="none" anchor="ctr"/>
            <a:lstStyle/>
            <a:p>
              <a:endParaRPr lang="en-US"/>
            </a:p>
          </p:txBody>
        </p:sp>
        <p:sp>
          <p:nvSpPr>
            <p:cNvPr id="137" name="Rectangle 15"/>
            <p:cNvSpPr>
              <a:spLocks noChangeArrowheads="1"/>
            </p:cNvSpPr>
            <p:nvPr/>
          </p:nvSpPr>
          <p:spPr bwMode="gray">
            <a:xfrm>
              <a:off x="4281" y="2499"/>
              <a:ext cx="217" cy="532"/>
            </a:xfrm>
            <a:prstGeom prst="rect">
              <a:avLst/>
            </a:prstGeom>
            <a:noFill/>
            <a:ln w="38100">
              <a:solidFill>
                <a:schemeClr val="tx1"/>
              </a:solidFill>
              <a:miter lim="800000"/>
              <a:headEnd/>
              <a:tailEnd/>
            </a:ln>
          </p:spPr>
          <p:txBody>
            <a:bodyPr wrap="none" anchor="ctr"/>
            <a:lstStyle/>
            <a:p>
              <a:endParaRPr lang="en-US"/>
            </a:p>
          </p:txBody>
        </p:sp>
        <p:sp>
          <p:nvSpPr>
            <p:cNvPr id="138" name="Text Box 16"/>
            <p:cNvSpPr txBox="1">
              <a:spLocks noChangeArrowheads="1"/>
            </p:cNvSpPr>
            <p:nvPr/>
          </p:nvSpPr>
          <p:spPr bwMode="gray">
            <a:xfrm>
              <a:off x="4379" y="2564"/>
              <a:ext cx="53" cy="115"/>
            </a:xfrm>
            <a:prstGeom prst="rect">
              <a:avLst/>
            </a:prstGeom>
            <a:noFill/>
            <a:ln w="9525">
              <a:noFill/>
              <a:miter lim="800000"/>
              <a:headEnd/>
              <a:tailEnd/>
            </a:ln>
          </p:spPr>
          <p:txBody>
            <a:bodyPr wrap="none" lIns="0" tIns="0" rIns="0" bIns="0">
              <a:spAutoFit/>
            </a:bodyPr>
            <a:lstStyle/>
            <a:p>
              <a:pPr algn="r"/>
              <a:r>
                <a:rPr lang="en-US" sz="1600"/>
                <a:t>B</a:t>
              </a:r>
            </a:p>
          </p:txBody>
        </p:sp>
        <p:sp>
          <p:nvSpPr>
            <p:cNvPr id="139" name="Rectangle 17"/>
            <p:cNvSpPr>
              <a:spLocks noChangeArrowheads="1"/>
            </p:cNvSpPr>
            <p:nvPr/>
          </p:nvSpPr>
          <p:spPr bwMode="gray">
            <a:xfrm>
              <a:off x="4631" y="2489"/>
              <a:ext cx="209" cy="538"/>
            </a:xfrm>
            <a:prstGeom prst="rect">
              <a:avLst/>
            </a:prstGeom>
            <a:solidFill>
              <a:schemeClr val="bg1"/>
            </a:solidFill>
            <a:ln w="9525">
              <a:noFill/>
              <a:miter lim="800000"/>
              <a:headEnd/>
              <a:tailEnd/>
            </a:ln>
          </p:spPr>
          <p:txBody>
            <a:bodyPr wrap="none" anchor="ctr"/>
            <a:lstStyle/>
            <a:p>
              <a:endParaRPr lang="en-US"/>
            </a:p>
          </p:txBody>
        </p:sp>
        <p:sp>
          <p:nvSpPr>
            <p:cNvPr id="140" name="Line 18"/>
            <p:cNvSpPr>
              <a:spLocks noChangeShapeType="1"/>
            </p:cNvSpPr>
            <p:nvPr/>
          </p:nvSpPr>
          <p:spPr bwMode="gray">
            <a:xfrm flipH="1">
              <a:off x="4621" y="3034"/>
              <a:ext cx="123" cy="144"/>
            </a:xfrm>
            <a:prstGeom prst="line">
              <a:avLst/>
            </a:prstGeom>
            <a:noFill/>
            <a:ln w="28575">
              <a:solidFill>
                <a:schemeClr val="tx1"/>
              </a:solidFill>
              <a:round/>
              <a:headEnd/>
              <a:tailEnd/>
            </a:ln>
          </p:spPr>
          <p:txBody>
            <a:bodyPr/>
            <a:lstStyle/>
            <a:p>
              <a:endParaRPr lang="en-US"/>
            </a:p>
          </p:txBody>
        </p:sp>
        <p:sp>
          <p:nvSpPr>
            <p:cNvPr id="141" name="Line 19"/>
            <p:cNvSpPr>
              <a:spLocks noChangeShapeType="1"/>
            </p:cNvSpPr>
            <p:nvPr/>
          </p:nvSpPr>
          <p:spPr bwMode="gray">
            <a:xfrm flipH="1">
              <a:off x="4218" y="2560"/>
              <a:ext cx="272" cy="0"/>
            </a:xfrm>
            <a:prstGeom prst="line">
              <a:avLst/>
            </a:prstGeom>
            <a:noFill/>
            <a:ln w="9525">
              <a:solidFill>
                <a:schemeClr val="tx1"/>
              </a:solidFill>
              <a:round/>
              <a:headEnd/>
              <a:tailEnd/>
            </a:ln>
          </p:spPr>
          <p:txBody>
            <a:bodyPr/>
            <a:lstStyle/>
            <a:p>
              <a:endParaRPr lang="en-US"/>
            </a:p>
          </p:txBody>
        </p:sp>
        <p:sp>
          <p:nvSpPr>
            <p:cNvPr id="142" name="Line 20"/>
            <p:cNvSpPr>
              <a:spLocks noChangeShapeType="1"/>
            </p:cNvSpPr>
            <p:nvPr/>
          </p:nvSpPr>
          <p:spPr bwMode="gray">
            <a:xfrm>
              <a:off x="4043" y="3034"/>
              <a:ext cx="385" cy="150"/>
            </a:xfrm>
            <a:prstGeom prst="line">
              <a:avLst/>
            </a:prstGeom>
            <a:noFill/>
            <a:ln w="28575">
              <a:solidFill>
                <a:schemeClr val="tx1"/>
              </a:solidFill>
              <a:round/>
              <a:headEnd/>
              <a:tailEnd/>
            </a:ln>
          </p:spPr>
          <p:txBody>
            <a:bodyPr/>
            <a:lstStyle/>
            <a:p>
              <a:endParaRPr lang="en-US"/>
            </a:p>
          </p:txBody>
        </p:sp>
        <p:sp>
          <p:nvSpPr>
            <p:cNvPr id="143" name="Rectangle 21"/>
            <p:cNvSpPr>
              <a:spLocks noChangeArrowheads="1"/>
            </p:cNvSpPr>
            <p:nvPr/>
          </p:nvSpPr>
          <p:spPr bwMode="gray">
            <a:xfrm>
              <a:off x="3936" y="2560"/>
              <a:ext cx="212" cy="469"/>
            </a:xfrm>
            <a:prstGeom prst="rect">
              <a:avLst/>
            </a:prstGeom>
            <a:solidFill>
              <a:schemeClr val="hlink"/>
            </a:solidFill>
            <a:ln w="9525">
              <a:noFill/>
              <a:miter lim="800000"/>
              <a:headEnd/>
              <a:tailEnd/>
            </a:ln>
          </p:spPr>
          <p:txBody>
            <a:bodyPr wrap="none" anchor="ctr"/>
            <a:lstStyle/>
            <a:p>
              <a:endParaRPr lang="en-US"/>
            </a:p>
          </p:txBody>
        </p:sp>
        <p:sp>
          <p:nvSpPr>
            <p:cNvPr id="144" name="Rectangle 22"/>
            <p:cNvSpPr>
              <a:spLocks noChangeArrowheads="1"/>
            </p:cNvSpPr>
            <p:nvPr/>
          </p:nvSpPr>
          <p:spPr bwMode="gray">
            <a:xfrm>
              <a:off x="3937" y="2499"/>
              <a:ext cx="217" cy="532"/>
            </a:xfrm>
            <a:prstGeom prst="rect">
              <a:avLst/>
            </a:prstGeom>
            <a:noFill/>
            <a:ln w="38100">
              <a:solidFill>
                <a:schemeClr val="tx1"/>
              </a:solidFill>
              <a:miter lim="800000"/>
              <a:headEnd/>
              <a:tailEnd/>
            </a:ln>
          </p:spPr>
          <p:txBody>
            <a:bodyPr wrap="none" anchor="ctr"/>
            <a:lstStyle/>
            <a:p>
              <a:endParaRPr lang="en-US"/>
            </a:p>
          </p:txBody>
        </p:sp>
        <p:sp>
          <p:nvSpPr>
            <p:cNvPr id="145" name="Text Box 23"/>
            <p:cNvSpPr txBox="1">
              <a:spLocks noChangeArrowheads="1"/>
            </p:cNvSpPr>
            <p:nvPr/>
          </p:nvSpPr>
          <p:spPr bwMode="gray">
            <a:xfrm>
              <a:off x="4035" y="2564"/>
              <a:ext cx="53" cy="115"/>
            </a:xfrm>
            <a:prstGeom prst="rect">
              <a:avLst/>
            </a:prstGeom>
            <a:noFill/>
            <a:ln w="9525">
              <a:noFill/>
              <a:miter lim="800000"/>
              <a:headEnd/>
              <a:tailEnd/>
            </a:ln>
          </p:spPr>
          <p:txBody>
            <a:bodyPr wrap="none" lIns="0" tIns="0" rIns="0" bIns="0">
              <a:spAutoFit/>
            </a:bodyPr>
            <a:lstStyle/>
            <a:p>
              <a:pPr algn="r"/>
              <a:r>
                <a:rPr lang="en-US" sz="1600"/>
                <a:t>A</a:t>
              </a:r>
            </a:p>
          </p:txBody>
        </p:sp>
        <p:sp>
          <p:nvSpPr>
            <p:cNvPr id="146" name="Line 24"/>
            <p:cNvSpPr>
              <a:spLocks noChangeShapeType="1"/>
            </p:cNvSpPr>
            <p:nvPr/>
          </p:nvSpPr>
          <p:spPr bwMode="gray">
            <a:xfrm flipH="1">
              <a:off x="3874" y="2560"/>
              <a:ext cx="272" cy="0"/>
            </a:xfrm>
            <a:prstGeom prst="line">
              <a:avLst/>
            </a:prstGeom>
            <a:noFill/>
            <a:ln w="9525">
              <a:solidFill>
                <a:schemeClr val="tx1"/>
              </a:solidFill>
              <a:round/>
              <a:headEnd/>
              <a:tailEnd/>
            </a:ln>
          </p:spPr>
          <p:txBody>
            <a:bodyPr/>
            <a:lstStyle/>
            <a:p>
              <a:endParaRPr lang="en-US"/>
            </a:p>
          </p:txBody>
        </p:sp>
        <p:sp>
          <p:nvSpPr>
            <p:cNvPr id="147" name="Rectangle 25"/>
            <p:cNvSpPr>
              <a:spLocks noChangeArrowheads="1"/>
            </p:cNvSpPr>
            <p:nvPr/>
          </p:nvSpPr>
          <p:spPr bwMode="gray">
            <a:xfrm>
              <a:off x="4630" y="2560"/>
              <a:ext cx="212" cy="464"/>
            </a:xfrm>
            <a:prstGeom prst="rect">
              <a:avLst/>
            </a:prstGeom>
            <a:solidFill>
              <a:schemeClr val="hlink"/>
            </a:solidFill>
            <a:ln w="9525">
              <a:noFill/>
              <a:miter lim="800000"/>
              <a:headEnd/>
              <a:tailEnd/>
            </a:ln>
          </p:spPr>
          <p:txBody>
            <a:bodyPr wrap="none" anchor="ctr"/>
            <a:lstStyle/>
            <a:p>
              <a:endParaRPr lang="en-US"/>
            </a:p>
          </p:txBody>
        </p:sp>
        <p:sp>
          <p:nvSpPr>
            <p:cNvPr id="148" name="Line 26"/>
            <p:cNvSpPr>
              <a:spLocks noChangeShapeType="1"/>
            </p:cNvSpPr>
            <p:nvPr/>
          </p:nvSpPr>
          <p:spPr bwMode="gray">
            <a:xfrm flipH="1">
              <a:off x="4562" y="2560"/>
              <a:ext cx="272" cy="0"/>
            </a:xfrm>
            <a:prstGeom prst="line">
              <a:avLst/>
            </a:prstGeom>
            <a:noFill/>
            <a:ln w="9525">
              <a:solidFill>
                <a:schemeClr val="tx1"/>
              </a:solidFill>
              <a:round/>
              <a:headEnd/>
              <a:tailEnd/>
            </a:ln>
          </p:spPr>
          <p:txBody>
            <a:bodyPr/>
            <a:lstStyle/>
            <a:p>
              <a:endParaRPr lang="en-US"/>
            </a:p>
          </p:txBody>
        </p:sp>
        <p:sp>
          <p:nvSpPr>
            <p:cNvPr id="149" name="Rectangle 27"/>
            <p:cNvSpPr>
              <a:spLocks noChangeArrowheads="1"/>
            </p:cNvSpPr>
            <p:nvPr/>
          </p:nvSpPr>
          <p:spPr bwMode="gray">
            <a:xfrm>
              <a:off x="4630" y="2499"/>
              <a:ext cx="217" cy="532"/>
            </a:xfrm>
            <a:prstGeom prst="rect">
              <a:avLst/>
            </a:prstGeom>
            <a:noFill/>
            <a:ln w="38100">
              <a:solidFill>
                <a:schemeClr val="tx1"/>
              </a:solidFill>
              <a:miter lim="800000"/>
              <a:headEnd/>
              <a:tailEnd/>
            </a:ln>
          </p:spPr>
          <p:txBody>
            <a:bodyPr wrap="none" anchor="ctr"/>
            <a:lstStyle/>
            <a:p>
              <a:endParaRPr lang="en-US"/>
            </a:p>
          </p:txBody>
        </p:sp>
        <p:sp>
          <p:nvSpPr>
            <p:cNvPr id="150" name="Text Box 28"/>
            <p:cNvSpPr txBox="1">
              <a:spLocks noChangeArrowheads="1"/>
            </p:cNvSpPr>
            <p:nvPr/>
          </p:nvSpPr>
          <p:spPr bwMode="gray">
            <a:xfrm rot="-5400000">
              <a:off x="4332" y="1905"/>
              <a:ext cx="186" cy="632"/>
            </a:xfrm>
            <a:prstGeom prst="rect">
              <a:avLst/>
            </a:prstGeom>
            <a:noFill/>
            <a:ln w="9525">
              <a:noFill/>
              <a:miter lim="800000"/>
              <a:headEnd/>
              <a:tailEnd/>
            </a:ln>
          </p:spPr>
          <p:txBody>
            <a:bodyPr vert="eaVert" wrap="none">
              <a:spAutoFit/>
            </a:bodyPr>
            <a:lstStyle/>
            <a:p>
              <a:r>
                <a:rPr lang="en-US" sz="1400"/>
                <a:t>REPLACED WITH…</a:t>
              </a:r>
            </a:p>
          </p:txBody>
        </p:sp>
        <p:sp>
          <p:nvSpPr>
            <p:cNvPr id="151" name="Text Box 29"/>
            <p:cNvSpPr txBox="1">
              <a:spLocks noChangeArrowheads="1"/>
            </p:cNvSpPr>
            <p:nvPr/>
          </p:nvSpPr>
          <p:spPr bwMode="gray">
            <a:xfrm>
              <a:off x="4989" y="2633"/>
              <a:ext cx="91" cy="143"/>
            </a:xfrm>
            <a:prstGeom prst="rect">
              <a:avLst/>
            </a:prstGeom>
            <a:noFill/>
            <a:ln w="9525">
              <a:noFill/>
              <a:miter lim="800000"/>
              <a:headEnd/>
              <a:tailEnd/>
            </a:ln>
          </p:spPr>
          <p:txBody>
            <a:bodyPr wrap="none" lIns="0" tIns="0" rIns="0" bIns="0">
              <a:spAutoFit/>
            </a:bodyPr>
            <a:lstStyle/>
            <a:p>
              <a:pPr algn="r"/>
              <a:r>
                <a:rPr lang="en-US" sz="2000"/>
                <a:t>…</a:t>
              </a:r>
            </a:p>
          </p:txBody>
        </p:sp>
        <p:sp>
          <p:nvSpPr>
            <p:cNvPr id="152" name="Line 30"/>
            <p:cNvSpPr>
              <a:spLocks noChangeShapeType="1"/>
            </p:cNvSpPr>
            <p:nvPr/>
          </p:nvSpPr>
          <p:spPr bwMode="gray">
            <a:xfrm flipH="1">
              <a:off x="4713" y="3034"/>
              <a:ext cx="599" cy="150"/>
            </a:xfrm>
            <a:prstGeom prst="line">
              <a:avLst/>
            </a:prstGeom>
            <a:noFill/>
            <a:ln w="28575">
              <a:solidFill>
                <a:schemeClr val="tx1"/>
              </a:solidFill>
              <a:round/>
              <a:headEnd/>
              <a:tailEnd/>
            </a:ln>
          </p:spPr>
          <p:txBody>
            <a:bodyPr/>
            <a:lstStyle/>
            <a:p>
              <a:endParaRPr lang="en-US"/>
            </a:p>
          </p:txBody>
        </p:sp>
        <p:sp>
          <p:nvSpPr>
            <p:cNvPr id="153" name="Text Box 31"/>
            <p:cNvSpPr txBox="1">
              <a:spLocks noChangeArrowheads="1"/>
            </p:cNvSpPr>
            <p:nvPr/>
          </p:nvSpPr>
          <p:spPr bwMode="gray">
            <a:xfrm rot="-5400000">
              <a:off x="5094" y="2723"/>
              <a:ext cx="291" cy="77"/>
            </a:xfrm>
            <a:prstGeom prst="rect">
              <a:avLst/>
            </a:prstGeom>
            <a:noFill/>
            <a:ln w="9525" algn="ctr">
              <a:noFill/>
              <a:miter lim="800000"/>
              <a:headEnd/>
              <a:tailEnd/>
            </a:ln>
          </p:spPr>
          <p:txBody>
            <a:bodyPr wrap="none" lIns="0" tIns="0" rIns="0" bIns="0">
              <a:spAutoFit/>
            </a:bodyPr>
            <a:lstStyle/>
            <a:p>
              <a:r>
                <a:rPr lang="en-US" sz="1400"/>
                <a:t>standby</a:t>
              </a:r>
            </a:p>
          </p:txBody>
        </p:sp>
        <p:sp>
          <p:nvSpPr>
            <p:cNvPr id="154" name="Text Box 32"/>
            <p:cNvSpPr txBox="1">
              <a:spLocks noChangeArrowheads="1"/>
            </p:cNvSpPr>
            <p:nvPr/>
          </p:nvSpPr>
          <p:spPr bwMode="gray">
            <a:xfrm>
              <a:off x="4729" y="2564"/>
              <a:ext cx="52" cy="115"/>
            </a:xfrm>
            <a:prstGeom prst="rect">
              <a:avLst/>
            </a:prstGeom>
            <a:noFill/>
            <a:ln w="9525">
              <a:noFill/>
              <a:miter lim="800000"/>
              <a:headEnd/>
              <a:tailEnd/>
            </a:ln>
          </p:spPr>
          <p:txBody>
            <a:bodyPr wrap="none" lIns="0" tIns="0" rIns="0" bIns="0">
              <a:spAutoFit/>
            </a:bodyPr>
            <a:lstStyle/>
            <a:p>
              <a:pPr algn="r"/>
              <a:r>
                <a:rPr lang="en-US" sz="1600"/>
                <a:t>C</a:t>
              </a:r>
            </a:p>
          </p:txBody>
        </p:sp>
        <p:sp>
          <p:nvSpPr>
            <p:cNvPr id="155" name="Text Box 33"/>
            <p:cNvSpPr txBox="1">
              <a:spLocks noChangeArrowheads="1"/>
            </p:cNvSpPr>
            <p:nvPr/>
          </p:nvSpPr>
          <p:spPr bwMode="gray">
            <a:xfrm>
              <a:off x="4678" y="1558"/>
              <a:ext cx="53" cy="114"/>
            </a:xfrm>
            <a:prstGeom prst="rect">
              <a:avLst/>
            </a:prstGeom>
            <a:noFill/>
            <a:ln w="9525">
              <a:noFill/>
              <a:miter lim="800000"/>
              <a:headEnd/>
              <a:tailEnd/>
            </a:ln>
          </p:spPr>
          <p:txBody>
            <a:bodyPr wrap="none" lIns="0" tIns="0" rIns="0" bIns="0">
              <a:spAutoFit/>
            </a:bodyPr>
            <a:lstStyle/>
            <a:p>
              <a:pPr algn="r"/>
              <a:r>
                <a:rPr lang="en-US" sz="1600"/>
                <a:t>B</a:t>
              </a:r>
            </a:p>
          </p:txBody>
        </p:sp>
        <p:sp>
          <p:nvSpPr>
            <p:cNvPr id="156" name="Text Box 34"/>
            <p:cNvSpPr txBox="1">
              <a:spLocks noChangeArrowheads="1"/>
            </p:cNvSpPr>
            <p:nvPr/>
          </p:nvSpPr>
          <p:spPr bwMode="gray">
            <a:xfrm>
              <a:off x="4379" y="1558"/>
              <a:ext cx="52" cy="114"/>
            </a:xfrm>
            <a:prstGeom prst="rect">
              <a:avLst/>
            </a:prstGeom>
            <a:noFill/>
            <a:ln w="9525">
              <a:noFill/>
              <a:miter lim="800000"/>
              <a:headEnd/>
              <a:tailEnd/>
            </a:ln>
          </p:spPr>
          <p:txBody>
            <a:bodyPr wrap="none" lIns="0" tIns="0" rIns="0" bIns="0">
              <a:spAutoFit/>
            </a:bodyPr>
            <a:lstStyle/>
            <a:p>
              <a:pPr algn="r"/>
              <a:r>
                <a:rPr lang="en-US" sz="1600"/>
                <a:t>A</a:t>
              </a:r>
            </a:p>
          </p:txBody>
        </p:sp>
        <p:sp>
          <p:nvSpPr>
            <p:cNvPr id="157" name="Line 35"/>
            <p:cNvSpPr>
              <a:spLocks noChangeShapeType="1"/>
            </p:cNvSpPr>
            <p:nvPr/>
          </p:nvSpPr>
          <p:spPr bwMode="gray">
            <a:xfrm flipH="1">
              <a:off x="4165" y="1443"/>
              <a:ext cx="965" cy="0"/>
            </a:xfrm>
            <a:prstGeom prst="line">
              <a:avLst/>
            </a:prstGeom>
            <a:noFill/>
            <a:ln w="9525">
              <a:solidFill>
                <a:schemeClr val="tx1"/>
              </a:solidFill>
              <a:round/>
              <a:headEnd/>
              <a:tailEnd/>
            </a:ln>
          </p:spPr>
          <p:txBody>
            <a:bodyPr/>
            <a:lstStyle/>
            <a:p>
              <a:endParaRPr lang="en-US"/>
            </a:p>
          </p:txBody>
        </p:sp>
        <p:sp>
          <p:nvSpPr>
            <p:cNvPr id="158" name="Text Box 36"/>
            <p:cNvSpPr txBox="1">
              <a:spLocks noChangeArrowheads="1"/>
            </p:cNvSpPr>
            <p:nvPr/>
          </p:nvSpPr>
          <p:spPr bwMode="gray">
            <a:xfrm>
              <a:off x="4978" y="1558"/>
              <a:ext cx="53" cy="114"/>
            </a:xfrm>
            <a:prstGeom prst="rect">
              <a:avLst/>
            </a:prstGeom>
            <a:noFill/>
            <a:ln w="9525">
              <a:noFill/>
              <a:miter lim="800000"/>
              <a:headEnd/>
              <a:tailEnd/>
            </a:ln>
          </p:spPr>
          <p:txBody>
            <a:bodyPr wrap="none" lIns="0" tIns="0" rIns="0" bIns="0">
              <a:spAutoFit/>
            </a:bodyPr>
            <a:lstStyle/>
            <a:p>
              <a:pPr algn="r"/>
              <a:r>
                <a:rPr lang="en-US" sz="1600"/>
                <a:t>C</a:t>
              </a:r>
            </a:p>
          </p:txBody>
        </p:sp>
        <p:sp>
          <p:nvSpPr>
            <p:cNvPr id="159" name="Line 37"/>
            <p:cNvSpPr>
              <a:spLocks noChangeShapeType="1"/>
            </p:cNvSpPr>
            <p:nvPr/>
          </p:nvSpPr>
          <p:spPr bwMode="gray">
            <a:xfrm>
              <a:off x="4530" y="1443"/>
              <a:ext cx="0" cy="378"/>
            </a:xfrm>
            <a:prstGeom prst="line">
              <a:avLst/>
            </a:prstGeom>
            <a:noFill/>
            <a:ln w="9525">
              <a:solidFill>
                <a:schemeClr val="tx1"/>
              </a:solidFill>
              <a:round/>
              <a:headEnd/>
              <a:tailEnd/>
            </a:ln>
          </p:spPr>
          <p:txBody>
            <a:bodyPr/>
            <a:lstStyle/>
            <a:p>
              <a:endParaRPr lang="en-US"/>
            </a:p>
          </p:txBody>
        </p:sp>
        <p:sp>
          <p:nvSpPr>
            <p:cNvPr id="160" name="Line 38"/>
            <p:cNvSpPr>
              <a:spLocks noChangeShapeType="1"/>
            </p:cNvSpPr>
            <p:nvPr/>
          </p:nvSpPr>
          <p:spPr bwMode="gray">
            <a:xfrm>
              <a:off x="4831" y="1443"/>
              <a:ext cx="0" cy="378"/>
            </a:xfrm>
            <a:prstGeom prst="line">
              <a:avLst/>
            </a:prstGeom>
            <a:noFill/>
            <a:ln w="9525">
              <a:solidFill>
                <a:schemeClr val="tx1"/>
              </a:solidFill>
              <a:round/>
              <a:headEnd/>
              <a:tailEnd/>
            </a:ln>
          </p:spPr>
          <p:txBody>
            <a:bodyPr/>
            <a:lstStyle/>
            <a:p>
              <a:endParaRPr lang="en-US"/>
            </a:p>
          </p:txBody>
        </p:sp>
        <p:sp>
          <p:nvSpPr>
            <p:cNvPr id="161" name="Text Box 39"/>
            <p:cNvSpPr txBox="1">
              <a:spLocks noChangeArrowheads="1"/>
            </p:cNvSpPr>
            <p:nvPr/>
          </p:nvSpPr>
          <p:spPr bwMode="gray">
            <a:xfrm>
              <a:off x="4011" y="1558"/>
              <a:ext cx="171" cy="114"/>
            </a:xfrm>
            <a:prstGeom prst="rect">
              <a:avLst/>
            </a:prstGeom>
            <a:noFill/>
            <a:ln w="9525">
              <a:noFill/>
              <a:miter lim="800000"/>
              <a:headEnd/>
              <a:tailEnd/>
            </a:ln>
          </p:spPr>
          <p:txBody>
            <a:bodyPr wrap="none" lIns="0" tIns="0" rIns="0" bIns="0">
              <a:spAutoFit/>
            </a:bodyPr>
            <a:lstStyle/>
            <a:p>
              <a:pPr algn="r"/>
              <a:r>
                <a:rPr lang="en-US" sz="1600"/>
                <a:t>Slice</a:t>
              </a:r>
            </a:p>
          </p:txBody>
        </p:sp>
      </p:grpSp>
      <p:sp>
        <p:nvSpPr>
          <p:cNvPr id="40" name="TextBox 39"/>
          <p:cNvSpPr txBox="1"/>
          <p:nvPr/>
        </p:nvSpPr>
        <p:spPr>
          <a:xfrm>
            <a:off x="539286" y="544533"/>
            <a:ext cx="8427037" cy="622414"/>
          </a:xfrm>
          <a:prstGeom prst="rect">
            <a:avLst/>
          </a:prstGeom>
          <a:noFill/>
        </p:spPr>
        <p:txBody>
          <a:bodyPr wrap="square" rtlCol="0">
            <a:spAutoFit/>
          </a:bodyPr>
          <a:lstStyle/>
          <a:p>
            <a:pPr indent="-342900">
              <a:lnSpc>
                <a:spcPts val="2000"/>
              </a:lnSpc>
            </a:pPr>
            <a:r>
              <a:rPr lang="ru-RU" sz="2400" b="1" dirty="0" smtClean="0">
                <a:solidFill>
                  <a:schemeClr val="accent5"/>
                </a:solidFill>
              </a:rPr>
              <a:t>Оптимизация </a:t>
            </a:r>
            <a:r>
              <a:rPr lang="en-US" sz="2400" b="1" dirty="0" smtClean="0">
                <a:solidFill>
                  <a:schemeClr val="accent5"/>
                </a:solidFill>
              </a:rPr>
              <a:t>H/W </a:t>
            </a:r>
            <a:r>
              <a:rPr lang="ru-RU" sz="2400" b="1" dirty="0" smtClean="0">
                <a:solidFill>
                  <a:schemeClr val="accent5"/>
                </a:solidFill>
              </a:rPr>
              <a:t>инфраструктуры</a:t>
            </a:r>
            <a:r>
              <a:rPr lang="en-US" sz="2400" b="1" dirty="0" smtClean="0">
                <a:solidFill>
                  <a:schemeClr val="accent5"/>
                </a:solidFill>
              </a:rPr>
              <a:t> </a:t>
            </a:r>
            <a:endParaRPr lang="ru-RU" sz="2400" b="1" dirty="0" smtClean="0">
              <a:solidFill>
                <a:schemeClr val="accent5"/>
              </a:solidFill>
            </a:endParaRPr>
          </a:p>
          <a:p>
            <a:pPr indent="-342900">
              <a:lnSpc>
                <a:spcPts val="2000"/>
              </a:lnSpc>
            </a:pPr>
            <a:r>
              <a:rPr lang="ru-RU" sz="2400" b="1" dirty="0" smtClean="0">
                <a:solidFill>
                  <a:schemeClr val="accent5"/>
                </a:solidFill>
              </a:rPr>
              <a:t>для </a:t>
            </a:r>
            <a:r>
              <a:rPr lang="ru-RU" sz="2400" b="1" u="sng" dirty="0" smtClean="0">
                <a:solidFill>
                  <a:schemeClr val="accent5"/>
                </a:solidFill>
              </a:rPr>
              <a:t>хорошо сегментируемых</a:t>
            </a:r>
            <a:r>
              <a:rPr lang="ru-RU" sz="2400" b="1" dirty="0" smtClean="0">
                <a:solidFill>
                  <a:schemeClr val="accent5"/>
                </a:solidFill>
              </a:rPr>
              <a:t> приложений</a:t>
            </a:r>
            <a:endParaRPr lang="ru-RU" sz="2400" b="1" dirty="0" smtClean="0"/>
          </a:p>
        </p:txBody>
      </p:sp>
      <p:sp>
        <p:nvSpPr>
          <p:cNvPr id="41" name="Заголовок 40"/>
          <p:cNvSpPr>
            <a:spLocks noGrp="1"/>
          </p:cNvSpPr>
          <p:nvPr>
            <p:ph type="title"/>
          </p:nvPr>
        </p:nvSpPr>
        <p:spPr/>
        <p:txBody>
          <a:bodyPr/>
          <a:lstStyle/>
          <a:p>
            <a:r>
              <a:rPr lang="ru-RU" dirty="0" smtClean="0"/>
              <a:t>Сценарий использования №3 </a:t>
            </a:r>
            <a:br>
              <a:rPr lang="ru-RU" dirty="0" smtClean="0"/>
            </a:br>
            <a:r>
              <a:rPr lang="ru-RU" dirty="0" smtClean="0">
                <a:solidFill>
                  <a:schemeClr val="bg1"/>
                </a:solidFill>
              </a:rPr>
              <a:t>.</a:t>
            </a:r>
            <a:endParaRPr lang="ru-RU"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клиенты</a:t>
            </a:r>
            <a:endParaRPr lang="ru-RU" dirty="0"/>
          </a:p>
        </p:txBody>
      </p:sp>
      <p:pic>
        <p:nvPicPr>
          <p:cNvPr id="5" name="Picture 45" descr="Alliance_Berstein"/>
          <p:cNvPicPr>
            <a:picLocks noChangeAspect="1" noChangeArrowheads="1"/>
          </p:cNvPicPr>
          <p:nvPr/>
        </p:nvPicPr>
        <p:blipFill>
          <a:blip r:embed="rId3" cstate="print"/>
          <a:srcRect/>
          <a:stretch>
            <a:fillRect/>
          </a:stretch>
        </p:blipFill>
        <p:spPr bwMode="auto">
          <a:xfrm>
            <a:off x="3095625" y="4325938"/>
            <a:ext cx="2243138" cy="633412"/>
          </a:xfrm>
          <a:prstGeom prst="rect">
            <a:avLst/>
          </a:prstGeom>
          <a:noFill/>
          <a:ln w="9525">
            <a:noFill/>
            <a:miter lim="800000"/>
            <a:headEnd/>
            <a:tailEnd/>
          </a:ln>
        </p:spPr>
      </p:pic>
      <p:pic>
        <p:nvPicPr>
          <p:cNvPr id="6" name="Picture 46" descr="amex"/>
          <p:cNvPicPr>
            <a:picLocks noChangeAspect="1" noChangeArrowheads="1"/>
          </p:cNvPicPr>
          <p:nvPr/>
        </p:nvPicPr>
        <p:blipFill>
          <a:blip r:embed="rId4" cstate="print"/>
          <a:srcRect/>
          <a:stretch>
            <a:fillRect/>
          </a:stretch>
        </p:blipFill>
        <p:spPr bwMode="auto">
          <a:xfrm>
            <a:off x="619125" y="3113088"/>
            <a:ext cx="1047750" cy="927100"/>
          </a:xfrm>
          <a:prstGeom prst="rect">
            <a:avLst/>
          </a:prstGeom>
          <a:noFill/>
          <a:ln w="9525">
            <a:noFill/>
            <a:miter lim="800000"/>
            <a:headEnd/>
            <a:tailEnd/>
          </a:ln>
        </p:spPr>
      </p:pic>
      <p:pic>
        <p:nvPicPr>
          <p:cNvPr id="7" name="Picture 47" descr="AOL"/>
          <p:cNvPicPr>
            <a:picLocks noChangeAspect="1" noChangeArrowheads="1"/>
          </p:cNvPicPr>
          <p:nvPr/>
        </p:nvPicPr>
        <p:blipFill>
          <a:blip r:embed="rId5" cstate="print"/>
          <a:srcRect/>
          <a:stretch>
            <a:fillRect/>
          </a:stretch>
        </p:blipFill>
        <p:spPr bwMode="auto">
          <a:xfrm>
            <a:off x="4376738" y="5286375"/>
            <a:ext cx="801687" cy="623888"/>
          </a:xfrm>
          <a:prstGeom prst="rect">
            <a:avLst/>
          </a:prstGeom>
          <a:noFill/>
          <a:ln w="9525">
            <a:noFill/>
            <a:miter lim="800000"/>
            <a:headEnd/>
            <a:tailEnd/>
          </a:ln>
        </p:spPr>
      </p:pic>
      <p:pic>
        <p:nvPicPr>
          <p:cNvPr id="8" name="Picture 48" descr="Bank_of_America"/>
          <p:cNvPicPr>
            <a:picLocks noChangeAspect="1" noChangeArrowheads="1"/>
          </p:cNvPicPr>
          <p:nvPr/>
        </p:nvPicPr>
        <p:blipFill>
          <a:blip r:embed="rId6" cstate="print"/>
          <a:srcRect/>
          <a:stretch>
            <a:fillRect/>
          </a:stretch>
        </p:blipFill>
        <p:spPr bwMode="auto">
          <a:xfrm>
            <a:off x="2778125" y="2451100"/>
            <a:ext cx="1346200" cy="554038"/>
          </a:xfrm>
          <a:prstGeom prst="rect">
            <a:avLst/>
          </a:prstGeom>
          <a:noFill/>
          <a:ln w="9525">
            <a:noFill/>
            <a:miter lim="800000"/>
            <a:headEnd/>
            <a:tailEnd/>
          </a:ln>
        </p:spPr>
      </p:pic>
      <p:pic>
        <p:nvPicPr>
          <p:cNvPr id="9" name="Picture 50" descr="citigroup"/>
          <p:cNvPicPr>
            <a:picLocks noChangeAspect="1" noChangeArrowheads="1"/>
          </p:cNvPicPr>
          <p:nvPr/>
        </p:nvPicPr>
        <p:blipFill>
          <a:blip r:embed="rId7" cstate="print"/>
          <a:srcRect/>
          <a:stretch>
            <a:fillRect/>
          </a:stretch>
        </p:blipFill>
        <p:spPr bwMode="auto">
          <a:xfrm>
            <a:off x="700088" y="5089525"/>
            <a:ext cx="831850" cy="481013"/>
          </a:xfrm>
          <a:prstGeom prst="rect">
            <a:avLst/>
          </a:prstGeom>
          <a:noFill/>
          <a:ln w="9525">
            <a:noFill/>
            <a:miter lim="800000"/>
            <a:headEnd/>
            <a:tailEnd/>
          </a:ln>
        </p:spPr>
      </p:pic>
      <p:pic>
        <p:nvPicPr>
          <p:cNvPr id="10" name="Picture 51" descr="Credit_Suisse"/>
          <p:cNvPicPr>
            <a:picLocks noChangeAspect="1" noChangeArrowheads="1"/>
          </p:cNvPicPr>
          <p:nvPr/>
        </p:nvPicPr>
        <p:blipFill>
          <a:blip r:embed="rId8" cstate="print"/>
          <a:srcRect/>
          <a:stretch>
            <a:fillRect/>
          </a:stretch>
        </p:blipFill>
        <p:spPr bwMode="auto">
          <a:xfrm>
            <a:off x="6851650" y="4748213"/>
            <a:ext cx="1758950" cy="387350"/>
          </a:xfrm>
          <a:prstGeom prst="rect">
            <a:avLst/>
          </a:prstGeom>
          <a:noFill/>
          <a:ln w="9525">
            <a:noFill/>
            <a:miter lim="800000"/>
            <a:headEnd/>
            <a:tailEnd/>
          </a:ln>
        </p:spPr>
      </p:pic>
      <p:pic>
        <p:nvPicPr>
          <p:cNvPr id="11" name="Picture 52" descr="itg-logo"/>
          <p:cNvPicPr>
            <a:picLocks noChangeAspect="1" noChangeArrowheads="1"/>
          </p:cNvPicPr>
          <p:nvPr/>
        </p:nvPicPr>
        <p:blipFill>
          <a:blip r:embed="rId9" cstate="print"/>
          <a:srcRect/>
          <a:stretch>
            <a:fillRect/>
          </a:stretch>
        </p:blipFill>
        <p:spPr bwMode="auto">
          <a:xfrm>
            <a:off x="7335838" y="2828925"/>
            <a:ext cx="1323975" cy="669925"/>
          </a:xfrm>
          <a:prstGeom prst="rect">
            <a:avLst/>
          </a:prstGeom>
          <a:noFill/>
          <a:ln w="9525">
            <a:noFill/>
            <a:miter lim="800000"/>
            <a:headEnd/>
            <a:tailEnd/>
          </a:ln>
        </p:spPr>
      </p:pic>
      <p:pic>
        <p:nvPicPr>
          <p:cNvPr id="12" name="Picture 53" descr="lch_clearnet"/>
          <p:cNvPicPr>
            <a:picLocks noChangeAspect="1" noChangeArrowheads="1"/>
          </p:cNvPicPr>
          <p:nvPr/>
        </p:nvPicPr>
        <p:blipFill>
          <a:blip r:embed="rId10" cstate="print"/>
          <a:srcRect/>
          <a:stretch>
            <a:fillRect/>
          </a:stretch>
        </p:blipFill>
        <p:spPr bwMode="auto">
          <a:xfrm>
            <a:off x="5954713" y="3598863"/>
            <a:ext cx="1500187" cy="263525"/>
          </a:xfrm>
          <a:prstGeom prst="rect">
            <a:avLst/>
          </a:prstGeom>
          <a:noFill/>
          <a:ln w="9525">
            <a:noFill/>
            <a:miter lim="800000"/>
            <a:headEnd/>
            <a:tailEnd/>
          </a:ln>
        </p:spPr>
      </p:pic>
      <p:pic>
        <p:nvPicPr>
          <p:cNvPr id="13" name="Picture 54" descr="ValueClick"/>
          <p:cNvPicPr>
            <a:picLocks noChangeAspect="1" noChangeArrowheads="1"/>
          </p:cNvPicPr>
          <p:nvPr/>
        </p:nvPicPr>
        <p:blipFill>
          <a:blip r:embed="rId11" cstate="print"/>
          <a:srcRect/>
          <a:stretch>
            <a:fillRect/>
          </a:stretch>
        </p:blipFill>
        <p:spPr bwMode="auto">
          <a:xfrm>
            <a:off x="7285038" y="4032250"/>
            <a:ext cx="1093787" cy="565150"/>
          </a:xfrm>
          <a:prstGeom prst="rect">
            <a:avLst/>
          </a:prstGeom>
          <a:noFill/>
          <a:ln w="9525">
            <a:noFill/>
            <a:miter lim="800000"/>
            <a:headEnd/>
            <a:tailEnd/>
          </a:ln>
        </p:spPr>
      </p:pic>
      <p:pic>
        <p:nvPicPr>
          <p:cNvPr id="14" name="Picture 55" descr="WELLS_FARGO_LOGO_001"/>
          <p:cNvPicPr>
            <a:picLocks noChangeAspect="1" noChangeArrowheads="1"/>
          </p:cNvPicPr>
          <p:nvPr/>
        </p:nvPicPr>
        <p:blipFill>
          <a:blip r:embed="rId12" cstate="print"/>
          <a:srcRect/>
          <a:stretch>
            <a:fillRect/>
          </a:stretch>
        </p:blipFill>
        <p:spPr bwMode="auto">
          <a:xfrm>
            <a:off x="3186113" y="5268913"/>
            <a:ext cx="730250" cy="727075"/>
          </a:xfrm>
          <a:prstGeom prst="rect">
            <a:avLst/>
          </a:prstGeom>
          <a:noFill/>
          <a:ln w="9525">
            <a:noFill/>
            <a:miter lim="800000"/>
            <a:headEnd/>
            <a:tailEnd/>
          </a:ln>
        </p:spPr>
      </p:pic>
      <p:pic>
        <p:nvPicPr>
          <p:cNvPr id="15" name="Picture 56" descr="GlobeOp"/>
          <p:cNvPicPr>
            <a:picLocks noChangeAspect="1" noChangeArrowheads="1"/>
          </p:cNvPicPr>
          <p:nvPr/>
        </p:nvPicPr>
        <p:blipFill>
          <a:blip r:embed="rId13" cstate="print"/>
          <a:srcRect l="13112" r="13307"/>
          <a:stretch>
            <a:fillRect/>
          </a:stretch>
        </p:blipFill>
        <p:spPr bwMode="auto">
          <a:xfrm>
            <a:off x="2114550" y="4967288"/>
            <a:ext cx="596900" cy="903287"/>
          </a:xfrm>
          <a:prstGeom prst="rect">
            <a:avLst/>
          </a:prstGeom>
          <a:noFill/>
          <a:ln w="9525">
            <a:noFill/>
            <a:miter lim="800000"/>
            <a:headEnd/>
            <a:tailEnd/>
          </a:ln>
        </p:spPr>
      </p:pic>
      <p:pic>
        <p:nvPicPr>
          <p:cNvPr id="16" name="Picture 57" descr="JPMorganChase"/>
          <p:cNvPicPr>
            <a:picLocks noChangeAspect="1" noChangeArrowheads="1"/>
          </p:cNvPicPr>
          <p:nvPr/>
        </p:nvPicPr>
        <p:blipFill>
          <a:blip r:embed="rId14" cstate="print"/>
          <a:srcRect/>
          <a:stretch>
            <a:fillRect/>
          </a:stretch>
        </p:blipFill>
        <p:spPr bwMode="auto">
          <a:xfrm>
            <a:off x="628650" y="5913438"/>
            <a:ext cx="1939925" cy="322262"/>
          </a:xfrm>
          <a:prstGeom prst="rect">
            <a:avLst/>
          </a:prstGeom>
          <a:noFill/>
          <a:ln w="9525">
            <a:noFill/>
            <a:miter lim="800000"/>
            <a:headEnd/>
            <a:tailEnd/>
          </a:ln>
        </p:spPr>
      </p:pic>
      <p:pic>
        <p:nvPicPr>
          <p:cNvPr id="17" name="Picture 58" descr="E_Trade_Securities"/>
          <p:cNvPicPr>
            <a:picLocks noChangeAspect="1" noChangeArrowheads="1"/>
          </p:cNvPicPr>
          <p:nvPr/>
        </p:nvPicPr>
        <p:blipFill>
          <a:blip r:embed="rId15" cstate="print"/>
          <a:srcRect/>
          <a:stretch>
            <a:fillRect/>
          </a:stretch>
        </p:blipFill>
        <p:spPr bwMode="auto">
          <a:xfrm>
            <a:off x="4848225" y="3263900"/>
            <a:ext cx="774700" cy="774700"/>
          </a:xfrm>
          <a:prstGeom prst="rect">
            <a:avLst/>
          </a:prstGeom>
          <a:noFill/>
          <a:ln w="9525">
            <a:noFill/>
            <a:miter lim="800000"/>
            <a:headEnd/>
            <a:tailEnd/>
          </a:ln>
        </p:spPr>
      </p:pic>
      <p:pic>
        <p:nvPicPr>
          <p:cNvPr id="18" name="Picture 59" descr="Northern_Trust"/>
          <p:cNvPicPr>
            <a:picLocks noChangeAspect="1" noChangeArrowheads="1"/>
          </p:cNvPicPr>
          <p:nvPr/>
        </p:nvPicPr>
        <p:blipFill>
          <a:blip r:embed="rId16" cstate="print"/>
          <a:srcRect/>
          <a:stretch>
            <a:fillRect/>
          </a:stretch>
        </p:blipFill>
        <p:spPr bwMode="auto">
          <a:xfrm>
            <a:off x="2147888" y="3757613"/>
            <a:ext cx="2198687" cy="498475"/>
          </a:xfrm>
          <a:prstGeom prst="rect">
            <a:avLst/>
          </a:prstGeom>
          <a:noFill/>
          <a:ln w="9525">
            <a:noFill/>
            <a:miter lim="800000"/>
            <a:headEnd/>
            <a:tailEnd/>
          </a:ln>
        </p:spPr>
      </p:pic>
      <p:pic>
        <p:nvPicPr>
          <p:cNvPr id="19" name="Picture 60" descr="wscLogo1"/>
          <p:cNvPicPr>
            <a:picLocks noChangeAspect="1" noChangeArrowheads="1"/>
          </p:cNvPicPr>
          <p:nvPr/>
        </p:nvPicPr>
        <p:blipFill>
          <a:blip r:embed="rId17" cstate="print"/>
          <a:srcRect/>
          <a:stretch>
            <a:fillRect/>
          </a:stretch>
        </p:blipFill>
        <p:spPr bwMode="auto">
          <a:xfrm>
            <a:off x="690563" y="4384675"/>
            <a:ext cx="1762125" cy="444500"/>
          </a:xfrm>
          <a:prstGeom prst="rect">
            <a:avLst/>
          </a:prstGeom>
          <a:noFill/>
          <a:ln w="9525">
            <a:noFill/>
            <a:miter lim="800000"/>
            <a:headEnd/>
            <a:tailEnd/>
          </a:ln>
        </p:spPr>
      </p:pic>
      <p:pic>
        <p:nvPicPr>
          <p:cNvPr id="20" name="Picture 61" descr="AOPC"/>
          <p:cNvPicPr>
            <a:picLocks noChangeAspect="1" noChangeArrowheads="1"/>
          </p:cNvPicPr>
          <p:nvPr/>
        </p:nvPicPr>
        <p:blipFill>
          <a:blip r:embed="rId18" cstate="print"/>
          <a:srcRect/>
          <a:stretch>
            <a:fillRect/>
          </a:stretch>
        </p:blipFill>
        <p:spPr bwMode="auto">
          <a:xfrm>
            <a:off x="5561013" y="5233988"/>
            <a:ext cx="896937" cy="792162"/>
          </a:xfrm>
          <a:prstGeom prst="rect">
            <a:avLst/>
          </a:prstGeom>
          <a:noFill/>
          <a:ln w="9525">
            <a:noFill/>
            <a:miter lim="800000"/>
            <a:headEnd/>
            <a:tailEnd/>
          </a:ln>
        </p:spPr>
      </p:pic>
      <p:graphicFrame>
        <p:nvGraphicFramePr>
          <p:cNvPr id="21" name="Object 62"/>
          <p:cNvGraphicFramePr>
            <a:graphicFrameLocks noChangeAspect="1"/>
          </p:cNvGraphicFramePr>
          <p:nvPr/>
        </p:nvGraphicFramePr>
        <p:xfrm>
          <a:off x="1501775" y="1287463"/>
          <a:ext cx="1089025" cy="801687"/>
        </p:xfrm>
        <a:graphic>
          <a:graphicData uri="http://schemas.openxmlformats.org/presentationml/2006/ole">
            <p:oleObj spid="_x0000_s4098" name="Fotografía de Photo Editor" r:id="rId19" imgW="8485714" imgH="6752381" progId="">
              <p:embed/>
            </p:oleObj>
          </a:graphicData>
        </a:graphic>
      </p:graphicFrame>
      <p:pic>
        <p:nvPicPr>
          <p:cNvPr id="22" name="Picture 63" descr="epiq"/>
          <p:cNvPicPr>
            <a:picLocks noChangeAspect="1" noChangeArrowheads="1"/>
          </p:cNvPicPr>
          <p:nvPr/>
        </p:nvPicPr>
        <p:blipFill>
          <a:blip r:embed="rId20" cstate="print"/>
          <a:srcRect/>
          <a:stretch>
            <a:fillRect/>
          </a:stretch>
        </p:blipFill>
        <p:spPr bwMode="auto">
          <a:xfrm>
            <a:off x="7494588" y="1944688"/>
            <a:ext cx="1065212" cy="496887"/>
          </a:xfrm>
          <a:prstGeom prst="rect">
            <a:avLst/>
          </a:prstGeom>
          <a:noFill/>
          <a:ln w="9525">
            <a:noFill/>
            <a:miter lim="800000"/>
            <a:headEnd/>
            <a:tailEnd/>
          </a:ln>
        </p:spPr>
      </p:pic>
      <p:pic>
        <p:nvPicPr>
          <p:cNvPr id="23" name="Picture 64" descr="banco piano"/>
          <p:cNvPicPr>
            <a:picLocks noChangeAspect="1" noChangeArrowheads="1"/>
          </p:cNvPicPr>
          <p:nvPr/>
        </p:nvPicPr>
        <p:blipFill>
          <a:blip r:embed="rId21" cstate="print"/>
          <a:srcRect r="59908" b="3864"/>
          <a:stretch>
            <a:fillRect/>
          </a:stretch>
        </p:blipFill>
        <p:spPr bwMode="auto">
          <a:xfrm>
            <a:off x="7062788" y="5661025"/>
            <a:ext cx="1643062" cy="398463"/>
          </a:xfrm>
          <a:prstGeom prst="rect">
            <a:avLst/>
          </a:prstGeom>
          <a:noFill/>
          <a:ln w="9525">
            <a:noFill/>
            <a:miter lim="800000"/>
            <a:headEnd/>
            <a:tailEnd/>
          </a:ln>
        </p:spPr>
      </p:pic>
      <p:pic>
        <p:nvPicPr>
          <p:cNvPr id="24" name="Picture 65" descr="eSpeed"/>
          <p:cNvPicPr>
            <a:picLocks noChangeAspect="1" noChangeArrowheads="1"/>
          </p:cNvPicPr>
          <p:nvPr/>
        </p:nvPicPr>
        <p:blipFill>
          <a:blip r:embed="rId22" cstate="print"/>
          <a:srcRect/>
          <a:stretch>
            <a:fillRect/>
          </a:stretch>
        </p:blipFill>
        <p:spPr bwMode="auto">
          <a:xfrm>
            <a:off x="336550" y="2552700"/>
            <a:ext cx="1555750" cy="339725"/>
          </a:xfrm>
          <a:prstGeom prst="rect">
            <a:avLst/>
          </a:prstGeom>
          <a:noFill/>
          <a:ln w="9525">
            <a:noFill/>
            <a:miter lim="800000"/>
            <a:headEnd/>
            <a:tailEnd/>
          </a:ln>
        </p:spPr>
      </p:pic>
      <p:pic>
        <p:nvPicPr>
          <p:cNvPr id="25" name="Picture 66" descr="dgfc_logo"/>
          <p:cNvPicPr>
            <a:picLocks noChangeAspect="1" noChangeArrowheads="1"/>
          </p:cNvPicPr>
          <p:nvPr/>
        </p:nvPicPr>
        <p:blipFill>
          <a:blip r:embed="rId23" cstate="print"/>
          <a:srcRect t="7173" r="6047" b="7173"/>
          <a:stretch>
            <a:fillRect/>
          </a:stretch>
        </p:blipFill>
        <p:spPr bwMode="auto">
          <a:xfrm>
            <a:off x="6203950" y="1308100"/>
            <a:ext cx="1381125" cy="644525"/>
          </a:xfrm>
          <a:prstGeom prst="rect">
            <a:avLst/>
          </a:prstGeom>
          <a:noFill/>
          <a:ln w="9525">
            <a:noFill/>
            <a:miter lim="800000"/>
            <a:headEnd/>
            <a:tailEnd/>
          </a:ln>
        </p:spPr>
      </p:pic>
      <p:pic>
        <p:nvPicPr>
          <p:cNvPr id="26" name="Picture 67" descr="RacingPost"/>
          <p:cNvPicPr>
            <a:picLocks noChangeAspect="1" noChangeArrowheads="1"/>
          </p:cNvPicPr>
          <p:nvPr/>
        </p:nvPicPr>
        <p:blipFill>
          <a:blip r:embed="rId24" cstate="print"/>
          <a:srcRect/>
          <a:stretch>
            <a:fillRect/>
          </a:stretch>
        </p:blipFill>
        <p:spPr bwMode="auto">
          <a:xfrm>
            <a:off x="2205038" y="3189288"/>
            <a:ext cx="2420937" cy="239712"/>
          </a:xfrm>
          <a:prstGeom prst="rect">
            <a:avLst/>
          </a:prstGeom>
          <a:noFill/>
          <a:ln w="9525">
            <a:noFill/>
            <a:miter lim="800000"/>
            <a:headEnd/>
            <a:tailEnd/>
          </a:ln>
        </p:spPr>
      </p:pic>
      <p:pic>
        <p:nvPicPr>
          <p:cNvPr id="27" name="Picture 70" descr="RBS_logo"/>
          <p:cNvPicPr>
            <a:picLocks noChangeAspect="1" noChangeArrowheads="1"/>
          </p:cNvPicPr>
          <p:nvPr/>
        </p:nvPicPr>
        <p:blipFill>
          <a:blip r:embed="rId25" cstate="print"/>
          <a:srcRect/>
          <a:stretch>
            <a:fillRect/>
          </a:stretch>
        </p:blipFill>
        <p:spPr bwMode="auto">
          <a:xfrm>
            <a:off x="5657850" y="4602163"/>
            <a:ext cx="1084263" cy="420687"/>
          </a:xfrm>
          <a:prstGeom prst="rect">
            <a:avLst/>
          </a:prstGeom>
          <a:noFill/>
          <a:ln w="9525">
            <a:noFill/>
            <a:miter lim="800000"/>
            <a:headEnd/>
            <a:tailEnd/>
          </a:ln>
        </p:spPr>
      </p:pic>
      <p:pic>
        <p:nvPicPr>
          <p:cNvPr id="28" name="Picture 72" descr="Citadel Investment Group">
            <a:hlinkClick r:id="rId26" tooltip="Citadel Investment Group"/>
          </p:cNvPr>
          <p:cNvPicPr>
            <a:picLocks noChangeAspect="1" noChangeArrowheads="1"/>
          </p:cNvPicPr>
          <p:nvPr/>
        </p:nvPicPr>
        <p:blipFill>
          <a:blip r:embed="rId27" cstate="print"/>
          <a:srcRect/>
          <a:stretch>
            <a:fillRect/>
          </a:stretch>
        </p:blipFill>
        <p:spPr bwMode="auto">
          <a:xfrm>
            <a:off x="5257800" y="2351088"/>
            <a:ext cx="2181225" cy="828675"/>
          </a:xfrm>
          <a:prstGeom prst="rect">
            <a:avLst/>
          </a:prstGeom>
          <a:noFill/>
          <a:ln w="9525">
            <a:noFill/>
            <a:miter lim="800000"/>
            <a:headEnd/>
            <a:tailEnd/>
          </a:ln>
        </p:spPr>
      </p:pic>
      <p:pic>
        <p:nvPicPr>
          <p:cNvPr id="30" name="Picture 31" descr="http://a1.twimg.com/profile_images/570072400/tr_logo_twitter_wht_normal.png"/>
          <p:cNvPicPr>
            <a:picLocks noChangeAspect="1" noChangeArrowheads="1"/>
          </p:cNvPicPr>
          <p:nvPr/>
        </p:nvPicPr>
        <p:blipFill>
          <a:blip r:embed="rId28" cstate="print"/>
          <a:srcRect/>
          <a:stretch>
            <a:fillRect/>
          </a:stretch>
        </p:blipFill>
        <p:spPr bwMode="auto">
          <a:xfrm>
            <a:off x="639763" y="1358900"/>
            <a:ext cx="658812" cy="658813"/>
          </a:xfrm>
          <a:prstGeom prst="rect">
            <a:avLst/>
          </a:prstGeom>
          <a:noFill/>
          <a:ln w="9525">
            <a:noFill/>
            <a:miter lim="800000"/>
            <a:headEnd/>
            <a:tailEnd/>
          </a:ln>
        </p:spPr>
      </p:pic>
      <p:pic>
        <p:nvPicPr>
          <p:cNvPr id="31" name="Picture 33" descr="MINISTRY OF PUBLICK ADMINISTRATION AND SECURITY"/>
          <p:cNvPicPr>
            <a:picLocks noChangeAspect="1" noChangeArrowheads="1"/>
          </p:cNvPicPr>
          <p:nvPr/>
        </p:nvPicPr>
        <p:blipFill>
          <a:blip r:embed="rId29" cstate="print"/>
          <a:srcRect/>
          <a:stretch>
            <a:fillRect/>
          </a:stretch>
        </p:blipFill>
        <p:spPr bwMode="auto">
          <a:xfrm>
            <a:off x="2865438" y="1354138"/>
            <a:ext cx="1635125" cy="669925"/>
          </a:xfrm>
          <a:prstGeom prst="rect">
            <a:avLst/>
          </a:prstGeom>
          <a:noFill/>
          <a:ln w="9525">
            <a:noFill/>
            <a:miter lim="800000"/>
            <a:headEnd/>
            <a:tailEnd/>
          </a:ln>
        </p:spPr>
      </p:pic>
      <p:pic>
        <p:nvPicPr>
          <p:cNvPr id="32" name="Picture 35" descr="http://cris.org.in/wps/themes/html/CRISNew/logo.jpg"/>
          <p:cNvPicPr>
            <a:picLocks noChangeAspect="1" noChangeArrowheads="1"/>
          </p:cNvPicPr>
          <p:nvPr/>
        </p:nvPicPr>
        <p:blipFill>
          <a:blip r:embed="rId30" cstate="print"/>
          <a:srcRect/>
          <a:stretch>
            <a:fillRect/>
          </a:stretch>
        </p:blipFill>
        <p:spPr bwMode="auto">
          <a:xfrm>
            <a:off x="4779963" y="1446213"/>
            <a:ext cx="800100" cy="48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en-US" dirty="0" smtClean="0"/>
              <a:t>ASE 15.5 cluster edition</a:t>
            </a:r>
            <a:endParaRPr lang="ru-RU" dirty="0" smtClean="0"/>
          </a:p>
          <a:p>
            <a:endParaRPr lang="en-US" dirty="0" smtClean="0"/>
          </a:p>
          <a:p>
            <a:r>
              <a:rPr lang="ru-RU" dirty="0" smtClean="0"/>
              <a:t>Устройство кластера</a:t>
            </a:r>
          </a:p>
        </p:txBody>
      </p:sp>
      <p:sp>
        <p:nvSpPr>
          <p:cNvPr id="3" name="Заголовок 2"/>
          <p:cNvSpPr>
            <a:spLocks noGrp="1"/>
          </p:cNvSpPr>
          <p:nvPr>
            <p:ph type="title"/>
          </p:nvPr>
        </p:nvSpPr>
        <p:spPr/>
        <p:txBody>
          <a:bodyPr/>
          <a:lstStyle/>
          <a:p>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9298" name="Rectangle 2"/>
          <p:cNvSpPr>
            <a:spLocks noGrp="1" noChangeArrowheads="1"/>
          </p:cNvSpPr>
          <p:nvPr>
            <p:ph type="title"/>
          </p:nvPr>
        </p:nvSpPr>
        <p:spPr/>
        <p:txBody>
          <a:bodyPr/>
          <a:lstStyle/>
          <a:p>
            <a:r>
              <a:rPr lang="ru-RU" dirty="0" smtClean="0"/>
              <a:t>Понятие «НЕПРЕРЫВНОСТИ БИЗНЕСА» (</a:t>
            </a:r>
            <a:r>
              <a:rPr lang="en-US" dirty="0" smtClean="0"/>
              <a:t>Business Continuity</a:t>
            </a:r>
            <a:r>
              <a:rPr lang="ru-RU" dirty="0" smtClean="0"/>
              <a:t>)</a:t>
            </a:r>
            <a:endParaRPr lang="en-US" dirty="0"/>
          </a:p>
        </p:txBody>
      </p:sp>
      <p:pic>
        <p:nvPicPr>
          <p:cNvPr id="4279299" name="Oval 5"/>
          <p:cNvPicPr>
            <a:picLocks noChangeArrowheads="1"/>
          </p:cNvPicPr>
          <p:nvPr/>
        </p:nvPicPr>
        <p:blipFill>
          <a:blip r:embed="rId3" cstate="print"/>
          <a:srcRect/>
          <a:stretch>
            <a:fillRect/>
          </a:stretch>
        </p:blipFill>
        <p:spPr bwMode="auto">
          <a:xfrm>
            <a:off x="1533525" y="2544763"/>
            <a:ext cx="6102350" cy="2214562"/>
          </a:xfrm>
          <a:prstGeom prst="rect">
            <a:avLst/>
          </a:prstGeom>
          <a:noFill/>
          <a:ln w="9525">
            <a:noFill/>
            <a:miter lim="800000"/>
            <a:headEnd/>
            <a:tailEnd/>
          </a:ln>
        </p:spPr>
      </p:pic>
      <p:pic>
        <p:nvPicPr>
          <p:cNvPr id="4279300" name="Oval 4"/>
          <p:cNvPicPr>
            <a:picLocks noChangeArrowheads="1"/>
          </p:cNvPicPr>
          <p:nvPr/>
        </p:nvPicPr>
        <p:blipFill>
          <a:blip r:embed="rId4" cstate="print"/>
          <a:srcRect/>
          <a:stretch>
            <a:fillRect/>
          </a:stretch>
        </p:blipFill>
        <p:spPr bwMode="auto">
          <a:xfrm>
            <a:off x="1739900" y="2921000"/>
            <a:ext cx="2566988" cy="1312863"/>
          </a:xfrm>
          <a:prstGeom prst="rect">
            <a:avLst/>
          </a:prstGeom>
          <a:noFill/>
          <a:ln w="9525">
            <a:noFill/>
            <a:miter lim="800000"/>
            <a:headEnd/>
            <a:tailEnd/>
          </a:ln>
        </p:spPr>
      </p:pic>
      <p:grpSp>
        <p:nvGrpSpPr>
          <p:cNvPr id="2" name="Group 5"/>
          <p:cNvGrpSpPr>
            <a:grpSpLocks/>
          </p:cNvGrpSpPr>
          <p:nvPr/>
        </p:nvGrpSpPr>
        <p:grpSpPr bwMode="auto">
          <a:xfrm>
            <a:off x="1885950" y="3103563"/>
            <a:ext cx="765175" cy="698500"/>
            <a:chOff x="1168" y="2101"/>
            <a:chExt cx="482" cy="440"/>
          </a:xfrm>
        </p:grpSpPr>
        <p:pic>
          <p:nvPicPr>
            <p:cNvPr id="4279302" name="Oval 7"/>
            <p:cNvPicPr>
              <a:picLocks noChangeArrowheads="1"/>
            </p:cNvPicPr>
            <p:nvPr/>
          </p:nvPicPr>
          <p:blipFill>
            <a:blip r:embed="rId5" cstate="print"/>
            <a:srcRect/>
            <a:stretch>
              <a:fillRect/>
            </a:stretch>
          </p:blipFill>
          <p:spPr bwMode="auto">
            <a:xfrm>
              <a:off x="1168" y="2222"/>
              <a:ext cx="482" cy="319"/>
            </a:xfrm>
            <a:prstGeom prst="rect">
              <a:avLst/>
            </a:prstGeom>
            <a:noFill/>
            <a:ln w="9525">
              <a:noFill/>
              <a:miter lim="800000"/>
              <a:headEnd/>
              <a:tailEnd/>
            </a:ln>
          </p:spPr>
        </p:pic>
        <p:pic>
          <p:nvPicPr>
            <p:cNvPr id="4279303" name="Picture 2"/>
            <p:cNvPicPr>
              <a:picLocks noChangeAspect="1" noChangeArrowheads="1"/>
            </p:cNvPicPr>
            <p:nvPr/>
          </p:nvPicPr>
          <p:blipFill>
            <a:blip r:embed="rId6" cstate="print"/>
            <a:srcRect/>
            <a:stretch>
              <a:fillRect/>
            </a:stretch>
          </p:blipFill>
          <p:spPr bwMode="auto">
            <a:xfrm>
              <a:off x="1259" y="2101"/>
              <a:ext cx="345" cy="371"/>
            </a:xfrm>
            <a:prstGeom prst="rect">
              <a:avLst/>
            </a:prstGeom>
            <a:noFill/>
            <a:ln w="9525">
              <a:noFill/>
              <a:miter lim="800000"/>
              <a:headEnd/>
              <a:tailEnd/>
            </a:ln>
          </p:spPr>
        </p:pic>
      </p:grpSp>
      <p:grpSp>
        <p:nvGrpSpPr>
          <p:cNvPr id="3" name="Group 8"/>
          <p:cNvGrpSpPr>
            <a:grpSpLocks/>
          </p:cNvGrpSpPr>
          <p:nvPr/>
        </p:nvGrpSpPr>
        <p:grpSpPr bwMode="auto">
          <a:xfrm>
            <a:off x="2597150" y="2406650"/>
            <a:ext cx="1514475" cy="1630363"/>
            <a:chOff x="1758" y="1031"/>
            <a:chExt cx="954" cy="1027"/>
          </a:xfrm>
        </p:grpSpPr>
        <p:grpSp>
          <p:nvGrpSpPr>
            <p:cNvPr id="4" name="Group 9"/>
            <p:cNvGrpSpPr>
              <a:grpSpLocks/>
            </p:cNvGrpSpPr>
            <p:nvPr/>
          </p:nvGrpSpPr>
          <p:grpSpPr bwMode="auto">
            <a:xfrm>
              <a:off x="1758" y="1031"/>
              <a:ext cx="634" cy="767"/>
              <a:chOff x="654" y="2593"/>
              <a:chExt cx="634" cy="767"/>
            </a:xfrm>
          </p:grpSpPr>
          <p:pic>
            <p:nvPicPr>
              <p:cNvPr id="4279306" name="Picture 2"/>
              <p:cNvPicPr>
                <a:picLocks noChangeAspect="1" noChangeArrowheads="1"/>
              </p:cNvPicPr>
              <p:nvPr/>
            </p:nvPicPr>
            <p:blipFill>
              <a:blip r:embed="rId6" cstate="print"/>
              <a:srcRect/>
              <a:stretch>
                <a:fillRect/>
              </a:stretch>
            </p:blipFill>
            <p:spPr bwMode="auto">
              <a:xfrm>
                <a:off x="766" y="2593"/>
                <a:ext cx="345" cy="371"/>
              </a:xfrm>
              <a:prstGeom prst="rect">
                <a:avLst/>
              </a:prstGeom>
              <a:noFill/>
              <a:ln w="9525">
                <a:noFill/>
                <a:miter lim="800000"/>
                <a:headEnd/>
                <a:tailEnd/>
              </a:ln>
            </p:spPr>
          </p:pic>
          <p:pic>
            <p:nvPicPr>
              <p:cNvPr id="4279307" name="Picture 2"/>
              <p:cNvPicPr>
                <a:picLocks noChangeAspect="1" noChangeArrowheads="1"/>
              </p:cNvPicPr>
              <p:nvPr/>
            </p:nvPicPr>
            <p:blipFill>
              <a:blip r:embed="rId6" cstate="print"/>
              <a:srcRect/>
              <a:stretch>
                <a:fillRect/>
              </a:stretch>
            </p:blipFill>
            <p:spPr bwMode="auto">
              <a:xfrm>
                <a:off x="654" y="2766"/>
                <a:ext cx="345" cy="371"/>
              </a:xfrm>
              <a:prstGeom prst="rect">
                <a:avLst/>
              </a:prstGeom>
              <a:noFill/>
              <a:ln w="9525">
                <a:noFill/>
                <a:miter lim="800000"/>
                <a:headEnd/>
                <a:tailEnd/>
              </a:ln>
            </p:spPr>
          </p:pic>
          <p:pic>
            <p:nvPicPr>
              <p:cNvPr id="4279308" name="Picture 2"/>
              <p:cNvPicPr>
                <a:picLocks noChangeAspect="1" noChangeArrowheads="1"/>
              </p:cNvPicPr>
              <p:nvPr/>
            </p:nvPicPr>
            <p:blipFill>
              <a:blip r:embed="rId6" cstate="print"/>
              <a:srcRect/>
              <a:stretch>
                <a:fillRect/>
              </a:stretch>
            </p:blipFill>
            <p:spPr bwMode="auto">
              <a:xfrm>
                <a:off x="943" y="2793"/>
                <a:ext cx="345" cy="371"/>
              </a:xfrm>
              <a:prstGeom prst="rect">
                <a:avLst/>
              </a:prstGeom>
              <a:noFill/>
              <a:ln w="9525">
                <a:noFill/>
                <a:miter lim="800000"/>
                <a:headEnd/>
                <a:tailEnd/>
              </a:ln>
            </p:spPr>
          </p:pic>
          <p:pic>
            <p:nvPicPr>
              <p:cNvPr id="4279309" name="Picture 2"/>
              <p:cNvPicPr>
                <a:picLocks noChangeAspect="1" noChangeArrowheads="1"/>
              </p:cNvPicPr>
              <p:nvPr/>
            </p:nvPicPr>
            <p:blipFill>
              <a:blip r:embed="rId6" cstate="print"/>
              <a:srcRect/>
              <a:stretch>
                <a:fillRect/>
              </a:stretch>
            </p:blipFill>
            <p:spPr bwMode="auto">
              <a:xfrm>
                <a:off x="707" y="2879"/>
                <a:ext cx="345" cy="371"/>
              </a:xfrm>
              <a:prstGeom prst="rect">
                <a:avLst/>
              </a:prstGeom>
              <a:noFill/>
              <a:ln w="9525">
                <a:noFill/>
                <a:miter lim="800000"/>
                <a:headEnd/>
                <a:tailEnd/>
              </a:ln>
            </p:spPr>
          </p:pic>
          <p:pic>
            <p:nvPicPr>
              <p:cNvPr id="4279310" name="Picture 2"/>
              <p:cNvPicPr>
                <a:picLocks noChangeAspect="1" noChangeArrowheads="1"/>
              </p:cNvPicPr>
              <p:nvPr/>
            </p:nvPicPr>
            <p:blipFill>
              <a:blip r:embed="rId6" cstate="print"/>
              <a:srcRect/>
              <a:stretch>
                <a:fillRect/>
              </a:stretch>
            </p:blipFill>
            <p:spPr bwMode="auto">
              <a:xfrm>
                <a:off x="923" y="2989"/>
                <a:ext cx="345" cy="371"/>
              </a:xfrm>
              <a:prstGeom prst="rect">
                <a:avLst/>
              </a:prstGeom>
              <a:noFill/>
              <a:ln w="9525">
                <a:noFill/>
                <a:miter lim="800000"/>
                <a:headEnd/>
                <a:tailEnd/>
              </a:ln>
            </p:spPr>
          </p:pic>
        </p:grpSp>
        <p:grpSp>
          <p:nvGrpSpPr>
            <p:cNvPr id="5" name="Group 15"/>
            <p:cNvGrpSpPr>
              <a:grpSpLocks/>
            </p:cNvGrpSpPr>
            <p:nvPr/>
          </p:nvGrpSpPr>
          <p:grpSpPr bwMode="auto">
            <a:xfrm>
              <a:off x="2131" y="1318"/>
              <a:ext cx="581" cy="567"/>
              <a:chOff x="684" y="2153"/>
              <a:chExt cx="581" cy="567"/>
            </a:xfrm>
          </p:grpSpPr>
          <p:pic>
            <p:nvPicPr>
              <p:cNvPr id="4279312" name="Picture 2"/>
              <p:cNvPicPr>
                <a:picLocks noChangeAspect="1" noChangeArrowheads="1"/>
              </p:cNvPicPr>
              <p:nvPr/>
            </p:nvPicPr>
            <p:blipFill>
              <a:blip r:embed="rId6" cstate="print"/>
              <a:srcRect/>
              <a:stretch>
                <a:fillRect/>
              </a:stretch>
            </p:blipFill>
            <p:spPr bwMode="auto">
              <a:xfrm>
                <a:off x="920" y="2153"/>
                <a:ext cx="345" cy="371"/>
              </a:xfrm>
              <a:prstGeom prst="rect">
                <a:avLst/>
              </a:prstGeom>
              <a:noFill/>
              <a:ln w="9525">
                <a:noFill/>
                <a:miter lim="800000"/>
                <a:headEnd/>
                <a:tailEnd/>
              </a:ln>
            </p:spPr>
          </p:pic>
          <p:pic>
            <p:nvPicPr>
              <p:cNvPr id="4279313" name="Picture 2"/>
              <p:cNvPicPr>
                <a:picLocks noChangeAspect="1" noChangeArrowheads="1"/>
              </p:cNvPicPr>
              <p:nvPr/>
            </p:nvPicPr>
            <p:blipFill>
              <a:blip r:embed="rId6" cstate="print"/>
              <a:srcRect/>
              <a:stretch>
                <a:fillRect/>
              </a:stretch>
            </p:blipFill>
            <p:spPr bwMode="auto">
              <a:xfrm>
                <a:off x="684" y="2239"/>
                <a:ext cx="345" cy="371"/>
              </a:xfrm>
              <a:prstGeom prst="rect">
                <a:avLst/>
              </a:prstGeom>
              <a:noFill/>
              <a:ln w="9525">
                <a:noFill/>
                <a:miter lim="800000"/>
                <a:headEnd/>
                <a:tailEnd/>
              </a:ln>
            </p:spPr>
          </p:pic>
          <p:pic>
            <p:nvPicPr>
              <p:cNvPr id="4279314" name="Picture 2"/>
              <p:cNvPicPr>
                <a:picLocks noChangeAspect="1" noChangeArrowheads="1"/>
              </p:cNvPicPr>
              <p:nvPr/>
            </p:nvPicPr>
            <p:blipFill>
              <a:blip r:embed="rId6" cstate="print"/>
              <a:srcRect/>
              <a:stretch>
                <a:fillRect/>
              </a:stretch>
            </p:blipFill>
            <p:spPr bwMode="auto">
              <a:xfrm>
                <a:off x="900" y="2349"/>
                <a:ext cx="345" cy="371"/>
              </a:xfrm>
              <a:prstGeom prst="rect">
                <a:avLst/>
              </a:prstGeom>
              <a:noFill/>
              <a:ln w="9525">
                <a:noFill/>
                <a:miter lim="800000"/>
                <a:headEnd/>
                <a:tailEnd/>
              </a:ln>
            </p:spPr>
          </p:pic>
        </p:grpSp>
        <p:grpSp>
          <p:nvGrpSpPr>
            <p:cNvPr id="6" name="Group 19"/>
            <p:cNvGrpSpPr>
              <a:grpSpLocks/>
            </p:cNvGrpSpPr>
            <p:nvPr/>
          </p:nvGrpSpPr>
          <p:grpSpPr bwMode="auto">
            <a:xfrm>
              <a:off x="1915" y="1491"/>
              <a:ext cx="581" cy="567"/>
              <a:chOff x="684" y="2153"/>
              <a:chExt cx="581" cy="567"/>
            </a:xfrm>
          </p:grpSpPr>
          <p:pic>
            <p:nvPicPr>
              <p:cNvPr id="4279316" name="Picture 2"/>
              <p:cNvPicPr>
                <a:picLocks noChangeAspect="1" noChangeArrowheads="1"/>
              </p:cNvPicPr>
              <p:nvPr/>
            </p:nvPicPr>
            <p:blipFill>
              <a:blip r:embed="rId6" cstate="print"/>
              <a:srcRect/>
              <a:stretch>
                <a:fillRect/>
              </a:stretch>
            </p:blipFill>
            <p:spPr bwMode="auto">
              <a:xfrm>
                <a:off x="920" y="2153"/>
                <a:ext cx="345" cy="371"/>
              </a:xfrm>
              <a:prstGeom prst="rect">
                <a:avLst/>
              </a:prstGeom>
              <a:noFill/>
              <a:ln w="9525">
                <a:noFill/>
                <a:miter lim="800000"/>
                <a:headEnd/>
                <a:tailEnd/>
              </a:ln>
            </p:spPr>
          </p:pic>
          <p:pic>
            <p:nvPicPr>
              <p:cNvPr id="4279317" name="Picture 2"/>
              <p:cNvPicPr>
                <a:picLocks noChangeAspect="1" noChangeArrowheads="1"/>
              </p:cNvPicPr>
              <p:nvPr/>
            </p:nvPicPr>
            <p:blipFill>
              <a:blip r:embed="rId6" cstate="print"/>
              <a:srcRect/>
              <a:stretch>
                <a:fillRect/>
              </a:stretch>
            </p:blipFill>
            <p:spPr bwMode="auto">
              <a:xfrm>
                <a:off x="684" y="2239"/>
                <a:ext cx="345" cy="371"/>
              </a:xfrm>
              <a:prstGeom prst="rect">
                <a:avLst/>
              </a:prstGeom>
              <a:noFill/>
              <a:ln w="9525">
                <a:noFill/>
                <a:miter lim="800000"/>
                <a:headEnd/>
                <a:tailEnd/>
              </a:ln>
            </p:spPr>
          </p:pic>
          <p:pic>
            <p:nvPicPr>
              <p:cNvPr id="4279318" name="Picture 2"/>
              <p:cNvPicPr>
                <a:picLocks noChangeAspect="1" noChangeArrowheads="1"/>
              </p:cNvPicPr>
              <p:nvPr/>
            </p:nvPicPr>
            <p:blipFill>
              <a:blip r:embed="rId6" cstate="print"/>
              <a:srcRect/>
              <a:stretch>
                <a:fillRect/>
              </a:stretch>
            </p:blipFill>
            <p:spPr bwMode="auto">
              <a:xfrm>
                <a:off x="900" y="2349"/>
                <a:ext cx="345" cy="371"/>
              </a:xfrm>
              <a:prstGeom prst="rect">
                <a:avLst/>
              </a:prstGeom>
              <a:noFill/>
              <a:ln w="9525">
                <a:noFill/>
                <a:miter lim="800000"/>
                <a:headEnd/>
                <a:tailEnd/>
              </a:ln>
            </p:spPr>
          </p:pic>
        </p:grpSp>
      </p:grpSp>
      <p:grpSp>
        <p:nvGrpSpPr>
          <p:cNvPr id="7" name="Group 23"/>
          <p:cNvGrpSpPr>
            <a:grpSpLocks/>
          </p:cNvGrpSpPr>
          <p:nvPr/>
        </p:nvGrpSpPr>
        <p:grpSpPr bwMode="auto">
          <a:xfrm>
            <a:off x="5386388" y="2593975"/>
            <a:ext cx="1165225" cy="900113"/>
            <a:chOff x="651" y="3250"/>
            <a:chExt cx="915" cy="654"/>
          </a:xfrm>
        </p:grpSpPr>
        <p:pic>
          <p:nvPicPr>
            <p:cNvPr id="4279320" name="Oval 4"/>
            <p:cNvPicPr>
              <a:picLocks noChangeArrowheads="1"/>
            </p:cNvPicPr>
            <p:nvPr/>
          </p:nvPicPr>
          <p:blipFill>
            <a:blip r:embed="rId7" cstate="print"/>
            <a:srcRect/>
            <a:stretch>
              <a:fillRect/>
            </a:stretch>
          </p:blipFill>
          <p:spPr bwMode="auto">
            <a:xfrm>
              <a:off x="651" y="3427"/>
              <a:ext cx="915" cy="477"/>
            </a:xfrm>
            <a:prstGeom prst="rect">
              <a:avLst/>
            </a:prstGeom>
            <a:noFill/>
            <a:ln w="9525">
              <a:noFill/>
              <a:miter lim="800000"/>
              <a:headEnd/>
              <a:tailEnd/>
            </a:ln>
          </p:spPr>
        </p:pic>
        <p:pic>
          <p:nvPicPr>
            <p:cNvPr id="4279321" name="Picture 2"/>
            <p:cNvPicPr>
              <a:picLocks noChangeAspect="1" noChangeArrowheads="1"/>
            </p:cNvPicPr>
            <p:nvPr/>
          </p:nvPicPr>
          <p:blipFill>
            <a:blip r:embed="rId6" cstate="print"/>
            <a:srcRect/>
            <a:stretch>
              <a:fillRect/>
            </a:stretch>
          </p:blipFill>
          <p:spPr bwMode="auto">
            <a:xfrm>
              <a:off x="755" y="3494"/>
              <a:ext cx="195" cy="213"/>
            </a:xfrm>
            <a:prstGeom prst="rect">
              <a:avLst/>
            </a:prstGeom>
            <a:noFill/>
            <a:ln w="9525">
              <a:noFill/>
              <a:miter lim="800000"/>
              <a:headEnd/>
              <a:tailEnd/>
            </a:ln>
          </p:spPr>
        </p:pic>
        <p:grpSp>
          <p:nvGrpSpPr>
            <p:cNvPr id="8" name="Group 26"/>
            <p:cNvGrpSpPr>
              <a:grpSpLocks/>
            </p:cNvGrpSpPr>
            <p:nvPr/>
          </p:nvGrpSpPr>
          <p:grpSpPr bwMode="auto">
            <a:xfrm>
              <a:off x="943" y="3250"/>
              <a:ext cx="540" cy="592"/>
              <a:chOff x="1758" y="1031"/>
              <a:chExt cx="954" cy="1027"/>
            </a:xfrm>
          </p:grpSpPr>
          <p:grpSp>
            <p:nvGrpSpPr>
              <p:cNvPr id="9" name="Group 27"/>
              <p:cNvGrpSpPr>
                <a:grpSpLocks/>
              </p:cNvGrpSpPr>
              <p:nvPr/>
            </p:nvGrpSpPr>
            <p:grpSpPr bwMode="auto">
              <a:xfrm>
                <a:off x="1758" y="1031"/>
                <a:ext cx="634" cy="767"/>
                <a:chOff x="654" y="2593"/>
                <a:chExt cx="634" cy="767"/>
              </a:xfrm>
            </p:grpSpPr>
            <p:pic>
              <p:nvPicPr>
                <p:cNvPr id="4279324" name="Picture 2"/>
                <p:cNvPicPr>
                  <a:picLocks noChangeAspect="1" noChangeArrowheads="1"/>
                </p:cNvPicPr>
                <p:nvPr/>
              </p:nvPicPr>
              <p:blipFill>
                <a:blip r:embed="rId6" cstate="print"/>
                <a:srcRect/>
                <a:stretch>
                  <a:fillRect/>
                </a:stretch>
              </p:blipFill>
              <p:spPr bwMode="auto">
                <a:xfrm>
                  <a:off x="766" y="2593"/>
                  <a:ext cx="345" cy="371"/>
                </a:xfrm>
                <a:prstGeom prst="rect">
                  <a:avLst/>
                </a:prstGeom>
                <a:noFill/>
                <a:ln w="9525">
                  <a:noFill/>
                  <a:miter lim="800000"/>
                  <a:headEnd/>
                  <a:tailEnd/>
                </a:ln>
              </p:spPr>
            </p:pic>
            <p:pic>
              <p:nvPicPr>
                <p:cNvPr id="4279325" name="Picture 2"/>
                <p:cNvPicPr>
                  <a:picLocks noChangeAspect="1" noChangeArrowheads="1"/>
                </p:cNvPicPr>
                <p:nvPr/>
              </p:nvPicPr>
              <p:blipFill>
                <a:blip r:embed="rId6" cstate="print"/>
                <a:srcRect/>
                <a:stretch>
                  <a:fillRect/>
                </a:stretch>
              </p:blipFill>
              <p:spPr bwMode="auto">
                <a:xfrm>
                  <a:off x="654" y="2766"/>
                  <a:ext cx="345" cy="371"/>
                </a:xfrm>
                <a:prstGeom prst="rect">
                  <a:avLst/>
                </a:prstGeom>
                <a:noFill/>
                <a:ln w="9525">
                  <a:noFill/>
                  <a:miter lim="800000"/>
                  <a:headEnd/>
                  <a:tailEnd/>
                </a:ln>
              </p:spPr>
            </p:pic>
            <p:pic>
              <p:nvPicPr>
                <p:cNvPr id="4279326" name="Picture 2"/>
                <p:cNvPicPr>
                  <a:picLocks noChangeAspect="1" noChangeArrowheads="1"/>
                </p:cNvPicPr>
                <p:nvPr/>
              </p:nvPicPr>
              <p:blipFill>
                <a:blip r:embed="rId6" cstate="print"/>
                <a:srcRect/>
                <a:stretch>
                  <a:fillRect/>
                </a:stretch>
              </p:blipFill>
              <p:spPr bwMode="auto">
                <a:xfrm>
                  <a:off x="943" y="2793"/>
                  <a:ext cx="345" cy="371"/>
                </a:xfrm>
                <a:prstGeom prst="rect">
                  <a:avLst/>
                </a:prstGeom>
                <a:noFill/>
                <a:ln w="9525">
                  <a:noFill/>
                  <a:miter lim="800000"/>
                  <a:headEnd/>
                  <a:tailEnd/>
                </a:ln>
              </p:spPr>
            </p:pic>
            <p:pic>
              <p:nvPicPr>
                <p:cNvPr id="4279327" name="Picture 2"/>
                <p:cNvPicPr>
                  <a:picLocks noChangeAspect="1" noChangeArrowheads="1"/>
                </p:cNvPicPr>
                <p:nvPr/>
              </p:nvPicPr>
              <p:blipFill>
                <a:blip r:embed="rId6" cstate="print"/>
                <a:srcRect/>
                <a:stretch>
                  <a:fillRect/>
                </a:stretch>
              </p:blipFill>
              <p:spPr bwMode="auto">
                <a:xfrm>
                  <a:off x="707" y="2879"/>
                  <a:ext cx="345" cy="371"/>
                </a:xfrm>
                <a:prstGeom prst="rect">
                  <a:avLst/>
                </a:prstGeom>
                <a:noFill/>
                <a:ln w="9525">
                  <a:noFill/>
                  <a:miter lim="800000"/>
                  <a:headEnd/>
                  <a:tailEnd/>
                </a:ln>
              </p:spPr>
            </p:pic>
            <p:pic>
              <p:nvPicPr>
                <p:cNvPr id="4279328" name="Picture 2"/>
                <p:cNvPicPr>
                  <a:picLocks noChangeAspect="1" noChangeArrowheads="1"/>
                </p:cNvPicPr>
                <p:nvPr/>
              </p:nvPicPr>
              <p:blipFill>
                <a:blip r:embed="rId6" cstate="print"/>
                <a:srcRect/>
                <a:stretch>
                  <a:fillRect/>
                </a:stretch>
              </p:blipFill>
              <p:spPr bwMode="auto">
                <a:xfrm>
                  <a:off x="923" y="2989"/>
                  <a:ext cx="345" cy="371"/>
                </a:xfrm>
                <a:prstGeom prst="rect">
                  <a:avLst/>
                </a:prstGeom>
                <a:noFill/>
                <a:ln w="9525">
                  <a:noFill/>
                  <a:miter lim="800000"/>
                  <a:headEnd/>
                  <a:tailEnd/>
                </a:ln>
              </p:spPr>
            </p:pic>
          </p:grpSp>
          <p:grpSp>
            <p:nvGrpSpPr>
              <p:cNvPr id="10" name="Group 33"/>
              <p:cNvGrpSpPr>
                <a:grpSpLocks/>
              </p:cNvGrpSpPr>
              <p:nvPr/>
            </p:nvGrpSpPr>
            <p:grpSpPr bwMode="auto">
              <a:xfrm>
                <a:off x="2131" y="1318"/>
                <a:ext cx="581" cy="567"/>
                <a:chOff x="684" y="2153"/>
                <a:chExt cx="581" cy="567"/>
              </a:xfrm>
            </p:grpSpPr>
            <p:pic>
              <p:nvPicPr>
                <p:cNvPr id="4279330" name="Picture 2"/>
                <p:cNvPicPr>
                  <a:picLocks noChangeAspect="1" noChangeArrowheads="1"/>
                </p:cNvPicPr>
                <p:nvPr/>
              </p:nvPicPr>
              <p:blipFill>
                <a:blip r:embed="rId6" cstate="print"/>
                <a:srcRect/>
                <a:stretch>
                  <a:fillRect/>
                </a:stretch>
              </p:blipFill>
              <p:spPr bwMode="auto">
                <a:xfrm>
                  <a:off x="920" y="2153"/>
                  <a:ext cx="345" cy="371"/>
                </a:xfrm>
                <a:prstGeom prst="rect">
                  <a:avLst/>
                </a:prstGeom>
                <a:noFill/>
                <a:ln w="9525">
                  <a:noFill/>
                  <a:miter lim="800000"/>
                  <a:headEnd/>
                  <a:tailEnd/>
                </a:ln>
              </p:spPr>
            </p:pic>
            <p:pic>
              <p:nvPicPr>
                <p:cNvPr id="4279331" name="Picture 2"/>
                <p:cNvPicPr>
                  <a:picLocks noChangeAspect="1" noChangeArrowheads="1"/>
                </p:cNvPicPr>
                <p:nvPr/>
              </p:nvPicPr>
              <p:blipFill>
                <a:blip r:embed="rId6" cstate="print"/>
                <a:srcRect/>
                <a:stretch>
                  <a:fillRect/>
                </a:stretch>
              </p:blipFill>
              <p:spPr bwMode="auto">
                <a:xfrm>
                  <a:off x="684" y="2239"/>
                  <a:ext cx="345" cy="371"/>
                </a:xfrm>
                <a:prstGeom prst="rect">
                  <a:avLst/>
                </a:prstGeom>
                <a:noFill/>
                <a:ln w="9525">
                  <a:noFill/>
                  <a:miter lim="800000"/>
                  <a:headEnd/>
                  <a:tailEnd/>
                </a:ln>
              </p:spPr>
            </p:pic>
            <p:pic>
              <p:nvPicPr>
                <p:cNvPr id="4279332" name="Picture 2"/>
                <p:cNvPicPr>
                  <a:picLocks noChangeAspect="1" noChangeArrowheads="1"/>
                </p:cNvPicPr>
                <p:nvPr/>
              </p:nvPicPr>
              <p:blipFill>
                <a:blip r:embed="rId6" cstate="print"/>
                <a:srcRect/>
                <a:stretch>
                  <a:fillRect/>
                </a:stretch>
              </p:blipFill>
              <p:spPr bwMode="auto">
                <a:xfrm>
                  <a:off x="900" y="2349"/>
                  <a:ext cx="345" cy="371"/>
                </a:xfrm>
                <a:prstGeom prst="rect">
                  <a:avLst/>
                </a:prstGeom>
                <a:noFill/>
                <a:ln w="9525">
                  <a:noFill/>
                  <a:miter lim="800000"/>
                  <a:headEnd/>
                  <a:tailEnd/>
                </a:ln>
              </p:spPr>
            </p:pic>
          </p:grpSp>
          <p:grpSp>
            <p:nvGrpSpPr>
              <p:cNvPr id="11" name="Group 37"/>
              <p:cNvGrpSpPr>
                <a:grpSpLocks/>
              </p:cNvGrpSpPr>
              <p:nvPr/>
            </p:nvGrpSpPr>
            <p:grpSpPr bwMode="auto">
              <a:xfrm>
                <a:off x="1915" y="1491"/>
                <a:ext cx="581" cy="567"/>
                <a:chOff x="684" y="2153"/>
                <a:chExt cx="581" cy="567"/>
              </a:xfrm>
            </p:grpSpPr>
            <p:pic>
              <p:nvPicPr>
                <p:cNvPr id="4279334" name="Picture 2"/>
                <p:cNvPicPr>
                  <a:picLocks noChangeAspect="1" noChangeArrowheads="1"/>
                </p:cNvPicPr>
                <p:nvPr/>
              </p:nvPicPr>
              <p:blipFill>
                <a:blip r:embed="rId6" cstate="print"/>
                <a:srcRect/>
                <a:stretch>
                  <a:fillRect/>
                </a:stretch>
              </p:blipFill>
              <p:spPr bwMode="auto">
                <a:xfrm>
                  <a:off x="920" y="2153"/>
                  <a:ext cx="345" cy="371"/>
                </a:xfrm>
                <a:prstGeom prst="rect">
                  <a:avLst/>
                </a:prstGeom>
                <a:noFill/>
                <a:ln w="9525">
                  <a:noFill/>
                  <a:miter lim="800000"/>
                  <a:headEnd/>
                  <a:tailEnd/>
                </a:ln>
              </p:spPr>
            </p:pic>
            <p:pic>
              <p:nvPicPr>
                <p:cNvPr id="4279335" name="Picture 2"/>
                <p:cNvPicPr>
                  <a:picLocks noChangeAspect="1" noChangeArrowheads="1"/>
                </p:cNvPicPr>
                <p:nvPr/>
              </p:nvPicPr>
              <p:blipFill>
                <a:blip r:embed="rId6" cstate="print"/>
                <a:srcRect/>
                <a:stretch>
                  <a:fillRect/>
                </a:stretch>
              </p:blipFill>
              <p:spPr bwMode="auto">
                <a:xfrm>
                  <a:off x="684" y="2239"/>
                  <a:ext cx="345" cy="371"/>
                </a:xfrm>
                <a:prstGeom prst="rect">
                  <a:avLst/>
                </a:prstGeom>
                <a:noFill/>
                <a:ln w="9525">
                  <a:noFill/>
                  <a:miter lim="800000"/>
                  <a:headEnd/>
                  <a:tailEnd/>
                </a:ln>
              </p:spPr>
            </p:pic>
            <p:pic>
              <p:nvPicPr>
                <p:cNvPr id="4279336" name="Picture 2"/>
                <p:cNvPicPr>
                  <a:picLocks noChangeAspect="1" noChangeArrowheads="1"/>
                </p:cNvPicPr>
                <p:nvPr/>
              </p:nvPicPr>
              <p:blipFill>
                <a:blip r:embed="rId6" cstate="print"/>
                <a:srcRect/>
                <a:stretch>
                  <a:fillRect/>
                </a:stretch>
              </p:blipFill>
              <p:spPr bwMode="auto">
                <a:xfrm>
                  <a:off x="900" y="2349"/>
                  <a:ext cx="345" cy="371"/>
                </a:xfrm>
                <a:prstGeom prst="rect">
                  <a:avLst/>
                </a:prstGeom>
                <a:noFill/>
                <a:ln w="9525">
                  <a:noFill/>
                  <a:miter lim="800000"/>
                  <a:headEnd/>
                  <a:tailEnd/>
                </a:ln>
              </p:spPr>
            </p:pic>
          </p:grpSp>
        </p:grpSp>
      </p:grpSp>
      <p:grpSp>
        <p:nvGrpSpPr>
          <p:cNvPr id="12" name="Group 41"/>
          <p:cNvGrpSpPr>
            <a:grpSpLocks/>
          </p:cNvGrpSpPr>
          <p:nvPr/>
        </p:nvGrpSpPr>
        <p:grpSpPr bwMode="auto">
          <a:xfrm>
            <a:off x="6007100" y="3341688"/>
            <a:ext cx="1165225" cy="900112"/>
            <a:chOff x="651" y="3250"/>
            <a:chExt cx="915" cy="654"/>
          </a:xfrm>
        </p:grpSpPr>
        <p:pic>
          <p:nvPicPr>
            <p:cNvPr id="4279338" name="Oval 4"/>
            <p:cNvPicPr>
              <a:picLocks noChangeArrowheads="1"/>
            </p:cNvPicPr>
            <p:nvPr/>
          </p:nvPicPr>
          <p:blipFill>
            <a:blip r:embed="rId7" cstate="print"/>
            <a:srcRect/>
            <a:stretch>
              <a:fillRect/>
            </a:stretch>
          </p:blipFill>
          <p:spPr bwMode="auto">
            <a:xfrm>
              <a:off x="651" y="3427"/>
              <a:ext cx="915" cy="477"/>
            </a:xfrm>
            <a:prstGeom prst="rect">
              <a:avLst/>
            </a:prstGeom>
            <a:noFill/>
            <a:ln w="9525">
              <a:noFill/>
              <a:miter lim="800000"/>
              <a:headEnd/>
              <a:tailEnd/>
            </a:ln>
          </p:spPr>
        </p:pic>
        <p:pic>
          <p:nvPicPr>
            <p:cNvPr id="4279339" name="Picture 2"/>
            <p:cNvPicPr>
              <a:picLocks noChangeAspect="1" noChangeArrowheads="1"/>
            </p:cNvPicPr>
            <p:nvPr/>
          </p:nvPicPr>
          <p:blipFill>
            <a:blip r:embed="rId6" cstate="print"/>
            <a:srcRect/>
            <a:stretch>
              <a:fillRect/>
            </a:stretch>
          </p:blipFill>
          <p:spPr bwMode="auto">
            <a:xfrm>
              <a:off x="755" y="3494"/>
              <a:ext cx="195" cy="213"/>
            </a:xfrm>
            <a:prstGeom prst="rect">
              <a:avLst/>
            </a:prstGeom>
            <a:noFill/>
            <a:ln w="9525">
              <a:noFill/>
              <a:miter lim="800000"/>
              <a:headEnd/>
              <a:tailEnd/>
            </a:ln>
          </p:spPr>
        </p:pic>
        <p:grpSp>
          <p:nvGrpSpPr>
            <p:cNvPr id="13" name="Group 44"/>
            <p:cNvGrpSpPr>
              <a:grpSpLocks/>
            </p:cNvGrpSpPr>
            <p:nvPr/>
          </p:nvGrpSpPr>
          <p:grpSpPr bwMode="auto">
            <a:xfrm>
              <a:off x="943" y="3250"/>
              <a:ext cx="540" cy="592"/>
              <a:chOff x="1758" y="1031"/>
              <a:chExt cx="954" cy="1027"/>
            </a:xfrm>
          </p:grpSpPr>
          <p:grpSp>
            <p:nvGrpSpPr>
              <p:cNvPr id="14" name="Group 45"/>
              <p:cNvGrpSpPr>
                <a:grpSpLocks/>
              </p:cNvGrpSpPr>
              <p:nvPr/>
            </p:nvGrpSpPr>
            <p:grpSpPr bwMode="auto">
              <a:xfrm>
                <a:off x="1758" y="1031"/>
                <a:ext cx="634" cy="767"/>
                <a:chOff x="654" y="2593"/>
                <a:chExt cx="634" cy="767"/>
              </a:xfrm>
            </p:grpSpPr>
            <p:pic>
              <p:nvPicPr>
                <p:cNvPr id="4279342" name="Picture 2"/>
                <p:cNvPicPr>
                  <a:picLocks noChangeAspect="1" noChangeArrowheads="1"/>
                </p:cNvPicPr>
                <p:nvPr/>
              </p:nvPicPr>
              <p:blipFill>
                <a:blip r:embed="rId6" cstate="print"/>
                <a:srcRect/>
                <a:stretch>
                  <a:fillRect/>
                </a:stretch>
              </p:blipFill>
              <p:spPr bwMode="auto">
                <a:xfrm>
                  <a:off x="766" y="2593"/>
                  <a:ext cx="345" cy="371"/>
                </a:xfrm>
                <a:prstGeom prst="rect">
                  <a:avLst/>
                </a:prstGeom>
                <a:noFill/>
                <a:ln w="9525">
                  <a:noFill/>
                  <a:miter lim="800000"/>
                  <a:headEnd/>
                  <a:tailEnd/>
                </a:ln>
              </p:spPr>
            </p:pic>
            <p:pic>
              <p:nvPicPr>
                <p:cNvPr id="4279343" name="Picture 2"/>
                <p:cNvPicPr>
                  <a:picLocks noChangeAspect="1" noChangeArrowheads="1"/>
                </p:cNvPicPr>
                <p:nvPr/>
              </p:nvPicPr>
              <p:blipFill>
                <a:blip r:embed="rId6" cstate="print"/>
                <a:srcRect/>
                <a:stretch>
                  <a:fillRect/>
                </a:stretch>
              </p:blipFill>
              <p:spPr bwMode="auto">
                <a:xfrm>
                  <a:off x="654" y="2766"/>
                  <a:ext cx="345" cy="371"/>
                </a:xfrm>
                <a:prstGeom prst="rect">
                  <a:avLst/>
                </a:prstGeom>
                <a:noFill/>
                <a:ln w="9525">
                  <a:noFill/>
                  <a:miter lim="800000"/>
                  <a:headEnd/>
                  <a:tailEnd/>
                </a:ln>
              </p:spPr>
            </p:pic>
            <p:pic>
              <p:nvPicPr>
                <p:cNvPr id="4279344" name="Picture 2"/>
                <p:cNvPicPr>
                  <a:picLocks noChangeAspect="1" noChangeArrowheads="1"/>
                </p:cNvPicPr>
                <p:nvPr/>
              </p:nvPicPr>
              <p:blipFill>
                <a:blip r:embed="rId6" cstate="print"/>
                <a:srcRect/>
                <a:stretch>
                  <a:fillRect/>
                </a:stretch>
              </p:blipFill>
              <p:spPr bwMode="auto">
                <a:xfrm>
                  <a:off x="943" y="2793"/>
                  <a:ext cx="345" cy="371"/>
                </a:xfrm>
                <a:prstGeom prst="rect">
                  <a:avLst/>
                </a:prstGeom>
                <a:noFill/>
                <a:ln w="9525">
                  <a:noFill/>
                  <a:miter lim="800000"/>
                  <a:headEnd/>
                  <a:tailEnd/>
                </a:ln>
              </p:spPr>
            </p:pic>
            <p:pic>
              <p:nvPicPr>
                <p:cNvPr id="4279345" name="Picture 2"/>
                <p:cNvPicPr>
                  <a:picLocks noChangeAspect="1" noChangeArrowheads="1"/>
                </p:cNvPicPr>
                <p:nvPr/>
              </p:nvPicPr>
              <p:blipFill>
                <a:blip r:embed="rId6" cstate="print"/>
                <a:srcRect/>
                <a:stretch>
                  <a:fillRect/>
                </a:stretch>
              </p:blipFill>
              <p:spPr bwMode="auto">
                <a:xfrm>
                  <a:off x="707" y="2879"/>
                  <a:ext cx="345" cy="371"/>
                </a:xfrm>
                <a:prstGeom prst="rect">
                  <a:avLst/>
                </a:prstGeom>
                <a:noFill/>
                <a:ln w="9525">
                  <a:noFill/>
                  <a:miter lim="800000"/>
                  <a:headEnd/>
                  <a:tailEnd/>
                </a:ln>
              </p:spPr>
            </p:pic>
            <p:pic>
              <p:nvPicPr>
                <p:cNvPr id="4279346" name="Picture 2"/>
                <p:cNvPicPr>
                  <a:picLocks noChangeAspect="1" noChangeArrowheads="1"/>
                </p:cNvPicPr>
                <p:nvPr/>
              </p:nvPicPr>
              <p:blipFill>
                <a:blip r:embed="rId6" cstate="print"/>
                <a:srcRect/>
                <a:stretch>
                  <a:fillRect/>
                </a:stretch>
              </p:blipFill>
              <p:spPr bwMode="auto">
                <a:xfrm>
                  <a:off x="923" y="2989"/>
                  <a:ext cx="345" cy="371"/>
                </a:xfrm>
                <a:prstGeom prst="rect">
                  <a:avLst/>
                </a:prstGeom>
                <a:noFill/>
                <a:ln w="9525">
                  <a:noFill/>
                  <a:miter lim="800000"/>
                  <a:headEnd/>
                  <a:tailEnd/>
                </a:ln>
              </p:spPr>
            </p:pic>
          </p:grpSp>
          <p:grpSp>
            <p:nvGrpSpPr>
              <p:cNvPr id="15" name="Group 51"/>
              <p:cNvGrpSpPr>
                <a:grpSpLocks/>
              </p:cNvGrpSpPr>
              <p:nvPr/>
            </p:nvGrpSpPr>
            <p:grpSpPr bwMode="auto">
              <a:xfrm>
                <a:off x="2131" y="1318"/>
                <a:ext cx="581" cy="567"/>
                <a:chOff x="684" y="2153"/>
                <a:chExt cx="581" cy="567"/>
              </a:xfrm>
            </p:grpSpPr>
            <p:pic>
              <p:nvPicPr>
                <p:cNvPr id="4279348" name="Picture 2"/>
                <p:cNvPicPr>
                  <a:picLocks noChangeAspect="1" noChangeArrowheads="1"/>
                </p:cNvPicPr>
                <p:nvPr/>
              </p:nvPicPr>
              <p:blipFill>
                <a:blip r:embed="rId6" cstate="print"/>
                <a:srcRect/>
                <a:stretch>
                  <a:fillRect/>
                </a:stretch>
              </p:blipFill>
              <p:spPr bwMode="auto">
                <a:xfrm>
                  <a:off x="920" y="2153"/>
                  <a:ext cx="345" cy="371"/>
                </a:xfrm>
                <a:prstGeom prst="rect">
                  <a:avLst/>
                </a:prstGeom>
                <a:noFill/>
                <a:ln w="9525">
                  <a:noFill/>
                  <a:miter lim="800000"/>
                  <a:headEnd/>
                  <a:tailEnd/>
                </a:ln>
              </p:spPr>
            </p:pic>
            <p:pic>
              <p:nvPicPr>
                <p:cNvPr id="4279349" name="Picture 2"/>
                <p:cNvPicPr>
                  <a:picLocks noChangeAspect="1" noChangeArrowheads="1"/>
                </p:cNvPicPr>
                <p:nvPr/>
              </p:nvPicPr>
              <p:blipFill>
                <a:blip r:embed="rId6" cstate="print"/>
                <a:srcRect/>
                <a:stretch>
                  <a:fillRect/>
                </a:stretch>
              </p:blipFill>
              <p:spPr bwMode="auto">
                <a:xfrm>
                  <a:off x="684" y="2239"/>
                  <a:ext cx="345" cy="371"/>
                </a:xfrm>
                <a:prstGeom prst="rect">
                  <a:avLst/>
                </a:prstGeom>
                <a:noFill/>
                <a:ln w="9525">
                  <a:noFill/>
                  <a:miter lim="800000"/>
                  <a:headEnd/>
                  <a:tailEnd/>
                </a:ln>
              </p:spPr>
            </p:pic>
            <p:pic>
              <p:nvPicPr>
                <p:cNvPr id="4279350" name="Picture 2"/>
                <p:cNvPicPr>
                  <a:picLocks noChangeAspect="1" noChangeArrowheads="1"/>
                </p:cNvPicPr>
                <p:nvPr/>
              </p:nvPicPr>
              <p:blipFill>
                <a:blip r:embed="rId6" cstate="print"/>
                <a:srcRect/>
                <a:stretch>
                  <a:fillRect/>
                </a:stretch>
              </p:blipFill>
              <p:spPr bwMode="auto">
                <a:xfrm>
                  <a:off x="900" y="2349"/>
                  <a:ext cx="345" cy="371"/>
                </a:xfrm>
                <a:prstGeom prst="rect">
                  <a:avLst/>
                </a:prstGeom>
                <a:noFill/>
                <a:ln w="9525">
                  <a:noFill/>
                  <a:miter lim="800000"/>
                  <a:headEnd/>
                  <a:tailEnd/>
                </a:ln>
              </p:spPr>
            </p:pic>
          </p:grpSp>
          <p:grpSp>
            <p:nvGrpSpPr>
              <p:cNvPr id="16" name="Group 55"/>
              <p:cNvGrpSpPr>
                <a:grpSpLocks/>
              </p:cNvGrpSpPr>
              <p:nvPr/>
            </p:nvGrpSpPr>
            <p:grpSpPr bwMode="auto">
              <a:xfrm>
                <a:off x="1915" y="1491"/>
                <a:ext cx="581" cy="567"/>
                <a:chOff x="684" y="2153"/>
                <a:chExt cx="581" cy="567"/>
              </a:xfrm>
            </p:grpSpPr>
            <p:pic>
              <p:nvPicPr>
                <p:cNvPr id="4279352" name="Picture 2"/>
                <p:cNvPicPr>
                  <a:picLocks noChangeAspect="1" noChangeArrowheads="1"/>
                </p:cNvPicPr>
                <p:nvPr/>
              </p:nvPicPr>
              <p:blipFill>
                <a:blip r:embed="rId6" cstate="print"/>
                <a:srcRect/>
                <a:stretch>
                  <a:fillRect/>
                </a:stretch>
              </p:blipFill>
              <p:spPr bwMode="auto">
                <a:xfrm>
                  <a:off x="920" y="2153"/>
                  <a:ext cx="345" cy="371"/>
                </a:xfrm>
                <a:prstGeom prst="rect">
                  <a:avLst/>
                </a:prstGeom>
                <a:noFill/>
                <a:ln w="9525">
                  <a:noFill/>
                  <a:miter lim="800000"/>
                  <a:headEnd/>
                  <a:tailEnd/>
                </a:ln>
              </p:spPr>
            </p:pic>
            <p:pic>
              <p:nvPicPr>
                <p:cNvPr id="4279353" name="Picture 2"/>
                <p:cNvPicPr>
                  <a:picLocks noChangeAspect="1" noChangeArrowheads="1"/>
                </p:cNvPicPr>
                <p:nvPr/>
              </p:nvPicPr>
              <p:blipFill>
                <a:blip r:embed="rId6" cstate="print"/>
                <a:srcRect/>
                <a:stretch>
                  <a:fillRect/>
                </a:stretch>
              </p:blipFill>
              <p:spPr bwMode="auto">
                <a:xfrm>
                  <a:off x="684" y="2239"/>
                  <a:ext cx="345" cy="371"/>
                </a:xfrm>
                <a:prstGeom prst="rect">
                  <a:avLst/>
                </a:prstGeom>
                <a:noFill/>
                <a:ln w="9525">
                  <a:noFill/>
                  <a:miter lim="800000"/>
                  <a:headEnd/>
                  <a:tailEnd/>
                </a:ln>
              </p:spPr>
            </p:pic>
            <p:pic>
              <p:nvPicPr>
                <p:cNvPr id="4279354" name="Picture 2"/>
                <p:cNvPicPr>
                  <a:picLocks noChangeAspect="1" noChangeArrowheads="1"/>
                </p:cNvPicPr>
                <p:nvPr/>
              </p:nvPicPr>
              <p:blipFill>
                <a:blip r:embed="rId6" cstate="print"/>
                <a:srcRect/>
                <a:stretch>
                  <a:fillRect/>
                </a:stretch>
              </p:blipFill>
              <p:spPr bwMode="auto">
                <a:xfrm>
                  <a:off x="900" y="2349"/>
                  <a:ext cx="345" cy="371"/>
                </a:xfrm>
                <a:prstGeom prst="rect">
                  <a:avLst/>
                </a:prstGeom>
                <a:noFill/>
                <a:ln w="9525">
                  <a:noFill/>
                  <a:miter lim="800000"/>
                  <a:headEnd/>
                  <a:tailEnd/>
                </a:ln>
              </p:spPr>
            </p:pic>
          </p:grpSp>
        </p:grpSp>
      </p:grpSp>
      <p:grpSp>
        <p:nvGrpSpPr>
          <p:cNvPr id="17" name="Group 59"/>
          <p:cNvGrpSpPr>
            <a:grpSpLocks/>
          </p:cNvGrpSpPr>
          <p:nvPr/>
        </p:nvGrpSpPr>
        <p:grpSpPr bwMode="auto">
          <a:xfrm>
            <a:off x="4511675" y="3641725"/>
            <a:ext cx="1165225" cy="900113"/>
            <a:chOff x="651" y="3250"/>
            <a:chExt cx="915" cy="654"/>
          </a:xfrm>
        </p:grpSpPr>
        <p:pic>
          <p:nvPicPr>
            <p:cNvPr id="4279356" name="Oval 4"/>
            <p:cNvPicPr>
              <a:picLocks noChangeArrowheads="1"/>
            </p:cNvPicPr>
            <p:nvPr/>
          </p:nvPicPr>
          <p:blipFill>
            <a:blip r:embed="rId7" cstate="print"/>
            <a:srcRect/>
            <a:stretch>
              <a:fillRect/>
            </a:stretch>
          </p:blipFill>
          <p:spPr bwMode="auto">
            <a:xfrm>
              <a:off x="651" y="3427"/>
              <a:ext cx="915" cy="477"/>
            </a:xfrm>
            <a:prstGeom prst="rect">
              <a:avLst/>
            </a:prstGeom>
            <a:noFill/>
            <a:ln w="9525">
              <a:noFill/>
              <a:miter lim="800000"/>
              <a:headEnd/>
              <a:tailEnd/>
            </a:ln>
          </p:spPr>
        </p:pic>
        <p:pic>
          <p:nvPicPr>
            <p:cNvPr id="4279357" name="Picture 2"/>
            <p:cNvPicPr>
              <a:picLocks noChangeAspect="1" noChangeArrowheads="1"/>
            </p:cNvPicPr>
            <p:nvPr/>
          </p:nvPicPr>
          <p:blipFill>
            <a:blip r:embed="rId6" cstate="print"/>
            <a:srcRect/>
            <a:stretch>
              <a:fillRect/>
            </a:stretch>
          </p:blipFill>
          <p:spPr bwMode="auto">
            <a:xfrm>
              <a:off x="755" y="3494"/>
              <a:ext cx="195" cy="213"/>
            </a:xfrm>
            <a:prstGeom prst="rect">
              <a:avLst/>
            </a:prstGeom>
            <a:noFill/>
            <a:ln w="9525">
              <a:noFill/>
              <a:miter lim="800000"/>
              <a:headEnd/>
              <a:tailEnd/>
            </a:ln>
          </p:spPr>
        </p:pic>
        <p:grpSp>
          <p:nvGrpSpPr>
            <p:cNvPr id="18" name="Group 62"/>
            <p:cNvGrpSpPr>
              <a:grpSpLocks/>
            </p:cNvGrpSpPr>
            <p:nvPr/>
          </p:nvGrpSpPr>
          <p:grpSpPr bwMode="auto">
            <a:xfrm>
              <a:off x="943" y="3250"/>
              <a:ext cx="540" cy="592"/>
              <a:chOff x="1758" y="1031"/>
              <a:chExt cx="954" cy="1027"/>
            </a:xfrm>
          </p:grpSpPr>
          <p:grpSp>
            <p:nvGrpSpPr>
              <p:cNvPr id="19" name="Group 63"/>
              <p:cNvGrpSpPr>
                <a:grpSpLocks/>
              </p:cNvGrpSpPr>
              <p:nvPr/>
            </p:nvGrpSpPr>
            <p:grpSpPr bwMode="auto">
              <a:xfrm>
                <a:off x="1758" y="1031"/>
                <a:ext cx="634" cy="767"/>
                <a:chOff x="654" y="2593"/>
                <a:chExt cx="634" cy="767"/>
              </a:xfrm>
            </p:grpSpPr>
            <p:pic>
              <p:nvPicPr>
                <p:cNvPr id="4279360" name="Picture 2"/>
                <p:cNvPicPr>
                  <a:picLocks noChangeAspect="1" noChangeArrowheads="1"/>
                </p:cNvPicPr>
                <p:nvPr/>
              </p:nvPicPr>
              <p:blipFill>
                <a:blip r:embed="rId6" cstate="print"/>
                <a:srcRect/>
                <a:stretch>
                  <a:fillRect/>
                </a:stretch>
              </p:blipFill>
              <p:spPr bwMode="auto">
                <a:xfrm>
                  <a:off x="766" y="2593"/>
                  <a:ext cx="345" cy="371"/>
                </a:xfrm>
                <a:prstGeom prst="rect">
                  <a:avLst/>
                </a:prstGeom>
                <a:noFill/>
                <a:ln w="9525">
                  <a:noFill/>
                  <a:miter lim="800000"/>
                  <a:headEnd/>
                  <a:tailEnd/>
                </a:ln>
              </p:spPr>
            </p:pic>
            <p:pic>
              <p:nvPicPr>
                <p:cNvPr id="4279361" name="Picture 2"/>
                <p:cNvPicPr>
                  <a:picLocks noChangeAspect="1" noChangeArrowheads="1"/>
                </p:cNvPicPr>
                <p:nvPr/>
              </p:nvPicPr>
              <p:blipFill>
                <a:blip r:embed="rId6" cstate="print"/>
                <a:srcRect/>
                <a:stretch>
                  <a:fillRect/>
                </a:stretch>
              </p:blipFill>
              <p:spPr bwMode="auto">
                <a:xfrm>
                  <a:off x="654" y="2766"/>
                  <a:ext cx="345" cy="371"/>
                </a:xfrm>
                <a:prstGeom prst="rect">
                  <a:avLst/>
                </a:prstGeom>
                <a:noFill/>
                <a:ln w="9525">
                  <a:noFill/>
                  <a:miter lim="800000"/>
                  <a:headEnd/>
                  <a:tailEnd/>
                </a:ln>
              </p:spPr>
            </p:pic>
            <p:pic>
              <p:nvPicPr>
                <p:cNvPr id="4279362" name="Picture 2"/>
                <p:cNvPicPr>
                  <a:picLocks noChangeAspect="1" noChangeArrowheads="1"/>
                </p:cNvPicPr>
                <p:nvPr/>
              </p:nvPicPr>
              <p:blipFill>
                <a:blip r:embed="rId6" cstate="print"/>
                <a:srcRect/>
                <a:stretch>
                  <a:fillRect/>
                </a:stretch>
              </p:blipFill>
              <p:spPr bwMode="auto">
                <a:xfrm>
                  <a:off x="943" y="2793"/>
                  <a:ext cx="345" cy="371"/>
                </a:xfrm>
                <a:prstGeom prst="rect">
                  <a:avLst/>
                </a:prstGeom>
                <a:noFill/>
                <a:ln w="9525">
                  <a:noFill/>
                  <a:miter lim="800000"/>
                  <a:headEnd/>
                  <a:tailEnd/>
                </a:ln>
              </p:spPr>
            </p:pic>
            <p:pic>
              <p:nvPicPr>
                <p:cNvPr id="4279363" name="Picture 2"/>
                <p:cNvPicPr>
                  <a:picLocks noChangeAspect="1" noChangeArrowheads="1"/>
                </p:cNvPicPr>
                <p:nvPr/>
              </p:nvPicPr>
              <p:blipFill>
                <a:blip r:embed="rId6" cstate="print"/>
                <a:srcRect/>
                <a:stretch>
                  <a:fillRect/>
                </a:stretch>
              </p:blipFill>
              <p:spPr bwMode="auto">
                <a:xfrm>
                  <a:off x="707" y="2879"/>
                  <a:ext cx="345" cy="371"/>
                </a:xfrm>
                <a:prstGeom prst="rect">
                  <a:avLst/>
                </a:prstGeom>
                <a:noFill/>
                <a:ln w="9525">
                  <a:noFill/>
                  <a:miter lim="800000"/>
                  <a:headEnd/>
                  <a:tailEnd/>
                </a:ln>
              </p:spPr>
            </p:pic>
            <p:pic>
              <p:nvPicPr>
                <p:cNvPr id="4279364" name="Picture 2"/>
                <p:cNvPicPr>
                  <a:picLocks noChangeAspect="1" noChangeArrowheads="1"/>
                </p:cNvPicPr>
                <p:nvPr/>
              </p:nvPicPr>
              <p:blipFill>
                <a:blip r:embed="rId6" cstate="print"/>
                <a:srcRect/>
                <a:stretch>
                  <a:fillRect/>
                </a:stretch>
              </p:blipFill>
              <p:spPr bwMode="auto">
                <a:xfrm>
                  <a:off x="923" y="2989"/>
                  <a:ext cx="345" cy="371"/>
                </a:xfrm>
                <a:prstGeom prst="rect">
                  <a:avLst/>
                </a:prstGeom>
                <a:noFill/>
                <a:ln w="9525">
                  <a:noFill/>
                  <a:miter lim="800000"/>
                  <a:headEnd/>
                  <a:tailEnd/>
                </a:ln>
              </p:spPr>
            </p:pic>
          </p:grpSp>
          <p:grpSp>
            <p:nvGrpSpPr>
              <p:cNvPr id="20" name="Group 69"/>
              <p:cNvGrpSpPr>
                <a:grpSpLocks/>
              </p:cNvGrpSpPr>
              <p:nvPr/>
            </p:nvGrpSpPr>
            <p:grpSpPr bwMode="auto">
              <a:xfrm>
                <a:off x="2131" y="1318"/>
                <a:ext cx="581" cy="567"/>
                <a:chOff x="684" y="2153"/>
                <a:chExt cx="581" cy="567"/>
              </a:xfrm>
            </p:grpSpPr>
            <p:pic>
              <p:nvPicPr>
                <p:cNvPr id="4279366" name="Picture 2"/>
                <p:cNvPicPr>
                  <a:picLocks noChangeAspect="1" noChangeArrowheads="1"/>
                </p:cNvPicPr>
                <p:nvPr/>
              </p:nvPicPr>
              <p:blipFill>
                <a:blip r:embed="rId6" cstate="print"/>
                <a:srcRect/>
                <a:stretch>
                  <a:fillRect/>
                </a:stretch>
              </p:blipFill>
              <p:spPr bwMode="auto">
                <a:xfrm>
                  <a:off x="920" y="2153"/>
                  <a:ext cx="345" cy="371"/>
                </a:xfrm>
                <a:prstGeom prst="rect">
                  <a:avLst/>
                </a:prstGeom>
                <a:noFill/>
                <a:ln w="9525">
                  <a:noFill/>
                  <a:miter lim="800000"/>
                  <a:headEnd/>
                  <a:tailEnd/>
                </a:ln>
              </p:spPr>
            </p:pic>
            <p:pic>
              <p:nvPicPr>
                <p:cNvPr id="4279367" name="Picture 2"/>
                <p:cNvPicPr>
                  <a:picLocks noChangeAspect="1" noChangeArrowheads="1"/>
                </p:cNvPicPr>
                <p:nvPr/>
              </p:nvPicPr>
              <p:blipFill>
                <a:blip r:embed="rId6" cstate="print"/>
                <a:srcRect/>
                <a:stretch>
                  <a:fillRect/>
                </a:stretch>
              </p:blipFill>
              <p:spPr bwMode="auto">
                <a:xfrm>
                  <a:off x="684" y="2239"/>
                  <a:ext cx="345" cy="371"/>
                </a:xfrm>
                <a:prstGeom prst="rect">
                  <a:avLst/>
                </a:prstGeom>
                <a:noFill/>
                <a:ln w="9525">
                  <a:noFill/>
                  <a:miter lim="800000"/>
                  <a:headEnd/>
                  <a:tailEnd/>
                </a:ln>
              </p:spPr>
            </p:pic>
            <p:pic>
              <p:nvPicPr>
                <p:cNvPr id="4279368" name="Picture 2"/>
                <p:cNvPicPr>
                  <a:picLocks noChangeAspect="1" noChangeArrowheads="1"/>
                </p:cNvPicPr>
                <p:nvPr/>
              </p:nvPicPr>
              <p:blipFill>
                <a:blip r:embed="rId6" cstate="print"/>
                <a:srcRect/>
                <a:stretch>
                  <a:fillRect/>
                </a:stretch>
              </p:blipFill>
              <p:spPr bwMode="auto">
                <a:xfrm>
                  <a:off x="900" y="2349"/>
                  <a:ext cx="345" cy="371"/>
                </a:xfrm>
                <a:prstGeom prst="rect">
                  <a:avLst/>
                </a:prstGeom>
                <a:noFill/>
                <a:ln w="9525">
                  <a:noFill/>
                  <a:miter lim="800000"/>
                  <a:headEnd/>
                  <a:tailEnd/>
                </a:ln>
              </p:spPr>
            </p:pic>
          </p:grpSp>
          <p:grpSp>
            <p:nvGrpSpPr>
              <p:cNvPr id="21" name="Group 73"/>
              <p:cNvGrpSpPr>
                <a:grpSpLocks/>
              </p:cNvGrpSpPr>
              <p:nvPr/>
            </p:nvGrpSpPr>
            <p:grpSpPr bwMode="auto">
              <a:xfrm>
                <a:off x="1915" y="1491"/>
                <a:ext cx="581" cy="567"/>
                <a:chOff x="684" y="2153"/>
                <a:chExt cx="581" cy="567"/>
              </a:xfrm>
            </p:grpSpPr>
            <p:pic>
              <p:nvPicPr>
                <p:cNvPr id="4279370" name="Picture 2"/>
                <p:cNvPicPr>
                  <a:picLocks noChangeAspect="1" noChangeArrowheads="1"/>
                </p:cNvPicPr>
                <p:nvPr/>
              </p:nvPicPr>
              <p:blipFill>
                <a:blip r:embed="rId6" cstate="print"/>
                <a:srcRect/>
                <a:stretch>
                  <a:fillRect/>
                </a:stretch>
              </p:blipFill>
              <p:spPr bwMode="auto">
                <a:xfrm>
                  <a:off x="920" y="2153"/>
                  <a:ext cx="345" cy="371"/>
                </a:xfrm>
                <a:prstGeom prst="rect">
                  <a:avLst/>
                </a:prstGeom>
                <a:noFill/>
                <a:ln w="9525">
                  <a:noFill/>
                  <a:miter lim="800000"/>
                  <a:headEnd/>
                  <a:tailEnd/>
                </a:ln>
              </p:spPr>
            </p:pic>
            <p:pic>
              <p:nvPicPr>
                <p:cNvPr id="4279371" name="Picture 2"/>
                <p:cNvPicPr>
                  <a:picLocks noChangeAspect="1" noChangeArrowheads="1"/>
                </p:cNvPicPr>
                <p:nvPr/>
              </p:nvPicPr>
              <p:blipFill>
                <a:blip r:embed="rId6" cstate="print"/>
                <a:srcRect/>
                <a:stretch>
                  <a:fillRect/>
                </a:stretch>
              </p:blipFill>
              <p:spPr bwMode="auto">
                <a:xfrm>
                  <a:off x="684" y="2239"/>
                  <a:ext cx="345" cy="371"/>
                </a:xfrm>
                <a:prstGeom prst="rect">
                  <a:avLst/>
                </a:prstGeom>
                <a:noFill/>
                <a:ln w="9525">
                  <a:noFill/>
                  <a:miter lim="800000"/>
                  <a:headEnd/>
                  <a:tailEnd/>
                </a:ln>
              </p:spPr>
            </p:pic>
            <p:pic>
              <p:nvPicPr>
                <p:cNvPr id="4279372" name="Picture 2"/>
                <p:cNvPicPr>
                  <a:picLocks noChangeAspect="1" noChangeArrowheads="1"/>
                </p:cNvPicPr>
                <p:nvPr/>
              </p:nvPicPr>
              <p:blipFill>
                <a:blip r:embed="rId6" cstate="print"/>
                <a:srcRect/>
                <a:stretch>
                  <a:fillRect/>
                </a:stretch>
              </p:blipFill>
              <p:spPr bwMode="auto">
                <a:xfrm>
                  <a:off x="900" y="2349"/>
                  <a:ext cx="345" cy="371"/>
                </a:xfrm>
                <a:prstGeom prst="rect">
                  <a:avLst/>
                </a:prstGeom>
                <a:noFill/>
                <a:ln w="9525">
                  <a:noFill/>
                  <a:miter lim="800000"/>
                  <a:headEnd/>
                  <a:tailEnd/>
                </a:ln>
              </p:spPr>
            </p:pic>
          </p:grpSp>
        </p:grpSp>
      </p:grpSp>
      <p:pic>
        <p:nvPicPr>
          <p:cNvPr id="4279373" name="Oval 7"/>
          <p:cNvPicPr>
            <a:picLocks noChangeArrowheads="1"/>
          </p:cNvPicPr>
          <p:nvPr/>
        </p:nvPicPr>
        <p:blipFill>
          <a:blip r:embed="rId8" cstate="print"/>
          <a:srcRect/>
          <a:stretch>
            <a:fillRect/>
          </a:stretch>
        </p:blipFill>
        <p:spPr bwMode="auto">
          <a:xfrm>
            <a:off x="2227710" y="5000625"/>
            <a:ext cx="588963" cy="344488"/>
          </a:xfrm>
          <a:prstGeom prst="rect">
            <a:avLst/>
          </a:prstGeom>
          <a:noFill/>
          <a:ln w="9525">
            <a:noFill/>
            <a:miter lim="800000"/>
            <a:headEnd/>
            <a:tailEnd/>
          </a:ln>
        </p:spPr>
      </p:pic>
      <p:pic>
        <p:nvPicPr>
          <p:cNvPr id="4279374" name="Oval 4"/>
          <p:cNvPicPr>
            <a:picLocks noChangeArrowheads="1"/>
          </p:cNvPicPr>
          <p:nvPr/>
        </p:nvPicPr>
        <p:blipFill>
          <a:blip r:embed="rId9" cstate="print"/>
          <a:srcRect/>
          <a:stretch>
            <a:fillRect/>
          </a:stretch>
        </p:blipFill>
        <p:spPr bwMode="auto">
          <a:xfrm>
            <a:off x="2232473" y="5414963"/>
            <a:ext cx="577850" cy="346075"/>
          </a:xfrm>
          <a:prstGeom prst="rect">
            <a:avLst/>
          </a:prstGeom>
          <a:noFill/>
          <a:ln w="9525">
            <a:noFill/>
            <a:miter lim="800000"/>
            <a:headEnd/>
            <a:tailEnd/>
          </a:ln>
        </p:spPr>
      </p:pic>
      <p:pic>
        <p:nvPicPr>
          <p:cNvPr id="4279375" name="Oval 5"/>
          <p:cNvPicPr>
            <a:picLocks noChangeArrowheads="1"/>
          </p:cNvPicPr>
          <p:nvPr/>
        </p:nvPicPr>
        <p:blipFill>
          <a:blip r:embed="rId10" cstate="print"/>
          <a:srcRect/>
          <a:stretch>
            <a:fillRect/>
          </a:stretch>
        </p:blipFill>
        <p:spPr bwMode="auto">
          <a:xfrm>
            <a:off x="2238823" y="5854700"/>
            <a:ext cx="563562" cy="373063"/>
          </a:xfrm>
          <a:prstGeom prst="rect">
            <a:avLst/>
          </a:prstGeom>
          <a:noFill/>
          <a:ln w="9525">
            <a:noFill/>
            <a:miter lim="800000"/>
            <a:headEnd/>
            <a:tailEnd/>
          </a:ln>
        </p:spPr>
      </p:pic>
      <p:sp>
        <p:nvSpPr>
          <p:cNvPr id="4279376" name="Text Box 80"/>
          <p:cNvSpPr txBox="1">
            <a:spLocks noChangeArrowheads="1"/>
          </p:cNvSpPr>
          <p:nvPr/>
        </p:nvSpPr>
        <p:spPr bwMode="auto">
          <a:xfrm>
            <a:off x="2782285" y="4988585"/>
            <a:ext cx="5650714" cy="369332"/>
          </a:xfrm>
          <a:prstGeom prst="rect">
            <a:avLst/>
          </a:prstGeom>
          <a:noFill/>
          <a:ln w="9525">
            <a:noFill/>
            <a:miter lim="800000"/>
            <a:headEnd/>
            <a:tailEnd/>
          </a:ln>
          <a:effectLst/>
        </p:spPr>
        <p:txBody>
          <a:bodyPr wrap="none">
            <a:spAutoFit/>
          </a:bodyPr>
          <a:lstStyle/>
          <a:p>
            <a:pPr algn="l" eaLnBrk="1" hangingPunct="1"/>
            <a:r>
              <a:rPr lang="ru-RU" sz="1800" b="1" dirty="0" smtClean="0">
                <a:solidFill>
                  <a:schemeClr val="tx1"/>
                </a:solidFill>
              </a:rPr>
              <a:t>Кампус-кластер</a:t>
            </a:r>
            <a:r>
              <a:rPr lang="en-US" sz="1800" b="0" dirty="0" smtClean="0">
                <a:solidFill>
                  <a:schemeClr val="tx1"/>
                </a:solidFill>
              </a:rPr>
              <a:t> </a:t>
            </a:r>
            <a:r>
              <a:rPr lang="en-US" sz="1800" b="0" dirty="0">
                <a:solidFill>
                  <a:schemeClr val="tx1"/>
                </a:solidFill>
              </a:rPr>
              <a:t>– </a:t>
            </a:r>
            <a:r>
              <a:rPr lang="ru-RU" sz="1800" b="0" dirty="0" smtClean="0">
                <a:solidFill>
                  <a:schemeClr val="tx1"/>
                </a:solidFill>
              </a:rPr>
              <a:t>все сервера находятся в одном </a:t>
            </a:r>
            <a:r>
              <a:rPr lang="ru-RU" dirty="0" err="1" smtClean="0"/>
              <a:t>ЦОДе</a:t>
            </a:r>
            <a:endParaRPr lang="en-US" sz="1800" b="0" dirty="0">
              <a:solidFill>
                <a:schemeClr val="tx1"/>
              </a:solidFill>
            </a:endParaRPr>
          </a:p>
        </p:txBody>
      </p:sp>
      <p:sp>
        <p:nvSpPr>
          <p:cNvPr id="4279377" name="Text Box 81"/>
          <p:cNvSpPr txBox="1">
            <a:spLocks noChangeArrowheads="1"/>
          </p:cNvSpPr>
          <p:nvPr/>
        </p:nvSpPr>
        <p:spPr bwMode="auto">
          <a:xfrm>
            <a:off x="2782285" y="5420385"/>
            <a:ext cx="5767156" cy="369332"/>
          </a:xfrm>
          <a:prstGeom prst="rect">
            <a:avLst/>
          </a:prstGeom>
          <a:noFill/>
          <a:ln w="9525">
            <a:noFill/>
            <a:miter lim="800000"/>
            <a:headEnd/>
            <a:tailEnd/>
          </a:ln>
          <a:effectLst/>
        </p:spPr>
        <p:txBody>
          <a:bodyPr wrap="none">
            <a:spAutoFit/>
          </a:bodyPr>
          <a:lstStyle/>
          <a:p>
            <a:pPr algn="l" eaLnBrk="1" hangingPunct="1"/>
            <a:r>
              <a:rPr lang="ru-RU" sz="1800" b="1" dirty="0" smtClean="0">
                <a:solidFill>
                  <a:schemeClr val="tx1"/>
                </a:solidFill>
              </a:rPr>
              <a:t>Метро-кластер</a:t>
            </a:r>
            <a:r>
              <a:rPr lang="en-US" sz="1800" b="0" dirty="0" smtClean="0">
                <a:solidFill>
                  <a:schemeClr val="tx1"/>
                </a:solidFill>
              </a:rPr>
              <a:t> </a:t>
            </a:r>
            <a:r>
              <a:rPr lang="en-US" sz="1800" b="0" dirty="0">
                <a:solidFill>
                  <a:schemeClr val="tx1"/>
                </a:solidFill>
              </a:rPr>
              <a:t>– </a:t>
            </a:r>
            <a:r>
              <a:rPr lang="ru-RU" sz="1800" b="0" dirty="0" smtClean="0">
                <a:solidFill>
                  <a:schemeClr val="tx1"/>
                </a:solidFill>
              </a:rPr>
              <a:t>сервера разнесены по </a:t>
            </a:r>
            <a:r>
              <a:rPr lang="ru-RU" sz="1800" b="0" dirty="0" smtClean="0">
                <a:solidFill>
                  <a:schemeClr val="tx1"/>
                </a:solidFill>
              </a:rPr>
              <a:t>разным зданиям</a:t>
            </a:r>
            <a:endParaRPr lang="en-US" sz="1800" b="0" dirty="0">
              <a:solidFill>
                <a:schemeClr val="tx1"/>
              </a:solidFill>
            </a:endParaRPr>
          </a:p>
        </p:txBody>
      </p:sp>
      <p:sp>
        <p:nvSpPr>
          <p:cNvPr id="4279378" name="Text Box 82"/>
          <p:cNvSpPr txBox="1">
            <a:spLocks noChangeArrowheads="1"/>
          </p:cNvSpPr>
          <p:nvPr/>
        </p:nvSpPr>
        <p:spPr bwMode="auto">
          <a:xfrm>
            <a:off x="2782285" y="5864885"/>
            <a:ext cx="6452023" cy="369332"/>
          </a:xfrm>
          <a:prstGeom prst="rect">
            <a:avLst/>
          </a:prstGeom>
          <a:noFill/>
          <a:ln w="9525">
            <a:noFill/>
            <a:miter lim="800000"/>
            <a:headEnd/>
            <a:tailEnd/>
          </a:ln>
          <a:effectLst/>
        </p:spPr>
        <p:txBody>
          <a:bodyPr wrap="none">
            <a:spAutoFit/>
          </a:bodyPr>
          <a:lstStyle/>
          <a:p>
            <a:pPr algn="l" eaLnBrk="1" hangingPunct="1"/>
            <a:r>
              <a:rPr lang="ru-RU" sz="1800" b="1" dirty="0" err="1" smtClean="0">
                <a:solidFill>
                  <a:schemeClr val="tx1"/>
                </a:solidFill>
              </a:rPr>
              <a:t>Гео-кластер</a:t>
            </a:r>
            <a:r>
              <a:rPr lang="en-US" sz="1800" b="0" dirty="0" smtClean="0">
                <a:solidFill>
                  <a:schemeClr val="tx1"/>
                </a:solidFill>
              </a:rPr>
              <a:t> </a:t>
            </a:r>
            <a:r>
              <a:rPr lang="en-US" sz="1800" b="0" dirty="0">
                <a:solidFill>
                  <a:schemeClr val="tx1"/>
                </a:solidFill>
              </a:rPr>
              <a:t>– </a:t>
            </a:r>
            <a:r>
              <a:rPr lang="ru-RU" sz="1800" b="0" dirty="0" smtClean="0">
                <a:solidFill>
                  <a:schemeClr val="tx1"/>
                </a:solidFill>
              </a:rPr>
              <a:t>сервера разнесены по разным городам (странам)</a:t>
            </a:r>
            <a:endParaRPr lang="en-US" sz="1800" b="0" dirty="0">
              <a:solidFill>
                <a:schemeClr val="tx1"/>
              </a:solidFill>
            </a:endParaRPr>
          </a:p>
        </p:txBody>
      </p:sp>
      <p:sp>
        <p:nvSpPr>
          <p:cNvPr id="4279379" name="Text Box 83"/>
          <p:cNvSpPr txBox="1">
            <a:spLocks noChangeArrowheads="1"/>
          </p:cNvSpPr>
          <p:nvPr/>
        </p:nvSpPr>
        <p:spPr bwMode="auto">
          <a:xfrm>
            <a:off x="466725" y="1122933"/>
            <a:ext cx="8677275" cy="1323439"/>
          </a:xfrm>
          <a:prstGeom prst="rect">
            <a:avLst/>
          </a:prstGeom>
          <a:noFill/>
          <a:ln w="9525">
            <a:noFill/>
            <a:miter lim="800000"/>
            <a:headEnd/>
            <a:tailEnd/>
          </a:ln>
          <a:effectLst/>
        </p:spPr>
        <p:txBody>
          <a:bodyPr wrap="square">
            <a:spAutoFit/>
          </a:bodyPr>
          <a:lstStyle/>
          <a:p>
            <a:pPr algn="l" eaLnBrk="1" hangingPunct="1"/>
            <a:r>
              <a:rPr lang="ru-RU" sz="2000" b="0" dirty="0" smtClean="0">
                <a:solidFill>
                  <a:schemeClr val="tx1"/>
                </a:solidFill>
              </a:rPr>
              <a:t>Выбор оптимальной </a:t>
            </a:r>
            <a:r>
              <a:rPr lang="en-US" sz="2000" b="0" dirty="0" smtClean="0">
                <a:solidFill>
                  <a:schemeClr val="tx1"/>
                </a:solidFill>
              </a:rPr>
              <a:t>BC/DR </a:t>
            </a:r>
            <a:r>
              <a:rPr lang="ru-RU" sz="2000" b="0" dirty="0" smtClean="0">
                <a:solidFill>
                  <a:schemeClr val="tx1"/>
                </a:solidFill>
              </a:rPr>
              <a:t>архитектуры – это </a:t>
            </a:r>
            <a:r>
              <a:rPr lang="ru-RU" sz="2000" dirty="0" smtClean="0"/>
              <a:t>обычно </a:t>
            </a:r>
            <a:r>
              <a:rPr lang="ru-RU" sz="2000" b="1" dirty="0" smtClean="0">
                <a:solidFill>
                  <a:schemeClr val="accent4"/>
                </a:solidFill>
              </a:rPr>
              <a:t>компромисс</a:t>
            </a:r>
            <a:r>
              <a:rPr lang="ru-RU" sz="2000" b="0" dirty="0" smtClean="0">
                <a:solidFill>
                  <a:schemeClr val="tx1"/>
                </a:solidFill>
              </a:rPr>
              <a:t> </a:t>
            </a:r>
            <a:r>
              <a:rPr lang="ru-RU" sz="2000" b="0" dirty="0" smtClean="0">
                <a:solidFill>
                  <a:schemeClr val="tx1"/>
                </a:solidFill>
              </a:rPr>
              <a:t>между: </a:t>
            </a:r>
            <a:endParaRPr lang="ru-RU" sz="2000" b="0" dirty="0" smtClean="0">
              <a:solidFill>
                <a:schemeClr val="tx1"/>
              </a:solidFill>
            </a:endParaRPr>
          </a:p>
          <a:p>
            <a:pPr marL="179388" indent="-179388" algn="l" eaLnBrk="1" hangingPunct="1">
              <a:buFont typeface="Arial" pitchFamily="34" charset="0"/>
              <a:buChar char="•"/>
            </a:pPr>
            <a:r>
              <a:rPr lang="ru-RU" sz="2000" b="0" dirty="0" smtClean="0">
                <a:solidFill>
                  <a:schemeClr val="tx1"/>
                </a:solidFill>
              </a:rPr>
              <a:t>задержкой по времени между основой и резервной системой (</a:t>
            </a:r>
            <a:r>
              <a:rPr lang="ru-RU" sz="2000" b="0" dirty="0" smtClean="0">
                <a:solidFill>
                  <a:schemeClr val="tx1"/>
                </a:solidFill>
              </a:rPr>
              <a:t>расстояния)</a:t>
            </a:r>
            <a:endParaRPr lang="ru-RU" sz="2000" b="0" dirty="0" smtClean="0">
              <a:solidFill>
                <a:schemeClr val="tx1"/>
              </a:solidFill>
            </a:endParaRPr>
          </a:p>
          <a:p>
            <a:pPr marL="179388" indent="-179388" algn="l" eaLnBrk="1" hangingPunct="1">
              <a:buFont typeface="Arial" pitchFamily="34" charset="0"/>
              <a:buChar char="•"/>
            </a:pPr>
            <a:r>
              <a:rPr lang="ru-RU" sz="2000" dirty="0" smtClean="0"/>
              <a:t>масштабом возможных потерь в случае аварии</a:t>
            </a:r>
          </a:p>
          <a:p>
            <a:pPr marL="179388" indent="-179388"/>
            <a:r>
              <a:rPr lang="ru-RU" sz="2000" dirty="0" smtClean="0"/>
              <a:t>Также следует учитывать, какого типа аварии для вас наиболее типичны</a:t>
            </a:r>
            <a:endParaRPr lang="en-US" sz="2000" b="0" dirty="0">
              <a:solidFill>
                <a:schemeClr val="tx1"/>
              </a:solidFill>
            </a:endParaRPr>
          </a:p>
        </p:txBody>
      </p:sp>
      <p:sp>
        <p:nvSpPr>
          <p:cNvPr id="4279380" name="Text Box 84"/>
          <p:cNvSpPr txBox="1">
            <a:spLocks noChangeArrowheads="1"/>
          </p:cNvSpPr>
          <p:nvPr/>
        </p:nvSpPr>
        <p:spPr bwMode="auto">
          <a:xfrm>
            <a:off x="174568" y="4975225"/>
            <a:ext cx="1701428" cy="369332"/>
          </a:xfrm>
          <a:prstGeom prst="rect">
            <a:avLst/>
          </a:prstGeom>
          <a:noFill/>
          <a:ln w="9525">
            <a:noFill/>
            <a:miter lim="800000"/>
            <a:headEnd/>
            <a:tailEnd/>
          </a:ln>
          <a:effectLst/>
        </p:spPr>
        <p:txBody>
          <a:bodyPr wrap="none">
            <a:spAutoFit/>
          </a:bodyPr>
          <a:lstStyle/>
          <a:p>
            <a:pPr algn="l" eaLnBrk="1" hangingPunct="1"/>
            <a:r>
              <a:rPr lang="en-US" sz="1800" dirty="0" smtClean="0">
                <a:solidFill>
                  <a:schemeClr val="tx1"/>
                </a:solidFill>
              </a:rPr>
              <a:t>High-</a:t>
            </a:r>
            <a:r>
              <a:rPr lang="en-US" dirty="0" smtClean="0"/>
              <a:t>A</a:t>
            </a:r>
            <a:r>
              <a:rPr lang="en-US" sz="1800" dirty="0" smtClean="0">
                <a:solidFill>
                  <a:schemeClr val="tx1"/>
                </a:solidFill>
              </a:rPr>
              <a:t>vailability</a:t>
            </a:r>
            <a:endParaRPr lang="en-US" sz="1800" dirty="0">
              <a:solidFill>
                <a:schemeClr val="tx1"/>
              </a:solidFill>
            </a:endParaRPr>
          </a:p>
        </p:txBody>
      </p:sp>
      <p:sp>
        <p:nvSpPr>
          <p:cNvPr id="4279381" name="Text Box 85"/>
          <p:cNvSpPr txBox="1">
            <a:spLocks noChangeArrowheads="1"/>
          </p:cNvSpPr>
          <p:nvPr/>
        </p:nvSpPr>
        <p:spPr bwMode="auto">
          <a:xfrm>
            <a:off x="174568" y="5397500"/>
            <a:ext cx="2178051" cy="366713"/>
          </a:xfrm>
          <a:prstGeom prst="rect">
            <a:avLst/>
          </a:prstGeom>
          <a:noFill/>
          <a:ln w="9525">
            <a:noFill/>
            <a:miter lim="800000"/>
            <a:headEnd/>
            <a:tailEnd/>
          </a:ln>
          <a:effectLst/>
        </p:spPr>
        <p:txBody>
          <a:bodyPr wrap="none">
            <a:spAutoFit/>
          </a:bodyPr>
          <a:lstStyle/>
          <a:p>
            <a:pPr algn="l" eaLnBrk="1" hangingPunct="1"/>
            <a:r>
              <a:rPr lang="en-US" sz="1800" dirty="0">
                <a:solidFill>
                  <a:schemeClr val="tx1"/>
                </a:solidFill>
              </a:rPr>
              <a:t>Disaster Recovery</a:t>
            </a:r>
          </a:p>
        </p:txBody>
      </p:sp>
      <p:sp>
        <p:nvSpPr>
          <p:cNvPr id="4279382" name="Text Box 86"/>
          <p:cNvSpPr txBox="1">
            <a:spLocks noChangeArrowheads="1"/>
          </p:cNvSpPr>
          <p:nvPr/>
        </p:nvSpPr>
        <p:spPr bwMode="auto">
          <a:xfrm>
            <a:off x="174568" y="5867400"/>
            <a:ext cx="2178050" cy="366713"/>
          </a:xfrm>
          <a:prstGeom prst="rect">
            <a:avLst/>
          </a:prstGeom>
          <a:noFill/>
          <a:ln w="9525">
            <a:noFill/>
            <a:miter lim="800000"/>
            <a:headEnd/>
            <a:tailEnd/>
          </a:ln>
          <a:effectLst/>
        </p:spPr>
        <p:txBody>
          <a:bodyPr wrap="none">
            <a:spAutoFit/>
          </a:bodyPr>
          <a:lstStyle/>
          <a:p>
            <a:pPr algn="l" eaLnBrk="1" hangingPunct="1"/>
            <a:r>
              <a:rPr lang="en-US" sz="1800">
                <a:solidFill>
                  <a:schemeClr val="tx1"/>
                </a:solidFill>
              </a:rPr>
              <a:t>Disaster Recovery</a:t>
            </a:r>
          </a:p>
        </p:txBody>
      </p:sp>
      <p:sp>
        <p:nvSpPr>
          <p:cNvPr id="4279383" name="Line 87"/>
          <p:cNvSpPr>
            <a:spLocks noChangeShapeType="1"/>
          </p:cNvSpPr>
          <p:nvPr/>
        </p:nvSpPr>
        <p:spPr bwMode="auto">
          <a:xfrm>
            <a:off x="1983895" y="5184775"/>
            <a:ext cx="577850" cy="0"/>
          </a:xfrm>
          <a:prstGeom prst="line">
            <a:avLst/>
          </a:prstGeom>
          <a:noFill/>
          <a:ln w="9525">
            <a:solidFill>
              <a:schemeClr val="tx1"/>
            </a:solidFill>
            <a:round/>
            <a:headEnd/>
            <a:tailEnd type="triangle" w="med" len="med"/>
          </a:ln>
          <a:effectLst/>
        </p:spPr>
        <p:txBody>
          <a:bodyPr/>
          <a:lstStyle/>
          <a:p>
            <a:endParaRPr lang="ru-RU"/>
          </a:p>
        </p:txBody>
      </p:sp>
      <p:sp>
        <p:nvSpPr>
          <p:cNvPr id="4279384" name="Line 88"/>
          <p:cNvSpPr>
            <a:spLocks noChangeShapeType="1"/>
          </p:cNvSpPr>
          <p:nvPr/>
        </p:nvSpPr>
        <p:spPr bwMode="auto">
          <a:xfrm>
            <a:off x="2021425" y="5591175"/>
            <a:ext cx="577850" cy="0"/>
          </a:xfrm>
          <a:prstGeom prst="line">
            <a:avLst/>
          </a:prstGeom>
          <a:noFill/>
          <a:ln w="9525">
            <a:solidFill>
              <a:schemeClr val="tx1"/>
            </a:solidFill>
            <a:round/>
            <a:headEnd/>
            <a:tailEnd type="triangle" w="med" len="med"/>
          </a:ln>
          <a:effectLst/>
        </p:spPr>
        <p:txBody>
          <a:bodyPr/>
          <a:lstStyle/>
          <a:p>
            <a:endParaRPr lang="ru-RU"/>
          </a:p>
        </p:txBody>
      </p:sp>
      <p:sp>
        <p:nvSpPr>
          <p:cNvPr id="4279385" name="Line 89"/>
          <p:cNvSpPr>
            <a:spLocks noChangeShapeType="1"/>
          </p:cNvSpPr>
          <p:nvPr/>
        </p:nvSpPr>
        <p:spPr bwMode="auto">
          <a:xfrm>
            <a:off x="2037300" y="6035675"/>
            <a:ext cx="577850" cy="0"/>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ASE CE: </a:t>
            </a:r>
            <a:r>
              <a:rPr lang="ru-RU" dirty="0" smtClean="0"/>
              <a:t>все компоненты</a:t>
            </a:r>
            <a:endParaRPr lang="ru-RU" dirty="0"/>
          </a:p>
        </p:txBody>
      </p:sp>
      <p:sp>
        <p:nvSpPr>
          <p:cNvPr id="4" name="Rectangle 2"/>
          <p:cNvSpPr>
            <a:spLocks noChangeArrowheads="1"/>
          </p:cNvSpPr>
          <p:nvPr/>
        </p:nvSpPr>
        <p:spPr bwMode="auto">
          <a:xfrm>
            <a:off x="3873500" y="5460397"/>
            <a:ext cx="2847975" cy="936625"/>
          </a:xfrm>
          <a:prstGeom prst="rect">
            <a:avLst/>
          </a:prstGeom>
          <a:noFill/>
          <a:ln w="19050" algn="ctr">
            <a:solidFill>
              <a:srgbClr val="B2B2B2"/>
            </a:solidFill>
            <a:prstDash val="dash"/>
            <a:miter lim="800000"/>
            <a:headEnd/>
            <a:tailEnd/>
          </a:ln>
          <a:effectLst/>
        </p:spPr>
        <p:txBody>
          <a:bodyPr wrap="none" anchor="ctr"/>
          <a:lstStyle/>
          <a:p>
            <a:endParaRPr lang="ru-RU"/>
          </a:p>
        </p:txBody>
      </p:sp>
      <p:grpSp>
        <p:nvGrpSpPr>
          <p:cNvPr id="5" name="Group 3"/>
          <p:cNvGrpSpPr>
            <a:grpSpLocks/>
          </p:cNvGrpSpPr>
          <p:nvPr/>
        </p:nvGrpSpPr>
        <p:grpSpPr bwMode="auto">
          <a:xfrm>
            <a:off x="2354263" y="2964847"/>
            <a:ext cx="4171950" cy="1447800"/>
            <a:chOff x="1483" y="2010"/>
            <a:chExt cx="2628" cy="912"/>
          </a:xfrm>
        </p:grpSpPr>
        <p:pic>
          <p:nvPicPr>
            <p:cNvPr id="6" name="Picture 4" descr="Superdome 2"/>
            <p:cNvPicPr>
              <a:picLocks noChangeAspect="1" noChangeArrowheads="1"/>
            </p:cNvPicPr>
            <p:nvPr/>
          </p:nvPicPr>
          <p:blipFill>
            <a:blip r:embed="rId3" cstate="print"/>
            <a:srcRect/>
            <a:stretch>
              <a:fillRect/>
            </a:stretch>
          </p:blipFill>
          <p:spPr bwMode="auto">
            <a:xfrm>
              <a:off x="1483" y="2010"/>
              <a:ext cx="480" cy="912"/>
            </a:xfrm>
            <a:prstGeom prst="rect">
              <a:avLst/>
            </a:prstGeom>
            <a:noFill/>
          </p:spPr>
        </p:pic>
        <p:pic>
          <p:nvPicPr>
            <p:cNvPr id="7" name="Picture 5" descr="Superdome 2"/>
            <p:cNvPicPr>
              <a:picLocks noChangeAspect="1" noChangeArrowheads="1"/>
            </p:cNvPicPr>
            <p:nvPr/>
          </p:nvPicPr>
          <p:blipFill>
            <a:blip r:embed="rId3" cstate="print"/>
            <a:srcRect/>
            <a:stretch>
              <a:fillRect/>
            </a:stretch>
          </p:blipFill>
          <p:spPr bwMode="auto">
            <a:xfrm>
              <a:off x="2199" y="2010"/>
              <a:ext cx="480" cy="912"/>
            </a:xfrm>
            <a:prstGeom prst="rect">
              <a:avLst/>
            </a:prstGeom>
            <a:noFill/>
          </p:spPr>
        </p:pic>
        <p:pic>
          <p:nvPicPr>
            <p:cNvPr id="8" name="Picture 6" descr="ASE FINAL LOGO - 2 copy"/>
            <p:cNvPicPr>
              <a:picLocks noChangeAspect="1" noChangeArrowheads="1"/>
            </p:cNvPicPr>
            <p:nvPr/>
          </p:nvPicPr>
          <p:blipFill>
            <a:blip r:embed="rId4" cstate="print"/>
            <a:srcRect/>
            <a:stretch>
              <a:fillRect/>
            </a:stretch>
          </p:blipFill>
          <p:spPr bwMode="auto">
            <a:xfrm>
              <a:off x="1567" y="2129"/>
              <a:ext cx="336" cy="336"/>
            </a:xfrm>
            <a:prstGeom prst="rect">
              <a:avLst/>
            </a:prstGeom>
            <a:noFill/>
          </p:spPr>
        </p:pic>
        <p:pic>
          <p:nvPicPr>
            <p:cNvPr id="9" name="Picture 7" descr="Superdome 2"/>
            <p:cNvPicPr>
              <a:picLocks noChangeAspect="1" noChangeArrowheads="1"/>
            </p:cNvPicPr>
            <p:nvPr/>
          </p:nvPicPr>
          <p:blipFill>
            <a:blip r:embed="rId3" cstate="print"/>
            <a:srcRect/>
            <a:stretch>
              <a:fillRect/>
            </a:stretch>
          </p:blipFill>
          <p:spPr bwMode="auto">
            <a:xfrm>
              <a:off x="2915" y="2010"/>
              <a:ext cx="480" cy="912"/>
            </a:xfrm>
            <a:prstGeom prst="rect">
              <a:avLst/>
            </a:prstGeom>
            <a:noFill/>
          </p:spPr>
        </p:pic>
        <p:pic>
          <p:nvPicPr>
            <p:cNvPr id="10" name="Picture 8" descr="Superdome 2"/>
            <p:cNvPicPr>
              <a:picLocks noChangeAspect="1" noChangeArrowheads="1"/>
            </p:cNvPicPr>
            <p:nvPr/>
          </p:nvPicPr>
          <p:blipFill>
            <a:blip r:embed="rId3" cstate="print"/>
            <a:srcRect/>
            <a:stretch>
              <a:fillRect/>
            </a:stretch>
          </p:blipFill>
          <p:spPr bwMode="auto">
            <a:xfrm>
              <a:off x="3631" y="2010"/>
              <a:ext cx="480" cy="912"/>
            </a:xfrm>
            <a:prstGeom prst="rect">
              <a:avLst/>
            </a:prstGeom>
            <a:noFill/>
          </p:spPr>
        </p:pic>
        <p:pic>
          <p:nvPicPr>
            <p:cNvPr id="11" name="Picture 9" descr="ASE FINAL LOGO - 2 copy"/>
            <p:cNvPicPr>
              <a:picLocks noChangeAspect="1" noChangeArrowheads="1"/>
            </p:cNvPicPr>
            <p:nvPr/>
          </p:nvPicPr>
          <p:blipFill>
            <a:blip r:embed="rId4" cstate="print"/>
            <a:srcRect/>
            <a:stretch>
              <a:fillRect/>
            </a:stretch>
          </p:blipFill>
          <p:spPr bwMode="auto">
            <a:xfrm>
              <a:off x="2283" y="2129"/>
              <a:ext cx="336" cy="336"/>
            </a:xfrm>
            <a:prstGeom prst="rect">
              <a:avLst/>
            </a:prstGeom>
            <a:noFill/>
          </p:spPr>
        </p:pic>
        <p:pic>
          <p:nvPicPr>
            <p:cNvPr id="12" name="Picture 10" descr="ASE FINAL LOGO - 2 copy"/>
            <p:cNvPicPr>
              <a:picLocks noChangeAspect="1" noChangeArrowheads="1"/>
            </p:cNvPicPr>
            <p:nvPr/>
          </p:nvPicPr>
          <p:blipFill>
            <a:blip r:embed="rId4" cstate="print"/>
            <a:srcRect/>
            <a:stretch>
              <a:fillRect/>
            </a:stretch>
          </p:blipFill>
          <p:spPr bwMode="auto">
            <a:xfrm>
              <a:off x="3006" y="2130"/>
              <a:ext cx="336" cy="336"/>
            </a:xfrm>
            <a:prstGeom prst="rect">
              <a:avLst/>
            </a:prstGeom>
            <a:noFill/>
          </p:spPr>
        </p:pic>
        <p:pic>
          <p:nvPicPr>
            <p:cNvPr id="13" name="Picture 11" descr="ASE FINAL LOGO - 2 copy"/>
            <p:cNvPicPr>
              <a:picLocks noChangeAspect="1" noChangeArrowheads="1"/>
            </p:cNvPicPr>
            <p:nvPr/>
          </p:nvPicPr>
          <p:blipFill>
            <a:blip r:embed="rId4" cstate="print"/>
            <a:srcRect/>
            <a:stretch>
              <a:fillRect/>
            </a:stretch>
          </p:blipFill>
          <p:spPr bwMode="auto">
            <a:xfrm>
              <a:off x="3716" y="2129"/>
              <a:ext cx="336" cy="336"/>
            </a:xfrm>
            <a:prstGeom prst="rect">
              <a:avLst/>
            </a:prstGeom>
            <a:noFill/>
          </p:spPr>
        </p:pic>
      </p:grpSp>
      <p:sp>
        <p:nvSpPr>
          <p:cNvPr id="14" name="Line 12"/>
          <p:cNvSpPr>
            <a:spLocks noChangeShapeType="1"/>
          </p:cNvSpPr>
          <p:nvPr/>
        </p:nvSpPr>
        <p:spPr bwMode="auto">
          <a:xfrm flipH="1">
            <a:off x="1417638" y="4357085"/>
            <a:ext cx="1208087" cy="1268412"/>
          </a:xfrm>
          <a:prstGeom prst="line">
            <a:avLst/>
          </a:prstGeom>
          <a:noFill/>
          <a:ln w="19050">
            <a:solidFill>
              <a:srgbClr val="336600"/>
            </a:solidFill>
            <a:round/>
            <a:headEnd/>
            <a:tailEnd/>
          </a:ln>
          <a:effectLst/>
        </p:spPr>
        <p:txBody>
          <a:bodyPr wrap="none" anchor="ctr"/>
          <a:lstStyle/>
          <a:p>
            <a:endParaRPr lang="ru-RU"/>
          </a:p>
        </p:txBody>
      </p:sp>
      <p:sp>
        <p:nvSpPr>
          <p:cNvPr id="15" name="Line 13"/>
          <p:cNvSpPr>
            <a:spLocks noChangeShapeType="1"/>
          </p:cNvSpPr>
          <p:nvPr/>
        </p:nvSpPr>
        <p:spPr bwMode="auto">
          <a:xfrm flipH="1">
            <a:off x="1406525" y="4274535"/>
            <a:ext cx="2251075" cy="1373187"/>
          </a:xfrm>
          <a:prstGeom prst="line">
            <a:avLst/>
          </a:prstGeom>
          <a:noFill/>
          <a:ln w="19050">
            <a:solidFill>
              <a:srgbClr val="336600"/>
            </a:solidFill>
            <a:round/>
            <a:headEnd/>
            <a:tailEnd/>
          </a:ln>
          <a:effectLst/>
        </p:spPr>
        <p:txBody>
          <a:bodyPr wrap="none" anchor="ctr"/>
          <a:lstStyle/>
          <a:p>
            <a:endParaRPr lang="ru-RU"/>
          </a:p>
        </p:txBody>
      </p:sp>
      <p:sp>
        <p:nvSpPr>
          <p:cNvPr id="16" name="Line 14"/>
          <p:cNvSpPr>
            <a:spLocks noChangeShapeType="1"/>
          </p:cNvSpPr>
          <p:nvPr/>
        </p:nvSpPr>
        <p:spPr bwMode="auto">
          <a:xfrm flipH="1">
            <a:off x="1463675" y="4296760"/>
            <a:ext cx="3282950" cy="1316037"/>
          </a:xfrm>
          <a:prstGeom prst="line">
            <a:avLst/>
          </a:prstGeom>
          <a:noFill/>
          <a:ln w="19050">
            <a:solidFill>
              <a:srgbClr val="336600"/>
            </a:solidFill>
            <a:round/>
            <a:headEnd/>
            <a:tailEnd/>
          </a:ln>
          <a:effectLst/>
        </p:spPr>
        <p:txBody>
          <a:bodyPr wrap="none" anchor="ctr"/>
          <a:lstStyle/>
          <a:p>
            <a:endParaRPr lang="ru-RU"/>
          </a:p>
        </p:txBody>
      </p:sp>
      <p:sp>
        <p:nvSpPr>
          <p:cNvPr id="17" name="Line 15"/>
          <p:cNvSpPr>
            <a:spLocks noChangeShapeType="1"/>
          </p:cNvSpPr>
          <p:nvPr/>
        </p:nvSpPr>
        <p:spPr bwMode="auto">
          <a:xfrm flipH="1">
            <a:off x="1404938" y="4344385"/>
            <a:ext cx="4502150" cy="1303337"/>
          </a:xfrm>
          <a:prstGeom prst="line">
            <a:avLst/>
          </a:prstGeom>
          <a:noFill/>
          <a:ln w="19050">
            <a:solidFill>
              <a:srgbClr val="336600"/>
            </a:solidFill>
            <a:round/>
            <a:headEnd/>
            <a:tailEnd/>
          </a:ln>
          <a:effectLst/>
        </p:spPr>
        <p:txBody>
          <a:bodyPr wrap="none" anchor="ctr"/>
          <a:lstStyle/>
          <a:p>
            <a:endParaRPr lang="ru-RU"/>
          </a:p>
        </p:txBody>
      </p:sp>
      <p:sp>
        <p:nvSpPr>
          <p:cNvPr id="18" name="Oval 16"/>
          <p:cNvSpPr>
            <a:spLocks noChangeArrowheads="1"/>
          </p:cNvSpPr>
          <p:nvPr/>
        </p:nvSpPr>
        <p:spPr bwMode="auto">
          <a:xfrm>
            <a:off x="2481263" y="4536472"/>
            <a:ext cx="4548187" cy="446088"/>
          </a:xfrm>
          <a:prstGeom prst="ellipse">
            <a:avLst/>
          </a:prstGeom>
          <a:noFill/>
          <a:ln w="28575" algn="ctr">
            <a:solidFill>
              <a:schemeClr val="hlink"/>
            </a:solidFill>
            <a:round/>
            <a:headEnd/>
            <a:tailEnd/>
          </a:ln>
          <a:effectLst/>
        </p:spPr>
        <p:txBody>
          <a:bodyPr wrap="none" anchor="ctr"/>
          <a:lstStyle/>
          <a:p>
            <a:endParaRPr lang="ru-RU"/>
          </a:p>
        </p:txBody>
      </p:sp>
      <p:grpSp>
        <p:nvGrpSpPr>
          <p:cNvPr id="19" name="Group 18"/>
          <p:cNvGrpSpPr>
            <a:grpSpLocks/>
          </p:cNvGrpSpPr>
          <p:nvPr/>
        </p:nvGrpSpPr>
        <p:grpSpPr bwMode="auto">
          <a:xfrm>
            <a:off x="6096000" y="1069372"/>
            <a:ext cx="914400" cy="860425"/>
            <a:chOff x="1918" y="2404"/>
            <a:chExt cx="863" cy="812"/>
          </a:xfrm>
        </p:grpSpPr>
        <p:grpSp>
          <p:nvGrpSpPr>
            <p:cNvPr id="20" name="Group 19"/>
            <p:cNvGrpSpPr>
              <a:grpSpLocks/>
            </p:cNvGrpSpPr>
            <p:nvPr/>
          </p:nvGrpSpPr>
          <p:grpSpPr bwMode="auto">
            <a:xfrm>
              <a:off x="2052" y="2407"/>
              <a:ext cx="475" cy="765"/>
              <a:chOff x="371" y="1008"/>
              <a:chExt cx="537" cy="869"/>
            </a:xfrm>
          </p:grpSpPr>
          <p:grpSp>
            <p:nvGrpSpPr>
              <p:cNvPr id="96" name="Group 20"/>
              <p:cNvGrpSpPr>
                <a:grpSpLocks/>
              </p:cNvGrpSpPr>
              <p:nvPr/>
            </p:nvGrpSpPr>
            <p:grpSpPr bwMode="auto">
              <a:xfrm>
                <a:off x="491" y="1155"/>
                <a:ext cx="280" cy="558"/>
                <a:chOff x="2582" y="1548"/>
                <a:chExt cx="556" cy="1116"/>
              </a:xfrm>
            </p:grpSpPr>
            <p:grpSp>
              <p:nvGrpSpPr>
                <p:cNvPr id="120" name="Group 21"/>
                <p:cNvGrpSpPr>
                  <a:grpSpLocks/>
                </p:cNvGrpSpPr>
                <p:nvPr/>
              </p:nvGrpSpPr>
              <p:grpSpPr bwMode="auto">
                <a:xfrm>
                  <a:off x="2582" y="1656"/>
                  <a:ext cx="556" cy="1008"/>
                  <a:chOff x="2582" y="1656"/>
                  <a:chExt cx="556" cy="1008"/>
                </a:xfrm>
              </p:grpSpPr>
              <p:sp>
                <p:nvSpPr>
                  <p:cNvPr id="122" name="Rectangle 22"/>
                  <p:cNvSpPr>
                    <a:spLocks noChangeArrowheads="1"/>
                  </p:cNvSpPr>
                  <p:nvPr/>
                </p:nvSpPr>
                <p:spPr bwMode="auto">
                  <a:xfrm>
                    <a:off x="2582" y="2306"/>
                    <a:ext cx="556" cy="358"/>
                  </a:xfrm>
                  <a:prstGeom prst="rect">
                    <a:avLst/>
                  </a:prstGeom>
                  <a:solidFill>
                    <a:srgbClr val="4D4D4D"/>
                  </a:solidFill>
                  <a:ln w="6350">
                    <a:solidFill>
                      <a:srgbClr val="000000"/>
                    </a:solidFill>
                    <a:miter lim="800000"/>
                    <a:headEnd/>
                    <a:tailEnd/>
                  </a:ln>
                  <a:effectLst/>
                </p:spPr>
                <p:txBody>
                  <a:bodyPr wrap="none" anchor="ctr"/>
                  <a:lstStyle/>
                  <a:p>
                    <a:endParaRPr lang="ru-RU"/>
                  </a:p>
                </p:txBody>
              </p:sp>
              <p:sp>
                <p:nvSpPr>
                  <p:cNvPr id="123" name="Freeform 23"/>
                  <p:cNvSpPr>
                    <a:spLocks/>
                  </p:cNvSpPr>
                  <p:nvPr/>
                </p:nvSpPr>
                <p:spPr bwMode="auto">
                  <a:xfrm>
                    <a:off x="2662" y="1656"/>
                    <a:ext cx="338" cy="752"/>
                  </a:xfrm>
                  <a:custGeom>
                    <a:avLst/>
                    <a:gdLst/>
                    <a:ahLst/>
                    <a:cxnLst>
                      <a:cxn ang="0">
                        <a:pos x="338" y="750"/>
                      </a:cxn>
                      <a:cxn ang="0">
                        <a:pos x="231" y="752"/>
                      </a:cxn>
                      <a:cxn ang="0">
                        <a:pos x="110" y="741"/>
                      </a:cxn>
                      <a:cxn ang="0">
                        <a:pos x="2" y="705"/>
                      </a:cxn>
                      <a:cxn ang="0">
                        <a:pos x="0" y="21"/>
                      </a:cxn>
                      <a:cxn ang="0">
                        <a:pos x="272" y="0"/>
                      </a:cxn>
                      <a:cxn ang="0">
                        <a:pos x="335" y="752"/>
                      </a:cxn>
                    </a:cxnLst>
                    <a:rect l="0" t="0" r="r" b="b"/>
                    <a:pathLst>
                      <a:path w="338" h="752">
                        <a:moveTo>
                          <a:pt x="338" y="750"/>
                        </a:moveTo>
                        <a:lnTo>
                          <a:pt x="231" y="752"/>
                        </a:lnTo>
                        <a:lnTo>
                          <a:pt x="110" y="741"/>
                        </a:lnTo>
                        <a:lnTo>
                          <a:pt x="2" y="705"/>
                        </a:lnTo>
                        <a:lnTo>
                          <a:pt x="0" y="21"/>
                        </a:lnTo>
                        <a:lnTo>
                          <a:pt x="272" y="0"/>
                        </a:lnTo>
                        <a:lnTo>
                          <a:pt x="335" y="752"/>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nvGrpSpPr>
                  <p:cNvPr id="124" name="Group 24"/>
                  <p:cNvGrpSpPr>
                    <a:grpSpLocks/>
                  </p:cNvGrpSpPr>
                  <p:nvPr/>
                </p:nvGrpSpPr>
                <p:grpSpPr bwMode="auto">
                  <a:xfrm>
                    <a:off x="2695" y="1745"/>
                    <a:ext cx="212" cy="630"/>
                    <a:chOff x="2695" y="1745"/>
                    <a:chExt cx="212" cy="630"/>
                  </a:xfrm>
                </p:grpSpPr>
                <p:sp>
                  <p:nvSpPr>
                    <p:cNvPr id="128" name="Freeform 25"/>
                    <p:cNvSpPr>
                      <a:spLocks/>
                    </p:cNvSpPr>
                    <p:nvPr/>
                  </p:nvSpPr>
                  <p:spPr bwMode="auto">
                    <a:xfrm>
                      <a:off x="2779" y="1745"/>
                      <a:ext cx="128" cy="86"/>
                    </a:xfrm>
                    <a:custGeom>
                      <a:avLst/>
                      <a:gdLst/>
                      <a:ahLst/>
                      <a:cxnLst>
                        <a:cxn ang="0">
                          <a:pos x="0" y="0"/>
                        </a:cxn>
                        <a:cxn ang="0">
                          <a:pos x="16" y="32"/>
                        </a:cxn>
                        <a:cxn ang="0">
                          <a:pos x="48" y="0"/>
                        </a:cxn>
                      </a:cxnLst>
                      <a:rect l="0" t="0" r="r" b="b"/>
                      <a:pathLst>
                        <a:path w="49" h="33">
                          <a:moveTo>
                            <a:pt x="0" y="0"/>
                          </a:moveTo>
                          <a:lnTo>
                            <a:pt x="16" y="32"/>
                          </a:lnTo>
                          <a:lnTo>
                            <a:pt x="48"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29" name="Freeform 26"/>
                    <p:cNvSpPr>
                      <a:spLocks/>
                    </p:cNvSpPr>
                    <p:nvPr/>
                  </p:nvSpPr>
                  <p:spPr bwMode="auto">
                    <a:xfrm>
                      <a:off x="2695" y="1745"/>
                      <a:ext cx="86" cy="107"/>
                    </a:xfrm>
                    <a:custGeom>
                      <a:avLst/>
                      <a:gdLst/>
                      <a:ahLst/>
                      <a:cxnLst>
                        <a:cxn ang="0">
                          <a:pos x="32" y="0"/>
                        </a:cxn>
                        <a:cxn ang="0">
                          <a:pos x="16" y="24"/>
                        </a:cxn>
                        <a:cxn ang="0">
                          <a:pos x="8" y="40"/>
                        </a:cxn>
                        <a:cxn ang="0">
                          <a:pos x="0" y="16"/>
                        </a:cxn>
                      </a:cxnLst>
                      <a:rect l="0" t="0" r="r" b="b"/>
                      <a:pathLst>
                        <a:path w="33" h="41">
                          <a:moveTo>
                            <a:pt x="32" y="0"/>
                          </a:moveTo>
                          <a:lnTo>
                            <a:pt x="16" y="24"/>
                          </a:lnTo>
                          <a:lnTo>
                            <a:pt x="8" y="40"/>
                          </a:lnTo>
                          <a:lnTo>
                            <a:pt x="0" y="1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30" name="Freeform 27"/>
                    <p:cNvSpPr>
                      <a:spLocks/>
                    </p:cNvSpPr>
                    <p:nvPr/>
                  </p:nvSpPr>
                  <p:spPr bwMode="auto">
                    <a:xfrm>
                      <a:off x="2737" y="1766"/>
                      <a:ext cx="44" cy="609"/>
                    </a:xfrm>
                    <a:custGeom>
                      <a:avLst/>
                      <a:gdLst/>
                      <a:ahLst/>
                      <a:cxnLst>
                        <a:cxn ang="0">
                          <a:pos x="16" y="0"/>
                        </a:cxn>
                        <a:cxn ang="0">
                          <a:pos x="8" y="24"/>
                        </a:cxn>
                        <a:cxn ang="0">
                          <a:pos x="0" y="64"/>
                        </a:cxn>
                        <a:cxn ang="0">
                          <a:pos x="0" y="96"/>
                        </a:cxn>
                        <a:cxn ang="0">
                          <a:pos x="0" y="112"/>
                        </a:cxn>
                        <a:cxn ang="0">
                          <a:pos x="8" y="152"/>
                        </a:cxn>
                        <a:cxn ang="0">
                          <a:pos x="16" y="192"/>
                        </a:cxn>
                        <a:cxn ang="0">
                          <a:pos x="16" y="208"/>
                        </a:cxn>
                        <a:cxn ang="0">
                          <a:pos x="8" y="232"/>
                        </a:cxn>
                      </a:cxnLst>
                      <a:rect l="0" t="0" r="r" b="b"/>
                      <a:pathLst>
                        <a:path w="17" h="233">
                          <a:moveTo>
                            <a:pt x="16" y="0"/>
                          </a:moveTo>
                          <a:lnTo>
                            <a:pt x="8" y="24"/>
                          </a:lnTo>
                          <a:lnTo>
                            <a:pt x="0" y="64"/>
                          </a:lnTo>
                          <a:lnTo>
                            <a:pt x="0" y="96"/>
                          </a:lnTo>
                          <a:lnTo>
                            <a:pt x="0" y="112"/>
                          </a:lnTo>
                          <a:lnTo>
                            <a:pt x="8" y="152"/>
                          </a:lnTo>
                          <a:lnTo>
                            <a:pt x="16" y="192"/>
                          </a:lnTo>
                          <a:lnTo>
                            <a:pt x="16" y="208"/>
                          </a:lnTo>
                          <a:lnTo>
                            <a:pt x="8" y="232"/>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31" name="Freeform 28"/>
                    <p:cNvSpPr>
                      <a:spLocks/>
                    </p:cNvSpPr>
                    <p:nvPr/>
                  </p:nvSpPr>
                  <p:spPr bwMode="auto">
                    <a:xfrm>
                      <a:off x="2775" y="1797"/>
                      <a:ext cx="27" cy="138"/>
                    </a:xfrm>
                    <a:custGeom>
                      <a:avLst/>
                      <a:gdLst/>
                      <a:ahLst/>
                      <a:cxnLst>
                        <a:cxn ang="0">
                          <a:pos x="27" y="0"/>
                        </a:cxn>
                        <a:cxn ang="0">
                          <a:pos x="9" y="75"/>
                        </a:cxn>
                        <a:cxn ang="0">
                          <a:pos x="0" y="138"/>
                        </a:cxn>
                      </a:cxnLst>
                      <a:rect l="0" t="0" r="r" b="b"/>
                      <a:pathLst>
                        <a:path w="27" h="138">
                          <a:moveTo>
                            <a:pt x="27" y="0"/>
                          </a:moveTo>
                          <a:lnTo>
                            <a:pt x="9" y="75"/>
                          </a:lnTo>
                          <a:lnTo>
                            <a:pt x="0" y="138"/>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32" name="Freeform 29"/>
                    <p:cNvSpPr>
                      <a:spLocks/>
                    </p:cNvSpPr>
                    <p:nvPr/>
                  </p:nvSpPr>
                  <p:spPr bwMode="auto">
                    <a:xfrm>
                      <a:off x="2779" y="2017"/>
                      <a:ext cx="32" cy="194"/>
                    </a:xfrm>
                    <a:custGeom>
                      <a:avLst/>
                      <a:gdLst/>
                      <a:ahLst/>
                      <a:cxnLst>
                        <a:cxn ang="0">
                          <a:pos x="0" y="0"/>
                        </a:cxn>
                        <a:cxn ang="0">
                          <a:pos x="0" y="84"/>
                        </a:cxn>
                        <a:cxn ang="0">
                          <a:pos x="21" y="146"/>
                        </a:cxn>
                        <a:cxn ang="0">
                          <a:pos x="32" y="194"/>
                        </a:cxn>
                      </a:cxnLst>
                      <a:rect l="0" t="0" r="r" b="b"/>
                      <a:pathLst>
                        <a:path w="32" h="194">
                          <a:moveTo>
                            <a:pt x="0" y="0"/>
                          </a:moveTo>
                          <a:lnTo>
                            <a:pt x="0" y="84"/>
                          </a:lnTo>
                          <a:lnTo>
                            <a:pt x="21" y="146"/>
                          </a:lnTo>
                          <a:lnTo>
                            <a:pt x="32" y="194"/>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33" name="Freeform 30"/>
                    <p:cNvSpPr>
                      <a:spLocks/>
                    </p:cNvSpPr>
                    <p:nvPr/>
                  </p:nvSpPr>
                  <p:spPr bwMode="auto">
                    <a:xfrm>
                      <a:off x="2800" y="2277"/>
                      <a:ext cx="21" cy="95"/>
                    </a:xfrm>
                    <a:custGeom>
                      <a:avLst/>
                      <a:gdLst/>
                      <a:ahLst/>
                      <a:cxnLst>
                        <a:cxn ang="0">
                          <a:pos x="0" y="95"/>
                        </a:cxn>
                        <a:cxn ang="0">
                          <a:pos x="21" y="54"/>
                        </a:cxn>
                        <a:cxn ang="0">
                          <a:pos x="20" y="0"/>
                        </a:cxn>
                      </a:cxnLst>
                      <a:rect l="0" t="0" r="r" b="b"/>
                      <a:pathLst>
                        <a:path w="21" h="95">
                          <a:moveTo>
                            <a:pt x="0" y="95"/>
                          </a:moveTo>
                          <a:lnTo>
                            <a:pt x="21" y="54"/>
                          </a:lnTo>
                          <a:lnTo>
                            <a:pt x="2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125" name="Freeform 31"/>
                  <p:cNvSpPr>
                    <a:spLocks/>
                  </p:cNvSpPr>
                  <p:nvPr/>
                </p:nvSpPr>
                <p:spPr bwMode="auto">
                  <a:xfrm>
                    <a:off x="2946" y="2433"/>
                    <a:ext cx="65" cy="44"/>
                  </a:xfrm>
                  <a:custGeom>
                    <a:avLst/>
                    <a:gdLst/>
                    <a:ahLst/>
                    <a:cxnLst>
                      <a:cxn ang="0">
                        <a:pos x="0" y="16"/>
                      </a:cxn>
                      <a:cxn ang="0">
                        <a:pos x="0" y="0"/>
                      </a:cxn>
                      <a:cxn ang="0">
                        <a:pos x="16" y="0"/>
                      </a:cxn>
                      <a:cxn ang="0">
                        <a:pos x="24" y="16"/>
                      </a:cxn>
                      <a:cxn ang="0">
                        <a:pos x="0" y="16"/>
                      </a:cxn>
                    </a:cxnLst>
                    <a:rect l="0" t="0" r="r" b="b"/>
                    <a:pathLst>
                      <a:path w="25" h="17">
                        <a:moveTo>
                          <a:pt x="0" y="16"/>
                        </a:moveTo>
                        <a:lnTo>
                          <a:pt x="0" y="0"/>
                        </a:lnTo>
                        <a:lnTo>
                          <a:pt x="16" y="0"/>
                        </a:lnTo>
                        <a:lnTo>
                          <a:pt x="24" y="16"/>
                        </a:lnTo>
                        <a:lnTo>
                          <a:pt x="0" y="16"/>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126" name="Freeform 32"/>
                  <p:cNvSpPr>
                    <a:spLocks/>
                  </p:cNvSpPr>
                  <p:nvPr/>
                </p:nvSpPr>
                <p:spPr bwMode="auto">
                  <a:xfrm>
                    <a:off x="2841" y="2412"/>
                    <a:ext cx="87" cy="65"/>
                  </a:xfrm>
                  <a:custGeom>
                    <a:avLst/>
                    <a:gdLst/>
                    <a:ahLst/>
                    <a:cxnLst>
                      <a:cxn ang="0">
                        <a:pos x="32" y="24"/>
                      </a:cxn>
                      <a:cxn ang="0">
                        <a:pos x="32" y="8"/>
                      </a:cxn>
                      <a:cxn ang="0">
                        <a:pos x="0" y="0"/>
                      </a:cxn>
                      <a:cxn ang="0">
                        <a:pos x="0" y="16"/>
                      </a:cxn>
                      <a:cxn ang="0">
                        <a:pos x="16" y="24"/>
                      </a:cxn>
                      <a:cxn ang="0">
                        <a:pos x="32" y="24"/>
                      </a:cxn>
                    </a:cxnLst>
                    <a:rect l="0" t="0" r="r" b="b"/>
                    <a:pathLst>
                      <a:path w="33" h="25">
                        <a:moveTo>
                          <a:pt x="32" y="24"/>
                        </a:moveTo>
                        <a:lnTo>
                          <a:pt x="32" y="8"/>
                        </a:lnTo>
                        <a:lnTo>
                          <a:pt x="0" y="0"/>
                        </a:lnTo>
                        <a:lnTo>
                          <a:pt x="0" y="16"/>
                        </a:lnTo>
                        <a:lnTo>
                          <a:pt x="16" y="24"/>
                        </a:lnTo>
                        <a:lnTo>
                          <a:pt x="32" y="24"/>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127" name="Freeform 33"/>
                  <p:cNvSpPr>
                    <a:spLocks/>
                  </p:cNvSpPr>
                  <p:nvPr/>
                </p:nvSpPr>
                <p:spPr bwMode="auto">
                  <a:xfrm>
                    <a:off x="2695" y="2391"/>
                    <a:ext cx="128" cy="86"/>
                  </a:xfrm>
                  <a:custGeom>
                    <a:avLst/>
                    <a:gdLst/>
                    <a:ahLst/>
                    <a:cxnLst>
                      <a:cxn ang="0">
                        <a:pos x="48" y="8"/>
                      </a:cxn>
                      <a:cxn ang="0">
                        <a:pos x="16" y="8"/>
                      </a:cxn>
                      <a:cxn ang="0">
                        <a:pos x="16" y="0"/>
                      </a:cxn>
                      <a:cxn ang="0">
                        <a:pos x="0" y="0"/>
                      </a:cxn>
                      <a:cxn ang="0">
                        <a:pos x="0" y="24"/>
                      </a:cxn>
                      <a:cxn ang="0">
                        <a:pos x="8" y="24"/>
                      </a:cxn>
                      <a:cxn ang="0">
                        <a:pos x="16" y="24"/>
                      </a:cxn>
                      <a:cxn ang="0">
                        <a:pos x="48" y="32"/>
                      </a:cxn>
                      <a:cxn ang="0">
                        <a:pos x="48" y="8"/>
                      </a:cxn>
                    </a:cxnLst>
                    <a:rect l="0" t="0" r="r" b="b"/>
                    <a:pathLst>
                      <a:path w="49" h="33">
                        <a:moveTo>
                          <a:pt x="48" y="8"/>
                        </a:moveTo>
                        <a:lnTo>
                          <a:pt x="16" y="8"/>
                        </a:lnTo>
                        <a:lnTo>
                          <a:pt x="16" y="0"/>
                        </a:lnTo>
                        <a:lnTo>
                          <a:pt x="0" y="0"/>
                        </a:lnTo>
                        <a:lnTo>
                          <a:pt x="0" y="24"/>
                        </a:lnTo>
                        <a:lnTo>
                          <a:pt x="8" y="24"/>
                        </a:lnTo>
                        <a:lnTo>
                          <a:pt x="16" y="24"/>
                        </a:lnTo>
                        <a:lnTo>
                          <a:pt x="48" y="32"/>
                        </a:lnTo>
                        <a:lnTo>
                          <a:pt x="48" y="8"/>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121" name="Freeform 34"/>
                <p:cNvSpPr>
                  <a:spLocks/>
                </p:cNvSpPr>
                <p:nvPr/>
              </p:nvSpPr>
              <p:spPr bwMode="auto">
                <a:xfrm>
                  <a:off x="2639" y="1548"/>
                  <a:ext cx="271" cy="197"/>
                </a:xfrm>
                <a:custGeom>
                  <a:avLst/>
                  <a:gdLst/>
                  <a:ahLst/>
                  <a:cxnLst>
                    <a:cxn ang="0">
                      <a:pos x="56" y="156"/>
                    </a:cxn>
                    <a:cxn ang="0">
                      <a:pos x="0" y="5"/>
                    </a:cxn>
                    <a:cxn ang="0">
                      <a:pos x="271" y="0"/>
                    </a:cxn>
                    <a:cxn ang="0">
                      <a:pos x="244" y="114"/>
                    </a:cxn>
                    <a:cxn ang="0">
                      <a:pos x="205" y="165"/>
                    </a:cxn>
                    <a:cxn ang="0">
                      <a:pos x="140" y="197"/>
                    </a:cxn>
                    <a:cxn ang="0">
                      <a:pos x="88" y="186"/>
                    </a:cxn>
                    <a:cxn ang="0">
                      <a:pos x="56" y="156"/>
                    </a:cxn>
                  </a:cxnLst>
                  <a:rect l="0" t="0" r="r" b="b"/>
                  <a:pathLst>
                    <a:path w="271" h="197">
                      <a:moveTo>
                        <a:pt x="56" y="156"/>
                      </a:moveTo>
                      <a:lnTo>
                        <a:pt x="0" y="5"/>
                      </a:lnTo>
                      <a:lnTo>
                        <a:pt x="271" y="0"/>
                      </a:lnTo>
                      <a:lnTo>
                        <a:pt x="244" y="114"/>
                      </a:lnTo>
                      <a:lnTo>
                        <a:pt x="205" y="165"/>
                      </a:lnTo>
                      <a:lnTo>
                        <a:pt x="140" y="197"/>
                      </a:lnTo>
                      <a:lnTo>
                        <a:pt x="88" y="186"/>
                      </a:lnTo>
                      <a:lnTo>
                        <a:pt x="56" y="156"/>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97" name="Group 35"/>
              <p:cNvGrpSpPr>
                <a:grpSpLocks/>
              </p:cNvGrpSpPr>
              <p:nvPr/>
            </p:nvGrpSpPr>
            <p:grpSpPr bwMode="auto">
              <a:xfrm>
                <a:off x="371" y="1229"/>
                <a:ext cx="537" cy="648"/>
                <a:chOff x="2339" y="1695"/>
                <a:chExt cx="1066" cy="1296"/>
              </a:xfrm>
            </p:grpSpPr>
            <p:grpSp>
              <p:nvGrpSpPr>
                <p:cNvPr id="113" name="Group 36"/>
                <p:cNvGrpSpPr>
                  <a:grpSpLocks/>
                </p:cNvGrpSpPr>
                <p:nvPr/>
              </p:nvGrpSpPr>
              <p:grpSpPr bwMode="auto">
                <a:xfrm>
                  <a:off x="2339" y="1733"/>
                  <a:ext cx="359" cy="1258"/>
                  <a:chOff x="2339" y="1733"/>
                  <a:chExt cx="359" cy="1258"/>
                </a:xfrm>
              </p:grpSpPr>
              <p:sp>
                <p:nvSpPr>
                  <p:cNvPr id="118" name="Freeform 37"/>
                  <p:cNvSpPr>
                    <a:spLocks/>
                  </p:cNvSpPr>
                  <p:nvPr/>
                </p:nvSpPr>
                <p:spPr bwMode="auto">
                  <a:xfrm>
                    <a:off x="2339" y="1733"/>
                    <a:ext cx="359" cy="1258"/>
                  </a:xfrm>
                  <a:custGeom>
                    <a:avLst/>
                    <a:gdLst/>
                    <a:ahLst/>
                    <a:cxnLst>
                      <a:cxn ang="0">
                        <a:pos x="136" y="0"/>
                      </a:cxn>
                      <a:cxn ang="0">
                        <a:pos x="120" y="8"/>
                      </a:cxn>
                      <a:cxn ang="0">
                        <a:pos x="96" y="16"/>
                      </a:cxn>
                      <a:cxn ang="0">
                        <a:pos x="56" y="32"/>
                      </a:cxn>
                      <a:cxn ang="0">
                        <a:pos x="48" y="40"/>
                      </a:cxn>
                      <a:cxn ang="0">
                        <a:pos x="40" y="48"/>
                      </a:cxn>
                      <a:cxn ang="0">
                        <a:pos x="40" y="128"/>
                      </a:cxn>
                      <a:cxn ang="0">
                        <a:pos x="32" y="168"/>
                      </a:cxn>
                      <a:cxn ang="0">
                        <a:pos x="24" y="232"/>
                      </a:cxn>
                      <a:cxn ang="0">
                        <a:pos x="16" y="280"/>
                      </a:cxn>
                      <a:cxn ang="0">
                        <a:pos x="16" y="320"/>
                      </a:cxn>
                      <a:cxn ang="0">
                        <a:pos x="16" y="360"/>
                      </a:cxn>
                      <a:cxn ang="0">
                        <a:pos x="16" y="384"/>
                      </a:cxn>
                      <a:cxn ang="0">
                        <a:pos x="0" y="416"/>
                      </a:cxn>
                      <a:cxn ang="0">
                        <a:pos x="0" y="424"/>
                      </a:cxn>
                      <a:cxn ang="0">
                        <a:pos x="24" y="432"/>
                      </a:cxn>
                      <a:cxn ang="0">
                        <a:pos x="32" y="440"/>
                      </a:cxn>
                      <a:cxn ang="0">
                        <a:pos x="32" y="464"/>
                      </a:cxn>
                      <a:cxn ang="0">
                        <a:pos x="40" y="472"/>
                      </a:cxn>
                      <a:cxn ang="0">
                        <a:pos x="56" y="480"/>
                      </a:cxn>
                      <a:cxn ang="0">
                        <a:pos x="72" y="480"/>
                      </a:cxn>
                      <a:cxn ang="0">
                        <a:pos x="88" y="480"/>
                      </a:cxn>
                      <a:cxn ang="0">
                        <a:pos x="96" y="456"/>
                      </a:cxn>
                      <a:cxn ang="0">
                        <a:pos x="104" y="416"/>
                      </a:cxn>
                      <a:cxn ang="0">
                        <a:pos x="120" y="360"/>
                      </a:cxn>
                      <a:cxn ang="0">
                        <a:pos x="136" y="296"/>
                      </a:cxn>
                      <a:cxn ang="0">
                        <a:pos x="136" y="264"/>
                      </a:cxn>
                      <a:cxn ang="0">
                        <a:pos x="136" y="216"/>
                      </a:cxn>
                      <a:cxn ang="0">
                        <a:pos x="136" y="80"/>
                      </a:cxn>
                      <a:cxn ang="0">
                        <a:pos x="136" y="16"/>
                      </a:cxn>
                      <a:cxn ang="0">
                        <a:pos x="136" y="0"/>
                      </a:cxn>
                    </a:cxnLst>
                    <a:rect l="0" t="0" r="r" b="b"/>
                    <a:pathLst>
                      <a:path w="137" h="481">
                        <a:moveTo>
                          <a:pt x="136" y="0"/>
                        </a:moveTo>
                        <a:lnTo>
                          <a:pt x="120" y="8"/>
                        </a:lnTo>
                        <a:lnTo>
                          <a:pt x="96" y="16"/>
                        </a:lnTo>
                        <a:lnTo>
                          <a:pt x="56" y="32"/>
                        </a:lnTo>
                        <a:lnTo>
                          <a:pt x="48" y="40"/>
                        </a:lnTo>
                        <a:lnTo>
                          <a:pt x="40" y="48"/>
                        </a:lnTo>
                        <a:lnTo>
                          <a:pt x="40" y="128"/>
                        </a:lnTo>
                        <a:lnTo>
                          <a:pt x="32" y="168"/>
                        </a:lnTo>
                        <a:lnTo>
                          <a:pt x="24" y="232"/>
                        </a:lnTo>
                        <a:lnTo>
                          <a:pt x="16" y="280"/>
                        </a:lnTo>
                        <a:lnTo>
                          <a:pt x="16" y="320"/>
                        </a:lnTo>
                        <a:lnTo>
                          <a:pt x="16" y="360"/>
                        </a:lnTo>
                        <a:lnTo>
                          <a:pt x="16" y="384"/>
                        </a:lnTo>
                        <a:lnTo>
                          <a:pt x="0" y="416"/>
                        </a:lnTo>
                        <a:lnTo>
                          <a:pt x="0" y="424"/>
                        </a:lnTo>
                        <a:lnTo>
                          <a:pt x="24" y="432"/>
                        </a:lnTo>
                        <a:lnTo>
                          <a:pt x="32" y="440"/>
                        </a:lnTo>
                        <a:lnTo>
                          <a:pt x="32" y="464"/>
                        </a:lnTo>
                        <a:lnTo>
                          <a:pt x="40" y="472"/>
                        </a:lnTo>
                        <a:lnTo>
                          <a:pt x="56" y="480"/>
                        </a:lnTo>
                        <a:lnTo>
                          <a:pt x="72" y="480"/>
                        </a:lnTo>
                        <a:lnTo>
                          <a:pt x="88" y="480"/>
                        </a:lnTo>
                        <a:lnTo>
                          <a:pt x="96" y="456"/>
                        </a:lnTo>
                        <a:lnTo>
                          <a:pt x="104" y="416"/>
                        </a:lnTo>
                        <a:lnTo>
                          <a:pt x="120" y="360"/>
                        </a:lnTo>
                        <a:lnTo>
                          <a:pt x="136" y="296"/>
                        </a:lnTo>
                        <a:lnTo>
                          <a:pt x="136" y="264"/>
                        </a:lnTo>
                        <a:lnTo>
                          <a:pt x="136" y="216"/>
                        </a:lnTo>
                        <a:lnTo>
                          <a:pt x="136" y="80"/>
                        </a:lnTo>
                        <a:lnTo>
                          <a:pt x="136" y="16"/>
                        </a:lnTo>
                        <a:lnTo>
                          <a:pt x="136" y="0"/>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119" name="Freeform 38"/>
                  <p:cNvSpPr>
                    <a:spLocks/>
                  </p:cNvSpPr>
                  <p:nvPr/>
                </p:nvSpPr>
                <p:spPr bwMode="auto">
                  <a:xfrm>
                    <a:off x="2402" y="2038"/>
                    <a:ext cx="191" cy="839"/>
                  </a:xfrm>
                  <a:custGeom>
                    <a:avLst/>
                    <a:gdLst/>
                    <a:ahLst/>
                    <a:cxnLst>
                      <a:cxn ang="0">
                        <a:pos x="40" y="0"/>
                      </a:cxn>
                      <a:cxn ang="0">
                        <a:pos x="40" y="32"/>
                      </a:cxn>
                      <a:cxn ang="0">
                        <a:pos x="48" y="64"/>
                      </a:cxn>
                      <a:cxn ang="0">
                        <a:pos x="48" y="96"/>
                      </a:cxn>
                      <a:cxn ang="0">
                        <a:pos x="40" y="136"/>
                      </a:cxn>
                      <a:cxn ang="0">
                        <a:pos x="32" y="184"/>
                      </a:cxn>
                      <a:cxn ang="0">
                        <a:pos x="24" y="208"/>
                      </a:cxn>
                      <a:cxn ang="0">
                        <a:pos x="16" y="224"/>
                      </a:cxn>
                      <a:cxn ang="0">
                        <a:pos x="16" y="264"/>
                      </a:cxn>
                      <a:cxn ang="0">
                        <a:pos x="8" y="296"/>
                      </a:cxn>
                      <a:cxn ang="0">
                        <a:pos x="0" y="320"/>
                      </a:cxn>
                      <a:cxn ang="0">
                        <a:pos x="8" y="320"/>
                      </a:cxn>
                      <a:cxn ang="0">
                        <a:pos x="16" y="296"/>
                      </a:cxn>
                      <a:cxn ang="0">
                        <a:pos x="16" y="264"/>
                      </a:cxn>
                      <a:cxn ang="0">
                        <a:pos x="32" y="224"/>
                      </a:cxn>
                      <a:cxn ang="0">
                        <a:pos x="40" y="168"/>
                      </a:cxn>
                      <a:cxn ang="0">
                        <a:pos x="48" y="120"/>
                      </a:cxn>
                      <a:cxn ang="0">
                        <a:pos x="48" y="96"/>
                      </a:cxn>
                      <a:cxn ang="0">
                        <a:pos x="64" y="64"/>
                      </a:cxn>
                      <a:cxn ang="0">
                        <a:pos x="64" y="48"/>
                      </a:cxn>
                      <a:cxn ang="0">
                        <a:pos x="72" y="32"/>
                      </a:cxn>
                      <a:cxn ang="0">
                        <a:pos x="64" y="0"/>
                      </a:cxn>
                      <a:cxn ang="0">
                        <a:pos x="64" y="32"/>
                      </a:cxn>
                      <a:cxn ang="0">
                        <a:pos x="64" y="48"/>
                      </a:cxn>
                      <a:cxn ang="0">
                        <a:pos x="56" y="56"/>
                      </a:cxn>
                      <a:cxn ang="0">
                        <a:pos x="48" y="32"/>
                      </a:cxn>
                      <a:cxn ang="0">
                        <a:pos x="40" y="0"/>
                      </a:cxn>
                    </a:cxnLst>
                    <a:rect l="0" t="0" r="r" b="b"/>
                    <a:pathLst>
                      <a:path w="73" h="321">
                        <a:moveTo>
                          <a:pt x="40" y="0"/>
                        </a:moveTo>
                        <a:lnTo>
                          <a:pt x="40" y="32"/>
                        </a:lnTo>
                        <a:lnTo>
                          <a:pt x="48" y="64"/>
                        </a:lnTo>
                        <a:lnTo>
                          <a:pt x="48" y="96"/>
                        </a:lnTo>
                        <a:lnTo>
                          <a:pt x="40" y="136"/>
                        </a:lnTo>
                        <a:lnTo>
                          <a:pt x="32" y="184"/>
                        </a:lnTo>
                        <a:lnTo>
                          <a:pt x="24" y="208"/>
                        </a:lnTo>
                        <a:lnTo>
                          <a:pt x="16" y="224"/>
                        </a:lnTo>
                        <a:lnTo>
                          <a:pt x="16" y="264"/>
                        </a:lnTo>
                        <a:lnTo>
                          <a:pt x="8" y="296"/>
                        </a:lnTo>
                        <a:lnTo>
                          <a:pt x="0" y="320"/>
                        </a:lnTo>
                        <a:lnTo>
                          <a:pt x="8" y="320"/>
                        </a:lnTo>
                        <a:lnTo>
                          <a:pt x="16" y="296"/>
                        </a:lnTo>
                        <a:lnTo>
                          <a:pt x="16" y="264"/>
                        </a:lnTo>
                        <a:lnTo>
                          <a:pt x="32" y="224"/>
                        </a:lnTo>
                        <a:lnTo>
                          <a:pt x="40" y="168"/>
                        </a:lnTo>
                        <a:lnTo>
                          <a:pt x="48" y="120"/>
                        </a:lnTo>
                        <a:lnTo>
                          <a:pt x="48" y="96"/>
                        </a:lnTo>
                        <a:lnTo>
                          <a:pt x="64" y="64"/>
                        </a:lnTo>
                        <a:lnTo>
                          <a:pt x="64" y="48"/>
                        </a:lnTo>
                        <a:lnTo>
                          <a:pt x="72" y="32"/>
                        </a:lnTo>
                        <a:lnTo>
                          <a:pt x="64" y="0"/>
                        </a:lnTo>
                        <a:lnTo>
                          <a:pt x="64" y="32"/>
                        </a:lnTo>
                        <a:lnTo>
                          <a:pt x="64" y="48"/>
                        </a:lnTo>
                        <a:lnTo>
                          <a:pt x="56" y="56"/>
                        </a:lnTo>
                        <a:lnTo>
                          <a:pt x="48" y="32"/>
                        </a:lnTo>
                        <a:lnTo>
                          <a:pt x="40"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grpSp>
            <p:grpSp>
              <p:nvGrpSpPr>
                <p:cNvPr id="114" name="Group 39"/>
                <p:cNvGrpSpPr>
                  <a:grpSpLocks/>
                </p:cNvGrpSpPr>
                <p:nvPr/>
              </p:nvGrpSpPr>
              <p:grpSpPr bwMode="auto">
                <a:xfrm>
                  <a:off x="2898" y="1695"/>
                  <a:ext cx="507" cy="960"/>
                  <a:chOff x="2898" y="1695"/>
                  <a:chExt cx="507" cy="960"/>
                </a:xfrm>
              </p:grpSpPr>
              <p:sp>
                <p:nvSpPr>
                  <p:cNvPr id="115" name="Freeform 40"/>
                  <p:cNvSpPr>
                    <a:spLocks/>
                  </p:cNvSpPr>
                  <p:nvPr/>
                </p:nvSpPr>
                <p:spPr bwMode="auto">
                  <a:xfrm>
                    <a:off x="2898" y="1695"/>
                    <a:ext cx="300" cy="906"/>
                  </a:xfrm>
                  <a:custGeom>
                    <a:avLst/>
                    <a:gdLst/>
                    <a:ahLst/>
                    <a:cxnLst>
                      <a:cxn ang="0">
                        <a:pos x="300" y="102"/>
                      </a:cxn>
                      <a:cxn ang="0">
                        <a:pos x="264" y="48"/>
                      </a:cxn>
                      <a:cxn ang="0">
                        <a:pos x="222" y="30"/>
                      </a:cxn>
                      <a:cxn ang="0">
                        <a:pos x="96" y="12"/>
                      </a:cxn>
                      <a:cxn ang="0">
                        <a:pos x="12" y="0"/>
                      </a:cxn>
                      <a:cxn ang="0">
                        <a:pos x="0" y="171"/>
                      </a:cxn>
                      <a:cxn ang="0">
                        <a:pos x="48" y="345"/>
                      </a:cxn>
                      <a:cxn ang="0">
                        <a:pos x="48" y="426"/>
                      </a:cxn>
                      <a:cxn ang="0">
                        <a:pos x="72" y="543"/>
                      </a:cxn>
                      <a:cxn ang="0">
                        <a:pos x="63" y="648"/>
                      </a:cxn>
                      <a:cxn ang="0">
                        <a:pos x="87" y="720"/>
                      </a:cxn>
                      <a:cxn ang="0">
                        <a:pos x="168" y="837"/>
                      </a:cxn>
                      <a:cxn ang="0">
                        <a:pos x="219" y="882"/>
                      </a:cxn>
                      <a:cxn ang="0">
                        <a:pos x="267" y="906"/>
                      </a:cxn>
                      <a:cxn ang="0">
                        <a:pos x="252" y="741"/>
                      </a:cxn>
                      <a:cxn ang="0">
                        <a:pos x="237" y="579"/>
                      </a:cxn>
                      <a:cxn ang="0">
                        <a:pos x="249" y="441"/>
                      </a:cxn>
                      <a:cxn ang="0">
                        <a:pos x="270" y="267"/>
                      </a:cxn>
                      <a:cxn ang="0">
                        <a:pos x="300" y="102"/>
                      </a:cxn>
                    </a:cxnLst>
                    <a:rect l="0" t="0" r="r" b="b"/>
                    <a:pathLst>
                      <a:path w="300" h="906">
                        <a:moveTo>
                          <a:pt x="300" y="102"/>
                        </a:moveTo>
                        <a:lnTo>
                          <a:pt x="264" y="48"/>
                        </a:lnTo>
                        <a:lnTo>
                          <a:pt x="222" y="30"/>
                        </a:lnTo>
                        <a:lnTo>
                          <a:pt x="96" y="12"/>
                        </a:lnTo>
                        <a:lnTo>
                          <a:pt x="12" y="0"/>
                        </a:lnTo>
                        <a:lnTo>
                          <a:pt x="0" y="171"/>
                        </a:lnTo>
                        <a:lnTo>
                          <a:pt x="48" y="345"/>
                        </a:lnTo>
                        <a:lnTo>
                          <a:pt x="48" y="426"/>
                        </a:lnTo>
                        <a:lnTo>
                          <a:pt x="72" y="543"/>
                        </a:lnTo>
                        <a:lnTo>
                          <a:pt x="63" y="648"/>
                        </a:lnTo>
                        <a:lnTo>
                          <a:pt x="87" y="720"/>
                        </a:lnTo>
                        <a:lnTo>
                          <a:pt x="168" y="837"/>
                        </a:lnTo>
                        <a:lnTo>
                          <a:pt x="219" y="882"/>
                        </a:lnTo>
                        <a:lnTo>
                          <a:pt x="267" y="906"/>
                        </a:lnTo>
                        <a:lnTo>
                          <a:pt x="252" y="741"/>
                        </a:lnTo>
                        <a:lnTo>
                          <a:pt x="237" y="579"/>
                        </a:lnTo>
                        <a:lnTo>
                          <a:pt x="249" y="441"/>
                        </a:lnTo>
                        <a:lnTo>
                          <a:pt x="270" y="267"/>
                        </a:lnTo>
                        <a:lnTo>
                          <a:pt x="300" y="102"/>
                        </a:lnTo>
                        <a:close/>
                      </a:path>
                    </a:pathLst>
                  </a:custGeom>
                  <a:solidFill>
                    <a:srgbClr val="339966"/>
                  </a:solidFill>
                  <a:ln w="6350" cap="flat" cmpd="sng">
                    <a:solidFill>
                      <a:srgbClr val="000000"/>
                    </a:solidFill>
                    <a:prstDash val="solid"/>
                    <a:round/>
                    <a:headEnd/>
                    <a:tailEnd/>
                  </a:ln>
                  <a:effectLst/>
                </p:spPr>
                <p:txBody>
                  <a:bodyPr wrap="none" anchor="ctr"/>
                  <a:lstStyle/>
                  <a:p>
                    <a:endParaRPr lang="ru-RU"/>
                  </a:p>
                </p:txBody>
              </p:sp>
              <p:sp>
                <p:nvSpPr>
                  <p:cNvPr id="116" name="Freeform 41"/>
                  <p:cNvSpPr>
                    <a:spLocks/>
                  </p:cNvSpPr>
                  <p:nvPr/>
                </p:nvSpPr>
                <p:spPr bwMode="auto">
                  <a:xfrm>
                    <a:off x="3009" y="1975"/>
                    <a:ext cx="149" cy="568"/>
                  </a:xfrm>
                  <a:custGeom>
                    <a:avLst/>
                    <a:gdLst/>
                    <a:ahLst/>
                    <a:cxnLst>
                      <a:cxn ang="0">
                        <a:pos x="14" y="0"/>
                      </a:cxn>
                      <a:cxn ang="0">
                        <a:pos x="35" y="77"/>
                      </a:cxn>
                      <a:cxn ang="0">
                        <a:pos x="42" y="139"/>
                      </a:cxn>
                      <a:cxn ang="0">
                        <a:pos x="42" y="170"/>
                      </a:cxn>
                      <a:cxn ang="0">
                        <a:pos x="28" y="139"/>
                      </a:cxn>
                      <a:cxn ang="0">
                        <a:pos x="21" y="116"/>
                      </a:cxn>
                      <a:cxn ang="0">
                        <a:pos x="14" y="123"/>
                      </a:cxn>
                      <a:cxn ang="0">
                        <a:pos x="21" y="147"/>
                      </a:cxn>
                      <a:cxn ang="0">
                        <a:pos x="28" y="170"/>
                      </a:cxn>
                      <a:cxn ang="0">
                        <a:pos x="35" y="185"/>
                      </a:cxn>
                      <a:cxn ang="0">
                        <a:pos x="21" y="177"/>
                      </a:cxn>
                      <a:cxn ang="0">
                        <a:pos x="14" y="154"/>
                      </a:cxn>
                      <a:cxn ang="0">
                        <a:pos x="0" y="139"/>
                      </a:cxn>
                      <a:cxn ang="0">
                        <a:pos x="0" y="162"/>
                      </a:cxn>
                      <a:cxn ang="0">
                        <a:pos x="14" y="185"/>
                      </a:cxn>
                      <a:cxn ang="0">
                        <a:pos x="28" y="216"/>
                      </a:cxn>
                      <a:cxn ang="0">
                        <a:pos x="42" y="185"/>
                      </a:cxn>
                      <a:cxn ang="0">
                        <a:pos x="56" y="177"/>
                      </a:cxn>
                      <a:cxn ang="0">
                        <a:pos x="49" y="139"/>
                      </a:cxn>
                      <a:cxn ang="0">
                        <a:pos x="49" y="93"/>
                      </a:cxn>
                      <a:cxn ang="0">
                        <a:pos x="49" y="69"/>
                      </a:cxn>
                      <a:cxn ang="0">
                        <a:pos x="49" y="54"/>
                      </a:cxn>
                      <a:cxn ang="0">
                        <a:pos x="49" y="15"/>
                      </a:cxn>
                      <a:cxn ang="0">
                        <a:pos x="49" y="54"/>
                      </a:cxn>
                      <a:cxn ang="0">
                        <a:pos x="42" y="77"/>
                      </a:cxn>
                      <a:cxn ang="0">
                        <a:pos x="14" y="0"/>
                      </a:cxn>
                    </a:cxnLst>
                    <a:rect l="0" t="0" r="r" b="b"/>
                    <a:pathLst>
                      <a:path w="57" h="217">
                        <a:moveTo>
                          <a:pt x="14" y="0"/>
                        </a:moveTo>
                        <a:lnTo>
                          <a:pt x="35" y="77"/>
                        </a:lnTo>
                        <a:lnTo>
                          <a:pt x="42" y="139"/>
                        </a:lnTo>
                        <a:lnTo>
                          <a:pt x="42" y="170"/>
                        </a:lnTo>
                        <a:lnTo>
                          <a:pt x="28" y="139"/>
                        </a:lnTo>
                        <a:lnTo>
                          <a:pt x="21" y="116"/>
                        </a:lnTo>
                        <a:lnTo>
                          <a:pt x="14" y="123"/>
                        </a:lnTo>
                        <a:lnTo>
                          <a:pt x="21" y="147"/>
                        </a:lnTo>
                        <a:lnTo>
                          <a:pt x="28" y="170"/>
                        </a:lnTo>
                        <a:lnTo>
                          <a:pt x="35" y="185"/>
                        </a:lnTo>
                        <a:lnTo>
                          <a:pt x="21" y="177"/>
                        </a:lnTo>
                        <a:lnTo>
                          <a:pt x="14" y="154"/>
                        </a:lnTo>
                        <a:lnTo>
                          <a:pt x="0" y="139"/>
                        </a:lnTo>
                        <a:lnTo>
                          <a:pt x="0" y="162"/>
                        </a:lnTo>
                        <a:lnTo>
                          <a:pt x="14" y="185"/>
                        </a:lnTo>
                        <a:lnTo>
                          <a:pt x="28" y="216"/>
                        </a:lnTo>
                        <a:lnTo>
                          <a:pt x="42" y="185"/>
                        </a:lnTo>
                        <a:lnTo>
                          <a:pt x="56" y="177"/>
                        </a:lnTo>
                        <a:lnTo>
                          <a:pt x="49" y="139"/>
                        </a:lnTo>
                        <a:lnTo>
                          <a:pt x="49" y="93"/>
                        </a:lnTo>
                        <a:lnTo>
                          <a:pt x="49" y="69"/>
                        </a:lnTo>
                        <a:lnTo>
                          <a:pt x="49" y="54"/>
                        </a:lnTo>
                        <a:lnTo>
                          <a:pt x="49" y="15"/>
                        </a:lnTo>
                        <a:lnTo>
                          <a:pt x="49" y="54"/>
                        </a:lnTo>
                        <a:lnTo>
                          <a:pt x="42" y="77"/>
                        </a:lnTo>
                        <a:lnTo>
                          <a:pt x="14"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sp>
                <p:nvSpPr>
                  <p:cNvPr id="117" name="Freeform 42"/>
                  <p:cNvSpPr>
                    <a:spLocks/>
                  </p:cNvSpPr>
                  <p:nvPr/>
                </p:nvSpPr>
                <p:spPr bwMode="auto">
                  <a:xfrm>
                    <a:off x="3129" y="1809"/>
                    <a:ext cx="276" cy="846"/>
                  </a:xfrm>
                  <a:custGeom>
                    <a:avLst/>
                    <a:gdLst/>
                    <a:ahLst/>
                    <a:cxnLst>
                      <a:cxn ang="0">
                        <a:pos x="63" y="0"/>
                      </a:cxn>
                      <a:cxn ang="0">
                        <a:pos x="78" y="39"/>
                      </a:cxn>
                      <a:cxn ang="0">
                        <a:pos x="114" y="90"/>
                      </a:cxn>
                      <a:cxn ang="0">
                        <a:pos x="162" y="213"/>
                      </a:cxn>
                      <a:cxn ang="0">
                        <a:pos x="225" y="351"/>
                      </a:cxn>
                      <a:cxn ang="0">
                        <a:pos x="246" y="444"/>
                      </a:cxn>
                      <a:cxn ang="0">
                        <a:pos x="252" y="513"/>
                      </a:cxn>
                      <a:cxn ang="0">
                        <a:pos x="276" y="540"/>
                      </a:cxn>
                      <a:cxn ang="0">
                        <a:pos x="267" y="573"/>
                      </a:cxn>
                      <a:cxn ang="0">
                        <a:pos x="114" y="828"/>
                      </a:cxn>
                      <a:cxn ang="0">
                        <a:pos x="54" y="846"/>
                      </a:cxn>
                      <a:cxn ang="0">
                        <a:pos x="39" y="804"/>
                      </a:cxn>
                      <a:cxn ang="0">
                        <a:pos x="0" y="771"/>
                      </a:cxn>
                      <a:cxn ang="0">
                        <a:pos x="12" y="678"/>
                      </a:cxn>
                      <a:cxn ang="0">
                        <a:pos x="45" y="642"/>
                      </a:cxn>
                      <a:cxn ang="0">
                        <a:pos x="54" y="579"/>
                      </a:cxn>
                      <a:cxn ang="0">
                        <a:pos x="78" y="561"/>
                      </a:cxn>
                      <a:cxn ang="0">
                        <a:pos x="108" y="480"/>
                      </a:cxn>
                      <a:cxn ang="0">
                        <a:pos x="84" y="480"/>
                      </a:cxn>
                      <a:cxn ang="0">
                        <a:pos x="66" y="453"/>
                      </a:cxn>
                      <a:cxn ang="0">
                        <a:pos x="66" y="423"/>
                      </a:cxn>
                      <a:cxn ang="0">
                        <a:pos x="6" y="297"/>
                      </a:cxn>
                    </a:cxnLst>
                    <a:rect l="0" t="0" r="r" b="b"/>
                    <a:pathLst>
                      <a:path w="276" h="846">
                        <a:moveTo>
                          <a:pt x="63" y="0"/>
                        </a:moveTo>
                        <a:lnTo>
                          <a:pt x="78" y="39"/>
                        </a:lnTo>
                        <a:lnTo>
                          <a:pt x="114" y="90"/>
                        </a:lnTo>
                        <a:lnTo>
                          <a:pt x="162" y="213"/>
                        </a:lnTo>
                        <a:lnTo>
                          <a:pt x="225" y="351"/>
                        </a:lnTo>
                        <a:lnTo>
                          <a:pt x="246" y="444"/>
                        </a:lnTo>
                        <a:lnTo>
                          <a:pt x="252" y="513"/>
                        </a:lnTo>
                        <a:lnTo>
                          <a:pt x="276" y="540"/>
                        </a:lnTo>
                        <a:lnTo>
                          <a:pt x="267" y="573"/>
                        </a:lnTo>
                        <a:lnTo>
                          <a:pt x="114" y="828"/>
                        </a:lnTo>
                        <a:lnTo>
                          <a:pt x="54" y="846"/>
                        </a:lnTo>
                        <a:lnTo>
                          <a:pt x="39" y="804"/>
                        </a:lnTo>
                        <a:lnTo>
                          <a:pt x="0" y="771"/>
                        </a:lnTo>
                        <a:lnTo>
                          <a:pt x="12" y="678"/>
                        </a:lnTo>
                        <a:lnTo>
                          <a:pt x="45" y="642"/>
                        </a:lnTo>
                        <a:lnTo>
                          <a:pt x="54" y="579"/>
                        </a:lnTo>
                        <a:lnTo>
                          <a:pt x="78" y="561"/>
                        </a:lnTo>
                        <a:lnTo>
                          <a:pt x="108" y="480"/>
                        </a:lnTo>
                        <a:lnTo>
                          <a:pt x="84" y="480"/>
                        </a:lnTo>
                        <a:lnTo>
                          <a:pt x="66" y="453"/>
                        </a:lnTo>
                        <a:lnTo>
                          <a:pt x="66" y="423"/>
                        </a:lnTo>
                        <a:lnTo>
                          <a:pt x="6" y="297"/>
                        </a:lnTo>
                      </a:path>
                    </a:pathLst>
                  </a:custGeom>
                  <a:solidFill>
                    <a:srgbClr val="339966"/>
                  </a:solidFill>
                  <a:ln w="6350" cap="flat" cmpd="sng">
                    <a:solidFill>
                      <a:srgbClr val="000000"/>
                    </a:solidFill>
                    <a:prstDash val="solid"/>
                    <a:round/>
                    <a:headEnd type="none" w="med" len="med"/>
                    <a:tailEnd type="none" w="med" len="med"/>
                  </a:ln>
                  <a:effectLst/>
                </p:spPr>
                <p:txBody>
                  <a:bodyPr wrap="none" anchor="ctr"/>
                  <a:lstStyle/>
                  <a:p>
                    <a:endParaRPr lang="ru-RU"/>
                  </a:p>
                </p:txBody>
              </p:sp>
            </p:grpSp>
          </p:grpSp>
          <p:sp>
            <p:nvSpPr>
              <p:cNvPr id="98" name="Freeform 43"/>
              <p:cNvSpPr>
                <a:spLocks/>
              </p:cNvSpPr>
              <p:nvPr/>
            </p:nvSpPr>
            <p:spPr bwMode="auto">
              <a:xfrm>
                <a:off x="512" y="1061"/>
                <a:ext cx="138" cy="163"/>
              </a:xfrm>
              <a:custGeom>
                <a:avLst/>
                <a:gdLst/>
                <a:ahLst/>
                <a:cxnLst>
                  <a:cxn ang="0">
                    <a:pos x="40" y="227"/>
                  </a:cxn>
                  <a:cxn ang="0">
                    <a:pos x="95" y="298"/>
                  </a:cxn>
                  <a:cxn ang="0">
                    <a:pos x="134" y="326"/>
                  </a:cxn>
                  <a:cxn ang="0">
                    <a:pos x="184" y="326"/>
                  </a:cxn>
                  <a:cxn ang="0">
                    <a:pos x="220" y="292"/>
                  </a:cxn>
                  <a:cxn ang="0">
                    <a:pos x="253" y="235"/>
                  </a:cxn>
                  <a:cxn ang="0">
                    <a:pos x="271" y="163"/>
                  </a:cxn>
                  <a:cxn ang="0">
                    <a:pos x="274" y="119"/>
                  </a:cxn>
                  <a:cxn ang="0">
                    <a:pos x="272" y="63"/>
                  </a:cxn>
                  <a:cxn ang="0">
                    <a:pos x="189" y="21"/>
                  </a:cxn>
                  <a:cxn ang="0">
                    <a:pos x="84" y="0"/>
                  </a:cxn>
                  <a:cxn ang="0">
                    <a:pos x="21" y="42"/>
                  </a:cxn>
                  <a:cxn ang="0">
                    <a:pos x="0" y="125"/>
                  </a:cxn>
                </a:cxnLst>
                <a:rect l="0" t="0" r="r" b="b"/>
                <a:pathLst>
                  <a:path w="274" h="326">
                    <a:moveTo>
                      <a:pt x="40" y="227"/>
                    </a:moveTo>
                    <a:lnTo>
                      <a:pt x="95" y="298"/>
                    </a:lnTo>
                    <a:lnTo>
                      <a:pt x="134" y="326"/>
                    </a:lnTo>
                    <a:lnTo>
                      <a:pt x="184" y="326"/>
                    </a:lnTo>
                    <a:lnTo>
                      <a:pt x="220" y="292"/>
                    </a:lnTo>
                    <a:lnTo>
                      <a:pt x="253" y="235"/>
                    </a:lnTo>
                    <a:lnTo>
                      <a:pt x="271" y="163"/>
                    </a:lnTo>
                    <a:lnTo>
                      <a:pt x="274" y="119"/>
                    </a:lnTo>
                    <a:lnTo>
                      <a:pt x="272" y="63"/>
                    </a:lnTo>
                    <a:lnTo>
                      <a:pt x="189" y="21"/>
                    </a:lnTo>
                    <a:lnTo>
                      <a:pt x="84" y="0"/>
                    </a:lnTo>
                    <a:lnTo>
                      <a:pt x="21" y="42"/>
                    </a:lnTo>
                    <a:lnTo>
                      <a:pt x="0" y="125"/>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99" name="Freeform 44"/>
              <p:cNvSpPr>
                <a:spLocks/>
              </p:cNvSpPr>
              <p:nvPr/>
            </p:nvSpPr>
            <p:spPr bwMode="auto">
              <a:xfrm>
                <a:off x="491" y="1008"/>
                <a:ext cx="294" cy="262"/>
              </a:xfrm>
              <a:custGeom>
                <a:avLst/>
                <a:gdLst/>
                <a:ahLst/>
                <a:cxnLst>
                  <a:cxn ang="0">
                    <a:pos x="21" y="462"/>
                  </a:cxn>
                  <a:cxn ang="0">
                    <a:pos x="21" y="294"/>
                  </a:cxn>
                  <a:cxn ang="0">
                    <a:pos x="43" y="110"/>
                  </a:cxn>
                  <a:cxn ang="0">
                    <a:pos x="105" y="22"/>
                  </a:cxn>
                  <a:cxn ang="0">
                    <a:pos x="147" y="1"/>
                  </a:cxn>
                  <a:cxn ang="0">
                    <a:pos x="230" y="1"/>
                  </a:cxn>
                  <a:cxn ang="0">
                    <a:pos x="314" y="64"/>
                  </a:cxn>
                  <a:cxn ang="0">
                    <a:pos x="356" y="148"/>
                  </a:cxn>
                  <a:cxn ang="0">
                    <a:pos x="380" y="249"/>
                  </a:cxn>
                  <a:cxn ang="0">
                    <a:pos x="398" y="357"/>
                  </a:cxn>
                  <a:cxn ang="0">
                    <a:pos x="466" y="410"/>
                  </a:cxn>
                  <a:cxn ang="0">
                    <a:pos x="482" y="434"/>
                  </a:cxn>
                  <a:cxn ang="0">
                    <a:pos x="493" y="446"/>
                  </a:cxn>
                  <a:cxn ang="0">
                    <a:pos x="553" y="461"/>
                  </a:cxn>
                  <a:cxn ang="0">
                    <a:pos x="530" y="476"/>
                  </a:cxn>
                  <a:cxn ang="0">
                    <a:pos x="440" y="483"/>
                  </a:cxn>
                  <a:cxn ang="0">
                    <a:pos x="424" y="494"/>
                  </a:cxn>
                  <a:cxn ang="0">
                    <a:pos x="356" y="489"/>
                  </a:cxn>
                  <a:cxn ang="0">
                    <a:pos x="293" y="462"/>
                  </a:cxn>
                  <a:cxn ang="0">
                    <a:pos x="293" y="420"/>
                  </a:cxn>
                  <a:cxn ang="0">
                    <a:pos x="295" y="335"/>
                  </a:cxn>
                  <a:cxn ang="0">
                    <a:pos x="302" y="240"/>
                  </a:cxn>
                  <a:cxn ang="0">
                    <a:pos x="281" y="209"/>
                  </a:cxn>
                  <a:cxn ang="0">
                    <a:pos x="256" y="227"/>
                  </a:cxn>
                  <a:cxn ang="0">
                    <a:pos x="230" y="148"/>
                  </a:cxn>
                  <a:cxn ang="0">
                    <a:pos x="188" y="127"/>
                  </a:cxn>
                  <a:cxn ang="0">
                    <a:pos x="230" y="210"/>
                  </a:cxn>
                  <a:cxn ang="0">
                    <a:pos x="188" y="168"/>
                  </a:cxn>
                  <a:cxn ang="0">
                    <a:pos x="168" y="127"/>
                  </a:cxn>
                  <a:cxn ang="0">
                    <a:pos x="175" y="173"/>
                  </a:cxn>
                  <a:cxn ang="0">
                    <a:pos x="169" y="180"/>
                  </a:cxn>
                  <a:cxn ang="0">
                    <a:pos x="147" y="148"/>
                  </a:cxn>
                  <a:cxn ang="0">
                    <a:pos x="134" y="119"/>
                  </a:cxn>
                  <a:cxn ang="0">
                    <a:pos x="98" y="159"/>
                  </a:cxn>
                  <a:cxn ang="0">
                    <a:pos x="73" y="237"/>
                  </a:cxn>
                  <a:cxn ang="0">
                    <a:pos x="92" y="330"/>
                  </a:cxn>
                  <a:cxn ang="0">
                    <a:pos x="112" y="380"/>
                  </a:cxn>
                  <a:cxn ang="0">
                    <a:pos x="105" y="420"/>
                  </a:cxn>
                  <a:cxn ang="0">
                    <a:pos x="105" y="503"/>
                  </a:cxn>
                </a:cxnLst>
                <a:rect l="0" t="0" r="r" b="b"/>
                <a:pathLst>
                  <a:path w="586" h="524">
                    <a:moveTo>
                      <a:pt x="0" y="524"/>
                    </a:moveTo>
                    <a:lnTo>
                      <a:pt x="21" y="462"/>
                    </a:lnTo>
                    <a:lnTo>
                      <a:pt x="21" y="399"/>
                    </a:lnTo>
                    <a:lnTo>
                      <a:pt x="21" y="294"/>
                    </a:lnTo>
                    <a:lnTo>
                      <a:pt x="21" y="189"/>
                    </a:lnTo>
                    <a:lnTo>
                      <a:pt x="43" y="110"/>
                    </a:lnTo>
                    <a:lnTo>
                      <a:pt x="73" y="56"/>
                    </a:lnTo>
                    <a:lnTo>
                      <a:pt x="105" y="22"/>
                    </a:lnTo>
                    <a:lnTo>
                      <a:pt x="126" y="22"/>
                    </a:lnTo>
                    <a:lnTo>
                      <a:pt x="147" y="1"/>
                    </a:lnTo>
                    <a:lnTo>
                      <a:pt x="179" y="0"/>
                    </a:lnTo>
                    <a:lnTo>
                      <a:pt x="230" y="1"/>
                    </a:lnTo>
                    <a:lnTo>
                      <a:pt x="272" y="22"/>
                    </a:lnTo>
                    <a:lnTo>
                      <a:pt x="314" y="64"/>
                    </a:lnTo>
                    <a:lnTo>
                      <a:pt x="335" y="106"/>
                    </a:lnTo>
                    <a:lnTo>
                      <a:pt x="356" y="148"/>
                    </a:lnTo>
                    <a:lnTo>
                      <a:pt x="356" y="189"/>
                    </a:lnTo>
                    <a:lnTo>
                      <a:pt x="380" y="249"/>
                    </a:lnTo>
                    <a:lnTo>
                      <a:pt x="395" y="311"/>
                    </a:lnTo>
                    <a:lnTo>
                      <a:pt x="398" y="357"/>
                    </a:lnTo>
                    <a:lnTo>
                      <a:pt x="418" y="396"/>
                    </a:lnTo>
                    <a:lnTo>
                      <a:pt x="466" y="410"/>
                    </a:lnTo>
                    <a:lnTo>
                      <a:pt x="454" y="419"/>
                    </a:lnTo>
                    <a:lnTo>
                      <a:pt x="482" y="434"/>
                    </a:lnTo>
                    <a:lnTo>
                      <a:pt x="461" y="441"/>
                    </a:lnTo>
                    <a:lnTo>
                      <a:pt x="493" y="446"/>
                    </a:lnTo>
                    <a:lnTo>
                      <a:pt x="520" y="453"/>
                    </a:lnTo>
                    <a:lnTo>
                      <a:pt x="553" y="461"/>
                    </a:lnTo>
                    <a:lnTo>
                      <a:pt x="586" y="483"/>
                    </a:lnTo>
                    <a:lnTo>
                      <a:pt x="530" y="476"/>
                    </a:lnTo>
                    <a:lnTo>
                      <a:pt x="478" y="486"/>
                    </a:lnTo>
                    <a:lnTo>
                      <a:pt x="440" y="483"/>
                    </a:lnTo>
                    <a:lnTo>
                      <a:pt x="409" y="467"/>
                    </a:lnTo>
                    <a:lnTo>
                      <a:pt x="424" y="494"/>
                    </a:lnTo>
                    <a:lnTo>
                      <a:pt x="395" y="491"/>
                    </a:lnTo>
                    <a:lnTo>
                      <a:pt x="356" y="489"/>
                    </a:lnTo>
                    <a:lnTo>
                      <a:pt x="323" y="483"/>
                    </a:lnTo>
                    <a:lnTo>
                      <a:pt x="293" y="462"/>
                    </a:lnTo>
                    <a:lnTo>
                      <a:pt x="293" y="441"/>
                    </a:lnTo>
                    <a:lnTo>
                      <a:pt x="293" y="420"/>
                    </a:lnTo>
                    <a:lnTo>
                      <a:pt x="281" y="393"/>
                    </a:lnTo>
                    <a:lnTo>
                      <a:pt x="295" y="335"/>
                    </a:lnTo>
                    <a:lnTo>
                      <a:pt x="302" y="284"/>
                    </a:lnTo>
                    <a:lnTo>
                      <a:pt x="302" y="240"/>
                    </a:lnTo>
                    <a:lnTo>
                      <a:pt x="293" y="189"/>
                    </a:lnTo>
                    <a:lnTo>
                      <a:pt x="281" y="209"/>
                    </a:lnTo>
                    <a:lnTo>
                      <a:pt x="262" y="194"/>
                    </a:lnTo>
                    <a:lnTo>
                      <a:pt x="256" y="227"/>
                    </a:lnTo>
                    <a:lnTo>
                      <a:pt x="251" y="189"/>
                    </a:lnTo>
                    <a:lnTo>
                      <a:pt x="230" y="148"/>
                    </a:lnTo>
                    <a:lnTo>
                      <a:pt x="209" y="148"/>
                    </a:lnTo>
                    <a:lnTo>
                      <a:pt x="188" y="127"/>
                    </a:lnTo>
                    <a:lnTo>
                      <a:pt x="209" y="168"/>
                    </a:lnTo>
                    <a:lnTo>
                      <a:pt x="230" y="210"/>
                    </a:lnTo>
                    <a:lnTo>
                      <a:pt x="209" y="189"/>
                    </a:lnTo>
                    <a:lnTo>
                      <a:pt x="188" y="168"/>
                    </a:lnTo>
                    <a:lnTo>
                      <a:pt x="168" y="148"/>
                    </a:lnTo>
                    <a:lnTo>
                      <a:pt x="168" y="127"/>
                    </a:lnTo>
                    <a:lnTo>
                      <a:pt x="168" y="148"/>
                    </a:lnTo>
                    <a:lnTo>
                      <a:pt x="175" y="173"/>
                    </a:lnTo>
                    <a:lnTo>
                      <a:pt x="188" y="189"/>
                    </a:lnTo>
                    <a:lnTo>
                      <a:pt x="169" y="180"/>
                    </a:lnTo>
                    <a:lnTo>
                      <a:pt x="157" y="170"/>
                    </a:lnTo>
                    <a:lnTo>
                      <a:pt x="147" y="148"/>
                    </a:lnTo>
                    <a:lnTo>
                      <a:pt x="147" y="127"/>
                    </a:lnTo>
                    <a:lnTo>
                      <a:pt x="134" y="119"/>
                    </a:lnTo>
                    <a:lnTo>
                      <a:pt x="105" y="127"/>
                    </a:lnTo>
                    <a:lnTo>
                      <a:pt x="98" y="159"/>
                    </a:lnTo>
                    <a:lnTo>
                      <a:pt x="92" y="203"/>
                    </a:lnTo>
                    <a:lnTo>
                      <a:pt x="73" y="237"/>
                    </a:lnTo>
                    <a:lnTo>
                      <a:pt x="80" y="291"/>
                    </a:lnTo>
                    <a:lnTo>
                      <a:pt x="92" y="330"/>
                    </a:lnTo>
                    <a:lnTo>
                      <a:pt x="101" y="351"/>
                    </a:lnTo>
                    <a:lnTo>
                      <a:pt x="112" y="380"/>
                    </a:lnTo>
                    <a:lnTo>
                      <a:pt x="126" y="441"/>
                    </a:lnTo>
                    <a:lnTo>
                      <a:pt x="105" y="420"/>
                    </a:lnTo>
                    <a:lnTo>
                      <a:pt x="105" y="462"/>
                    </a:lnTo>
                    <a:lnTo>
                      <a:pt x="105" y="503"/>
                    </a:lnTo>
                    <a:lnTo>
                      <a:pt x="0" y="524"/>
                    </a:lnTo>
                  </a:path>
                </a:pathLst>
              </a:custGeom>
              <a:solidFill>
                <a:srgbClr val="623724"/>
              </a:solidFill>
              <a:ln w="6350" cap="rnd" cmpd="sng">
                <a:solidFill>
                  <a:srgbClr val="000000"/>
                </a:solidFill>
                <a:prstDash val="solid"/>
                <a:round/>
                <a:headEnd type="none" w="med" len="med"/>
                <a:tailEnd type="none" w="med" len="med"/>
              </a:ln>
              <a:effectLst/>
            </p:spPr>
            <p:txBody>
              <a:bodyPr/>
              <a:lstStyle/>
              <a:p>
                <a:endParaRPr lang="ru-RU"/>
              </a:p>
            </p:txBody>
          </p:sp>
          <p:grpSp>
            <p:nvGrpSpPr>
              <p:cNvPr id="100" name="Group 45"/>
              <p:cNvGrpSpPr>
                <a:grpSpLocks/>
              </p:cNvGrpSpPr>
              <p:nvPr/>
            </p:nvGrpSpPr>
            <p:grpSpPr bwMode="auto">
              <a:xfrm>
                <a:off x="498" y="1124"/>
                <a:ext cx="84" cy="86"/>
                <a:chOff x="2695" y="1477"/>
                <a:chExt cx="175" cy="170"/>
              </a:xfrm>
            </p:grpSpPr>
            <p:sp>
              <p:nvSpPr>
                <p:cNvPr id="101" name="Freeform 46"/>
                <p:cNvSpPr>
                  <a:spLocks/>
                </p:cNvSpPr>
                <p:nvPr/>
              </p:nvSpPr>
              <p:spPr bwMode="auto">
                <a:xfrm>
                  <a:off x="2800" y="1477"/>
                  <a:ext cx="19" cy="63"/>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102" name="Group 47"/>
                <p:cNvGrpSpPr>
                  <a:grpSpLocks/>
                </p:cNvGrpSpPr>
                <p:nvPr/>
              </p:nvGrpSpPr>
              <p:grpSpPr bwMode="auto">
                <a:xfrm>
                  <a:off x="2743" y="1608"/>
                  <a:ext cx="94" cy="39"/>
                  <a:chOff x="2743" y="1608"/>
                  <a:chExt cx="94" cy="39"/>
                </a:xfrm>
              </p:grpSpPr>
              <p:sp>
                <p:nvSpPr>
                  <p:cNvPr id="111" name="Freeform 48"/>
                  <p:cNvSpPr>
                    <a:spLocks/>
                  </p:cNvSpPr>
                  <p:nvPr/>
                </p:nvSpPr>
                <p:spPr bwMode="auto">
                  <a:xfrm>
                    <a:off x="2743" y="1608"/>
                    <a:ext cx="94" cy="39"/>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7C80"/>
                  </a:solidFill>
                  <a:ln w="6350" cap="flat" cmpd="sng">
                    <a:solidFill>
                      <a:srgbClr val="000000"/>
                    </a:solidFill>
                    <a:prstDash val="solid"/>
                    <a:round/>
                    <a:headEnd/>
                    <a:tailEnd/>
                  </a:ln>
                  <a:effectLst/>
                </p:spPr>
                <p:txBody>
                  <a:bodyPr wrap="none" anchor="ctr"/>
                  <a:lstStyle/>
                  <a:p>
                    <a:endParaRPr lang="ru-RU"/>
                  </a:p>
                </p:txBody>
              </p:sp>
              <p:sp>
                <p:nvSpPr>
                  <p:cNvPr id="112" name="Freeform 49"/>
                  <p:cNvSpPr>
                    <a:spLocks/>
                  </p:cNvSpPr>
                  <p:nvPr/>
                </p:nvSpPr>
                <p:spPr bwMode="auto">
                  <a:xfrm>
                    <a:off x="2744" y="1615"/>
                    <a:ext cx="91" cy="21"/>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103" name="Freeform 50"/>
                <p:cNvSpPr>
                  <a:spLocks/>
                </p:cNvSpPr>
                <p:nvPr/>
              </p:nvSpPr>
              <p:spPr bwMode="auto">
                <a:xfrm>
                  <a:off x="2775" y="1578"/>
                  <a:ext cx="30"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104" name="Group 51"/>
                <p:cNvGrpSpPr>
                  <a:grpSpLocks/>
                </p:cNvGrpSpPr>
                <p:nvPr/>
              </p:nvGrpSpPr>
              <p:grpSpPr bwMode="auto">
                <a:xfrm>
                  <a:off x="2695" y="1481"/>
                  <a:ext cx="175" cy="35"/>
                  <a:chOff x="2695" y="1471"/>
                  <a:chExt cx="175" cy="51"/>
                </a:xfrm>
              </p:grpSpPr>
              <p:sp>
                <p:nvSpPr>
                  <p:cNvPr id="105" name="Freeform 52"/>
                  <p:cNvSpPr>
                    <a:spLocks noChangeAspect="1"/>
                  </p:cNvSpPr>
                  <p:nvPr/>
                </p:nvSpPr>
                <p:spPr bwMode="auto">
                  <a:xfrm flipH="1">
                    <a:off x="2703"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106" name="Line 53"/>
                  <p:cNvSpPr>
                    <a:spLocks noChangeShapeType="1"/>
                  </p:cNvSpPr>
                  <p:nvPr/>
                </p:nvSpPr>
                <p:spPr bwMode="auto">
                  <a:xfrm flipH="1" flipV="1">
                    <a:off x="2712" y="1518"/>
                    <a:ext cx="35" cy="3"/>
                  </a:xfrm>
                  <a:prstGeom prst="line">
                    <a:avLst/>
                  </a:prstGeom>
                  <a:noFill/>
                  <a:ln w="6350">
                    <a:solidFill>
                      <a:srgbClr val="000000"/>
                    </a:solidFill>
                    <a:round/>
                    <a:headEnd/>
                    <a:tailEnd/>
                  </a:ln>
                  <a:effectLst/>
                </p:spPr>
                <p:txBody>
                  <a:bodyPr wrap="none" anchor="ctr"/>
                  <a:lstStyle/>
                  <a:p>
                    <a:endParaRPr lang="ru-RU"/>
                  </a:p>
                </p:txBody>
              </p:sp>
              <p:sp>
                <p:nvSpPr>
                  <p:cNvPr id="107" name="Freeform 54"/>
                  <p:cNvSpPr>
                    <a:spLocks noChangeAspect="1"/>
                  </p:cNvSpPr>
                  <p:nvPr/>
                </p:nvSpPr>
                <p:spPr bwMode="auto">
                  <a:xfrm>
                    <a:off x="2811"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108" name="Line 55"/>
                  <p:cNvSpPr>
                    <a:spLocks noChangeShapeType="1"/>
                  </p:cNvSpPr>
                  <p:nvPr/>
                </p:nvSpPr>
                <p:spPr bwMode="auto">
                  <a:xfrm flipV="1">
                    <a:off x="2828" y="1516"/>
                    <a:ext cx="30" cy="6"/>
                  </a:xfrm>
                  <a:prstGeom prst="line">
                    <a:avLst/>
                  </a:prstGeom>
                  <a:noFill/>
                  <a:ln w="6350">
                    <a:solidFill>
                      <a:srgbClr val="000000"/>
                    </a:solidFill>
                    <a:round/>
                    <a:headEnd/>
                    <a:tailEnd/>
                  </a:ln>
                  <a:effectLst/>
                </p:spPr>
                <p:txBody>
                  <a:bodyPr wrap="none" anchor="ctr"/>
                  <a:lstStyle/>
                  <a:p>
                    <a:endParaRPr lang="ru-RU"/>
                  </a:p>
                </p:txBody>
              </p:sp>
              <p:sp>
                <p:nvSpPr>
                  <p:cNvPr id="109" name="Freeform 56"/>
                  <p:cNvSpPr>
                    <a:spLocks/>
                  </p:cNvSpPr>
                  <p:nvPr/>
                </p:nvSpPr>
                <p:spPr bwMode="auto">
                  <a:xfrm flipH="1">
                    <a:off x="2695" y="1471"/>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sp>
                <p:nvSpPr>
                  <p:cNvPr id="110" name="Freeform 57"/>
                  <p:cNvSpPr>
                    <a:spLocks/>
                  </p:cNvSpPr>
                  <p:nvPr/>
                </p:nvSpPr>
                <p:spPr bwMode="auto">
                  <a:xfrm>
                    <a:off x="2801" y="1473"/>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grpSp>
          </p:grpSp>
        </p:grpSp>
        <p:grpSp>
          <p:nvGrpSpPr>
            <p:cNvPr id="21" name="Group 58"/>
            <p:cNvGrpSpPr>
              <a:grpSpLocks/>
            </p:cNvGrpSpPr>
            <p:nvPr/>
          </p:nvGrpSpPr>
          <p:grpSpPr bwMode="auto">
            <a:xfrm>
              <a:off x="1918" y="2647"/>
              <a:ext cx="863" cy="569"/>
              <a:chOff x="3280" y="2647"/>
              <a:chExt cx="863" cy="569"/>
            </a:xfrm>
          </p:grpSpPr>
          <p:grpSp>
            <p:nvGrpSpPr>
              <p:cNvPr id="28" name="Group 59"/>
              <p:cNvGrpSpPr>
                <a:grpSpLocks/>
              </p:cNvGrpSpPr>
              <p:nvPr/>
            </p:nvGrpSpPr>
            <p:grpSpPr bwMode="auto">
              <a:xfrm>
                <a:off x="3280" y="2865"/>
                <a:ext cx="863" cy="351"/>
                <a:chOff x="3253" y="2867"/>
                <a:chExt cx="936" cy="351"/>
              </a:xfrm>
            </p:grpSpPr>
            <p:sp>
              <p:nvSpPr>
                <p:cNvPr id="93" name="Freeform 60"/>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94" name="Freeform 61"/>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95" name="Freeform 62"/>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9" name="Group 63"/>
              <p:cNvGrpSpPr>
                <a:grpSpLocks/>
              </p:cNvGrpSpPr>
              <p:nvPr/>
            </p:nvGrpSpPr>
            <p:grpSpPr bwMode="auto">
              <a:xfrm>
                <a:off x="3338" y="2915"/>
                <a:ext cx="494" cy="217"/>
                <a:chOff x="1049" y="1977"/>
                <a:chExt cx="1136" cy="495"/>
              </a:xfrm>
            </p:grpSpPr>
            <p:grpSp>
              <p:nvGrpSpPr>
                <p:cNvPr id="58" name="Group 64"/>
                <p:cNvGrpSpPr>
                  <a:grpSpLocks/>
                </p:cNvGrpSpPr>
                <p:nvPr/>
              </p:nvGrpSpPr>
              <p:grpSpPr bwMode="auto">
                <a:xfrm>
                  <a:off x="1477" y="1977"/>
                  <a:ext cx="708" cy="274"/>
                  <a:chOff x="1477" y="1977"/>
                  <a:chExt cx="708" cy="274"/>
                </a:xfrm>
              </p:grpSpPr>
              <p:grpSp>
                <p:nvGrpSpPr>
                  <p:cNvPr id="69" name="Group 65"/>
                  <p:cNvGrpSpPr>
                    <a:grpSpLocks/>
                  </p:cNvGrpSpPr>
                  <p:nvPr/>
                </p:nvGrpSpPr>
                <p:grpSpPr bwMode="auto">
                  <a:xfrm>
                    <a:off x="1477" y="1977"/>
                    <a:ext cx="708" cy="274"/>
                    <a:chOff x="1477" y="1977"/>
                    <a:chExt cx="708" cy="274"/>
                  </a:xfrm>
                </p:grpSpPr>
                <p:sp>
                  <p:nvSpPr>
                    <p:cNvPr id="90" name="Freeform 66"/>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91" name="Freeform 67"/>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2" name="Freeform 68"/>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0" name="Group 69"/>
                  <p:cNvGrpSpPr>
                    <a:grpSpLocks/>
                  </p:cNvGrpSpPr>
                  <p:nvPr/>
                </p:nvGrpSpPr>
                <p:grpSpPr bwMode="auto">
                  <a:xfrm>
                    <a:off x="1557" y="2046"/>
                    <a:ext cx="307" cy="109"/>
                    <a:chOff x="1557" y="2046"/>
                    <a:chExt cx="307" cy="109"/>
                  </a:xfrm>
                </p:grpSpPr>
                <p:sp>
                  <p:nvSpPr>
                    <p:cNvPr id="81" name="Freeform 70"/>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82" name="Group 71"/>
                    <p:cNvGrpSpPr>
                      <a:grpSpLocks/>
                    </p:cNvGrpSpPr>
                    <p:nvPr/>
                  </p:nvGrpSpPr>
                  <p:grpSpPr bwMode="auto">
                    <a:xfrm>
                      <a:off x="1614" y="2056"/>
                      <a:ext cx="220" cy="88"/>
                      <a:chOff x="1614" y="2056"/>
                      <a:chExt cx="220" cy="88"/>
                    </a:xfrm>
                  </p:grpSpPr>
                  <p:sp>
                    <p:nvSpPr>
                      <p:cNvPr id="83" name="Line 72"/>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84" name="Line 73"/>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85" name="Line 74"/>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86" name="Line 75"/>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87" name="Line 76"/>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88" name="Line 77"/>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89" name="Line 78"/>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71" name="Group 79"/>
                  <p:cNvGrpSpPr>
                    <a:grpSpLocks/>
                  </p:cNvGrpSpPr>
                  <p:nvPr/>
                </p:nvGrpSpPr>
                <p:grpSpPr bwMode="auto">
                  <a:xfrm>
                    <a:off x="1830" y="1991"/>
                    <a:ext cx="313" cy="105"/>
                    <a:chOff x="1830" y="1991"/>
                    <a:chExt cx="313" cy="105"/>
                  </a:xfrm>
                </p:grpSpPr>
                <p:sp>
                  <p:nvSpPr>
                    <p:cNvPr id="72" name="Freeform 80"/>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3" name="Line 81"/>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74" name="Line 82"/>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75" name="Line 83"/>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76" name="Line 84"/>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77" name="Line 85"/>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78" name="Line 86"/>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79" name="Line 87"/>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80" name="Line 88"/>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59" name="Group 89"/>
                <p:cNvGrpSpPr>
                  <a:grpSpLocks/>
                </p:cNvGrpSpPr>
                <p:nvPr/>
              </p:nvGrpSpPr>
              <p:grpSpPr bwMode="auto">
                <a:xfrm>
                  <a:off x="1049" y="2118"/>
                  <a:ext cx="973" cy="354"/>
                  <a:chOff x="1049" y="2118"/>
                  <a:chExt cx="973" cy="354"/>
                </a:xfrm>
              </p:grpSpPr>
              <p:sp>
                <p:nvSpPr>
                  <p:cNvPr id="60" name="Freeform 90"/>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1" name="Freeform 91"/>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62" name="Group 92"/>
                  <p:cNvGrpSpPr>
                    <a:grpSpLocks/>
                  </p:cNvGrpSpPr>
                  <p:nvPr/>
                </p:nvGrpSpPr>
                <p:grpSpPr bwMode="auto">
                  <a:xfrm>
                    <a:off x="1190" y="2118"/>
                    <a:ext cx="266" cy="177"/>
                    <a:chOff x="1190" y="2118"/>
                    <a:chExt cx="266" cy="177"/>
                  </a:xfrm>
                </p:grpSpPr>
                <p:sp>
                  <p:nvSpPr>
                    <p:cNvPr id="64" name="Freeform 93"/>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5" name="Freeform 94"/>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6" name="Freeform 95"/>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7" name="Freeform 96"/>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8" name="Freeform 97"/>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63" name="Freeform 98"/>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30" name="Group 99"/>
              <p:cNvGrpSpPr>
                <a:grpSpLocks/>
              </p:cNvGrpSpPr>
              <p:nvPr/>
            </p:nvGrpSpPr>
            <p:grpSpPr bwMode="auto">
              <a:xfrm>
                <a:off x="3726" y="2647"/>
                <a:ext cx="385" cy="445"/>
                <a:chOff x="1763" y="872"/>
                <a:chExt cx="884" cy="1025"/>
              </a:xfrm>
            </p:grpSpPr>
            <p:grpSp>
              <p:nvGrpSpPr>
                <p:cNvPr id="31" name="Group 100"/>
                <p:cNvGrpSpPr>
                  <a:grpSpLocks/>
                </p:cNvGrpSpPr>
                <p:nvPr/>
              </p:nvGrpSpPr>
              <p:grpSpPr bwMode="auto">
                <a:xfrm>
                  <a:off x="1887" y="1609"/>
                  <a:ext cx="716" cy="288"/>
                  <a:chOff x="2067" y="2118"/>
                  <a:chExt cx="716" cy="288"/>
                </a:xfrm>
              </p:grpSpPr>
              <p:sp>
                <p:nvSpPr>
                  <p:cNvPr id="55" name="Freeform 101"/>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6" name="Freeform 102"/>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7" name="Freeform 103"/>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32" name="Freeform 104"/>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33" name="Group 105"/>
                <p:cNvGrpSpPr>
                  <a:grpSpLocks/>
                </p:cNvGrpSpPr>
                <p:nvPr/>
              </p:nvGrpSpPr>
              <p:grpSpPr bwMode="auto">
                <a:xfrm>
                  <a:off x="1763" y="872"/>
                  <a:ext cx="795" cy="851"/>
                  <a:chOff x="1943" y="1381"/>
                  <a:chExt cx="795" cy="851"/>
                </a:xfrm>
              </p:grpSpPr>
              <p:sp>
                <p:nvSpPr>
                  <p:cNvPr id="52" name="Freeform 106"/>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3" name="Freeform 107"/>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4" name="Freeform 108"/>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4" name="Group 109"/>
                <p:cNvGrpSpPr>
                  <a:grpSpLocks/>
                </p:cNvGrpSpPr>
                <p:nvPr/>
              </p:nvGrpSpPr>
              <p:grpSpPr bwMode="auto">
                <a:xfrm>
                  <a:off x="1983" y="1056"/>
                  <a:ext cx="664" cy="222"/>
                  <a:chOff x="2163" y="1565"/>
                  <a:chExt cx="664" cy="222"/>
                </a:xfrm>
              </p:grpSpPr>
              <p:sp>
                <p:nvSpPr>
                  <p:cNvPr id="47" name="Freeform 110"/>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8" name="Freeform 111"/>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9" name="Freeform 112"/>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0" name="Freeform 113"/>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1" name="Freeform 114"/>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5" name="Group 115"/>
                <p:cNvGrpSpPr>
                  <a:grpSpLocks/>
                </p:cNvGrpSpPr>
                <p:nvPr/>
              </p:nvGrpSpPr>
              <p:grpSpPr bwMode="auto">
                <a:xfrm>
                  <a:off x="1983" y="1145"/>
                  <a:ext cx="178" cy="597"/>
                  <a:chOff x="2163" y="1654"/>
                  <a:chExt cx="178" cy="597"/>
                </a:xfrm>
              </p:grpSpPr>
              <p:sp>
                <p:nvSpPr>
                  <p:cNvPr id="42" name="Freeform 116"/>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3" name="Freeform 117"/>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4" name="Freeform 118"/>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5" name="Freeform 119"/>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6" name="Freeform 120"/>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36" name="Freeform 121"/>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7" name="Freeform 122"/>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8" name="Freeform 123"/>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39" name="Freeform 124"/>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 name="Line 125"/>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41" name="Line 126"/>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22" name="Group 127"/>
            <p:cNvGrpSpPr>
              <a:grpSpLocks/>
            </p:cNvGrpSpPr>
            <p:nvPr/>
          </p:nvGrpSpPr>
          <p:grpSpPr bwMode="auto">
            <a:xfrm>
              <a:off x="2060" y="2832"/>
              <a:ext cx="89" cy="173"/>
              <a:chOff x="3011" y="2976"/>
              <a:chExt cx="202" cy="390"/>
            </a:xfrm>
          </p:grpSpPr>
          <p:grpSp>
            <p:nvGrpSpPr>
              <p:cNvPr id="23" name="Group 128"/>
              <p:cNvGrpSpPr>
                <a:grpSpLocks/>
              </p:cNvGrpSpPr>
              <p:nvPr/>
            </p:nvGrpSpPr>
            <p:grpSpPr bwMode="auto">
              <a:xfrm>
                <a:off x="3019" y="2976"/>
                <a:ext cx="194" cy="253"/>
                <a:chOff x="1554" y="1528"/>
                <a:chExt cx="479" cy="887"/>
              </a:xfrm>
            </p:grpSpPr>
            <p:sp>
              <p:nvSpPr>
                <p:cNvPr id="26" name="Freeform 129"/>
                <p:cNvSpPr>
                  <a:spLocks/>
                </p:cNvSpPr>
                <p:nvPr/>
              </p:nvSpPr>
              <p:spPr bwMode="auto">
                <a:xfrm>
                  <a:off x="1554" y="1528"/>
                  <a:ext cx="479" cy="836"/>
                </a:xfrm>
                <a:custGeom>
                  <a:avLst/>
                  <a:gdLst/>
                  <a:ahLst/>
                  <a:cxnLst>
                    <a:cxn ang="0">
                      <a:pos x="417" y="125"/>
                    </a:cxn>
                    <a:cxn ang="0">
                      <a:pos x="417" y="437"/>
                    </a:cxn>
                    <a:cxn ang="0">
                      <a:pos x="479" y="561"/>
                    </a:cxn>
                    <a:cxn ang="0">
                      <a:pos x="417" y="561"/>
                    </a:cxn>
                    <a:cxn ang="0">
                      <a:pos x="479" y="624"/>
                    </a:cxn>
                    <a:cxn ang="0">
                      <a:pos x="417" y="686"/>
                    </a:cxn>
                    <a:cxn ang="0">
                      <a:pos x="414" y="836"/>
                    </a:cxn>
                    <a:cxn ang="0">
                      <a:pos x="0" y="812"/>
                    </a:cxn>
                    <a:cxn ang="0">
                      <a:pos x="43" y="561"/>
                    </a:cxn>
                    <a:cxn ang="0">
                      <a:pos x="43" y="499"/>
                    </a:cxn>
                    <a:cxn ang="0">
                      <a:pos x="106" y="125"/>
                    </a:cxn>
                    <a:cxn ang="0">
                      <a:pos x="168" y="0"/>
                    </a:cxn>
                    <a:cxn ang="0">
                      <a:pos x="292" y="0"/>
                    </a:cxn>
                    <a:cxn ang="0">
                      <a:pos x="355" y="62"/>
                    </a:cxn>
                    <a:cxn ang="0">
                      <a:pos x="417" y="125"/>
                    </a:cxn>
                  </a:cxnLst>
                  <a:rect l="0" t="0" r="r" b="b"/>
                  <a:pathLst>
                    <a:path w="479" h="836">
                      <a:moveTo>
                        <a:pt x="417" y="125"/>
                      </a:moveTo>
                      <a:lnTo>
                        <a:pt x="417" y="437"/>
                      </a:lnTo>
                      <a:lnTo>
                        <a:pt x="479" y="561"/>
                      </a:lnTo>
                      <a:lnTo>
                        <a:pt x="417" y="561"/>
                      </a:lnTo>
                      <a:lnTo>
                        <a:pt x="479" y="624"/>
                      </a:lnTo>
                      <a:lnTo>
                        <a:pt x="417" y="686"/>
                      </a:lnTo>
                      <a:lnTo>
                        <a:pt x="414" y="836"/>
                      </a:lnTo>
                      <a:lnTo>
                        <a:pt x="0" y="812"/>
                      </a:lnTo>
                      <a:lnTo>
                        <a:pt x="43" y="561"/>
                      </a:lnTo>
                      <a:lnTo>
                        <a:pt x="43" y="499"/>
                      </a:lnTo>
                      <a:lnTo>
                        <a:pt x="106" y="125"/>
                      </a:lnTo>
                      <a:lnTo>
                        <a:pt x="168" y="0"/>
                      </a:lnTo>
                      <a:lnTo>
                        <a:pt x="292" y="0"/>
                      </a:lnTo>
                      <a:lnTo>
                        <a:pt x="355" y="62"/>
                      </a:lnTo>
                      <a:lnTo>
                        <a:pt x="417" y="125"/>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27" name="Freeform 130"/>
                <p:cNvSpPr>
                  <a:spLocks/>
                </p:cNvSpPr>
                <p:nvPr/>
              </p:nvSpPr>
              <p:spPr bwMode="auto">
                <a:xfrm>
                  <a:off x="1554" y="2250"/>
                  <a:ext cx="416" cy="165"/>
                </a:xfrm>
                <a:custGeom>
                  <a:avLst/>
                  <a:gdLst/>
                  <a:ahLst/>
                  <a:cxnLst>
                    <a:cxn ang="0">
                      <a:pos x="384" y="54"/>
                    </a:cxn>
                    <a:cxn ang="0">
                      <a:pos x="348" y="25"/>
                    </a:cxn>
                    <a:cxn ang="0">
                      <a:pos x="210" y="0"/>
                    </a:cxn>
                    <a:cxn ang="0">
                      <a:pos x="93" y="12"/>
                    </a:cxn>
                    <a:cxn ang="0">
                      <a:pos x="0" y="96"/>
                    </a:cxn>
                    <a:cxn ang="0">
                      <a:pos x="48" y="144"/>
                    </a:cxn>
                    <a:cxn ang="0">
                      <a:pos x="201" y="165"/>
                    </a:cxn>
                    <a:cxn ang="0">
                      <a:pos x="390" y="135"/>
                    </a:cxn>
                    <a:cxn ang="0">
                      <a:pos x="410" y="88"/>
                    </a:cxn>
                  </a:cxnLst>
                  <a:rect l="0" t="0" r="r" b="b"/>
                  <a:pathLst>
                    <a:path w="410" h="165">
                      <a:moveTo>
                        <a:pt x="384" y="54"/>
                      </a:moveTo>
                      <a:lnTo>
                        <a:pt x="348" y="25"/>
                      </a:lnTo>
                      <a:lnTo>
                        <a:pt x="210" y="0"/>
                      </a:lnTo>
                      <a:lnTo>
                        <a:pt x="93" y="12"/>
                      </a:lnTo>
                      <a:lnTo>
                        <a:pt x="0" y="96"/>
                      </a:lnTo>
                      <a:lnTo>
                        <a:pt x="48" y="144"/>
                      </a:lnTo>
                      <a:lnTo>
                        <a:pt x="201" y="165"/>
                      </a:lnTo>
                      <a:lnTo>
                        <a:pt x="390" y="135"/>
                      </a:lnTo>
                      <a:lnTo>
                        <a:pt x="410" y="88"/>
                      </a:lnTo>
                    </a:path>
                  </a:pathLst>
                </a:custGeom>
                <a:solidFill>
                  <a:srgbClr val="1E5C3D"/>
                </a:solidFill>
                <a:ln w="6350" cap="rnd" cmpd="sng">
                  <a:solidFill>
                    <a:srgbClr val="000000"/>
                  </a:solidFill>
                  <a:prstDash val="solid"/>
                  <a:round/>
                  <a:headEnd type="none" w="med" len="med"/>
                  <a:tailEnd type="none" w="med" len="med"/>
                </a:ln>
                <a:effectLst/>
              </p:spPr>
              <p:txBody>
                <a:bodyPr/>
                <a:lstStyle/>
                <a:p>
                  <a:endParaRPr lang="ru-RU"/>
                </a:p>
              </p:txBody>
            </p:sp>
          </p:grpSp>
          <p:sp>
            <p:nvSpPr>
              <p:cNvPr id="24" name="Freeform 131"/>
              <p:cNvSpPr>
                <a:spLocks/>
              </p:cNvSpPr>
              <p:nvPr/>
            </p:nvSpPr>
            <p:spPr bwMode="auto">
              <a:xfrm rot="-796212">
                <a:off x="3120" y="3206"/>
                <a:ext cx="80" cy="97"/>
              </a:xfrm>
              <a:custGeom>
                <a:avLst/>
                <a:gdLst/>
                <a:ahLst/>
                <a:cxnLst>
                  <a:cxn ang="0">
                    <a:pos x="36" y="0"/>
                  </a:cxn>
                  <a:cxn ang="0">
                    <a:pos x="136" y="50"/>
                  </a:cxn>
                  <a:cxn ang="0">
                    <a:pos x="197" y="174"/>
                  </a:cxn>
                  <a:cxn ang="0">
                    <a:pos x="197" y="236"/>
                  </a:cxn>
                  <a:cxn ang="0">
                    <a:pos x="159" y="237"/>
                  </a:cxn>
                  <a:cxn ang="0">
                    <a:pos x="141" y="216"/>
                  </a:cxn>
                  <a:cxn ang="0">
                    <a:pos x="136" y="174"/>
                  </a:cxn>
                  <a:cxn ang="0">
                    <a:pos x="69" y="93"/>
                  </a:cxn>
                  <a:cxn ang="0">
                    <a:pos x="12" y="50"/>
                  </a:cxn>
                  <a:cxn ang="0">
                    <a:pos x="0" y="12"/>
                  </a:cxn>
                </a:cxnLst>
                <a:rect l="0" t="0" r="r" b="b"/>
                <a:pathLst>
                  <a:path w="197" h="237">
                    <a:moveTo>
                      <a:pt x="36" y="0"/>
                    </a:moveTo>
                    <a:lnTo>
                      <a:pt x="136" y="50"/>
                    </a:lnTo>
                    <a:lnTo>
                      <a:pt x="197" y="174"/>
                    </a:lnTo>
                    <a:lnTo>
                      <a:pt x="197" y="236"/>
                    </a:lnTo>
                    <a:lnTo>
                      <a:pt x="159" y="237"/>
                    </a:lnTo>
                    <a:lnTo>
                      <a:pt x="141" y="216"/>
                    </a:lnTo>
                    <a:lnTo>
                      <a:pt x="136" y="174"/>
                    </a:lnTo>
                    <a:lnTo>
                      <a:pt x="69" y="93"/>
                    </a:lnTo>
                    <a:lnTo>
                      <a:pt x="12" y="50"/>
                    </a:lnTo>
                    <a:lnTo>
                      <a:pt x="0" y="12"/>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25" name="Freeform 132"/>
              <p:cNvSpPr>
                <a:spLocks/>
              </p:cNvSpPr>
              <p:nvPr/>
            </p:nvSpPr>
            <p:spPr bwMode="auto">
              <a:xfrm>
                <a:off x="3011" y="3187"/>
                <a:ext cx="160" cy="179"/>
              </a:xfrm>
              <a:custGeom>
                <a:avLst/>
                <a:gdLst/>
                <a:ahLst/>
                <a:cxnLst>
                  <a:cxn ang="0">
                    <a:pos x="169" y="0"/>
                  </a:cxn>
                  <a:cxn ang="0">
                    <a:pos x="247" y="3"/>
                  </a:cxn>
                  <a:cxn ang="0">
                    <a:pos x="313" y="30"/>
                  </a:cxn>
                  <a:cxn ang="0">
                    <a:pos x="376" y="93"/>
                  </a:cxn>
                  <a:cxn ang="0">
                    <a:pos x="394" y="201"/>
                  </a:cxn>
                  <a:cxn ang="0">
                    <a:pos x="388" y="360"/>
                  </a:cxn>
                  <a:cxn ang="0">
                    <a:pos x="370" y="405"/>
                  </a:cxn>
                  <a:cxn ang="0">
                    <a:pos x="331" y="408"/>
                  </a:cxn>
                  <a:cxn ang="0">
                    <a:pos x="316" y="348"/>
                  </a:cxn>
                  <a:cxn ang="0">
                    <a:pos x="310" y="222"/>
                  </a:cxn>
                  <a:cxn ang="0">
                    <a:pos x="277" y="147"/>
                  </a:cxn>
                  <a:cxn ang="0">
                    <a:pos x="271" y="240"/>
                  </a:cxn>
                  <a:cxn ang="0">
                    <a:pos x="265" y="366"/>
                  </a:cxn>
                  <a:cxn ang="0">
                    <a:pos x="253" y="441"/>
                  </a:cxn>
                  <a:cxn ang="0">
                    <a:pos x="211" y="438"/>
                  </a:cxn>
                  <a:cxn ang="0">
                    <a:pos x="199" y="378"/>
                  </a:cxn>
                  <a:cxn ang="0">
                    <a:pos x="193" y="216"/>
                  </a:cxn>
                  <a:cxn ang="0">
                    <a:pos x="169" y="150"/>
                  </a:cxn>
                  <a:cxn ang="0">
                    <a:pos x="157" y="195"/>
                  </a:cxn>
                  <a:cxn ang="0">
                    <a:pos x="157" y="399"/>
                  </a:cxn>
                  <a:cxn ang="0">
                    <a:pos x="151" y="426"/>
                  </a:cxn>
                  <a:cxn ang="0">
                    <a:pos x="118" y="435"/>
                  </a:cxn>
                  <a:cxn ang="0">
                    <a:pos x="97" y="402"/>
                  </a:cxn>
                  <a:cxn ang="0">
                    <a:pos x="85" y="201"/>
                  </a:cxn>
                  <a:cxn ang="0">
                    <a:pos x="63" y="155"/>
                  </a:cxn>
                  <a:cxn ang="0">
                    <a:pos x="58" y="348"/>
                  </a:cxn>
                  <a:cxn ang="0">
                    <a:pos x="46" y="396"/>
                  </a:cxn>
                  <a:cxn ang="0">
                    <a:pos x="19" y="384"/>
                  </a:cxn>
                  <a:cxn ang="0">
                    <a:pos x="0" y="342"/>
                  </a:cxn>
                  <a:cxn ang="0">
                    <a:pos x="0" y="155"/>
                  </a:cxn>
                  <a:cxn ang="0">
                    <a:pos x="49" y="69"/>
                  </a:cxn>
                  <a:cxn ang="0">
                    <a:pos x="103" y="30"/>
                  </a:cxn>
                  <a:cxn ang="0">
                    <a:pos x="172" y="3"/>
                  </a:cxn>
                </a:cxnLst>
                <a:rect l="0" t="0" r="r" b="b"/>
                <a:pathLst>
                  <a:path w="394" h="441">
                    <a:moveTo>
                      <a:pt x="169" y="0"/>
                    </a:moveTo>
                    <a:lnTo>
                      <a:pt x="247" y="3"/>
                    </a:lnTo>
                    <a:lnTo>
                      <a:pt x="313" y="30"/>
                    </a:lnTo>
                    <a:lnTo>
                      <a:pt x="376" y="93"/>
                    </a:lnTo>
                    <a:lnTo>
                      <a:pt x="394" y="201"/>
                    </a:lnTo>
                    <a:lnTo>
                      <a:pt x="388" y="360"/>
                    </a:lnTo>
                    <a:lnTo>
                      <a:pt x="370" y="405"/>
                    </a:lnTo>
                    <a:lnTo>
                      <a:pt x="331" y="408"/>
                    </a:lnTo>
                    <a:lnTo>
                      <a:pt x="316" y="348"/>
                    </a:lnTo>
                    <a:lnTo>
                      <a:pt x="310" y="222"/>
                    </a:lnTo>
                    <a:lnTo>
                      <a:pt x="277" y="147"/>
                    </a:lnTo>
                    <a:lnTo>
                      <a:pt x="271" y="240"/>
                    </a:lnTo>
                    <a:lnTo>
                      <a:pt x="265" y="366"/>
                    </a:lnTo>
                    <a:lnTo>
                      <a:pt x="253" y="441"/>
                    </a:lnTo>
                    <a:lnTo>
                      <a:pt x="211" y="438"/>
                    </a:lnTo>
                    <a:lnTo>
                      <a:pt x="199" y="378"/>
                    </a:lnTo>
                    <a:lnTo>
                      <a:pt x="193" y="216"/>
                    </a:lnTo>
                    <a:lnTo>
                      <a:pt x="169" y="150"/>
                    </a:lnTo>
                    <a:lnTo>
                      <a:pt x="157" y="195"/>
                    </a:lnTo>
                    <a:lnTo>
                      <a:pt x="157" y="399"/>
                    </a:lnTo>
                    <a:lnTo>
                      <a:pt x="151" y="426"/>
                    </a:lnTo>
                    <a:lnTo>
                      <a:pt x="118" y="435"/>
                    </a:lnTo>
                    <a:lnTo>
                      <a:pt x="97" y="402"/>
                    </a:lnTo>
                    <a:lnTo>
                      <a:pt x="85" y="201"/>
                    </a:lnTo>
                    <a:lnTo>
                      <a:pt x="63" y="155"/>
                    </a:lnTo>
                    <a:lnTo>
                      <a:pt x="58" y="348"/>
                    </a:lnTo>
                    <a:lnTo>
                      <a:pt x="46" y="396"/>
                    </a:lnTo>
                    <a:lnTo>
                      <a:pt x="19" y="384"/>
                    </a:lnTo>
                    <a:lnTo>
                      <a:pt x="0" y="342"/>
                    </a:lnTo>
                    <a:lnTo>
                      <a:pt x="0" y="155"/>
                    </a:lnTo>
                    <a:lnTo>
                      <a:pt x="49" y="69"/>
                    </a:lnTo>
                    <a:lnTo>
                      <a:pt x="103" y="30"/>
                    </a:lnTo>
                    <a:lnTo>
                      <a:pt x="172" y="3"/>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134" name="Group 133"/>
          <p:cNvGrpSpPr>
            <a:grpSpLocks/>
          </p:cNvGrpSpPr>
          <p:nvPr/>
        </p:nvGrpSpPr>
        <p:grpSpPr bwMode="auto">
          <a:xfrm>
            <a:off x="4021138" y="1069372"/>
            <a:ext cx="914400" cy="862013"/>
            <a:chOff x="4486" y="2403"/>
            <a:chExt cx="863" cy="813"/>
          </a:xfrm>
        </p:grpSpPr>
        <p:grpSp>
          <p:nvGrpSpPr>
            <p:cNvPr id="135" name="Group 134"/>
            <p:cNvGrpSpPr>
              <a:grpSpLocks/>
            </p:cNvGrpSpPr>
            <p:nvPr/>
          </p:nvGrpSpPr>
          <p:grpSpPr bwMode="auto">
            <a:xfrm>
              <a:off x="4548" y="2403"/>
              <a:ext cx="390" cy="585"/>
              <a:chOff x="2952" y="1189"/>
              <a:chExt cx="1113" cy="1669"/>
            </a:xfrm>
          </p:grpSpPr>
          <p:grpSp>
            <p:nvGrpSpPr>
              <p:cNvPr id="216" name="Group 135"/>
              <p:cNvGrpSpPr>
                <a:grpSpLocks/>
              </p:cNvGrpSpPr>
              <p:nvPr/>
            </p:nvGrpSpPr>
            <p:grpSpPr bwMode="auto">
              <a:xfrm>
                <a:off x="3145" y="1625"/>
                <a:ext cx="597" cy="1233"/>
                <a:chOff x="3145" y="1625"/>
                <a:chExt cx="597" cy="1233"/>
              </a:xfrm>
            </p:grpSpPr>
            <p:sp>
              <p:nvSpPr>
                <p:cNvPr id="265" name="Freeform 136"/>
                <p:cNvSpPr>
                  <a:spLocks/>
                </p:cNvSpPr>
                <p:nvPr/>
              </p:nvSpPr>
              <p:spPr bwMode="auto">
                <a:xfrm>
                  <a:off x="3145" y="1625"/>
                  <a:ext cx="509" cy="439"/>
                </a:xfrm>
                <a:custGeom>
                  <a:avLst/>
                  <a:gdLst/>
                  <a:ahLst/>
                  <a:cxnLst>
                    <a:cxn ang="0">
                      <a:pos x="120" y="0"/>
                    </a:cxn>
                    <a:cxn ang="0">
                      <a:pos x="128" y="48"/>
                    </a:cxn>
                    <a:cxn ang="0">
                      <a:pos x="136" y="72"/>
                    </a:cxn>
                    <a:cxn ang="0">
                      <a:pos x="168" y="128"/>
                    </a:cxn>
                    <a:cxn ang="0">
                      <a:pos x="96" y="144"/>
                    </a:cxn>
                    <a:cxn ang="0">
                      <a:pos x="32" y="128"/>
                    </a:cxn>
                    <a:cxn ang="0">
                      <a:pos x="0" y="96"/>
                    </a:cxn>
                    <a:cxn ang="0">
                      <a:pos x="40" y="48"/>
                    </a:cxn>
                    <a:cxn ang="0">
                      <a:pos x="48" y="8"/>
                    </a:cxn>
                    <a:cxn ang="0">
                      <a:pos x="120" y="0"/>
                    </a:cxn>
                  </a:cxnLst>
                  <a:rect l="0" t="0" r="r" b="b"/>
                  <a:pathLst>
                    <a:path w="169" h="145">
                      <a:moveTo>
                        <a:pt x="120" y="0"/>
                      </a:moveTo>
                      <a:lnTo>
                        <a:pt x="128" y="48"/>
                      </a:lnTo>
                      <a:lnTo>
                        <a:pt x="136" y="72"/>
                      </a:lnTo>
                      <a:lnTo>
                        <a:pt x="168" y="128"/>
                      </a:lnTo>
                      <a:lnTo>
                        <a:pt x="96" y="144"/>
                      </a:lnTo>
                      <a:lnTo>
                        <a:pt x="32" y="128"/>
                      </a:lnTo>
                      <a:lnTo>
                        <a:pt x="0" y="96"/>
                      </a:lnTo>
                      <a:lnTo>
                        <a:pt x="40" y="48"/>
                      </a:lnTo>
                      <a:lnTo>
                        <a:pt x="48" y="8"/>
                      </a:lnTo>
                      <a:lnTo>
                        <a:pt x="12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266" name="Rectangle 137"/>
                <p:cNvSpPr>
                  <a:spLocks noChangeArrowheads="1"/>
                </p:cNvSpPr>
                <p:nvPr/>
              </p:nvSpPr>
              <p:spPr bwMode="auto">
                <a:xfrm>
                  <a:off x="3291" y="2520"/>
                  <a:ext cx="451" cy="338"/>
                </a:xfrm>
                <a:prstGeom prst="rect">
                  <a:avLst/>
                </a:prstGeom>
                <a:solidFill>
                  <a:srgbClr val="000000"/>
                </a:solidFill>
                <a:ln w="6350">
                  <a:solidFill>
                    <a:srgbClr val="000000"/>
                  </a:solidFill>
                  <a:miter lim="800000"/>
                  <a:headEnd/>
                  <a:tailEnd/>
                </a:ln>
                <a:effectLst/>
              </p:spPr>
              <p:txBody>
                <a:bodyPr wrap="none" anchor="ctr"/>
                <a:lstStyle/>
                <a:p>
                  <a:endParaRPr lang="ru-RU"/>
                </a:p>
              </p:txBody>
            </p:sp>
            <p:sp>
              <p:nvSpPr>
                <p:cNvPr id="267" name="Freeform 138"/>
                <p:cNvSpPr>
                  <a:spLocks/>
                </p:cNvSpPr>
                <p:nvPr/>
              </p:nvSpPr>
              <p:spPr bwMode="auto">
                <a:xfrm>
                  <a:off x="3218" y="1796"/>
                  <a:ext cx="436" cy="799"/>
                </a:xfrm>
                <a:custGeom>
                  <a:avLst/>
                  <a:gdLst/>
                  <a:ahLst/>
                  <a:cxnLst>
                    <a:cxn ang="0">
                      <a:pos x="0" y="0"/>
                    </a:cxn>
                    <a:cxn ang="0">
                      <a:pos x="24" y="24"/>
                    </a:cxn>
                    <a:cxn ang="0">
                      <a:pos x="48" y="32"/>
                    </a:cxn>
                    <a:cxn ang="0">
                      <a:pos x="64" y="32"/>
                    </a:cxn>
                    <a:cxn ang="0">
                      <a:pos x="88" y="32"/>
                    </a:cxn>
                    <a:cxn ang="0">
                      <a:pos x="104" y="16"/>
                    </a:cxn>
                    <a:cxn ang="0">
                      <a:pos x="120" y="0"/>
                    </a:cxn>
                    <a:cxn ang="0">
                      <a:pos x="136" y="160"/>
                    </a:cxn>
                    <a:cxn ang="0">
                      <a:pos x="144" y="256"/>
                    </a:cxn>
                    <a:cxn ang="0">
                      <a:pos x="48" y="264"/>
                    </a:cxn>
                    <a:cxn ang="0">
                      <a:pos x="0" y="0"/>
                    </a:cxn>
                  </a:cxnLst>
                  <a:rect l="0" t="0" r="r" b="b"/>
                  <a:pathLst>
                    <a:path w="145" h="265">
                      <a:moveTo>
                        <a:pt x="0" y="0"/>
                      </a:moveTo>
                      <a:lnTo>
                        <a:pt x="24" y="24"/>
                      </a:lnTo>
                      <a:lnTo>
                        <a:pt x="48" y="32"/>
                      </a:lnTo>
                      <a:lnTo>
                        <a:pt x="64" y="32"/>
                      </a:lnTo>
                      <a:lnTo>
                        <a:pt x="88" y="32"/>
                      </a:lnTo>
                      <a:lnTo>
                        <a:pt x="104" y="16"/>
                      </a:lnTo>
                      <a:lnTo>
                        <a:pt x="120" y="0"/>
                      </a:lnTo>
                      <a:lnTo>
                        <a:pt x="136" y="160"/>
                      </a:lnTo>
                      <a:lnTo>
                        <a:pt x="144" y="256"/>
                      </a:lnTo>
                      <a:lnTo>
                        <a:pt x="48" y="264"/>
                      </a:lnTo>
                      <a:lnTo>
                        <a:pt x="0" y="0"/>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17" name="Group 139"/>
              <p:cNvGrpSpPr>
                <a:grpSpLocks/>
              </p:cNvGrpSpPr>
              <p:nvPr/>
            </p:nvGrpSpPr>
            <p:grpSpPr bwMode="auto">
              <a:xfrm>
                <a:off x="2952" y="1767"/>
                <a:ext cx="1113" cy="996"/>
                <a:chOff x="2952" y="1767"/>
                <a:chExt cx="1113" cy="996"/>
              </a:xfrm>
            </p:grpSpPr>
            <p:sp>
              <p:nvSpPr>
                <p:cNvPr id="260" name="Freeform 140"/>
                <p:cNvSpPr>
                  <a:spLocks/>
                </p:cNvSpPr>
                <p:nvPr/>
              </p:nvSpPr>
              <p:spPr bwMode="auto">
                <a:xfrm>
                  <a:off x="3531" y="1771"/>
                  <a:ext cx="338" cy="941"/>
                </a:xfrm>
                <a:custGeom>
                  <a:avLst/>
                  <a:gdLst/>
                  <a:ahLst/>
                  <a:cxnLst>
                    <a:cxn ang="0">
                      <a:pos x="0" y="0"/>
                    </a:cxn>
                    <a:cxn ang="0">
                      <a:pos x="121" y="24"/>
                    </a:cxn>
                    <a:cxn ang="0">
                      <a:pos x="233" y="40"/>
                    </a:cxn>
                    <a:cxn ang="0">
                      <a:pos x="272" y="32"/>
                    </a:cxn>
                    <a:cxn ang="0">
                      <a:pos x="294" y="50"/>
                    </a:cxn>
                    <a:cxn ang="0">
                      <a:pos x="314" y="72"/>
                    </a:cxn>
                    <a:cxn ang="0">
                      <a:pos x="338" y="362"/>
                    </a:cxn>
                    <a:cxn ang="0">
                      <a:pos x="314" y="555"/>
                    </a:cxn>
                    <a:cxn ang="0">
                      <a:pos x="266" y="796"/>
                    </a:cxn>
                    <a:cxn ang="0">
                      <a:pos x="314" y="917"/>
                    </a:cxn>
                    <a:cxn ang="0">
                      <a:pos x="121" y="941"/>
                    </a:cxn>
                    <a:cxn ang="0">
                      <a:pos x="72" y="724"/>
                    </a:cxn>
                    <a:cxn ang="0">
                      <a:pos x="0" y="0"/>
                    </a:cxn>
                  </a:cxnLst>
                  <a:rect l="0" t="0" r="r" b="b"/>
                  <a:pathLst>
                    <a:path w="338" h="941">
                      <a:moveTo>
                        <a:pt x="0" y="0"/>
                      </a:moveTo>
                      <a:lnTo>
                        <a:pt x="121" y="24"/>
                      </a:lnTo>
                      <a:lnTo>
                        <a:pt x="233" y="40"/>
                      </a:lnTo>
                      <a:lnTo>
                        <a:pt x="272" y="32"/>
                      </a:lnTo>
                      <a:lnTo>
                        <a:pt x="294" y="50"/>
                      </a:lnTo>
                      <a:lnTo>
                        <a:pt x="314" y="72"/>
                      </a:lnTo>
                      <a:lnTo>
                        <a:pt x="338" y="362"/>
                      </a:lnTo>
                      <a:lnTo>
                        <a:pt x="314" y="555"/>
                      </a:lnTo>
                      <a:lnTo>
                        <a:pt x="266" y="796"/>
                      </a:lnTo>
                      <a:lnTo>
                        <a:pt x="314" y="917"/>
                      </a:lnTo>
                      <a:lnTo>
                        <a:pt x="121" y="941"/>
                      </a:lnTo>
                      <a:lnTo>
                        <a:pt x="72" y="724"/>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261" name="Freeform 141"/>
                <p:cNvSpPr>
                  <a:spLocks/>
                </p:cNvSpPr>
                <p:nvPr/>
              </p:nvSpPr>
              <p:spPr bwMode="auto">
                <a:xfrm>
                  <a:off x="2952" y="1771"/>
                  <a:ext cx="534" cy="992"/>
                </a:xfrm>
                <a:custGeom>
                  <a:avLst/>
                  <a:gdLst/>
                  <a:ahLst/>
                  <a:cxnLst>
                    <a:cxn ang="0">
                      <a:pos x="96" y="40"/>
                    </a:cxn>
                    <a:cxn ang="0">
                      <a:pos x="104" y="0"/>
                    </a:cxn>
                    <a:cxn ang="0">
                      <a:pos x="32" y="24"/>
                    </a:cxn>
                    <a:cxn ang="0">
                      <a:pos x="16" y="24"/>
                    </a:cxn>
                    <a:cxn ang="0">
                      <a:pos x="0" y="32"/>
                    </a:cxn>
                    <a:cxn ang="0">
                      <a:pos x="0" y="48"/>
                    </a:cxn>
                    <a:cxn ang="0">
                      <a:pos x="16" y="104"/>
                    </a:cxn>
                    <a:cxn ang="0">
                      <a:pos x="56" y="192"/>
                    </a:cxn>
                    <a:cxn ang="0">
                      <a:pos x="80" y="248"/>
                    </a:cxn>
                    <a:cxn ang="0">
                      <a:pos x="72" y="296"/>
                    </a:cxn>
                    <a:cxn ang="0">
                      <a:pos x="64" y="328"/>
                    </a:cxn>
                    <a:cxn ang="0">
                      <a:pos x="136" y="328"/>
                    </a:cxn>
                    <a:cxn ang="0">
                      <a:pos x="176" y="320"/>
                    </a:cxn>
                    <a:cxn ang="0">
                      <a:pos x="168" y="240"/>
                    </a:cxn>
                    <a:cxn ang="0">
                      <a:pos x="96" y="40"/>
                    </a:cxn>
                  </a:cxnLst>
                  <a:rect l="0" t="0" r="r" b="b"/>
                  <a:pathLst>
                    <a:path w="177" h="329">
                      <a:moveTo>
                        <a:pt x="96" y="40"/>
                      </a:moveTo>
                      <a:lnTo>
                        <a:pt x="104" y="0"/>
                      </a:lnTo>
                      <a:lnTo>
                        <a:pt x="32" y="24"/>
                      </a:lnTo>
                      <a:lnTo>
                        <a:pt x="16" y="24"/>
                      </a:lnTo>
                      <a:lnTo>
                        <a:pt x="0" y="32"/>
                      </a:lnTo>
                      <a:lnTo>
                        <a:pt x="0" y="48"/>
                      </a:lnTo>
                      <a:lnTo>
                        <a:pt x="16" y="104"/>
                      </a:lnTo>
                      <a:lnTo>
                        <a:pt x="56" y="192"/>
                      </a:lnTo>
                      <a:lnTo>
                        <a:pt x="80" y="248"/>
                      </a:lnTo>
                      <a:lnTo>
                        <a:pt x="72" y="296"/>
                      </a:lnTo>
                      <a:lnTo>
                        <a:pt x="64" y="328"/>
                      </a:lnTo>
                      <a:lnTo>
                        <a:pt x="136" y="328"/>
                      </a:lnTo>
                      <a:lnTo>
                        <a:pt x="176" y="320"/>
                      </a:lnTo>
                      <a:lnTo>
                        <a:pt x="168" y="240"/>
                      </a:lnTo>
                      <a:lnTo>
                        <a:pt x="96" y="4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262" name="Freeform 142"/>
                <p:cNvSpPr>
                  <a:spLocks/>
                </p:cNvSpPr>
                <p:nvPr/>
              </p:nvSpPr>
              <p:spPr bwMode="auto">
                <a:xfrm>
                  <a:off x="3822" y="1868"/>
                  <a:ext cx="243" cy="822"/>
                </a:xfrm>
                <a:custGeom>
                  <a:avLst/>
                  <a:gdLst/>
                  <a:ahLst/>
                  <a:cxnLst>
                    <a:cxn ang="0">
                      <a:pos x="8" y="0"/>
                    </a:cxn>
                    <a:cxn ang="0">
                      <a:pos x="32" y="48"/>
                    </a:cxn>
                    <a:cxn ang="0">
                      <a:pos x="40" y="56"/>
                    </a:cxn>
                    <a:cxn ang="0">
                      <a:pos x="40" y="80"/>
                    </a:cxn>
                    <a:cxn ang="0">
                      <a:pos x="48" y="80"/>
                    </a:cxn>
                    <a:cxn ang="0">
                      <a:pos x="56" y="104"/>
                    </a:cxn>
                    <a:cxn ang="0">
                      <a:pos x="80" y="248"/>
                    </a:cxn>
                    <a:cxn ang="0">
                      <a:pos x="64" y="240"/>
                    </a:cxn>
                    <a:cxn ang="0">
                      <a:pos x="48" y="256"/>
                    </a:cxn>
                    <a:cxn ang="0">
                      <a:pos x="32" y="272"/>
                    </a:cxn>
                    <a:cxn ang="0">
                      <a:pos x="32" y="240"/>
                    </a:cxn>
                    <a:cxn ang="0">
                      <a:pos x="16" y="216"/>
                    </a:cxn>
                    <a:cxn ang="0">
                      <a:pos x="24" y="208"/>
                    </a:cxn>
                    <a:cxn ang="0">
                      <a:pos x="16" y="192"/>
                    </a:cxn>
                    <a:cxn ang="0">
                      <a:pos x="0" y="144"/>
                    </a:cxn>
                    <a:cxn ang="0">
                      <a:pos x="8" y="0"/>
                    </a:cxn>
                  </a:cxnLst>
                  <a:rect l="0" t="0" r="r" b="b"/>
                  <a:pathLst>
                    <a:path w="81" h="273">
                      <a:moveTo>
                        <a:pt x="8" y="0"/>
                      </a:moveTo>
                      <a:lnTo>
                        <a:pt x="32" y="48"/>
                      </a:lnTo>
                      <a:lnTo>
                        <a:pt x="40" y="56"/>
                      </a:lnTo>
                      <a:lnTo>
                        <a:pt x="40" y="80"/>
                      </a:lnTo>
                      <a:lnTo>
                        <a:pt x="48" y="80"/>
                      </a:lnTo>
                      <a:lnTo>
                        <a:pt x="56" y="104"/>
                      </a:lnTo>
                      <a:lnTo>
                        <a:pt x="80" y="248"/>
                      </a:lnTo>
                      <a:lnTo>
                        <a:pt x="64" y="240"/>
                      </a:lnTo>
                      <a:lnTo>
                        <a:pt x="48" y="256"/>
                      </a:lnTo>
                      <a:lnTo>
                        <a:pt x="32" y="272"/>
                      </a:lnTo>
                      <a:lnTo>
                        <a:pt x="32" y="240"/>
                      </a:lnTo>
                      <a:lnTo>
                        <a:pt x="16" y="216"/>
                      </a:lnTo>
                      <a:lnTo>
                        <a:pt x="24" y="208"/>
                      </a:lnTo>
                      <a:lnTo>
                        <a:pt x="16" y="192"/>
                      </a:lnTo>
                      <a:lnTo>
                        <a:pt x="0" y="144"/>
                      </a:lnTo>
                      <a:lnTo>
                        <a:pt x="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263" name="Freeform 143"/>
                <p:cNvSpPr>
                  <a:spLocks/>
                </p:cNvSpPr>
                <p:nvPr/>
              </p:nvSpPr>
              <p:spPr bwMode="auto">
                <a:xfrm>
                  <a:off x="3531" y="1771"/>
                  <a:ext cx="148" cy="726"/>
                </a:xfrm>
                <a:custGeom>
                  <a:avLst/>
                  <a:gdLst/>
                  <a:ahLst/>
                  <a:cxnLst>
                    <a:cxn ang="0">
                      <a:pos x="0" y="0"/>
                    </a:cxn>
                    <a:cxn ang="0">
                      <a:pos x="40" y="24"/>
                    </a:cxn>
                    <a:cxn ang="0">
                      <a:pos x="24" y="48"/>
                    </a:cxn>
                    <a:cxn ang="0">
                      <a:pos x="48" y="56"/>
                    </a:cxn>
                    <a:cxn ang="0">
                      <a:pos x="48" y="120"/>
                    </a:cxn>
                    <a:cxn ang="0">
                      <a:pos x="40" y="184"/>
                    </a:cxn>
                    <a:cxn ang="0">
                      <a:pos x="24" y="240"/>
                    </a:cxn>
                    <a:cxn ang="0">
                      <a:pos x="16" y="200"/>
                    </a:cxn>
                    <a:cxn ang="0">
                      <a:pos x="8" y="112"/>
                    </a:cxn>
                    <a:cxn ang="0">
                      <a:pos x="0" y="56"/>
                    </a:cxn>
                    <a:cxn ang="0">
                      <a:pos x="0" y="16"/>
                    </a:cxn>
                    <a:cxn ang="0">
                      <a:pos x="0" y="0"/>
                    </a:cxn>
                  </a:cxnLst>
                  <a:rect l="0" t="0" r="r" b="b"/>
                  <a:pathLst>
                    <a:path w="49" h="241">
                      <a:moveTo>
                        <a:pt x="0" y="0"/>
                      </a:moveTo>
                      <a:lnTo>
                        <a:pt x="40" y="24"/>
                      </a:lnTo>
                      <a:lnTo>
                        <a:pt x="24" y="48"/>
                      </a:lnTo>
                      <a:lnTo>
                        <a:pt x="48" y="56"/>
                      </a:lnTo>
                      <a:lnTo>
                        <a:pt x="48" y="120"/>
                      </a:lnTo>
                      <a:lnTo>
                        <a:pt x="40" y="184"/>
                      </a:lnTo>
                      <a:lnTo>
                        <a:pt x="24" y="240"/>
                      </a:lnTo>
                      <a:lnTo>
                        <a:pt x="16" y="200"/>
                      </a:lnTo>
                      <a:lnTo>
                        <a:pt x="8" y="112"/>
                      </a:lnTo>
                      <a:lnTo>
                        <a:pt x="0" y="56"/>
                      </a:lnTo>
                      <a:lnTo>
                        <a:pt x="0" y="16"/>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264" name="Freeform 144"/>
                <p:cNvSpPr>
                  <a:spLocks/>
                </p:cNvSpPr>
                <p:nvPr/>
              </p:nvSpPr>
              <p:spPr bwMode="auto">
                <a:xfrm>
                  <a:off x="3182" y="1767"/>
                  <a:ext cx="271" cy="759"/>
                </a:xfrm>
                <a:custGeom>
                  <a:avLst/>
                  <a:gdLst/>
                  <a:ahLst/>
                  <a:cxnLst>
                    <a:cxn ang="0">
                      <a:pos x="108" y="0"/>
                    </a:cxn>
                    <a:cxn ang="0">
                      <a:pos x="57" y="45"/>
                    </a:cxn>
                    <a:cxn ang="0">
                      <a:pos x="6" y="91"/>
                    </a:cxn>
                    <a:cxn ang="0">
                      <a:pos x="3" y="139"/>
                    </a:cxn>
                    <a:cxn ang="0">
                      <a:pos x="27" y="140"/>
                    </a:cxn>
                    <a:cxn ang="0">
                      <a:pos x="0" y="187"/>
                    </a:cxn>
                    <a:cxn ang="0">
                      <a:pos x="45" y="238"/>
                    </a:cxn>
                    <a:cxn ang="0">
                      <a:pos x="110" y="339"/>
                    </a:cxn>
                    <a:cxn ang="0">
                      <a:pos x="154" y="414"/>
                    </a:cxn>
                    <a:cxn ang="0">
                      <a:pos x="193" y="562"/>
                    </a:cxn>
                    <a:cxn ang="0">
                      <a:pos x="271" y="759"/>
                    </a:cxn>
                    <a:cxn ang="0">
                      <a:pos x="241" y="565"/>
                    </a:cxn>
                    <a:cxn ang="0">
                      <a:pos x="202" y="417"/>
                    </a:cxn>
                    <a:cxn ang="0">
                      <a:pos x="162" y="294"/>
                    </a:cxn>
                    <a:cxn ang="0">
                      <a:pos x="102" y="97"/>
                    </a:cxn>
                    <a:cxn ang="0">
                      <a:pos x="105" y="48"/>
                    </a:cxn>
                    <a:cxn ang="0">
                      <a:pos x="108" y="0"/>
                    </a:cxn>
                  </a:cxnLst>
                  <a:rect l="0" t="0" r="r" b="b"/>
                  <a:pathLst>
                    <a:path w="271" h="759">
                      <a:moveTo>
                        <a:pt x="108" y="0"/>
                      </a:moveTo>
                      <a:lnTo>
                        <a:pt x="57" y="45"/>
                      </a:lnTo>
                      <a:lnTo>
                        <a:pt x="6" y="91"/>
                      </a:lnTo>
                      <a:lnTo>
                        <a:pt x="3" y="139"/>
                      </a:lnTo>
                      <a:lnTo>
                        <a:pt x="27" y="140"/>
                      </a:lnTo>
                      <a:lnTo>
                        <a:pt x="0" y="187"/>
                      </a:lnTo>
                      <a:lnTo>
                        <a:pt x="45" y="238"/>
                      </a:lnTo>
                      <a:lnTo>
                        <a:pt x="110" y="339"/>
                      </a:lnTo>
                      <a:lnTo>
                        <a:pt x="154" y="414"/>
                      </a:lnTo>
                      <a:lnTo>
                        <a:pt x="193" y="562"/>
                      </a:lnTo>
                      <a:lnTo>
                        <a:pt x="271" y="759"/>
                      </a:lnTo>
                      <a:lnTo>
                        <a:pt x="241" y="565"/>
                      </a:lnTo>
                      <a:lnTo>
                        <a:pt x="202" y="417"/>
                      </a:lnTo>
                      <a:lnTo>
                        <a:pt x="162" y="294"/>
                      </a:lnTo>
                      <a:lnTo>
                        <a:pt x="102" y="97"/>
                      </a:lnTo>
                      <a:lnTo>
                        <a:pt x="105" y="48"/>
                      </a:lnTo>
                      <a:lnTo>
                        <a:pt x="10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18" name="Group 145"/>
              <p:cNvGrpSpPr>
                <a:grpSpLocks/>
              </p:cNvGrpSpPr>
              <p:nvPr/>
            </p:nvGrpSpPr>
            <p:grpSpPr bwMode="auto">
              <a:xfrm>
                <a:off x="3046" y="1189"/>
                <a:ext cx="706" cy="774"/>
                <a:chOff x="3046" y="1189"/>
                <a:chExt cx="706" cy="774"/>
              </a:xfrm>
            </p:grpSpPr>
            <p:sp>
              <p:nvSpPr>
                <p:cNvPr id="219" name="Freeform 146"/>
                <p:cNvSpPr>
                  <a:spLocks/>
                </p:cNvSpPr>
                <p:nvPr/>
              </p:nvSpPr>
              <p:spPr bwMode="auto">
                <a:xfrm>
                  <a:off x="3047" y="1217"/>
                  <a:ext cx="702" cy="746"/>
                </a:xfrm>
                <a:custGeom>
                  <a:avLst/>
                  <a:gdLst/>
                  <a:ahLst/>
                  <a:cxnLst>
                    <a:cxn ang="0">
                      <a:pos x="339" y="0"/>
                    </a:cxn>
                    <a:cxn ang="0">
                      <a:pos x="387" y="0"/>
                    </a:cxn>
                    <a:cxn ang="0">
                      <a:pos x="436" y="24"/>
                    </a:cxn>
                    <a:cxn ang="0">
                      <a:pos x="508" y="48"/>
                    </a:cxn>
                    <a:cxn ang="0">
                      <a:pos x="533" y="96"/>
                    </a:cxn>
                    <a:cxn ang="0">
                      <a:pos x="557" y="120"/>
                    </a:cxn>
                    <a:cxn ang="0">
                      <a:pos x="581" y="168"/>
                    </a:cxn>
                    <a:cxn ang="0">
                      <a:pos x="605" y="241"/>
                    </a:cxn>
                    <a:cxn ang="0">
                      <a:pos x="605" y="313"/>
                    </a:cxn>
                    <a:cxn ang="0">
                      <a:pos x="629" y="385"/>
                    </a:cxn>
                    <a:cxn ang="0">
                      <a:pos x="629" y="433"/>
                    </a:cxn>
                    <a:cxn ang="0">
                      <a:pos x="654" y="481"/>
                    </a:cxn>
                    <a:cxn ang="0">
                      <a:pos x="678" y="538"/>
                    </a:cxn>
                    <a:cxn ang="0">
                      <a:pos x="661" y="532"/>
                    </a:cxn>
                    <a:cxn ang="0">
                      <a:pos x="688" y="571"/>
                    </a:cxn>
                    <a:cxn ang="0">
                      <a:pos x="702" y="602"/>
                    </a:cxn>
                    <a:cxn ang="0">
                      <a:pos x="688" y="639"/>
                    </a:cxn>
                    <a:cxn ang="0">
                      <a:pos x="654" y="674"/>
                    </a:cxn>
                    <a:cxn ang="0">
                      <a:pos x="672" y="630"/>
                    </a:cxn>
                    <a:cxn ang="0">
                      <a:pos x="648" y="637"/>
                    </a:cxn>
                    <a:cxn ang="0">
                      <a:pos x="645" y="619"/>
                    </a:cxn>
                    <a:cxn ang="0">
                      <a:pos x="627" y="597"/>
                    </a:cxn>
                    <a:cxn ang="0">
                      <a:pos x="605" y="602"/>
                    </a:cxn>
                    <a:cxn ang="0">
                      <a:pos x="615" y="643"/>
                    </a:cxn>
                    <a:cxn ang="0">
                      <a:pos x="609" y="688"/>
                    </a:cxn>
                    <a:cxn ang="0">
                      <a:pos x="581" y="746"/>
                    </a:cxn>
                    <a:cxn ang="0">
                      <a:pos x="582" y="675"/>
                    </a:cxn>
                    <a:cxn ang="0">
                      <a:pos x="557" y="698"/>
                    </a:cxn>
                    <a:cxn ang="0">
                      <a:pos x="565" y="661"/>
                    </a:cxn>
                    <a:cxn ang="0">
                      <a:pos x="549" y="636"/>
                    </a:cxn>
                    <a:cxn ang="0">
                      <a:pos x="493" y="618"/>
                    </a:cxn>
                    <a:cxn ang="0">
                      <a:pos x="460" y="589"/>
                    </a:cxn>
                    <a:cxn ang="0">
                      <a:pos x="436" y="478"/>
                    </a:cxn>
                    <a:cxn ang="0">
                      <a:pos x="242" y="505"/>
                    </a:cxn>
                    <a:cxn ang="0">
                      <a:pos x="242" y="578"/>
                    </a:cxn>
                    <a:cxn ang="0">
                      <a:pos x="218" y="626"/>
                    </a:cxn>
                    <a:cxn ang="0">
                      <a:pos x="171" y="675"/>
                    </a:cxn>
                    <a:cxn ang="0">
                      <a:pos x="157" y="721"/>
                    </a:cxn>
                    <a:cxn ang="0">
                      <a:pos x="145" y="698"/>
                    </a:cxn>
                    <a:cxn ang="0">
                      <a:pos x="145" y="674"/>
                    </a:cxn>
                    <a:cxn ang="0">
                      <a:pos x="126" y="691"/>
                    </a:cxn>
                    <a:cxn ang="0">
                      <a:pos x="121" y="722"/>
                    </a:cxn>
                    <a:cxn ang="0">
                      <a:pos x="90" y="685"/>
                    </a:cxn>
                    <a:cxn ang="0">
                      <a:pos x="73" y="626"/>
                    </a:cxn>
                    <a:cxn ang="0">
                      <a:pos x="0" y="626"/>
                    </a:cxn>
                    <a:cxn ang="0">
                      <a:pos x="24" y="578"/>
                    </a:cxn>
                    <a:cxn ang="0">
                      <a:pos x="24" y="505"/>
                    </a:cxn>
                    <a:cxn ang="0">
                      <a:pos x="24" y="433"/>
                    </a:cxn>
                    <a:cxn ang="0">
                      <a:pos x="48" y="337"/>
                    </a:cxn>
                    <a:cxn ang="0">
                      <a:pos x="48" y="265"/>
                    </a:cxn>
                    <a:cxn ang="0">
                      <a:pos x="73" y="193"/>
                    </a:cxn>
                    <a:cxn ang="0">
                      <a:pos x="97" y="144"/>
                    </a:cxn>
                    <a:cxn ang="0">
                      <a:pos x="121" y="96"/>
                    </a:cxn>
                    <a:cxn ang="0">
                      <a:pos x="169" y="48"/>
                    </a:cxn>
                    <a:cxn ang="0">
                      <a:pos x="194" y="24"/>
                    </a:cxn>
                    <a:cxn ang="0">
                      <a:pos x="266" y="24"/>
                    </a:cxn>
                    <a:cxn ang="0">
                      <a:pos x="315" y="0"/>
                    </a:cxn>
                    <a:cxn ang="0">
                      <a:pos x="339" y="0"/>
                    </a:cxn>
                  </a:cxnLst>
                  <a:rect l="0" t="0" r="r" b="b"/>
                  <a:pathLst>
                    <a:path w="702" h="746">
                      <a:moveTo>
                        <a:pt x="339" y="0"/>
                      </a:moveTo>
                      <a:lnTo>
                        <a:pt x="387" y="0"/>
                      </a:lnTo>
                      <a:lnTo>
                        <a:pt x="436" y="24"/>
                      </a:lnTo>
                      <a:lnTo>
                        <a:pt x="508" y="48"/>
                      </a:lnTo>
                      <a:lnTo>
                        <a:pt x="533" y="96"/>
                      </a:lnTo>
                      <a:lnTo>
                        <a:pt x="557" y="120"/>
                      </a:lnTo>
                      <a:lnTo>
                        <a:pt x="581" y="168"/>
                      </a:lnTo>
                      <a:lnTo>
                        <a:pt x="605" y="241"/>
                      </a:lnTo>
                      <a:lnTo>
                        <a:pt x="605" y="313"/>
                      </a:lnTo>
                      <a:lnTo>
                        <a:pt x="629" y="385"/>
                      </a:lnTo>
                      <a:lnTo>
                        <a:pt x="629" y="433"/>
                      </a:lnTo>
                      <a:lnTo>
                        <a:pt x="654" y="481"/>
                      </a:lnTo>
                      <a:lnTo>
                        <a:pt x="678" y="538"/>
                      </a:lnTo>
                      <a:lnTo>
                        <a:pt x="661" y="532"/>
                      </a:lnTo>
                      <a:lnTo>
                        <a:pt x="688" y="571"/>
                      </a:lnTo>
                      <a:lnTo>
                        <a:pt x="702" y="602"/>
                      </a:lnTo>
                      <a:lnTo>
                        <a:pt x="688" y="639"/>
                      </a:lnTo>
                      <a:lnTo>
                        <a:pt x="654" y="674"/>
                      </a:lnTo>
                      <a:lnTo>
                        <a:pt x="672" y="630"/>
                      </a:lnTo>
                      <a:lnTo>
                        <a:pt x="648" y="637"/>
                      </a:lnTo>
                      <a:lnTo>
                        <a:pt x="645" y="619"/>
                      </a:lnTo>
                      <a:lnTo>
                        <a:pt x="627" y="597"/>
                      </a:lnTo>
                      <a:lnTo>
                        <a:pt x="605" y="602"/>
                      </a:lnTo>
                      <a:lnTo>
                        <a:pt x="615" y="643"/>
                      </a:lnTo>
                      <a:lnTo>
                        <a:pt x="609" y="688"/>
                      </a:lnTo>
                      <a:lnTo>
                        <a:pt x="581" y="746"/>
                      </a:lnTo>
                      <a:lnTo>
                        <a:pt x="582" y="675"/>
                      </a:lnTo>
                      <a:lnTo>
                        <a:pt x="557" y="698"/>
                      </a:lnTo>
                      <a:lnTo>
                        <a:pt x="565" y="661"/>
                      </a:lnTo>
                      <a:lnTo>
                        <a:pt x="549" y="636"/>
                      </a:lnTo>
                      <a:lnTo>
                        <a:pt x="493" y="618"/>
                      </a:lnTo>
                      <a:lnTo>
                        <a:pt x="460" y="589"/>
                      </a:lnTo>
                      <a:lnTo>
                        <a:pt x="436" y="478"/>
                      </a:lnTo>
                      <a:lnTo>
                        <a:pt x="242" y="505"/>
                      </a:lnTo>
                      <a:lnTo>
                        <a:pt x="242" y="578"/>
                      </a:lnTo>
                      <a:lnTo>
                        <a:pt x="218" y="626"/>
                      </a:lnTo>
                      <a:lnTo>
                        <a:pt x="171" y="675"/>
                      </a:lnTo>
                      <a:lnTo>
                        <a:pt x="157" y="721"/>
                      </a:lnTo>
                      <a:lnTo>
                        <a:pt x="145" y="698"/>
                      </a:lnTo>
                      <a:lnTo>
                        <a:pt x="145" y="674"/>
                      </a:lnTo>
                      <a:lnTo>
                        <a:pt x="126" y="691"/>
                      </a:lnTo>
                      <a:lnTo>
                        <a:pt x="121" y="722"/>
                      </a:lnTo>
                      <a:lnTo>
                        <a:pt x="90" y="685"/>
                      </a:lnTo>
                      <a:lnTo>
                        <a:pt x="73" y="626"/>
                      </a:lnTo>
                      <a:lnTo>
                        <a:pt x="0" y="626"/>
                      </a:lnTo>
                      <a:lnTo>
                        <a:pt x="24" y="578"/>
                      </a:lnTo>
                      <a:lnTo>
                        <a:pt x="24" y="505"/>
                      </a:lnTo>
                      <a:lnTo>
                        <a:pt x="24" y="433"/>
                      </a:lnTo>
                      <a:lnTo>
                        <a:pt x="48" y="337"/>
                      </a:lnTo>
                      <a:lnTo>
                        <a:pt x="48" y="265"/>
                      </a:lnTo>
                      <a:lnTo>
                        <a:pt x="73" y="193"/>
                      </a:lnTo>
                      <a:lnTo>
                        <a:pt x="97" y="144"/>
                      </a:lnTo>
                      <a:lnTo>
                        <a:pt x="121" y="96"/>
                      </a:lnTo>
                      <a:lnTo>
                        <a:pt x="169" y="48"/>
                      </a:lnTo>
                      <a:lnTo>
                        <a:pt x="194" y="24"/>
                      </a:lnTo>
                      <a:lnTo>
                        <a:pt x="266" y="24"/>
                      </a:lnTo>
                      <a:lnTo>
                        <a:pt x="315" y="0"/>
                      </a:lnTo>
                      <a:lnTo>
                        <a:pt x="339"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220" name="Group 147"/>
                <p:cNvGrpSpPr>
                  <a:grpSpLocks/>
                </p:cNvGrpSpPr>
                <p:nvPr/>
              </p:nvGrpSpPr>
              <p:grpSpPr bwMode="auto">
                <a:xfrm>
                  <a:off x="3046" y="1189"/>
                  <a:ext cx="706" cy="609"/>
                  <a:chOff x="3046" y="1189"/>
                  <a:chExt cx="706" cy="609"/>
                </a:xfrm>
              </p:grpSpPr>
              <p:grpSp>
                <p:nvGrpSpPr>
                  <p:cNvPr id="221" name="Group 148"/>
                  <p:cNvGrpSpPr>
                    <a:grpSpLocks/>
                  </p:cNvGrpSpPr>
                  <p:nvPr/>
                </p:nvGrpSpPr>
                <p:grpSpPr bwMode="auto">
                  <a:xfrm>
                    <a:off x="3218" y="1360"/>
                    <a:ext cx="313" cy="436"/>
                    <a:chOff x="3218" y="1360"/>
                    <a:chExt cx="313" cy="436"/>
                  </a:xfrm>
                </p:grpSpPr>
                <p:sp>
                  <p:nvSpPr>
                    <p:cNvPr id="245" name="Freeform 149"/>
                    <p:cNvSpPr>
                      <a:spLocks/>
                    </p:cNvSpPr>
                    <p:nvPr/>
                  </p:nvSpPr>
                  <p:spPr bwMode="auto">
                    <a:xfrm>
                      <a:off x="3218" y="1360"/>
                      <a:ext cx="313" cy="436"/>
                    </a:xfrm>
                    <a:custGeom>
                      <a:avLst/>
                      <a:gdLst/>
                      <a:ahLst/>
                      <a:cxnLst>
                        <a:cxn ang="0">
                          <a:pos x="72" y="0"/>
                        </a:cxn>
                        <a:cxn ang="0">
                          <a:pos x="24" y="48"/>
                        </a:cxn>
                        <a:cxn ang="0">
                          <a:pos x="0" y="121"/>
                        </a:cxn>
                        <a:cxn ang="0">
                          <a:pos x="12" y="151"/>
                        </a:cxn>
                        <a:cxn ang="0">
                          <a:pos x="0" y="194"/>
                        </a:cxn>
                        <a:cxn ang="0">
                          <a:pos x="24" y="291"/>
                        </a:cxn>
                        <a:cxn ang="0">
                          <a:pos x="63" y="370"/>
                        </a:cxn>
                        <a:cxn ang="0">
                          <a:pos x="96" y="409"/>
                        </a:cxn>
                        <a:cxn ang="0">
                          <a:pos x="133" y="436"/>
                        </a:cxn>
                        <a:cxn ang="0">
                          <a:pos x="202" y="436"/>
                        </a:cxn>
                        <a:cxn ang="0">
                          <a:pos x="241" y="409"/>
                        </a:cxn>
                        <a:cxn ang="0">
                          <a:pos x="264" y="373"/>
                        </a:cxn>
                        <a:cxn ang="0">
                          <a:pos x="304" y="295"/>
                        </a:cxn>
                        <a:cxn ang="0">
                          <a:pos x="313" y="194"/>
                        </a:cxn>
                        <a:cxn ang="0">
                          <a:pos x="289" y="121"/>
                        </a:cxn>
                        <a:cxn ang="0">
                          <a:pos x="265" y="24"/>
                        </a:cxn>
                        <a:cxn ang="0">
                          <a:pos x="169" y="0"/>
                        </a:cxn>
                        <a:cxn ang="0">
                          <a:pos x="72" y="0"/>
                        </a:cxn>
                      </a:cxnLst>
                      <a:rect l="0" t="0" r="r" b="b"/>
                      <a:pathLst>
                        <a:path w="313" h="436">
                          <a:moveTo>
                            <a:pt x="72" y="0"/>
                          </a:moveTo>
                          <a:lnTo>
                            <a:pt x="24" y="48"/>
                          </a:lnTo>
                          <a:lnTo>
                            <a:pt x="0" y="121"/>
                          </a:lnTo>
                          <a:lnTo>
                            <a:pt x="12" y="151"/>
                          </a:lnTo>
                          <a:lnTo>
                            <a:pt x="0" y="194"/>
                          </a:lnTo>
                          <a:lnTo>
                            <a:pt x="24" y="291"/>
                          </a:lnTo>
                          <a:lnTo>
                            <a:pt x="63" y="370"/>
                          </a:lnTo>
                          <a:lnTo>
                            <a:pt x="96" y="409"/>
                          </a:lnTo>
                          <a:lnTo>
                            <a:pt x="133" y="436"/>
                          </a:lnTo>
                          <a:lnTo>
                            <a:pt x="202" y="436"/>
                          </a:lnTo>
                          <a:lnTo>
                            <a:pt x="241" y="409"/>
                          </a:lnTo>
                          <a:lnTo>
                            <a:pt x="264" y="373"/>
                          </a:lnTo>
                          <a:lnTo>
                            <a:pt x="304" y="295"/>
                          </a:lnTo>
                          <a:lnTo>
                            <a:pt x="313" y="194"/>
                          </a:lnTo>
                          <a:lnTo>
                            <a:pt x="289" y="121"/>
                          </a:lnTo>
                          <a:lnTo>
                            <a:pt x="265" y="24"/>
                          </a:lnTo>
                          <a:lnTo>
                            <a:pt x="169" y="0"/>
                          </a:lnTo>
                          <a:lnTo>
                            <a:pt x="72"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grpSp>
                  <p:nvGrpSpPr>
                    <p:cNvPr id="246" name="Group 150"/>
                    <p:cNvGrpSpPr>
                      <a:grpSpLocks/>
                    </p:cNvGrpSpPr>
                    <p:nvPr/>
                  </p:nvGrpSpPr>
                  <p:grpSpPr bwMode="auto">
                    <a:xfrm>
                      <a:off x="3248" y="1488"/>
                      <a:ext cx="267" cy="246"/>
                      <a:chOff x="3248" y="1488"/>
                      <a:chExt cx="267" cy="246"/>
                    </a:xfrm>
                  </p:grpSpPr>
                  <p:sp>
                    <p:nvSpPr>
                      <p:cNvPr id="247" name="Freeform 151"/>
                      <p:cNvSpPr>
                        <a:spLocks/>
                      </p:cNvSpPr>
                      <p:nvPr/>
                    </p:nvSpPr>
                    <p:spPr bwMode="auto">
                      <a:xfrm>
                        <a:off x="3401" y="1503"/>
                        <a:ext cx="27" cy="76"/>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248" name="Group 152"/>
                      <p:cNvGrpSpPr>
                        <a:grpSpLocks/>
                      </p:cNvGrpSpPr>
                      <p:nvPr/>
                    </p:nvGrpSpPr>
                    <p:grpSpPr bwMode="auto">
                      <a:xfrm>
                        <a:off x="3323" y="1672"/>
                        <a:ext cx="130" cy="62"/>
                        <a:chOff x="3323" y="1672"/>
                        <a:chExt cx="130" cy="62"/>
                      </a:xfrm>
                    </p:grpSpPr>
                    <p:sp>
                      <p:nvSpPr>
                        <p:cNvPr id="258" name="Freeform 153"/>
                        <p:cNvSpPr>
                          <a:spLocks/>
                        </p:cNvSpPr>
                        <p:nvPr/>
                      </p:nvSpPr>
                      <p:spPr bwMode="auto">
                        <a:xfrm>
                          <a:off x="3323" y="1672"/>
                          <a:ext cx="130" cy="62"/>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3300"/>
                        </a:solidFill>
                        <a:ln w="6350" cap="flat" cmpd="sng">
                          <a:solidFill>
                            <a:srgbClr val="000000"/>
                          </a:solidFill>
                          <a:prstDash val="solid"/>
                          <a:round/>
                          <a:headEnd/>
                          <a:tailEnd/>
                        </a:ln>
                        <a:effectLst/>
                      </p:spPr>
                      <p:txBody>
                        <a:bodyPr wrap="none" anchor="ctr"/>
                        <a:lstStyle/>
                        <a:p>
                          <a:endParaRPr lang="ru-RU"/>
                        </a:p>
                      </p:txBody>
                    </p:sp>
                    <p:sp>
                      <p:nvSpPr>
                        <p:cNvPr id="259" name="Freeform 154"/>
                        <p:cNvSpPr>
                          <a:spLocks/>
                        </p:cNvSpPr>
                        <p:nvPr/>
                      </p:nvSpPr>
                      <p:spPr bwMode="auto">
                        <a:xfrm>
                          <a:off x="3324" y="1683"/>
                          <a:ext cx="126" cy="33"/>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249" name="Freeform 155"/>
                      <p:cNvSpPr>
                        <a:spLocks/>
                      </p:cNvSpPr>
                      <p:nvPr/>
                    </p:nvSpPr>
                    <p:spPr bwMode="auto">
                      <a:xfrm>
                        <a:off x="3367" y="1637"/>
                        <a:ext cx="41"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250" name="Group 156"/>
                      <p:cNvGrpSpPr>
                        <a:grpSpLocks/>
                      </p:cNvGrpSpPr>
                      <p:nvPr/>
                    </p:nvGrpSpPr>
                    <p:grpSpPr bwMode="auto">
                      <a:xfrm>
                        <a:off x="3268" y="1531"/>
                        <a:ext cx="81" cy="30"/>
                        <a:chOff x="3272" y="1527"/>
                        <a:chExt cx="81" cy="30"/>
                      </a:xfrm>
                    </p:grpSpPr>
                    <p:sp>
                      <p:nvSpPr>
                        <p:cNvPr id="256" name="Freeform 157"/>
                        <p:cNvSpPr>
                          <a:spLocks noChangeAspect="1"/>
                        </p:cNvSpPr>
                        <p:nvPr/>
                      </p:nvSpPr>
                      <p:spPr bwMode="auto">
                        <a:xfrm flipH="1">
                          <a:off x="3272"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257" name="Line 158"/>
                        <p:cNvSpPr>
                          <a:spLocks noChangeShapeType="1"/>
                        </p:cNvSpPr>
                        <p:nvPr/>
                      </p:nvSpPr>
                      <p:spPr bwMode="auto">
                        <a:xfrm flipH="1" flipV="1">
                          <a:off x="3285" y="1553"/>
                          <a:ext cx="48" cy="4"/>
                        </a:xfrm>
                        <a:prstGeom prst="line">
                          <a:avLst/>
                        </a:prstGeom>
                        <a:noFill/>
                        <a:ln w="6350">
                          <a:solidFill>
                            <a:srgbClr val="000000"/>
                          </a:solidFill>
                          <a:round/>
                          <a:headEnd/>
                          <a:tailEnd/>
                        </a:ln>
                        <a:effectLst/>
                      </p:spPr>
                      <p:txBody>
                        <a:bodyPr wrap="none" anchor="ctr"/>
                        <a:lstStyle/>
                        <a:p>
                          <a:endParaRPr lang="ru-RU"/>
                        </a:p>
                      </p:txBody>
                    </p:sp>
                  </p:grpSp>
                  <p:grpSp>
                    <p:nvGrpSpPr>
                      <p:cNvPr id="251" name="Group 159"/>
                      <p:cNvGrpSpPr>
                        <a:grpSpLocks/>
                      </p:cNvGrpSpPr>
                      <p:nvPr/>
                    </p:nvGrpSpPr>
                    <p:grpSpPr bwMode="auto">
                      <a:xfrm>
                        <a:off x="3417" y="1531"/>
                        <a:ext cx="81" cy="31"/>
                        <a:chOff x="3411" y="1527"/>
                        <a:chExt cx="81" cy="31"/>
                      </a:xfrm>
                    </p:grpSpPr>
                    <p:sp>
                      <p:nvSpPr>
                        <p:cNvPr id="254" name="Freeform 160"/>
                        <p:cNvSpPr>
                          <a:spLocks noChangeAspect="1"/>
                        </p:cNvSpPr>
                        <p:nvPr/>
                      </p:nvSpPr>
                      <p:spPr bwMode="auto">
                        <a:xfrm>
                          <a:off x="3411"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255" name="Line 161"/>
                        <p:cNvSpPr>
                          <a:spLocks noChangeShapeType="1"/>
                        </p:cNvSpPr>
                        <p:nvPr/>
                      </p:nvSpPr>
                      <p:spPr bwMode="auto">
                        <a:xfrm flipV="1">
                          <a:off x="3434" y="1551"/>
                          <a:ext cx="42" cy="7"/>
                        </a:xfrm>
                        <a:prstGeom prst="line">
                          <a:avLst/>
                        </a:prstGeom>
                        <a:noFill/>
                        <a:ln w="6350">
                          <a:solidFill>
                            <a:srgbClr val="000000"/>
                          </a:solidFill>
                          <a:round/>
                          <a:headEnd/>
                          <a:tailEnd/>
                        </a:ln>
                        <a:effectLst/>
                      </p:spPr>
                      <p:txBody>
                        <a:bodyPr wrap="none" anchor="ctr"/>
                        <a:lstStyle/>
                        <a:p>
                          <a:endParaRPr lang="ru-RU"/>
                        </a:p>
                      </p:txBody>
                    </p:sp>
                  </p:grpSp>
                  <p:sp>
                    <p:nvSpPr>
                      <p:cNvPr id="252" name="Freeform 162"/>
                      <p:cNvSpPr>
                        <a:spLocks/>
                      </p:cNvSpPr>
                      <p:nvPr/>
                    </p:nvSpPr>
                    <p:spPr bwMode="auto">
                      <a:xfrm>
                        <a:off x="3248"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sp>
                    <p:nvSpPr>
                      <p:cNvPr id="253" name="Freeform 163"/>
                      <p:cNvSpPr>
                        <a:spLocks/>
                      </p:cNvSpPr>
                      <p:nvPr/>
                    </p:nvSpPr>
                    <p:spPr bwMode="auto">
                      <a:xfrm flipH="1">
                        <a:off x="3397"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grpSp>
              </p:grpSp>
              <p:grpSp>
                <p:nvGrpSpPr>
                  <p:cNvPr id="222" name="Group 164"/>
                  <p:cNvGrpSpPr>
                    <a:grpSpLocks/>
                  </p:cNvGrpSpPr>
                  <p:nvPr/>
                </p:nvGrpSpPr>
                <p:grpSpPr bwMode="auto">
                  <a:xfrm>
                    <a:off x="3046" y="1189"/>
                    <a:ext cx="706" cy="609"/>
                    <a:chOff x="3046" y="1189"/>
                    <a:chExt cx="706" cy="609"/>
                  </a:xfrm>
                </p:grpSpPr>
                <p:sp>
                  <p:nvSpPr>
                    <p:cNvPr id="223" name="Freeform 165"/>
                    <p:cNvSpPr>
                      <a:spLocks/>
                    </p:cNvSpPr>
                    <p:nvPr/>
                  </p:nvSpPr>
                  <p:spPr bwMode="auto">
                    <a:xfrm>
                      <a:off x="3338" y="1339"/>
                      <a:ext cx="180" cy="176"/>
                    </a:xfrm>
                    <a:custGeom>
                      <a:avLst/>
                      <a:gdLst/>
                      <a:ahLst/>
                      <a:cxnLst>
                        <a:cxn ang="0">
                          <a:pos x="0" y="0"/>
                        </a:cxn>
                        <a:cxn ang="0">
                          <a:pos x="3" y="51"/>
                        </a:cxn>
                        <a:cxn ang="0">
                          <a:pos x="20" y="103"/>
                        </a:cxn>
                        <a:cxn ang="0">
                          <a:pos x="48" y="147"/>
                        </a:cxn>
                        <a:cxn ang="0">
                          <a:pos x="92" y="176"/>
                        </a:cxn>
                        <a:cxn ang="0">
                          <a:pos x="68" y="103"/>
                        </a:cxn>
                        <a:cxn ang="0">
                          <a:pos x="117" y="152"/>
                        </a:cxn>
                        <a:cxn ang="0">
                          <a:pos x="165" y="176"/>
                        </a:cxn>
                        <a:cxn ang="0">
                          <a:pos x="121" y="120"/>
                        </a:cxn>
                        <a:cxn ang="0">
                          <a:pos x="103" y="79"/>
                        </a:cxn>
                        <a:cxn ang="0">
                          <a:pos x="180" y="137"/>
                        </a:cxn>
                        <a:cxn ang="0">
                          <a:pos x="139" y="71"/>
                        </a:cxn>
                        <a:cxn ang="0">
                          <a:pos x="150" y="28"/>
                        </a:cxn>
                        <a:cxn ang="0">
                          <a:pos x="112" y="17"/>
                        </a:cxn>
                        <a:cxn ang="0">
                          <a:pos x="20" y="7"/>
                        </a:cxn>
                      </a:cxnLst>
                      <a:rect l="0" t="0" r="r" b="b"/>
                      <a:pathLst>
                        <a:path w="180" h="176">
                          <a:moveTo>
                            <a:pt x="0" y="0"/>
                          </a:moveTo>
                          <a:lnTo>
                            <a:pt x="3" y="51"/>
                          </a:lnTo>
                          <a:lnTo>
                            <a:pt x="20" y="103"/>
                          </a:lnTo>
                          <a:lnTo>
                            <a:pt x="48" y="147"/>
                          </a:lnTo>
                          <a:lnTo>
                            <a:pt x="92" y="176"/>
                          </a:lnTo>
                          <a:lnTo>
                            <a:pt x="68" y="103"/>
                          </a:lnTo>
                          <a:lnTo>
                            <a:pt x="117" y="152"/>
                          </a:lnTo>
                          <a:lnTo>
                            <a:pt x="165" y="176"/>
                          </a:lnTo>
                          <a:lnTo>
                            <a:pt x="121" y="120"/>
                          </a:lnTo>
                          <a:lnTo>
                            <a:pt x="103" y="79"/>
                          </a:lnTo>
                          <a:lnTo>
                            <a:pt x="180" y="137"/>
                          </a:lnTo>
                          <a:lnTo>
                            <a:pt x="139" y="71"/>
                          </a:lnTo>
                          <a:lnTo>
                            <a:pt x="150" y="28"/>
                          </a:lnTo>
                          <a:lnTo>
                            <a:pt x="112" y="17"/>
                          </a:lnTo>
                          <a:lnTo>
                            <a:pt x="20" y="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224" name="Group 166"/>
                    <p:cNvGrpSpPr>
                      <a:grpSpLocks/>
                    </p:cNvGrpSpPr>
                    <p:nvPr/>
                  </p:nvGrpSpPr>
                  <p:grpSpPr bwMode="auto">
                    <a:xfrm>
                      <a:off x="3046" y="1189"/>
                      <a:ext cx="706" cy="609"/>
                      <a:chOff x="3046" y="1189"/>
                      <a:chExt cx="706" cy="609"/>
                    </a:xfrm>
                  </p:grpSpPr>
                  <p:sp>
                    <p:nvSpPr>
                      <p:cNvPr id="225" name="Freeform 167"/>
                      <p:cNvSpPr>
                        <a:spLocks/>
                      </p:cNvSpPr>
                      <p:nvPr/>
                    </p:nvSpPr>
                    <p:spPr bwMode="auto">
                      <a:xfrm>
                        <a:off x="3616" y="160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26" name="Freeform 168"/>
                      <p:cNvSpPr>
                        <a:spLocks/>
                      </p:cNvSpPr>
                      <p:nvPr/>
                    </p:nvSpPr>
                    <p:spPr bwMode="auto">
                      <a:xfrm>
                        <a:off x="3622" y="1457"/>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27" name="Freeform 169"/>
                      <p:cNvSpPr>
                        <a:spLocks/>
                      </p:cNvSpPr>
                      <p:nvPr/>
                    </p:nvSpPr>
                    <p:spPr bwMode="auto">
                      <a:xfrm rot="6553">
                        <a:off x="3516" y="1253"/>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28" name="Freeform 170"/>
                      <p:cNvSpPr>
                        <a:spLocks/>
                      </p:cNvSpPr>
                      <p:nvPr/>
                    </p:nvSpPr>
                    <p:spPr bwMode="auto">
                      <a:xfrm>
                        <a:off x="3420" y="1209"/>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29" name="Freeform 171"/>
                      <p:cNvSpPr>
                        <a:spLocks/>
                      </p:cNvSpPr>
                      <p:nvPr/>
                    </p:nvSpPr>
                    <p:spPr bwMode="auto">
                      <a:xfrm>
                        <a:off x="3186" y="1207"/>
                        <a:ext cx="123" cy="37"/>
                      </a:xfrm>
                      <a:custGeom>
                        <a:avLst/>
                        <a:gdLst/>
                        <a:ahLst/>
                        <a:cxnLst>
                          <a:cxn ang="0">
                            <a:pos x="96" y="31"/>
                          </a:cxn>
                          <a:cxn ang="0">
                            <a:pos x="72" y="9"/>
                          </a:cxn>
                          <a:cxn ang="0">
                            <a:pos x="51" y="0"/>
                          </a:cxn>
                          <a:cxn ang="0">
                            <a:pos x="19" y="1"/>
                          </a:cxn>
                          <a:cxn ang="0">
                            <a:pos x="0" y="12"/>
                          </a:cxn>
                          <a:cxn ang="0">
                            <a:pos x="23" y="9"/>
                          </a:cxn>
                          <a:cxn ang="0">
                            <a:pos x="42" y="13"/>
                          </a:cxn>
                          <a:cxn ang="0">
                            <a:pos x="60" y="37"/>
                          </a:cxn>
                          <a:cxn ang="0">
                            <a:pos x="96" y="31"/>
                          </a:cxn>
                        </a:cxnLst>
                        <a:rect l="0" t="0" r="r" b="b"/>
                        <a:pathLst>
                          <a:path w="96" h="37">
                            <a:moveTo>
                              <a:pt x="96" y="31"/>
                            </a:moveTo>
                            <a:lnTo>
                              <a:pt x="72" y="9"/>
                            </a:lnTo>
                            <a:lnTo>
                              <a:pt x="51" y="0"/>
                            </a:lnTo>
                            <a:lnTo>
                              <a:pt x="19" y="1"/>
                            </a:lnTo>
                            <a:lnTo>
                              <a:pt x="0" y="12"/>
                            </a:lnTo>
                            <a:lnTo>
                              <a:pt x="23" y="9"/>
                            </a:lnTo>
                            <a:lnTo>
                              <a:pt x="42" y="13"/>
                            </a:lnTo>
                            <a:lnTo>
                              <a:pt x="60" y="37"/>
                            </a:lnTo>
                            <a:lnTo>
                              <a:pt x="96" y="31"/>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0" name="Freeform 172"/>
                      <p:cNvSpPr>
                        <a:spLocks/>
                      </p:cNvSpPr>
                      <p:nvPr/>
                    </p:nvSpPr>
                    <p:spPr bwMode="auto">
                      <a:xfrm>
                        <a:off x="3362" y="1190"/>
                        <a:ext cx="98" cy="47"/>
                      </a:xfrm>
                      <a:custGeom>
                        <a:avLst/>
                        <a:gdLst/>
                        <a:ahLst/>
                        <a:cxnLst>
                          <a:cxn ang="0">
                            <a:pos x="0" y="47"/>
                          </a:cxn>
                          <a:cxn ang="0">
                            <a:pos x="19" y="15"/>
                          </a:cxn>
                          <a:cxn ang="0">
                            <a:pos x="49" y="0"/>
                          </a:cxn>
                          <a:cxn ang="0">
                            <a:pos x="73" y="0"/>
                          </a:cxn>
                          <a:cxn ang="0">
                            <a:pos x="98" y="24"/>
                          </a:cxn>
                          <a:cxn ang="0">
                            <a:pos x="70" y="12"/>
                          </a:cxn>
                          <a:cxn ang="0">
                            <a:pos x="48" y="15"/>
                          </a:cxn>
                          <a:cxn ang="0">
                            <a:pos x="31" y="30"/>
                          </a:cxn>
                          <a:cxn ang="0">
                            <a:pos x="24" y="47"/>
                          </a:cxn>
                          <a:cxn ang="0">
                            <a:pos x="0" y="47"/>
                          </a:cxn>
                        </a:cxnLst>
                        <a:rect l="0" t="0" r="r" b="b"/>
                        <a:pathLst>
                          <a:path w="98" h="47">
                            <a:moveTo>
                              <a:pt x="0" y="47"/>
                            </a:moveTo>
                            <a:lnTo>
                              <a:pt x="19" y="15"/>
                            </a:lnTo>
                            <a:lnTo>
                              <a:pt x="49" y="0"/>
                            </a:lnTo>
                            <a:lnTo>
                              <a:pt x="73" y="0"/>
                            </a:lnTo>
                            <a:lnTo>
                              <a:pt x="98" y="24"/>
                            </a:lnTo>
                            <a:lnTo>
                              <a:pt x="70" y="12"/>
                            </a:lnTo>
                            <a:lnTo>
                              <a:pt x="48" y="15"/>
                            </a:lnTo>
                            <a:lnTo>
                              <a:pt x="31" y="30"/>
                            </a:lnTo>
                            <a:lnTo>
                              <a:pt x="24" y="47"/>
                            </a:lnTo>
                            <a:lnTo>
                              <a:pt x="0" y="4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1" name="Freeform 173"/>
                      <p:cNvSpPr>
                        <a:spLocks/>
                      </p:cNvSpPr>
                      <p:nvPr/>
                    </p:nvSpPr>
                    <p:spPr bwMode="auto">
                      <a:xfrm>
                        <a:off x="3634" y="1582"/>
                        <a:ext cx="73" cy="39"/>
                      </a:xfrm>
                      <a:custGeom>
                        <a:avLst/>
                        <a:gdLst/>
                        <a:ahLst/>
                        <a:cxnLst>
                          <a:cxn ang="0">
                            <a:pos x="0" y="17"/>
                          </a:cxn>
                          <a:cxn ang="0">
                            <a:pos x="19" y="3"/>
                          </a:cxn>
                          <a:cxn ang="0">
                            <a:pos x="47" y="0"/>
                          </a:cxn>
                          <a:cxn ang="0">
                            <a:pos x="65" y="17"/>
                          </a:cxn>
                          <a:cxn ang="0">
                            <a:pos x="73" y="39"/>
                          </a:cxn>
                          <a:cxn ang="0">
                            <a:pos x="49" y="17"/>
                          </a:cxn>
                          <a:cxn ang="0">
                            <a:pos x="24" y="17"/>
                          </a:cxn>
                          <a:cxn ang="0">
                            <a:pos x="0" y="39"/>
                          </a:cxn>
                          <a:cxn ang="0">
                            <a:pos x="0" y="17"/>
                          </a:cxn>
                        </a:cxnLst>
                        <a:rect l="0" t="0" r="r" b="b"/>
                        <a:pathLst>
                          <a:path w="73" h="39">
                            <a:moveTo>
                              <a:pt x="0" y="17"/>
                            </a:moveTo>
                            <a:lnTo>
                              <a:pt x="19" y="3"/>
                            </a:lnTo>
                            <a:lnTo>
                              <a:pt x="47" y="0"/>
                            </a:lnTo>
                            <a:lnTo>
                              <a:pt x="65" y="17"/>
                            </a:lnTo>
                            <a:lnTo>
                              <a:pt x="73" y="39"/>
                            </a:lnTo>
                            <a:lnTo>
                              <a:pt x="49" y="17"/>
                            </a:lnTo>
                            <a:lnTo>
                              <a:pt x="24" y="17"/>
                            </a:lnTo>
                            <a:lnTo>
                              <a:pt x="0" y="39"/>
                            </a:lnTo>
                            <a:lnTo>
                              <a:pt x="0" y="1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2" name="Freeform 174"/>
                      <p:cNvSpPr>
                        <a:spLocks/>
                      </p:cNvSpPr>
                      <p:nvPr/>
                    </p:nvSpPr>
                    <p:spPr bwMode="auto">
                      <a:xfrm>
                        <a:off x="3529" y="1325"/>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3" name="Freeform 175"/>
                      <p:cNvSpPr>
                        <a:spLocks/>
                      </p:cNvSpPr>
                      <p:nvPr/>
                    </p:nvSpPr>
                    <p:spPr bwMode="auto">
                      <a:xfrm>
                        <a:off x="3610" y="1547"/>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4" name="Freeform 176"/>
                      <p:cNvSpPr>
                        <a:spLocks/>
                      </p:cNvSpPr>
                      <p:nvPr/>
                    </p:nvSpPr>
                    <p:spPr bwMode="auto">
                      <a:xfrm>
                        <a:off x="3640" y="166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5" name="Freeform 177"/>
                      <p:cNvSpPr>
                        <a:spLocks/>
                      </p:cNvSpPr>
                      <p:nvPr/>
                    </p:nvSpPr>
                    <p:spPr bwMode="auto">
                      <a:xfrm>
                        <a:off x="3108" y="1315"/>
                        <a:ext cx="106" cy="57"/>
                      </a:xfrm>
                      <a:custGeom>
                        <a:avLst/>
                        <a:gdLst/>
                        <a:ahLst/>
                        <a:cxnLst>
                          <a:cxn ang="0">
                            <a:pos x="106" y="17"/>
                          </a:cxn>
                          <a:cxn ang="0">
                            <a:pos x="80" y="7"/>
                          </a:cxn>
                          <a:cxn ang="0">
                            <a:pos x="49" y="0"/>
                          </a:cxn>
                          <a:cxn ang="0">
                            <a:pos x="20" y="11"/>
                          </a:cxn>
                          <a:cxn ang="0">
                            <a:pos x="0" y="47"/>
                          </a:cxn>
                          <a:cxn ang="0">
                            <a:pos x="20" y="32"/>
                          </a:cxn>
                          <a:cxn ang="0">
                            <a:pos x="29" y="25"/>
                          </a:cxn>
                          <a:cxn ang="0">
                            <a:pos x="52" y="24"/>
                          </a:cxn>
                          <a:cxn ang="0">
                            <a:pos x="73" y="30"/>
                          </a:cxn>
                          <a:cxn ang="0">
                            <a:pos x="100" y="57"/>
                          </a:cxn>
                        </a:cxnLst>
                        <a:rect l="0" t="0" r="r" b="b"/>
                        <a:pathLst>
                          <a:path w="106" h="57">
                            <a:moveTo>
                              <a:pt x="106" y="17"/>
                            </a:moveTo>
                            <a:lnTo>
                              <a:pt x="80" y="7"/>
                            </a:lnTo>
                            <a:lnTo>
                              <a:pt x="49" y="0"/>
                            </a:lnTo>
                            <a:lnTo>
                              <a:pt x="20" y="11"/>
                            </a:lnTo>
                            <a:lnTo>
                              <a:pt x="0" y="47"/>
                            </a:lnTo>
                            <a:lnTo>
                              <a:pt x="20" y="32"/>
                            </a:lnTo>
                            <a:lnTo>
                              <a:pt x="29" y="25"/>
                            </a:lnTo>
                            <a:lnTo>
                              <a:pt x="52" y="24"/>
                            </a:lnTo>
                            <a:lnTo>
                              <a:pt x="73" y="30"/>
                            </a:lnTo>
                            <a:lnTo>
                              <a:pt x="100" y="5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6" name="Freeform 178"/>
                      <p:cNvSpPr>
                        <a:spLocks/>
                      </p:cNvSpPr>
                      <p:nvPr/>
                    </p:nvSpPr>
                    <p:spPr bwMode="auto">
                      <a:xfrm rot="21593447" flipH="1">
                        <a:off x="3146" y="1245"/>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7" name="Freeform 179"/>
                      <p:cNvSpPr>
                        <a:spLocks/>
                      </p:cNvSpPr>
                      <p:nvPr/>
                    </p:nvSpPr>
                    <p:spPr bwMode="auto">
                      <a:xfrm>
                        <a:off x="3561" y="1367"/>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8" name="Freeform 180"/>
                      <p:cNvSpPr>
                        <a:spLocks/>
                      </p:cNvSpPr>
                      <p:nvPr/>
                    </p:nvSpPr>
                    <p:spPr bwMode="auto">
                      <a:xfrm flipH="1">
                        <a:off x="3079" y="135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39" name="Freeform 181"/>
                      <p:cNvSpPr>
                        <a:spLocks/>
                      </p:cNvSpPr>
                      <p:nvPr/>
                    </p:nvSpPr>
                    <p:spPr bwMode="auto">
                      <a:xfrm flipH="1">
                        <a:off x="3070" y="1430"/>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40" name="Freeform 182"/>
                      <p:cNvSpPr>
                        <a:spLocks/>
                      </p:cNvSpPr>
                      <p:nvPr/>
                    </p:nvSpPr>
                    <p:spPr bwMode="auto">
                      <a:xfrm>
                        <a:off x="3262" y="1189"/>
                        <a:ext cx="50" cy="59"/>
                      </a:xfrm>
                      <a:custGeom>
                        <a:avLst/>
                        <a:gdLst/>
                        <a:ahLst/>
                        <a:cxnLst>
                          <a:cxn ang="0">
                            <a:pos x="76" y="66"/>
                          </a:cxn>
                          <a:cxn ang="0">
                            <a:pos x="72" y="53"/>
                          </a:cxn>
                          <a:cxn ang="0">
                            <a:pos x="70" y="48"/>
                          </a:cxn>
                          <a:cxn ang="0">
                            <a:pos x="37" y="14"/>
                          </a:cxn>
                          <a:cxn ang="0">
                            <a:pos x="0" y="0"/>
                          </a:cxn>
                        </a:cxnLst>
                        <a:rect l="0" t="0" r="r" b="b"/>
                        <a:pathLst>
                          <a:path w="77" h="66">
                            <a:moveTo>
                              <a:pt x="76" y="66"/>
                            </a:moveTo>
                            <a:cubicBezTo>
                              <a:pt x="74" y="50"/>
                              <a:pt x="77" y="62"/>
                              <a:pt x="72" y="53"/>
                            </a:cubicBezTo>
                            <a:cubicBezTo>
                              <a:pt x="71" y="51"/>
                              <a:pt x="70" y="48"/>
                              <a:pt x="70" y="48"/>
                            </a:cubicBezTo>
                            <a:lnTo>
                              <a:pt x="37" y="14"/>
                            </a:lnTo>
                            <a:lnTo>
                              <a:pt x="0" y="0"/>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sp>
                    <p:nvSpPr>
                      <p:cNvPr id="241" name="Freeform 183"/>
                      <p:cNvSpPr>
                        <a:spLocks/>
                      </p:cNvSpPr>
                      <p:nvPr/>
                    </p:nvSpPr>
                    <p:spPr bwMode="auto">
                      <a:xfrm flipH="1">
                        <a:off x="3070" y="1464"/>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42" name="Freeform 184"/>
                      <p:cNvSpPr>
                        <a:spLocks/>
                      </p:cNvSpPr>
                      <p:nvPr/>
                    </p:nvSpPr>
                    <p:spPr bwMode="auto">
                      <a:xfrm flipH="1">
                        <a:off x="3057" y="1523"/>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43" name="Freeform 185"/>
                      <p:cNvSpPr>
                        <a:spLocks/>
                      </p:cNvSpPr>
                      <p:nvPr/>
                    </p:nvSpPr>
                    <p:spPr bwMode="auto">
                      <a:xfrm flipH="1">
                        <a:off x="3046" y="1622"/>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44" name="Freeform 186"/>
                      <p:cNvSpPr>
                        <a:spLocks/>
                      </p:cNvSpPr>
                      <p:nvPr/>
                    </p:nvSpPr>
                    <p:spPr bwMode="auto">
                      <a:xfrm>
                        <a:off x="3054" y="1750"/>
                        <a:ext cx="47" cy="48"/>
                      </a:xfrm>
                      <a:custGeom>
                        <a:avLst/>
                        <a:gdLst/>
                        <a:ahLst/>
                        <a:cxnLst>
                          <a:cxn ang="0">
                            <a:pos x="47" y="0"/>
                          </a:cxn>
                          <a:cxn ang="0">
                            <a:pos x="15" y="18"/>
                          </a:cxn>
                          <a:cxn ang="0">
                            <a:pos x="3" y="35"/>
                          </a:cxn>
                          <a:cxn ang="0">
                            <a:pos x="0" y="48"/>
                          </a:cxn>
                        </a:cxnLst>
                        <a:rect l="0" t="0" r="r" b="b"/>
                        <a:pathLst>
                          <a:path w="47" h="48">
                            <a:moveTo>
                              <a:pt x="47" y="0"/>
                            </a:moveTo>
                            <a:lnTo>
                              <a:pt x="15" y="18"/>
                            </a:lnTo>
                            <a:lnTo>
                              <a:pt x="3" y="35"/>
                            </a:lnTo>
                            <a:lnTo>
                              <a:pt x="0" y="48"/>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grpSp>
              </p:grpSp>
            </p:grpSp>
          </p:grpSp>
        </p:grpSp>
        <p:grpSp>
          <p:nvGrpSpPr>
            <p:cNvPr id="136" name="Group 187"/>
            <p:cNvGrpSpPr>
              <a:grpSpLocks/>
            </p:cNvGrpSpPr>
            <p:nvPr/>
          </p:nvGrpSpPr>
          <p:grpSpPr bwMode="auto">
            <a:xfrm>
              <a:off x="4486" y="2647"/>
              <a:ext cx="863" cy="569"/>
              <a:chOff x="3280" y="2647"/>
              <a:chExt cx="863" cy="569"/>
            </a:xfrm>
          </p:grpSpPr>
          <p:grpSp>
            <p:nvGrpSpPr>
              <p:cNvPr id="148" name="Group 188"/>
              <p:cNvGrpSpPr>
                <a:grpSpLocks/>
              </p:cNvGrpSpPr>
              <p:nvPr/>
            </p:nvGrpSpPr>
            <p:grpSpPr bwMode="auto">
              <a:xfrm>
                <a:off x="3280" y="2865"/>
                <a:ext cx="863" cy="351"/>
                <a:chOff x="3253" y="2867"/>
                <a:chExt cx="936" cy="351"/>
              </a:xfrm>
            </p:grpSpPr>
            <p:sp>
              <p:nvSpPr>
                <p:cNvPr id="213" name="Freeform 189"/>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214" name="Freeform 190"/>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215" name="Freeform 191"/>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49" name="Group 192"/>
              <p:cNvGrpSpPr>
                <a:grpSpLocks/>
              </p:cNvGrpSpPr>
              <p:nvPr/>
            </p:nvGrpSpPr>
            <p:grpSpPr bwMode="auto">
              <a:xfrm>
                <a:off x="3338" y="2915"/>
                <a:ext cx="494" cy="217"/>
                <a:chOff x="1049" y="1977"/>
                <a:chExt cx="1136" cy="495"/>
              </a:xfrm>
            </p:grpSpPr>
            <p:grpSp>
              <p:nvGrpSpPr>
                <p:cNvPr id="178" name="Group 193"/>
                <p:cNvGrpSpPr>
                  <a:grpSpLocks/>
                </p:cNvGrpSpPr>
                <p:nvPr/>
              </p:nvGrpSpPr>
              <p:grpSpPr bwMode="auto">
                <a:xfrm>
                  <a:off x="1477" y="1977"/>
                  <a:ext cx="708" cy="274"/>
                  <a:chOff x="1477" y="1977"/>
                  <a:chExt cx="708" cy="274"/>
                </a:xfrm>
              </p:grpSpPr>
              <p:grpSp>
                <p:nvGrpSpPr>
                  <p:cNvPr id="189" name="Group 194"/>
                  <p:cNvGrpSpPr>
                    <a:grpSpLocks/>
                  </p:cNvGrpSpPr>
                  <p:nvPr/>
                </p:nvGrpSpPr>
                <p:grpSpPr bwMode="auto">
                  <a:xfrm>
                    <a:off x="1477" y="1977"/>
                    <a:ext cx="708" cy="274"/>
                    <a:chOff x="1477" y="1977"/>
                    <a:chExt cx="708" cy="274"/>
                  </a:xfrm>
                </p:grpSpPr>
                <p:sp>
                  <p:nvSpPr>
                    <p:cNvPr id="210" name="Freeform 195"/>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211" name="Freeform 196"/>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212" name="Freeform 197"/>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90" name="Group 198"/>
                  <p:cNvGrpSpPr>
                    <a:grpSpLocks/>
                  </p:cNvGrpSpPr>
                  <p:nvPr/>
                </p:nvGrpSpPr>
                <p:grpSpPr bwMode="auto">
                  <a:xfrm>
                    <a:off x="1557" y="2046"/>
                    <a:ext cx="307" cy="109"/>
                    <a:chOff x="1557" y="2046"/>
                    <a:chExt cx="307" cy="109"/>
                  </a:xfrm>
                </p:grpSpPr>
                <p:sp>
                  <p:nvSpPr>
                    <p:cNvPr id="201" name="Freeform 199"/>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202" name="Group 200"/>
                    <p:cNvGrpSpPr>
                      <a:grpSpLocks/>
                    </p:cNvGrpSpPr>
                    <p:nvPr/>
                  </p:nvGrpSpPr>
                  <p:grpSpPr bwMode="auto">
                    <a:xfrm>
                      <a:off x="1614" y="2056"/>
                      <a:ext cx="220" cy="88"/>
                      <a:chOff x="1614" y="2056"/>
                      <a:chExt cx="220" cy="88"/>
                    </a:xfrm>
                  </p:grpSpPr>
                  <p:sp>
                    <p:nvSpPr>
                      <p:cNvPr id="203" name="Line 201"/>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204" name="Line 202"/>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205" name="Line 203"/>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206" name="Line 204"/>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207" name="Line 205"/>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208" name="Line 206"/>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209" name="Line 207"/>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191" name="Group 208"/>
                  <p:cNvGrpSpPr>
                    <a:grpSpLocks/>
                  </p:cNvGrpSpPr>
                  <p:nvPr/>
                </p:nvGrpSpPr>
                <p:grpSpPr bwMode="auto">
                  <a:xfrm>
                    <a:off x="1830" y="1991"/>
                    <a:ext cx="313" cy="105"/>
                    <a:chOff x="1830" y="1991"/>
                    <a:chExt cx="313" cy="105"/>
                  </a:xfrm>
                </p:grpSpPr>
                <p:sp>
                  <p:nvSpPr>
                    <p:cNvPr id="192" name="Freeform 209"/>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93" name="Line 210"/>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194" name="Line 211"/>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195" name="Line 212"/>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196" name="Line 213"/>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197" name="Line 214"/>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198" name="Line 215"/>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199" name="Line 216"/>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200" name="Line 217"/>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179" name="Group 218"/>
                <p:cNvGrpSpPr>
                  <a:grpSpLocks/>
                </p:cNvGrpSpPr>
                <p:nvPr/>
              </p:nvGrpSpPr>
              <p:grpSpPr bwMode="auto">
                <a:xfrm>
                  <a:off x="1049" y="2118"/>
                  <a:ext cx="973" cy="354"/>
                  <a:chOff x="1049" y="2118"/>
                  <a:chExt cx="973" cy="354"/>
                </a:xfrm>
              </p:grpSpPr>
              <p:sp>
                <p:nvSpPr>
                  <p:cNvPr id="180" name="Freeform 219"/>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81" name="Freeform 220"/>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182" name="Group 221"/>
                  <p:cNvGrpSpPr>
                    <a:grpSpLocks/>
                  </p:cNvGrpSpPr>
                  <p:nvPr/>
                </p:nvGrpSpPr>
                <p:grpSpPr bwMode="auto">
                  <a:xfrm>
                    <a:off x="1190" y="2118"/>
                    <a:ext cx="266" cy="177"/>
                    <a:chOff x="1190" y="2118"/>
                    <a:chExt cx="266" cy="177"/>
                  </a:xfrm>
                </p:grpSpPr>
                <p:sp>
                  <p:nvSpPr>
                    <p:cNvPr id="184" name="Freeform 222"/>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85" name="Freeform 223"/>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86" name="Freeform 224"/>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87" name="Freeform 225"/>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88" name="Freeform 226"/>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183" name="Freeform 227"/>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150" name="Group 228"/>
              <p:cNvGrpSpPr>
                <a:grpSpLocks/>
              </p:cNvGrpSpPr>
              <p:nvPr/>
            </p:nvGrpSpPr>
            <p:grpSpPr bwMode="auto">
              <a:xfrm>
                <a:off x="3726" y="2647"/>
                <a:ext cx="385" cy="445"/>
                <a:chOff x="1763" y="872"/>
                <a:chExt cx="884" cy="1025"/>
              </a:xfrm>
            </p:grpSpPr>
            <p:grpSp>
              <p:nvGrpSpPr>
                <p:cNvPr id="151" name="Group 229"/>
                <p:cNvGrpSpPr>
                  <a:grpSpLocks/>
                </p:cNvGrpSpPr>
                <p:nvPr/>
              </p:nvGrpSpPr>
              <p:grpSpPr bwMode="auto">
                <a:xfrm>
                  <a:off x="1887" y="1609"/>
                  <a:ext cx="716" cy="288"/>
                  <a:chOff x="2067" y="2118"/>
                  <a:chExt cx="716" cy="288"/>
                </a:xfrm>
              </p:grpSpPr>
              <p:sp>
                <p:nvSpPr>
                  <p:cNvPr id="175" name="Freeform 230"/>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76" name="Freeform 231"/>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77" name="Freeform 232"/>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152" name="Freeform 233"/>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153" name="Group 234"/>
                <p:cNvGrpSpPr>
                  <a:grpSpLocks/>
                </p:cNvGrpSpPr>
                <p:nvPr/>
              </p:nvGrpSpPr>
              <p:grpSpPr bwMode="auto">
                <a:xfrm>
                  <a:off x="1763" y="872"/>
                  <a:ext cx="795" cy="851"/>
                  <a:chOff x="1943" y="1381"/>
                  <a:chExt cx="795" cy="851"/>
                </a:xfrm>
              </p:grpSpPr>
              <p:sp>
                <p:nvSpPr>
                  <p:cNvPr id="172" name="Freeform 235"/>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73" name="Freeform 236"/>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74" name="Freeform 237"/>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54" name="Group 238"/>
                <p:cNvGrpSpPr>
                  <a:grpSpLocks/>
                </p:cNvGrpSpPr>
                <p:nvPr/>
              </p:nvGrpSpPr>
              <p:grpSpPr bwMode="auto">
                <a:xfrm>
                  <a:off x="1983" y="1056"/>
                  <a:ext cx="664" cy="222"/>
                  <a:chOff x="2163" y="1565"/>
                  <a:chExt cx="664" cy="222"/>
                </a:xfrm>
              </p:grpSpPr>
              <p:sp>
                <p:nvSpPr>
                  <p:cNvPr id="167" name="Freeform 239"/>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68" name="Freeform 240"/>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69" name="Freeform 241"/>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70" name="Freeform 242"/>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71" name="Freeform 243"/>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55" name="Group 244"/>
                <p:cNvGrpSpPr>
                  <a:grpSpLocks/>
                </p:cNvGrpSpPr>
                <p:nvPr/>
              </p:nvGrpSpPr>
              <p:grpSpPr bwMode="auto">
                <a:xfrm>
                  <a:off x="1983" y="1145"/>
                  <a:ext cx="178" cy="597"/>
                  <a:chOff x="2163" y="1654"/>
                  <a:chExt cx="178" cy="597"/>
                </a:xfrm>
              </p:grpSpPr>
              <p:sp>
                <p:nvSpPr>
                  <p:cNvPr id="162" name="Freeform 245"/>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63" name="Freeform 246"/>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64" name="Freeform 247"/>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65" name="Freeform 248"/>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66" name="Freeform 249"/>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156" name="Freeform 250"/>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57" name="Freeform 251"/>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58" name="Freeform 252"/>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59" name="Freeform 253"/>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60" name="Line 254"/>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161" name="Line 255"/>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sp>
          <p:nvSpPr>
            <p:cNvPr id="137" name="Freeform 256"/>
            <p:cNvSpPr>
              <a:spLocks/>
            </p:cNvSpPr>
            <p:nvPr/>
          </p:nvSpPr>
          <p:spPr bwMode="auto">
            <a:xfrm>
              <a:off x="4591" y="2893"/>
              <a:ext cx="33" cy="64"/>
            </a:xfrm>
            <a:custGeom>
              <a:avLst/>
              <a:gdLst/>
              <a:ahLst/>
              <a:cxnLst>
                <a:cxn ang="0">
                  <a:pos x="10" y="182"/>
                </a:cxn>
                <a:cxn ang="0">
                  <a:pos x="38" y="166"/>
                </a:cxn>
                <a:cxn ang="0">
                  <a:pos x="70" y="136"/>
                </a:cxn>
                <a:cxn ang="0">
                  <a:pos x="94" y="38"/>
                </a:cxn>
                <a:cxn ang="0">
                  <a:pos x="92" y="0"/>
                </a:cxn>
                <a:cxn ang="0">
                  <a:pos x="56" y="10"/>
                </a:cxn>
                <a:cxn ang="0">
                  <a:pos x="28" y="40"/>
                </a:cxn>
                <a:cxn ang="0">
                  <a:pos x="2" y="90"/>
                </a:cxn>
                <a:cxn ang="0">
                  <a:pos x="0" y="140"/>
                </a:cxn>
                <a:cxn ang="0">
                  <a:pos x="0" y="172"/>
                </a:cxn>
              </a:cxnLst>
              <a:rect l="0" t="0" r="r" b="b"/>
              <a:pathLst>
                <a:path w="94" h="182">
                  <a:moveTo>
                    <a:pt x="10" y="182"/>
                  </a:moveTo>
                  <a:lnTo>
                    <a:pt x="38" y="166"/>
                  </a:lnTo>
                  <a:lnTo>
                    <a:pt x="70" y="136"/>
                  </a:lnTo>
                  <a:lnTo>
                    <a:pt x="94" y="38"/>
                  </a:lnTo>
                  <a:lnTo>
                    <a:pt x="92" y="0"/>
                  </a:lnTo>
                  <a:lnTo>
                    <a:pt x="56" y="10"/>
                  </a:lnTo>
                  <a:lnTo>
                    <a:pt x="28" y="40"/>
                  </a:lnTo>
                  <a:lnTo>
                    <a:pt x="2" y="90"/>
                  </a:lnTo>
                  <a:lnTo>
                    <a:pt x="0" y="140"/>
                  </a:lnTo>
                  <a:lnTo>
                    <a:pt x="0" y="172"/>
                  </a:lnTo>
                </a:path>
              </a:pathLst>
            </a:custGeom>
            <a:solidFill>
              <a:srgbClr val="0076A0"/>
            </a:solidFill>
            <a:ln w="6350" cap="rnd" cmpd="sng">
              <a:solidFill>
                <a:srgbClr val="000000"/>
              </a:solidFill>
              <a:prstDash val="solid"/>
              <a:round/>
              <a:headEnd type="none" w="med" len="med"/>
              <a:tailEnd type="none" w="med" len="med"/>
            </a:ln>
            <a:effectLst/>
          </p:spPr>
          <p:txBody>
            <a:bodyPr/>
            <a:lstStyle/>
            <a:p>
              <a:endParaRPr lang="ru-RU"/>
            </a:p>
          </p:txBody>
        </p:sp>
        <p:grpSp>
          <p:nvGrpSpPr>
            <p:cNvPr id="138" name="Group 257"/>
            <p:cNvGrpSpPr>
              <a:grpSpLocks/>
            </p:cNvGrpSpPr>
            <p:nvPr/>
          </p:nvGrpSpPr>
          <p:grpSpPr bwMode="auto">
            <a:xfrm rot="417199">
              <a:off x="4567" y="2874"/>
              <a:ext cx="173" cy="125"/>
              <a:chOff x="2437" y="2584"/>
              <a:chExt cx="483" cy="376"/>
            </a:xfrm>
          </p:grpSpPr>
          <p:sp>
            <p:nvSpPr>
              <p:cNvPr id="143" name="Freeform 258"/>
              <p:cNvSpPr>
                <a:spLocks/>
              </p:cNvSpPr>
              <p:nvPr/>
            </p:nvSpPr>
            <p:spPr bwMode="auto">
              <a:xfrm>
                <a:off x="2863" y="2766"/>
                <a:ext cx="42" cy="42"/>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144" name="Freeform 259"/>
              <p:cNvSpPr>
                <a:spLocks/>
              </p:cNvSpPr>
              <p:nvPr/>
            </p:nvSpPr>
            <p:spPr bwMode="auto">
              <a:xfrm>
                <a:off x="2437" y="2584"/>
                <a:ext cx="483" cy="376"/>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145" name="Freeform 260"/>
              <p:cNvSpPr>
                <a:spLocks/>
              </p:cNvSpPr>
              <p:nvPr/>
            </p:nvSpPr>
            <p:spPr bwMode="auto">
              <a:xfrm>
                <a:off x="2762" y="2808"/>
                <a:ext cx="20" cy="40"/>
              </a:xfrm>
              <a:custGeom>
                <a:avLst/>
                <a:gdLst/>
                <a:ahLst/>
                <a:cxnLst>
                  <a:cxn ang="0">
                    <a:pos x="22" y="44"/>
                  </a:cxn>
                  <a:cxn ang="0">
                    <a:pos x="0" y="0"/>
                  </a:cxn>
                </a:cxnLst>
                <a:rect l="0" t="0" r="r" b="b"/>
                <a:pathLst>
                  <a:path w="23" h="45">
                    <a:moveTo>
                      <a:pt x="22" y="44"/>
                    </a:moveTo>
                    <a:lnTo>
                      <a:pt x="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46" name="Line 261"/>
              <p:cNvSpPr>
                <a:spLocks noChangeShapeType="1"/>
              </p:cNvSpPr>
              <p:nvPr/>
            </p:nvSpPr>
            <p:spPr bwMode="auto">
              <a:xfrm flipH="1" flipV="1">
                <a:off x="2799" y="2797"/>
                <a:ext cx="27" cy="51"/>
              </a:xfrm>
              <a:prstGeom prst="line">
                <a:avLst/>
              </a:prstGeom>
              <a:noFill/>
              <a:ln w="6350">
                <a:solidFill>
                  <a:srgbClr val="000000"/>
                </a:solidFill>
                <a:round/>
                <a:headEnd/>
                <a:tailEnd/>
              </a:ln>
              <a:effectLst/>
            </p:spPr>
            <p:txBody>
              <a:bodyPr wrap="none" anchor="ctr"/>
              <a:lstStyle/>
              <a:p>
                <a:endParaRPr lang="ru-RU"/>
              </a:p>
            </p:txBody>
          </p:sp>
          <p:sp>
            <p:nvSpPr>
              <p:cNvPr id="147" name="Line 262"/>
              <p:cNvSpPr>
                <a:spLocks noChangeShapeType="1"/>
              </p:cNvSpPr>
              <p:nvPr/>
            </p:nvSpPr>
            <p:spPr bwMode="auto">
              <a:xfrm flipH="1" flipV="1">
                <a:off x="2837" y="2804"/>
                <a:ext cx="28" cy="50"/>
              </a:xfrm>
              <a:prstGeom prst="line">
                <a:avLst/>
              </a:prstGeom>
              <a:noFill/>
              <a:ln w="6350">
                <a:solidFill>
                  <a:srgbClr val="000000"/>
                </a:solidFill>
                <a:round/>
                <a:headEnd/>
                <a:tailEnd/>
              </a:ln>
              <a:effectLst/>
            </p:spPr>
            <p:txBody>
              <a:bodyPr wrap="none" anchor="ctr"/>
              <a:lstStyle/>
              <a:p>
                <a:endParaRPr lang="ru-RU"/>
              </a:p>
            </p:txBody>
          </p:sp>
        </p:grpSp>
        <p:sp>
          <p:nvSpPr>
            <p:cNvPr id="139" name="Freeform 263"/>
            <p:cNvSpPr>
              <a:spLocks/>
            </p:cNvSpPr>
            <p:nvPr/>
          </p:nvSpPr>
          <p:spPr bwMode="auto">
            <a:xfrm>
              <a:off x="4570" y="2879"/>
              <a:ext cx="53" cy="77"/>
            </a:xfrm>
            <a:custGeom>
              <a:avLst/>
              <a:gdLst/>
              <a:ahLst/>
              <a:cxnLst>
                <a:cxn ang="0">
                  <a:pos x="148" y="34"/>
                </a:cxn>
                <a:cxn ang="0">
                  <a:pos x="100" y="0"/>
                </a:cxn>
                <a:cxn ang="0">
                  <a:pos x="48" y="28"/>
                </a:cxn>
                <a:cxn ang="0">
                  <a:pos x="16" y="76"/>
                </a:cxn>
                <a:cxn ang="0">
                  <a:pos x="0" y="136"/>
                </a:cxn>
                <a:cxn ang="0">
                  <a:pos x="8" y="186"/>
                </a:cxn>
                <a:cxn ang="0">
                  <a:pos x="66" y="218"/>
                </a:cxn>
                <a:cxn ang="0">
                  <a:pos x="58" y="176"/>
                </a:cxn>
                <a:cxn ang="0">
                  <a:pos x="66" y="120"/>
                </a:cxn>
                <a:cxn ang="0">
                  <a:pos x="102" y="76"/>
                </a:cxn>
                <a:cxn ang="0">
                  <a:pos x="128" y="52"/>
                </a:cxn>
                <a:cxn ang="0">
                  <a:pos x="148" y="34"/>
                </a:cxn>
              </a:cxnLst>
              <a:rect l="0" t="0" r="r" b="b"/>
              <a:pathLst>
                <a:path w="148" h="218">
                  <a:moveTo>
                    <a:pt x="148" y="34"/>
                  </a:moveTo>
                  <a:lnTo>
                    <a:pt x="100" y="0"/>
                  </a:lnTo>
                  <a:lnTo>
                    <a:pt x="48" y="28"/>
                  </a:lnTo>
                  <a:lnTo>
                    <a:pt x="16" y="76"/>
                  </a:lnTo>
                  <a:lnTo>
                    <a:pt x="0" y="136"/>
                  </a:lnTo>
                  <a:lnTo>
                    <a:pt x="8" y="186"/>
                  </a:lnTo>
                  <a:lnTo>
                    <a:pt x="66" y="218"/>
                  </a:lnTo>
                  <a:lnTo>
                    <a:pt x="58" y="176"/>
                  </a:lnTo>
                  <a:lnTo>
                    <a:pt x="66" y="120"/>
                  </a:lnTo>
                  <a:lnTo>
                    <a:pt x="102" y="76"/>
                  </a:lnTo>
                  <a:lnTo>
                    <a:pt x="128" y="52"/>
                  </a:lnTo>
                  <a:lnTo>
                    <a:pt x="148" y="34"/>
                  </a:lnTo>
                  <a:close/>
                </a:path>
              </a:pathLst>
            </a:custGeom>
            <a:solidFill>
              <a:srgbClr val="0099CC"/>
            </a:solidFill>
            <a:ln w="6350" cap="flat" cmpd="sng">
              <a:solidFill>
                <a:srgbClr val="000000"/>
              </a:solidFill>
              <a:prstDash val="solid"/>
              <a:round/>
              <a:headEnd/>
              <a:tailEnd/>
            </a:ln>
            <a:effectLst/>
          </p:spPr>
          <p:txBody>
            <a:bodyPr wrap="none" anchor="ctr"/>
            <a:lstStyle/>
            <a:p>
              <a:endParaRPr lang="ru-RU"/>
            </a:p>
          </p:txBody>
        </p:sp>
        <p:grpSp>
          <p:nvGrpSpPr>
            <p:cNvPr id="140" name="Group 264"/>
            <p:cNvGrpSpPr>
              <a:grpSpLocks/>
            </p:cNvGrpSpPr>
            <p:nvPr/>
          </p:nvGrpSpPr>
          <p:grpSpPr bwMode="auto">
            <a:xfrm>
              <a:off x="4501" y="2644"/>
              <a:ext cx="119" cy="309"/>
              <a:chOff x="3271" y="2613"/>
              <a:chExt cx="129" cy="335"/>
            </a:xfrm>
          </p:grpSpPr>
          <p:sp>
            <p:nvSpPr>
              <p:cNvPr id="141" name="Freeform 265"/>
              <p:cNvSpPr>
                <a:spLocks/>
              </p:cNvSpPr>
              <p:nvPr/>
            </p:nvSpPr>
            <p:spPr bwMode="auto">
              <a:xfrm>
                <a:off x="3271" y="2628"/>
                <a:ext cx="129" cy="320"/>
              </a:xfrm>
              <a:custGeom>
                <a:avLst/>
                <a:gdLst/>
                <a:ahLst/>
                <a:cxnLst>
                  <a:cxn ang="0">
                    <a:pos x="111" y="146"/>
                  </a:cxn>
                  <a:cxn ang="0">
                    <a:pos x="83" y="210"/>
                  </a:cxn>
                  <a:cxn ang="0">
                    <a:pos x="92" y="220"/>
                  </a:cxn>
                  <a:cxn ang="0">
                    <a:pos x="92" y="229"/>
                  </a:cxn>
                  <a:cxn ang="0">
                    <a:pos x="129" y="256"/>
                  </a:cxn>
                  <a:cxn ang="0">
                    <a:pos x="119" y="259"/>
                  </a:cxn>
                  <a:cxn ang="0">
                    <a:pos x="108" y="271"/>
                  </a:cxn>
                  <a:cxn ang="0">
                    <a:pos x="99" y="288"/>
                  </a:cxn>
                  <a:cxn ang="0">
                    <a:pos x="98" y="309"/>
                  </a:cxn>
                  <a:cxn ang="0">
                    <a:pos x="102" y="320"/>
                  </a:cxn>
                  <a:cxn ang="0">
                    <a:pos x="0" y="247"/>
                  </a:cxn>
                  <a:cxn ang="0">
                    <a:pos x="0" y="229"/>
                  </a:cxn>
                  <a:cxn ang="0">
                    <a:pos x="0" y="210"/>
                  </a:cxn>
                  <a:cxn ang="0">
                    <a:pos x="27" y="119"/>
                  </a:cxn>
                  <a:cxn ang="0">
                    <a:pos x="27" y="91"/>
                  </a:cxn>
                  <a:cxn ang="0">
                    <a:pos x="37" y="82"/>
                  </a:cxn>
                  <a:cxn ang="0">
                    <a:pos x="37" y="64"/>
                  </a:cxn>
                  <a:cxn ang="0">
                    <a:pos x="46" y="27"/>
                  </a:cxn>
                  <a:cxn ang="0">
                    <a:pos x="46" y="9"/>
                  </a:cxn>
                  <a:cxn ang="0">
                    <a:pos x="65" y="0"/>
                  </a:cxn>
                  <a:cxn ang="0">
                    <a:pos x="83" y="0"/>
                  </a:cxn>
                  <a:cxn ang="0">
                    <a:pos x="111" y="146"/>
                  </a:cxn>
                </a:cxnLst>
                <a:rect l="0" t="0" r="r" b="b"/>
                <a:pathLst>
                  <a:path w="129" h="320">
                    <a:moveTo>
                      <a:pt x="111" y="146"/>
                    </a:moveTo>
                    <a:lnTo>
                      <a:pt x="83" y="210"/>
                    </a:lnTo>
                    <a:lnTo>
                      <a:pt x="92" y="220"/>
                    </a:lnTo>
                    <a:lnTo>
                      <a:pt x="92" y="229"/>
                    </a:lnTo>
                    <a:lnTo>
                      <a:pt x="129" y="256"/>
                    </a:lnTo>
                    <a:lnTo>
                      <a:pt x="119" y="259"/>
                    </a:lnTo>
                    <a:lnTo>
                      <a:pt x="108" y="271"/>
                    </a:lnTo>
                    <a:lnTo>
                      <a:pt x="99" y="288"/>
                    </a:lnTo>
                    <a:lnTo>
                      <a:pt x="98" y="309"/>
                    </a:lnTo>
                    <a:lnTo>
                      <a:pt x="102" y="320"/>
                    </a:lnTo>
                    <a:lnTo>
                      <a:pt x="0" y="247"/>
                    </a:lnTo>
                    <a:lnTo>
                      <a:pt x="0" y="229"/>
                    </a:lnTo>
                    <a:lnTo>
                      <a:pt x="0" y="210"/>
                    </a:lnTo>
                    <a:lnTo>
                      <a:pt x="27" y="119"/>
                    </a:lnTo>
                    <a:lnTo>
                      <a:pt x="27" y="91"/>
                    </a:lnTo>
                    <a:lnTo>
                      <a:pt x="37" y="82"/>
                    </a:lnTo>
                    <a:lnTo>
                      <a:pt x="37" y="64"/>
                    </a:lnTo>
                    <a:lnTo>
                      <a:pt x="46" y="27"/>
                    </a:lnTo>
                    <a:lnTo>
                      <a:pt x="46" y="9"/>
                    </a:lnTo>
                    <a:lnTo>
                      <a:pt x="65" y="0"/>
                    </a:lnTo>
                    <a:lnTo>
                      <a:pt x="83" y="0"/>
                    </a:lnTo>
                    <a:lnTo>
                      <a:pt x="111" y="146"/>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142" name="Oval 266"/>
              <p:cNvSpPr>
                <a:spLocks noChangeArrowheads="1"/>
              </p:cNvSpPr>
              <p:nvPr/>
            </p:nvSpPr>
            <p:spPr bwMode="auto">
              <a:xfrm rot="-669280">
                <a:off x="3330" y="2613"/>
                <a:ext cx="59" cy="131"/>
              </a:xfrm>
              <a:prstGeom prst="ellipse">
                <a:avLst/>
              </a:prstGeom>
              <a:solidFill>
                <a:srgbClr val="0099CC"/>
              </a:solidFill>
              <a:ln w="6350" cap="rnd" algn="ctr">
                <a:noFill/>
                <a:round/>
                <a:headEnd/>
                <a:tailEnd/>
              </a:ln>
              <a:effectLst/>
            </p:spPr>
            <p:txBody>
              <a:bodyPr/>
              <a:lstStyle/>
              <a:p>
                <a:endParaRPr lang="ru-RU"/>
              </a:p>
            </p:txBody>
          </p:sp>
        </p:grpSp>
      </p:grpSp>
      <p:grpSp>
        <p:nvGrpSpPr>
          <p:cNvPr id="268" name="Group 267"/>
          <p:cNvGrpSpPr>
            <a:grpSpLocks/>
          </p:cNvGrpSpPr>
          <p:nvPr/>
        </p:nvGrpSpPr>
        <p:grpSpPr bwMode="auto">
          <a:xfrm>
            <a:off x="1931988" y="1069372"/>
            <a:ext cx="928687" cy="920750"/>
            <a:chOff x="561" y="2360"/>
            <a:chExt cx="876" cy="868"/>
          </a:xfrm>
        </p:grpSpPr>
        <p:grpSp>
          <p:nvGrpSpPr>
            <p:cNvPr id="269" name="Group 268"/>
            <p:cNvGrpSpPr>
              <a:grpSpLocks/>
            </p:cNvGrpSpPr>
            <p:nvPr/>
          </p:nvGrpSpPr>
          <p:grpSpPr bwMode="auto">
            <a:xfrm>
              <a:off x="690" y="2357"/>
              <a:ext cx="391" cy="598"/>
              <a:chOff x="674" y="192"/>
              <a:chExt cx="397" cy="611"/>
            </a:xfrm>
          </p:grpSpPr>
          <p:sp>
            <p:nvSpPr>
              <p:cNvPr id="350" name="Rectangle 269"/>
              <p:cNvSpPr>
                <a:spLocks noChangeArrowheads="1"/>
              </p:cNvSpPr>
              <p:nvPr/>
            </p:nvSpPr>
            <p:spPr bwMode="auto">
              <a:xfrm>
                <a:off x="711" y="701"/>
                <a:ext cx="230" cy="102"/>
              </a:xfrm>
              <a:prstGeom prst="rect">
                <a:avLst/>
              </a:prstGeom>
              <a:solidFill>
                <a:srgbClr val="000000"/>
              </a:solidFill>
              <a:ln w="3175">
                <a:noFill/>
                <a:miter lim="800000"/>
                <a:headEnd/>
                <a:tailEnd/>
              </a:ln>
              <a:effectLst/>
            </p:spPr>
            <p:txBody>
              <a:bodyPr wrap="none" anchor="ctr"/>
              <a:lstStyle/>
              <a:p>
                <a:endParaRPr lang="ru-RU"/>
              </a:p>
            </p:txBody>
          </p:sp>
          <p:grpSp>
            <p:nvGrpSpPr>
              <p:cNvPr id="351" name="Group 270"/>
              <p:cNvGrpSpPr>
                <a:grpSpLocks/>
              </p:cNvGrpSpPr>
              <p:nvPr/>
            </p:nvGrpSpPr>
            <p:grpSpPr bwMode="auto">
              <a:xfrm>
                <a:off x="794" y="192"/>
                <a:ext cx="150" cy="250"/>
                <a:chOff x="794" y="192"/>
                <a:chExt cx="150" cy="250"/>
              </a:xfrm>
            </p:grpSpPr>
            <p:sp>
              <p:nvSpPr>
                <p:cNvPr id="364" name="Freeform 271"/>
                <p:cNvSpPr>
                  <a:spLocks/>
                </p:cNvSpPr>
                <p:nvPr/>
              </p:nvSpPr>
              <p:spPr bwMode="auto">
                <a:xfrm>
                  <a:off x="800" y="313"/>
                  <a:ext cx="105" cy="129"/>
                </a:xfrm>
                <a:custGeom>
                  <a:avLst/>
                  <a:gdLst/>
                  <a:ahLst/>
                  <a:cxnLst>
                    <a:cxn ang="0">
                      <a:pos x="30" y="0"/>
                    </a:cxn>
                    <a:cxn ang="0">
                      <a:pos x="21" y="79"/>
                    </a:cxn>
                    <a:cxn ang="0">
                      <a:pos x="8" y="155"/>
                    </a:cxn>
                    <a:cxn ang="0">
                      <a:pos x="0" y="177"/>
                    </a:cxn>
                    <a:cxn ang="0">
                      <a:pos x="80" y="262"/>
                    </a:cxn>
                    <a:cxn ang="0">
                      <a:pos x="185" y="309"/>
                    </a:cxn>
                    <a:cxn ang="0">
                      <a:pos x="251" y="270"/>
                    </a:cxn>
                    <a:cxn ang="0">
                      <a:pos x="229" y="243"/>
                    </a:cxn>
                    <a:cxn ang="0">
                      <a:pos x="229" y="177"/>
                    </a:cxn>
                    <a:cxn ang="0">
                      <a:pos x="30" y="0"/>
                    </a:cxn>
                  </a:cxnLst>
                  <a:rect l="0" t="0" r="r" b="b"/>
                  <a:pathLst>
                    <a:path w="251" h="309">
                      <a:moveTo>
                        <a:pt x="30" y="0"/>
                      </a:moveTo>
                      <a:lnTo>
                        <a:pt x="21" y="79"/>
                      </a:lnTo>
                      <a:lnTo>
                        <a:pt x="8" y="155"/>
                      </a:lnTo>
                      <a:lnTo>
                        <a:pt x="0" y="177"/>
                      </a:lnTo>
                      <a:lnTo>
                        <a:pt x="80" y="262"/>
                      </a:lnTo>
                      <a:lnTo>
                        <a:pt x="185" y="309"/>
                      </a:lnTo>
                      <a:lnTo>
                        <a:pt x="251" y="270"/>
                      </a:lnTo>
                      <a:lnTo>
                        <a:pt x="229" y="243"/>
                      </a:lnTo>
                      <a:lnTo>
                        <a:pt x="229" y="177"/>
                      </a:lnTo>
                      <a:lnTo>
                        <a:pt x="3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365" name="Freeform 272"/>
                <p:cNvSpPr>
                  <a:spLocks/>
                </p:cNvSpPr>
                <p:nvPr/>
              </p:nvSpPr>
              <p:spPr bwMode="auto">
                <a:xfrm>
                  <a:off x="794" y="239"/>
                  <a:ext cx="149" cy="165"/>
                </a:xfrm>
                <a:custGeom>
                  <a:avLst/>
                  <a:gdLst/>
                  <a:ahLst/>
                  <a:cxnLst>
                    <a:cxn ang="0">
                      <a:pos x="44" y="199"/>
                    </a:cxn>
                    <a:cxn ang="0">
                      <a:pos x="55" y="276"/>
                    </a:cxn>
                    <a:cxn ang="0">
                      <a:pos x="88" y="315"/>
                    </a:cxn>
                    <a:cxn ang="0">
                      <a:pos x="149" y="367"/>
                    </a:cxn>
                    <a:cxn ang="0">
                      <a:pos x="229" y="395"/>
                    </a:cxn>
                    <a:cxn ang="0">
                      <a:pos x="273" y="387"/>
                    </a:cxn>
                    <a:cxn ang="0">
                      <a:pos x="287" y="354"/>
                    </a:cxn>
                    <a:cxn ang="0">
                      <a:pos x="323" y="293"/>
                    </a:cxn>
                    <a:cxn ang="0">
                      <a:pos x="350" y="224"/>
                    </a:cxn>
                    <a:cxn ang="0">
                      <a:pos x="353" y="177"/>
                    </a:cxn>
                    <a:cxn ang="0">
                      <a:pos x="342" y="155"/>
                    </a:cxn>
                    <a:cxn ang="0">
                      <a:pos x="353" y="133"/>
                    </a:cxn>
                    <a:cxn ang="0">
                      <a:pos x="356" y="94"/>
                    </a:cxn>
                    <a:cxn ang="0">
                      <a:pos x="348" y="39"/>
                    </a:cxn>
                    <a:cxn ang="0">
                      <a:pos x="309" y="0"/>
                    </a:cxn>
                    <a:cxn ang="0">
                      <a:pos x="155" y="0"/>
                    </a:cxn>
                    <a:cxn ang="0">
                      <a:pos x="132" y="22"/>
                    </a:cxn>
                    <a:cxn ang="0">
                      <a:pos x="0" y="88"/>
                    </a:cxn>
                    <a:cxn ang="0">
                      <a:pos x="0" y="110"/>
                    </a:cxn>
                    <a:cxn ang="0">
                      <a:pos x="0" y="155"/>
                    </a:cxn>
                    <a:cxn ang="0">
                      <a:pos x="19" y="207"/>
                    </a:cxn>
                    <a:cxn ang="0">
                      <a:pos x="44" y="199"/>
                    </a:cxn>
                  </a:cxnLst>
                  <a:rect l="0" t="0" r="r" b="b"/>
                  <a:pathLst>
                    <a:path w="357" h="396">
                      <a:moveTo>
                        <a:pt x="44" y="199"/>
                      </a:moveTo>
                      <a:lnTo>
                        <a:pt x="55" y="276"/>
                      </a:lnTo>
                      <a:lnTo>
                        <a:pt x="88" y="315"/>
                      </a:lnTo>
                      <a:lnTo>
                        <a:pt x="149" y="367"/>
                      </a:lnTo>
                      <a:lnTo>
                        <a:pt x="229" y="395"/>
                      </a:lnTo>
                      <a:lnTo>
                        <a:pt x="273" y="387"/>
                      </a:lnTo>
                      <a:lnTo>
                        <a:pt x="287" y="354"/>
                      </a:lnTo>
                      <a:lnTo>
                        <a:pt x="323" y="293"/>
                      </a:lnTo>
                      <a:lnTo>
                        <a:pt x="350" y="224"/>
                      </a:lnTo>
                      <a:lnTo>
                        <a:pt x="353" y="177"/>
                      </a:lnTo>
                      <a:lnTo>
                        <a:pt x="342" y="155"/>
                      </a:lnTo>
                      <a:lnTo>
                        <a:pt x="353" y="133"/>
                      </a:lnTo>
                      <a:lnTo>
                        <a:pt x="356" y="94"/>
                      </a:lnTo>
                      <a:lnTo>
                        <a:pt x="348" y="39"/>
                      </a:lnTo>
                      <a:lnTo>
                        <a:pt x="309" y="0"/>
                      </a:lnTo>
                      <a:lnTo>
                        <a:pt x="155" y="0"/>
                      </a:lnTo>
                      <a:lnTo>
                        <a:pt x="132" y="22"/>
                      </a:lnTo>
                      <a:lnTo>
                        <a:pt x="0" y="88"/>
                      </a:lnTo>
                      <a:lnTo>
                        <a:pt x="0" y="110"/>
                      </a:lnTo>
                      <a:lnTo>
                        <a:pt x="0" y="155"/>
                      </a:lnTo>
                      <a:lnTo>
                        <a:pt x="19" y="207"/>
                      </a:lnTo>
                      <a:lnTo>
                        <a:pt x="44" y="199"/>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366" name="Freeform 273"/>
                <p:cNvSpPr>
                  <a:spLocks/>
                </p:cNvSpPr>
                <p:nvPr/>
              </p:nvSpPr>
              <p:spPr bwMode="auto">
                <a:xfrm>
                  <a:off x="798" y="192"/>
                  <a:ext cx="146" cy="108"/>
                </a:xfrm>
                <a:custGeom>
                  <a:avLst/>
                  <a:gdLst/>
                  <a:ahLst/>
                  <a:cxnLst>
                    <a:cxn ang="0">
                      <a:pos x="349" y="138"/>
                    </a:cxn>
                    <a:cxn ang="0">
                      <a:pos x="338" y="77"/>
                    </a:cxn>
                    <a:cxn ang="0">
                      <a:pos x="283" y="22"/>
                    </a:cxn>
                    <a:cxn ang="0">
                      <a:pos x="198" y="0"/>
                    </a:cxn>
                    <a:cxn ang="0">
                      <a:pos x="115" y="6"/>
                    </a:cxn>
                    <a:cxn ang="0">
                      <a:pos x="44" y="55"/>
                    </a:cxn>
                    <a:cxn ang="0">
                      <a:pos x="0" y="122"/>
                    </a:cxn>
                    <a:cxn ang="0">
                      <a:pos x="0" y="196"/>
                    </a:cxn>
                    <a:cxn ang="0">
                      <a:pos x="27" y="196"/>
                    </a:cxn>
                    <a:cxn ang="0">
                      <a:pos x="60" y="257"/>
                    </a:cxn>
                    <a:cxn ang="0">
                      <a:pos x="96" y="224"/>
                    </a:cxn>
                    <a:cxn ang="0">
                      <a:pos x="102" y="152"/>
                    </a:cxn>
                    <a:cxn ang="0">
                      <a:pos x="154" y="130"/>
                    </a:cxn>
                    <a:cxn ang="0">
                      <a:pos x="275" y="163"/>
                    </a:cxn>
                    <a:cxn ang="0">
                      <a:pos x="316" y="160"/>
                    </a:cxn>
                    <a:cxn ang="0">
                      <a:pos x="349" y="138"/>
                    </a:cxn>
                  </a:cxnLst>
                  <a:rect l="0" t="0" r="r" b="b"/>
                  <a:pathLst>
                    <a:path w="350" h="258">
                      <a:moveTo>
                        <a:pt x="349" y="138"/>
                      </a:moveTo>
                      <a:lnTo>
                        <a:pt x="338" y="77"/>
                      </a:lnTo>
                      <a:lnTo>
                        <a:pt x="283" y="22"/>
                      </a:lnTo>
                      <a:lnTo>
                        <a:pt x="198" y="0"/>
                      </a:lnTo>
                      <a:lnTo>
                        <a:pt x="115" y="6"/>
                      </a:lnTo>
                      <a:lnTo>
                        <a:pt x="44" y="55"/>
                      </a:lnTo>
                      <a:lnTo>
                        <a:pt x="0" y="122"/>
                      </a:lnTo>
                      <a:lnTo>
                        <a:pt x="0" y="196"/>
                      </a:lnTo>
                      <a:lnTo>
                        <a:pt x="27" y="196"/>
                      </a:lnTo>
                      <a:lnTo>
                        <a:pt x="60" y="257"/>
                      </a:lnTo>
                      <a:lnTo>
                        <a:pt x="96" y="224"/>
                      </a:lnTo>
                      <a:lnTo>
                        <a:pt x="102" y="152"/>
                      </a:lnTo>
                      <a:lnTo>
                        <a:pt x="154" y="130"/>
                      </a:lnTo>
                      <a:lnTo>
                        <a:pt x="275" y="163"/>
                      </a:lnTo>
                      <a:lnTo>
                        <a:pt x="316" y="160"/>
                      </a:lnTo>
                      <a:lnTo>
                        <a:pt x="349" y="138"/>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367" name="Freeform 274"/>
                <p:cNvSpPr>
                  <a:spLocks/>
                </p:cNvSpPr>
                <p:nvPr/>
              </p:nvSpPr>
              <p:spPr bwMode="auto">
                <a:xfrm>
                  <a:off x="858" y="291"/>
                  <a:ext cx="38" cy="7"/>
                </a:xfrm>
                <a:custGeom>
                  <a:avLst/>
                  <a:gdLst/>
                  <a:ahLst/>
                  <a:cxnLst>
                    <a:cxn ang="0">
                      <a:pos x="36" y="11"/>
                    </a:cxn>
                    <a:cxn ang="0">
                      <a:pos x="91" y="17"/>
                    </a:cxn>
                    <a:cxn ang="0">
                      <a:pos x="33" y="0"/>
                    </a:cxn>
                    <a:cxn ang="0">
                      <a:pos x="0" y="17"/>
                    </a:cxn>
                    <a:cxn ang="0">
                      <a:pos x="36" y="11"/>
                    </a:cxn>
                  </a:cxnLst>
                  <a:rect l="0" t="0" r="r" b="b"/>
                  <a:pathLst>
                    <a:path w="92" h="18">
                      <a:moveTo>
                        <a:pt x="36" y="11"/>
                      </a:moveTo>
                      <a:lnTo>
                        <a:pt x="91" y="17"/>
                      </a:lnTo>
                      <a:lnTo>
                        <a:pt x="33" y="0"/>
                      </a:lnTo>
                      <a:lnTo>
                        <a:pt x="0" y="17"/>
                      </a:lnTo>
                      <a:lnTo>
                        <a:pt x="36" y="11"/>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368" name="Freeform 275"/>
                <p:cNvSpPr>
                  <a:spLocks/>
                </p:cNvSpPr>
                <p:nvPr/>
              </p:nvSpPr>
              <p:spPr bwMode="auto">
                <a:xfrm>
                  <a:off x="914" y="294"/>
                  <a:ext cx="27" cy="6"/>
                </a:xfrm>
                <a:custGeom>
                  <a:avLst/>
                  <a:gdLst/>
                  <a:ahLst/>
                  <a:cxnLst>
                    <a:cxn ang="0">
                      <a:pos x="63" y="14"/>
                    </a:cxn>
                    <a:cxn ang="0">
                      <a:pos x="44" y="0"/>
                    </a:cxn>
                    <a:cxn ang="0">
                      <a:pos x="0" y="14"/>
                    </a:cxn>
                    <a:cxn ang="0">
                      <a:pos x="47" y="11"/>
                    </a:cxn>
                    <a:cxn ang="0">
                      <a:pos x="63" y="14"/>
                    </a:cxn>
                  </a:cxnLst>
                  <a:rect l="0" t="0" r="r" b="b"/>
                  <a:pathLst>
                    <a:path w="64" h="15">
                      <a:moveTo>
                        <a:pt x="63" y="14"/>
                      </a:moveTo>
                      <a:lnTo>
                        <a:pt x="44" y="0"/>
                      </a:lnTo>
                      <a:lnTo>
                        <a:pt x="0" y="14"/>
                      </a:lnTo>
                      <a:lnTo>
                        <a:pt x="47" y="11"/>
                      </a:lnTo>
                      <a:lnTo>
                        <a:pt x="63" y="14"/>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369" name="Freeform 276"/>
                <p:cNvSpPr>
                  <a:spLocks/>
                </p:cNvSpPr>
                <p:nvPr/>
              </p:nvSpPr>
              <p:spPr bwMode="auto">
                <a:xfrm>
                  <a:off x="898" y="298"/>
                  <a:ext cx="18" cy="51"/>
                </a:xfrm>
                <a:custGeom>
                  <a:avLst/>
                  <a:gdLst/>
                  <a:ahLst/>
                  <a:cxnLst>
                    <a:cxn ang="0">
                      <a:pos x="36" y="0"/>
                    </a:cxn>
                    <a:cxn ang="0">
                      <a:pos x="30" y="22"/>
                    </a:cxn>
                    <a:cxn ang="0">
                      <a:pos x="44" y="107"/>
                    </a:cxn>
                    <a:cxn ang="0">
                      <a:pos x="36" y="121"/>
                    </a:cxn>
                    <a:cxn ang="0">
                      <a:pos x="0" y="116"/>
                    </a:cxn>
                  </a:cxnLst>
                  <a:rect l="0" t="0" r="r" b="b"/>
                  <a:pathLst>
                    <a:path w="45" h="122">
                      <a:moveTo>
                        <a:pt x="36" y="0"/>
                      </a:moveTo>
                      <a:lnTo>
                        <a:pt x="30" y="22"/>
                      </a:lnTo>
                      <a:lnTo>
                        <a:pt x="44" y="107"/>
                      </a:lnTo>
                      <a:lnTo>
                        <a:pt x="36" y="121"/>
                      </a:lnTo>
                      <a:lnTo>
                        <a:pt x="0" y="11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70" name="Freeform 277"/>
                <p:cNvSpPr>
                  <a:spLocks/>
                </p:cNvSpPr>
                <p:nvPr/>
              </p:nvSpPr>
              <p:spPr bwMode="auto">
                <a:xfrm>
                  <a:off x="885" y="364"/>
                  <a:ext cx="32" cy="4"/>
                </a:xfrm>
                <a:custGeom>
                  <a:avLst/>
                  <a:gdLst/>
                  <a:ahLst/>
                  <a:cxnLst>
                    <a:cxn ang="0">
                      <a:pos x="76" y="2"/>
                    </a:cxn>
                    <a:cxn ang="0">
                      <a:pos x="52" y="8"/>
                    </a:cxn>
                    <a:cxn ang="0">
                      <a:pos x="0" y="0"/>
                    </a:cxn>
                  </a:cxnLst>
                  <a:rect l="0" t="0" r="r" b="b"/>
                  <a:pathLst>
                    <a:path w="77" h="9">
                      <a:moveTo>
                        <a:pt x="76" y="2"/>
                      </a:moveTo>
                      <a:lnTo>
                        <a:pt x="52" y="8"/>
                      </a:ln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71" name="Freeform 278"/>
                <p:cNvSpPr>
                  <a:spLocks/>
                </p:cNvSpPr>
                <p:nvPr/>
              </p:nvSpPr>
              <p:spPr bwMode="auto">
                <a:xfrm>
                  <a:off x="894" y="379"/>
                  <a:ext cx="11" cy="1"/>
                </a:xfrm>
                <a:custGeom>
                  <a:avLst/>
                  <a:gdLst/>
                  <a:ahLst/>
                  <a:cxnLst>
                    <a:cxn ang="0">
                      <a:pos x="0" y="0"/>
                    </a:cxn>
                    <a:cxn ang="0">
                      <a:pos x="26" y="0"/>
                    </a:cxn>
                    <a:cxn ang="0">
                      <a:pos x="24" y="2"/>
                    </a:cxn>
                  </a:cxnLst>
                  <a:rect l="0" t="0" r="r" b="b"/>
                  <a:pathLst>
                    <a:path w="27" h="3">
                      <a:moveTo>
                        <a:pt x="0" y="0"/>
                      </a:moveTo>
                      <a:lnTo>
                        <a:pt x="26" y="0"/>
                      </a:lnTo>
                      <a:lnTo>
                        <a:pt x="24" y="2"/>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72" name="Freeform 279"/>
                <p:cNvSpPr>
                  <a:spLocks/>
                </p:cNvSpPr>
                <p:nvPr/>
              </p:nvSpPr>
              <p:spPr bwMode="auto">
                <a:xfrm>
                  <a:off x="856" y="300"/>
                  <a:ext cx="37" cy="9"/>
                </a:xfrm>
                <a:custGeom>
                  <a:avLst/>
                  <a:gdLst/>
                  <a:ahLst/>
                  <a:cxnLst>
                    <a:cxn ang="0">
                      <a:pos x="86" y="18"/>
                    </a:cxn>
                    <a:cxn ang="0">
                      <a:pos x="76" y="9"/>
                    </a:cxn>
                    <a:cxn ang="0">
                      <a:pos x="52" y="1"/>
                    </a:cxn>
                    <a:cxn ang="0">
                      <a:pos x="37" y="0"/>
                    </a:cxn>
                    <a:cxn ang="0">
                      <a:pos x="22" y="6"/>
                    </a:cxn>
                    <a:cxn ang="0">
                      <a:pos x="0" y="14"/>
                    </a:cxn>
                    <a:cxn ang="0">
                      <a:pos x="36" y="11"/>
                    </a:cxn>
                    <a:cxn ang="0">
                      <a:pos x="40" y="20"/>
                    </a:cxn>
                    <a:cxn ang="0">
                      <a:pos x="56" y="20"/>
                    </a:cxn>
                    <a:cxn ang="0">
                      <a:pos x="58" y="12"/>
                    </a:cxn>
                    <a:cxn ang="0">
                      <a:pos x="86" y="18"/>
                    </a:cxn>
                  </a:cxnLst>
                  <a:rect l="0" t="0" r="r" b="b"/>
                  <a:pathLst>
                    <a:path w="87" h="21">
                      <a:moveTo>
                        <a:pt x="86" y="18"/>
                      </a:moveTo>
                      <a:lnTo>
                        <a:pt x="76" y="9"/>
                      </a:lnTo>
                      <a:lnTo>
                        <a:pt x="52" y="1"/>
                      </a:lnTo>
                      <a:lnTo>
                        <a:pt x="37" y="0"/>
                      </a:lnTo>
                      <a:lnTo>
                        <a:pt x="22" y="6"/>
                      </a:lnTo>
                      <a:lnTo>
                        <a:pt x="0" y="14"/>
                      </a:lnTo>
                      <a:lnTo>
                        <a:pt x="36" y="11"/>
                      </a:lnTo>
                      <a:lnTo>
                        <a:pt x="40" y="20"/>
                      </a:lnTo>
                      <a:lnTo>
                        <a:pt x="56" y="20"/>
                      </a:lnTo>
                      <a:lnTo>
                        <a:pt x="58" y="12"/>
                      </a:lnTo>
                      <a:lnTo>
                        <a:pt x="86" y="18"/>
                      </a:lnTo>
                    </a:path>
                  </a:pathLst>
                </a:custGeom>
                <a:solidFill>
                  <a:srgbClr val="000000"/>
                </a:solidFill>
                <a:ln w="3175" cap="rnd" cmpd="sng">
                  <a:noFill/>
                  <a:prstDash val="solid"/>
                  <a:round/>
                  <a:headEnd type="none" w="med" len="med"/>
                  <a:tailEnd type="none" w="med" len="med"/>
                </a:ln>
                <a:effectLst/>
              </p:spPr>
              <p:txBody>
                <a:bodyPr/>
                <a:lstStyle/>
                <a:p>
                  <a:endParaRPr lang="ru-RU"/>
                </a:p>
              </p:txBody>
            </p:sp>
            <p:sp>
              <p:nvSpPr>
                <p:cNvPr id="373" name="Freeform 280"/>
                <p:cNvSpPr>
                  <a:spLocks/>
                </p:cNvSpPr>
                <p:nvPr/>
              </p:nvSpPr>
              <p:spPr bwMode="auto">
                <a:xfrm>
                  <a:off x="799" y="279"/>
                  <a:ext cx="15" cy="34"/>
                </a:xfrm>
                <a:custGeom>
                  <a:avLst/>
                  <a:gdLst/>
                  <a:ahLst/>
                  <a:cxnLst>
                    <a:cxn ang="0">
                      <a:pos x="22" y="10"/>
                    </a:cxn>
                    <a:cxn ang="0">
                      <a:pos x="10" y="0"/>
                    </a:cxn>
                    <a:cxn ang="0">
                      <a:pos x="0" y="16"/>
                    </a:cxn>
                    <a:cxn ang="0">
                      <a:pos x="2" y="46"/>
                    </a:cxn>
                    <a:cxn ang="0">
                      <a:pos x="16" y="80"/>
                    </a:cxn>
                    <a:cxn ang="0">
                      <a:pos x="34" y="80"/>
                    </a:cxn>
                    <a:cxn ang="0">
                      <a:pos x="36" y="66"/>
                    </a:cxn>
                    <a:cxn ang="0">
                      <a:pos x="24" y="56"/>
                    </a:cxn>
                    <a:cxn ang="0">
                      <a:pos x="34" y="46"/>
                    </a:cxn>
                  </a:cxnLst>
                  <a:rect l="0" t="0" r="r" b="b"/>
                  <a:pathLst>
                    <a:path w="37" h="81">
                      <a:moveTo>
                        <a:pt x="22" y="10"/>
                      </a:moveTo>
                      <a:lnTo>
                        <a:pt x="10" y="0"/>
                      </a:lnTo>
                      <a:lnTo>
                        <a:pt x="0" y="16"/>
                      </a:lnTo>
                      <a:lnTo>
                        <a:pt x="2" y="46"/>
                      </a:lnTo>
                      <a:lnTo>
                        <a:pt x="16" y="80"/>
                      </a:lnTo>
                      <a:lnTo>
                        <a:pt x="34" y="80"/>
                      </a:lnTo>
                      <a:lnTo>
                        <a:pt x="36" y="66"/>
                      </a:lnTo>
                      <a:lnTo>
                        <a:pt x="24" y="56"/>
                      </a:lnTo>
                      <a:lnTo>
                        <a:pt x="34" y="4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74" name="Freeform 281"/>
                <p:cNvSpPr>
                  <a:spLocks/>
                </p:cNvSpPr>
                <p:nvPr/>
              </p:nvSpPr>
              <p:spPr bwMode="auto">
                <a:xfrm>
                  <a:off x="909" y="302"/>
                  <a:ext cx="32" cy="8"/>
                </a:xfrm>
                <a:custGeom>
                  <a:avLst/>
                  <a:gdLst/>
                  <a:ahLst/>
                  <a:cxnLst>
                    <a:cxn ang="0">
                      <a:pos x="0" y="15"/>
                    </a:cxn>
                    <a:cxn ang="0">
                      <a:pos x="10" y="7"/>
                    </a:cxn>
                    <a:cxn ang="0">
                      <a:pos x="23" y="0"/>
                    </a:cxn>
                    <a:cxn ang="0">
                      <a:pos x="39" y="0"/>
                    </a:cxn>
                    <a:cxn ang="0">
                      <a:pos x="63" y="4"/>
                    </a:cxn>
                    <a:cxn ang="0">
                      <a:pos x="76" y="12"/>
                    </a:cxn>
                    <a:cxn ang="0">
                      <a:pos x="61" y="9"/>
                    </a:cxn>
                    <a:cxn ang="0">
                      <a:pos x="45" y="8"/>
                    </a:cxn>
                    <a:cxn ang="0">
                      <a:pos x="43" y="17"/>
                    </a:cxn>
                    <a:cxn ang="0">
                      <a:pos x="27" y="18"/>
                    </a:cxn>
                    <a:cxn ang="0">
                      <a:pos x="21" y="10"/>
                    </a:cxn>
                    <a:cxn ang="0">
                      <a:pos x="0" y="15"/>
                    </a:cxn>
                  </a:cxnLst>
                  <a:rect l="0" t="0" r="r" b="b"/>
                  <a:pathLst>
                    <a:path w="77" h="19">
                      <a:moveTo>
                        <a:pt x="0" y="15"/>
                      </a:moveTo>
                      <a:lnTo>
                        <a:pt x="10" y="7"/>
                      </a:lnTo>
                      <a:lnTo>
                        <a:pt x="23" y="0"/>
                      </a:lnTo>
                      <a:lnTo>
                        <a:pt x="39" y="0"/>
                      </a:lnTo>
                      <a:lnTo>
                        <a:pt x="63" y="4"/>
                      </a:lnTo>
                      <a:lnTo>
                        <a:pt x="76" y="12"/>
                      </a:lnTo>
                      <a:lnTo>
                        <a:pt x="61" y="9"/>
                      </a:lnTo>
                      <a:lnTo>
                        <a:pt x="45" y="8"/>
                      </a:lnTo>
                      <a:lnTo>
                        <a:pt x="43" y="17"/>
                      </a:lnTo>
                      <a:lnTo>
                        <a:pt x="27" y="18"/>
                      </a:lnTo>
                      <a:lnTo>
                        <a:pt x="21" y="10"/>
                      </a:lnTo>
                      <a:lnTo>
                        <a:pt x="0" y="15"/>
                      </a:lnTo>
                    </a:path>
                  </a:pathLst>
                </a:custGeom>
                <a:solidFill>
                  <a:srgbClr val="000000"/>
                </a:solidFill>
                <a:ln w="3175" cap="rnd" cmpd="sng">
                  <a:noFill/>
                  <a:prstDash val="solid"/>
                  <a:round/>
                  <a:headEnd type="none" w="med" len="med"/>
                  <a:tailEnd type="none" w="med" len="med"/>
                </a:ln>
                <a:effectLst/>
              </p:spPr>
              <p:txBody>
                <a:bodyPr/>
                <a:lstStyle/>
                <a:p>
                  <a:endParaRPr lang="ru-RU"/>
                </a:p>
              </p:txBody>
            </p:sp>
          </p:grpSp>
          <p:grpSp>
            <p:nvGrpSpPr>
              <p:cNvPr id="352" name="Group 282"/>
              <p:cNvGrpSpPr>
                <a:grpSpLocks/>
              </p:cNvGrpSpPr>
              <p:nvPr/>
            </p:nvGrpSpPr>
            <p:grpSpPr bwMode="auto">
              <a:xfrm>
                <a:off x="957" y="507"/>
                <a:ext cx="114" cy="278"/>
                <a:chOff x="957" y="507"/>
                <a:chExt cx="114" cy="278"/>
              </a:xfrm>
            </p:grpSpPr>
            <p:sp>
              <p:nvSpPr>
                <p:cNvPr id="362" name="Freeform 283"/>
                <p:cNvSpPr>
                  <a:spLocks/>
                </p:cNvSpPr>
                <p:nvPr/>
              </p:nvSpPr>
              <p:spPr bwMode="auto">
                <a:xfrm>
                  <a:off x="987" y="507"/>
                  <a:ext cx="84" cy="278"/>
                </a:xfrm>
                <a:custGeom>
                  <a:avLst/>
                  <a:gdLst/>
                  <a:ahLst/>
                  <a:cxnLst>
                    <a:cxn ang="0">
                      <a:pos x="22" y="0"/>
                    </a:cxn>
                    <a:cxn ang="0">
                      <a:pos x="66" y="66"/>
                    </a:cxn>
                    <a:cxn ang="0">
                      <a:pos x="88" y="133"/>
                    </a:cxn>
                    <a:cxn ang="0">
                      <a:pos x="88" y="177"/>
                    </a:cxn>
                    <a:cxn ang="0">
                      <a:pos x="111" y="243"/>
                    </a:cxn>
                    <a:cxn ang="0">
                      <a:pos x="133" y="265"/>
                    </a:cxn>
                    <a:cxn ang="0">
                      <a:pos x="177" y="354"/>
                    </a:cxn>
                    <a:cxn ang="0">
                      <a:pos x="177" y="398"/>
                    </a:cxn>
                    <a:cxn ang="0">
                      <a:pos x="155" y="464"/>
                    </a:cxn>
                    <a:cxn ang="0">
                      <a:pos x="177" y="508"/>
                    </a:cxn>
                    <a:cxn ang="0">
                      <a:pos x="177" y="575"/>
                    </a:cxn>
                    <a:cxn ang="0">
                      <a:pos x="177" y="597"/>
                    </a:cxn>
                    <a:cxn ang="0">
                      <a:pos x="199" y="663"/>
                    </a:cxn>
                    <a:cxn ang="0">
                      <a:pos x="155" y="641"/>
                    </a:cxn>
                    <a:cxn ang="0">
                      <a:pos x="111" y="619"/>
                    </a:cxn>
                    <a:cxn ang="0">
                      <a:pos x="66" y="641"/>
                    </a:cxn>
                    <a:cxn ang="0">
                      <a:pos x="44" y="663"/>
                    </a:cxn>
                    <a:cxn ang="0">
                      <a:pos x="0" y="663"/>
                    </a:cxn>
                    <a:cxn ang="0">
                      <a:pos x="0" y="641"/>
                    </a:cxn>
                  </a:cxnLst>
                  <a:rect l="0" t="0" r="r" b="b"/>
                  <a:pathLst>
                    <a:path w="200" h="664">
                      <a:moveTo>
                        <a:pt x="22" y="0"/>
                      </a:moveTo>
                      <a:lnTo>
                        <a:pt x="66" y="66"/>
                      </a:lnTo>
                      <a:lnTo>
                        <a:pt x="88" y="133"/>
                      </a:lnTo>
                      <a:lnTo>
                        <a:pt x="88" y="177"/>
                      </a:lnTo>
                      <a:lnTo>
                        <a:pt x="111" y="243"/>
                      </a:lnTo>
                      <a:lnTo>
                        <a:pt x="133" y="265"/>
                      </a:lnTo>
                      <a:lnTo>
                        <a:pt x="177" y="354"/>
                      </a:lnTo>
                      <a:lnTo>
                        <a:pt x="177" y="398"/>
                      </a:lnTo>
                      <a:lnTo>
                        <a:pt x="155" y="464"/>
                      </a:lnTo>
                      <a:lnTo>
                        <a:pt x="177" y="508"/>
                      </a:lnTo>
                      <a:lnTo>
                        <a:pt x="177" y="575"/>
                      </a:lnTo>
                      <a:lnTo>
                        <a:pt x="177" y="597"/>
                      </a:lnTo>
                      <a:lnTo>
                        <a:pt x="199" y="663"/>
                      </a:lnTo>
                      <a:lnTo>
                        <a:pt x="155" y="641"/>
                      </a:lnTo>
                      <a:lnTo>
                        <a:pt x="111" y="619"/>
                      </a:lnTo>
                      <a:lnTo>
                        <a:pt x="66" y="641"/>
                      </a:lnTo>
                      <a:lnTo>
                        <a:pt x="44" y="663"/>
                      </a:lnTo>
                      <a:lnTo>
                        <a:pt x="0" y="663"/>
                      </a:lnTo>
                      <a:lnTo>
                        <a:pt x="0" y="641"/>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363" name="Freeform 284"/>
                <p:cNvSpPr>
                  <a:spLocks/>
                </p:cNvSpPr>
                <p:nvPr/>
              </p:nvSpPr>
              <p:spPr bwMode="auto">
                <a:xfrm>
                  <a:off x="957" y="600"/>
                  <a:ext cx="74" cy="175"/>
                </a:xfrm>
                <a:custGeom>
                  <a:avLst/>
                  <a:gdLst/>
                  <a:ahLst/>
                  <a:cxnLst>
                    <a:cxn ang="0">
                      <a:pos x="20" y="314"/>
                    </a:cxn>
                    <a:cxn ang="0">
                      <a:pos x="20" y="251"/>
                    </a:cxn>
                    <a:cxn ang="0">
                      <a:pos x="0" y="210"/>
                    </a:cxn>
                    <a:cxn ang="0">
                      <a:pos x="39" y="84"/>
                    </a:cxn>
                    <a:cxn ang="0">
                      <a:pos x="59" y="0"/>
                    </a:cxn>
                    <a:cxn ang="0">
                      <a:pos x="79" y="84"/>
                    </a:cxn>
                    <a:cxn ang="0">
                      <a:pos x="59" y="126"/>
                    </a:cxn>
                    <a:cxn ang="0">
                      <a:pos x="98" y="147"/>
                    </a:cxn>
                    <a:cxn ang="0">
                      <a:pos x="157" y="105"/>
                    </a:cxn>
                    <a:cxn ang="0">
                      <a:pos x="177" y="42"/>
                    </a:cxn>
                    <a:cxn ang="0">
                      <a:pos x="157" y="126"/>
                    </a:cxn>
                    <a:cxn ang="0">
                      <a:pos x="138" y="168"/>
                    </a:cxn>
                    <a:cxn ang="0">
                      <a:pos x="98" y="210"/>
                    </a:cxn>
                    <a:cxn ang="0">
                      <a:pos x="177" y="210"/>
                    </a:cxn>
                    <a:cxn ang="0">
                      <a:pos x="157" y="230"/>
                    </a:cxn>
                    <a:cxn ang="0">
                      <a:pos x="118" y="251"/>
                    </a:cxn>
                    <a:cxn ang="0">
                      <a:pos x="118" y="293"/>
                    </a:cxn>
                    <a:cxn ang="0">
                      <a:pos x="118" y="356"/>
                    </a:cxn>
                    <a:cxn ang="0">
                      <a:pos x="177" y="377"/>
                    </a:cxn>
                    <a:cxn ang="0">
                      <a:pos x="118" y="419"/>
                    </a:cxn>
                    <a:cxn ang="0">
                      <a:pos x="118" y="377"/>
                    </a:cxn>
                    <a:cxn ang="0">
                      <a:pos x="39" y="335"/>
                    </a:cxn>
                    <a:cxn ang="0">
                      <a:pos x="20" y="314"/>
                    </a:cxn>
                  </a:cxnLst>
                  <a:rect l="0" t="0" r="r" b="b"/>
                  <a:pathLst>
                    <a:path w="178" h="420">
                      <a:moveTo>
                        <a:pt x="20" y="314"/>
                      </a:moveTo>
                      <a:lnTo>
                        <a:pt x="20" y="251"/>
                      </a:lnTo>
                      <a:lnTo>
                        <a:pt x="0" y="210"/>
                      </a:lnTo>
                      <a:lnTo>
                        <a:pt x="39" y="84"/>
                      </a:lnTo>
                      <a:lnTo>
                        <a:pt x="59" y="0"/>
                      </a:lnTo>
                      <a:lnTo>
                        <a:pt x="79" y="84"/>
                      </a:lnTo>
                      <a:lnTo>
                        <a:pt x="59" y="126"/>
                      </a:lnTo>
                      <a:lnTo>
                        <a:pt x="98" y="147"/>
                      </a:lnTo>
                      <a:lnTo>
                        <a:pt x="157" y="105"/>
                      </a:lnTo>
                      <a:lnTo>
                        <a:pt x="177" y="42"/>
                      </a:lnTo>
                      <a:lnTo>
                        <a:pt x="157" y="126"/>
                      </a:lnTo>
                      <a:lnTo>
                        <a:pt x="138" y="168"/>
                      </a:lnTo>
                      <a:lnTo>
                        <a:pt x="98" y="210"/>
                      </a:lnTo>
                      <a:lnTo>
                        <a:pt x="177" y="210"/>
                      </a:lnTo>
                      <a:lnTo>
                        <a:pt x="157" y="230"/>
                      </a:lnTo>
                      <a:lnTo>
                        <a:pt x="118" y="251"/>
                      </a:lnTo>
                      <a:lnTo>
                        <a:pt x="118" y="293"/>
                      </a:lnTo>
                      <a:lnTo>
                        <a:pt x="118" y="356"/>
                      </a:lnTo>
                      <a:lnTo>
                        <a:pt x="177" y="377"/>
                      </a:lnTo>
                      <a:lnTo>
                        <a:pt x="118" y="419"/>
                      </a:lnTo>
                      <a:lnTo>
                        <a:pt x="118" y="377"/>
                      </a:lnTo>
                      <a:lnTo>
                        <a:pt x="39" y="335"/>
                      </a:lnTo>
                      <a:lnTo>
                        <a:pt x="20" y="314"/>
                      </a:lnTo>
                    </a:path>
                  </a:pathLst>
                </a:custGeom>
                <a:solidFill>
                  <a:srgbClr val="CECECE"/>
                </a:solidFill>
                <a:ln w="3175" cap="rnd" cmpd="sng">
                  <a:noFill/>
                  <a:prstDash val="solid"/>
                  <a:round/>
                  <a:headEnd type="none" w="med" len="med"/>
                  <a:tailEnd type="none" w="med" len="med"/>
                </a:ln>
                <a:effectLst/>
              </p:spPr>
              <p:txBody>
                <a:bodyPr/>
                <a:lstStyle/>
                <a:p>
                  <a:endParaRPr lang="ru-RU"/>
                </a:p>
              </p:txBody>
            </p:sp>
          </p:grpSp>
          <p:grpSp>
            <p:nvGrpSpPr>
              <p:cNvPr id="353" name="Group 285"/>
              <p:cNvGrpSpPr>
                <a:grpSpLocks/>
              </p:cNvGrpSpPr>
              <p:nvPr/>
            </p:nvGrpSpPr>
            <p:grpSpPr bwMode="auto">
              <a:xfrm>
                <a:off x="674" y="369"/>
                <a:ext cx="323" cy="388"/>
                <a:chOff x="674" y="369"/>
                <a:chExt cx="323" cy="388"/>
              </a:xfrm>
            </p:grpSpPr>
            <p:grpSp>
              <p:nvGrpSpPr>
                <p:cNvPr id="354" name="Group 286"/>
                <p:cNvGrpSpPr>
                  <a:grpSpLocks/>
                </p:cNvGrpSpPr>
                <p:nvPr/>
              </p:nvGrpSpPr>
              <p:grpSpPr bwMode="auto">
                <a:xfrm>
                  <a:off x="674" y="369"/>
                  <a:ext cx="323" cy="388"/>
                  <a:chOff x="674" y="369"/>
                  <a:chExt cx="323" cy="388"/>
                </a:xfrm>
              </p:grpSpPr>
              <p:sp>
                <p:nvSpPr>
                  <p:cNvPr id="358" name="Freeform 287"/>
                  <p:cNvSpPr>
                    <a:spLocks/>
                  </p:cNvSpPr>
                  <p:nvPr/>
                </p:nvSpPr>
                <p:spPr bwMode="auto">
                  <a:xfrm>
                    <a:off x="674" y="386"/>
                    <a:ext cx="323" cy="371"/>
                  </a:xfrm>
                  <a:custGeom>
                    <a:avLst/>
                    <a:gdLst/>
                    <a:ahLst/>
                    <a:cxnLst>
                      <a:cxn ang="0">
                        <a:pos x="496" y="133"/>
                      </a:cxn>
                      <a:cxn ang="0">
                        <a:pos x="573" y="91"/>
                      </a:cxn>
                      <a:cxn ang="0">
                        <a:pos x="750" y="224"/>
                      </a:cxn>
                      <a:cxn ang="0">
                        <a:pos x="772" y="290"/>
                      </a:cxn>
                      <a:cxn ang="0">
                        <a:pos x="750" y="423"/>
                      </a:cxn>
                      <a:cxn ang="0">
                        <a:pos x="728" y="511"/>
                      </a:cxn>
                      <a:cxn ang="0">
                        <a:pos x="684" y="622"/>
                      </a:cxn>
                      <a:cxn ang="0">
                        <a:pos x="662" y="732"/>
                      </a:cxn>
                      <a:cxn ang="0">
                        <a:pos x="684" y="776"/>
                      </a:cxn>
                      <a:cxn ang="0">
                        <a:pos x="684" y="843"/>
                      </a:cxn>
                      <a:cxn ang="0">
                        <a:pos x="640" y="887"/>
                      </a:cxn>
                      <a:cxn ang="0">
                        <a:pos x="596" y="887"/>
                      </a:cxn>
                      <a:cxn ang="0">
                        <a:pos x="507" y="865"/>
                      </a:cxn>
                      <a:cxn ang="0">
                        <a:pos x="243" y="843"/>
                      </a:cxn>
                      <a:cxn ang="0">
                        <a:pos x="132" y="843"/>
                      </a:cxn>
                      <a:cxn ang="0">
                        <a:pos x="88" y="843"/>
                      </a:cxn>
                      <a:cxn ang="0">
                        <a:pos x="44" y="799"/>
                      </a:cxn>
                      <a:cxn ang="0">
                        <a:pos x="44" y="732"/>
                      </a:cxn>
                      <a:cxn ang="0">
                        <a:pos x="0" y="644"/>
                      </a:cxn>
                      <a:cxn ang="0">
                        <a:pos x="22" y="91"/>
                      </a:cxn>
                      <a:cxn ang="0">
                        <a:pos x="88" y="69"/>
                      </a:cxn>
                      <a:cxn ang="0">
                        <a:pos x="88" y="47"/>
                      </a:cxn>
                      <a:cxn ang="0">
                        <a:pos x="132" y="47"/>
                      </a:cxn>
                      <a:cxn ang="0">
                        <a:pos x="301" y="0"/>
                      </a:cxn>
                      <a:cxn ang="0">
                        <a:pos x="380" y="88"/>
                      </a:cxn>
                      <a:cxn ang="0">
                        <a:pos x="430" y="119"/>
                      </a:cxn>
                      <a:cxn ang="0">
                        <a:pos x="496" y="133"/>
                      </a:cxn>
                    </a:cxnLst>
                    <a:rect l="0" t="0" r="r" b="b"/>
                    <a:pathLst>
                      <a:path w="773" h="888">
                        <a:moveTo>
                          <a:pt x="496" y="133"/>
                        </a:moveTo>
                        <a:lnTo>
                          <a:pt x="573" y="91"/>
                        </a:lnTo>
                        <a:lnTo>
                          <a:pt x="750" y="224"/>
                        </a:lnTo>
                        <a:lnTo>
                          <a:pt x="772" y="290"/>
                        </a:lnTo>
                        <a:lnTo>
                          <a:pt x="750" y="423"/>
                        </a:lnTo>
                        <a:lnTo>
                          <a:pt x="728" y="511"/>
                        </a:lnTo>
                        <a:lnTo>
                          <a:pt x="684" y="622"/>
                        </a:lnTo>
                        <a:lnTo>
                          <a:pt x="662" y="732"/>
                        </a:lnTo>
                        <a:lnTo>
                          <a:pt x="684" y="776"/>
                        </a:lnTo>
                        <a:lnTo>
                          <a:pt x="684" y="843"/>
                        </a:lnTo>
                        <a:lnTo>
                          <a:pt x="640" y="887"/>
                        </a:lnTo>
                        <a:lnTo>
                          <a:pt x="596" y="887"/>
                        </a:lnTo>
                        <a:lnTo>
                          <a:pt x="507" y="865"/>
                        </a:lnTo>
                        <a:lnTo>
                          <a:pt x="243" y="843"/>
                        </a:lnTo>
                        <a:lnTo>
                          <a:pt x="132" y="843"/>
                        </a:lnTo>
                        <a:lnTo>
                          <a:pt x="88" y="843"/>
                        </a:lnTo>
                        <a:lnTo>
                          <a:pt x="44" y="799"/>
                        </a:lnTo>
                        <a:lnTo>
                          <a:pt x="44" y="732"/>
                        </a:lnTo>
                        <a:lnTo>
                          <a:pt x="0" y="644"/>
                        </a:lnTo>
                        <a:lnTo>
                          <a:pt x="22" y="91"/>
                        </a:lnTo>
                        <a:lnTo>
                          <a:pt x="88" y="69"/>
                        </a:lnTo>
                        <a:lnTo>
                          <a:pt x="88" y="47"/>
                        </a:lnTo>
                        <a:lnTo>
                          <a:pt x="132" y="47"/>
                        </a:lnTo>
                        <a:lnTo>
                          <a:pt x="301" y="0"/>
                        </a:lnTo>
                        <a:lnTo>
                          <a:pt x="380" y="88"/>
                        </a:lnTo>
                        <a:lnTo>
                          <a:pt x="430" y="119"/>
                        </a:lnTo>
                        <a:lnTo>
                          <a:pt x="496" y="133"/>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359" name="Freeform 288"/>
                  <p:cNvSpPr>
                    <a:spLocks/>
                  </p:cNvSpPr>
                  <p:nvPr/>
                </p:nvSpPr>
                <p:spPr bwMode="auto">
                  <a:xfrm>
                    <a:off x="876" y="452"/>
                    <a:ext cx="38" cy="296"/>
                  </a:xfrm>
                  <a:custGeom>
                    <a:avLst/>
                    <a:gdLst/>
                    <a:ahLst/>
                    <a:cxnLst>
                      <a:cxn ang="0">
                        <a:pos x="0" y="0"/>
                      </a:cxn>
                      <a:cxn ang="0">
                        <a:pos x="0" y="66"/>
                      </a:cxn>
                      <a:cxn ang="0">
                        <a:pos x="22" y="133"/>
                      </a:cxn>
                      <a:cxn ang="0">
                        <a:pos x="45" y="221"/>
                      </a:cxn>
                      <a:cxn ang="0">
                        <a:pos x="22" y="287"/>
                      </a:cxn>
                      <a:cxn ang="0">
                        <a:pos x="22" y="376"/>
                      </a:cxn>
                      <a:cxn ang="0">
                        <a:pos x="45" y="442"/>
                      </a:cxn>
                      <a:cxn ang="0">
                        <a:pos x="45" y="508"/>
                      </a:cxn>
                      <a:cxn ang="0">
                        <a:pos x="45" y="574"/>
                      </a:cxn>
                      <a:cxn ang="0">
                        <a:pos x="89" y="641"/>
                      </a:cxn>
                      <a:cxn ang="0">
                        <a:pos x="89" y="685"/>
                      </a:cxn>
                      <a:cxn ang="0">
                        <a:pos x="45" y="707"/>
                      </a:cxn>
                    </a:cxnLst>
                    <a:rect l="0" t="0" r="r" b="b"/>
                    <a:pathLst>
                      <a:path w="90" h="708">
                        <a:moveTo>
                          <a:pt x="0" y="0"/>
                        </a:moveTo>
                        <a:lnTo>
                          <a:pt x="0" y="66"/>
                        </a:lnTo>
                        <a:lnTo>
                          <a:pt x="22" y="133"/>
                        </a:lnTo>
                        <a:lnTo>
                          <a:pt x="45" y="221"/>
                        </a:lnTo>
                        <a:lnTo>
                          <a:pt x="22" y="287"/>
                        </a:lnTo>
                        <a:lnTo>
                          <a:pt x="22" y="376"/>
                        </a:lnTo>
                        <a:lnTo>
                          <a:pt x="45" y="442"/>
                        </a:lnTo>
                        <a:lnTo>
                          <a:pt x="45" y="508"/>
                        </a:lnTo>
                        <a:lnTo>
                          <a:pt x="45" y="574"/>
                        </a:lnTo>
                        <a:lnTo>
                          <a:pt x="89" y="641"/>
                        </a:lnTo>
                        <a:lnTo>
                          <a:pt x="89"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60" name="Freeform 289"/>
                  <p:cNvSpPr>
                    <a:spLocks/>
                  </p:cNvSpPr>
                  <p:nvPr/>
                </p:nvSpPr>
                <p:spPr bwMode="auto">
                  <a:xfrm>
                    <a:off x="867" y="452"/>
                    <a:ext cx="28" cy="296"/>
                  </a:xfrm>
                  <a:custGeom>
                    <a:avLst/>
                    <a:gdLst/>
                    <a:ahLst/>
                    <a:cxnLst>
                      <a:cxn ang="0">
                        <a:pos x="0" y="0"/>
                      </a:cxn>
                      <a:cxn ang="0">
                        <a:pos x="0" y="66"/>
                      </a:cxn>
                      <a:cxn ang="0">
                        <a:pos x="0" y="133"/>
                      </a:cxn>
                      <a:cxn ang="0">
                        <a:pos x="22" y="221"/>
                      </a:cxn>
                      <a:cxn ang="0">
                        <a:pos x="22" y="287"/>
                      </a:cxn>
                      <a:cxn ang="0">
                        <a:pos x="22" y="376"/>
                      </a:cxn>
                      <a:cxn ang="0">
                        <a:pos x="22" y="442"/>
                      </a:cxn>
                      <a:cxn ang="0">
                        <a:pos x="45" y="508"/>
                      </a:cxn>
                      <a:cxn ang="0">
                        <a:pos x="45" y="574"/>
                      </a:cxn>
                      <a:cxn ang="0">
                        <a:pos x="67" y="641"/>
                      </a:cxn>
                      <a:cxn ang="0">
                        <a:pos x="67" y="685"/>
                      </a:cxn>
                      <a:cxn ang="0">
                        <a:pos x="45" y="707"/>
                      </a:cxn>
                    </a:cxnLst>
                    <a:rect l="0" t="0" r="r" b="b"/>
                    <a:pathLst>
                      <a:path w="68" h="708">
                        <a:moveTo>
                          <a:pt x="0" y="0"/>
                        </a:moveTo>
                        <a:lnTo>
                          <a:pt x="0" y="66"/>
                        </a:lnTo>
                        <a:lnTo>
                          <a:pt x="0" y="133"/>
                        </a:lnTo>
                        <a:lnTo>
                          <a:pt x="22" y="221"/>
                        </a:lnTo>
                        <a:lnTo>
                          <a:pt x="22" y="287"/>
                        </a:lnTo>
                        <a:lnTo>
                          <a:pt x="22" y="376"/>
                        </a:lnTo>
                        <a:lnTo>
                          <a:pt x="22" y="442"/>
                        </a:lnTo>
                        <a:lnTo>
                          <a:pt x="45" y="508"/>
                        </a:lnTo>
                        <a:lnTo>
                          <a:pt x="45" y="574"/>
                        </a:lnTo>
                        <a:lnTo>
                          <a:pt x="67" y="641"/>
                        </a:lnTo>
                        <a:lnTo>
                          <a:pt x="67"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61" name="Freeform 290"/>
                  <p:cNvSpPr>
                    <a:spLocks/>
                  </p:cNvSpPr>
                  <p:nvPr/>
                </p:nvSpPr>
                <p:spPr bwMode="auto">
                  <a:xfrm>
                    <a:off x="794" y="369"/>
                    <a:ext cx="120" cy="83"/>
                  </a:xfrm>
                  <a:custGeom>
                    <a:avLst/>
                    <a:gdLst/>
                    <a:ahLst/>
                    <a:cxnLst>
                      <a:cxn ang="0">
                        <a:pos x="22" y="0"/>
                      </a:cxn>
                      <a:cxn ang="0">
                        <a:pos x="22" y="0"/>
                      </a:cxn>
                      <a:cxn ang="0">
                        <a:pos x="22" y="22"/>
                      </a:cxn>
                      <a:cxn ang="0">
                        <a:pos x="88" y="110"/>
                      </a:cxn>
                      <a:cxn ang="0">
                        <a:pos x="177" y="154"/>
                      </a:cxn>
                      <a:cxn ang="0">
                        <a:pos x="221" y="154"/>
                      </a:cxn>
                      <a:cxn ang="0">
                        <a:pos x="243" y="132"/>
                      </a:cxn>
                      <a:cxn ang="0">
                        <a:pos x="265" y="110"/>
                      </a:cxn>
                      <a:cxn ang="0">
                        <a:pos x="287" y="132"/>
                      </a:cxn>
                      <a:cxn ang="0">
                        <a:pos x="243" y="176"/>
                      </a:cxn>
                      <a:cxn ang="0">
                        <a:pos x="199" y="198"/>
                      </a:cxn>
                      <a:cxn ang="0">
                        <a:pos x="132" y="176"/>
                      </a:cxn>
                      <a:cxn ang="0">
                        <a:pos x="88" y="132"/>
                      </a:cxn>
                      <a:cxn ang="0">
                        <a:pos x="22" y="66"/>
                      </a:cxn>
                      <a:cxn ang="0">
                        <a:pos x="0" y="44"/>
                      </a:cxn>
                      <a:cxn ang="0">
                        <a:pos x="0" y="0"/>
                      </a:cxn>
                      <a:cxn ang="0">
                        <a:pos x="22" y="0"/>
                      </a:cxn>
                    </a:cxnLst>
                    <a:rect l="0" t="0" r="r" b="b"/>
                    <a:pathLst>
                      <a:path w="288" h="199">
                        <a:moveTo>
                          <a:pt x="22" y="0"/>
                        </a:moveTo>
                        <a:lnTo>
                          <a:pt x="22" y="0"/>
                        </a:lnTo>
                        <a:lnTo>
                          <a:pt x="22" y="22"/>
                        </a:lnTo>
                        <a:lnTo>
                          <a:pt x="88" y="110"/>
                        </a:lnTo>
                        <a:lnTo>
                          <a:pt x="177" y="154"/>
                        </a:lnTo>
                        <a:lnTo>
                          <a:pt x="221" y="154"/>
                        </a:lnTo>
                        <a:lnTo>
                          <a:pt x="243" y="132"/>
                        </a:lnTo>
                        <a:lnTo>
                          <a:pt x="265" y="110"/>
                        </a:lnTo>
                        <a:lnTo>
                          <a:pt x="287" y="132"/>
                        </a:lnTo>
                        <a:lnTo>
                          <a:pt x="243" y="176"/>
                        </a:lnTo>
                        <a:lnTo>
                          <a:pt x="199" y="198"/>
                        </a:lnTo>
                        <a:lnTo>
                          <a:pt x="132" y="176"/>
                        </a:lnTo>
                        <a:lnTo>
                          <a:pt x="88" y="132"/>
                        </a:lnTo>
                        <a:lnTo>
                          <a:pt x="22" y="66"/>
                        </a:lnTo>
                        <a:lnTo>
                          <a:pt x="0" y="44"/>
                        </a:lnTo>
                        <a:lnTo>
                          <a:pt x="0" y="0"/>
                        </a:lnTo>
                        <a:lnTo>
                          <a:pt x="22" y="0"/>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sp>
              <p:nvSpPr>
                <p:cNvPr id="355" name="Freeform 291"/>
                <p:cNvSpPr>
                  <a:spLocks/>
                </p:cNvSpPr>
                <p:nvPr/>
              </p:nvSpPr>
              <p:spPr bwMode="auto">
                <a:xfrm>
                  <a:off x="684" y="470"/>
                  <a:ext cx="79" cy="250"/>
                </a:xfrm>
                <a:custGeom>
                  <a:avLst/>
                  <a:gdLst/>
                  <a:ahLst/>
                  <a:cxnLst>
                    <a:cxn ang="0">
                      <a:pos x="188" y="85"/>
                    </a:cxn>
                    <a:cxn ang="0">
                      <a:pos x="168" y="213"/>
                    </a:cxn>
                    <a:cxn ang="0">
                      <a:pos x="148" y="277"/>
                    </a:cxn>
                    <a:cxn ang="0">
                      <a:pos x="168" y="319"/>
                    </a:cxn>
                    <a:cxn ang="0">
                      <a:pos x="148" y="383"/>
                    </a:cxn>
                    <a:cxn ang="0">
                      <a:pos x="109" y="383"/>
                    </a:cxn>
                    <a:cxn ang="0">
                      <a:pos x="109" y="426"/>
                    </a:cxn>
                    <a:cxn ang="0">
                      <a:pos x="148" y="447"/>
                    </a:cxn>
                    <a:cxn ang="0">
                      <a:pos x="148" y="532"/>
                    </a:cxn>
                    <a:cxn ang="0">
                      <a:pos x="168" y="596"/>
                    </a:cxn>
                    <a:cxn ang="0">
                      <a:pos x="109" y="575"/>
                    </a:cxn>
                    <a:cxn ang="0">
                      <a:pos x="69" y="596"/>
                    </a:cxn>
                    <a:cxn ang="0">
                      <a:pos x="49" y="553"/>
                    </a:cxn>
                    <a:cxn ang="0">
                      <a:pos x="30" y="490"/>
                    </a:cxn>
                    <a:cxn ang="0">
                      <a:pos x="0" y="439"/>
                    </a:cxn>
                    <a:cxn ang="0">
                      <a:pos x="0" y="349"/>
                    </a:cxn>
                    <a:cxn ang="0">
                      <a:pos x="64" y="266"/>
                    </a:cxn>
                    <a:cxn ang="0">
                      <a:pos x="84" y="176"/>
                    </a:cxn>
                    <a:cxn ang="0">
                      <a:pos x="148" y="0"/>
                    </a:cxn>
                    <a:cxn ang="0">
                      <a:pos x="188" y="85"/>
                    </a:cxn>
                  </a:cxnLst>
                  <a:rect l="0" t="0" r="r" b="b"/>
                  <a:pathLst>
                    <a:path w="189" h="597">
                      <a:moveTo>
                        <a:pt x="188" y="85"/>
                      </a:moveTo>
                      <a:lnTo>
                        <a:pt x="168" y="213"/>
                      </a:lnTo>
                      <a:lnTo>
                        <a:pt x="148" y="277"/>
                      </a:lnTo>
                      <a:lnTo>
                        <a:pt x="168" y="319"/>
                      </a:lnTo>
                      <a:lnTo>
                        <a:pt x="148" y="383"/>
                      </a:lnTo>
                      <a:lnTo>
                        <a:pt x="109" y="383"/>
                      </a:lnTo>
                      <a:lnTo>
                        <a:pt x="109" y="426"/>
                      </a:lnTo>
                      <a:lnTo>
                        <a:pt x="148" y="447"/>
                      </a:lnTo>
                      <a:lnTo>
                        <a:pt x="148" y="532"/>
                      </a:lnTo>
                      <a:lnTo>
                        <a:pt x="168" y="596"/>
                      </a:lnTo>
                      <a:lnTo>
                        <a:pt x="109" y="575"/>
                      </a:lnTo>
                      <a:lnTo>
                        <a:pt x="69" y="596"/>
                      </a:lnTo>
                      <a:lnTo>
                        <a:pt x="49" y="553"/>
                      </a:lnTo>
                      <a:lnTo>
                        <a:pt x="30" y="490"/>
                      </a:lnTo>
                      <a:lnTo>
                        <a:pt x="0" y="439"/>
                      </a:lnTo>
                      <a:lnTo>
                        <a:pt x="0" y="349"/>
                      </a:lnTo>
                      <a:lnTo>
                        <a:pt x="64" y="266"/>
                      </a:lnTo>
                      <a:lnTo>
                        <a:pt x="84" y="176"/>
                      </a:lnTo>
                      <a:lnTo>
                        <a:pt x="148" y="0"/>
                      </a:lnTo>
                      <a:lnTo>
                        <a:pt x="188" y="85"/>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56" name="Freeform 292"/>
                <p:cNvSpPr>
                  <a:spLocks/>
                </p:cNvSpPr>
                <p:nvPr/>
              </p:nvSpPr>
              <p:spPr bwMode="auto">
                <a:xfrm>
                  <a:off x="775" y="729"/>
                  <a:ext cx="148" cy="10"/>
                </a:xfrm>
                <a:custGeom>
                  <a:avLst/>
                  <a:gdLst/>
                  <a:ahLst/>
                  <a:cxnLst>
                    <a:cxn ang="0">
                      <a:pos x="332" y="22"/>
                    </a:cxn>
                    <a:cxn ang="0">
                      <a:pos x="353" y="11"/>
                    </a:cxn>
                    <a:cxn ang="0">
                      <a:pos x="270" y="0"/>
                    </a:cxn>
                    <a:cxn ang="0">
                      <a:pos x="125" y="0"/>
                    </a:cxn>
                    <a:cxn ang="0">
                      <a:pos x="0" y="11"/>
                    </a:cxn>
                    <a:cxn ang="0">
                      <a:pos x="228" y="11"/>
                    </a:cxn>
                    <a:cxn ang="0">
                      <a:pos x="332" y="22"/>
                    </a:cxn>
                  </a:cxnLst>
                  <a:rect l="0" t="0" r="r" b="b"/>
                  <a:pathLst>
                    <a:path w="354" h="23">
                      <a:moveTo>
                        <a:pt x="332" y="22"/>
                      </a:moveTo>
                      <a:lnTo>
                        <a:pt x="353" y="11"/>
                      </a:lnTo>
                      <a:lnTo>
                        <a:pt x="270" y="0"/>
                      </a:lnTo>
                      <a:lnTo>
                        <a:pt x="125" y="0"/>
                      </a:lnTo>
                      <a:lnTo>
                        <a:pt x="0" y="11"/>
                      </a:lnTo>
                      <a:lnTo>
                        <a:pt x="228" y="11"/>
                      </a:lnTo>
                      <a:lnTo>
                        <a:pt x="332" y="22"/>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57" name="Freeform 293"/>
                <p:cNvSpPr>
                  <a:spLocks/>
                </p:cNvSpPr>
                <p:nvPr/>
              </p:nvSpPr>
              <p:spPr bwMode="auto">
                <a:xfrm>
                  <a:off x="692" y="683"/>
                  <a:ext cx="47" cy="47"/>
                </a:xfrm>
                <a:custGeom>
                  <a:avLst/>
                  <a:gdLst/>
                  <a:ahLst/>
                  <a:cxnLst>
                    <a:cxn ang="0">
                      <a:pos x="37" y="110"/>
                    </a:cxn>
                    <a:cxn ang="0">
                      <a:pos x="18" y="73"/>
                    </a:cxn>
                    <a:cxn ang="0">
                      <a:pos x="18" y="18"/>
                    </a:cxn>
                    <a:cxn ang="0">
                      <a:pos x="0" y="0"/>
                    </a:cxn>
                    <a:cxn ang="0">
                      <a:pos x="55" y="37"/>
                    </a:cxn>
                    <a:cxn ang="0">
                      <a:pos x="55" y="55"/>
                    </a:cxn>
                    <a:cxn ang="0">
                      <a:pos x="92" y="73"/>
                    </a:cxn>
                    <a:cxn ang="0">
                      <a:pos x="110" y="92"/>
                    </a:cxn>
                    <a:cxn ang="0">
                      <a:pos x="55" y="92"/>
                    </a:cxn>
                    <a:cxn ang="0">
                      <a:pos x="37" y="110"/>
                    </a:cxn>
                  </a:cxnLst>
                  <a:rect l="0" t="0" r="r" b="b"/>
                  <a:pathLst>
                    <a:path w="111" h="111">
                      <a:moveTo>
                        <a:pt x="37" y="110"/>
                      </a:moveTo>
                      <a:lnTo>
                        <a:pt x="18" y="73"/>
                      </a:lnTo>
                      <a:lnTo>
                        <a:pt x="18" y="18"/>
                      </a:lnTo>
                      <a:lnTo>
                        <a:pt x="0" y="0"/>
                      </a:lnTo>
                      <a:lnTo>
                        <a:pt x="55" y="37"/>
                      </a:lnTo>
                      <a:lnTo>
                        <a:pt x="55" y="55"/>
                      </a:lnTo>
                      <a:lnTo>
                        <a:pt x="92" y="73"/>
                      </a:lnTo>
                      <a:lnTo>
                        <a:pt x="110" y="92"/>
                      </a:lnTo>
                      <a:lnTo>
                        <a:pt x="55" y="92"/>
                      </a:lnTo>
                      <a:lnTo>
                        <a:pt x="37" y="110"/>
                      </a:lnTo>
                    </a:path>
                  </a:pathLst>
                </a:custGeom>
                <a:solidFill>
                  <a:srgbClr val="919191"/>
                </a:solidFill>
                <a:ln w="3175" cap="rnd" cmpd="sng">
                  <a:noFill/>
                  <a:prstDash val="solid"/>
                  <a:round/>
                  <a:headEnd type="none" w="med" len="med"/>
                  <a:tailEnd type="none" w="med" len="med"/>
                </a:ln>
                <a:effectLst/>
              </p:spPr>
              <p:txBody>
                <a:bodyPr/>
                <a:lstStyle/>
                <a:p>
                  <a:endParaRPr lang="ru-RU"/>
                </a:p>
              </p:txBody>
            </p:sp>
          </p:grpSp>
        </p:grpSp>
        <p:grpSp>
          <p:nvGrpSpPr>
            <p:cNvPr id="270" name="Group 294"/>
            <p:cNvGrpSpPr>
              <a:grpSpLocks/>
            </p:cNvGrpSpPr>
            <p:nvPr/>
          </p:nvGrpSpPr>
          <p:grpSpPr bwMode="auto">
            <a:xfrm>
              <a:off x="574" y="2659"/>
              <a:ext cx="863" cy="569"/>
              <a:chOff x="3280" y="2647"/>
              <a:chExt cx="863" cy="569"/>
            </a:xfrm>
          </p:grpSpPr>
          <p:grpSp>
            <p:nvGrpSpPr>
              <p:cNvPr id="282" name="Group 295"/>
              <p:cNvGrpSpPr>
                <a:grpSpLocks/>
              </p:cNvGrpSpPr>
              <p:nvPr/>
            </p:nvGrpSpPr>
            <p:grpSpPr bwMode="auto">
              <a:xfrm>
                <a:off x="3280" y="2865"/>
                <a:ext cx="863" cy="351"/>
                <a:chOff x="3253" y="2867"/>
                <a:chExt cx="936" cy="351"/>
              </a:xfrm>
            </p:grpSpPr>
            <p:sp>
              <p:nvSpPr>
                <p:cNvPr id="347" name="Freeform 296"/>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348" name="Freeform 297"/>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349" name="Freeform 298"/>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83" name="Group 299"/>
              <p:cNvGrpSpPr>
                <a:grpSpLocks/>
              </p:cNvGrpSpPr>
              <p:nvPr/>
            </p:nvGrpSpPr>
            <p:grpSpPr bwMode="auto">
              <a:xfrm>
                <a:off x="3338" y="2915"/>
                <a:ext cx="494" cy="217"/>
                <a:chOff x="1049" y="1977"/>
                <a:chExt cx="1136" cy="495"/>
              </a:xfrm>
            </p:grpSpPr>
            <p:grpSp>
              <p:nvGrpSpPr>
                <p:cNvPr id="312" name="Group 300"/>
                <p:cNvGrpSpPr>
                  <a:grpSpLocks/>
                </p:cNvGrpSpPr>
                <p:nvPr/>
              </p:nvGrpSpPr>
              <p:grpSpPr bwMode="auto">
                <a:xfrm>
                  <a:off x="1477" y="1977"/>
                  <a:ext cx="708" cy="274"/>
                  <a:chOff x="1477" y="1977"/>
                  <a:chExt cx="708" cy="274"/>
                </a:xfrm>
              </p:grpSpPr>
              <p:grpSp>
                <p:nvGrpSpPr>
                  <p:cNvPr id="323" name="Group 301"/>
                  <p:cNvGrpSpPr>
                    <a:grpSpLocks/>
                  </p:cNvGrpSpPr>
                  <p:nvPr/>
                </p:nvGrpSpPr>
                <p:grpSpPr bwMode="auto">
                  <a:xfrm>
                    <a:off x="1477" y="1977"/>
                    <a:ext cx="708" cy="274"/>
                    <a:chOff x="1477" y="1977"/>
                    <a:chExt cx="708" cy="274"/>
                  </a:xfrm>
                </p:grpSpPr>
                <p:sp>
                  <p:nvSpPr>
                    <p:cNvPr id="344" name="Freeform 302"/>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345" name="Freeform 303"/>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46" name="Freeform 304"/>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24" name="Group 305"/>
                  <p:cNvGrpSpPr>
                    <a:grpSpLocks/>
                  </p:cNvGrpSpPr>
                  <p:nvPr/>
                </p:nvGrpSpPr>
                <p:grpSpPr bwMode="auto">
                  <a:xfrm>
                    <a:off x="1557" y="2046"/>
                    <a:ext cx="307" cy="109"/>
                    <a:chOff x="1557" y="2046"/>
                    <a:chExt cx="307" cy="109"/>
                  </a:xfrm>
                </p:grpSpPr>
                <p:sp>
                  <p:nvSpPr>
                    <p:cNvPr id="335" name="Freeform 306"/>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336" name="Group 307"/>
                    <p:cNvGrpSpPr>
                      <a:grpSpLocks/>
                    </p:cNvGrpSpPr>
                    <p:nvPr/>
                  </p:nvGrpSpPr>
                  <p:grpSpPr bwMode="auto">
                    <a:xfrm>
                      <a:off x="1614" y="2056"/>
                      <a:ext cx="220" cy="88"/>
                      <a:chOff x="1614" y="2056"/>
                      <a:chExt cx="220" cy="88"/>
                    </a:xfrm>
                  </p:grpSpPr>
                  <p:sp>
                    <p:nvSpPr>
                      <p:cNvPr id="337" name="Line 308"/>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338" name="Line 309"/>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339" name="Line 310"/>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340" name="Line 311"/>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341" name="Line 312"/>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342" name="Line 313"/>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343" name="Line 314"/>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325" name="Group 315"/>
                  <p:cNvGrpSpPr>
                    <a:grpSpLocks/>
                  </p:cNvGrpSpPr>
                  <p:nvPr/>
                </p:nvGrpSpPr>
                <p:grpSpPr bwMode="auto">
                  <a:xfrm>
                    <a:off x="1830" y="1991"/>
                    <a:ext cx="313" cy="105"/>
                    <a:chOff x="1830" y="1991"/>
                    <a:chExt cx="313" cy="105"/>
                  </a:xfrm>
                </p:grpSpPr>
                <p:sp>
                  <p:nvSpPr>
                    <p:cNvPr id="326" name="Freeform 316"/>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27" name="Line 317"/>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328" name="Line 318"/>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329" name="Line 319"/>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330" name="Line 320"/>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331" name="Line 321"/>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332" name="Line 322"/>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333" name="Line 323"/>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334" name="Line 324"/>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313" name="Group 325"/>
                <p:cNvGrpSpPr>
                  <a:grpSpLocks/>
                </p:cNvGrpSpPr>
                <p:nvPr/>
              </p:nvGrpSpPr>
              <p:grpSpPr bwMode="auto">
                <a:xfrm>
                  <a:off x="1049" y="2118"/>
                  <a:ext cx="973" cy="354"/>
                  <a:chOff x="1049" y="2118"/>
                  <a:chExt cx="973" cy="354"/>
                </a:xfrm>
              </p:grpSpPr>
              <p:sp>
                <p:nvSpPr>
                  <p:cNvPr id="314" name="Freeform 326"/>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15" name="Freeform 327"/>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316" name="Group 328"/>
                  <p:cNvGrpSpPr>
                    <a:grpSpLocks/>
                  </p:cNvGrpSpPr>
                  <p:nvPr/>
                </p:nvGrpSpPr>
                <p:grpSpPr bwMode="auto">
                  <a:xfrm>
                    <a:off x="1190" y="2118"/>
                    <a:ext cx="266" cy="177"/>
                    <a:chOff x="1190" y="2118"/>
                    <a:chExt cx="266" cy="177"/>
                  </a:xfrm>
                </p:grpSpPr>
                <p:sp>
                  <p:nvSpPr>
                    <p:cNvPr id="318" name="Freeform 329"/>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19" name="Freeform 330"/>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20" name="Freeform 331"/>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21" name="Freeform 332"/>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322" name="Freeform 333"/>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317" name="Freeform 334"/>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284" name="Group 335"/>
              <p:cNvGrpSpPr>
                <a:grpSpLocks/>
              </p:cNvGrpSpPr>
              <p:nvPr/>
            </p:nvGrpSpPr>
            <p:grpSpPr bwMode="auto">
              <a:xfrm>
                <a:off x="3726" y="2647"/>
                <a:ext cx="385" cy="445"/>
                <a:chOff x="1763" y="872"/>
                <a:chExt cx="884" cy="1025"/>
              </a:xfrm>
            </p:grpSpPr>
            <p:grpSp>
              <p:nvGrpSpPr>
                <p:cNvPr id="285" name="Group 336"/>
                <p:cNvGrpSpPr>
                  <a:grpSpLocks/>
                </p:cNvGrpSpPr>
                <p:nvPr/>
              </p:nvGrpSpPr>
              <p:grpSpPr bwMode="auto">
                <a:xfrm>
                  <a:off x="1887" y="1609"/>
                  <a:ext cx="716" cy="288"/>
                  <a:chOff x="2067" y="2118"/>
                  <a:chExt cx="716" cy="288"/>
                </a:xfrm>
              </p:grpSpPr>
              <p:sp>
                <p:nvSpPr>
                  <p:cNvPr id="309" name="Freeform 337"/>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310" name="Freeform 338"/>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11" name="Freeform 339"/>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286" name="Freeform 340"/>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287" name="Group 341"/>
                <p:cNvGrpSpPr>
                  <a:grpSpLocks/>
                </p:cNvGrpSpPr>
                <p:nvPr/>
              </p:nvGrpSpPr>
              <p:grpSpPr bwMode="auto">
                <a:xfrm>
                  <a:off x="1763" y="872"/>
                  <a:ext cx="795" cy="851"/>
                  <a:chOff x="1943" y="1381"/>
                  <a:chExt cx="795" cy="851"/>
                </a:xfrm>
              </p:grpSpPr>
              <p:sp>
                <p:nvSpPr>
                  <p:cNvPr id="306" name="Freeform 342"/>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07" name="Freeform 343"/>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308" name="Freeform 344"/>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88" name="Group 345"/>
                <p:cNvGrpSpPr>
                  <a:grpSpLocks/>
                </p:cNvGrpSpPr>
                <p:nvPr/>
              </p:nvGrpSpPr>
              <p:grpSpPr bwMode="auto">
                <a:xfrm>
                  <a:off x="1983" y="1056"/>
                  <a:ext cx="664" cy="222"/>
                  <a:chOff x="2163" y="1565"/>
                  <a:chExt cx="664" cy="222"/>
                </a:xfrm>
              </p:grpSpPr>
              <p:sp>
                <p:nvSpPr>
                  <p:cNvPr id="301" name="Freeform 346"/>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302" name="Freeform 347"/>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03" name="Freeform 348"/>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04" name="Freeform 349"/>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05" name="Freeform 350"/>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89" name="Group 351"/>
                <p:cNvGrpSpPr>
                  <a:grpSpLocks/>
                </p:cNvGrpSpPr>
                <p:nvPr/>
              </p:nvGrpSpPr>
              <p:grpSpPr bwMode="auto">
                <a:xfrm>
                  <a:off x="1983" y="1145"/>
                  <a:ext cx="178" cy="597"/>
                  <a:chOff x="2163" y="1654"/>
                  <a:chExt cx="178" cy="597"/>
                </a:xfrm>
              </p:grpSpPr>
              <p:sp>
                <p:nvSpPr>
                  <p:cNvPr id="296" name="Freeform 352"/>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297" name="Freeform 353"/>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98" name="Freeform 354"/>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99" name="Freeform 355"/>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00" name="Freeform 356"/>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290" name="Freeform 357"/>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291" name="Freeform 358"/>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292" name="Freeform 359"/>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293" name="Freeform 360"/>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294" name="Line 361"/>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295" name="Line 362"/>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271" name="Group 363"/>
            <p:cNvGrpSpPr>
              <a:grpSpLocks/>
            </p:cNvGrpSpPr>
            <p:nvPr/>
          </p:nvGrpSpPr>
          <p:grpSpPr bwMode="auto">
            <a:xfrm>
              <a:off x="571" y="2575"/>
              <a:ext cx="277" cy="457"/>
              <a:chOff x="540" y="404"/>
              <a:chExt cx="277" cy="457"/>
            </a:xfrm>
          </p:grpSpPr>
          <p:sp>
            <p:nvSpPr>
              <p:cNvPr id="272" name="Freeform 364"/>
              <p:cNvSpPr>
                <a:spLocks/>
              </p:cNvSpPr>
              <p:nvPr/>
            </p:nvSpPr>
            <p:spPr bwMode="auto">
              <a:xfrm>
                <a:off x="791" y="773"/>
                <a:ext cx="19" cy="19"/>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273" name="Freeform 365"/>
              <p:cNvSpPr>
                <a:spLocks/>
              </p:cNvSpPr>
              <p:nvPr/>
            </p:nvSpPr>
            <p:spPr bwMode="auto">
              <a:xfrm>
                <a:off x="597" y="690"/>
                <a:ext cx="220" cy="171"/>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274" name="Freeform 366"/>
              <p:cNvSpPr>
                <a:spLocks/>
              </p:cNvSpPr>
              <p:nvPr/>
            </p:nvSpPr>
            <p:spPr bwMode="auto">
              <a:xfrm>
                <a:off x="745" y="792"/>
                <a:ext cx="9" cy="18"/>
              </a:xfrm>
              <a:custGeom>
                <a:avLst/>
                <a:gdLst/>
                <a:ahLst/>
                <a:cxnLst>
                  <a:cxn ang="0">
                    <a:pos x="22" y="44"/>
                  </a:cxn>
                  <a:cxn ang="0">
                    <a:pos x="0" y="0"/>
                  </a:cxn>
                </a:cxnLst>
                <a:rect l="0" t="0" r="r" b="b"/>
                <a:pathLst>
                  <a:path w="23" h="45">
                    <a:moveTo>
                      <a:pt x="22" y="44"/>
                    </a:move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275" name="Line 367"/>
              <p:cNvSpPr>
                <a:spLocks noChangeShapeType="1"/>
              </p:cNvSpPr>
              <p:nvPr/>
            </p:nvSpPr>
            <p:spPr bwMode="auto">
              <a:xfrm flipH="1" flipV="1">
                <a:off x="762" y="787"/>
                <a:ext cx="12" cy="23"/>
              </a:xfrm>
              <a:prstGeom prst="line">
                <a:avLst/>
              </a:prstGeom>
              <a:noFill/>
              <a:ln w="3175">
                <a:solidFill>
                  <a:srgbClr val="000000"/>
                </a:solidFill>
                <a:round/>
                <a:headEnd/>
                <a:tailEnd/>
              </a:ln>
              <a:effectLst/>
            </p:spPr>
            <p:txBody>
              <a:bodyPr wrap="none" anchor="ctr"/>
              <a:lstStyle/>
              <a:p>
                <a:endParaRPr lang="ru-RU"/>
              </a:p>
            </p:txBody>
          </p:sp>
          <p:sp>
            <p:nvSpPr>
              <p:cNvPr id="276" name="Line 368"/>
              <p:cNvSpPr>
                <a:spLocks noChangeShapeType="1"/>
              </p:cNvSpPr>
              <p:nvPr/>
            </p:nvSpPr>
            <p:spPr bwMode="auto">
              <a:xfrm flipH="1" flipV="1">
                <a:off x="779" y="790"/>
                <a:ext cx="13" cy="23"/>
              </a:xfrm>
              <a:prstGeom prst="line">
                <a:avLst/>
              </a:prstGeom>
              <a:noFill/>
              <a:ln w="3175">
                <a:solidFill>
                  <a:srgbClr val="000000"/>
                </a:solidFill>
                <a:round/>
                <a:headEnd/>
                <a:tailEnd/>
              </a:ln>
              <a:effectLst/>
            </p:spPr>
            <p:txBody>
              <a:bodyPr wrap="none" anchor="ctr"/>
              <a:lstStyle/>
              <a:p>
                <a:endParaRPr lang="ru-RU"/>
              </a:p>
            </p:txBody>
          </p:sp>
          <p:sp>
            <p:nvSpPr>
              <p:cNvPr id="277" name="Freeform 369"/>
              <p:cNvSpPr>
                <a:spLocks/>
              </p:cNvSpPr>
              <p:nvPr/>
            </p:nvSpPr>
            <p:spPr bwMode="auto">
              <a:xfrm>
                <a:off x="540" y="404"/>
                <a:ext cx="196" cy="360"/>
              </a:xfrm>
              <a:custGeom>
                <a:avLst/>
                <a:gdLst/>
                <a:ahLst/>
                <a:cxnLst>
                  <a:cxn ang="0">
                    <a:pos x="468" y="0"/>
                  </a:cxn>
                  <a:cxn ang="0">
                    <a:pos x="408" y="0"/>
                  </a:cxn>
                  <a:cxn ang="0">
                    <a:pos x="392" y="24"/>
                  </a:cxn>
                  <a:cxn ang="0">
                    <a:pos x="356" y="20"/>
                  </a:cxn>
                  <a:cxn ang="0">
                    <a:pos x="332" y="68"/>
                  </a:cxn>
                  <a:cxn ang="0">
                    <a:pos x="232" y="112"/>
                  </a:cxn>
                  <a:cxn ang="0">
                    <a:pos x="196" y="164"/>
                  </a:cxn>
                  <a:cxn ang="0">
                    <a:pos x="188" y="240"/>
                  </a:cxn>
                  <a:cxn ang="0">
                    <a:pos x="96" y="396"/>
                  </a:cxn>
                  <a:cxn ang="0">
                    <a:pos x="16" y="520"/>
                  </a:cxn>
                  <a:cxn ang="0">
                    <a:pos x="4" y="532"/>
                  </a:cxn>
                  <a:cxn ang="0">
                    <a:pos x="0" y="664"/>
                  </a:cxn>
                  <a:cxn ang="0">
                    <a:pos x="68" y="708"/>
                  </a:cxn>
                  <a:cxn ang="0">
                    <a:pos x="112" y="756"/>
                  </a:cxn>
                  <a:cxn ang="0">
                    <a:pos x="124" y="792"/>
                  </a:cxn>
                  <a:cxn ang="0">
                    <a:pos x="300" y="860"/>
                  </a:cxn>
                  <a:cxn ang="0">
                    <a:pos x="336" y="860"/>
                  </a:cxn>
                  <a:cxn ang="0">
                    <a:pos x="396" y="736"/>
                  </a:cxn>
                  <a:cxn ang="0">
                    <a:pos x="380" y="708"/>
                  </a:cxn>
                  <a:cxn ang="0">
                    <a:pos x="304" y="664"/>
                  </a:cxn>
                  <a:cxn ang="0">
                    <a:pos x="312" y="616"/>
                  </a:cxn>
                  <a:cxn ang="0">
                    <a:pos x="232" y="572"/>
                  </a:cxn>
                  <a:cxn ang="0">
                    <a:pos x="284" y="556"/>
                  </a:cxn>
                  <a:cxn ang="0">
                    <a:pos x="392" y="428"/>
                  </a:cxn>
                  <a:cxn ang="0">
                    <a:pos x="424" y="312"/>
                  </a:cxn>
                  <a:cxn ang="0">
                    <a:pos x="448" y="288"/>
                  </a:cxn>
                </a:cxnLst>
                <a:rect l="0" t="0" r="r" b="b"/>
                <a:pathLst>
                  <a:path w="469" h="861">
                    <a:moveTo>
                      <a:pt x="468" y="0"/>
                    </a:moveTo>
                    <a:lnTo>
                      <a:pt x="408" y="0"/>
                    </a:lnTo>
                    <a:lnTo>
                      <a:pt x="392" y="24"/>
                    </a:lnTo>
                    <a:lnTo>
                      <a:pt x="356" y="20"/>
                    </a:lnTo>
                    <a:lnTo>
                      <a:pt x="332" y="68"/>
                    </a:lnTo>
                    <a:lnTo>
                      <a:pt x="232" y="112"/>
                    </a:lnTo>
                    <a:lnTo>
                      <a:pt x="196" y="164"/>
                    </a:lnTo>
                    <a:lnTo>
                      <a:pt x="188" y="240"/>
                    </a:lnTo>
                    <a:lnTo>
                      <a:pt x="96" y="396"/>
                    </a:lnTo>
                    <a:lnTo>
                      <a:pt x="16" y="520"/>
                    </a:lnTo>
                    <a:lnTo>
                      <a:pt x="4" y="532"/>
                    </a:lnTo>
                    <a:lnTo>
                      <a:pt x="0" y="664"/>
                    </a:lnTo>
                    <a:lnTo>
                      <a:pt x="68" y="708"/>
                    </a:lnTo>
                    <a:lnTo>
                      <a:pt x="112" y="756"/>
                    </a:lnTo>
                    <a:lnTo>
                      <a:pt x="124" y="792"/>
                    </a:lnTo>
                    <a:lnTo>
                      <a:pt x="300" y="860"/>
                    </a:lnTo>
                    <a:lnTo>
                      <a:pt x="336" y="860"/>
                    </a:lnTo>
                    <a:lnTo>
                      <a:pt x="396" y="736"/>
                    </a:lnTo>
                    <a:lnTo>
                      <a:pt x="380" y="708"/>
                    </a:lnTo>
                    <a:lnTo>
                      <a:pt x="304" y="664"/>
                    </a:lnTo>
                    <a:lnTo>
                      <a:pt x="312" y="616"/>
                    </a:lnTo>
                    <a:lnTo>
                      <a:pt x="232" y="572"/>
                    </a:lnTo>
                    <a:lnTo>
                      <a:pt x="284" y="556"/>
                    </a:lnTo>
                    <a:lnTo>
                      <a:pt x="392" y="428"/>
                    </a:lnTo>
                    <a:lnTo>
                      <a:pt x="424" y="312"/>
                    </a:lnTo>
                    <a:lnTo>
                      <a:pt x="448" y="288"/>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278" name="Freeform 370"/>
              <p:cNvSpPr>
                <a:spLocks/>
              </p:cNvSpPr>
              <p:nvPr/>
            </p:nvSpPr>
            <p:spPr bwMode="auto">
              <a:xfrm>
                <a:off x="570" y="478"/>
                <a:ext cx="64" cy="139"/>
              </a:xfrm>
              <a:custGeom>
                <a:avLst/>
                <a:gdLst/>
                <a:ahLst/>
                <a:cxnLst>
                  <a:cxn ang="0">
                    <a:pos x="154" y="0"/>
                  </a:cxn>
                  <a:cxn ang="0">
                    <a:pos x="154" y="41"/>
                  </a:cxn>
                  <a:cxn ang="0">
                    <a:pos x="135" y="186"/>
                  </a:cxn>
                  <a:cxn ang="0">
                    <a:pos x="0" y="331"/>
                  </a:cxn>
                  <a:cxn ang="0">
                    <a:pos x="0" y="290"/>
                  </a:cxn>
                  <a:cxn ang="0">
                    <a:pos x="53" y="204"/>
                  </a:cxn>
                  <a:cxn ang="0">
                    <a:pos x="101" y="132"/>
                  </a:cxn>
                  <a:cxn ang="0">
                    <a:pos x="137" y="67"/>
                  </a:cxn>
                  <a:cxn ang="0">
                    <a:pos x="154" y="0"/>
                  </a:cxn>
                </a:cxnLst>
                <a:rect l="0" t="0" r="r" b="b"/>
                <a:pathLst>
                  <a:path w="155" h="332">
                    <a:moveTo>
                      <a:pt x="154" y="0"/>
                    </a:moveTo>
                    <a:lnTo>
                      <a:pt x="154" y="41"/>
                    </a:lnTo>
                    <a:lnTo>
                      <a:pt x="135" y="186"/>
                    </a:lnTo>
                    <a:lnTo>
                      <a:pt x="0" y="331"/>
                    </a:lnTo>
                    <a:lnTo>
                      <a:pt x="0" y="290"/>
                    </a:lnTo>
                    <a:lnTo>
                      <a:pt x="53" y="204"/>
                    </a:lnTo>
                    <a:lnTo>
                      <a:pt x="101" y="132"/>
                    </a:lnTo>
                    <a:lnTo>
                      <a:pt x="137" y="67"/>
                    </a:lnTo>
                    <a:lnTo>
                      <a:pt x="15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279" name="Freeform 371"/>
              <p:cNvSpPr>
                <a:spLocks/>
              </p:cNvSpPr>
              <p:nvPr/>
            </p:nvSpPr>
            <p:spPr bwMode="auto">
              <a:xfrm>
                <a:off x="579" y="681"/>
                <a:ext cx="55" cy="46"/>
              </a:xfrm>
              <a:custGeom>
                <a:avLst/>
                <a:gdLst/>
                <a:ahLst/>
                <a:cxnLst>
                  <a:cxn ang="0">
                    <a:pos x="132" y="110"/>
                  </a:cxn>
                  <a:cxn ang="0">
                    <a:pos x="132" y="92"/>
                  </a:cxn>
                  <a:cxn ang="0">
                    <a:pos x="113" y="73"/>
                  </a:cxn>
                  <a:cxn ang="0">
                    <a:pos x="75" y="55"/>
                  </a:cxn>
                  <a:cxn ang="0">
                    <a:pos x="0" y="0"/>
                  </a:cxn>
                  <a:cxn ang="0">
                    <a:pos x="0" y="18"/>
                  </a:cxn>
                  <a:cxn ang="0">
                    <a:pos x="38" y="55"/>
                  </a:cxn>
                  <a:cxn ang="0">
                    <a:pos x="38" y="73"/>
                  </a:cxn>
                  <a:cxn ang="0">
                    <a:pos x="57" y="92"/>
                  </a:cxn>
                  <a:cxn ang="0">
                    <a:pos x="94" y="110"/>
                  </a:cxn>
                  <a:cxn ang="0">
                    <a:pos x="132" y="110"/>
                  </a:cxn>
                </a:cxnLst>
                <a:rect l="0" t="0" r="r" b="b"/>
                <a:pathLst>
                  <a:path w="133" h="111">
                    <a:moveTo>
                      <a:pt x="132" y="110"/>
                    </a:moveTo>
                    <a:lnTo>
                      <a:pt x="132" y="92"/>
                    </a:lnTo>
                    <a:lnTo>
                      <a:pt x="113" y="73"/>
                    </a:lnTo>
                    <a:lnTo>
                      <a:pt x="75" y="55"/>
                    </a:lnTo>
                    <a:lnTo>
                      <a:pt x="0" y="0"/>
                    </a:lnTo>
                    <a:lnTo>
                      <a:pt x="0" y="18"/>
                    </a:lnTo>
                    <a:lnTo>
                      <a:pt x="38" y="55"/>
                    </a:lnTo>
                    <a:lnTo>
                      <a:pt x="38" y="73"/>
                    </a:lnTo>
                    <a:lnTo>
                      <a:pt x="57" y="92"/>
                    </a:lnTo>
                    <a:lnTo>
                      <a:pt x="94" y="110"/>
                    </a:lnTo>
                    <a:lnTo>
                      <a:pt x="132" y="11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280" name="Freeform 372"/>
              <p:cNvSpPr>
                <a:spLocks/>
              </p:cNvSpPr>
              <p:nvPr/>
            </p:nvSpPr>
            <p:spPr bwMode="auto">
              <a:xfrm>
                <a:off x="625" y="662"/>
                <a:ext cx="19" cy="10"/>
              </a:xfrm>
              <a:custGeom>
                <a:avLst/>
                <a:gdLst/>
                <a:ahLst/>
                <a:cxnLst>
                  <a:cxn ang="0">
                    <a:pos x="44" y="0"/>
                  </a:cxn>
                  <a:cxn ang="0">
                    <a:pos x="29" y="12"/>
                  </a:cxn>
                  <a:cxn ang="0">
                    <a:pos x="15" y="23"/>
                  </a:cxn>
                  <a:cxn ang="0">
                    <a:pos x="0" y="0"/>
                  </a:cxn>
                  <a:cxn ang="0">
                    <a:pos x="15" y="0"/>
                  </a:cxn>
                  <a:cxn ang="0">
                    <a:pos x="44" y="0"/>
                  </a:cxn>
                </a:cxnLst>
                <a:rect l="0" t="0" r="r" b="b"/>
                <a:pathLst>
                  <a:path w="45" h="24">
                    <a:moveTo>
                      <a:pt x="44" y="0"/>
                    </a:moveTo>
                    <a:lnTo>
                      <a:pt x="29" y="12"/>
                    </a:lnTo>
                    <a:lnTo>
                      <a:pt x="15" y="23"/>
                    </a:lnTo>
                    <a:lnTo>
                      <a:pt x="0" y="0"/>
                    </a:lnTo>
                    <a:lnTo>
                      <a:pt x="15" y="0"/>
                    </a:lnTo>
                    <a:lnTo>
                      <a:pt x="4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281" name="Freeform 373"/>
              <p:cNvSpPr>
                <a:spLocks/>
              </p:cNvSpPr>
              <p:nvPr/>
            </p:nvSpPr>
            <p:spPr bwMode="auto">
              <a:xfrm>
                <a:off x="662" y="699"/>
                <a:ext cx="56" cy="74"/>
              </a:xfrm>
              <a:custGeom>
                <a:avLst/>
                <a:gdLst/>
                <a:ahLst/>
                <a:cxnLst>
                  <a:cxn ang="0">
                    <a:pos x="0" y="176"/>
                  </a:cxn>
                  <a:cxn ang="0">
                    <a:pos x="88" y="176"/>
                  </a:cxn>
                  <a:cxn ang="0">
                    <a:pos x="132" y="66"/>
                  </a:cxn>
                  <a:cxn ang="0">
                    <a:pos x="132" y="0"/>
                  </a:cxn>
                  <a:cxn ang="0">
                    <a:pos x="88" y="0"/>
                  </a:cxn>
                  <a:cxn ang="0">
                    <a:pos x="0" y="176"/>
                  </a:cxn>
                </a:cxnLst>
                <a:rect l="0" t="0" r="r" b="b"/>
                <a:pathLst>
                  <a:path w="133" h="177">
                    <a:moveTo>
                      <a:pt x="0" y="176"/>
                    </a:moveTo>
                    <a:lnTo>
                      <a:pt x="88" y="176"/>
                    </a:lnTo>
                    <a:lnTo>
                      <a:pt x="132" y="66"/>
                    </a:lnTo>
                    <a:lnTo>
                      <a:pt x="132" y="0"/>
                    </a:lnTo>
                    <a:lnTo>
                      <a:pt x="88" y="0"/>
                    </a:lnTo>
                    <a:lnTo>
                      <a:pt x="0" y="176"/>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grpSp>
      <p:pic>
        <p:nvPicPr>
          <p:cNvPr id="375" name="Picture 374"/>
          <p:cNvPicPr>
            <a:picLocks noChangeArrowheads="1"/>
          </p:cNvPicPr>
          <p:nvPr/>
        </p:nvPicPr>
        <p:blipFill>
          <a:blip r:embed="rId5" cstate="print"/>
          <a:srcRect/>
          <a:stretch>
            <a:fillRect/>
          </a:stretch>
        </p:blipFill>
        <p:spPr bwMode="auto">
          <a:xfrm>
            <a:off x="4051300" y="5557235"/>
            <a:ext cx="571500" cy="630237"/>
          </a:xfrm>
          <a:prstGeom prst="rect">
            <a:avLst/>
          </a:prstGeom>
          <a:noFill/>
        </p:spPr>
      </p:pic>
      <p:pic>
        <p:nvPicPr>
          <p:cNvPr id="376" name="Picture 375"/>
          <p:cNvPicPr>
            <a:picLocks noChangeAspect="1" noChangeArrowheads="1"/>
          </p:cNvPicPr>
          <p:nvPr/>
        </p:nvPicPr>
        <p:blipFill>
          <a:blip r:embed="rId6" cstate="print"/>
          <a:srcRect/>
          <a:stretch>
            <a:fillRect/>
          </a:stretch>
        </p:blipFill>
        <p:spPr bwMode="auto">
          <a:xfrm>
            <a:off x="2867025" y="5557235"/>
            <a:ext cx="571500" cy="631825"/>
          </a:xfrm>
          <a:prstGeom prst="rect">
            <a:avLst/>
          </a:prstGeom>
          <a:noFill/>
        </p:spPr>
      </p:pic>
      <p:sp>
        <p:nvSpPr>
          <p:cNvPr id="377" name="Oval 376"/>
          <p:cNvSpPr>
            <a:spLocks noChangeArrowheads="1"/>
          </p:cNvSpPr>
          <p:nvPr/>
        </p:nvSpPr>
        <p:spPr bwMode="auto">
          <a:xfrm>
            <a:off x="2238375" y="2245710"/>
            <a:ext cx="4548188" cy="446087"/>
          </a:xfrm>
          <a:prstGeom prst="ellipse">
            <a:avLst/>
          </a:prstGeom>
          <a:noFill/>
          <a:ln w="28575" algn="ctr">
            <a:solidFill>
              <a:schemeClr val="tx1"/>
            </a:solidFill>
            <a:round/>
            <a:headEnd/>
            <a:tailEnd/>
          </a:ln>
          <a:effectLst/>
        </p:spPr>
        <p:txBody>
          <a:bodyPr wrap="none" anchor="ctr"/>
          <a:lstStyle/>
          <a:p>
            <a:endParaRPr lang="ru-RU"/>
          </a:p>
        </p:txBody>
      </p:sp>
      <p:sp>
        <p:nvSpPr>
          <p:cNvPr id="378" name="Text Box 377"/>
          <p:cNvSpPr txBox="1">
            <a:spLocks noChangeArrowheads="1"/>
          </p:cNvSpPr>
          <p:nvPr/>
        </p:nvSpPr>
        <p:spPr bwMode="auto">
          <a:xfrm>
            <a:off x="3779838" y="2317147"/>
            <a:ext cx="1465262" cy="304800"/>
          </a:xfrm>
          <a:prstGeom prst="rect">
            <a:avLst/>
          </a:prstGeom>
          <a:noFill/>
          <a:ln w="9525" algn="ctr">
            <a:noFill/>
            <a:miter lim="800000"/>
            <a:headEnd/>
            <a:tailEnd/>
          </a:ln>
          <a:effectLst/>
        </p:spPr>
        <p:txBody>
          <a:bodyPr wrap="none">
            <a:spAutoFit/>
          </a:bodyPr>
          <a:lstStyle/>
          <a:p>
            <a:r>
              <a:rPr lang="en-US"/>
              <a:t>Public Network</a:t>
            </a:r>
          </a:p>
        </p:txBody>
      </p:sp>
      <p:sp>
        <p:nvSpPr>
          <p:cNvPr id="379" name="Line 378"/>
          <p:cNvSpPr>
            <a:spLocks noChangeShapeType="1"/>
          </p:cNvSpPr>
          <p:nvPr/>
        </p:nvSpPr>
        <p:spPr bwMode="auto">
          <a:xfrm>
            <a:off x="2532063" y="1931385"/>
            <a:ext cx="246062" cy="374650"/>
          </a:xfrm>
          <a:prstGeom prst="line">
            <a:avLst/>
          </a:prstGeom>
          <a:noFill/>
          <a:ln w="19050">
            <a:solidFill>
              <a:schemeClr val="tx1"/>
            </a:solidFill>
            <a:round/>
            <a:headEnd/>
            <a:tailEnd/>
          </a:ln>
          <a:effectLst/>
        </p:spPr>
        <p:txBody>
          <a:bodyPr wrap="none" anchor="ctr"/>
          <a:lstStyle/>
          <a:p>
            <a:endParaRPr lang="ru-RU"/>
          </a:p>
        </p:txBody>
      </p:sp>
      <p:sp>
        <p:nvSpPr>
          <p:cNvPr id="380" name="Line 379"/>
          <p:cNvSpPr>
            <a:spLocks noChangeShapeType="1"/>
          </p:cNvSpPr>
          <p:nvPr/>
        </p:nvSpPr>
        <p:spPr bwMode="auto">
          <a:xfrm>
            <a:off x="4467225" y="1883760"/>
            <a:ext cx="0" cy="352425"/>
          </a:xfrm>
          <a:prstGeom prst="line">
            <a:avLst/>
          </a:prstGeom>
          <a:noFill/>
          <a:ln w="19050">
            <a:solidFill>
              <a:schemeClr val="tx1"/>
            </a:solidFill>
            <a:round/>
            <a:headEnd/>
            <a:tailEnd/>
          </a:ln>
          <a:effectLst/>
        </p:spPr>
        <p:txBody>
          <a:bodyPr wrap="none" anchor="ctr"/>
          <a:lstStyle/>
          <a:p>
            <a:endParaRPr lang="ru-RU"/>
          </a:p>
        </p:txBody>
      </p:sp>
      <p:sp>
        <p:nvSpPr>
          <p:cNvPr id="381" name="Line 380"/>
          <p:cNvSpPr>
            <a:spLocks noChangeShapeType="1"/>
          </p:cNvSpPr>
          <p:nvPr/>
        </p:nvSpPr>
        <p:spPr bwMode="auto">
          <a:xfrm flipH="1">
            <a:off x="6200775" y="1931385"/>
            <a:ext cx="200025" cy="374650"/>
          </a:xfrm>
          <a:prstGeom prst="line">
            <a:avLst/>
          </a:prstGeom>
          <a:noFill/>
          <a:ln w="19050">
            <a:solidFill>
              <a:schemeClr val="tx1"/>
            </a:solidFill>
            <a:round/>
            <a:headEnd/>
            <a:tailEnd/>
          </a:ln>
          <a:effectLst/>
        </p:spPr>
        <p:txBody>
          <a:bodyPr wrap="none" anchor="ctr"/>
          <a:lstStyle/>
          <a:p>
            <a:endParaRPr lang="ru-RU"/>
          </a:p>
        </p:txBody>
      </p:sp>
      <p:sp>
        <p:nvSpPr>
          <p:cNvPr id="382" name="Oval 381"/>
          <p:cNvSpPr>
            <a:spLocks noChangeArrowheads="1"/>
          </p:cNvSpPr>
          <p:nvPr/>
        </p:nvSpPr>
        <p:spPr bwMode="auto">
          <a:xfrm>
            <a:off x="2295525" y="4472972"/>
            <a:ext cx="4548188" cy="446088"/>
          </a:xfrm>
          <a:prstGeom prst="ellipse">
            <a:avLst/>
          </a:prstGeom>
          <a:noFill/>
          <a:ln w="28575" algn="ctr">
            <a:solidFill>
              <a:schemeClr val="accent2"/>
            </a:solidFill>
            <a:round/>
            <a:headEnd/>
            <a:tailEnd/>
          </a:ln>
          <a:effectLst/>
        </p:spPr>
        <p:txBody>
          <a:bodyPr wrap="none" anchor="ctr"/>
          <a:lstStyle/>
          <a:p>
            <a:endParaRPr lang="ru-RU"/>
          </a:p>
        </p:txBody>
      </p:sp>
      <p:sp>
        <p:nvSpPr>
          <p:cNvPr id="383" name="Text Box 382"/>
          <p:cNvSpPr txBox="1">
            <a:spLocks noChangeArrowheads="1"/>
          </p:cNvSpPr>
          <p:nvPr/>
        </p:nvSpPr>
        <p:spPr bwMode="auto">
          <a:xfrm>
            <a:off x="7091363" y="4407885"/>
            <a:ext cx="1344612" cy="517525"/>
          </a:xfrm>
          <a:prstGeom prst="rect">
            <a:avLst/>
          </a:prstGeom>
          <a:noFill/>
          <a:ln w="9525" algn="ctr">
            <a:noFill/>
            <a:miter lim="800000"/>
            <a:headEnd/>
            <a:tailEnd/>
          </a:ln>
          <a:effectLst/>
        </p:spPr>
        <p:txBody>
          <a:bodyPr wrap="none">
            <a:spAutoFit/>
          </a:bodyPr>
          <a:lstStyle/>
          <a:p>
            <a:r>
              <a:rPr lang="en-US" dirty="0"/>
              <a:t>Private </a:t>
            </a:r>
          </a:p>
          <a:p>
            <a:r>
              <a:rPr lang="en-US" dirty="0"/>
              <a:t>Interconnects</a:t>
            </a:r>
          </a:p>
        </p:txBody>
      </p:sp>
      <p:sp>
        <p:nvSpPr>
          <p:cNvPr id="384" name="Line 383"/>
          <p:cNvSpPr>
            <a:spLocks noChangeShapeType="1"/>
          </p:cNvSpPr>
          <p:nvPr/>
        </p:nvSpPr>
        <p:spPr bwMode="auto">
          <a:xfrm flipH="1">
            <a:off x="2743200" y="2621947"/>
            <a:ext cx="58738" cy="376238"/>
          </a:xfrm>
          <a:prstGeom prst="line">
            <a:avLst/>
          </a:prstGeom>
          <a:noFill/>
          <a:ln w="19050">
            <a:solidFill>
              <a:schemeClr val="tx1"/>
            </a:solidFill>
            <a:round/>
            <a:headEnd/>
            <a:tailEnd/>
          </a:ln>
          <a:effectLst/>
        </p:spPr>
        <p:txBody>
          <a:bodyPr wrap="none" anchor="ctr"/>
          <a:lstStyle/>
          <a:p>
            <a:endParaRPr lang="ru-RU"/>
          </a:p>
        </p:txBody>
      </p:sp>
      <p:sp>
        <p:nvSpPr>
          <p:cNvPr id="385" name="Line 384"/>
          <p:cNvSpPr>
            <a:spLocks noChangeShapeType="1"/>
          </p:cNvSpPr>
          <p:nvPr/>
        </p:nvSpPr>
        <p:spPr bwMode="auto">
          <a:xfrm>
            <a:off x="3892550" y="2693385"/>
            <a:ext cx="0" cy="280987"/>
          </a:xfrm>
          <a:prstGeom prst="line">
            <a:avLst/>
          </a:prstGeom>
          <a:noFill/>
          <a:ln w="19050">
            <a:solidFill>
              <a:schemeClr val="tx1"/>
            </a:solidFill>
            <a:round/>
            <a:headEnd/>
            <a:tailEnd/>
          </a:ln>
          <a:effectLst/>
        </p:spPr>
        <p:txBody>
          <a:bodyPr wrap="none" anchor="ctr"/>
          <a:lstStyle/>
          <a:p>
            <a:endParaRPr lang="ru-RU"/>
          </a:p>
        </p:txBody>
      </p:sp>
      <p:sp>
        <p:nvSpPr>
          <p:cNvPr id="386" name="Line 385"/>
          <p:cNvSpPr>
            <a:spLocks noChangeShapeType="1"/>
          </p:cNvSpPr>
          <p:nvPr/>
        </p:nvSpPr>
        <p:spPr bwMode="auto">
          <a:xfrm>
            <a:off x="4994275" y="2704497"/>
            <a:ext cx="11113" cy="293688"/>
          </a:xfrm>
          <a:prstGeom prst="line">
            <a:avLst/>
          </a:prstGeom>
          <a:noFill/>
          <a:ln w="19050">
            <a:solidFill>
              <a:schemeClr val="tx1"/>
            </a:solidFill>
            <a:round/>
            <a:headEnd/>
            <a:tailEnd/>
          </a:ln>
          <a:effectLst/>
        </p:spPr>
        <p:txBody>
          <a:bodyPr wrap="none" anchor="ctr"/>
          <a:lstStyle/>
          <a:p>
            <a:endParaRPr lang="ru-RU"/>
          </a:p>
        </p:txBody>
      </p:sp>
      <p:sp>
        <p:nvSpPr>
          <p:cNvPr id="387" name="Line 386"/>
          <p:cNvSpPr>
            <a:spLocks noChangeShapeType="1"/>
          </p:cNvSpPr>
          <p:nvPr/>
        </p:nvSpPr>
        <p:spPr bwMode="auto">
          <a:xfrm>
            <a:off x="5991225" y="2645760"/>
            <a:ext cx="139700" cy="328612"/>
          </a:xfrm>
          <a:prstGeom prst="line">
            <a:avLst/>
          </a:prstGeom>
          <a:noFill/>
          <a:ln w="19050">
            <a:solidFill>
              <a:schemeClr val="tx1"/>
            </a:solidFill>
            <a:round/>
            <a:headEnd/>
            <a:tailEnd/>
          </a:ln>
          <a:effectLst/>
        </p:spPr>
        <p:txBody>
          <a:bodyPr wrap="none" anchor="ctr"/>
          <a:lstStyle/>
          <a:p>
            <a:endParaRPr lang="ru-RU"/>
          </a:p>
        </p:txBody>
      </p:sp>
      <p:sp>
        <p:nvSpPr>
          <p:cNvPr id="388" name="Line 387"/>
          <p:cNvSpPr>
            <a:spLocks noChangeShapeType="1"/>
          </p:cNvSpPr>
          <p:nvPr/>
        </p:nvSpPr>
        <p:spPr bwMode="auto">
          <a:xfrm>
            <a:off x="2754313" y="4345972"/>
            <a:ext cx="0" cy="211138"/>
          </a:xfrm>
          <a:prstGeom prst="line">
            <a:avLst/>
          </a:prstGeom>
          <a:noFill/>
          <a:ln w="19050">
            <a:solidFill>
              <a:schemeClr val="accent2"/>
            </a:solidFill>
            <a:round/>
            <a:headEnd/>
            <a:tailEnd/>
          </a:ln>
          <a:effectLst/>
        </p:spPr>
        <p:txBody>
          <a:bodyPr wrap="none" anchor="ctr"/>
          <a:lstStyle/>
          <a:p>
            <a:endParaRPr lang="ru-RU"/>
          </a:p>
        </p:txBody>
      </p:sp>
      <p:sp>
        <p:nvSpPr>
          <p:cNvPr id="389" name="Line 388"/>
          <p:cNvSpPr>
            <a:spLocks noChangeShapeType="1"/>
          </p:cNvSpPr>
          <p:nvPr/>
        </p:nvSpPr>
        <p:spPr bwMode="auto">
          <a:xfrm>
            <a:off x="3903663" y="4311047"/>
            <a:ext cx="0" cy="152400"/>
          </a:xfrm>
          <a:prstGeom prst="line">
            <a:avLst/>
          </a:prstGeom>
          <a:noFill/>
          <a:ln w="19050">
            <a:solidFill>
              <a:schemeClr val="accent2"/>
            </a:solidFill>
            <a:round/>
            <a:headEnd/>
            <a:tailEnd/>
          </a:ln>
          <a:effectLst/>
        </p:spPr>
        <p:txBody>
          <a:bodyPr wrap="none" anchor="ctr"/>
          <a:lstStyle/>
          <a:p>
            <a:endParaRPr lang="ru-RU"/>
          </a:p>
        </p:txBody>
      </p:sp>
      <p:sp>
        <p:nvSpPr>
          <p:cNvPr id="390" name="Line 389"/>
          <p:cNvSpPr>
            <a:spLocks noChangeShapeType="1"/>
          </p:cNvSpPr>
          <p:nvPr/>
        </p:nvSpPr>
        <p:spPr bwMode="auto">
          <a:xfrm>
            <a:off x="6202363" y="4323747"/>
            <a:ext cx="0" cy="211138"/>
          </a:xfrm>
          <a:prstGeom prst="line">
            <a:avLst/>
          </a:prstGeom>
          <a:noFill/>
          <a:ln w="19050">
            <a:solidFill>
              <a:schemeClr val="accent2"/>
            </a:solidFill>
            <a:round/>
            <a:headEnd/>
            <a:tailEnd/>
          </a:ln>
          <a:effectLst/>
        </p:spPr>
        <p:txBody>
          <a:bodyPr wrap="none" anchor="ctr"/>
          <a:lstStyle/>
          <a:p>
            <a:endParaRPr lang="ru-RU"/>
          </a:p>
        </p:txBody>
      </p:sp>
      <p:sp>
        <p:nvSpPr>
          <p:cNvPr id="391" name="Line 390"/>
          <p:cNvSpPr>
            <a:spLocks noChangeShapeType="1"/>
          </p:cNvSpPr>
          <p:nvPr/>
        </p:nvSpPr>
        <p:spPr bwMode="auto">
          <a:xfrm>
            <a:off x="5029200" y="4322160"/>
            <a:ext cx="0" cy="152400"/>
          </a:xfrm>
          <a:prstGeom prst="line">
            <a:avLst/>
          </a:prstGeom>
          <a:noFill/>
          <a:ln w="19050">
            <a:solidFill>
              <a:schemeClr val="accent2"/>
            </a:solidFill>
            <a:round/>
            <a:headEnd/>
            <a:tailEnd/>
          </a:ln>
          <a:effectLst/>
        </p:spPr>
        <p:txBody>
          <a:bodyPr wrap="none" anchor="ctr"/>
          <a:lstStyle/>
          <a:p>
            <a:endParaRPr lang="ru-RU"/>
          </a:p>
        </p:txBody>
      </p:sp>
      <p:sp>
        <p:nvSpPr>
          <p:cNvPr id="392" name="Line 391"/>
          <p:cNvSpPr>
            <a:spLocks noChangeShapeType="1"/>
          </p:cNvSpPr>
          <p:nvPr/>
        </p:nvSpPr>
        <p:spPr bwMode="auto">
          <a:xfrm>
            <a:off x="3986213" y="4322160"/>
            <a:ext cx="0" cy="211137"/>
          </a:xfrm>
          <a:prstGeom prst="line">
            <a:avLst/>
          </a:prstGeom>
          <a:noFill/>
          <a:ln w="19050">
            <a:solidFill>
              <a:schemeClr val="hlink"/>
            </a:solidFill>
            <a:round/>
            <a:headEnd/>
            <a:tailEnd/>
          </a:ln>
          <a:effectLst/>
        </p:spPr>
        <p:txBody>
          <a:bodyPr wrap="none" anchor="ctr"/>
          <a:lstStyle/>
          <a:p>
            <a:endParaRPr lang="ru-RU"/>
          </a:p>
        </p:txBody>
      </p:sp>
      <p:sp>
        <p:nvSpPr>
          <p:cNvPr id="393" name="Line 392"/>
          <p:cNvSpPr>
            <a:spLocks noChangeShapeType="1"/>
          </p:cNvSpPr>
          <p:nvPr/>
        </p:nvSpPr>
        <p:spPr bwMode="auto">
          <a:xfrm>
            <a:off x="5124450" y="4323747"/>
            <a:ext cx="0" cy="211138"/>
          </a:xfrm>
          <a:prstGeom prst="line">
            <a:avLst/>
          </a:prstGeom>
          <a:noFill/>
          <a:ln w="19050">
            <a:solidFill>
              <a:schemeClr val="hlink"/>
            </a:solidFill>
            <a:round/>
            <a:headEnd/>
            <a:tailEnd/>
          </a:ln>
          <a:effectLst/>
        </p:spPr>
        <p:txBody>
          <a:bodyPr wrap="none" anchor="ctr"/>
          <a:lstStyle/>
          <a:p>
            <a:endParaRPr lang="ru-RU"/>
          </a:p>
        </p:txBody>
      </p:sp>
      <p:sp>
        <p:nvSpPr>
          <p:cNvPr id="394" name="Line 393"/>
          <p:cNvSpPr>
            <a:spLocks noChangeShapeType="1"/>
          </p:cNvSpPr>
          <p:nvPr/>
        </p:nvSpPr>
        <p:spPr bwMode="auto">
          <a:xfrm flipH="1">
            <a:off x="2846388" y="4333272"/>
            <a:ext cx="1587" cy="304800"/>
          </a:xfrm>
          <a:prstGeom prst="line">
            <a:avLst/>
          </a:prstGeom>
          <a:noFill/>
          <a:ln w="19050">
            <a:solidFill>
              <a:schemeClr val="hlink"/>
            </a:solidFill>
            <a:round/>
            <a:headEnd/>
            <a:tailEnd/>
          </a:ln>
          <a:effectLst/>
        </p:spPr>
        <p:txBody>
          <a:bodyPr wrap="none" anchor="ctr"/>
          <a:lstStyle/>
          <a:p>
            <a:endParaRPr lang="ru-RU"/>
          </a:p>
        </p:txBody>
      </p:sp>
      <p:sp>
        <p:nvSpPr>
          <p:cNvPr id="395" name="Line 394"/>
          <p:cNvSpPr>
            <a:spLocks noChangeShapeType="1"/>
          </p:cNvSpPr>
          <p:nvPr/>
        </p:nvSpPr>
        <p:spPr bwMode="auto">
          <a:xfrm flipH="1">
            <a:off x="6316663" y="4309460"/>
            <a:ext cx="1587" cy="304800"/>
          </a:xfrm>
          <a:prstGeom prst="line">
            <a:avLst/>
          </a:prstGeom>
          <a:noFill/>
          <a:ln w="19050">
            <a:solidFill>
              <a:schemeClr val="hlink"/>
            </a:solidFill>
            <a:round/>
            <a:headEnd/>
            <a:tailEnd/>
          </a:ln>
          <a:effectLst/>
        </p:spPr>
        <p:txBody>
          <a:bodyPr wrap="none" anchor="ctr"/>
          <a:lstStyle/>
          <a:p>
            <a:endParaRPr lang="ru-RU"/>
          </a:p>
        </p:txBody>
      </p:sp>
      <p:sp>
        <p:nvSpPr>
          <p:cNvPr id="396" name="AutoShape 396"/>
          <p:cNvSpPr>
            <a:spLocks noChangeArrowheads="1"/>
          </p:cNvSpPr>
          <p:nvPr/>
        </p:nvSpPr>
        <p:spPr bwMode="auto">
          <a:xfrm>
            <a:off x="596900" y="4865085"/>
            <a:ext cx="1008063" cy="6921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tx2"/>
              </a:gs>
              <a:gs pos="100000">
                <a:srgbClr val="336600">
                  <a:alpha val="50000"/>
                </a:srgbClr>
              </a:gs>
            </a:gsLst>
            <a:lin ang="5400000" scaled="1"/>
          </a:gradFill>
          <a:ln w="9525" algn="ctr">
            <a:noFill/>
            <a:miter lim="800000"/>
            <a:headEnd/>
            <a:tailEnd/>
          </a:ln>
          <a:effectLst/>
        </p:spPr>
        <p:txBody>
          <a:bodyPr wrap="none" anchor="ctr"/>
          <a:lstStyle/>
          <a:p>
            <a:endParaRPr lang="ru-RU"/>
          </a:p>
        </p:txBody>
      </p:sp>
      <p:pic>
        <p:nvPicPr>
          <p:cNvPr id="397" name="Picture 397"/>
          <p:cNvPicPr>
            <a:picLocks noChangeArrowheads="1"/>
          </p:cNvPicPr>
          <p:nvPr/>
        </p:nvPicPr>
        <p:blipFill>
          <a:blip r:embed="rId7" cstate="print"/>
          <a:srcRect/>
          <a:stretch>
            <a:fillRect/>
          </a:stretch>
        </p:blipFill>
        <p:spPr bwMode="auto">
          <a:xfrm>
            <a:off x="828675" y="5523897"/>
            <a:ext cx="571500" cy="630238"/>
          </a:xfrm>
          <a:prstGeom prst="rect">
            <a:avLst/>
          </a:prstGeom>
          <a:noFill/>
        </p:spPr>
      </p:pic>
      <p:pic>
        <p:nvPicPr>
          <p:cNvPr id="398" name="Picture 398" descr="folder with files"/>
          <p:cNvPicPr>
            <a:picLocks noChangeAspect="1" noChangeArrowheads="1"/>
          </p:cNvPicPr>
          <p:nvPr/>
        </p:nvPicPr>
        <p:blipFill>
          <a:blip r:embed="rId8" cstate="print"/>
          <a:srcRect/>
          <a:stretch>
            <a:fillRect/>
          </a:stretch>
        </p:blipFill>
        <p:spPr bwMode="auto">
          <a:xfrm>
            <a:off x="727075" y="4579335"/>
            <a:ext cx="696913" cy="584200"/>
          </a:xfrm>
          <a:prstGeom prst="rect">
            <a:avLst/>
          </a:prstGeom>
          <a:noFill/>
        </p:spPr>
      </p:pic>
      <p:sp>
        <p:nvSpPr>
          <p:cNvPr id="399" name="Text Box 399"/>
          <p:cNvSpPr txBox="1">
            <a:spLocks noChangeArrowheads="1"/>
          </p:cNvSpPr>
          <p:nvPr/>
        </p:nvSpPr>
        <p:spPr bwMode="auto">
          <a:xfrm>
            <a:off x="239557" y="4442230"/>
            <a:ext cx="1016000" cy="304800"/>
          </a:xfrm>
          <a:prstGeom prst="rect">
            <a:avLst/>
          </a:prstGeom>
          <a:noFill/>
          <a:ln w="9525" algn="ctr">
            <a:noFill/>
            <a:miter lim="800000"/>
            <a:headEnd/>
            <a:tailEnd/>
          </a:ln>
          <a:effectLst/>
        </p:spPr>
        <p:txBody>
          <a:bodyPr>
            <a:spAutoFit/>
          </a:bodyPr>
          <a:lstStyle/>
          <a:p>
            <a:r>
              <a:rPr lang="en-US" dirty="0"/>
              <a:t>$SYBASE</a:t>
            </a:r>
          </a:p>
        </p:txBody>
      </p:sp>
      <p:sp>
        <p:nvSpPr>
          <p:cNvPr id="400" name="Text Box 400"/>
          <p:cNvSpPr txBox="1">
            <a:spLocks noChangeArrowheads="1"/>
          </p:cNvSpPr>
          <p:nvPr/>
        </p:nvSpPr>
        <p:spPr bwMode="auto">
          <a:xfrm>
            <a:off x="257175" y="2166335"/>
            <a:ext cx="1889125" cy="304800"/>
          </a:xfrm>
          <a:prstGeom prst="rect">
            <a:avLst/>
          </a:prstGeom>
          <a:noFill/>
          <a:ln w="9525" algn="ctr">
            <a:noFill/>
            <a:miter lim="800000"/>
            <a:headEnd/>
            <a:tailEnd/>
          </a:ln>
          <a:effectLst/>
        </p:spPr>
        <p:txBody>
          <a:bodyPr>
            <a:spAutoFit/>
          </a:bodyPr>
          <a:lstStyle/>
          <a:p>
            <a:r>
              <a:rPr lang="en-US"/>
              <a:t>&lt;ASE_SDC&gt;.cfg</a:t>
            </a:r>
          </a:p>
        </p:txBody>
      </p:sp>
      <p:pic>
        <p:nvPicPr>
          <p:cNvPr id="401" name="Picture 402"/>
          <p:cNvPicPr>
            <a:picLocks noChangeArrowheads="1"/>
          </p:cNvPicPr>
          <p:nvPr/>
        </p:nvPicPr>
        <p:blipFill>
          <a:blip r:embed="rId5" cstate="print"/>
          <a:srcRect/>
          <a:stretch>
            <a:fillRect/>
          </a:stretch>
        </p:blipFill>
        <p:spPr bwMode="auto">
          <a:xfrm>
            <a:off x="4706938" y="5557235"/>
            <a:ext cx="571500" cy="630237"/>
          </a:xfrm>
          <a:prstGeom prst="rect">
            <a:avLst/>
          </a:prstGeom>
          <a:noFill/>
        </p:spPr>
      </p:pic>
      <p:pic>
        <p:nvPicPr>
          <p:cNvPr id="402" name="Picture 403"/>
          <p:cNvPicPr>
            <a:picLocks noChangeArrowheads="1"/>
          </p:cNvPicPr>
          <p:nvPr/>
        </p:nvPicPr>
        <p:blipFill>
          <a:blip r:embed="rId5" cstate="print"/>
          <a:srcRect/>
          <a:stretch>
            <a:fillRect/>
          </a:stretch>
        </p:blipFill>
        <p:spPr bwMode="auto">
          <a:xfrm>
            <a:off x="5364163" y="5557235"/>
            <a:ext cx="571500" cy="630237"/>
          </a:xfrm>
          <a:prstGeom prst="rect">
            <a:avLst/>
          </a:prstGeom>
          <a:noFill/>
        </p:spPr>
      </p:pic>
      <p:pic>
        <p:nvPicPr>
          <p:cNvPr id="403" name="Picture 404"/>
          <p:cNvPicPr>
            <a:picLocks noChangeArrowheads="1"/>
          </p:cNvPicPr>
          <p:nvPr/>
        </p:nvPicPr>
        <p:blipFill>
          <a:blip r:embed="rId5" cstate="print"/>
          <a:srcRect/>
          <a:stretch>
            <a:fillRect/>
          </a:stretch>
        </p:blipFill>
        <p:spPr bwMode="auto">
          <a:xfrm>
            <a:off x="5997575" y="5557235"/>
            <a:ext cx="571500" cy="630237"/>
          </a:xfrm>
          <a:prstGeom prst="rect">
            <a:avLst/>
          </a:prstGeom>
          <a:noFill/>
        </p:spPr>
      </p:pic>
      <p:sp>
        <p:nvSpPr>
          <p:cNvPr id="404" name="Text Box 405"/>
          <p:cNvSpPr txBox="1">
            <a:spLocks noChangeArrowheads="1"/>
          </p:cNvSpPr>
          <p:nvPr/>
        </p:nvSpPr>
        <p:spPr bwMode="auto">
          <a:xfrm>
            <a:off x="257175" y="5823935"/>
            <a:ext cx="1292225" cy="646331"/>
          </a:xfrm>
          <a:prstGeom prst="rect">
            <a:avLst/>
          </a:prstGeom>
          <a:noFill/>
          <a:ln w="9525" algn="ctr">
            <a:noFill/>
            <a:miter lim="800000"/>
            <a:headEnd/>
            <a:tailEnd/>
          </a:ln>
          <a:effectLst/>
        </p:spPr>
        <p:txBody>
          <a:bodyPr wrap="square">
            <a:spAutoFit/>
          </a:bodyPr>
          <a:lstStyle/>
          <a:p>
            <a:r>
              <a:rPr lang="en-US" dirty="0"/>
              <a:t>CFS </a:t>
            </a:r>
          </a:p>
          <a:p>
            <a:r>
              <a:rPr lang="en-US" dirty="0" smtClean="0"/>
              <a:t>(</a:t>
            </a:r>
            <a:r>
              <a:rPr lang="ru-RU" dirty="0" smtClean="0"/>
              <a:t>или</a:t>
            </a:r>
            <a:r>
              <a:rPr lang="en-US" dirty="0" smtClean="0"/>
              <a:t> </a:t>
            </a:r>
            <a:r>
              <a:rPr lang="en-US" dirty="0"/>
              <a:t>NFS)</a:t>
            </a:r>
          </a:p>
        </p:txBody>
      </p:sp>
      <p:sp>
        <p:nvSpPr>
          <p:cNvPr id="405" name="Text Box 406"/>
          <p:cNvSpPr txBox="1">
            <a:spLocks noChangeArrowheads="1"/>
          </p:cNvSpPr>
          <p:nvPr/>
        </p:nvSpPr>
        <p:spPr bwMode="auto">
          <a:xfrm>
            <a:off x="2363788" y="5823935"/>
            <a:ext cx="1310039" cy="646331"/>
          </a:xfrm>
          <a:prstGeom prst="rect">
            <a:avLst/>
          </a:prstGeom>
          <a:noFill/>
          <a:ln w="9525" algn="ctr">
            <a:noFill/>
            <a:miter lim="800000"/>
            <a:headEnd/>
            <a:tailEnd/>
          </a:ln>
          <a:effectLst/>
        </p:spPr>
        <p:txBody>
          <a:bodyPr wrap="none">
            <a:spAutoFit/>
          </a:bodyPr>
          <a:lstStyle/>
          <a:p>
            <a:r>
              <a:rPr lang="ru-RU" dirty="0" smtClean="0"/>
              <a:t>Кворум</a:t>
            </a:r>
            <a:endParaRPr lang="en-US" dirty="0"/>
          </a:p>
          <a:p>
            <a:r>
              <a:rPr lang="en-US" dirty="0"/>
              <a:t>(raw </a:t>
            </a:r>
            <a:r>
              <a:rPr lang="ru-RU" dirty="0" smtClean="0"/>
              <a:t>- диск</a:t>
            </a:r>
            <a:r>
              <a:rPr lang="en-US" dirty="0" smtClean="0"/>
              <a:t>)</a:t>
            </a:r>
            <a:endParaRPr lang="en-US" dirty="0"/>
          </a:p>
        </p:txBody>
      </p:sp>
      <p:sp>
        <p:nvSpPr>
          <p:cNvPr id="406" name="Text Box 407"/>
          <p:cNvSpPr txBox="1">
            <a:spLocks noChangeArrowheads="1"/>
          </p:cNvSpPr>
          <p:nvPr/>
        </p:nvSpPr>
        <p:spPr bwMode="auto">
          <a:xfrm>
            <a:off x="4425950" y="5822347"/>
            <a:ext cx="2614627" cy="646331"/>
          </a:xfrm>
          <a:prstGeom prst="rect">
            <a:avLst/>
          </a:prstGeom>
          <a:noFill/>
          <a:ln w="9525" algn="ctr">
            <a:noFill/>
            <a:miter lim="800000"/>
            <a:headEnd/>
            <a:tailEnd/>
          </a:ln>
          <a:effectLst/>
        </p:spPr>
        <p:txBody>
          <a:bodyPr wrap="none">
            <a:spAutoFit/>
          </a:bodyPr>
          <a:lstStyle/>
          <a:p>
            <a:r>
              <a:rPr lang="ru-RU" dirty="0" smtClean="0"/>
              <a:t>Дисковые Устройства БД</a:t>
            </a:r>
            <a:endParaRPr lang="en-US" dirty="0"/>
          </a:p>
          <a:p>
            <a:r>
              <a:rPr lang="en-US" dirty="0"/>
              <a:t>(</a:t>
            </a:r>
            <a:r>
              <a:rPr lang="en-US" dirty="0" smtClean="0"/>
              <a:t>raw</a:t>
            </a:r>
            <a:r>
              <a:rPr lang="ru-RU" dirty="0" smtClean="0"/>
              <a:t>- диски</a:t>
            </a:r>
            <a:r>
              <a:rPr lang="en-US" dirty="0" smtClean="0"/>
              <a:t>)</a:t>
            </a:r>
            <a:endParaRPr lang="en-US" dirty="0"/>
          </a:p>
        </p:txBody>
      </p:sp>
      <p:sp>
        <p:nvSpPr>
          <p:cNvPr id="407" name="Text Box 408"/>
          <p:cNvSpPr txBox="1">
            <a:spLocks noChangeArrowheads="1"/>
          </p:cNvSpPr>
          <p:nvPr/>
        </p:nvSpPr>
        <p:spPr bwMode="auto">
          <a:xfrm>
            <a:off x="7058025" y="2667985"/>
            <a:ext cx="665310" cy="369332"/>
          </a:xfrm>
          <a:prstGeom prst="rect">
            <a:avLst/>
          </a:prstGeom>
          <a:noFill/>
          <a:ln w="9525" algn="ctr">
            <a:noFill/>
            <a:miter lim="800000"/>
            <a:headEnd/>
            <a:tailEnd/>
          </a:ln>
          <a:effectLst/>
        </p:spPr>
        <p:txBody>
          <a:bodyPr wrap="none">
            <a:spAutoFit/>
          </a:bodyPr>
          <a:lstStyle/>
          <a:p>
            <a:r>
              <a:rPr lang="ru-RU" dirty="0" smtClean="0"/>
              <a:t>Узлы</a:t>
            </a:r>
            <a:endParaRPr lang="en-US" dirty="0"/>
          </a:p>
        </p:txBody>
      </p:sp>
      <p:sp>
        <p:nvSpPr>
          <p:cNvPr id="408" name="Line 409"/>
          <p:cNvSpPr>
            <a:spLocks noChangeShapeType="1"/>
          </p:cNvSpPr>
          <p:nvPr/>
        </p:nvSpPr>
        <p:spPr bwMode="auto">
          <a:xfrm flipH="1">
            <a:off x="6453188" y="2850547"/>
            <a:ext cx="676275" cy="174625"/>
          </a:xfrm>
          <a:prstGeom prst="line">
            <a:avLst/>
          </a:prstGeom>
          <a:noFill/>
          <a:ln w="9525">
            <a:solidFill>
              <a:schemeClr val="tx1"/>
            </a:solidFill>
            <a:prstDash val="dash"/>
            <a:round/>
            <a:headEnd/>
            <a:tailEnd type="triangle" w="med" len="med"/>
          </a:ln>
          <a:effectLst/>
        </p:spPr>
        <p:txBody>
          <a:bodyPr wrap="none" anchor="ctr"/>
          <a:lstStyle/>
          <a:p>
            <a:endParaRPr lang="ru-RU"/>
          </a:p>
        </p:txBody>
      </p:sp>
      <p:sp>
        <p:nvSpPr>
          <p:cNvPr id="409" name="Text Box 410"/>
          <p:cNvSpPr txBox="1">
            <a:spLocks noChangeArrowheads="1"/>
          </p:cNvSpPr>
          <p:nvPr/>
        </p:nvSpPr>
        <p:spPr bwMode="auto">
          <a:xfrm>
            <a:off x="7134225" y="3087085"/>
            <a:ext cx="1882503" cy="369332"/>
          </a:xfrm>
          <a:prstGeom prst="rect">
            <a:avLst/>
          </a:prstGeom>
          <a:noFill/>
          <a:ln w="9525" algn="ctr">
            <a:noFill/>
            <a:miter lim="800000"/>
            <a:headEnd/>
            <a:tailEnd/>
          </a:ln>
          <a:effectLst/>
        </p:spPr>
        <p:txBody>
          <a:bodyPr wrap="none">
            <a:spAutoFit/>
          </a:bodyPr>
          <a:lstStyle/>
          <a:p>
            <a:r>
              <a:rPr lang="ru-RU" dirty="0" smtClean="0"/>
              <a:t>Экземпляры </a:t>
            </a:r>
            <a:r>
              <a:rPr lang="en-US" dirty="0" smtClean="0"/>
              <a:t>ASE</a:t>
            </a:r>
            <a:endParaRPr lang="en-US" dirty="0"/>
          </a:p>
        </p:txBody>
      </p:sp>
      <p:sp>
        <p:nvSpPr>
          <p:cNvPr id="410" name="Line 411"/>
          <p:cNvSpPr>
            <a:spLocks noChangeShapeType="1"/>
          </p:cNvSpPr>
          <p:nvPr/>
        </p:nvSpPr>
        <p:spPr bwMode="auto">
          <a:xfrm flipH="1">
            <a:off x="6350000" y="3269647"/>
            <a:ext cx="838200" cy="173038"/>
          </a:xfrm>
          <a:prstGeom prst="line">
            <a:avLst/>
          </a:prstGeom>
          <a:noFill/>
          <a:ln w="9525">
            <a:solidFill>
              <a:schemeClr val="tx1"/>
            </a:solidFill>
            <a:prstDash val="dash"/>
            <a:round/>
            <a:headEnd/>
            <a:tailEnd type="triangle" w="med" len="med"/>
          </a:ln>
          <a:effectLst/>
        </p:spPr>
        <p:txBody>
          <a:bodyPr wrap="none" anchor="ctr"/>
          <a:lstStyle/>
          <a:p>
            <a:endParaRPr lang="ru-RU"/>
          </a:p>
        </p:txBody>
      </p:sp>
      <p:sp>
        <p:nvSpPr>
          <p:cNvPr id="411" name="Line 412"/>
          <p:cNvSpPr>
            <a:spLocks noChangeShapeType="1"/>
          </p:cNvSpPr>
          <p:nvPr/>
        </p:nvSpPr>
        <p:spPr bwMode="auto">
          <a:xfrm>
            <a:off x="2778125" y="3676047"/>
            <a:ext cx="361950" cy="1995488"/>
          </a:xfrm>
          <a:prstGeom prst="line">
            <a:avLst/>
          </a:prstGeom>
          <a:noFill/>
          <a:ln w="19050">
            <a:solidFill>
              <a:srgbClr val="FF9900"/>
            </a:solidFill>
            <a:prstDash val="dash"/>
            <a:round/>
            <a:headEnd/>
            <a:tailEnd/>
          </a:ln>
          <a:effectLst/>
        </p:spPr>
        <p:txBody>
          <a:bodyPr wrap="none" anchor="ctr"/>
          <a:lstStyle/>
          <a:p>
            <a:endParaRPr lang="ru-RU"/>
          </a:p>
        </p:txBody>
      </p:sp>
      <p:sp>
        <p:nvSpPr>
          <p:cNvPr id="412" name="Line 413"/>
          <p:cNvSpPr>
            <a:spLocks noChangeShapeType="1"/>
          </p:cNvSpPr>
          <p:nvPr/>
        </p:nvSpPr>
        <p:spPr bwMode="auto">
          <a:xfrm flipH="1">
            <a:off x="3173413" y="3617310"/>
            <a:ext cx="658812" cy="2043112"/>
          </a:xfrm>
          <a:prstGeom prst="line">
            <a:avLst/>
          </a:prstGeom>
          <a:noFill/>
          <a:ln w="19050">
            <a:solidFill>
              <a:srgbClr val="FF9900"/>
            </a:solidFill>
            <a:prstDash val="dash"/>
            <a:round/>
            <a:headEnd/>
            <a:tailEnd/>
          </a:ln>
          <a:effectLst/>
        </p:spPr>
        <p:txBody>
          <a:bodyPr wrap="none" anchor="ctr"/>
          <a:lstStyle/>
          <a:p>
            <a:endParaRPr lang="ru-RU"/>
          </a:p>
        </p:txBody>
      </p:sp>
      <p:sp>
        <p:nvSpPr>
          <p:cNvPr id="413" name="Line 414"/>
          <p:cNvSpPr>
            <a:spLocks noChangeShapeType="1"/>
          </p:cNvSpPr>
          <p:nvPr/>
        </p:nvSpPr>
        <p:spPr bwMode="auto">
          <a:xfrm flipH="1">
            <a:off x="3175000" y="3593497"/>
            <a:ext cx="1839913" cy="2066925"/>
          </a:xfrm>
          <a:prstGeom prst="line">
            <a:avLst/>
          </a:prstGeom>
          <a:noFill/>
          <a:ln w="19050">
            <a:solidFill>
              <a:srgbClr val="FF9900"/>
            </a:solidFill>
            <a:prstDash val="dash"/>
            <a:round/>
            <a:headEnd/>
            <a:tailEnd/>
          </a:ln>
          <a:effectLst/>
        </p:spPr>
        <p:txBody>
          <a:bodyPr wrap="none" anchor="ctr"/>
          <a:lstStyle/>
          <a:p>
            <a:endParaRPr lang="ru-RU"/>
          </a:p>
        </p:txBody>
      </p:sp>
      <p:sp>
        <p:nvSpPr>
          <p:cNvPr id="414" name="Line 415"/>
          <p:cNvSpPr>
            <a:spLocks noChangeShapeType="1"/>
          </p:cNvSpPr>
          <p:nvPr/>
        </p:nvSpPr>
        <p:spPr bwMode="auto">
          <a:xfrm flipH="1">
            <a:off x="3140075" y="3533172"/>
            <a:ext cx="2906713" cy="2127250"/>
          </a:xfrm>
          <a:prstGeom prst="line">
            <a:avLst/>
          </a:prstGeom>
          <a:noFill/>
          <a:ln w="19050">
            <a:solidFill>
              <a:srgbClr val="FF9900"/>
            </a:solidFill>
            <a:prstDash val="dash"/>
            <a:round/>
            <a:headEnd/>
            <a:tailEnd/>
          </a:ln>
          <a:effectLst/>
        </p:spPr>
        <p:txBody>
          <a:bodyPr wrap="none" anchor="ctr"/>
          <a:lstStyle/>
          <a:p>
            <a:endParaRPr lang="ru-RU"/>
          </a:p>
        </p:txBody>
      </p:sp>
      <p:sp>
        <p:nvSpPr>
          <p:cNvPr id="415" name="Line 416"/>
          <p:cNvSpPr>
            <a:spLocks noChangeShapeType="1"/>
          </p:cNvSpPr>
          <p:nvPr/>
        </p:nvSpPr>
        <p:spPr bwMode="auto">
          <a:xfrm flipH="1">
            <a:off x="5310188" y="3639535"/>
            <a:ext cx="877887" cy="1833562"/>
          </a:xfrm>
          <a:prstGeom prst="line">
            <a:avLst/>
          </a:prstGeom>
          <a:noFill/>
          <a:ln w="19050">
            <a:solidFill>
              <a:srgbClr val="B2B2B2"/>
            </a:solidFill>
            <a:round/>
            <a:headEnd/>
            <a:tailEnd/>
          </a:ln>
          <a:effectLst/>
        </p:spPr>
        <p:txBody>
          <a:bodyPr wrap="none" anchor="ctr"/>
          <a:lstStyle/>
          <a:p>
            <a:endParaRPr lang="ru-RU"/>
          </a:p>
        </p:txBody>
      </p:sp>
      <p:sp>
        <p:nvSpPr>
          <p:cNvPr id="416" name="Line 417"/>
          <p:cNvSpPr>
            <a:spLocks noChangeShapeType="1"/>
          </p:cNvSpPr>
          <p:nvPr/>
        </p:nvSpPr>
        <p:spPr bwMode="auto">
          <a:xfrm>
            <a:off x="5110163" y="3652235"/>
            <a:ext cx="153987" cy="1797050"/>
          </a:xfrm>
          <a:prstGeom prst="line">
            <a:avLst/>
          </a:prstGeom>
          <a:noFill/>
          <a:ln w="19050">
            <a:solidFill>
              <a:srgbClr val="B2B2B2"/>
            </a:solidFill>
            <a:round/>
            <a:headEnd/>
            <a:tailEnd/>
          </a:ln>
          <a:effectLst/>
        </p:spPr>
        <p:txBody>
          <a:bodyPr wrap="none" anchor="ctr"/>
          <a:lstStyle/>
          <a:p>
            <a:endParaRPr lang="ru-RU"/>
          </a:p>
        </p:txBody>
      </p:sp>
      <p:sp>
        <p:nvSpPr>
          <p:cNvPr id="417" name="Line 418"/>
          <p:cNvSpPr>
            <a:spLocks noChangeShapeType="1"/>
          </p:cNvSpPr>
          <p:nvPr/>
        </p:nvSpPr>
        <p:spPr bwMode="auto">
          <a:xfrm>
            <a:off x="3949700" y="3617310"/>
            <a:ext cx="1290638" cy="1846262"/>
          </a:xfrm>
          <a:prstGeom prst="line">
            <a:avLst/>
          </a:prstGeom>
          <a:noFill/>
          <a:ln w="19050">
            <a:solidFill>
              <a:srgbClr val="B2B2B2"/>
            </a:solidFill>
            <a:round/>
            <a:headEnd/>
            <a:tailEnd/>
          </a:ln>
          <a:effectLst/>
        </p:spPr>
        <p:txBody>
          <a:bodyPr wrap="none" anchor="ctr"/>
          <a:lstStyle/>
          <a:p>
            <a:endParaRPr lang="ru-RU"/>
          </a:p>
        </p:txBody>
      </p:sp>
      <p:sp>
        <p:nvSpPr>
          <p:cNvPr id="418" name="Line 419"/>
          <p:cNvSpPr>
            <a:spLocks noChangeShapeType="1"/>
          </p:cNvSpPr>
          <p:nvPr/>
        </p:nvSpPr>
        <p:spPr bwMode="auto">
          <a:xfrm>
            <a:off x="2930525" y="3617310"/>
            <a:ext cx="2287588" cy="1846262"/>
          </a:xfrm>
          <a:prstGeom prst="line">
            <a:avLst/>
          </a:prstGeom>
          <a:noFill/>
          <a:ln w="19050">
            <a:solidFill>
              <a:srgbClr val="B2B2B2"/>
            </a:solidFill>
            <a:round/>
            <a:headEnd/>
            <a:tailEnd/>
          </a:ln>
          <a:effectLst/>
        </p:spPr>
        <p:txBody>
          <a:bodyPr wrap="none" anchor="ctr"/>
          <a:lstStyle/>
          <a:p>
            <a:endParaRPr lang="ru-RU"/>
          </a:p>
        </p:txBody>
      </p:sp>
      <p:sp>
        <p:nvSpPr>
          <p:cNvPr id="419" name="Rectangle 420"/>
          <p:cNvSpPr>
            <a:spLocks noChangeArrowheads="1"/>
          </p:cNvSpPr>
          <p:nvPr/>
        </p:nvSpPr>
        <p:spPr bwMode="auto">
          <a:xfrm>
            <a:off x="2271713" y="5276247"/>
            <a:ext cx="4802187" cy="1217613"/>
          </a:xfrm>
          <a:prstGeom prst="rect">
            <a:avLst/>
          </a:prstGeom>
          <a:noFill/>
          <a:ln w="19050" algn="ctr">
            <a:solidFill>
              <a:srgbClr val="B2B2B2"/>
            </a:solidFill>
            <a:prstDash val="dash"/>
            <a:miter lim="800000"/>
            <a:headEnd/>
            <a:tailEnd/>
          </a:ln>
          <a:effectLst/>
        </p:spPr>
        <p:txBody>
          <a:bodyPr wrap="none" anchor="ctr"/>
          <a:lstStyle/>
          <a:p>
            <a:endParaRPr lang="ru-RU"/>
          </a:p>
        </p:txBody>
      </p:sp>
      <p:sp>
        <p:nvSpPr>
          <p:cNvPr id="420" name="AutoShape 421"/>
          <p:cNvSpPr>
            <a:spLocks/>
          </p:cNvSpPr>
          <p:nvPr/>
        </p:nvSpPr>
        <p:spPr bwMode="auto">
          <a:xfrm flipH="1">
            <a:off x="7208838" y="5273072"/>
            <a:ext cx="292100" cy="1243013"/>
          </a:xfrm>
          <a:prstGeom prst="leftBrace">
            <a:avLst>
              <a:gd name="adj1" fmla="val 35462"/>
              <a:gd name="adj2" fmla="val 50000"/>
            </a:avLst>
          </a:prstGeom>
          <a:noFill/>
          <a:ln w="9525">
            <a:solidFill>
              <a:srgbClr val="B2B2B2"/>
            </a:solidFill>
            <a:round/>
            <a:headEnd/>
            <a:tailEnd/>
          </a:ln>
          <a:effectLst/>
        </p:spPr>
        <p:txBody>
          <a:bodyPr wrap="none" anchor="ctr"/>
          <a:lstStyle/>
          <a:p>
            <a:endParaRPr lang="ru-RU"/>
          </a:p>
        </p:txBody>
      </p:sp>
      <p:sp>
        <p:nvSpPr>
          <p:cNvPr id="421" name="Text Box 422"/>
          <p:cNvSpPr txBox="1">
            <a:spLocks noChangeArrowheads="1"/>
          </p:cNvSpPr>
          <p:nvPr/>
        </p:nvSpPr>
        <p:spPr bwMode="auto">
          <a:xfrm>
            <a:off x="7558088" y="5777897"/>
            <a:ext cx="1270000" cy="304800"/>
          </a:xfrm>
          <a:prstGeom prst="rect">
            <a:avLst/>
          </a:prstGeom>
          <a:noFill/>
          <a:ln w="9525" algn="ctr">
            <a:noFill/>
            <a:miter lim="800000"/>
            <a:headEnd/>
            <a:tailEnd/>
          </a:ln>
          <a:effectLst/>
        </p:spPr>
        <p:txBody>
          <a:bodyPr wrap="none">
            <a:spAutoFit/>
          </a:bodyPr>
          <a:lstStyle/>
          <a:p>
            <a:r>
              <a:rPr lang="en-US"/>
              <a:t>SAN Storage</a:t>
            </a:r>
          </a:p>
        </p:txBody>
      </p:sp>
      <p:pic>
        <p:nvPicPr>
          <p:cNvPr id="422" name="Picture 430"/>
          <p:cNvPicPr>
            <a:picLocks noChangeAspect="1" noChangeArrowheads="1"/>
          </p:cNvPicPr>
          <p:nvPr/>
        </p:nvPicPr>
        <p:blipFill>
          <a:blip r:embed="rId9" cstate="print"/>
          <a:srcRect l="6267" t="5791" r="5743" b="8685"/>
          <a:stretch>
            <a:fillRect/>
          </a:stretch>
        </p:blipFill>
        <p:spPr bwMode="auto">
          <a:xfrm>
            <a:off x="798513" y="2456847"/>
            <a:ext cx="534987" cy="609600"/>
          </a:xfrm>
          <a:prstGeom prst="rect">
            <a:avLst/>
          </a:prstGeom>
          <a:noFill/>
          <a:ln w="9525" algn="ctr">
            <a:noFill/>
            <a:miter lim="800000"/>
            <a:headEnd/>
            <a:tailEnd/>
          </a:ln>
          <a:effectLst/>
        </p:spPr>
      </p:pic>
      <p:sp>
        <p:nvSpPr>
          <p:cNvPr id="423" name="Line 425"/>
          <p:cNvSpPr>
            <a:spLocks noChangeShapeType="1"/>
          </p:cNvSpPr>
          <p:nvPr/>
        </p:nvSpPr>
        <p:spPr bwMode="auto">
          <a:xfrm flipH="1" flipV="1">
            <a:off x="1336675" y="2702910"/>
            <a:ext cx="3519488" cy="639762"/>
          </a:xfrm>
          <a:prstGeom prst="line">
            <a:avLst/>
          </a:prstGeom>
          <a:noFill/>
          <a:ln w="19050">
            <a:solidFill>
              <a:srgbClr val="FF6600"/>
            </a:solidFill>
            <a:prstDash val="dash"/>
            <a:round/>
            <a:headEnd/>
            <a:tailEnd/>
          </a:ln>
          <a:effectLst/>
        </p:spPr>
        <p:txBody>
          <a:bodyPr wrap="none" anchor="ctr"/>
          <a:lstStyle/>
          <a:p>
            <a:endParaRPr lang="ru-RU"/>
          </a:p>
        </p:txBody>
      </p:sp>
      <p:sp>
        <p:nvSpPr>
          <p:cNvPr id="424" name="Line 426"/>
          <p:cNvSpPr>
            <a:spLocks noChangeShapeType="1"/>
          </p:cNvSpPr>
          <p:nvPr/>
        </p:nvSpPr>
        <p:spPr bwMode="auto">
          <a:xfrm flipH="1" flipV="1">
            <a:off x="1262063" y="2615597"/>
            <a:ext cx="4733925" cy="682625"/>
          </a:xfrm>
          <a:prstGeom prst="line">
            <a:avLst/>
          </a:prstGeom>
          <a:noFill/>
          <a:ln w="19050">
            <a:solidFill>
              <a:srgbClr val="FF6600"/>
            </a:solidFill>
            <a:prstDash val="dash"/>
            <a:round/>
            <a:headEnd/>
            <a:tailEnd/>
          </a:ln>
          <a:effectLst/>
        </p:spPr>
        <p:txBody>
          <a:bodyPr wrap="none" anchor="ctr"/>
          <a:lstStyle/>
          <a:p>
            <a:endParaRPr lang="ru-RU"/>
          </a:p>
        </p:txBody>
      </p:sp>
      <p:sp>
        <p:nvSpPr>
          <p:cNvPr id="425" name="Line 424"/>
          <p:cNvSpPr>
            <a:spLocks noChangeShapeType="1"/>
          </p:cNvSpPr>
          <p:nvPr/>
        </p:nvSpPr>
        <p:spPr bwMode="auto">
          <a:xfrm flipH="1" flipV="1">
            <a:off x="1236663" y="2715610"/>
            <a:ext cx="2446337" cy="649287"/>
          </a:xfrm>
          <a:prstGeom prst="line">
            <a:avLst/>
          </a:prstGeom>
          <a:noFill/>
          <a:ln w="19050">
            <a:solidFill>
              <a:srgbClr val="FF6600"/>
            </a:solidFill>
            <a:prstDash val="dash"/>
            <a:round/>
            <a:headEnd/>
            <a:tailEnd/>
          </a:ln>
          <a:effectLst/>
        </p:spPr>
        <p:txBody>
          <a:bodyPr wrap="none" anchor="ctr"/>
          <a:lstStyle/>
          <a:p>
            <a:endParaRPr lang="ru-RU"/>
          </a:p>
        </p:txBody>
      </p:sp>
      <p:sp>
        <p:nvSpPr>
          <p:cNvPr id="426" name="Line 423"/>
          <p:cNvSpPr>
            <a:spLocks noChangeShapeType="1"/>
          </p:cNvSpPr>
          <p:nvPr/>
        </p:nvSpPr>
        <p:spPr bwMode="auto">
          <a:xfrm flipH="1" flipV="1">
            <a:off x="1349375" y="2782285"/>
            <a:ext cx="1196975" cy="609600"/>
          </a:xfrm>
          <a:prstGeom prst="line">
            <a:avLst/>
          </a:prstGeom>
          <a:noFill/>
          <a:ln w="19050">
            <a:solidFill>
              <a:srgbClr val="FF6600"/>
            </a:solidFill>
            <a:prstDash val="dash"/>
            <a:round/>
            <a:headEnd/>
            <a:tailEnd/>
          </a:ln>
          <a:effectLst/>
        </p:spPr>
        <p:txBody>
          <a:bodyPr wrap="none" anchor="ctr"/>
          <a:lstStyle/>
          <a:p>
            <a:endParaRPr lang="ru-RU"/>
          </a:p>
        </p:txBody>
      </p:sp>
      <p:grpSp>
        <p:nvGrpSpPr>
          <p:cNvPr id="427" name="Group 429"/>
          <p:cNvGrpSpPr>
            <a:grpSpLocks/>
          </p:cNvGrpSpPr>
          <p:nvPr/>
        </p:nvGrpSpPr>
        <p:grpSpPr bwMode="auto">
          <a:xfrm>
            <a:off x="792163" y="3482372"/>
            <a:ext cx="458787" cy="650875"/>
            <a:chOff x="4327" y="2384"/>
            <a:chExt cx="289" cy="410"/>
          </a:xfrm>
        </p:grpSpPr>
        <p:graphicFrame>
          <p:nvGraphicFramePr>
            <p:cNvPr id="428" name="Object 427">
              <a:hlinkClick r:id="" action="ppaction://ole?verb=0"/>
            </p:cNvPr>
            <p:cNvGraphicFramePr>
              <a:graphicFrameLocks/>
            </p:cNvGraphicFramePr>
            <p:nvPr/>
          </p:nvGraphicFramePr>
          <p:xfrm>
            <a:off x="4343" y="2384"/>
            <a:ext cx="255" cy="366"/>
          </p:xfrm>
          <a:graphic>
            <a:graphicData uri="http://schemas.openxmlformats.org/presentationml/2006/ole">
              <p:oleObj spid="_x0000_s6146" name="Clip" r:id="rId10" imgW="2352600" imgH="3395520" progId="">
                <p:embed/>
              </p:oleObj>
            </a:graphicData>
          </a:graphic>
        </p:graphicFrame>
        <p:sp>
          <p:nvSpPr>
            <p:cNvPr id="429" name="Text Box 428"/>
            <p:cNvSpPr txBox="1">
              <a:spLocks noChangeArrowheads="1"/>
            </p:cNvSpPr>
            <p:nvPr/>
          </p:nvSpPr>
          <p:spPr bwMode="auto">
            <a:xfrm>
              <a:off x="4327" y="2390"/>
              <a:ext cx="289" cy="404"/>
            </a:xfrm>
            <a:prstGeom prst="rect">
              <a:avLst/>
            </a:prstGeom>
            <a:noFill/>
            <a:ln w="9525" algn="ctr">
              <a:noFill/>
              <a:miter lim="800000"/>
              <a:headEnd/>
              <a:tailEnd/>
            </a:ln>
            <a:effectLst/>
          </p:spPr>
          <p:txBody>
            <a:bodyPr wrap="none">
              <a:spAutoFit/>
            </a:bodyPr>
            <a:lstStyle/>
            <a:p>
              <a:r>
                <a:rPr lang="en-US" sz="3600">
                  <a:solidFill>
                    <a:schemeClr val="hlink"/>
                  </a:solidFill>
                  <a:latin typeface="Courier New" pitchFamily="49" charset="0"/>
                </a:rPr>
                <a:t>!</a:t>
              </a:r>
            </a:p>
          </p:txBody>
        </p:sp>
      </p:grpSp>
      <p:grpSp>
        <p:nvGrpSpPr>
          <p:cNvPr id="430" name="Group 431"/>
          <p:cNvGrpSpPr>
            <a:grpSpLocks/>
          </p:cNvGrpSpPr>
          <p:nvPr/>
        </p:nvGrpSpPr>
        <p:grpSpPr bwMode="auto">
          <a:xfrm>
            <a:off x="944563" y="3634772"/>
            <a:ext cx="458787" cy="650875"/>
            <a:chOff x="4327" y="2384"/>
            <a:chExt cx="289" cy="410"/>
          </a:xfrm>
        </p:grpSpPr>
        <p:graphicFrame>
          <p:nvGraphicFramePr>
            <p:cNvPr id="431" name="Object 432">
              <a:hlinkClick r:id="" action="ppaction://ole?verb=0"/>
            </p:cNvPr>
            <p:cNvGraphicFramePr>
              <a:graphicFrameLocks/>
            </p:cNvGraphicFramePr>
            <p:nvPr/>
          </p:nvGraphicFramePr>
          <p:xfrm>
            <a:off x="4343" y="2384"/>
            <a:ext cx="255" cy="366"/>
          </p:xfrm>
          <a:graphic>
            <a:graphicData uri="http://schemas.openxmlformats.org/presentationml/2006/ole">
              <p:oleObj spid="_x0000_s6147" name="Clip" r:id="rId11" imgW="2352600" imgH="3395520" progId="">
                <p:embed/>
              </p:oleObj>
            </a:graphicData>
          </a:graphic>
        </p:graphicFrame>
        <p:sp>
          <p:nvSpPr>
            <p:cNvPr id="432" name="Text Box 433"/>
            <p:cNvSpPr txBox="1">
              <a:spLocks noChangeArrowheads="1"/>
            </p:cNvSpPr>
            <p:nvPr/>
          </p:nvSpPr>
          <p:spPr bwMode="auto">
            <a:xfrm>
              <a:off x="4327" y="2390"/>
              <a:ext cx="289" cy="404"/>
            </a:xfrm>
            <a:prstGeom prst="rect">
              <a:avLst/>
            </a:prstGeom>
            <a:noFill/>
            <a:ln w="9525" algn="ctr">
              <a:noFill/>
              <a:miter lim="800000"/>
              <a:headEnd/>
              <a:tailEnd/>
            </a:ln>
            <a:effectLst/>
          </p:spPr>
          <p:txBody>
            <a:bodyPr wrap="none">
              <a:spAutoFit/>
            </a:bodyPr>
            <a:lstStyle/>
            <a:p>
              <a:r>
                <a:rPr lang="en-US" sz="3600">
                  <a:solidFill>
                    <a:schemeClr val="hlink"/>
                  </a:solidFill>
                  <a:latin typeface="Courier New" pitchFamily="49" charset="0"/>
                </a:rPr>
                <a:t>!</a:t>
              </a:r>
            </a:p>
          </p:txBody>
        </p:sp>
      </p:grpSp>
      <p:grpSp>
        <p:nvGrpSpPr>
          <p:cNvPr id="433" name="Group 434"/>
          <p:cNvGrpSpPr>
            <a:grpSpLocks/>
          </p:cNvGrpSpPr>
          <p:nvPr/>
        </p:nvGrpSpPr>
        <p:grpSpPr bwMode="auto">
          <a:xfrm>
            <a:off x="1096963" y="3787172"/>
            <a:ext cx="458787" cy="650875"/>
            <a:chOff x="4327" y="2384"/>
            <a:chExt cx="289" cy="410"/>
          </a:xfrm>
        </p:grpSpPr>
        <p:graphicFrame>
          <p:nvGraphicFramePr>
            <p:cNvPr id="434" name="Object 435">
              <a:hlinkClick r:id="" action="ppaction://ole?verb=0"/>
            </p:cNvPr>
            <p:cNvGraphicFramePr>
              <a:graphicFrameLocks/>
            </p:cNvGraphicFramePr>
            <p:nvPr/>
          </p:nvGraphicFramePr>
          <p:xfrm>
            <a:off x="4343" y="2384"/>
            <a:ext cx="255" cy="366"/>
          </p:xfrm>
          <a:graphic>
            <a:graphicData uri="http://schemas.openxmlformats.org/presentationml/2006/ole">
              <p:oleObj spid="_x0000_s6148" name="Clip" r:id="rId12" imgW="2352600" imgH="3395520" progId="">
                <p:embed/>
              </p:oleObj>
            </a:graphicData>
          </a:graphic>
        </p:graphicFrame>
        <p:sp>
          <p:nvSpPr>
            <p:cNvPr id="435" name="Text Box 436"/>
            <p:cNvSpPr txBox="1">
              <a:spLocks noChangeArrowheads="1"/>
            </p:cNvSpPr>
            <p:nvPr/>
          </p:nvSpPr>
          <p:spPr bwMode="auto">
            <a:xfrm>
              <a:off x="4327" y="2390"/>
              <a:ext cx="289" cy="404"/>
            </a:xfrm>
            <a:prstGeom prst="rect">
              <a:avLst/>
            </a:prstGeom>
            <a:noFill/>
            <a:ln w="9525" algn="ctr">
              <a:noFill/>
              <a:miter lim="800000"/>
              <a:headEnd/>
              <a:tailEnd/>
            </a:ln>
            <a:effectLst/>
          </p:spPr>
          <p:txBody>
            <a:bodyPr wrap="none">
              <a:spAutoFit/>
            </a:bodyPr>
            <a:lstStyle/>
            <a:p>
              <a:r>
                <a:rPr lang="en-US" sz="3600">
                  <a:solidFill>
                    <a:schemeClr val="hlink"/>
                  </a:solidFill>
                  <a:latin typeface="Courier New" pitchFamily="49" charset="0"/>
                </a:rPr>
                <a:t>!</a:t>
              </a:r>
            </a:p>
          </p:txBody>
        </p:sp>
      </p:grpSp>
      <p:grpSp>
        <p:nvGrpSpPr>
          <p:cNvPr id="436" name="Group 437"/>
          <p:cNvGrpSpPr>
            <a:grpSpLocks/>
          </p:cNvGrpSpPr>
          <p:nvPr/>
        </p:nvGrpSpPr>
        <p:grpSpPr bwMode="auto">
          <a:xfrm>
            <a:off x="1249363" y="3939572"/>
            <a:ext cx="458787" cy="650875"/>
            <a:chOff x="4327" y="2384"/>
            <a:chExt cx="289" cy="410"/>
          </a:xfrm>
        </p:grpSpPr>
        <p:graphicFrame>
          <p:nvGraphicFramePr>
            <p:cNvPr id="437" name="Object 438">
              <a:hlinkClick r:id="" action="ppaction://ole?verb=0"/>
            </p:cNvPr>
            <p:cNvGraphicFramePr>
              <a:graphicFrameLocks/>
            </p:cNvGraphicFramePr>
            <p:nvPr/>
          </p:nvGraphicFramePr>
          <p:xfrm>
            <a:off x="4343" y="2384"/>
            <a:ext cx="255" cy="366"/>
          </p:xfrm>
          <a:graphic>
            <a:graphicData uri="http://schemas.openxmlformats.org/presentationml/2006/ole">
              <p:oleObj spid="_x0000_s6149" name="Clip" r:id="rId13" imgW="2352600" imgH="3395520" progId="">
                <p:embed/>
              </p:oleObj>
            </a:graphicData>
          </a:graphic>
        </p:graphicFrame>
        <p:sp>
          <p:nvSpPr>
            <p:cNvPr id="438" name="Text Box 439"/>
            <p:cNvSpPr txBox="1">
              <a:spLocks noChangeArrowheads="1"/>
            </p:cNvSpPr>
            <p:nvPr/>
          </p:nvSpPr>
          <p:spPr bwMode="auto">
            <a:xfrm>
              <a:off x="4327" y="2390"/>
              <a:ext cx="289" cy="404"/>
            </a:xfrm>
            <a:prstGeom prst="rect">
              <a:avLst/>
            </a:prstGeom>
            <a:noFill/>
            <a:ln w="9525" algn="ctr">
              <a:noFill/>
              <a:miter lim="800000"/>
              <a:headEnd/>
              <a:tailEnd/>
            </a:ln>
            <a:effectLst/>
          </p:spPr>
          <p:txBody>
            <a:bodyPr wrap="none">
              <a:spAutoFit/>
            </a:bodyPr>
            <a:lstStyle/>
            <a:p>
              <a:r>
                <a:rPr lang="en-US" sz="3600">
                  <a:solidFill>
                    <a:schemeClr val="hlink"/>
                  </a:solidFill>
                  <a:latin typeface="Courier New" pitchFamily="49" charset="0"/>
                </a:rPr>
                <a:t>!</a:t>
              </a:r>
            </a:p>
          </p:txBody>
        </p:sp>
      </p:grpSp>
      <p:sp>
        <p:nvSpPr>
          <p:cNvPr id="439" name="Line 440"/>
          <p:cNvSpPr>
            <a:spLocks noChangeShapeType="1"/>
          </p:cNvSpPr>
          <p:nvPr/>
        </p:nvSpPr>
        <p:spPr bwMode="auto">
          <a:xfrm flipH="1">
            <a:off x="1198563" y="3447447"/>
            <a:ext cx="1365250" cy="176213"/>
          </a:xfrm>
          <a:prstGeom prst="line">
            <a:avLst/>
          </a:prstGeom>
          <a:noFill/>
          <a:ln w="19050">
            <a:solidFill>
              <a:schemeClr val="hlink"/>
            </a:solidFill>
            <a:prstDash val="dash"/>
            <a:round/>
            <a:headEnd/>
            <a:tailEnd/>
          </a:ln>
          <a:effectLst/>
        </p:spPr>
        <p:txBody>
          <a:bodyPr wrap="none" anchor="ctr"/>
          <a:lstStyle/>
          <a:p>
            <a:endParaRPr lang="ru-RU"/>
          </a:p>
        </p:txBody>
      </p:sp>
      <p:sp>
        <p:nvSpPr>
          <p:cNvPr id="440" name="Line 441"/>
          <p:cNvSpPr>
            <a:spLocks noChangeShapeType="1"/>
          </p:cNvSpPr>
          <p:nvPr/>
        </p:nvSpPr>
        <p:spPr bwMode="auto">
          <a:xfrm flipH="1">
            <a:off x="1358900" y="3510947"/>
            <a:ext cx="2378075" cy="295275"/>
          </a:xfrm>
          <a:prstGeom prst="line">
            <a:avLst/>
          </a:prstGeom>
          <a:noFill/>
          <a:ln w="19050">
            <a:solidFill>
              <a:schemeClr val="hlink"/>
            </a:solidFill>
            <a:prstDash val="dash"/>
            <a:round/>
            <a:headEnd/>
            <a:tailEnd/>
          </a:ln>
          <a:effectLst/>
        </p:spPr>
        <p:txBody>
          <a:bodyPr wrap="none" anchor="ctr"/>
          <a:lstStyle/>
          <a:p>
            <a:endParaRPr lang="ru-RU"/>
          </a:p>
        </p:txBody>
      </p:sp>
      <p:sp>
        <p:nvSpPr>
          <p:cNvPr id="441" name="Line 443"/>
          <p:cNvSpPr>
            <a:spLocks noChangeShapeType="1"/>
          </p:cNvSpPr>
          <p:nvPr/>
        </p:nvSpPr>
        <p:spPr bwMode="auto">
          <a:xfrm flipH="1">
            <a:off x="1517650" y="3490310"/>
            <a:ext cx="3330575" cy="469900"/>
          </a:xfrm>
          <a:prstGeom prst="line">
            <a:avLst/>
          </a:prstGeom>
          <a:noFill/>
          <a:ln w="19050">
            <a:solidFill>
              <a:schemeClr val="hlink"/>
            </a:solidFill>
            <a:prstDash val="dash"/>
            <a:round/>
            <a:headEnd/>
            <a:tailEnd/>
          </a:ln>
          <a:effectLst/>
        </p:spPr>
        <p:txBody>
          <a:bodyPr wrap="none" anchor="ctr"/>
          <a:lstStyle/>
          <a:p>
            <a:endParaRPr lang="ru-RU"/>
          </a:p>
        </p:txBody>
      </p:sp>
      <p:sp>
        <p:nvSpPr>
          <p:cNvPr id="442" name="Line 444"/>
          <p:cNvSpPr>
            <a:spLocks noChangeShapeType="1"/>
          </p:cNvSpPr>
          <p:nvPr/>
        </p:nvSpPr>
        <p:spPr bwMode="auto">
          <a:xfrm flipH="1">
            <a:off x="1647825" y="3460147"/>
            <a:ext cx="4327525" cy="682625"/>
          </a:xfrm>
          <a:prstGeom prst="line">
            <a:avLst/>
          </a:prstGeom>
          <a:noFill/>
          <a:ln w="19050">
            <a:solidFill>
              <a:schemeClr val="hlink"/>
            </a:solidFill>
            <a:prstDash val="dash"/>
            <a:round/>
            <a:headEnd/>
            <a:tailEnd/>
          </a:ln>
          <a:effectLst/>
        </p:spPr>
        <p:txBody>
          <a:bodyPr wrap="none" anchor="ctr"/>
          <a:lstStyle/>
          <a:p>
            <a:endParaRPr lang="ru-RU"/>
          </a:p>
        </p:txBody>
      </p:sp>
      <p:sp>
        <p:nvSpPr>
          <p:cNvPr id="443" name="Text Box 445"/>
          <p:cNvSpPr txBox="1">
            <a:spLocks noChangeArrowheads="1"/>
          </p:cNvSpPr>
          <p:nvPr/>
        </p:nvSpPr>
        <p:spPr bwMode="auto">
          <a:xfrm>
            <a:off x="500063" y="3050572"/>
            <a:ext cx="1016000" cy="369332"/>
          </a:xfrm>
          <a:prstGeom prst="rect">
            <a:avLst/>
          </a:prstGeom>
          <a:noFill/>
          <a:ln w="9525" algn="ctr">
            <a:noFill/>
            <a:miter lim="800000"/>
            <a:headEnd/>
            <a:tailEnd/>
          </a:ln>
          <a:effectLst/>
        </p:spPr>
        <p:txBody>
          <a:bodyPr>
            <a:spAutoFit/>
          </a:bodyPr>
          <a:lstStyle/>
          <a:p>
            <a:r>
              <a:rPr lang="en-US" dirty="0" err="1" smtClean="0"/>
              <a:t>Errorlog</a:t>
            </a:r>
            <a:endParaRPr lang="en-US" dirty="0"/>
          </a:p>
        </p:txBody>
      </p:sp>
      <p:pic>
        <p:nvPicPr>
          <p:cNvPr id="444" name="Picture 447" descr="ASE FINAL LOGO - 2 copy"/>
          <p:cNvPicPr>
            <a:picLocks noChangeAspect="1" noChangeArrowheads="1"/>
          </p:cNvPicPr>
          <p:nvPr/>
        </p:nvPicPr>
        <p:blipFill>
          <a:blip r:embed="rId4" cstate="print"/>
          <a:srcRect/>
          <a:stretch>
            <a:fillRect/>
          </a:stretch>
        </p:blipFill>
        <p:spPr bwMode="auto">
          <a:xfrm>
            <a:off x="5902325" y="3599847"/>
            <a:ext cx="533400" cy="5334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Поддерживаемые платформы</a:t>
            </a:r>
            <a:endParaRPr lang="ru-RU" dirty="0"/>
          </a:p>
        </p:txBody>
      </p:sp>
      <p:sp>
        <p:nvSpPr>
          <p:cNvPr id="3" name="Текст 2"/>
          <p:cNvSpPr>
            <a:spLocks noGrp="1"/>
          </p:cNvSpPr>
          <p:nvPr>
            <p:ph type="body" sz="quarter" idx="13"/>
          </p:nvPr>
        </p:nvSpPr>
        <p:spPr>
          <a:xfrm>
            <a:off x="512824" y="970254"/>
            <a:ext cx="8275575" cy="553998"/>
          </a:xfrm>
        </p:spPr>
        <p:txBody>
          <a:bodyPr>
            <a:normAutofit/>
          </a:bodyPr>
          <a:lstStyle/>
          <a:p>
            <a:r>
              <a:rPr lang="ru-RU" sz="2400" dirty="0" smtClean="0">
                <a:solidFill>
                  <a:schemeClr val="accent4"/>
                </a:solidFill>
              </a:rPr>
              <a:t>Поддерживаются только 64-битные платформы</a:t>
            </a:r>
            <a:endParaRPr lang="ru-RU" sz="2400" dirty="0">
              <a:solidFill>
                <a:schemeClr val="accent4"/>
              </a:solidFill>
            </a:endParaRPr>
          </a:p>
        </p:txBody>
      </p:sp>
      <p:sp>
        <p:nvSpPr>
          <p:cNvPr id="4" name="Текст 3"/>
          <p:cNvSpPr>
            <a:spLocks noGrp="1"/>
          </p:cNvSpPr>
          <p:nvPr>
            <p:ph type="body" sz="quarter" idx="14"/>
          </p:nvPr>
        </p:nvSpPr>
        <p:spPr>
          <a:xfrm>
            <a:off x="4565938" y="1698167"/>
            <a:ext cx="4222462" cy="4657261"/>
          </a:xfrm>
        </p:spPr>
        <p:txBody>
          <a:bodyPr/>
          <a:lstStyle/>
          <a:p>
            <a:pPr>
              <a:spcAft>
                <a:spcPts val="1200"/>
              </a:spcAft>
              <a:buNone/>
            </a:pPr>
            <a:r>
              <a:rPr lang="en-US" b="1" dirty="0" smtClean="0">
                <a:solidFill>
                  <a:schemeClr val="accent5"/>
                </a:solidFill>
              </a:rPr>
              <a:t>RISC UNIX </a:t>
            </a:r>
            <a:r>
              <a:rPr lang="ru-RU" b="1" dirty="0" smtClean="0">
                <a:solidFill>
                  <a:schemeClr val="accent5"/>
                </a:solidFill>
              </a:rPr>
              <a:t>архитектура</a:t>
            </a:r>
          </a:p>
          <a:p>
            <a:pPr>
              <a:buNone/>
            </a:pPr>
            <a:r>
              <a:rPr lang="en-US" b="1" dirty="0" smtClean="0"/>
              <a:t>Solaris SPARC 64-bit</a:t>
            </a:r>
          </a:p>
          <a:p>
            <a:pPr lvl="1"/>
            <a:r>
              <a:rPr lang="en-US" sz="2000" dirty="0" smtClean="0"/>
              <a:t>Solaris</a:t>
            </a:r>
            <a:r>
              <a:rPr lang="ru-RU" sz="2000" dirty="0" smtClean="0"/>
              <a:t> </a:t>
            </a:r>
            <a:r>
              <a:rPr lang="en-US" sz="2000" dirty="0" smtClean="0"/>
              <a:t>9</a:t>
            </a:r>
          </a:p>
          <a:p>
            <a:pPr lvl="1"/>
            <a:r>
              <a:rPr lang="en-US" sz="2000" dirty="0" smtClean="0"/>
              <a:t>Solaris10</a:t>
            </a:r>
          </a:p>
          <a:p>
            <a:pPr>
              <a:buNone/>
            </a:pPr>
            <a:r>
              <a:rPr lang="en-US" b="1" dirty="0" smtClean="0"/>
              <a:t>IBM AIX (</a:t>
            </a:r>
            <a:r>
              <a:rPr lang="en-US" b="1" dirty="0" err="1" smtClean="0"/>
              <a:t>pSeries</a:t>
            </a:r>
            <a:r>
              <a:rPr lang="en-US" b="1" dirty="0" smtClean="0"/>
              <a:t>)</a:t>
            </a:r>
          </a:p>
          <a:p>
            <a:pPr lvl="1"/>
            <a:r>
              <a:rPr lang="en-US" sz="2000" dirty="0" smtClean="0"/>
              <a:t>AIX</a:t>
            </a:r>
            <a:r>
              <a:rPr lang="ru-RU" sz="2000" dirty="0" smtClean="0"/>
              <a:t> 6.1</a:t>
            </a:r>
            <a:endParaRPr lang="en-US" sz="2000" dirty="0" smtClean="0"/>
          </a:p>
          <a:p>
            <a:pPr>
              <a:buNone/>
            </a:pPr>
            <a:r>
              <a:rPr lang="en-US" b="1" dirty="0" smtClean="0"/>
              <a:t>HP-UX</a:t>
            </a:r>
            <a:r>
              <a:rPr lang="ru-RU" b="1" dirty="0" smtClean="0"/>
              <a:t> </a:t>
            </a:r>
            <a:r>
              <a:rPr lang="en-US" b="1" dirty="0" smtClean="0"/>
              <a:t>(Itanium)</a:t>
            </a:r>
          </a:p>
          <a:p>
            <a:pPr lvl="1"/>
            <a:r>
              <a:rPr lang="en-US" sz="2000" dirty="0" smtClean="0"/>
              <a:t>HP-UX</a:t>
            </a:r>
            <a:r>
              <a:rPr lang="ru-RU" sz="2000" dirty="0" smtClean="0"/>
              <a:t> 11.31</a:t>
            </a:r>
          </a:p>
          <a:p>
            <a:endParaRPr lang="ru-RU" dirty="0"/>
          </a:p>
        </p:txBody>
      </p:sp>
      <p:sp>
        <p:nvSpPr>
          <p:cNvPr id="5" name="Текст 3"/>
          <p:cNvSpPr txBox="1">
            <a:spLocks/>
          </p:cNvSpPr>
          <p:nvPr/>
        </p:nvSpPr>
        <p:spPr>
          <a:xfrm>
            <a:off x="512825" y="1665509"/>
            <a:ext cx="3569318" cy="4657261"/>
          </a:xfrm>
          <a:prstGeom prst="rect">
            <a:avLst/>
          </a:prstGeom>
        </p:spPr>
        <p:txBody>
          <a:bodyPr/>
          <a:lstStyle/>
          <a:p>
            <a:pPr marL="228600" marR="0" lvl="0" indent="-228600" algn="l" defTabSz="914400" rtl="0" eaLnBrk="1" fontAlgn="auto" latinLnBrk="0" hangingPunct="1">
              <a:lnSpc>
                <a:spcPct val="100000"/>
              </a:lnSpc>
              <a:spcBef>
                <a:spcPct val="20000"/>
              </a:spcBef>
              <a:spcAft>
                <a:spcPts val="1200"/>
              </a:spcAft>
              <a:buClrTx/>
              <a:buSzTx/>
              <a:tabLst/>
              <a:defRPr/>
            </a:pPr>
            <a:r>
              <a:rPr kumimoji="0" lang="en-US" sz="2400" b="1" i="0" u="none" strike="noStrike" kern="1200" cap="none" spc="0" normalizeH="0" baseline="0" noProof="0" dirty="0" smtClean="0">
                <a:ln>
                  <a:noFill/>
                </a:ln>
                <a:solidFill>
                  <a:schemeClr val="accent5"/>
                </a:solidFill>
                <a:effectLst/>
                <a:uLnTx/>
                <a:uFillTx/>
                <a:latin typeface="+mn-lt"/>
                <a:ea typeface="+mn-ea"/>
                <a:cs typeface="+mn-cs"/>
              </a:rPr>
              <a:t>Intel/AMD  </a:t>
            </a:r>
            <a:r>
              <a:rPr kumimoji="0" lang="ru-RU" sz="2400" b="1" i="0" u="none" strike="noStrike" kern="1200" cap="none" spc="0" normalizeH="0" baseline="0" noProof="0" dirty="0" smtClean="0">
                <a:ln>
                  <a:noFill/>
                </a:ln>
                <a:solidFill>
                  <a:schemeClr val="accent5"/>
                </a:solidFill>
                <a:effectLst/>
                <a:uLnTx/>
                <a:uFillTx/>
                <a:latin typeface="+mn-lt"/>
                <a:ea typeface="+mn-ea"/>
                <a:cs typeface="+mn-cs"/>
              </a:rPr>
              <a:t>архитектура</a:t>
            </a:r>
            <a:endParaRPr kumimoji="0" lang="en-US" sz="2400" b="1" i="0" u="none" strike="noStrike" kern="1200" cap="none" spc="0" normalizeH="0" baseline="0" noProof="0" dirty="0" smtClean="0">
              <a:ln>
                <a:noFill/>
              </a:ln>
              <a:solidFill>
                <a:schemeClr val="accent5"/>
              </a:solidFill>
              <a:effectLst/>
              <a:uLnTx/>
              <a:uFillTx/>
              <a:latin typeface="+mn-lt"/>
              <a:ea typeface="+mn-ea"/>
              <a:cs typeface="+mn-cs"/>
            </a:endParaRPr>
          </a:p>
          <a:p>
            <a:pPr marL="228600" marR="0" lvl="0" indent="-2286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Linux 64-bit</a:t>
            </a:r>
          </a:p>
          <a:p>
            <a:pPr marL="571500" lvl="1" indent="-228600">
              <a:spcBef>
                <a:spcPct val="20000"/>
              </a:spcBef>
              <a:buSzPct val="80000"/>
              <a:buFont typeface="Wingdings" pitchFamily="2" charset="2"/>
              <a:buChar cha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RHEL 4.5</a:t>
            </a:r>
          </a:p>
          <a:p>
            <a:pPr marL="571500" lvl="1" indent="-228600">
              <a:spcBef>
                <a:spcPct val="20000"/>
              </a:spcBef>
              <a:buSzPct val="80000"/>
              <a:buFont typeface="Wingdings" pitchFamily="2" charset="2"/>
              <a:buChar char="§"/>
            </a:pPr>
            <a:r>
              <a:rPr lang="en-US" sz="2000" dirty="0" smtClean="0">
                <a:solidFill>
                  <a:schemeClr val="tx2"/>
                </a:solidFill>
              </a:rPr>
              <a:t>RHEL </a:t>
            </a:r>
            <a:r>
              <a:rPr lang="ru-RU" sz="2000" dirty="0" smtClean="0">
                <a:solidFill>
                  <a:schemeClr val="tx2"/>
                </a:solidFill>
              </a:rPr>
              <a:t>5.1</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571500" lvl="1" indent="-228600">
              <a:spcBef>
                <a:spcPct val="20000"/>
              </a:spcBef>
              <a:buSzPct val="80000"/>
              <a:buFont typeface="Wingdings" pitchFamily="2" charset="2"/>
              <a:buChar cha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SLES 9.3</a:t>
            </a:r>
          </a:p>
          <a:p>
            <a:pPr marL="571500" lvl="1" indent="-228600">
              <a:spcBef>
                <a:spcPct val="20000"/>
              </a:spcBef>
              <a:buSzPct val="80000"/>
              <a:buFont typeface="Wingdings" pitchFamily="2" charset="2"/>
              <a:buChar char="§"/>
            </a:pPr>
            <a:r>
              <a:rPr lang="en-US" sz="2000" dirty="0" smtClean="0">
                <a:solidFill>
                  <a:schemeClr val="tx2"/>
                </a:solidFill>
              </a:rPr>
              <a:t>SLES 10.1</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114300" indent="-228600">
              <a:spcBef>
                <a:spcPct val="20000"/>
              </a:spcBef>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Solaris x64</a:t>
            </a:r>
          </a:p>
          <a:p>
            <a:pPr marL="571500" lvl="1" indent="-228600">
              <a:spcBef>
                <a:spcPct val="20000"/>
              </a:spcBef>
              <a:buSzPct val="80000"/>
              <a:buFont typeface="Wingdings" pitchFamily="2" charset="2"/>
              <a:buChar cha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Solaris 10</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Требования к </a:t>
            </a:r>
            <a:r>
              <a:rPr lang="en-US" dirty="0" smtClean="0"/>
              <a:t>H/W</a:t>
            </a:r>
            <a:endParaRPr lang="ru-RU" dirty="0"/>
          </a:p>
        </p:txBody>
      </p:sp>
      <p:sp>
        <p:nvSpPr>
          <p:cNvPr id="3" name="Текст 2"/>
          <p:cNvSpPr>
            <a:spLocks noGrp="1"/>
          </p:cNvSpPr>
          <p:nvPr>
            <p:ph type="body" sz="quarter" idx="15"/>
          </p:nvPr>
        </p:nvSpPr>
        <p:spPr>
          <a:xfrm>
            <a:off x="512824" y="1262968"/>
            <a:ext cx="8275575" cy="5052107"/>
          </a:xfrm>
        </p:spPr>
        <p:txBody>
          <a:bodyPr/>
          <a:lstStyle/>
          <a:p>
            <a:pPr>
              <a:lnSpc>
                <a:spcPct val="90000"/>
              </a:lnSpc>
            </a:pPr>
            <a:r>
              <a:rPr lang="ru-RU" sz="2000" b="1" dirty="0" smtClean="0"/>
              <a:t>Оборудование и ОС</a:t>
            </a:r>
            <a:endParaRPr lang="en-US" sz="2000" b="1" dirty="0" smtClean="0"/>
          </a:p>
          <a:p>
            <a:pPr lvl="1">
              <a:lnSpc>
                <a:spcPct val="90000"/>
              </a:lnSpc>
            </a:pPr>
            <a:r>
              <a:rPr lang="ru-RU" sz="1800" dirty="0" smtClean="0"/>
              <a:t>Все узлы должны иметь одну платформу и ОС</a:t>
            </a:r>
            <a:endParaRPr lang="en-US" sz="1800" dirty="0" smtClean="0"/>
          </a:p>
          <a:p>
            <a:pPr lvl="1">
              <a:lnSpc>
                <a:spcPct val="90000"/>
              </a:lnSpc>
            </a:pPr>
            <a:r>
              <a:rPr lang="ru-RU" sz="1800" dirty="0" smtClean="0"/>
              <a:t>Наполнение может отличаться (ОЗУ</a:t>
            </a:r>
            <a:r>
              <a:rPr lang="en-US" sz="1800" dirty="0" smtClean="0"/>
              <a:t>, </a:t>
            </a:r>
            <a:r>
              <a:rPr lang="ru-RU" sz="1800" dirty="0" smtClean="0"/>
              <a:t>процессоры</a:t>
            </a:r>
            <a:r>
              <a:rPr lang="en-US" sz="1800" dirty="0" smtClean="0"/>
              <a:t>)</a:t>
            </a:r>
            <a:endParaRPr lang="ru-RU" sz="1800" dirty="0" smtClean="0"/>
          </a:p>
          <a:p>
            <a:pPr lvl="1">
              <a:lnSpc>
                <a:spcPct val="90000"/>
              </a:lnSpc>
            </a:pPr>
            <a:r>
              <a:rPr lang="ru-RU" sz="1800" dirty="0" smtClean="0"/>
              <a:t>Процессор</a:t>
            </a:r>
            <a:r>
              <a:rPr lang="en-US" sz="1800" dirty="0" smtClean="0"/>
              <a:t>: </a:t>
            </a:r>
            <a:r>
              <a:rPr lang="ru-RU" sz="1800" dirty="0" smtClean="0"/>
              <a:t>желательно не менее 4 ядер</a:t>
            </a:r>
          </a:p>
          <a:p>
            <a:pPr lvl="1">
              <a:lnSpc>
                <a:spcPct val="90000"/>
              </a:lnSpc>
            </a:pPr>
            <a:r>
              <a:rPr lang="ru-RU" sz="1800" dirty="0" smtClean="0"/>
              <a:t>ОЗУ: не менее 4ГБ / 1 ядро</a:t>
            </a:r>
            <a:endParaRPr lang="en-US" sz="1800" dirty="0" smtClean="0"/>
          </a:p>
          <a:p>
            <a:pPr>
              <a:lnSpc>
                <a:spcPct val="90000"/>
              </a:lnSpc>
            </a:pPr>
            <a:r>
              <a:rPr lang="ru-RU" sz="2000" b="1" dirty="0" smtClean="0"/>
              <a:t>Сеть – не менее 3 интерфейсов</a:t>
            </a:r>
          </a:p>
          <a:p>
            <a:pPr lvl="1">
              <a:lnSpc>
                <a:spcPct val="90000"/>
              </a:lnSpc>
            </a:pPr>
            <a:r>
              <a:rPr lang="en-US" sz="1800" dirty="0" smtClean="0"/>
              <a:t>2 </a:t>
            </a:r>
            <a:r>
              <a:rPr lang="ru-RU" sz="1800" dirty="0" smtClean="0"/>
              <a:t>внутренних - для самого кластера</a:t>
            </a:r>
          </a:p>
          <a:p>
            <a:pPr lvl="2">
              <a:lnSpc>
                <a:spcPct val="90000"/>
              </a:lnSpc>
            </a:pPr>
            <a:r>
              <a:rPr lang="ru-RU" sz="1600" dirty="0" smtClean="0"/>
              <a:t>Основной и резервный, не менее 1ГБит, лучше 10 Гбит</a:t>
            </a:r>
          </a:p>
          <a:p>
            <a:pPr lvl="2">
              <a:lnSpc>
                <a:spcPct val="90000"/>
              </a:lnSpc>
            </a:pPr>
            <a:r>
              <a:rPr lang="ru-RU" sz="1600" dirty="0" smtClean="0"/>
              <a:t>Коммутация через </a:t>
            </a:r>
            <a:r>
              <a:rPr lang="en-US" sz="1600" dirty="0" smtClean="0"/>
              <a:t>Switch (</a:t>
            </a:r>
            <a:r>
              <a:rPr lang="ru-RU" sz="1600" dirty="0" smtClean="0"/>
              <a:t>не </a:t>
            </a:r>
            <a:r>
              <a:rPr lang="en-US" sz="1600" dirty="0" smtClean="0"/>
              <a:t>router!)</a:t>
            </a:r>
            <a:endParaRPr lang="ru-RU" sz="1600" dirty="0" smtClean="0"/>
          </a:p>
          <a:p>
            <a:pPr lvl="1">
              <a:lnSpc>
                <a:spcPct val="90000"/>
              </a:lnSpc>
            </a:pPr>
            <a:r>
              <a:rPr lang="en-US" sz="1800" dirty="0" smtClean="0"/>
              <a:t>1</a:t>
            </a:r>
            <a:r>
              <a:rPr lang="ru-RU" sz="1800" dirty="0" smtClean="0"/>
              <a:t> или более внешних – для пользователей</a:t>
            </a:r>
            <a:endParaRPr lang="en-US" sz="1800" dirty="0" smtClean="0"/>
          </a:p>
          <a:p>
            <a:pPr>
              <a:lnSpc>
                <a:spcPct val="90000"/>
              </a:lnSpc>
            </a:pPr>
            <a:r>
              <a:rPr lang="ru-RU" sz="2000" b="1" dirty="0" smtClean="0"/>
              <a:t>Дисковая система – </a:t>
            </a:r>
            <a:r>
              <a:rPr lang="en-US" sz="2000" b="1" dirty="0" smtClean="0"/>
              <a:t>SAN</a:t>
            </a:r>
            <a:r>
              <a:rPr lang="ru-RU" sz="2000" b="1" dirty="0" smtClean="0"/>
              <a:t> с общим доступом</a:t>
            </a:r>
            <a:endParaRPr lang="en-US" sz="2000" b="1" dirty="0" smtClean="0"/>
          </a:p>
          <a:p>
            <a:pPr lvl="1">
              <a:lnSpc>
                <a:spcPct val="90000"/>
              </a:lnSpc>
            </a:pPr>
            <a:r>
              <a:rPr lang="ru-RU" sz="1800" dirty="0" smtClean="0"/>
              <a:t>Для данных и кворума - </a:t>
            </a:r>
            <a:r>
              <a:rPr lang="en-US" sz="1800" dirty="0" smtClean="0"/>
              <a:t>RAW</a:t>
            </a:r>
          </a:p>
          <a:p>
            <a:pPr lvl="2">
              <a:lnSpc>
                <a:spcPct val="90000"/>
              </a:lnSpc>
            </a:pPr>
            <a:r>
              <a:rPr lang="ru-RU" sz="1600" dirty="0" smtClean="0"/>
              <a:t>Д.б. </a:t>
            </a:r>
            <a:r>
              <a:rPr lang="en-US" sz="1600" dirty="0" smtClean="0"/>
              <a:t>SCSI-3 PGR </a:t>
            </a:r>
            <a:r>
              <a:rPr lang="ru-RU" sz="1600" dirty="0" smtClean="0"/>
              <a:t>для</a:t>
            </a:r>
            <a:r>
              <a:rPr lang="en-US" sz="1600" dirty="0" smtClean="0"/>
              <a:t> IO fencing</a:t>
            </a:r>
          </a:p>
          <a:p>
            <a:pPr lvl="1">
              <a:lnSpc>
                <a:spcPct val="90000"/>
              </a:lnSpc>
            </a:pPr>
            <a:r>
              <a:rPr lang="ru-RU" sz="1800" dirty="0" smtClean="0"/>
              <a:t>Для </a:t>
            </a:r>
            <a:r>
              <a:rPr lang="en-US" sz="1800" dirty="0" smtClean="0"/>
              <a:t>$SYBASE</a:t>
            </a:r>
            <a:r>
              <a:rPr lang="ru-RU" sz="1800" dirty="0" smtClean="0"/>
              <a:t> - можно </a:t>
            </a:r>
            <a:r>
              <a:rPr lang="en-US" sz="1800" dirty="0" smtClean="0"/>
              <a:t>CFS </a:t>
            </a:r>
            <a:r>
              <a:rPr lang="ru-RU" sz="1800" dirty="0" smtClean="0"/>
              <a:t>или</a:t>
            </a:r>
            <a:r>
              <a:rPr lang="en-US" sz="1800" dirty="0" smtClean="0"/>
              <a:t> NFS </a:t>
            </a:r>
          </a:p>
          <a:p>
            <a:pPr lvl="2">
              <a:lnSpc>
                <a:spcPct val="90000"/>
              </a:lnSpc>
            </a:pPr>
            <a:r>
              <a:rPr lang="ru-RU" sz="1600" dirty="0" smtClean="0"/>
              <a:t>Если</a:t>
            </a:r>
            <a:r>
              <a:rPr lang="en-US" sz="1600" dirty="0" smtClean="0"/>
              <a:t> NFS, </a:t>
            </a:r>
            <a:r>
              <a:rPr lang="ru-RU" sz="1600" dirty="0" smtClean="0"/>
              <a:t>то д.б. отказоустойчивым</a:t>
            </a:r>
          </a:p>
          <a:p>
            <a:pPr lvl="2">
              <a:lnSpc>
                <a:spcPct val="90000"/>
              </a:lnSpc>
            </a:pPr>
            <a:r>
              <a:rPr lang="ru-RU" sz="1600" dirty="0" smtClean="0"/>
              <a:t>Возможно локальное размещение (файловая система)</a:t>
            </a:r>
          </a:p>
          <a:p>
            <a:pPr lvl="1">
              <a:lnSpc>
                <a:spcPct val="90000"/>
              </a:lnSpc>
            </a:pPr>
            <a:r>
              <a:rPr lang="ru-RU" sz="1800" dirty="0" smtClean="0"/>
              <a:t>Использование </a:t>
            </a:r>
            <a:r>
              <a:rPr lang="en-US" sz="1800" dirty="0" smtClean="0"/>
              <a:t>Volume Manager </a:t>
            </a:r>
            <a:endParaRPr lang="ru-RU" sz="1800" dirty="0" smtClean="0"/>
          </a:p>
          <a:p>
            <a:pPr lvl="2">
              <a:lnSpc>
                <a:spcPct val="90000"/>
              </a:lnSpc>
            </a:pPr>
            <a:r>
              <a:rPr lang="en-US" sz="1600" dirty="0" err="1" smtClean="0"/>
              <a:t>Veritas</a:t>
            </a:r>
            <a:r>
              <a:rPr lang="en-US" sz="1600" dirty="0" smtClean="0"/>
              <a:t> Storage Foundation for Sybase ASE CE</a:t>
            </a:r>
          </a:p>
        </p:txBody>
      </p:sp>
      <p:pic>
        <p:nvPicPr>
          <p:cNvPr id="4" name="Picture 7" descr="g6_g5"/>
          <p:cNvPicPr>
            <a:picLocks noChangeAspect="1" noChangeArrowheads="1"/>
          </p:cNvPicPr>
          <p:nvPr/>
        </p:nvPicPr>
        <p:blipFill>
          <a:blip r:embed="rId2" cstate="print"/>
          <a:srcRect/>
          <a:stretch>
            <a:fillRect/>
          </a:stretch>
        </p:blipFill>
        <p:spPr bwMode="auto">
          <a:xfrm>
            <a:off x="6797453" y="1394730"/>
            <a:ext cx="673100" cy="1368425"/>
          </a:xfrm>
          <a:prstGeom prst="rect">
            <a:avLst/>
          </a:prstGeom>
          <a:noFill/>
        </p:spPr>
      </p:pic>
      <p:pic>
        <p:nvPicPr>
          <p:cNvPr id="5" name="Picture 9"/>
          <p:cNvPicPr>
            <a:picLocks noChangeAspect="1" noChangeArrowheads="1"/>
          </p:cNvPicPr>
          <p:nvPr/>
        </p:nvPicPr>
        <p:blipFill>
          <a:blip r:embed="rId3" cstate="print"/>
          <a:srcRect/>
          <a:stretch>
            <a:fillRect/>
          </a:stretch>
        </p:blipFill>
        <p:spPr bwMode="auto">
          <a:xfrm>
            <a:off x="7016528" y="4725305"/>
            <a:ext cx="957262" cy="1370013"/>
          </a:xfrm>
          <a:prstGeom prst="rect">
            <a:avLst/>
          </a:prstGeom>
          <a:noFill/>
          <a:ln w="9525">
            <a:noFill/>
            <a:miter lim="800000"/>
            <a:headEnd/>
            <a:tailEnd/>
          </a:ln>
          <a:effectLst/>
        </p:spPr>
      </p:pic>
      <p:pic>
        <p:nvPicPr>
          <p:cNvPr id="6" name="Picture 78" descr="photo3"/>
          <p:cNvPicPr>
            <a:picLocks noChangeAspect="1" noChangeArrowheads="1"/>
          </p:cNvPicPr>
          <p:nvPr/>
        </p:nvPicPr>
        <p:blipFill>
          <a:blip r:embed="rId4" cstate="print"/>
          <a:srcRect/>
          <a:stretch>
            <a:fillRect/>
          </a:stretch>
        </p:blipFill>
        <p:spPr bwMode="gray">
          <a:xfrm>
            <a:off x="6933978" y="3155268"/>
            <a:ext cx="1050925" cy="1260475"/>
          </a:xfrm>
          <a:prstGeom prst="rect">
            <a:avLst/>
          </a:prstGeom>
          <a:noFill/>
          <a:ln w="9525">
            <a:noFill/>
            <a:miter lim="800000"/>
            <a:headEnd/>
            <a:tailEnd/>
          </a:ln>
        </p:spPr>
      </p:pic>
      <p:pic>
        <p:nvPicPr>
          <p:cNvPr id="7" name="Picture 11" descr="Superdome 2"/>
          <p:cNvPicPr>
            <a:picLocks noChangeAspect="1" noChangeArrowheads="1"/>
          </p:cNvPicPr>
          <p:nvPr/>
        </p:nvPicPr>
        <p:blipFill>
          <a:blip r:embed="rId5" cstate="print"/>
          <a:srcRect l="6459" r="11874" b="3947"/>
          <a:stretch>
            <a:fillRect/>
          </a:stretch>
        </p:blipFill>
        <p:spPr bwMode="auto">
          <a:xfrm>
            <a:off x="7676928" y="1393143"/>
            <a:ext cx="622300" cy="1390650"/>
          </a:xfrm>
          <a:prstGeom prst="rect">
            <a:avLst/>
          </a:prstGeom>
          <a:noFill/>
        </p:spPr>
      </p:pic>
      <p:sp>
        <p:nvSpPr>
          <p:cNvPr id="8" name="Text Box 12"/>
          <p:cNvSpPr txBox="1">
            <a:spLocks noChangeArrowheads="1"/>
          </p:cNvSpPr>
          <p:nvPr/>
        </p:nvSpPr>
        <p:spPr bwMode="auto">
          <a:xfrm>
            <a:off x="8394478" y="1759855"/>
            <a:ext cx="676595" cy="461665"/>
          </a:xfrm>
          <a:prstGeom prst="rect">
            <a:avLst/>
          </a:prstGeom>
          <a:noFill/>
          <a:ln w="9525" algn="ctr">
            <a:noFill/>
            <a:miter lim="800000"/>
            <a:headEnd/>
            <a:tailEnd/>
          </a:ln>
          <a:effectLst/>
        </p:spPr>
        <p:txBody>
          <a:bodyPr wrap="none">
            <a:spAutoFit/>
          </a:bodyPr>
          <a:lstStyle/>
          <a:p>
            <a:r>
              <a:rPr lang="ru-RU" sz="2400" dirty="0" smtClean="0">
                <a:solidFill>
                  <a:schemeClr val="hlink"/>
                </a:solidFill>
              </a:rPr>
              <a:t>НЕТ</a:t>
            </a:r>
            <a:endParaRPr lang="en-US" sz="2400" dirty="0">
              <a:solidFill>
                <a:schemeClr val="hlink"/>
              </a:solidFill>
            </a:endParaRPr>
          </a:p>
        </p:txBody>
      </p:sp>
      <p:sp>
        <p:nvSpPr>
          <p:cNvPr id="9" name="Text Box 13"/>
          <p:cNvSpPr txBox="1">
            <a:spLocks noChangeArrowheads="1"/>
          </p:cNvSpPr>
          <p:nvPr/>
        </p:nvSpPr>
        <p:spPr bwMode="auto">
          <a:xfrm>
            <a:off x="8318278" y="3423555"/>
            <a:ext cx="561372" cy="461665"/>
          </a:xfrm>
          <a:prstGeom prst="rect">
            <a:avLst/>
          </a:prstGeom>
          <a:noFill/>
          <a:ln w="9525" algn="ctr">
            <a:noFill/>
            <a:miter lim="800000"/>
            <a:headEnd/>
            <a:tailEnd/>
          </a:ln>
          <a:effectLst/>
        </p:spPr>
        <p:txBody>
          <a:bodyPr wrap="none">
            <a:spAutoFit/>
          </a:bodyPr>
          <a:lstStyle/>
          <a:p>
            <a:r>
              <a:rPr lang="ru-RU" sz="2400" dirty="0" smtClean="0">
                <a:solidFill>
                  <a:srgbClr val="006600"/>
                </a:solidFill>
              </a:rPr>
              <a:t>ДА</a:t>
            </a:r>
            <a:endParaRPr lang="en-US" sz="2400" dirty="0">
              <a:solidFill>
                <a:srgbClr val="006600"/>
              </a:solidFill>
            </a:endParaRPr>
          </a:p>
        </p:txBody>
      </p:sp>
      <p:sp>
        <p:nvSpPr>
          <p:cNvPr id="10" name="Text Box 14"/>
          <p:cNvSpPr txBox="1">
            <a:spLocks noChangeArrowheads="1"/>
          </p:cNvSpPr>
          <p:nvPr/>
        </p:nvSpPr>
        <p:spPr bwMode="auto">
          <a:xfrm>
            <a:off x="8394478" y="5079318"/>
            <a:ext cx="561372" cy="461665"/>
          </a:xfrm>
          <a:prstGeom prst="rect">
            <a:avLst/>
          </a:prstGeom>
          <a:noFill/>
          <a:ln w="9525" algn="ctr">
            <a:noFill/>
            <a:miter lim="800000"/>
            <a:headEnd/>
            <a:tailEnd/>
          </a:ln>
          <a:effectLst/>
        </p:spPr>
        <p:txBody>
          <a:bodyPr wrap="none">
            <a:spAutoFit/>
          </a:bodyPr>
          <a:lstStyle/>
          <a:p>
            <a:r>
              <a:rPr lang="ru-RU" sz="2400" dirty="0" smtClean="0">
                <a:solidFill>
                  <a:srgbClr val="006600"/>
                </a:solidFill>
              </a:rPr>
              <a:t>ДА</a:t>
            </a:r>
            <a:endParaRPr lang="en-US" sz="2400" dirty="0">
              <a:solidFill>
                <a:srgbClr val="006600"/>
              </a:solidFill>
            </a:endParaRPr>
          </a:p>
        </p:txBody>
      </p:sp>
      <p:sp>
        <p:nvSpPr>
          <p:cNvPr id="11" name="AutoShape 15"/>
          <p:cNvSpPr>
            <a:spLocks noChangeArrowheads="1"/>
          </p:cNvSpPr>
          <p:nvPr/>
        </p:nvSpPr>
        <p:spPr bwMode="auto">
          <a:xfrm>
            <a:off x="6611715" y="1262968"/>
            <a:ext cx="1820863" cy="16478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0000">
              <a:alpha val="50000"/>
            </a:srgbClr>
          </a:solidFill>
          <a:ln w="9525" algn="ctr">
            <a:no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Схема подключения</a:t>
            </a:r>
            <a:endParaRPr lang="ru-RU" dirty="0"/>
          </a:p>
        </p:txBody>
      </p:sp>
      <p:graphicFrame>
        <p:nvGraphicFramePr>
          <p:cNvPr id="4" name="Object 2"/>
          <p:cNvGraphicFramePr>
            <a:graphicFrameLocks noChangeAspect="1"/>
          </p:cNvGraphicFramePr>
          <p:nvPr/>
        </p:nvGraphicFramePr>
        <p:xfrm>
          <a:off x="758825" y="1531938"/>
          <a:ext cx="7510463" cy="3962400"/>
        </p:xfrm>
        <a:graphic>
          <a:graphicData uri="http://schemas.openxmlformats.org/presentationml/2006/ole">
            <p:oleObj spid="_x0000_s5122" name="Visio" r:id="rId3" imgW="7510105" imgH="3962579" progId="Visio.Drawing.11">
              <p:embed/>
            </p:oleObj>
          </a:graphicData>
        </a:graphic>
      </p:graphicFrame>
      <p:sp>
        <p:nvSpPr>
          <p:cNvPr id="5" name="Rectangle 8"/>
          <p:cNvSpPr>
            <a:spLocks noChangeArrowheads="1"/>
          </p:cNvSpPr>
          <p:nvPr/>
        </p:nvSpPr>
        <p:spPr bwMode="auto">
          <a:xfrm>
            <a:off x="633413" y="6007100"/>
            <a:ext cx="1895475" cy="304800"/>
          </a:xfrm>
          <a:prstGeom prst="rect">
            <a:avLst/>
          </a:prstGeom>
          <a:solidFill>
            <a:srgbClr val="66CCFF"/>
          </a:solidFill>
          <a:ln w="9525">
            <a:noFill/>
            <a:miter lim="800000"/>
            <a:headEnd/>
            <a:tailEnd/>
          </a:ln>
        </p:spPr>
        <p:txBody>
          <a:bodyPr wrap="none" anchor="ctr"/>
          <a:lstStyle/>
          <a:p>
            <a:r>
              <a:rPr lang="en-US" sz="1800">
                <a:solidFill>
                  <a:schemeClr val="bg1"/>
                </a:solidFill>
              </a:rPr>
              <a:t>Primary Private</a:t>
            </a:r>
          </a:p>
        </p:txBody>
      </p:sp>
      <p:sp>
        <p:nvSpPr>
          <p:cNvPr id="6" name="Rectangle 9"/>
          <p:cNvSpPr>
            <a:spLocks noChangeArrowheads="1"/>
          </p:cNvSpPr>
          <p:nvPr/>
        </p:nvSpPr>
        <p:spPr bwMode="auto">
          <a:xfrm>
            <a:off x="2636838" y="6007100"/>
            <a:ext cx="1927225" cy="304800"/>
          </a:xfrm>
          <a:prstGeom prst="rect">
            <a:avLst/>
          </a:prstGeom>
          <a:solidFill>
            <a:srgbClr val="0033CC"/>
          </a:solidFill>
          <a:ln w="9525">
            <a:noFill/>
            <a:miter lim="800000"/>
            <a:headEnd/>
            <a:tailEnd/>
          </a:ln>
        </p:spPr>
        <p:txBody>
          <a:bodyPr wrap="none" anchor="ctr"/>
          <a:lstStyle/>
          <a:p>
            <a:r>
              <a:rPr lang="en-US" sz="1800">
                <a:solidFill>
                  <a:schemeClr val="bg1"/>
                </a:solidFill>
              </a:rPr>
              <a:t>Secondary Private</a:t>
            </a:r>
          </a:p>
        </p:txBody>
      </p:sp>
      <p:sp>
        <p:nvSpPr>
          <p:cNvPr id="7" name="Rectangle 10"/>
          <p:cNvSpPr>
            <a:spLocks noChangeArrowheads="1"/>
          </p:cNvSpPr>
          <p:nvPr/>
        </p:nvSpPr>
        <p:spPr bwMode="auto">
          <a:xfrm>
            <a:off x="4683125" y="6008688"/>
            <a:ext cx="1927225" cy="304800"/>
          </a:xfrm>
          <a:prstGeom prst="rect">
            <a:avLst/>
          </a:prstGeom>
          <a:solidFill>
            <a:srgbClr val="006600"/>
          </a:solidFill>
          <a:ln w="9525">
            <a:noFill/>
            <a:miter lim="800000"/>
            <a:headEnd/>
            <a:tailEnd/>
          </a:ln>
        </p:spPr>
        <p:txBody>
          <a:bodyPr wrap="none" anchor="ctr"/>
          <a:lstStyle/>
          <a:p>
            <a:r>
              <a:rPr lang="en-US" sz="1800">
                <a:solidFill>
                  <a:schemeClr val="bg1"/>
                </a:solidFill>
              </a:rPr>
              <a:t>Public Network</a:t>
            </a:r>
          </a:p>
        </p:txBody>
      </p:sp>
      <p:sp>
        <p:nvSpPr>
          <p:cNvPr id="8" name="Rectangle 11"/>
          <p:cNvSpPr>
            <a:spLocks noChangeArrowheads="1"/>
          </p:cNvSpPr>
          <p:nvPr/>
        </p:nvSpPr>
        <p:spPr bwMode="auto">
          <a:xfrm>
            <a:off x="6750050" y="6008688"/>
            <a:ext cx="1927225" cy="304800"/>
          </a:xfrm>
          <a:prstGeom prst="rect">
            <a:avLst/>
          </a:prstGeom>
          <a:solidFill>
            <a:srgbClr val="CC0000"/>
          </a:solidFill>
          <a:ln w="9525">
            <a:noFill/>
            <a:miter lim="800000"/>
            <a:headEnd/>
            <a:tailEnd/>
          </a:ln>
        </p:spPr>
        <p:txBody>
          <a:bodyPr wrap="none" anchor="ctr"/>
          <a:lstStyle/>
          <a:p>
            <a:r>
              <a:rPr lang="en-US" sz="1800">
                <a:solidFill>
                  <a:schemeClr val="bg1"/>
                </a:solidFill>
              </a:rPr>
              <a:t>Storage Network</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Базы данных В кластере</a:t>
            </a:r>
            <a:endParaRPr lang="ru-RU" dirty="0"/>
          </a:p>
        </p:txBody>
      </p:sp>
      <p:sp>
        <p:nvSpPr>
          <p:cNvPr id="3" name="Текст 2"/>
          <p:cNvSpPr>
            <a:spLocks noGrp="1"/>
          </p:cNvSpPr>
          <p:nvPr>
            <p:ph type="body" sz="quarter" idx="15"/>
          </p:nvPr>
        </p:nvSpPr>
        <p:spPr>
          <a:xfrm>
            <a:off x="512824" y="1332411"/>
            <a:ext cx="8275575" cy="4982664"/>
          </a:xfrm>
        </p:spPr>
        <p:txBody>
          <a:bodyPr/>
          <a:lstStyle/>
          <a:p>
            <a:r>
              <a:rPr lang="ru-RU" sz="2000" b="1" dirty="0" smtClean="0"/>
              <a:t>Системные базы данных</a:t>
            </a:r>
            <a:endParaRPr lang="en-US" sz="2000" b="1" dirty="0" smtClean="0"/>
          </a:p>
          <a:p>
            <a:pPr lvl="1"/>
            <a:r>
              <a:rPr lang="ru-RU" sz="1800" dirty="0" smtClean="0"/>
              <a:t>Одна(1) совместно используемая копия:</a:t>
            </a:r>
            <a:r>
              <a:rPr lang="en-US" sz="1800" dirty="0" smtClean="0"/>
              <a:t> master, model, </a:t>
            </a:r>
            <a:r>
              <a:rPr lang="en-US" sz="1800" dirty="0" err="1" smtClean="0"/>
              <a:t>sybsystemprocs</a:t>
            </a:r>
            <a:r>
              <a:rPr lang="en-US" sz="1800" dirty="0" smtClean="0"/>
              <a:t>, etc</a:t>
            </a:r>
          </a:p>
          <a:p>
            <a:r>
              <a:rPr lang="ru-RU" sz="2000" b="1" dirty="0" smtClean="0"/>
              <a:t>Временные базы (</a:t>
            </a:r>
            <a:r>
              <a:rPr lang="en-US" sz="2000" b="1" dirty="0" smtClean="0"/>
              <a:t>TEMPDB)</a:t>
            </a:r>
          </a:p>
          <a:p>
            <a:pPr lvl="1"/>
            <a:r>
              <a:rPr lang="ru-RU" sz="1800" dirty="0" smtClean="0"/>
              <a:t>Одна (1) глобальная</a:t>
            </a:r>
            <a:r>
              <a:rPr lang="en-US" sz="1800" dirty="0" smtClean="0"/>
              <a:t> “</a:t>
            </a:r>
            <a:r>
              <a:rPr lang="en-US" sz="1800" dirty="0" err="1" smtClean="0"/>
              <a:t>tempdb</a:t>
            </a:r>
            <a:r>
              <a:rPr lang="en-US" sz="1800" dirty="0" smtClean="0"/>
              <a:t>”</a:t>
            </a:r>
          </a:p>
          <a:p>
            <a:pPr lvl="1"/>
            <a:r>
              <a:rPr lang="ru-RU" sz="1800" dirty="0" smtClean="0"/>
              <a:t>У каждого </a:t>
            </a:r>
            <a:r>
              <a:rPr lang="en-US" sz="1800" dirty="0" smtClean="0"/>
              <a:t>ASE</a:t>
            </a:r>
            <a:r>
              <a:rPr lang="ru-RU" sz="1800" dirty="0" smtClean="0"/>
              <a:t> есть также не менее </a:t>
            </a:r>
            <a:r>
              <a:rPr lang="en-US" sz="1800" dirty="0" smtClean="0"/>
              <a:t/>
            </a:r>
            <a:br>
              <a:rPr lang="en-US" sz="1800" dirty="0" smtClean="0"/>
            </a:br>
            <a:r>
              <a:rPr lang="ru-RU" sz="1800" dirty="0" smtClean="0"/>
              <a:t>1 локальной системной </a:t>
            </a:r>
            <a:r>
              <a:rPr lang="en-US" sz="1800" dirty="0" err="1" smtClean="0"/>
              <a:t>tempdb</a:t>
            </a:r>
            <a:r>
              <a:rPr lang="en-US" sz="1800" dirty="0" smtClean="0"/>
              <a:t> </a:t>
            </a:r>
          </a:p>
          <a:p>
            <a:pPr lvl="2"/>
            <a:r>
              <a:rPr lang="ru-RU" sz="1800" dirty="0" smtClean="0"/>
              <a:t>Имя </a:t>
            </a:r>
            <a:r>
              <a:rPr lang="ru-RU" sz="1800" dirty="0" err="1" smtClean="0"/>
              <a:t>по-умолчанию</a:t>
            </a:r>
            <a:r>
              <a:rPr lang="ru-RU" sz="1800" dirty="0" smtClean="0"/>
              <a:t> -</a:t>
            </a:r>
            <a:r>
              <a:rPr lang="en-US" sz="1800" dirty="0" smtClean="0"/>
              <a:t> “</a:t>
            </a:r>
            <a:r>
              <a:rPr lang="en-US" sz="1800" dirty="0" err="1" smtClean="0"/>
              <a:t>lstdb</a:t>
            </a:r>
            <a:r>
              <a:rPr lang="en-US" sz="1800" dirty="0" smtClean="0"/>
              <a:t>_#” </a:t>
            </a:r>
            <a:br>
              <a:rPr lang="en-US" sz="1800" dirty="0" smtClean="0"/>
            </a:br>
            <a:r>
              <a:rPr lang="en-US" sz="1800" dirty="0" smtClean="0"/>
              <a:t>(</a:t>
            </a:r>
            <a:r>
              <a:rPr lang="en-US" sz="1800" b="1" u="sng" dirty="0" smtClean="0"/>
              <a:t>l</a:t>
            </a:r>
            <a:r>
              <a:rPr lang="en-US" sz="1800" dirty="0" smtClean="0"/>
              <a:t>ocal </a:t>
            </a:r>
            <a:r>
              <a:rPr lang="en-US" sz="1800" b="1" u="sng" dirty="0" smtClean="0"/>
              <a:t>s</a:t>
            </a:r>
            <a:r>
              <a:rPr lang="en-US" sz="1800" dirty="0" smtClean="0"/>
              <a:t>ystem </a:t>
            </a:r>
            <a:r>
              <a:rPr lang="en-US" sz="1800" b="1" u="sng" dirty="0" smtClean="0"/>
              <a:t>t</a:t>
            </a:r>
            <a:r>
              <a:rPr lang="en-US" sz="1800" dirty="0" smtClean="0"/>
              <a:t>emp </a:t>
            </a:r>
            <a:r>
              <a:rPr lang="en-US" sz="1800" b="1" u="sng" dirty="0" smtClean="0"/>
              <a:t>db</a:t>
            </a:r>
            <a:r>
              <a:rPr lang="en-US" sz="1800" dirty="0" smtClean="0"/>
              <a:t>)</a:t>
            </a:r>
          </a:p>
          <a:p>
            <a:pPr lvl="1"/>
            <a:r>
              <a:rPr lang="en-US" sz="1800" dirty="0" smtClean="0"/>
              <a:t>DBA </a:t>
            </a:r>
            <a:r>
              <a:rPr lang="ru-RU" sz="1800" dirty="0" smtClean="0"/>
              <a:t>может создать дополнительные глобальные и </a:t>
            </a:r>
            <a:r>
              <a:rPr lang="en-US" sz="1800" dirty="0" smtClean="0"/>
              <a:t/>
            </a:r>
            <a:br>
              <a:rPr lang="en-US" sz="1800" dirty="0" smtClean="0"/>
            </a:br>
            <a:r>
              <a:rPr lang="ru-RU" sz="1800" dirty="0" smtClean="0"/>
              <a:t>локальные </a:t>
            </a:r>
            <a:r>
              <a:rPr lang="en-US" sz="1800" dirty="0" err="1" smtClean="0"/>
              <a:t>tempdb</a:t>
            </a:r>
            <a:r>
              <a:rPr lang="ru-RU" sz="1800" dirty="0" smtClean="0"/>
              <a:t> (как пользовательские </a:t>
            </a:r>
            <a:r>
              <a:rPr lang="en-US" sz="1800" dirty="0" err="1" smtClean="0"/>
              <a:t>tempdb</a:t>
            </a:r>
            <a:r>
              <a:rPr lang="en-US" sz="1800" dirty="0" smtClean="0"/>
              <a:t>)</a:t>
            </a:r>
          </a:p>
          <a:p>
            <a:r>
              <a:rPr lang="ru-RU" sz="2000" b="1" dirty="0" smtClean="0"/>
              <a:t>Пользовательские базы</a:t>
            </a:r>
            <a:endParaRPr lang="en-US" sz="2000" b="1" dirty="0" smtClean="0"/>
          </a:p>
          <a:p>
            <a:pPr lvl="1"/>
            <a:r>
              <a:rPr lang="ru-RU" sz="1800" b="1" dirty="0" smtClean="0">
                <a:solidFill>
                  <a:schemeClr val="accent4"/>
                </a:solidFill>
              </a:rPr>
              <a:t>Едина копия</a:t>
            </a:r>
            <a:r>
              <a:rPr lang="ru-RU" sz="1800" dirty="0" smtClean="0"/>
              <a:t> всех пользовательских баз, </a:t>
            </a:r>
            <a:r>
              <a:rPr lang="en-US" sz="1800" dirty="0" smtClean="0"/>
              <a:t/>
            </a:r>
            <a:br>
              <a:rPr lang="en-US" sz="1800" dirty="0" smtClean="0"/>
            </a:br>
            <a:r>
              <a:rPr lang="ru-RU" sz="1800" dirty="0" smtClean="0"/>
              <a:t>доступная всем узлам </a:t>
            </a:r>
            <a:r>
              <a:rPr lang="en-US" sz="1800" dirty="0" smtClean="0"/>
              <a:t>ASE</a:t>
            </a:r>
          </a:p>
          <a:p>
            <a:pPr lvl="1"/>
            <a:r>
              <a:rPr lang="ru-RU" sz="1800" dirty="0" smtClean="0"/>
              <a:t>Привязка логического кластера к той или иной базе осуществляется на уровне пользователя/приложения</a:t>
            </a:r>
            <a:endParaRPr lang="en-US" sz="1800" dirty="0" smtClean="0"/>
          </a:p>
        </p:txBody>
      </p:sp>
      <p:pic>
        <p:nvPicPr>
          <p:cNvPr id="48" name="Picture 48" descr="Superdome 2"/>
          <p:cNvPicPr>
            <a:picLocks noChangeAspect="1" noChangeArrowheads="1"/>
          </p:cNvPicPr>
          <p:nvPr/>
        </p:nvPicPr>
        <p:blipFill>
          <a:blip r:embed="rId2" cstate="print"/>
          <a:srcRect/>
          <a:stretch>
            <a:fillRect/>
          </a:stretch>
        </p:blipFill>
        <p:spPr bwMode="auto">
          <a:xfrm>
            <a:off x="6470627" y="2362412"/>
            <a:ext cx="762000" cy="1447800"/>
          </a:xfrm>
          <a:prstGeom prst="rect">
            <a:avLst/>
          </a:prstGeom>
          <a:noFill/>
        </p:spPr>
      </p:pic>
      <p:pic>
        <p:nvPicPr>
          <p:cNvPr id="49" name="Picture 49" descr="ASE FINAL LOGO - 2 copy"/>
          <p:cNvPicPr>
            <a:picLocks noChangeAspect="1" noChangeArrowheads="1"/>
          </p:cNvPicPr>
          <p:nvPr/>
        </p:nvPicPr>
        <p:blipFill>
          <a:blip r:embed="rId3" cstate="print"/>
          <a:srcRect/>
          <a:stretch>
            <a:fillRect/>
          </a:stretch>
        </p:blipFill>
        <p:spPr bwMode="auto">
          <a:xfrm>
            <a:off x="6603977" y="2765637"/>
            <a:ext cx="533400" cy="533400"/>
          </a:xfrm>
          <a:prstGeom prst="rect">
            <a:avLst/>
          </a:prstGeom>
          <a:noFill/>
        </p:spPr>
      </p:pic>
      <p:pic>
        <p:nvPicPr>
          <p:cNvPr id="50" name="Picture 54"/>
          <p:cNvPicPr preferRelativeResize="0">
            <a:picLocks noChangeArrowheads="1"/>
          </p:cNvPicPr>
          <p:nvPr/>
        </p:nvPicPr>
        <p:blipFill>
          <a:blip r:embed="rId4" cstate="print"/>
          <a:srcRect/>
          <a:stretch>
            <a:fillRect/>
          </a:stretch>
        </p:blipFill>
        <p:spPr bwMode="auto">
          <a:xfrm>
            <a:off x="6529364" y="4445212"/>
            <a:ext cx="574675" cy="457200"/>
          </a:xfrm>
          <a:prstGeom prst="rect">
            <a:avLst/>
          </a:prstGeom>
          <a:noFill/>
        </p:spPr>
      </p:pic>
      <p:sp>
        <p:nvSpPr>
          <p:cNvPr id="51" name="Text Box 55"/>
          <p:cNvSpPr txBox="1">
            <a:spLocks noChangeArrowheads="1"/>
          </p:cNvSpPr>
          <p:nvPr/>
        </p:nvSpPr>
        <p:spPr bwMode="auto">
          <a:xfrm>
            <a:off x="6437289" y="4853200"/>
            <a:ext cx="735013" cy="274637"/>
          </a:xfrm>
          <a:prstGeom prst="rect">
            <a:avLst/>
          </a:prstGeom>
          <a:noFill/>
          <a:ln w="9525" algn="ctr">
            <a:noFill/>
            <a:miter lim="800000"/>
            <a:headEnd/>
            <a:tailEnd/>
          </a:ln>
          <a:effectLst/>
        </p:spPr>
        <p:txBody>
          <a:bodyPr wrap="none">
            <a:spAutoFit/>
          </a:bodyPr>
          <a:lstStyle/>
          <a:p>
            <a:r>
              <a:rPr lang="en-US" sz="1200"/>
              <a:t>tempdb</a:t>
            </a:r>
          </a:p>
        </p:txBody>
      </p:sp>
      <p:pic>
        <p:nvPicPr>
          <p:cNvPr id="52" name="Picture 57"/>
          <p:cNvPicPr>
            <a:picLocks noChangeAspect="1" noChangeArrowheads="1"/>
          </p:cNvPicPr>
          <p:nvPr/>
        </p:nvPicPr>
        <p:blipFill>
          <a:blip r:embed="rId5" cstate="print"/>
          <a:srcRect/>
          <a:stretch>
            <a:fillRect/>
          </a:stretch>
        </p:blipFill>
        <p:spPr bwMode="auto">
          <a:xfrm>
            <a:off x="5675289" y="2613237"/>
            <a:ext cx="493713" cy="460375"/>
          </a:xfrm>
          <a:prstGeom prst="rect">
            <a:avLst/>
          </a:prstGeom>
          <a:noFill/>
        </p:spPr>
      </p:pic>
      <p:sp>
        <p:nvSpPr>
          <p:cNvPr id="53" name="Text Box 58"/>
          <p:cNvSpPr txBox="1">
            <a:spLocks noChangeArrowheads="1"/>
          </p:cNvSpPr>
          <p:nvPr/>
        </p:nvSpPr>
        <p:spPr bwMode="auto">
          <a:xfrm>
            <a:off x="5564164" y="2397337"/>
            <a:ext cx="717550" cy="274638"/>
          </a:xfrm>
          <a:prstGeom prst="rect">
            <a:avLst/>
          </a:prstGeom>
          <a:noFill/>
          <a:ln w="9525" algn="ctr">
            <a:noFill/>
            <a:miter lim="800000"/>
            <a:headEnd/>
            <a:tailEnd/>
          </a:ln>
          <a:effectLst/>
        </p:spPr>
        <p:txBody>
          <a:bodyPr wrap="none">
            <a:spAutoFit/>
          </a:bodyPr>
          <a:lstStyle/>
          <a:p>
            <a:r>
              <a:rPr lang="en-US" sz="1200"/>
              <a:t>lstdb_1</a:t>
            </a:r>
          </a:p>
        </p:txBody>
      </p:sp>
      <p:sp>
        <p:nvSpPr>
          <p:cNvPr id="54" name="Line 59"/>
          <p:cNvSpPr>
            <a:spLocks noChangeShapeType="1"/>
          </p:cNvSpPr>
          <p:nvPr/>
        </p:nvSpPr>
        <p:spPr bwMode="auto">
          <a:xfrm>
            <a:off x="6173764" y="2932325"/>
            <a:ext cx="517525" cy="82550"/>
          </a:xfrm>
          <a:prstGeom prst="line">
            <a:avLst/>
          </a:prstGeom>
          <a:noFill/>
          <a:ln w="19050">
            <a:solidFill>
              <a:srgbClr val="FF6600"/>
            </a:solidFill>
            <a:round/>
            <a:headEnd/>
            <a:tailEnd/>
          </a:ln>
          <a:effectLst/>
        </p:spPr>
        <p:txBody>
          <a:bodyPr wrap="none" anchor="ctr"/>
          <a:lstStyle/>
          <a:p>
            <a:endParaRPr lang="ru-RU"/>
          </a:p>
        </p:txBody>
      </p:sp>
      <p:pic>
        <p:nvPicPr>
          <p:cNvPr id="55" name="Picture 66"/>
          <p:cNvPicPr>
            <a:picLocks noChangeAspect="1" noChangeArrowheads="1"/>
          </p:cNvPicPr>
          <p:nvPr/>
        </p:nvPicPr>
        <p:blipFill>
          <a:blip r:embed="rId5" cstate="print"/>
          <a:srcRect/>
          <a:stretch>
            <a:fillRect/>
          </a:stretch>
        </p:blipFill>
        <p:spPr bwMode="auto">
          <a:xfrm>
            <a:off x="5675289" y="3243475"/>
            <a:ext cx="493713" cy="460375"/>
          </a:xfrm>
          <a:prstGeom prst="rect">
            <a:avLst/>
          </a:prstGeom>
          <a:noFill/>
        </p:spPr>
      </p:pic>
      <p:sp>
        <p:nvSpPr>
          <p:cNvPr id="56" name="Text Box 67"/>
          <p:cNvSpPr txBox="1">
            <a:spLocks noChangeArrowheads="1"/>
          </p:cNvSpPr>
          <p:nvPr/>
        </p:nvSpPr>
        <p:spPr bwMode="auto">
          <a:xfrm>
            <a:off x="5305402" y="3656225"/>
            <a:ext cx="1192212" cy="274637"/>
          </a:xfrm>
          <a:prstGeom prst="rect">
            <a:avLst/>
          </a:prstGeom>
          <a:noFill/>
          <a:ln w="9525" algn="ctr">
            <a:noFill/>
            <a:miter lim="800000"/>
            <a:headEnd/>
            <a:tailEnd/>
          </a:ln>
          <a:effectLst/>
        </p:spPr>
        <p:txBody>
          <a:bodyPr wrap="none">
            <a:spAutoFit/>
          </a:bodyPr>
          <a:lstStyle/>
          <a:p>
            <a:r>
              <a:rPr lang="en-US" sz="1200">
                <a:solidFill>
                  <a:schemeClr val="hlink"/>
                </a:solidFill>
              </a:rPr>
              <a:t>appX_tempdb</a:t>
            </a:r>
          </a:p>
        </p:txBody>
      </p:sp>
      <p:sp>
        <p:nvSpPr>
          <p:cNvPr id="57" name="Line 68"/>
          <p:cNvSpPr>
            <a:spLocks noChangeShapeType="1"/>
          </p:cNvSpPr>
          <p:nvPr/>
        </p:nvSpPr>
        <p:spPr bwMode="auto">
          <a:xfrm flipV="1">
            <a:off x="6195989" y="3154575"/>
            <a:ext cx="482600" cy="280987"/>
          </a:xfrm>
          <a:prstGeom prst="line">
            <a:avLst/>
          </a:prstGeom>
          <a:noFill/>
          <a:ln w="19050">
            <a:solidFill>
              <a:srgbClr val="FF6600"/>
            </a:solidFill>
            <a:round/>
            <a:headEnd/>
            <a:tailEnd/>
          </a:ln>
          <a:effectLst/>
        </p:spPr>
        <p:txBody>
          <a:bodyPr wrap="none" anchor="ctr"/>
          <a:lstStyle/>
          <a:p>
            <a:endParaRPr lang="ru-RU"/>
          </a:p>
        </p:txBody>
      </p:sp>
      <p:pic>
        <p:nvPicPr>
          <p:cNvPr id="58" name="Picture 70" descr="Superdome 2"/>
          <p:cNvPicPr>
            <a:picLocks noChangeAspect="1" noChangeArrowheads="1"/>
          </p:cNvPicPr>
          <p:nvPr/>
        </p:nvPicPr>
        <p:blipFill>
          <a:blip r:embed="rId2" cstate="print"/>
          <a:srcRect/>
          <a:stretch>
            <a:fillRect/>
          </a:stretch>
        </p:blipFill>
        <p:spPr bwMode="auto">
          <a:xfrm>
            <a:off x="7373914" y="2360825"/>
            <a:ext cx="762000" cy="1447800"/>
          </a:xfrm>
          <a:prstGeom prst="rect">
            <a:avLst/>
          </a:prstGeom>
          <a:noFill/>
        </p:spPr>
      </p:pic>
      <p:pic>
        <p:nvPicPr>
          <p:cNvPr id="59" name="Picture 71" descr="ASE FINAL LOGO - 2 copy"/>
          <p:cNvPicPr>
            <a:picLocks noChangeAspect="1" noChangeArrowheads="1"/>
          </p:cNvPicPr>
          <p:nvPr/>
        </p:nvPicPr>
        <p:blipFill>
          <a:blip r:embed="rId3" cstate="print"/>
          <a:srcRect/>
          <a:stretch>
            <a:fillRect/>
          </a:stretch>
        </p:blipFill>
        <p:spPr bwMode="auto">
          <a:xfrm>
            <a:off x="7507264" y="2764050"/>
            <a:ext cx="533400" cy="533400"/>
          </a:xfrm>
          <a:prstGeom prst="rect">
            <a:avLst/>
          </a:prstGeom>
          <a:noFill/>
        </p:spPr>
      </p:pic>
      <p:pic>
        <p:nvPicPr>
          <p:cNvPr id="60" name="Picture 73"/>
          <p:cNvPicPr>
            <a:picLocks noChangeAspect="1" noChangeArrowheads="1"/>
          </p:cNvPicPr>
          <p:nvPr/>
        </p:nvPicPr>
        <p:blipFill>
          <a:blip r:embed="rId5" cstate="print"/>
          <a:srcRect/>
          <a:stretch>
            <a:fillRect/>
          </a:stretch>
        </p:blipFill>
        <p:spPr bwMode="auto">
          <a:xfrm>
            <a:off x="8429602" y="2613237"/>
            <a:ext cx="493712" cy="460375"/>
          </a:xfrm>
          <a:prstGeom prst="rect">
            <a:avLst/>
          </a:prstGeom>
          <a:noFill/>
        </p:spPr>
      </p:pic>
      <p:sp>
        <p:nvSpPr>
          <p:cNvPr id="61" name="Text Box 74"/>
          <p:cNvSpPr txBox="1">
            <a:spLocks noChangeArrowheads="1"/>
          </p:cNvSpPr>
          <p:nvPr/>
        </p:nvSpPr>
        <p:spPr bwMode="auto">
          <a:xfrm>
            <a:off x="8318477" y="2360825"/>
            <a:ext cx="717550" cy="274637"/>
          </a:xfrm>
          <a:prstGeom prst="rect">
            <a:avLst/>
          </a:prstGeom>
          <a:noFill/>
          <a:ln w="9525" algn="ctr">
            <a:noFill/>
            <a:miter lim="800000"/>
            <a:headEnd/>
            <a:tailEnd/>
          </a:ln>
          <a:effectLst/>
        </p:spPr>
        <p:txBody>
          <a:bodyPr wrap="none">
            <a:spAutoFit/>
          </a:bodyPr>
          <a:lstStyle/>
          <a:p>
            <a:r>
              <a:rPr lang="en-US" sz="1200"/>
              <a:t>lstdb_2</a:t>
            </a:r>
          </a:p>
        </p:txBody>
      </p:sp>
      <p:sp>
        <p:nvSpPr>
          <p:cNvPr id="62" name="Line 75"/>
          <p:cNvSpPr>
            <a:spLocks noChangeShapeType="1"/>
          </p:cNvSpPr>
          <p:nvPr/>
        </p:nvSpPr>
        <p:spPr bwMode="auto">
          <a:xfrm>
            <a:off x="7991452" y="3094250"/>
            <a:ext cx="447675" cy="328612"/>
          </a:xfrm>
          <a:prstGeom prst="line">
            <a:avLst/>
          </a:prstGeom>
          <a:noFill/>
          <a:ln w="19050">
            <a:solidFill>
              <a:srgbClr val="FF6600"/>
            </a:solidFill>
            <a:round/>
            <a:headEnd/>
            <a:tailEnd/>
          </a:ln>
          <a:effectLst/>
        </p:spPr>
        <p:txBody>
          <a:bodyPr wrap="none" anchor="ctr"/>
          <a:lstStyle/>
          <a:p>
            <a:endParaRPr lang="ru-RU"/>
          </a:p>
        </p:txBody>
      </p:sp>
      <p:pic>
        <p:nvPicPr>
          <p:cNvPr id="63" name="Picture 77"/>
          <p:cNvPicPr>
            <a:picLocks noChangeAspect="1" noChangeArrowheads="1"/>
          </p:cNvPicPr>
          <p:nvPr/>
        </p:nvPicPr>
        <p:blipFill>
          <a:blip r:embed="rId5" cstate="print"/>
          <a:srcRect/>
          <a:stretch>
            <a:fillRect/>
          </a:stretch>
        </p:blipFill>
        <p:spPr bwMode="auto">
          <a:xfrm>
            <a:off x="8429602" y="3243475"/>
            <a:ext cx="493712" cy="460375"/>
          </a:xfrm>
          <a:prstGeom prst="rect">
            <a:avLst/>
          </a:prstGeom>
          <a:noFill/>
        </p:spPr>
      </p:pic>
      <p:sp>
        <p:nvSpPr>
          <p:cNvPr id="64" name="Text Box 78"/>
          <p:cNvSpPr txBox="1">
            <a:spLocks noChangeArrowheads="1"/>
          </p:cNvSpPr>
          <p:nvPr/>
        </p:nvSpPr>
        <p:spPr bwMode="auto">
          <a:xfrm>
            <a:off x="8059714" y="3656225"/>
            <a:ext cx="1192213" cy="274637"/>
          </a:xfrm>
          <a:prstGeom prst="rect">
            <a:avLst/>
          </a:prstGeom>
          <a:noFill/>
          <a:ln w="9525" algn="ctr">
            <a:noFill/>
            <a:miter lim="800000"/>
            <a:headEnd/>
            <a:tailEnd/>
          </a:ln>
          <a:effectLst/>
        </p:spPr>
        <p:txBody>
          <a:bodyPr wrap="none">
            <a:spAutoFit/>
          </a:bodyPr>
          <a:lstStyle/>
          <a:p>
            <a:r>
              <a:rPr lang="en-US" sz="1200">
                <a:solidFill>
                  <a:schemeClr val="hlink"/>
                </a:solidFill>
              </a:rPr>
              <a:t>appY_tempdb</a:t>
            </a:r>
          </a:p>
        </p:txBody>
      </p:sp>
      <p:sp>
        <p:nvSpPr>
          <p:cNvPr id="65" name="Line 79"/>
          <p:cNvSpPr>
            <a:spLocks noChangeShapeType="1"/>
          </p:cNvSpPr>
          <p:nvPr/>
        </p:nvSpPr>
        <p:spPr bwMode="auto">
          <a:xfrm flipV="1">
            <a:off x="7978752" y="2872000"/>
            <a:ext cx="436562" cy="152400"/>
          </a:xfrm>
          <a:prstGeom prst="line">
            <a:avLst/>
          </a:prstGeom>
          <a:noFill/>
          <a:ln w="19050">
            <a:solidFill>
              <a:srgbClr val="FF6600"/>
            </a:solidFill>
            <a:round/>
            <a:headEnd/>
            <a:tailEnd/>
          </a:ln>
          <a:effectLst/>
        </p:spPr>
        <p:txBody>
          <a:bodyPr wrap="none" anchor="ctr"/>
          <a:lstStyle/>
          <a:p>
            <a:endParaRPr lang="ru-RU"/>
          </a:p>
        </p:txBody>
      </p:sp>
      <p:sp>
        <p:nvSpPr>
          <p:cNvPr id="66" name="Rectangle 80"/>
          <p:cNvSpPr>
            <a:spLocks noChangeArrowheads="1"/>
          </p:cNvSpPr>
          <p:nvPr/>
        </p:nvSpPr>
        <p:spPr bwMode="auto">
          <a:xfrm>
            <a:off x="6272189" y="4348375"/>
            <a:ext cx="2087563" cy="854075"/>
          </a:xfrm>
          <a:prstGeom prst="rect">
            <a:avLst/>
          </a:prstGeom>
          <a:noFill/>
          <a:ln w="9525" algn="ctr">
            <a:solidFill>
              <a:schemeClr val="tx1"/>
            </a:solidFill>
            <a:prstDash val="dash"/>
            <a:miter lim="800000"/>
            <a:headEnd/>
            <a:tailEnd/>
          </a:ln>
          <a:effectLst/>
        </p:spPr>
        <p:txBody>
          <a:bodyPr wrap="none" anchor="ctr"/>
          <a:lstStyle/>
          <a:p>
            <a:endParaRPr lang="ru-RU"/>
          </a:p>
        </p:txBody>
      </p:sp>
      <p:sp>
        <p:nvSpPr>
          <p:cNvPr id="67" name="Freeform 81"/>
          <p:cNvSpPr>
            <a:spLocks/>
          </p:cNvSpPr>
          <p:nvPr/>
        </p:nvSpPr>
        <p:spPr bwMode="auto">
          <a:xfrm>
            <a:off x="6840514" y="3721312"/>
            <a:ext cx="962025" cy="327025"/>
          </a:xfrm>
          <a:custGeom>
            <a:avLst/>
            <a:gdLst/>
            <a:ahLst/>
            <a:cxnLst>
              <a:cxn ang="0">
                <a:pos x="0" y="0"/>
              </a:cxn>
              <a:cxn ang="0">
                <a:pos x="0" y="206"/>
              </a:cxn>
              <a:cxn ang="0">
                <a:pos x="606" y="206"/>
              </a:cxn>
              <a:cxn ang="0">
                <a:pos x="606" y="0"/>
              </a:cxn>
            </a:cxnLst>
            <a:rect l="0" t="0" r="r" b="b"/>
            <a:pathLst>
              <a:path w="606" h="206">
                <a:moveTo>
                  <a:pt x="0" y="0"/>
                </a:moveTo>
                <a:lnTo>
                  <a:pt x="0" y="206"/>
                </a:lnTo>
                <a:lnTo>
                  <a:pt x="606" y="206"/>
                </a:lnTo>
                <a:lnTo>
                  <a:pt x="606" y="0"/>
                </a:lnTo>
              </a:path>
            </a:pathLst>
          </a:custGeom>
          <a:noFill/>
          <a:ln w="9525" cap="flat" cmpd="sng">
            <a:solidFill>
              <a:schemeClr val="tx1"/>
            </a:solidFill>
            <a:prstDash val="solid"/>
            <a:round/>
            <a:headEnd/>
            <a:tailEnd/>
          </a:ln>
          <a:effectLst/>
        </p:spPr>
        <p:txBody>
          <a:bodyPr wrap="none" anchor="ctr"/>
          <a:lstStyle/>
          <a:p>
            <a:endParaRPr lang="ru-RU"/>
          </a:p>
        </p:txBody>
      </p:sp>
      <p:sp>
        <p:nvSpPr>
          <p:cNvPr id="68" name="Line 82"/>
          <p:cNvSpPr>
            <a:spLocks noChangeShapeType="1"/>
          </p:cNvSpPr>
          <p:nvPr/>
        </p:nvSpPr>
        <p:spPr bwMode="auto">
          <a:xfrm>
            <a:off x="7310414" y="4037225"/>
            <a:ext cx="0" cy="304800"/>
          </a:xfrm>
          <a:prstGeom prst="line">
            <a:avLst/>
          </a:prstGeom>
          <a:noFill/>
          <a:ln w="9525">
            <a:solidFill>
              <a:schemeClr val="tx1"/>
            </a:solidFill>
            <a:round/>
            <a:headEnd/>
            <a:tailEnd/>
          </a:ln>
          <a:effectLst/>
        </p:spPr>
        <p:txBody>
          <a:bodyPr wrap="none" anchor="ctr"/>
          <a:lstStyle/>
          <a:p>
            <a:endParaRPr lang="ru-RU"/>
          </a:p>
        </p:txBody>
      </p:sp>
      <p:pic>
        <p:nvPicPr>
          <p:cNvPr id="69" name="Picture 84"/>
          <p:cNvPicPr preferRelativeResize="0">
            <a:picLocks noChangeArrowheads="1"/>
          </p:cNvPicPr>
          <p:nvPr/>
        </p:nvPicPr>
        <p:blipFill>
          <a:blip r:embed="rId4" cstate="print"/>
          <a:srcRect/>
          <a:stretch>
            <a:fillRect/>
          </a:stretch>
        </p:blipFill>
        <p:spPr bwMode="auto">
          <a:xfrm>
            <a:off x="7454877" y="4445212"/>
            <a:ext cx="574675" cy="457200"/>
          </a:xfrm>
          <a:prstGeom prst="rect">
            <a:avLst/>
          </a:prstGeom>
          <a:noFill/>
        </p:spPr>
      </p:pic>
      <p:sp>
        <p:nvSpPr>
          <p:cNvPr id="70" name="Text Box 85"/>
          <p:cNvSpPr txBox="1">
            <a:spLocks noChangeArrowheads="1"/>
          </p:cNvSpPr>
          <p:nvPr/>
        </p:nvSpPr>
        <p:spPr bwMode="auto">
          <a:xfrm>
            <a:off x="7156427" y="4835737"/>
            <a:ext cx="1184275" cy="274638"/>
          </a:xfrm>
          <a:prstGeom prst="rect">
            <a:avLst/>
          </a:prstGeom>
          <a:noFill/>
          <a:ln w="9525" algn="ctr">
            <a:noFill/>
            <a:miter lim="800000"/>
            <a:headEnd/>
            <a:tailEnd/>
          </a:ln>
          <a:effectLst/>
        </p:spPr>
        <p:txBody>
          <a:bodyPr wrap="none">
            <a:spAutoFit/>
          </a:bodyPr>
          <a:lstStyle/>
          <a:p>
            <a:r>
              <a:rPr lang="en-US" sz="1200">
                <a:solidFill>
                  <a:schemeClr val="hlink"/>
                </a:solidFill>
              </a:rPr>
              <a:t>appZ_tempdb</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Архитектура кластера </a:t>
            </a:r>
            <a:r>
              <a:rPr lang="en-US" dirty="0" err="1" smtClean="0"/>
              <a:t>ase</a:t>
            </a:r>
            <a:r>
              <a:rPr lang="en-US" dirty="0" smtClean="0"/>
              <a:t> </a:t>
            </a:r>
            <a:r>
              <a:rPr lang="en-US" dirty="0" err="1" smtClean="0"/>
              <a:t>ce</a:t>
            </a:r>
            <a:endParaRPr lang="ru-RU" dirty="0"/>
          </a:p>
        </p:txBody>
      </p:sp>
      <p:sp>
        <p:nvSpPr>
          <p:cNvPr id="4" name="Rectangle 3"/>
          <p:cNvSpPr>
            <a:spLocks noChangeArrowheads="1"/>
          </p:cNvSpPr>
          <p:nvPr/>
        </p:nvSpPr>
        <p:spPr bwMode="auto">
          <a:xfrm>
            <a:off x="273050" y="1335088"/>
            <a:ext cx="8686800" cy="4495800"/>
          </a:xfrm>
          <a:prstGeom prst="rect">
            <a:avLst/>
          </a:prstGeom>
          <a:solidFill>
            <a:srgbClr val="EAEAEA">
              <a:alpha val="50195"/>
            </a:srgbClr>
          </a:solidFill>
          <a:ln w="38100" cmpd="dbl">
            <a:solidFill>
              <a:schemeClr val="tx1"/>
            </a:solidFill>
            <a:miter lim="800000"/>
            <a:headEnd/>
            <a:tailEnd/>
          </a:ln>
        </p:spPr>
        <p:txBody>
          <a:bodyPr wrap="none" anchor="ctr"/>
          <a:lstStyle/>
          <a:p>
            <a:endParaRPr lang="ru-RU">
              <a:latin typeface="Calibri" pitchFamily="34" charset="0"/>
            </a:endParaRPr>
          </a:p>
        </p:txBody>
      </p:sp>
      <p:sp>
        <p:nvSpPr>
          <p:cNvPr id="5" name="Text Box 4"/>
          <p:cNvSpPr txBox="1">
            <a:spLocks noChangeArrowheads="1"/>
          </p:cNvSpPr>
          <p:nvPr/>
        </p:nvSpPr>
        <p:spPr bwMode="auto">
          <a:xfrm>
            <a:off x="792163" y="1335088"/>
            <a:ext cx="1295400" cy="438150"/>
          </a:xfrm>
          <a:prstGeom prst="rect">
            <a:avLst/>
          </a:prstGeom>
          <a:noFill/>
          <a:ln w="9525">
            <a:noFill/>
            <a:miter lim="800000"/>
            <a:headEnd/>
            <a:tailEnd/>
          </a:ln>
        </p:spPr>
        <p:txBody>
          <a:bodyPr lIns="0" rIns="0"/>
          <a:lstStyle/>
          <a:p>
            <a:pPr marL="177800" indent="-177800" algn="ctr" eaLnBrk="0" hangingPunct="0">
              <a:lnSpc>
                <a:spcPct val="90000"/>
              </a:lnSpc>
              <a:spcBef>
                <a:spcPct val="20000"/>
              </a:spcBef>
              <a:spcAft>
                <a:spcPct val="40000"/>
              </a:spcAft>
            </a:pPr>
            <a:r>
              <a:rPr lang="en-US" sz="1200" b="1">
                <a:solidFill>
                  <a:srgbClr val="000000"/>
                </a:solidFill>
                <a:latin typeface="Calibri" pitchFamily="34" charset="0"/>
              </a:rPr>
              <a:t>An Instance</a:t>
            </a:r>
          </a:p>
        </p:txBody>
      </p:sp>
      <p:sp>
        <p:nvSpPr>
          <p:cNvPr id="6" name="Line 5"/>
          <p:cNvSpPr>
            <a:spLocks noChangeShapeType="1"/>
          </p:cNvSpPr>
          <p:nvPr/>
        </p:nvSpPr>
        <p:spPr bwMode="auto">
          <a:xfrm>
            <a:off x="263525" y="4208463"/>
            <a:ext cx="8686800" cy="14287"/>
          </a:xfrm>
          <a:prstGeom prst="line">
            <a:avLst/>
          </a:prstGeom>
          <a:noFill/>
          <a:ln w="9525">
            <a:solidFill>
              <a:srgbClr val="000000"/>
            </a:solidFill>
            <a:round/>
            <a:headEnd/>
            <a:tailEnd/>
          </a:ln>
        </p:spPr>
        <p:txBody>
          <a:bodyPr/>
          <a:lstStyle/>
          <a:p>
            <a:endParaRPr lang="ru-RU"/>
          </a:p>
        </p:txBody>
      </p:sp>
      <p:sp>
        <p:nvSpPr>
          <p:cNvPr id="7" name="Text Box 6"/>
          <p:cNvSpPr txBox="1">
            <a:spLocks noChangeArrowheads="1"/>
          </p:cNvSpPr>
          <p:nvPr/>
        </p:nvSpPr>
        <p:spPr bwMode="auto">
          <a:xfrm>
            <a:off x="8340725" y="4240213"/>
            <a:ext cx="584200" cy="152400"/>
          </a:xfrm>
          <a:prstGeom prst="rect">
            <a:avLst/>
          </a:prstGeom>
          <a:noFill/>
          <a:ln w="9525">
            <a:noFill/>
            <a:miter lim="800000"/>
            <a:headEnd/>
            <a:tailEnd/>
          </a:ln>
        </p:spPr>
        <p:txBody>
          <a:bodyPr lIns="0" tIns="0" rIns="0" bIns="0"/>
          <a:lstStyle/>
          <a:p>
            <a:pPr marL="177800" indent="-177800" eaLnBrk="0" hangingPunct="0">
              <a:lnSpc>
                <a:spcPct val="90000"/>
              </a:lnSpc>
              <a:spcBef>
                <a:spcPct val="20000"/>
              </a:spcBef>
              <a:spcAft>
                <a:spcPct val="40000"/>
              </a:spcAft>
            </a:pPr>
            <a:r>
              <a:rPr lang="en-US" sz="1000" b="1">
                <a:solidFill>
                  <a:srgbClr val="000000"/>
                </a:solidFill>
                <a:latin typeface="Calibri" pitchFamily="34" charset="0"/>
              </a:rPr>
              <a:t>Kernel</a:t>
            </a:r>
          </a:p>
        </p:txBody>
      </p:sp>
      <p:sp>
        <p:nvSpPr>
          <p:cNvPr id="8" name="Text Box 7"/>
          <p:cNvSpPr txBox="1">
            <a:spLocks noChangeArrowheads="1"/>
          </p:cNvSpPr>
          <p:nvPr/>
        </p:nvSpPr>
        <p:spPr bwMode="auto">
          <a:xfrm>
            <a:off x="8040688" y="1382713"/>
            <a:ext cx="811212" cy="152400"/>
          </a:xfrm>
          <a:prstGeom prst="rect">
            <a:avLst/>
          </a:prstGeom>
          <a:noFill/>
          <a:ln w="9525">
            <a:noFill/>
            <a:miter lim="800000"/>
            <a:headEnd/>
            <a:tailEnd/>
          </a:ln>
        </p:spPr>
        <p:txBody>
          <a:bodyPr lIns="0" tIns="0" rIns="0" bIns="0"/>
          <a:lstStyle/>
          <a:p>
            <a:pPr marL="177800" indent="-177800" eaLnBrk="0" hangingPunct="0">
              <a:lnSpc>
                <a:spcPct val="90000"/>
              </a:lnSpc>
              <a:spcBef>
                <a:spcPct val="20000"/>
              </a:spcBef>
              <a:spcAft>
                <a:spcPct val="40000"/>
              </a:spcAft>
            </a:pPr>
            <a:r>
              <a:rPr lang="en-US" sz="1000" b="1">
                <a:solidFill>
                  <a:srgbClr val="000000"/>
                </a:solidFill>
                <a:latin typeface="Calibri" pitchFamily="34" charset="0"/>
              </a:rPr>
              <a:t>Data Service</a:t>
            </a:r>
          </a:p>
        </p:txBody>
      </p:sp>
      <p:sp>
        <p:nvSpPr>
          <p:cNvPr id="9" name="AutoShape 8"/>
          <p:cNvSpPr>
            <a:spLocks noChangeArrowheads="1"/>
          </p:cNvSpPr>
          <p:nvPr/>
        </p:nvSpPr>
        <p:spPr bwMode="auto">
          <a:xfrm>
            <a:off x="2538413" y="2522538"/>
            <a:ext cx="2011362" cy="762000"/>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Cluster Lock </a:t>
            </a:r>
          </a:p>
          <a:p>
            <a:pPr algn="ctr" eaLnBrk="0" hangingPunct="0"/>
            <a:r>
              <a:rPr lang="en-US" sz="1200" b="1">
                <a:solidFill>
                  <a:srgbClr val="000000"/>
                </a:solidFill>
                <a:latin typeface="Calibri" pitchFamily="34" charset="0"/>
              </a:rPr>
              <a:t>Management</a:t>
            </a:r>
          </a:p>
        </p:txBody>
      </p:sp>
      <p:sp>
        <p:nvSpPr>
          <p:cNvPr id="10" name="AutoShape 9"/>
          <p:cNvSpPr>
            <a:spLocks noChangeArrowheads="1"/>
          </p:cNvSpPr>
          <p:nvPr/>
        </p:nvSpPr>
        <p:spPr bwMode="auto">
          <a:xfrm>
            <a:off x="412750" y="2522538"/>
            <a:ext cx="2011363" cy="762000"/>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Buffer Cache </a:t>
            </a:r>
          </a:p>
          <a:p>
            <a:pPr algn="ctr" eaLnBrk="0" hangingPunct="0"/>
            <a:r>
              <a:rPr lang="en-US" sz="1200" b="1">
                <a:solidFill>
                  <a:srgbClr val="000000"/>
                </a:solidFill>
                <a:latin typeface="Calibri" pitchFamily="34" charset="0"/>
              </a:rPr>
              <a:t>Coherency</a:t>
            </a:r>
          </a:p>
        </p:txBody>
      </p:sp>
      <p:sp>
        <p:nvSpPr>
          <p:cNvPr id="11" name="AutoShape 10"/>
          <p:cNvSpPr>
            <a:spLocks noChangeArrowheads="1"/>
          </p:cNvSpPr>
          <p:nvPr/>
        </p:nvSpPr>
        <p:spPr bwMode="auto">
          <a:xfrm>
            <a:off x="4668838" y="2522538"/>
            <a:ext cx="2011362" cy="758825"/>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Object Coherency</a:t>
            </a:r>
          </a:p>
        </p:txBody>
      </p:sp>
      <p:sp>
        <p:nvSpPr>
          <p:cNvPr id="12" name="AutoShape 11"/>
          <p:cNvSpPr>
            <a:spLocks noChangeArrowheads="1"/>
          </p:cNvSpPr>
          <p:nvPr/>
        </p:nvSpPr>
        <p:spPr bwMode="auto">
          <a:xfrm>
            <a:off x="2538413" y="1677988"/>
            <a:ext cx="2011362" cy="758825"/>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Cluster Space /</a:t>
            </a:r>
          </a:p>
          <a:p>
            <a:pPr algn="ctr" eaLnBrk="0" hangingPunct="0"/>
            <a:r>
              <a:rPr lang="en-US" sz="1200" b="1">
                <a:solidFill>
                  <a:srgbClr val="000000"/>
                </a:solidFill>
                <a:latin typeface="Calibri" pitchFamily="34" charset="0"/>
              </a:rPr>
              <a:t>Threshold</a:t>
            </a:r>
          </a:p>
        </p:txBody>
      </p:sp>
      <p:sp>
        <p:nvSpPr>
          <p:cNvPr id="13" name="AutoShape 12"/>
          <p:cNvSpPr>
            <a:spLocks noChangeArrowheads="1"/>
          </p:cNvSpPr>
          <p:nvPr/>
        </p:nvSpPr>
        <p:spPr bwMode="auto">
          <a:xfrm>
            <a:off x="412750" y="1677988"/>
            <a:ext cx="2011363" cy="758825"/>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Cluster Logging </a:t>
            </a:r>
          </a:p>
          <a:p>
            <a:pPr algn="ctr" eaLnBrk="0" hangingPunct="0"/>
            <a:r>
              <a:rPr lang="en-US" sz="1200" b="1">
                <a:solidFill>
                  <a:srgbClr val="000000"/>
                </a:solidFill>
                <a:latin typeface="Calibri" pitchFamily="34" charset="0"/>
              </a:rPr>
              <a:t>Recovery</a:t>
            </a:r>
          </a:p>
        </p:txBody>
      </p:sp>
      <p:sp>
        <p:nvSpPr>
          <p:cNvPr id="14" name="AutoShape 13"/>
          <p:cNvSpPr>
            <a:spLocks noChangeArrowheads="1"/>
          </p:cNvSpPr>
          <p:nvPr/>
        </p:nvSpPr>
        <p:spPr bwMode="auto">
          <a:xfrm>
            <a:off x="2538413" y="3348038"/>
            <a:ext cx="2011362" cy="758825"/>
          </a:xfrm>
          <a:prstGeom prst="bevel">
            <a:avLst>
              <a:gd name="adj" fmla="val 12500"/>
            </a:avLst>
          </a:prstGeom>
          <a:solidFill>
            <a:schemeClr val="folHlink">
              <a:alpha val="54117"/>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Connection/Context</a:t>
            </a:r>
          </a:p>
          <a:p>
            <a:pPr algn="ctr" eaLnBrk="0" hangingPunct="0"/>
            <a:r>
              <a:rPr lang="en-US" sz="1200" b="1">
                <a:solidFill>
                  <a:srgbClr val="000000"/>
                </a:solidFill>
                <a:latin typeface="Calibri" pitchFamily="34" charset="0"/>
              </a:rPr>
              <a:t>Management</a:t>
            </a:r>
          </a:p>
        </p:txBody>
      </p:sp>
      <p:sp>
        <p:nvSpPr>
          <p:cNvPr id="15" name="AutoShape 14"/>
          <p:cNvSpPr>
            <a:spLocks noChangeArrowheads="1"/>
          </p:cNvSpPr>
          <p:nvPr/>
        </p:nvSpPr>
        <p:spPr bwMode="auto">
          <a:xfrm>
            <a:off x="4676775" y="3346450"/>
            <a:ext cx="2011363" cy="760413"/>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Cluster RPC,</a:t>
            </a:r>
          </a:p>
          <a:p>
            <a:pPr algn="ctr" eaLnBrk="0" hangingPunct="0"/>
            <a:r>
              <a:rPr lang="en-US" sz="1200" b="1">
                <a:solidFill>
                  <a:srgbClr val="000000"/>
                </a:solidFill>
                <a:latin typeface="Calibri" pitchFamily="34" charset="0"/>
              </a:rPr>
              <a:t>Replication Agent</a:t>
            </a:r>
          </a:p>
        </p:txBody>
      </p:sp>
      <p:sp>
        <p:nvSpPr>
          <p:cNvPr id="16" name="AutoShape 15"/>
          <p:cNvSpPr>
            <a:spLocks noChangeArrowheads="1"/>
          </p:cNvSpPr>
          <p:nvPr/>
        </p:nvSpPr>
        <p:spPr bwMode="auto">
          <a:xfrm>
            <a:off x="6778625" y="4376738"/>
            <a:ext cx="2005013" cy="739775"/>
          </a:xfrm>
          <a:prstGeom prst="bevel">
            <a:avLst>
              <a:gd name="adj" fmla="val 12500"/>
            </a:avLst>
          </a:prstGeom>
          <a:solidFill>
            <a:schemeClr val="tx2"/>
          </a:solidFill>
          <a:ln w="9525">
            <a:solidFill>
              <a:schemeClr val="tx1"/>
            </a:solidFill>
            <a:miter lim="800000"/>
            <a:headEnd/>
            <a:tailEnd/>
          </a:ln>
        </p:spPr>
        <p:txBody>
          <a:bodyPr wrap="none" anchor="ctr"/>
          <a:lstStyle/>
          <a:p>
            <a:pPr algn="ctr" eaLnBrk="0" hangingPunct="0"/>
            <a:r>
              <a:rPr lang="en-US" sz="1200" b="1">
                <a:solidFill>
                  <a:schemeClr val="bg1"/>
                </a:solidFill>
                <a:latin typeface="Calibri" pitchFamily="34" charset="0"/>
              </a:rPr>
              <a:t>Reliable </a:t>
            </a:r>
          </a:p>
          <a:p>
            <a:pPr algn="ctr" eaLnBrk="0" hangingPunct="0"/>
            <a:r>
              <a:rPr lang="en-US" sz="1200" b="1">
                <a:solidFill>
                  <a:schemeClr val="bg1"/>
                </a:solidFill>
                <a:latin typeface="Calibri" pitchFamily="34" charset="0"/>
              </a:rPr>
              <a:t>Cluster Interconnect</a:t>
            </a:r>
          </a:p>
        </p:txBody>
      </p:sp>
      <p:sp>
        <p:nvSpPr>
          <p:cNvPr id="17" name="AutoShape 16"/>
          <p:cNvSpPr>
            <a:spLocks noChangeArrowheads="1"/>
          </p:cNvSpPr>
          <p:nvPr/>
        </p:nvSpPr>
        <p:spPr bwMode="auto">
          <a:xfrm>
            <a:off x="412750" y="3346450"/>
            <a:ext cx="2011363" cy="758825"/>
          </a:xfrm>
          <a:prstGeom prst="bevel">
            <a:avLst>
              <a:gd name="adj" fmla="val 12500"/>
            </a:avLst>
          </a:prstGeom>
          <a:solidFill>
            <a:schemeClr val="folHlink">
              <a:alpha val="49019"/>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Workload </a:t>
            </a:r>
          </a:p>
          <a:p>
            <a:pPr algn="ctr" eaLnBrk="0" hangingPunct="0"/>
            <a:r>
              <a:rPr lang="en-US" sz="1200" b="1">
                <a:solidFill>
                  <a:srgbClr val="000000"/>
                </a:solidFill>
                <a:latin typeface="Calibri" pitchFamily="34" charset="0"/>
              </a:rPr>
              <a:t>Management</a:t>
            </a:r>
          </a:p>
        </p:txBody>
      </p:sp>
      <p:sp>
        <p:nvSpPr>
          <p:cNvPr id="18" name="AutoShape 17"/>
          <p:cNvSpPr>
            <a:spLocks noChangeArrowheads="1"/>
          </p:cNvSpPr>
          <p:nvPr/>
        </p:nvSpPr>
        <p:spPr bwMode="auto">
          <a:xfrm>
            <a:off x="4713288" y="5273675"/>
            <a:ext cx="4065587" cy="304800"/>
          </a:xfrm>
          <a:prstGeom prst="bevel">
            <a:avLst>
              <a:gd name="adj" fmla="val 12500"/>
            </a:avLst>
          </a:prstGeom>
          <a:solidFill>
            <a:schemeClr val="tx2"/>
          </a:solidFill>
          <a:ln w="9525">
            <a:solidFill>
              <a:schemeClr val="tx1"/>
            </a:solidFill>
            <a:miter lim="800000"/>
            <a:headEnd/>
            <a:tailEnd/>
          </a:ln>
        </p:spPr>
        <p:txBody>
          <a:bodyPr wrap="none" anchor="ctr"/>
          <a:lstStyle/>
          <a:p>
            <a:pPr algn="ctr" eaLnBrk="0" hangingPunct="0"/>
            <a:r>
              <a:rPr lang="en-US" sz="1200" b="1">
                <a:solidFill>
                  <a:schemeClr val="bg1"/>
                </a:solidFill>
                <a:latin typeface="Calibri" pitchFamily="34" charset="0"/>
              </a:rPr>
              <a:t>Interconnect I/O Abstraction</a:t>
            </a:r>
          </a:p>
        </p:txBody>
      </p:sp>
      <p:sp>
        <p:nvSpPr>
          <p:cNvPr id="19" name="AutoShape 18"/>
          <p:cNvSpPr>
            <a:spLocks noChangeArrowheads="1"/>
          </p:cNvSpPr>
          <p:nvPr/>
        </p:nvSpPr>
        <p:spPr bwMode="auto">
          <a:xfrm>
            <a:off x="4768850" y="5830888"/>
            <a:ext cx="990600" cy="304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eaLnBrk="0" hangingPunct="0"/>
            <a:r>
              <a:rPr lang="en-US" sz="1400">
                <a:solidFill>
                  <a:schemeClr val="bg1"/>
                </a:solidFill>
                <a:latin typeface="Calibri" pitchFamily="34" charset="0"/>
              </a:rPr>
              <a:t>UDP</a:t>
            </a:r>
          </a:p>
        </p:txBody>
      </p:sp>
      <p:sp>
        <p:nvSpPr>
          <p:cNvPr id="20" name="AutoShape 19"/>
          <p:cNvSpPr>
            <a:spLocks noChangeArrowheads="1"/>
          </p:cNvSpPr>
          <p:nvPr/>
        </p:nvSpPr>
        <p:spPr bwMode="auto">
          <a:xfrm>
            <a:off x="5835650" y="5830888"/>
            <a:ext cx="990600" cy="304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eaLnBrk="0" hangingPunct="0"/>
            <a:r>
              <a:rPr lang="en-US" sz="1400">
                <a:solidFill>
                  <a:schemeClr val="bg1"/>
                </a:solidFill>
                <a:latin typeface="Calibri" pitchFamily="34" charset="0"/>
              </a:rPr>
              <a:t>TCP</a:t>
            </a:r>
          </a:p>
        </p:txBody>
      </p:sp>
      <p:sp>
        <p:nvSpPr>
          <p:cNvPr id="21" name="AutoShape 20"/>
          <p:cNvSpPr>
            <a:spLocks noChangeArrowheads="1"/>
          </p:cNvSpPr>
          <p:nvPr/>
        </p:nvSpPr>
        <p:spPr bwMode="auto">
          <a:xfrm>
            <a:off x="6897688" y="5830888"/>
            <a:ext cx="990600" cy="304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eaLnBrk="0" hangingPunct="0"/>
            <a:r>
              <a:rPr lang="en-US" sz="1400">
                <a:solidFill>
                  <a:schemeClr val="bg1"/>
                </a:solidFill>
                <a:latin typeface="Calibri" pitchFamily="34" charset="0"/>
              </a:rPr>
              <a:t>SDP*</a:t>
            </a:r>
          </a:p>
        </p:txBody>
      </p:sp>
      <p:sp>
        <p:nvSpPr>
          <p:cNvPr id="22" name="AutoShape 21"/>
          <p:cNvSpPr>
            <a:spLocks noChangeArrowheads="1"/>
          </p:cNvSpPr>
          <p:nvPr/>
        </p:nvSpPr>
        <p:spPr bwMode="auto">
          <a:xfrm>
            <a:off x="7970838" y="5830888"/>
            <a:ext cx="990600" cy="304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eaLnBrk="0" hangingPunct="0"/>
            <a:r>
              <a:rPr lang="en-US" sz="1400">
                <a:solidFill>
                  <a:schemeClr val="bg1"/>
                </a:solidFill>
                <a:latin typeface="Calibri" pitchFamily="34" charset="0"/>
              </a:rPr>
              <a:t>VERBS*</a:t>
            </a:r>
          </a:p>
        </p:txBody>
      </p:sp>
      <p:sp>
        <p:nvSpPr>
          <p:cNvPr id="23" name="AutoShape 22"/>
          <p:cNvSpPr>
            <a:spLocks noChangeArrowheads="1"/>
          </p:cNvSpPr>
          <p:nvPr/>
        </p:nvSpPr>
        <p:spPr bwMode="auto">
          <a:xfrm>
            <a:off x="461963" y="5273675"/>
            <a:ext cx="4164012" cy="304800"/>
          </a:xfrm>
          <a:prstGeom prst="bevel">
            <a:avLst>
              <a:gd name="adj" fmla="val 12500"/>
            </a:avLst>
          </a:prstGeom>
          <a:solidFill>
            <a:schemeClr val="tx2"/>
          </a:solidFill>
          <a:ln w="9525" cap="rnd">
            <a:solidFill>
              <a:schemeClr val="tx1"/>
            </a:solidFill>
            <a:prstDash val="sysDot"/>
            <a:miter lim="800000"/>
            <a:headEnd/>
            <a:tailEnd/>
          </a:ln>
        </p:spPr>
        <p:txBody>
          <a:bodyPr wrap="none" anchor="ctr"/>
          <a:lstStyle/>
          <a:p>
            <a:pPr algn="ctr" eaLnBrk="0" hangingPunct="0"/>
            <a:r>
              <a:rPr lang="en-US" sz="1200" b="1">
                <a:solidFill>
                  <a:schemeClr val="bg1"/>
                </a:solidFill>
                <a:latin typeface="Calibri" pitchFamily="34" charset="0"/>
              </a:rPr>
              <a:t>Basis I/O and Platform Abstraction</a:t>
            </a:r>
          </a:p>
        </p:txBody>
      </p:sp>
      <p:sp>
        <p:nvSpPr>
          <p:cNvPr id="25" name="AutoShape 24"/>
          <p:cNvSpPr>
            <a:spLocks noChangeArrowheads="1"/>
          </p:cNvSpPr>
          <p:nvPr/>
        </p:nvSpPr>
        <p:spPr bwMode="auto">
          <a:xfrm>
            <a:off x="2620963" y="4367213"/>
            <a:ext cx="1997075" cy="757237"/>
          </a:xfrm>
          <a:prstGeom prst="bevel">
            <a:avLst>
              <a:gd name="adj" fmla="val 12500"/>
            </a:avLst>
          </a:prstGeom>
          <a:solidFill>
            <a:schemeClr val="tx2"/>
          </a:solidFill>
          <a:ln w="9525">
            <a:solidFill>
              <a:schemeClr val="tx1"/>
            </a:solidFill>
            <a:miter lim="800000"/>
            <a:headEnd/>
            <a:tailEnd/>
          </a:ln>
        </p:spPr>
        <p:txBody>
          <a:bodyPr wrap="none" anchor="ctr"/>
          <a:lstStyle/>
          <a:p>
            <a:pPr algn="ctr" eaLnBrk="0" hangingPunct="0"/>
            <a:r>
              <a:rPr lang="en-US" sz="1200" b="1">
                <a:solidFill>
                  <a:schemeClr val="bg1"/>
                </a:solidFill>
                <a:latin typeface="Calibri" pitchFamily="34" charset="0"/>
              </a:rPr>
              <a:t>Cluster Membership </a:t>
            </a:r>
          </a:p>
          <a:p>
            <a:pPr algn="ctr" eaLnBrk="0" hangingPunct="0"/>
            <a:r>
              <a:rPr lang="en-US" sz="1200" b="1">
                <a:solidFill>
                  <a:schemeClr val="bg1"/>
                </a:solidFill>
                <a:latin typeface="Calibri" pitchFamily="34" charset="0"/>
              </a:rPr>
              <a:t>Service</a:t>
            </a:r>
          </a:p>
        </p:txBody>
      </p:sp>
      <p:sp>
        <p:nvSpPr>
          <p:cNvPr id="26" name="AutoShape 25"/>
          <p:cNvSpPr>
            <a:spLocks noChangeArrowheads="1"/>
          </p:cNvSpPr>
          <p:nvPr/>
        </p:nvSpPr>
        <p:spPr bwMode="auto">
          <a:xfrm>
            <a:off x="4668838" y="1676400"/>
            <a:ext cx="2011362" cy="762000"/>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 Cluster Meta-Data / </a:t>
            </a:r>
          </a:p>
          <a:p>
            <a:pPr algn="ctr" eaLnBrk="0" hangingPunct="0"/>
            <a:r>
              <a:rPr lang="en-US" sz="1200" b="1">
                <a:solidFill>
                  <a:srgbClr val="000000"/>
                </a:solidFill>
                <a:latin typeface="Calibri" pitchFamily="34" charset="0"/>
              </a:rPr>
              <a:t>DDL / Statistics</a:t>
            </a:r>
          </a:p>
        </p:txBody>
      </p:sp>
      <p:sp>
        <p:nvSpPr>
          <p:cNvPr id="27" name="AutoShape 26"/>
          <p:cNvSpPr>
            <a:spLocks noChangeArrowheads="1"/>
          </p:cNvSpPr>
          <p:nvPr/>
        </p:nvSpPr>
        <p:spPr bwMode="auto">
          <a:xfrm>
            <a:off x="6791325" y="2522538"/>
            <a:ext cx="2011363" cy="758825"/>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Peer Coordination</a:t>
            </a:r>
          </a:p>
        </p:txBody>
      </p:sp>
      <p:sp>
        <p:nvSpPr>
          <p:cNvPr id="28" name="AutoShape 27"/>
          <p:cNvSpPr>
            <a:spLocks noChangeArrowheads="1"/>
          </p:cNvSpPr>
          <p:nvPr/>
        </p:nvSpPr>
        <p:spPr bwMode="auto">
          <a:xfrm>
            <a:off x="6791325" y="1676400"/>
            <a:ext cx="2011363" cy="762000"/>
          </a:xfrm>
          <a:prstGeom prst="bevel">
            <a:avLst>
              <a:gd name="adj" fmla="val 12500"/>
            </a:avLst>
          </a:prstGeom>
          <a:solidFill>
            <a:schemeClr val="folHlink">
              <a:alpha val="50195"/>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 Local/Global Temp DB</a:t>
            </a:r>
          </a:p>
        </p:txBody>
      </p:sp>
      <p:sp>
        <p:nvSpPr>
          <p:cNvPr id="29" name="AutoShape 28"/>
          <p:cNvSpPr>
            <a:spLocks noChangeArrowheads="1"/>
          </p:cNvSpPr>
          <p:nvPr/>
        </p:nvSpPr>
        <p:spPr bwMode="auto">
          <a:xfrm>
            <a:off x="4664075" y="4362450"/>
            <a:ext cx="1993900" cy="766763"/>
          </a:xfrm>
          <a:prstGeom prst="bevel">
            <a:avLst>
              <a:gd name="adj" fmla="val 12500"/>
            </a:avLst>
          </a:prstGeom>
          <a:solidFill>
            <a:schemeClr val="tx2"/>
          </a:solidFill>
          <a:ln w="9525">
            <a:solidFill>
              <a:schemeClr val="tx1"/>
            </a:solidFill>
            <a:miter lim="800000"/>
            <a:headEnd/>
            <a:tailEnd/>
          </a:ln>
        </p:spPr>
        <p:txBody>
          <a:bodyPr wrap="none" anchor="ctr"/>
          <a:lstStyle/>
          <a:p>
            <a:pPr algn="ctr" eaLnBrk="0" hangingPunct="0"/>
            <a:r>
              <a:rPr lang="en-US" sz="1200" b="1">
                <a:solidFill>
                  <a:schemeClr val="bg1"/>
                </a:solidFill>
                <a:latin typeface="Calibri" pitchFamily="34" charset="0"/>
              </a:rPr>
              <a:t>Cluster Event </a:t>
            </a:r>
          </a:p>
          <a:p>
            <a:pPr algn="ctr" eaLnBrk="0" hangingPunct="0"/>
            <a:r>
              <a:rPr lang="en-US" sz="1200" b="1">
                <a:solidFill>
                  <a:schemeClr val="bg1"/>
                </a:solidFill>
                <a:latin typeface="Calibri" pitchFamily="34" charset="0"/>
              </a:rPr>
              <a:t>Service</a:t>
            </a:r>
          </a:p>
        </p:txBody>
      </p:sp>
      <p:sp>
        <p:nvSpPr>
          <p:cNvPr id="30" name="AutoShape 29"/>
          <p:cNvSpPr>
            <a:spLocks noChangeArrowheads="1"/>
          </p:cNvSpPr>
          <p:nvPr/>
        </p:nvSpPr>
        <p:spPr bwMode="auto">
          <a:xfrm>
            <a:off x="438150" y="4352925"/>
            <a:ext cx="2006600" cy="787400"/>
          </a:xfrm>
          <a:prstGeom prst="bevel">
            <a:avLst>
              <a:gd name="adj" fmla="val 12500"/>
            </a:avLst>
          </a:prstGeom>
          <a:solidFill>
            <a:schemeClr val="tx2"/>
          </a:solidFill>
          <a:ln w="9525">
            <a:solidFill>
              <a:schemeClr val="tx1"/>
            </a:solidFill>
            <a:miter lim="800000"/>
            <a:headEnd/>
            <a:tailEnd/>
          </a:ln>
        </p:spPr>
        <p:txBody>
          <a:bodyPr wrap="none" anchor="ctr"/>
          <a:lstStyle/>
          <a:p>
            <a:pPr algn="ctr" eaLnBrk="0" hangingPunct="0"/>
            <a:r>
              <a:rPr lang="en-US" sz="1200" b="1">
                <a:solidFill>
                  <a:schemeClr val="bg1"/>
                </a:solidFill>
                <a:latin typeface="Calibri" pitchFamily="34" charset="0"/>
              </a:rPr>
              <a:t>Quorum Management,</a:t>
            </a:r>
          </a:p>
          <a:p>
            <a:pPr algn="ctr" eaLnBrk="0" hangingPunct="0"/>
            <a:r>
              <a:rPr lang="en-US" sz="1200" b="1">
                <a:solidFill>
                  <a:schemeClr val="bg1"/>
                </a:solidFill>
                <a:latin typeface="Calibri" pitchFamily="34" charset="0"/>
              </a:rPr>
              <a:t> IO Fencing</a:t>
            </a:r>
          </a:p>
        </p:txBody>
      </p:sp>
      <p:sp>
        <p:nvSpPr>
          <p:cNvPr id="31" name="AutoShape 30"/>
          <p:cNvSpPr>
            <a:spLocks noChangeArrowheads="1"/>
          </p:cNvSpPr>
          <p:nvPr/>
        </p:nvSpPr>
        <p:spPr bwMode="auto">
          <a:xfrm>
            <a:off x="6791325" y="3346450"/>
            <a:ext cx="2011363" cy="760413"/>
          </a:xfrm>
          <a:prstGeom prst="bevel">
            <a:avLst>
              <a:gd name="adj" fmla="val 12500"/>
            </a:avLst>
          </a:prstGeom>
          <a:solidFill>
            <a:schemeClr val="folHlink">
              <a:alpha val="52940"/>
            </a:schemeClr>
          </a:solidFill>
          <a:ln w="9525">
            <a:solidFill>
              <a:schemeClr val="tx1"/>
            </a:solidFill>
            <a:miter lim="800000"/>
            <a:headEnd/>
            <a:tailEnd/>
          </a:ln>
        </p:spPr>
        <p:txBody>
          <a:bodyPr wrap="none" anchor="ctr"/>
          <a:lstStyle/>
          <a:p>
            <a:pPr algn="ctr" eaLnBrk="0" hangingPunct="0"/>
            <a:r>
              <a:rPr lang="en-US" sz="1200" b="1">
                <a:solidFill>
                  <a:srgbClr val="000000"/>
                </a:solidFill>
                <a:latin typeface="Calibri" pitchFamily="34" charset="0"/>
              </a:rPr>
              <a:t>Cluster SPID, DBCC, </a:t>
            </a:r>
          </a:p>
          <a:p>
            <a:pPr algn="ctr" eaLnBrk="0" hangingPunct="0"/>
            <a:r>
              <a:rPr lang="en-US" sz="1200" b="1">
                <a:solidFill>
                  <a:srgbClr val="000000"/>
                </a:solidFill>
                <a:latin typeface="Calibri" pitchFamily="34" charset="0"/>
              </a:rPr>
              <a:t>Monitor, Config, etc</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en-US" dirty="0" smtClean="0"/>
              <a:t>ASE 15.5 cluster edition</a:t>
            </a:r>
            <a:endParaRPr lang="ru-RU" dirty="0" smtClean="0"/>
          </a:p>
          <a:p>
            <a:endParaRPr lang="en-US" dirty="0" smtClean="0"/>
          </a:p>
          <a:p>
            <a:r>
              <a:rPr lang="ru-RU" dirty="0" smtClean="0"/>
              <a:t>работа кластера</a:t>
            </a:r>
          </a:p>
        </p:txBody>
      </p:sp>
      <p:sp>
        <p:nvSpPr>
          <p:cNvPr id="3" name="Заголовок 2"/>
          <p:cNvSpPr>
            <a:spLocks noGrp="1"/>
          </p:cNvSpPr>
          <p:nvPr>
            <p:ph type="title"/>
          </p:nvPr>
        </p:nvSpPr>
        <p:spPr/>
        <p:txBody>
          <a:bodyPr/>
          <a:lstStyle/>
          <a:p>
            <a:endParaRPr lang="ru-RU"/>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Virtualized Resource Management</a:t>
            </a:r>
            <a:r>
              <a:rPr lang="en-US" dirty="0" smtClean="0">
                <a:cs typeface="Arial" pitchFamily="34" charset="0"/>
              </a:rPr>
              <a:t>™</a:t>
            </a:r>
            <a:endParaRPr lang="ru-RU" dirty="0"/>
          </a:p>
        </p:txBody>
      </p:sp>
      <p:pic>
        <p:nvPicPr>
          <p:cNvPr id="4" name="Picture 2"/>
          <p:cNvPicPr>
            <a:picLocks noChangeAspect="1" noChangeArrowheads="1"/>
          </p:cNvPicPr>
          <p:nvPr/>
        </p:nvPicPr>
        <p:blipFill>
          <a:blip r:embed="rId3" cstate="print">
            <a:lum bright="36000" contrast="-48000"/>
          </a:blip>
          <a:srcRect/>
          <a:stretch>
            <a:fillRect/>
          </a:stretch>
        </p:blipFill>
        <p:spPr bwMode="auto">
          <a:xfrm>
            <a:off x="5095875" y="3906838"/>
            <a:ext cx="1749425" cy="13144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lum bright="36000" contrast="-48000"/>
          </a:blip>
          <a:srcRect/>
          <a:stretch>
            <a:fillRect/>
          </a:stretch>
        </p:blipFill>
        <p:spPr bwMode="auto">
          <a:xfrm>
            <a:off x="3817938" y="3906838"/>
            <a:ext cx="1747837" cy="131445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lum bright="36000" contrast="-48000"/>
          </a:blip>
          <a:srcRect/>
          <a:stretch>
            <a:fillRect/>
          </a:stretch>
        </p:blipFill>
        <p:spPr bwMode="auto">
          <a:xfrm>
            <a:off x="2540000" y="3906838"/>
            <a:ext cx="1747838" cy="1314450"/>
          </a:xfrm>
          <a:prstGeom prst="rect">
            <a:avLst/>
          </a:prstGeom>
          <a:noFill/>
          <a:ln w="9525">
            <a:noFill/>
            <a:miter lim="800000"/>
            <a:headEnd/>
            <a:tailEnd/>
          </a:ln>
        </p:spPr>
      </p:pic>
      <p:sp>
        <p:nvSpPr>
          <p:cNvPr id="7" name="Rectangle 5"/>
          <p:cNvSpPr>
            <a:spLocks noChangeArrowheads="1"/>
          </p:cNvSpPr>
          <p:nvPr/>
        </p:nvSpPr>
        <p:spPr bwMode="gray">
          <a:xfrm>
            <a:off x="1598613" y="2636838"/>
            <a:ext cx="5502275" cy="1058862"/>
          </a:xfrm>
          <a:prstGeom prst="rect">
            <a:avLst/>
          </a:prstGeom>
          <a:gradFill rotWithShape="1">
            <a:gsLst>
              <a:gs pos="0">
                <a:srgbClr val="D1CCAE">
                  <a:alpha val="20000"/>
                </a:srgbClr>
              </a:gs>
              <a:gs pos="100000">
                <a:srgbClr val="C1BA91">
                  <a:alpha val="50000"/>
                </a:srgbClr>
              </a:gs>
            </a:gsLst>
            <a:lin ang="0" scaled="1"/>
          </a:gradFill>
          <a:ln w="9525">
            <a:noFill/>
            <a:miter lim="800000"/>
            <a:headEnd/>
            <a:tailEnd/>
          </a:ln>
        </p:spPr>
        <p:txBody>
          <a:bodyPr wrap="none" anchor="ctr"/>
          <a:lstStyle/>
          <a:p>
            <a:endParaRPr lang="ru-RU"/>
          </a:p>
        </p:txBody>
      </p:sp>
      <p:sp>
        <p:nvSpPr>
          <p:cNvPr id="8" name="Text Box 7"/>
          <p:cNvSpPr txBox="1">
            <a:spLocks noChangeArrowheads="1"/>
          </p:cNvSpPr>
          <p:nvPr/>
        </p:nvSpPr>
        <p:spPr bwMode="auto">
          <a:xfrm>
            <a:off x="276225" y="2832012"/>
            <a:ext cx="1345240" cy="646331"/>
          </a:xfrm>
          <a:prstGeom prst="rect">
            <a:avLst/>
          </a:prstGeom>
          <a:noFill/>
          <a:ln w="9525">
            <a:noFill/>
            <a:miter lim="800000"/>
            <a:headEnd/>
            <a:tailEnd/>
          </a:ln>
        </p:spPr>
        <p:txBody>
          <a:bodyPr wrap="none">
            <a:spAutoFit/>
          </a:bodyPr>
          <a:lstStyle/>
          <a:p>
            <a:r>
              <a:rPr lang="ru-RU" b="1" dirty="0" smtClean="0"/>
              <a:t>Логические</a:t>
            </a:r>
            <a:br>
              <a:rPr lang="ru-RU" b="1" dirty="0" smtClean="0"/>
            </a:br>
            <a:r>
              <a:rPr lang="ru-RU" b="1" dirty="0" smtClean="0"/>
              <a:t>кластеры</a:t>
            </a:r>
            <a:endParaRPr lang="en-US" b="1" dirty="0"/>
          </a:p>
        </p:txBody>
      </p:sp>
      <p:sp>
        <p:nvSpPr>
          <p:cNvPr id="9" name="Text Box 8"/>
          <p:cNvSpPr txBox="1">
            <a:spLocks noChangeArrowheads="1"/>
          </p:cNvSpPr>
          <p:nvPr/>
        </p:nvSpPr>
        <p:spPr bwMode="auto">
          <a:xfrm>
            <a:off x="228600" y="1693863"/>
            <a:ext cx="1621534" cy="400110"/>
          </a:xfrm>
          <a:prstGeom prst="rect">
            <a:avLst/>
          </a:prstGeom>
          <a:noFill/>
          <a:ln w="9525">
            <a:noFill/>
            <a:miter lim="800000"/>
            <a:headEnd/>
            <a:tailEnd/>
          </a:ln>
        </p:spPr>
        <p:txBody>
          <a:bodyPr wrap="none">
            <a:spAutoFit/>
          </a:bodyPr>
          <a:lstStyle/>
          <a:p>
            <a:r>
              <a:rPr lang="ru-RU" sz="2000" b="1" dirty="0" smtClean="0"/>
              <a:t>Приложения</a:t>
            </a:r>
            <a:endParaRPr lang="en-US" sz="2000" b="1" dirty="0"/>
          </a:p>
        </p:txBody>
      </p:sp>
      <p:pic>
        <p:nvPicPr>
          <p:cNvPr id="10" name="Picture 9"/>
          <p:cNvPicPr>
            <a:picLocks noChangeAspect="1" noChangeArrowheads="1"/>
          </p:cNvPicPr>
          <p:nvPr/>
        </p:nvPicPr>
        <p:blipFill>
          <a:blip r:embed="rId3" cstate="print">
            <a:lum bright="36000" contrast="-48000"/>
          </a:blip>
          <a:srcRect/>
          <a:stretch>
            <a:fillRect/>
          </a:stretch>
        </p:blipFill>
        <p:spPr bwMode="auto">
          <a:xfrm>
            <a:off x="1244600" y="3906838"/>
            <a:ext cx="1809750" cy="1314450"/>
          </a:xfrm>
          <a:prstGeom prst="rect">
            <a:avLst/>
          </a:prstGeom>
          <a:noFill/>
          <a:ln w="9525">
            <a:noFill/>
            <a:miter lim="800000"/>
            <a:headEnd/>
            <a:tailEnd/>
          </a:ln>
        </p:spPr>
      </p:pic>
      <p:sp>
        <p:nvSpPr>
          <p:cNvPr id="11" name="Text Box 10"/>
          <p:cNvSpPr txBox="1">
            <a:spLocks noChangeArrowheads="1"/>
          </p:cNvSpPr>
          <p:nvPr/>
        </p:nvSpPr>
        <p:spPr bwMode="auto">
          <a:xfrm>
            <a:off x="276225" y="4240213"/>
            <a:ext cx="1386918" cy="646331"/>
          </a:xfrm>
          <a:prstGeom prst="rect">
            <a:avLst/>
          </a:prstGeom>
          <a:noFill/>
          <a:ln w="9525">
            <a:noFill/>
            <a:miter lim="800000"/>
            <a:headEnd/>
            <a:tailEnd/>
          </a:ln>
        </p:spPr>
        <p:txBody>
          <a:bodyPr wrap="none">
            <a:spAutoFit/>
          </a:bodyPr>
          <a:lstStyle/>
          <a:p>
            <a:r>
              <a:rPr lang="ru-RU" b="1" dirty="0" smtClean="0"/>
              <a:t>Физические</a:t>
            </a:r>
            <a:br>
              <a:rPr lang="ru-RU" b="1" dirty="0" smtClean="0"/>
            </a:br>
            <a:r>
              <a:rPr lang="ru-RU" b="1" dirty="0" smtClean="0"/>
              <a:t>кластеры</a:t>
            </a:r>
            <a:endParaRPr lang="en-US" b="1" dirty="0"/>
          </a:p>
        </p:txBody>
      </p:sp>
      <p:pic>
        <p:nvPicPr>
          <p:cNvPr id="12" name="Picture 11"/>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6243638" y="4635500"/>
            <a:ext cx="319087" cy="328613"/>
          </a:xfrm>
          <a:prstGeom prst="rect">
            <a:avLst/>
          </a:prstGeom>
          <a:noFill/>
          <a:ln w="9525">
            <a:noFill/>
            <a:miter lim="800000"/>
            <a:headEnd/>
            <a:tailEnd/>
          </a:ln>
        </p:spPr>
      </p:pic>
      <p:pic>
        <p:nvPicPr>
          <p:cNvPr id="13" name="Picture 12"/>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4965700" y="4635500"/>
            <a:ext cx="319088" cy="328613"/>
          </a:xfrm>
          <a:prstGeom prst="rect">
            <a:avLst/>
          </a:prstGeom>
          <a:noFill/>
          <a:ln w="9525">
            <a:noFill/>
            <a:miter lim="800000"/>
            <a:headEnd/>
            <a:tailEnd/>
          </a:ln>
        </p:spPr>
      </p:pic>
      <p:sp>
        <p:nvSpPr>
          <p:cNvPr id="14" name="Oval 13"/>
          <p:cNvSpPr>
            <a:spLocks noChangeArrowheads="1"/>
          </p:cNvSpPr>
          <p:nvPr/>
        </p:nvSpPr>
        <p:spPr bwMode="gray">
          <a:xfrm>
            <a:off x="3282950" y="2698750"/>
            <a:ext cx="2114550" cy="933450"/>
          </a:xfrm>
          <a:prstGeom prst="ellipse">
            <a:avLst/>
          </a:prstGeom>
          <a:solidFill>
            <a:srgbClr val="829800">
              <a:alpha val="14117"/>
            </a:srgbClr>
          </a:solidFill>
          <a:ln w="9525">
            <a:noFill/>
            <a:round/>
            <a:headEnd/>
            <a:tailEnd/>
          </a:ln>
        </p:spPr>
        <p:txBody>
          <a:bodyPr wrap="none" anchor="ctr"/>
          <a:lstStyle/>
          <a:p>
            <a:endParaRPr lang="ru-RU"/>
          </a:p>
        </p:txBody>
      </p:sp>
      <p:sp>
        <p:nvSpPr>
          <p:cNvPr id="15" name="AutoShape 14"/>
          <p:cNvSpPr>
            <a:spLocks noChangeArrowheads="1"/>
          </p:cNvSpPr>
          <p:nvPr/>
        </p:nvSpPr>
        <p:spPr bwMode="gray">
          <a:xfrm>
            <a:off x="3502025" y="2011363"/>
            <a:ext cx="1665288" cy="917575"/>
          </a:xfrm>
          <a:prstGeom prst="triangle">
            <a:avLst>
              <a:gd name="adj" fmla="val 50000"/>
            </a:avLst>
          </a:prstGeom>
          <a:gradFill rotWithShape="1">
            <a:gsLst>
              <a:gs pos="0">
                <a:srgbClr val="535E6A">
                  <a:alpha val="0"/>
                </a:srgbClr>
              </a:gs>
              <a:gs pos="100000">
                <a:srgbClr val="B3CCE6">
                  <a:alpha val="39998"/>
                </a:srgbClr>
              </a:gs>
            </a:gsLst>
            <a:lin ang="5400000" scaled="1"/>
          </a:gradFill>
          <a:ln w="9525" algn="ctr">
            <a:noFill/>
            <a:miter lim="800000"/>
            <a:headEnd/>
            <a:tailEnd/>
          </a:ln>
        </p:spPr>
        <p:txBody>
          <a:bodyPr wrap="none" anchor="ctr"/>
          <a:lstStyle/>
          <a:p>
            <a:endParaRPr lang="ru-RU"/>
          </a:p>
        </p:txBody>
      </p:sp>
      <p:pic>
        <p:nvPicPr>
          <p:cNvPr id="16"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gray">
          <a:xfrm>
            <a:off x="3763963" y="1651000"/>
            <a:ext cx="852487" cy="714375"/>
          </a:xfrm>
          <a:prstGeom prst="rect">
            <a:avLst/>
          </a:prstGeom>
          <a:noFill/>
          <a:ln w="9525">
            <a:noFill/>
            <a:miter lim="800000"/>
            <a:headEnd/>
            <a:tailEnd/>
          </a:ln>
        </p:spPr>
      </p:pic>
      <p:sp>
        <p:nvSpPr>
          <p:cNvPr id="17" name="Oval 16"/>
          <p:cNvSpPr>
            <a:spLocks noChangeArrowheads="1"/>
          </p:cNvSpPr>
          <p:nvPr/>
        </p:nvSpPr>
        <p:spPr bwMode="gray">
          <a:xfrm>
            <a:off x="5519738" y="2698750"/>
            <a:ext cx="1460500" cy="933450"/>
          </a:xfrm>
          <a:prstGeom prst="ellipse">
            <a:avLst/>
          </a:prstGeom>
          <a:solidFill>
            <a:srgbClr val="829800">
              <a:alpha val="14117"/>
            </a:srgbClr>
          </a:solidFill>
          <a:ln w="9525">
            <a:noFill/>
            <a:round/>
            <a:headEnd/>
            <a:tailEnd/>
          </a:ln>
        </p:spPr>
        <p:txBody>
          <a:bodyPr wrap="none" anchor="ctr"/>
          <a:lstStyle/>
          <a:p>
            <a:endParaRPr lang="ru-RU"/>
          </a:p>
        </p:txBody>
      </p:sp>
      <p:sp>
        <p:nvSpPr>
          <p:cNvPr id="18" name="AutoShape 17"/>
          <p:cNvSpPr>
            <a:spLocks noChangeArrowheads="1"/>
          </p:cNvSpPr>
          <p:nvPr/>
        </p:nvSpPr>
        <p:spPr bwMode="gray">
          <a:xfrm>
            <a:off x="5668963" y="2011363"/>
            <a:ext cx="1150937" cy="917575"/>
          </a:xfrm>
          <a:prstGeom prst="triangle">
            <a:avLst>
              <a:gd name="adj" fmla="val 50000"/>
            </a:avLst>
          </a:prstGeom>
          <a:gradFill rotWithShape="1">
            <a:gsLst>
              <a:gs pos="0">
                <a:srgbClr val="535E6A">
                  <a:alpha val="0"/>
                </a:srgbClr>
              </a:gs>
              <a:gs pos="100000">
                <a:srgbClr val="B3CCE6">
                  <a:alpha val="39998"/>
                </a:srgbClr>
              </a:gs>
            </a:gsLst>
            <a:lin ang="5400000" scaled="1"/>
          </a:gradFill>
          <a:ln w="9525" algn="ctr">
            <a:noFill/>
            <a:miter lim="800000"/>
            <a:headEnd/>
            <a:tailEnd/>
          </a:ln>
        </p:spPr>
        <p:txBody>
          <a:bodyPr wrap="none" anchor="ctr"/>
          <a:lstStyle/>
          <a:p>
            <a:endParaRPr lang="ru-RU"/>
          </a:p>
        </p:txBody>
      </p:sp>
      <p:pic>
        <p:nvPicPr>
          <p:cNvPr id="19" name="Picture 1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gray">
          <a:xfrm>
            <a:off x="5672138" y="1651000"/>
            <a:ext cx="854075" cy="714375"/>
          </a:xfrm>
          <a:prstGeom prst="rect">
            <a:avLst/>
          </a:prstGeom>
          <a:noFill/>
          <a:ln w="9525">
            <a:noFill/>
            <a:miter lim="800000"/>
            <a:headEnd/>
            <a:tailEnd/>
          </a:ln>
        </p:spPr>
      </p:pic>
      <p:sp>
        <p:nvSpPr>
          <p:cNvPr id="20" name="Oval 19"/>
          <p:cNvSpPr>
            <a:spLocks noChangeArrowheads="1"/>
          </p:cNvSpPr>
          <p:nvPr/>
        </p:nvSpPr>
        <p:spPr bwMode="gray">
          <a:xfrm>
            <a:off x="1704975" y="2698750"/>
            <a:ext cx="1462088" cy="933450"/>
          </a:xfrm>
          <a:prstGeom prst="ellipse">
            <a:avLst/>
          </a:prstGeom>
          <a:solidFill>
            <a:srgbClr val="829800">
              <a:alpha val="14117"/>
            </a:srgbClr>
          </a:solidFill>
          <a:ln w="9525">
            <a:noFill/>
            <a:round/>
            <a:headEnd/>
            <a:tailEnd/>
          </a:ln>
        </p:spPr>
        <p:txBody>
          <a:bodyPr wrap="none" anchor="ctr"/>
          <a:lstStyle/>
          <a:p>
            <a:endParaRPr lang="ru-RU"/>
          </a:p>
        </p:txBody>
      </p:sp>
      <p:sp>
        <p:nvSpPr>
          <p:cNvPr id="21" name="Rectangle 20"/>
          <p:cNvSpPr>
            <a:spLocks noChangeArrowheads="1"/>
          </p:cNvSpPr>
          <p:nvPr/>
        </p:nvSpPr>
        <p:spPr bwMode="gray">
          <a:xfrm flipV="1">
            <a:off x="1854200" y="2898775"/>
            <a:ext cx="1152525" cy="561975"/>
          </a:xfrm>
          <a:prstGeom prst="rect">
            <a:avLst/>
          </a:prstGeom>
          <a:gradFill rotWithShape="1">
            <a:gsLst>
              <a:gs pos="0">
                <a:srgbClr val="535E6A">
                  <a:alpha val="0"/>
                </a:srgbClr>
              </a:gs>
              <a:gs pos="100000">
                <a:srgbClr val="B3CCE6">
                  <a:alpha val="39998"/>
                </a:srgbClr>
              </a:gs>
            </a:gsLst>
            <a:lin ang="5400000" scaled="1"/>
          </a:gradFill>
          <a:ln w="9525" algn="ctr">
            <a:noFill/>
            <a:miter lim="800000"/>
            <a:headEnd/>
            <a:tailEnd/>
          </a:ln>
        </p:spPr>
        <p:txBody>
          <a:bodyPr wrap="none" anchor="ctr"/>
          <a:lstStyle/>
          <a:p>
            <a:endParaRPr lang="ru-RU"/>
          </a:p>
        </p:txBody>
      </p:sp>
      <p:sp>
        <p:nvSpPr>
          <p:cNvPr id="22" name="AutoShape 21"/>
          <p:cNvSpPr>
            <a:spLocks noChangeArrowheads="1"/>
          </p:cNvSpPr>
          <p:nvPr/>
        </p:nvSpPr>
        <p:spPr bwMode="gray">
          <a:xfrm>
            <a:off x="1854200" y="1985963"/>
            <a:ext cx="1152525" cy="917575"/>
          </a:xfrm>
          <a:prstGeom prst="triangle">
            <a:avLst>
              <a:gd name="adj" fmla="val 50000"/>
            </a:avLst>
          </a:prstGeom>
          <a:gradFill rotWithShape="1">
            <a:gsLst>
              <a:gs pos="0">
                <a:srgbClr val="535E6A">
                  <a:alpha val="0"/>
                </a:srgbClr>
              </a:gs>
              <a:gs pos="100000">
                <a:srgbClr val="B3CCE6">
                  <a:alpha val="39998"/>
                </a:srgbClr>
              </a:gs>
            </a:gsLst>
            <a:lin ang="5400000" scaled="1"/>
          </a:gradFill>
          <a:ln w="9525" algn="ctr">
            <a:noFill/>
            <a:miter lim="800000"/>
            <a:headEnd/>
            <a:tailEnd/>
          </a:ln>
        </p:spPr>
        <p:txBody>
          <a:bodyPr wrap="none" anchor="ctr"/>
          <a:lstStyle/>
          <a:p>
            <a:endParaRPr lang="ru-RU"/>
          </a:p>
        </p:txBody>
      </p:sp>
      <p:pic>
        <p:nvPicPr>
          <p:cNvPr id="23" name="Picture 2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gray">
          <a:xfrm>
            <a:off x="1897063" y="1676400"/>
            <a:ext cx="852487" cy="714375"/>
          </a:xfrm>
          <a:prstGeom prst="rect">
            <a:avLst/>
          </a:prstGeom>
          <a:noFill/>
          <a:ln w="9525">
            <a:noFill/>
            <a:miter lim="800000"/>
            <a:headEnd/>
            <a:tailEnd/>
          </a:ln>
        </p:spPr>
      </p:pic>
      <p:pic>
        <p:nvPicPr>
          <p:cNvPr id="24" name="Picture 23"/>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2222500" y="4635500"/>
            <a:ext cx="319088" cy="328613"/>
          </a:xfrm>
          <a:prstGeom prst="rect">
            <a:avLst/>
          </a:prstGeom>
          <a:noFill/>
          <a:ln w="9525">
            <a:noFill/>
            <a:miter lim="800000"/>
            <a:headEnd/>
            <a:tailEnd/>
          </a:ln>
        </p:spPr>
      </p:pic>
      <p:pic>
        <p:nvPicPr>
          <p:cNvPr id="25" name="Picture 24"/>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2566988" y="4606925"/>
            <a:ext cx="319087" cy="328613"/>
          </a:xfrm>
          <a:prstGeom prst="rect">
            <a:avLst/>
          </a:prstGeom>
          <a:noFill/>
          <a:ln w="9525">
            <a:noFill/>
            <a:miter lim="800000"/>
            <a:headEnd/>
            <a:tailEnd/>
          </a:ln>
        </p:spPr>
      </p:pic>
      <p:sp>
        <p:nvSpPr>
          <p:cNvPr id="26" name="Line 25"/>
          <p:cNvSpPr>
            <a:spLocks noChangeShapeType="1"/>
          </p:cNvSpPr>
          <p:nvPr/>
        </p:nvSpPr>
        <p:spPr bwMode="auto">
          <a:xfrm>
            <a:off x="2235200" y="3379788"/>
            <a:ext cx="174625" cy="912812"/>
          </a:xfrm>
          <a:prstGeom prst="line">
            <a:avLst/>
          </a:prstGeom>
          <a:noFill/>
          <a:ln w="28575">
            <a:solidFill>
              <a:schemeClr val="accent1"/>
            </a:solidFill>
            <a:round/>
            <a:headEnd/>
            <a:tailEnd/>
          </a:ln>
        </p:spPr>
        <p:txBody>
          <a:bodyPr/>
          <a:lstStyle/>
          <a:p>
            <a:endParaRPr lang="ru-RU"/>
          </a:p>
        </p:txBody>
      </p:sp>
      <p:sp>
        <p:nvSpPr>
          <p:cNvPr id="27" name="Line 26"/>
          <p:cNvSpPr>
            <a:spLocks noChangeShapeType="1"/>
          </p:cNvSpPr>
          <p:nvPr/>
        </p:nvSpPr>
        <p:spPr bwMode="auto">
          <a:xfrm>
            <a:off x="2890838" y="3397250"/>
            <a:ext cx="830262" cy="1466850"/>
          </a:xfrm>
          <a:prstGeom prst="line">
            <a:avLst/>
          </a:prstGeom>
          <a:noFill/>
          <a:ln w="28575">
            <a:solidFill>
              <a:schemeClr val="accent1"/>
            </a:solidFill>
            <a:round/>
            <a:headEnd/>
            <a:tailEnd/>
          </a:ln>
        </p:spPr>
        <p:txBody>
          <a:bodyPr/>
          <a:lstStyle/>
          <a:p>
            <a:endParaRPr lang="ru-RU"/>
          </a:p>
        </p:txBody>
      </p:sp>
      <p:sp>
        <p:nvSpPr>
          <p:cNvPr id="28" name="Line 27"/>
          <p:cNvSpPr>
            <a:spLocks noChangeShapeType="1"/>
          </p:cNvSpPr>
          <p:nvPr/>
        </p:nvSpPr>
        <p:spPr bwMode="auto">
          <a:xfrm flipH="1">
            <a:off x="2711450" y="3371850"/>
            <a:ext cx="1181100" cy="865188"/>
          </a:xfrm>
          <a:prstGeom prst="line">
            <a:avLst/>
          </a:prstGeom>
          <a:noFill/>
          <a:ln w="28575">
            <a:solidFill>
              <a:schemeClr val="accent1"/>
            </a:solidFill>
            <a:round/>
            <a:headEnd/>
            <a:tailEnd/>
          </a:ln>
        </p:spPr>
        <p:txBody>
          <a:bodyPr/>
          <a:lstStyle/>
          <a:p>
            <a:endParaRPr lang="ru-RU"/>
          </a:p>
        </p:txBody>
      </p:sp>
      <p:sp>
        <p:nvSpPr>
          <p:cNvPr id="29" name="Line 28"/>
          <p:cNvSpPr>
            <a:spLocks noChangeShapeType="1"/>
          </p:cNvSpPr>
          <p:nvPr/>
        </p:nvSpPr>
        <p:spPr bwMode="auto">
          <a:xfrm flipH="1">
            <a:off x="3830638" y="3370263"/>
            <a:ext cx="655637" cy="903287"/>
          </a:xfrm>
          <a:prstGeom prst="line">
            <a:avLst/>
          </a:prstGeom>
          <a:noFill/>
          <a:ln w="28575">
            <a:solidFill>
              <a:schemeClr val="accent1"/>
            </a:solidFill>
            <a:round/>
            <a:headEnd/>
            <a:tailEnd/>
          </a:ln>
        </p:spPr>
        <p:txBody>
          <a:bodyPr/>
          <a:lstStyle/>
          <a:p>
            <a:endParaRPr lang="ru-RU"/>
          </a:p>
        </p:txBody>
      </p:sp>
      <p:sp>
        <p:nvSpPr>
          <p:cNvPr id="30" name="Line 29"/>
          <p:cNvSpPr>
            <a:spLocks noChangeShapeType="1"/>
          </p:cNvSpPr>
          <p:nvPr/>
        </p:nvSpPr>
        <p:spPr bwMode="auto">
          <a:xfrm flipH="1">
            <a:off x="4940300" y="3363913"/>
            <a:ext cx="125413" cy="909637"/>
          </a:xfrm>
          <a:prstGeom prst="line">
            <a:avLst/>
          </a:prstGeom>
          <a:noFill/>
          <a:ln w="28575">
            <a:solidFill>
              <a:schemeClr val="accent1"/>
            </a:solidFill>
            <a:round/>
            <a:headEnd/>
            <a:tailEnd/>
          </a:ln>
        </p:spPr>
        <p:txBody>
          <a:bodyPr/>
          <a:lstStyle/>
          <a:p>
            <a:endParaRPr lang="ru-RU"/>
          </a:p>
        </p:txBody>
      </p:sp>
      <p:sp>
        <p:nvSpPr>
          <p:cNvPr id="31" name="Line 30"/>
          <p:cNvSpPr>
            <a:spLocks noChangeShapeType="1"/>
          </p:cNvSpPr>
          <p:nvPr/>
        </p:nvSpPr>
        <p:spPr bwMode="auto">
          <a:xfrm flipH="1">
            <a:off x="5264150" y="3389313"/>
            <a:ext cx="801688" cy="876300"/>
          </a:xfrm>
          <a:prstGeom prst="line">
            <a:avLst/>
          </a:prstGeom>
          <a:noFill/>
          <a:ln w="28575">
            <a:solidFill>
              <a:schemeClr val="accent1"/>
            </a:solidFill>
            <a:round/>
            <a:headEnd/>
            <a:tailEnd/>
          </a:ln>
        </p:spPr>
        <p:txBody>
          <a:bodyPr/>
          <a:lstStyle/>
          <a:p>
            <a:endParaRPr lang="ru-RU"/>
          </a:p>
        </p:txBody>
      </p:sp>
      <p:sp>
        <p:nvSpPr>
          <p:cNvPr id="32" name="Line 31"/>
          <p:cNvSpPr>
            <a:spLocks noChangeShapeType="1"/>
          </p:cNvSpPr>
          <p:nvPr/>
        </p:nvSpPr>
        <p:spPr bwMode="auto">
          <a:xfrm flipH="1">
            <a:off x="6397625" y="3397250"/>
            <a:ext cx="304800" cy="895350"/>
          </a:xfrm>
          <a:prstGeom prst="line">
            <a:avLst/>
          </a:prstGeom>
          <a:noFill/>
          <a:ln w="28575">
            <a:solidFill>
              <a:schemeClr val="accent1"/>
            </a:solidFill>
            <a:round/>
            <a:headEnd/>
            <a:tailEnd/>
          </a:ln>
        </p:spPr>
        <p:txBody>
          <a:bodyPr/>
          <a:lstStyle/>
          <a:p>
            <a:endParaRPr lang="ru-RU"/>
          </a:p>
        </p:txBody>
      </p:sp>
      <p:grpSp>
        <p:nvGrpSpPr>
          <p:cNvPr id="33" name="Group 32"/>
          <p:cNvGrpSpPr>
            <a:grpSpLocks/>
          </p:cNvGrpSpPr>
          <p:nvPr/>
        </p:nvGrpSpPr>
        <p:grpSpPr bwMode="auto">
          <a:xfrm>
            <a:off x="2568573" y="5010153"/>
            <a:ext cx="692150" cy="725488"/>
            <a:chOff x="1938" y="2891"/>
            <a:chExt cx="436" cy="457"/>
          </a:xfrm>
        </p:grpSpPr>
        <p:sp>
          <p:nvSpPr>
            <p:cNvPr id="34" name="Text Box 33"/>
            <p:cNvSpPr txBox="1">
              <a:spLocks noChangeArrowheads="1"/>
            </p:cNvSpPr>
            <p:nvPr/>
          </p:nvSpPr>
          <p:spPr bwMode="auto">
            <a:xfrm>
              <a:off x="1938" y="3174"/>
              <a:ext cx="396" cy="174"/>
            </a:xfrm>
            <a:prstGeom prst="rect">
              <a:avLst/>
            </a:prstGeom>
            <a:noFill/>
            <a:ln w="9525">
              <a:noFill/>
              <a:miter lim="800000"/>
              <a:headEnd/>
              <a:tailEnd/>
            </a:ln>
          </p:spPr>
          <p:txBody>
            <a:bodyPr wrap="none">
              <a:spAutoFit/>
            </a:bodyPr>
            <a:lstStyle/>
            <a:p>
              <a:r>
                <a:rPr lang="ru-RU" sz="1200" dirty="0" smtClean="0">
                  <a:latin typeface="Verdana" pitchFamily="34" charset="0"/>
                </a:rPr>
                <a:t>УЗЛЫ</a:t>
              </a:r>
              <a:endParaRPr lang="en-US" sz="1200" dirty="0">
                <a:latin typeface="Verdana" pitchFamily="34" charset="0"/>
              </a:endParaRPr>
            </a:p>
          </p:txBody>
        </p:sp>
        <p:grpSp>
          <p:nvGrpSpPr>
            <p:cNvPr id="35" name="Group 34"/>
            <p:cNvGrpSpPr>
              <a:grpSpLocks/>
            </p:cNvGrpSpPr>
            <p:nvPr/>
          </p:nvGrpSpPr>
          <p:grpSpPr bwMode="auto">
            <a:xfrm>
              <a:off x="1982" y="2891"/>
              <a:ext cx="392" cy="301"/>
              <a:chOff x="2008" y="3089"/>
              <a:chExt cx="406" cy="263"/>
            </a:xfrm>
          </p:grpSpPr>
          <p:sp>
            <p:nvSpPr>
              <p:cNvPr id="36" name="Line 35"/>
              <p:cNvSpPr>
                <a:spLocks noChangeShapeType="1"/>
              </p:cNvSpPr>
              <p:nvPr/>
            </p:nvSpPr>
            <p:spPr bwMode="auto">
              <a:xfrm flipH="1" flipV="1">
                <a:off x="2008" y="3166"/>
                <a:ext cx="170" cy="186"/>
              </a:xfrm>
              <a:prstGeom prst="line">
                <a:avLst/>
              </a:prstGeom>
              <a:noFill/>
              <a:ln w="9525">
                <a:solidFill>
                  <a:schemeClr val="tx1"/>
                </a:solidFill>
                <a:round/>
                <a:headEnd/>
                <a:tailEnd type="triangle" w="med" len="med"/>
              </a:ln>
            </p:spPr>
            <p:txBody>
              <a:bodyPr/>
              <a:lstStyle/>
              <a:p>
                <a:endParaRPr lang="ru-RU"/>
              </a:p>
            </p:txBody>
          </p:sp>
          <p:sp>
            <p:nvSpPr>
              <p:cNvPr id="37" name="Line 36"/>
              <p:cNvSpPr>
                <a:spLocks noChangeShapeType="1"/>
              </p:cNvSpPr>
              <p:nvPr/>
            </p:nvSpPr>
            <p:spPr bwMode="auto">
              <a:xfrm flipV="1">
                <a:off x="2178" y="3089"/>
                <a:ext cx="236" cy="263"/>
              </a:xfrm>
              <a:prstGeom prst="line">
                <a:avLst/>
              </a:prstGeom>
              <a:noFill/>
              <a:ln w="9525">
                <a:solidFill>
                  <a:schemeClr val="tx1"/>
                </a:solidFill>
                <a:round/>
                <a:headEnd/>
                <a:tailEnd type="triangle" w="med" len="med"/>
              </a:ln>
            </p:spPr>
            <p:txBody>
              <a:bodyPr/>
              <a:lstStyle/>
              <a:p>
                <a:endParaRPr lang="ru-RU"/>
              </a:p>
            </p:txBody>
          </p:sp>
        </p:grpSp>
      </p:grpSp>
      <p:grpSp>
        <p:nvGrpSpPr>
          <p:cNvPr id="38" name="Group 37"/>
          <p:cNvGrpSpPr>
            <a:grpSpLocks/>
          </p:cNvGrpSpPr>
          <p:nvPr/>
        </p:nvGrpSpPr>
        <p:grpSpPr bwMode="auto">
          <a:xfrm>
            <a:off x="3714755" y="4984753"/>
            <a:ext cx="2333628" cy="750888"/>
            <a:chOff x="2660" y="2875"/>
            <a:chExt cx="1470" cy="473"/>
          </a:xfrm>
        </p:grpSpPr>
        <p:sp>
          <p:nvSpPr>
            <p:cNvPr id="39" name="Text Box 38"/>
            <p:cNvSpPr txBox="1">
              <a:spLocks noChangeArrowheads="1"/>
            </p:cNvSpPr>
            <p:nvPr/>
          </p:nvSpPr>
          <p:spPr bwMode="auto">
            <a:xfrm>
              <a:off x="2660" y="3174"/>
              <a:ext cx="1470" cy="174"/>
            </a:xfrm>
            <a:prstGeom prst="rect">
              <a:avLst/>
            </a:prstGeom>
            <a:noFill/>
            <a:ln w="9525">
              <a:noFill/>
              <a:miter lim="800000"/>
              <a:headEnd/>
              <a:tailEnd/>
            </a:ln>
          </p:spPr>
          <p:txBody>
            <a:bodyPr wrap="none">
              <a:spAutoFit/>
            </a:bodyPr>
            <a:lstStyle/>
            <a:p>
              <a:r>
                <a:rPr lang="ru-RU" sz="1200" dirty="0" smtClean="0">
                  <a:latin typeface="Verdana" pitchFamily="34" charset="0"/>
                </a:rPr>
                <a:t>ЭКЗЕМПЛЯРЫ </a:t>
              </a:r>
              <a:r>
                <a:rPr lang="en-US" sz="1200" dirty="0" smtClean="0">
                  <a:latin typeface="Verdana" pitchFamily="34" charset="0"/>
                </a:rPr>
                <a:t>ASE SERVER</a:t>
              </a:r>
              <a:endParaRPr lang="en-US" sz="1200" dirty="0">
                <a:latin typeface="Verdana" pitchFamily="34" charset="0"/>
              </a:endParaRPr>
            </a:p>
          </p:txBody>
        </p:sp>
        <p:sp>
          <p:nvSpPr>
            <p:cNvPr id="40" name="Line 39"/>
            <p:cNvSpPr>
              <a:spLocks noChangeShapeType="1"/>
            </p:cNvSpPr>
            <p:nvPr/>
          </p:nvSpPr>
          <p:spPr bwMode="auto">
            <a:xfrm flipH="1" flipV="1">
              <a:off x="2756" y="2875"/>
              <a:ext cx="259" cy="317"/>
            </a:xfrm>
            <a:prstGeom prst="line">
              <a:avLst/>
            </a:prstGeom>
            <a:noFill/>
            <a:ln w="9525">
              <a:solidFill>
                <a:schemeClr val="tx1"/>
              </a:solidFill>
              <a:round/>
              <a:headEnd/>
              <a:tailEnd type="triangle" w="med" len="med"/>
            </a:ln>
          </p:spPr>
          <p:txBody>
            <a:bodyPr/>
            <a:lstStyle/>
            <a:p>
              <a:endParaRPr lang="ru-RU"/>
            </a:p>
          </p:txBody>
        </p:sp>
        <p:sp>
          <p:nvSpPr>
            <p:cNvPr id="41" name="Line 40"/>
            <p:cNvSpPr>
              <a:spLocks noChangeShapeType="1"/>
            </p:cNvSpPr>
            <p:nvPr/>
          </p:nvSpPr>
          <p:spPr bwMode="auto">
            <a:xfrm flipV="1">
              <a:off x="3015" y="2880"/>
              <a:ext cx="510" cy="312"/>
            </a:xfrm>
            <a:prstGeom prst="line">
              <a:avLst/>
            </a:prstGeom>
            <a:noFill/>
            <a:ln w="9525">
              <a:solidFill>
                <a:schemeClr val="tx1"/>
              </a:solidFill>
              <a:round/>
              <a:headEnd/>
              <a:tailEnd type="triangle" w="med" len="med"/>
            </a:ln>
          </p:spPr>
          <p:txBody>
            <a:bodyPr/>
            <a:lstStyle/>
            <a:p>
              <a:endParaRPr lang="ru-RU"/>
            </a:p>
          </p:txBody>
        </p:sp>
      </p:grpSp>
      <p:pic>
        <p:nvPicPr>
          <p:cNvPr id="42" name="Picture 41"/>
          <p:cNvPicPr>
            <a:picLocks noChangeAspect="1" noChangeArrowheads="1"/>
          </p:cNvPicPr>
          <p:nvPr/>
        </p:nvPicPr>
        <p:blipFill>
          <a:blip r:embed="rId5" cstate="print">
            <a:clrChange>
              <a:clrFrom>
                <a:srgbClr val="E8EAF0"/>
              </a:clrFrom>
              <a:clrTo>
                <a:srgbClr val="E8EAF0">
                  <a:alpha val="0"/>
                </a:srgbClr>
              </a:clrTo>
            </a:clrChange>
          </a:blip>
          <a:srcRect/>
          <a:stretch>
            <a:fillRect/>
          </a:stretch>
        </p:blipFill>
        <p:spPr bwMode="gray">
          <a:xfrm>
            <a:off x="1951038" y="2978150"/>
            <a:ext cx="409575" cy="419100"/>
          </a:xfrm>
          <a:prstGeom prst="rect">
            <a:avLst/>
          </a:prstGeom>
          <a:noFill/>
          <a:ln w="9525">
            <a:noFill/>
            <a:miter lim="800000"/>
            <a:headEnd/>
            <a:tailEnd/>
          </a:ln>
        </p:spPr>
      </p:pic>
      <p:pic>
        <p:nvPicPr>
          <p:cNvPr id="43" name="Picture 42"/>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6243638" y="4243388"/>
            <a:ext cx="319087" cy="328612"/>
          </a:xfrm>
          <a:prstGeom prst="rect">
            <a:avLst/>
          </a:prstGeom>
          <a:noFill/>
          <a:ln w="9525">
            <a:noFill/>
            <a:miter lim="800000"/>
            <a:headEnd/>
            <a:tailEnd/>
          </a:ln>
        </p:spPr>
      </p:pic>
      <p:pic>
        <p:nvPicPr>
          <p:cNvPr id="44" name="Picture 43"/>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4779963" y="4243388"/>
            <a:ext cx="319087" cy="328612"/>
          </a:xfrm>
          <a:prstGeom prst="rect">
            <a:avLst/>
          </a:prstGeom>
          <a:noFill/>
          <a:ln w="9525">
            <a:noFill/>
            <a:miter lim="800000"/>
            <a:headEnd/>
            <a:tailEnd/>
          </a:ln>
        </p:spPr>
      </p:pic>
      <p:pic>
        <p:nvPicPr>
          <p:cNvPr id="45" name="Picture 44"/>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5124450" y="4214813"/>
            <a:ext cx="319088" cy="328612"/>
          </a:xfrm>
          <a:prstGeom prst="rect">
            <a:avLst/>
          </a:prstGeom>
          <a:noFill/>
          <a:ln w="9525">
            <a:noFill/>
            <a:miter lim="800000"/>
            <a:headEnd/>
            <a:tailEnd/>
          </a:ln>
        </p:spPr>
      </p:pic>
      <p:pic>
        <p:nvPicPr>
          <p:cNvPr id="46" name="Picture 45"/>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3686175" y="4243388"/>
            <a:ext cx="320675" cy="328612"/>
          </a:xfrm>
          <a:prstGeom prst="rect">
            <a:avLst/>
          </a:prstGeom>
          <a:noFill/>
          <a:ln w="9525">
            <a:noFill/>
            <a:miter lim="800000"/>
            <a:headEnd/>
            <a:tailEnd/>
          </a:ln>
        </p:spPr>
      </p:pic>
      <p:pic>
        <p:nvPicPr>
          <p:cNvPr id="47" name="Picture 46"/>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3686175" y="4635500"/>
            <a:ext cx="320675" cy="328613"/>
          </a:xfrm>
          <a:prstGeom prst="rect">
            <a:avLst/>
          </a:prstGeom>
          <a:noFill/>
          <a:ln w="9525">
            <a:noFill/>
            <a:miter lim="800000"/>
            <a:headEnd/>
            <a:tailEnd/>
          </a:ln>
        </p:spPr>
      </p:pic>
      <p:pic>
        <p:nvPicPr>
          <p:cNvPr id="48" name="Picture 47"/>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2222500" y="4243388"/>
            <a:ext cx="319088" cy="328612"/>
          </a:xfrm>
          <a:prstGeom prst="rect">
            <a:avLst/>
          </a:prstGeom>
          <a:noFill/>
          <a:ln w="9525">
            <a:noFill/>
            <a:miter lim="800000"/>
            <a:headEnd/>
            <a:tailEnd/>
          </a:ln>
        </p:spPr>
      </p:pic>
      <p:pic>
        <p:nvPicPr>
          <p:cNvPr id="49" name="Picture 48"/>
          <p:cNvPicPr>
            <a:picLocks noChangeAspect="1" noChangeArrowheads="1"/>
          </p:cNvPicPr>
          <p:nvPr/>
        </p:nvPicPr>
        <p:blipFill>
          <a:blip r:embed="rId4" cstate="print">
            <a:clrChange>
              <a:clrFrom>
                <a:srgbClr val="E8EAF0"/>
              </a:clrFrom>
              <a:clrTo>
                <a:srgbClr val="E8EAF0">
                  <a:alpha val="0"/>
                </a:srgbClr>
              </a:clrTo>
            </a:clrChange>
          </a:blip>
          <a:srcRect/>
          <a:stretch>
            <a:fillRect/>
          </a:stretch>
        </p:blipFill>
        <p:spPr bwMode="gray">
          <a:xfrm>
            <a:off x="2566988" y="4214813"/>
            <a:ext cx="319087" cy="328612"/>
          </a:xfrm>
          <a:prstGeom prst="rect">
            <a:avLst/>
          </a:prstGeom>
          <a:noFill/>
          <a:ln w="9525">
            <a:noFill/>
            <a:miter lim="800000"/>
            <a:headEnd/>
            <a:tailEnd/>
          </a:ln>
        </p:spPr>
      </p:pic>
      <p:sp>
        <p:nvSpPr>
          <p:cNvPr id="50" name="Text Box 49"/>
          <p:cNvSpPr txBox="1">
            <a:spLocks noChangeArrowheads="1"/>
          </p:cNvSpPr>
          <p:nvPr/>
        </p:nvSpPr>
        <p:spPr bwMode="auto">
          <a:xfrm>
            <a:off x="7472363" y="2865438"/>
            <a:ext cx="1279525" cy="581025"/>
          </a:xfrm>
          <a:prstGeom prst="rect">
            <a:avLst/>
          </a:prstGeom>
          <a:noFill/>
          <a:ln w="9525">
            <a:noFill/>
            <a:miter lim="800000"/>
            <a:headEnd/>
            <a:tailEnd/>
          </a:ln>
        </p:spPr>
        <p:txBody>
          <a:bodyPr wrap="none">
            <a:spAutoFit/>
          </a:bodyPr>
          <a:lstStyle/>
          <a:p>
            <a:r>
              <a:rPr lang="en-US" sz="1600">
                <a:latin typeface="Verdana" pitchFamily="34" charset="0"/>
              </a:rPr>
              <a:t>Workload</a:t>
            </a:r>
            <a:br>
              <a:rPr lang="en-US" sz="1600">
                <a:latin typeface="Verdana" pitchFamily="34" charset="0"/>
              </a:rPr>
            </a:br>
            <a:r>
              <a:rPr lang="en-US" sz="1600">
                <a:latin typeface="Verdana" pitchFamily="34" charset="0"/>
              </a:rPr>
              <a:t>Manager</a:t>
            </a:r>
          </a:p>
        </p:txBody>
      </p:sp>
      <p:sp>
        <p:nvSpPr>
          <p:cNvPr id="51" name="AutoShape 50"/>
          <p:cNvSpPr>
            <a:spLocks noChangeArrowheads="1"/>
          </p:cNvSpPr>
          <p:nvPr/>
        </p:nvSpPr>
        <p:spPr bwMode="gray">
          <a:xfrm rot="10800000">
            <a:off x="7083425" y="2544763"/>
            <a:ext cx="401638" cy="1233487"/>
          </a:xfrm>
          <a:custGeom>
            <a:avLst/>
            <a:gdLst>
              <a:gd name="T0" fmla="*/ 73271296 w 21600"/>
              <a:gd name="T1" fmla="*/ 0 h 21600"/>
              <a:gd name="T2" fmla="*/ 0 w 21600"/>
              <a:gd name="T3" fmla="*/ 2011250993 h 21600"/>
              <a:gd name="T4" fmla="*/ 73271296 w 21600"/>
              <a:gd name="T5" fmla="*/ 2147483647 h 21600"/>
              <a:gd name="T6" fmla="*/ 138866251 w 21600"/>
              <a:gd name="T7" fmla="*/ 2011250993 h 21600"/>
              <a:gd name="T8" fmla="*/ 17694720 60000 65536"/>
              <a:gd name="T9" fmla="*/ 11796480 60000 65536"/>
              <a:gd name="T10" fmla="*/ 5898240 60000 65536"/>
              <a:gd name="T11" fmla="*/ 0 60000 65536"/>
              <a:gd name="T12" fmla="*/ 3375 w 21600"/>
              <a:gd name="T13" fmla="*/ 5050 h 21600"/>
              <a:gd name="T14" fmla="*/ 16168 w 21600"/>
              <a:gd name="T15" fmla="*/ 16550 h 21600"/>
            </a:gdLst>
            <a:ahLst/>
            <a:cxnLst>
              <a:cxn ang="T8">
                <a:pos x="T0" y="T1"/>
              </a:cxn>
              <a:cxn ang="T9">
                <a:pos x="T2" y="T3"/>
              </a:cxn>
              <a:cxn ang="T10">
                <a:pos x="T4" y="T5"/>
              </a:cxn>
              <a:cxn ang="T11">
                <a:pos x="T6" y="T7"/>
              </a:cxn>
            </a:cxnLst>
            <a:rect l="T12" t="T13" r="T14" b="T15"/>
            <a:pathLst>
              <a:path w="21600" h="21600">
                <a:moveTo>
                  <a:pt x="11397" y="0"/>
                </a:moveTo>
                <a:lnTo>
                  <a:pt x="11397" y="5050"/>
                </a:lnTo>
                <a:lnTo>
                  <a:pt x="3375" y="5050"/>
                </a:lnTo>
                <a:lnTo>
                  <a:pt x="3375" y="16550"/>
                </a:lnTo>
                <a:lnTo>
                  <a:pt x="11397" y="16550"/>
                </a:lnTo>
                <a:lnTo>
                  <a:pt x="11397" y="21600"/>
                </a:lnTo>
                <a:lnTo>
                  <a:pt x="21600" y="10800"/>
                </a:lnTo>
                <a:close/>
              </a:path>
              <a:path w="21600" h="21600">
                <a:moveTo>
                  <a:pt x="1350" y="5050"/>
                </a:moveTo>
                <a:lnTo>
                  <a:pt x="1350" y="16550"/>
                </a:lnTo>
                <a:lnTo>
                  <a:pt x="2700" y="16550"/>
                </a:lnTo>
                <a:lnTo>
                  <a:pt x="2700" y="5050"/>
                </a:lnTo>
                <a:close/>
              </a:path>
              <a:path w="21600" h="21600">
                <a:moveTo>
                  <a:pt x="0" y="5050"/>
                </a:moveTo>
                <a:lnTo>
                  <a:pt x="0" y="16550"/>
                </a:lnTo>
                <a:lnTo>
                  <a:pt x="675" y="16550"/>
                </a:lnTo>
                <a:lnTo>
                  <a:pt x="675" y="5050"/>
                </a:lnTo>
                <a:close/>
              </a:path>
            </a:pathLst>
          </a:custGeom>
          <a:gradFill rotWithShape="1">
            <a:gsLst>
              <a:gs pos="0">
                <a:srgbClr val="F9F9F5"/>
              </a:gs>
              <a:gs pos="100000">
                <a:srgbClr val="C1BA91"/>
              </a:gs>
            </a:gsLst>
            <a:lin ang="0" scaled="1"/>
          </a:gradFill>
          <a:ln w="9525">
            <a:noFill/>
            <a:miter lim="800000"/>
            <a:headEnd/>
            <a:tailEnd/>
          </a:ln>
        </p:spPr>
        <p:txBody>
          <a:bodyPr wrap="none" anchor="ctr"/>
          <a:lstStyle/>
          <a:p>
            <a:endParaRPr lang="ru-RU"/>
          </a:p>
        </p:txBody>
      </p:sp>
      <p:sp>
        <p:nvSpPr>
          <p:cNvPr id="52" name="Rectangle 51"/>
          <p:cNvSpPr>
            <a:spLocks noChangeArrowheads="1"/>
          </p:cNvSpPr>
          <p:nvPr/>
        </p:nvSpPr>
        <p:spPr bwMode="gray">
          <a:xfrm>
            <a:off x="7408863" y="2630488"/>
            <a:ext cx="1403350" cy="1058862"/>
          </a:xfrm>
          <a:prstGeom prst="rect">
            <a:avLst/>
          </a:prstGeom>
          <a:gradFill rotWithShape="1">
            <a:gsLst>
              <a:gs pos="0">
                <a:srgbClr val="D1CCAE">
                  <a:alpha val="20000"/>
                </a:srgbClr>
              </a:gs>
              <a:gs pos="100000">
                <a:srgbClr val="C1BA91">
                  <a:alpha val="50000"/>
                </a:srgbClr>
              </a:gs>
            </a:gsLst>
            <a:lin ang="0" scaled="1"/>
          </a:gradFill>
          <a:ln w="9525">
            <a:noFill/>
            <a:miter lim="800000"/>
            <a:headEnd/>
            <a:tailEnd/>
          </a:ln>
        </p:spPr>
        <p:txBody>
          <a:bodyPr wrap="none" anchor="ctr"/>
          <a:lstStyle/>
          <a:p>
            <a:endParaRPr lang="ru-RU"/>
          </a:p>
        </p:txBody>
      </p:sp>
      <p:pic>
        <p:nvPicPr>
          <p:cNvPr id="53" name="Picture 52"/>
          <p:cNvPicPr>
            <a:picLocks noChangeAspect="1" noChangeArrowheads="1"/>
          </p:cNvPicPr>
          <p:nvPr/>
        </p:nvPicPr>
        <p:blipFill>
          <a:blip r:embed="rId5" cstate="print">
            <a:clrChange>
              <a:clrFrom>
                <a:srgbClr val="E8EAF0"/>
              </a:clrFrom>
              <a:clrTo>
                <a:srgbClr val="E8EAF0">
                  <a:alpha val="0"/>
                </a:srgbClr>
              </a:clrTo>
            </a:clrChange>
          </a:blip>
          <a:srcRect/>
          <a:stretch>
            <a:fillRect/>
          </a:stretch>
        </p:blipFill>
        <p:spPr bwMode="gray">
          <a:xfrm>
            <a:off x="2547938" y="2978150"/>
            <a:ext cx="409575" cy="419100"/>
          </a:xfrm>
          <a:prstGeom prst="rect">
            <a:avLst/>
          </a:prstGeom>
          <a:noFill/>
          <a:ln w="9525">
            <a:noFill/>
            <a:miter lim="800000"/>
            <a:headEnd/>
            <a:tailEnd/>
          </a:ln>
        </p:spPr>
      </p:pic>
      <p:pic>
        <p:nvPicPr>
          <p:cNvPr id="54" name="Picture 53"/>
          <p:cNvPicPr>
            <a:picLocks noChangeAspect="1" noChangeArrowheads="1"/>
          </p:cNvPicPr>
          <p:nvPr/>
        </p:nvPicPr>
        <p:blipFill>
          <a:blip r:embed="rId5" cstate="print">
            <a:clrChange>
              <a:clrFrom>
                <a:srgbClr val="E8EAF0"/>
              </a:clrFrom>
              <a:clrTo>
                <a:srgbClr val="E8EAF0">
                  <a:alpha val="0"/>
                </a:srgbClr>
              </a:clrTo>
            </a:clrChange>
          </a:blip>
          <a:srcRect/>
          <a:stretch>
            <a:fillRect/>
          </a:stretch>
        </p:blipFill>
        <p:spPr bwMode="gray">
          <a:xfrm>
            <a:off x="3614738" y="2978150"/>
            <a:ext cx="409575" cy="419100"/>
          </a:xfrm>
          <a:prstGeom prst="rect">
            <a:avLst/>
          </a:prstGeom>
          <a:noFill/>
          <a:ln w="9525">
            <a:noFill/>
            <a:miter lim="800000"/>
            <a:headEnd/>
            <a:tailEnd/>
          </a:ln>
        </p:spPr>
      </p:pic>
      <p:pic>
        <p:nvPicPr>
          <p:cNvPr id="55" name="Picture 54"/>
          <p:cNvPicPr>
            <a:picLocks noChangeAspect="1" noChangeArrowheads="1"/>
          </p:cNvPicPr>
          <p:nvPr/>
        </p:nvPicPr>
        <p:blipFill>
          <a:blip r:embed="rId5" cstate="print">
            <a:clrChange>
              <a:clrFrom>
                <a:srgbClr val="E8EAF0"/>
              </a:clrFrom>
              <a:clrTo>
                <a:srgbClr val="E8EAF0">
                  <a:alpha val="0"/>
                </a:srgbClr>
              </a:clrTo>
            </a:clrChange>
          </a:blip>
          <a:srcRect/>
          <a:stretch>
            <a:fillRect/>
          </a:stretch>
        </p:blipFill>
        <p:spPr bwMode="gray">
          <a:xfrm>
            <a:off x="4211638" y="2978150"/>
            <a:ext cx="409575" cy="419100"/>
          </a:xfrm>
          <a:prstGeom prst="rect">
            <a:avLst/>
          </a:prstGeom>
          <a:noFill/>
          <a:ln w="9525">
            <a:noFill/>
            <a:miter lim="800000"/>
            <a:headEnd/>
            <a:tailEnd/>
          </a:ln>
        </p:spPr>
      </p:pic>
      <p:pic>
        <p:nvPicPr>
          <p:cNvPr id="56" name="Picture 55"/>
          <p:cNvPicPr>
            <a:picLocks noChangeAspect="1" noChangeArrowheads="1"/>
          </p:cNvPicPr>
          <p:nvPr/>
        </p:nvPicPr>
        <p:blipFill>
          <a:blip r:embed="rId5" cstate="print">
            <a:clrChange>
              <a:clrFrom>
                <a:srgbClr val="E8EAF0"/>
              </a:clrFrom>
              <a:clrTo>
                <a:srgbClr val="E8EAF0">
                  <a:alpha val="0"/>
                </a:srgbClr>
              </a:clrTo>
            </a:clrChange>
          </a:blip>
          <a:srcRect/>
          <a:stretch>
            <a:fillRect/>
          </a:stretch>
        </p:blipFill>
        <p:spPr bwMode="gray">
          <a:xfrm>
            <a:off x="4757738" y="2978150"/>
            <a:ext cx="409575" cy="419100"/>
          </a:xfrm>
          <a:prstGeom prst="rect">
            <a:avLst/>
          </a:prstGeom>
          <a:noFill/>
          <a:ln w="9525">
            <a:noFill/>
            <a:miter lim="800000"/>
            <a:headEnd/>
            <a:tailEnd/>
          </a:ln>
        </p:spPr>
      </p:pic>
      <p:sp>
        <p:nvSpPr>
          <p:cNvPr id="57" name="Rectangle 56"/>
          <p:cNvSpPr>
            <a:spLocks noChangeArrowheads="1"/>
          </p:cNvSpPr>
          <p:nvPr/>
        </p:nvSpPr>
        <p:spPr bwMode="gray">
          <a:xfrm flipV="1">
            <a:off x="5702300" y="2936875"/>
            <a:ext cx="1152525" cy="561975"/>
          </a:xfrm>
          <a:prstGeom prst="rect">
            <a:avLst/>
          </a:prstGeom>
          <a:gradFill rotWithShape="1">
            <a:gsLst>
              <a:gs pos="0">
                <a:srgbClr val="535E6A">
                  <a:alpha val="0"/>
                </a:srgbClr>
              </a:gs>
              <a:gs pos="100000">
                <a:srgbClr val="B3CCE6">
                  <a:alpha val="39998"/>
                </a:srgbClr>
              </a:gs>
            </a:gsLst>
            <a:lin ang="5400000" scaled="1"/>
          </a:gradFill>
          <a:ln w="9525" algn="ctr">
            <a:noFill/>
            <a:miter lim="800000"/>
            <a:headEnd/>
            <a:tailEnd/>
          </a:ln>
        </p:spPr>
        <p:txBody>
          <a:bodyPr wrap="none" anchor="ctr"/>
          <a:lstStyle/>
          <a:p>
            <a:endParaRPr lang="ru-RU"/>
          </a:p>
        </p:txBody>
      </p:sp>
      <p:pic>
        <p:nvPicPr>
          <p:cNvPr id="58" name="Picture 57"/>
          <p:cNvPicPr>
            <a:picLocks noChangeAspect="1" noChangeArrowheads="1"/>
          </p:cNvPicPr>
          <p:nvPr/>
        </p:nvPicPr>
        <p:blipFill>
          <a:blip r:embed="rId5" cstate="print">
            <a:clrChange>
              <a:clrFrom>
                <a:srgbClr val="E8EAF0"/>
              </a:clrFrom>
              <a:clrTo>
                <a:srgbClr val="E8EAF0">
                  <a:alpha val="0"/>
                </a:srgbClr>
              </a:clrTo>
            </a:clrChange>
          </a:blip>
          <a:srcRect/>
          <a:stretch>
            <a:fillRect/>
          </a:stretch>
        </p:blipFill>
        <p:spPr bwMode="gray">
          <a:xfrm>
            <a:off x="5799138" y="2978150"/>
            <a:ext cx="409575" cy="419100"/>
          </a:xfrm>
          <a:prstGeom prst="rect">
            <a:avLst/>
          </a:prstGeom>
          <a:noFill/>
          <a:ln w="9525">
            <a:noFill/>
            <a:miter lim="800000"/>
            <a:headEnd/>
            <a:tailEnd/>
          </a:ln>
        </p:spPr>
      </p:pic>
      <p:pic>
        <p:nvPicPr>
          <p:cNvPr id="59" name="Picture 58"/>
          <p:cNvPicPr>
            <a:picLocks noChangeAspect="1" noChangeArrowheads="1"/>
          </p:cNvPicPr>
          <p:nvPr/>
        </p:nvPicPr>
        <p:blipFill>
          <a:blip r:embed="rId5" cstate="print">
            <a:clrChange>
              <a:clrFrom>
                <a:srgbClr val="E8EAF0"/>
              </a:clrFrom>
              <a:clrTo>
                <a:srgbClr val="E8EAF0">
                  <a:alpha val="0"/>
                </a:srgbClr>
              </a:clrTo>
            </a:clrChange>
          </a:blip>
          <a:srcRect/>
          <a:stretch>
            <a:fillRect/>
          </a:stretch>
        </p:blipFill>
        <p:spPr bwMode="gray">
          <a:xfrm>
            <a:off x="6396038" y="2978150"/>
            <a:ext cx="409575" cy="419100"/>
          </a:xfrm>
          <a:prstGeom prst="rect">
            <a:avLst/>
          </a:prstGeom>
          <a:noFill/>
          <a:ln w="9525">
            <a:noFill/>
            <a:miter lim="800000"/>
            <a:headEnd/>
            <a:tailEnd/>
          </a:ln>
        </p:spPr>
      </p:pic>
      <p:sp>
        <p:nvSpPr>
          <p:cNvPr id="60" name="Rectangle 59"/>
          <p:cNvSpPr>
            <a:spLocks noChangeArrowheads="1"/>
          </p:cNvSpPr>
          <p:nvPr/>
        </p:nvSpPr>
        <p:spPr bwMode="gray">
          <a:xfrm flipV="1">
            <a:off x="3543300" y="2924175"/>
            <a:ext cx="1584325" cy="561975"/>
          </a:xfrm>
          <a:prstGeom prst="rect">
            <a:avLst/>
          </a:prstGeom>
          <a:gradFill rotWithShape="1">
            <a:gsLst>
              <a:gs pos="0">
                <a:srgbClr val="535E6A">
                  <a:alpha val="0"/>
                </a:srgbClr>
              </a:gs>
              <a:gs pos="100000">
                <a:srgbClr val="B3CCE6">
                  <a:alpha val="39998"/>
                </a:srgbClr>
              </a:gs>
            </a:gsLst>
            <a:lin ang="5400000" scaled="1"/>
          </a:gradFill>
          <a:ln w="9525" algn="ctr">
            <a:no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Workload manager</a:t>
            </a:r>
            <a:endParaRPr lang="ru-RU" dirty="0">
              <a:solidFill>
                <a:schemeClr val="accent5"/>
              </a:solidFill>
            </a:endParaRPr>
          </a:p>
        </p:txBody>
      </p:sp>
      <p:sp>
        <p:nvSpPr>
          <p:cNvPr id="3" name="Текст 2"/>
          <p:cNvSpPr>
            <a:spLocks noGrp="1"/>
          </p:cNvSpPr>
          <p:nvPr>
            <p:ph type="body" sz="quarter" idx="15"/>
          </p:nvPr>
        </p:nvSpPr>
        <p:spPr>
          <a:xfrm>
            <a:off x="512824" y="1109610"/>
            <a:ext cx="8275575" cy="5205466"/>
          </a:xfrm>
        </p:spPr>
        <p:txBody>
          <a:bodyPr/>
          <a:lstStyle/>
          <a:p>
            <a:pPr>
              <a:buNone/>
            </a:pPr>
            <a:r>
              <a:rPr lang="en-US" sz="2000" b="1" dirty="0" smtClean="0">
                <a:solidFill>
                  <a:schemeClr val="accent4"/>
                </a:solidFill>
              </a:rPr>
              <a:t>Workload Manager</a:t>
            </a:r>
            <a:r>
              <a:rPr lang="ru-RU" sz="2000" b="1" dirty="0" smtClean="0">
                <a:solidFill>
                  <a:schemeClr val="accent4"/>
                </a:solidFill>
              </a:rPr>
              <a:t>(менеджер нагрузки)</a:t>
            </a:r>
            <a:r>
              <a:rPr lang="en-US" sz="2000" b="1" dirty="0" smtClean="0"/>
              <a:t> </a:t>
            </a:r>
            <a:r>
              <a:rPr lang="ru-RU" sz="2000" b="1" dirty="0" smtClean="0"/>
              <a:t>– одна из важнейших подсистем </a:t>
            </a:r>
            <a:r>
              <a:rPr lang="en-US" sz="2000" b="1" dirty="0" smtClean="0"/>
              <a:t>ASE </a:t>
            </a:r>
            <a:r>
              <a:rPr lang="ru-RU" sz="2000" b="1" dirty="0" smtClean="0"/>
              <a:t>С</a:t>
            </a:r>
            <a:r>
              <a:rPr lang="en-US" sz="2000" b="1" dirty="0" smtClean="0"/>
              <a:t>luster Edition</a:t>
            </a:r>
          </a:p>
          <a:p>
            <a:pPr marL="0" indent="0">
              <a:spcBef>
                <a:spcPts val="600"/>
              </a:spcBef>
              <a:spcAft>
                <a:spcPts val="600"/>
              </a:spcAft>
              <a:buNone/>
            </a:pPr>
            <a:r>
              <a:rPr lang="ru-RU" sz="2000" b="1" dirty="0" smtClean="0"/>
              <a:t>Позволяет управлять нагрузкой в кластере, </a:t>
            </a:r>
            <a:br>
              <a:rPr lang="ru-RU" sz="2000" b="1" dirty="0" smtClean="0"/>
            </a:br>
            <a:r>
              <a:rPr lang="ru-RU" sz="2000" b="1" dirty="0" smtClean="0"/>
              <a:t>используя абстракцию логических «приложений»</a:t>
            </a:r>
            <a:endParaRPr lang="en-US" sz="2000" b="1" dirty="0" smtClean="0"/>
          </a:p>
          <a:p>
            <a:r>
              <a:rPr lang="ru-RU" sz="2000" dirty="0" err="1" smtClean="0"/>
              <a:t>Перенаправлять</a:t>
            </a:r>
            <a:r>
              <a:rPr lang="ru-RU" sz="2000" dirty="0" smtClean="0"/>
              <a:t> пользовательские соединения в кластере на то или иное «приложение»</a:t>
            </a:r>
          </a:p>
          <a:p>
            <a:r>
              <a:rPr lang="ru-RU" sz="2000" dirty="0" smtClean="0"/>
              <a:t>Определять правила балансировки нагрузки в зависимости от «приложения»</a:t>
            </a:r>
          </a:p>
          <a:p>
            <a:r>
              <a:rPr lang="ru-RU" sz="2000" dirty="0" smtClean="0"/>
              <a:t>Определять для разных «приложений» разные схемы для отказоустойчивости</a:t>
            </a:r>
            <a:endParaRPr lang="en-US" sz="2000" dirty="0" smtClean="0"/>
          </a:p>
          <a:p>
            <a:r>
              <a:rPr lang="ru-RU" sz="2000" dirty="0" smtClean="0"/>
              <a:t>Отрабатывать операции </a:t>
            </a:r>
            <a:r>
              <a:rPr lang="en-US" sz="2000" dirty="0" smtClean="0"/>
              <a:t>failover, failback, offline</a:t>
            </a:r>
            <a:r>
              <a:rPr lang="ru-RU" sz="2000" dirty="0" smtClean="0"/>
              <a:t> и</a:t>
            </a:r>
            <a:r>
              <a:rPr lang="en-US" sz="2000" dirty="0" smtClean="0"/>
              <a:t> online </a:t>
            </a:r>
            <a:r>
              <a:rPr lang="ru-RU" sz="2000" dirty="0" smtClean="0"/>
              <a:t>на уровне «приложения» </a:t>
            </a:r>
          </a:p>
          <a:p>
            <a:r>
              <a:rPr lang="ru-RU" sz="2000" dirty="0" smtClean="0"/>
              <a:t>Выделять обособленный пул ресурсы </a:t>
            </a:r>
            <a:r>
              <a:rPr lang="en-US" sz="2000" dirty="0" smtClean="0"/>
              <a:t>– </a:t>
            </a:r>
            <a:r>
              <a:rPr lang="ru-RU" sz="2000" dirty="0" smtClean="0"/>
              <a:t>отдельные экземпляры </a:t>
            </a:r>
            <a:r>
              <a:rPr lang="en-US" sz="2000" dirty="0" smtClean="0"/>
              <a:t>ASE </a:t>
            </a:r>
            <a:r>
              <a:rPr lang="ru-RU" sz="2000" dirty="0" smtClean="0"/>
              <a:t>могут быть закреплены за определенными приложениями</a:t>
            </a:r>
            <a:endParaRPr lang="en-US" sz="2000" dirty="0" smtClean="0"/>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Логические кластеры</a:t>
            </a:r>
            <a:endParaRPr lang="ru-RU" dirty="0"/>
          </a:p>
        </p:txBody>
      </p:sp>
      <p:sp>
        <p:nvSpPr>
          <p:cNvPr id="3" name="Текст 2"/>
          <p:cNvSpPr>
            <a:spLocks noGrp="1"/>
          </p:cNvSpPr>
          <p:nvPr>
            <p:ph type="body" sz="quarter" idx="15"/>
          </p:nvPr>
        </p:nvSpPr>
        <p:spPr>
          <a:xfrm>
            <a:off x="512824" y="1130158"/>
            <a:ext cx="8631176" cy="5133547"/>
          </a:xfrm>
        </p:spPr>
        <p:txBody>
          <a:bodyPr/>
          <a:lstStyle/>
          <a:p>
            <a:pPr marL="0" indent="0">
              <a:spcBef>
                <a:spcPts val="600"/>
              </a:spcBef>
              <a:spcAft>
                <a:spcPts val="600"/>
              </a:spcAft>
              <a:buNone/>
            </a:pPr>
            <a:r>
              <a:rPr lang="ru-RU" sz="2000" b="1" dirty="0" smtClean="0"/>
              <a:t>Логические кластеры – это ключевой элемент в системе управления нагрузкой (</a:t>
            </a:r>
            <a:r>
              <a:rPr lang="en-US" sz="2000" b="1" dirty="0" smtClean="0">
                <a:solidFill>
                  <a:schemeClr val="accent4"/>
                </a:solidFill>
              </a:rPr>
              <a:t>workload manager subsystem</a:t>
            </a:r>
            <a:r>
              <a:rPr lang="ru-RU" sz="2000" b="1" dirty="0" smtClean="0"/>
              <a:t>)</a:t>
            </a:r>
            <a:endParaRPr lang="en-US" sz="2000" b="1" dirty="0" smtClean="0"/>
          </a:p>
          <a:p>
            <a:r>
              <a:rPr lang="ru-RU" sz="2000" dirty="0" smtClean="0"/>
              <a:t>Служат для выделения «приложений» или «прикладных сегментов»</a:t>
            </a:r>
            <a:endParaRPr lang="en-US" sz="2000" dirty="0" smtClean="0"/>
          </a:p>
          <a:p>
            <a:r>
              <a:rPr lang="ru-RU" sz="2000" dirty="0" smtClean="0"/>
              <a:t>Логические кластеры и </a:t>
            </a:r>
            <a:r>
              <a:rPr lang="en-US" sz="2000" dirty="0" smtClean="0"/>
              <a:t>ASE-</a:t>
            </a:r>
            <a:r>
              <a:rPr lang="ru-RU" sz="2000" dirty="0" smtClean="0"/>
              <a:t>сервера кластера (</a:t>
            </a:r>
            <a:r>
              <a:rPr lang="en-US" sz="2000" dirty="0" smtClean="0"/>
              <a:t>Instances)</a:t>
            </a:r>
            <a:r>
              <a:rPr lang="ru-RU" sz="2000" dirty="0" smtClean="0"/>
              <a:t> относятся как </a:t>
            </a:r>
            <a:r>
              <a:rPr lang="en-US" sz="2000" dirty="0" smtClean="0"/>
              <a:t>M:N</a:t>
            </a:r>
          </a:p>
          <a:p>
            <a:pPr lvl="1"/>
            <a:r>
              <a:rPr lang="ru-RU" sz="1800" dirty="0" smtClean="0"/>
              <a:t>Логический кластер может размещаться на нескольких физических </a:t>
            </a:r>
            <a:r>
              <a:rPr lang="en-US" sz="1800" dirty="0" smtClean="0"/>
              <a:t>ASE-</a:t>
            </a:r>
            <a:r>
              <a:rPr lang="ru-RU" sz="1800" dirty="0" smtClean="0"/>
              <a:t>серверах, </a:t>
            </a:r>
          </a:p>
          <a:p>
            <a:pPr lvl="1"/>
            <a:r>
              <a:rPr lang="ru-RU" sz="1800" dirty="0" smtClean="0"/>
              <a:t>Несколько логических кластеров могут работать на одном и том же </a:t>
            </a:r>
            <a:r>
              <a:rPr lang="en-US" sz="1800" dirty="0" smtClean="0"/>
              <a:t>ASE </a:t>
            </a:r>
            <a:r>
              <a:rPr lang="ru-RU" sz="1800" dirty="0" smtClean="0"/>
              <a:t>сервере</a:t>
            </a:r>
            <a:r>
              <a:rPr lang="en-US" dirty="0" smtClean="0"/>
              <a:t>.</a:t>
            </a:r>
          </a:p>
          <a:p>
            <a:r>
              <a:rPr lang="en-US" sz="2000" dirty="0" smtClean="0"/>
              <a:t>“</a:t>
            </a:r>
            <a:r>
              <a:rPr lang="ru-RU" sz="2000" dirty="0" smtClean="0"/>
              <a:t>базовые</a:t>
            </a:r>
            <a:r>
              <a:rPr lang="en-US" sz="2000" dirty="0" smtClean="0"/>
              <a:t>” ASE-</a:t>
            </a:r>
            <a:r>
              <a:rPr lang="ru-RU" sz="2000" dirty="0" smtClean="0"/>
              <a:t>сервера</a:t>
            </a:r>
            <a:r>
              <a:rPr lang="en-US" sz="2000" dirty="0" smtClean="0"/>
              <a:t> – </a:t>
            </a:r>
            <a:r>
              <a:rPr lang="ru-RU" sz="2000" dirty="0" smtClean="0"/>
              <a:t>где логический кластер работает </a:t>
            </a:r>
            <a:r>
              <a:rPr lang="ru-RU" sz="2000" dirty="0" err="1" smtClean="0"/>
              <a:t>по-умолчанию</a:t>
            </a:r>
            <a:endParaRPr lang="en-US" sz="2000" dirty="0" smtClean="0"/>
          </a:p>
          <a:p>
            <a:r>
              <a:rPr lang="en-US" sz="2000" dirty="0" smtClean="0"/>
              <a:t>“</a:t>
            </a:r>
            <a:r>
              <a:rPr lang="ru-RU" sz="2000" dirty="0" smtClean="0"/>
              <a:t>резервные</a:t>
            </a:r>
            <a:r>
              <a:rPr lang="en-US" sz="2000" dirty="0" smtClean="0"/>
              <a:t>”</a:t>
            </a:r>
            <a:r>
              <a:rPr lang="ru-RU" sz="2000" dirty="0" smtClean="0"/>
              <a:t> </a:t>
            </a:r>
            <a:r>
              <a:rPr lang="en-US" sz="2000" dirty="0" smtClean="0"/>
              <a:t>ASE</a:t>
            </a:r>
            <a:r>
              <a:rPr lang="ru-RU" sz="2000" dirty="0" smtClean="0"/>
              <a:t>-сервера – куда логический кластер может мигрировать в случае аварии</a:t>
            </a:r>
            <a:endParaRPr lang="en-US" sz="2000" dirty="0" smtClean="0"/>
          </a:p>
          <a:p>
            <a:pPr lvl="1"/>
            <a:r>
              <a:rPr lang="ru-RU" sz="2000" dirty="0" smtClean="0"/>
              <a:t>Могут объединяться в группы, иметь приоритеты</a:t>
            </a:r>
            <a:endParaRPr lang="en-US" sz="2000" dirty="0" smtClean="0"/>
          </a:p>
          <a:p>
            <a:r>
              <a:rPr lang="ru-RU" sz="2000" dirty="0" smtClean="0"/>
              <a:t>Поведение логического кластера определяется его настраиваемыми атрибутами</a:t>
            </a: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825" y="49024"/>
            <a:ext cx="8631175" cy="892552"/>
          </a:xfrm>
        </p:spPr>
        <p:txBody>
          <a:bodyPr/>
          <a:lstStyle/>
          <a:p>
            <a:r>
              <a:rPr lang="ru-RU" dirty="0" smtClean="0"/>
              <a:t>Решения для непрерывности бизнеса</a:t>
            </a:r>
            <a:endParaRPr lang="ru-RU" dirty="0"/>
          </a:p>
        </p:txBody>
      </p:sp>
      <p:sp>
        <p:nvSpPr>
          <p:cNvPr id="4" name="Rectangle 161"/>
          <p:cNvSpPr>
            <a:spLocks noChangeArrowheads="1"/>
          </p:cNvSpPr>
          <p:nvPr/>
        </p:nvSpPr>
        <p:spPr bwMode="gray">
          <a:xfrm flipH="1">
            <a:off x="4211638" y="1873250"/>
            <a:ext cx="4784725" cy="1435100"/>
          </a:xfrm>
          <a:prstGeom prst="rect">
            <a:avLst/>
          </a:prstGeom>
          <a:solidFill>
            <a:srgbClr val="C1BA91">
              <a:alpha val="50000"/>
            </a:srgbClr>
          </a:solidFill>
          <a:ln w="9525">
            <a:noFill/>
            <a:miter lim="800000"/>
            <a:headEnd/>
            <a:tailEnd/>
          </a:ln>
          <a:effectLst/>
        </p:spPr>
        <p:txBody>
          <a:bodyPr wrap="none" anchor="ctr"/>
          <a:lstStyle/>
          <a:p>
            <a:endParaRPr lang="ru-RU"/>
          </a:p>
        </p:txBody>
      </p:sp>
      <p:sp>
        <p:nvSpPr>
          <p:cNvPr id="5" name="Rectangle 160"/>
          <p:cNvSpPr>
            <a:spLocks noChangeArrowheads="1"/>
          </p:cNvSpPr>
          <p:nvPr/>
        </p:nvSpPr>
        <p:spPr bwMode="gray">
          <a:xfrm flipH="1">
            <a:off x="144463" y="1873250"/>
            <a:ext cx="3927475" cy="1435100"/>
          </a:xfrm>
          <a:prstGeom prst="rect">
            <a:avLst/>
          </a:prstGeom>
          <a:solidFill>
            <a:srgbClr val="C1BA91">
              <a:alpha val="50000"/>
            </a:srgbClr>
          </a:solidFill>
          <a:ln w="9525" algn="ctr">
            <a:noFill/>
            <a:miter lim="800000"/>
            <a:headEnd/>
            <a:tailEnd/>
          </a:ln>
          <a:effectLst/>
        </p:spPr>
        <p:txBody>
          <a:bodyPr wrap="none" anchor="ctr"/>
          <a:lstStyle/>
          <a:p>
            <a:endParaRPr lang="ru-RU"/>
          </a:p>
        </p:txBody>
      </p:sp>
      <p:sp>
        <p:nvSpPr>
          <p:cNvPr id="6" name="Rectangle 158"/>
          <p:cNvSpPr>
            <a:spLocks noChangeArrowheads="1"/>
          </p:cNvSpPr>
          <p:nvPr/>
        </p:nvSpPr>
        <p:spPr bwMode="gray">
          <a:xfrm>
            <a:off x="5068888" y="4203708"/>
            <a:ext cx="3927475" cy="2044700"/>
          </a:xfrm>
          <a:prstGeom prst="rect">
            <a:avLst/>
          </a:prstGeom>
          <a:solidFill>
            <a:srgbClr val="C1BA91">
              <a:alpha val="50000"/>
            </a:srgbClr>
          </a:solidFill>
          <a:ln w="9525">
            <a:noFill/>
            <a:miter lim="800000"/>
            <a:headEnd/>
            <a:tailEnd/>
          </a:ln>
          <a:effectLst/>
        </p:spPr>
        <p:txBody>
          <a:bodyPr wrap="none" anchor="ctr"/>
          <a:lstStyle/>
          <a:p>
            <a:endParaRPr lang="ru-RU"/>
          </a:p>
        </p:txBody>
      </p:sp>
      <p:sp>
        <p:nvSpPr>
          <p:cNvPr id="7" name="Rectangle 159"/>
          <p:cNvSpPr>
            <a:spLocks noChangeArrowheads="1"/>
          </p:cNvSpPr>
          <p:nvPr/>
        </p:nvSpPr>
        <p:spPr bwMode="gray">
          <a:xfrm>
            <a:off x="144463" y="4203708"/>
            <a:ext cx="4784725" cy="2044700"/>
          </a:xfrm>
          <a:prstGeom prst="rect">
            <a:avLst/>
          </a:prstGeom>
          <a:solidFill>
            <a:srgbClr val="C1BA91">
              <a:alpha val="50000"/>
            </a:srgbClr>
          </a:solidFill>
          <a:ln w="9525">
            <a:noFill/>
            <a:miter lim="800000"/>
            <a:headEnd/>
            <a:tailEnd/>
          </a:ln>
          <a:effectLst/>
        </p:spPr>
        <p:txBody>
          <a:bodyPr wrap="none" anchor="ctr"/>
          <a:lstStyle/>
          <a:p>
            <a:endParaRPr lang="ru-RU"/>
          </a:p>
        </p:txBody>
      </p:sp>
      <p:sp>
        <p:nvSpPr>
          <p:cNvPr id="8" name="Rectangle 64"/>
          <p:cNvSpPr>
            <a:spLocks/>
          </p:cNvSpPr>
          <p:nvPr/>
        </p:nvSpPr>
        <p:spPr bwMode="auto">
          <a:xfrm>
            <a:off x="276225" y="1160748"/>
            <a:ext cx="8672513" cy="707886"/>
          </a:xfrm>
          <a:prstGeom prst="rect">
            <a:avLst/>
          </a:prstGeom>
          <a:noFill/>
          <a:ln w="9525">
            <a:noFill/>
            <a:miter lim="800000"/>
            <a:headEnd/>
            <a:tailEnd/>
          </a:ln>
        </p:spPr>
        <p:txBody>
          <a:bodyPr wrap="square">
            <a:spAutoFit/>
          </a:bodyPr>
          <a:lstStyle/>
          <a:p>
            <a:pPr algn="ctr" defTabSz="914400">
              <a:spcBef>
                <a:spcPct val="20000"/>
              </a:spcBef>
              <a:buClr>
                <a:srgbClr val="E96722"/>
              </a:buClr>
              <a:buFont typeface="Wingdings" pitchFamily="2" charset="2"/>
              <a:buNone/>
            </a:pPr>
            <a:r>
              <a:rPr lang="ru-RU" sz="2000" dirty="0" smtClean="0"/>
              <a:t>Технологии непрерывности бизнеса для создания</a:t>
            </a:r>
            <a:br>
              <a:rPr lang="ru-RU" sz="2000" dirty="0" smtClean="0"/>
            </a:br>
            <a:r>
              <a:rPr lang="ru-RU" sz="2000" dirty="0" smtClean="0"/>
              <a:t> </a:t>
            </a:r>
            <a:r>
              <a:rPr lang="ru-RU" sz="2000" b="1" dirty="0" smtClean="0"/>
              <a:t>территориально распределенных</a:t>
            </a:r>
            <a:r>
              <a:rPr lang="ru-RU" sz="2000" dirty="0" smtClean="0"/>
              <a:t> </a:t>
            </a:r>
            <a:r>
              <a:rPr lang="en-US" sz="2000" dirty="0" smtClean="0"/>
              <a:t>DR-</a:t>
            </a:r>
            <a:r>
              <a:rPr lang="ru-RU" sz="2000" dirty="0" smtClean="0"/>
              <a:t>решений</a:t>
            </a:r>
            <a:endParaRPr lang="en-US" sz="2000" dirty="0"/>
          </a:p>
        </p:txBody>
      </p:sp>
      <p:sp>
        <p:nvSpPr>
          <p:cNvPr id="9" name="Text Box 37"/>
          <p:cNvSpPr txBox="1">
            <a:spLocks noChangeArrowheads="1"/>
          </p:cNvSpPr>
          <p:nvPr/>
        </p:nvSpPr>
        <p:spPr bwMode="auto">
          <a:xfrm>
            <a:off x="1170447" y="3502023"/>
            <a:ext cx="6113982" cy="707886"/>
          </a:xfrm>
          <a:prstGeom prst="rect">
            <a:avLst/>
          </a:prstGeom>
          <a:noFill/>
          <a:ln w="9525">
            <a:noFill/>
            <a:miter lim="800000"/>
            <a:headEnd/>
            <a:tailEnd/>
          </a:ln>
          <a:effectLst/>
        </p:spPr>
        <p:txBody>
          <a:bodyPr wrap="none">
            <a:spAutoFit/>
          </a:bodyPr>
          <a:lstStyle/>
          <a:p>
            <a:pPr algn="ctr"/>
            <a:r>
              <a:rPr lang="ru-RU" sz="2000" dirty="0" smtClean="0"/>
              <a:t>Технологии непрерывности бизнеса</a:t>
            </a:r>
            <a:r>
              <a:rPr lang="en-US" sz="2000" dirty="0" smtClean="0"/>
              <a:t> </a:t>
            </a:r>
            <a:r>
              <a:rPr lang="ru-RU" sz="2000" dirty="0" smtClean="0"/>
              <a:t>для обеспечения </a:t>
            </a:r>
            <a:br>
              <a:rPr lang="ru-RU" sz="2000" dirty="0" smtClean="0"/>
            </a:br>
            <a:r>
              <a:rPr lang="en-US" sz="2000" dirty="0" smtClean="0"/>
              <a:t>High Availability</a:t>
            </a:r>
            <a:r>
              <a:rPr lang="ru-RU" sz="2000" dirty="0" smtClean="0"/>
              <a:t> </a:t>
            </a:r>
            <a:r>
              <a:rPr lang="ru-RU" sz="2000" b="1" dirty="0" smtClean="0"/>
              <a:t>в пределах одного </a:t>
            </a:r>
            <a:r>
              <a:rPr lang="ru-RU" sz="2000" dirty="0" err="1" smtClean="0"/>
              <a:t>ЦОДа</a:t>
            </a:r>
            <a:endParaRPr lang="en-US" sz="2000" dirty="0"/>
          </a:p>
        </p:txBody>
      </p:sp>
      <p:sp>
        <p:nvSpPr>
          <p:cNvPr id="10" name="Text Box 38"/>
          <p:cNvSpPr txBox="1">
            <a:spLocks noChangeArrowheads="1"/>
          </p:cNvSpPr>
          <p:nvPr/>
        </p:nvSpPr>
        <p:spPr bwMode="auto">
          <a:xfrm>
            <a:off x="307975" y="5462596"/>
            <a:ext cx="4457700" cy="366712"/>
          </a:xfrm>
          <a:prstGeom prst="rect">
            <a:avLst/>
          </a:prstGeom>
          <a:noFill/>
          <a:ln w="9525">
            <a:noFill/>
            <a:miter lim="800000"/>
            <a:headEnd/>
            <a:tailEnd/>
          </a:ln>
          <a:effectLst/>
        </p:spPr>
        <p:txBody>
          <a:bodyPr wrap="none">
            <a:spAutoFit/>
          </a:bodyPr>
          <a:lstStyle/>
          <a:p>
            <a:pPr algn="ctr"/>
            <a:r>
              <a:rPr lang="en-US" b="1">
                <a:latin typeface="Verdana" pitchFamily="34" charset="0"/>
              </a:rPr>
              <a:t>ASE High Availability (HA) option</a:t>
            </a:r>
          </a:p>
        </p:txBody>
      </p:sp>
      <p:sp>
        <p:nvSpPr>
          <p:cNvPr id="11" name="Text Box 39"/>
          <p:cNvSpPr txBox="1">
            <a:spLocks noChangeArrowheads="1"/>
          </p:cNvSpPr>
          <p:nvPr/>
        </p:nvSpPr>
        <p:spPr bwMode="auto">
          <a:xfrm>
            <a:off x="5710238" y="5462596"/>
            <a:ext cx="2644775" cy="366712"/>
          </a:xfrm>
          <a:prstGeom prst="rect">
            <a:avLst/>
          </a:prstGeom>
          <a:noFill/>
          <a:ln w="9525">
            <a:noFill/>
            <a:miter lim="800000"/>
            <a:headEnd/>
            <a:tailEnd/>
          </a:ln>
          <a:effectLst/>
        </p:spPr>
        <p:txBody>
          <a:bodyPr wrap="none">
            <a:spAutoFit/>
          </a:bodyPr>
          <a:lstStyle/>
          <a:p>
            <a:pPr algn="ctr"/>
            <a:r>
              <a:rPr lang="en-US" b="1">
                <a:latin typeface="Verdana" pitchFamily="34" charset="0"/>
              </a:rPr>
              <a:t>ASE Cluster Edition</a:t>
            </a:r>
          </a:p>
        </p:txBody>
      </p:sp>
      <p:sp>
        <p:nvSpPr>
          <p:cNvPr id="12" name="Text Box 41"/>
          <p:cNvSpPr txBox="1">
            <a:spLocks noChangeArrowheads="1"/>
          </p:cNvSpPr>
          <p:nvPr/>
        </p:nvSpPr>
        <p:spPr bwMode="auto">
          <a:xfrm>
            <a:off x="5061577" y="5768983"/>
            <a:ext cx="3942105" cy="480131"/>
          </a:xfrm>
          <a:prstGeom prst="rect">
            <a:avLst/>
          </a:prstGeom>
          <a:noFill/>
          <a:ln w="9525">
            <a:noFill/>
            <a:miter lim="800000"/>
            <a:headEnd/>
            <a:tailEnd/>
          </a:ln>
          <a:effectLst/>
        </p:spPr>
        <p:txBody>
          <a:bodyPr wrap="none">
            <a:spAutoFit/>
          </a:bodyPr>
          <a:lstStyle/>
          <a:p>
            <a:pPr algn="ctr">
              <a:lnSpc>
                <a:spcPct val="90000"/>
              </a:lnSpc>
            </a:pPr>
            <a:r>
              <a:rPr lang="ru-RU" sz="1400" dirty="0" smtClean="0">
                <a:latin typeface="Verdana" pitchFamily="34" charset="0"/>
              </a:rPr>
              <a:t>Отказоустойчивость для ВСЕХ </a:t>
            </a:r>
            <a:r>
              <a:rPr lang="ru-RU" sz="1400" dirty="0" smtClean="0">
                <a:latin typeface="Verdana" pitchFamily="34" charset="0"/>
              </a:rPr>
              <a:t>серверов</a:t>
            </a:r>
            <a:r>
              <a:rPr lang="ru-RU" sz="1400" dirty="0" smtClean="0">
                <a:latin typeface="Verdana" pitchFamily="34" charset="0"/>
              </a:rPr>
              <a:t/>
            </a:r>
            <a:br>
              <a:rPr lang="ru-RU" sz="1400" dirty="0" smtClean="0">
                <a:latin typeface="Verdana" pitchFamily="34" charset="0"/>
              </a:rPr>
            </a:br>
            <a:r>
              <a:rPr lang="ru-RU" sz="1400" dirty="0" smtClean="0">
                <a:latin typeface="Verdana" pitchFamily="34" charset="0"/>
              </a:rPr>
              <a:t>и много чего еще!</a:t>
            </a:r>
            <a:endParaRPr lang="en-US" sz="1400" dirty="0">
              <a:latin typeface="Verdana" pitchFamily="34" charset="0"/>
            </a:endParaRPr>
          </a:p>
        </p:txBody>
      </p:sp>
      <p:sp>
        <p:nvSpPr>
          <p:cNvPr id="13" name="Text Box 46"/>
          <p:cNvSpPr txBox="1">
            <a:spLocks noChangeArrowheads="1"/>
          </p:cNvSpPr>
          <p:nvPr/>
        </p:nvSpPr>
        <p:spPr bwMode="auto">
          <a:xfrm>
            <a:off x="177331" y="2692400"/>
            <a:ext cx="3839514" cy="369332"/>
          </a:xfrm>
          <a:prstGeom prst="rect">
            <a:avLst/>
          </a:prstGeom>
          <a:noFill/>
          <a:ln w="9525">
            <a:noFill/>
            <a:miter lim="800000"/>
            <a:headEnd/>
            <a:tailEnd/>
          </a:ln>
          <a:effectLst/>
        </p:spPr>
        <p:txBody>
          <a:bodyPr wrap="none">
            <a:spAutoFit/>
          </a:bodyPr>
          <a:lstStyle/>
          <a:p>
            <a:pPr algn="ctr"/>
            <a:r>
              <a:rPr lang="en-US" b="1" dirty="0" smtClean="0">
                <a:latin typeface="Verdana" pitchFamily="34" charset="0"/>
              </a:rPr>
              <a:t>Replication</a:t>
            </a:r>
            <a:r>
              <a:rPr lang="ru-RU" b="1" dirty="0" smtClean="0">
                <a:latin typeface="Verdana" pitchFamily="34" charset="0"/>
              </a:rPr>
              <a:t> </a:t>
            </a:r>
            <a:r>
              <a:rPr lang="en-US" b="1" dirty="0" smtClean="0">
                <a:latin typeface="Verdana" pitchFamily="34" charset="0"/>
              </a:rPr>
              <a:t>Server/</a:t>
            </a:r>
            <a:r>
              <a:rPr lang="en-US" b="1" dirty="0" err="1" smtClean="0">
                <a:latin typeface="Verdana" pitchFamily="34" charset="0"/>
              </a:rPr>
              <a:t>WarmSB</a:t>
            </a:r>
            <a:endParaRPr lang="en-US" b="1" dirty="0">
              <a:latin typeface="Verdana" pitchFamily="34" charset="0"/>
            </a:endParaRPr>
          </a:p>
        </p:txBody>
      </p:sp>
      <p:sp>
        <p:nvSpPr>
          <p:cNvPr id="14" name="Text Box 47"/>
          <p:cNvSpPr txBox="1">
            <a:spLocks noChangeArrowheads="1"/>
          </p:cNvSpPr>
          <p:nvPr/>
        </p:nvSpPr>
        <p:spPr bwMode="auto">
          <a:xfrm>
            <a:off x="719953" y="3001963"/>
            <a:ext cx="2754280" cy="286232"/>
          </a:xfrm>
          <a:prstGeom prst="rect">
            <a:avLst/>
          </a:prstGeom>
          <a:noFill/>
          <a:ln w="9525">
            <a:noFill/>
            <a:miter lim="800000"/>
            <a:headEnd/>
            <a:tailEnd/>
          </a:ln>
          <a:effectLst/>
        </p:spPr>
        <p:txBody>
          <a:bodyPr wrap="none">
            <a:spAutoFit/>
          </a:bodyPr>
          <a:lstStyle/>
          <a:p>
            <a:pPr algn="ctr">
              <a:lnSpc>
                <a:spcPct val="90000"/>
              </a:lnSpc>
            </a:pPr>
            <a:r>
              <a:rPr lang="ru-RU" sz="1400" dirty="0" smtClean="0">
                <a:latin typeface="Verdana" pitchFamily="34" charset="0"/>
              </a:rPr>
              <a:t>Репликация транзакций БД</a:t>
            </a:r>
            <a:endParaRPr lang="en-US" sz="1400" dirty="0">
              <a:latin typeface="Verdana" pitchFamily="34" charset="0"/>
            </a:endParaRPr>
          </a:p>
        </p:txBody>
      </p:sp>
      <p:sp>
        <p:nvSpPr>
          <p:cNvPr id="15" name="Text Box 51"/>
          <p:cNvSpPr txBox="1">
            <a:spLocks noChangeArrowheads="1"/>
          </p:cNvSpPr>
          <p:nvPr/>
        </p:nvSpPr>
        <p:spPr bwMode="auto">
          <a:xfrm>
            <a:off x="5481638" y="2692400"/>
            <a:ext cx="2228850" cy="366713"/>
          </a:xfrm>
          <a:prstGeom prst="rect">
            <a:avLst/>
          </a:prstGeom>
          <a:noFill/>
          <a:ln w="9525">
            <a:noFill/>
            <a:miter lim="800000"/>
            <a:headEnd/>
            <a:tailEnd/>
          </a:ln>
          <a:effectLst/>
        </p:spPr>
        <p:txBody>
          <a:bodyPr wrap="none">
            <a:spAutoFit/>
          </a:bodyPr>
          <a:lstStyle/>
          <a:p>
            <a:pPr algn="ctr"/>
            <a:r>
              <a:rPr lang="en-US" b="1">
                <a:latin typeface="Verdana" pitchFamily="34" charset="0"/>
              </a:rPr>
              <a:t>Mirror Activator</a:t>
            </a:r>
          </a:p>
        </p:txBody>
      </p:sp>
      <p:sp>
        <p:nvSpPr>
          <p:cNvPr id="16" name="Text Box 52"/>
          <p:cNvSpPr txBox="1">
            <a:spLocks noChangeArrowheads="1"/>
          </p:cNvSpPr>
          <p:nvPr/>
        </p:nvSpPr>
        <p:spPr bwMode="auto">
          <a:xfrm>
            <a:off x="4391294" y="3001963"/>
            <a:ext cx="4411143" cy="286232"/>
          </a:xfrm>
          <a:prstGeom prst="rect">
            <a:avLst/>
          </a:prstGeom>
          <a:noFill/>
          <a:ln w="9525">
            <a:noFill/>
            <a:miter lim="800000"/>
            <a:headEnd/>
            <a:tailEnd/>
          </a:ln>
          <a:effectLst/>
        </p:spPr>
        <p:txBody>
          <a:bodyPr wrap="none">
            <a:spAutoFit/>
          </a:bodyPr>
          <a:lstStyle/>
          <a:p>
            <a:pPr algn="ctr">
              <a:lnSpc>
                <a:spcPct val="90000"/>
              </a:lnSpc>
            </a:pPr>
            <a:r>
              <a:rPr lang="ru-RU" sz="1400" dirty="0" smtClean="0"/>
              <a:t>Объединение дисковой репликации с репликацией БД</a:t>
            </a:r>
            <a:endParaRPr lang="en-US" sz="1400" dirty="0"/>
          </a:p>
        </p:txBody>
      </p:sp>
      <p:sp>
        <p:nvSpPr>
          <p:cNvPr id="17" name="Text Box 61"/>
          <p:cNvSpPr txBox="1">
            <a:spLocks noChangeArrowheads="1"/>
          </p:cNvSpPr>
          <p:nvPr/>
        </p:nvSpPr>
        <p:spPr bwMode="auto">
          <a:xfrm>
            <a:off x="807022" y="5768983"/>
            <a:ext cx="3461205" cy="286232"/>
          </a:xfrm>
          <a:prstGeom prst="rect">
            <a:avLst/>
          </a:prstGeom>
          <a:noFill/>
          <a:ln w="9525">
            <a:noFill/>
            <a:miter lim="800000"/>
            <a:headEnd/>
            <a:tailEnd/>
          </a:ln>
          <a:effectLst/>
        </p:spPr>
        <p:txBody>
          <a:bodyPr wrap="none">
            <a:spAutoFit/>
          </a:bodyPr>
          <a:lstStyle/>
          <a:p>
            <a:pPr algn="ctr">
              <a:lnSpc>
                <a:spcPct val="90000"/>
              </a:lnSpc>
            </a:pPr>
            <a:r>
              <a:rPr lang="ru-RU" sz="1400" dirty="0" smtClean="0">
                <a:latin typeface="Verdana" pitchFamily="34" charset="0"/>
              </a:rPr>
              <a:t>Отказоустойчивость для 1 сервера</a:t>
            </a:r>
            <a:endParaRPr lang="en-US" sz="1400" dirty="0">
              <a:latin typeface="Verdana" pitchFamily="34" charset="0"/>
            </a:endParaRPr>
          </a:p>
        </p:txBody>
      </p:sp>
      <p:grpSp>
        <p:nvGrpSpPr>
          <p:cNvPr id="18" name="Group 129"/>
          <p:cNvGrpSpPr>
            <a:grpSpLocks/>
          </p:cNvGrpSpPr>
          <p:nvPr/>
        </p:nvGrpSpPr>
        <p:grpSpPr bwMode="auto">
          <a:xfrm>
            <a:off x="5835650" y="4311658"/>
            <a:ext cx="2393950" cy="1141413"/>
            <a:chOff x="4276" y="2806"/>
            <a:chExt cx="1508" cy="719"/>
          </a:xfrm>
        </p:grpSpPr>
        <p:pic>
          <p:nvPicPr>
            <p:cNvPr id="19" name="Picture 1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gray">
            <a:xfrm>
              <a:off x="4849" y="3369"/>
              <a:ext cx="249" cy="156"/>
            </a:xfrm>
            <a:prstGeom prst="rect">
              <a:avLst/>
            </a:prstGeom>
            <a:noFill/>
          </p:spPr>
        </p:pic>
        <p:sp>
          <p:nvSpPr>
            <p:cNvPr id="20" name="Rectangle 98"/>
            <p:cNvSpPr>
              <a:spLocks noChangeArrowheads="1"/>
            </p:cNvSpPr>
            <p:nvPr/>
          </p:nvSpPr>
          <p:spPr bwMode="gray">
            <a:xfrm>
              <a:off x="4339" y="2812"/>
              <a:ext cx="209" cy="423"/>
            </a:xfrm>
            <a:prstGeom prst="rect">
              <a:avLst/>
            </a:prstGeom>
            <a:solidFill>
              <a:schemeClr val="bg1"/>
            </a:solidFill>
            <a:ln w="9525">
              <a:noFill/>
              <a:miter lim="800000"/>
              <a:headEnd/>
              <a:tailEnd/>
            </a:ln>
            <a:effectLst/>
          </p:spPr>
          <p:txBody>
            <a:bodyPr wrap="none" anchor="ctr"/>
            <a:lstStyle/>
            <a:p>
              <a:endParaRPr lang="ru-RU"/>
            </a:p>
          </p:txBody>
        </p:sp>
        <p:sp>
          <p:nvSpPr>
            <p:cNvPr id="21" name="Rectangle 101"/>
            <p:cNvSpPr>
              <a:spLocks noChangeArrowheads="1"/>
            </p:cNvSpPr>
            <p:nvPr/>
          </p:nvSpPr>
          <p:spPr bwMode="gray">
            <a:xfrm>
              <a:off x="5567" y="2814"/>
              <a:ext cx="217" cy="418"/>
            </a:xfrm>
            <a:prstGeom prst="rect">
              <a:avLst/>
            </a:prstGeom>
            <a:solidFill>
              <a:schemeClr val="hlink"/>
            </a:solidFill>
            <a:ln w="38100">
              <a:solidFill>
                <a:schemeClr val="tx1"/>
              </a:solidFill>
              <a:miter lim="800000"/>
              <a:headEnd/>
              <a:tailEnd/>
            </a:ln>
            <a:effectLst/>
          </p:spPr>
          <p:txBody>
            <a:bodyPr wrap="none" anchor="ctr"/>
            <a:lstStyle/>
            <a:p>
              <a:endParaRPr lang="ru-RU"/>
            </a:p>
          </p:txBody>
        </p:sp>
        <p:sp>
          <p:nvSpPr>
            <p:cNvPr id="22" name="Line 103"/>
            <p:cNvSpPr>
              <a:spLocks noChangeShapeType="1"/>
            </p:cNvSpPr>
            <p:nvPr/>
          </p:nvSpPr>
          <p:spPr bwMode="gray">
            <a:xfrm>
              <a:off x="4801" y="3235"/>
              <a:ext cx="123" cy="113"/>
            </a:xfrm>
            <a:prstGeom prst="line">
              <a:avLst/>
            </a:prstGeom>
            <a:noFill/>
            <a:ln w="28575">
              <a:solidFill>
                <a:schemeClr val="tx1"/>
              </a:solidFill>
              <a:round/>
              <a:headEnd/>
              <a:tailEnd/>
            </a:ln>
            <a:effectLst/>
          </p:spPr>
          <p:txBody>
            <a:bodyPr/>
            <a:lstStyle/>
            <a:p>
              <a:endParaRPr lang="ru-RU"/>
            </a:p>
          </p:txBody>
        </p:sp>
        <p:sp>
          <p:nvSpPr>
            <p:cNvPr id="23" name="Rectangle 104"/>
            <p:cNvSpPr>
              <a:spLocks noChangeArrowheads="1"/>
            </p:cNvSpPr>
            <p:nvPr/>
          </p:nvSpPr>
          <p:spPr bwMode="gray">
            <a:xfrm>
              <a:off x="4688" y="2812"/>
              <a:ext cx="209" cy="423"/>
            </a:xfrm>
            <a:prstGeom prst="rect">
              <a:avLst/>
            </a:prstGeom>
            <a:solidFill>
              <a:schemeClr val="bg1"/>
            </a:solidFill>
            <a:ln w="9525">
              <a:noFill/>
              <a:miter lim="800000"/>
              <a:headEnd/>
              <a:tailEnd/>
            </a:ln>
            <a:effectLst/>
          </p:spPr>
          <p:txBody>
            <a:bodyPr wrap="none" anchor="ctr"/>
            <a:lstStyle/>
            <a:p>
              <a:endParaRPr lang="ru-RU"/>
            </a:p>
          </p:txBody>
        </p:sp>
        <p:sp>
          <p:nvSpPr>
            <p:cNvPr id="24" name="Rectangle 105"/>
            <p:cNvSpPr>
              <a:spLocks noChangeArrowheads="1"/>
            </p:cNvSpPr>
            <p:nvPr/>
          </p:nvSpPr>
          <p:spPr bwMode="gray">
            <a:xfrm>
              <a:off x="4682" y="2871"/>
              <a:ext cx="212" cy="349"/>
            </a:xfrm>
            <a:prstGeom prst="rect">
              <a:avLst/>
            </a:prstGeom>
            <a:solidFill>
              <a:schemeClr val="hlink"/>
            </a:solidFill>
            <a:ln w="9525">
              <a:noFill/>
              <a:miter lim="800000"/>
              <a:headEnd/>
              <a:tailEnd/>
            </a:ln>
            <a:effectLst/>
          </p:spPr>
          <p:txBody>
            <a:bodyPr wrap="none" anchor="ctr"/>
            <a:lstStyle/>
            <a:p>
              <a:endParaRPr lang="ru-RU"/>
            </a:p>
          </p:txBody>
        </p:sp>
        <p:sp>
          <p:nvSpPr>
            <p:cNvPr id="25" name="Rectangle 106"/>
            <p:cNvSpPr>
              <a:spLocks noChangeArrowheads="1"/>
            </p:cNvSpPr>
            <p:nvPr/>
          </p:nvSpPr>
          <p:spPr bwMode="gray">
            <a:xfrm>
              <a:off x="4683" y="2814"/>
              <a:ext cx="217" cy="418"/>
            </a:xfrm>
            <a:prstGeom prst="rect">
              <a:avLst/>
            </a:prstGeom>
            <a:noFill/>
            <a:ln w="38100">
              <a:solidFill>
                <a:schemeClr val="tx1"/>
              </a:solidFill>
              <a:miter lim="800000"/>
              <a:headEnd/>
              <a:tailEnd/>
            </a:ln>
            <a:effectLst/>
          </p:spPr>
          <p:txBody>
            <a:bodyPr wrap="none" anchor="ctr"/>
            <a:lstStyle/>
            <a:p>
              <a:endParaRPr lang="ru-RU"/>
            </a:p>
          </p:txBody>
        </p:sp>
        <p:sp>
          <p:nvSpPr>
            <p:cNvPr id="26" name="Text Box 107"/>
            <p:cNvSpPr txBox="1">
              <a:spLocks noChangeArrowheads="1"/>
            </p:cNvSpPr>
            <p:nvPr/>
          </p:nvSpPr>
          <p:spPr bwMode="gray">
            <a:xfrm>
              <a:off x="4742" y="2914"/>
              <a:ext cx="92" cy="131"/>
            </a:xfrm>
            <a:prstGeom prst="rect">
              <a:avLst/>
            </a:prstGeom>
            <a:noFill/>
            <a:ln w="9525" algn="ctr">
              <a:noFill/>
              <a:miter lim="800000"/>
              <a:headEnd/>
              <a:tailEnd/>
            </a:ln>
            <a:effectLst/>
          </p:spPr>
          <p:txBody>
            <a:bodyPr wrap="none" lIns="0" tIns="0" rIns="0" bIns="0">
              <a:spAutoFit/>
            </a:bodyPr>
            <a:lstStyle/>
            <a:p>
              <a:pPr algn="r">
                <a:lnSpc>
                  <a:spcPct val="85000"/>
                </a:lnSpc>
              </a:pPr>
              <a:r>
                <a:rPr lang="en-US" sz="1600" b="1"/>
                <a:t>B</a:t>
              </a:r>
            </a:p>
          </p:txBody>
        </p:sp>
        <p:sp>
          <p:nvSpPr>
            <p:cNvPr id="27" name="Rectangle 108"/>
            <p:cNvSpPr>
              <a:spLocks noChangeArrowheads="1"/>
            </p:cNvSpPr>
            <p:nvPr/>
          </p:nvSpPr>
          <p:spPr bwMode="gray">
            <a:xfrm>
              <a:off x="5033" y="2806"/>
              <a:ext cx="209" cy="423"/>
            </a:xfrm>
            <a:prstGeom prst="rect">
              <a:avLst/>
            </a:prstGeom>
            <a:solidFill>
              <a:schemeClr val="bg1"/>
            </a:solidFill>
            <a:ln w="9525">
              <a:noFill/>
              <a:miter lim="800000"/>
              <a:headEnd/>
              <a:tailEnd/>
            </a:ln>
            <a:effectLst/>
          </p:spPr>
          <p:txBody>
            <a:bodyPr wrap="none" anchor="ctr"/>
            <a:lstStyle/>
            <a:p>
              <a:endParaRPr lang="ru-RU"/>
            </a:p>
          </p:txBody>
        </p:sp>
        <p:sp>
          <p:nvSpPr>
            <p:cNvPr id="28" name="Line 109"/>
            <p:cNvSpPr>
              <a:spLocks noChangeShapeType="1"/>
            </p:cNvSpPr>
            <p:nvPr/>
          </p:nvSpPr>
          <p:spPr bwMode="gray">
            <a:xfrm flipH="1">
              <a:off x="5023" y="3235"/>
              <a:ext cx="123" cy="113"/>
            </a:xfrm>
            <a:prstGeom prst="line">
              <a:avLst/>
            </a:prstGeom>
            <a:noFill/>
            <a:ln w="28575">
              <a:solidFill>
                <a:schemeClr val="tx1"/>
              </a:solidFill>
              <a:round/>
              <a:headEnd/>
              <a:tailEnd/>
            </a:ln>
            <a:effectLst/>
          </p:spPr>
          <p:txBody>
            <a:bodyPr/>
            <a:lstStyle/>
            <a:p>
              <a:endParaRPr lang="ru-RU"/>
            </a:p>
          </p:txBody>
        </p:sp>
        <p:sp>
          <p:nvSpPr>
            <p:cNvPr id="29" name="Line 110"/>
            <p:cNvSpPr>
              <a:spLocks noChangeShapeType="1"/>
            </p:cNvSpPr>
            <p:nvPr/>
          </p:nvSpPr>
          <p:spPr bwMode="gray">
            <a:xfrm flipH="1">
              <a:off x="4620" y="2871"/>
              <a:ext cx="272" cy="0"/>
            </a:xfrm>
            <a:prstGeom prst="line">
              <a:avLst/>
            </a:prstGeom>
            <a:noFill/>
            <a:ln w="9525">
              <a:solidFill>
                <a:schemeClr val="tx1"/>
              </a:solidFill>
              <a:round/>
              <a:headEnd/>
              <a:tailEnd/>
            </a:ln>
            <a:effectLst/>
          </p:spPr>
          <p:txBody>
            <a:bodyPr/>
            <a:lstStyle/>
            <a:p>
              <a:endParaRPr lang="ru-RU"/>
            </a:p>
          </p:txBody>
        </p:sp>
        <p:sp>
          <p:nvSpPr>
            <p:cNvPr id="30" name="Line 111"/>
            <p:cNvSpPr>
              <a:spLocks noChangeShapeType="1"/>
            </p:cNvSpPr>
            <p:nvPr/>
          </p:nvSpPr>
          <p:spPr bwMode="gray">
            <a:xfrm>
              <a:off x="4445" y="3235"/>
              <a:ext cx="385" cy="118"/>
            </a:xfrm>
            <a:prstGeom prst="line">
              <a:avLst/>
            </a:prstGeom>
            <a:noFill/>
            <a:ln w="28575">
              <a:solidFill>
                <a:schemeClr val="tx1"/>
              </a:solidFill>
              <a:round/>
              <a:headEnd/>
              <a:tailEnd/>
            </a:ln>
            <a:effectLst/>
          </p:spPr>
          <p:txBody>
            <a:bodyPr/>
            <a:lstStyle/>
            <a:p>
              <a:endParaRPr lang="ru-RU"/>
            </a:p>
          </p:txBody>
        </p:sp>
        <p:sp>
          <p:nvSpPr>
            <p:cNvPr id="31" name="Rectangle 112"/>
            <p:cNvSpPr>
              <a:spLocks noChangeArrowheads="1"/>
            </p:cNvSpPr>
            <p:nvPr/>
          </p:nvSpPr>
          <p:spPr bwMode="gray">
            <a:xfrm>
              <a:off x="4338" y="2871"/>
              <a:ext cx="212" cy="349"/>
            </a:xfrm>
            <a:prstGeom prst="rect">
              <a:avLst/>
            </a:prstGeom>
            <a:solidFill>
              <a:schemeClr val="hlink"/>
            </a:solidFill>
            <a:ln w="9525">
              <a:noFill/>
              <a:miter lim="800000"/>
              <a:headEnd/>
              <a:tailEnd/>
            </a:ln>
            <a:effectLst/>
          </p:spPr>
          <p:txBody>
            <a:bodyPr wrap="none" anchor="ctr"/>
            <a:lstStyle/>
            <a:p>
              <a:endParaRPr lang="ru-RU"/>
            </a:p>
          </p:txBody>
        </p:sp>
        <p:sp>
          <p:nvSpPr>
            <p:cNvPr id="32" name="Rectangle 113"/>
            <p:cNvSpPr>
              <a:spLocks noChangeArrowheads="1"/>
            </p:cNvSpPr>
            <p:nvPr/>
          </p:nvSpPr>
          <p:spPr bwMode="gray">
            <a:xfrm>
              <a:off x="4339" y="2814"/>
              <a:ext cx="217" cy="418"/>
            </a:xfrm>
            <a:prstGeom prst="rect">
              <a:avLst/>
            </a:prstGeom>
            <a:noFill/>
            <a:ln w="38100">
              <a:solidFill>
                <a:schemeClr val="tx1"/>
              </a:solidFill>
              <a:miter lim="800000"/>
              <a:headEnd/>
              <a:tailEnd/>
            </a:ln>
            <a:effectLst/>
          </p:spPr>
          <p:txBody>
            <a:bodyPr wrap="none" anchor="ctr"/>
            <a:lstStyle/>
            <a:p>
              <a:endParaRPr lang="ru-RU"/>
            </a:p>
          </p:txBody>
        </p:sp>
        <p:sp>
          <p:nvSpPr>
            <p:cNvPr id="33" name="Text Box 114"/>
            <p:cNvSpPr txBox="1">
              <a:spLocks noChangeArrowheads="1"/>
            </p:cNvSpPr>
            <p:nvPr/>
          </p:nvSpPr>
          <p:spPr bwMode="gray">
            <a:xfrm>
              <a:off x="4398" y="2914"/>
              <a:ext cx="92" cy="131"/>
            </a:xfrm>
            <a:prstGeom prst="rect">
              <a:avLst/>
            </a:prstGeom>
            <a:noFill/>
            <a:ln w="9525" algn="ctr">
              <a:noFill/>
              <a:miter lim="800000"/>
              <a:headEnd/>
              <a:tailEnd/>
            </a:ln>
            <a:effectLst/>
          </p:spPr>
          <p:txBody>
            <a:bodyPr wrap="none" lIns="0" tIns="0" rIns="0" bIns="0">
              <a:spAutoFit/>
            </a:bodyPr>
            <a:lstStyle/>
            <a:p>
              <a:pPr algn="r">
                <a:lnSpc>
                  <a:spcPct val="85000"/>
                </a:lnSpc>
              </a:pPr>
              <a:r>
                <a:rPr lang="en-US" sz="1600" b="1"/>
                <a:t>A</a:t>
              </a:r>
            </a:p>
          </p:txBody>
        </p:sp>
        <p:sp>
          <p:nvSpPr>
            <p:cNvPr id="34" name="Line 115"/>
            <p:cNvSpPr>
              <a:spLocks noChangeShapeType="1"/>
            </p:cNvSpPr>
            <p:nvPr/>
          </p:nvSpPr>
          <p:spPr bwMode="gray">
            <a:xfrm flipH="1">
              <a:off x="4276" y="2871"/>
              <a:ext cx="272" cy="0"/>
            </a:xfrm>
            <a:prstGeom prst="line">
              <a:avLst/>
            </a:prstGeom>
            <a:noFill/>
            <a:ln w="9525">
              <a:solidFill>
                <a:schemeClr val="tx1"/>
              </a:solidFill>
              <a:round/>
              <a:headEnd/>
              <a:tailEnd/>
            </a:ln>
            <a:effectLst/>
          </p:spPr>
          <p:txBody>
            <a:bodyPr/>
            <a:lstStyle/>
            <a:p>
              <a:endParaRPr lang="ru-RU"/>
            </a:p>
          </p:txBody>
        </p:sp>
        <p:sp>
          <p:nvSpPr>
            <p:cNvPr id="35" name="Rectangle 120"/>
            <p:cNvSpPr>
              <a:spLocks noChangeArrowheads="1"/>
            </p:cNvSpPr>
            <p:nvPr/>
          </p:nvSpPr>
          <p:spPr bwMode="gray">
            <a:xfrm>
              <a:off x="5032" y="2871"/>
              <a:ext cx="212" cy="358"/>
            </a:xfrm>
            <a:prstGeom prst="rect">
              <a:avLst/>
            </a:prstGeom>
            <a:solidFill>
              <a:schemeClr val="hlink"/>
            </a:solidFill>
            <a:ln w="9525">
              <a:noFill/>
              <a:miter lim="800000"/>
              <a:headEnd/>
              <a:tailEnd/>
            </a:ln>
            <a:effectLst/>
          </p:spPr>
          <p:txBody>
            <a:bodyPr wrap="none" anchor="ctr"/>
            <a:lstStyle/>
            <a:p>
              <a:endParaRPr lang="ru-RU"/>
            </a:p>
          </p:txBody>
        </p:sp>
        <p:sp>
          <p:nvSpPr>
            <p:cNvPr id="36" name="Text Box 121"/>
            <p:cNvSpPr txBox="1">
              <a:spLocks noChangeArrowheads="1"/>
            </p:cNvSpPr>
            <p:nvPr/>
          </p:nvSpPr>
          <p:spPr bwMode="gray">
            <a:xfrm rot="-5400000">
              <a:off x="5489" y="2960"/>
              <a:ext cx="365" cy="125"/>
            </a:xfrm>
            <a:prstGeom prst="rect">
              <a:avLst/>
            </a:prstGeom>
            <a:noFill/>
            <a:ln w="9525" algn="ctr">
              <a:noFill/>
              <a:miter lim="800000"/>
              <a:headEnd/>
              <a:tailEnd/>
            </a:ln>
            <a:effectLst/>
          </p:spPr>
          <p:txBody>
            <a:bodyPr wrap="none" lIns="0" tIns="0" rIns="0" bIns="0">
              <a:spAutoFit/>
            </a:bodyPr>
            <a:lstStyle/>
            <a:p>
              <a:pPr algn="ctr"/>
              <a:r>
                <a:rPr lang="en-US" sz="1300"/>
                <a:t>standby</a:t>
              </a:r>
            </a:p>
          </p:txBody>
        </p:sp>
        <p:sp>
          <p:nvSpPr>
            <p:cNvPr id="37" name="Line 122"/>
            <p:cNvSpPr>
              <a:spLocks noChangeShapeType="1"/>
            </p:cNvSpPr>
            <p:nvPr/>
          </p:nvSpPr>
          <p:spPr bwMode="gray">
            <a:xfrm flipH="1">
              <a:off x="4964" y="2871"/>
              <a:ext cx="272" cy="0"/>
            </a:xfrm>
            <a:prstGeom prst="line">
              <a:avLst/>
            </a:prstGeom>
            <a:noFill/>
            <a:ln w="9525">
              <a:solidFill>
                <a:schemeClr val="tx1"/>
              </a:solidFill>
              <a:round/>
              <a:headEnd/>
              <a:tailEnd/>
            </a:ln>
            <a:effectLst/>
          </p:spPr>
          <p:txBody>
            <a:bodyPr/>
            <a:lstStyle/>
            <a:p>
              <a:endParaRPr lang="ru-RU"/>
            </a:p>
          </p:txBody>
        </p:sp>
        <p:sp>
          <p:nvSpPr>
            <p:cNvPr id="38" name="Rectangle 123"/>
            <p:cNvSpPr>
              <a:spLocks noChangeArrowheads="1"/>
            </p:cNvSpPr>
            <p:nvPr/>
          </p:nvSpPr>
          <p:spPr bwMode="gray">
            <a:xfrm>
              <a:off x="5032" y="2814"/>
              <a:ext cx="217" cy="418"/>
            </a:xfrm>
            <a:prstGeom prst="rect">
              <a:avLst/>
            </a:prstGeom>
            <a:noFill/>
            <a:ln w="38100">
              <a:solidFill>
                <a:schemeClr val="tx1"/>
              </a:solidFill>
              <a:miter lim="800000"/>
              <a:headEnd/>
              <a:tailEnd/>
            </a:ln>
            <a:effectLst/>
          </p:spPr>
          <p:txBody>
            <a:bodyPr wrap="none" anchor="ctr"/>
            <a:lstStyle/>
            <a:p>
              <a:endParaRPr lang="ru-RU"/>
            </a:p>
          </p:txBody>
        </p:sp>
        <p:sp>
          <p:nvSpPr>
            <p:cNvPr id="39" name="Text Box 125"/>
            <p:cNvSpPr txBox="1">
              <a:spLocks noChangeArrowheads="1"/>
            </p:cNvSpPr>
            <p:nvPr/>
          </p:nvSpPr>
          <p:spPr bwMode="gray">
            <a:xfrm>
              <a:off x="5389" y="2919"/>
              <a:ext cx="93" cy="192"/>
            </a:xfrm>
            <a:prstGeom prst="rect">
              <a:avLst/>
            </a:prstGeom>
            <a:noFill/>
            <a:ln w="9525">
              <a:noFill/>
              <a:miter lim="800000"/>
              <a:headEnd/>
              <a:tailEnd/>
            </a:ln>
            <a:effectLst/>
          </p:spPr>
          <p:txBody>
            <a:bodyPr wrap="none" lIns="0" tIns="0" rIns="0" bIns="0">
              <a:spAutoFit/>
            </a:bodyPr>
            <a:lstStyle/>
            <a:p>
              <a:pPr algn="ctr"/>
              <a:r>
                <a:rPr lang="en-US" sz="2000" b="1"/>
                <a:t>+</a:t>
              </a:r>
            </a:p>
          </p:txBody>
        </p:sp>
        <p:sp>
          <p:nvSpPr>
            <p:cNvPr id="40" name="Line 126"/>
            <p:cNvSpPr>
              <a:spLocks noChangeShapeType="1"/>
            </p:cNvSpPr>
            <p:nvPr/>
          </p:nvSpPr>
          <p:spPr bwMode="gray">
            <a:xfrm flipH="1">
              <a:off x="5115" y="3235"/>
              <a:ext cx="599" cy="118"/>
            </a:xfrm>
            <a:prstGeom prst="line">
              <a:avLst/>
            </a:prstGeom>
            <a:noFill/>
            <a:ln w="28575">
              <a:solidFill>
                <a:schemeClr val="tx1"/>
              </a:solidFill>
              <a:round/>
              <a:headEnd/>
              <a:tailEnd/>
            </a:ln>
            <a:effectLst/>
          </p:spPr>
          <p:txBody>
            <a:bodyPr/>
            <a:lstStyle/>
            <a:p>
              <a:endParaRPr lang="ru-RU"/>
            </a:p>
          </p:txBody>
        </p:sp>
        <p:sp>
          <p:nvSpPr>
            <p:cNvPr id="41" name="Text Box 128"/>
            <p:cNvSpPr txBox="1">
              <a:spLocks noChangeArrowheads="1"/>
            </p:cNvSpPr>
            <p:nvPr/>
          </p:nvSpPr>
          <p:spPr bwMode="gray">
            <a:xfrm>
              <a:off x="5102" y="2914"/>
              <a:ext cx="92" cy="262"/>
            </a:xfrm>
            <a:prstGeom prst="rect">
              <a:avLst/>
            </a:prstGeom>
            <a:noFill/>
            <a:ln w="9525">
              <a:noFill/>
              <a:miter lim="800000"/>
              <a:headEnd/>
              <a:tailEnd/>
            </a:ln>
            <a:effectLst/>
          </p:spPr>
          <p:txBody>
            <a:bodyPr wrap="none" lIns="0" tIns="0" rIns="0" bIns="0">
              <a:spAutoFit/>
            </a:bodyPr>
            <a:lstStyle/>
            <a:p>
              <a:pPr algn="r">
                <a:lnSpc>
                  <a:spcPct val="85000"/>
                </a:lnSpc>
              </a:pPr>
              <a:r>
                <a:rPr lang="en-US" sz="1600" b="1"/>
                <a:t>C</a:t>
              </a:r>
              <a:br>
                <a:rPr lang="en-US" sz="1600" b="1"/>
              </a:br>
              <a:r>
                <a:rPr lang="en-US" sz="1600" b="1"/>
                <a:t>D</a:t>
              </a:r>
            </a:p>
          </p:txBody>
        </p:sp>
      </p:grpSp>
      <p:grpSp>
        <p:nvGrpSpPr>
          <p:cNvPr id="42" name="Group 157"/>
          <p:cNvGrpSpPr>
            <a:grpSpLocks/>
          </p:cNvGrpSpPr>
          <p:nvPr/>
        </p:nvGrpSpPr>
        <p:grpSpPr bwMode="auto">
          <a:xfrm>
            <a:off x="2038350" y="4311658"/>
            <a:ext cx="998538" cy="1141413"/>
            <a:chOff x="1782" y="2662"/>
            <a:chExt cx="629" cy="719"/>
          </a:xfrm>
        </p:grpSpPr>
        <p:grpSp>
          <p:nvGrpSpPr>
            <p:cNvPr id="43" name="Group 156"/>
            <p:cNvGrpSpPr>
              <a:grpSpLocks/>
            </p:cNvGrpSpPr>
            <p:nvPr/>
          </p:nvGrpSpPr>
          <p:grpSpPr bwMode="auto">
            <a:xfrm>
              <a:off x="1782" y="2662"/>
              <a:ext cx="629" cy="719"/>
              <a:chOff x="1782" y="2662"/>
              <a:chExt cx="629" cy="719"/>
            </a:xfrm>
          </p:grpSpPr>
          <p:pic>
            <p:nvPicPr>
              <p:cNvPr id="45" name="Picture 13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gray">
              <a:xfrm>
                <a:off x="2011" y="3225"/>
                <a:ext cx="249" cy="156"/>
              </a:xfrm>
              <a:prstGeom prst="rect">
                <a:avLst/>
              </a:prstGeom>
              <a:noFill/>
            </p:spPr>
          </p:pic>
          <p:sp>
            <p:nvSpPr>
              <p:cNvPr id="46" name="Line 135"/>
              <p:cNvSpPr>
                <a:spLocks noChangeShapeType="1"/>
              </p:cNvSpPr>
              <p:nvPr/>
            </p:nvSpPr>
            <p:spPr bwMode="gray">
              <a:xfrm>
                <a:off x="1963" y="3091"/>
                <a:ext cx="123" cy="113"/>
              </a:xfrm>
              <a:prstGeom prst="line">
                <a:avLst/>
              </a:prstGeom>
              <a:noFill/>
              <a:ln w="28575">
                <a:solidFill>
                  <a:schemeClr val="tx1"/>
                </a:solidFill>
                <a:round/>
                <a:headEnd/>
                <a:tailEnd/>
              </a:ln>
              <a:effectLst/>
            </p:spPr>
            <p:txBody>
              <a:bodyPr/>
              <a:lstStyle/>
              <a:p>
                <a:endParaRPr lang="ru-RU"/>
              </a:p>
            </p:txBody>
          </p:sp>
          <p:sp>
            <p:nvSpPr>
              <p:cNvPr id="47" name="Rectangle 136"/>
              <p:cNvSpPr>
                <a:spLocks noChangeArrowheads="1"/>
              </p:cNvSpPr>
              <p:nvPr/>
            </p:nvSpPr>
            <p:spPr bwMode="gray">
              <a:xfrm>
                <a:off x="1850" y="2668"/>
                <a:ext cx="209" cy="423"/>
              </a:xfrm>
              <a:prstGeom prst="rect">
                <a:avLst/>
              </a:prstGeom>
              <a:solidFill>
                <a:schemeClr val="bg1"/>
              </a:solidFill>
              <a:ln w="9525">
                <a:noFill/>
                <a:miter lim="800000"/>
                <a:headEnd/>
                <a:tailEnd/>
              </a:ln>
              <a:effectLst/>
            </p:spPr>
            <p:txBody>
              <a:bodyPr wrap="none" anchor="ctr"/>
              <a:lstStyle/>
              <a:p>
                <a:endParaRPr lang="ru-RU"/>
              </a:p>
            </p:txBody>
          </p:sp>
          <p:sp>
            <p:nvSpPr>
              <p:cNvPr id="48" name="Rectangle 137"/>
              <p:cNvSpPr>
                <a:spLocks noChangeArrowheads="1"/>
              </p:cNvSpPr>
              <p:nvPr/>
            </p:nvSpPr>
            <p:spPr bwMode="gray">
              <a:xfrm>
                <a:off x="1844" y="2877"/>
                <a:ext cx="212" cy="211"/>
              </a:xfrm>
              <a:prstGeom prst="rect">
                <a:avLst/>
              </a:prstGeom>
              <a:solidFill>
                <a:schemeClr val="hlink"/>
              </a:solidFill>
              <a:ln w="9525">
                <a:noFill/>
                <a:miter lim="800000"/>
                <a:headEnd/>
                <a:tailEnd/>
              </a:ln>
              <a:effectLst/>
            </p:spPr>
            <p:txBody>
              <a:bodyPr wrap="none" anchor="ctr"/>
              <a:lstStyle/>
              <a:p>
                <a:endParaRPr lang="ru-RU"/>
              </a:p>
            </p:txBody>
          </p:sp>
          <p:sp>
            <p:nvSpPr>
              <p:cNvPr id="49" name="Rectangle 138"/>
              <p:cNvSpPr>
                <a:spLocks noChangeArrowheads="1"/>
              </p:cNvSpPr>
              <p:nvPr/>
            </p:nvSpPr>
            <p:spPr bwMode="gray">
              <a:xfrm>
                <a:off x="1845" y="2670"/>
                <a:ext cx="217" cy="418"/>
              </a:xfrm>
              <a:prstGeom prst="rect">
                <a:avLst/>
              </a:prstGeom>
              <a:noFill/>
              <a:ln w="38100">
                <a:solidFill>
                  <a:schemeClr val="tx1"/>
                </a:solidFill>
                <a:miter lim="800000"/>
                <a:headEnd/>
                <a:tailEnd/>
              </a:ln>
              <a:effectLst/>
            </p:spPr>
            <p:txBody>
              <a:bodyPr wrap="none" anchor="ctr"/>
              <a:lstStyle/>
              <a:p>
                <a:endParaRPr lang="ru-RU"/>
              </a:p>
            </p:txBody>
          </p:sp>
          <p:sp>
            <p:nvSpPr>
              <p:cNvPr id="50" name="Rectangle 140"/>
              <p:cNvSpPr>
                <a:spLocks noChangeArrowheads="1"/>
              </p:cNvSpPr>
              <p:nvPr/>
            </p:nvSpPr>
            <p:spPr bwMode="gray">
              <a:xfrm>
                <a:off x="2195" y="2662"/>
                <a:ext cx="209" cy="423"/>
              </a:xfrm>
              <a:prstGeom prst="rect">
                <a:avLst/>
              </a:prstGeom>
              <a:solidFill>
                <a:schemeClr val="bg1"/>
              </a:solidFill>
              <a:ln w="9525">
                <a:noFill/>
                <a:miter lim="800000"/>
                <a:headEnd/>
                <a:tailEnd/>
              </a:ln>
              <a:effectLst/>
            </p:spPr>
            <p:txBody>
              <a:bodyPr wrap="none" anchor="ctr"/>
              <a:lstStyle/>
              <a:p>
                <a:endParaRPr lang="ru-RU"/>
              </a:p>
            </p:txBody>
          </p:sp>
          <p:sp>
            <p:nvSpPr>
              <p:cNvPr id="51" name="Line 141"/>
              <p:cNvSpPr>
                <a:spLocks noChangeShapeType="1"/>
              </p:cNvSpPr>
              <p:nvPr/>
            </p:nvSpPr>
            <p:spPr bwMode="gray">
              <a:xfrm flipH="1">
                <a:off x="2185" y="3091"/>
                <a:ext cx="123" cy="113"/>
              </a:xfrm>
              <a:prstGeom prst="line">
                <a:avLst/>
              </a:prstGeom>
              <a:noFill/>
              <a:ln w="28575">
                <a:solidFill>
                  <a:schemeClr val="tx1"/>
                </a:solidFill>
                <a:round/>
                <a:headEnd/>
                <a:tailEnd/>
              </a:ln>
              <a:effectLst/>
            </p:spPr>
            <p:txBody>
              <a:bodyPr/>
              <a:lstStyle/>
              <a:p>
                <a:endParaRPr lang="ru-RU"/>
              </a:p>
            </p:txBody>
          </p:sp>
          <p:sp>
            <p:nvSpPr>
              <p:cNvPr id="52" name="Line 142"/>
              <p:cNvSpPr>
                <a:spLocks noChangeShapeType="1"/>
              </p:cNvSpPr>
              <p:nvPr/>
            </p:nvSpPr>
            <p:spPr bwMode="gray">
              <a:xfrm flipH="1">
                <a:off x="1782" y="2877"/>
                <a:ext cx="272" cy="0"/>
              </a:xfrm>
              <a:prstGeom prst="line">
                <a:avLst/>
              </a:prstGeom>
              <a:noFill/>
              <a:ln w="9525">
                <a:solidFill>
                  <a:schemeClr val="tx1"/>
                </a:solidFill>
                <a:round/>
                <a:headEnd/>
                <a:tailEnd/>
              </a:ln>
              <a:effectLst/>
            </p:spPr>
            <p:txBody>
              <a:bodyPr/>
              <a:lstStyle/>
              <a:p>
                <a:endParaRPr lang="ru-RU"/>
              </a:p>
            </p:txBody>
          </p:sp>
          <p:sp>
            <p:nvSpPr>
              <p:cNvPr id="53" name="Rectangle 151"/>
              <p:cNvSpPr>
                <a:spLocks noChangeArrowheads="1"/>
              </p:cNvSpPr>
              <p:nvPr/>
            </p:nvSpPr>
            <p:spPr bwMode="gray">
              <a:xfrm>
                <a:off x="2194" y="2670"/>
                <a:ext cx="217" cy="418"/>
              </a:xfrm>
              <a:prstGeom prst="rect">
                <a:avLst/>
              </a:prstGeom>
              <a:noFill/>
              <a:ln w="38100">
                <a:solidFill>
                  <a:schemeClr val="tx1"/>
                </a:solidFill>
                <a:miter lim="800000"/>
                <a:headEnd/>
                <a:tailEnd/>
              </a:ln>
              <a:effectLst/>
            </p:spPr>
            <p:txBody>
              <a:bodyPr wrap="none" anchor="ctr"/>
              <a:lstStyle/>
              <a:p>
                <a:endParaRPr lang="ru-RU"/>
              </a:p>
            </p:txBody>
          </p:sp>
        </p:grpSp>
        <p:sp>
          <p:nvSpPr>
            <p:cNvPr id="44" name="Text Box 155"/>
            <p:cNvSpPr txBox="1">
              <a:spLocks noChangeArrowheads="1"/>
            </p:cNvSpPr>
            <p:nvPr/>
          </p:nvSpPr>
          <p:spPr bwMode="gray">
            <a:xfrm rot="-5400000">
              <a:off x="2111" y="2816"/>
              <a:ext cx="365" cy="125"/>
            </a:xfrm>
            <a:prstGeom prst="rect">
              <a:avLst/>
            </a:prstGeom>
            <a:noFill/>
            <a:ln w="9525" algn="ctr">
              <a:noFill/>
              <a:miter lim="800000"/>
              <a:headEnd/>
              <a:tailEnd/>
            </a:ln>
            <a:effectLst/>
          </p:spPr>
          <p:txBody>
            <a:bodyPr wrap="none" lIns="0" tIns="0" rIns="0" bIns="0">
              <a:spAutoFit/>
            </a:bodyPr>
            <a:lstStyle/>
            <a:p>
              <a:pPr algn="ctr"/>
              <a:r>
                <a:rPr lang="en-US" sz="1300"/>
                <a:t>standby</a:t>
              </a:r>
            </a:p>
          </p:txBody>
        </p:sp>
      </p:grpSp>
      <p:grpSp>
        <p:nvGrpSpPr>
          <p:cNvPr id="54" name="Group 169"/>
          <p:cNvGrpSpPr>
            <a:grpSpLocks/>
          </p:cNvGrpSpPr>
          <p:nvPr/>
        </p:nvGrpSpPr>
        <p:grpSpPr bwMode="auto">
          <a:xfrm>
            <a:off x="996950" y="2063750"/>
            <a:ext cx="2222500" cy="452438"/>
            <a:chOff x="590" y="1400"/>
            <a:chExt cx="1400" cy="285"/>
          </a:xfrm>
        </p:grpSpPr>
        <p:sp>
          <p:nvSpPr>
            <p:cNvPr id="55" name="AutoShape 85"/>
            <p:cNvSpPr>
              <a:spLocks noChangeArrowheads="1"/>
            </p:cNvSpPr>
            <p:nvPr/>
          </p:nvSpPr>
          <p:spPr bwMode="auto">
            <a:xfrm>
              <a:off x="1788" y="1400"/>
              <a:ext cx="202" cy="284"/>
            </a:xfrm>
            <a:prstGeom prst="flowChartMagneticDisk">
              <a:avLst/>
            </a:prstGeom>
            <a:solidFill>
              <a:srgbClr val="45BBB8"/>
            </a:solidFill>
            <a:ln w="9525">
              <a:solidFill>
                <a:srgbClr val="DEDAC4"/>
              </a:solidFill>
              <a:round/>
              <a:headEnd/>
              <a:tailEnd/>
            </a:ln>
            <a:effectLst/>
          </p:spPr>
          <p:txBody>
            <a:bodyPr wrap="none" anchor="ctr">
              <a:spAutoFit/>
            </a:bodyPr>
            <a:lstStyle/>
            <a:p>
              <a:endParaRPr lang="ru-RU"/>
            </a:p>
          </p:txBody>
        </p:sp>
        <p:sp>
          <p:nvSpPr>
            <p:cNvPr id="56" name="AutoShape 89"/>
            <p:cNvSpPr>
              <a:spLocks noChangeArrowheads="1"/>
            </p:cNvSpPr>
            <p:nvPr/>
          </p:nvSpPr>
          <p:spPr bwMode="auto">
            <a:xfrm>
              <a:off x="590" y="1401"/>
              <a:ext cx="202" cy="284"/>
            </a:xfrm>
            <a:prstGeom prst="flowChartMagneticDisk">
              <a:avLst/>
            </a:prstGeom>
            <a:solidFill>
              <a:srgbClr val="45BBB8"/>
            </a:solidFill>
            <a:ln w="9525">
              <a:solidFill>
                <a:srgbClr val="DEDAC4"/>
              </a:solidFill>
              <a:round/>
              <a:headEnd/>
              <a:tailEnd/>
            </a:ln>
            <a:effectLst/>
          </p:spPr>
          <p:txBody>
            <a:bodyPr wrap="none" anchor="ctr">
              <a:spAutoFit/>
            </a:bodyPr>
            <a:lstStyle/>
            <a:p>
              <a:endParaRPr lang="ru-RU"/>
            </a:p>
          </p:txBody>
        </p:sp>
        <p:sp>
          <p:nvSpPr>
            <p:cNvPr id="57" name="Line 90"/>
            <p:cNvSpPr>
              <a:spLocks noChangeShapeType="1"/>
            </p:cNvSpPr>
            <p:nvPr/>
          </p:nvSpPr>
          <p:spPr bwMode="auto">
            <a:xfrm flipV="1">
              <a:off x="918" y="1559"/>
              <a:ext cx="186" cy="0"/>
            </a:xfrm>
            <a:prstGeom prst="line">
              <a:avLst/>
            </a:prstGeom>
            <a:noFill/>
            <a:ln w="9525">
              <a:solidFill>
                <a:schemeClr val="tx1"/>
              </a:solidFill>
              <a:round/>
              <a:headEnd/>
              <a:tailEnd/>
            </a:ln>
            <a:effectLst/>
          </p:spPr>
          <p:txBody>
            <a:bodyPr>
              <a:spAutoFit/>
            </a:bodyPr>
            <a:lstStyle/>
            <a:p>
              <a:endParaRPr lang="ru-RU"/>
            </a:p>
          </p:txBody>
        </p:sp>
        <p:sp>
          <p:nvSpPr>
            <p:cNvPr id="58" name="Text Box 91"/>
            <p:cNvSpPr txBox="1">
              <a:spLocks noChangeArrowheads="1"/>
            </p:cNvSpPr>
            <p:nvPr/>
          </p:nvSpPr>
          <p:spPr bwMode="auto">
            <a:xfrm>
              <a:off x="1098" y="1478"/>
              <a:ext cx="454" cy="154"/>
            </a:xfrm>
            <a:prstGeom prst="rect">
              <a:avLst/>
            </a:prstGeom>
            <a:noFill/>
            <a:ln w="9525">
              <a:noFill/>
              <a:miter lim="800000"/>
              <a:headEnd/>
              <a:tailEnd/>
            </a:ln>
            <a:effectLst/>
          </p:spPr>
          <p:txBody>
            <a:bodyPr wrap="none" lIns="45720" rIns="45720">
              <a:spAutoFit/>
            </a:bodyPr>
            <a:lstStyle/>
            <a:p>
              <a:pPr algn="ctr"/>
              <a:r>
                <a:rPr lang="en-US" sz="1000"/>
                <a:t>101100010</a:t>
              </a:r>
            </a:p>
          </p:txBody>
        </p:sp>
        <p:pic>
          <p:nvPicPr>
            <p:cNvPr id="59" name="Picture 92"/>
            <p:cNvPicPr preferRelativeResize="0">
              <a:picLocks noChangeAspect="1" noChangeArrowheads="1"/>
            </p:cNvPicPr>
            <p:nvPr/>
          </p:nvPicPr>
          <p:blipFill>
            <a:blip r:embed="rId4" cstate="print"/>
            <a:srcRect/>
            <a:stretch>
              <a:fillRect/>
            </a:stretch>
          </p:blipFill>
          <p:spPr bwMode="auto">
            <a:xfrm>
              <a:off x="725" y="1465"/>
              <a:ext cx="205" cy="185"/>
            </a:xfrm>
            <a:prstGeom prst="rect">
              <a:avLst/>
            </a:prstGeom>
            <a:noFill/>
          </p:spPr>
        </p:pic>
        <p:sp>
          <p:nvSpPr>
            <p:cNvPr id="60" name="Line 163"/>
            <p:cNvSpPr>
              <a:spLocks noChangeShapeType="1"/>
            </p:cNvSpPr>
            <p:nvPr/>
          </p:nvSpPr>
          <p:spPr bwMode="auto">
            <a:xfrm flipV="1">
              <a:off x="1582" y="1559"/>
              <a:ext cx="186" cy="0"/>
            </a:xfrm>
            <a:prstGeom prst="line">
              <a:avLst/>
            </a:prstGeom>
            <a:noFill/>
            <a:ln w="9525">
              <a:solidFill>
                <a:schemeClr val="tx1"/>
              </a:solidFill>
              <a:round/>
              <a:headEnd/>
              <a:tailEnd type="triangle" w="med" len="med"/>
            </a:ln>
            <a:effectLst/>
          </p:spPr>
          <p:txBody>
            <a:bodyPr>
              <a:spAutoFit/>
            </a:bodyPr>
            <a:lstStyle/>
            <a:p>
              <a:endParaRPr lang="ru-RU"/>
            </a:p>
          </p:txBody>
        </p:sp>
      </p:grpSp>
      <p:grpSp>
        <p:nvGrpSpPr>
          <p:cNvPr id="61" name="Group 168"/>
          <p:cNvGrpSpPr>
            <a:grpSpLocks/>
          </p:cNvGrpSpPr>
          <p:nvPr/>
        </p:nvGrpSpPr>
        <p:grpSpPr bwMode="auto">
          <a:xfrm>
            <a:off x="4772025" y="1911350"/>
            <a:ext cx="3663950" cy="800100"/>
            <a:chOff x="3074" y="1304"/>
            <a:chExt cx="2308" cy="504"/>
          </a:xfrm>
        </p:grpSpPr>
        <p:pic>
          <p:nvPicPr>
            <p:cNvPr id="62" name="Picture 53"/>
            <p:cNvPicPr preferRelativeResize="0">
              <a:picLocks noChangeAspect="1" noChangeArrowheads="1"/>
            </p:cNvPicPr>
            <p:nvPr/>
          </p:nvPicPr>
          <p:blipFill>
            <a:blip r:embed="rId5" cstate="print"/>
            <a:srcRect/>
            <a:stretch>
              <a:fillRect/>
            </a:stretch>
          </p:blipFill>
          <p:spPr bwMode="auto">
            <a:xfrm>
              <a:off x="3306" y="1314"/>
              <a:ext cx="1274" cy="494"/>
            </a:xfrm>
            <a:prstGeom prst="rect">
              <a:avLst/>
            </a:prstGeom>
            <a:noFill/>
          </p:spPr>
        </p:pic>
        <p:sp>
          <p:nvSpPr>
            <p:cNvPr id="63" name="AutoShape 48"/>
            <p:cNvSpPr>
              <a:spLocks noChangeArrowheads="1"/>
            </p:cNvSpPr>
            <p:nvPr/>
          </p:nvSpPr>
          <p:spPr bwMode="auto">
            <a:xfrm>
              <a:off x="5180" y="1400"/>
              <a:ext cx="202" cy="284"/>
            </a:xfrm>
            <a:prstGeom prst="flowChartMagneticDisk">
              <a:avLst/>
            </a:prstGeom>
            <a:solidFill>
              <a:srgbClr val="45BBB8"/>
            </a:solidFill>
            <a:ln w="9525">
              <a:solidFill>
                <a:srgbClr val="DEDAC4"/>
              </a:solidFill>
              <a:round/>
              <a:headEnd/>
              <a:tailEnd/>
            </a:ln>
            <a:effectLst/>
          </p:spPr>
          <p:txBody>
            <a:bodyPr wrap="none" anchor="ctr">
              <a:spAutoFit/>
            </a:bodyPr>
            <a:lstStyle/>
            <a:p>
              <a:endParaRPr lang="ru-RU"/>
            </a:p>
          </p:txBody>
        </p:sp>
        <p:sp>
          <p:nvSpPr>
            <p:cNvPr id="64" name="Text Box 50"/>
            <p:cNvSpPr txBox="1">
              <a:spLocks noChangeArrowheads="1"/>
            </p:cNvSpPr>
            <p:nvPr/>
          </p:nvSpPr>
          <p:spPr bwMode="auto">
            <a:xfrm>
              <a:off x="4787" y="1478"/>
              <a:ext cx="234" cy="154"/>
            </a:xfrm>
            <a:prstGeom prst="rect">
              <a:avLst/>
            </a:prstGeom>
            <a:noFill/>
            <a:ln w="9525">
              <a:noFill/>
              <a:miter lim="800000"/>
              <a:headEnd/>
              <a:tailEnd/>
            </a:ln>
            <a:effectLst/>
          </p:spPr>
          <p:txBody>
            <a:bodyPr wrap="none" lIns="45720" rIns="45720">
              <a:spAutoFit/>
            </a:bodyPr>
            <a:lstStyle/>
            <a:p>
              <a:pPr algn="ctr"/>
              <a:r>
                <a:rPr lang="en-US" sz="1000"/>
                <a:t>1011</a:t>
              </a:r>
            </a:p>
          </p:txBody>
        </p:sp>
        <p:pic>
          <p:nvPicPr>
            <p:cNvPr id="65" name="Picture 54"/>
            <p:cNvPicPr preferRelativeResize="0">
              <a:picLocks noChangeAspect="1" noChangeArrowheads="1"/>
            </p:cNvPicPr>
            <p:nvPr/>
          </p:nvPicPr>
          <p:blipFill>
            <a:blip r:embed="rId4" cstate="print"/>
            <a:srcRect/>
            <a:stretch>
              <a:fillRect/>
            </a:stretch>
          </p:blipFill>
          <p:spPr bwMode="auto">
            <a:xfrm>
              <a:off x="4476" y="1465"/>
              <a:ext cx="205" cy="185"/>
            </a:xfrm>
            <a:prstGeom prst="rect">
              <a:avLst/>
            </a:prstGeom>
            <a:noFill/>
          </p:spPr>
        </p:pic>
        <p:sp>
          <p:nvSpPr>
            <p:cNvPr id="66" name="Text Box 55"/>
            <p:cNvSpPr txBox="1">
              <a:spLocks noChangeArrowheads="1"/>
            </p:cNvSpPr>
            <p:nvPr/>
          </p:nvSpPr>
          <p:spPr bwMode="auto">
            <a:xfrm>
              <a:off x="3553" y="1304"/>
              <a:ext cx="791" cy="173"/>
            </a:xfrm>
            <a:prstGeom prst="rect">
              <a:avLst/>
            </a:prstGeom>
            <a:noFill/>
            <a:ln w="9525">
              <a:noFill/>
              <a:miter lim="800000"/>
              <a:headEnd/>
              <a:tailEnd/>
            </a:ln>
            <a:effectLst/>
          </p:spPr>
          <p:txBody>
            <a:bodyPr wrap="none" lIns="45720" rIns="45720">
              <a:spAutoFit/>
            </a:bodyPr>
            <a:lstStyle/>
            <a:p>
              <a:pPr algn="ctr" eaLnBrk="0" hangingPunct="0"/>
              <a:r>
                <a:rPr lang="en-US" sz="1200"/>
                <a:t>Block Replication</a:t>
              </a:r>
            </a:p>
          </p:txBody>
        </p:sp>
        <p:sp>
          <p:nvSpPr>
            <p:cNvPr id="67" name="AutoShape 57"/>
            <p:cNvSpPr>
              <a:spLocks noChangeArrowheads="1"/>
            </p:cNvSpPr>
            <p:nvPr/>
          </p:nvSpPr>
          <p:spPr bwMode="auto">
            <a:xfrm>
              <a:off x="3074" y="1401"/>
              <a:ext cx="202" cy="284"/>
            </a:xfrm>
            <a:prstGeom prst="flowChartMagneticDisk">
              <a:avLst/>
            </a:prstGeom>
            <a:solidFill>
              <a:srgbClr val="45BBB8"/>
            </a:solidFill>
            <a:ln w="9525">
              <a:solidFill>
                <a:srgbClr val="DEDAC4"/>
              </a:solidFill>
              <a:round/>
              <a:headEnd/>
              <a:tailEnd/>
            </a:ln>
            <a:effectLst/>
          </p:spPr>
          <p:txBody>
            <a:bodyPr wrap="none" anchor="ctr">
              <a:spAutoFit/>
            </a:bodyPr>
            <a:lstStyle/>
            <a:p>
              <a:endParaRPr lang="ru-RU"/>
            </a:p>
          </p:txBody>
        </p:sp>
        <p:sp>
          <p:nvSpPr>
            <p:cNvPr id="68" name="Text Box 59"/>
            <p:cNvSpPr txBox="1">
              <a:spLocks noChangeArrowheads="1"/>
            </p:cNvSpPr>
            <p:nvPr/>
          </p:nvSpPr>
          <p:spPr bwMode="auto">
            <a:xfrm>
              <a:off x="3598" y="1478"/>
              <a:ext cx="674" cy="154"/>
            </a:xfrm>
            <a:prstGeom prst="rect">
              <a:avLst/>
            </a:prstGeom>
            <a:noFill/>
            <a:ln w="9525">
              <a:noFill/>
              <a:miter lim="800000"/>
              <a:headEnd/>
              <a:tailEnd/>
            </a:ln>
            <a:effectLst/>
          </p:spPr>
          <p:txBody>
            <a:bodyPr wrap="none" lIns="45720" rIns="45720">
              <a:spAutoFit/>
            </a:bodyPr>
            <a:lstStyle/>
            <a:p>
              <a:pPr algn="ctr"/>
              <a:r>
                <a:rPr lang="en-US" sz="1000"/>
                <a:t>10110001011011</a:t>
              </a:r>
            </a:p>
          </p:txBody>
        </p:sp>
        <p:pic>
          <p:nvPicPr>
            <p:cNvPr id="69" name="Picture 60"/>
            <p:cNvPicPr preferRelativeResize="0">
              <a:picLocks noChangeAspect="1" noChangeArrowheads="1"/>
            </p:cNvPicPr>
            <p:nvPr/>
          </p:nvPicPr>
          <p:blipFill>
            <a:blip r:embed="rId4" cstate="print"/>
            <a:srcRect/>
            <a:stretch>
              <a:fillRect/>
            </a:stretch>
          </p:blipFill>
          <p:spPr bwMode="auto">
            <a:xfrm>
              <a:off x="3209" y="1465"/>
              <a:ext cx="205" cy="185"/>
            </a:xfrm>
            <a:prstGeom prst="rect">
              <a:avLst/>
            </a:prstGeom>
            <a:noFill/>
          </p:spPr>
        </p:pic>
        <p:sp>
          <p:nvSpPr>
            <p:cNvPr id="70" name="Line 164"/>
            <p:cNvSpPr>
              <a:spLocks noChangeShapeType="1"/>
            </p:cNvSpPr>
            <p:nvPr/>
          </p:nvSpPr>
          <p:spPr bwMode="auto">
            <a:xfrm flipV="1">
              <a:off x="3402" y="1559"/>
              <a:ext cx="186" cy="0"/>
            </a:xfrm>
            <a:prstGeom prst="line">
              <a:avLst/>
            </a:prstGeom>
            <a:noFill/>
            <a:ln w="9525">
              <a:solidFill>
                <a:schemeClr val="tx1"/>
              </a:solidFill>
              <a:round/>
              <a:headEnd/>
              <a:tailEnd/>
            </a:ln>
            <a:effectLst/>
          </p:spPr>
          <p:txBody>
            <a:bodyPr>
              <a:spAutoFit/>
            </a:bodyPr>
            <a:lstStyle/>
            <a:p>
              <a:endParaRPr lang="ru-RU"/>
            </a:p>
          </p:txBody>
        </p:sp>
        <p:sp>
          <p:nvSpPr>
            <p:cNvPr id="71" name="Line 165"/>
            <p:cNvSpPr>
              <a:spLocks noChangeShapeType="1"/>
            </p:cNvSpPr>
            <p:nvPr/>
          </p:nvSpPr>
          <p:spPr bwMode="auto">
            <a:xfrm flipV="1">
              <a:off x="4278" y="1559"/>
              <a:ext cx="186" cy="0"/>
            </a:xfrm>
            <a:prstGeom prst="line">
              <a:avLst/>
            </a:prstGeom>
            <a:noFill/>
            <a:ln w="9525">
              <a:solidFill>
                <a:schemeClr val="tx1"/>
              </a:solidFill>
              <a:round/>
              <a:headEnd/>
              <a:tailEnd type="triangle" w="med" len="med"/>
            </a:ln>
            <a:effectLst/>
          </p:spPr>
          <p:txBody>
            <a:bodyPr>
              <a:spAutoFit/>
            </a:bodyPr>
            <a:lstStyle/>
            <a:p>
              <a:endParaRPr lang="ru-RU"/>
            </a:p>
          </p:txBody>
        </p:sp>
        <p:sp>
          <p:nvSpPr>
            <p:cNvPr id="72" name="Line 166"/>
            <p:cNvSpPr>
              <a:spLocks noChangeShapeType="1"/>
            </p:cNvSpPr>
            <p:nvPr/>
          </p:nvSpPr>
          <p:spPr bwMode="auto">
            <a:xfrm flipV="1">
              <a:off x="5028" y="1559"/>
              <a:ext cx="122" cy="0"/>
            </a:xfrm>
            <a:prstGeom prst="line">
              <a:avLst/>
            </a:prstGeom>
            <a:noFill/>
            <a:ln w="9525">
              <a:solidFill>
                <a:schemeClr val="tx1"/>
              </a:solidFill>
              <a:round/>
              <a:headEnd/>
              <a:tailEnd type="triangle" w="med" len="med"/>
            </a:ln>
            <a:effectLst/>
          </p:spPr>
          <p:txBody>
            <a:bodyPr>
              <a:spAutoFit/>
            </a:bodyPr>
            <a:lstStyle/>
            <a:p>
              <a:endParaRPr lang="ru-RU"/>
            </a:p>
          </p:txBody>
        </p:sp>
        <p:sp>
          <p:nvSpPr>
            <p:cNvPr id="73" name="Line 167"/>
            <p:cNvSpPr>
              <a:spLocks noChangeShapeType="1"/>
            </p:cNvSpPr>
            <p:nvPr/>
          </p:nvSpPr>
          <p:spPr bwMode="auto">
            <a:xfrm flipV="1">
              <a:off x="4680" y="1559"/>
              <a:ext cx="99" cy="0"/>
            </a:xfrm>
            <a:prstGeom prst="line">
              <a:avLst/>
            </a:prstGeom>
            <a:noFill/>
            <a:ln w="9525">
              <a:solidFill>
                <a:schemeClr val="tx1"/>
              </a:solidFill>
              <a:round/>
              <a:headEnd/>
              <a:tailEnd/>
            </a:ln>
            <a:effectLst/>
          </p:spPr>
          <p:txBody>
            <a:bodyPr>
              <a:spAutoFit/>
            </a:bodyPr>
            <a:lstStyle/>
            <a:p>
              <a:endParaRPr lang="ru-RU"/>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8798" name="Freeform 142"/>
          <p:cNvSpPr>
            <a:spLocks/>
          </p:cNvSpPr>
          <p:nvPr/>
        </p:nvSpPr>
        <p:spPr bwMode="auto">
          <a:xfrm>
            <a:off x="4329113" y="3371850"/>
            <a:ext cx="1539875" cy="1698625"/>
          </a:xfrm>
          <a:custGeom>
            <a:avLst/>
            <a:gdLst/>
            <a:ahLst/>
            <a:cxnLst>
              <a:cxn ang="0">
                <a:pos x="602" y="1070"/>
              </a:cxn>
              <a:cxn ang="0">
                <a:pos x="0" y="0"/>
              </a:cxn>
              <a:cxn ang="0">
                <a:pos x="970" y="0"/>
              </a:cxn>
              <a:cxn ang="0">
                <a:pos x="712" y="1051"/>
              </a:cxn>
            </a:cxnLst>
            <a:rect l="0" t="0" r="r" b="b"/>
            <a:pathLst>
              <a:path w="970" h="1070">
                <a:moveTo>
                  <a:pt x="602" y="1070"/>
                </a:moveTo>
                <a:lnTo>
                  <a:pt x="0" y="0"/>
                </a:lnTo>
                <a:lnTo>
                  <a:pt x="970" y="0"/>
                </a:lnTo>
                <a:lnTo>
                  <a:pt x="712" y="1051"/>
                </a:lnTo>
              </a:path>
            </a:pathLst>
          </a:custGeom>
          <a:solidFill>
            <a:srgbClr val="FFCC99">
              <a:alpha val="50000"/>
            </a:srgbClr>
          </a:solidFill>
          <a:ln w="9525" cap="flat" cmpd="sng">
            <a:solidFill>
              <a:srgbClr val="FFCC99"/>
            </a:solidFill>
            <a:prstDash val="solid"/>
            <a:round/>
            <a:headEnd/>
            <a:tailEnd/>
          </a:ln>
          <a:effectLst/>
        </p:spPr>
        <p:txBody>
          <a:bodyPr wrap="none" anchor="ctr"/>
          <a:lstStyle/>
          <a:p>
            <a:endParaRPr lang="ru-RU"/>
          </a:p>
        </p:txBody>
      </p:sp>
      <p:sp>
        <p:nvSpPr>
          <p:cNvPr id="4038797" name="Freeform 141"/>
          <p:cNvSpPr>
            <a:spLocks/>
          </p:cNvSpPr>
          <p:nvPr/>
        </p:nvSpPr>
        <p:spPr bwMode="auto">
          <a:xfrm>
            <a:off x="3940175" y="3355975"/>
            <a:ext cx="1935163" cy="1684338"/>
          </a:xfrm>
          <a:custGeom>
            <a:avLst/>
            <a:gdLst/>
            <a:ahLst/>
            <a:cxnLst>
              <a:cxn ang="0">
                <a:pos x="0" y="1042"/>
              </a:cxn>
              <a:cxn ang="0">
                <a:pos x="249" y="0"/>
              </a:cxn>
              <a:cxn ang="0">
                <a:pos x="1219" y="0"/>
              </a:cxn>
              <a:cxn ang="0">
                <a:pos x="110" y="1061"/>
              </a:cxn>
            </a:cxnLst>
            <a:rect l="0" t="0" r="r" b="b"/>
            <a:pathLst>
              <a:path w="1219" h="1061">
                <a:moveTo>
                  <a:pt x="0" y="1042"/>
                </a:moveTo>
                <a:lnTo>
                  <a:pt x="249" y="0"/>
                </a:lnTo>
                <a:lnTo>
                  <a:pt x="1219" y="0"/>
                </a:lnTo>
                <a:lnTo>
                  <a:pt x="110" y="1061"/>
                </a:lnTo>
              </a:path>
            </a:pathLst>
          </a:custGeom>
          <a:solidFill>
            <a:srgbClr val="FFCC99">
              <a:alpha val="50000"/>
            </a:srgbClr>
          </a:solidFill>
          <a:ln w="9525" cap="flat" cmpd="sng">
            <a:solidFill>
              <a:srgbClr val="FFCC99"/>
            </a:solidFill>
            <a:prstDash val="solid"/>
            <a:round/>
            <a:headEnd/>
            <a:tailEnd/>
          </a:ln>
          <a:effectLst/>
        </p:spPr>
        <p:txBody>
          <a:bodyPr wrap="none" anchor="ctr"/>
          <a:lstStyle/>
          <a:p>
            <a:endParaRPr lang="ru-RU"/>
          </a:p>
        </p:txBody>
      </p:sp>
      <p:sp>
        <p:nvSpPr>
          <p:cNvPr id="4038795" name="Freeform 139"/>
          <p:cNvSpPr>
            <a:spLocks/>
          </p:cNvSpPr>
          <p:nvPr/>
        </p:nvSpPr>
        <p:spPr bwMode="auto">
          <a:xfrm>
            <a:off x="2486025" y="3432175"/>
            <a:ext cx="1652588" cy="1630363"/>
          </a:xfrm>
          <a:custGeom>
            <a:avLst/>
            <a:gdLst/>
            <a:ahLst/>
            <a:cxnLst>
              <a:cxn ang="0">
                <a:pos x="940" y="1027"/>
              </a:cxn>
              <a:cxn ang="0">
                <a:pos x="0" y="1"/>
              </a:cxn>
              <a:cxn ang="0">
                <a:pos x="1041" y="0"/>
              </a:cxn>
              <a:cxn ang="0">
                <a:pos x="1040" y="1004"/>
              </a:cxn>
            </a:cxnLst>
            <a:rect l="0" t="0" r="r" b="b"/>
            <a:pathLst>
              <a:path w="1041" h="1027">
                <a:moveTo>
                  <a:pt x="940" y="1027"/>
                </a:moveTo>
                <a:lnTo>
                  <a:pt x="0" y="1"/>
                </a:lnTo>
                <a:lnTo>
                  <a:pt x="1041" y="0"/>
                </a:lnTo>
                <a:lnTo>
                  <a:pt x="1040" y="1004"/>
                </a:lnTo>
              </a:path>
            </a:pathLst>
          </a:custGeom>
          <a:solidFill>
            <a:srgbClr val="CCFFCC">
              <a:alpha val="50000"/>
            </a:srgbClr>
          </a:solidFill>
          <a:ln w="9525" cap="flat" cmpd="sng">
            <a:solidFill>
              <a:srgbClr val="EAEAEA"/>
            </a:solidFill>
            <a:prstDash val="solid"/>
            <a:round/>
            <a:headEnd/>
            <a:tailEnd/>
          </a:ln>
          <a:effectLst/>
        </p:spPr>
        <p:txBody>
          <a:bodyPr wrap="none" anchor="ctr"/>
          <a:lstStyle/>
          <a:p>
            <a:endParaRPr lang="ru-RU"/>
          </a:p>
        </p:txBody>
      </p:sp>
      <p:sp>
        <p:nvSpPr>
          <p:cNvPr id="4038794" name="Freeform 138"/>
          <p:cNvSpPr>
            <a:spLocks/>
          </p:cNvSpPr>
          <p:nvPr/>
        </p:nvSpPr>
        <p:spPr bwMode="auto">
          <a:xfrm>
            <a:off x="2522538" y="3416300"/>
            <a:ext cx="1652587" cy="1624013"/>
          </a:xfrm>
          <a:custGeom>
            <a:avLst/>
            <a:gdLst/>
            <a:ahLst/>
            <a:cxnLst>
              <a:cxn ang="0">
                <a:pos x="41" y="1023"/>
              </a:cxn>
              <a:cxn ang="0">
                <a:pos x="0" y="1"/>
              </a:cxn>
              <a:cxn ang="0">
                <a:pos x="1041" y="0"/>
              </a:cxn>
              <a:cxn ang="0">
                <a:pos x="169" y="1023"/>
              </a:cxn>
            </a:cxnLst>
            <a:rect l="0" t="0" r="r" b="b"/>
            <a:pathLst>
              <a:path w="1041" h="1023">
                <a:moveTo>
                  <a:pt x="41" y="1023"/>
                </a:moveTo>
                <a:lnTo>
                  <a:pt x="0" y="1"/>
                </a:lnTo>
                <a:lnTo>
                  <a:pt x="1041" y="0"/>
                </a:lnTo>
                <a:lnTo>
                  <a:pt x="169" y="1023"/>
                </a:lnTo>
              </a:path>
            </a:pathLst>
          </a:custGeom>
          <a:solidFill>
            <a:srgbClr val="CCFFCC">
              <a:alpha val="50000"/>
            </a:srgbClr>
          </a:solidFill>
          <a:ln w="9525" cap="flat" cmpd="sng">
            <a:solidFill>
              <a:srgbClr val="EAEAEA"/>
            </a:solidFill>
            <a:prstDash val="solid"/>
            <a:round/>
            <a:headEnd/>
            <a:tailEnd/>
          </a:ln>
          <a:effectLst/>
        </p:spPr>
        <p:txBody>
          <a:bodyPr wrap="none" anchor="ctr"/>
          <a:lstStyle/>
          <a:p>
            <a:endParaRPr lang="ru-RU"/>
          </a:p>
        </p:txBody>
      </p:sp>
      <p:sp>
        <p:nvSpPr>
          <p:cNvPr id="4038793" name="Freeform 137"/>
          <p:cNvSpPr>
            <a:spLocks/>
          </p:cNvSpPr>
          <p:nvPr/>
        </p:nvSpPr>
        <p:spPr bwMode="auto">
          <a:xfrm>
            <a:off x="1279525" y="3452813"/>
            <a:ext cx="2841625" cy="1609725"/>
          </a:xfrm>
          <a:custGeom>
            <a:avLst/>
            <a:gdLst/>
            <a:ahLst/>
            <a:cxnLst>
              <a:cxn ang="0">
                <a:pos x="0" y="1005"/>
              </a:cxn>
              <a:cxn ang="0">
                <a:pos x="749" y="1"/>
              </a:cxn>
              <a:cxn ang="0">
                <a:pos x="1790" y="0"/>
              </a:cxn>
              <a:cxn ang="0">
                <a:pos x="115" y="1014"/>
              </a:cxn>
            </a:cxnLst>
            <a:rect l="0" t="0" r="r" b="b"/>
            <a:pathLst>
              <a:path w="1790" h="1014">
                <a:moveTo>
                  <a:pt x="0" y="1005"/>
                </a:moveTo>
                <a:lnTo>
                  <a:pt x="749" y="1"/>
                </a:lnTo>
                <a:lnTo>
                  <a:pt x="1790" y="0"/>
                </a:lnTo>
                <a:lnTo>
                  <a:pt x="115" y="1014"/>
                </a:lnTo>
              </a:path>
            </a:pathLst>
          </a:custGeom>
          <a:solidFill>
            <a:srgbClr val="CCFFCC">
              <a:alpha val="50000"/>
            </a:srgbClr>
          </a:solidFill>
          <a:ln w="9525" cap="flat" cmpd="sng">
            <a:solidFill>
              <a:srgbClr val="CCFFCC"/>
            </a:solidFill>
            <a:prstDash val="solid"/>
            <a:round/>
            <a:headEnd/>
            <a:tailEnd/>
          </a:ln>
          <a:effectLst/>
        </p:spPr>
        <p:txBody>
          <a:bodyPr wrap="none" anchor="ctr"/>
          <a:lstStyle/>
          <a:p>
            <a:endParaRPr lang="ru-RU"/>
          </a:p>
        </p:txBody>
      </p:sp>
      <p:sp>
        <p:nvSpPr>
          <p:cNvPr id="4038792" name="Freeform 136"/>
          <p:cNvSpPr>
            <a:spLocks/>
          </p:cNvSpPr>
          <p:nvPr/>
        </p:nvSpPr>
        <p:spPr bwMode="auto">
          <a:xfrm>
            <a:off x="768350" y="3432175"/>
            <a:ext cx="2000250" cy="1638300"/>
          </a:xfrm>
          <a:custGeom>
            <a:avLst/>
            <a:gdLst/>
            <a:ahLst/>
            <a:cxnLst>
              <a:cxn ang="0">
                <a:pos x="1165" y="1032"/>
              </a:cxn>
              <a:cxn ang="0">
                <a:pos x="0" y="0"/>
              </a:cxn>
              <a:cxn ang="0">
                <a:pos x="971" y="9"/>
              </a:cxn>
              <a:cxn ang="0">
                <a:pos x="1260" y="1008"/>
              </a:cxn>
            </a:cxnLst>
            <a:rect l="0" t="0" r="r" b="b"/>
            <a:pathLst>
              <a:path w="1260" h="1032">
                <a:moveTo>
                  <a:pt x="1165" y="1032"/>
                </a:moveTo>
                <a:lnTo>
                  <a:pt x="0" y="0"/>
                </a:lnTo>
                <a:lnTo>
                  <a:pt x="971" y="9"/>
                </a:lnTo>
                <a:lnTo>
                  <a:pt x="1260" y="1008"/>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sp>
        <p:nvSpPr>
          <p:cNvPr id="4038791" name="Freeform 135"/>
          <p:cNvSpPr>
            <a:spLocks/>
          </p:cNvSpPr>
          <p:nvPr/>
        </p:nvSpPr>
        <p:spPr bwMode="auto">
          <a:xfrm>
            <a:off x="736600" y="3446463"/>
            <a:ext cx="1541463" cy="1601787"/>
          </a:xfrm>
          <a:custGeom>
            <a:avLst/>
            <a:gdLst/>
            <a:ahLst/>
            <a:cxnLst>
              <a:cxn ang="0">
                <a:pos x="300" y="995"/>
              </a:cxn>
              <a:cxn ang="0">
                <a:pos x="0" y="0"/>
              </a:cxn>
              <a:cxn ang="0">
                <a:pos x="971" y="9"/>
              </a:cxn>
              <a:cxn ang="0">
                <a:pos x="442" y="1009"/>
              </a:cxn>
            </a:cxnLst>
            <a:rect l="0" t="0" r="r" b="b"/>
            <a:pathLst>
              <a:path w="971" h="1009">
                <a:moveTo>
                  <a:pt x="300" y="995"/>
                </a:moveTo>
                <a:lnTo>
                  <a:pt x="0" y="0"/>
                </a:lnTo>
                <a:lnTo>
                  <a:pt x="971" y="9"/>
                </a:lnTo>
                <a:lnTo>
                  <a:pt x="442" y="1009"/>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sp>
        <p:nvSpPr>
          <p:cNvPr id="4038659" name="Rectangle 3"/>
          <p:cNvSpPr>
            <a:spLocks noGrp="1" noChangeArrowheads="1"/>
          </p:cNvSpPr>
          <p:nvPr>
            <p:ph type="title"/>
          </p:nvPr>
        </p:nvSpPr>
        <p:spPr/>
        <p:txBody>
          <a:bodyPr/>
          <a:lstStyle/>
          <a:p>
            <a:r>
              <a:rPr lang="ru-RU" dirty="0" smtClean="0"/>
              <a:t>Компоненты </a:t>
            </a:r>
            <a:r>
              <a:rPr lang="en-US" dirty="0" smtClean="0"/>
              <a:t>Workload Manager</a:t>
            </a:r>
            <a:endParaRPr lang="en-US" dirty="0"/>
          </a:p>
        </p:txBody>
      </p:sp>
      <p:grpSp>
        <p:nvGrpSpPr>
          <p:cNvPr id="2" name="Group 97"/>
          <p:cNvGrpSpPr>
            <a:grpSpLocks/>
          </p:cNvGrpSpPr>
          <p:nvPr/>
        </p:nvGrpSpPr>
        <p:grpSpPr bwMode="auto">
          <a:xfrm>
            <a:off x="801688" y="4916488"/>
            <a:ext cx="977900" cy="1622425"/>
            <a:chOff x="895" y="3263"/>
            <a:chExt cx="616" cy="1022"/>
          </a:xfrm>
        </p:grpSpPr>
        <p:pic>
          <p:nvPicPr>
            <p:cNvPr id="4038663" name="Picture 7" descr="Superdome 2"/>
            <p:cNvPicPr>
              <a:picLocks noChangeAspect="1" noChangeArrowheads="1"/>
            </p:cNvPicPr>
            <p:nvPr/>
          </p:nvPicPr>
          <p:blipFill>
            <a:blip r:embed="rId3" cstate="print"/>
            <a:srcRect/>
            <a:stretch>
              <a:fillRect/>
            </a:stretch>
          </p:blipFill>
          <p:spPr bwMode="auto">
            <a:xfrm>
              <a:off x="963" y="3263"/>
              <a:ext cx="480" cy="912"/>
            </a:xfrm>
            <a:prstGeom prst="rect">
              <a:avLst/>
            </a:prstGeom>
            <a:noFill/>
          </p:spPr>
        </p:pic>
        <p:pic>
          <p:nvPicPr>
            <p:cNvPr id="4038664" name="Picture 8" descr="ASE FINAL LOGO - 2 copy"/>
            <p:cNvPicPr>
              <a:picLocks noChangeAspect="1" noChangeArrowheads="1"/>
            </p:cNvPicPr>
            <p:nvPr/>
          </p:nvPicPr>
          <p:blipFill>
            <a:blip r:embed="rId4" cstate="print"/>
            <a:srcRect/>
            <a:stretch>
              <a:fillRect/>
            </a:stretch>
          </p:blipFill>
          <p:spPr bwMode="auto">
            <a:xfrm>
              <a:off x="1035" y="3376"/>
              <a:ext cx="336" cy="336"/>
            </a:xfrm>
            <a:prstGeom prst="rect">
              <a:avLst/>
            </a:prstGeom>
            <a:noFill/>
          </p:spPr>
        </p:pic>
        <p:sp>
          <p:nvSpPr>
            <p:cNvPr id="4038736" name="Text Box 80"/>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SYBASE_1</a:t>
              </a:r>
            </a:p>
          </p:txBody>
        </p:sp>
      </p:grpSp>
      <p:grpSp>
        <p:nvGrpSpPr>
          <p:cNvPr id="3" name="Group 98"/>
          <p:cNvGrpSpPr>
            <a:grpSpLocks/>
          </p:cNvGrpSpPr>
          <p:nvPr/>
        </p:nvGrpSpPr>
        <p:grpSpPr bwMode="auto">
          <a:xfrm>
            <a:off x="2152650" y="4916488"/>
            <a:ext cx="977900" cy="1622425"/>
            <a:chOff x="895" y="3263"/>
            <a:chExt cx="616" cy="1022"/>
          </a:xfrm>
        </p:grpSpPr>
        <p:pic>
          <p:nvPicPr>
            <p:cNvPr id="4038755" name="Picture 99" descr="Superdome 2"/>
            <p:cNvPicPr>
              <a:picLocks noChangeAspect="1" noChangeArrowheads="1"/>
            </p:cNvPicPr>
            <p:nvPr/>
          </p:nvPicPr>
          <p:blipFill>
            <a:blip r:embed="rId3" cstate="print"/>
            <a:srcRect/>
            <a:stretch>
              <a:fillRect/>
            </a:stretch>
          </p:blipFill>
          <p:spPr bwMode="auto">
            <a:xfrm>
              <a:off x="963" y="3263"/>
              <a:ext cx="480" cy="912"/>
            </a:xfrm>
            <a:prstGeom prst="rect">
              <a:avLst/>
            </a:prstGeom>
            <a:noFill/>
          </p:spPr>
        </p:pic>
        <p:pic>
          <p:nvPicPr>
            <p:cNvPr id="4038756" name="Picture 100" descr="ASE FINAL LOGO - 2 copy"/>
            <p:cNvPicPr>
              <a:picLocks noChangeAspect="1" noChangeArrowheads="1"/>
            </p:cNvPicPr>
            <p:nvPr/>
          </p:nvPicPr>
          <p:blipFill>
            <a:blip r:embed="rId4" cstate="print"/>
            <a:srcRect/>
            <a:stretch>
              <a:fillRect/>
            </a:stretch>
          </p:blipFill>
          <p:spPr bwMode="auto">
            <a:xfrm>
              <a:off x="1035" y="3376"/>
              <a:ext cx="336" cy="336"/>
            </a:xfrm>
            <a:prstGeom prst="rect">
              <a:avLst/>
            </a:prstGeom>
            <a:noFill/>
          </p:spPr>
        </p:pic>
        <p:sp>
          <p:nvSpPr>
            <p:cNvPr id="4038757" name="Text Box 101"/>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SYBASE_2</a:t>
              </a:r>
            </a:p>
          </p:txBody>
        </p:sp>
      </p:grpSp>
      <p:grpSp>
        <p:nvGrpSpPr>
          <p:cNvPr id="4" name="Group 102"/>
          <p:cNvGrpSpPr>
            <a:grpSpLocks/>
          </p:cNvGrpSpPr>
          <p:nvPr/>
        </p:nvGrpSpPr>
        <p:grpSpPr bwMode="auto">
          <a:xfrm>
            <a:off x="3503613" y="4916488"/>
            <a:ext cx="977900" cy="1622425"/>
            <a:chOff x="895" y="3263"/>
            <a:chExt cx="616" cy="1022"/>
          </a:xfrm>
        </p:grpSpPr>
        <p:pic>
          <p:nvPicPr>
            <p:cNvPr id="4038759" name="Picture 103" descr="Superdome 2"/>
            <p:cNvPicPr>
              <a:picLocks noChangeAspect="1" noChangeArrowheads="1"/>
            </p:cNvPicPr>
            <p:nvPr/>
          </p:nvPicPr>
          <p:blipFill>
            <a:blip r:embed="rId3" cstate="print"/>
            <a:srcRect/>
            <a:stretch>
              <a:fillRect/>
            </a:stretch>
          </p:blipFill>
          <p:spPr bwMode="auto">
            <a:xfrm>
              <a:off x="963" y="3263"/>
              <a:ext cx="480" cy="912"/>
            </a:xfrm>
            <a:prstGeom prst="rect">
              <a:avLst/>
            </a:prstGeom>
            <a:noFill/>
          </p:spPr>
        </p:pic>
        <p:pic>
          <p:nvPicPr>
            <p:cNvPr id="4038760" name="Picture 104" descr="ASE FINAL LOGO - 2 copy"/>
            <p:cNvPicPr>
              <a:picLocks noChangeAspect="1" noChangeArrowheads="1"/>
            </p:cNvPicPr>
            <p:nvPr/>
          </p:nvPicPr>
          <p:blipFill>
            <a:blip r:embed="rId4" cstate="print"/>
            <a:srcRect/>
            <a:stretch>
              <a:fillRect/>
            </a:stretch>
          </p:blipFill>
          <p:spPr bwMode="auto">
            <a:xfrm>
              <a:off x="1035" y="3376"/>
              <a:ext cx="336" cy="336"/>
            </a:xfrm>
            <a:prstGeom prst="rect">
              <a:avLst/>
            </a:prstGeom>
            <a:noFill/>
          </p:spPr>
        </p:pic>
        <p:sp>
          <p:nvSpPr>
            <p:cNvPr id="4038761" name="Text Box 105"/>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SYBASE_3</a:t>
              </a:r>
            </a:p>
          </p:txBody>
        </p:sp>
      </p:grpSp>
      <p:grpSp>
        <p:nvGrpSpPr>
          <p:cNvPr id="5" name="Group 106"/>
          <p:cNvGrpSpPr>
            <a:grpSpLocks/>
          </p:cNvGrpSpPr>
          <p:nvPr/>
        </p:nvGrpSpPr>
        <p:grpSpPr bwMode="auto">
          <a:xfrm>
            <a:off x="4856163" y="4916488"/>
            <a:ext cx="977900" cy="1622425"/>
            <a:chOff x="895" y="3263"/>
            <a:chExt cx="616" cy="1022"/>
          </a:xfrm>
        </p:grpSpPr>
        <p:pic>
          <p:nvPicPr>
            <p:cNvPr id="4038763" name="Picture 107" descr="Superdome 2"/>
            <p:cNvPicPr>
              <a:picLocks noChangeAspect="1" noChangeArrowheads="1"/>
            </p:cNvPicPr>
            <p:nvPr/>
          </p:nvPicPr>
          <p:blipFill>
            <a:blip r:embed="rId3" cstate="print"/>
            <a:srcRect/>
            <a:stretch>
              <a:fillRect/>
            </a:stretch>
          </p:blipFill>
          <p:spPr bwMode="auto">
            <a:xfrm>
              <a:off x="963" y="3263"/>
              <a:ext cx="480" cy="912"/>
            </a:xfrm>
            <a:prstGeom prst="rect">
              <a:avLst/>
            </a:prstGeom>
            <a:noFill/>
          </p:spPr>
        </p:pic>
        <p:pic>
          <p:nvPicPr>
            <p:cNvPr id="4038764" name="Picture 108" descr="ASE FINAL LOGO - 2 copy"/>
            <p:cNvPicPr>
              <a:picLocks noChangeAspect="1" noChangeArrowheads="1"/>
            </p:cNvPicPr>
            <p:nvPr/>
          </p:nvPicPr>
          <p:blipFill>
            <a:blip r:embed="rId4" cstate="print"/>
            <a:srcRect/>
            <a:stretch>
              <a:fillRect/>
            </a:stretch>
          </p:blipFill>
          <p:spPr bwMode="auto">
            <a:xfrm>
              <a:off x="1035" y="3376"/>
              <a:ext cx="336" cy="336"/>
            </a:xfrm>
            <a:prstGeom prst="rect">
              <a:avLst/>
            </a:prstGeom>
            <a:noFill/>
          </p:spPr>
        </p:pic>
        <p:sp>
          <p:nvSpPr>
            <p:cNvPr id="4038765" name="Text Box 109"/>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SYBASE_4</a:t>
              </a:r>
            </a:p>
          </p:txBody>
        </p:sp>
      </p:grpSp>
      <p:sp>
        <p:nvSpPr>
          <p:cNvPr id="4038767" name="Oval 111"/>
          <p:cNvSpPr>
            <a:spLocks noChangeArrowheads="1"/>
          </p:cNvSpPr>
          <p:nvPr/>
        </p:nvSpPr>
        <p:spPr bwMode="auto">
          <a:xfrm>
            <a:off x="712788" y="2978150"/>
            <a:ext cx="1587500" cy="777875"/>
          </a:xfrm>
          <a:prstGeom prst="ellipse">
            <a:avLst/>
          </a:prstGeom>
          <a:solidFill>
            <a:srgbClr val="CCECFF">
              <a:alpha val="50000"/>
            </a:srgbClr>
          </a:solidFill>
          <a:ln w="9525" algn="ctr">
            <a:noFill/>
            <a:round/>
            <a:headEnd/>
            <a:tailEnd/>
          </a:ln>
          <a:effectLst>
            <a:prstShdw prst="shdw17" dist="17961" dir="2700000">
              <a:srgbClr val="CCECFF">
                <a:gamma/>
                <a:shade val="60000"/>
                <a:invGamma/>
              </a:srgbClr>
            </a:prstShdw>
          </a:effectLst>
        </p:spPr>
        <p:txBody>
          <a:bodyPr wrap="none" anchor="ctr"/>
          <a:lstStyle/>
          <a:p>
            <a:endParaRPr lang="ru-RU"/>
          </a:p>
        </p:txBody>
      </p:sp>
      <p:grpSp>
        <p:nvGrpSpPr>
          <p:cNvPr id="6" name="Group 122"/>
          <p:cNvGrpSpPr>
            <a:grpSpLocks/>
          </p:cNvGrpSpPr>
          <p:nvPr/>
        </p:nvGrpSpPr>
        <p:grpSpPr bwMode="auto">
          <a:xfrm>
            <a:off x="1098550" y="3182938"/>
            <a:ext cx="814388" cy="369887"/>
            <a:chOff x="1347" y="2024"/>
            <a:chExt cx="513" cy="233"/>
          </a:xfrm>
        </p:grpSpPr>
        <p:pic>
          <p:nvPicPr>
            <p:cNvPr id="4038751" name="Picture 95" descr="ASE4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4038768" name="Picture 112" descr="ASE4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4038769" name="Oval 113"/>
          <p:cNvSpPr>
            <a:spLocks noChangeArrowheads="1"/>
          </p:cNvSpPr>
          <p:nvPr/>
        </p:nvSpPr>
        <p:spPr bwMode="auto">
          <a:xfrm>
            <a:off x="2427288" y="2978150"/>
            <a:ext cx="1730375" cy="777875"/>
          </a:xfrm>
          <a:prstGeom prst="ellipse">
            <a:avLst/>
          </a:prstGeom>
          <a:solidFill>
            <a:srgbClr val="CCFFCC">
              <a:alpha val="50000"/>
            </a:srgbClr>
          </a:solidFill>
          <a:ln w="9525" algn="ctr">
            <a:noFill/>
            <a:round/>
            <a:headEnd/>
            <a:tailEnd/>
          </a:ln>
          <a:effectLst>
            <a:prstShdw prst="shdw17" dist="17961" dir="2700000">
              <a:srgbClr val="CCFFCC">
                <a:gamma/>
                <a:shade val="60000"/>
                <a:invGamma/>
              </a:srgbClr>
            </a:prstShdw>
          </a:effectLst>
        </p:spPr>
        <p:txBody>
          <a:bodyPr wrap="none" anchor="ctr"/>
          <a:lstStyle/>
          <a:p>
            <a:endParaRPr lang="ru-RU"/>
          </a:p>
        </p:txBody>
      </p:sp>
      <p:grpSp>
        <p:nvGrpSpPr>
          <p:cNvPr id="7" name="Group 120"/>
          <p:cNvGrpSpPr>
            <a:grpSpLocks/>
          </p:cNvGrpSpPr>
          <p:nvPr/>
        </p:nvGrpSpPr>
        <p:grpSpPr bwMode="auto">
          <a:xfrm>
            <a:off x="2665413" y="3181350"/>
            <a:ext cx="1254125" cy="369888"/>
            <a:chOff x="2351" y="2017"/>
            <a:chExt cx="790" cy="233"/>
          </a:xfrm>
        </p:grpSpPr>
        <p:pic>
          <p:nvPicPr>
            <p:cNvPr id="4038770" name="Picture 114" descr="ASE4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51" y="2017"/>
              <a:ext cx="232" cy="232"/>
            </a:xfrm>
            <a:prstGeom prst="rect">
              <a:avLst/>
            </a:prstGeom>
            <a:noFill/>
          </p:spPr>
        </p:pic>
        <p:pic>
          <p:nvPicPr>
            <p:cNvPr id="4038771" name="Picture 115" descr="ASE4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30" y="2017"/>
              <a:ext cx="232" cy="232"/>
            </a:xfrm>
            <a:prstGeom prst="rect">
              <a:avLst/>
            </a:prstGeom>
            <a:noFill/>
          </p:spPr>
        </p:pic>
        <p:pic>
          <p:nvPicPr>
            <p:cNvPr id="4038772" name="Picture 116" descr="ASE4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09" y="2018"/>
              <a:ext cx="232" cy="232"/>
            </a:xfrm>
            <a:prstGeom prst="rect">
              <a:avLst/>
            </a:prstGeom>
            <a:noFill/>
          </p:spPr>
        </p:pic>
      </p:grpSp>
      <p:sp>
        <p:nvSpPr>
          <p:cNvPr id="4038781" name="Oval 125"/>
          <p:cNvSpPr>
            <a:spLocks noChangeArrowheads="1"/>
          </p:cNvSpPr>
          <p:nvPr/>
        </p:nvSpPr>
        <p:spPr bwMode="auto">
          <a:xfrm>
            <a:off x="4289425" y="2978150"/>
            <a:ext cx="1587500" cy="777875"/>
          </a:xfrm>
          <a:prstGeom prst="ellipse">
            <a:avLst/>
          </a:prstGeom>
          <a:solidFill>
            <a:srgbClr val="FFCC99">
              <a:alpha val="50000"/>
            </a:srgbClr>
          </a:solidFill>
          <a:ln w="9525" algn="ctr">
            <a:noFill/>
            <a:round/>
            <a:headEnd/>
            <a:tailEnd/>
          </a:ln>
          <a:effectLst>
            <a:prstShdw prst="shdw17" dist="17961" dir="2700000">
              <a:srgbClr val="FFCC99">
                <a:gamma/>
                <a:shade val="60000"/>
                <a:invGamma/>
              </a:srgbClr>
            </a:prstShdw>
          </a:effectLst>
        </p:spPr>
        <p:txBody>
          <a:bodyPr wrap="none" anchor="ctr"/>
          <a:lstStyle/>
          <a:p>
            <a:endParaRPr lang="ru-RU"/>
          </a:p>
        </p:txBody>
      </p:sp>
      <p:grpSp>
        <p:nvGrpSpPr>
          <p:cNvPr id="8" name="Group 126"/>
          <p:cNvGrpSpPr>
            <a:grpSpLocks/>
          </p:cNvGrpSpPr>
          <p:nvPr/>
        </p:nvGrpSpPr>
        <p:grpSpPr bwMode="auto">
          <a:xfrm>
            <a:off x="4675188" y="3182938"/>
            <a:ext cx="814387" cy="369887"/>
            <a:chOff x="1347" y="2024"/>
            <a:chExt cx="513" cy="233"/>
          </a:xfrm>
        </p:grpSpPr>
        <p:pic>
          <p:nvPicPr>
            <p:cNvPr id="4038783" name="Picture 127" descr="ASE4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4038784" name="Picture 128" descr="ASE4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4038786" name="Text Box 130"/>
          <p:cNvSpPr txBox="1">
            <a:spLocks noChangeArrowheads="1"/>
          </p:cNvSpPr>
          <p:nvPr/>
        </p:nvSpPr>
        <p:spPr bwMode="auto">
          <a:xfrm>
            <a:off x="860425" y="2871788"/>
            <a:ext cx="1027845" cy="36933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b="1" dirty="0"/>
              <a:t>CUSTSVC</a:t>
            </a:r>
          </a:p>
        </p:txBody>
      </p:sp>
      <p:sp>
        <p:nvSpPr>
          <p:cNvPr id="4038787" name="Text Box 131"/>
          <p:cNvSpPr txBox="1">
            <a:spLocks noChangeArrowheads="1"/>
          </p:cNvSpPr>
          <p:nvPr/>
        </p:nvSpPr>
        <p:spPr bwMode="auto">
          <a:xfrm>
            <a:off x="2811463" y="2871788"/>
            <a:ext cx="747064" cy="36933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b="1" dirty="0"/>
              <a:t>SALES</a:t>
            </a:r>
          </a:p>
        </p:txBody>
      </p:sp>
      <p:sp>
        <p:nvSpPr>
          <p:cNvPr id="4038788" name="Text Box 132"/>
          <p:cNvSpPr txBox="1">
            <a:spLocks noChangeArrowheads="1"/>
          </p:cNvSpPr>
          <p:nvPr/>
        </p:nvSpPr>
        <p:spPr bwMode="auto">
          <a:xfrm>
            <a:off x="4435475" y="2871788"/>
            <a:ext cx="1107996" cy="36933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b="1" dirty="0"/>
              <a:t>SHIPPING</a:t>
            </a:r>
          </a:p>
        </p:txBody>
      </p:sp>
      <p:grpSp>
        <p:nvGrpSpPr>
          <p:cNvPr id="9" name="Group 143"/>
          <p:cNvGrpSpPr>
            <a:grpSpLocks/>
          </p:cNvGrpSpPr>
          <p:nvPr/>
        </p:nvGrpSpPr>
        <p:grpSpPr bwMode="auto">
          <a:xfrm>
            <a:off x="4718050" y="1263650"/>
            <a:ext cx="914400" cy="860425"/>
            <a:chOff x="1918" y="2404"/>
            <a:chExt cx="863" cy="812"/>
          </a:xfrm>
        </p:grpSpPr>
        <p:grpSp>
          <p:nvGrpSpPr>
            <p:cNvPr id="10" name="Group 144"/>
            <p:cNvGrpSpPr>
              <a:grpSpLocks/>
            </p:cNvGrpSpPr>
            <p:nvPr/>
          </p:nvGrpSpPr>
          <p:grpSpPr bwMode="auto">
            <a:xfrm>
              <a:off x="2049" y="2404"/>
              <a:ext cx="470" cy="763"/>
              <a:chOff x="369" y="1008"/>
              <a:chExt cx="536" cy="869"/>
            </a:xfrm>
          </p:grpSpPr>
          <p:grpSp>
            <p:nvGrpSpPr>
              <p:cNvPr id="11" name="Group 145"/>
              <p:cNvGrpSpPr>
                <a:grpSpLocks/>
              </p:cNvGrpSpPr>
              <p:nvPr/>
            </p:nvGrpSpPr>
            <p:grpSpPr bwMode="auto">
              <a:xfrm>
                <a:off x="491" y="1155"/>
                <a:ext cx="280" cy="558"/>
                <a:chOff x="2582" y="1548"/>
                <a:chExt cx="556" cy="1116"/>
              </a:xfrm>
            </p:grpSpPr>
            <p:grpSp>
              <p:nvGrpSpPr>
                <p:cNvPr id="12" name="Group 146"/>
                <p:cNvGrpSpPr>
                  <a:grpSpLocks/>
                </p:cNvGrpSpPr>
                <p:nvPr/>
              </p:nvGrpSpPr>
              <p:grpSpPr bwMode="auto">
                <a:xfrm>
                  <a:off x="2582" y="1656"/>
                  <a:ext cx="556" cy="1008"/>
                  <a:chOff x="2582" y="1656"/>
                  <a:chExt cx="556" cy="1008"/>
                </a:xfrm>
              </p:grpSpPr>
              <p:sp>
                <p:nvSpPr>
                  <p:cNvPr id="4038803" name="Rectangle 147"/>
                  <p:cNvSpPr>
                    <a:spLocks noChangeArrowheads="1"/>
                  </p:cNvSpPr>
                  <p:nvPr/>
                </p:nvSpPr>
                <p:spPr bwMode="auto">
                  <a:xfrm>
                    <a:off x="2582" y="2306"/>
                    <a:ext cx="556" cy="358"/>
                  </a:xfrm>
                  <a:prstGeom prst="rect">
                    <a:avLst/>
                  </a:prstGeom>
                  <a:solidFill>
                    <a:srgbClr val="4D4D4D"/>
                  </a:solidFill>
                  <a:ln w="6350">
                    <a:solidFill>
                      <a:srgbClr val="000000"/>
                    </a:solidFill>
                    <a:miter lim="800000"/>
                    <a:headEnd/>
                    <a:tailEnd/>
                  </a:ln>
                  <a:effectLst/>
                </p:spPr>
                <p:txBody>
                  <a:bodyPr wrap="none" anchor="ctr"/>
                  <a:lstStyle/>
                  <a:p>
                    <a:endParaRPr lang="ru-RU"/>
                  </a:p>
                </p:txBody>
              </p:sp>
              <p:sp>
                <p:nvSpPr>
                  <p:cNvPr id="4038804" name="Freeform 148"/>
                  <p:cNvSpPr>
                    <a:spLocks/>
                  </p:cNvSpPr>
                  <p:nvPr/>
                </p:nvSpPr>
                <p:spPr bwMode="auto">
                  <a:xfrm>
                    <a:off x="2662" y="1656"/>
                    <a:ext cx="338" cy="752"/>
                  </a:xfrm>
                  <a:custGeom>
                    <a:avLst/>
                    <a:gdLst/>
                    <a:ahLst/>
                    <a:cxnLst>
                      <a:cxn ang="0">
                        <a:pos x="338" y="750"/>
                      </a:cxn>
                      <a:cxn ang="0">
                        <a:pos x="231" y="752"/>
                      </a:cxn>
                      <a:cxn ang="0">
                        <a:pos x="110" y="741"/>
                      </a:cxn>
                      <a:cxn ang="0">
                        <a:pos x="2" y="705"/>
                      </a:cxn>
                      <a:cxn ang="0">
                        <a:pos x="0" y="21"/>
                      </a:cxn>
                      <a:cxn ang="0">
                        <a:pos x="272" y="0"/>
                      </a:cxn>
                      <a:cxn ang="0">
                        <a:pos x="335" y="752"/>
                      </a:cxn>
                    </a:cxnLst>
                    <a:rect l="0" t="0" r="r" b="b"/>
                    <a:pathLst>
                      <a:path w="338" h="752">
                        <a:moveTo>
                          <a:pt x="338" y="750"/>
                        </a:moveTo>
                        <a:lnTo>
                          <a:pt x="231" y="752"/>
                        </a:lnTo>
                        <a:lnTo>
                          <a:pt x="110" y="741"/>
                        </a:lnTo>
                        <a:lnTo>
                          <a:pt x="2" y="705"/>
                        </a:lnTo>
                        <a:lnTo>
                          <a:pt x="0" y="21"/>
                        </a:lnTo>
                        <a:lnTo>
                          <a:pt x="272" y="0"/>
                        </a:lnTo>
                        <a:lnTo>
                          <a:pt x="335" y="752"/>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nvGrpSpPr>
                  <p:cNvPr id="13" name="Group 149"/>
                  <p:cNvGrpSpPr>
                    <a:grpSpLocks/>
                  </p:cNvGrpSpPr>
                  <p:nvPr/>
                </p:nvGrpSpPr>
                <p:grpSpPr bwMode="auto">
                  <a:xfrm>
                    <a:off x="2695" y="1745"/>
                    <a:ext cx="212" cy="630"/>
                    <a:chOff x="2695" y="1745"/>
                    <a:chExt cx="212" cy="630"/>
                  </a:xfrm>
                </p:grpSpPr>
                <p:sp>
                  <p:nvSpPr>
                    <p:cNvPr id="4038806" name="Freeform 150"/>
                    <p:cNvSpPr>
                      <a:spLocks/>
                    </p:cNvSpPr>
                    <p:nvPr/>
                  </p:nvSpPr>
                  <p:spPr bwMode="auto">
                    <a:xfrm>
                      <a:off x="2779" y="1745"/>
                      <a:ext cx="128" cy="86"/>
                    </a:xfrm>
                    <a:custGeom>
                      <a:avLst/>
                      <a:gdLst/>
                      <a:ahLst/>
                      <a:cxnLst>
                        <a:cxn ang="0">
                          <a:pos x="0" y="0"/>
                        </a:cxn>
                        <a:cxn ang="0">
                          <a:pos x="16" y="32"/>
                        </a:cxn>
                        <a:cxn ang="0">
                          <a:pos x="48" y="0"/>
                        </a:cxn>
                      </a:cxnLst>
                      <a:rect l="0" t="0" r="r" b="b"/>
                      <a:pathLst>
                        <a:path w="49" h="33">
                          <a:moveTo>
                            <a:pt x="0" y="0"/>
                          </a:moveTo>
                          <a:lnTo>
                            <a:pt x="16" y="32"/>
                          </a:lnTo>
                          <a:lnTo>
                            <a:pt x="48"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8807" name="Freeform 151"/>
                    <p:cNvSpPr>
                      <a:spLocks/>
                    </p:cNvSpPr>
                    <p:nvPr/>
                  </p:nvSpPr>
                  <p:spPr bwMode="auto">
                    <a:xfrm>
                      <a:off x="2695" y="1745"/>
                      <a:ext cx="86" cy="107"/>
                    </a:xfrm>
                    <a:custGeom>
                      <a:avLst/>
                      <a:gdLst/>
                      <a:ahLst/>
                      <a:cxnLst>
                        <a:cxn ang="0">
                          <a:pos x="32" y="0"/>
                        </a:cxn>
                        <a:cxn ang="0">
                          <a:pos x="16" y="24"/>
                        </a:cxn>
                        <a:cxn ang="0">
                          <a:pos x="8" y="40"/>
                        </a:cxn>
                        <a:cxn ang="0">
                          <a:pos x="0" y="16"/>
                        </a:cxn>
                      </a:cxnLst>
                      <a:rect l="0" t="0" r="r" b="b"/>
                      <a:pathLst>
                        <a:path w="33" h="41">
                          <a:moveTo>
                            <a:pt x="32" y="0"/>
                          </a:moveTo>
                          <a:lnTo>
                            <a:pt x="16" y="24"/>
                          </a:lnTo>
                          <a:lnTo>
                            <a:pt x="8" y="40"/>
                          </a:lnTo>
                          <a:lnTo>
                            <a:pt x="0" y="1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8808" name="Freeform 152"/>
                    <p:cNvSpPr>
                      <a:spLocks/>
                    </p:cNvSpPr>
                    <p:nvPr/>
                  </p:nvSpPr>
                  <p:spPr bwMode="auto">
                    <a:xfrm>
                      <a:off x="2737" y="1766"/>
                      <a:ext cx="44" cy="609"/>
                    </a:xfrm>
                    <a:custGeom>
                      <a:avLst/>
                      <a:gdLst/>
                      <a:ahLst/>
                      <a:cxnLst>
                        <a:cxn ang="0">
                          <a:pos x="16" y="0"/>
                        </a:cxn>
                        <a:cxn ang="0">
                          <a:pos x="8" y="24"/>
                        </a:cxn>
                        <a:cxn ang="0">
                          <a:pos x="0" y="64"/>
                        </a:cxn>
                        <a:cxn ang="0">
                          <a:pos x="0" y="96"/>
                        </a:cxn>
                        <a:cxn ang="0">
                          <a:pos x="0" y="112"/>
                        </a:cxn>
                        <a:cxn ang="0">
                          <a:pos x="8" y="152"/>
                        </a:cxn>
                        <a:cxn ang="0">
                          <a:pos x="16" y="192"/>
                        </a:cxn>
                        <a:cxn ang="0">
                          <a:pos x="16" y="208"/>
                        </a:cxn>
                        <a:cxn ang="0">
                          <a:pos x="8" y="232"/>
                        </a:cxn>
                      </a:cxnLst>
                      <a:rect l="0" t="0" r="r" b="b"/>
                      <a:pathLst>
                        <a:path w="17" h="233">
                          <a:moveTo>
                            <a:pt x="16" y="0"/>
                          </a:moveTo>
                          <a:lnTo>
                            <a:pt x="8" y="24"/>
                          </a:lnTo>
                          <a:lnTo>
                            <a:pt x="0" y="64"/>
                          </a:lnTo>
                          <a:lnTo>
                            <a:pt x="0" y="96"/>
                          </a:lnTo>
                          <a:lnTo>
                            <a:pt x="0" y="112"/>
                          </a:lnTo>
                          <a:lnTo>
                            <a:pt x="8" y="152"/>
                          </a:lnTo>
                          <a:lnTo>
                            <a:pt x="16" y="192"/>
                          </a:lnTo>
                          <a:lnTo>
                            <a:pt x="16" y="208"/>
                          </a:lnTo>
                          <a:lnTo>
                            <a:pt x="8" y="232"/>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8809" name="Freeform 153"/>
                    <p:cNvSpPr>
                      <a:spLocks/>
                    </p:cNvSpPr>
                    <p:nvPr/>
                  </p:nvSpPr>
                  <p:spPr bwMode="auto">
                    <a:xfrm>
                      <a:off x="2775" y="1797"/>
                      <a:ext cx="27" cy="138"/>
                    </a:xfrm>
                    <a:custGeom>
                      <a:avLst/>
                      <a:gdLst/>
                      <a:ahLst/>
                      <a:cxnLst>
                        <a:cxn ang="0">
                          <a:pos x="27" y="0"/>
                        </a:cxn>
                        <a:cxn ang="0">
                          <a:pos x="9" y="75"/>
                        </a:cxn>
                        <a:cxn ang="0">
                          <a:pos x="0" y="138"/>
                        </a:cxn>
                      </a:cxnLst>
                      <a:rect l="0" t="0" r="r" b="b"/>
                      <a:pathLst>
                        <a:path w="27" h="138">
                          <a:moveTo>
                            <a:pt x="27" y="0"/>
                          </a:moveTo>
                          <a:lnTo>
                            <a:pt x="9" y="75"/>
                          </a:lnTo>
                          <a:lnTo>
                            <a:pt x="0" y="138"/>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8810" name="Freeform 154"/>
                    <p:cNvSpPr>
                      <a:spLocks/>
                    </p:cNvSpPr>
                    <p:nvPr/>
                  </p:nvSpPr>
                  <p:spPr bwMode="auto">
                    <a:xfrm>
                      <a:off x="2779" y="2017"/>
                      <a:ext cx="32" cy="194"/>
                    </a:xfrm>
                    <a:custGeom>
                      <a:avLst/>
                      <a:gdLst/>
                      <a:ahLst/>
                      <a:cxnLst>
                        <a:cxn ang="0">
                          <a:pos x="0" y="0"/>
                        </a:cxn>
                        <a:cxn ang="0">
                          <a:pos x="0" y="84"/>
                        </a:cxn>
                        <a:cxn ang="0">
                          <a:pos x="21" y="146"/>
                        </a:cxn>
                        <a:cxn ang="0">
                          <a:pos x="32" y="194"/>
                        </a:cxn>
                      </a:cxnLst>
                      <a:rect l="0" t="0" r="r" b="b"/>
                      <a:pathLst>
                        <a:path w="32" h="194">
                          <a:moveTo>
                            <a:pt x="0" y="0"/>
                          </a:moveTo>
                          <a:lnTo>
                            <a:pt x="0" y="84"/>
                          </a:lnTo>
                          <a:lnTo>
                            <a:pt x="21" y="146"/>
                          </a:lnTo>
                          <a:lnTo>
                            <a:pt x="32" y="194"/>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8811" name="Freeform 155"/>
                    <p:cNvSpPr>
                      <a:spLocks/>
                    </p:cNvSpPr>
                    <p:nvPr/>
                  </p:nvSpPr>
                  <p:spPr bwMode="auto">
                    <a:xfrm>
                      <a:off x="2800" y="2277"/>
                      <a:ext cx="21" cy="95"/>
                    </a:xfrm>
                    <a:custGeom>
                      <a:avLst/>
                      <a:gdLst/>
                      <a:ahLst/>
                      <a:cxnLst>
                        <a:cxn ang="0">
                          <a:pos x="0" y="95"/>
                        </a:cxn>
                        <a:cxn ang="0">
                          <a:pos x="21" y="54"/>
                        </a:cxn>
                        <a:cxn ang="0">
                          <a:pos x="20" y="0"/>
                        </a:cxn>
                      </a:cxnLst>
                      <a:rect l="0" t="0" r="r" b="b"/>
                      <a:pathLst>
                        <a:path w="21" h="95">
                          <a:moveTo>
                            <a:pt x="0" y="95"/>
                          </a:moveTo>
                          <a:lnTo>
                            <a:pt x="21" y="54"/>
                          </a:lnTo>
                          <a:lnTo>
                            <a:pt x="2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4038812" name="Freeform 156"/>
                  <p:cNvSpPr>
                    <a:spLocks/>
                  </p:cNvSpPr>
                  <p:nvPr/>
                </p:nvSpPr>
                <p:spPr bwMode="auto">
                  <a:xfrm>
                    <a:off x="2946" y="2433"/>
                    <a:ext cx="65" cy="44"/>
                  </a:xfrm>
                  <a:custGeom>
                    <a:avLst/>
                    <a:gdLst/>
                    <a:ahLst/>
                    <a:cxnLst>
                      <a:cxn ang="0">
                        <a:pos x="0" y="16"/>
                      </a:cxn>
                      <a:cxn ang="0">
                        <a:pos x="0" y="0"/>
                      </a:cxn>
                      <a:cxn ang="0">
                        <a:pos x="16" y="0"/>
                      </a:cxn>
                      <a:cxn ang="0">
                        <a:pos x="24" y="16"/>
                      </a:cxn>
                      <a:cxn ang="0">
                        <a:pos x="0" y="16"/>
                      </a:cxn>
                    </a:cxnLst>
                    <a:rect l="0" t="0" r="r" b="b"/>
                    <a:pathLst>
                      <a:path w="25" h="17">
                        <a:moveTo>
                          <a:pt x="0" y="16"/>
                        </a:moveTo>
                        <a:lnTo>
                          <a:pt x="0" y="0"/>
                        </a:lnTo>
                        <a:lnTo>
                          <a:pt x="16" y="0"/>
                        </a:lnTo>
                        <a:lnTo>
                          <a:pt x="24" y="16"/>
                        </a:lnTo>
                        <a:lnTo>
                          <a:pt x="0" y="16"/>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4038813" name="Freeform 157"/>
                  <p:cNvSpPr>
                    <a:spLocks/>
                  </p:cNvSpPr>
                  <p:nvPr/>
                </p:nvSpPr>
                <p:spPr bwMode="auto">
                  <a:xfrm>
                    <a:off x="2841" y="2412"/>
                    <a:ext cx="87" cy="65"/>
                  </a:xfrm>
                  <a:custGeom>
                    <a:avLst/>
                    <a:gdLst/>
                    <a:ahLst/>
                    <a:cxnLst>
                      <a:cxn ang="0">
                        <a:pos x="32" y="24"/>
                      </a:cxn>
                      <a:cxn ang="0">
                        <a:pos x="32" y="8"/>
                      </a:cxn>
                      <a:cxn ang="0">
                        <a:pos x="0" y="0"/>
                      </a:cxn>
                      <a:cxn ang="0">
                        <a:pos x="0" y="16"/>
                      </a:cxn>
                      <a:cxn ang="0">
                        <a:pos x="16" y="24"/>
                      </a:cxn>
                      <a:cxn ang="0">
                        <a:pos x="32" y="24"/>
                      </a:cxn>
                    </a:cxnLst>
                    <a:rect l="0" t="0" r="r" b="b"/>
                    <a:pathLst>
                      <a:path w="33" h="25">
                        <a:moveTo>
                          <a:pt x="32" y="24"/>
                        </a:moveTo>
                        <a:lnTo>
                          <a:pt x="32" y="8"/>
                        </a:lnTo>
                        <a:lnTo>
                          <a:pt x="0" y="0"/>
                        </a:lnTo>
                        <a:lnTo>
                          <a:pt x="0" y="16"/>
                        </a:lnTo>
                        <a:lnTo>
                          <a:pt x="16" y="24"/>
                        </a:lnTo>
                        <a:lnTo>
                          <a:pt x="32" y="24"/>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4038814" name="Freeform 158"/>
                  <p:cNvSpPr>
                    <a:spLocks/>
                  </p:cNvSpPr>
                  <p:nvPr/>
                </p:nvSpPr>
                <p:spPr bwMode="auto">
                  <a:xfrm>
                    <a:off x="2695" y="2391"/>
                    <a:ext cx="128" cy="86"/>
                  </a:xfrm>
                  <a:custGeom>
                    <a:avLst/>
                    <a:gdLst/>
                    <a:ahLst/>
                    <a:cxnLst>
                      <a:cxn ang="0">
                        <a:pos x="48" y="8"/>
                      </a:cxn>
                      <a:cxn ang="0">
                        <a:pos x="16" y="8"/>
                      </a:cxn>
                      <a:cxn ang="0">
                        <a:pos x="16" y="0"/>
                      </a:cxn>
                      <a:cxn ang="0">
                        <a:pos x="0" y="0"/>
                      </a:cxn>
                      <a:cxn ang="0">
                        <a:pos x="0" y="24"/>
                      </a:cxn>
                      <a:cxn ang="0">
                        <a:pos x="8" y="24"/>
                      </a:cxn>
                      <a:cxn ang="0">
                        <a:pos x="16" y="24"/>
                      </a:cxn>
                      <a:cxn ang="0">
                        <a:pos x="48" y="32"/>
                      </a:cxn>
                      <a:cxn ang="0">
                        <a:pos x="48" y="8"/>
                      </a:cxn>
                    </a:cxnLst>
                    <a:rect l="0" t="0" r="r" b="b"/>
                    <a:pathLst>
                      <a:path w="49" h="33">
                        <a:moveTo>
                          <a:pt x="48" y="8"/>
                        </a:moveTo>
                        <a:lnTo>
                          <a:pt x="16" y="8"/>
                        </a:lnTo>
                        <a:lnTo>
                          <a:pt x="16" y="0"/>
                        </a:lnTo>
                        <a:lnTo>
                          <a:pt x="0" y="0"/>
                        </a:lnTo>
                        <a:lnTo>
                          <a:pt x="0" y="24"/>
                        </a:lnTo>
                        <a:lnTo>
                          <a:pt x="8" y="24"/>
                        </a:lnTo>
                        <a:lnTo>
                          <a:pt x="16" y="24"/>
                        </a:lnTo>
                        <a:lnTo>
                          <a:pt x="48" y="32"/>
                        </a:lnTo>
                        <a:lnTo>
                          <a:pt x="48" y="8"/>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8815" name="Freeform 159"/>
                <p:cNvSpPr>
                  <a:spLocks/>
                </p:cNvSpPr>
                <p:nvPr/>
              </p:nvSpPr>
              <p:spPr bwMode="auto">
                <a:xfrm>
                  <a:off x="2639" y="1548"/>
                  <a:ext cx="271" cy="197"/>
                </a:xfrm>
                <a:custGeom>
                  <a:avLst/>
                  <a:gdLst/>
                  <a:ahLst/>
                  <a:cxnLst>
                    <a:cxn ang="0">
                      <a:pos x="56" y="156"/>
                    </a:cxn>
                    <a:cxn ang="0">
                      <a:pos x="0" y="5"/>
                    </a:cxn>
                    <a:cxn ang="0">
                      <a:pos x="271" y="0"/>
                    </a:cxn>
                    <a:cxn ang="0">
                      <a:pos x="244" y="114"/>
                    </a:cxn>
                    <a:cxn ang="0">
                      <a:pos x="205" y="165"/>
                    </a:cxn>
                    <a:cxn ang="0">
                      <a:pos x="140" y="197"/>
                    </a:cxn>
                    <a:cxn ang="0">
                      <a:pos x="88" y="186"/>
                    </a:cxn>
                    <a:cxn ang="0">
                      <a:pos x="56" y="156"/>
                    </a:cxn>
                  </a:cxnLst>
                  <a:rect l="0" t="0" r="r" b="b"/>
                  <a:pathLst>
                    <a:path w="271" h="197">
                      <a:moveTo>
                        <a:pt x="56" y="156"/>
                      </a:moveTo>
                      <a:lnTo>
                        <a:pt x="0" y="5"/>
                      </a:lnTo>
                      <a:lnTo>
                        <a:pt x="271" y="0"/>
                      </a:lnTo>
                      <a:lnTo>
                        <a:pt x="244" y="114"/>
                      </a:lnTo>
                      <a:lnTo>
                        <a:pt x="205" y="165"/>
                      </a:lnTo>
                      <a:lnTo>
                        <a:pt x="140" y="197"/>
                      </a:lnTo>
                      <a:lnTo>
                        <a:pt x="88" y="186"/>
                      </a:lnTo>
                      <a:lnTo>
                        <a:pt x="56" y="156"/>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4" name="Group 160"/>
              <p:cNvGrpSpPr>
                <a:grpSpLocks/>
              </p:cNvGrpSpPr>
              <p:nvPr/>
            </p:nvGrpSpPr>
            <p:grpSpPr bwMode="auto">
              <a:xfrm>
                <a:off x="369" y="1229"/>
                <a:ext cx="536" cy="648"/>
                <a:chOff x="2339" y="1695"/>
                <a:chExt cx="1066" cy="1296"/>
              </a:xfrm>
            </p:grpSpPr>
            <p:grpSp>
              <p:nvGrpSpPr>
                <p:cNvPr id="15" name="Group 161"/>
                <p:cNvGrpSpPr>
                  <a:grpSpLocks/>
                </p:cNvGrpSpPr>
                <p:nvPr/>
              </p:nvGrpSpPr>
              <p:grpSpPr bwMode="auto">
                <a:xfrm>
                  <a:off x="2339" y="1733"/>
                  <a:ext cx="359" cy="1258"/>
                  <a:chOff x="2339" y="1733"/>
                  <a:chExt cx="359" cy="1258"/>
                </a:xfrm>
              </p:grpSpPr>
              <p:sp>
                <p:nvSpPr>
                  <p:cNvPr id="4038818" name="Freeform 162"/>
                  <p:cNvSpPr>
                    <a:spLocks/>
                  </p:cNvSpPr>
                  <p:nvPr/>
                </p:nvSpPr>
                <p:spPr bwMode="auto">
                  <a:xfrm>
                    <a:off x="2339" y="1733"/>
                    <a:ext cx="359" cy="1258"/>
                  </a:xfrm>
                  <a:custGeom>
                    <a:avLst/>
                    <a:gdLst/>
                    <a:ahLst/>
                    <a:cxnLst>
                      <a:cxn ang="0">
                        <a:pos x="136" y="0"/>
                      </a:cxn>
                      <a:cxn ang="0">
                        <a:pos x="120" y="8"/>
                      </a:cxn>
                      <a:cxn ang="0">
                        <a:pos x="96" y="16"/>
                      </a:cxn>
                      <a:cxn ang="0">
                        <a:pos x="56" y="32"/>
                      </a:cxn>
                      <a:cxn ang="0">
                        <a:pos x="48" y="40"/>
                      </a:cxn>
                      <a:cxn ang="0">
                        <a:pos x="40" y="48"/>
                      </a:cxn>
                      <a:cxn ang="0">
                        <a:pos x="40" y="128"/>
                      </a:cxn>
                      <a:cxn ang="0">
                        <a:pos x="32" y="168"/>
                      </a:cxn>
                      <a:cxn ang="0">
                        <a:pos x="24" y="232"/>
                      </a:cxn>
                      <a:cxn ang="0">
                        <a:pos x="16" y="280"/>
                      </a:cxn>
                      <a:cxn ang="0">
                        <a:pos x="16" y="320"/>
                      </a:cxn>
                      <a:cxn ang="0">
                        <a:pos x="16" y="360"/>
                      </a:cxn>
                      <a:cxn ang="0">
                        <a:pos x="16" y="384"/>
                      </a:cxn>
                      <a:cxn ang="0">
                        <a:pos x="0" y="416"/>
                      </a:cxn>
                      <a:cxn ang="0">
                        <a:pos x="0" y="424"/>
                      </a:cxn>
                      <a:cxn ang="0">
                        <a:pos x="24" y="432"/>
                      </a:cxn>
                      <a:cxn ang="0">
                        <a:pos x="32" y="440"/>
                      </a:cxn>
                      <a:cxn ang="0">
                        <a:pos x="32" y="464"/>
                      </a:cxn>
                      <a:cxn ang="0">
                        <a:pos x="40" y="472"/>
                      </a:cxn>
                      <a:cxn ang="0">
                        <a:pos x="56" y="480"/>
                      </a:cxn>
                      <a:cxn ang="0">
                        <a:pos x="72" y="480"/>
                      </a:cxn>
                      <a:cxn ang="0">
                        <a:pos x="88" y="480"/>
                      </a:cxn>
                      <a:cxn ang="0">
                        <a:pos x="96" y="456"/>
                      </a:cxn>
                      <a:cxn ang="0">
                        <a:pos x="104" y="416"/>
                      </a:cxn>
                      <a:cxn ang="0">
                        <a:pos x="120" y="360"/>
                      </a:cxn>
                      <a:cxn ang="0">
                        <a:pos x="136" y="296"/>
                      </a:cxn>
                      <a:cxn ang="0">
                        <a:pos x="136" y="264"/>
                      </a:cxn>
                      <a:cxn ang="0">
                        <a:pos x="136" y="216"/>
                      </a:cxn>
                      <a:cxn ang="0">
                        <a:pos x="136" y="80"/>
                      </a:cxn>
                      <a:cxn ang="0">
                        <a:pos x="136" y="16"/>
                      </a:cxn>
                      <a:cxn ang="0">
                        <a:pos x="136" y="0"/>
                      </a:cxn>
                    </a:cxnLst>
                    <a:rect l="0" t="0" r="r" b="b"/>
                    <a:pathLst>
                      <a:path w="137" h="481">
                        <a:moveTo>
                          <a:pt x="136" y="0"/>
                        </a:moveTo>
                        <a:lnTo>
                          <a:pt x="120" y="8"/>
                        </a:lnTo>
                        <a:lnTo>
                          <a:pt x="96" y="16"/>
                        </a:lnTo>
                        <a:lnTo>
                          <a:pt x="56" y="32"/>
                        </a:lnTo>
                        <a:lnTo>
                          <a:pt x="48" y="40"/>
                        </a:lnTo>
                        <a:lnTo>
                          <a:pt x="40" y="48"/>
                        </a:lnTo>
                        <a:lnTo>
                          <a:pt x="40" y="128"/>
                        </a:lnTo>
                        <a:lnTo>
                          <a:pt x="32" y="168"/>
                        </a:lnTo>
                        <a:lnTo>
                          <a:pt x="24" y="232"/>
                        </a:lnTo>
                        <a:lnTo>
                          <a:pt x="16" y="280"/>
                        </a:lnTo>
                        <a:lnTo>
                          <a:pt x="16" y="320"/>
                        </a:lnTo>
                        <a:lnTo>
                          <a:pt x="16" y="360"/>
                        </a:lnTo>
                        <a:lnTo>
                          <a:pt x="16" y="384"/>
                        </a:lnTo>
                        <a:lnTo>
                          <a:pt x="0" y="416"/>
                        </a:lnTo>
                        <a:lnTo>
                          <a:pt x="0" y="424"/>
                        </a:lnTo>
                        <a:lnTo>
                          <a:pt x="24" y="432"/>
                        </a:lnTo>
                        <a:lnTo>
                          <a:pt x="32" y="440"/>
                        </a:lnTo>
                        <a:lnTo>
                          <a:pt x="32" y="464"/>
                        </a:lnTo>
                        <a:lnTo>
                          <a:pt x="40" y="472"/>
                        </a:lnTo>
                        <a:lnTo>
                          <a:pt x="56" y="480"/>
                        </a:lnTo>
                        <a:lnTo>
                          <a:pt x="72" y="480"/>
                        </a:lnTo>
                        <a:lnTo>
                          <a:pt x="88" y="480"/>
                        </a:lnTo>
                        <a:lnTo>
                          <a:pt x="96" y="456"/>
                        </a:lnTo>
                        <a:lnTo>
                          <a:pt x="104" y="416"/>
                        </a:lnTo>
                        <a:lnTo>
                          <a:pt x="120" y="360"/>
                        </a:lnTo>
                        <a:lnTo>
                          <a:pt x="136" y="296"/>
                        </a:lnTo>
                        <a:lnTo>
                          <a:pt x="136" y="264"/>
                        </a:lnTo>
                        <a:lnTo>
                          <a:pt x="136" y="216"/>
                        </a:lnTo>
                        <a:lnTo>
                          <a:pt x="136" y="80"/>
                        </a:lnTo>
                        <a:lnTo>
                          <a:pt x="136" y="16"/>
                        </a:lnTo>
                        <a:lnTo>
                          <a:pt x="136" y="0"/>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4038819" name="Freeform 163"/>
                  <p:cNvSpPr>
                    <a:spLocks/>
                  </p:cNvSpPr>
                  <p:nvPr/>
                </p:nvSpPr>
                <p:spPr bwMode="auto">
                  <a:xfrm>
                    <a:off x="2402" y="2038"/>
                    <a:ext cx="191" cy="839"/>
                  </a:xfrm>
                  <a:custGeom>
                    <a:avLst/>
                    <a:gdLst/>
                    <a:ahLst/>
                    <a:cxnLst>
                      <a:cxn ang="0">
                        <a:pos x="40" y="0"/>
                      </a:cxn>
                      <a:cxn ang="0">
                        <a:pos x="40" y="32"/>
                      </a:cxn>
                      <a:cxn ang="0">
                        <a:pos x="48" y="64"/>
                      </a:cxn>
                      <a:cxn ang="0">
                        <a:pos x="48" y="96"/>
                      </a:cxn>
                      <a:cxn ang="0">
                        <a:pos x="40" y="136"/>
                      </a:cxn>
                      <a:cxn ang="0">
                        <a:pos x="32" y="184"/>
                      </a:cxn>
                      <a:cxn ang="0">
                        <a:pos x="24" y="208"/>
                      </a:cxn>
                      <a:cxn ang="0">
                        <a:pos x="16" y="224"/>
                      </a:cxn>
                      <a:cxn ang="0">
                        <a:pos x="16" y="264"/>
                      </a:cxn>
                      <a:cxn ang="0">
                        <a:pos x="8" y="296"/>
                      </a:cxn>
                      <a:cxn ang="0">
                        <a:pos x="0" y="320"/>
                      </a:cxn>
                      <a:cxn ang="0">
                        <a:pos x="8" y="320"/>
                      </a:cxn>
                      <a:cxn ang="0">
                        <a:pos x="16" y="296"/>
                      </a:cxn>
                      <a:cxn ang="0">
                        <a:pos x="16" y="264"/>
                      </a:cxn>
                      <a:cxn ang="0">
                        <a:pos x="32" y="224"/>
                      </a:cxn>
                      <a:cxn ang="0">
                        <a:pos x="40" y="168"/>
                      </a:cxn>
                      <a:cxn ang="0">
                        <a:pos x="48" y="120"/>
                      </a:cxn>
                      <a:cxn ang="0">
                        <a:pos x="48" y="96"/>
                      </a:cxn>
                      <a:cxn ang="0">
                        <a:pos x="64" y="64"/>
                      </a:cxn>
                      <a:cxn ang="0">
                        <a:pos x="64" y="48"/>
                      </a:cxn>
                      <a:cxn ang="0">
                        <a:pos x="72" y="32"/>
                      </a:cxn>
                      <a:cxn ang="0">
                        <a:pos x="64" y="0"/>
                      </a:cxn>
                      <a:cxn ang="0">
                        <a:pos x="64" y="32"/>
                      </a:cxn>
                      <a:cxn ang="0">
                        <a:pos x="64" y="48"/>
                      </a:cxn>
                      <a:cxn ang="0">
                        <a:pos x="56" y="56"/>
                      </a:cxn>
                      <a:cxn ang="0">
                        <a:pos x="48" y="32"/>
                      </a:cxn>
                      <a:cxn ang="0">
                        <a:pos x="40" y="0"/>
                      </a:cxn>
                    </a:cxnLst>
                    <a:rect l="0" t="0" r="r" b="b"/>
                    <a:pathLst>
                      <a:path w="73" h="321">
                        <a:moveTo>
                          <a:pt x="40" y="0"/>
                        </a:moveTo>
                        <a:lnTo>
                          <a:pt x="40" y="32"/>
                        </a:lnTo>
                        <a:lnTo>
                          <a:pt x="48" y="64"/>
                        </a:lnTo>
                        <a:lnTo>
                          <a:pt x="48" y="96"/>
                        </a:lnTo>
                        <a:lnTo>
                          <a:pt x="40" y="136"/>
                        </a:lnTo>
                        <a:lnTo>
                          <a:pt x="32" y="184"/>
                        </a:lnTo>
                        <a:lnTo>
                          <a:pt x="24" y="208"/>
                        </a:lnTo>
                        <a:lnTo>
                          <a:pt x="16" y="224"/>
                        </a:lnTo>
                        <a:lnTo>
                          <a:pt x="16" y="264"/>
                        </a:lnTo>
                        <a:lnTo>
                          <a:pt x="8" y="296"/>
                        </a:lnTo>
                        <a:lnTo>
                          <a:pt x="0" y="320"/>
                        </a:lnTo>
                        <a:lnTo>
                          <a:pt x="8" y="320"/>
                        </a:lnTo>
                        <a:lnTo>
                          <a:pt x="16" y="296"/>
                        </a:lnTo>
                        <a:lnTo>
                          <a:pt x="16" y="264"/>
                        </a:lnTo>
                        <a:lnTo>
                          <a:pt x="32" y="224"/>
                        </a:lnTo>
                        <a:lnTo>
                          <a:pt x="40" y="168"/>
                        </a:lnTo>
                        <a:lnTo>
                          <a:pt x="48" y="120"/>
                        </a:lnTo>
                        <a:lnTo>
                          <a:pt x="48" y="96"/>
                        </a:lnTo>
                        <a:lnTo>
                          <a:pt x="64" y="64"/>
                        </a:lnTo>
                        <a:lnTo>
                          <a:pt x="64" y="48"/>
                        </a:lnTo>
                        <a:lnTo>
                          <a:pt x="72" y="32"/>
                        </a:lnTo>
                        <a:lnTo>
                          <a:pt x="64" y="0"/>
                        </a:lnTo>
                        <a:lnTo>
                          <a:pt x="64" y="32"/>
                        </a:lnTo>
                        <a:lnTo>
                          <a:pt x="64" y="48"/>
                        </a:lnTo>
                        <a:lnTo>
                          <a:pt x="56" y="56"/>
                        </a:lnTo>
                        <a:lnTo>
                          <a:pt x="48" y="32"/>
                        </a:lnTo>
                        <a:lnTo>
                          <a:pt x="40"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grpSp>
            <p:grpSp>
              <p:nvGrpSpPr>
                <p:cNvPr id="16" name="Group 164"/>
                <p:cNvGrpSpPr>
                  <a:grpSpLocks/>
                </p:cNvGrpSpPr>
                <p:nvPr/>
              </p:nvGrpSpPr>
              <p:grpSpPr bwMode="auto">
                <a:xfrm>
                  <a:off x="2898" y="1695"/>
                  <a:ext cx="507" cy="960"/>
                  <a:chOff x="2898" y="1695"/>
                  <a:chExt cx="507" cy="960"/>
                </a:xfrm>
              </p:grpSpPr>
              <p:sp>
                <p:nvSpPr>
                  <p:cNvPr id="4038821" name="Freeform 165"/>
                  <p:cNvSpPr>
                    <a:spLocks/>
                  </p:cNvSpPr>
                  <p:nvPr/>
                </p:nvSpPr>
                <p:spPr bwMode="auto">
                  <a:xfrm>
                    <a:off x="2898" y="1695"/>
                    <a:ext cx="300" cy="906"/>
                  </a:xfrm>
                  <a:custGeom>
                    <a:avLst/>
                    <a:gdLst/>
                    <a:ahLst/>
                    <a:cxnLst>
                      <a:cxn ang="0">
                        <a:pos x="300" y="102"/>
                      </a:cxn>
                      <a:cxn ang="0">
                        <a:pos x="264" y="48"/>
                      </a:cxn>
                      <a:cxn ang="0">
                        <a:pos x="222" y="30"/>
                      </a:cxn>
                      <a:cxn ang="0">
                        <a:pos x="96" y="12"/>
                      </a:cxn>
                      <a:cxn ang="0">
                        <a:pos x="12" y="0"/>
                      </a:cxn>
                      <a:cxn ang="0">
                        <a:pos x="0" y="171"/>
                      </a:cxn>
                      <a:cxn ang="0">
                        <a:pos x="48" y="345"/>
                      </a:cxn>
                      <a:cxn ang="0">
                        <a:pos x="48" y="426"/>
                      </a:cxn>
                      <a:cxn ang="0">
                        <a:pos x="72" y="543"/>
                      </a:cxn>
                      <a:cxn ang="0">
                        <a:pos x="63" y="648"/>
                      </a:cxn>
                      <a:cxn ang="0">
                        <a:pos x="87" y="720"/>
                      </a:cxn>
                      <a:cxn ang="0">
                        <a:pos x="168" y="837"/>
                      </a:cxn>
                      <a:cxn ang="0">
                        <a:pos x="219" y="882"/>
                      </a:cxn>
                      <a:cxn ang="0">
                        <a:pos x="267" y="906"/>
                      </a:cxn>
                      <a:cxn ang="0">
                        <a:pos x="252" y="741"/>
                      </a:cxn>
                      <a:cxn ang="0">
                        <a:pos x="237" y="579"/>
                      </a:cxn>
                      <a:cxn ang="0">
                        <a:pos x="249" y="441"/>
                      </a:cxn>
                      <a:cxn ang="0">
                        <a:pos x="270" y="267"/>
                      </a:cxn>
                      <a:cxn ang="0">
                        <a:pos x="300" y="102"/>
                      </a:cxn>
                    </a:cxnLst>
                    <a:rect l="0" t="0" r="r" b="b"/>
                    <a:pathLst>
                      <a:path w="300" h="906">
                        <a:moveTo>
                          <a:pt x="300" y="102"/>
                        </a:moveTo>
                        <a:lnTo>
                          <a:pt x="264" y="48"/>
                        </a:lnTo>
                        <a:lnTo>
                          <a:pt x="222" y="30"/>
                        </a:lnTo>
                        <a:lnTo>
                          <a:pt x="96" y="12"/>
                        </a:lnTo>
                        <a:lnTo>
                          <a:pt x="12" y="0"/>
                        </a:lnTo>
                        <a:lnTo>
                          <a:pt x="0" y="171"/>
                        </a:lnTo>
                        <a:lnTo>
                          <a:pt x="48" y="345"/>
                        </a:lnTo>
                        <a:lnTo>
                          <a:pt x="48" y="426"/>
                        </a:lnTo>
                        <a:lnTo>
                          <a:pt x="72" y="543"/>
                        </a:lnTo>
                        <a:lnTo>
                          <a:pt x="63" y="648"/>
                        </a:lnTo>
                        <a:lnTo>
                          <a:pt x="87" y="720"/>
                        </a:lnTo>
                        <a:lnTo>
                          <a:pt x="168" y="837"/>
                        </a:lnTo>
                        <a:lnTo>
                          <a:pt x="219" y="882"/>
                        </a:lnTo>
                        <a:lnTo>
                          <a:pt x="267" y="906"/>
                        </a:lnTo>
                        <a:lnTo>
                          <a:pt x="252" y="741"/>
                        </a:lnTo>
                        <a:lnTo>
                          <a:pt x="237" y="579"/>
                        </a:lnTo>
                        <a:lnTo>
                          <a:pt x="249" y="441"/>
                        </a:lnTo>
                        <a:lnTo>
                          <a:pt x="270" y="267"/>
                        </a:lnTo>
                        <a:lnTo>
                          <a:pt x="300" y="102"/>
                        </a:lnTo>
                        <a:close/>
                      </a:path>
                    </a:pathLst>
                  </a:custGeom>
                  <a:solidFill>
                    <a:srgbClr val="339966"/>
                  </a:solidFill>
                  <a:ln w="6350" cap="flat" cmpd="sng">
                    <a:solidFill>
                      <a:srgbClr val="000000"/>
                    </a:solidFill>
                    <a:prstDash val="solid"/>
                    <a:round/>
                    <a:headEnd/>
                    <a:tailEnd/>
                  </a:ln>
                  <a:effectLst/>
                </p:spPr>
                <p:txBody>
                  <a:bodyPr wrap="none" anchor="ctr"/>
                  <a:lstStyle/>
                  <a:p>
                    <a:endParaRPr lang="ru-RU"/>
                  </a:p>
                </p:txBody>
              </p:sp>
              <p:sp>
                <p:nvSpPr>
                  <p:cNvPr id="4038822" name="Freeform 166"/>
                  <p:cNvSpPr>
                    <a:spLocks/>
                  </p:cNvSpPr>
                  <p:nvPr/>
                </p:nvSpPr>
                <p:spPr bwMode="auto">
                  <a:xfrm>
                    <a:off x="3009" y="1975"/>
                    <a:ext cx="149" cy="568"/>
                  </a:xfrm>
                  <a:custGeom>
                    <a:avLst/>
                    <a:gdLst/>
                    <a:ahLst/>
                    <a:cxnLst>
                      <a:cxn ang="0">
                        <a:pos x="14" y="0"/>
                      </a:cxn>
                      <a:cxn ang="0">
                        <a:pos x="35" y="77"/>
                      </a:cxn>
                      <a:cxn ang="0">
                        <a:pos x="42" y="139"/>
                      </a:cxn>
                      <a:cxn ang="0">
                        <a:pos x="42" y="170"/>
                      </a:cxn>
                      <a:cxn ang="0">
                        <a:pos x="28" y="139"/>
                      </a:cxn>
                      <a:cxn ang="0">
                        <a:pos x="21" y="116"/>
                      </a:cxn>
                      <a:cxn ang="0">
                        <a:pos x="14" y="123"/>
                      </a:cxn>
                      <a:cxn ang="0">
                        <a:pos x="21" y="147"/>
                      </a:cxn>
                      <a:cxn ang="0">
                        <a:pos x="28" y="170"/>
                      </a:cxn>
                      <a:cxn ang="0">
                        <a:pos x="35" y="185"/>
                      </a:cxn>
                      <a:cxn ang="0">
                        <a:pos x="21" y="177"/>
                      </a:cxn>
                      <a:cxn ang="0">
                        <a:pos x="14" y="154"/>
                      </a:cxn>
                      <a:cxn ang="0">
                        <a:pos x="0" y="139"/>
                      </a:cxn>
                      <a:cxn ang="0">
                        <a:pos x="0" y="162"/>
                      </a:cxn>
                      <a:cxn ang="0">
                        <a:pos x="14" y="185"/>
                      </a:cxn>
                      <a:cxn ang="0">
                        <a:pos x="28" y="216"/>
                      </a:cxn>
                      <a:cxn ang="0">
                        <a:pos x="42" y="185"/>
                      </a:cxn>
                      <a:cxn ang="0">
                        <a:pos x="56" y="177"/>
                      </a:cxn>
                      <a:cxn ang="0">
                        <a:pos x="49" y="139"/>
                      </a:cxn>
                      <a:cxn ang="0">
                        <a:pos x="49" y="93"/>
                      </a:cxn>
                      <a:cxn ang="0">
                        <a:pos x="49" y="69"/>
                      </a:cxn>
                      <a:cxn ang="0">
                        <a:pos x="49" y="54"/>
                      </a:cxn>
                      <a:cxn ang="0">
                        <a:pos x="49" y="15"/>
                      </a:cxn>
                      <a:cxn ang="0">
                        <a:pos x="49" y="54"/>
                      </a:cxn>
                      <a:cxn ang="0">
                        <a:pos x="42" y="77"/>
                      </a:cxn>
                      <a:cxn ang="0">
                        <a:pos x="14" y="0"/>
                      </a:cxn>
                    </a:cxnLst>
                    <a:rect l="0" t="0" r="r" b="b"/>
                    <a:pathLst>
                      <a:path w="57" h="217">
                        <a:moveTo>
                          <a:pt x="14" y="0"/>
                        </a:moveTo>
                        <a:lnTo>
                          <a:pt x="35" y="77"/>
                        </a:lnTo>
                        <a:lnTo>
                          <a:pt x="42" y="139"/>
                        </a:lnTo>
                        <a:lnTo>
                          <a:pt x="42" y="170"/>
                        </a:lnTo>
                        <a:lnTo>
                          <a:pt x="28" y="139"/>
                        </a:lnTo>
                        <a:lnTo>
                          <a:pt x="21" y="116"/>
                        </a:lnTo>
                        <a:lnTo>
                          <a:pt x="14" y="123"/>
                        </a:lnTo>
                        <a:lnTo>
                          <a:pt x="21" y="147"/>
                        </a:lnTo>
                        <a:lnTo>
                          <a:pt x="28" y="170"/>
                        </a:lnTo>
                        <a:lnTo>
                          <a:pt x="35" y="185"/>
                        </a:lnTo>
                        <a:lnTo>
                          <a:pt x="21" y="177"/>
                        </a:lnTo>
                        <a:lnTo>
                          <a:pt x="14" y="154"/>
                        </a:lnTo>
                        <a:lnTo>
                          <a:pt x="0" y="139"/>
                        </a:lnTo>
                        <a:lnTo>
                          <a:pt x="0" y="162"/>
                        </a:lnTo>
                        <a:lnTo>
                          <a:pt x="14" y="185"/>
                        </a:lnTo>
                        <a:lnTo>
                          <a:pt x="28" y="216"/>
                        </a:lnTo>
                        <a:lnTo>
                          <a:pt x="42" y="185"/>
                        </a:lnTo>
                        <a:lnTo>
                          <a:pt x="56" y="177"/>
                        </a:lnTo>
                        <a:lnTo>
                          <a:pt x="49" y="139"/>
                        </a:lnTo>
                        <a:lnTo>
                          <a:pt x="49" y="93"/>
                        </a:lnTo>
                        <a:lnTo>
                          <a:pt x="49" y="69"/>
                        </a:lnTo>
                        <a:lnTo>
                          <a:pt x="49" y="54"/>
                        </a:lnTo>
                        <a:lnTo>
                          <a:pt x="49" y="15"/>
                        </a:lnTo>
                        <a:lnTo>
                          <a:pt x="49" y="54"/>
                        </a:lnTo>
                        <a:lnTo>
                          <a:pt x="42" y="77"/>
                        </a:lnTo>
                        <a:lnTo>
                          <a:pt x="14"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sp>
                <p:nvSpPr>
                  <p:cNvPr id="4038823" name="Freeform 167"/>
                  <p:cNvSpPr>
                    <a:spLocks/>
                  </p:cNvSpPr>
                  <p:nvPr/>
                </p:nvSpPr>
                <p:spPr bwMode="auto">
                  <a:xfrm>
                    <a:off x="3129" y="1809"/>
                    <a:ext cx="276" cy="846"/>
                  </a:xfrm>
                  <a:custGeom>
                    <a:avLst/>
                    <a:gdLst/>
                    <a:ahLst/>
                    <a:cxnLst>
                      <a:cxn ang="0">
                        <a:pos x="63" y="0"/>
                      </a:cxn>
                      <a:cxn ang="0">
                        <a:pos x="78" y="39"/>
                      </a:cxn>
                      <a:cxn ang="0">
                        <a:pos x="114" y="90"/>
                      </a:cxn>
                      <a:cxn ang="0">
                        <a:pos x="162" y="213"/>
                      </a:cxn>
                      <a:cxn ang="0">
                        <a:pos x="225" y="351"/>
                      </a:cxn>
                      <a:cxn ang="0">
                        <a:pos x="246" y="444"/>
                      </a:cxn>
                      <a:cxn ang="0">
                        <a:pos x="252" y="513"/>
                      </a:cxn>
                      <a:cxn ang="0">
                        <a:pos x="276" y="540"/>
                      </a:cxn>
                      <a:cxn ang="0">
                        <a:pos x="267" y="573"/>
                      </a:cxn>
                      <a:cxn ang="0">
                        <a:pos x="114" y="828"/>
                      </a:cxn>
                      <a:cxn ang="0">
                        <a:pos x="54" y="846"/>
                      </a:cxn>
                      <a:cxn ang="0">
                        <a:pos x="39" y="804"/>
                      </a:cxn>
                      <a:cxn ang="0">
                        <a:pos x="0" y="771"/>
                      </a:cxn>
                      <a:cxn ang="0">
                        <a:pos x="12" y="678"/>
                      </a:cxn>
                      <a:cxn ang="0">
                        <a:pos x="45" y="642"/>
                      </a:cxn>
                      <a:cxn ang="0">
                        <a:pos x="54" y="579"/>
                      </a:cxn>
                      <a:cxn ang="0">
                        <a:pos x="78" y="561"/>
                      </a:cxn>
                      <a:cxn ang="0">
                        <a:pos x="108" y="480"/>
                      </a:cxn>
                      <a:cxn ang="0">
                        <a:pos x="84" y="480"/>
                      </a:cxn>
                      <a:cxn ang="0">
                        <a:pos x="66" y="453"/>
                      </a:cxn>
                      <a:cxn ang="0">
                        <a:pos x="66" y="423"/>
                      </a:cxn>
                      <a:cxn ang="0">
                        <a:pos x="6" y="297"/>
                      </a:cxn>
                    </a:cxnLst>
                    <a:rect l="0" t="0" r="r" b="b"/>
                    <a:pathLst>
                      <a:path w="276" h="846">
                        <a:moveTo>
                          <a:pt x="63" y="0"/>
                        </a:moveTo>
                        <a:lnTo>
                          <a:pt x="78" y="39"/>
                        </a:lnTo>
                        <a:lnTo>
                          <a:pt x="114" y="90"/>
                        </a:lnTo>
                        <a:lnTo>
                          <a:pt x="162" y="213"/>
                        </a:lnTo>
                        <a:lnTo>
                          <a:pt x="225" y="351"/>
                        </a:lnTo>
                        <a:lnTo>
                          <a:pt x="246" y="444"/>
                        </a:lnTo>
                        <a:lnTo>
                          <a:pt x="252" y="513"/>
                        </a:lnTo>
                        <a:lnTo>
                          <a:pt x="276" y="540"/>
                        </a:lnTo>
                        <a:lnTo>
                          <a:pt x="267" y="573"/>
                        </a:lnTo>
                        <a:lnTo>
                          <a:pt x="114" y="828"/>
                        </a:lnTo>
                        <a:lnTo>
                          <a:pt x="54" y="846"/>
                        </a:lnTo>
                        <a:lnTo>
                          <a:pt x="39" y="804"/>
                        </a:lnTo>
                        <a:lnTo>
                          <a:pt x="0" y="771"/>
                        </a:lnTo>
                        <a:lnTo>
                          <a:pt x="12" y="678"/>
                        </a:lnTo>
                        <a:lnTo>
                          <a:pt x="45" y="642"/>
                        </a:lnTo>
                        <a:lnTo>
                          <a:pt x="54" y="579"/>
                        </a:lnTo>
                        <a:lnTo>
                          <a:pt x="78" y="561"/>
                        </a:lnTo>
                        <a:lnTo>
                          <a:pt x="108" y="480"/>
                        </a:lnTo>
                        <a:lnTo>
                          <a:pt x="84" y="480"/>
                        </a:lnTo>
                        <a:lnTo>
                          <a:pt x="66" y="453"/>
                        </a:lnTo>
                        <a:lnTo>
                          <a:pt x="66" y="423"/>
                        </a:lnTo>
                        <a:lnTo>
                          <a:pt x="6" y="297"/>
                        </a:lnTo>
                      </a:path>
                    </a:pathLst>
                  </a:custGeom>
                  <a:solidFill>
                    <a:srgbClr val="339966"/>
                  </a:solidFill>
                  <a:ln w="6350" cap="flat" cmpd="sng">
                    <a:solidFill>
                      <a:srgbClr val="000000"/>
                    </a:solidFill>
                    <a:prstDash val="solid"/>
                    <a:round/>
                    <a:headEnd type="none" w="med" len="med"/>
                    <a:tailEnd type="none" w="med" len="med"/>
                  </a:ln>
                  <a:effectLst/>
                </p:spPr>
                <p:txBody>
                  <a:bodyPr wrap="none" anchor="ctr"/>
                  <a:lstStyle/>
                  <a:p>
                    <a:endParaRPr lang="ru-RU"/>
                  </a:p>
                </p:txBody>
              </p:sp>
            </p:grpSp>
          </p:grpSp>
          <p:sp>
            <p:nvSpPr>
              <p:cNvPr id="4038824" name="Freeform 168"/>
              <p:cNvSpPr>
                <a:spLocks/>
              </p:cNvSpPr>
              <p:nvPr/>
            </p:nvSpPr>
            <p:spPr bwMode="auto">
              <a:xfrm>
                <a:off x="512" y="1061"/>
                <a:ext cx="138" cy="163"/>
              </a:xfrm>
              <a:custGeom>
                <a:avLst/>
                <a:gdLst/>
                <a:ahLst/>
                <a:cxnLst>
                  <a:cxn ang="0">
                    <a:pos x="40" y="227"/>
                  </a:cxn>
                  <a:cxn ang="0">
                    <a:pos x="95" y="298"/>
                  </a:cxn>
                  <a:cxn ang="0">
                    <a:pos x="134" y="326"/>
                  </a:cxn>
                  <a:cxn ang="0">
                    <a:pos x="184" y="326"/>
                  </a:cxn>
                  <a:cxn ang="0">
                    <a:pos x="220" y="292"/>
                  </a:cxn>
                  <a:cxn ang="0">
                    <a:pos x="253" y="235"/>
                  </a:cxn>
                  <a:cxn ang="0">
                    <a:pos x="271" y="163"/>
                  </a:cxn>
                  <a:cxn ang="0">
                    <a:pos x="274" y="119"/>
                  </a:cxn>
                  <a:cxn ang="0">
                    <a:pos x="272" y="63"/>
                  </a:cxn>
                  <a:cxn ang="0">
                    <a:pos x="189" y="21"/>
                  </a:cxn>
                  <a:cxn ang="0">
                    <a:pos x="84" y="0"/>
                  </a:cxn>
                  <a:cxn ang="0">
                    <a:pos x="21" y="42"/>
                  </a:cxn>
                  <a:cxn ang="0">
                    <a:pos x="0" y="125"/>
                  </a:cxn>
                </a:cxnLst>
                <a:rect l="0" t="0" r="r" b="b"/>
                <a:pathLst>
                  <a:path w="274" h="326">
                    <a:moveTo>
                      <a:pt x="40" y="227"/>
                    </a:moveTo>
                    <a:lnTo>
                      <a:pt x="95" y="298"/>
                    </a:lnTo>
                    <a:lnTo>
                      <a:pt x="134" y="326"/>
                    </a:lnTo>
                    <a:lnTo>
                      <a:pt x="184" y="326"/>
                    </a:lnTo>
                    <a:lnTo>
                      <a:pt x="220" y="292"/>
                    </a:lnTo>
                    <a:lnTo>
                      <a:pt x="253" y="235"/>
                    </a:lnTo>
                    <a:lnTo>
                      <a:pt x="271" y="163"/>
                    </a:lnTo>
                    <a:lnTo>
                      <a:pt x="274" y="119"/>
                    </a:lnTo>
                    <a:lnTo>
                      <a:pt x="272" y="63"/>
                    </a:lnTo>
                    <a:lnTo>
                      <a:pt x="189" y="21"/>
                    </a:lnTo>
                    <a:lnTo>
                      <a:pt x="84" y="0"/>
                    </a:lnTo>
                    <a:lnTo>
                      <a:pt x="21" y="42"/>
                    </a:lnTo>
                    <a:lnTo>
                      <a:pt x="0" y="125"/>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4038825" name="Freeform 169"/>
              <p:cNvSpPr>
                <a:spLocks/>
              </p:cNvSpPr>
              <p:nvPr/>
            </p:nvSpPr>
            <p:spPr bwMode="auto">
              <a:xfrm>
                <a:off x="491" y="1008"/>
                <a:ext cx="294" cy="262"/>
              </a:xfrm>
              <a:custGeom>
                <a:avLst/>
                <a:gdLst/>
                <a:ahLst/>
                <a:cxnLst>
                  <a:cxn ang="0">
                    <a:pos x="21" y="462"/>
                  </a:cxn>
                  <a:cxn ang="0">
                    <a:pos x="21" y="294"/>
                  </a:cxn>
                  <a:cxn ang="0">
                    <a:pos x="43" y="110"/>
                  </a:cxn>
                  <a:cxn ang="0">
                    <a:pos x="105" y="22"/>
                  </a:cxn>
                  <a:cxn ang="0">
                    <a:pos x="147" y="1"/>
                  </a:cxn>
                  <a:cxn ang="0">
                    <a:pos x="230" y="1"/>
                  </a:cxn>
                  <a:cxn ang="0">
                    <a:pos x="314" y="64"/>
                  </a:cxn>
                  <a:cxn ang="0">
                    <a:pos x="356" y="148"/>
                  </a:cxn>
                  <a:cxn ang="0">
                    <a:pos x="380" y="249"/>
                  </a:cxn>
                  <a:cxn ang="0">
                    <a:pos x="398" y="357"/>
                  </a:cxn>
                  <a:cxn ang="0">
                    <a:pos x="466" y="410"/>
                  </a:cxn>
                  <a:cxn ang="0">
                    <a:pos x="482" y="434"/>
                  </a:cxn>
                  <a:cxn ang="0">
                    <a:pos x="493" y="446"/>
                  </a:cxn>
                  <a:cxn ang="0">
                    <a:pos x="553" y="461"/>
                  </a:cxn>
                  <a:cxn ang="0">
                    <a:pos x="530" y="476"/>
                  </a:cxn>
                  <a:cxn ang="0">
                    <a:pos x="440" y="483"/>
                  </a:cxn>
                  <a:cxn ang="0">
                    <a:pos x="424" y="494"/>
                  </a:cxn>
                  <a:cxn ang="0">
                    <a:pos x="356" y="489"/>
                  </a:cxn>
                  <a:cxn ang="0">
                    <a:pos x="293" y="462"/>
                  </a:cxn>
                  <a:cxn ang="0">
                    <a:pos x="293" y="420"/>
                  </a:cxn>
                  <a:cxn ang="0">
                    <a:pos x="295" y="335"/>
                  </a:cxn>
                  <a:cxn ang="0">
                    <a:pos x="302" y="240"/>
                  </a:cxn>
                  <a:cxn ang="0">
                    <a:pos x="281" y="209"/>
                  </a:cxn>
                  <a:cxn ang="0">
                    <a:pos x="256" y="227"/>
                  </a:cxn>
                  <a:cxn ang="0">
                    <a:pos x="230" y="148"/>
                  </a:cxn>
                  <a:cxn ang="0">
                    <a:pos x="188" y="127"/>
                  </a:cxn>
                  <a:cxn ang="0">
                    <a:pos x="230" y="210"/>
                  </a:cxn>
                  <a:cxn ang="0">
                    <a:pos x="188" y="168"/>
                  </a:cxn>
                  <a:cxn ang="0">
                    <a:pos x="168" y="127"/>
                  </a:cxn>
                  <a:cxn ang="0">
                    <a:pos x="175" y="173"/>
                  </a:cxn>
                  <a:cxn ang="0">
                    <a:pos x="169" y="180"/>
                  </a:cxn>
                  <a:cxn ang="0">
                    <a:pos x="147" y="148"/>
                  </a:cxn>
                  <a:cxn ang="0">
                    <a:pos x="134" y="119"/>
                  </a:cxn>
                  <a:cxn ang="0">
                    <a:pos x="98" y="159"/>
                  </a:cxn>
                  <a:cxn ang="0">
                    <a:pos x="73" y="237"/>
                  </a:cxn>
                  <a:cxn ang="0">
                    <a:pos x="92" y="330"/>
                  </a:cxn>
                  <a:cxn ang="0">
                    <a:pos x="112" y="380"/>
                  </a:cxn>
                  <a:cxn ang="0">
                    <a:pos x="105" y="420"/>
                  </a:cxn>
                  <a:cxn ang="0">
                    <a:pos x="105" y="503"/>
                  </a:cxn>
                </a:cxnLst>
                <a:rect l="0" t="0" r="r" b="b"/>
                <a:pathLst>
                  <a:path w="586" h="524">
                    <a:moveTo>
                      <a:pt x="0" y="524"/>
                    </a:moveTo>
                    <a:lnTo>
                      <a:pt x="21" y="462"/>
                    </a:lnTo>
                    <a:lnTo>
                      <a:pt x="21" y="399"/>
                    </a:lnTo>
                    <a:lnTo>
                      <a:pt x="21" y="294"/>
                    </a:lnTo>
                    <a:lnTo>
                      <a:pt x="21" y="189"/>
                    </a:lnTo>
                    <a:lnTo>
                      <a:pt x="43" y="110"/>
                    </a:lnTo>
                    <a:lnTo>
                      <a:pt x="73" y="56"/>
                    </a:lnTo>
                    <a:lnTo>
                      <a:pt x="105" y="22"/>
                    </a:lnTo>
                    <a:lnTo>
                      <a:pt x="126" y="22"/>
                    </a:lnTo>
                    <a:lnTo>
                      <a:pt x="147" y="1"/>
                    </a:lnTo>
                    <a:lnTo>
                      <a:pt x="179" y="0"/>
                    </a:lnTo>
                    <a:lnTo>
                      <a:pt x="230" y="1"/>
                    </a:lnTo>
                    <a:lnTo>
                      <a:pt x="272" y="22"/>
                    </a:lnTo>
                    <a:lnTo>
                      <a:pt x="314" y="64"/>
                    </a:lnTo>
                    <a:lnTo>
                      <a:pt x="335" y="106"/>
                    </a:lnTo>
                    <a:lnTo>
                      <a:pt x="356" y="148"/>
                    </a:lnTo>
                    <a:lnTo>
                      <a:pt x="356" y="189"/>
                    </a:lnTo>
                    <a:lnTo>
                      <a:pt x="380" y="249"/>
                    </a:lnTo>
                    <a:lnTo>
                      <a:pt x="395" y="311"/>
                    </a:lnTo>
                    <a:lnTo>
                      <a:pt x="398" y="357"/>
                    </a:lnTo>
                    <a:lnTo>
                      <a:pt x="418" y="396"/>
                    </a:lnTo>
                    <a:lnTo>
                      <a:pt x="466" y="410"/>
                    </a:lnTo>
                    <a:lnTo>
                      <a:pt x="454" y="419"/>
                    </a:lnTo>
                    <a:lnTo>
                      <a:pt x="482" y="434"/>
                    </a:lnTo>
                    <a:lnTo>
                      <a:pt x="461" y="441"/>
                    </a:lnTo>
                    <a:lnTo>
                      <a:pt x="493" y="446"/>
                    </a:lnTo>
                    <a:lnTo>
                      <a:pt x="520" y="453"/>
                    </a:lnTo>
                    <a:lnTo>
                      <a:pt x="553" y="461"/>
                    </a:lnTo>
                    <a:lnTo>
                      <a:pt x="586" y="483"/>
                    </a:lnTo>
                    <a:lnTo>
                      <a:pt x="530" y="476"/>
                    </a:lnTo>
                    <a:lnTo>
                      <a:pt x="478" y="486"/>
                    </a:lnTo>
                    <a:lnTo>
                      <a:pt x="440" y="483"/>
                    </a:lnTo>
                    <a:lnTo>
                      <a:pt x="409" y="467"/>
                    </a:lnTo>
                    <a:lnTo>
                      <a:pt x="424" y="494"/>
                    </a:lnTo>
                    <a:lnTo>
                      <a:pt x="395" y="491"/>
                    </a:lnTo>
                    <a:lnTo>
                      <a:pt x="356" y="489"/>
                    </a:lnTo>
                    <a:lnTo>
                      <a:pt x="323" y="483"/>
                    </a:lnTo>
                    <a:lnTo>
                      <a:pt x="293" y="462"/>
                    </a:lnTo>
                    <a:lnTo>
                      <a:pt x="293" y="441"/>
                    </a:lnTo>
                    <a:lnTo>
                      <a:pt x="293" y="420"/>
                    </a:lnTo>
                    <a:lnTo>
                      <a:pt x="281" y="393"/>
                    </a:lnTo>
                    <a:lnTo>
                      <a:pt x="295" y="335"/>
                    </a:lnTo>
                    <a:lnTo>
                      <a:pt x="302" y="284"/>
                    </a:lnTo>
                    <a:lnTo>
                      <a:pt x="302" y="240"/>
                    </a:lnTo>
                    <a:lnTo>
                      <a:pt x="293" y="189"/>
                    </a:lnTo>
                    <a:lnTo>
                      <a:pt x="281" y="209"/>
                    </a:lnTo>
                    <a:lnTo>
                      <a:pt x="262" y="194"/>
                    </a:lnTo>
                    <a:lnTo>
                      <a:pt x="256" y="227"/>
                    </a:lnTo>
                    <a:lnTo>
                      <a:pt x="251" y="189"/>
                    </a:lnTo>
                    <a:lnTo>
                      <a:pt x="230" y="148"/>
                    </a:lnTo>
                    <a:lnTo>
                      <a:pt x="209" y="148"/>
                    </a:lnTo>
                    <a:lnTo>
                      <a:pt x="188" y="127"/>
                    </a:lnTo>
                    <a:lnTo>
                      <a:pt x="209" y="168"/>
                    </a:lnTo>
                    <a:lnTo>
                      <a:pt x="230" y="210"/>
                    </a:lnTo>
                    <a:lnTo>
                      <a:pt x="209" y="189"/>
                    </a:lnTo>
                    <a:lnTo>
                      <a:pt x="188" y="168"/>
                    </a:lnTo>
                    <a:lnTo>
                      <a:pt x="168" y="148"/>
                    </a:lnTo>
                    <a:lnTo>
                      <a:pt x="168" y="127"/>
                    </a:lnTo>
                    <a:lnTo>
                      <a:pt x="168" y="148"/>
                    </a:lnTo>
                    <a:lnTo>
                      <a:pt x="175" y="173"/>
                    </a:lnTo>
                    <a:lnTo>
                      <a:pt x="188" y="189"/>
                    </a:lnTo>
                    <a:lnTo>
                      <a:pt x="169" y="180"/>
                    </a:lnTo>
                    <a:lnTo>
                      <a:pt x="157" y="170"/>
                    </a:lnTo>
                    <a:lnTo>
                      <a:pt x="147" y="148"/>
                    </a:lnTo>
                    <a:lnTo>
                      <a:pt x="147" y="127"/>
                    </a:lnTo>
                    <a:lnTo>
                      <a:pt x="134" y="119"/>
                    </a:lnTo>
                    <a:lnTo>
                      <a:pt x="105" y="127"/>
                    </a:lnTo>
                    <a:lnTo>
                      <a:pt x="98" y="159"/>
                    </a:lnTo>
                    <a:lnTo>
                      <a:pt x="92" y="203"/>
                    </a:lnTo>
                    <a:lnTo>
                      <a:pt x="73" y="237"/>
                    </a:lnTo>
                    <a:lnTo>
                      <a:pt x="80" y="291"/>
                    </a:lnTo>
                    <a:lnTo>
                      <a:pt x="92" y="330"/>
                    </a:lnTo>
                    <a:lnTo>
                      <a:pt x="101" y="351"/>
                    </a:lnTo>
                    <a:lnTo>
                      <a:pt x="112" y="380"/>
                    </a:lnTo>
                    <a:lnTo>
                      <a:pt x="126" y="441"/>
                    </a:lnTo>
                    <a:lnTo>
                      <a:pt x="105" y="420"/>
                    </a:lnTo>
                    <a:lnTo>
                      <a:pt x="105" y="462"/>
                    </a:lnTo>
                    <a:lnTo>
                      <a:pt x="105" y="503"/>
                    </a:lnTo>
                    <a:lnTo>
                      <a:pt x="0" y="524"/>
                    </a:lnTo>
                  </a:path>
                </a:pathLst>
              </a:custGeom>
              <a:solidFill>
                <a:srgbClr val="623724"/>
              </a:solidFill>
              <a:ln w="6350" cap="rnd" cmpd="sng">
                <a:solidFill>
                  <a:srgbClr val="000000"/>
                </a:solidFill>
                <a:prstDash val="solid"/>
                <a:round/>
                <a:headEnd type="none" w="med" len="med"/>
                <a:tailEnd type="none" w="med" len="med"/>
              </a:ln>
              <a:effectLst/>
            </p:spPr>
            <p:txBody>
              <a:bodyPr/>
              <a:lstStyle/>
              <a:p>
                <a:endParaRPr lang="ru-RU"/>
              </a:p>
            </p:txBody>
          </p:sp>
          <p:grpSp>
            <p:nvGrpSpPr>
              <p:cNvPr id="17" name="Group 170"/>
              <p:cNvGrpSpPr>
                <a:grpSpLocks/>
              </p:cNvGrpSpPr>
              <p:nvPr/>
            </p:nvGrpSpPr>
            <p:grpSpPr bwMode="auto">
              <a:xfrm>
                <a:off x="544" y="1115"/>
                <a:ext cx="87" cy="85"/>
                <a:chOff x="2695" y="1477"/>
                <a:chExt cx="175" cy="170"/>
              </a:xfrm>
            </p:grpSpPr>
            <p:sp>
              <p:nvSpPr>
                <p:cNvPr id="4038827" name="Freeform 171"/>
                <p:cNvSpPr>
                  <a:spLocks/>
                </p:cNvSpPr>
                <p:nvPr/>
              </p:nvSpPr>
              <p:spPr bwMode="auto">
                <a:xfrm>
                  <a:off x="2800" y="1477"/>
                  <a:ext cx="19" cy="63"/>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18" name="Group 172"/>
                <p:cNvGrpSpPr>
                  <a:grpSpLocks/>
                </p:cNvGrpSpPr>
                <p:nvPr/>
              </p:nvGrpSpPr>
              <p:grpSpPr bwMode="auto">
                <a:xfrm>
                  <a:off x="2743" y="1608"/>
                  <a:ext cx="94" cy="39"/>
                  <a:chOff x="2743" y="1608"/>
                  <a:chExt cx="94" cy="39"/>
                </a:xfrm>
              </p:grpSpPr>
              <p:sp>
                <p:nvSpPr>
                  <p:cNvPr id="4038829" name="Freeform 173"/>
                  <p:cNvSpPr>
                    <a:spLocks/>
                  </p:cNvSpPr>
                  <p:nvPr/>
                </p:nvSpPr>
                <p:spPr bwMode="auto">
                  <a:xfrm>
                    <a:off x="2743" y="1608"/>
                    <a:ext cx="94" cy="39"/>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7C80"/>
                  </a:solidFill>
                  <a:ln w="6350" cap="flat" cmpd="sng">
                    <a:solidFill>
                      <a:srgbClr val="000000"/>
                    </a:solidFill>
                    <a:prstDash val="solid"/>
                    <a:round/>
                    <a:headEnd/>
                    <a:tailEnd/>
                  </a:ln>
                  <a:effectLst/>
                </p:spPr>
                <p:txBody>
                  <a:bodyPr wrap="none" anchor="ctr"/>
                  <a:lstStyle/>
                  <a:p>
                    <a:endParaRPr lang="ru-RU"/>
                  </a:p>
                </p:txBody>
              </p:sp>
              <p:sp>
                <p:nvSpPr>
                  <p:cNvPr id="4038830" name="Freeform 174"/>
                  <p:cNvSpPr>
                    <a:spLocks/>
                  </p:cNvSpPr>
                  <p:nvPr/>
                </p:nvSpPr>
                <p:spPr bwMode="auto">
                  <a:xfrm>
                    <a:off x="2744" y="1615"/>
                    <a:ext cx="91" cy="21"/>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8831" name="Freeform 175"/>
                <p:cNvSpPr>
                  <a:spLocks/>
                </p:cNvSpPr>
                <p:nvPr/>
              </p:nvSpPr>
              <p:spPr bwMode="auto">
                <a:xfrm>
                  <a:off x="2775" y="1578"/>
                  <a:ext cx="30"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19" name="Group 176"/>
                <p:cNvGrpSpPr>
                  <a:grpSpLocks/>
                </p:cNvGrpSpPr>
                <p:nvPr/>
              </p:nvGrpSpPr>
              <p:grpSpPr bwMode="auto">
                <a:xfrm>
                  <a:off x="2695" y="1481"/>
                  <a:ext cx="175" cy="35"/>
                  <a:chOff x="2695" y="1471"/>
                  <a:chExt cx="175" cy="51"/>
                </a:xfrm>
              </p:grpSpPr>
              <p:sp>
                <p:nvSpPr>
                  <p:cNvPr id="4038833" name="Freeform 177"/>
                  <p:cNvSpPr>
                    <a:spLocks noChangeAspect="1"/>
                  </p:cNvSpPr>
                  <p:nvPr/>
                </p:nvSpPr>
                <p:spPr bwMode="auto">
                  <a:xfrm flipH="1">
                    <a:off x="2703"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4038834" name="Line 178"/>
                  <p:cNvSpPr>
                    <a:spLocks noChangeShapeType="1"/>
                  </p:cNvSpPr>
                  <p:nvPr/>
                </p:nvSpPr>
                <p:spPr bwMode="auto">
                  <a:xfrm flipH="1" flipV="1">
                    <a:off x="2712" y="1518"/>
                    <a:ext cx="35" cy="3"/>
                  </a:xfrm>
                  <a:prstGeom prst="line">
                    <a:avLst/>
                  </a:prstGeom>
                  <a:noFill/>
                  <a:ln w="6350">
                    <a:solidFill>
                      <a:srgbClr val="000000"/>
                    </a:solidFill>
                    <a:round/>
                    <a:headEnd/>
                    <a:tailEnd/>
                  </a:ln>
                  <a:effectLst/>
                </p:spPr>
                <p:txBody>
                  <a:bodyPr wrap="none" anchor="ctr"/>
                  <a:lstStyle/>
                  <a:p>
                    <a:endParaRPr lang="ru-RU"/>
                  </a:p>
                </p:txBody>
              </p:sp>
              <p:sp>
                <p:nvSpPr>
                  <p:cNvPr id="4038835" name="Freeform 179"/>
                  <p:cNvSpPr>
                    <a:spLocks noChangeAspect="1"/>
                  </p:cNvSpPr>
                  <p:nvPr/>
                </p:nvSpPr>
                <p:spPr bwMode="auto">
                  <a:xfrm>
                    <a:off x="2811"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4038836" name="Line 180"/>
                  <p:cNvSpPr>
                    <a:spLocks noChangeShapeType="1"/>
                  </p:cNvSpPr>
                  <p:nvPr/>
                </p:nvSpPr>
                <p:spPr bwMode="auto">
                  <a:xfrm flipV="1">
                    <a:off x="2828" y="1516"/>
                    <a:ext cx="30" cy="6"/>
                  </a:xfrm>
                  <a:prstGeom prst="line">
                    <a:avLst/>
                  </a:prstGeom>
                  <a:noFill/>
                  <a:ln w="6350">
                    <a:solidFill>
                      <a:srgbClr val="000000"/>
                    </a:solidFill>
                    <a:round/>
                    <a:headEnd/>
                    <a:tailEnd/>
                  </a:ln>
                  <a:effectLst/>
                </p:spPr>
                <p:txBody>
                  <a:bodyPr wrap="none" anchor="ctr"/>
                  <a:lstStyle/>
                  <a:p>
                    <a:endParaRPr lang="ru-RU"/>
                  </a:p>
                </p:txBody>
              </p:sp>
              <p:sp>
                <p:nvSpPr>
                  <p:cNvPr id="4038837" name="Freeform 181"/>
                  <p:cNvSpPr>
                    <a:spLocks/>
                  </p:cNvSpPr>
                  <p:nvPr/>
                </p:nvSpPr>
                <p:spPr bwMode="auto">
                  <a:xfrm flipH="1">
                    <a:off x="2695" y="1471"/>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sp>
                <p:nvSpPr>
                  <p:cNvPr id="4038838" name="Freeform 182"/>
                  <p:cNvSpPr>
                    <a:spLocks/>
                  </p:cNvSpPr>
                  <p:nvPr/>
                </p:nvSpPr>
                <p:spPr bwMode="auto">
                  <a:xfrm>
                    <a:off x="2801" y="1473"/>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grpSp>
          </p:grpSp>
        </p:grpSp>
        <p:grpSp>
          <p:nvGrpSpPr>
            <p:cNvPr id="20" name="Group 183"/>
            <p:cNvGrpSpPr>
              <a:grpSpLocks/>
            </p:cNvGrpSpPr>
            <p:nvPr/>
          </p:nvGrpSpPr>
          <p:grpSpPr bwMode="auto">
            <a:xfrm>
              <a:off x="1918" y="2648"/>
              <a:ext cx="863" cy="568"/>
              <a:chOff x="3280" y="2648"/>
              <a:chExt cx="863" cy="568"/>
            </a:xfrm>
          </p:grpSpPr>
          <p:grpSp>
            <p:nvGrpSpPr>
              <p:cNvPr id="21" name="Group 184"/>
              <p:cNvGrpSpPr>
                <a:grpSpLocks/>
              </p:cNvGrpSpPr>
              <p:nvPr/>
            </p:nvGrpSpPr>
            <p:grpSpPr bwMode="auto">
              <a:xfrm>
                <a:off x="3280" y="2865"/>
                <a:ext cx="863" cy="351"/>
                <a:chOff x="3253" y="2867"/>
                <a:chExt cx="936" cy="351"/>
              </a:xfrm>
            </p:grpSpPr>
            <p:sp>
              <p:nvSpPr>
                <p:cNvPr id="4038841" name="Freeform 185"/>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4038842" name="Freeform 186"/>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4038843" name="Freeform 187"/>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2" name="Group 188"/>
              <p:cNvGrpSpPr>
                <a:grpSpLocks/>
              </p:cNvGrpSpPr>
              <p:nvPr/>
            </p:nvGrpSpPr>
            <p:grpSpPr bwMode="auto">
              <a:xfrm>
                <a:off x="3338" y="2907"/>
                <a:ext cx="494" cy="215"/>
                <a:chOff x="1049" y="1977"/>
                <a:chExt cx="1136" cy="495"/>
              </a:xfrm>
            </p:grpSpPr>
            <p:grpSp>
              <p:nvGrpSpPr>
                <p:cNvPr id="23" name="Group 189"/>
                <p:cNvGrpSpPr>
                  <a:grpSpLocks/>
                </p:cNvGrpSpPr>
                <p:nvPr/>
              </p:nvGrpSpPr>
              <p:grpSpPr bwMode="auto">
                <a:xfrm>
                  <a:off x="1477" y="1977"/>
                  <a:ext cx="708" cy="274"/>
                  <a:chOff x="1477" y="1977"/>
                  <a:chExt cx="708" cy="274"/>
                </a:xfrm>
              </p:grpSpPr>
              <p:grpSp>
                <p:nvGrpSpPr>
                  <p:cNvPr id="24" name="Group 190"/>
                  <p:cNvGrpSpPr>
                    <a:grpSpLocks/>
                  </p:cNvGrpSpPr>
                  <p:nvPr/>
                </p:nvGrpSpPr>
                <p:grpSpPr bwMode="auto">
                  <a:xfrm>
                    <a:off x="1477" y="1977"/>
                    <a:ext cx="708" cy="274"/>
                    <a:chOff x="1477" y="1977"/>
                    <a:chExt cx="708" cy="274"/>
                  </a:xfrm>
                </p:grpSpPr>
                <p:sp>
                  <p:nvSpPr>
                    <p:cNvPr id="4038847" name="Freeform 191"/>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8848" name="Freeform 192"/>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8849" name="Freeform 193"/>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5" name="Group 194"/>
                  <p:cNvGrpSpPr>
                    <a:grpSpLocks/>
                  </p:cNvGrpSpPr>
                  <p:nvPr/>
                </p:nvGrpSpPr>
                <p:grpSpPr bwMode="auto">
                  <a:xfrm>
                    <a:off x="1557" y="2046"/>
                    <a:ext cx="307" cy="109"/>
                    <a:chOff x="1557" y="2046"/>
                    <a:chExt cx="307" cy="109"/>
                  </a:xfrm>
                </p:grpSpPr>
                <p:sp>
                  <p:nvSpPr>
                    <p:cNvPr id="4038851" name="Freeform 195"/>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26" name="Group 196"/>
                    <p:cNvGrpSpPr>
                      <a:grpSpLocks/>
                    </p:cNvGrpSpPr>
                    <p:nvPr/>
                  </p:nvGrpSpPr>
                  <p:grpSpPr bwMode="auto">
                    <a:xfrm>
                      <a:off x="1614" y="2056"/>
                      <a:ext cx="220" cy="88"/>
                      <a:chOff x="1614" y="2056"/>
                      <a:chExt cx="220" cy="88"/>
                    </a:xfrm>
                  </p:grpSpPr>
                  <p:sp>
                    <p:nvSpPr>
                      <p:cNvPr id="4038853" name="Line 197"/>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4038854" name="Line 198"/>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4038855" name="Line 199"/>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4038856" name="Line 200"/>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4038857" name="Line 201"/>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4038858" name="Line 202"/>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4038859" name="Line 203"/>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27" name="Group 204"/>
                  <p:cNvGrpSpPr>
                    <a:grpSpLocks/>
                  </p:cNvGrpSpPr>
                  <p:nvPr/>
                </p:nvGrpSpPr>
                <p:grpSpPr bwMode="auto">
                  <a:xfrm>
                    <a:off x="1830" y="1991"/>
                    <a:ext cx="313" cy="105"/>
                    <a:chOff x="1830" y="1991"/>
                    <a:chExt cx="313" cy="105"/>
                  </a:xfrm>
                </p:grpSpPr>
                <p:sp>
                  <p:nvSpPr>
                    <p:cNvPr id="4038861" name="Freeform 205"/>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8862" name="Line 206"/>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4038863" name="Line 207"/>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4038864" name="Line 208"/>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4038865" name="Line 209"/>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4038866" name="Line 210"/>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4038867" name="Line 211"/>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4038868" name="Line 212"/>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4038869" name="Line 213"/>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28" name="Group 214"/>
                <p:cNvGrpSpPr>
                  <a:grpSpLocks/>
                </p:cNvGrpSpPr>
                <p:nvPr/>
              </p:nvGrpSpPr>
              <p:grpSpPr bwMode="auto">
                <a:xfrm>
                  <a:off x="1049" y="2118"/>
                  <a:ext cx="973" cy="354"/>
                  <a:chOff x="1049" y="2118"/>
                  <a:chExt cx="973" cy="354"/>
                </a:xfrm>
              </p:grpSpPr>
              <p:sp>
                <p:nvSpPr>
                  <p:cNvPr id="4038871" name="Freeform 215"/>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872" name="Freeform 216"/>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29" name="Group 217"/>
                  <p:cNvGrpSpPr>
                    <a:grpSpLocks/>
                  </p:cNvGrpSpPr>
                  <p:nvPr/>
                </p:nvGrpSpPr>
                <p:grpSpPr bwMode="auto">
                  <a:xfrm>
                    <a:off x="1190" y="2118"/>
                    <a:ext cx="266" cy="177"/>
                    <a:chOff x="1190" y="2118"/>
                    <a:chExt cx="266" cy="177"/>
                  </a:xfrm>
                </p:grpSpPr>
                <p:sp>
                  <p:nvSpPr>
                    <p:cNvPr id="4038874" name="Freeform 218"/>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8875" name="Freeform 219"/>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8876" name="Freeform 220"/>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8877" name="Freeform 221"/>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8878" name="Freeform 222"/>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4038879" name="Freeform 223"/>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30" name="Group 224"/>
              <p:cNvGrpSpPr>
                <a:grpSpLocks/>
              </p:cNvGrpSpPr>
              <p:nvPr/>
            </p:nvGrpSpPr>
            <p:grpSpPr bwMode="auto">
              <a:xfrm>
                <a:off x="3726" y="2648"/>
                <a:ext cx="385" cy="446"/>
                <a:chOff x="1763" y="872"/>
                <a:chExt cx="884" cy="1025"/>
              </a:xfrm>
            </p:grpSpPr>
            <p:grpSp>
              <p:nvGrpSpPr>
                <p:cNvPr id="31" name="Group 225"/>
                <p:cNvGrpSpPr>
                  <a:grpSpLocks/>
                </p:cNvGrpSpPr>
                <p:nvPr/>
              </p:nvGrpSpPr>
              <p:grpSpPr bwMode="auto">
                <a:xfrm>
                  <a:off x="1887" y="1609"/>
                  <a:ext cx="716" cy="288"/>
                  <a:chOff x="2067" y="2118"/>
                  <a:chExt cx="716" cy="288"/>
                </a:xfrm>
              </p:grpSpPr>
              <p:sp>
                <p:nvSpPr>
                  <p:cNvPr id="4038882" name="Freeform 226"/>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8883" name="Freeform 227"/>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8884" name="Freeform 228"/>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8885" name="Freeform 229"/>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9168" name="Group 230"/>
                <p:cNvGrpSpPr>
                  <a:grpSpLocks/>
                </p:cNvGrpSpPr>
                <p:nvPr/>
              </p:nvGrpSpPr>
              <p:grpSpPr bwMode="auto">
                <a:xfrm>
                  <a:off x="1763" y="872"/>
                  <a:ext cx="795" cy="851"/>
                  <a:chOff x="1943" y="1381"/>
                  <a:chExt cx="795" cy="851"/>
                </a:xfrm>
              </p:grpSpPr>
              <p:sp>
                <p:nvSpPr>
                  <p:cNvPr id="4038887" name="Freeform 231"/>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8888" name="Freeform 232"/>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8889" name="Freeform 233"/>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9180" name="Group 234"/>
                <p:cNvGrpSpPr>
                  <a:grpSpLocks/>
                </p:cNvGrpSpPr>
                <p:nvPr/>
              </p:nvGrpSpPr>
              <p:grpSpPr bwMode="auto">
                <a:xfrm>
                  <a:off x="1983" y="1056"/>
                  <a:ext cx="664" cy="222"/>
                  <a:chOff x="2163" y="1565"/>
                  <a:chExt cx="664" cy="222"/>
                </a:xfrm>
              </p:grpSpPr>
              <p:sp>
                <p:nvSpPr>
                  <p:cNvPr id="4038891" name="Freeform 235"/>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8892" name="Freeform 236"/>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893" name="Freeform 237"/>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894" name="Freeform 238"/>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895" name="Freeform 239"/>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9182" name="Group 240"/>
                <p:cNvGrpSpPr>
                  <a:grpSpLocks/>
                </p:cNvGrpSpPr>
                <p:nvPr/>
              </p:nvGrpSpPr>
              <p:grpSpPr bwMode="auto">
                <a:xfrm>
                  <a:off x="1983" y="1145"/>
                  <a:ext cx="178" cy="597"/>
                  <a:chOff x="2163" y="1654"/>
                  <a:chExt cx="178" cy="597"/>
                </a:xfrm>
              </p:grpSpPr>
              <p:sp>
                <p:nvSpPr>
                  <p:cNvPr id="4038897" name="Freeform 241"/>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8898" name="Freeform 242"/>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899" name="Freeform 243"/>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00" name="Freeform 244"/>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01" name="Freeform 245"/>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8902" name="Freeform 246"/>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8903" name="Freeform 247"/>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8904" name="Freeform 248"/>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8905" name="Freeform 249"/>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8906" name="Line 250"/>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4038907" name="Line 251"/>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4039183" name="Group 252"/>
            <p:cNvGrpSpPr>
              <a:grpSpLocks/>
            </p:cNvGrpSpPr>
            <p:nvPr/>
          </p:nvGrpSpPr>
          <p:grpSpPr bwMode="auto">
            <a:xfrm>
              <a:off x="2060" y="2817"/>
              <a:ext cx="89" cy="172"/>
              <a:chOff x="3011" y="2974"/>
              <a:chExt cx="202" cy="392"/>
            </a:xfrm>
          </p:grpSpPr>
          <p:grpSp>
            <p:nvGrpSpPr>
              <p:cNvPr id="4039184" name="Group 253"/>
              <p:cNvGrpSpPr>
                <a:grpSpLocks/>
              </p:cNvGrpSpPr>
              <p:nvPr/>
            </p:nvGrpSpPr>
            <p:grpSpPr bwMode="auto">
              <a:xfrm>
                <a:off x="3019" y="2974"/>
                <a:ext cx="194" cy="252"/>
                <a:chOff x="1554" y="1528"/>
                <a:chExt cx="479" cy="887"/>
              </a:xfrm>
            </p:grpSpPr>
            <p:sp>
              <p:nvSpPr>
                <p:cNvPr id="4038910" name="Freeform 254"/>
                <p:cNvSpPr>
                  <a:spLocks/>
                </p:cNvSpPr>
                <p:nvPr/>
              </p:nvSpPr>
              <p:spPr bwMode="auto">
                <a:xfrm>
                  <a:off x="1554" y="1528"/>
                  <a:ext cx="479" cy="836"/>
                </a:xfrm>
                <a:custGeom>
                  <a:avLst/>
                  <a:gdLst/>
                  <a:ahLst/>
                  <a:cxnLst>
                    <a:cxn ang="0">
                      <a:pos x="417" y="125"/>
                    </a:cxn>
                    <a:cxn ang="0">
                      <a:pos x="417" y="437"/>
                    </a:cxn>
                    <a:cxn ang="0">
                      <a:pos x="479" y="561"/>
                    </a:cxn>
                    <a:cxn ang="0">
                      <a:pos x="417" y="561"/>
                    </a:cxn>
                    <a:cxn ang="0">
                      <a:pos x="479" y="624"/>
                    </a:cxn>
                    <a:cxn ang="0">
                      <a:pos x="417" y="686"/>
                    </a:cxn>
                    <a:cxn ang="0">
                      <a:pos x="414" y="836"/>
                    </a:cxn>
                    <a:cxn ang="0">
                      <a:pos x="0" y="812"/>
                    </a:cxn>
                    <a:cxn ang="0">
                      <a:pos x="43" y="561"/>
                    </a:cxn>
                    <a:cxn ang="0">
                      <a:pos x="43" y="499"/>
                    </a:cxn>
                    <a:cxn ang="0">
                      <a:pos x="106" y="125"/>
                    </a:cxn>
                    <a:cxn ang="0">
                      <a:pos x="168" y="0"/>
                    </a:cxn>
                    <a:cxn ang="0">
                      <a:pos x="292" y="0"/>
                    </a:cxn>
                    <a:cxn ang="0">
                      <a:pos x="355" y="62"/>
                    </a:cxn>
                    <a:cxn ang="0">
                      <a:pos x="417" y="125"/>
                    </a:cxn>
                  </a:cxnLst>
                  <a:rect l="0" t="0" r="r" b="b"/>
                  <a:pathLst>
                    <a:path w="479" h="836">
                      <a:moveTo>
                        <a:pt x="417" y="125"/>
                      </a:moveTo>
                      <a:lnTo>
                        <a:pt x="417" y="437"/>
                      </a:lnTo>
                      <a:lnTo>
                        <a:pt x="479" y="561"/>
                      </a:lnTo>
                      <a:lnTo>
                        <a:pt x="417" y="561"/>
                      </a:lnTo>
                      <a:lnTo>
                        <a:pt x="479" y="624"/>
                      </a:lnTo>
                      <a:lnTo>
                        <a:pt x="417" y="686"/>
                      </a:lnTo>
                      <a:lnTo>
                        <a:pt x="414" y="836"/>
                      </a:lnTo>
                      <a:lnTo>
                        <a:pt x="0" y="812"/>
                      </a:lnTo>
                      <a:lnTo>
                        <a:pt x="43" y="561"/>
                      </a:lnTo>
                      <a:lnTo>
                        <a:pt x="43" y="499"/>
                      </a:lnTo>
                      <a:lnTo>
                        <a:pt x="106" y="125"/>
                      </a:lnTo>
                      <a:lnTo>
                        <a:pt x="168" y="0"/>
                      </a:lnTo>
                      <a:lnTo>
                        <a:pt x="292" y="0"/>
                      </a:lnTo>
                      <a:lnTo>
                        <a:pt x="355" y="62"/>
                      </a:lnTo>
                      <a:lnTo>
                        <a:pt x="417" y="125"/>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4038911" name="Freeform 255"/>
                <p:cNvSpPr>
                  <a:spLocks/>
                </p:cNvSpPr>
                <p:nvPr/>
              </p:nvSpPr>
              <p:spPr bwMode="auto">
                <a:xfrm>
                  <a:off x="1554" y="2250"/>
                  <a:ext cx="416" cy="165"/>
                </a:xfrm>
                <a:custGeom>
                  <a:avLst/>
                  <a:gdLst/>
                  <a:ahLst/>
                  <a:cxnLst>
                    <a:cxn ang="0">
                      <a:pos x="384" y="54"/>
                    </a:cxn>
                    <a:cxn ang="0">
                      <a:pos x="348" y="25"/>
                    </a:cxn>
                    <a:cxn ang="0">
                      <a:pos x="210" y="0"/>
                    </a:cxn>
                    <a:cxn ang="0">
                      <a:pos x="93" y="12"/>
                    </a:cxn>
                    <a:cxn ang="0">
                      <a:pos x="0" y="96"/>
                    </a:cxn>
                    <a:cxn ang="0">
                      <a:pos x="48" y="144"/>
                    </a:cxn>
                    <a:cxn ang="0">
                      <a:pos x="201" y="165"/>
                    </a:cxn>
                    <a:cxn ang="0">
                      <a:pos x="390" y="135"/>
                    </a:cxn>
                    <a:cxn ang="0">
                      <a:pos x="410" y="88"/>
                    </a:cxn>
                  </a:cxnLst>
                  <a:rect l="0" t="0" r="r" b="b"/>
                  <a:pathLst>
                    <a:path w="410" h="165">
                      <a:moveTo>
                        <a:pt x="384" y="54"/>
                      </a:moveTo>
                      <a:lnTo>
                        <a:pt x="348" y="25"/>
                      </a:lnTo>
                      <a:lnTo>
                        <a:pt x="210" y="0"/>
                      </a:lnTo>
                      <a:lnTo>
                        <a:pt x="93" y="12"/>
                      </a:lnTo>
                      <a:lnTo>
                        <a:pt x="0" y="96"/>
                      </a:lnTo>
                      <a:lnTo>
                        <a:pt x="48" y="144"/>
                      </a:lnTo>
                      <a:lnTo>
                        <a:pt x="201" y="165"/>
                      </a:lnTo>
                      <a:lnTo>
                        <a:pt x="390" y="135"/>
                      </a:lnTo>
                      <a:lnTo>
                        <a:pt x="410" y="88"/>
                      </a:lnTo>
                    </a:path>
                  </a:pathLst>
                </a:custGeom>
                <a:solidFill>
                  <a:srgbClr val="1E5C3D"/>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8912" name="Freeform 256"/>
              <p:cNvSpPr>
                <a:spLocks/>
              </p:cNvSpPr>
              <p:nvPr/>
            </p:nvSpPr>
            <p:spPr bwMode="auto">
              <a:xfrm rot="-796212">
                <a:off x="3120" y="3206"/>
                <a:ext cx="80" cy="97"/>
              </a:xfrm>
              <a:custGeom>
                <a:avLst/>
                <a:gdLst/>
                <a:ahLst/>
                <a:cxnLst>
                  <a:cxn ang="0">
                    <a:pos x="36" y="0"/>
                  </a:cxn>
                  <a:cxn ang="0">
                    <a:pos x="136" y="50"/>
                  </a:cxn>
                  <a:cxn ang="0">
                    <a:pos x="197" y="174"/>
                  </a:cxn>
                  <a:cxn ang="0">
                    <a:pos x="197" y="236"/>
                  </a:cxn>
                  <a:cxn ang="0">
                    <a:pos x="159" y="237"/>
                  </a:cxn>
                  <a:cxn ang="0">
                    <a:pos x="141" y="216"/>
                  </a:cxn>
                  <a:cxn ang="0">
                    <a:pos x="136" y="174"/>
                  </a:cxn>
                  <a:cxn ang="0">
                    <a:pos x="69" y="93"/>
                  </a:cxn>
                  <a:cxn ang="0">
                    <a:pos x="12" y="50"/>
                  </a:cxn>
                  <a:cxn ang="0">
                    <a:pos x="0" y="12"/>
                  </a:cxn>
                </a:cxnLst>
                <a:rect l="0" t="0" r="r" b="b"/>
                <a:pathLst>
                  <a:path w="197" h="237">
                    <a:moveTo>
                      <a:pt x="36" y="0"/>
                    </a:moveTo>
                    <a:lnTo>
                      <a:pt x="136" y="50"/>
                    </a:lnTo>
                    <a:lnTo>
                      <a:pt x="197" y="174"/>
                    </a:lnTo>
                    <a:lnTo>
                      <a:pt x="197" y="236"/>
                    </a:lnTo>
                    <a:lnTo>
                      <a:pt x="159" y="237"/>
                    </a:lnTo>
                    <a:lnTo>
                      <a:pt x="141" y="216"/>
                    </a:lnTo>
                    <a:lnTo>
                      <a:pt x="136" y="174"/>
                    </a:lnTo>
                    <a:lnTo>
                      <a:pt x="69" y="93"/>
                    </a:lnTo>
                    <a:lnTo>
                      <a:pt x="12" y="50"/>
                    </a:lnTo>
                    <a:lnTo>
                      <a:pt x="0" y="12"/>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4038913" name="Freeform 257"/>
              <p:cNvSpPr>
                <a:spLocks/>
              </p:cNvSpPr>
              <p:nvPr/>
            </p:nvSpPr>
            <p:spPr bwMode="auto">
              <a:xfrm>
                <a:off x="3011" y="3187"/>
                <a:ext cx="160" cy="179"/>
              </a:xfrm>
              <a:custGeom>
                <a:avLst/>
                <a:gdLst/>
                <a:ahLst/>
                <a:cxnLst>
                  <a:cxn ang="0">
                    <a:pos x="169" y="0"/>
                  </a:cxn>
                  <a:cxn ang="0">
                    <a:pos x="247" y="3"/>
                  </a:cxn>
                  <a:cxn ang="0">
                    <a:pos x="313" y="30"/>
                  </a:cxn>
                  <a:cxn ang="0">
                    <a:pos x="376" y="93"/>
                  </a:cxn>
                  <a:cxn ang="0">
                    <a:pos x="394" y="201"/>
                  </a:cxn>
                  <a:cxn ang="0">
                    <a:pos x="388" y="360"/>
                  </a:cxn>
                  <a:cxn ang="0">
                    <a:pos x="370" y="405"/>
                  </a:cxn>
                  <a:cxn ang="0">
                    <a:pos x="331" y="408"/>
                  </a:cxn>
                  <a:cxn ang="0">
                    <a:pos x="316" y="348"/>
                  </a:cxn>
                  <a:cxn ang="0">
                    <a:pos x="310" y="222"/>
                  </a:cxn>
                  <a:cxn ang="0">
                    <a:pos x="277" y="147"/>
                  </a:cxn>
                  <a:cxn ang="0">
                    <a:pos x="271" y="240"/>
                  </a:cxn>
                  <a:cxn ang="0">
                    <a:pos x="265" y="366"/>
                  </a:cxn>
                  <a:cxn ang="0">
                    <a:pos x="253" y="441"/>
                  </a:cxn>
                  <a:cxn ang="0">
                    <a:pos x="211" y="438"/>
                  </a:cxn>
                  <a:cxn ang="0">
                    <a:pos x="199" y="378"/>
                  </a:cxn>
                  <a:cxn ang="0">
                    <a:pos x="193" y="216"/>
                  </a:cxn>
                  <a:cxn ang="0">
                    <a:pos x="169" y="150"/>
                  </a:cxn>
                  <a:cxn ang="0">
                    <a:pos x="157" y="195"/>
                  </a:cxn>
                  <a:cxn ang="0">
                    <a:pos x="157" y="399"/>
                  </a:cxn>
                  <a:cxn ang="0">
                    <a:pos x="151" y="426"/>
                  </a:cxn>
                  <a:cxn ang="0">
                    <a:pos x="118" y="435"/>
                  </a:cxn>
                  <a:cxn ang="0">
                    <a:pos x="97" y="402"/>
                  </a:cxn>
                  <a:cxn ang="0">
                    <a:pos x="85" y="201"/>
                  </a:cxn>
                  <a:cxn ang="0">
                    <a:pos x="63" y="155"/>
                  </a:cxn>
                  <a:cxn ang="0">
                    <a:pos x="58" y="348"/>
                  </a:cxn>
                  <a:cxn ang="0">
                    <a:pos x="46" y="396"/>
                  </a:cxn>
                  <a:cxn ang="0">
                    <a:pos x="19" y="384"/>
                  </a:cxn>
                  <a:cxn ang="0">
                    <a:pos x="0" y="342"/>
                  </a:cxn>
                  <a:cxn ang="0">
                    <a:pos x="0" y="155"/>
                  </a:cxn>
                  <a:cxn ang="0">
                    <a:pos x="49" y="69"/>
                  </a:cxn>
                  <a:cxn ang="0">
                    <a:pos x="103" y="30"/>
                  </a:cxn>
                  <a:cxn ang="0">
                    <a:pos x="172" y="3"/>
                  </a:cxn>
                </a:cxnLst>
                <a:rect l="0" t="0" r="r" b="b"/>
                <a:pathLst>
                  <a:path w="394" h="441">
                    <a:moveTo>
                      <a:pt x="169" y="0"/>
                    </a:moveTo>
                    <a:lnTo>
                      <a:pt x="247" y="3"/>
                    </a:lnTo>
                    <a:lnTo>
                      <a:pt x="313" y="30"/>
                    </a:lnTo>
                    <a:lnTo>
                      <a:pt x="376" y="93"/>
                    </a:lnTo>
                    <a:lnTo>
                      <a:pt x="394" y="201"/>
                    </a:lnTo>
                    <a:lnTo>
                      <a:pt x="388" y="360"/>
                    </a:lnTo>
                    <a:lnTo>
                      <a:pt x="370" y="405"/>
                    </a:lnTo>
                    <a:lnTo>
                      <a:pt x="331" y="408"/>
                    </a:lnTo>
                    <a:lnTo>
                      <a:pt x="316" y="348"/>
                    </a:lnTo>
                    <a:lnTo>
                      <a:pt x="310" y="222"/>
                    </a:lnTo>
                    <a:lnTo>
                      <a:pt x="277" y="147"/>
                    </a:lnTo>
                    <a:lnTo>
                      <a:pt x="271" y="240"/>
                    </a:lnTo>
                    <a:lnTo>
                      <a:pt x="265" y="366"/>
                    </a:lnTo>
                    <a:lnTo>
                      <a:pt x="253" y="441"/>
                    </a:lnTo>
                    <a:lnTo>
                      <a:pt x="211" y="438"/>
                    </a:lnTo>
                    <a:lnTo>
                      <a:pt x="199" y="378"/>
                    </a:lnTo>
                    <a:lnTo>
                      <a:pt x="193" y="216"/>
                    </a:lnTo>
                    <a:lnTo>
                      <a:pt x="169" y="150"/>
                    </a:lnTo>
                    <a:lnTo>
                      <a:pt x="157" y="195"/>
                    </a:lnTo>
                    <a:lnTo>
                      <a:pt x="157" y="399"/>
                    </a:lnTo>
                    <a:lnTo>
                      <a:pt x="151" y="426"/>
                    </a:lnTo>
                    <a:lnTo>
                      <a:pt x="118" y="435"/>
                    </a:lnTo>
                    <a:lnTo>
                      <a:pt x="97" y="402"/>
                    </a:lnTo>
                    <a:lnTo>
                      <a:pt x="85" y="201"/>
                    </a:lnTo>
                    <a:lnTo>
                      <a:pt x="63" y="155"/>
                    </a:lnTo>
                    <a:lnTo>
                      <a:pt x="58" y="348"/>
                    </a:lnTo>
                    <a:lnTo>
                      <a:pt x="46" y="396"/>
                    </a:lnTo>
                    <a:lnTo>
                      <a:pt x="19" y="384"/>
                    </a:lnTo>
                    <a:lnTo>
                      <a:pt x="0" y="342"/>
                    </a:lnTo>
                    <a:lnTo>
                      <a:pt x="0" y="155"/>
                    </a:lnTo>
                    <a:lnTo>
                      <a:pt x="49" y="69"/>
                    </a:lnTo>
                    <a:lnTo>
                      <a:pt x="103" y="30"/>
                    </a:lnTo>
                    <a:lnTo>
                      <a:pt x="172" y="3"/>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4039185" name="Group 258"/>
          <p:cNvGrpSpPr>
            <a:grpSpLocks/>
          </p:cNvGrpSpPr>
          <p:nvPr/>
        </p:nvGrpSpPr>
        <p:grpSpPr bwMode="auto">
          <a:xfrm>
            <a:off x="2905125" y="1338263"/>
            <a:ext cx="914400" cy="862012"/>
            <a:chOff x="4486" y="2403"/>
            <a:chExt cx="863" cy="813"/>
          </a:xfrm>
        </p:grpSpPr>
        <p:grpSp>
          <p:nvGrpSpPr>
            <p:cNvPr id="4039186" name="Group 259"/>
            <p:cNvGrpSpPr>
              <a:grpSpLocks/>
            </p:cNvGrpSpPr>
            <p:nvPr/>
          </p:nvGrpSpPr>
          <p:grpSpPr bwMode="auto">
            <a:xfrm>
              <a:off x="4548" y="2403"/>
              <a:ext cx="390" cy="585"/>
              <a:chOff x="2952" y="1189"/>
              <a:chExt cx="1113" cy="1669"/>
            </a:xfrm>
          </p:grpSpPr>
          <p:grpSp>
            <p:nvGrpSpPr>
              <p:cNvPr id="4039187" name="Group 260"/>
              <p:cNvGrpSpPr>
                <a:grpSpLocks/>
              </p:cNvGrpSpPr>
              <p:nvPr/>
            </p:nvGrpSpPr>
            <p:grpSpPr bwMode="auto">
              <a:xfrm>
                <a:off x="3145" y="1625"/>
                <a:ext cx="597" cy="1233"/>
                <a:chOff x="3145" y="1625"/>
                <a:chExt cx="597" cy="1233"/>
              </a:xfrm>
            </p:grpSpPr>
            <p:sp>
              <p:nvSpPr>
                <p:cNvPr id="4038917" name="Freeform 261"/>
                <p:cNvSpPr>
                  <a:spLocks/>
                </p:cNvSpPr>
                <p:nvPr/>
              </p:nvSpPr>
              <p:spPr bwMode="auto">
                <a:xfrm>
                  <a:off x="3145" y="1625"/>
                  <a:ext cx="509" cy="439"/>
                </a:xfrm>
                <a:custGeom>
                  <a:avLst/>
                  <a:gdLst/>
                  <a:ahLst/>
                  <a:cxnLst>
                    <a:cxn ang="0">
                      <a:pos x="120" y="0"/>
                    </a:cxn>
                    <a:cxn ang="0">
                      <a:pos x="128" y="48"/>
                    </a:cxn>
                    <a:cxn ang="0">
                      <a:pos x="136" y="72"/>
                    </a:cxn>
                    <a:cxn ang="0">
                      <a:pos x="168" y="128"/>
                    </a:cxn>
                    <a:cxn ang="0">
                      <a:pos x="96" y="144"/>
                    </a:cxn>
                    <a:cxn ang="0">
                      <a:pos x="32" y="128"/>
                    </a:cxn>
                    <a:cxn ang="0">
                      <a:pos x="0" y="96"/>
                    </a:cxn>
                    <a:cxn ang="0">
                      <a:pos x="40" y="48"/>
                    </a:cxn>
                    <a:cxn ang="0">
                      <a:pos x="48" y="8"/>
                    </a:cxn>
                    <a:cxn ang="0">
                      <a:pos x="120" y="0"/>
                    </a:cxn>
                  </a:cxnLst>
                  <a:rect l="0" t="0" r="r" b="b"/>
                  <a:pathLst>
                    <a:path w="169" h="145">
                      <a:moveTo>
                        <a:pt x="120" y="0"/>
                      </a:moveTo>
                      <a:lnTo>
                        <a:pt x="128" y="48"/>
                      </a:lnTo>
                      <a:lnTo>
                        <a:pt x="136" y="72"/>
                      </a:lnTo>
                      <a:lnTo>
                        <a:pt x="168" y="128"/>
                      </a:lnTo>
                      <a:lnTo>
                        <a:pt x="96" y="144"/>
                      </a:lnTo>
                      <a:lnTo>
                        <a:pt x="32" y="128"/>
                      </a:lnTo>
                      <a:lnTo>
                        <a:pt x="0" y="96"/>
                      </a:lnTo>
                      <a:lnTo>
                        <a:pt x="40" y="48"/>
                      </a:lnTo>
                      <a:lnTo>
                        <a:pt x="48" y="8"/>
                      </a:lnTo>
                      <a:lnTo>
                        <a:pt x="12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4038918" name="Rectangle 262"/>
                <p:cNvSpPr>
                  <a:spLocks noChangeArrowheads="1"/>
                </p:cNvSpPr>
                <p:nvPr/>
              </p:nvSpPr>
              <p:spPr bwMode="auto">
                <a:xfrm>
                  <a:off x="3291" y="2520"/>
                  <a:ext cx="451" cy="338"/>
                </a:xfrm>
                <a:prstGeom prst="rect">
                  <a:avLst/>
                </a:prstGeom>
                <a:solidFill>
                  <a:srgbClr val="000000"/>
                </a:solidFill>
                <a:ln w="6350">
                  <a:solidFill>
                    <a:srgbClr val="000000"/>
                  </a:solidFill>
                  <a:miter lim="800000"/>
                  <a:headEnd/>
                  <a:tailEnd/>
                </a:ln>
                <a:effectLst/>
              </p:spPr>
              <p:txBody>
                <a:bodyPr wrap="none" anchor="ctr"/>
                <a:lstStyle/>
                <a:p>
                  <a:endParaRPr lang="ru-RU"/>
                </a:p>
              </p:txBody>
            </p:sp>
            <p:sp>
              <p:nvSpPr>
                <p:cNvPr id="4038919" name="Freeform 263"/>
                <p:cNvSpPr>
                  <a:spLocks/>
                </p:cNvSpPr>
                <p:nvPr/>
              </p:nvSpPr>
              <p:spPr bwMode="auto">
                <a:xfrm>
                  <a:off x="3218" y="1796"/>
                  <a:ext cx="436" cy="799"/>
                </a:xfrm>
                <a:custGeom>
                  <a:avLst/>
                  <a:gdLst/>
                  <a:ahLst/>
                  <a:cxnLst>
                    <a:cxn ang="0">
                      <a:pos x="0" y="0"/>
                    </a:cxn>
                    <a:cxn ang="0">
                      <a:pos x="24" y="24"/>
                    </a:cxn>
                    <a:cxn ang="0">
                      <a:pos x="48" y="32"/>
                    </a:cxn>
                    <a:cxn ang="0">
                      <a:pos x="64" y="32"/>
                    </a:cxn>
                    <a:cxn ang="0">
                      <a:pos x="88" y="32"/>
                    </a:cxn>
                    <a:cxn ang="0">
                      <a:pos x="104" y="16"/>
                    </a:cxn>
                    <a:cxn ang="0">
                      <a:pos x="120" y="0"/>
                    </a:cxn>
                    <a:cxn ang="0">
                      <a:pos x="136" y="160"/>
                    </a:cxn>
                    <a:cxn ang="0">
                      <a:pos x="144" y="256"/>
                    </a:cxn>
                    <a:cxn ang="0">
                      <a:pos x="48" y="264"/>
                    </a:cxn>
                    <a:cxn ang="0">
                      <a:pos x="0" y="0"/>
                    </a:cxn>
                  </a:cxnLst>
                  <a:rect l="0" t="0" r="r" b="b"/>
                  <a:pathLst>
                    <a:path w="145" h="265">
                      <a:moveTo>
                        <a:pt x="0" y="0"/>
                      </a:moveTo>
                      <a:lnTo>
                        <a:pt x="24" y="24"/>
                      </a:lnTo>
                      <a:lnTo>
                        <a:pt x="48" y="32"/>
                      </a:lnTo>
                      <a:lnTo>
                        <a:pt x="64" y="32"/>
                      </a:lnTo>
                      <a:lnTo>
                        <a:pt x="88" y="32"/>
                      </a:lnTo>
                      <a:lnTo>
                        <a:pt x="104" y="16"/>
                      </a:lnTo>
                      <a:lnTo>
                        <a:pt x="120" y="0"/>
                      </a:lnTo>
                      <a:lnTo>
                        <a:pt x="136" y="160"/>
                      </a:lnTo>
                      <a:lnTo>
                        <a:pt x="144" y="256"/>
                      </a:lnTo>
                      <a:lnTo>
                        <a:pt x="48" y="264"/>
                      </a:lnTo>
                      <a:lnTo>
                        <a:pt x="0" y="0"/>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9188" name="Group 264"/>
              <p:cNvGrpSpPr>
                <a:grpSpLocks/>
              </p:cNvGrpSpPr>
              <p:nvPr/>
            </p:nvGrpSpPr>
            <p:grpSpPr bwMode="auto">
              <a:xfrm>
                <a:off x="2952" y="1767"/>
                <a:ext cx="1113" cy="996"/>
                <a:chOff x="2952" y="1767"/>
                <a:chExt cx="1113" cy="996"/>
              </a:xfrm>
            </p:grpSpPr>
            <p:sp>
              <p:nvSpPr>
                <p:cNvPr id="4038921" name="Freeform 265"/>
                <p:cNvSpPr>
                  <a:spLocks/>
                </p:cNvSpPr>
                <p:nvPr/>
              </p:nvSpPr>
              <p:spPr bwMode="auto">
                <a:xfrm>
                  <a:off x="3531" y="1771"/>
                  <a:ext cx="338" cy="941"/>
                </a:xfrm>
                <a:custGeom>
                  <a:avLst/>
                  <a:gdLst/>
                  <a:ahLst/>
                  <a:cxnLst>
                    <a:cxn ang="0">
                      <a:pos x="0" y="0"/>
                    </a:cxn>
                    <a:cxn ang="0">
                      <a:pos x="121" y="24"/>
                    </a:cxn>
                    <a:cxn ang="0">
                      <a:pos x="233" y="40"/>
                    </a:cxn>
                    <a:cxn ang="0">
                      <a:pos x="272" y="32"/>
                    </a:cxn>
                    <a:cxn ang="0">
                      <a:pos x="294" y="50"/>
                    </a:cxn>
                    <a:cxn ang="0">
                      <a:pos x="314" y="72"/>
                    </a:cxn>
                    <a:cxn ang="0">
                      <a:pos x="338" y="362"/>
                    </a:cxn>
                    <a:cxn ang="0">
                      <a:pos x="314" y="555"/>
                    </a:cxn>
                    <a:cxn ang="0">
                      <a:pos x="266" y="796"/>
                    </a:cxn>
                    <a:cxn ang="0">
                      <a:pos x="314" y="917"/>
                    </a:cxn>
                    <a:cxn ang="0">
                      <a:pos x="121" y="941"/>
                    </a:cxn>
                    <a:cxn ang="0">
                      <a:pos x="72" y="724"/>
                    </a:cxn>
                    <a:cxn ang="0">
                      <a:pos x="0" y="0"/>
                    </a:cxn>
                  </a:cxnLst>
                  <a:rect l="0" t="0" r="r" b="b"/>
                  <a:pathLst>
                    <a:path w="338" h="941">
                      <a:moveTo>
                        <a:pt x="0" y="0"/>
                      </a:moveTo>
                      <a:lnTo>
                        <a:pt x="121" y="24"/>
                      </a:lnTo>
                      <a:lnTo>
                        <a:pt x="233" y="40"/>
                      </a:lnTo>
                      <a:lnTo>
                        <a:pt x="272" y="32"/>
                      </a:lnTo>
                      <a:lnTo>
                        <a:pt x="294" y="50"/>
                      </a:lnTo>
                      <a:lnTo>
                        <a:pt x="314" y="72"/>
                      </a:lnTo>
                      <a:lnTo>
                        <a:pt x="338" y="362"/>
                      </a:lnTo>
                      <a:lnTo>
                        <a:pt x="314" y="555"/>
                      </a:lnTo>
                      <a:lnTo>
                        <a:pt x="266" y="796"/>
                      </a:lnTo>
                      <a:lnTo>
                        <a:pt x="314" y="917"/>
                      </a:lnTo>
                      <a:lnTo>
                        <a:pt x="121" y="941"/>
                      </a:lnTo>
                      <a:lnTo>
                        <a:pt x="72" y="724"/>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4038922" name="Freeform 266"/>
                <p:cNvSpPr>
                  <a:spLocks/>
                </p:cNvSpPr>
                <p:nvPr/>
              </p:nvSpPr>
              <p:spPr bwMode="auto">
                <a:xfrm>
                  <a:off x="2952" y="1771"/>
                  <a:ext cx="534" cy="992"/>
                </a:xfrm>
                <a:custGeom>
                  <a:avLst/>
                  <a:gdLst/>
                  <a:ahLst/>
                  <a:cxnLst>
                    <a:cxn ang="0">
                      <a:pos x="96" y="40"/>
                    </a:cxn>
                    <a:cxn ang="0">
                      <a:pos x="104" y="0"/>
                    </a:cxn>
                    <a:cxn ang="0">
                      <a:pos x="32" y="24"/>
                    </a:cxn>
                    <a:cxn ang="0">
                      <a:pos x="16" y="24"/>
                    </a:cxn>
                    <a:cxn ang="0">
                      <a:pos x="0" y="32"/>
                    </a:cxn>
                    <a:cxn ang="0">
                      <a:pos x="0" y="48"/>
                    </a:cxn>
                    <a:cxn ang="0">
                      <a:pos x="16" y="104"/>
                    </a:cxn>
                    <a:cxn ang="0">
                      <a:pos x="56" y="192"/>
                    </a:cxn>
                    <a:cxn ang="0">
                      <a:pos x="80" y="248"/>
                    </a:cxn>
                    <a:cxn ang="0">
                      <a:pos x="72" y="296"/>
                    </a:cxn>
                    <a:cxn ang="0">
                      <a:pos x="64" y="328"/>
                    </a:cxn>
                    <a:cxn ang="0">
                      <a:pos x="136" y="328"/>
                    </a:cxn>
                    <a:cxn ang="0">
                      <a:pos x="176" y="320"/>
                    </a:cxn>
                    <a:cxn ang="0">
                      <a:pos x="168" y="240"/>
                    </a:cxn>
                    <a:cxn ang="0">
                      <a:pos x="96" y="40"/>
                    </a:cxn>
                  </a:cxnLst>
                  <a:rect l="0" t="0" r="r" b="b"/>
                  <a:pathLst>
                    <a:path w="177" h="329">
                      <a:moveTo>
                        <a:pt x="96" y="40"/>
                      </a:moveTo>
                      <a:lnTo>
                        <a:pt x="104" y="0"/>
                      </a:lnTo>
                      <a:lnTo>
                        <a:pt x="32" y="24"/>
                      </a:lnTo>
                      <a:lnTo>
                        <a:pt x="16" y="24"/>
                      </a:lnTo>
                      <a:lnTo>
                        <a:pt x="0" y="32"/>
                      </a:lnTo>
                      <a:lnTo>
                        <a:pt x="0" y="48"/>
                      </a:lnTo>
                      <a:lnTo>
                        <a:pt x="16" y="104"/>
                      </a:lnTo>
                      <a:lnTo>
                        <a:pt x="56" y="192"/>
                      </a:lnTo>
                      <a:lnTo>
                        <a:pt x="80" y="248"/>
                      </a:lnTo>
                      <a:lnTo>
                        <a:pt x="72" y="296"/>
                      </a:lnTo>
                      <a:lnTo>
                        <a:pt x="64" y="328"/>
                      </a:lnTo>
                      <a:lnTo>
                        <a:pt x="136" y="328"/>
                      </a:lnTo>
                      <a:lnTo>
                        <a:pt x="176" y="320"/>
                      </a:lnTo>
                      <a:lnTo>
                        <a:pt x="168" y="240"/>
                      </a:lnTo>
                      <a:lnTo>
                        <a:pt x="96" y="4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4038923" name="Freeform 267"/>
                <p:cNvSpPr>
                  <a:spLocks/>
                </p:cNvSpPr>
                <p:nvPr/>
              </p:nvSpPr>
              <p:spPr bwMode="auto">
                <a:xfrm>
                  <a:off x="3822" y="1868"/>
                  <a:ext cx="243" cy="822"/>
                </a:xfrm>
                <a:custGeom>
                  <a:avLst/>
                  <a:gdLst/>
                  <a:ahLst/>
                  <a:cxnLst>
                    <a:cxn ang="0">
                      <a:pos x="8" y="0"/>
                    </a:cxn>
                    <a:cxn ang="0">
                      <a:pos x="32" y="48"/>
                    </a:cxn>
                    <a:cxn ang="0">
                      <a:pos x="40" y="56"/>
                    </a:cxn>
                    <a:cxn ang="0">
                      <a:pos x="40" y="80"/>
                    </a:cxn>
                    <a:cxn ang="0">
                      <a:pos x="48" y="80"/>
                    </a:cxn>
                    <a:cxn ang="0">
                      <a:pos x="56" y="104"/>
                    </a:cxn>
                    <a:cxn ang="0">
                      <a:pos x="80" y="248"/>
                    </a:cxn>
                    <a:cxn ang="0">
                      <a:pos x="64" y="240"/>
                    </a:cxn>
                    <a:cxn ang="0">
                      <a:pos x="48" y="256"/>
                    </a:cxn>
                    <a:cxn ang="0">
                      <a:pos x="32" y="272"/>
                    </a:cxn>
                    <a:cxn ang="0">
                      <a:pos x="32" y="240"/>
                    </a:cxn>
                    <a:cxn ang="0">
                      <a:pos x="16" y="216"/>
                    </a:cxn>
                    <a:cxn ang="0">
                      <a:pos x="24" y="208"/>
                    </a:cxn>
                    <a:cxn ang="0">
                      <a:pos x="16" y="192"/>
                    </a:cxn>
                    <a:cxn ang="0">
                      <a:pos x="0" y="144"/>
                    </a:cxn>
                    <a:cxn ang="0">
                      <a:pos x="8" y="0"/>
                    </a:cxn>
                  </a:cxnLst>
                  <a:rect l="0" t="0" r="r" b="b"/>
                  <a:pathLst>
                    <a:path w="81" h="273">
                      <a:moveTo>
                        <a:pt x="8" y="0"/>
                      </a:moveTo>
                      <a:lnTo>
                        <a:pt x="32" y="48"/>
                      </a:lnTo>
                      <a:lnTo>
                        <a:pt x="40" y="56"/>
                      </a:lnTo>
                      <a:lnTo>
                        <a:pt x="40" y="80"/>
                      </a:lnTo>
                      <a:lnTo>
                        <a:pt x="48" y="80"/>
                      </a:lnTo>
                      <a:lnTo>
                        <a:pt x="56" y="104"/>
                      </a:lnTo>
                      <a:lnTo>
                        <a:pt x="80" y="248"/>
                      </a:lnTo>
                      <a:lnTo>
                        <a:pt x="64" y="240"/>
                      </a:lnTo>
                      <a:lnTo>
                        <a:pt x="48" y="256"/>
                      </a:lnTo>
                      <a:lnTo>
                        <a:pt x="32" y="272"/>
                      </a:lnTo>
                      <a:lnTo>
                        <a:pt x="32" y="240"/>
                      </a:lnTo>
                      <a:lnTo>
                        <a:pt x="16" y="216"/>
                      </a:lnTo>
                      <a:lnTo>
                        <a:pt x="24" y="208"/>
                      </a:lnTo>
                      <a:lnTo>
                        <a:pt x="16" y="192"/>
                      </a:lnTo>
                      <a:lnTo>
                        <a:pt x="0" y="144"/>
                      </a:lnTo>
                      <a:lnTo>
                        <a:pt x="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4038924" name="Freeform 268"/>
                <p:cNvSpPr>
                  <a:spLocks/>
                </p:cNvSpPr>
                <p:nvPr/>
              </p:nvSpPr>
              <p:spPr bwMode="auto">
                <a:xfrm>
                  <a:off x="3531" y="1771"/>
                  <a:ext cx="148" cy="726"/>
                </a:xfrm>
                <a:custGeom>
                  <a:avLst/>
                  <a:gdLst/>
                  <a:ahLst/>
                  <a:cxnLst>
                    <a:cxn ang="0">
                      <a:pos x="0" y="0"/>
                    </a:cxn>
                    <a:cxn ang="0">
                      <a:pos x="40" y="24"/>
                    </a:cxn>
                    <a:cxn ang="0">
                      <a:pos x="24" y="48"/>
                    </a:cxn>
                    <a:cxn ang="0">
                      <a:pos x="48" y="56"/>
                    </a:cxn>
                    <a:cxn ang="0">
                      <a:pos x="48" y="120"/>
                    </a:cxn>
                    <a:cxn ang="0">
                      <a:pos x="40" y="184"/>
                    </a:cxn>
                    <a:cxn ang="0">
                      <a:pos x="24" y="240"/>
                    </a:cxn>
                    <a:cxn ang="0">
                      <a:pos x="16" y="200"/>
                    </a:cxn>
                    <a:cxn ang="0">
                      <a:pos x="8" y="112"/>
                    </a:cxn>
                    <a:cxn ang="0">
                      <a:pos x="0" y="56"/>
                    </a:cxn>
                    <a:cxn ang="0">
                      <a:pos x="0" y="16"/>
                    </a:cxn>
                    <a:cxn ang="0">
                      <a:pos x="0" y="0"/>
                    </a:cxn>
                  </a:cxnLst>
                  <a:rect l="0" t="0" r="r" b="b"/>
                  <a:pathLst>
                    <a:path w="49" h="241">
                      <a:moveTo>
                        <a:pt x="0" y="0"/>
                      </a:moveTo>
                      <a:lnTo>
                        <a:pt x="40" y="24"/>
                      </a:lnTo>
                      <a:lnTo>
                        <a:pt x="24" y="48"/>
                      </a:lnTo>
                      <a:lnTo>
                        <a:pt x="48" y="56"/>
                      </a:lnTo>
                      <a:lnTo>
                        <a:pt x="48" y="120"/>
                      </a:lnTo>
                      <a:lnTo>
                        <a:pt x="40" y="184"/>
                      </a:lnTo>
                      <a:lnTo>
                        <a:pt x="24" y="240"/>
                      </a:lnTo>
                      <a:lnTo>
                        <a:pt x="16" y="200"/>
                      </a:lnTo>
                      <a:lnTo>
                        <a:pt x="8" y="112"/>
                      </a:lnTo>
                      <a:lnTo>
                        <a:pt x="0" y="56"/>
                      </a:lnTo>
                      <a:lnTo>
                        <a:pt x="0" y="16"/>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4038925" name="Freeform 269"/>
                <p:cNvSpPr>
                  <a:spLocks/>
                </p:cNvSpPr>
                <p:nvPr/>
              </p:nvSpPr>
              <p:spPr bwMode="auto">
                <a:xfrm>
                  <a:off x="3182" y="1767"/>
                  <a:ext cx="271" cy="759"/>
                </a:xfrm>
                <a:custGeom>
                  <a:avLst/>
                  <a:gdLst/>
                  <a:ahLst/>
                  <a:cxnLst>
                    <a:cxn ang="0">
                      <a:pos x="108" y="0"/>
                    </a:cxn>
                    <a:cxn ang="0">
                      <a:pos x="57" y="45"/>
                    </a:cxn>
                    <a:cxn ang="0">
                      <a:pos x="6" y="91"/>
                    </a:cxn>
                    <a:cxn ang="0">
                      <a:pos x="3" y="139"/>
                    </a:cxn>
                    <a:cxn ang="0">
                      <a:pos x="27" y="140"/>
                    </a:cxn>
                    <a:cxn ang="0">
                      <a:pos x="0" y="187"/>
                    </a:cxn>
                    <a:cxn ang="0">
                      <a:pos x="45" y="238"/>
                    </a:cxn>
                    <a:cxn ang="0">
                      <a:pos x="110" y="339"/>
                    </a:cxn>
                    <a:cxn ang="0">
                      <a:pos x="154" y="414"/>
                    </a:cxn>
                    <a:cxn ang="0">
                      <a:pos x="193" y="562"/>
                    </a:cxn>
                    <a:cxn ang="0">
                      <a:pos x="271" y="759"/>
                    </a:cxn>
                    <a:cxn ang="0">
                      <a:pos x="241" y="565"/>
                    </a:cxn>
                    <a:cxn ang="0">
                      <a:pos x="202" y="417"/>
                    </a:cxn>
                    <a:cxn ang="0">
                      <a:pos x="162" y="294"/>
                    </a:cxn>
                    <a:cxn ang="0">
                      <a:pos x="102" y="97"/>
                    </a:cxn>
                    <a:cxn ang="0">
                      <a:pos x="105" y="48"/>
                    </a:cxn>
                    <a:cxn ang="0">
                      <a:pos x="108" y="0"/>
                    </a:cxn>
                  </a:cxnLst>
                  <a:rect l="0" t="0" r="r" b="b"/>
                  <a:pathLst>
                    <a:path w="271" h="759">
                      <a:moveTo>
                        <a:pt x="108" y="0"/>
                      </a:moveTo>
                      <a:lnTo>
                        <a:pt x="57" y="45"/>
                      </a:lnTo>
                      <a:lnTo>
                        <a:pt x="6" y="91"/>
                      </a:lnTo>
                      <a:lnTo>
                        <a:pt x="3" y="139"/>
                      </a:lnTo>
                      <a:lnTo>
                        <a:pt x="27" y="140"/>
                      </a:lnTo>
                      <a:lnTo>
                        <a:pt x="0" y="187"/>
                      </a:lnTo>
                      <a:lnTo>
                        <a:pt x="45" y="238"/>
                      </a:lnTo>
                      <a:lnTo>
                        <a:pt x="110" y="339"/>
                      </a:lnTo>
                      <a:lnTo>
                        <a:pt x="154" y="414"/>
                      </a:lnTo>
                      <a:lnTo>
                        <a:pt x="193" y="562"/>
                      </a:lnTo>
                      <a:lnTo>
                        <a:pt x="271" y="759"/>
                      </a:lnTo>
                      <a:lnTo>
                        <a:pt x="241" y="565"/>
                      </a:lnTo>
                      <a:lnTo>
                        <a:pt x="202" y="417"/>
                      </a:lnTo>
                      <a:lnTo>
                        <a:pt x="162" y="294"/>
                      </a:lnTo>
                      <a:lnTo>
                        <a:pt x="102" y="97"/>
                      </a:lnTo>
                      <a:lnTo>
                        <a:pt x="105" y="48"/>
                      </a:lnTo>
                      <a:lnTo>
                        <a:pt x="10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9189" name="Group 270"/>
              <p:cNvGrpSpPr>
                <a:grpSpLocks/>
              </p:cNvGrpSpPr>
              <p:nvPr/>
            </p:nvGrpSpPr>
            <p:grpSpPr bwMode="auto">
              <a:xfrm>
                <a:off x="3046" y="1189"/>
                <a:ext cx="706" cy="774"/>
                <a:chOff x="3046" y="1189"/>
                <a:chExt cx="706" cy="774"/>
              </a:xfrm>
            </p:grpSpPr>
            <p:sp>
              <p:nvSpPr>
                <p:cNvPr id="4038927" name="Freeform 271"/>
                <p:cNvSpPr>
                  <a:spLocks/>
                </p:cNvSpPr>
                <p:nvPr/>
              </p:nvSpPr>
              <p:spPr bwMode="auto">
                <a:xfrm>
                  <a:off x="3047" y="1217"/>
                  <a:ext cx="702" cy="746"/>
                </a:xfrm>
                <a:custGeom>
                  <a:avLst/>
                  <a:gdLst/>
                  <a:ahLst/>
                  <a:cxnLst>
                    <a:cxn ang="0">
                      <a:pos x="339" y="0"/>
                    </a:cxn>
                    <a:cxn ang="0">
                      <a:pos x="387" y="0"/>
                    </a:cxn>
                    <a:cxn ang="0">
                      <a:pos x="436" y="24"/>
                    </a:cxn>
                    <a:cxn ang="0">
                      <a:pos x="508" y="48"/>
                    </a:cxn>
                    <a:cxn ang="0">
                      <a:pos x="533" y="96"/>
                    </a:cxn>
                    <a:cxn ang="0">
                      <a:pos x="557" y="120"/>
                    </a:cxn>
                    <a:cxn ang="0">
                      <a:pos x="581" y="168"/>
                    </a:cxn>
                    <a:cxn ang="0">
                      <a:pos x="605" y="241"/>
                    </a:cxn>
                    <a:cxn ang="0">
                      <a:pos x="605" y="313"/>
                    </a:cxn>
                    <a:cxn ang="0">
                      <a:pos x="629" y="385"/>
                    </a:cxn>
                    <a:cxn ang="0">
                      <a:pos x="629" y="433"/>
                    </a:cxn>
                    <a:cxn ang="0">
                      <a:pos x="654" y="481"/>
                    </a:cxn>
                    <a:cxn ang="0">
                      <a:pos x="678" y="538"/>
                    </a:cxn>
                    <a:cxn ang="0">
                      <a:pos x="661" y="532"/>
                    </a:cxn>
                    <a:cxn ang="0">
                      <a:pos x="688" y="571"/>
                    </a:cxn>
                    <a:cxn ang="0">
                      <a:pos x="702" y="602"/>
                    </a:cxn>
                    <a:cxn ang="0">
                      <a:pos x="688" y="639"/>
                    </a:cxn>
                    <a:cxn ang="0">
                      <a:pos x="654" y="674"/>
                    </a:cxn>
                    <a:cxn ang="0">
                      <a:pos x="672" y="630"/>
                    </a:cxn>
                    <a:cxn ang="0">
                      <a:pos x="648" y="637"/>
                    </a:cxn>
                    <a:cxn ang="0">
                      <a:pos x="645" y="619"/>
                    </a:cxn>
                    <a:cxn ang="0">
                      <a:pos x="627" y="597"/>
                    </a:cxn>
                    <a:cxn ang="0">
                      <a:pos x="605" y="602"/>
                    </a:cxn>
                    <a:cxn ang="0">
                      <a:pos x="615" y="643"/>
                    </a:cxn>
                    <a:cxn ang="0">
                      <a:pos x="609" y="688"/>
                    </a:cxn>
                    <a:cxn ang="0">
                      <a:pos x="581" y="746"/>
                    </a:cxn>
                    <a:cxn ang="0">
                      <a:pos x="582" y="675"/>
                    </a:cxn>
                    <a:cxn ang="0">
                      <a:pos x="557" y="698"/>
                    </a:cxn>
                    <a:cxn ang="0">
                      <a:pos x="565" y="661"/>
                    </a:cxn>
                    <a:cxn ang="0">
                      <a:pos x="549" y="636"/>
                    </a:cxn>
                    <a:cxn ang="0">
                      <a:pos x="493" y="618"/>
                    </a:cxn>
                    <a:cxn ang="0">
                      <a:pos x="460" y="589"/>
                    </a:cxn>
                    <a:cxn ang="0">
                      <a:pos x="436" y="478"/>
                    </a:cxn>
                    <a:cxn ang="0">
                      <a:pos x="242" y="505"/>
                    </a:cxn>
                    <a:cxn ang="0">
                      <a:pos x="242" y="578"/>
                    </a:cxn>
                    <a:cxn ang="0">
                      <a:pos x="218" y="626"/>
                    </a:cxn>
                    <a:cxn ang="0">
                      <a:pos x="171" y="675"/>
                    </a:cxn>
                    <a:cxn ang="0">
                      <a:pos x="157" y="721"/>
                    </a:cxn>
                    <a:cxn ang="0">
                      <a:pos x="145" y="698"/>
                    </a:cxn>
                    <a:cxn ang="0">
                      <a:pos x="145" y="674"/>
                    </a:cxn>
                    <a:cxn ang="0">
                      <a:pos x="126" y="691"/>
                    </a:cxn>
                    <a:cxn ang="0">
                      <a:pos x="121" y="722"/>
                    </a:cxn>
                    <a:cxn ang="0">
                      <a:pos x="90" y="685"/>
                    </a:cxn>
                    <a:cxn ang="0">
                      <a:pos x="73" y="626"/>
                    </a:cxn>
                    <a:cxn ang="0">
                      <a:pos x="0" y="626"/>
                    </a:cxn>
                    <a:cxn ang="0">
                      <a:pos x="24" y="578"/>
                    </a:cxn>
                    <a:cxn ang="0">
                      <a:pos x="24" y="505"/>
                    </a:cxn>
                    <a:cxn ang="0">
                      <a:pos x="24" y="433"/>
                    </a:cxn>
                    <a:cxn ang="0">
                      <a:pos x="48" y="337"/>
                    </a:cxn>
                    <a:cxn ang="0">
                      <a:pos x="48" y="265"/>
                    </a:cxn>
                    <a:cxn ang="0">
                      <a:pos x="73" y="193"/>
                    </a:cxn>
                    <a:cxn ang="0">
                      <a:pos x="97" y="144"/>
                    </a:cxn>
                    <a:cxn ang="0">
                      <a:pos x="121" y="96"/>
                    </a:cxn>
                    <a:cxn ang="0">
                      <a:pos x="169" y="48"/>
                    </a:cxn>
                    <a:cxn ang="0">
                      <a:pos x="194" y="24"/>
                    </a:cxn>
                    <a:cxn ang="0">
                      <a:pos x="266" y="24"/>
                    </a:cxn>
                    <a:cxn ang="0">
                      <a:pos x="315" y="0"/>
                    </a:cxn>
                    <a:cxn ang="0">
                      <a:pos x="339" y="0"/>
                    </a:cxn>
                  </a:cxnLst>
                  <a:rect l="0" t="0" r="r" b="b"/>
                  <a:pathLst>
                    <a:path w="702" h="746">
                      <a:moveTo>
                        <a:pt x="339" y="0"/>
                      </a:moveTo>
                      <a:lnTo>
                        <a:pt x="387" y="0"/>
                      </a:lnTo>
                      <a:lnTo>
                        <a:pt x="436" y="24"/>
                      </a:lnTo>
                      <a:lnTo>
                        <a:pt x="508" y="48"/>
                      </a:lnTo>
                      <a:lnTo>
                        <a:pt x="533" y="96"/>
                      </a:lnTo>
                      <a:lnTo>
                        <a:pt x="557" y="120"/>
                      </a:lnTo>
                      <a:lnTo>
                        <a:pt x="581" y="168"/>
                      </a:lnTo>
                      <a:lnTo>
                        <a:pt x="605" y="241"/>
                      </a:lnTo>
                      <a:lnTo>
                        <a:pt x="605" y="313"/>
                      </a:lnTo>
                      <a:lnTo>
                        <a:pt x="629" y="385"/>
                      </a:lnTo>
                      <a:lnTo>
                        <a:pt x="629" y="433"/>
                      </a:lnTo>
                      <a:lnTo>
                        <a:pt x="654" y="481"/>
                      </a:lnTo>
                      <a:lnTo>
                        <a:pt x="678" y="538"/>
                      </a:lnTo>
                      <a:lnTo>
                        <a:pt x="661" y="532"/>
                      </a:lnTo>
                      <a:lnTo>
                        <a:pt x="688" y="571"/>
                      </a:lnTo>
                      <a:lnTo>
                        <a:pt x="702" y="602"/>
                      </a:lnTo>
                      <a:lnTo>
                        <a:pt x="688" y="639"/>
                      </a:lnTo>
                      <a:lnTo>
                        <a:pt x="654" y="674"/>
                      </a:lnTo>
                      <a:lnTo>
                        <a:pt x="672" y="630"/>
                      </a:lnTo>
                      <a:lnTo>
                        <a:pt x="648" y="637"/>
                      </a:lnTo>
                      <a:lnTo>
                        <a:pt x="645" y="619"/>
                      </a:lnTo>
                      <a:lnTo>
                        <a:pt x="627" y="597"/>
                      </a:lnTo>
                      <a:lnTo>
                        <a:pt x="605" y="602"/>
                      </a:lnTo>
                      <a:lnTo>
                        <a:pt x="615" y="643"/>
                      </a:lnTo>
                      <a:lnTo>
                        <a:pt x="609" y="688"/>
                      </a:lnTo>
                      <a:lnTo>
                        <a:pt x="581" y="746"/>
                      </a:lnTo>
                      <a:lnTo>
                        <a:pt x="582" y="675"/>
                      </a:lnTo>
                      <a:lnTo>
                        <a:pt x="557" y="698"/>
                      </a:lnTo>
                      <a:lnTo>
                        <a:pt x="565" y="661"/>
                      </a:lnTo>
                      <a:lnTo>
                        <a:pt x="549" y="636"/>
                      </a:lnTo>
                      <a:lnTo>
                        <a:pt x="493" y="618"/>
                      </a:lnTo>
                      <a:lnTo>
                        <a:pt x="460" y="589"/>
                      </a:lnTo>
                      <a:lnTo>
                        <a:pt x="436" y="478"/>
                      </a:lnTo>
                      <a:lnTo>
                        <a:pt x="242" y="505"/>
                      </a:lnTo>
                      <a:lnTo>
                        <a:pt x="242" y="578"/>
                      </a:lnTo>
                      <a:lnTo>
                        <a:pt x="218" y="626"/>
                      </a:lnTo>
                      <a:lnTo>
                        <a:pt x="171" y="675"/>
                      </a:lnTo>
                      <a:lnTo>
                        <a:pt x="157" y="721"/>
                      </a:lnTo>
                      <a:lnTo>
                        <a:pt x="145" y="698"/>
                      </a:lnTo>
                      <a:lnTo>
                        <a:pt x="145" y="674"/>
                      </a:lnTo>
                      <a:lnTo>
                        <a:pt x="126" y="691"/>
                      </a:lnTo>
                      <a:lnTo>
                        <a:pt x="121" y="722"/>
                      </a:lnTo>
                      <a:lnTo>
                        <a:pt x="90" y="685"/>
                      </a:lnTo>
                      <a:lnTo>
                        <a:pt x="73" y="626"/>
                      </a:lnTo>
                      <a:lnTo>
                        <a:pt x="0" y="626"/>
                      </a:lnTo>
                      <a:lnTo>
                        <a:pt x="24" y="578"/>
                      </a:lnTo>
                      <a:lnTo>
                        <a:pt x="24" y="505"/>
                      </a:lnTo>
                      <a:lnTo>
                        <a:pt x="24" y="433"/>
                      </a:lnTo>
                      <a:lnTo>
                        <a:pt x="48" y="337"/>
                      </a:lnTo>
                      <a:lnTo>
                        <a:pt x="48" y="265"/>
                      </a:lnTo>
                      <a:lnTo>
                        <a:pt x="73" y="193"/>
                      </a:lnTo>
                      <a:lnTo>
                        <a:pt x="97" y="144"/>
                      </a:lnTo>
                      <a:lnTo>
                        <a:pt x="121" y="96"/>
                      </a:lnTo>
                      <a:lnTo>
                        <a:pt x="169" y="48"/>
                      </a:lnTo>
                      <a:lnTo>
                        <a:pt x="194" y="24"/>
                      </a:lnTo>
                      <a:lnTo>
                        <a:pt x="266" y="24"/>
                      </a:lnTo>
                      <a:lnTo>
                        <a:pt x="315" y="0"/>
                      </a:lnTo>
                      <a:lnTo>
                        <a:pt x="339"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9190" name="Group 272"/>
                <p:cNvGrpSpPr>
                  <a:grpSpLocks/>
                </p:cNvGrpSpPr>
                <p:nvPr/>
              </p:nvGrpSpPr>
              <p:grpSpPr bwMode="auto">
                <a:xfrm>
                  <a:off x="3046" y="1189"/>
                  <a:ext cx="706" cy="609"/>
                  <a:chOff x="3046" y="1189"/>
                  <a:chExt cx="706" cy="609"/>
                </a:xfrm>
              </p:grpSpPr>
              <p:grpSp>
                <p:nvGrpSpPr>
                  <p:cNvPr id="4039191" name="Group 273"/>
                  <p:cNvGrpSpPr>
                    <a:grpSpLocks/>
                  </p:cNvGrpSpPr>
                  <p:nvPr/>
                </p:nvGrpSpPr>
                <p:grpSpPr bwMode="auto">
                  <a:xfrm>
                    <a:off x="3218" y="1360"/>
                    <a:ext cx="313" cy="436"/>
                    <a:chOff x="3218" y="1360"/>
                    <a:chExt cx="313" cy="436"/>
                  </a:xfrm>
                </p:grpSpPr>
                <p:sp>
                  <p:nvSpPr>
                    <p:cNvPr id="4038930" name="Freeform 274"/>
                    <p:cNvSpPr>
                      <a:spLocks/>
                    </p:cNvSpPr>
                    <p:nvPr/>
                  </p:nvSpPr>
                  <p:spPr bwMode="auto">
                    <a:xfrm>
                      <a:off x="3218" y="1360"/>
                      <a:ext cx="313" cy="436"/>
                    </a:xfrm>
                    <a:custGeom>
                      <a:avLst/>
                      <a:gdLst/>
                      <a:ahLst/>
                      <a:cxnLst>
                        <a:cxn ang="0">
                          <a:pos x="72" y="0"/>
                        </a:cxn>
                        <a:cxn ang="0">
                          <a:pos x="24" y="48"/>
                        </a:cxn>
                        <a:cxn ang="0">
                          <a:pos x="0" y="121"/>
                        </a:cxn>
                        <a:cxn ang="0">
                          <a:pos x="12" y="151"/>
                        </a:cxn>
                        <a:cxn ang="0">
                          <a:pos x="0" y="194"/>
                        </a:cxn>
                        <a:cxn ang="0">
                          <a:pos x="24" y="291"/>
                        </a:cxn>
                        <a:cxn ang="0">
                          <a:pos x="63" y="370"/>
                        </a:cxn>
                        <a:cxn ang="0">
                          <a:pos x="96" y="409"/>
                        </a:cxn>
                        <a:cxn ang="0">
                          <a:pos x="133" y="436"/>
                        </a:cxn>
                        <a:cxn ang="0">
                          <a:pos x="202" y="436"/>
                        </a:cxn>
                        <a:cxn ang="0">
                          <a:pos x="241" y="409"/>
                        </a:cxn>
                        <a:cxn ang="0">
                          <a:pos x="264" y="373"/>
                        </a:cxn>
                        <a:cxn ang="0">
                          <a:pos x="304" y="295"/>
                        </a:cxn>
                        <a:cxn ang="0">
                          <a:pos x="313" y="194"/>
                        </a:cxn>
                        <a:cxn ang="0">
                          <a:pos x="289" y="121"/>
                        </a:cxn>
                        <a:cxn ang="0">
                          <a:pos x="265" y="24"/>
                        </a:cxn>
                        <a:cxn ang="0">
                          <a:pos x="169" y="0"/>
                        </a:cxn>
                        <a:cxn ang="0">
                          <a:pos x="72" y="0"/>
                        </a:cxn>
                      </a:cxnLst>
                      <a:rect l="0" t="0" r="r" b="b"/>
                      <a:pathLst>
                        <a:path w="313" h="436">
                          <a:moveTo>
                            <a:pt x="72" y="0"/>
                          </a:moveTo>
                          <a:lnTo>
                            <a:pt x="24" y="48"/>
                          </a:lnTo>
                          <a:lnTo>
                            <a:pt x="0" y="121"/>
                          </a:lnTo>
                          <a:lnTo>
                            <a:pt x="12" y="151"/>
                          </a:lnTo>
                          <a:lnTo>
                            <a:pt x="0" y="194"/>
                          </a:lnTo>
                          <a:lnTo>
                            <a:pt x="24" y="291"/>
                          </a:lnTo>
                          <a:lnTo>
                            <a:pt x="63" y="370"/>
                          </a:lnTo>
                          <a:lnTo>
                            <a:pt x="96" y="409"/>
                          </a:lnTo>
                          <a:lnTo>
                            <a:pt x="133" y="436"/>
                          </a:lnTo>
                          <a:lnTo>
                            <a:pt x="202" y="436"/>
                          </a:lnTo>
                          <a:lnTo>
                            <a:pt x="241" y="409"/>
                          </a:lnTo>
                          <a:lnTo>
                            <a:pt x="264" y="373"/>
                          </a:lnTo>
                          <a:lnTo>
                            <a:pt x="304" y="295"/>
                          </a:lnTo>
                          <a:lnTo>
                            <a:pt x="313" y="194"/>
                          </a:lnTo>
                          <a:lnTo>
                            <a:pt x="289" y="121"/>
                          </a:lnTo>
                          <a:lnTo>
                            <a:pt x="265" y="24"/>
                          </a:lnTo>
                          <a:lnTo>
                            <a:pt x="169" y="0"/>
                          </a:lnTo>
                          <a:lnTo>
                            <a:pt x="72"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9192" name="Group 275"/>
                    <p:cNvGrpSpPr>
                      <a:grpSpLocks/>
                    </p:cNvGrpSpPr>
                    <p:nvPr/>
                  </p:nvGrpSpPr>
                  <p:grpSpPr bwMode="auto">
                    <a:xfrm>
                      <a:off x="3248" y="1488"/>
                      <a:ext cx="267" cy="246"/>
                      <a:chOff x="3248" y="1488"/>
                      <a:chExt cx="267" cy="246"/>
                    </a:xfrm>
                  </p:grpSpPr>
                  <p:sp>
                    <p:nvSpPr>
                      <p:cNvPr id="4038932" name="Freeform 276"/>
                      <p:cNvSpPr>
                        <a:spLocks/>
                      </p:cNvSpPr>
                      <p:nvPr/>
                    </p:nvSpPr>
                    <p:spPr bwMode="auto">
                      <a:xfrm>
                        <a:off x="3401" y="1503"/>
                        <a:ext cx="27" cy="76"/>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4039193" name="Group 277"/>
                      <p:cNvGrpSpPr>
                        <a:grpSpLocks/>
                      </p:cNvGrpSpPr>
                      <p:nvPr/>
                    </p:nvGrpSpPr>
                    <p:grpSpPr bwMode="auto">
                      <a:xfrm>
                        <a:off x="3323" y="1672"/>
                        <a:ext cx="130" cy="62"/>
                        <a:chOff x="3323" y="1672"/>
                        <a:chExt cx="130" cy="62"/>
                      </a:xfrm>
                    </p:grpSpPr>
                    <p:sp>
                      <p:nvSpPr>
                        <p:cNvPr id="4038934" name="Freeform 278"/>
                        <p:cNvSpPr>
                          <a:spLocks/>
                        </p:cNvSpPr>
                        <p:nvPr/>
                      </p:nvSpPr>
                      <p:spPr bwMode="auto">
                        <a:xfrm>
                          <a:off x="3323" y="1672"/>
                          <a:ext cx="130" cy="62"/>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3300"/>
                        </a:solidFill>
                        <a:ln w="6350" cap="flat" cmpd="sng">
                          <a:solidFill>
                            <a:srgbClr val="000000"/>
                          </a:solidFill>
                          <a:prstDash val="solid"/>
                          <a:round/>
                          <a:headEnd/>
                          <a:tailEnd/>
                        </a:ln>
                        <a:effectLst/>
                      </p:spPr>
                      <p:txBody>
                        <a:bodyPr wrap="none" anchor="ctr"/>
                        <a:lstStyle/>
                        <a:p>
                          <a:endParaRPr lang="ru-RU"/>
                        </a:p>
                      </p:txBody>
                    </p:sp>
                    <p:sp>
                      <p:nvSpPr>
                        <p:cNvPr id="4038935" name="Freeform 279"/>
                        <p:cNvSpPr>
                          <a:spLocks/>
                        </p:cNvSpPr>
                        <p:nvPr/>
                      </p:nvSpPr>
                      <p:spPr bwMode="auto">
                        <a:xfrm>
                          <a:off x="3324" y="1683"/>
                          <a:ext cx="126" cy="33"/>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8936" name="Freeform 280"/>
                      <p:cNvSpPr>
                        <a:spLocks/>
                      </p:cNvSpPr>
                      <p:nvPr/>
                    </p:nvSpPr>
                    <p:spPr bwMode="auto">
                      <a:xfrm>
                        <a:off x="3367" y="1637"/>
                        <a:ext cx="41"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4039194" name="Group 281"/>
                      <p:cNvGrpSpPr>
                        <a:grpSpLocks/>
                      </p:cNvGrpSpPr>
                      <p:nvPr/>
                    </p:nvGrpSpPr>
                    <p:grpSpPr bwMode="auto">
                      <a:xfrm>
                        <a:off x="3268" y="1531"/>
                        <a:ext cx="81" cy="30"/>
                        <a:chOff x="3272" y="1527"/>
                        <a:chExt cx="81" cy="30"/>
                      </a:xfrm>
                    </p:grpSpPr>
                    <p:sp>
                      <p:nvSpPr>
                        <p:cNvPr id="4038938" name="Freeform 282"/>
                        <p:cNvSpPr>
                          <a:spLocks noChangeAspect="1"/>
                        </p:cNvSpPr>
                        <p:nvPr/>
                      </p:nvSpPr>
                      <p:spPr bwMode="auto">
                        <a:xfrm flipH="1">
                          <a:off x="3272"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4038939" name="Line 283"/>
                        <p:cNvSpPr>
                          <a:spLocks noChangeShapeType="1"/>
                        </p:cNvSpPr>
                        <p:nvPr/>
                      </p:nvSpPr>
                      <p:spPr bwMode="auto">
                        <a:xfrm flipH="1" flipV="1">
                          <a:off x="3285" y="1553"/>
                          <a:ext cx="48" cy="4"/>
                        </a:xfrm>
                        <a:prstGeom prst="line">
                          <a:avLst/>
                        </a:prstGeom>
                        <a:noFill/>
                        <a:ln w="6350">
                          <a:solidFill>
                            <a:srgbClr val="000000"/>
                          </a:solidFill>
                          <a:round/>
                          <a:headEnd/>
                          <a:tailEnd/>
                        </a:ln>
                        <a:effectLst/>
                      </p:spPr>
                      <p:txBody>
                        <a:bodyPr wrap="none" anchor="ctr"/>
                        <a:lstStyle/>
                        <a:p>
                          <a:endParaRPr lang="ru-RU"/>
                        </a:p>
                      </p:txBody>
                    </p:sp>
                  </p:grpSp>
                  <p:grpSp>
                    <p:nvGrpSpPr>
                      <p:cNvPr id="4039195" name="Group 284"/>
                      <p:cNvGrpSpPr>
                        <a:grpSpLocks/>
                      </p:cNvGrpSpPr>
                      <p:nvPr/>
                    </p:nvGrpSpPr>
                    <p:grpSpPr bwMode="auto">
                      <a:xfrm>
                        <a:off x="3417" y="1531"/>
                        <a:ext cx="81" cy="31"/>
                        <a:chOff x="3411" y="1527"/>
                        <a:chExt cx="81" cy="31"/>
                      </a:xfrm>
                    </p:grpSpPr>
                    <p:sp>
                      <p:nvSpPr>
                        <p:cNvPr id="4038941" name="Freeform 285"/>
                        <p:cNvSpPr>
                          <a:spLocks noChangeAspect="1"/>
                        </p:cNvSpPr>
                        <p:nvPr/>
                      </p:nvSpPr>
                      <p:spPr bwMode="auto">
                        <a:xfrm>
                          <a:off x="3411"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4038942" name="Line 286"/>
                        <p:cNvSpPr>
                          <a:spLocks noChangeShapeType="1"/>
                        </p:cNvSpPr>
                        <p:nvPr/>
                      </p:nvSpPr>
                      <p:spPr bwMode="auto">
                        <a:xfrm flipV="1">
                          <a:off x="3434" y="1551"/>
                          <a:ext cx="42" cy="7"/>
                        </a:xfrm>
                        <a:prstGeom prst="line">
                          <a:avLst/>
                        </a:prstGeom>
                        <a:noFill/>
                        <a:ln w="6350">
                          <a:solidFill>
                            <a:srgbClr val="000000"/>
                          </a:solidFill>
                          <a:round/>
                          <a:headEnd/>
                          <a:tailEnd/>
                        </a:ln>
                        <a:effectLst/>
                      </p:spPr>
                      <p:txBody>
                        <a:bodyPr wrap="none" anchor="ctr"/>
                        <a:lstStyle/>
                        <a:p>
                          <a:endParaRPr lang="ru-RU"/>
                        </a:p>
                      </p:txBody>
                    </p:sp>
                  </p:grpSp>
                  <p:sp>
                    <p:nvSpPr>
                      <p:cNvPr id="4038943" name="Freeform 287"/>
                      <p:cNvSpPr>
                        <a:spLocks/>
                      </p:cNvSpPr>
                      <p:nvPr/>
                    </p:nvSpPr>
                    <p:spPr bwMode="auto">
                      <a:xfrm>
                        <a:off x="3248"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sp>
                    <p:nvSpPr>
                      <p:cNvPr id="4038944" name="Freeform 288"/>
                      <p:cNvSpPr>
                        <a:spLocks/>
                      </p:cNvSpPr>
                      <p:nvPr/>
                    </p:nvSpPr>
                    <p:spPr bwMode="auto">
                      <a:xfrm flipH="1">
                        <a:off x="3397"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grpSp>
              </p:grpSp>
              <p:grpSp>
                <p:nvGrpSpPr>
                  <p:cNvPr id="4039196" name="Group 289"/>
                  <p:cNvGrpSpPr>
                    <a:grpSpLocks/>
                  </p:cNvGrpSpPr>
                  <p:nvPr/>
                </p:nvGrpSpPr>
                <p:grpSpPr bwMode="auto">
                  <a:xfrm>
                    <a:off x="3046" y="1189"/>
                    <a:ext cx="706" cy="609"/>
                    <a:chOff x="3046" y="1189"/>
                    <a:chExt cx="706" cy="609"/>
                  </a:xfrm>
                </p:grpSpPr>
                <p:sp>
                  <p:nvSpPr>
                    <p:cNvPr id="4038946" name="Freeform 290"/>
                    <p:cNvSpPr>
                      <a:spLocks/>
                    </p:cNvSpPr>
                    <p:nvPr/>
                  </p:nvSpPr>
                  <p:spPr bwMode="auto">
                    <a:xfrm>
                      <a:off x="3338" y="1339"/>
                      <a:ext cx="180" cy="176"/>
                    </a:xfrm>
                    <a:custGeom>
                      <a:avLst/>
                      <a:gdLst/>
                      <a:ahLst/>
                      <a:cxnLst>
                        <a:cxn ang="0">
                          <a:pos x="0" y="0"/>
                        </a:cxn>
                        <a:cxn ang="0">
                          <a:pos x="3" y="51"/>
                        </a:cxn>
                        <a:cxn ang="0">
                          <a:pos x="20" y="103"/>
                        </a:cxn>
                        <a:cxn ang="0">
                          <a:pos x="48" y="147"/>
                        </a:cxn>
                        <a:cxn ang="0">
                          <a:pos x="92" y="176"/>
                        </a:cxn>
                        <a:cxn ang="0">
                          <a:pos x="68" y="103"/>
                        </a:cxn>
                        <a:cxn ang="0">
                          <a:pos x="117" y="152"/>
                        </a:cxn>
                        <a:cxn ang="0">
                          <a:pos x="165" y="176"/>
                        </a:cxn>
                        <a:cxn ang="0">
                          <a:pos x="121" y="120"/>
                        </a:cxn>
                        <a:cxn ang="0">
                          <a:pos x="103" y="79"/>
                        </a:cxn>
                        <a:cxn ang="0">
                          <a:pos x="180" y="137"/>
                        </a:cxn>
                        <a:cxn ang="0">
                          <a:pos x="139" y="71"/>
                        </a:cxn>
                        <a:cxn ang="0">
                          <a:pos x="150" y="28"/>
                        </a:cxn>
                        <a:cxn ang="0">
                          <a:pos x="112" y="17"/>
                        </a:cxn>
                        <a:cxn ang="0">
                          <a:pos x="20" y="7"/>
                        </a:cxn>
                      </a:cxnLst>
                      <a:rect l="0" t="0" r="r" b="b"/>
                      <a:pathLst>
                        <a:path w="180" h="176">
                          <a:moveTo>
                            <a:pt x="0" y="0"/>
                          </a:moveTo>
                          <a:lnTo>
                            <a:pt x="3" y="51"/>
                          </a:lnTo>
                          <a:lnTo>
                            <a:pt x="20" y="103"/>
                          </a:lnTo>
                          <a:lnTo>
                            <a:pt x="48" y="147"/>
                          </a:lnTo>
                          <a:lnTo>
                            <a:pt x="92" y="176"/>
                          </a:lnTo>
                          <a:lnTo>
                            <a:pt x="68" y="103"/>
                          </a:lnTo>
                          <a:lnTo>
                            <a:pt x="117" y="152"/>
                          </a:lnTo>
                          <a:lnTo>
                            <a:pt x="165" y="176"/>
                          </a:lnTo>
                          <a:lnTo>
                            <a:pt x="121" y="120"/>
                          </a:lnTo>
                          <a:lnTo>
                            <a:pt x="103" y="79"/>
                          </a:lnTo>
                          <a:lnTo>
                            <a:pt x="180" y="137"/>
                          </a:lnTo>
                          <a:lnTo>
                            <a:pt x="139" y="71"/>
                          </a:lnTo>
                          <a:lnTo>
                            <a:pt x="150" y="28"/>
                          </a:lnTo>
                          <a:lnTo>
                            <a:pt x="112" y="17"/>
                          </a:lnTo>
                          <a:lnTo>
                            <a:pt x="20" y="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9197" name="Group 291"/>
                    <p:cNvGrpSpPr>
                      <a:grpSpLocks/>
                    </p:cNvGrpSpPr>
                    <p:nvPr/>
                  </p:nvGrpSpPr>
                  <p:grpSpPr bwMode="auto">
                    <a:xfrm>
                      <a:off x="3046" y="1189"/>
                      <a:ext cx="706" cy="609"/>
                      <a:chOff x="3046" y="1189"/>
                      <a:chExt cx="706" cy="609"/>
                    </a:xfrm>
                  </p:grpSpPr>
                  <p:sp>
                    <p:nvSpPr>
                      <p:cNvPr id="4038948" name="Freeform 292"/>
                      <p:cNvSpPr>
                        <a:spLocks/>
                      </p:cNvSpPr>
                      <p:nvPr/>
                    </p:nvSpPr>
                    <p:spPr bwMode="auto">
                      <a:xfrm>
                        <a:off x="3616" y="160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49" name="Freeform 293"/>
                      <p:cNvSpPr>
                        <a:spLocks/>
                      </p:cNvSpPr>
                      <p:nvPr/>
                    </p:nvSpPr>
                    <p:spPr bwMode="auto">
                      <a:xfrm>
                        <a:off x="3622" y="1457"/>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0" name="Freeform 294"/>
                      <p:cNvSpPr>
                        <a:spLocks/>
                      </p:cNvSpPr>
                      <p:nvPr/>
                    </p:nvSpPr>
                    <p:spPr bwMode="auto">
                      <a:xfrm rot="6553">
                        <a:off x="3516" y="1253"/>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1" name="Freeform 295"/>
                      <p:cNvSpPr>
                        <a:spLocks/>
                      </p:cNvSpPr>
                      <p:nvPr/>
                    </p:nvSpPr>
                    <p:spPr bwMode="auto">
                      <a:xfrm>
                        <a:off x="3420" y="1209"/>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2" name="Freeform 296"/>
                      <p:cNvSpPr>
                        <a:spLocks/>
                      </p:cNvSpPr>
                      <p:nvPr/>
                    </p:nvSpPr>
                    <p:spPr bwMode="auto">
                      <a:xfrm>
                        <a:off x="3186" y="1207"/>
                        <a:ext cx="123" cy="37"/>
                      </a:xfrm>
                      <a:custGeom>
                        <a:avLst/>
                        <a:gdLst/>
                        <a:ahLst/>
                        <a:cxnLst>
                          <a:cxn ang="0">
                            <a:pos x="96" y="31"/>
                          </a:cxn>
                          <a:cxn ang="0">
                            <a:pos x="72" y="9"/>
                          </a:cxn>
                          <a:cxn ang="0">
                            <a:pos x="51" y="0"/>
                          </a:cxn>
                          <a:cxn ang="0">
                            <a:pos x="19" y="1"/>
                          </a:cxn>
                          <a:cxn ang="0">
                            <a:pos x="0" y="12"/>
                          </a:cxn>
                          <a:cxn ang="0">
                            <a:pos x="23" y="9"/>
                          </a:cxn>
                          <a:cxn ang="0">
                            <a:pos x="42" y="13"/>
                          </a:cxn>
                          <a:cxn ang="0">
                            <a:pos x="60" y="37"/>
                          </a:cxn>
                          <a:cxn ang="0">
                            <a:pos x="96" y="31"/>
                          </a:cxn>
                        </a:cxnLst>
                        <a:rect l="0" t="0" r="r" b="b"/>
                        <a:pathLst>
                          <a:path w="96" h="37">
                            <a:moveTo>
                              <a:pt x="96" y="31"/>
                            </a:moveTo>
                            <a:lnTo>
                              <a:pt x="72" y="9"/>
                            </a:lnTo>
                            <a:lnTo>
                              <a:pt x="51" y="0"/>
                            </a:lnTo>
                            <a:lnTo>
                              <a:pt x="19" y="1"/>
                            </a:lnTo>
                            <a:lnTo>
                              <a:pt x="0" y="12"/>
                            </a:lnTo>
                            <a:lnTo>
                              <a:pt x="23" y="9"/>
                            </a:lnTo>
                            <a:lnTo>
                              <a:pt x="42" y="13"/>
                            </a:lnTo>
                            <a:lnTo>
                              <a:pt x="60" y="37"/>
                            </a:lnTo>
                            <a:lnTo>
                              <a:pt x="96" y="31"/>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3" name="Freeform 297"/>
                      <p:cNvSpPr>
                        <a:spLocks/>
                      </p:cNvSpPr>
                      <p:nvPr/>
                    </p:nvSpPr>
                    <p:spPr bwMode="auto">
                      <a:xfrm>
                        <a:off x="3362" y="1190"/>
                        <a:ext cx="98" cy="47"/>
                      </a:xfrm>
                      <a:custGeom>
                        <a:avLst/>
                        <a:gdLst/>
                        <a:ahLst/>
                        <a:cxnLst>
                          <a:cxn ang="0">
                            <a:pos x="0" y="47"/>
                          </a:cxn>
                          <a:cxn ang="0">
                            <a:pos x="19" y="15"/>
                          </a:cxn>
                          <a:cxn ang="0">
                            <a:pos x="49" y="0"/>
                          </a:cxn>
                          <a:cxn ang="0">
                            <a:pos x="73" y="0"/>
                          </a:cxn>
                          <a:cxn ang="0">
                            <a:pos x="98" y="24"/>
                          </a:cxn>
                          <a:cxn ang="0">
                            <a:pos x="70" y="12"/>
                          </a:cxn>
                          <a:cxn ang="0">
                            <a:pos x="48" y="15"/>
                          </a:cxn>
                          <a:cxn ang="0">
                            <a:pos x="31" y="30"/>
                          </a:cxn>
                          <a:cxn ang="0">
                            <a:pos x="24" y="47"/>
                          </a:cxn>
                          <a:cxn ang="0">
                            <a:pos x="0" y="47"/>
                          </a:cxn>
                        </a:cxnLst>
                        <a:rect l="0" t="0" r="r" b="b"/>
                        <a:pathLst>
                          <a:path w="98" h="47">
                            <a:moveTo>
                              <a:pt x="0" y="47"/>
                            </a:moveTo>
                            <a:lnTo>
                              <a:pt x="19" y="15"/>
                            </a:lnTo>
                            <a:lnTo>
                              <a:pt x="49" y="0"/>
                            </a:lnTo>
                            <a:lnTo>
                              <a:pt x="73" y="0"/>
                            </a:lnTo>
                            <a:lnTo>
                              <a:pt x="98" y="24"/>
                            </a:lnTo>
                            <a:lnTo>
                              <a:pt x="70" y="12"/>
                            </a:lnTo>
                            <a:lnTo>
                              <a:pt x="48" y="15"/>
                            </a:lnTo>
                            <a:lnTo>
                              <a:pt x="31" y="30"/>
                            </a:lnTo>
                            <a:lnTo>
                              <a:pt x="24" y="47"/>
                            </a:lnTo>
                            <a:lnTo>
                              <a:pt x="0" y="4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4" name="Freeform 298"/>
                      <p:cNvSpPr>
                        <a:spLocks/>
                      </p:cNvSpPr>
                      <p:nvPr/>
                    </p:nvSpPr>
                    <p:spPr bwMode="auto">
                      <a:xfrm>
                        <a:off x="3634" y="1582"/>
                        <a:ext cx="73" cy="39"/>
                      </a:xfrm>
                      <a:custGeom>
                        <a:avLst/>
                        <a:gdLst/>
                        <a:ahLst/>
                        <a:cxnLst>
                          <a:cxn ang="0">
                            <a:pos x="0" y="17"/>
                          </a:cxn>
                          <a:cxn ang="0">
                            <a:pos x="19" y="3"/>
                          </a:cxn>
                          <a:cxn ang="0">
                            <a:pos x="47" y="0"/>
                          </a:cxn>
                          <a:cxn ang="0">
                            <a:pos x="65" y="17"/>
                          </a:cxn>
                          <a:cxn ang="0">
                            <a:pos x="73" y="39"/>
                          </a:cxn>
                          <a:cxn ang="0">
                            <a:pos x="49" y="17"/>
                          </a:cxn>
                          <a:cxn ang="0">
                            <a:pos x="24" y="17"/>
                          </a:cxn>
                          <a:cxn ang="0">
                            <a:pos x="0" y="39"/>
                          </a:cxn>
                          <a:cxn ang="0">
                            <a:pos x="0" y="17"/>
                          </a:cxn>
                        </a:cxnLst>
                        <a:rect l="0" t="0" r="r" b="b"/>
                        <a:pathLst>
                          <a:path w="73" h="39">
                            <a:moveTo>
                              <a:pt x="0" y="17"/>
                            </a:moveTo>
                            <a:lnTo>
                              <a:pt x="19" y="3"/>
                            </a:lnTo>
                            <a:lnTo>
                              <a:pt x="47" y="0"/>
                            </a:lnTo>
                            <a:lnTo>
                              <a:pt x="65" y="17"/>
                            </a:lnTo>
                            <a:lnTo>
                              <a:pt x="73" y="39"/>
                            </a:lnTo>
                            <a:lnTo>
                              <a:pt x="49" y="17"/>
                            </a:lnTo>
                            <a:lnTo>
                              <a:pt x="24" y="17"/>
                            </a:lnTo>
                            <a:lnTo>
                              <a:pt x="0" y="39"/>
                            </a:lnTo>
                            <a:lnTo>
                              <a:pt x="0" y="1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5" name="Freeform 299"/>
                      <p:cNvSpPr>
                        <a:spLocks/>
                      </p:cNvSpPr>
                      <p:nvPr/>
                    </p:nvSpPr>
                    <p:spPr bwMode="auto">
                      <a:xfrm>
                        <a:off x="3529" y="1325"/>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6" name="Freeform 300"/>
                      <p:cNvSpPr>
                        <a:spLocks/>
                      </p:cNvSpPr>
                      <p:nvPr/>
                    </p:nvSpPr>
                    <p:spPr bwMode="auto">
                      <a:xfrm>
                        <a:off x="3610" y="1547"/>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7" name="Freeform 301"/>
                      <p:cNvSpPr>
                        <a:spLocks/>
                      </p:cNvSpPr>
                      <p:nvPr/>
                    </p:nvSpPr>
                    <p:spPr bwMode="auto">
                      <a:xfrm>
                        <a:off x="3640" y="166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8" name="Freeform 302"/>
                      <p:cNvSpPr>
                        <a:spLocks/>
                      </p:cNvSpPr>
                      <p:nvPr/>
                    </p:nvSpPr>
                    <p:spPr bwMode="auto">
                      <a:xfrm>
                        <a:off x="3108" y="1315"/>
                        <a:ext cx="106" cy="57"/>
                      </a:xfrm>
                      <a:custGeom>
                        <a:avLst/>
                        <a:gdLst/>
                        <a:ahLst/>
                        <a:cxnLst>
                          <a:cxn ang="0">
                            <a:pos x="106" y="17"/>
                          </a:cxn>
                          <a:cxn ang="0">
                            <a:pos x="80" y="7"/>
                          </a:cxn>
                          <a:cxn ang="0">
                            <a:pos x="49" y="0"/>
                          </a:cxn>
                          <a:cxn ang="0">
                            <a:pos x="20" y="11"/>
                          </a:cxn>
                          <a:cxn ang="0">
                            <a:pos x="0" y="47"/>
                          </a:cxn>
                          <a:cxn ang="0">
                            <a:pos x="20" y="32"/>
                          </a:cxn>
                          <a:cxn ang="0">
                            <a:pos x="29" y="25"/>
                          </a:cxn>
                          <a:cxn ang="0">
                            <a:pos x="52" y="24"/>
                          </a:cxn>
                          <a:cxn ang="0">
                            <a:pos x="73" y="30"/>
                          </a:cxn>
                          <a:cxn ang="0">
                            <a:pos x="100" y="57"/>
                          </a:cxn>
                        </a:cxnLst>
                        <a:rect l="0" t="0" r="r" b="b"/>
                        <a:pathLst>
                          <a:path w="106" h="57">
                            <a:moveTo>
                              <a:pt x="106" y="17"/>
                            </a:moveTo>
                            <a:lnTo>
                              <a:pt x="80" y="7"/>
                            </a:lnTo>
                            <a:lnTo>
                              <a:pt x="49" y="0"/>
                            </a:lnTo>
                            <a:lnTo>
                              <a:pt x="20" y="11"/>
                            </a:lnTo>
                            <a:lnTo>
                              <a:pt x="0" y="47"/>
                            </a:lnTo>
                            <a:lnTo>
                              <a:pt x="20" y="32"/>
                            </a:lnTo>
                            <a:lnTo>
                              <a:pt x="29" y="25"/>
                            </a:lnTo>
                            <a:lnTo>
                              <a:pt x="52" y="24"/>
                            </a:lnTo>
                            <a:lnTo>
                              <a:pt x="73" y="30"/>
                            </a:lnTo>
                            <a:lnTo>
                              <a:pt x="100" y="5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59" name="Freeform 303"/>
                      <p:cNvSpPr>
                        <a:spLocks/>
                      </p:cNvSpPr>
                      <p:nvPr/>
                    </p:nvSpPr>
                    <p:spPr bwMode="auto">
                      <a:xfrm rot="21593447" flipH="1">
                        <a:off x="3146" y="1245"/>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60" name="Freeform 304"/>
                      <p:cNvSpPr>
                        <a:spLocks/>
                      </p:cNvSpPr>
                      <p:nvPr/>
                    </p:nvSpPr>
                    <p:spPr bwMode="auto">
                      <a:xfrm>
                        <a:off x="3561" y="1367"/>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61" name="Freeform 305"/>
                      <p:cNvSpPr>
                        <a:spLocks/>
                      </p:cNvSpPr>
                      <p:nvPr/>
                    </p:nvSpPr>
                    <p:spPr bwMode="auto">
                      <a:xfrm flipH="1">
                        <a:off x="3079" y="135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62" name="Freeform 306"/>
                      <p:cNvSpPr>
                        <a:spLocks/>
                      </p:cNvSpPr>
                      <p:nvPr/>
                    </p:nvSpPr>
                    <p:spPr bwMode="auto">
                      <a:xfrm flipH="1">
                        <a:off x="3070" y="1430"/>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63" name="Freeform 307"/>
                      <p:cNvSpPr>
                        <a:spLocks/>
                      </p:cNvSpPr>
                      <p:nvPr/>
                    </p:nvSpPr>
                    <p:spPr bwMode="auto">
                      <a:xfrm>
                        <a:off x="3262" y="1189"/>
                        <a:ext cx="50" cy="59"/>
                      </a:xfrm>
                      <a:custGeom>
                        <a:avLst/>
                        <a:gdLst/>
                        <a:ahLst/>
                        <a:cxnLst>
                          <a:cxn ang="0">
                            <a:pos x="76" y="66"/>
                          </a:cxn>
                          <a:cxn ang="0">
                            <a:pos x="72" y="53"/>
                          </a:cxn>
                          <a:cxn ang="0">
                            <a:pos x="70" y="48"/>
                          </a:cxn>
                          <a:cxn ang="0">
                            <a:pos x="37" y="14"/>
                          </a:cxn>
                          <a:cxn ang="0">
                            <a:pos x="0" y="0"/>
                          </a:cxn>
                        </a:cxnLst>
                        <a:rect l="0" t="0" r="r" b="b"/>
                        <a:pathLst>
                          <a:path w="77" h="66">
                            <a:moveTo>
                              <a:pt x="76" y="66"/>
                            </a:moveTo>
                            <a:cubicBezTo>
                              <a:pt x="74" y="50"/>
                              <a:pt x="77" y="62"/>
                              <a:pt x="72" y="53"/>
                            </a:cubicBezTo>
                            <a:cubicBezTo>
                              <a:pt x="71" y="51"/>
                              <a:pt x="70" y="48"/>
                              <a:pt x="70" y="48"/>
                            </a:cubicBezTo>
                            <a:lnTo>
                              <a:pt x="37" y="14"/>
                            </a:lnTo>
                            <a:lnTo>
                              <a:pt x="0" y="0"/>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sp>
                    <p:nvSpPr>
                      <p:cNvPr id="4038964" name="Freeform 308"/>
                      <p:cNvSpPr>
                        <a:spLocks/>
                      </p:cNvSpPr>
                      <p:nvPr/>
                    </p:nvSpPr>
                    <p:spPr bwMode="auto">
                      <a:xfrm flipH="1">
                        <a:off x="3070" y="1464"/>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65" name="Freeform 309"/>
                      <p:cNvSpPr>
                        <a:spLocks/>
                      </p:cNvSpPr>
                      <p:nvPr/>
                    </p:nvSpPr>
                    <p:spPr bwMode="auto">
                      <a:xfrm flipH="1">
                        <a:off x="3057" y="1523"/>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66" name="Freeform 310"/>
                      <p:cNvSpPr>
                        <a:spLocks/>
                      </p:cNvSpPr>
                      <p:nvPr/>
                    </p:nvSpPr>
                    <p:spPr bwMode="auto">
                      <a:xfrm flipH="1">
                        <a:off x="3046" y="1622"/>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8967" name="Freeform 311"/>
                      <p:cNvSpPr>
                        <a:spLocks/>
                      </p:cNvSpPr>
                      <p:nvPr/>
                    </p:nvSpPr>
                    <p:spPr bwMode="auto">
                      <a:xfrm>
                        <a:off x="3054" y="1750"/>
                        <a:ext cx="47" cy="48"/>
                      </a:xfrm>
                      <a:custGeom>
                        <a:avLst/>
                        <a:gdLst/>
                        <a:ahLst/>
                        <a:cxnLst>
                          <a:cxn ang="0">
                            <a:pos x="47" y="0"/>
                          </a:cxn>
                          <a:cxn ang="0">
                            <a:pos x="15" y="18"/>
                          </a:cxn>
                          <a:cxn ang="0">
                            <a:pos x="3" y="35"/>
                          </a:cxn>
                          <a:cxn ang="0">
                            <a:pos x="0" y="48"/>
                          </a:cxn>
                        </a:cxnLst>
                        <a:rect l="0" t="0" r="r" b="b"/>
                        <a:pathLst>
                          <a:path w="47" h="48">
                            <a:moveTo>
                              <a:pt x="47" y="0"/>
                            </a:moveTo>
                            <a:lnTo>
                              <a:pt x="15" y="18"/>
                            </a:lnTo>
                            <a:lnTo>
                              <a:pt x="3" y="35"/>
                            </a:lnTo>
                            <a:lnTo>
                              <a:pt x="0" y="48"/>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grpSp>
              </p:grpSp>
            </p:grpSp>
          </p:grpSp>
        </p:grpSp>
        <p:grpSp>
          <p:nvGrpSpPr>
            <p:cNvPr id="4039198" name="Group 312"/>
            <p:cNvGrpSpPr>
              <a:grpSpLocks/>
            </p:cNvGrpSpPr>
            <p:nvPr/>
          </p:nvGrpSpPr>
          <p:grpSpPr bwMode="auto">
            <a:xfrm>
              <a:off x="4486" y="2648"/>
              <a:ext cx="863" cy="568"/>
              <a:chOff x="3280" y="2648"/>
              <a:chExt cx="863" cy="568"/>
            </a:xfrm>
          </p:grpSpPr>
          <p:grpSp>
            <p:nvGrpSpPr>
              <p:cNvPr id="4039199" name="Group 313"/>
              <p:cNvGrpSpPr>
                <a:grpSpLocks/>
              </p:cNvGrpSpPr>
              <p:nvPr/>
            </p:nvGrpSpPr>
            <p:grpSpPr bwMode="auto">
              <a:xfrm>
                <a:off x="3280" y="2865"/>
                <a:ext cx="863" cy="351"/>
                <a:chOff x="3253" y="2867"/>
                <a:chExt cx="936" cy="351"/>
              </a:xfrm>
            </p:grpSpPr>
            <p:sp>
              <p:nvSpPr>
                <p:cNvPr id="4038970" name="Freeform 314"/>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4038971" name="Freeform 315"/>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4038972" name="Freeform 316"/>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8656" name="Group 317"/>
              <p:cNvGrpSpPr>
                <a:grpSpLocks/>
              </p:cNvGrpSpPr>
              <p:nvPr/>
            </p:nvGrpSpPr>
            <p:grpSpPr bwMode="auto">
              <a:xfrm>
                <a:off x="3338" y="2907"/>
                <a:ext cx="494" cy="215"/>
                <a:chOff x="1049" y="1977"/>
                <a:chExt cx="1136" cy="495"/>
              </a:xfrm>
            </p:grpSpPr>
            <p:grpSp>
              <p:nvGrpSpPr>
                <p:cNvPr id="4038657" name="Group 318"/>
                <p:cNvGrpSpPr>
                  <a:grpSpLocks/>
                </p:cNvGrpSpPr>
                <p:nvPr/>
              </p:nvGrpSpPr>
              <p:grpSpPr bwMode="auto">
                <a:xfrm>
                  <a:off x="1477" y="1977"/>
                  <a:ext cx="708" cy="274"/>
                  <a:chOff x="1477" y="1977"/>
                  <a:chExt cx="708" cy="274"/>
                </a:xfrm>
              </p:grpSpPr>
              <p:grpSp>
                <p:nvGrpSpPr>
                  <p:cNvPr id="4038658" name="Group 319"/>
                  <p:cNvGrpSpPr>
                    <a:grpSpLocks/>
                  </p:cNvGrpSpPr>
                  <p:nvPr/>
                </p:nvGrpSpPr>
                <p:grpSpPr bwMode="auto">
                  <a:xfrm>
                    <a:off x="1477" y="1977"/>
                    <a:ext cx="708" cy="274"/>
                    <a:chOff x="1477" y="1977"/>
                    <a:chExt cx="708" cy="274"/>
                  </a:xfrm>
                </p:grpSpPr>
                <p:sp>
                  <p:nvSpPr>
                    <p:cNvPr id="4038976" name="Freeform 320"/>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8977" name="Freeform 321"/>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8978" name="Freeform 322"/>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8660" name="Group 323"/>
                  <p:cNvGrpSpPr>
                    <a:grpSpLocks/>
                  </p:cNvGrpSpPr>
                  <p:nvPr/>
                </p:nvGrpSpPr>
                <p:grpSpPr bwMode="auto">
                  <a:xfrm>
                    <a:off x="1557" y="2046"/>
                    <a:ext cx="307" cy="109"/>
                    <a:chOff x="1557" y="2046"/>
                    <a:chExt cx="307" cy="109"/>
                  </a:xfrm>
                </p:grpSpPr>
                <p:sp>
                  <p:nvSpPr>
                    <p:cNvPr id="4038980" name="Freeform 324"/>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8661" name="Group 325"/>
                    <p:cNvGrpSpPr>
                      <a:grpSpLocks/>
                    </p:cNvGrpSpPr>
                    <p:nvPr/>
                  </p:nvGrpSpPr>
                  <p:grpSpPr bwMode="auto">
                    <a:xfrm>
                      <a:off x="1614" y="2056"/>
                      <a:ext cx="220" cy="88"/>
                      <a:chOff x="1614" y="2056"/>
                      <a:chExt cx="220" cy="88"/>
                    </a:xfrm>
                  </p:grpSpPr>
                  <p:sp>
                    <p:nvSpPr>
                      <p:cNvPr id="4038982" name="Line 326"/>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4038983" name="Line 327"/>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4038984" name="Line 328"/>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4038985" name="Line 329"/>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4038986" name="Line 330"/>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4038987" name="Line 331"/>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4038988" name="Line 332"/>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4038662" name="Group 333"/>
                  <p:cNvGrpSpPr>
                    <a:grpSpLocks/>
                  </p:cNvGrpSpPr>
                  <p:nvPr/>
                </p:nvGrpSpPr>
                <p:grpSpPr bwMode="auto">
                  <a:xfrm>
                    <a:off x="1830" y="1991"/>
                    <a:ext cx="313" cy="105"/>
                    <a:chOff x="1830" y="1991"/>
                    <a:chExt cx="313" cy="105"/>
                  </a:xfrm>
                </p:grpSpPr>
                <p:sp>
                  <p:nvSpPr>
                    <p:cNvPr id="4038990" name="Freeform 334"/>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8991" name="Line 335"/>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4038992" name="Line 336"/>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4038993" name="Line 337"/>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4038994" name="Line 338"/>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4038995" name="Line 339"/>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4038996" name="Line 340"/>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4038997" name="Line 341"/>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4038998" name="Line 342"/>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4038665" name="Group 343"/>
                <p:cNvGrpSpPr>
                  <a:grpSpLocks/>
                </p:cNvGrpSpPr>
                <p:nvPr/>
              </p:nvGrpSpPr>
              <p:grpSpPr bwMode="auto">
                <a:xfrm>
                  <a:off x="1049" y="2118"/>
                  <a:ext cx="973" cy="354"/>
                  <a:chOff x="1049" y="2118"/>
                  <a:chExt cx="973" cy="354"/>
                </a:xfrm>
              </p:grpSpPr>
              <p:sp>
                <p:nvSpPr>
                  <p:cNvPr id="4039000" name="Freeform 344"/>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001" name="Freeform 345"/>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8666" name="Group 346"/>
                  <p:cNvGrpSpPr>
                    <a:grpSpLocks/>
                  </p:cNvGrpSpPr>
                  <p:nvPr/>
                </p:nvGrpSpPr>
                <p:grpSpPr bwMode="auto">
                  <a:xfrm>
                    <a:off x="1190" y="2118"/>
                    <a:ext cx="266" cy="177"/>
                    <a:chOff x="1190" y="2118"/>
                    <a:chExt cx="266" cy="177"/>
                  </a:xfrm>
                </p:grpSpPr>
                <p:sp>
                  <p:nvSpPr>
                    <p:cNvPr id="4039003" name="Freeform 347"/>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004" name="Freeform 348"/>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005" name="Freeform 349"/>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9006" name="Freeform 350"/>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9007" name="Freeform 351"/>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4039008" name="Freeform 352"/>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4038667" name="Group 353"/>
              <p:cNvGrpSpPr>
                <a:grpSpLocks/>
              </p:cNvGrpSpPr>
              <p:nvPr/>
            </p:nvGrpSpPr>
            <p:grpSpPr bwMode="auto">
              <a:xfrm>
                <a:off x="3726" y="2648"/>
                <a:ext cx="385" cy="446"/>
                <a:chOff x="1763" y="872"/>
                <a:chExt cx="884" cy="1025"/>
              </a:xfrm>
            </p:grpSpPr>
            <p:grpSp>
              <p:nvGrpSpPr>
                <p:cNvPr id="4038668" name="Group 354"/>
                <p:cNvGrpSpPr>
                  <a:grpSpLocks/>
                </p:cNvGrpSpPr>
                <p:nvPr/>
              </p:nvGrpSpPr>
              <p:grpSpPr bwMode="auto">
                <a:xfrm>
                  <a:off x="1887" y="1609"/>
                  <a:ext cx="716" cy="288"/>
                  <a:chOff x="2067" y="2118"/>
                  <a:chExt cx="716" cy="288"/>
                </a:xfrm>
              </p:grpSpPr>
              <p:sp>
                <p:nvSpPr>
                  <p:cNvPr id="4039011" name="Freeform 355"/>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9012" name="Freeform 356"/>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013" name="Freeform 357"/>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9014" name="Freeform 358"/>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8669" name="Group 359"/>
                <p:cNvGrpSpPr>
                  <a:grpSpLocks/>
                </p:cNvGrpSpPr>
                <p:nvPr/>
              </p:nvGrpSpPr>
              <p:grpSpPr bwMode="auto">
                <a:xfrm>
                  <a:off x="1763" y="872"/>
                  <a:ext cx="795" cy="851"/>
                  <a:chOff x="1943" y="1381"/>
                  <a:chExt cx="795" cy="851"/>
                </a:xfrm>
              </p:grpSpPr>
              <p:sp>
                <p:nvSpPr>
                  <p:cNvPr id="4039016" name="Freeform 360"/>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017" name="Freeform 361"/>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9018" name="Freeform 362"/>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8670" name="Group 363"/>
                <p:cNvGrpSpPr>
                  <a:grpSpLocks/>
                </p:cNvGrpSpPr>
                <p:nvPr/>
              </p:nvGrpSpPr>
              <p:grpSpPr bwMode="auto">
                <a:xfrm>
                  <a:off x="1983" y="1056"/>
                  <a:ext cx="664" cy="222"/>
                  <a:chOff x="2163" y="1565"/>
                  <a:chExt cx="664" cy="222"/>
                </a:xfrm>
              </p:grpSpPr>
              <p:sp>
                <p:nvSpPr>
                  <p:cNvPr id="4039020" name="Freeform 364"/>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9021" name="Freeform 365"/>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022" name="Freeform 366"/>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023" name="Freeform 367"/>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024" name="Freeform 368"/>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8671" name="Group 369"/>
                <p:cNvGrpSpPr>
                  <a:grpSpLocks/>
                </p:cNvGrpSpPr>
                <p:nvPr/>
              </p:nvGrpSpPr>
              <p:grpSpPr bwMode="auto">
                <a:xfrm>
                  <a:off x="1983" y="1145"/>
                  <a:ext cx="178" cy="597"/>
                  <a:chOff x="2163" y="1654"/>
                  <a:chExt cx="178" cy="597"/>
                </a:xfrm>
              </p:grpSpPr>
              <p:sp>
                <p:nvSpPr>
                  <p:cNvPr id="4039026" name="Freeform 370"/>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9027" name="Freeform 371"/>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028" name="Freeform 372"/>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029" name="Freeform 373"/>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030" name="Freeform 374"/>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9031" name="Freeform 375"/>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032" name="Freeform 376"/>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9033" name="Freeform 377"/>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9034" name="Freeform 378"/>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9035" name="Line 379"/>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4039036" name="Line 380"/>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sp>
          <p:nvSpPr>
            <p:cNvPr id="4039037" name="Freeform 381"/>
            <p:cNvSpPr>
              <a:spLocks/>
            </p:cNvSpPr>
            <p:nvPr/>
          </p:nvSpPr>
          <p:spPr bwMode="auto">
            <a:xfrm>
              <a:off x="4591" y="2893"/>
              <a:ext cx="33" cy="64"/>
            </a:xfrm>
            <a:custGeom>
              <a:avLst/>
              <a:gdLst/>
              <a:ahLst/>
              <a:cxnLst>
                <a:cxn ang="0">
                  <a:pos x="10" y="182"/>
                </a:cxn>
                <a:cxn ang="0">
                  <a:pos x="38" y="166"/>
                </a:cxn>
                <a:cxn ang="0">
                  <a:pos x="70" y="136"/>
                </a:cxn>
                <a:cxn ang="0">
                  <a:pos x="94" y="38"/>
                </a:cxn>
                <a:cxn ang="0">
                  <a:pos x="92" y="0"/>
                </a:cxn>
                <a:cxn ang="0">
                  <a:pos x="56" y="10"/>
                </a:cxn>
                <a:cxn ang="0">
                  <a:pos x="28" y="40"/>
                </a:cxn>
                <a:cxn ang="0">
                  <a:pos x="2" y="90"/>
                </a:cxn>
                <a:cxn ang="0">
                  <a:pos x="0" y="140"/>
                </a:cxn>
                <a:cxn ang="0">
                  <a:pos x="0" y="172"/>
                </a:cxn>
              </a:cxnLst>
              <a:rect l="0" t="0" r="r" b="b"/>
              <a:pathLst>
                <a:path w="94" h="182">
                  <a:moveTo>
                    <a:pt x="10" y="182"/>
                  </a:moveTo>
                  <a:lnTo>
                    <a:pt x="38" y="166"/>
                  </a:lnTo>
                  <a:lnTo>
                    <a:pt x="70" y="136"/>
                  </a:lnTo>
                  <a:lnTo>
                    <a:pt x="94" y="38"/>
                  </a:lnTo>
                  <a:lnTo>
                    <a:pt x="92" y="0"/>
                  </a:lnTo>
                  <a:lnTo>
                    <a:pt x="56" y="10"/>
                  </a:lnTo>
                  <a:lnTo>
                    <a:pt x="28" y="40"/>
                  </a:lnTo>
                  <a:lnTo>
                    <a:pt x="2" y="90"/>
                  </a:lnTo>
                  <a:lnTo>
                    <a:pt x="0" y="140"/>
                  </a:lnTo>
                  <a:lnTo>
                    <a:pt x="0" y="172"/>
                  </a:lnTo>
                </a:path>
              </a:pathLst>
            </a:custGeom>
            <a:solidFill>
              <a:srgbClr val="0076A0"/>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8672" name="Group 382"/>
            <p:cNvGrpSpPr>
              <a:grpSpLocks/>
            </p:cNvGrpSpPr>
            <p:nvPr/>
          </p:nvGrpSpPr>
          <p:grpSpPr bwMode="auto">
            <a:xfrm rot="417199">
              <a:off x="4534" y="2890"/>
              <a:ext cx="167" cy="128"/>
              <a:chOff x="2437" y="2584"/>
              <a:chExt cx="483" cy="376"/>
            </a:xfrm>
          </p:grpSpPr>
          <p:sp>
            <p:nvSpPr>
              <p:cNvPr id="4039039" name="Freeform 383"/>
              <p:cNvSpPr>
                <a:spLocks/>
              </p:cNvSpPr>
              <p:nvPr/>
            </p:nvSpPr>
            <p:spPr bwMode="auto">
              <a:xfrm>
                <a:off x="2863" y="2766"/>
                <a:ext cx="42" cy="42"/>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4039040" name="Freeform 384"/>
              <p:cNvSpPr>
                <a:spLocks/>
              </p:cNvSpPr>
              <p:nvPr/>
            </p:nvSpPr>
            <p:spPr bwMode="auto">
              <a:xfrm>
                <a:off x="2437" y="2584"/>
                <a:ext cx="483" cy="376"/>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4039041" name="Freeform 385"/>
              <p:cNvSpPr>
                <a:spLocks/>
              </p:cNvSpPr>
              <p:nvPr/>
            </p:nvSpPr>
            <p:spPr bwMode="auto">
              <a:xfrm>
                <a:off x="2762" y="2808"/>
                <a:ext cx="20" cy="40"/>
              </a:xfrm>
              <a:custGeom>
                <a:avLst/>
                <a:gdLst/>
                <a:ahLst/>
                <a:cxnLst>
                  <a:cxn ang="0">
                    <a:pos x="22" y="44"/>
                  </a:cxn>
                  <a:cxn ang="0">
                    <a:pos x="0" y="0"/>
                  </a:cxn>
                </a:cxnLst>
                <a:rect l="0" t="0" r="r" b="b"/>
                <a:pathLst>
                  <a:path w="23" h="45">
                    <a:moveTo>
                      <a:pt x="22" y="44"/>
                    </a:moveTo>
                    <a:lnTo>
                      <a:pt x="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9042" name="Line 386"/>
              <p:cNvSpPr>
                <a:spLocks noChangeShapeType="1"/>
              </p:cNvSpPr>
              <p:nvPr/>
            </p:nvSpPr>
            <p:spPr bwMode="auto">
              <a:xfrm flipH="1" flipV="1">
                <a:off x="2799" y="2797"/>
                <a:ext cx="27" cy="51"/>
              </a:xfrm>
              <a:prstGeom prst="line">
                <a:avLst/>
              </a:prstGeom>
              <a:noFill/>
              <a:ln w="6350">
                <a:solidFill>
                  <a:srgbClr val="000000"/>
                </a:solidFill>
                <a:round/>
                <a:headEnd/>
                <a:tailEnd/>
              </a:ln>
              <a:effectLst/>
            </p:spPr>
            <p:txBody>
              <a:bodyPr wrap="none" anchor="ctr"/>
              <a:lstStyle/>
              <a:p>
                <a:endParaRPr lang="ru-RU"/>
              </a:p>
            </p:txBody>
          </p:sp>
          <p:sp>
            <p:nvSpPr>
              <p:cNvPr id="4039043" name="Line 387"/>
              <p:cNvSpPr>
                <a:spLocks noChangeShapeType="1"/>
              </p:cNvSpPr>
              <p:nvPr/>
            </p:nvSpPr>
            <p:spPr bwMode="auto">
              <a:xfrm flipH="1" flipV="1">
                <a:off x="2837" y="2804"/>
                <a:ext cx="28" cy="50"/>
              </a:xfrm>
              <a:prstGeom prst="line">
                <a:avLst/>
              </a:prstGeom>
              <a:noFill/>
              <a:ln w="6350">
                <a:solidFill>
                  <a:srgbClr val="000000"/>
                </a:solidFill>
                <a:round/>
                <a:headEnd/>
                <a:tailEnd/>
              </a:ln>
              <a:effectLst/>
            </p:spPr>
            <p:txBody>
              <a:bodyPr wrap="none" anchor="ctr"/>
              <a:lstStyle/>
              <a:p>
                <a:endParaRPr lang="ru-RU"/>
              </a:p>
            </p:txBody>
          </p:sp>
        </p:grpSp>
        <p:sp>
          <p:nvSpPr>
            <p:cNvPr id="4039044" name="Freeform 388"/>
            <p:cNvSpPr>
              <a:spLocks/>
            </p:cNvSpPr>
            <p:nvPr/>
          </p:nvSpPr>
          <p:spPr bwMode="auto">
            <a:xfrm>
              <a:off x="4570" y="2879"/>
              <a:ext cx="53" cy="77"/>
            </a:xfrm>
            <a:custGeom>
              <a:avLst/>
              <a:gdLst/>
              <a:ahLst/>
              <a:cxnLst>
                <a:cxn ang="0">
                  <a:pos x="148" y="34"/>
                </a:cxn>
                <a:cxn ang="0">
                  <a:pos x="100" y="0"/>
                </a:cxn>
                <a:cxn ang="0">
                  <a:pos x="48" y="28"/>
                </a:cxn>
                <a:cxn ang="0">
                  <a:pos x="16" y="76"/>
                </a:cxn>
                <a:cxn ang="0">
                  <a:pos x="0" y="136"/>
                </a:cxn>
                <a:cxn ang="0">
                  <a:pos x="8" y="186"/>
                </a:cxn>
                <a:cxn ang="0">
                  <a:pos x="66" y="218"/>
                </a:cxn>
                <a:cxn ang="0">
                  <a:pos x="58" y="176"/>
                </a:cxn>
                <a:cxn ang="0">
                  <a:pos x="66" y="120"/>
                </a:cxn>
                <a:cxn ang="0">
                  <a:pos x="102" y="76"/>
                </a:cxn>
                <a:cxn ang="0">
                  <a:pos x="128" y="52"/>
                </a:cxn>
                <a:cxn ang="0">
                  <a:pos x="148" y="34"/>
                </a:cxn>
              </a:cxnLst>
              <a:rect l="0" t="0" r="r" b="b"/>
              <a:pathLst>
                <a:path w="148" h="218">
                  <a:moveTo>
                    <a:pt x="148" y="34"/>
                  </a:moveTo>
                  <a:lnTo>
                    <a:pt x="100" y="0"/>
                  </a:lnTo>
                  <a:lnTo>
                    <a:pt x="48" y="28"/>
                  </a:lnTo>
                  <a:lnTo>
                    <a:pt x="16" y="76"/>
                  </a:lnTo>
                  <a:lnTo>
                    <a:pt x="0" y="136"/>
                  </a:lnTo>
                  <a:lnTo>
                    <a:pt x="8" y="186"/>
                  </a:lnTo>
                  <a:lnTo>
                    <a:pt x="66" y="218"/>
                  </a:lnTo>
                  <a:lnTo>
                    <a:pt x="58" y="176"/>
                  </a:lnTo>
                  <a:lnTo>
                    <a:pt x="66" y="120"/>
                  </a:lnTo>
                  <a:lnTo>
                    <a:pt x="102" y="76"/>
                  </a:lnTo>
                  <a:lnTo>
                    <a:pt x="128" y="52"/>
                  </a:lnTo>
                  <a:lnTo>
                    <a:pt x="148" y="34"/>
                  </a:lnTo>
                  <a:close/>
                </a:path>
              </a:pathLst>
            </a:custGeom>
            <a:solidFill>
              <a:srgbClr val="0099CC"/>
            </a:solidFill>
            <a:ln w="6350" cap="flat" cmpd="sng">
              <a:solidFill>
                <a:srgbClr val="000000"/>
              </a:solidFill>
              <a:prstDash val="solid"/>
              <a:round/>
              <a:headEnd/>
              <a:tailEnd/>
            </a:ln>
            <a:effectLst/>
          </p:spPr>
          <p:txBody>
            <a:bodyPr wrap="none" anchor="ctr"/>
            <a:lstStyle/>
            <a:p>
              <a:endParaRPr lang="ru-RU"/>
            </a:p>
          </p:txBody>
        </p:sp>
        <p:grpSp>
          <p:nvGrpSpPr>
            <p:cNvPr id="4038673" name="Group 389"/>
            <p:cNvGrpSpPr>
              <a:grpSpLocks/>
            </p:cNvGrpSpPr>
            <p:nvPr/>
          </p:nvGrpSpPr>
          <p:grpSpPr bwMode="auto">
            <a:xfrm>
              <a:off x="4501" y="2644"/>
              <a:ext cx="119" cy="309"/>
              <a:chOff x="3271" y="2613"/>
              <a:chExt cx="129" cy="335"/>
            </a:xfrm>
          </p:grpSpPr>
          <p:sp>
            <p:nvSpPr>
              <p:cNvPr id="4039046" name="Freeform 390"/>
              <p:cNvSpPr>
                <a:spLocks/>
              </p:cNvSpPr>
              <p:nvPr/>
            </p:nvSpPr>
            <p:spPr bwMode="auto">
              <a:xfrm>
                <a:off x="3271" y="2628"/>
                <a:ext cx="129" cy="320"/>
              </a:xfrm>
              <a:custGeom>
                <a:avLst/>
                <a:gdLst/>
                <a:ahLst/>
                <a:cxnLst>
                  <a:cxn ang="0">
                    <a:pos x="111" y="146"/>
                  </a:cxn>
                  <a:cxn ang="0">
                    <a:pos x="83" y="210"/>
                  </a:cxn>
                  <a:cxn ang="0">
                    <a:pos x="92" y="220"/>
                  </a:cxn>
                  <a:cxn ang="0">
                    <a:pos x="92" y="229"/>
                  </a:cxn>
                  <a:cxn ang="0">
                    <a:pos x="129" y="256"/>
                  </a:cxn>
                  <a:cxn ang="0">
                    <a:pos x="119" y="259"/>
                  </a:cxn>
                  <a:cxn ang="0">
                    <a:pos x="108" y="271"/>
                  </a:cxn>
                  <a:cxn ang="0">
                    <a:pos x="99" y="288"/>
                  </a:cxn>
                  <a:cxn ang="0">
                    <a:pos x="98" y="309"/>
                  </a:cxn>
                  <a:cxn ang="0">
                    <a:pos x="102" y="320"/>
                  </a:cxn>
                  <a:cxn ang="0">
                    <a:pos x="0" y="247"/>
                  </a:cxn>
                  <a:cxn ang="0">
                    <a:pos x="0" y="229"/>
                  </a:cxn>
                  <a:cxn ang="0">
                    <a:pos x="0" y="210"/>
                  </a:cxn>
                  <a:cxn ang="0">
                    <a:pos x="27" y="119"/>
                  </a:cxn>
                  <a:cxn ang="0">
                    <a:pos x="27" y="91"/>
                  </a:cxn>
                  <a:cxn ang="0">
                    <a:pos x="37" y="82"/>
                  </a:cxn>
                  <a:cxn ang="0">
                    <a:pos x="37" y="64"/>
                  </a:cxn>
                  <a:cxn ang="0">
                    <a:pos x="46" y="27"/>
                  </a:cxn>
                  <a:cxn ang="0">
                    <a:pos x="46" y="9"/>
                  </a:cxn>
                  <a:cxn ang="0">
                    <a:pos x="65" y="0"/>
                  </a:cxn>
                  <a:cxn ang="0">
                    <a:pos x="83" y="0"/>
                  </a:cxn>
                  <a:cxn ang="0">
                    <a:pos x="111" y="146"/>
                  </a:cxn>
                </a:cxnLst>
                <a:rect l="0" t="0" r="r" b="b"/>
                <a:pathLst>
                  <a:path w="129" h="320">
                    <a:moveTo>
                      <a:pt x="111" y="146"/>
                    </a:moveTo>
                    <a:lnTo>
                      <a:pt x="83" y="210"/>
                    </a:lnTo>
                    <a:lnTo>
                      <a:pt x="92" y="220"/>
                    </a:lnTo>
                    <a:lnTo>
                      <a:pt x="92" y="229"/>
                    </a:lnTo>
                    <a:lnTo>
                      <a:pt x="129" y="256"/>
                    </a:lnTo>
                    <a:lnTo>
                      <a:pt x="119" y="259"/>
                    </a:lnTo>
                    <a:lnTo>
                      <a:pt x="108" y="271"/>
                    </a:lnTo>
                    <a:lnTo>
                      <a:pt x="99" y="288"/>
                    </a:lnTo>
                    <a:lnTo>
                      <a:pt x="98" y="309"/>
                    </a:lnTo>
                    <a:lnTo>
                      <a:pt x="102" y="320"/>
                    </a:lnTo>
                    <a:lnTo>
                      <a:pt x="0" y="247"/>
                    </a:lnTo>
                    <a:lnTo>
                      <a:pt x="0" y="229"/>
                    </a:lnTo>
                    <a:lnTo>
                      <a:pt x="0" y="210"/>
                    </a:lnTo>
                    <a:lnTo>
                      <a:pt x="27" y="119"/>
                    </a:lnTo>
                    <a:lnTo>
                      <a:pt x="27" y="91"/>
                    </a:lnTo>
                    <a:lnTo>
                      <a:pt x="37" y="82"/>
                    </a:lnTo>
                    <a:lnTo>
                      <a:pt x="37" y="64"/>
                    </a:lnTo>
                    <a:lnTo>
                      <a:pt x="46" y="27"/>
                    </a:lnTo>
                    <a:lnTo>
                      <a:pt x="46" y="9"/>
                    </a:lnTo>
                    <a:lnTo>
                      <a:pt x="65" y="0"/>
                    </a:lnTo>
                    <a:lnTo>
                      <a:pt x="83" y="0"/>
                    </a:lnTo>
                    <a:lnTo>
                      <a:pt x="111" y="146"/>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4039047" name="Oval 391"/>
              <p:cNvSpPr>
                <a:spLocks noChangeArrowheads="1"/>
              </p:cNvSpPr>
              <p:nvPr/>
            </p:nvSpPr>
            <p:spPr bwMode="auto">
              <a:xfrm rot="-669280">
                <a:off x="3330" y="2613"/>
                <a:ext cx="59" cy="131"/>
              </a:xfrm>
              <a:prstGeom prst="ellipse">
                <a:avLst/>
              </a:prstGeom>
              <a:solidFill>
                <a:srgbClr val="0099CC"/>
              </a:solidFill>
              <a:ln w="6350" cap="rnd" algn="ctr">
                <a:noFill/>
                <a:round/>
                <a:headEnd/>
                <a:tailEnd/>
              </a:ln>
              <a:effectLst/>
            </p:spPr>
            <p:txBody>
              <a:bodyPr/>
              <a:lstStyle/>
              <a:p>
                <a:endParaRPr lang="ru-RU"/>
              </a:p>
            </p:txBody>
          </p:sp>
        </p:grpSp>
      </p:grpSp>
      <p:grpSp>
        <p:nvGrpSpPr>
          <p:cNvPr id="4038674" name="Group 392"/>
          <p:cNvGrpSpPr>
            <a:grpSpLocks/>
          </p:cNvGrpSpPr>
          <p:nvPr/>
        </p:nvGrpSpPr>
        <p:grpSpPr bwMode="auto">
          <a:xfrm>
            <a:off x="949325" y="1350963"/>
            <a:ext cx="928688" cy="920750"/>
            <a:chOff x="561" y="2360"/>
            <a:chExt cx="876" cy="868"/>
          </a:xfrm>
        </p:grpSpPr>
        <p:grpSp>
          <p:nvGrpSpPr>
            <p:cNvPr id="4038675" name="Group 393"/>
            <p:cNvGrpSpPr>
              <a:grpSpLocks/>
            </p:cNvGrpSpPr>
            <p:nvPr/>
          </p:nvGrpSpPr>
          <p:grpSpPr bwMode="auto">
            <a:xfrm>
              <a:off x="692" y="2360"/>
              <a:ext cx="392" cy="601"/>
              <a:chOff x="674" y="192"/>
              <a:chExt cx="397" cy="611"/>
            </a:xfrm>
          </p:grpSpPr>
          <p:sp>
            <p:nvSpPr>
              <p:cNvPr id="4039050" name="Rectangle 394"/>
              <p:cNvSpPr>
                <a:spLocks noChangeArrowheads="1"/>
              </p:cNvSpPr>
              <p:nvPr/>
            </p:nvSpPr>
            <p:spPr bwMode="auto">
              <a:xfrm>
                <a:off x="711" y="701"/>
                <a:ext cx="230" cy="102"/>
              </a:xfrm>
              <a:prstGeom prst="rect">
                <a:avLst/>
              </a:prstGeom>
              <a:solidFill>
                <a:srgbClr val="000000"/>
              </a:solidFill>
              <a:ln w="3175">
                <a:noFill/>
                <a:miter lim="800000"/>
                <a:headEnd/>
                <a:tailEnd/>
              </a:ln>
              <a:effectLst/>
            </p:spPr>
            <p:txBody>
              <a:bodyPr wrap="none" anchor="ctr"/>
              <a:lstStyle/>
              <a:p>
                <a:endParaRPr lang="ru-RU"/>
              </a:p>
            </p:txBody>
          </p:sp>
          <p:grpSp>
            <p:nvGrpSpPr>
              <p:cNvPr id="4038676" name="Group 395"/>
              <p:cNvGrpSpPr>
                <a:grpSpLocks/>
              </p:cNvGrpSpPr>
              <p:nvPr/>
            </p:nvGrpSpPr>
            <p:grpSpPr bwMode="auto">
              <a:xfrm>
                <a:off x="794" y="192"/>
                <a:ext cx="150" cy="250"/>
                <a:chOff x="794" y="192"/>
                <a:chExt cx="150" cy="250"/>
              </a:xfrm>
            </p:grpSpPr>
            <p:sp>
              <p:nvSpPr>
                <p:cNvPr id="4039052" name="Freeform 396"/>
                <p:cNvSpPr>
                  <a:spLocks/>
                </p:cNvSpPr>
                <p:nvPr/>
              </p:nvSpPr>
              <p:spPr bwMode="auto">
                <a:xfrm>
                  <a:off x="800" y="313"/>
                  <a:ext cx="105" cy="129"/>
                </a:xfrm>
                <a:custGeom>
                  <a:avLst/>
                  <a:gdLst/>
                  <a:ahLst/>
                  <a:cxnLst>
                    <a:cxn ang="0">
                      <a:pos x="30" y="0"/>
                    </a:cxn>
                    <a:cxn ang="0">
                      <a:pos x="21" y="79"/>
                    </a:cxn>
                    <a:cxn ang="0">
                      <a:pos x="8" y="155"/>
                    </a:cxn>
                    <a:cxn ang="0">
                      <a:pos x="0" y="177"/>
                    </a:cxn>
                    <a:cxn ang="0">
                      <a:pos x="80" y="262"/>
                    </a:cxn>
                    <a:cxn ang="0">
                      <a:pos x="185" y="309"/>
                    </a:cxn>
                    <a:cxn ang="0">
                      <a:pos x="251" y="270"/>
                    </a:cxn>
                    <a:cxn ang="0">
                      <a:pos x="229" y="243"/>
                    </a:cxn>
                    <a:cxn ang="0">
                      <a:pos x="229" y="177"/>
                    </a:cxn>
                    <a:cxn ang="0">
                      <a:pos x="30" y="0"/>
                    </a:cxn>
                  </a:cxnLst>
                  <a:rect l="0" t="0" r="r" b="b"/>
                  <a:pathLst>
                    <a:path w="251" h="309">
                      <a:moveTo>
                        <a:pt x="30" y="0"/>
                      </a:moveTo>
                      <a:lnTo>
                        <a:pt x="21" y="79"/>
                      </a:lnTo>
                      <a:lnTo>
                        <a:pt x="8" y="155"/>
                      </a:lnTo>
                      <a:lnTo>
                        <a:pt x="0" y="177"/>
                      </a:lnTo>
                      <a:lnTo>
                        <a:pt x="80" y="262"/>
                      </a:lnTo>
                      <a:lnTo>
                        <a:pt x="185" y="309"/>
                      </a:lnTo>
                      <a:lnTo>
                        <a:pt x="251" y="270"/>
                      </a:lnTo>
                      <a:lnTo>
                        <a:pt x="229" y="243"/>
                      </a:lnTo>
                      <a:lnTo>
                        <a:pt x="229" y="177"/>
                      </a:lnTo>
                      <a:lnTo>
                        <a:pt x="3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4039053" name="Freeform 397"/>
                <p:cNvSpPr>
                  <a:spLocks/>
                </p:cNvSpPr>
                <p:nvPr/>
              </p:nvSpPr>
              <p:spPr bwMode="auto">
                <a:xfrm>
                  <a:off x="794" y="239"/>
                  <a:ext cx="149" cy="165"/>
                </a:xfrm>
                <a:custGeom>
                  <a:avLst/>
                  <a:gdLst/>
                  <a:ahLst/>
                  <a:cxnLst>
                    <a:cxn ang="0">
                      <a:pos x="44" y="199"/>
                    </a:cxn>
                    <a:cxn ang="0">
                      <a:pos x="55" y="276"/>
                    </a:cxn>
                    <a:cxn ang="0">
                      <a:pos x="88" y="315"/>
                    </a:cxn>
                    <a:cxn ang="0">
                      <a:pos x="149" y="367"/>
                    </a:cxn>
                    <a:cxn ang="0">
                      <a:pos x="229" y="395"/>
                    </a:cxn>
                    <a:cxn ang="0">
                      <a:pos x="273" y="387"/>
                    </a:cxn>
                    <a:cxn ang="0">
                      <a:pos x="287" y="354"/>
                    </a:cxn>
                    <a:cxn ang="0">
                      <a:pos x="323" y="293"/>
                    </a:cxn>
                    <a:cxn ang="0">
                      <a:pos x="350" y="224"/>
                    </a:cxn>
                    <a:cxn ang="0">
                      <a:pos x="353" y="177"/>
                    </a:cxn>
                    <a:cxn ang="0">
                      <a:pos x="342" y="155"/>
                    </a:cxn>
                    <a:cxn ang="0">
                      <a:pos x="353" y="133"/>
                    </a:cxn>
                    <a:cxn ang="0">
                      <a:pos x="356" y="94"/>
                    </a:cxn>
                    <a:cxn ang="0">
                      <a:pos x="348" y="39"/>
                    </a:cxn>
                    <a:cxn ang="0">
                      <a:pos x="309" y="0"/>
                    </a:cxn>
                    <a:cxn ang="0">
                      <a:pos x="155" y="0"/>
                    </a:cxn>
                    <a:cxn ang="0">
                      <a:pos x="132" y="22"/>
                    </a:cxn>
                    <a:cxn ang="0">
                      <a:pos x="0" y="88"/>
                    </a:cxn>
                    <a:cxn ang="0">
                      <a:pos x="0" y="110"/>
                    </a:cxn>
                    <a:cxn ang="0">
                      <a:pos x="0" y="155"/>
                    </a:cxn>
                    <a:cxn ang="0">
                      <a:pos x="19" y="207"/>
                    </a:cxn>
                    <a:cxn ang="0">
                      <a:pos x="44" y="199"/>
                    </a:cxn>
                  </a:cxnLst>
                  <a:rect l="0" t="0" r="r" b="b"/>
                  <a:pathLst>
                    <a:path w="357" h="396">
                      <a:moveTo>
                        <a:pt x="44" y="199"/>
                      </a:moveTo>
                      <a:lnTo>
                        <a:pt x="55" y="276"/>
                      </a:lnTo>
                      <a:lnTo>
                        <a:pt x="88" y="315"/>
                      </a:lnTo>
                      <a:lnTo>
                        <a:pt x="149" y="367"/>
                      </a:lnTo>
                      <a:lnTo>
                        <a:pt x="229" y="395"/>
                      </a:lnTo>
                      <a:lnTo>
                        <a:pt x="273" y="387"/>
                      </a:lnTo>
                      <a:lnTo>
                        <a:pt x="287" y="354"/>
                      </a:lnTo>
                      <a:lnTo>
                        <a:pt x="323" y="293"/>
                      </a:lnTo>
                      <a:lnTo>
                        <a:pt x="350" y="224"/>
                      </a:lnTo>
                      <a:lnTo>
                        <a:pt x="353" y="177"/>
                      </a:lnTo>
                      <a:lnTo>
                        <a:pt x="342" y="155"/>
                      </a:lnTo>
                      <a:lnTo>
                        <a:pt x="353" y="133"/>
                      </a:lnTo>
                      <a:lnTo>
                        <a:pt x="356" y="94"/>
                      </a:lnTo>
                      <a:lnTo>
                        <a:pt x="348" y="39"/>
                      </a:lnTo>
                      <a:lnTo>
                        <a:pt x="309" y="0"/>
                      </a:lnTo>
                      <a:lnTo>
                        <a:pt x="155" y="0"/>
                      </a:lnTo>
                      <a:lnTo>
                        <a:pt x="132" y="22"/>
                      </a:lnTo>
                      <a:lnTo>
                        <a:pt x="0" y="88"/>
                      </a:lnTo>
                      <a:lnTo>
                        <a:pt x="0" y="110"/>
                      </a:lnTo>
                      <a:lnTo>
                        <a:pt x="0" y="155"/>
                      </a:lnTo>
                      <a:lnTo>
                        <a:pt x="19" y="207"/>
                      </a:lnTo>
                      <a:lnTo>
                        <a:pt x="44" y="199"/>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4039054" name="Freeform 398"/>
                <p:cNvSpPr>
                  <a:spLocks/>
                </p:cNvSpPr>
                <p:nvPr/>
              </p:nvSpPr>
              <p:spPr bwMode="auto">
                <a:xfrm>
                  <a:off x="798" y="192"/>
                  <a:ext cx="146" cy="108"/>
                </a:xfrm>
                <a:custGeom>
                  <a:avLst/>
                  <a:gdLst/>
                  <a:ahLst/>
                  <a:cxnLst>
                    <a:cxn ang="0">
                      <a:pos x="349" y="138"/>
                    </a:cxn>
                    <a:cxn ang="0">
                      <a:pos x="338" y="77"/>
                    </a:cxn>
                    <a:cxn ang="0">
                      <a:pos x="283" y="22"/>
                    </a:cxn>
                    <a:cxn ang="0">
                      <a:pos x="198" y="0"/>
                    </a:cxn>
                    <a:cxn ang="0">
                      <a:pos x="115" y="6"/>
                    </a:cxn>
                    <a:cxn ang="0">
                      <a:pos x="44" y="55"/>
                    </a:cxn>
                    <a:cxn ang="0">
                      <a:pos x="0" y="122"/>
                    </a:cxn>
                    <a:cxn ang="0">
                      <a:pos x="0" y="196"/>
                    </a:cxn>
                    <a:cxn ang="0">
                      <a:pos x="27" y="196"/>
                    </a:cxn>
                    <a:cxn ang="0">
                      <a:pos x="60" y="257"/>
                    </a:cxn>
                    <a:cxn ang="0">
                      <a:pos x="96" y="224"/>
                    </a:cxn>
                    <a:cxn ang="0">
                      <a:pos x="102" y="152"/>
                    </a:cxn>
                    <a:cxn ang="0">
                      <a:pos x="154" y="130"/>
                    </a:cxn>
                    <a:cxn ang="0">
                      <a:pos x="275" y="163"/>
                    </a:cxn>
                    <a:cxn ang="0">
                      <a:pos x="316" y="160"/>
                    </a:cxn>
                    <a:cxn ang="0">
                      <a:pos x="349" y="138"/>
                    </a:cxn>
                  </a:cxnLst>
                  <a:rect l="0" t="0" r="r" b="b"/>
                  <a:pathLst>
                    <a:path w="350" h="258">
                      <a:moveTo>
                        <a:pt x="349" y="138"/>
                      </a:moveTo>
                      <a:lnTo>
                        <a:pt x="338" y="77"/>
                      </a:lnTo>
                      <a:lnTo>
                        <a:pt x="283" y="22"/>
                      </a:lnTo>
                      <a:lnTo>
                        <a:pt x="198" y="0"/>
                      </a:lnTo>
                      <a:lnTo>
                        <a:pt x="115" y="6"/>
                      </a:lnTo>
                      <a:lnTo>
                        <a:pt x="44" y="55"/>
                      </a:lnTo>
                      <a:lnTo>
                        <a:pt x="0" y="122"/>
                      </a:lnTo>
                      <a:lnTo>
                        <a:pt x="0" y="196"/>
                      </a:lnTo>
                      <a:lnTo>
                        <a:pt x="27" y="196"/>
                      </a:lnTo>
                      <a:lnTo>
                        <a:pt x="60" y="257"/>
                      </a:lnTo>
                      <a:lnTo>
                        <a:pt x="96" y="224"/>
                      </a:lnTo>
                      <a:lnTo>
                        <a:pt x="102" y="152"/>
                      </a:lnTo>
                      <a:lnTo>
                        <a:pt x="154" y="130"/>
                      </a:lnTo>
                      <a:lnTo>
                        <a:pt x="275" y="163"/>
                      </a:lnTo>
                      <a:lnTo>
                        <a:pt x="316" y="160"/>
                      </a:lnTo>
                      <a:lnTo>
                        <a:pt x="349" y="138"/>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4039055" name="Freeform 399"/>
                <p:cNvSpPr>
                  <a:spLocks/>
                </p:cNvSpPr>
                <p:nvPr/>
              </p:nvSpPr>
              <p:spPr bwMode="auto">
                <a:xfrm>
                  <a:off x="858" y="291"/>
                  <a:ext cx="38" cy="7"/>
                </a:xfrm>
                <a:custGeom>
                  <a:avLst/>
                  <a:gdLst/>
                  <a:ahLst/>
                  <a:cxnLst>
                    <a:cxn ang="0">
                      <a:pos x="36" y="11"/>
                    </a:cxn>
                    <a:cxn ang="0">
                      <a:pos x="91" y="17"/>
                    </a:cxn>
                    <a:cxn ang="0">
                      <a:pos x="33" y="0"/>
                    </a:cxn>
                    <a:cxn ang="0">
                      <a:pos x="0" y="17"/>
                    </a:cxn>
                    <a:cxn ang="0">
                      <a:pos x="36" y="11"/>
                    </a:cxn>
                  </a:cxnLst>
                  <a:rect l="0" t="0" r="r" b="b"/>
                  <a:pathLst>
                    <a:path w="92" h="18">
                      <a:moveTo>
                        <a:pt x="36" y="11"/>
                      </a:moveTo>
                      <a:lnTo>
                        <a:pt x="91" y="17"/>
                      </a:lnTo>
                      <a:lnTo>
                        <a:pt x="33" y="0"/>
                      </a:lnTo>
                      <a:lnTo>
                        <a:pt x="0" y="17"/>
                      </a:lnTo>
                      <a:lnTo>
                        <a:pt x="36" y="11"/>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4039056" name="Freeform 400"/>
                <p:cNvSpPr>
                  <a:spLocks/>
                </p:cNvSpPr>
                <p:nvPr/>
              </p:nvSpPr>
              <p:spPr bwMode="auto">
                <a:xfrm>
                  <a:off x="914" y="294"/>
                  <a:ext cx="27" cy="6"/>
                </a:xfrm>
                <a:custGeom>
                  <a:avLst/>
                  <a:gdLst/>
                  <a:ahLst/>
                  <a:cxnLst>
                    <a:cxn ang="0">
                      <a:pos x="63" y="14"/>
                    </a:cxn>
                    <a:cxn ang="0">
                      <a:pos x="44" y="0"/>
                    </a:cxn>
                    <a:cxn ang="0">
                      <a:pos x="0" y="14"/>
                    </a:cxn>
                    <a:cxn ang="0">
                      <a:pos x="47" y="11"/>
                    </a:cxn>
                    <a:cxn ang="0">
                      <a:pos x="63" y="14"/>
                    </a:cxn>
                  </a:cxnLst>
                  <a:rect l="0" t="0" r="r" b="b"/>
                  <a:pathLst>
                    <a:path w="64" h="15">
                      <a:moveTo>
                        <a:pt x="63" y="14"/>
                      </a:moveTo>
                      <a:lnTo>
                        <a:pt x="44" y="0"/>
                      </a:lnTo>
                      <a:lnTo>
                        <a:pt x="0" y="14"/>
                      </a:lnTo>
                      <a:lnTo>
                        <a:pt x="47" y="11"/>
                      </a:lnTo>
                      <a:lnTo>
                        <a:pt x="63" y="14"/>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4039057" name="Freeform 401"/>
                <p:cNvSpPr>
                  <a:spLocks/>
                </p:cNvSpPr>
                <p:nvPr/>
              </p:nvSpPr>
              <p:spPr bwMode="auto">
                <a:xfrm>
                  <a:off x="898" y="298"/>
                  <a:ext cx="18" cy="51"/>
                </a:xfrm>
                <a:custGeom>
                  <a:avLst/>
                  <a:gdLst/>
                  <a:ahLst/>
                  <a:cxnLst>
                    <a:cxn ang="0">
                      <a:pos x="36" y="0"/>
                    </a:cxn>
                    <a:cxn ang="0">
                      <a:pos x="30" y="22"/>
                    </a:cxn>
                    <a:cxn ang="0">
                      <a:pos x="44" y="107"/>
                    </a:cxn>
                    <a:cxn ang="0">
                      <a:pos x="36" y="121"/>
                    </a:cxn>
                    <a:cxn ang="0">
                      <a:pos x="0" y="116"/>
                    </a:cxn>
                  </a:cxnLst>
                  <a:rect l="0" t="0" r="r" b="b"/>
                  <a:pathLst>
                    <a:path w="45" h="122">
                      <a:moveTo>
                        <a:pt x="36" y="0"/>
                      </a:moveTo>
                      <a:lnTo>
                        <a:pt x="30" y="22"/>
                      </a:lnTo>
                      <a:lnTo>
                        <a:pt x="44" y="107"/>
                      </a:lnTo>
                      <a:lnTo>
                        <a:pt x="36" y="121"/>
                      </a:lnTo>
                      <a:lnTo>
                        <a:pt x="0" y="11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4039058" name="Freeform 402"/>
                <p:cNvSpPr>
                  <a:spLocks/>
                </p:cNvSpPr>
                <p:nvPr/>
              </p:nvSpPr>
              <p:spPr bwMode="auto">
                <a:xfrm>
                  <a:off x="885" y="364"/>
                  <a:ext cx="32" cy="4"/>
                </a:xfrm>
                <a:custGeom>
                  <a:avLst/>
                  <a:gdLst/>
                  <a:ahLst/>
                  <a:cxnLst>
                    <a:cxn ang="0">
                      <a:pos x="76" y="2"/>
                    </a:cxn>
                    <a:cxn ang="0">
                      <a:pos x="52" y="8"/>
                    </a:cxn>
                    <a:cxn ang="0">
                      <a:pos x="0" y="0"/>
                    </a:cxn>
                  </a:cxnLst>
                  <a:rect l="0" t="0" r="r" b="b"/>
                  <a:pathLst>
                    <a:path w="77" h="9">
                      <a:moveTo>
                        <a:pt x="76" y="2"/>
                      </a:moveTo>
                      <a:lnTo>
                        <a:pt x="52" y="8"/>
                      </a:ln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4039059" name="Freeform 403"/>
                <p:cNvSpPr>
                  <a:spLocks/>
                </p:cNvSpPr>
                <p:nvPr/>
              </p:nvSpPr>
              <p:spPr bwMode="auto">
                <a:xfrm>
                  <a:off x="894" y="379"/>
                  <a:ext cx="11" cy="1"/>
                </a:xfrm>
                <a:custGeom>
                  <a:avLst/>
                  <a:gdLst/>
                  <a:ahLst/>
                  <a:cxnLst>
                    <a:cxn ang="0">
                      <a:pos x="0" y="0"/>
                    </a:cxn>
                    <a:cxn ang="0">
                      <a:pos x="26" y="0"/>
                    </a:cxn>
                    <a:cxn ang="0">
                      <a:pos x="24" y="2"/>
                    </a:cxn>
                  </a:cxnLst>
                  <a:rect l="0" t="0" r="r" b="b"/>
                  <a:pathLst>
                    <a:path w="27" h="3">
                      <a:moveTo>
                        <a:pt x="0" y="0"/>
                      </a:moveTo>
                      <a:lnTo>
                        <a:pt x="26" y="0"/>
                      </a:lnTo>
                      <a:lnTo>
                        <a:pt x="24" y="2"/>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4039060" name="Freeform 404"/>
                <p:cNvSpPr>
                  <a:spLocks/>
                </p:cNvSpPr>
                <p:nvPr/>
              </p:nvSpPr>
              <p:spPr bwMode="auto">
                <a:xfrm>
                  <a:off x="856" y="300"/>
                  <a:ext cx="37" cy="9"/>
                </a:xfrm>
                <a:custGeom>
                  <a:avLst/>
                  <a:gdLst/>
                  <a:ahLst/>
                  <a:cxnLst>
                    <a:cxn ang="0">
                      <a:pos x="86" y="18"/>
                    </a:cxn>
                    <a:cxn ang="0">
                      <a:pos x="76" y="9"/>
                    </a:cxn>
                    <a:cxn ang="0">
                      <a:pos x="52" y="1"/>
                    </a:cxn>
                    <a:cxn ang="0">
                      <a:pos x="37" y="0"/>
                    </a:cxn>
                    <a:cxn ang="0">
                      <a:pos x="22" y="6"/>
                    </a:cxn>
                    <a:cxn ang="0">
                      <a:pos x="0" y="14"/>
                    </a:cxn>
                    <a:cxn ang="0">
                      <a:pos x="36" y="11"/>
                    </a:cxn>
                    <a:cxn ang="0">
                      <a:pos x="40" y="20"/>
                    </a:cxn>
                    <a:cxn ang="0">
                      <a:pos x="56" y="20"/>
                    </a:cxn>
                    <a:cxn ang="0">
                      <a:pos x="58" y="12"/>
                    </a:cxn>
                    <a:cxn ang="0">
                      <a:pos x="86" y="18"/>
                    </a:cxn>
                  </a:cxnLst>
                  <a:rect l="0" t="0" r="r" b="b"/>
                  <a:pathLst>
                    <a:path w="87" h="21">
                      <a:moveTo>
                        <a:pt x="86" y="18"/>
                      </a:moveTo>
                      <a:lnTo>
                        <a:pt x="76" y="9"/>
                      </a:lnTo>
                      <a:lnTo>
                        <a:pt x="52" y="1"/>
                      </a:lnTo>
                      <a:lnTo>
                        <a:pt x="37" y="0"/>
                      </a:lnTo>
                      <a:lnTo>
                        <a:pt x="22" y="6"/>
                      </a:lnTo>
                      <a:lnTo>
                        <a:pt x="0" y="14"/>
                      </a:lnTo>
                      <a:lnTo>
                        <a:pt x="36" y="11"/>
                      </a:lnTo>
                      <a:lnTo>
                        <a:pt x="40" y="20"/>
                      </a:lnTo>
                      <a:lnTo>
                        <a:pt x="56" y="20"/>
                      </a:lnTo>
                      <a:lnTo>
                        <a:pt x="58" y="12"/>
                      </a:lnTo>
                      <a:lnTo>
                        <a:pt x="86" y="18"/>
                      </a:lnTo>
                    </a:path>
                  </a:pathLst>
                </a:custGeom>
                <a:solidFill>
                  <a:srgbClr val="000000"/>
                </a:solidFill>
                <a:ln w="3175" cap="rnd" cmpd="sng">
                  <a:noFill/>
                  <a:prstDash val="solid"/>
                  <a:round/>
                  <a:headEnd type="none" w="med" len="med"/>
                  <a:tailEnd type="none" w="med" len="med"/>
                </a:ln>
                <a:effectLst/>
              </p:spPr>
              <p:txBody>
                <a:bodyPr/>
                <a:lstStyle/>
                <a:p>
                  <a:endParaRPr lang="ru-RU"/>
                </a:p>
              </p:txBody>
            </p:sp>
            <p:sp>
              <p:nvSpPr>
                <p:cNvPr id="4039061" name="Freeform 405"/>
                <p:cNvSpPr>
                  <a:spLocks/>
                </p:cNvSpPr>
                <p:nvPr/>
              </p:nvSpPr>
              <p:spPr bwMode="auto">
                <a:xfrm>
                  <a:off x="799" y="279"/>
                  <a:ext cx="15" cy="34"/>
                </a:xfrm>
                <a:custGeom>
                  <a:avLst/>
                  <a:gdLst/>
                  <a:ahLst/>
                  <a:cxnLst>
                    <a:cxn ang="0">
                      <a:pos x="22" y="10"/>
                    </a:cxn>
                    <a:cxn ang="0">
                      <a:pos x="10" y="0"/>
                    </a:cxn>
                    <a:cxn ang="0">
                      <a:pos x="0" y="16"/>
                    </a:cxn>
                    <a:cxn ang="0">
                      <a:pos x="2" y="46"/>
                    </a:cxn>
                    <a:cxn ang="0">
                      <a:pos x="16" y="80"/>
                    </a:cxn>
                    <a:cxn ang="0">
                      <a:pos x="34" y="80"/>
                    </a:cxn>
                    <a:cxn ang="0">
                      <a:pos x="36" y="66"/>
                    </a:cxn>
                    <a:cxn ang="0">
                      <a:pos x="24" y="56"/>
                    </a:cxn>
                    <a:cxn ang="0">
                      <a:pos x="34" y="46"/>
                    </a:cxn>
                  </a:cxnLst>
                  <a:rect l="0" t="0" r="r" b="b"/>
                  <a:pathLst>
                    <a:path w="37" h="81">
                      <a:moveTo>
                        <a:pt x="22" y="10"/>
                      </a:moveTo>
                      <a:lnTo>
                        <a:pt x="10" y="0"/>
                      </a:lnTo>
                      <a:lnTo>
                        <a:pt x="0" y="16"/>
                      </a:lnTo>
                      <a:lnTo>
                        <a:pt x="2" y="46"/>
                      </a:lnTo>
                      <a:lnTo>
                        <a:pt x="16" y="80"/>
                      </a:lnTo>
                      <a:lnTo>
                        <a:pt x="34" y="80"/>
                      </a:lnTo>
                      <a:lnTo>
                        <a:pt x="36" y="66"/>
                      </a:lnTo>
                      <a:lnTo>
                        <a:pt x="24" y="56"/>
                      </a:lnTo>
                      <a:lnTo>
                        <a:pt x="34" y="4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4039062" name="Freeform 406"/>
                <p:cNvSpPr>
                  <a:spLocks/>
                </p:cNvSpPr>
                <p:nvPr/>
              </p:nvSpPr>
              <p:spPr bwMode="auto">
                <a:xfrm>
                  <a:off x="909" y="302"/>
                  <a:ext cx="32" cy="8"/>
                </a:xfrm>
                <a:custGeom>
                  <a:avLst/>
                  <a:gdLst/>
                  <a:ahLst/>
                  <a:cxnLst>
                    <a:cxn ang="0">
                      <a:pos x="0" y="15"/>
                    </a:cxn>
                    <a:cxn ang="0">
                      <a:pos x="10" y="7"/>
                    </a:cxn>
                    <a:cxn ang="0">
                      <a:pos x="23" y="0"/>
                    </a:cxn>
                    <a:cxn ang="0">
                      <a:pos x="39" y="0"/>
                    </a:cxn>
                    <a:cxn ang="0">
                      <a:pos x="63" y="4"/>
                    </a:cxn>
                    <a:cxn ang="0">
                      <a:pos x="76" y="12"/>
                    </a:cxn>
                    <a:cxn ang="0">
                      <a:pos x="61" y="9"/>
                    </a:cxn>
                    <a:cxn ang="0">
                      <a:pos x="45" y="8"/>
                    </a:cxn>
                    <a:cxn ang="0">
                      <a:pos x="43" y="17"/>
                    </a:cxn>
                    <a:cxn ang="0">
                      <a:pos x="27" y="18"/>
                    </a:cxn>
                    <a:cxn ang="0">
                      <a:pos x="21" y="10"/>
                    </a:cxn>
                    <a:cxn ang="0">
                      <a:pos x="0" y="15"/>
                    </a:cxn>
                  </a:cxnLst>
                  <a:rect l="0" t="0" r="r" b="b"/>
                  <a:pathLst>
                    <a:path w="77" h="19">
                      <a:moveTo>
                        <a:pt x="0" y="15"/>
                      </a:moveTo>
                      <a:lnTo>
                        <a:pt x="10" y="7"/>
                      </a:lnTo>
                      <a:lnTo>
                        <a:pt x="23" y="0"/>
                      </a:lnTo>
                      <a:lnTo>
                        <a:pt x="39" y="0"/>
                      </a:lnTo>
                      <a:lnTo>
                        <a:pt x="63" y="4"/>
                      </a:lnTo>
                      <a:lnTo>
                        <a:pt x="76" y="12"/>
                      </a:lnTo>
                      <a:lnTo>
                        <a:pt x="61" y="9"/>
                      </a:lnTo>
                      <a:lnTo>
                        <a:pt x="45" y="8"/>
                      </a:lnTo>
                      <a:lnTo>
                        <a:pt x="43" y="17"/>
                      </a:lnTo>
                      <a:lnTo>
                        <a:pt x="27" y="18"/>
                      </a:lnTo>
                      <a:lnTo>
                        <a:pt x="21" y="10"/>
                      </a:lnTo>
                      <a:lnTo>
                        <a:pt x="0" y="15"/>
                      </a:lnTo>
                    </a:path>
                  </a:pathLst>
                </a:custGeom>
                <a:solidFill>
                  <a:srgbClr val="000000"/>
                </a:solidFill>
                <a:ln w="3175" cap="rnd" cmpd="sng">
                  <a:noFill/>
                  <a:prstDash val="solid"/>
                  <a:round/>
                  <a:headEnd type="none" w="med" len="med"/>
                  <a:tailEnd type="none" w="med" len="med"/>
                </a:ln>
                <a:effectLst/>
              </p:spPr>
              <p:txBody>
                <a:bodyPr/>
                <a:lstStyle/>
                <a:p>
                  <a:endParaRPr lang="ru-RU"/>
                </a:p>
              </p:txBody>
            </p:sp>
          </p:grpSp>
          <p:grpSp>
            <p:nvGrpSpPr>
              <p:cNvPr id="4038677" name="Group 407"/>
              <p:cNvGrpSpPr>
                <a:grpSpLocks/>
              </p:cNvGrpSpPr>
              <p:nvPr/>
            </p:nvGrpSpPr>
            <p:grpSpPr bwMode="auto">
              <a:xfrm>
                <a:off x="957" y="507"/>
                <a:ext cx="114" cy="278"/>
                <a:chOff x="957" y="507"/>
                <a:chExt cx="114" cy="278"/>
              </a:xfrm>
            </p:grpSpPr>
            <p:sp>
              <p:nvSpPr>
                <p:cNvPr id="4039064" name="Freeform 408"/>
                <p:cNvSpPr>
                  <a:spLocks/>
                </p:cNvSpPr>
                <p:nvPr/>
              </p:nvSpPr>
              <p:spPr bwMode="auto">
                <a:xfrm>
                  <a:off x="987" y="507"/>
                  <a:ext cx="84" cy="278"/>
                </a:xfrm>
                <a:custGeom>
                  <a:avLst/>
                  <a:gdLst/>
                  <a:ahLst/>
                  <a:cxnLst>
                    <a:cxn ang="0">
                      <a:pos x="22" y="0"/>
                    </a:cxn>
                    <a:cxn ang="0">
                      <a:pos x="66" y="66"/>
                    </a:cxn>
                    <a:cxn ang="0">
                      <a:pos x="88" y="133"/>
                    </a:cxn>
                    <a:cxn ang="0">
                      <a:pos x="88" y="177"/>
                    </a:cxn>
                    <a:cxn ang="0">
                      <a:pos x="111" y="243"/>
                    </a:cxn>
                    <a:cxn ang="0">
                      <a:pos x="133" y="265"/>
                    </a:cxn>
                    <a:cxn ang="0">
                      <a:pos x="177" y="354"/>
                    </a:cxn>
                    <a:cxn ang="0">
                      <a:pos x="177" y="398"/>
                    </a:cxn>
                    <a:cxn ang="0">
                      <a:pos x="155" y="464"/>
                    </a:cxn>
                    <a:cxn ang="0">
                      <a:pos x="177" y="508"/>
                    </a:cxn>
                    <a:cxn ang="0">
                      <a:pos x="177" y="575"/>
                    </a:cxn>
                    <a:cxn ang="0">
                      <a:pos x="177" y="597"/>
                    </a:cxn>
                    <a:cxn ang="0">
                      <a:pos x="199" y="663"/>
                    </a:cxn>
                    <a:cxn ang="0">
                      <a:pos x="155" y="641"/>
                    </a:cxn>
                    <a:cxn ang="0">
                      <a:pos x="111" y="619"/>
                    </a:cxn>
                    <a:cxn ang="0">
                      <a:pos x="66" y="641"/>
                    </a:cxn>
                    <a:cxn ang="0">
                      <a:pos x="44" y="663"/>
                    </a:cxn>
                    <a:cxn ang="0">
                      <a:pos x="0" y="663"/>
                    </a:cxn>
                    <a:cxn ang="0">
                      <a:pos x="0" y="641"/>
                    </a:cxn>
                  </a:cxnLst>
                  <a:rect l="0" t="0" r="r" b="b"/>
                  <a:pathLst>
                    <a:path w="200" h="664">
                      <a:moveTo>
                        <a:pt x="22" y="0"/>
                      </a:moveTo>
                      <a:lnTo>
                        <a:pt x="66" y="66"/>
                      </a:lnTo>
                      <a:lnTo>
                        <a:pt x="88" y="133"/>
                      </a:lnTo>
                      <a:lnTo>
                        <a:pt x="88" y="177"/>
                      </a:lnTo>
                      <a:lnTo>
                        <a:pt x="111" y="243"/>
                      </a:lnTo>
                      <a:lnTo>
                        <a:pt x="133" y="265"/>
                      </a:lnTo>
                      <a:lnTo>
                        <a:pt x="177" y="354"/>
                      </a:lnTo>
                      <a:lnTo>
                        <a:pt x="177" y="398"/>
                      </a:lnTo>
                      <a:lnTo>
                        <a:pt x="155" y="464"/>
                      </a:lnTo>
                      <a:lnTo>
                        <a:pt x="177" y="508"/>
                      </a:lnTo>
                      <a:lnTo>
                        <a:pt x="177" y="575"/>
                      </a:lnTo>
                      <a:lnTo>
                        <a:pt x="177" y="597"/>
                      </a:lnTo>
                      <a:lnTo>
                        <a:pt x="199" y="663"/>
                      </a:lnTo>
                      <a:lnTo>
                        <a:pt x="155" y="641"/>
                      </a:lnTo>
                      <a:lnTo>
                        <a:pt x="111" y="619"/>
                      </a:lnTo>
                      <a:lnTo>
                        <a:pt x="66" y="641"/>
                      </a:lnTo>
                      <a:lnTo>
                        <a:pt x="44" y="663"/>
                      </a:lnTo>
                      <a:lnTo>
                        <a:pt x="0" y="663"/>
                      </a:lnTo>
                      <a:lnTo>
                        <a:pt x="0" y="641"/>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4039065" name="Freeform 409"/>
                <p:cNvSpPr>
                  <a:spLocks/>
                </p:cNvSpPr>
                <p:nvPr/>
              </p:nvSpPr>
              <p:spPr bwMode="auto">
                <a:xfrm>
                  <a:off x="957" y="600"/>
                  <a:ext cx="74" cy="175"/>
                </a:xfrm>
                <a:custGeom>
                  <a:avLst/>
                  <a:gdLst/>
                  <a:ahLst/>
                  <a:cxnLst>
                    <a:cxn ang="0">
                      <a:pos x="20" y="314"/>
                    </a:cxn>
                    <a:cxn ang="0">
                      <a:pos x="20" y="251"/>
                    </a:cxn>
                    <a:cxn ang="0">
                      <a:pos x="0" y="210"/>
                    </a:cxn>
                    <a:cxn ang="0">
                      <a:pos x="39" y="84"/>
                    </a:cxn>
                    <a:cxn ang="0">
                      <a:pos x="59" y="0"/>
                    </a:cxn>
                    <a:cxn ang="0">
                      <a:pos x="79" y="84"/>
                    </a:cxn>
                    <a:cxn ang="0">
                      <a:pos x="59" y="126"/>
                    </a:cxn>
                    <a:cxn ang="0">
                      <a:pos x="98" y="147"/>
                    </a:cxn>
                    <a:cxn ang="0">
                      <a:pos x="157" y="105"/>
                    </a:cxn>
                    <a:cxn ang="0">
                      <a:pos x="177" y="42"/>
                    </a:cxn>
                    <a:cxn ang="0">
                      <a:pos x="157" y="126"/>
                    </a:cxn>
                    <a:cxn ang="0">
                      <a:pos x="138" y="168"/>
                    </a:cxn>
                    <a:cxn ang="0">
                      <a:pos x="98" y="210"/>
                    </a:cxn>
                    <a:cxn ang="0">
                      <a:pos x="177" y="210"/>
                    </a:cxn>
                    <a:cxn ang="0">
                      <a:pos x="157" y="230"/>
                    </a:cxn>
                    <a:cxn ang="0">
                      <a:pos x="118" y="251"/>
                    </a:cxn>
                    <a:cxn ang="0">
                      <a:pos x="118" y="293"/>
                    </a:cxn>
                    <a:cxn ang="0">
                      <a:pos x="118" y="356"/>
                    </a:cxn>
                    <a:cxn ang="0">
                      <a:pos x="177" y="377"/>
                    </a:cxn>
                    <a:cxn ang="0">
                      <a:pos x="118" y="419"/>
                    </a:cxn>
                    <a:cxn ang="0">
                      <a:pos x="118" y="377"/>
                    </a:cxn>
                    <a:cxn ang="0">
                      <a:pos x="39" y="335"/>
                    </a:cxn>
                    <a:cxn ang="0">
                      <a:pos x="20" y="314"/>
                    </a:cxn>
                  </a:cxnLst>
                  <a:rect l="0" t="0" r="r" b="b"/>
                  <a:pathLst>
                    <a:path w="178" h="420">
                      <a:moveTo>
                        <a:pt x="20" y="314"/>
                      </a:moveTo>
                      <a:lnTo>
                        <a:pt x="20" y="251"/>
                      </a:lnTo>
                      <a:lnTo>
                        <a:pt x="0" y="210"/>
                      </a:lnTo>
                      <a:lnTo>
                        <a:pt x="39" y="84"/>
                      </a:lnTo>
                      <a:lnTo>
                        <a:pt x="59" y="0"/>
                      </a:lnTo>
                      <a:lnTo>
                        <a:pt x="79" y="84"/>
                      </a:lnTo>
                      <a:lnTo>
                        <a:pt x="59" y="126"/>
                      </a:lnTo>
                      <a:lnTo>
                        <a:pt x="98" y="147"/>
                      </a:lnTo>
                      <a:lnTo>
                        <a:pt x="157" y="105"/>
                      </a:lnTo>
                      <a:lnTo>
                        <a:pt x="177" y="42"/>
                      </a:lnTo>
                      <a:lnTo>
                        <a:pt x="157" y="126"/>
                      </a:lnTo>
                      <a:lnTo>
                        <a:pt x="138" y="168"/>
                      </a:lnTo>
                      <a:lnTo>
                        <a:pt x="98" y="210"/>
                      </a:lnTo>
                      <a:lnTo>
                        <a:pt x="177" y="210"/>
                      </a:lnTo>
                      <a:lnTo>
                        <a:pt x="157" y="230"/>
                      </a:lnTo>
                      <a:lnTo>
                        <a:pt x="118" y="251"/>
                      </a:lnTo>
                      <a:lnTo>
                        <a:pt x="118" y="293"/>
                      </a:lnTo>
                      <a:lnTo>
                        <a:pt x="118" y="356"/>
                      </a:lnTo>
                      <a:lnTo>
                        <a:pt x="177" y="377"/>
                      </a:lnTo>
                      <a:lnTo>
                        <a:pt x="118" y="419"/>
                      </a:lnTo>
                      <a:lnTo>
                        <a:pt x="118" y="377"/>
                      </a:lnTo>
                      <a:lnTo>
                        <a:pt x="39" y="335"/>
                      </a:lnTo>
                      <a:lnTo>
                        <a:pt x="20" y="314"/>
                      </a:lnTo>
                    </a:path>
                  </a:pathLst>
                </a:custGeom>
                <a:solidFill>
                  <a:srgbClr val="CECECE"/>
                </a:solidFill>
                <a:ln w="3175" cap="rnd" cmpd="sng">
                  <a:noFill/>
                  <a:prstDash val="solid"/>
                  <a:round/>
                  <a:headEnd type="none" w="med" len="med"/>
                  <a:tailEnd type="none" w="med" len="med"/>
                </a:ln>
                <a:effectLst/>
              </p:spPr>
              <p:txBody>
                <a:bodyPr/>
                <a:lstStyle/>
                <a:p>
                  <a:endParaRPr lang="ru-RU"/>
                </a:p>
              </p:txBody>
            </p:sp>
          </p:grpSp>
          <p:grpSp>
            <p:nvGrpSpPr>
              <p:cNvPr id="4038678" name="Group 410"/>
              <p:cNvGrpSpPr>
                <a:grpSpLocks/>
              </p:cNvGrpSpPr>
              <p:nvPr/>
            </p:nvGrpSpPr>
            <p:grpSpPr bwMode="auto">
              <a:xfrm>
                <a:off x="674" y="369"/>
                <a:ext cx="323" cy="388"/>
                <a:chOff x="674" y="369"/>
                <a:chExt cx="323" cy="388"/>
              </a:xfrm>
            </p:grpSpPr>
            <p:grpSp>
              <p:nvGrpSpPr>
                <p:cNvPr id="4038679" name="Group 411"/>
                <p:cNvGrpSpPr>
                  <a:grpSpLocks/>
                </p:cNvGrpSpPr>
                <p:nvPr/>
              </p:nvGrpSpPr>
              <p:grpSpPr bwMode="auto">
                <a:xfrm>
                  <a:off x="674" y="369"/>
                  <a:ext cx="323" cy="388"/>
                  <a:chOff x="674" y="369"/>
                  <a:chExt cx="323" cy="388"/>
                </a:xfrm>
              </p:grpSpPr>
              <p:sp>
                <p:nvSpPr>
                  <p:cNvPr id="4039068" name="Freeform 412"/>
                  <p:cNvSpPr>
                    <a:spLocks/>
                  </p:cNvSpPr>
                  <p:nvPr/>
                </p:nvSpPr>
                <p:spPr bwMode="auto">
                  <a:xfrm>
                    <a:off x="674" y="386"/>
                    <a:ext cx="323" cy="371"/>
                  </a:xfrm>
                  <a:custGeom>
                    <a:avLst/>
                    <a:gdLst/>
                    <a:ahLst/>
                    <a:cxnLst>
                      <a:cxn ang="0">
                        <a:pos x="496" y="133"/>
                      </a:cxn>
                      <a:cxn ang="0">
                        <a:pos x="573" y="91"/>
                      </a:cxn>
                      <a:cxn ang="0">
                        <a:pos x="750" y="224"/>
                      </a:cxn>
                      <a:cxn ang="0">
                        <a:pos x="772" y="290"/>
                      </a:cxn>
                      <a:cxn ang="0">
                        <a:pos x="750" y="423"/>
                      </a:cxn>
                      <a:cxn ang="0">
                        <a:pos x="728" y="511"/>
                      </a:cxn>
                      <a:cxn ang="0">
                        <a:pos x="684" y="622"/>
                      </a:cxn>
                      <a:cxn ang="0">
                        <a:pos x="662" y="732"/>
                      </a:cxn>
                      <a:cxn ang="0">
                        <a:pos x="684" y="776"/>
                      </a:cxn>
                      <a:cxn ang="0">
                        <a:pos x="684" y="843"/>
                      </a:cxn>
                      <a:cxn ang="0">
                        <a:pos x="640" y="887"/>
                      </a:cxn>
                      <a:cxn ang="0">
                        <a:pos x="596" y="887"/>
                      </a:cxn>
                      <a:cxn ang="0">
                        <a:pos x="507" y="865"/>
                      </a:cxn>
                      <a:cxn ang="0">
                        <a:pos x="243" y="843"/>
                      </a:cxn>
                      <a:cxn ang="0">
                        <a:pos x="132" y="843"/>
                      </a:cxn>
                      <a:cxn ang="0">
                        <a:pos x="88" y="843"/>
                      </a:cxn>
                      <a:cxn ang="0">
                        <a:pos x="44" y="799"/>
                      </a:cxn>
                      <a:cxn ang="0">
                        <a:pos x="44" y="732"/>
                      </a:cxn>
                      <a:cxn ang="0">
                        <a:pos x="0" y="644"/>
                      </a:cxn>
                      <a:cxn ang="0">
                        <a:pos x="22" y="91"/>
                      </a:cxn>
                      <a:cxn ang="0">
                        <a:pos x="88" y="69"/>
                      </a:cxn>
                      <a:cxn ang="0">
                        <a:pos x="88" y="47"/>
                      </a:cxn>
                      <a:cxn ang="0">
                        <a:pos x="132" y="47"/>
                      </a:cxn>
                      <a:cxn ang="0">
                        <a:pos x="301" y="0"/>
                      </a:cxn>
                      <a:cxn ang="0">
                        <a:pos x="380" y="88"/>
                      </a:cxn>
                      <a:cxn ang="0">
                        <a:pos x="430" y="119"/>
                      </a:cxn>
                      <a:cxn ang="0">
                        <a:pos x="496" y="133"/>
                      </a:cxn>
                    </a:cxnLst>
                    <a:rect l="0" t="0" r="r" b="b"/>
                    <a:pathLst>
                      <a:path w="773" h="888">
                        <a:moveTo>
                          <a:pt x="496" y="133"/>
                        </a:moveTo>
                        <a:lnTo>
                          <a:pt x="573" y="91"/>
                        </a:lnTo>
                        <a:lnTo>
                          <a:pt x="750" y="224"/>
                        </a:lnTo>
                        <a:lnTo>
                          <a:pt x="772" y="290"/>
                        </a:lnTo>
                        <a:lnTo>
                          <a:pt x="750" y="423"/>
                        </a:lnTo>
                        <a:lnTo>
                          <a:pt x="728" y="511"/>
                        </a:lnTo>
                        <a:lnTo>
                          <a:pt x="684" y="622"/>
                        </a:lnTo>
                        <a:lnTo>
                          <a:pt x="662" y="732"/>
                        </a:lnTo>
                        <a:lnTo>
                          <a:pt x="684" y="776"/>
                        </a:lnTo>
                        <a:lnTo>
                          <a:pt x="684" y="843"/>
                        </a:lnTo>
                        <a:lnTo>
                          <a:pt x="640" y="887"/>
                        </a:lnTo>
                        <a:lnTo>
                          <a:pt x="596" y="887"/>
                        </a:lnTo>
                        <a:lnTo>
                          <a:pt x="507" y="865"/>
                        </a:lnTo>
                        <a:lnTo>
                          <a:pt x="243" y="843"/>
                        </a:lnTo>
                        <a:lnTo>
                          <a:pt x="132" y="843"/>
                        </a:lnTo>
                        <a:lnTo>
                          <a:pt x="88" y="843"/>
                        </a:lnTo>
                        <a:lnTo>
                          <a:pt x="44" y="799"/>
                        </a:lnTo>
                        <a:lnTo>
                          <a:pt x="44" y="732"/>
                        </a:lnTo>
                        <a:lnTo>
                          <a:pt x="0" y="644"/>
                        </a:lnTo>
                        <a:lnTo>
                          <a:pt x="22" y="91"/>
                        </a:lnTo>
                        <a:lnTo>
                          <a:pt x="88" y="69"/>
                        </a:lnTo>
                        <a:lnTo>
                          <a:pt x="88" y="47"/>
                        </a:lnTo>
                        <a:lnTo>
                          <a:pt x="132" y="47"/>
                        </a:lnTo>
                        <a:lnTo>
                          <a:pt x="301" y="0"/>
                        </a:lnTo>
                        <a:lnTo>
                          <a:pt x="380" y="88"/>
                        </a:lnTo>
                        <a:lnTo>
                          <a:pt x="430" y="119"/>
                        </a:lnTo>
                        <a:lnTo>
                          <a:pt x="496" y="133"/>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4039069" name="Freeform 413"/>
                  <p:cNvSpPr>
                    <a:spLocks/>
                  </p:cNvSpPr>
                  <p:nvPr/>
                </p:nvSpPr>
                <p:spPr bwMode="auto">
                  <a:xfrm>
                    <a:off x="876" y="452"/>
                    <a:ext cx="38" cy="296"/>
                  </a:xfrm>
                  <a:custGeom>
                    <a:avLst/>
                    <a:gdLst/>
                    <a:ahLst/>
                    <a:cxnLst>
                      <a:cxn ang="0">
                        <a:pos x="0" y="0"/>
                      </a:cxn>
                      <a:cxn ang="0">
                        <a:pos x="0" y="66"/>
                      </a:cxn>
                      <a:cxn ang="0">
                        <a:pos x="22" y="133"/>
                      </a:cxn>
                      <a:cxn ang="0">
                        <a:pos x="45" y="221"/>
                      </a:cxn>
                      <a:cxn ang="0">
                        <a:pos x="22" y="287"/>
                      </a:cxn>
                      <a:cxn ang="0">
                        <a:pos x="22" y="376"/>
                      </a:cxn>
                      <a:cxn ang="0">
                        <a:pos x="45" y="442"/>
                      </a:cxn>
                      <a:cxn ang="0">
                        <a:pos x="45" y="508"/>
                      </a:cxn>
                      <a:cxn ang="0">
                        <a:pos x="45" y="574"/>
                      </a:cxn>
                      <a:cxn ang="0">
                        <a:pos x="89" y="641"/>
                      </a:cxn>
                      <a:cxn ang="0">
                        <a:pos x="89" y="685"/>
                      </a:cxn>
                      <a:cxn ang="0">
                        <a:pos x="45" y="707"/>
                      </a:cxn>
                    </a:cxnLst>
                    <a:rect l="0" t="0" r="r" b="b"/>
                    <a:pathLst>
                      <a:path w="90" h="708">
                        <a:moveTo>
                          <a:pt x="0" y="0"/>
                        </a:moveTo>
                        <a:lnTo>
                          <a:pt x="0" y="66"/>
                        </a:lnTo>
                        <a:lnTo>
                          <a:pt x="22" y="133"/>
                        </a:lnTo>
                        <a:lnTo>
                          <a:pt x="45" y="221"/>
                        </a:lnTo>
                        <a:lnTo>
                          <a:pt x="22" y="287"/>
                        </a:lnTo>
                        <a:lnTo>
                          <a:pt x="22" y="376"/>
                        </a:lnTo>
                        <a:lnTo>
                          <a:pt x="45" y="442"/>
                        </a:lnTo>
                        <a:lnTo>
                          <a:pt x="45" y="508"/>
                        </a:lnTo>
                        <a:lnTo>
                          <a:pt x="45" y="574"/>
                        </a:lnTo>
                        <a:lnTo>
                          <a:pt x="89" y="641"/>
                        </a:lnTo>
                        <a:lnTo>
                          <a:pt x="89"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4039070" name="Freeform 414"/>
                  <p:cNvSpPr>
                    <a:spLocks/>
                  </p:cNvSpPr>
                  <p:nvPr/>
                </p:nvSpPr>
                <p:spPr bwMode="auto">
                  <a:xfrm>
                    <a:off x="867" y="452"/>
                    <a:ext cx="28" cy="296"/>
                  </a:xfrm>
                  <a:custGeom>
                    <a:avLst/>
                    <a:gdLst/>
                    <a:ahLst/>
                    <a:cxnLst>
                      <a:cxn ang="0">
                        <a:pos x="0" y="0"/>
                      </a:cxn>
                      <a:cxn ang="0">
                        <a:pos x="0" y="66"/>
                      </a:cxn>
                      <a:cxn ang="0">
                        <a:pos x="0" y="133"/>
                      </a:cxn>
                      <a:cxn ang="0">
                        <a:pos x="22" y="221"/>
                      </a:cxn>
                      <a:cxn ang="0">
                        <a:pos x="22" y="287"/>
                      </a:cxn>
                      <a:cxn ang="0">
                        <a:pos x="22" y="376"/>
                      </a:cxn>
                      <a:cxn ang="0">
                        <a:pos x="22" y="442"/>
                      </a:cxn>
                      <a:cxn ang="0">
                        <a:pos x="45" y="508"/>
                      </a:cxn>
                      <a:cxn ang="0">
                        <a:pos x="45" y="574"/>
                      </a:cxn>
                      <a:cxn ang="0">
                        <a:pos x="67" y="641"/>
                      </a:cxn>
                      <a:cxn ang="0">
                        <a:pos x="67" y="685"/>
                      </a:cxn>
                      <a:cxn ang="0">
                        <a:pos x="45" y="707"/>
                      </a:cxn>
                    </a:cxnLst>
                    <a:rect l="0" t="0" r="r" b="b"/>
                    <a:pathLst>
                      <a:path w="68" h="708">
                        <a:moveTo>
                          <a:pt x="0" y="0"/>
                        </a:moveTo>
                        <a:lnTo>
                          <a:pt x="0" y="66"/>
                        </a:lnTo>
                        <a:lnTo>
                          <a:pt x="0" y="133"/>
                        </a:lnTo>
                        <a:lnTo>
                          <a:pt x="22" y="221"/>
                        </a:lnTo>
                        <a:lnTo>
                          <a:pt x="22" y="287"/>
                        </a:lnTo>
                        <a:lnTo>
                          <a:pt x="22" y="376"/>
                        </a:lnTo>
                        <a:lnTo>
                          <a:pt x="22" y="442"/>
                        </a:lnTo>
                        <a:lnTo>
                          <a:pt x="45" y="508"/>
                        </a:lnTo>
                        <a:lnTo>
                          <a:pt x="45" y="574"/>
                        </a:lnTo>
                        <a:lnTo>
                          <a:pt x="67" y="641"/>
                        </a:lnTo>
                        <a:lnTo>
                          <a:pt x="67"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4039071" name="Freeform 415"/>
                  <p:cNvSpPr>
                    <a:spLocks/>
                  </p:cNvSpPr>
                  <p:nvPr/>
                </p:nvSpPr>
                <p:spPr bwMode="auto">
                  <a:xfrm>
                    <a:off x="794" y="369"/>
                    <a:ext cx="120" cy="83"/>
                  </a:xfrm>
                  <a:custGeom>
                    <a:avLst/>
                    <a:gdLst/>
                    <a:ahLst/>
                    <a:cxnLst>
                      <a:cxn ang="0">
                        <a:pos x="22" y="0"/>
                      </a:cxn>
                      <a:cxn ang="0">
                        <a:pos x="22" y="0"/>
                      </a:cxn>
                      <a:cxn ang="0">
                        <a:pos x="22" y="22"/>
                      </a:cxn>
                      <a:cxn ang="0">
                        <a:pos x="88" y="110"/>
                      </a:cxn>
                      <a:cxn ang="0">
                        <a:pos x="177" y="154"/>
                      </a:cxn>
                      <a:cxn ang="0">
                        <a:pos x="221" y="154"/>
                      </a:cxn>
                      <a:cxn ang="0">
                        <a:pos x="243" y="132"/>
                      </a:cxn>
                      <a:cxn ang="0">
                        <a:pos x="265" y="110"/>
                      </a:cxn>
                      <a:cxn ang="0">
                        <a:pos x="287" y="132"/>
                      </a:cxn>
                      <a:cxn ang="0">
                        <a:pos x="243" y="176"/>
                      </a:cxn>
                      <a:cxn ang="0">
                        <a:pos x="199" y="198"/>
                      </a:cxn>
                      <a:cxn ang="0">
                        <a:pos x="132" y="176"/>
                      </a:cxn>
                      <a:cxn ang="0">
                        <a:pos x="88" y="132"/>
                      </a:cxn>
                      <a:cxn ang="0">
                        <a:pos x="22" y="66"/>
                      </a:cxn>
                      <a:cxn ang="0">
                        <a:pos x="0" y="44"/>
                      </a:cxn>
                      <a:cxn ang="0">
                        <a:pos x="0" y="0"/>
                      </a:cxn>
                      <a:cxn ang="0">
                        <a:pos x="22" y="0"/>
                      </a:cxn>
                    </a:cxnLst>
                    <a:rect l="0" t="0" r="r" b="b"/>
                    <a:pathLst>
                      <a:path w="288" h="199">
                        <a:moveTo>
                          <a:pt x="22" y="0"/>
                        </a:moveTo>
                        <a:lnTo>
                          <a:pt x="22" y="0"/>
                        </a:lnTo>
                        <a:lnTo>
                          <a:pt x="22" y="22"/>
                        </a:lnTo>
                        <a:lnTo>
                          <a:pt x="88" y="110"/>
                        </a:lnTo>
                        <a:lnTo>
                          <a:pt x="177" y="154"/>
                        </a:lnTo>
                        <a:lnTo>
                          <a:pt x="221" y="154"/>
                        </a:lnTo>
                        <a:lnTo>
                          <a:pt x="243" y="132"/>
                        </a:lnTo>
                        <a:lnTo>
                          <a:pt x="265" y="110"/>
                        </a:lnTo>
                        <a:lnTo>
                          <a:pt x="287" y="132"/>
                        </a:lnTo>
                        <a:lnTo>
                          <a:pt x="243" y="176"/>
                        </a:lnTo>
                        <a:lnTo>
                          <a:pt x="199" y="198"/>
                        </a:lnTo>
                        <a:lnTo>
                          <a:pt x="132" y="176"/>
                        </a:lnTo>
                        <a:lnTo>
                          <a:pt x="88" y="132"/>
                        </a:lnTo>
                        <a:lnTo>
                          <a:pt x="22" y="66"/>
                        </a:lnTo>
                        <a:lnTo>
                          <a:pt x="0" y="44"/>
                        </a:lnTo>
                        <a:lnTo>
                          <a:pt x="0" y="0"/>
                        </a:lnTo>
                        <a:lnTo>
                          <a:pt x="22" y="0"/>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sp>
              <p:nvSpPr>
                <p:cNvPr id="4039072" name="Freeform 416"/>
                <p:cNvSpPr>
                  <a:spLocks/>
                </p:cNvSpPr>
                <p:nvPr/>
              </p:nvSpPr>
              <p:spPr bwMode="auto">
                <a:xfrm>
                  <a:off x="684" y="470"/>
                  <a:ext cx="79" cy="250"/>
                </a:xfrm>
                <a:custGeom>
                  <a:avLst/>
                  <a:gdLst/>
                  <a:ahLst/>
                  <a:cxnLst>
                    <a:cxn ang="0">
                      <a:pos x="188" y="85"/>
                    </a:cxn>
                    <a:cxn ang="0">
                      <a:pos x="168" y="213"/>
                    </a:cxn>
                    <a:cxn ang="0">
                      <a:pos x="148" y="277"/>
                    </a:cxn>
                    <a:cxn ang="0">
                      <a:pos x="168" y="319"/>
                    </a:cxn>
                    <a:cxn ang="0">
                      <a:pos x="148" y="383"/>
                    </a:cxn>
                    <a:cxn ang="0">
                      <a:pos x="109" y="383"/>
                    </a:cxn>
                    <a:cxn ang="0">
                      <a:pos x="109" y="426"/>
                    </a:cxn>
                    <a:cxn ang="0">
                      <a:pos x="148" y="447"/>
                    </a:cxn>
                    <a:cxn ang="0">
                      <a:pos x="148" y="532"/>
                    </a:cxn>
                    <a:cxn ang="0">
                      <a:pos x="168" y="596"/>
                    </a:cxn>
                    <a:cxn ang="0">
                      <a:pos x="109" y="575"/>
                    </a:cxn>
                    <a:cxn ang="0">
                      <a:pos x="69" y="596"/>
                    </a:cxn>
                    <a:cxn ang="0">
                      <a:pos x="49" y="553"/>
                    </a:cxn>
                    <a:cxn ang="0">
                      <a:pos x="30" y="490"/>
                    </a:cxn>
                    <a:cxn ang="0">
                      <a:pos x="0" y="439"/>
                    </a:cxn>
                    <a:cxn ang="0">
                      <a:pos x="0" y="349"/>
                    </a:cxn>
                    <a:cxn ang="0">
                      <a:pos x="64" y="266"/>
                    </a:cxn>
                    <a:cxn ang="0">
                      <a:pos x="84" y="176"/>
                    </a:cxn>
                    <a:cxn ang="0">
                      <a:pos x="148" y="0"/>
                    </a:cxn>
                    <a:cxn ang="0">
                      <a:pos x="188" y="85"/>
                    </a:cxn>
                  </a:cxnLst>
                  <a:rect l="0" t="0" r="r" b="b"/>
                  <a:pathLst>
                    <a:path w="189" h="597">
                      <a:moveTo>
                        <a:pt x="188" y="85"/>
                      </a:moveTo>
                      <a:lnTo>
                        <a:pt x="168" y="213"/>
                      </a:lnTo>
                      <a:lnTo>
                        <a:pt x="148" y="277"/>
                      </a:lnTo>
                      <a:lnTo>
                        <a:pt x="168" y="319"/>
                      </a:lnTo>
                      <a:lnTo>
                        <a:pt x="148" y="383"/>
                      </a:lnTo>
                      <a:lnTo>
                        <a:pt x="109" y="383"/>
                      </a:lnTo>
                      <a:lnTo>
                        <a:pt x="109" y="426"/>
                      </a:lnTo>
                      <a:lnTo>
                        <a:pt x="148" y="447"/>
                      </a:lnTo>
                      <a:lnTo>
                        <a:pt x="148" y="532"/>
                      </a:lnTo>
                      <a:lnTo>
                        <a:pt x="168" y="596"/>
                      </a:lnTo>
                      <a:lnTo>
                        <a:pt x="109" y="575"/>
                      </a:lnTo>
                      <a:lnTo>
                        <a:pt x="69" y="596"/>
                      </a:lnTo>
                      <a:lnTo>
                        <a:pt x="49" y="553"/>
                      </a:lnTo>
                      <a:lnTo>
                        <a:pt x="30" y="490"/>
                      </a:lnTo>
                      <a:lnTo>
                        <a:pt x="0" y="439"/>
                      </a:lnTo>
                      <a:lnTo>
                        <a:pt x="0" y="349"/>
                      </a:lnTo>
                      <a:lnTo>
                        <a:pt x="64" y="266"/>
                      </a:lnTo>
                      <a:lnTo>
                        <a:pt x="84" y="176"/>
                      </a:lnTo>
                      <a:lnTo>
                        <a:pt x="148" y="0"/>
                      </a:lnTo>
                      <a:lnTo>
                        <a:pt x="188" y="85"/>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4039073" name="Freeform 417"/>
                <p:cNvSpPr>
                  <a:spLocks/>
                </p:cNvSpPr>
                <p:nvPr/>
              </p:nvSpPr>
              <p:spPr bwMode="auto">
                <a:xfrm>
                  <a:off x="775" y="729"/>
                  <a:ext cx="148" cy="10"/>
                </a:xfrm>
                <a:custGeom>
                  <a:avLst/>
                  <a:gdLst/>
                  <a:ahLst/>
                  <a:cxnLst>
                    <a:cxn ang="0">
                      <a:pos x="332" y="22"/>
                    </a:cxn>
                    <a:cxn ang="0">
                      <a:pos x="353" y="11"/>
                    </a:cxn>
                    <a:cxn ang="0">
                      <a:pos x="270" y="0"/>
                    </a:cxn>
                    <a:cxn ang="0">
                      <a:pos x="125" y="0"/>
                    </a:cxn>
                    <a:cxn ang="0">
                      <a:pos x="0" y="11"/>
                    </a:cxn>
                    <a:cxn ang="0">
                      <a:pos x="228" y="11"/>
                    </a:cxn>
                    <a:cxn ang="0">
                      <a:pos x="332" y="22"/>
                    </a:cxn>
                  </a:cxnLst>
                  <a:rect l="0" t="0" r="r" b="b"/>
                  <a:pathLst>
                    <a:path w="354" h="23">
                      <a:moveTo>
                        <a:pt x="332" y="22"/>
                      </a:moveTo>
                      <a:lnTo>
                        <a:pt x="353" y="11"/>
                      </a:lnTo>
                      <a:lnTo>
                        <a:pt x="270" y="0"/>
                      </a:lnTo>
                      <a:lnTo>
                        <a:pt x="125" y="0"/>
                      </a:lnTo>
                      <a:lnTo>
                        <a:pt x="0" y="11"/>
                      </a:lnTo>
                      <a:lnTo>
                        <a:pt x="228" y="11"/>
                      </a:lnTo>
                      <a:lnTo>
                        <a:pt x="332" y="22"/>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4039074" name="Freeform 418"/>
                <p:cNvSpPr>
                  <a:spLocks/>
                </p:cNvSpPr>
                <p:nvPr/>
              </p:nvSpPr>
              <p:spPr bwMode="auto">
                <a:xfrm>
                  <a:off x="692" y="683"/>
                  <a:ext cx="47" cy="47"/>
                </a:xfrm>
                <a:custGeom>
                  <a:avLst/>
                  <a:gdLst/>
                  <a:ahLst/>
                  <a:cxnLst>
                    <a:cxn ang="0">
                      <a:pos x="37" y="110"/>
                    </a:cxn>
                    <a:cxn ang="0">
                      <a:pos x="18" y="73"/>
                    </a:cxn>
                    <a:cxn ang="0">
                      <a:pos x="18" y="18"/>
                    </a:cxn>
                    <a:cxn ang="0">
                      <a:pos x="0" y="0"/>
                    </a:cxn>
                    <a:cxn ang="0">
                      <a:pos x="55" y="37"/>
                    </a:cxn>
                    <a:cxn ang="0">
                      <a:pos x="55" y="55"/>
                    </a:cxn>
                    <a:cxn ang="0">
                      <a:pos x="92" y="73"/>
                    </a:cxn>
                    <a:cxn ang="0">
                      <a:pos x="110" y="92"/>
                    </a:cxn>
                    <a:cxn ang="0">
                      <a:pos x="55" y="92"/>
                    </a:cxn>
                    <a:cxn ang="0">
                      <a:pos x="37" y="110"/>
                    </a:cxn>
                  </a:cxnLst>
                  <a:rect l="0" t="0" r="r" b="b"/>
                  <a:pathLst>
                    <a:path w="111" h="111">
                      <a:moveTo>
                        <a:pt x="37" y="110"/>
                      </a:moveTo>
                      <a:lnTo>
                        <a:pt x="18" y="73"/>
                      </a:lnTo>
                      <a:lnTo>
                        <a:pt x="18" y="18"/>
                      </a:lnTo>
                      <a:lnTo>
                        <a:pt x="0" y="0"/>
                      </a:lnTo>
                      <a:lnTo>
                        <a:pt x="55" y="37"/>
                      </a:lnTo>
                      <a:lnTo>
                        <a:pt x="55" y="55"/>
                      </a:lnTo>
                      <a:lnTo>
                        <a:pt x="92" y="73"/>
                      </a:lnTo>
                      <a:lnTo>
                        <a:pt x="110" y="92"/>
                      </a:lnTo>
                      <a:lnTo>
                        <a:pt x="55" y="92"/>
                      </a:lnTo>
                      <a:lnTo>
                        <a:pt x="37" y="110"/>
                      </a:lnTo>
                    </a:path>
                  </a:pathLst>
                </a:custGeom>
                <a:solidFill>
                  <a:srgbClr val="919191"/>
                </a:solidFill>
                <a:ln w="3175" cap="rnd" cmpd="sng">
                  <a:noFill/>
                  <a:prstDash val="solid"/>
                  <a:round/>
                  <a:headEnd type="none" w="med" len="med"/>
                  <a:tailEnd type="none" w="med" len="med"/>
                </a:ln>
                <a:effectLst/>
              </p:spPr>
              <p:txBody>
                <a:bodyPr/>
                <a:lstStyle/>
                <a:p>
                  <a:endParaRPr lang="ru-RU"/>
                </a:p>
              </p:txBody>
            </p:sp>
          </p:grpSp>
        </p:grpSp>
        <p:grpSp>
          <p:nvGrpSpPr>
            <p:cNvPr id="4038680" name="Group 419"/>
            <p:cNvGrpSpPr>
              <a:grpSpLocks/>
            </p:cNvGrpSpPr>
            <p:nvPr/>
          </p:nvGrpSpPr>
          <p:grpSpPr bwMode="auto">
            <a:xfrm>
              <a:off x="574" y="2660"/>
              <a:ext cx="863" cy="568"/>
              <a:chOff x="3280" y="2648"/>
              <a:chExt cx="863" cy="568"/>
            </a:xfrm>
          </p:grpSpPr>
          <p:grpSp>
            <p:nvGrpSpPr>
              <p:cNvPr id="4038681" name="Group 420"/>
              <p:cNvGrpSpPr>
                <a:grpSpLocks/>
              </p:cNvGrpSpPr>
              <p:nvPr/>
            </p:nvGrpSpPr>
            <p:grpSpPr bwMode="auto">
              <a:xfrm>
                <a:off x="3280" y="2865"/>
                <a:ext cx="863" cy="351"/>
                <a:chOff x="3253" y="2867"/>
                <a:chExt cx="936" cy="351"/>
              </a:xfrm>
            </p:grpSpPr>
            <p:sp>
              <p:nvSpPr>
                <p:cNvPr id="4039077" name="Freeform 421"/>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4039078" name="Freeform 422"/>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4039079" name="Freeform 423"/>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8682" name="Group 424"/>
              <p:cNvGrpSpPr>
                <a:grpSpLocks/>
              </p:cNvGrpSpPr>
              <p:nvPr/>
            </p:nvGrpSpPr>
            <p:grpSpPr bwMode="auto">
              <a:xfrm>
                <a:off x="3338" y="2907"/>
                <a:ext cx="494" cy="215"/>
                <a:chOff x="1049" y="1977"/>
                <a:chExt cx="1136" cy="495"/>
              </a:xfrm>
            </p:grpSpPr>
            <p:grpSp>
              <p:nvGrpSpPr>
                <p:cNvPr id="4038683" name="Group 425"/>
                <p:cNvGrpSpPr>
                  <a:grpSpLocks/>
                </p:cNvGrpSpPr>
                <p:nvPr/>
              </p:nvGrpSpPr>
              <p:grpSpPr bwMode="auto">
                <a:xfrm>
                  <a:off x="1477" y="1977"/>
                  <a:ext cx="708" cy="274"/>
                  <a:chOff x="1477" y="1977"/>
                  <a:chExt cx="708" cy="274"/>
                </a:xfrm>
              </p:grpSpPr>
              <p:grpSp>
                <p:nvGrpSpPr>
                  <p:cNvPr id="4038684" name="Group 426"/>
                  <p:cNvGrpSpPr>
                    <a:grpSpLocks/>
                  </p:cNvGrpSpPr>
                  <p:nvPr/>
                </p:nvGrpSpPr>
                <p:grpSpPr bwMode="auto">
                  <a:xfrm>
                    <a:off x="1477" y="1977"/>
                    <a:ext cx="708" cy="274"/>
                    <a:chOff x="1477" y="1977"/>
                    <a:chExt cx="708" cy="274"/>
                  </a:xfrm>
                </p:grpSpPr>
                <p:sp>
                  <p:nvSpPr>
                    <p:cNvPr id="4039083" name="Freeform 427"/>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9084" name="Freeform 428"/>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9085" name="Freeform 429"/>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8685" name="Group 430"/>
                  <p:cNvGrpSpPr>
                    <a:grpSpLocks/>
                  </p:cNvGrpSpPr>
                  <p:nvPr/>
                </p:nvGrpSpPr>
                <p:grpSpPr bwMode="auto">
                  <a:xfrm>
                    <a:off x="1557" y="2046"/>
                    <a:ext cx="307" cy="109"/>
                    <a:chOff x="1557" y="2046"/>
                    <a:chExt cx="307" cy="109"/>
                  </a:xfrm>
                </p:grpSpPr>
                <p:sp>
                  <p:nvSpPr>
                    <p:cNvPr id="4039087" name="Freeform 431"/>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8686" name="Group 432"/>
                    <p:cNvGrpSpPr>
                      <a:grpSpLocks/>
                    </p:cNvGrpSpPr>
                    <p:nvPr/>
                  </p:nvGrpSpPr>
                  <p:grpSpPr bwMode="auto">
                    <a:xfrm>
                      <a:off x="1614" y="2056"/>
                      <a:ext cx="220" cy="88"/>
                      <a:chOff x="1614" y="2056"/>
                      <a:chExt cx="220" cy="88"/>
                    </a:xfrm>
                  </p:grpSpPr>
                  <p:sp>
                    <p:nvSpPr>
                      <p:cNvPr id="4039089" name="Line 433"/>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4039090" name="Line 434"/>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4039091" name="Line 435"/>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4039092" name="Line 436"/>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4039093" name="Line 437"/>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4039094" name="Line 438"/>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4039095" name="Line 439"/>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4038687" name="Group 440"/>
                  <p:cNvGrpSpPr>
                    <a:grpSpLocks/>
                  </p:cNvGrpSpPr>
                  <p:nvPr/>
                </p:nvGrpSpPr>
                <p:grpSpPr bwMode="auto">
                  <a:xfrm>
                    <a:off x="1830" y="1991"/>
                    <a:ext cx="313" cy="105"/>
                    <a:chOff x="1830" y="1991"/>
                    <a:chExt cx="313" cy="105"/>
                  </a:xfrm>
                </p:grpSpPr>
                <p:sp>
                  <p:nvSpPr>
                    <p:cNvPr id="4039097" name="Freeform 441"/>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9098" name="Line 442"/>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4039099" name="Line 443"/>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4039100" name="Line 444"/>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4039101" name="Line 445"/>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4039102" name="Line 446"/>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4039103" name="Line 447"/>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4039104" name="Line 448"/>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4039105" name="Line 449"/>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4038720" name="Group 450"/>
                <p:cNvGrpSpPr>
                  <a:grpSpLocks/>
                </p:cNvGrpSpPr>
                <p:nvPr/>
              </p:nvGrpSpPr>
              <p:grpSpPr bwMode="auto">
                <a:xfrm>
                  <a:off x="1049" y="2118"/>
                  <a:ext cx="973" cy="354"/>
                  <a:chOff x="1049" y="2118"/>
                  <a:chExt cx="973" cy="354"/>
                </a:xfrm>
              </p:grpSpPr>
              <p:sp>
                <p:nvSpPr>
                  <p:cNvPr id="4039107" name="Freeform 451"/>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108" name="Freeform 452"/>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8721" name="Group 453"/>
                  <p:cNvGrpSpPr>
                    <a:grpSpLocks/>
                  </p:cNvGrpSpPr>
                  <p:nvPr/>
                </p:nvGrpSpPr>
                <p:grpSpPr bwMode="auto">
                  <a:xfrm>
                    <a:off x="1190" y="2118"/>
                    <a:ext cx="266" cy="177"/>
                    <a:chOff x="1190" y="2118"/>
                    <a:chExt cx="266" cy="177"/>
                  </a:xfrm>
                </p:grpSpPr>
                <p:sp>
                  <p:nvSpPr>
                    <p:cNvPr id="4039110" name="Freeform 454"/>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111" name="Freeform 455"/>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112" name="Freeform 456"/>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9113" name="Freeform 457"/>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9114" name="Freeform 458"/>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4039115" name="Freeform 459"/>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4038722" name="Group 460"/>
              <p:cNvGrpSpPr>
                <a:grpSpLocks/>
              </p:cNvGrpSpPr>
              <p:nvPr/>
            </p:nvGrpSpPr>
            <p:grpSpPr bwMode="auto">
              <a:xfrm>
                <a:off x="3726" y="2648"/>
                <a:ext cx="385" cy="446"/>
                <a:chOff x="1763" y="872"/>
                <a:chExt cx="884" cy="1025"/>
              </a:xfrm>
            </p:grpSpPr>
            <p:grpSp>
              <p:nvGrpSpPr>
                <p:cNvPr id="4038723" name="Group 461"/>
                <p:cNvGrpSpPr>
                  <a:grpSpLocks/>
                </p:cNvGrpSpPr>
                <p:nvPr/>
              </p:nvGrpSpPr>
              <p:grpSpPr bwMode="auto">
                <a:xfrm>
                  <a:off x="1887" y="1609"/>
                  <a:ext cx="716" cy="288"/>
                  <a:chOff x="2067" y="2118"/>
                  <a:chExt cx="716" cy="288"/>
                </a:xfrm>
              </p:grpSpPr>
              <p:sp>
                <p:nvSpPr>
                  <p:cNvPr id="4039118" name="Freeform 462"/>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9119" name="Freeform 463"/>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120" name="Freeform 464"/>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9121" name="Freeform 465"/>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4038724" name="Group 466"/>
                <p:cNvGrpSpPr>
                  <a:grpSpLocks/>
                </p:cNvGrpSpPr>
                <p:nvPr/>
              </p:nvGrpSpPr>
              <p:grpSpPr bwMode="auto">
                <a:xfrm>
                  <a:off x="1763" y="872"/>
                  <a:ext cx="795" cy="851"/>
                  <a:chOff x="1943" y="1381"/>
                  <a:chExt cx="795" cy="851"/>
                </a:xfrm>
              </p:grpSpPr>
              <p:sp>
                <p:nvSpPr>
                  <p:cNvPr id="4039123" name="Freeform 467"/>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124" name="Freeform 468"/>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9125" name="Freeform 469"/>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8725" name="Group 470"/>
                <p:cNvGrpSpPr>
                  <a:grpSpLocks/>
                </p:cNvGrpSpPr>
                <p:nvPr/>
              </p:nvGrpSpPr>
              <p:grpSpPr bwMode="auto">
                <a:xfrm>
                  <a:off x="1983" y="1056"/>
                  <a:ext cx="664" cy="222"/>
                  <a:chOff x="2163" y="1565"/>
                  <a:chExt cx="664" cy="222"/>
                </a:xfrm>
              </p:grpSpPr>
              <p:sp>
                <p:nvSpPr>
                  <p:cNvPr id="4039127" name="Freeform 471"/>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039128" name="Freeform 472"/>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129" name="Freeform 473"/>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130" name="Freeform 474"/>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131" name="Freeform 475"/>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38726" name="Group 476"/>
                <p:cNvGrpSpPr>
                  <a:grpSpLocks/>
                </p:cNvGrpSpPr>
                <p:nvPr/>
              </p:nvGrpSpPr>
              <p:grpSpPr bwMode="auto">
                <a:xfrm>
                  <a:off x="1983" y="1145"/>
                  <a:ext cx="178" cy="597"/>
                  <a:chOff x="2163" y="1654"/>
                  <a:chExt cx="178" cy="597"/>
                </a:xfrm>
              </p:grpSpPr>
              <p:sp>
                <p:nvSpPr>
                  <p:cNvPr id="4039133" name="Freeform 477"/>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9134" name="Freeform 478"/>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135" name="Freeform 479"/>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136" name="Freeform 480"/>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039137" name="Freeform 481"/>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4039138" name="Freeform 482"/>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039139" name="Freeform 483"/>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039140" name="Freeform 484"/>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9141" name="Freeform 485"/>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039142" name="Line 486"/>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4039143" name="Line 487"/>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4038727" name="Group 488"/>
            <p:cNvGrpSpPr>
              <a:grpSpLocks/>
            </p:cNvGrpSpPr>
            <p:nvPr/>
          </p:nvGrpSpPr>
          <p:grpSpPr bwMode="auto">
            <a:xfrm>
              <a:off x="561" y="2569"/>
              <a:ext cx="272" cy="450"/>
              <a:chOff x="540" y="404"/>
              <a:chExt cx="277" cy="457"/>
            </a:xfrm>
          </p:grpSpPr>
          <p:sp>
            <p:nvSpPr>
              <p:cNvPr id="4039145" name="Freeform 489"/>
              <p:cNvSpPr>
                <a:spLocks/>
              </p:cNvSpPr>
              <p:nvPr/>
            </p:nvSpPr>
            <p:spPr bwMode="auto">
              <a:xfrm>
                <a:off x="791" y="773"/>
                <a:ext cx="19" cy="19"/>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4039146" name="Freeform 490"/>
              <p:cNvSpPr>
                <a:spLocks/>
              </p:cNvSpPr>
              <p:nvPr/>
            </p:nvSpPr>
            <p:spPr bwMode="auto">
              <a:xfrm>
                <a:off x="597" y="690"/>
                <a:ext cx="220" cy="171"/>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4039147" name="Freeform 491"/>
              <p:cNvSpPr>
                <a:spLocks/>
              </p:cNvSpPr>
              <p:nvPr/>
            </p:nvSpPr>
            <p:spPr bwMode="auto">
              <a:xfrm>
                <a:off x="745" y="792"/>
                <a:ext cx="9" cy="18"/>
              </a:xfrm>
              <a:custGeom>
                <a:avLst/>
                <a:gdLst/>
                <a:ahLst/>
                <a:cxnLst>
                  <a:cxn ang="0">
                    <a:pos x="22" y="44"/>
                  </a:cxn>
                  <a:cxn ang="0">
                    <a:pos x="0" y="0"/>
                  </a:cxn>
                </a:cxnLst>
                <a:rect l="0" t="0" r="r" b="b"/>
                <a:pathLst>
                  <a:path w="23" h="45">
                    <a:moveTo>
                      <a:pt x="22" y="44"/>
                    </a:move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4039148" name="Line 492"/>
              <p:cNvSpPr>
                <a:spLocks noChangeShapeType="1"/>
              </p:cNvSpPr>
              <p:nvPr/>
            </p:nvSpPr>
            <p:spPr bwMode="auto">
              <a:xfrm flipH="1" flipV="1">
                <a:off x="762" y="787"/>
                <a:ext cx="12" cy="23"/>
              </a:xfrm>
              <a:prstGeom prst="line">
                <a:avLst/>
              </a:prstGeom>
              <a:noFill/>
              <a:ln w="3175">
                <a:solidFill>
                  <a:srgbClr val="000000"/>
                </a:solidFill>
                <a:round/>
                <a:headEnd/>
                <a:tailEnd/>
              </a:ln>
              <a:effectLst/>
            </p:spPr>
            <p:txBody>
              <a:bodyPr wrap="none" anchor="ctr"/>
              <a:lstStyle/>
              <a:p>
                <a:endParaRPr lang="ru-RU"/>
              </a:p>
            </p:txBody>
          </p:sp>
          <p:sp>
            <p:nvSpPr>
              <p:cNvPr id="4039149" name="Line 493"/>
              <p:cNvSpPr>
                <a:spLocks noChangeShapeType="1"/>
              </p:cNvSpPr>
              <p:nvPr/>
            </p:nvSpPr>
            <p:spPr bwMode="auto">
              <a:xfrm flipH="1" flipV="1">
                <a:off x="779" y="790"/>
                <a:ext cx="13" cy="23"/>
              </a:xfrm>
              <a:prstGeom prst="line">
                <a:avLst/>
              </a:prstGeom>
              <a:noFill/>
              <a:ln w="3175">
                <a:solidFill>
                  <a:srgbClr val="000000"/>
                </a:solidFill>
                <a:round/>
                <a:headEnd/>
                <a:tailEnd/>
              </a:ln>
              <a:effectLst/>
            </p:spPr>
            <p:txBody>
              <a:bodyPr wrap="none" anchor="ctr"/>
              <a:lstStyle/>
              <a:p>
                <a:endParaRPr lang="ru-RU"/>
              </a:p>
            </p:txBody>
          </p:sp>
          <p:sp>
            <p:nvSpPr>
              <p:cNvPr id="4039150" name="Freeform 494"/>
              <p:cNvSpPr>
                <a:spLocks/>
              </p:cNvSpPr>
              <p:nvPr/>
            </p:nvSpPr>
            <p:spPr bwMode="auto">
              <a:xfrm>
                <a:off x="540" y="404"/>
                <a:ext cx="196" cy="360"/>
              </a:xfrm>
              <a:custGeom>
                <a:avLst/>
                <a:gdLst/>
                <a:ahLst/>
                <a:cxnLst>
                  <a:cxn ang="0">
                    <a:pos x="468" y="0"/>
                  </a:cxn>
                  <a:cxn ang="0">
                    <a:pos x="408" y="0"/>
                  </a:cxn>
                  <a:cxn ang="0">
                    <a:pos x="392" y="24"/>
                  </a:cxn>
                  <a:cxn ang="0">
                    <a:pos x="356" y="20"/>
                  </a:cxn>
                  <a:cxn ang="0">
                    <a:pos x="332" y="68"/>
                  </a:cxn>
                  <a:cxn ang="0">
                    <a:pos x="232" y="112"/>
                  </a:cxn>
                  <a:cxn ang="0">
                    <a:pos x="196" y="164"/>
                  </a:cxn>
                  <a:cxn ang="0">
                    <a:pos x="188" y="240"/>
                  </a:cxn>
                  <a:cxn ang="0">
                    <a:pos x="96" y="396"/>
                  </a:cxn>
                  <a:cxn ang="0">
                    <a:pos x="16" y="520"/>
                  </a:cxn>
                  <a:cxn ang="0">
                    <a:pos x="4" y="532"/>
                  </a:cxn>
                  <a:cxn ang="0">
                    <a:pos x="0" y="664"/>
                  </a:cxn>
                  <a:cxn ang="0">
                    <a:pos x="68" y="708"/>
                  </a:cxn>
                  <a:cxn ang="0">
                    <a:pos x="112" y="756"/>
                  </a:cxn>
                  <a:cxn ang="0">
                    <a:pos x="124" y="792"/>
                  </a:cxn>
                  <a:cxn ang="0">
                    <a:pos x="300" y="860"/>
                  </a:cxn>
                  <a:cxn ang="0">
                    <a:pos x="336" y="860"/>
                  </a:cxn>
                  <a:cxn ang="0">
                    <a:pos x="396" y="736"/>
                  </a:cxn>
                  <a:cxn ang="0">
                    <a:pos x="380" y="708"/>
                  </a:cxn>
                  <a:cxn ang="0">
                    <a:pos x="304" y="664"/>
                  </a:cxn>
                  <a:cxn ang="0">
                    <a:pos x="312" y="616"/>
                  </a:cxn>
                  <a:cxn ang="0">
                    <a:pos x="232" y="572"/>
                  </a:cxn>
                  <a:cxn ang="0">
                    <a:pos x="284" y="556"/>
                  </a:cxn>
                  <a:cxn ang="0">
                    <a:pos x="392" y="428"/>
                  </a:cxn>
                  <a:cxn ang="0">
                    <a:pos x="424" y="312"/>
                  </a:cxn>
                  <a:cxn ang="0">
                    <a:pos x="448" y="288"/>
                  </a:cxn>
                </a:cxnLst>
                <a:rect l="0" t="0" r="r" b="b"/>
                <a:pathLst>
                  <a:path w="469" h="861">
                    <a:moveTo>
                      <a:pt x="468" y="0"/>
                    </a:moveTo>
                    <a:lnTo>
                      <a:pt x="408" y="0"/>
                    </a:lnTo>
                    <a:lnTo>
                      <a:pt x="392" y="24"/>
                    </a:lnTo>
                    <a:lnTo>
                      <a:pt x="356" y="20"/>
                    </a:lnTo>
                    <a:lnTo>
                      <a:pt x="332" y="68"/>
                    </a:lnTo>
                    <a:lnTo>
                      <a:pt x="232" y="112"/>
                    </a:lnTo>
                    <a:lnTo>
                      <a:pt x="196" y="164"/>
                    </a:lnTo>
                    <a:lnTo>
                      <a:pt x="188" y="240"/>
                    </a:lnTo>
                    <a:lnTo>
                      <a:pt x="96" y="396"/>
                    </a:lnTo>
                    <a:lnTo>
                      <a:pt x="16" y="520"/>
                    </a:lnTo>
                    <a:lnTo>
                      <a:pt x="4" y="532"/>
                    </a:lnTo>
                    <a:lnTo>
                      <a:pt x="0" y="664"/>
                    </a:lnTo>
                    <a:lnTo>
                      <a:pt x="68" y="708"/>
                    </a:lnTo>
                    <a:lnTo>
                      <a:pt x="112" y="756"/>
                    </a:lnTo>
                    <a:lnTo>
                      <a:pt x="124" y="792"/>
                    </a:lnTo>
                    <a:lnTo>
                      <a:pt x="300" y="860"/>
                    </a:lnTo>
                    <a:lnTo>
                      <a:pt x="336" y="860"/>
                    </a:lnTo>
                    <a:lnTo>
                      <a:pt x="396" y="736"/>
                    </a:lnTo>
                    <a:lnTo>
                      <a:pt x="380" y="708"/>
                    </a:lnTo>
                    <a:lnTo>
                      <a:pt x="304" y="664"/>
                    </a:lnTo>
                    <a:lnTo>
                      <a:pt x="312" y="616"/>
                    </a:lnTo>
                    <a:lnTo>
                      <a:pt x="232" y="572"/>
                    </a:lnTo>
                    <a:lnTo>
                      <a:pt x="284" y="556"/>
                    </a:lnTo>
                    <a:lnTo>
                      <a:pt x="392" y="428"/>
                    </a:lnTo>
                    <a:lnTo>
                      <a:pt x="424" y="312"/>
                    </a:lnTo>
                    <a:lnTo>
                      <a:pt x="448" y="288"/>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4039151" name="Freeform 495"/>
              <p:cNvSpPr>
                <a:spLocks/>
              </p:cNvSpPr>
              <p:nvPr/>
            </p:nvSpPr>
            <p:spPr bwMode="auto">
              <a:xfrm>
                <a:off x="570" y="478"/>
                <a:ext cx="64" cy="139"/>
              </a:xfrm>
              <a:custGeom>
                <a:avLst/>
                <a:gdLst/>
                <a:ahLst/>
                <a:cxnLst>
                  <a:cxn ang="0">
                    <a:pos x="154" y="0"/>
                  </a:cxn>
                  <a:cxn ang="0">
                    <a:pos x="154" y="41"/>
                  </a:cxn>
                  <a:cxn ang="0">
                    <a:pos x="135" y="186"/>
                  </a:cxn>
                  <a:cxn ang="0">
                    <a:pos x="0" y="331"/>
                  </a:cxn>
                  <a:cxn ang="0">
                    <a:pos x="0" y="290"/>
                  </a:cxn>
                  <a:cxn ang="0">
                    <a:pos x="53" y="204"/>
                  </a:cxn>
                  <a:cxn ang="0">
                    <a:pos x="101" y="132"/>
                  </a:cxn>
                  <a:cxn ang="0">
                    <a:pos x="137" y="67"/>
                  </a:cxn>
                  <a:cxn ang="0">
                    <a:pos x="154" y="0"/>
                  </a:cxn>
                </a:cxnLst>
                <a:rect l="0" t="0" r="r" b="b"/>
                <a:pathLst>
                  <a:path w="155" h="332">
                    <a:moveTo>
                      <a:pt x="154" y="0"/>
                    </a:moveTo>
                    <a:lnTo>
                      <a:pt x="154" y="41"/>
                    </a:lnTo>
                    <a:lnTo>
                      <a:pt x="135" y="186"/>
                    </a:lnTo>
                    <a:lnTo>
                      <a:pt x="0" y="331"/>
                    </a:lnTo>
                    <a:lnTo>
                      <a:pt x="0" y="290"/>
                    </a:lnTo>
                    <a:lnTo>
                      <a:pt x="53" y="204"/>
                    </a:lnTo>
                    <a:lnTo>
                      <a:pt x="101" y="132"/>
                    </a:lnTo>
                    <a:lnTo>
                      <a:pt x="137" y="67"/>
                    </a:lnTo>
                    <a:lnTo>
                      <a:pt x="15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4039152" name="Freeform 496"/>
              <p:cNvSpPr>
                <a:spLocks/>
              </p:cNvSpPr>
              <p:nvPr/>
            </p:nvSpPr>
            <p:spPr bwMode="auto">
              <a:xfrm>
                <a:off x="579" y="681"/>
                <a:ext cx="55" cy="46"/>
              </a:xfrm>
              <a:custGeom>
                <a:avLst/>
                <a:gdLst/>
                <a:ahLst/>
                <a:cxnLst>
                  <a:cxn ang="0">
                    <a:pos x="132" y="110"/>
                  </a:cxn>
                  <a:cxn ang="0">
                    <a:pos x="132" y="92"/>
                  </a:cxn>
                  <a:cxn ang="0">
                    <a:pos x="113" y="73"/>
                  </a:cxn>
                  <a:cxn ang="0">
                    <a:pos x="75" y="55"/>
                  </a:cxn>
                  <a:cxn ang="0">
                    <a:pos x="0" y="0"/>
                  </a:cxn>
                  <a:cxn ang="0">
                    <a:pos x="0" y="18"/>
                  </a:cxn>
                  <a:cxn ang="0">
                    <a:pos x="38" y="55"/>
                  </a:cxn>
                  <a:cxn ang="0">
                    <a:pos x="38" y="73"/>
                  </a:cxn>
                  <a:cxn ang="0">
                    <a:pos x="57" y="92"/>
                  </a:cxn>
                  <a:cxn ang="0">
                    <a:pos x="94" y="110"/>
                  </a:cxn>
                  <a:cxn ang="0">
                    <a:pos x="132" y="110"/>
                  </a:cxn>
                </a:cxnLst>
                <a:rect l="0" t="0" r="r" b="b"/>
                <a:pathLst>
                  <a:path w="133" h="111">
                    <a:moveTo>
                      <a:pt x="132" y="110"/>
                    </a:moveTo>
                    <a:lnTo>
                      <a:pt x="132" y="92"/>
                    </a:lnTo>
                    <a:lnTo>
                      <a:pt x="113" y="73"/>
                    </a:lnTo>
                    <a:lnTo>
                      <a:pt x="75" y="55"/>
                    </a:lnTo>
                    <a:lnTo>
                      <a:pt x="0" y="0"/>
                    </a:lnTo>
                    <a:lnTo>
                      <a:pt x="0" y="18"/>
                    </a:lnTo>
                    <a:lnTo>
                      <a:pt x="38" y="55"/>
                    </a:lnTo>
                    <a:lnTo>
                      <a:pt x="38" y="73"/>
                    </a:lnTo>
                    <a:lnTo>
                      <a:pt x="57" y="92"/>
                    </a:lnTo>
                    <a:lnTo>
                      <a:pt x="94" y="110"/>
                    </a:lnTo>
                    <a:lnTo>
                      <a:pt x="132" y="11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4039153" name="Freeform 497"/>
              <p:cNvSpPr>
                <a:spLocks/>
              </p:cNvSpPr>
              <p:nvPr/>
            </p:nvSpPr>
            <p:spPr bwMode="auto">
              <a:xfrm>
                <a:off x="625" y="662"/>
                <a:ext cx="19" cy="10"/>
              </a:xfrm>
              <a:custGeom>
                <a:avLst/>
                <a:gdLst/>
                <a:ahLst/>
                <a:cxnLst>
                  <a:cxn ang="0">
                    <a:pos x="44" y="0"/>
                  </a:cxn>
                  <a:cxn ang="0">
                    <a:pos x="29" y="12"/>
                  </a:cxn>
                  <a:cxn ang="0">
                    <a:pos x="15" y="23"/>
                  </a:cxn>
                  <a:cxn ang="0">
                    <a:pos x="0" y="0"/>
                  </a:cxn>
                  <a:cxn ang="0">
                    <a:pos x="15" y="0"/>
                  </a:cxn>
                  <a:cxn ang="0">
                    <a:pos x="44" y="0"/>
                  </a:cxn>
                </a:cxnLst>
                <a:rect l="0" t="0" r="r" b="b"/>
                <a:pathLst>
                  <a:path w="45" h="24">
                    <a:moveTo>
                      <a:pt x="44" y="0"/>
                    </a:moveTo>
                    <a:lnTo>
                      <a:pt x="29" y="12"/>
                    </a:lnTo>
                    <a:lnTo>
                      <a:pt x="15" y="23"/>
                    </a:lnTo>
                    <a:lnTo>
                      <a:pt x="0" y="0"/>
                    </a:lnTo>
                    <a:lnTo>
                      <a:pt x="15" y="0"/>
                    </a:lnTo>
                    <a:lnTo>
                      <a:pt x="4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4039154" name="Freeform 498"/>
              <p:cNvSpPr>
                <a:spLocks/>
              </p:cNvSpPr>
              <p:nvPr/>
            </p:nvSpPr>
            <p:spPr bwMode="auto">
              <a:xfrm>
                <a:off x="662" y="699"/>
                <a:ext cx="56" cy="74"/>
              </a:xfrm>
              <a:custGeom>
                <a:avLst/>
                <a:gdLst/>
                <a:ahLst/>
                <a:cxnLst>
                  <a:cxn ang="0">
                    <a:pos x="0" y="176"/>
                  </a:cxn>
                  <a:cxn ang="0">
                    <a:pos x="88" y="176"/>
                  </a:cxn>
                  <a:cxn ang="0">
                    <a:pos x="132" y="66"/>
                  </a:cxn>
                  <a:cxn ang="0">
                    <a:pos x="132" y="0"/>
                  </a:cxn>
                  <a:cxn ang="0">
                    <a:pos x="88" y="0"/>
                  </a:cxn>
                  <a:cxn ang="0">
                    <a:pos x="0" y="176"/>
                  </a:cxn>
                </a:cxnLst>
                <a:rect l="0" t="0" r="r" b="b"/>
                <a:pathLst>
                  <a:path w="133" h="177">
                    <a:moveTo>
                      <a:pt x="0" y="176"/>
                    </a:moveTo>
                    <a:lnTo>
                      <a:pt x="88" y="176"/>
                    </a:lnTo>
                    <a:lnTo>
                      <a:pt x="132" y="66"/>
                    </a:lnTo>
                    <a:lnTo>
                      <a:pt x="132" y="0"/>
                    </a:lnTo>
                    <a:lnTo>
                      <a:pt x="88" y="0"/>
                    </a:lnTo>
                    <a:lnTo>
                      <a:pt x="0" y="176"/>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grpSp>
      <p:sp>
        <p:nvSpPr>
          <p:cNvPr id="4039155" name="Line 499"/>
          <p:cNvSpPr>
            <a:spLocks noChangeShapeType="1"/>
          </p:cNvSpPr>
          <p:nvPr/>
        </p:nvSpPr>
        <p:spPr bwMode="auto">
          <a:xfrm>
            <a:off x="1431925" y="2222500"/>
            <a:ext cx="0" cy="731838"/>
          </a:xfrm>
          <a:prstGeom prst="line">
            <a:avLst/>
          </a:prstGeom>
          <a:noFill/>
          <a:ln w="38100">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4039156" name="Line 500"/>
          <p:cNvSpPr>
            <a:spLocks noChangeShapeType="1"/>
          </p:cNvSpPr>
          <p:nvPr/>
        </p:nvSpPr>
        <p:spPr bwMode="auto">
          <a:xfrm>
            <a:off x="3376613" y="2178050"/>
            <a:ext cx="0" cy="731838"/>
          </a:xfrm>
          <a:prstGeom prst="line">
            <a:avLst/>
          </a:prstGeom>
          <a:noFill/>
          <a:ln w="38100">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4039157" name="Line 501"/>
          <p:cNvSpPr>
            <a:spLocks noChangeShapeType="1"/>
          </p:cNvSpPr>
          <p:nvPr/>
        </p:nvSpPr>
        <p:spPr bwMode="auto">
          <a:xfrm>
            <a:off x="5078413" y="2165350"/>
            <a:ext cx="0" cy="731838"/>
          </a:xfrm>
          <a:prstGeom prst="line">
            <a:avLst/>
          </a:prstGeom>
          <a:noFill/>
          <a:ln w="38100">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sp>
        <p:nvSpPr>
          <p:cNvPr id="4039160" name="AutoShape 504"/>
          <p:cNvSpPr>
            <a:spLocks/>
          </p:cNvSpPr>
          <p:nvPr/>
        </p:nvSpPr>
        <p:spPr bwMode="auto">
          <a:xfrm flipH="1">
            <a:off x="6026150" y="1993900"/>
            <a:ext cx="377825" cy="982663"/>
          </a:xfrm>
          <a:prstGeom prst="leftBrace">
            <a:avLst>
              <a:gd name="adj1" fmla="val 21674"/>
              <a:gd name="adj2" fmla="val 50000"/>
            </a:avLst>
          </a:prstGeom>
          <a:noFill/>
          <a:ln w="28575">
            <a:solidFill>
              <a:schemeClr val="hlink"/>
            </a:solidFill>
            <a:round/>
            <a:headEnd/>
            <a:tailEnd/>
          </a:ln>
          <a:effectLst/>
        </p:spPr>
        <p:txBody>
          <a:bodyPr wrap="none" anchor="ctr"/>
          <a:lstStyle/>
          <a:p>
            <a:endParaRPr lang="ru-RU"/>
          </a:p>
        </p:txBody>
      </p:sp>
      <p:sp>
        <p:nvSpPr>
          <p:cNvPr id="4039161" name="Text Box 505"/>
          <p:cNvSpPr txBox="1">
            <a:spLocks noChangeArrowheads="1"/>
          </p:cNvSpPr>
          <p:nvPr/>
        </p:nvSpPr>
        <p:spPr bwMode="auto">
          <a:xfrm>
            <a:off x="6454775" y="1888131"/>
            <a:ext cx="2689225" cy="1077218"/>
          </a:xfrm>
          <a:prstGeom prst="rect">
            <a:avLst/>
          </a:prstGeom>
          <a:noFill/>
          <a:ln w="9525" algn="ctr">
            <a:noFill/>
            <a:miter lim="800000"/>
            <a:headEnd/>
            <a:tailEnd/>
          </a:ln>
          <a:effectLst/>
        </p:spPr>
        <p:txBody>
          <a:bodyPr wrap="square">
            <a:spAutoFit/>
          </a:bodyPr>
          <a:lstStyle/>
          <a:p>
            <a:pPr algn="l"/>
            <a:r>
              <a:rPr lang="ru-RU" sz="1600" dirty="0" smtClean="0"/>
              <a:t>Правила перенаправления  клиентов </a:t>
            </a:r>
            <a:br>
              <a:rPr lang="ru-RU" sz="1600" dirty="0" smtClean="0"/>
            </a:br>
            <a:r>
              <a:rPr lang="en-US" sz="1600" dirty="0" smtClean="0"/>
              <a:t>(</a:t>
            </a:r>
            <a:r>
              <a:rPr lang="ru-RU" sz="1600" dirty="0" smtClean="0"/>
              <a:t>приложение</a:t>
            </a:r>
            <a:r>
              <a:rPr lang="en-US" sz="1600" dirty="0" smtClean="0"/>
              <a:t>, </a:t>
            </a:r>
            <a:r>
              <a:rPr lang="ru-RU" sz="1600" dirty="0" smtClean="0"/>
              <a:t/>
            </a:r>
            <a:br>
              <a:rPr lang="ru-RU" sz="1600" dirty="0" smtClean="0"/>
            </a:br>
            <a:r>
              <a:rPr lang="ru-RU" sz="1600" dirty="0" smtClean="0"/>
              <a:t>имя сервера, </a:t>
            </a:r>
            <a:r>
              <a:rPr lang="en-US" sz="1600" dirty="0" smtClean="0"/>
              <a:t> </a:t>
            </a:r>
            <a:r>
              <a:rPr lang="ru-RU" sz="1600" dirty="0" smtClean="0"/>
              <a:t>логин</a:t>
            </a:r>
            <a:r>
              <a:rPr lang="en-US" sz="1600" dirty="0" smtClean="0"/>
              <a:t>)</a:t>
            </a:r>
            <a:endParaRPr lang="en-US" sz="1600" dirty="0"/>
          </a:p>
        </p:txBody>
      </p:sp>
      <p:sp>
        <p:nvSpPr>
          <p:cNvPr id="4039162" name="AutoShape 506"/>
          <p:cNvSpPr>
            <a:spLocks/>
          </p:cNvSpPr>
          <p:nvPr/>
        </p:nvSpPr>
        <p:spPr bwMode="auto">
          <a:xfrm flipH="1">
            <a:off x="6054725" y="3649663"/>
            <a:ext cx="377825" cy="1322387"/>
          </a:xfrm>
          <a:prstGeom prst="leftBrace">
            <a:avLst>
              <a:gd name="adj1" fmla="val 29167"/>
              <a:gd name="adj2" fmla="val 50000"/>
            </a:avLst>
          </a:prstGeom>
          <a:noFill/>
          <a:ln w="28575">
            <a:solidFill>
              <a:schemeClr val="hlink"/>
            </a:solidFill>
            <a:round/>
            <a:headEnd/>
            <a:tailEnd/>
          </a:ln>
          <a:effectLst/>
        </p:spPr>
        <p:txBody>
          <a:bodyPr wrap="none" anchor="ctr"/>
          <a:lstStyle/>
          <a:p>
            <a:endParaRPr lang="ru-RU"/>
          </a:p>
        </p:txBody>
      </p:sp>
      <p:sp>
        <p:nvSpPr>
          <p:cNvPr id="4039163" name="Text Box 507"/>
          <p:cNvSpPr txBox="1">
            <a:spLocks noChangeArrowheads="1"/>
          </p:cNvSpPr>
          <p:nvPr/>
        </p:nvSpPr>
        <p:spPr bwMode="auto">
          <a:xfrm>
            <a:off x="6540500" y="4171950"/>
            <a:ext cx="2005614" cy="369332"/>
          </a:xfrm>
          <a:prstGeom prst="rect">
            <a:avLst/>
          </a:prstGeom>
          <a:noFill/>
          <a:ln w="9525" algn="ctr">
            <a:noFill/>
            <a:miter lim="800000"/>
            <a:headEnd/>
            <a:tailEnd/>
          </a:ln>
          <a:effectLst/>
        </p:spPr>
        <p:txBody>
          <a:bodyPr wrap="none">
            <a:spAutoFit/>
          </a:bodyPr>
          <a:lstStyle/>
          <a:p>
            <a:pPr algn="l"/>
            <a:r>
              <a:rPr lang="ru-RU" dirty="0" smtClean="0"/>
              <a:t>Профили нагрузки</a:t>
            </a:r>
            <a:endParaRPr lang="en-US" dirty="0"/>
          </a:p>
        </p:txBody>
      </p:sp>
      <p:sp>
        <p:nvSpPr>
          <p:cNvPr id="4039164" name="Text Box 508"/>
          <p:cNvSpPr txBox="1">
            <a:spLocks noChangeArrowheads="1"/>
          </p:cNvSpPr>
          <p:nvPr/>
        </p:nvSpPr>
        <p:spPr bwMode="auto">
          <a:xfrm>
            <a:off x="6073775" y="3139058"/>
            <a:ext cx="2556726" cy="369332"/>
          </a:xfrm>
          <a:prstGeom prst="rect">
            <a:avLst/>
          </a:prstGeom>
          <a:noFill/>
          <a:ln w="9525" algn="ctr">
            <a:noFill/>
            <a:miter lim="800000"/>
            <a:headEnd/>
            <a:tailEnd/>
          </a:ln>
          <a:effectLst/>
        </p:spPr>
        <p:txBody>
          <a:bodyPr wrap="none">
            <a:spAutoFit/>
          </a:bodyPr>
          <a:lstStyle/>
          <a:p>
            <a:pPr algn="l"/>
            <a:r>
              <a:rPr lang="ru-RU" sz="1800" dirty="0" smtClean="0">
                <a:solidFill>
                  <a:schemeClr val="hlink"/>
                </a:solidFill>
                <a:effectLst>
                  <a:outerShdw blurRad="38100" dist="38100" dir="2700000" algn="tl">
                    <a:srgbClr val="C0C0C0"/>
                  </a:outerShdw>
                </a:effectLst>
              </a:rPr>
              <a:t>ЛОГИЧЕСКИЕ КЛАСТЕРЫ</a:t>
            </a:r>
            <a:endParaRPr lang="en-US" sz="1800" dirty="0">
              <a:solidFill>
                <a:schemeClr val="hlink"/>
              </a:solidFill>
              <a:effectLst>
                <a:outerShdw blurRad="38100" dist="38100" dir="2700000" algn="tl">
                  <a:srgbClr val="C0C0C0"/>
                </a:outerShdw>
              </a:effectLst>
            </a:endParaRPr>
          </a:p>
        </p:txBody>
      </p:sp>
      <p:sp>
        <p:nvSpPr>
          <p:cNvPr id="4039165" name="Line 509"/>
          <p:cNvSpPr>
            <a:spLocks noChangeShapeType="1"/>
          </p:cNvSpPr>
          <p:nvPr/>
        </p:nvSpPr>
        <p:spPr bwMode="auto">
          <a:xfrm flipH="1">
            <a:off x="1289050" y="3803650"/>
            <a:ext cx="106363" cy="1162050"/>
          </a:xfrm>
          <a:prstGeom prst="line">
            <a:avLst/>
          </a:prstGeom>
          <a:noFill/>
          <a:ln w="28575">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4039166" name="Line 510"/>
          <p:cNvSpPr>
            <a:spLocks noChangeShapeType="1"/>
          </p:cNvSpPr>
          <p:nvPr/>
        </p:nvSpPr>
        <p:spPr bwMode="auto">
          <a:xfrm flipH="1">
            <a:off x="2719388" y="3773488"/>
            <a:ext cx="401637" cy="1230312"/>
          </a:xfrm>
          <a:prstGeom prst="line">
            <a:avLst/>
          </a:prstGeom>
          <a:noFill/>
          <a:ln w="28575">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4039167" name="Line 511"/>
          <p:cNvSpPr>
            <a:spLocks noChangeShapeType="1"/>
          </p:cNvSpPr>
          <p:nvPr/>
        </p:nvSpPr>
        <p:spPr bwMode="auto">
          <a:xfrm>
            <a:off x="5148263" y="3792538"/>
            <a:ext cx="219075" cy="1238250"/>
          </a:xfrm>
          <a:prstGeom prst="line">
            <a:avLst/>
          </a:prstGeom>
          <a:noFill/>
          <a:ln w="28575">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pic>
        <p:nvPicPr>
          <p:cNvPr id="4039169" name="Picture 513"/>
          <p:cNvPicPr>
            <a:picLocks noChangeAspect="1" noChangeArrowheads="1"/>
          </p:cNvPicPr>
          <p:nvPr/>
        </p:nvPicPr>
        <p:blipFill>
          <a:blip r:embed="rId6" cstate="print"/>
          <a:srcRect l="6267" t="5791" r="5743" b="8685"/>
          <a:stretch>
            <a:fillRect/>
          </a:stretch>
        </p:blipFill>
        <p:spPr bwMode="auto">
          <a:xfrm>
            <a:off x="596900" y="2152650"/>
            <a:ext cx="336550" cy="382588"/>
          </a:xfrm>
          <a:prstGeom prst="rect">
            <a:avLst/>
          </a:prstGeom>
          <a:noFill/>
          <a:ln w="9525" algn="ctr">
            <a:noFill/>
            <a:miter lim="800000"/>
            <a:headEnd/>
            <a:tailEnd/>
          </a:ln>
          <a:effectLst/>
        </p:spPr>
      </p:pic>
      <p:sp>
        <p:nvSpPr>
          <p:cNvPr id="4039170" name="Line 514"/>
          <p:cNvSpPr>
            <a:spLocks noChangeShapeType="1"/>
          </p:cNvSpPr>
          <p:nvPr/>
        </p:nvSpPr>
        <p:spPr bwMode="auto">
          <a:xfrm flipH="1" flipV="1">
            <a:off x="763588" y="2576513"/>
            <a:ext cx="112712" cy="566737"/>
          </a:xfrm>
          <a:prstGeom prst="line">
            <a:avLst/>
          </a:prstGeom>
          <a:noFill/>
          <a:ln w="9525">
            <a:solidFill>
              <a:schemeClr val="tx1"/>
            </a:solidFill>
            <a:prstDash val="dash"/>
            <a:round/>
            <a:headEnd/>
            <a:tailEnd type="triangle" w="med" len="med"/>
          </a:ln>
          <a:effectLst/>
        </p:spPr>
        <p:txBody>
          <a:bodyPr wrap="none" anchor="ctr"/>
          <a:lstStyle/>
          <a:p>
            <a:endParaRPr lang="ru-RU"/>
          </a:p>
        </p:txBody>
      </p:sp>
      <p:sp>
        <p:nvSpPr>
          <p:cNvPr id="4039171" name="Text Box 515"/>
          <p:cNvSpPr txBox="1">
            <a:spLocks noChangeArrowheads="1"/>
          </p:cNvSpPr>
          <p:nvPr/>
        </p:nvSpPr>
        <p:spPr bwMode="auto">
          <a:xfrm>
            <a:off x="100013" y="1731963"/>
            <a:ext cx="895350" cy="457200"/>
          </a:xfrm>
          <a:prstGeom prst="rect">
            <a:avLst/>
          </a:prstGeom>
          <a:noFill/>
          <a:ln w="9525" algn="ctr">
            <a:noFill/>
            <a:miter lim="800000"/>
            <a:headEnd/>
            <a:tailEnd/>
          </a:ln>
          <a:effectLst/>
        </p:spPr>
        <p:txBody>
          <a:bodyPr wrap="none">
            <a:spAutoFit/>
          </a:bodyPr>
          <a:lstStyle/>
          <a:p>
            <a:r>
              <a:rPr lang="en-US" sz="1200" b="0"/>
              <a:t>Interfaces/</a:t>
            </a:r>
          </a:p>
          <a:p>
            <a:r>
              <a:rPr lang="en-US" sz="1200" b="0"/>
              <a:t>sql.ini</a:t>
            </a:r>
          </a:p>
        </p:txBody>
      </p:sp>
      <p:pic>
        <p:nvPicPr>
          <p:cNvPr id="4039172" name="Picture 516"/>
          <p:cNvPicPr>
            <a:picLocks noChangeAspect="1" noChangeArrowheads="1"/>
          </p:cNvPicPr>
          <p:nvPr/>
        </p:nvPicPr>
        <p:blipFill>
          <a:blip r:embed="rId6" cstate="print"/>
          <a:srcRect l="6267" t="5791" r="5743" b="8685"/>
          <a:stretch>
            <a:fillRect/>
          </a:stretch>
        </p:blipFill>
        <p:spPr bwMode="auto">
          <a:xfrm>
            <a:off x="2487613" y="2063750"/>
            <a:ext cx="336550" cy="382588"/>
          </a:xfrm>
          <a:prstGeom prst="rect">
            <a:avLst/>
          </a:prstGeom>
          <a:noFill/>
          <a:ln w="9525" algn="ctr">
            <a:noFill/>
            <a:miter lim="800000"/>
            <a:headEnd/>
            <a:tailEnd/>
          </a:ln>
          <a:effectLst/>
        </p:spPr>
      </p:pic>
      <p:sp>
        <p:nvSpPr>
          <p:cNvPr id="4039173" name="Line 517"/>
          <p:cNvSpPr>
            <a:spLocks noChangeShapeType="1"/>
          </p:cNvSpPr>
          <p:nvPr/>
        </p:nvSpPr>
        <p:spPr bwMode="auto">
          <a:xfrm flipH="1" flipV="1">
            <a:off x="2654300" y="2487613"/>
            <a:ext cx="112713" cy="566737"/>
          </a:xfrm>
          <a:prstGeom prst="line">
            <a:avLst/>
          </a:prstGeom>
          <a:noFill/>
          <a:ln w="9525">
            <a:solidFill>
              <a:schemeClr val="tx1"/>
            </a:solidFill>
            <a:prstDash val="dash"/>
            <a:round/>
            <a:headEnd/>
            <a:tailEnd type="triangle" w="med" len="med"/>
          </a:ln>
          <a:effectLst/>
        </p:spPr>
        <p:txBody>
          <a:bodyPr wrap="none" anchor="ctr"/>
          <a:lstStyle/>
          <a:p>
            <a:endParaRPr lang="ru-RU"/>
          </a:p>
        </p:txBody>
      </p:sp>
      <p:sp>
        <p:nvSpPr>
          <p:cNvPr id="4039174" name="Text Box 518"/>
          <p:cNvSpPr txBox="1">
            <a:spLocks noChangeArrowheads="1"/>
          </p:cNvSpPr>
          <p:nvPr/>
        </p:nvSpPr>
        <p:spPr bwMode="auto">
          <a:xfrm>
            <a:off x="1990725" y="1643063"/>
            <a:ext cx="895350" cy="457200"/>
          </a:xfrm>
          <a:prstGeom prst="rect">
            <a:avLst/>
          </a:prstGeom>
          <a:noFill/>
          <a:ln w="9525" algn="ctr">
            <a:noFill/>
            <a:miter lim="800000"/>
            <a:headEnd/>
            <a:tailEnd/>
          </a:ln>
          <a:effectLst/>
        </p:spPr>
        <p:txBody>
          <a:bodyPr wrap="none">
            <a:spAutoFit/>
          </a:bodyPr>
          <a:lstStyle/>
          <a:p>
            <a:r>
              <a:rPr lang="en-US" sz="1200" b="0"/>
              <a:t>Interfaces/</a:t>
            </a:r>
          </a:p>
          <a:p>
            <a:r>
              <a:rPr lang="en-US" sz="1200" b="0"/>
              <a:t>sql.ini</a:t>
            </a:r>
          </a:p>
        </p:txBody>
      </p:sp>
      <p:pic>
        <p:nvPicPr>
          <p:cNvPr id="4039175" name="Picture 519"/>
          <p:cNvPicPr>
            <a:picLocks noChangeAspect="1" noChangeArrowheads="1"/>
          </p:cNvPicPr>
          <p:nvPr/>
        </p:nvPicPr>
        <p:blipFill>
          <a:blip r:embed="rId6" cstate="print"/>
          <a:srcRect l="6267" t="5791" r="5743" b="8685"/>
          <a:stretch>
            <a:fillRect/>
          </a:stretch>
        </p:blipFill>
        <p:spPr bwMode="auto">
          <a:xfrm>
            <a:off x="4476750" y="2027238"/>
            <a:ext cx="336550" cy="382587"/>
          </a:xfrm>
          <a:prstGeom prst="rect">
            <a:avLst/>
          </a:prstGeom>
          <a:noFill/>
          <a:ln w="9525" algn="ctr">
            <a:noFill/>
            <a:miter lim="800000"/>
            <a:headEnd/>
            <a:tailEnd/>
          </a:ln>
          <a:effectLst/>
        </p:spPr>
      </p:pic>
      <p:sp>
        <p:nvSpPr>
          <p:cNvPr id="4039176" name="Line 520"/>
          <p:cNvSpPr>
            <a:spLocks noChangeShapeType="1"/>
          </p:cNvSpPr>
          <p:nvPr/>
        </p:nvSpPr>
        <p:spPr bwMode="auto">
          <a:xfrm flipH="1" flipV="1">
            <a:off x="4643438" y="2451100"/>
            <a:ext cx="112712" cy="566738"/>
          </a:xfrm>
          <a:prstGeom prst="line">
            <a:avLst/>
          </a:prstGeom>
          <a:noFill/>
          <a:ln w="9525">
            <a:solidFill>
              <a:schemeClr val="tx1"/>
            </a:solidFill>
            <a:prstDash val="dash"/>
            <a:round/>
            <a:headEnd/>
            <a:tailEnd type="triangle" w="med" len="med"/>
          </a:ln>
          <a:effectLst/>
        </p:spPr>
        <p:txBody>
          <a:bodyPr wrap="none" anchor="ctr"/>
          <a:lstStyle/>
          <a:p>
            <a:endParaRPr lang="ru-RU"/>
          </a:p>
        </p:txBody>
      </p:sp>
      <p:sp>
        <p:nvSpPr>
          <p:cNvPr id="4039177" name="Text Box 521"/>
          <p:cNvSpPr txBox="1">
            <a:spLocks noChangeArrowheads="1"/>
          </p:cNvSpPr>
          <p:nvPr/>
        </p:nvSpPr>
        <p:spPr bwMode="auto">
          <a:xfrm>
            <a:off x="3979863" y="1606550"/>
            <a:ext cx="895350" cy="457200"/>
          </a:xfrm>
          <a:prstGeom prst="rect">
            <a:avLst/>
          </a:prstGeom>
          <a:noFill/>
          <a:ln w="9525" algn="ctr">
            <a:noFill/>
            <a:miter lim="800000"/>
            <a:headEnd/>
            <a:tailEnd/>
          </a:ln>
          <a:effectLst/>
        </p:spPr>
        <p:txBody>
          <a:bodyPr wrap="none">
            <a:spAutoFit/>
          </a:bodyPr>
          <a:lstStyle/>
          <a:p>
            <a:r>
              <a:rPr lang="en-US" sz="1200" b="0"/>
              <a:t>Interfaces/</a:t>
            </a:r>
          </a:p>
          <a:p>
            <a:r>
              <a:rPr lang="en-US" sz="1200" b="0"/>
              <a:t>sql.ini</a:t>
            </a:r>
          </a:p>
        </p:txBody>
      </p:sp>
      <p:sp>
        <p:nvSpPr>
          <p:cNvPr id="4039178" name="Line 522"/>
          <p:cNvSpPr>
            <a:spLocks noChangeShapeType="1"/>
          </p:cNvSpPr>
          <p:nvPr/>
        </p:nvSpPr>
        <p:spPr bwMode="auto">
          <a:xfrm flipV="1">
            <a:off x="4024313" y="2430463"/>
            <a:ext cx="514350" cy="657225"/>
          </a:xfrm>
          <a:prstGeom prst="line">
            <a:avLst/>
          </a:prstGeom>
          <a:noFill/>
          <a:ln w="9525">
            <a:solidFill>
              <a:schemeClr val="tx1"/>
            </a:solidFill>
            <a:prstDash val="dash"/>
            <a:round/>
            <a:headEnd/>
            <a:tailEnd type="triangle" w="med" len="med"/>
          </a:ln>
          <a:effectLst/>
        </p:spPr>
        <p:txBody>
          <a:bodyPr wrap="none" anchor="ctr"/>
          <a:lstStyle/>
          <a:p>
            <a:endParaRPr lang="ru-RU"/>
          </a:p>
        </p:txBody>
      </p:sp>
      <p:sp>
        <p:nvSpPr>
          <p:cNvPr id="4039179" name="Line 523"/>
          <p:cNvSpPr>
            <a:spLocks noChangeShapeType="1"/>
          </p:cNvSpPr>
          <p:nvPr/>
        </p:nvSpPr>
        <p:spPr bwMode="auto">
          <a:xfrm flipH="1" flipV="1">
            <a:off x="885825" y="2532063"/>
            <a:ext cx="1654175" cy="552450"/>
          </a:xfrm>
          <a:prstGeom prst="line">
            <a:avLst/>
          </a:prstGeom>
          <a:noFill/>
          <a:ln w="9525">
            <a:solidFill>
              <a:schemeClr val="tx1"/>
            </a:solidFill>
            <a:prstDash val="dash"/>
            <a:round/>
            <a:headEnd/>
            <a:tailEnd type="triangle" w="med" len="med"/>
          </a:ln>
          <a:effectLst/>
        </p:spPr>
        <p:txBody>
          <a:bodyPr wrap="none" anchor="ctr"/>
          <a:lstStyle/>
          <a:p>
            <a:endParaRPr lang="ru-RU"/>
          </a:p>
        </p:txBody>
      </p:sp>
      <p:sp>
        <p:nvSpPr>
          <p:cNvPr id="4039181" name="Text Box 525"/>
          <p:cNvSpPr txBox="1">
            <a:spLocks noChangeArrowheads="1"/>
          </p:cNvSpPr>
          <p:nvPr/>
        </p:nvSpPr>
        <p:spPr bwMode="auto">
          <a:xfrm>
            <a:off x="2333625" y="6553200"/>
            <a:ext cx="1765300" cy="304800"/>
          </a:xfrm>
          <a:prstGeom prst="rect">
            <a:avLst/>
          </a:prstGeom>
          <a:noFill/>
          <a:ln w="9525" algn="ctr">
            <a:noFill/>
            <a:miter lim="800000"/>
            <a:headEnd/>
            <a:tailEnd/>
          </a:ln>
          <a:effectLst/>
        </p:spPr>
        <p:txBody>
          <a:bodyPr wrap="none">
            <a:spAutoFit/>
          </a:bodyPr>
          <a:lstStyle/>
          <a:p>
            <a:r>
              <a:rPr lang="en-US">
                <a:solidFill>
                  <a:schemeClr val="hlink"/>
                </a:solidFill>
              </a:rPr>
              <a:t>MYCLUSTER_SDC</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Профили нагрузки</a:t>
            </a:r>
            <a:endParaRPr lang="ru-RU" dirty="0"/>
          </a:p>
        </p:txBody>
      </p:sp>
      <p:sp>
        <p:nvSpPr>
          <p:cNvPr id="3" name="Текст 2"/>
          <p:cNvSpPr>
            <a:spLocks noGrp="1"/>
          </p:cNvSpPr>
          <p:nvPr>
            <p:ph type="body" sz="quarter" idx="15"/>
          </p:nvPr>
        </p:nvSpPr>
        <p:spPr>
          <a:xfrm>
            <a:off x="512824" y="1243173"/>
            <a:ext cx="8631176" cy="5071902"/>
          </a:xfrm>
        </p:spPr>
        <p:txBody>
          <a:bodyPr/>
          <a:lstStyle/>
          <a:p>
            <a:pPr marL="0" indent="0">
              <a:spcBef>
                <a:spcPts val="600"/>
              </a:spcBef>
              <a:spcAft>
                <a:spcPts val="600"/>
              </a:spcAft>
              <a:buNone/>
            </a:pPr>
            <a:r>
              <a:rPr lang="en-US" b="1" dirty="0" err="1" smtClean="0"/>
              <a:t>Менеджер</a:t>
            </a:r>
            <a:r>
              <a:rPr lang="en-US" b="1" dirty="0" smtClean="0"/>
              <a:t> </a:t>
            </a:r>
            <a:r>
              <a:rPr lang="ru-RU" b="1" dirty="0" err="1" smtClean="0"/>
              <a:t>н</a:t>
            </a:r>
            <a:r>
              <a:rPr lang="en-US" b="1" dirty="0" err="1" smtClean="0"/>
              <a:t>агрузки</a:t>
            </a:r>
            <a:r>
              <a:rPr lang="en-US" b="1" dirty="0" smtClean="0"/>
              <a:t> </a:t>
            </a:r>
            <a:r>
              <a:rPr lang="en-US" b="1" dirty="0" err="1" smtClean="0"/>
              <a:t>также</a:t>
            </a:r>
            <a:r>
              <a:rPr lang="en-US" b="1" dirty="0" smtClean="0"/>
              <a:t> </a:t>
            </a:r>
            <a:r>
              <a:rPr lang="en-US" b="1" dirty="0" err="1" smtClean="0"/>
              <a:t>отвечает</a:t>
            </a:r>
            <a:r>
              <a:rPr lang="en-US" b="1" dirty="0" smtClean="0"/>
              <a:t> </a:t>
            </a:r>
            <a:r>
              <a:rPr lang="en-US" b="1" dirty="0" err="1" smtClean="0"/>
              <a:t>за</a:t>
            </a:r>
            <a:r>
              <a:rPr lang="en-US" b="1" dirty="0" smtClean="0"/>
              <a:t> </a:t>
            </a:r>
            <a:r>
              <a:rPr lang="en-US" b="1" dirty="0" err="1" smtClean="0"/>
              <a:t>распределение</a:t>
            </a:r>
            <a:r>
              <a:rPr lang="en-US" b="1" dirty="0" smtClean="0"/>
              <a:t> </a:t>
            </a:r>
            <a:r>
              <a:rPr lang="en-US" b="1" dirty="0" err="1" smtClean="0"/>
              <a:t>нагрузки</a:t>
            </a:r>
            <a:r>
              <a:rPr lang="en-US" b="1" dirty="0" smtClean="0"/>
              <a:t> </a:t>
            </a:r>
            <a:r>
              <a:rPr lang="en-US" b="1" dirty="0" err="1" smtClean="0"/>
              <a:t>по</a:t>
            </a:r>
            <a:r>
              <a:rPr lang="en-US" b="1" dirty="0" smtClean="0"/>
              <a:t> </a:t>
            </a:r>
            <a:r>
              <a:rPr lang="en-US" b="1" dirty="0" err="1" smtClean="0"/>
              <a:t>серверам</a:t>
            </a:r>
            <a:r>
              <a:rPr lang="en-US" b="1" dirty="0" smtClean="0"/>
              <a:t> </a:t>
            </a:r>
            <a:r>
              <a:rPr lang="en-US" b="1" dirty="0" err="1" smtClean="0"/>
              <a:t>кластера</a:t>
            </a:r>
            <a:endParaRPr lang="en-US" b="1" dirty="0" smtClean="0"/>
          </a:p>
          <a:p>
            <a:r>
              <a:rPr lang="ru-RU" sz="2000" dirty="0" smtClean="0"/>
              <a:t>Следит, чтобы не происходил перекос нагрузки, когда один сервер нагружен на 95%, а другие на 30%</a:t>
            </a:r>
            <a:endParaRPr lang="en-US" sz="2000" dirty="0" smtClean="0"/>
          </a:p>
          <a:p>
            <a:r>
              <a:rPr lang="ru-RU" sz="2000" b="1" dirty="0" smtClean="0">
                <a:solidFill>
                  <a:schemeClr val="accent4"/>
                </a:solidFill>
              </a:rPr>
              <a:t>Профиль нагрузки </a:t>
            </a:r>
            <a:r>
              <a:rPr lang="ru-RU" sz="2000" dirty="0" smtClean="0"/>
              <a:t>определяет, насколько нагружен узел кластера</a:t>
            </a:r>
            <a:endParaRPr lang="en-US" sz="2000" dirty="0" smtClean="0"/>
          </a:p>
          <a:p>
            <a:r>
              <a:rPr lang="ru-RU" sz="2000" dirty="0" smtClean="0"/>
              <a:t>Стандартно есть 2 профиля: для</a:t>
            </a:r>
            <a:r>
              <a:rPr lang="en-US" sz="2000" dirty="0" smtClean="0"/>
              <a:t> OLTP</a:t>
            </a:r>
            <a:r>
              <a:rPr lang="ru-RU" sz="2000" dirty="0" smtClean="0"/>
              <a:t> и для </a:t>
            </a:r>
            <a:r>
              <a:rPr lang="en-US" sz="2000" dirty="0" smtClean="0"/>
              <a:t>DSS</a:t>
            </a:r>
          </a:p>
          <a:p>
            <a:r>
              <a:rPr lang="ru-RU" sz="2000" dirty="0" smtClean="0"/>
              <a:t>Каждый логический кластер имеет 1 профиль нагрузки</a:t>
            </a:r>
            <a:endParaRPr lang="en-US" sz="2000" dirty="0" smtClean="0"/>
          </a:p>
          <a:p>
            <a:r>
              <a:rPr lang="ru-RU" sz="2000" dirty="0" smtClean="0"/>
              <a:t>Но у отдельного узла (сервера </a:t>
            </a:r>
            <a:r>
              <a:rPr lang="en-US" sz="2000" dirty="0" smtClean="0"/>
              <a:t>ASE) </a:t>
            </a:r>
            <a:r>
              <a:rPr lang="ru-RU" sz="2000" dirty="0" smtClean="0"/>
              <a:t>может быть несколько профилей</a:t>
            </a:r>
            <a:endParaRPr lang="en-US" sz="2000" dirty="0" smtClean="0"/>
          </a:p>
          <a:p>
            <a:r>
              <a:rPr lang="ru-RU" sz="2000" dirty="0" smtClean="0"/>
              <a:t>Пользователи могут также создавать свои профили</a:t>
            </a:r>
            <a:endParaRPr lang="en-US" sz="2000" dirty="0" smtClean="0"/>
          </a:p>
          <a:p>
            <a:r>
              <a:rPr lang="ru-RU" sz="2000" dirty="0" smtClean="0"/>
              <a:t>Профиль нагрузки учитывает 5 метрик</a:t>
            </a:r>
            <a:endParaRPr lang="en-US" sz="2000" dirty="0" smtClean="0"/>
          </a:p>
          <a:p>
            <a:r>
              <a:rPr lang="ru-RU" sz="2000" dirty="0" smtClean="0"/>
              <a:t>Сумма взвешенных значений этих метрик дает суммарную </a:t>
            </a:r>
            <a:br>
              <a:rPr lang="ru-RU" sz="2000" dirty="0" smtClean="0"/>
            </a:br>
            <a:r>
              <a:rPr lang="ru-RU" sz="2000" dirty="0" smtClean="0"/>
              <a:t>оценку нагруженности</a:t>
            </a:r>
            <a:endParaRPr lang="en-US" sz="2000" dirty="0" smtClean="0"/>
          </a:p>
          <a:p>
            <a:r>
              <a:rPr lang="ru-RU" sz="2000" dirty="0" smtClean="0"/>
              <a:t>Более важным (для вас) метрикам  обычно назначают более высокие веса</a:t>
            </a:r>
            <a:endParaRPr lang="en-US" sz="2000" dirty="0" smtClean="0"/>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6309" name="Picture 5" descr="load_profile2"/>
          <p:cNvPicPr>
            <a:picLocks noChangeAspect="1" noChangeArrowheads="1"/>
          </p:cNvPicPr>
          <p:nvPr/>
        </p:nvPicPr>
        <p:blipFill>
          <a:blip r:embed="rId3" cstate="print"/>
          <a:srcRect/>
          <a:stretch>
            <a:fillRect/>
          </a:stretch>
        </p:blipFill>
        <p:spPr bwMode="auto">
          <a:xfrm>
            <a:off x="1093788" y="1323975"/>
            <a:ext cx="6654800" cy="5313363"/>
          </a:xfrm>
          <a:prstGeom prst="rect">
            <a:avLst/>
          </a:prstGeom>
          <a:noFill/>
        </p:spPr>
      </p:pic>
      <p:sp>
        <p:nvSpPr>
          <p:cNvPr id="4066306" name="Rectangle 2"/>
          <p:cNvSpPr>
            <a:spLocks noGrp="1" noChangeArrowheads="1"/>
          </p:cNvSpPr>
          <p:nvPr>
            <p:ph type="title"/>
          </p:nvPr>
        </p:nvSpPr>
        <p:spPr>
          <a:xfrm>
            <a:off x="512825" y="49024"/>
            <a:ext cx="8631175" cy="892552"/>
          </a:xfrm>
        </p:spPr>
        <p:txBody>
          <a:bodyPr/>
          <a:lstStyle/>
          <a:p>
            <a:r>
              <a:rPr lang="ru-RU" sz="2800" dirty="0" smtClean="0"/>
              <a:t>логический кластер</a:t>
            </a:r>
            <a:r>
              <a:rPr lang="en-US" sz="2800" dirty="0" smtClean="0"/>
              <a:t> </a:t>
            </a:r>
            <a:r>
              <a:rPr lang="en-US" sz="2800" dirty="0" smtClean="0">
                <a:sym typeface="Wingdings" pitchFamily="2" charset="2"/>
              </a:rPr>
              <a:t> </a:t>
            </a:r>
            <a:r>
              <a:rPr lang="ru-RU" sz="2800" dirty="0" smtClean="0">
                <a:sym typeface="Wingdings" pitchFamily="2" charset="2"/>
              </a:rPr>
              <a:t>профиль нагрузки</a:t>
            </a:r>
            <a:r>
              <a:rPr lang="en-US" sz="2800" dirty="0" smtClean="0"/>
              <a:t>:</a:t>
            </a:r>
            <a:r>
              <a:rPr lang="ru-RU" sz="3200" dirty="0" smtClean="0"/>
              <a:t/>
            </a:r>
            <a:br>
              <a:rPr lang="ru-RU" sz="3200" dirty="0" smtClean="0"/>
            </a:br>
            <a:r>
              <a:rPr lang="ru-RU" dirty="0" smtClean="0"/>
              <a:t>Метрики нагрузки и веса</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9346" name="Rectangle 2"/>
          <p:cNvSpPr>
            <a:spLocks noGrp="1" noChangeArrowheads="1"/>
          </p:cNvSpPr>
          <p:nvPr>
            <p:ph type="title"/>
          </p:nvPr>
        </p:nvSpPr>
        <p:spPr/>
        <p:txBody>
          <a:bodyPr/>
          <a:lstStyle/>
          <a:p>
            <a:r>
              <a:rPr lang="ru-RU" sz="2400" dirty="0" smtClean="0"/>
              <a:t>логический кластер</a:t>
            </a:r>
            <a:r>
              <a:rPr lang="en-US" sz="2400" dirty="0" smtClean="0"/>
              <a:t> </a:t>
            </a:r>
            <a:r>
              <a:rPr lang="en-US" sz="2400" dirty="0" smtClean="0">
                <a:sym typeface="Wingdings" pitchFamily="2" charset="2"/>
              </a:rPr>
              <a:t> </a:t>
            </a:r>
            <a:r>
              <a:rPr lang="ru-RU" sz="2400" dirty="0" smtClean="0">
                <a:sym typeface="Wingdings" pitchFamily="2" charset="2"/>
              </a:rPr>
              <a:t>профиль нагрузки</a:t>
            </a:r>
            <a:r>
              <a:rPr lang="en-US" sz="2400" dirty="0" smtClean="0"/>
              <a:t>: </a:t>
            </a:r>
            <a:r>
              <a:rPr lang="en-US" dirty="0"/>
              <a:t/>
            </a:r>
            <a:br>
              <a:rPr lang="en-US" dirty="0"/>
            </a:br>
            <a:r>
              <a:rPr lang="ru-RU" dirty="0" smtClean="0"/>
              <a:t>пороговые значения</a:t>
            </a:r>
            <a:endParaRPr lang="en-US" dirty="0"/>
          </a:p>
        </p:txBody>
      </p:sp>
      <p:pic>
        <p:nvPicPr>
          <p:cNvPr id="4409347" name="Picture 3" descr="load_profile3"/>
          <p:cNvPicPr>
            <a:picLocks noChangeAspect="1" noChangeArrowheads="1"/>
          </p:cNvPicPr>
          <p:nvPr/>
        </p:nvPicPr>
        <p:blipFill>
          <a:blip r:embed="rId3" cstate="print"/>
          <a:srcRect/>
          <a:stretch>
            <a:fillRect/>
          </a:stretch>
        </p:blipFill>
        <p:spPr bwMode="auto">
          <a:xfrm>
            <a:off x="1358900" y="1281113"/>
            <a:ext cx="6497638" cy="5184775"/>
          </a:xfrm>
          <a:prstGeom prst="rect">
            <a:avLst/>
          </a:prstGeom>
          <a:noFill/>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2180" name="Rectangle 4"/>
          <p:cNvSpPr>
            <a:spLocks noGrp="1" noChangeArrowheads="1"/>
          </p:cNvSpPr>
          <p:nvPr>
            <p:ph type="title"/>
          </p:nvPr>
        </p:nvSpPr>
        <p:spPr>
          <a:xfrm>
            <a:off x="512825" y="49024"/>
            <a:ext cx="8631175" cy="892552"/>
          </a:xfrm>
        </p:spPr>
        <p:txBody>
          <a:bodyPr/>
          <a:lstStyle/>
          <a:p>
            <a:r>
              <a:rPr lang="ru-RU" sz="3200" dirty="0" smtClean="0"/>
              <a:t>Логический кластер </a:t>
            </a:r>
            <a:r>
              <a:rPr lang="en-US" sz="3200" dirty="0" smtClean="0"/>
              <a:t>&amp;</a:t>
            </a:r>
            <a:r>
              <a:rPr lang="ru-RU" sz="3200" dirty="0" smtClean="0"/>
              <a:t> профиль нагрузки</a:t>
            </a:r>
            <a:endParaRPr lang="en-US" sz="3200" dirty="0"/>
          </a:p>
        </p:txBody>
      </p:sp>
      <p:pic>
        <p:nvPicPr>
          <p:cNvPr id="4402182" name="Picture 6"/>
          <p:cNvPicPr>
            <a:picLocks noChangeAspect="1" noChangeArrowheads="1"/>
          </p:cNvPicPr>
          <p:nvPr/>
        </p:nvPicPr>
        <p:blipFill>
          <a:blip r:embed="rId3" cstate="print"/>
          <a:srcRect r="4350" b="38391"/>
          <a:stretch>
            <a:fillRect/>
          </a:stretch>
        </p:blipFill>
        <p:spPr bwMode="auto">
          <a:xfrm>
            <a:off x="152400" y="1490663"/>
            <a:ext cx="8761413" cy="3648075"/>
          </a:xfrm>
          <a:prstGeom prst="rect">
            <a:avLst/>
          </a:prstGeom>
          <a:noFill/>
          <a:ln w="9525" algn="ctr">
            <a:noFill/>
            <a:miter lim="800000"/>
            <a:headEnd/>
            <a:tailEnd/>
          </a:ln>
          <a:effectLst/>
        </p:spPr>
      </p:pic>
      <p:pic>
        <p:nvPicPr>
          <p:cNvPr id="4402183" name="Picture 7" descr="WB01753_"/>
          <p:cNvPicPr>
            <a:picLocks noChangeAspect="1" noChangeArrowheads="1"/>
          </p:cNvPicPr>
          <p:nvPr/>
        </p:nvPicPr>
        <p:blipFill>
          <a:blip r:embed="rId4" cstate="print"/>
          <a:srcRect/>
          <a:stretch>
            <a:fillRect/>
          </a:stretch>
        </p:blipFill>
        <p:spPr bwMode="auto">
          <a:xfrm>
            <a:off x="7654925" y="2757488"/>
            <a:ext cx="1320800" cy="5905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402183"/>
                                        </p:tgtEl>
                                        <p:attrNameLst>
                                          <p:attrName>style.visibility</p:attrName>
                                        </p:attrNameLst>
                                      </p:cBhvr>
                                      <p:to>
                                        <p:strVal val="visible"/>
                                      </p:to>
                                    </p:set>
                                    <p:animEffect transition="in" filter="dissolve">
                                      <p:cBhvr>
                                        <p:cTn id="7" dur="500"/>
                                        <p:tgtEl>
                                          <p:spTgt spid="440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9108" name="Rectangle 4"/>
          <p:cNvSpPr>
            <a:spLocks noGrp="1" noChangeArrowheads="1"/>
          </p:cNvSpPr>
          <p:nvPr>
            <p:ph type="title"/>
          </p:nvPr>
        </p:nvSpPr>
        <p:spPr/>
        <p:txBody>
          <a:bodyPr/>
          <a:lstStyle/>
          <a:p>
            <a:r>
              <a:rPr lang="ru-RU" dirty="0" smtClean="0"/>
              <a:t>Метрики профиля нагрузки</a:t>
            </a:r>
            <a:endParaRPr lang="en-US" dirty="0"/>
          </a:p>
        </p:txBody>
      </p:sp>
      <p:pic>
        <p:nvPicPr>
          <p:cNvPr id="4399110" name="Picture 6"/>
          <p:cNvPicPr>
            <a:picLocks noChangeAspect="1" noChangeArrowheads="1"/>
          </p:cNvPicPr>
          <p:nvPr/>
        </p:nvPicPr>
        <p:blipFill>
          <a:blip r:embed="rId3" cstate="print"/>
          <a:srcRect/>
          <a:stretch>
            <a:fillRect/>
          </a:stretch>
        </p:blipFill>
        <p:spPr bwMode="auto">
          <a:xfrm>
            <a:off x="201613" y="1360488"/>
            <a:ext cx="8942387" cy="4222750"/>
          </a:xfrm>
          <a:prstGeom prst="rect">
            <a:avLst/>
          </a:prstGeom>
          <a:noFill/>
          <a:ln w="9525" algn="ctr">
            <a:noFill/>
            <a:miter lim="800000"/>
            <a:headEnd/>
            <a:tailEnd/>
          </a:ln>
          <a:effectLst/>
        </p:spPr>
      </p:pic>
      <p:pic>
        <p:nvPicPr>
          <p:cNvPr id="4399111" name="Picture 7" descr="WB01753_"/>
          <p:cNvPicPr>
            <a:picLocks noChangeAspect="1" noChangeArrowheads="1"/>
          </p:cNvPicPr>
          <p:nvPr/>
        </p:nvPicPr>
        <p:blipFill>
          <a:blip r:embed="rId4" cstate="print"/>
          <a:srcRect/>
          <a:stretch>
            <a:fillRect/>
          </a:stretch>
        </p:blipFill>
        <p:spPr bwMode="auto">
          <a:xfrm>
            <a:off x="4560888" y="2463800"/>
            <a:ext cx="1684337" cy="287338"/>
          </a:xfrm>
          <a:prstGeom prst="rect">
            <a:avLst/>
          </a:prstGeom>
          <a:noFill/>
          <a:ln w="9525">
            <a:noFill/>
            <a:miter lim="800000"/>
            <a:headEnd/>
            <a:tailEnd/>
          </a:ln>
        </p:spPr>
      </p:pic>
      <p:pic>
        <p:nvPicPr>
          <p:cNvPr id="4399112" name="Picture 8" descr="WB01753_"/>
          <p:cNvPicPr>
            <a:picLocks noChangeAspect="1" noChangeArrowheads="1"/>
          </p:cNvPicPr>
          <p:nvPr/>
        </p:nvPicPr>
        <p:blipFill>
          <a:blip r:embed="rId4" cstate="print"/>
          <a:srcRect/>
          <a:stretch>
            <a:fillRect/>
          </a:stretch>
        </p:blipFill>
        <p:spPr bwMode="auto">
          <a:xfrm>
            <a:off x="3775075" y="2805113"/>
            <a:ext cx="1331913" cy="228600"/>
          </a:xfrm>
          <a:prstGeom prst="rect">
            <a:avLst/>
          </a:prstGeom>
          <a:noFill/>
          <a:ln w="9525">
            <a:noFill/>
            <a:miter lim="800000"/>
            <a:headEnd/>
            <a:tailEnd/>
          </a:ln>
        </p:spPr>
      </p:pic>
      <p:sp>
        <p:nvSpPr>
          <p:cNvPr id="4399113" name="Line 9"/>
          <p:cNvSpPr>
            <a:spLocks noChangeShapeType="1"/>
          </p:cNvSpPr>
          <p:nvPr/>
        </p:nvSpPr>
        <p:spPr bwMode="auto">
          <a:xfrm flipV="1">
            <a:off x="4560888" y="2751137"/>
            <a:ext cx="665073" cy="1249699"/>
          </a:xfrm>
          <a:prstGeom prst="line">
            <a:avLst/>
          </a:prstGeom>
          <a:noFill/>
          <a:ln w="9525">
            <a:solidFill>
              <a:srgbClr val="0000CC"/>
            </a:solidFill>
            <a:prstDash val="dash"/>
            <a:round/>
            <a:headEnd/>
            <a:tailEnd type="arrow" w="lg" len="lg"/>
          </a:ln>
          <a:effectLst/>
        </p:spPr>
        <p:txBody>
          <a:bodyPr wrap="none" anchor="ctr"/>
          <a:lstStyle/>
          <a:p>
            <a:endParaRPr lang="ru-RU"/>
          </a:p>
        </p:txBody>
      </p:sp>
      <p:sp>
        <p:nvSpPr>
          <p:cNvPr id="4399114" name="Text Box 10"/>
          <p:cNvSpPr txBox="1">
            <a:spLocks noChangeArrowheads="1"/>
          </p:cNvSpPr>
          <p:nvPr/>
        </p:nvSpPr>
        <p:spPr bwMode="auto">
          <a:xfrm>
            <a:off x="3614468" y="4000837"/>
            <a:ext cx="5529532" cy="1169551"/>
          </a:xfrm>
          <a:prstGeom prst="rect">
            <a:avLst/>
          </a:prstGeom>
          <a:noFill/>
          <a:ln w="9525" algn="ctr">
            <a:noFill/>
            <a:miter lim="800000"/>
            <a:headEnd/>
            <a:tailEnd/>
          </a:ln>
          <a:effectLst/>
        </p:spPr>
        <p:txBody>
          <a:bodyPr wrap="square">
            <a:spAutoFit/>
          </a:bodyPr>
          <a:lstStyle/>
          <a:p>
            <a:pPr algn="l"/>
            <a:r>
              <a:rPr lang="ru-RU" sz="1400" b="0" dirty="0" smtClean="0">
                <a:solidFill>
                  <a:srgbClr val="0000CC"/>
                </a:solidFill>
              </a:rPr>
              <a:t>В стандартном профиле нагрузки</a:t>
            </a:r>
            <a:r>
              <a:rPr lang="en-US" sz="1400" b="0" dirty="0" smtClean="0">
                <a:solidFill>
                  <a:srgbClr val="0000CC"/>
                </a:solidFill>
              </a:rPr>
              <a:t> </a:t>
            </a:r>
            <a:r>
              <a:rPr lang="en-US" sz="1400" b="1" dirty="0" err="1">
                <a:solidFill>
                  <a:srgbClr val="0000CC"/>
                </a:solidFill>
              </a:rPr>
              <a:t>sybase_profile_oltp</a:t>
            </a:r>
            <a:r>
              <a:rPr lang="en-US" sz="1400" b="0" dirty="0">
                <a:solidFill>
                  <a:srgbClr val="0000CC"/>
                </a:solidFill>
              </a:rPr>
              <a:t> </a:t>
            </a:r>
            <a:r>
              <a:rPr lang="ru-RU" sz="1400" b="0" dirty="0" smtClean="0">
                <a:solidFill>
                  <a:srgbClr val="0000CC"/>
                </a:solidFill>
              </a:rPr>
              <a:t>самый высокий вес имеет метрика </a:t>
            </a:r>
            <a:r>
              <a:rPr lang="en-US" sz="1400" b="1" dirty="0" smtClean="0">
                <a:solidFill>
                  <a:srgbClr val="0000CC"/>
                </a:solidFill>
              </a:rPr>
              <a:t>Run Queue</a:t>
            </a:r>
            <a:r>
              <a:rPr lang="ru-RU" sz="1400" b="1" dirty="0" smtClean="0">
                <a:solidFill>
                  <a:srgbClr val="0000CC"/>
                </a:solidFill>
              </a:rPr>
              <a:t>.</a:t>
            </a:r>
            <a:r>
              <a:rPr lang="ru-RU" sz="1400" b="0" dirty="0" smtClean="0">
                <a:solidFill>
                  <a:srgbClr val="0000CC"/>
                </a:solidFill>
              </a:rPr>
              <a:t> </a:t>
            </a:r>
            <a:r>
              <a:rPr lang="ru-RU" sz="1400" dirty="0" smtClean="0">
                <a:solidFill>
                  <a:srgbClr val="0000CC"/>
                </a:solidFill>
              </a:rPr>
              <a:t>В результате, как только начинает возрастать конкуренция за процессор, суммарная оценка «загруженности» также возрастает, и это приводит к миграции пользовательских соединений</a:t>
            </a:r>
            <a:r>
              <a:rPr lang="en-US" sz="1400" b="0" dirty="0" smtClean="0">
                <a:solidFill>
                  <a:srgbClr val="0000CC"/>
                </a:solidFill>
              </a:rPr>
              <a:t>.  </a:t>
            </a:r>
            <a:endParaRPr lang="en-US" sz="1400" b="0" dirty="0">
              <a:solidFill>
                <a:srgbClr val="0000CC"/>
              </a:solidFill>
            </a:endParaRPr>
          </a:p>
        </p:txBody>
      </p:sp>
      <p:sp>
        <p:nvSpPr>
          <p:cNvPr id="4399115" name="Line 11"/>
          <p:cNvSpPr>
            <a:spLocks noChangeShapeType="1"/>
          </p:cNvSpPr>
          <p:nvPr/>
        </p:nvSpPr>
        <p:spPr bwMode="auto">
          <a:xfrm flipV="1">
            <a:off x="2820838" y="3024188"/>
            <a:ext cx="1106637" cy="2310144"/>
          </a:xfrm>
          <a:prstGeom prst="line">
            <a:avLst/>
          </a:prstGeom>
          <a:noFill/>
          <a:ln w="9525">
            <a:solidFill>
              <a:srgbClr val="0000CC"/>
            </a:solidFill>
            <a:prstDash val="dash"/>
            <a:round/>
            <a:headEnd/>
            <a:tailEnd type="arrow" w="lg" len="lg"/>
          </a:ln>
          <a:effectLst/>
        </p:spPr>
        <p:txBody>
          <a:bodyPr wrap="none" anchor="ctr"/>
          <a:lstStyle/>
          <a:p>
            <a:endParaRPr lang="ru-RU"/>
          </a:p>
        </p:txBody>
      </p:sp>
      <p:sp>
        <p:nvSpPr>
          <p:cNvPr id="9" name="Text Box 10"/>
          <p:cNvSpPr txBox="1">
            <a:spLocks noChangeArrowheads="1"/>
          </p:cNvSpPr>
          <p:nvPr/>
        </p:nvSpPr>
        <p:spPr bwMode="auto">
          <a:xfrm>
            <a:off x="2538322" y="5334332"/>
            <a:ext cx="6605677" cy="954107"/>
          </a:xfrm>
          <a:prstGeom prst="rect">
            <a:avLst/>
          </a:prstGeom>
          <a:noFill/>
          <a:ln w="9525" algn="ctr">
            <a:noFill/>
            <a:miter lim="800000"/>
            <a:headEnd/>
            <a:tailEnd/>
          </a:ln>
          <a:effectLst/>
        </p:spPr>
        <p:txBody>
          <a:bodyPr wrap="square">
            <a:spAutoFit/>
          </a:bodyPr>
          <a:lstStyle/>
          <a:p>
            <a:pPr algn="l"/>
            <a:r>
              <a:rPr lang="ru-RU" sz="1400" b="0" dirty="0" smtClean="0">
                <a:solidFill>
                  <a:srgbClr val="0000CC"/>
                </a:solidFill>
              </a:rPr>
              <a:t>В профиле </a:t>
            </a:r>
            <a:r>
              <a:rPr lang="en-US" sz="1400" b="1" dirty="0" err="1" smtClean="0">
                <a:solidFill>
                  <a:srgbClr val="0000CC"/>
                </a:solidFill>
              </a:rPr>
              <a:t>demo_profile_dld</a:t>
            </a:r>
            <a:r>
              <a:rPr lang="en-US" sz="1400" b="0" dirty="0" smtClean="0">
                <a:solidFill>
                  <a:srgbClr val="0000CC"/>
                </a:solidFill>
              </a:rPr>
              <a:t> </a:t>
            </a:r>
            <a:r>
              <a:rPr lang="ru-RU" sz="1400" dirty="0" smtClean="0">
                <a:solidFill>
                  <a:srgbClr val="0000CC"/>
                </a:solidFill>
              </a:rPr>
              <a:t>наибольший вес стоит у метрики</a:t>
            </a:r>
            <a:r>
              <a:rPr lang="en-US" sz="1400" b="0" dirty="0" smtClean="0">
                <a:solidFill>
                  <a:srgbClr val="0000CC"/>
                </a:solidFill>
              </a:rPr>
              <a:t> </a:t>
            </a:r>
            <a:r>
              <a:rPr lang="en-US" sz="1400" b="1" dirty="0">
                <a:solidFill>
                  <a:srgbClr val="0000CC"/>
                </a:solidFill>
              </a:rPr>
              <a:t>user </a:t>
            </a:r>
            <a:r>
              <a:rPr lang="en-US" sz="1400" b="1" dirty="0" smtClean="0">
                <a:solidFill>
                  <a:srgbClr val="0000CC"/>
                </a:solidFill>
              </a:rPr>
              <a:t>connections</a:t>
            </a:r>
            <a:r>
              <a:rPr lang="ru-RU" sz="1400" b="1" dirty="0" smtClean="0">
                <a:solidFill>
                  <a:srgbClr val="0000CC"/>
                </a:solidFill>
              </a:rPr>
              <a:t>.</a:t>
            </a:r>
            <a:r>
              <a:rPr lang="en-US" sz="1400" b="0" dirty="0" smtClean="0">
                <a:solidFill>
                  <a:srgbClr val="0000CC"/>
                </a:solidFill>
              </a:rPr>
              <a:t>  </a:t>
            </a:r>
            <a:r>
              <a:rPr lang="ru-RU" sz="1400" b="0" dirty="0" smtClean="0">
                <a:solidFill>
                  <a:srgbClr val="0000CC"/>
                </a:solidFill>
              </a:rPr>
              <a:t>Это приводит к тому, что профиль старается в первую очередь сбалансировать число пользователей на разных узлах . Во вторую очередь, он учитывает также и загрузку ЦП на каждом узле.</a:t>
            </a:r>
            <a:endParaRPr lang="en-US" sz="1400" b="0" dirty="0">
              <a:solidFill>
                <a:srgbClr val="0000CC"/>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399111"/>
                                        </p:tgtEl>
                                        <p:attrNameLst>
                                          <p:attrName>style.visibility</p:attrName>
                                        </p:attrNameLst>
                                      </p:cBhvr>
                                      <p:to>
                                        <p:strVal val="visible"/>
                                      </p:to>
                                    </p:set>
                                    <p:animEffect transition="in" filter="dissolve">
                                      <p:cBhvr>
                                        <p:cTn id="7" dur="500"/>
                                        <p:tgtEl>
                                          <p:spTgt spid="43991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399112"/>
                                        </p:tgtEl>
                                        <p:attrNameLst>
                                          <p:attrName>style.visibility</p:attrName>
                                        </p:attrNameLst>
                                      </p:cBhvr>
                                      <p:to>
                                        <p:strVal val="visible"/>
                                      </p:to>
                                    </p:set>
                                    <p:animEffect transition="in" filter="dissolve">
                                      <p:cBhvr>
                                        <p:cTn id="11" dur="500"/>
                                        <p:tgtEl>
                                          <p:spTgt spid="4399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64" name="Rectangle 4"/>
          <p:cNvSpPr>
            <a:spLocks noGrp="1" noChangeArrowheads="1"/>
          </p:cNvSpPr>
          <p:nvPr>
            <p:ph type="title"/>
          </p:nvPr>
        </p:nvSpPr>
        <p:spPr/>
        <p:txBody>
          <a:bodyPr/>
          <a:lstStyle/>
          <a:p>
            <a:r>
              <a:rPr lang="ru-RU" dirty="0" smtClean="0"/>
              <a:t>Мониторинг нагрузки</a:t>
            </a:r>
            <a:endParaRPr lang="en-US" dirty="0"/>
          </a:p>
        </p:txBody>
      </p:sp>
      <p:pic>
        <p:nvPicPr>
          <p:cNvPr id="4392967" name="Picture 7"/>
          <p:cNvPicPr>
            <a:picLocks noChangeAspect="1" noChangeArrowheads="1"/>
          </p:cNvPicPr>
          <p:nvPr/>
        </p:nvPicPr>
        <p:blipFill>
          <a:blip r:embed="rId3" cstate="print"/>
          <a:srcRect/>
          <a:stretch>
            <a:fillRect/>
          </a:stretch>
        </p:blipFill>
        <p:spPr bwMode="auto">
          <a:xfrm>
            <a:off x="155575" y="1312863"/>
            <a:ext cx="8826500" cy="4386262"/>
          </a:xfrm>
          <a:prstGeom prst="rect">
            <a:avLst/>
          </a:prstGeom>
          <a:noFill/>
          <a:ln w="9525" algn="ctr">
            <a:noFill/>
            <a:miter lim="800000"/>
            <a:headEnd/>
            <a:tailEnd/>
          </a:ln>
          <a:effectLst/>
        </p:spPr>
      </p:pic>
      <p:pic>
        <p:nvPicPr>
          <p:cNvPr id="4392969" name="Picture 9" descr="WB01753_"/>
          <p:cNvPicPr>
            <a:picLocks noChangeAspect="1" noChangeArrowheads="1"/>
          </p:cNvPicPr>
          <p:nvPr/>
        </p:nvPicPr>
        <p:blipFill>
          <a:blip r:embed="rId4" cstate="print"/>
          <a:srcRect/>
          <a:stretch>
            <a:fillRect/>
          </a:stretch>
        </p:blipFill>
        <p:spPr bwMode="auto">
          <a:xfrm>
            <a:off x="5762625" y="2417763"/>
            <a:ext cx="1684338" cy="287337"/>
          </a:xfrm>
          <a:prstGeom prst="rect">
            <a:avLst/>
          </a:prstGeom>
          <a:noFill/>
          <a:ln w="9525">
            <a:noFill/>
            <a:miter lim="800000"/>
            <a:headEnd/>
            <a:tailEnd/>
          </a:ln>
        </p:spPr>
      </p:pic>
      <p:pic>
        <p:nvPicPr>
          <p:cNvPr id="4392970" name="Picture 10" descr="WB01753_"/>
          <p:cNvPicPr>
            <a:picLocks noChangeAspect="1" noChangeArrowheads="1"/>
          </p:cNvPicPr>
          <p:nvPr/>
        </p:nvPicPr>
        <p:blipFill>
          <a:blip r:embed="rId4" cstate="print"/>
          <a:srcRect/>
          <a:stretch>
            <a:fillRect/>
          </a:stretch>
        </p:blipFill>
        <p:spPr bwMode="auto">
          <a:xfrm>
            <a:off x="6702425" y="2566988"/>
            <a:ext cx="2281238" cy="276225"/>
          </a:xfrm>
          <a:prstGeom prst="rect">
            <a:avLst/>
          </a:prstGeom>
          <a:noFill/>
          <a:ln w="9525">
            <a:noFill/>
            <a:miter lim="800000"/>
            <a:headEnd/>
            <a:tailEnd/>
          </a:ln>
        </p:spPr>
      </p:pic>
      <p:pic>
        <p:nvPicPr>
          <p:cNvPr id="4392971" name="Picture 11" descr="WB01753_"/>
          <p:cNvPicPr>
            <a:picLocks noChangeAspect="1" noChangeArrowheads="1"/>
          </p:cNvPicPr>
          <p:nvPr/>
        </p:nvPicPr>
        <p:blipFill>
          <a:blip r:embed="rId4" cstate="print"/>
          <a:srcRect/>
          <a:stretch>
            <a:fillRect/>
          </a:stretch>
        </p:blipFill>
        <p:spPr bwMode="auto">
          <a:xfrm>
            <a:off x="5762625" y="2874963"/>
            <a:ext cx="1684338" cy="252412"/>
          </a:xfrm>
          <a:prstGeom prst="rect">
            <a:avLst/>
          </a:prstGeom>
          <a:noFill/>
          <a:ln w="9525">
            <a:noFill/>
            <a:miter lim="800000"/>
            <a:headEnd/>
            <a:tailEnd/>
          </a:ln>
        </p:spPr>
      </p:pic>
      <p:pic>
        <p:nvPicPr>
          <p:cNvPr id="4392972" name="Picture 12" descr="WB01753_"/>
          <p:cNvPicPr>
            <a:picLocks noChangeAspect="1" noChangeArrowheads="1"/>
          </p:cNvPicPr>
          <p:nvPr/>
        </p:nvPicPr>
        <p:blipFill>
          <a:blip r:embed="rId4" cstate="print"/>
          <a:srcRect/>
          <a:stretch>
            <a:fillRect/>
          </a:stretch>
        </p:blipFill>
        <p:spPr bwMode="auto">
          <a:xfrm>
            <a:off x="6665913" y="3019425"/>
            <a:ext cx="2281237" cy="276225"/>
          </a:xfrm>
          <a:prstGeom prst="rect">
            <a:avLst/>
          </a:prstGeom>
          <a:noFill/>
          <a:ln w="9525">
            <a:noFill/>
            <a:miter lim="800000"/>
            <a:headEnd/>
            <a:tailEnd/>
          </a:ln>
        </p:spPr>
      </p:pic>
      <p:pic>
        <p:nvPicPr>
          <p:cNvPr id="4392973" name="Picture 13" descr="WB01753_"/>
          <p:cNvPicPr>
            <a:picLocks noChangeAspect="1" noChangeArrowheads="1"/>
          </p:cNvPicPr>
          <p:nvPr/>
        </p:nvPicPr>
        <p:blipFill>
          <a:blip r:embed="rId4" cstate="print"/>
          <a:srcRect/>
          <a:stretch>
            <a:fillRect/>
          </a:stretch>
        </p:blipFill>
        <p:spPr bwMode="auto">
          <a:xfrm>
            <a:off x="5024438" y="2444750"/>
            <a:ext cx="652462" cy="227013"/>
          </a:xfrm>
          <a:prstGeom prst="rect">
            <a:avLst/>
          </a:prstGeom>
          <a:noFill/>
          <a:ln w="9525">
            <a:noFill/>
            <a:miter lim="800000"/>
            <a:headEnd/>
            <a:tailEnd/>
          </a:ln>
        </p:spPr>
      </p:pic>
      <p:pic>
        <p:nvPicPr>
          <p:cNvPr id="4392974" name="Picture 14" descr="WB01753_"/>
          <p:cNvPicPr>
            <a:picLocks noChangeAspect="1" noChangeArrowheads="1"/>
          </p:cNvPicPr>
          <p:nvPr/>
        </p:nvPicPr>
        <p:blipFill>
          <a:blip r:embed="rId4" cstate="print"/>
          <a:srcRect/>
          <a:stretch>
            <a:fillRect/>
          </a:stretch>
        </p:blipFill>
        <p:spPr bwMode="auto">
          <a:xfrm>
            <a:off x="5013325" y="2901950"/>
            <a:ext cx="652463" cy="227013"/>
          </a:xfrm>
          <a:prstGeom prst="rect">
            <a:avLst/>
          </a:prstGeom>
          <a:noFill/>
          <a:ln w="9525">
            <a:noFill/>
            <a:miter lim="800000"/>
            <a:headEnd/>
            <a:tailEnd/>
          </a:ln>
        </p:spPr>
      </p:pic>
      <p:sp>
        <p:nvSpPr>
          <p:cNvPr id="4392975" name="Line 15"/>
          <p:cNvSpPr>
            <a:spLocks noChangeShapeType="1"/>
          </p:cNvSpPr>
          <p:nvPr/>
        </p:nvSpPr>
        <p:spPr bwMode="auto">
          <a:xfrm flipV="1">
            <a:off x="3844925" y="2660650"/>
            <a:ext cx="1243013" cy="1430338"/>
          </a:xfrm>
          <a:prstGeom prst="line">
            <a:avLst/>
          </a:prstGeom>
          <a:noFill/>
          <a:ln w="9525">
            <a:solidFill>
              <a:srgbClr val="0000CC"/>
            </a:solidFill>
            <a:prstDash val="dash"/>
            <a:round/>
            <a:headEnd/>
            <a:tailEnd type="arrow" w="lg" len="lg"/>
          </a:ln>
          <a:effectLst/>
        </p:spPr>
        <p:txBody>
          <a:bodyPr wrap="none" anchor="ctr"/>
          <a:lstStyle/>
          <a:p>
            <a:endParaRPr lang="ru-RU"/>
          </a:p>
        </p:txBody>
      </p:sp>
      <p:sp>
        <p:nvSpPr>
          <p:cNvPr id="4392976" name="Text Box 16"/>
          <p:cNvSpPr txBox="1">
            <a:spLocks noChangeArrowheads="1"/>
          </p:cNvSpPr>
          <p:nvPr/>
        </p:nvSpPr>
        <p:spPr bwMode="auto">
          <a:xfrm>
            <a:off x="2894012" y="4143375"/>
            <a:ext cx="6249987" cy="2400657"/>
          </a:xfrm>
          <a:prstGeom prst="rect">
            <a:avLst/>
          </a:prstGeom>
          <a:noFill/>
          <a:ln w="9525" algn="ctr">
            <a:noFill/>
            <a:miter lim="800000"/>
            <a:headEnd/>
            <a:tailEnd/>
          </a:ln>
          <a:effectLst/>
        </p:spPr>
        <p:txBody>
          <a:bodyPr wrap="square">
            <a:spAutoFit/>
          </a:bodyPr>
          <a:lstStyle/>
          <a:p>
            <a:pPr algn="l"/>
            <a:r>
              <a:rPr lang="ru-RU" sz="1200" b="0" dirty="0" smtClean="0">
                <a:solidFill>
                  <a:srgbClr val="0000CC"/>
                </a:solidFill>
              </a:rPr>
              <a:t>Решение о </a:t>
            </a:r>
            <a:r>
              <a:rPr lang="ru-RU" sz="1200" dirty="0" smtClean="0">
                <a:solidFill>
                  <a:srgbClr val="0000CC"/>
                </a:solidFill>
              </a:rPr>
              <a:t>необходимости миграции соединений менеджер нагрузки принимает, основываясь на суммарной оценке (</a:t>
            </a:r>
            <a:r>
              <a:rPr lang="en-US" sz="1200" dirty="0" smtClean="0">
                <a:solidFill>
                  <a:srgbClr val="0000CC"/>
                </a:solidFill>
              </a:rPr>
              <a:t>Load Score)</a:t>
            </a:r>
            <a:r>
              <a:rPr lang="en-US" sz="1200" b="0" dirty="0" smtClean="0">
                <a:solidFill>
                  <a:srgbClr val="0000CC"/>
                </a:solidFill>
              </a:rPr>
              <a:t>Connection</a:t>
            </a:r>
            <a:r>
              <a:rPr lang="ru-RU" sz="1200" b="0" dirty="0" smtClean="0">
                <a:solidFill>
                  <a:srgbClr val="0000CC"/>
                </a:solidFill>
              </a:rPr>
              <a:t>, для каждого логического кластера по отдельности. Суммарная оценка складывается из всех входящих в нее отдельных метрик.</a:t>
            </a:r>
            <a:endParaRPr lang="en-US" sz="1200" b="0" dirty="0">
              <a:solidFill>
                <a:srgbClr val="0000CC"/>
              </a:solidFill>
            </a:endParaRPr>
          </a:p>
          <a:p>
            <a:pPr algn="l"/>
            <a:endParaRPr lang="en-US" sz="1200" b="0" dirty="0">
              <a:solidFill>
                <a:srgbClr val="0000CC"/>
              </a:solidFill>
            </a:endParaRPr>
          </a:p>
          <a:p>
            <a:pPr algn="l"/>
            <a:r>
              <a:rPr lang="ru-RU" sz="1200" b="0" dirty="0" smtClean="0">
                <a:solidFill>
                  <a:srgbClr val="0000CC"/>
                </a:solidFill>
              </a:rPr>
              <a:t>В нашем случае</a:t>
            </a:r>
            <a:r>
              <a:rPr lang="en-US" sz="1200" b="0" dirty="0" smtClean="0">
                <a:solidFill>
                  <a:srgbClr val="0000CC"/>
                </a:solidFill>
              </a:rPr>
              <a:t> </a:t>
            </a:r>
            <a:r>
              <a:rPr lang="ru-RU" sz="1200" dirty="0" smtClean="0">
                <a:solidFill>
                  <a:srgbClr val="0000CC"/>
                </a:solidFill>
              </a:rPr>
              <a:t>для логического</a:t>
            </a:r>
            <a:r>
              <a:rPr lang="ru-RU" sz="1200" b="0" dirty="0" smtClean="0">
                <a:solidFill>
                  <a:srgbClr val="0000CC"/>
                </a:solidFill>
              </a:rPr>
              <a:t> кластера </a:t>
            </a:r>
            <a:r>
              <a:rPr lang="en-US" sz="1200" b="1" dirty="0" err="1" smtClean="0">
                <a:solidFill>
                  <a:srgbClr val="0000CC"/>
                </a:solidFill>
              </a:rPr>
              <a:t>CatalogLC</a:t>
            </a:r>
            <a:r>
              <a:rPr lang="en-US" sz="1200" b="0" dirty="0" smtClean="0">
                <a:solidFill>
                  <a:srgbClr val="0000CC"/>
                </a:solidFill>
              </a:rPr>
              <a:t> </a:t>
            </a:r>
            <a:r>
              <a:rPr lang="ru-RU" sz="1200" dirty="0" smtClean="0">
                <a:solidFill>
                  <a:srgbClr val="0000CC"/>
                </a:solidFill>
              </a:rPr>
              <a:t>сервер</a:t>
            </a:r>
            <a:r>
              <a:rPr lang="en-US" sz="1200" b="0" dirty="0" smtClean="0">
                <a:solidFill>
                  <a:srgbClr val="0000CC"/>
                </a:solidFill>
              </a:rPr>
              <a:t> </a:t>
            </a:r>
            <a:r>
              <a:rPr lang="en-US" sz="1200" b="1" dirty="0">
                <a:solidFill>
                  <a:srgbClr val="0000CC"/>
                </a:solidFill>
              </a:rPr>
              <a:t>HOTROD_1</a:t>
            </a:r>
            <a:r>
              <a:rPr lang="en-US" sz="1200" b="0" dirty="0">
                <a:solidFill>
                  <a:srgbClr val="0000CC"/>
                </a:solidFill>
              </a:rPr>
              <a:t> </a:t>
            </a:r>
            <a:r>
              <a:rPr lang="ru-RU" sz="1200" b="0" dirty="0" smtClean="0">
                <a:solidFill>
                  <a:srgbClr val="0000CC"/>
                </a:solidFill>
              </a:rPr>
              <a:t>имеет показатель загруженности (</a:t>
            </a:r>
            <a:r>
              <a:rPr lang="en-US" sz="1200" b="1" dirty="0" smtClean="0">
                <a:solidFill>
                  <a:srgbClr val="0000CC"/>
                </a:solidFill>
              </a:rPr>
              <a:t>Load Score</a:t>
            </a:r>
            <a:r>
              <a:rPr lang="ru-RU" sz="1200" b="0" dirty="0" smtClean="0">
                <a:solidFill>
                  <a:srgbClr val="0000CC"/>
                </a:solidFill>
              </a:rPr>
              <a:t>) </a:t>
            </a:r>
            <a:r>
              <a:rPr lang="ru-RU" sz="1200" dirty="0" smtClean="0">
                <a:solidFill>
                  <a:srgbClr val="0000CC"/>
                </a:solidFill>
              </a:rPr>
              <a:t>в 2 раза</a:t>
            </a:r>
            <a:r>
              <a:rPr lang="en-US" sz="1200" b="0" dirty="0" smtClean="0">
                <a:solidFill>
                  <a:srgbClr val="0000CC"/>
                </a:solidFill>
              </a:rPr>
              <a:t> </a:t>
            </a:r>
            <a:r>
              <a:rPr lang="ru-RU" sz="1200" b="0" dirty="0" smtClean="0">
                <a:solidFill>
                  <a:srgbClr val="0000CC"/>
                </a:solidFill>
              </a:rPr>
              <a:t>больше, чем сервер</a:t>
            </a:r>
            <a:r>
              <a:rPr lang="en-US" sz="1200" b="0" dirty="0" smtClean="0">
                <a:solidFill>
                  <a:srgbClr val="0000CC"/>
                </a:solidFill>
              </a:rPr>
              <a:t> </a:t>
            </a:r>
            <a:r>
              <a:rPr lang="en-US" sz="1200" b="1" dirty="0">
                <a:solidFill>
                  <a:srgbClr val="0000CC"/>
                </a:solidFill>
              </a:rPr>
              <a:t>HOTROD_2</a:t>
            </a:r>
            <a:r>
              <a:rPr lang="en-US" sz="1200" b="0" dirty="0">
                <a:solidFill>
                  <a:srgbClr val="0000CC"/>
                </a:solidFill>
              </a:rPr>
              <a:t> </a:t>
            </a:r>
            <a:r>
              <a:rPr lang="ru-RU" sz="1200" b="0" dirty="0" smtClean="0">
                <a:solidFill>
                  <a:srgbClr val="0000CC"/>
                </a:solidFill>
              </a:rPr>
              <a:t>. В основном</a:t>
            </a:r>
            <a:r>
              <a:rPr lang="ru-RU" sz="1200" dirty="0" smtClean="0">
                <a:solidFill>
                  <a:srgbClr val="0000CC"/>
                </a:solidFill>
              </a:rPr>
              <a:t>,</a:t>
            </a:r>
            <a:r>
              <a:rPr lang="en-US" sz="1200" b="0" dirty="0" smtClean="0">
                <a:solidFill>
                  <a:srgbClr val="0000CC"/>
                </a:solidFill>
              </a:rPr>
              <a:t> </a:t>
            </a:r>
            <a:r>
              <a:rPr lang="ru-RU" sz="1200" b="0" dirty="0" smtClean="0">
                <a:solidFill>
                  <a:srgbClr val="0000CC"/>
                </a:solidFill>
              </a:rPr>
              <a:t>по причине в 10 раз более высокой загрузки </a:t>
            </a:r>
            <a:r>
              <a:rPr lang="en-US" sz="1200" b="0" dirty="0" smtClean="0">
                <a:solidFill>
                  <a:srgbClr val="0000CC"/>
                </a:solidFill>
              </a:rPr>
              <a:t>CPU </a:t>
            </a:r>
            <a:r>
              <a:rPr lang="ru-RU" sz="1200" b="0" dirty="0" smtClean="0">
                <a:solidFill>
                  <a:srgbClr val="0000CC"/>
                </a:solidFill>
              </a:rPr>
              <a:t>(</a:t>
            </a:r>
            <a:r>
              <a:rPr lang="en-US" sz="1200" b="1" dirty="0" smtClean="0">
                <a:solidFill>
                  <a:srgbClr val="0000CC"/>
                </a:solidFill>
              </a:rPr>
              <a:t>CPU Busy</a:t>
            </a:r>
            <a:r>
              <a:rPr lang="ru-RU" sz="1200" b="0" dirty="0" smtClean="0">
                <a:solidFill>
                  <a:srgbClr val="0000CC"/>
                </a:solidFill>
              </a:rPr>
              <a:t>)</a:t>
            </a:r>
            <a:r>
              <a:rPr lang="en-US" sz="1200" b="0" dirty="0" smtClean="0">
                <a:solidFill>
                  <a:srgbClr val="0000CC"/>
                </a:solidFill>
              </a:rPr>
              <a:t>. </a:t>
            </a:r>
            <a:r>
              <a:rPr lang="ru-RU" sz="1200" b="0" dirty="0" smtClean="0">
                <a:solidFill>
                  <a:srgbClr val="0000CC"/>
                </a:solidFill>
              </a:rPr>
              <a:t>Хотя с другой стороны, показатель</a:t>
            </a:r>
            <a:r>
              <a:rPr lang="ru-RU" sz="1200" dirty="0" smtClean="0">
                <a:solidFill>
                  <a:srgbClr val="0000CC"/>
                </a:solidFill>
              </a:rPr>
              <a:t> «число пользователей» (</a:t>
            </a:r>
            <a:r>
              <a:rPr lang="en-US" sz="1200" b="1" dirty="0" smtClean="0">
                <a:solidFill>
                  <a:srgbClr val="0000CC"/>
                </a:solidFill>
              </a:rPr>
              <a:t>User Connections</a:t>
            </a:r>
            <a:r>
              <a:rPr lang="en-US" sz="1200" dirty="0" smtClean="0">
                <a:solidFill>
                  <a:srgbClr val="0000CC"/>
                </a:solidFill>
              </a:rPr>
              <a:t>)</a:t>
            </a:r>
            <a:r>
              <a:rPr lang="ru-RU" sz="1200" dirty="0" smtClean="0">
                <a:solidFill>
                  <a:srgbClr val="0000CC"/>
                </a:solidFill>
              </a:rPr>
              <a:t> больше  у сервера </a:t>
            </a:r>
            <a:r>
              <a:rPr lang="en-US" sz="1200" b="1" dirty="0" smtClean="0">
                <a:solidFill>
                  <a:srgbClr val="0000CC"/>
                </a:solidFill>
              </a:rPr>
              <a:t>HOTROD_2</a:t>
            </a:r>
            <a:r>
              <a:rPr lang="ru-RU" sz="1200" b="0" dirty="0" smtClean="0">
                <a:solidFill>
                  <a:srgbClr val="0000CC"/>
                </a:solidFill>
              </a:rPr>
              <a:t>).</a:t>
            </a:r>
            <a:endParaRPr lang="en-US" sz="1200" b="0" dirty="0">
              <a:solidFill>
                <a:srgbClr val="0000CC"/>
              </a:solidFill>
            </a:endParaRPr>
          </a:p>
          <a:p>
            <a:pPr algn="l"/>
            <a:endParaRPr lang="en-US" b="0" dirty="0">
              <a:solidFill>
                <a:srgbClr val="0000CC"/>
              </a:solidFill>
            </a:endParaRPr>
          </a:p>
          <a:p>
            <a:pPr algn="l"/>
            <a:r>
              <a:rPr lang="en-US" sz="1200" b="0" dirty="0" smtClean="0">
                <a:solidFill>
                  <a:srgbClr val="0000CC"/>
                </a:solidFill>
              </a:rPr>
              <a:t>(</a:t>
            </a:r>
            <a:r>
              <a:rPr lang="ru-RU" sz="1200" b="0" dirty="0" smtClean="0">
                <a:solidFill>
                  <a:srgbClr val="0000CC"/>
                </a:solidFill>
              </a:rPr>
              <a:t>примечание: </a:t>
            </a:r>
            <a:r>
              <a:rPr lang="en-US" sz="1200" b="1" dirty="0" smtClean="0">
                <a:solidFill>
                  <a:srgbClr val="0000CC"/>
                </a:solidFill>
              </a:rPr>
              <a:t>User </a:t>
            </a:r>
            <a:r>
              <a:rPr lang="en-US" sz="1200" b="1" dirty="0">
                <a:solidFill>
                  <a:srgbClr val="0000CC"/>
                </a:solidFill>
              </a:rPr>
              <a:t>Connections </a:t>
            </a:r>
            <a:r>
              <a:rPr lang="ru-RU" sz="1200" b="0" dirty="0" smtClean="0">
                <a:solidFill>
                  <a:srgbClr val="0000CC"/>
                </a:solidFill>
              </a:rPr>
              <a:t>означает не фактическое число подключений, а некую нормированную «оценку» их количества</a:t>
            </a:r>
            <a:r>
              <a:rPr lang="en-US" sz="1200" b="0" dirty="0" smtClean="0">
                <a:solidFill>
                  <a:srgbClr val="0000CC"/>
                </a:solidFill>
              </a:rPr>
              <a:t>)</a:t>
            </a:r>
            <a:endParaRPr lang="en-US" sz="1200" b="0" dirty="0">
              <a:solidFill>
                <a:srgbClr val="0000CC"/>
              </a:solidFill>
            </a:endParaRPr>
          </a:p>
        </p:txBody>
      </p:sp>
      <p:sp>
        <p:nvSpPr>
          <p:cNvPr id="4392977" name="Line 17"/>
          <p:cNvSpPr>
            <a:spLocks noChangeShapeType="1"/>
          </p:cNvSpPr>
          <p:nvPr/>
        </p:nvSpPr>
        <p:spPr bwMode="auto">
          <a:xfrm flipV="1">
            <a:off x="3927475" y="3117850"/>
            <a:ext cx="1125538" cy="914400"/>
          </a:xfrm>
          <a:prstGeom prst="line">
            <a:avLst/>
          </a:prstGeom>
          <a:noFill/>
          <a:ln w="9525">
            <a:solidFill>
              <a:srgbClr val="0000CC"/>
            </a:solidFill>
            <a:prstDash val="dash"/>
            <a:round/>
            <a:headEnd/>
            <a:tailEnd type="arrow" w="lg" len="lg"/>
          </a:ln>
          <a:effectLst/>
        </p:spPr>
        <p:txBody>
          <a:bodyPr wrap="none" anchor="ctr"/>
          <a:lstStyle/>
          <a:p>
            <a:endParaRPr lang="ru-RU"/>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392969"/>
                                        </p:tgtEl>
                                        <p:attrNameLst>
                                          <p:attrName>style.visibility</p:attrName>
                                        </p:attrNameLst>
                                      </p:cBhvr>
                                      <p:to>
                                        <p:strVal val="visible"/>
                                      </p:to>
                                    </p:set>
                                    <p:animEffect transition="in" filter="dissolve">
                                      <p:cBhvr>
                                        <p:cTn id="7" dur="500"/>
                                        <p:tgtEl>
                                          <p:spTgt spid="439296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392970"/>
                                        </p:tgtEl>
                                        <p:attrNameLst>
                                          <p:attrName>style.visibility</p:attrName>
                                        </p:attrNameLst>
                                      </p:cBhvr>
                                      <p:to>
                                        <p:strVal val="visible"/>
                                      </p:to>
                                    </p:set>
                                    <p:animEffect transition="in" filter="dissolve">
                                      <p:cBhvr>
                                        <p:cTn id="11" dur="500"/>
                                        <p:tgtEl>
                                          <p:spTgt spid="439297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392971"/>
                                        </p:tgtEl>
                                        <p:attrNameLst>
                                          <p:attrName>style.visibility</p:attrName>
                                        </p:attrNameLst>
                                      </p:cBhvr>
                                      <p:to>
                                        <p:strVal val="visible"/>
                                      </p:to>
                                    </p:set>
                                    <p:animEffect transition="in" filter="dissolve">
                                      <p:cBhvr>
                                        <p:cTn id="15" dur="500"/>
                                        <p:tgtEl>
                                          <p:spTgt spid="439297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392972"/>
                                        </p:tgtEl>
                                        <p:attrNameLst>
                                          <p:attrName>style.visibility</p:attrName>
                                        </p:attrNameLst>
                                      </p:cBhvr>
                                      <p:to>
                                        <p:strVal val="visible"/>
                                      </p:to>
                                    </p:set>
                                    <p:animEffect transition="in" filter="dissolve">
                                      <p:cBhvr>
                                        <p:cTn id="19" dur="500"/>
                                        <p:tgtEl>
                                          <p:spTgt spid="439297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4392973"/>
                                        </p:tgtEl>
                                        <p:attrNameLst>
                                          <p:attrName>style.visibility</p:attrName>
                                        </p:attrNameLst>
                                      </p:cBhvr>
                                      <p:to>
                                        <p:strVal val="visible"/>
                                      </p:to>
                                    </p:set>
                                    <p:animEffect transition="in" filter="dissolve">
                                      <p:cBhvr>
                                        <p:cTn id="23" dur="500"/>
                                        <p:tgtEl>
                                          <p:spTgt spid="4392973"/>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392974"/>
                                        </p:tgtEl>
                                        <p:attrNameLst>
                                          <p:attrName>style.visibility</p:attrName>
                                        </p:attrNameLst>
                                      </p:cBhvr>
                                      <p:to>
                                        <p:strVal val="visible"/>
                                      </p:to>
                                    </p:set>
                                    <p:animEffect transition="in" filter="dissolve">
                                      <p:cBhvr>
                                        <p:cTn id="27" dur="500"/>
                                        <p:tgtEl>
                                          <p:spTgt spid="4392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825" y="49024"/>
            <a:ext cx="8631175" cy="892552"/>
          </a:xfrm>
        </p:spPr>
        <p:txBody>
          <a:bodyPr/>
          <a:lstStyle/>
          <a:p>
            <a:r>
              <a:rPr lang="ru-RU" dirty="0" smtClean="0"/>
              <a:t>Логические кластеры </a:t>
            </a:r>
            <a:r>
              <a:rPr lang="en-US" dirty="0" smtClean="0"/>
              <a:t/>
            </a:r>
            <a:br>
              <a:rPr lang="en-US" dirty="0" smtClean="0"/>
            </a:br>
            <a:r>
              <a:rPr lang="ru-RU" dirty="0" smtClean="0"/>
              <a:t>и аварийное переключение (</a:t>
            </a:r>
            <a:r>
              <a:rPr lang="en-US" dirty="0" smtClean="0"/>
              <a:t>failover</a:t>
            </a:r>
            <a:r>
              <a:rPr lang="ru-RU" dirty="0" smtClean="0"/>
              <a:t>)</a:t>
            </a:r>
            <a:endParaRPr lang="ru-RU" dirty="0"/>
          </a:p>
        </p:txBody>
      </p:sp>
      <p:sp>
        <p:nvSpPr>
          <p:cNvPr id="3" name="Текст 2"/>
          <p:cNvSpPr>
            <a:spLocks noGrp="1"/>
          </p:cNvSpPr>
          <p:nvPr>
            <p:ph type="body" sz="quarter" idx="15"/>
          </p:nvPr>
        </p:nvSpPr>
        <p:spPr>
          <a:xfrm>
            <a:off x="512824" y="1259457"/>
            <a:ext cx="8275575" cy="5055618"/>
          </a:xfrm>
        </p:spPr>
        <p:txBody>
          <a:bodyPr/>
          <a:lstStyle/>
          <a:p>
            <a:r>
              <a:rPr lang="ru-RU" sz="2000" b="1" dirty="0" smtClean="0"/>
              <a:t>Ресурсы для </a:t>
            </a:r>
            <a:r>
              <a:rPr lang="en-US" sz="2000" b="1" dirty="0" smtClean="0"/>
              <a:t>FAILOVER</a:t>
            </a:r>
          </a:p>
          <a:p>
            <a:pPr lvl="1"/>
            <a:r>
              <a:rPr lang="ru-RU" sz="2000" dirty="0" smtClean="0"/>
              <a:t>Список </a:t>
            </a:r>
            <a:r>
              <a:rPr lang="en-US" sz="2000" dirty="0" smtClean="0"/>
              <a:t>ASE-</a:t>
            </a:r>
            <a:r>
              <a:rPr lang="ru-RU" sz="2000" dirty="0" smtClean="0"/>
              <a:t>серверов или групп </a:t>
            </a:r>
            <a:r>
              <a:rPr lang="en-US" sz="2000" dirty="0" smtClean="0"/>
              <a:t>ASE</a:t>
            </a:r>
            <a:r>
              <a:rPr lang="ru-RU" sz="2000" dirty="0" smtClean="0"/>
              <a:t>-серверов, на которые может осуществляться переключение</a:t>
            </a:r>
            <a:endParaRPr lang="en-US" sz="2000" dirty="0" smtClean="0"/>
          </a:p>
          <a:p>
            <a:r>
              <a:rPr lang="ru-RU" sz="2000" b="1" dirty="0" smtClean="0"/>
              <a:t>Режим</a:t>
            </a:r>
            <a:r>
              <a:rPr lang="en-US" sz="2000" b="1" dirty="0" smtClean="0"/>
              <a:t> FAILOVER</a:t>
            </a:r>
          </a:p>
          <a:p>
            <a:pPr lvl="1"/>
            <a:r>
              <a:rPr lang="ru-RU" sz="2000" dirty="0" smtClean="0"/>
              <a:t>Определяет, будет ли работать переключение для отдельных </a:t>
            </a:r>
            <a:r>
              <a:rPr lang="en-US" sz="2000" dirty="0" smtClean="0"/>
              <a:t>ASE-</a:t>
            </a:r>
            <a:r>
              <a:rPr lang="ru-RU" sz="2000" dirty="0" smtClean="0"/>
              <a:t>серверов логического кластера или только всего кластера целиком</a:t>
            </a:r>
            <a:endParaRPr lang="en-US" sz="2000" dirty="0" smtClean="0"/>
          </a:p>
          <a:p>
            <a:pPr lvl="1"/>
            <a:r>
              <a:rPr lang="ru-RU" sz="2000" dirty="0" smtClean="0"/>
              <a:t>Режимы</a:t>
            </a:r>
            <a:r>
              <a:rPr lang="en-US" sz="2000" dirty="0" smtClean="0"/>
              <a:t>:</a:t>
            </a:r>
          </a:p>
          <a:p>
            <a:pPr lvl="2"/>
            <a:r>
              <a:rPr lang="en-US" sz="1600" b="1" dirty="0" smtClean="0"/>
              <a:t>Instance</a:t>
            </a:r>
            <a:r>
              <a:rPr lang="en-US" sz="1600" dirty="0" smtClean="0"/>
              <a:t> </a:t>
            </a:r>
            <a:r>
              <a:rPr lang="en-US" sz="1600" dirty="0" smtClean="0">
                <a:sym typeface="Wingdings" pitchFamily="2" charset="2"/>
              </a:rPr>
              <a:t> </a:t>
            </a:r>
            <a:r>
              <a:rPr lang="ru-RU" sz="1600" dirty="0" smtClean="0">
                <a:sym typeface="Wingdings" pitchFamily="2" charset="2"/>
              </a:rPr>
              <a:t>если на каком-то из </a:t>
            </a:r>
            <a:r>
              <a:rPr lang="en-US" sz="1600" dirty="0" smtClean="0">
                <a:sym typeface="Wingdings" pitchFamily="2" charset="2"/>
              </a:rPr>
              <a:t>ASE-</a:t>
            </a:r>
            <a:r>
              <a:rPr lang="ru-RU" sz="1600" dirty="0" smtClean="0">
                <a:sym typeface="Wingdings" pitchFamily="2" charset="2"/>
              </a:rPr>
              <a:t>серверов произошел сбой, он немедленно заменяется другим </a:t>
            </a:r>
            <a:r>
              <a:rPr lang="en-US" sz="1600" dirty="0" smtClean="0">
                <a:sym typeface="Wingdings" pitchFamily="2" charset="2"/>
              </a:rPr>
              <a:t>ASE-</a:t>
            </a:r>
            <a:r>
              <a:rPr lang="ru-RU" sz="1600" dirty="0" smtClean="0">
                <a:sym typeface="Wingdings" pitchFamily="2" charset="2"/>
              </a:rPr>
              <a:t>сервером из списка серверов для </a:t>
            </a:r>
            <a:r>
              <a:rPr lang="en-US" sz="1600" dirty="0" smtClean="0">
                <a:sym typeface="Wingdings" pitchFamily="2" charset="2"/>
              </a:rPr>
              <a:t>FAILOVER</a:t>
            </a:r>
          </a:p>
          <a:p>
            <a:pPr lvl="2"/>
            <a:r>
              <a:rPr lang="en-US" sz="1600" b="1" dirty="0" smtClean="0">
                <a:sym typeface="Wingdings" pitchFamily="2" charset="2"/>
              </a:rPr>
              <a:t>Group</a:t>
            </a:r>
            <a:r>
              <a:rPr lang="en-US" sz="1600" dirty="0" smtClean="0">
                <a:sym typeface="Wingdings" pitchFamily="2" charset="2"/>
              </a:rPr>
              <a:t> </a:t>
            </a:r>
            <a:r>
              <a:rPr lang="ru-RU" sz="1600" dirty="0" smtClean="0">
                <a:sym typeface="Wingdings" pitchFamily="2" charset="2"/>
              </a:rPr>
              <a:t> пока не умрут  ВСЕ базовые </a:t>
            </a:r>
            <a:r>
              <a:rPr lang="en-US" sz="1600" dirty="0" smtClean="0">
                <a:sym typeface="Wingdings" pitchFamily="2" charset="2"/>
              </a:rPr>
              <a:t>ASE</a:t>
            </a:r>
            <a:r>
              <a:rPr lang="ru-RU" sz="1600" dirty="0" smtClean="0">
                <a:sym typeface="Wingdings" pitchFamily="2" charset="2"/>
              </a:rPr>
              <a:t>-сервера логического кластера, переключение на </a:t>
            </a:r>
            <a:r>
              <a:rPr lang="en-US" sz="1600" dirty="0" smtClean="0">
                <a:sym typeface="Wingdings" pitchFamily="2" charset="2"/>
              </a:rPr>
              <a:t>FAILOVER</a:t>
            </a:r>
            <a:r>
              <a:rPr lang="ru-RU" sz="1600" dirty="0" smtClean="0">
                <a:sym typeface="Wingdings" pitchFamily="2" charset="2"/>
              </a:rPr>
              <a:t>-сервера не будет</a:t>
            </a:r>
            <a:endParaRPr lang="en-US" sz="1600" dirty="0" smtClean="0">
              <a:sym typeface="Wingdings" pitchFamily="2" charset="2"/>
            </a:endParaRPr>
          </a:p>
          <a:p>
            <a:r>
              <a:rPr lang="en-US" sz="2000" b="1" dirty="0" err="1" smtClean="0"/>
              <a:t>fail_to_any</a:t>
            </a:r>
            <a:r>
              <a:rPr lang="en-US" sz="2000" b="1" dirty="0" smtClean="0"/>
              <a:t> attribute </a:t>
            </a:r>
          </a:p>
          <a:p>
            <a:pPr lvl="1"/>
            <a:r>
              <a:rPr lang="ru-RU" sz="2000" dirty="0" smtClean="0"/>
              <a:t>Определяет, можно ли в случае аварии переключать только на заранее выделенные </a:t>
            </a:r>
            <a:r>
              <a:rPr lang="en-US" sz="2000" dirty="0" smtClean="0"/>
              <a:t>FAILOVER-</a:t>
            </a:r>
            <a:r>
              <a:rPr lang="ru-RU" sz="2000" dirty="0" smtClean="0"/>
              <a:t>сервера или на любые доступные, если </a:t>
            </a:r>
            <a:r>
              <a:rPr lang="en-US" sz="2000" dirty="0" smtClean="0"/>
              <a:t>FAILOVER</a:t>
            </a:r>
            <a:r>
              <a:rPr lang="ru-RU" sz="2000" dirty="0" smtClean="0"/>
              <a:t>-сервера недоступны</a:t>
            </a:r>
            <a:endParaRPr lang="en-US" sz="2000" dirty="0" smtClean="0"/>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825" y="49024"/>
            <a:ext cx="8631175" cy="892552"/>
          </a:xfrm>
        </p:spPr>
        <p:txBody>
          <a:bodyPr/>
          <a:lstStyle/>
          <a:p>
            <a:r>
              <a:rPr lang="ru-RU" sz="3200" dirty="0" smtClean="0"/>
              <a:t>Логический кластер: обработка аварии</a:t>
            </a:r>
            <a:endParaRPr lang="ru-RU" sz="3200" dirty="0">
              <a:solidFill>
                <a:schemeClr val="accent5"/>
              </a:solidFill>
            </a:endParaRPr>
          </a:p>
        </p:txBody>
      </p:sp>
      <p:sp>
        <p:nvSpPr>
          <p:cNvPr id="3" name="Freeform 2"/>
          <p:cNvSpPr>
            <a:spLocks/>
          </p:cNvSpPr>
          <p:nvPr/>
        </p:nvSpPr>
        <p:spPr bwMode="auto">
          <a:xfrm>
            <a:off x="4329113" y="3371850"/>
            <a:ext cx="1539875" cy="1698625"/>
          </a:xfrm>
          <a:custGeom>
            <a:avLst/>
            <a:gdLst/>
            <a:ahLst/>
            <a:cxnLst>
              <a:cxn ang="0">
                <a:pos x="602" y="1070"/>
              </a:cxn>
              <a:cxn ang="0">
                <a:pos x="0" y="0"/>
              </a:cxn>
              <a:cxn ang="0">
                <a:pos x="970" y="0"/>
              </a:cxn>
              <a:cxn ang="0">
                <a:pos x="712" y="1051"/>
              </a:cxn>
            </a:cxnLst>
            <a:rect l="0" t="0" r="r" b="b"/>
            <a:pathLst>
              <a:path w="970" h="1070">
                <a:moveTo>
                  <a:pt x="602" y="1070"/>
                </a:moveTo>
                <a:lnTo>
                  <a:pt x="0" y="0"/>
                </a:lnTo>
                <a:lnTo>
                  <a:pt x="970" y="0"/>
                </a:lnTo>
                <a:lnTo>
                  <a:pt x="712" y="1051"/>
                </a:lnTo>
              </a:path>
            </a:pathLst>
          </a:custGeom>
          <a:solidFill>
            <a:srgbClr val="FFCC99">
              <a:alpha val="50000"/>
            </a:srgbClr>
          </a:solidFill>
          <a:ln w="9525" cap="flat" cmpd="sng">
            <a:solidFill>
              <a:srgbClr val="FFCC99"/>
            </a:solidFill>
            <a:prstDash val="solid"/>
            <a:round/>
            <a:headEnd/>
            <a:tailEnd/>
          </a:ln>
          <a:effectLst/>
        </p:spPr>
        <p:txBody>
          <a:bodyPr wrap="none" anchor="ctr"/>
          <a:lstStyle/>
          <a:p>
            <a:endParaRPr lang="ru-RU"/>
          </a:p>
        </p:txBody>
      </p:sp>
      <p:sp>
        <p:nvSpPr>
          <p:cNvPr id="4" name="Freeform 3"/>
          <p:cNvSpPr>
            <a:spLocks/>
          </p:cNvSpPr>
          <p:nvPr/>
        </p:nvSpPr>
        <p:spPr bwMode="auto">
          <a:xfrm>
            <a:off x="3940175" y="3355975"/>
            <a:ext cx="1935163" cy="1684338"/>
          </a:xfrm>
          <a:custGeom>
            <a:avLst/>
            <a:gdLst/>
            <a:ahLst/>
            <a:cxnLst>
              <a:cxn ang="0">
                <a:pos x="0" y="1042"/>
              </a:cxn>
              <a:cxn ang="0">
                <a:pos x="249" y="0"/>
              </a:cxn>
              <a:cxn ang="0">
                <a:pos x="1219" y="0"/>
              </a:cxn>
              <a:cxn ang="0">
                <a:pos x="110" y="1061"/>
              </a:cxn>
            </a:cxnLst>
            <a:rect l="0" t="0" r="r" b="b"/>
            <a:pathLst>
              <a:path w="1219" h="1061">
                <a:moveTo>
                  <a:pt x="0" y="1042"/>
                </a:moveTo>
                <a:lnTo>
                  <a:pt x="249" y="0"/>
                </a:lnTo>
                <a:lnTo>
                  <a:pt x="1219" y="0"/>
                </a:lnTo>
                <a:lnTo>
                  <a:pt x="110" y="1061"/>
                </a:lnTo>
              </a:path>
            </a:pathLst>
          </a:custGeom>
          <a:solidFill>
            <a:srgbClr val="FFCC99">
              <a:alpha val="50000"/>
            </a:srgbClr>
          </a:solidFill>
          <a:ln w="9525" cap="flat" cmpd="sng">
            <a:solidFill>
              <a:srgbClr val="FFCC99"/>
            </a:solidFill>
            <a:prstDash val="solid"/>
            <a:round/>
            <a:headEnd/>
            <a:tailEnd/>
          </a:ln>
          <a:effectLst/>
        </p:spPr>
        <p:txBody>
          <a:bodyPr wrap="none" anchor="ctr"/>
          <a:lstStyle/>
          <a:p>
            <a:endParaRPr lang="ru-RU"/>
          </a:p>
        </p:txBody>
      </p:sp>
      <p:sp>
        <p:nvSpPr>
          <p:cNvPr id="5" name="Freeform 4"/>
          <p:cNvSpPr>
            <a:spLocks/>
          </p:cNvSpPr>
          <p:nvPr/>
        </p:nvSpPr>
        <p:spPr bwMode="auto">
          <a:xfrm>
            <a:off x="2486025" y="3432175"/>
            <a:ext cx="1652588" cy="1630363"/>
          </a:xfrm>
          <a:custGeom>
            <a:avLst/>
            <a:gdLst/>
            <a:ahLst/>
            <a:cxnLst>
              <a:cxn ang="0">
                <a:pos x="940" y="1027"/>
              </a:cxn>
              <a:cxn ang="0">
                <a:pos x="0" y="1"/>
              </a:cxn>
              <a:cxn ang="0">
                <a:pos x="1041" y="0"/>
              </a:cxn>
              <a:cxn ang="0">
                <a:pos x="1040" y="1004"/>
              </a:cxn>
            </a:cxnLst>
            <a:rect l="0" t="0" r="r" b="b"/>
            <a:pathLst>
              <a:path w="1041" h="1027">
                <a:moveTo>
                  <a:pt x="940" y="1027"/>
                </a:moveTo>
                <a:lnTo>
                  <a:pt x="0" y="1"/>
                </a:lnTo>
                <a:lnTo>
                  <a:pt x="1041" y="0"/>
                </a:lnTo>
                <a:lnTo>
                  <a:pt x="1040" y="1004"/>
                </a:lnTo>
              </a:path>
            </a:pathLst>
          </a:custGeom>
          <a:solidFill>
            <a:srgbClr val="CCFFCC">
              <a:alpha val="50000"/>
            </a:srgbClr>
          </a:solidFill>
          <a:ln w="9525" cap="flat" cmpd="sng">
            <a:solidFill>
              <a:srgbClr val="EAEAEA"/>
            </a:solidFill>
            <a:prstDash val="solid"/>
            <a:round/>
            <a:headEnd/>
            <a:tailEnd/>
          </a:ln>
          <a:effectLst/>
        </p:spPr>
        <p:txBody>
          <a:bodyPr wrap="none" anchor="ctr"/>
          <a:lstStyle/>
          <a:p>
            <a:endParaRPr lang="ru-RU"/>
          </a:p>
        </p:txBody>
      </p:sp>
      <p:sp>
        <p:nvSpPr>
          <p:cNvPr id="6" name="Freeform 5"/>
          <p:cNvSpPr>
            <a:spLocks/>
          </p:cNvSpPr>
          <p:nvPr/>
        </p:nvSpPr>
        <p:spPr bwMode="auto">
          <a:xfrm>
            <a:off x="2522538" y="3416300"/>
            <a:ext cx="1652587" cy="1624013"/>
          </a:xfrm>
          <a:custGeom>
            <a:avLst/>
            <a:gdLst/>
            <a:ahLst/>
            <a:cxnLst>
              <a:cxn ang="0">
                <a:pos x="41" y="1023"/>
              </a:cxn>
              <a:cxn ang="0">
                <a:pos x="0" y="1"/>
              </a:cxn>
              <a:cxn ang="0">
                <a:pos x="1041" y="0"/>
              </a:cxn>
              <a:cxn ang="0">
                <a:pos x="169" y="1023"/>
              </a:cxn>
            </a:cxnLst>
            <a:rect l="0" t="0" r="r" b="b"/>
            <a:pathLst>
              <a:path w="1041" h="1023">
                <a:moveTo>
                  <a:pt x="41" y="1023"/>
                </a:moveTo>
                <a:lnTo>
                  <a:pt x="0" y="1"/>
                </a:lnTo>
                <a:lnTo>
                  <a:pt x="1041" y="0"/>
                </a:lnTo>
                <a:lnTo>
                  <a:pt x="169" y="1023"/>
                </a:lnTo>
              </a:path>
            </a:pathLst>
          </a:custGeom>
          <a:solidFill>
            <a:srgbClr val="CCFFCC">
              <a:alpha val="50000"/>
            </a:srgbClr>
          </a:solidFill>
          <a:ln w="9525" cap="flat" cmpd="sng">
            <a:solidFill>
              <a:srgbClr val="EAEAEA"/>
            </a:solidFill>
            <a:prstDash val="solid"/>
            <a:round/>
            <a:headEnd/>
            <a:tailEnd/>
          </a:ln>
          <a:effectLst/>
        </p:spPr>
        <p:txBody>
          <a:bodyPr wrap="none" anchor="ctr"/>
          <a:lstStyle/>
          <a:p>
            <a:endParaRPr lang="ru-RU"/>
          </a:p>
        </p:txBody>
      </p:sp>
      <p:sp>
        <p:nvSpPr>
          <p:cNvPr id="7" name="Freeform 6"/>
          <p:cNvSpPr>
            <a:spLocks/>
          </p:cNvSpPr>
          <p:nvPr/>
        </p:nvSpPr>
        <p:spPr bwMode="auto">
          <a:xfrm>
            <a:off x="1279525" y="3452813"/>
            <a:ext cx="2841625" cy="1609725"/>
          </a:xfrm>
          <a:custGeom>
            <a:avLst/>
            <a:gdLst/>
            <a:ahLst/>
            <a:cxnLst>
              <a:cxn ang="0">
                <a:pos x="0" y="1005"/>
              </a:cxn>
              <a:cxn ang="0">
                <a:pos x="749" y="1"/>
              </a:cxn>
              <a:cxn ang="0">
                <a:pos x="1790" y="0"/>
              </a:cxn>
              <a:cxn ang="0">
                <a:pos x="115" y="1014"/>
              </a:cxn>
            </a:cxnLst>
            <a:rect l="0" t="0" r="r" b="b"/>
            <a:pathLst>
              <a:path w="1790" h="1014">
                <a:moveTo>
                  <a:pt x="0" y="1005"/>
                </a:moveTo>
                <a:lnTo>
                  <a:pt x="749" y="1"/>
                </a:lnTo>
                <a:lnTo>
                  <a:pt x="1790" y="0"/>
                </a:lnTo>
                <a:lnTo>
                  <a:pt x="115" y="1014"/>
                </a:lnTo>
              </a:path>
            </a:pathLst>
          </a:custGeom>
          <a:solidFill>
            <a:srgbClr val="CCFFCC">
              <a:alpha val="50000"/>
            </a:srgbClr>
          </a:solidFill>
          <a:ln w="9525" cap="flat" cmpd="sng">
            <a:solidFill>
              <a:srgbClr val="CCFFCC"/>
            </a:solidFill>
            <a:prstDash val="solid"/>
            <a:round/>
            <a:headEnd/>
            <a:tailEnd/>
          </a:ln>
          <a:effectLst/>
        </p:spPr>
        <p:txBody>
          <a:bodyPr wrap="none" anchor="ctr"/>
          <a:lstStyle/>
          <a:p>
            <a:endParaRPr lang="ru-RU"/>
          </a:p>
        </p:txBody>
      </p:sp>
      <p:sp>
        <p:nvSpPr>
          <p:cNvPr id="8" name="Freeform 7"/>
          <p:cNvSpPr>
            <a:spLocks/>
          </p:cNvSpPr>
          <p:nvPr/>
        </p:nvSpPr>
        <p:spPr bwMode="auto">
          <a:xfrm>
            <a:off x="768350" y="3432175"/>
            <a:ext cx="2000250" cy="1638300"/>
          </a:xfrm>
          <a:custGeom>
            <a:avLst/>
            <a:gdLst/>
            <a:ahLst/>
            <a:cxnLst>
              <a:cxn ang="0">
                <a:pos x="1165" y="1032"/>
              </a:cxn>
              <a:cxn ang="0">
                <a:pos x="0" y="0"/>
              </a:cxn>
              <a:cxn ang="0">
                <a:pos x="971" y="9"/>
              </a:cxn>
              <a:cxn ang="0">
                <a:pos x="1260" y="1008"/>
              </a:cxn>
            </a:cxnLst>
            <a:rect l="0" t="0" r="r" b="b"/>
            <a:pathLst>
              <a:path w="1260" h="1032">
                <a:moveTo>
                  <a:pt x="1165" y="1032"/>
                </a:moveTo>
                <a:lnTo>
                  <a:pt x="0" y="0"/>
                </a:lnTo>
                <a:lnTo>
                  <a:pt x="971" y="9"/>
                </a:lnTo>
                <a:lnTo>
                  <a:pt x="1260" y="1008"/>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sp>
        <p:nvSpPr>
          <p:cNvPr id="9" name="Freeform 8"/>
          <p:cNvSpPr>
            <a:spLocks/>
          </p:cNvSpPr>
          <p:nvPr/>
        </p:nvSpPr>
        <p:spPr bwMode="auto">
          <a:xfrm>
            <a:off x="736600" y="3446463"/>
            <a:ext cx="1541463" cy="1601787"/>
          </a:xfrm>
          <a:custGeom>
            <a:avLst/>
            <a:gdLst/>
            <a:ahLst/>
            <a:cxnLst>
              <a:cxn ang="0">
                <a:pos x="300" y="995"/>
              </a:cxn>
              <a:cxn ang="0">
                <a:pos x="0" y="0"/>
              </a:cxn>
              <a:cxn ang="0">
                <a:pos x="971" y="9"/>
              </a:cxn>
              <a:cxn ang="0">
                <a:pos x="442" y="1009"/>
              </a:cxn>
            </a:cxnLst>
            <a:rect l="0" t="0" r="r" b="b"/>
            <a:pathLst>
              <a:path w="971" h="1009">
                <a:moveTo>
                  <a:pt x="300" y="995"/>
                </a:moveTo>
                <a:lnTo>
                  <a:pt x="0" y="0"/>
                </a:lnTo>
                <a:lnTo>
                  <a:pt x="971" y="9"/>
                </a:lnTo>
                <a:lnTo>
                  <a:pt x="442" y="1009"/>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sp>
        <p:nvSpPr>
          <p:cNvPr id="10" name="Rectangle 412"/>
          <p:cNvSpPr txBox="1">
            <a:spLocks noChangeArrowheads="1"/>
          </p:cNvSpPr>
          <p:nvPr/>
        </p:nvSpPr>
        <p:spPr>
          <a:xfrm>
            <a:off x="6099175" y="1066362"/>
            <a:ext cx="2854325" cy="5410200"/>
          </a:xfrm>
          <a:prstGeom prst="rect">
            <a:avLst/>
          </a:prstGeom>
        </p:spPr>
        <p:txBody>
          <a:bodyPr/>
          <a:lstStyle/>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CUSTSVC</a:t>
            </a:r>
          </a:p>
          <a:p>
            <a:pPr marL="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effectLst/>
                <a:uLnTx/>
                <a:uFillTx/>
                <a:latin typeface="+mn-lt"/>
                <a:ea typeface="+mn-ea"/>
                <a:cs typeface="+mn-cs"/>
              </a:rPr>
              <a:t>Базовые </a:t>
            </a:r>
            <a:r>
              <a:rPr kumimoji="0" lang="en-US" sz="1600" b="0" i="0" u="none" strike="noStrike" kern="1200" cap="none" spc="0" normalizeH="0" baseline="0" noProof="0" dirty="0" smtClean="0">
                <a:ln>
                  <a:noFill/>
                </a:ln>
                <a:effectLst/>
                <a:uLnTx/>
                <a:uFillTx/>
                <a:latin typeface="+mn-lt"/>
                <a:ea typeface="+mn-ea"/>
                <a:cs typeface="+mn-cs"/>
              </a:rPr>
              <a:t>ASE</a:t>
            </a:r>
            <a:r>
              <a:rPr kumimoji="0" lang="ru-RU" sz="1600" b="0" i="0" u="none" strike="noStrike" kern="1200" cap="none" spc="0" normalizeH="0" baseline="0" noProof="0" dirty="0" smtClean="0">
                <a:ln>
                  <a:noFill/>
                </a:ln>
                <a:effectLst/>
                <a:uLnTx/>
                <a:uFillTx/>
                <a:latin typeface="+mn-lt"/>
                <a:ea typeface="+mn-ea"/>
                <a:cs typeface="+mn-cs"/>
              </a:rPr>
              <a:t>-сервера:</a:t>
            </a:r>
            <a:endParaRPr kumimoji="0" lang="en-US" sz="1600" b="0" i="0" u="none" strike="noStrike" kern="1200" cap="none" spc="0" normalizeH="0" baseline="0" noProof="0" dirty="0" smtClean="0">
              <a:ln>
                <a:noFill/>
              </a:ln>
              <a:effectLst/>
              <a:uLnTx/>
              <a:uFillTx/>
              <a:latin typeface="+mn-lt"/>
              <a:ea typeface="+mn-ea"/>
              <a:cs typeface="+mn-cs"/>
            </a:endParaRPr>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SYBASE_1</a:t>
            </a:r>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SYBASE_2</a:t>
            </a:r>
          </a:p>
          <a:p>
            <a:pPr marL="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effectLst/>
                <a:uLnTx/>
                <a:uFillTx/>
                <a:latin typeface="+mn-lt"/>
                <a:ea typeface="+mn-ea"/>
                <a:cs typeface="+mn-cs"/>
              </a:rPr>
              <a:t>Резервные </a:t>
            </a:r>
            <a:r>
              <a:rPr kumimoji="0" lang="en-US" sz="1600" b="0" i="0" u="none" strike="noStrike" kern="1200" cap="none" spc="0" normalizeH="0" baseline="0" noProof="0" dirty="0" smtClean="0">
                <a:ln>
                  <a:noFill/>
                </a:ln>
                <a:effectLst/>
                <a:uLnTx/>
                <a:uFillTx/>
                <a:latin typeface="+mn-lt"/>
                <a:ea typeface="+mn-ea"/>
                <a:cs typeface="+mn-cs"/>
              </a:rPr>
              <a:t>ASE</a:t>
            </a:r>
            <a:r>
              <a:rPr kumimoji="0" lang="ru-RU" sz="1600" b="0" i="0" u="none" strike="noStrike" kern="1200" cap="none" spc="0" normalizeH="0" baseline="0" noProof="0" dirty="0" smtClean="0">
                <a:ln>
                  <a:noFill/>
                </a:ln>
                <a:effectLst/>
                <a:uLnTx/>
                <a:uFillTx/>
                <a:latin typeface="+mn-lt"/>
                <a:ea typeface="+mn-ea"/>
                <a:cs typeface="+mn-cs"/>
              </a:rPr>
              <a:t>-сервера:</a:t>
            </a:r>
            <a:endParaRPr kumimoji="0" lang="en-US" sz="1600" b="0" i="0" u="none" strike="noStrike" kern="1200" cap="none" spc="0" normalizeH="0" baseline="0" noProof="0" dirty="0" smtClean="0">
              <a:ln>
                <a:noFill/>
              </a:ln>
              <a:effectLst/>
              <a:uLnTx/>
              <a:uFillTx/>
              <a:latin typeface="+mn-lt"/>
              <a:ea typeface="+mn-ea"/>
              <a:cs typeface="+mn-cs"/>
            </a:endParaRPr>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SYBASE_3</a:t>
            </a:r>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SYBASE_4</a:t>
            </a:r>
          </a:p>
          <a:p>
            <a:pPr marL="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effectLst/>
                <a:uLnTx/>
                <a:uFillTx/>
                <a:latin typeface="+mn-lt"/>
                <a:ea typeface="+mn-ea"/>
                <a:cs typeface="+mn-cs"/>
              </a:rPr>
              <a:t>Режим</a:t>
            </a:r>
            <a:r>
              <a:rPr kumimoji="0" lang="en-US" sz="1600" b="0" i="0" u="none" strike="noStrike" kern="1200" cap="none" spc="0" normalizeH="0" baseline="0" noProof="0" dirty="0" smtClean="0">
                <a:ln>
                  <a:noFill/>
                </a:ln>
                <a:effectLst/>
                <a:uLnTx/>
                <a:uFillTx/>
                <a:latin typeface="+mn-lt"/>
                <a:ea typeface="+mn-ea"/>
                <a:cs typeface="+mn-cs"/>
              </a:rPr>
              <a:t>: GROUP</a:t>
            </a:r>
          </a:p>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SALES</a:t>
            </a:r>
          </a:p>
          <a:p>
            <a:pPr marL="0" lvl="1" indent="-285750">
              <a:lnSpc>
                <a:spcPct val="80000"/>
              </a:lnSpc>
              <a:spcBef>
                <a:spcPct val="20000"/>
              </a:spcBef>
              <a:buFont typeface="Arial" pitchFamily="34" charset="0"/>
              <a:buChar char="–"/>
              <a:defRPr/>
            </a:pPr>
            <a:r>
              <a:rPr lang="ru-RU" sz="1600" dirty="0" smtClean="0"/>
              <a:t>Базовые </a:t>
            </a:r>
            <a:r>
              <a:rPr lang="en-US" sz="1600" dirty="0" smtClean="0"/>
              <a:t>ASE</a:t>
            </a:r>
            <a:r>
              <a:rPr lang="ru-RU" sz="1600" dirty="0" smtClean="0"/>
              <a:t>-сервера:</a:t>
            </a:r>
            <a:endParaRPr lang="en-US" sz="1600" dirty="0" smtClean="0"/>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SYBASE_1</a:t>
            </a:r>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SYBASE_2</a:t>
            </a:r>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SYBASE_3</a:t>
            </a:r>
          </a:p>
          <a:p>
            <a:pPr marL="0" lvl="1" indent="-285750">
              <a:lnSpc>
                <a:spcPct val="80000"/>
              </a:lnSpc>
              <a:spcBef>
                <a:spcPct val="20000"/>
              </a:spcBef>
              <a:buFont typeface="Arial" pitchFamily="34" charset="0"/>
              <a:buChar char="–"/>
              <a:defRPr/>
            </a:pPr>
            <a:r>
              <a:rPr lang="ru-RU" sz="1600" dirty="0" smtClean="0"/>
              <a:t>Резервные </a:t>
            </a:r>
            <a:r>
              <a:rPr lang="en-US" sz="1600" dirty="0" smtClean="0"/>
              <a:t>ASE</a:t>
            </a:r>
            <a:r>
              <a:rPr lang="ru-RU" sz="1600" dirty="0" smtClean="0"/>
              <a:t>-сервера:</a:t>
            </a:r>
            <a:endParaRPr lang="en-US" sz="1600" dirty="0" smtClean="0"/>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SYBASE_4</a:t>
            </a:r>
          </a:p>
          <a:p>
            <a:pPr marL="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effectLst/>
                <a:uLnTx/>
                <a:uFillTx/>
                <a:latin typeface="+mn-lt"/>
                <a:ea typeface="+mn-ea"/>
                <a:cs typeface="+mn-cs"/>
              </a:rPr>
              <a:t>Режим</a:t>
            </a:r>
            <a:r>
              <a:rPr kumimoji="0" lang="en-US" sz="1600" b="0" i="0" u="none" strike="noStrike" kern="1200" cap="none" spc="0" normalizeH="0" baseline="0" noProof="0" dirty="0" smtClean="0">
                <a:ln>
                  <a:noFill/>
                </a:ln>
                <a:effectLst/>
                <a:uLnTx/>
                <a:uFillTx/>
                <a:latin typeface="+mn-lt"/>
                <a:ea typeface="+mn-ea"/>
                <a:cs typeface="+mn-cs"/>
              </a:rPr>
              <a:t>: INSTANCE</a:t>
            </a:r>
          </a:p>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SHIPPING</a:t>
            </a:r>
          </a:p>
          <a:p>
            <a:pPr marL="0" lvl="1" indent="-285750">
              <a:lnSpc>
                <a:spcPct val="80000"/>
              </a:lnSpc>
              <a:spcBef>
                <a:spcPct val="20000"/>
              </a:spcBef>
              <a:buFont typeface="Arial" pitchFamily="34" charset="0"/>
              <a:buChar char="–"/>
              <a:defRPr/>
            </a:pPr>
            <a:r>
              <a:rPr lang="ru-RU" sz="1600" dirty="0" smtClean="0"/>
              <a:t>Базовые </a:t>
            </a:r>
            <a:r>
              <a:rPr lang="en-US" sz="1600" dirty="0" smtClean="0"/>
              <a:t>ASE</a:t>
            </a:r>
            <a:r>
              <a:rPr lang="ru-RU" sz="1600" dirty="0" smtClean="0"/>
              <a:t>-сервера:</a:t>
            </a:r>
            <a:endParaRPr lang="en-US" sz="1600" dirty="0" smtClean="0"/>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SYBASE_3</a:t>
            </a:r>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SYBASE_4</a:t>
            </a:r>
          </a:p>
          <a:p>
            <a:pPr marL="0" lvl="1" indent="-285750">
              <a:lnSpc>
                <a:spcPct val="80000"/>
              </a:lnSpc>
              <a:spcBef>
                <a:spcPct val="20000"/>
              </a:spcBef>
              <a:buFont typeface="Arial" pitchFamily="34" charset="0"/>
              <a:buChar char="–"/>
              <a:defRPr/>
            </a:pPr>
            <a:r>
              <a:rPr lang="ru-RU" sz="1600" dirty="0" smtClean="0"/>
              <a:t>Резервные </a:t>
            </a:r>
            <a:r>
              <a:rPr lang="en-US" sz="1600" dirty="0" smtClean="0"/>
              <a:t>ASE</a:t>
            </a:r>
            <a:r>
              <a:rPr lang="ru-RU" sz="1600" dirty="0" smtClean="0"/>
              <a:t>-сервера:</a:t>
            </a:r>
            <a:endParaRPr lang="en-US" sz="1600" dirty="0" smtClean="0"/>
          </a:p>
          <a:p>
            <a:pPr marL="914400" lvl="4" indent="-228600">
              <a:lnSpc>
                <a:spcPct val="80000"/>
              </a:lnSpc>
              <a:spcBef>
                <a:spcPct val="20000"/>
              </a:spcBef>
              <a:buFont typeface="Arial" pitchFamily="34" charset="0"/>
              <a:buChar char="•"/>
            </a:pPr>
            <a:r>
              <a:rPr kumimoji="0" lang="en-US" sz="1400" b="0" i="0" u="none" strike="noStrike" kern="1200" cap="none" spc="0" normalizeH="0" baseline="0" noProof="0" dirty="0" smtClean="0">
                <a:ln>
                  <a:noFill/>
                </a:ln>
                <a:effectLst/>
                <a:uLnTx/>
                <a:uFillTx/>
                <a:latin typeface="+mn-lt"/>
                <a:ea typeface="+mn-ea"/>
                <a:cs typeface="+mn-cs"/>
              </a:rPr>
              <a:t>SYBASE_1</a:t>
            </a:r>
          </a:p>
          <a:p>
            <a:pPr marL="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lang="ru-RU" sz="1600" dirty="0" smtClean="0"/>
              <a:t>Р</a:t>
            </a:r>
            <a:r>
              <a:rPr kumimoji="0" lang="ru-RU" sz="1600" b="0" i="0" u="none" strike="noStrike" kern="1200" cap="none" spc="0" normalizeH="0" baseline="0" noProof="0" dirty="0" smtClean="0">
                <a:ln>
                  <a:noFill/>
                </a:ln>
                <a:effectLst/>
                <a:uLnTx/>
                <a:uFillTx/>
                <a:latin typeface="+mn-lt"/>
                <a:ea typeface="+mn-ea"/>
                <a:cs typeface="+mn-cs"/>
              </a:rPr>
              <a:t>ежим</a:t>
            </a:r>
            <a:r>
              <a:rPr kumimoji="0" lang="en-US" sz="1600" b="0" i="0" u="none" strike="noStrike" kern="1200" cap="none" spc="0" normalizeH="0" baseline="0" noProof="0" dirty="0" smtClean="0">
                <a:ln>
                  <a:noFill/>
                </a:ln>
                <a:effectLst/>
                <a:uLnTx/>
                <a:uFillTx/>
                <a:latin typeface="+mn-lt"/>
                <a:ea typeface="+mn-ea"/>
                <a:cs typeface="+mn-cs"/>
              </a:rPr>
              <a:t>: GROUP</a:t>
            </a:r>
          </a:p>
        </p:txBody>
      </p:sp>
      <p:grpSp>
        <p:nvGrpSpPr>
          <p:cNvPr id="11" name="Group 10"/>
          <p:cNvGrpSpPr>
            <a:grpSpLocks/>
          </p:cNvGrpSpPr>
          <p:nvPr/>
        </p:nvGrpSpPr>
        <p:grpSpPr bwMode="auto">
          <a:xfrm>
            <a:off x="801688" y="5030788"/>
            <a:ext cx="977900" cy="1622425"/>
            <a:chOff x="895" y="3263"/>
            <a:chExt cx="616" cy="1022"/>
          </a:xfrm>
        </p:grpSpPr>
        <p:pic>
          <p:nvPicPr>
            <p:cNvPr id="12" name="Picture 11"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13" name="Picture 12"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14" name="Text Box 13"/>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SYBASE_1</a:t>
              </a:r>
            </a:p>
          </p:txBody>
        </p:sp>
      </p:grpSp>
      <p:grpSp>
        <p:nvGrpSpPr>
          <p:cNvPr id="15" name="Group 14"/>
          <p:cNvGrpSpPr>
            <a:grpSpLocks/>
          </p:cNvGrpSpPr>
          <p:nvPr/>
        </p:nvGrpSpPr>
        <p:grpSpPr bwMode="auto">
          <a:xfrm>
            <a:off x="2152650" y="5030788"/>
            <a:ext cx="977900" cy="1622425"/>
            <a:chOff x="895" y="3263"/>
            <a:chExt cx="616" cy="1022"/>
          </a:xfrm>
        </p:grpSpPr>
        <p:pic>
          <p:nvPicPr>
            <p:cNvPr id="16" name="Picture 15"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17" name="Picture 16"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18" name="Text Box 17"/>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SYBASE_2</a:t>
              </a:r>
            </a:p>
          </p:txBody>
        </p:sp>
      </p:grpSp>
      <p:grpSp>
        <p:nvGrpSpPr>
          <p:cNvPr id="19" name="Group 18"/>
          <p:cNvGrpSpPr>
            <a:grpSpLocks/>
          </p:cNvGrpSpPr>
          <p:nvPr/>
        </p:nvGrpSpPr>
        <p:grpSpPr bwMode="auto">
          <a:xfrm>
            <a:off x="3503613" y="5030788"/>
            <a:ext cx="977900" cy="1622425"/>
            <a:chOff x="895" y="3263"/>
            <a:chExt cx="616" cy="1022"/>
          </a:xfrm>
        </p:grpSpPr>
        <p:pic>
          <p:nvPicPr>
            <p:cNvPr id="20" name="Picture 19"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21" name="Picture 20"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22" name="Text Box 21"/>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SYBASE_3</a:t>
              </a:r>
            </a:p>
          </p:txBody>
        </p:sp>
      </p:grpSp>
      <p:grpSp>
        <p:nvGrpSpPr>
          <p:cNvPr id="23" name="Group 22"/>
          <p:cNvGrpSpPr>
            <a:grpSpLocks/>
          </p:cNvGrpSpPr>
          <p:nvPr/>
        </p:nvGrpSpPr>
        <p:grpSpPr bwMode="auto">
          <a:xfrm>
            <a:off x="4856163" y="5030788"/>
            <a:ext cx="977900" cy="1622425"/>
            <a:chOff x="895" y="3263"/>
            <a:chExt cx="616" cy="1022"/>
          </a:xfrm>
        </p:grpSpPr>
        <p:pic>
          <p:nvPicPr>
            <p:cNvPr id="24" name="Picture 23"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25" name="Picture 24"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26" name="Text Box 25"/>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SYBASE_4</a:t>
              </a:r>
            </a:p>
          </p:txBody>
        </p:sp>
      </p:grpSp>
      <p:sp>
        <p:nvSpPr>
          <p:cNvPr id="27" name="Oval 26"/>
          <p:cNvSpPr>
            <a:spLocks noChangeArrowheads="1"/>
          </p:cNvSpPr>
          <p:nvPr/>
        </p:nvSpPr>
        <p:spPr bwMode="auto">
          <a:xfrm>
            <a:off x="712788" y="2978150"/>
            <a:ext cx="1587500" cy="777875"/>
          </a:xfrm>
          <a:prstGeom prst="ellipse">
            <a:avLst/>
          </a:prstGeom>
          <a:solidFill>
            <a:srgbClr val="CCECFF">
              <a:alpha val="50000"/>
            </a:srgbClr>
          </a:solidFill>
          <a:ln w="9525" algn="ctr">
            <a:noFill/>
            <a:round/>
            <a:headEnd/>
            <a:tailEnd/>
          </a:ln>
          <a:effectLst>
            <a:prstShdw prst="shdw17" dist="17961" dir="2700000">
              <a:srgbClr val="CCECFF">
                <a:gamma/>
                <a:shade val="60000"/>
                <a:invGamma/>
              </a:srgbClr>
            </a:prstShdw>
          </a:effectLst>
        </p:spPr>
        <p:txBody>
          <a:bodyPr wrap="none" anchor="ctr"/>
          <a:lstStyle/>
          <a:p>
            <a:endParaRPr lang="ru-RU"/>
          </a:p>
        </p:txBody>
      </p:sp>
      <p:grpSp>
        <p:nvGrpSpPr>
          <p:cNvPr id="28" name="Group 27"/>
          <p:cNvGrpSpPr>
            <a:grpSpLocks/>
          </p:cNvGrpSpPr>
          <p:nvPr/>
        </p:nvGrpSpPr>
        <p:grpSpPr bwMode="auto">
          <a:xfrm>
            <a:off x="1098550" y="3182938"/>
            <a:ext cx="814388" cy="369887"/>
            <a:chOff x="1347" y="2024"/>
            <a:chExt cx="513" cy="233"/>
          </a:xfrm>
        </p:grpSpPr>
        <p:pic>
          <p:nvPicPr>
            <p:cNvPr id="29" name="Picture 28"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30" name="Picture 29"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31" name="Oval 30"/>
          <p:cNvSpPr>
            <a:spLocks noChangeArrowheads="1"/>
          </p:cNvSpPr>
          <p:nvPr/>
        </p:nvSpPr>
        <p:spPr bwMode="auto">
          <a:xfrm>
            <a:off x="2427288" y="2978150"/>
            <a:ext cx="1730375" cy="777875"/>
          </a:xfrm>
          <a:prstGeom prst="ellipse">
            <a:avLst/>
          </a:prstGeom>
          <a:solidFill>
            <a:srgbClr val="CCFFCC">
              <a:alpha val="50000"/>
            </a:srgbClr>
          </a:solidFill>
          <a:ln w="9525" algn="ctr">
            <a:noFill/>
            <a:round/>
            <a:headEnd/>
            <a:tailEnd/>
          </a:ln>
          <a:effectLst>
            <a:prstShdw prst="shdw17" dist="17961" dir="2700000">
              <a:srgbClr val="CCFFCC">
                <a:gamma/>
                <a:shade val="60000"/>
                <a:invGamma/>
              </a:srgbClr>
            </a:prstShdw>
          </a:effectLst>
        </p:spPr>
        <p:txBody>
          <a:bodyPr wrap="none" anchor="ctr"/>
          <a:lstStyle/>
          <a:p>
            <a:endParaRPr lang="ru-RU"/>
          </a:p>
        </p:txBody>
      </p:sp>
      <p:grpSp>
        <p:nvGrpSpPr>
          <p:cNvPr id="32" name="Group 31"/>
          <p:cNvGrpSpPr>
            <a:grpSpLocks/>
          </p:cNvGrpSpPr>
          <p:nvPr/>
        </p:nvGrpSpPr>
        <p:grpSpPr bwMode="auto">
          <a:xfrm>
            <a:off x="2665413" y="3181350"/>
            <a:ext cx="1254125" cy="369888"/>
            <a:chOff x="2351" y="2017"/>
            <a:chExt cx="790" cy="233"/>
          </a:xfrm>
        </p:grpSpPr>
        <p:pic>
          <p:nvPicPr>
            <p:cNvPr id="33" name="Picture 32"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51" y="2017"/>
              <a:ext cx="232" cy="232"/>
            </a:xfrm>
            <a:prstGeom prst="rect">
              <a:avLst/>
            </a:prstGeom>
            <a:noFill/>
          </p:spPr>
        </p:pic>
        <p:pic>
          <p:nvPicPr>
            <p:cNvPr id="34" name="Picture 33"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30" y="2017"/>
              <a:ext cx="232" cy="232"/>
            </a:xfrm>
            <a:prstGeom prst="rect">
              <a:avLst/>
            </a:prstGeom>
            <a:noFill/>
          </p:spPr>
        </p:pic>
        <p:pic>
          <p:nvPicPr>
            <p:cNvPr id="35" name="Picture 34"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09" y="2018"/>
              <a:ext cx="232" cy="232"/>
            </a:xfrm>
            <a:prstGeom prst="rect">
              <a:avLst/>
            </a:prstGeom>
            <a:noFill/>
          </p:spPr>
        </p:pic>
      </p:grpSp>
      <p:sp>
        <p:nvSpPr>
          <p:cNvPr id="36" name="Oval 35"/>
          <p:cNvSpPr>
            <a:spLocks noChangeArrowheads="1"/>
          </p:cNvSpPr>
          <p:nvPr/>
        </p:nvSpPr>
        <p:spPr bwMode="auto">
          <a:xfrm>
            <a:off x="4289425" y="2978150"/>
            <a:ext cx="1587500" cy="777875"/>
          </a:xfrm>
          <a:prstGeom prst="ellipse">
            <a:avLst/>
          </a:prstGeom>
          <a:solidFill>
            <a:srgbClr val="FFCC99">
              <a:alpha val="50000"/>
            </a:srgbClr>
          </a:solidFill>
          <a:ln w="9525" algn="ctr">
            <a:noFill/>
            <a:round/>
            <a:headEnd/>
            <a:tailEnd/>
          </a:ln>
          <a:effectLst>
            <a:prstShdw prst="shdw17" dist="17961" dir="2700000">
              <a:srgbClr val="FFCC99">
                <a:gamma/>
                <a:shade val="60000"/>
                <a:invGamma/>
              </a:srgbClr>
            </a:prstShdw>
          </a:effectLst>
        </p:spPr>
        <p:txBody>
          <a:bodyPr wrap="none" anchor="ctr"/>
          <a:lstStyle/>
          <a:p>
            <a:endParaRPr lang="ru-RU"/>
          </a:p>
        </p:txBody>
      </p:sp>
      <p:grpSp>
        <p:nvGrpSpPr>
          <p:cNvPr id="37" name="Group 36"/>
          <p:cNvGrpSpPr>
            <a:grpSpLocks/>
          </p:cNvGrpSpPr>
          <p:nvPr/>
        </p:nvGrpSpPr>
        <p:grpSpPr bwMode="auto">
          <a:xfrm>
            <a:off x="4675188" y="3182938"/>
            <a:ext cx="814387" cy="369887"/>
            <a:chOff x="1347" y="2024"/>
            <a:chExt cx="513" cy="233"/>
          </a:xfrm>
        </p:grpSpPr>
        <p:pic>
          <p:nvPicPr>
            <p:cNvPr id="38" name="Picture 37"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39" name="Picture 38"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40" name="Text Box 39"/>
          <p:cNvSpPr txBox="1">
            <a:spLocks noChangeArrowheads="1"/>
          </p:cNvSpPr>
          <p:nvPr/>
        </p:nvSpPr>
        <p:spPr bwMode="auto">
          <a:xfrm>
            <a:off x="860425" y="2871788"/>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CUSTSVC</a:t>
            </a:r>
          </a:p>
        </p:txBody>
      </p:sp>
      <p:sp>
        <p:nvSpPr>
          <p:cNvPr id="41" name="Text Box 40"/>
          <p:cNvSpPr txBox="1">
            <a:spLocks noChangeArrowheads="1"/>
          </p:cNvSpPr>
          <p:nvPr/>
        </p:nvSpPr>
        <p:spPr bwMode="auto">
          <a:xfrm>
            <a:off x="2811463" y="2871788"/>
            <a:ext cx="9461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SALES</a:t>
            </a:r>
          </a:p>
        </p:txBody>
      </p:sp>
      <p:sp>
        <p:nvSpPr>
          <p:cNvPr id="42" name="Text Box 41"/>
          <p:cNvSpPr txBox="1">
            <a:spLocks noChangeArrowheads="1"/>
          </p:cNvSpPr>
          <p:nvPr/>
        </p:nvSpPr>
        <p:spPr bwMode="auto">
          <a:xfrm>
            <a:off x="4435475" y="2871788"/>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SHIPPING</a:t>
            </a:r>
          </a:p>
        </p:txBody>
      </p:sp>
      <p:grpSp>
        <p:nvGrpSpPr>
          <p:cNvPr id="43" name="Group 42"/>
          <p:cNvGrpSpPr>
            <a:grpSpLocks/>
          </p:cNvGrpSpPr>
          <p:nvPr/>
        </p:nvGrpSpPr>
        <p:grpSpPr bwMode="auto">
          <a:xfrm>
            <a:off x="4718050" y="1263650"/>
            <a:ext cx="914400" cy="860425"/>
            <a:chOff x="1918" y="2404"/>
            <a:chExt cx="863" cy="812"/>
          </a:xfrm>
        </p:grpSpPr>
        <p:grpSp>
          <p:nvGrpSpPr>
            <p:cNvPr id="44" name="Group 43"/>
            <p:cNvGrpSpPr>
              <a:grpSpLocks/>
            </p:cNvGrpSpPr>
            <p:nvPr/>
          </p:nvGrpSpPr>
          <p:grpSpPr bwMode="auto">
            <a:xfrm>
              <a:off x="2052" y="2407"/>
              <a:ext cx="475" cy="765"/>
              <a:chOff x="371" y="1008"/>
              <a:chExt cx="537" cy="869"/>
            </a:xfrm>
          </p:grpSpPr>
          <p:grpSp>
            <p:nvGrpSpPr>
              <p:cNvPr id="120" name="Group 44"/>
              <p:cNvGrpSpPr>
                <a:grpSpLocks/>
              </p:cNvGrpSpPr>
              <p:nvPr/>
            </p:nvGrpSpPr>
            <p:grpSpPr bwMode="auto">
              <a:xfrm>
                <a:off x="491" y="1155"/>
                <a:ext cx="280" cy="558"/>
                <a:chOff x="2582" y="1548"/>
                <a:chExt cx="556" cy="1116"/>
              </a:xfrm>
            </p:grpSpPr>
            <p:grpSp>
              <p:nvGrpSpPr>
                <p:cNvPr id="144" name="Group 45"/>
                <p:cNvGrpSpPr>
                  <a:grpSpLocks/>
                </p:cNvGrpSpPr>
                <p:nvPr/>
              </p:nvGrpSpPr>
              <p:grpSpPr bwMode="auto">
                <a:xfrm>
                  <a:off x="2582" y="1656"/>
                  <a:ext cx="556" cy="1008"/>
                  <a:chOff x="2582" y="1656"/>
                  <a:chExt cx="556" cy="1008"/>
                </a:xfrm>
              </p:grpSpPr>
              <p:sp>
                <p:nvSpPr>
                  <p:cNvPr id="146" name="Rectangle 46"/>
                  <p:cNvSpPr>
                    <a:spLocks noChangeArrowheads="1"/>
                  </p:cNvSpPr>
                  <p:nvPr/>
                </p:nvSpPr>
                <p:spPr bwMode="auto">
                  <a:xfrm>
                    <a:off x="2582" y="2306"/>
                    <a:ext cx="556" cy="358"/>
                  </a:xfrm>
                  <a:prstGeom prst="rect">
                    <a:avLst/>
                  </a:prstGeom>
                  <a:solidFill>
                    <a:srgbClr val="4D4D4D"/>
                  </a:solidFill>
                  <a:ln w="6350">
                    <a:solidFill>
                      <a:srgbClr val="000000"/>
                    </a:solidFill>
                    <a:miter lim="800000"/>
                    <a:headEnd/>
                    <a:tailEnd/>
                  </a:ln>
                  <a:effectLst/>
                </p:spPr>
                <p:txBody>
                  <a:bodyPr wrap="none" anchor="ctr"/>
                  <a:lstStyle/>
                  <a:p>
                    <a:endParaRPr lang="ru-RU"/>
                  </a:p>
                </p:txBody>
              </p:sp>
              <p:sp>
                <p:nvSpPr>
                  <p:cNvPr id="147" name="Freeform 47"/>
                  <p:cNvSpPr>
                    <a:spLocks/>
                  </p:cNvSpPr>
                  <p:nvPr/>
                </p:nvSpPr>
                <p:spPr bwMode="auto">
                  <a:xfrm>
                    <a:off x="2662" y="1656"/>
                    <a:ext cx="338" cy="752"/>
                  </a:xfrm>
                  <a:custGeom>
                    <a:avLst/>
                    <a:gdLst/>
                    <a:ahLst/>
                    <a:cxnLst>
                      <a:cxn ang="0">
                        <a:pos x="338" y="750"/>
                      </a:cxn>
                      <a:cxn ang="0">
                        <a:pos x="231" y="752"/>
                      </a:cxn>
                      <a:cxn ang="0">
                        <a:pos x="110" y="741"/>
                      </a:cxn>
                      <a:cxn ang="0">
                        <a:pos x="2" y="705"/>
                      </a:cxn>
                      <a:cxn ang="0">
                        <a:pos x="0" y="21"/>
                      </a:cxn>
                      <a:cxn ang="0">
                        <a:pos x="272" y="0"/>
                      </a:cxn>
                      <a:cxn ang="0">
                        <a:pos x="335" y="752"/>
                      </a:cxn>
                    </a:cxnLst>
                    <a:rect l="0" t="0" r="r" b="b"/>
                    <a:pathLst>
                      <a:path w="338" h="752">
                        <a:moveTo>
                          <a:pt x="338" y="750"/>
                        </a:moveTo>
                        <a:lnTo>
                          <a:pt x="231" y="752"/>
                        </a:lnTo>
                        <a:lnTo>
                          <a:pt x="110" y="741"/>
                        </a:lnTo>
                        <a:lnTo>
                          <a:pt x="2" y="705"/>
                        </a:lnTo>
                        <a:lnTo>
                          <a:pt x="0" y="21"/>
                        </a:lnTo>
                        <a:lnTo>
                          <a:pt x="272" y="0"/>
                        </a:lnTo>
                        <a:lnTo>
                          <a:pt x="335" y="752"/>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nvGrpSpPr>
                  <p:cNvPr id="148" name="Group 48"/>
                  <p:cNvGrpSpPr>
                    <a:grpSpLocks/>
                  </p:cNvGrpSpPr>
                  <p:nvPr/>
                </p:nvGrpSpPr>
                <p:grpSpPr bwMode="auto">
                  <a:xfrm>
                    <a:off x="2695" y="1745"/>
                    <a:ext cx="212" cy="630"/>
                    <a:chOff x="2695" y="1745"/>
                    <a:chExt cx="212" cy="630"/>
                  </a:xfrm>
                </p:grpSpPr>
                <p:sp>
                  <p:nvSpPr>
                    <p:cNvPr id="152" name="Freeform 49"/>
                    <p:cNvSpPr>
                      <a:spLocks/>
                    </p:cNvSpPr>
                    <p:nvPr/>
                  </p:nvSpPr>
                  <p:spPr bwMode="auto">
                    <a:xfrm>
                      <a:off x="2779" y="1745"/>
                      <a:ext cx="128" cy="86"/>
                    </a:xfrm>
                    <a:custGeom>
                      <a:avLst/>
                      <a:gdLst/>
                      <a:ahLst/>
                      <a:cxnLst>
                        <a:cxn ang="0">
                          <a:pos x="0" y="0"/>
                        </a:cxn>
                        <a:cxn ang="0">
                          <a:pos x="16" y="32"/>
                        </a:cxn>
                        <a:cxn ang="0">
                          <a:pos x="48" y="0"/>
                        </a:cxn>
                      </a:cxnLst>
                      <a:rect l="0" t="0" r="r" b="b"/>
                      <a:pathLst>
                        <a:path w="49" h="33">
                          <a:moveTo>
                            <a:pt x="0" y="0"/>
                          </a:moveTo>
                          <a:lnTo>
                            <a:pt x="16" y="32"/>
                          </a:lnTo>
                          <a:lnTo>
                            <a:pt x="48"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53" name="Freeform 50"/>
                    <p:cNvSpPr>
                      <a:spLocks/>
                    </p:cNvSpPr>
                    <p:nvPr/>
                  </p:nvSpPr>
                  <p:spPr bwMode="auto">
                    <a:xfrm>
                      <a:off x="2695" y="1745"/>
                      <a:ext cx="86" cy="107"/>
                    </a:xfrm>
                    <a:custGeom>
                      <a:avLst/>
                      <a:gdLst/>
                      <a:ahLst/>
                      <a:cxnLst>
                        <a:cxn ang="0">
                          <a:pos x="32" y="0"/>
                        </a:cxn>
                        <a:cxn ang="0">
                          <a:pos x="16" y="24"/>
                        </a:cxn>
                        <a:cxn ang="0">
                          <a:pos x="8" y="40"/>
                        </a:cxn>
                        <a:cxn ang="0">
                          <a:pos x="0" y="16"/>
                        </a:cxn>
                      </a:cxnLst>
                      <a:rect l="0" t="0" r="r" b="b"/>
                      <a:pathLst>
                        <a:path w="33" h="41">
                          <a:moveTo>
                            <a:pt x="32" y="0"/>
                          </a:moveTo>
                          <a:lnTo>
                            <a:pt x="16" y="24"/>
                          </a:lnTo>
                          <a:lnTo>
                            <a:pt x="8" y="40"/>
                          </a:lnTo>
                          <a:lnTo>
                            <a:pt x="0" y="1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54" name="Freeform 51"/>
                    <p:cNvSpPr>
                      <a:spLocks/>
                    </p:cNvSpPr>
                    <p:nvPr/>
                  </p:nvSpPr>
                  <p:spPr bwMode="auto">
                    <a:xfrm>
                      <a:off x="2737" y="1766"/>
                      <a:ext cx="44" cy="609"/>
                    </a:xfrm>
                    <a:custGeom>
                      <a:avLst/>
                      <a:gdLst/>
                      <a:ahLst/>
                      <a:cxnLst>
                        <a:cxn ang="0">
                          <a:pos x="16" y="0"/>
                        </a:cxn>
                        <a:cxn ang="0">
                          <a:pos x="8" y="24"/>
                        </a:cxn>
                        <a:cxn ang="0">
                          <a:pos x="0" y="64"/>
                        </a:cxn>
                        <a:cxn ang="0">
                          <a:pos x="0" y="96"/>
                        </a:cxn>
                        <a:cxn ang="0">
                          <a:pos x="0" y="112"/>
                        </a:cxn>
                        <a:cxn ang="0">
                          <a:pos x="8" y="152"/>
                        </a:cxn>
                        <a:cxn ang="0">
                          <a:pos x="16" y="192"/>
                        </a:cxn>
                        <a:cxn ang="0">
                          <a:pos x="16" y="208"/>
                        </a:cxn>
                        <a:cxn ang="0">
                          <a:pos x="8" y="232"/>
                        </a:cxn>
                      </a:cxnLst>
                      <a:rect l="0" t="0" r="r" b="b"/>
                      <a:pathLst>
                        <a:path w="17" h="233">
                          <a:moveTo>
                            <a:pt x="16" y="0"/>
                          </a:moveTo>
                          <a:lnTo>
                            <a:pt x="8" y="24"/>
                          </a:lnTo>
                          <a:lnTo>
                            <a:pt x="0" y="64"/>
                          </a:lnTo>
                          <a:lnTo>
                            <a:pt x="0" y="96"/>
                          </a:lnTo>
                          <a:lnTo>
                            <a:pt x="0" y="112"/>
                          </a:lnTo>
                          <a:lnTo>
                            <a:pt x="8" y="152"/>
                          </a:lnTo>
                          <a:lnTo>
                            <a:pt x="16" y="192"/>
                          </a:lnTo>
                          <a:lnTo>
                            <a:pt x="16" y="208"/>
                          </a:lnTo>
                          <a:lnTo>
                            <a:pt x="8" y="232"/>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55" name="Freeform 52"/>
                    <p:cNvSpPr>
                      <a:spLocks/>
                    </p:cNvSpPr>
                    <p:nvPr/>
                  </p:nvSpPr>
                  <p:spPr bwMode="auto">
                    <a:xfrm>
                      <a:off x="2775" y="1797"/>
                      <a:ext cx="27" cy="138"/>
                    </a:xfrm>
                    <a:custGeom>
                      <a:avLst/>
                      <a:gdLst/>
                      <a:ahLst/>
                      <a:cxnLst>
                        <a:cxn ang="0">
                          <a:pos x="27" y="0"/>
                        </a:cxn>
                        <a:cxn ang="0">
                          <a:pos x="9" y="75"/>
                        </a:cxn>
                        <a:cxn ang="0">
                          <a:pos x="0" y="138"/>
                        </a:cxn>
                      </a:cxnLst>
                      <a:rect l="0" t="0" r="r" b="b"/>
                      <a:pathLst>
                        <a:path w="27" h="138">
                          <a:moveTo>
                            <a:pt x="27" y="0"/>
                          </a:moveTo>
                          <a:lnTo>
                            <a:pt x="9" y="75"/>
                          </a:lnTo>
                          <a:lnTo>
                            <a:pt x="0" y="138"/>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56" name="Freeform 53"/>
                    <p:cNvSpPr>
                      <a:spLocks/>
                    </p:cNvSpPr>
                    <p:nvPr/>
                  </p:nvSpPr>
                  <p:spPr bwMode="auto">
                    <a:xfrm>
                      <a:off x="2779" y="2017"/>
                      <a:ext cx="32" cy="194"/>
                    </a:xfrm>
                    <a:custGeom>
                      <a:avLst/>
                      <a:gdLst/>
                      <a:ahLst/>
                      <a:cxnLst>
                        <a:cxn ang="0">
                          <a:pos x="0" y="0"/>
                        </a:cxn>
                        <a:cxn ang="0">
                          <a:pos x="0" y="84"/>
                        </a:cxn>
                        <a:cxn ang="0">
                          <a:pos x="21" y="146"/>
                        </a:cxn>
                        <a:cxn ang="0">
                          <a:pos x="32" y="194"/>
                        </a:cxn>
                      </a:cxnLst>
                      <a:rect l="0" t="0" r="r" b="b"/>
                      <a:pathLst>
                        <a:path w="32" h="194">
                          <a:moveTo>
                            <a:pt x="0" y="0"/>
                          </a:moveTo>
                          <a:lnTo>
                            <a:pt x="0" y="84"/>
                          </a:lnTo>
                          <a:lnTo>
                            <a:pt x="21" y="146"/>
                          </a:lnTo>
                          <a:lnTo>
                            <a:pt x="32" y="194"/>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57" name="Freeform 54"/>
                    <p:cNvSpPr>
                      <a:spLocks/>
                    </p:cNvSpPr>
                    <p:nvPr/>
                  </p:nvSpPr>
                  <p:spPr bwMode="auto">
                    <a:xfrm>
                      <a:off x="2800" y="2277"/>
                      <a:ext cx="21" cy="95"/>
                    </a:xfrm>
                    <a:custGeom>
                      <a:avLst/>
                      <a:gdLst/>
                      <a:ahLst/>
                      <a:cxnLst>
                        <a:cxn ang="0">
                          <a:pos x="0" y="95"/>
                        </a:cxn>
                        <a:cxn ang="0">
                          <a:pos x="21" y="54"/>
                        </a:cxn>
                        <a:cxn ang="0">
                          <a:pos x="20" y="0"/>
                        </a:cxn>
                      </a:cxnLst>
                      <a:rect l="0" t="0" r="r" b="b"/>
                      <a:pathLst>
                        <a:path w="21" h="95">
                          <a:moveTo>
                            <a:pt x="0" y="95"/>
                          </a:moveTo>
                          <a:lnTo>
                            <a:pt x="21" y="54"/>
                          </a:lnTo>
                          <a:lnTo>
                            <a:pt x="2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149" name="Freeform 55"/>
                  <p:cNvSpPr>
                    <a:spLocks/>
                  </p:cNvSpPr>
                  <p:nvPr/>
                </p:nvSpPr>
                <p:spPr bwMode="auto">
                  <a:xfrm>
                    <a:off x="2946" y="2433"/>
                    <a:ext cx="65" cy="44"/>
                  </a:xfrm>
                  <a:custGeom>
                    <a:avLst/>
                    <a:gdLst/>
                    <a:ahLst/>
                    <a:cxnLst>
                      <a:cxn ang="0">
                        <a:pos x="0" y="16"/>
                      </a:cxn>
                      <a:cxn ang="0">
                        <a:pos x="0" y="0"/>
                      </a:cxn>
                      <a:cxn ang="0">
                        <a:pos x="16" y="0"/>
                      </a:cxn>
                      <a:cxn ang="0">
                        <a:pos x="24" y="16"/>
                      </a:cxn>
                      <a:cxn ang="0">
                        <a:pos x="0" y="16"/>
                      </a:cxn>
                    </a:cxnLst>
                    <a:rect l="0" t="0" r="r" b="b"/>
                    <a:pathLst>
                      <a:path w="25" h="17">
                        <a:moveTo>
                          <a:pt x="0" y="16"/>
                        </a:moveTo>
                        <a:lnTo>
                          <a:pt x="0" y="0"/>
                        </a:lnTo>
                        <a:lnTo>
                          <a:pt x="16" y="0"/>
                        </a:lnTo>
                        <a:lnTo>
                          <a:pt x="24" y="16"/>
                        </a:lnTo>
                        <a:lnTo>
                          <a:pt x="0" y="16"/>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150" name="Freeform 56"/>
                  <p:cNvSpPr>
                    <a:spLocks/>
                  </p:cNvSpPr>
                  <p:nvPr/>
                </p:nvSpPr>
                <p:spPr bwMode="auto">
                  <a:xfrm>
                    <a:off x="2841" y="2412"/>
                    <a:ext cx="87" cy="65"/>
                  </a:xfrm>
                  <a:custGeom>
                    <a:avLst/>
                    <a:gdLst/>
                    <a:ahLst/>
                    <a:cxnLst>
                      <a:cxn ang="0">
                        <a:pos x="32" y="24"/>
                      </a:cxn>
                      <a:cxn ang="0">
                        <a:pos x="32" y="8"/>
                      </a:cxn>
                      <a:cxn ang="0">
                        <a:pos x="0" y="0"/>
                      </a:cxn>
                      <a:cxn ang="0">
                        <a:pos x="0" y="16"/>
                      </a:cxn>
                      <a:cxn ang="0">
                        <a:pos x="16" y="24"/>
                      </a:cxn>
                      <a:cxn ang="0">
                        <a:pos x="32" y="24"/>
                      </a:cxn>
                    </a:cxnLst>
                    <a:rect l="0" t="0" r="r" b="b"/>
                    <a:pathLst>
                      <a:path w="33" h="25">
                        <a:moveTo>
                          <a:pt x="32" y="24"/>
                        </a:moveTo>
                        <a:lnTo>
                          <a:pt x="32" y="8"/>
                        </a:lnTo>
                        <a:lnTo>
                          <a:pt x="0" y="0"/>
                        </a:lnTo>
                        <a:lnTo>
                          <a:pt x="0" y="16"/>
                        </a:lnTo>
                        <a:lnTo>
                          <a:pt x="16" y="24"/>
                        </a:lnTo>
                        <a:lnTo>
                          <a:pt x="32" y="24"/>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151" name="Freeform 57"/>
                  <p:cNvSpPr>
                    <a:spLocks/>
                  </p:cNvSpPr>
                  <p:nvPr/>
                </p:nvSpPr>
                <p:spPr bwMode="auto">
                  <a:xfrm>
                    <a:off x="2695" y="2391"/>
                    <a:ext cx="128" cy="86"/>
                  </a:xfrm>
                  <a:custGeom>
                    <a:avLst/>
                    <a:gdLst/>
                    <a:ahLst/>
                    <a:cxnLst>
                      <a:cxn ang="0">
                        <a:pos x="48" y="8"/>
                      </a:cxn>
                      <a:cxn ang="0">
                        <a:pos x="16" y="8"/>
                      </a:cxn>
                      <a:cxn ang="0">
                        <a:pos x="16" y="0"/>
                      </a:cxn>
                      <a:cxn ang="0">
                        <a:pos x="0" y="0"/>
                      </a:cxn>
                      <a:cxn ang="0">
                        <a:pos x="0" y="24"/>
                      </a:cxn>
                      <a:cxn ang="0">
                        <a:pos x="8" y="24"/>
                      </a:cxn>
                      <a:cxn ang="0">
                        <a:pos x="16" y="24"/>
                      </a:cxn>
                      <a:cxn ang="0">
                        <a:pos x="48" y="32"/>
                      </a:cxn>
                      <a:cxn ang="0">
                        <a:pos x="48" y="8"/>
                      </a:cxn>
                    </a:cxnLst>
                    <a:rect l="0" t="0" r="r" b="b"/>
                    <a:pathLst>
                      <a:path w="49" h="33">
                        <a:moveTo>
                          <a:pt x="48" y="8"/>
                        </a:moveTo>
                        <a:lnTo>
                          <a:pt x="16" y="8"/>
                        </a:lnTo>
                        <a:lnTo>
                          <a:pt x="16" y="0"/>
                        </a:lnTo>
                        <a:lnTo>
                          <a:pt x="0" y="0"/>
                        </a:lnTo>
                        <a:lnTo>
                          <a:pt x="0" y="24"/>
                        </a:lnTo>
                        <a:lnTo>
                          <a:pt x="8" y="24"/>
                        </a:lnTo>
                        <a:lnTo>
                          <a:pt x="16" y="24"/>
                        </a:lnTo>
                        <a:lnTo>
                          <a:pt x="48" y="32"/>
                        </a:lnTo>
                        <a:lnTo>
                          <a:pt x="48" y="8"/>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145" name="Freeform 58"/>
                <p:cNvSpPr>
                  <a:spLocks/>
                </p:cNvSpPr>
                <p:nvPr/>
              </p:nvSpPr>
              <p:spPr bwMode="auto">
                <a:xfrm>
                  <a:off x="2639" y="1548"/>
                  <a:ext cx="271" cy="197"/>
                </a:xfrm>
                <a:custGeom>
                  <a:avLst/>
                  <a:gdLst/>
                  <a:ahLst/>
                  <a:cxnLst>
                    <a:cxn ang="0">
                      <a:pos x="56" y="156"/>
                    </a:cxn>
                    <a:cxn ang="0">
                      <a:pos x="0" y="5"/>
                    </a:cxn>
                    <a:cxn ang="0">
                      <a:pos x="271" y="0"/>
                    </a:cxn>
                    <a:cxn ang="0">
                      <a:pos x="244" y="114"/>
                    </a:cxn>
                    <a:cxn ang="0">
                      <a:pos x="205" y="165"/>
                    </a:cxn>
                    <a:cxn ang="0">
                      <a:pos x="140" y="197"/>
                    </a:cxn>
                    <a:cxn ang="0">
                      <a:pos x="88" y="186"/>
                    </a:cxn>
                    <a:cxn ang="0">
                      <a:pos x="56" y="156"/>
                    </a:cxn>
                  </a:cxnLst>
                  <a:rect l="0" t="0" r="r" b="b"/>
                  <a:pathLst>
                    <a:path w="271" h="197">
                      <a:moveTo>
                        <a:pt x="56" y="156"/>
                      </a:moveTo>
                      <a:lnTo>
                        <a:pt x="0" y="5"/>
                      </a:lnTo>
                      <a:lnTo>
                        <a:pt x="271" y="0"/>
                      </a:lnTo>
                      <a:lnTo>
                        <a:pt x="244" y="114"/>
                      </a:lnTo>
                      <a:lnTo>
                        <a:pt x="205" y="165"/>
                      </a:lnTo>
                      <a:lnTo>
                        <a:pt x="140" y="197"/>
                      </a:lnTo>
                      <a:lnTo>
                        <a:pt x="88" y="186"/>
                      </a:lnTo>
                      <a:lnTo>
                        <a:pt x="56" y="156"/>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21" name="Group 59"/>
              <p:cNvGrpSpPr>
                <a:grpSpLocks/>
              </p:cNvGrpSpPr>
              <p:nvPr/>
            </p:nvGrpSpPr>
            <p:grpSpPr bwMode="auto">
              <a:xfrm>
                <a:off x="371" y="1229"/>
                <a:ext cx="537" cy="648"/>
                <a:chOff x="2339" y="1695"/>
                <a:chExt cx="1066" cy="1296"/>
              </a:xfrm>
            </p:grpSpPr>
            <p:grpSp>
              <p:nvGrpSpPr>
                <p:cNvPr id="137" name="Group 60"/>
                <p:cNvGrpSpPr>
                  <a:grpSpLocks/>
                </p:cNvGrpSpPr>
                <p:nvPr/>
              </p:nvGrpSpPr>
              <p:grpSpPr bwMode="auto">
                <a:xfrm>
                  <a:off x="2339" y="1733"/>
                  <a:ext cx="359" cy="1258"/>
                  <a:chOff x="2339" y="1733"/>
                  <a:chExt cx="359" cy="1258"/>
                </a:xfrm>
              </p:grpSpPr>
              <p:sp>
                <p:nvSpPr>
                  <p:cNvPr id="142" name="Freeform 61"/>
                  <p:cNvSpPr>
                    <a:spLocks/>
                  </p:cNvSpPr>
                  <p:nvPr/>
                </p:nvSpPr>
                <p:spPr bwMode="auto">
                  <a:xfrm>
                    <a:off x="2339" y="1733"/>
                    <a:ext cx="359" cy="1258"/>
                  </a:xfrm>
                  <a:custGeom>
                    <a:avLst/>
                    <a:gdLst/>
                    <a:ahLst/>
                    <a:cxnLst>
                      <a:cxn ang="0">
                        <a:pos x="136" y="0"/>
                      </a:cxn>
                      <a:cxn ang="0">
                        <a:pos x="120" y="8"/>
                      </a:cxn>
                      <a:cxn ang="0">
                        <a:pos x="96" y="16"/>
                      </a:cxn>
                      <a:cxn ang="0">
                        <a:pos x="56" y="32"/>
                      </a:cxn>
                      <a:cxn ang="0">
                        <a:pos x="48" y="40"/>
                      </a:cxn>
                      <a:cxn ang="0">
                        <a:pos x="40" y="48"/>
                      </a:cxn>
                      <a:cxn ang="0">
                        <a:pos x="40" y="128"/>
                      </a:cxn>
                      <a:cxn ang="0">
                        <a:pos x="32" y="168"/>
                      </a:cxn>
                      <a:cxn ang="0">
                        <a:pos x="24" y="232"/>
                      </a:cxn>
                      <a:cxn ang="0">
                        <a:pos x="16" y="280"/>
                      </a:cxn>
                      <a:cxn ang="0">
                        <a:pos x="16" y="320"/>
                      </a:cxn>
                      <a:cxn ang="0">
                        <a:pos x="16" y="360"/>
                      </a:cxn>
                      <a:cxn ang="0">
                        <a:pos x="16" y="384"/>
                      </a:cxn>
                      <a:cxn ang="0">
                        <a:pos x="0" y="416"/>
                      </a:cxn>
                      <a:cxn ang="0">
                        <a:pos x="0" y="424"/>
                      </a:cxn>
                      <a:cxn ang="0">
                        <a:pos x="24" y="432"/>
                      </a:cxn>
                      <a:cxn ang="0">
                        <a:pos x="32" y="440"/>
                      </a:cxn>
                      <a:cxn ang="0">
                        <a:pos x="32" y="464"/>
                      </a:cxn>
                      <a:cxn ang="0">
                        <a:pos x="40" y="472"/>
                      </a:cxn>
                      <a:cxn ang="0">
                        <a:pos x="56" y="480"/>
                      </a:cxn>
                      <a:cxn ang="0">
                        <a:pos x="72" y="480"/>
                      </a:cxn>
                      <a:cxn ang="0">
                        <a:pos x="88" y="480"/>
                      </a:cxn>
                      <a:cxn ang="0">
                        <a:pos x="96" y="456"/>
                      </a:cxn>
                      <a:cxn ang="0">
                        <a:pos x="104" y="416"/>
                      </a:cxn>
                      <a:cxn ang="0">
                        <a:pos x="120" y="360"/>
                      </a:cxn>
                      <a:cxn ang="0">
                        <a:pos x="136" y="296"/>
                      </a:cxn>
                      <a:cxn ang="0">
                        <a:pos x="136" y="264"/>
                      </a:cxn>
                      <a:cxn ang="0">
                        <a:pos x="136" y="216"/>
                      </a:cxn>
                      <a:cxn ang="0">
                        <a:pos x="136" y="80"/>
                      </a:cxn>
                      <a:cxn ang="0">
                        <a:pos x="136" y="16"/>
                      </a:cxn>
                      <a:cxn ang="0">
                        <a:pos x="136" y="0"/>
                      </a:cxn>
                    </a:cxnLst>
                    <a:rect l="0" t="0" r="r" b="b"/>
                    <a:pathLst>
                      <a:path w="137" h="481">
                        <a:moveTo>
                          <a:pt x="136" y="0"/>
                        </a:moveTo>
                        <a:lnTo>
                          <a:pt x="120" y="8"/>
                        </a:lnTo>
                        <a:lnTo>
                          <a:pt x="96" y="16"/>
                        </a:lnTo>
                        <a:lnTo>
                          <a:pt x="56" y="32"/>
                        </a:lnTo>
                        <a:lnTo>
                          <a:pt x="48" y="40"/>
                        </a:lnTo>
                        <a:lnTo>
                          <a:pt x="40" y="48"/>
                        </a:lnTo>
                        <a:lnTo>
                          <a:pt x="40" y="128"/>
                        </a:lnTo>
                        <a:lnTo>
                          <a:pt x="32" y="168"/>
                        </a:lnTo>
                        <a:lnTo>
                          <a:pt x="24" y="232"/>
                        </a:lnTo>
                        <a:lnTo>
                          <a:pt x="16" y="280"/>
                        </a:lnTo>
                        <a:lnTo>
                          <a:pt x="16" y="320"/>
                        </a:lnTo>
                        <a:lnTo>
                          <a:pt x="16" y="360"/>
                        </a:lnTo>
                        <a:lnTo>
                          <a:pt x="16" y="384"/>
                        </a:lnTo>
                        <a:lnTo>
                          <a:pt x="0" y="416"/>
                        </a:lnTo>
                        <a:lnTo>
                          <a:pt x="0" y="424"/>
                        </a:lnTo>
                        <a:lnTo>
                          <a:pt x="24" y="432"/>
                        </a:lnTo>
                        <a:lnTo>
                          <a:pt x="32" y="440"/>
                        </a:lnTo>
                        <a:lnTo>
                          <a:pt x="32" y="464"/>
                        </a:lnTo>
                        <a:lnTo>
                          <a:pt x="40" y="472"/>
                        </a:lnTo>
                        <a:lnTo>
                          <a:pt x="56" y="480"/>
                        </a:lnTo>
                        <a:lnTo>
                          <a:pt x="72" y="480"/>
                        </a:lnTo>
                        <a:lnTo>
                          <a:pt x="88" y="480"/>
                        </a:lnTo>
                        <a:lnTo>
                          <a:pt x="96" y="456"/>
                        </a:lnTo>
                        <a:lnTo>
                          <a:pt x="104" y="416"/>
                        </a:lnTo>
                        <a:lnTo>
                          <a:pt x="120" y="360"/>
                        </a:lnTo>
                        <a:lnTo>
                          <a:pt x="136" y="296"/>
                        </a:lnTo>
                        <a:lnTo>
                          <a:pt x="136" y="264"/>
                        </a:lnTo>
                        <a:lnTo>
                          <a:pt x="136" y="216"/>
                        </a:lnTo>
                        <a:lnTo>
                          <a:pt x="136" y="80"/>
                        </a:lnTo>
                        <a:lnTo>
                          <a:pt x="136" y="16"/>
                        </a:lnTo>
                        <a:lnTo>
                          <a:pt x="136" y="0"/>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143" name="Freeform 62"/>
                  <p:cNvSpPr>
                    <a:spLocks/>
                  </p:cNvSpPr>
                  <p:nvPr/>
                </p:nvSpPr>
                <p:spPr bwMode="auto">
                  <a:xfrm>
                    <a:off x="2402" y="2038"/>
                    <a:ext cx="191" cy="839"/>
                  </a:xfrm>
                  <a:custGeom>
                    <a:avLst/>
                    <a:gdLst/>
                    <a:ahLst/>
                    <a:cxnLst>
                      <a:cxn ang="0">
                        <a:pos x="40" y="0"/>
                      </a:cxn>
                      <a:cxn ang="0">
                        <a:pos x="40" y="32"/>
                      </a:cxn>
                      <a:cxn ang="0">
                        <a:pos x="48" y="64"/>
                      </a:cxn>
                      <a:cxn ang="0">
                        <a:pos x="48" y="96"/>
                      </a:cxn>
                      <a:cxn ang="0">
                        <a:pos x="40" y="136"/>
                      </a:cxn>
                      <a:cxn ang="0">
                        <a:pos x="32" y="184"/>
                      </a:cxn>
                      <a:cxn ang="0">
                        <a:pos x="24" y="208"/>
                      </a:cxn>
                      <a:cxn ang="0">
                        <a:pos x="16" y="224"/>
                      </a:cxn>
                      <a:cxn ang="0">
                        <a:pos x="16" y="264"/>
                      </a:cxn>
                      <a:cxn ang="0">
                        <a:pos x="8" y="296"/>
                      </a:cxn>
                      <a:cxn ang="0">
                        <a:pos x="0" y="320"/>
                      </a:cxn>
                      <a:cxn ang="0">
                        <a:pos x="8" y="320"/>
                      </a:cxn>
                      <a:cxn ang="0">
                        <a:pos x="16" y="296"/>
                      </a:cxn>
                      <a:cxn ang="0">
                        <a:pos x="16" y="264"/>
                      </a:cxn>
                      <a:cxn ang="0">
                        <a:pos x="32" y="224"/>
                      </a:cxn>
                      <a:cxn ang="0">
                        <a:pos x="40" y="168"/>
                      </a:cxn>
                      <a:cxn ang="0">
                        <a:pos x="48" y="120"/>
                      </a:cxn>
                      <a:cxn ang="0">
                        <a:pos x="48" y="96"/>
                      </a:cxn>
                      <a:cxn ang="0">
                        <a:pos x="64" y="64"/>
                      </a:cxn>
                      <a:cxn ang="0">
                        <a:pos x="64" y="48"/>
                      </a:cxn>
                      <a:cxn ang="0">
                        <a:pos x="72" y="32"/>
                      </a:cxn>
                      <a:cxn ang="0">
                        <a:pos x="64" y="0"/>
                      </a:cxn>
                      <a:cxn ang="0">
                        <a:pos x="64" y="32"/>
                      </a:cxn>
                      <a:cxn ang="0">
                        <a:pos x="64" y="48"/>
                      </a:cxn>
                      <a:cxn ang="0">
                        <a:pos x="56" y="56"/>
                      </a:cxn>
                      <a:cxn ang="0">
                        <a:pos x="48" y="32"/>
                      </a:cxn>
                      <a:cxn ang="0">
                        <a:pos x="40" y="0"/>
                      </a:cxn>
                    </a:cxnLst>
                    <a:rect l="0" t="0" r="r" b="b"/>
                    <a:pathLst>
                      <a:path w="73" h="321">
                        <a:moveTo>
                          <a:pt x="40" y="0"/>
                        </a:moveTo>
                        <a:lnTo>
                          <a:pt x="40" y="32"/>
                        </a:lnTo>
                        <a:lnTo>
                          <a:pt x="48" y="64"/>
                        </a:lnTo>
                        <a:lnTo>
                          <a:pt x="48" y="96"/>
                        </a:lnTo>
                        <a:lnTo>
                          <a:pt x="40" y="136"/>
                        </a:lnTo>
                        <a:lnTo>
                          <a:pt x="32" y="184"/>
                        </a:lnTo>
                        <a:lnTo>
                          <a:pt x="24" y="208"/>
                        </a:lnTo>
                        <a:lnTo>
                          <a:pt x="16" y="224"/>
                        </a:lnTo>
                        <a:lnTo>
                          <a:pt x="16" y="264"/>
                        </a:lnTo>
                        <a:lnTo>
                          <a:pt x="8" y="296"/>
                        </a:lnTo>
                        <a:lnTo>
                          <a:pt x="0" y="320"/>
                        </a:lnTo>
                        <a:lnTo>
                          <a:pt x="8" y="320"/>
                        </a:lnTo>
                        <a:lnTo>
                          <a:pt x="16" y="296"/>
                        </a:lnTo>
                        <a:lnTo>
                          <a:pt x="16" y="264"/>
                        </a:lnTo>
                        <a:lnTo>
                          <a:pt x="32" y="224"/>
                        </a:lnTo>
                        <a:lnTo>
                          <a:pt x="40" y="168"/>
                        </a:lnTo>
                        <a:lnTo>
                          <a:pt x="48" y="120"/>
                        </a:lnTo>
                        <a:lnTo>
                          <a:pt x="48" y="96"/>
                        </a:lnTo>
                        <a:lnTo>
                          <a:pt x="64" y="64"/>
                        </a:lnTo>
                        <a:lnTo>
                          <a:pt x="64" y="48"/>
                        </a:lnTo>
                        <a:lnTo>
                          <a:pt x="72" y="32"/>
                        </a:lnTo>
                        <a:lnTo>
                          <a:pt x="64" y="0"/>
                        </a:lnTo>
                        <a:lnTo>
                          <a:pt x="64" y="32"/>
                        </a:lnTo>
                        <a:lnTo>
                          <a:pt x="64" y="48"/>
                        </a:lnTo>
                        <a:lnTo>
                          <a:pt x="56" y="56"/>
                        </a:lnTo>
                        <a:lnTo>
                          <a:pt x="48" y="32"/>
                        </a:lnTo>
                        <a:lnTo>
                          <a:pt x="40"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grpSp>
            <p:grpSp>
              <p:nvGrpSpPr>
                <p:cNvPr id="138" name="Group 63"/>
                <p:cNvGrpSpPr>
                  <a:grpSpLocks/>
                </p:cNvGrpSpPr>
                <p:nvPr/>
              </p:nvGrpSpPr>
              <p:grpSpPr bwMode="auto">
                <a:xfrm>
                  <a:off x="2898" y="1695"/>
                  <a:ext cx="507" cy="960"/>
                  <a:chOff x="2898" y="1695"/>
                  <a:chExt cx="507" cy="960"/>
                </a:xfrm>
              </p:grpSpPr>
              <p:sp>
                <p:nvSpPr>
                  <p:cNvPr id="139" name="Freeform 64"/>
                  <p:cNvSpPr>
                    <a:spLocks/>
                  </p:cNvSpPr>
                  <p:nvPr/>
                </p:nvSpPr>
                <p:spPr bwMode="auto">
                  <a:xfrm>
                    <a:off x="2898" y="1695"/>
                    <a:ext cx="300" cy="906"/>
                  </a:xfrm>
                  <a:custGeom>
                    <a:avLst/>
                    <a:gdLst/>
                    <a:ahLst/>
                    <a:cxnLst>
                      <a:cxn ang="0">
                        <a:pos x="300" y="102"/>
                      </a:cxn>
                      <a:cxn ang="0">
                        <a:pos x="264" y="48"/>
                      </a:cxn>
                      <a:cxn ang="0">
                        <a:pos x="222" y="30"/>
                      </a:cxn>
                      <a:cxn ang="0">
                        <a:pos x="96" y="12"/>
                      </a:cxn>
                      <a:cxn ang="0">
                        <a:pos x="12" y="0"/>
                      </a:cxn>
                      <a:cxn ang="0">
                        <a:pos x="0" y="171"/>
                      </a:cxn>
                      <a:cxn ang="0">
                        <a:pos x="48" y="345"/>
                      </a:cxn>
                      <a:cxn ang="0">
                        <a:pos x="48" y="426"/>
                      </a:cxn>
                      <a:cxn ang="0">
                        <a:pos x="72" y="543"/>
                      </a:cxn>
                      <a:cxn ang="0">
                        <a:pos x="63" y="648"/>
                      </a:cxn>
                      <a:cxn ang="0">
                        <a:pos x="87" y="720"/>
                      </a:cxn>
                      <a:cxn ang="0">
                        <a:pos x="168" y="837"/>
                      </a:cxn>
                      <a:cxn ang="0">
                        <a:pos x="219" y="882"/>
                      </a:cxn>
                      <a:cxn ang="0">
                        <a:pos x="267" y="906"/>
                      </a:cxn>
                      <a:cxn ang="0">
                        <a:pos x="252" y="741"/>
                      </a:cxn>
                      <a:cxn ang="0">
                        <a:pos x="237" y="579"/>
                      </a:cxn>
                      <a:cxn ang="0">
                        <a:pos x="249" y="441"/>
                      </a:cxn>
                      <a:cxn ang="0">
                        <a:pos x="270" y="267"/>
                      </a:cxn>
                      <a:cxn ang="0">
                        <a:pos x="300" y="102"/>
                      </a:cxn>
                    </a:cxnLst>
                    <a:rect l="0" t="0" r="r" b="b"/>
                    <a:pathLst>
                      <a:path w="300" h="906">
                        <a:moveTo>
                          <a:pt x="300" y="102"/>
                        </a:moveTo>
                        <a:lnTo>
                          <a:pt x="264" y="48"/>
                        </a:lnTo>
                        <a:lnTo>
                          <a:pt x="222" y="30"/>
                        </a:lnTo>
                        <a:lnTo>
                          <a:pt x="96" y="12"/>
                        </a:lnTo>
                        <a:lnTo>
                          <a:pt x="12" y="0"/>
                        </a:lnTo>
                        <a:lnTo>
                          <a:pt x="0" y="171"/>
                        </a:lnTo>
                        <a:lnTo>
                          <a:pt x="48" y="345"/>
                        </a:lnTo>
                        <a:lnTo>
                          <a:pt x="48" y="426"/>
                        </a:lnTo>
                        <a:lnTo>
                          <a:pt x="72" y="543"/>
                        </a:lnTo>
                        <a:lnTo>
                          <a:pt x="63" y="648"/>
                        </a:lnTo>
                        <a:lnTo>
                          <a:pt x="87" y="720"/>
                        </a:lnTo>
                        <a:lnTo>
                          <a:pt x="168" y="837"/>
                        </a:lnTo>
                        <a:lnTo>
                          <a:pt x="219" y="882"/>
                        </a:lnTo>
                        <a:lnTo>
                          <a:pt x="267" y="906"/>
                        </a:lnTo>
                        <a:lnTo>
                          <a:pt x="252" y="741"/>
                        </a:lnTo>
                        <a:lnTo>
                          <a:pt x="237" y="579"/>
                        </a:lnTo>
                        <a:lnTo>
                          <a:pt x="249" y="441"/>
                        </a:lnTo>
                        <a:lnTo>
                          <a:pt x="270" y="267"/>
                        </a:lnTo>
                        <a:lnTo>
                          <a:pt x="300" y="102"/>
                        </a:lnTo>
                        <a:close/>
                      </a:path>
                    </a:pathLst>
                  </a:custGeom>
                  <a:solidFill>
                    <a:srgbClr val="339966"/>
                  </a:solidFill>
                  <a:ln w="6350" cap="flat" cmpd="sng">
                    <a:solidFill>
                      <a:srgbClr val="000000"/>
                    </a:solidFill>
                    <a:prstDash val="solid"/>
                    <a:round/>
                    <a:headEnd/>
                    <a:tailEnd/>
                  </a:ln>
                  <a:effectLst/>
                </p:spPr>
                <p:txBody>
                  <a:bodyPr wrap="none" anchor="ctr"/>
                  <a:lstStyle/>
                  <a:p>
                    <a:endParaRPr lang="ru-RU"/>
                  </a:p>
                </p:txBody>
              </p:sp>
              <p:sp>
                <p:nvSpPr>
                  <p:cNvPr id="140" name="Freeform 65"/>
                  <p:cNvSpPr>
                    <a:spLocks/>
                  </p:cNvSpPr>
                  <p:nvPr/>
                </p:nvSpPr>
                <p:spPr bwMode="auto">
                  <a:xfrm>
                    <a:off x="3009" y="1975"/>
                    <a:ext cx="149" cy="568"/>
                  </a:xfrm>
                  <a:custGeom>
                    <a:avLst/>
                    <a:gdLst/>
                    <a:ahLst/>
                    <a:cxnLst>
                      <a:cxn ang="0">
                        <a:pos x="14" y="0"/>
                      </a:cxn>
                      <a:cxn ang="0">
                        <a:pos x="35" y="77"/>
                      </a:cxn>
                      <a:cxn ang="0">
                        <a:pos x="42" y="139"/>
                      </a:cxn>
                      <a:cxn ang="0">
                        <a:pos x="42" y="170"/>
                      </a:cxn>
                      <a:cxn ang="0">
                        <a:pos x="28" y="139"/>
                      </a:cxn>
                      <a:cxn ang="0">
                        <a:pos x="21" y="116"/>
                      </a:cxn>
                      <a:cxn ang="0">
                        <a:pos x="14" y="123"/>
                      </a:cxn>
                      <a:cxn ang="0">
                        <a:pos x="21" y="147"/>
                      </a:cxn>
                      <a:cxn ang="0">
                        <a:pos x="28" y="170"/>
                      </a:cxn>
                      <a:cxn ang="0">
                        <a:pos x="35" y="185"/>
                      </a:cxn>
                      <a:cxn ang="0">
                        <a:pos x="21" y="177"/>
                      </a:cxn>
                      <a:cxn ang="0">
                        <a:pos x="14" y="154"/>
                      </a:cxn>
                      <a:cxn ang="0">
                        <a:pos x="0" y="139"/>
                      </a:cxn>
                      <a:cxn ang="0">
                        <a:pos x="0" y="162"/>
                      </a:cxn>
                      <a:cxn ang="0">
                        <a:pos x="14" y="185"/>
                      </a:cxn>
                      <a:cxn ang="0">
                        <a:pos x="28" y="216"/>
                      </a:cxn>
                      <a:cxn ang="0">
                        <a:pos x="42" y="185"/>
                      </a:cxn>
                      <a:cxn ang="0">
                        <a:pos x="56" y="177"/>
                      </a:cxn>
                      <a:cxn ang="0">
                        <a:pos x="49" y="139"/>
                      </a:cxn>
                      <a:cxn ang="0">
                        <a:pos x="49" y="93"/>
                      </a:cxn>
                      <a:cxn ang="0">
                        <a:pos x="49" y="69"/>
                      </a:cxn>
                      <a:cxn ang="0">
                        <a:pos x="49" y="54"/>
                      </a:cxn>
                      <a:cxn ang="0">
                        <a:pos x="49" y="15"/>
                      </a:cxn>
                      <a:cxn ang="0">
                        <a:pos x="49" y="54"/>
                      </a:cxn>
                      <a:cxn ang="0">
                        <a:pos x="42" y="77"/>
                      </a:cxn>
                      <a:cxn ang="0">
                        <a:pos x="14" y="0"/>
                      </a:cxn>
                    </a:cxnLst>
                    <a:rect l="0" t="0" r="r" b="b"/>
                    <a:pathLst>
                      <a:path w="57" h="217">
                        <a:moveTo>
                          <a:pt x="14" y="0"/>
                        </a:moveTo>
                        <a:lnTo>
                          <a:pt x="35" y="77"/>
                        </a:lnTo>
                        <a:lnTo>
                          <a:pt x="42" y="139"/>
                        </a:lnTo>
                        <a:lnTo>
                          <a:pt x="42" y="170"/>
                        </a:lnTo>
                        <a:lnTo>
                          <a:pt x="28" y="139"/>
                        </a:lnTo>
                        <a:lnTo>
                          <a:pt x="21" y="116"/>
                        </a:lnTo>
                        <a:lnTo>
                          <a:pt x="14" y="123"/>
                        </a:lnTo>
                        <a:lnTo>
                          <a:pt x="21" y="147"/>
                        </a:lnTo>
                        <a:lnTo>
                          <a:pt x="28" y="170"/>
                        </a:lnTo>
                        <a:lnTo>
                          <a:pt x="35" y="185"/>
                        </a:lnTo>
                        <a:lnTo>
                          <a:pt x="21" y="177"/>
                        </a:lnTo>
                        <a:lnTo>
                          <a:pt x="14" y="154"/>
                        </a:lnTo>
                        <a:lnTo>
                          <a:pt x="0" y="139"/>
                        </a:lnTo>
                        <a:lnTo>
                          <a:pt x="0" y="162"/>
                        </a:lnTo>
                        <a:lnTo>
                          <a:pt x="14" y="185"/>
                        </a:lnTo>
                        <a:lnTo>
                          <a:pt x="28" y="216"/>
                        </a:lnTo>
                        <a:lnTo>
                          <a:pt x="42" y="185"/>
                        </a:lnTo>
                        <a:lnTo>
                          <a:pt x="56" y="177"/>
                        </a:lnTo>
                        <a:lnTo>
                          <a:pt x="49" y="139"/>
                        </a:lnTo>
                        <a:lnTo>
                          <a:pt x="49" y="93"/>
                        </a:lnTo>
                        <a:lnTo>
                          <a:pt x="49" y="69"/>
                        </a:lnTo>
                        <a:lnTo>
                          <a:pt x="49" y="54"/>
                        </a:lnTo>
                        <a:lnTo>
                          <a:pt x="49" y="15"/>
                        </a:lnTo>
                        <a:lnTo>
                          <a:pt x="49" y="54"/>
                        </a:lnTo>
                        <a:lnTo>
                          <a:pt x="42" y="77"/>
                        </a:lnTo>
                        <a:lnTo>
                          <a:pt x="14"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sp>
                <p:nvSpPr>
                  <p:cNvPr id="141" name="Freeform 66"/>
                  <p:cNvSpPr>
                    <a:spLocks/>
                  </p:cNvSpPr>
                  <p:nvPr/>
                </p:nvSpPr>
                <p:spPr bwMode="auto">
                  <a:xfrm>
                    <a:off x="3129" y="1809"/>
                    <a:ext cx="276" cy="846"/>
                  </a:xfrm>
                  <a:custGeom>
                    <a:avLst/>
                    <a:gdLst/>
                    <a:ahLst/>
                    <a:cxnLst>
                      <a:cxn ang="0">
                        <a:pos x="63" y="0"/>
                      </a:cxn>
                      <a:cxn ang="0">
                        <a:pos x="78" y="39"/>
                      </a:cxn>
                      <a:cxn ang="0">
                        <a:pos x="114" y="90"/>
                      </a:cxn>
                      <a:cxn ang="0">
                        <a:pos x="162" y="213"/>
                      </a:cxn>
                      <a:cxn ang="0">
                        <a:pos x="225" y="351"/>
                      </a:cxn>
                      <a:cxn ang="0">
                        <a:pos x="246" y="444"/>
                      </a:cxn>
                      <a:cxn ang="0">
                        <a:pos x="252" y="513"/>
                      </a:cxn>
                      <a:cxn ang="0">
                        <a:pos x="276" y="540"/>
                      </a:cxn>
                      <a:cxn ang="0">
                        <a:pos x="267" y="573"/>
                      </a:cxn>
                      <a:cxn ang="0">
                        <a:pos x="114" y="828"/>
                      </a:cxn>
                      <a:cxn ang="0">
                        <a:pos x="54" y="846"/>
                      </a:cxn>
                      <a:cxn ang="0">
                        <a:pos x="39" y="804"/>
                      </a:cxn>
                      <a:cxn ang="0">
                        <a:pos x="0" y="771"/>
                      </a:cxn>
                      <a:cxn ang="0">
                        <a:pos x="12" y="678"/>
                      </a:cxn>
                      <a:cxn ang="0">
                        <a:pos x="45" y="642"/>
                      </a:cxn>
                      <a:cxn ang="0">
                        <a:pos x="54" y="579"/>
                      </a:cxn>
                      <a:cxn ang="0">
                        <a:pos x="78" y="561"/>
                      </a:cxn>
                      <a:cxn ang="0">
                        <a:pos x="108" y="480"/>
                      </a:cxn>
                      <a:cxn ang="0">
                        <a:pos x="84" y="480"/>
                      </a:cxn>
                      <a:cxn ang="0">
                        <a:pos x="66" y="453"/>
                      </a:cxn>
                      <a:cxn ang="0">
                        <a:pos x="66" y="423"/>
                      </a:cxn>
                      <a:cxn ang="0">
                        <a:pos x="6" y="297"/>
                      </a:cxn>
                    </a:cxnLst>
                    <a:rect l="0" t="0" r="r" b="b"/>
                    <a:pathLst>
                      <a:path w="276" h="846">
                        <a:moveTo>
                          <a:pt x="63" y="0"/>
                        </a:moveTo>
                        <a:lnTo>
                          <a:pt x="78" y="39"/>
                        </a:lnTo>
                        <a:lnTo>
                          <a:pt x="114" y="90"/>
                        </a:lnTo>
                        <a:lnTo>
                          <a:pt x="162" y="213"/>
                        </a:lnTo>
                        <a:lnTo>
                          <a:pt x="225" y="351"/>
                        </a:lnTo>
                        <a:lnTo>
                          <a:pt x="246" y="444"/>
                        </a:lnTo>
                        <a:lnTo>
                          <a:pt x="252" y="513"/>
                        </a:lnTo>
                        <a:lnTo>
                          <a:pt x="276" y="540"/>
                        </a:lnTo>
                        <a:lnTo>
                          <a:pt x="267" y="573"/>
                        </a:lnTo>
                        <a:lnTo>
                          <a:pt x="114" y="828"/>
                        </a:lnTo>
                        <a:lnTo>
                          <a:pt x="54" y="846"/>
                        </a:lnTo>
                        <a:lnTo>
                          <a:pt x="39" y="804"/>
                        </a:lnTo>
                        <a:lnTo>
                          <a:pt x="0" y="771"/>
                        </a:lnTo>
                        <a:lnTo>
                          <a:pt x="12" y="678"/>
                        </a:lnTo>
                        <a:lnTo>
                          <a:pt x="45" y="642"/>
                        </a:lnTo>
                        <a:lnTo>
                          <a:pt x="54" y="579"/>
                        </a:lnTo>
                        <a:lnTo>
                          <a:pt x="78" y="561"/>
                        </a:lnTo>
                        <a:lnTo>
                          <a:pt x="108" y="480"/>
                        </a:lnTo>
                        <a:lnTo>
                          <a:pt x="84" y="480"/>
                        </a:lnTo>
                        <a:lnTo>
                          <a:pt x="66" y="453"/>
                        </a:lnTo>
                        <a:lnTo>
                          <a:pt x="66" y="423"/>
                        </a:lnTo>
                        <a:lnTo>
                          <a:pt x="6" y="297"/>
                        </a:lnTo>
                      </a:path>
                    </a:pathLst>
                  </a:custGeom>
                  <a:solidFill>
                    <a:srgbClr val="339966"/>
                  </a:solidFill>
                  <a:ln w="6350" cap="flat" cmpd="sng">
                    <a:solidFill>
                      <a:srgbClr val="000000"/>
                    </a:solidFill>
                    <a:prstDash val="solid"/>
                    <a:round/>
                    <a:headEnd type="none" w="med" len="med"/>
                    <a:tailEnd type="none" w="med" len="med"/>
                  </a:ln>
                  <a:effectLst/>
                </p:spPr>
                <p:txBody>
                  <a:bodyPr wrap="none" anchor="ctr"/>
                  <a:lstStyle/>
                  <a:p>
                    <a:endParaRPr lang="ru-RU"/>
                  </a:p>
                </p:txBody>
              </p:sp>
            </p:grpSp>
          </p:grpSp>
          <p:sp>
            <p:nvSpPr>
              <p:cNvPr id="122" name="Freeform 67"/>
              <p:cNvSpPr>
                <a:spLocks/>
              </p:cNvSpPr>
              <p:nvPr/>
            </p:nvSpPr>
            <p:spPr bwMode="auto">
              <a:xfrm>
                <a:off x="512" y="1061"/>
                <a:ext cx="138" cy="163"/>
              </a:xfrm>
              <a:custGeom>
                <a:avLst/>
                <a:gdLst/>
                <a:ahLst/>
                <a:cxnLst>
                  <a:cxn ang="0">
                    <a:pos x="40" y="227"/>
                  </a:cxn>
                  <a:cxn ang="0">
                    <a:pos x="95" y="298"/>
                  </a:cxn>
                  <a:cxn ang="0">
                    <a:pos x="134" y="326"/>
                  </a:cxn>
                  <a:cxn ang="0">
                    <a:pos x="184" y="326"/>
                  </a:cxn>
                  <a:cxn ang="0">
                    <a:pos x="220" y="292"/>
                  </a:cxn>
                  <a:cxn ang="0">
                    <a:pos x="253" y="235"/>
                  </a:cxn>
                  <a:cxn ang="0">
                    <a:pos x="271" y="163"/>
                  </a:cxn>
                  <a:cxn ang="0">
                    <a:pos x="274" y="119"/>
                  </a:cxn>
                  <a:cxn ang="0">
                    <a:pos x="272" y="63"/>
                  </a:cxn>
                  <a:cxn ang="0">
                    <a:pos x="189" y="21"/>
                  </a:cxn>
                  <a:cxn ang="0">
                    <a:pos x="84" y="0"/>
                  </a:cxn>
                  <a:cxn ang="0">
                    <a:pos x="21" y="42"/>
                  </a:cxn>
                  <a:cxn ang="0">
                    <a:pos x="0" y="125"/>
                  </a:cxn>
                </a:cxnLst>
                <a:rect l="0" t="0" r="r" b="b"/>
                <a:pathLst>
                  <a:path w="274" h="326">
                    <a:moveTo>
                      <a:pt x="40" y="227"/>
                    </a:moveTo>
                    <a:lnTo>
                      <a:pt x="95" y="298"/>
                    </a:lnTo>
                    <a:lnTo>
                      <a:pt x="134" y="326"/>
                    </a:lnTo>
                    <a:lnTo>
                      <a:pt x="184" y="326"/>
                    </a:lnTo>
                    <a:lnTo>
                      <a:pt x="220" y="292"/>
                    </a:lnTo>
                    <a:lnTo>
                      <a:pt x="253" y="235"/>
                    </a:lnTo>
                    <a:lnTo>
                      <a:pt x="271" y="163"/>
                    </a:lnTo>
                    <a:lnTo>
                      <a:pt x="274" y="119"/>
                    </a:lnTo>
                    <a:lnTo>
                      <a:pt x="272" y="63"/>
                    </a:lnTo>
                    <a:lnTo>
                      <a:pt x="189" y="21"/>
                    </a:lnTo>
                    <a:lnTo>
                      <a:pt x="84" y="0"/>
                    </a:lnTo>
                    <a:lnTo>
                      <a:pt x="21" y="42"/>
                    </a:lnTo>
                    <a:lnTo>
                      <a:pt x="0" y="125"/>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123" name="Freeform 68"/>
              <p:cNvSpPr>
                <a:spLocks/>
              </p:cNvSpPr>
              <p:nvPr/>
            </p:nvSpPr>
            <p:spPr bwMode="auto">
              <a:xfrm>
                <a:off x="491" y="1008"/>
                <a:ext cx="294" cy="262"/>
              </a:xfrm>
              <a:custGeom>
                <a:avLst/>
                <a:gdLst/>
                <a:ahLst/>
                <a:cxnLst>
                  <a:cxn ang="0">
                    <a:pos x="21" y="462"/>
                  </a:cxn>
                  <a:cxn ang="0">
                    <a:pos x="21" y="294"/>
                  </a:cxn>
                  <a:cxn ang="0">
                    <a:pos x="43" y="110"/>
                  </a:cxn>
                  <a:cxn ang="0">
                    <a:pos x="105" y="22"/>
                  </a:cxn>
                  <a:cxn ang="0">
                    <a:pos x="147" y="1"/>
                  </a:cxn>
                  <a:cxn ang="0">
                    <a:pos x="230" y="1"/>
                  </a:cxn>
                  <a:cxn ang="0">
                    <a:pos x="314" y="64"/>
                  </a:cxn>
                  <a:cxn ang="0">
                    <a:pos x="356" y="148"/>
                  </a:cxn>
                  <a:cxn ang="0">
                    <a:pos x="380" y="249"/>
                  </a:cxn>
                  <a:cxn ang="0">
                    <a:pos x="398" y="357"/>
                  </a:cxn>
                  <a:cxn ang="0">
                    <a:pos x="466" y="410"/>
                  </a:cxn>
                  <a:cxn ang="0">
                    <a:pos x="482" y="434"/>
                  </a:cxn>
                  <a:cxn ang="0">
                    <a:pos x="493" y="446"/>
                  </a:cxn>
                  <a:cxn ang="0">
                    <a:pos x="553" y="461"/>
                  </a:cxn>
                  <a:cxn ang="0">
                    <a:pos x="530" y="476"/>
                  </a:cxn>
                  <a:cxn ang="0">
                    <a:pos x="440" y="483"/>
                  </a:cxn>
                  <a:cxn ang="0">
                    <a:pos x="424" y="494"/>
                  </a:cxn>
                  <a:cxn ang="0">
                    <a:pos x="356" y="489"/>
                  </a:cxn>
                  <a:cxn ang="0">
                    <a:pos x="293" y="462"/>
                  </a:cxn>
                  <a:cxn ang="0">
                    <a:pos x="293" y="420"/>
                  </a:cxn>
                  <a:cxn ang="0">
                    <a:pos x="295" y="335"/>
                  </a:cxn>
                  <a:cxn ang="0">
                    <a:pos x="302" y="240"/>
                  </a:cxn>
                  <a:cxn ang="0">
                    <a:pos x="281" y="209"/>
                  </a:cxn>
                  <a:cxn ang="0">
                    <a:pos x="256" y="227"/>
                  </a:cxn>
                  <a:cxn ang="0">
                    <a:pos x="230" y="148"/>
                  </a:cxn>
                  <a:cxn ang="0">
                    <a:pos x="188" y="127"/>
                  </a:cxn>
                  <a:cxn ang="0">
                    <a:pos x="230" y="210"/>
                  </a:cxn>
                  <a:cxn ang="0">
                    <a:pos x="188" y="168"/>
                  </a:cxn>
                  <a:cxn ang="0">
                    <a:pos x="168" y="127"/>
                  </a:cxn>
                  <a:cxn ang="0">
                    <a:pos x="175" y="173"/>
                  </a:cxn>
                  <a:cxn ang="0">
                    <a:pos x="169" y="180"/>
                  </a:cxn>
                  <a:cxn ang="0">
                    <a:pos x="147" y="148"/>
                  </a:cxn>
                  <a:cxn ang="0">
                    <a:pos x="134" y="119"/>
                  </a:cxn>
                  <a:cxn ang="0">
                    <a:pos x="98" y="159"/>
                  </a:cxn>
                  <a:cxn ang="0">
                    <a:pos x="73" y="237"/>
                  </a:cxn>
                  <a:cxn ang="0">
                    <a:pos x="92" y="330"/>
                  </a:cxn>
                  <a:cxn ang="0">
                    <a:pos x="112" y="380"/>
                  </a:cxn>
                  <a:cxn ang="0">
                    <a:pos x="105" y="420"/>
                  </a:cxn>
                  <a:cxn ang="0">
                    <a:pos x="105" y="503"/>
                  </a:cxn>
                </a:cxnLst>
                <a:rect l="0" t="0" r="r" b="b"/>
                <a:pathLst>
                  <a:path w="586" h="524">
                    <a:moveTo>
                      <a:pt x="0" y="524"/>
                    </a:moveTo>
                    <a:lnTo>
                      <a:pt x="21" y="462"/>
                    </a:lnTo>
                    <a:lnTo>
                      <a:pt x="21" y="399"/>
                    </a:lnTo>
                    <a:lnTo>
                      <a:pt x="21" y="294"/>
                    </a:lnTo>
                    <a:lnTo>
                      <a:pt x="21" y="189"/>
                    </a:lnTo>
                    <a:lnTo>
                      <a:pt x="43" y="110"/>
                    </a:lnTo>
                    <a:lnTo>
                      <a:pt x="73" y="56"/>
                    </a:lnTo>
                    <a:lnTo>
                      <a:pt x="105" y="22"/>
                    </a:lnTo>
                    <a:lnTo>
                      <a:pt x="126" y="22"/>
                    </a:lnTo>
                    <a:lnTo>
                      <a:pt x="147" y="1"/>
                    </a:lnTo>
                    <a:lnTo>
                      <a:pt x="179" y="0"/>
                    </a:lnTo>
                    <a:lnTo>
                      <a:pt x="230" y="1"/>
                    </a:lnTo>
                    <a:lnTo>
                      <a:pt x="272" y="22"/>
                    </a:lnTo>
                    <a:lnTo>
                      <a:pt x="314" y="64"/>
                    </a:lnTo>
                    <a:lnTo>
                      <a:pt x="335" y="106"/>
                    </a:lnTo>
                    <a:lnTo>
                      <a:pt x="356" y="148"/>
                    </a:lnTo>
                    <a:lnTo>
                      <a:pt x="356" y="189"/>
                    </a:lnTo>
                    <a:lnTo>
                      <a:pt x="380" y="249"/>
                    </a:lnTo>
                    <a:lnTo>
                      <a:pt x="395" y="311"/>
                    </a:lnTo>
                    <a:lnTo>
                      <a:pt x="398" y="357"/>
                    </a:lnTo>
                    <a:lnTo>
                      <a:pt x="418" y="396"/>
                    </a:lnTo>
                    <a:lnTo>
                      <a:pt x="466" y="410"/>
                    </a:lnTo>
                    <a:lnTo>
                      <a:pt x="454" y="419"/>
                    </a:lnTo>
                    <a:lnTo>
                      <a:pt x="482" y="434"/>
                    </a:lnTo>
                    <a:lnTo>
                      <a:pt x="461" y="441"/>
                    </a:lnTo>
                    <a:lnTo>
                      <a:pt x="493" y="446"/>
                    </a:lnTo>
                    <a:lnTo>
                      <a:pt x="520" y="453"/>
                    </a:lnTo>
                    <a:lnTo>
                      <a:pt x="553" y="461"/>
                    </a:lnTo>
                    <a:lnTo>
                      <a:pt x="586" y="483"/>
                    </a:lnTo>
                    <a:lnTo>
                      <a:pt x="530" y="476"/>
                    </a:lnTo>
                    <a:lnTo>
                      <a:pt x="478" y="486"/>
                    </a:lnTo>
                    <a:lnTo>
                      <a:pt x="440" y="483"/>
                    </a:lnTo>
                    <a:lnTo>
                      <a:pt x="409" y="467"/>
                    </a:lnTo>
                    <a:lnTo>
                      <a:pt x="424" y="494"/>
                    </a:lnTo>
                    <a:lnTo>
                      <a:pt x="395" y="491"/>
                    </a:lnTo>
                    <a:lnTo>
                      <a:pt x="356" y="489"/>
                    </a:lnTo>
                    <a:lnTo>
                      <a:pt x="323" y="483"/>
                    </a:lnTo>
                    <a:lnTo>
                      <a:pt x="293" y="462"/>
                    </a:lnTo>
                    <a:lnTo>
                      <a:pt x="293" y="441"/>
                    </a:lnTo>
                    <a:lnTo>
                      <a:pt x="293" y="420"/>
                    </a:lnTo>
                    <a:lnTo>
                      <a:pt x="281" y="393"/>
                    </a:lnTo>
                    <a:lnTo>
                      <a:pt x="295" y="335"/>
                    </a:lnTo>
                    <a:lnTo>
                      <a:pt x="302" y="284"/>
                    </a:lnTo>
                    <a:lnTo>
                      <a:pt x="302" y="240"/>
                    </a:lnTo>
                    <a:lnTo>
                      <a:pt x="293" y="189"/>
                    </a:lnTo>
                    <a:lnTo>
                      <a:pt x="281" y="209"/>
                    </a:lnTo>
                    <a:lnTo>
                      <a:pt x="262" y="194"/>
                    </a:lnTo>
                    <a:lnTo>
                      <a:pt x="256" y="227"/>
                    </a:lnTo>
                    <a:lnTo>
                      <a:pt x="251" y="189"/>
                    </a:lnTo>
                    <a:lnTo>
                      <a:pt x="230" y="148"/>
                    </a:lnTo>
                    <a:lnTo>
                      <a:pt x="209" y="148"/>
                    </a:lnTo>
                    <a:lnTo>
                      <a:pt x="188" y="127"/>
                    </a:lnTo>
                    <a:lnTo>
                      <a:pt x="209" y="168"/>
                    </a:lnTo>
                    <a:lnTo>
                      <a:pt x="230" y="210"/>
                    </a:lnTo>
                    <a:lnTo>
                      <a:pt x="209" y="189"/>
                    </a:lnTo>
                    <a:lnTo>
                      <a:pt x="188" y="168"/>
                    </a:lnTo>
                    <a:lnTo>
                      <a:pt x="168" y="148"/>
                    </a:lnTo>
                    <a:lnTo>
                      <a:pt x="168" y="127"/>
                    </a:lnTo>
                    <a:lnTo>
                      <a:pt x="168" y="148"/>
                    </a:lnTo>
                    <a:lnTo>
                      <a:pt x="175" y="173"/>
                    </a:lnTo>
                    <a:lnTo>
                      <a:pt x="188" y="189"/>
                    </a:lnTo>
                    <a:lnTo>
                      <a:pt x="169" y="180"/>
                    </a:lnTo>
                    <a:lnTo>
                      <a:pt x="157" y="170"/>
                    </a:lnTo>
                    <a:lnTo>
                      <a:pt x="147" y="148"/>
                    </a:lnTo>
                    <a:lnTo>
                      <a:pt x="147" y="127"/>
                    </a:lnTo>
                    <a:lnTo>
                      <a:pt x="134" y="119"/>
                    </a:lnTo>
                    <a:lnTo>
                      <a:pt x="105" y="127"/>
                    </a:lnTo>
                    <a:lnTo>
                      <a:pt x="98" y="159"/>
                    </a:lnTo>
                    <a:lnTo>
                      <a:pt x="92" y="203"/>
                    </a:lnTo>
                    <a:lnTo>
                      <a:pt x="73" y="237"/>
                    </a:lnTo>
                    <a:lnTo>
                      <a:pt x="80" y="291"/>
                    </a:lnTo>
                    <a:lnTo>
                      <a:pt x="92" y="330"/>
                    </a:lnTo>
                    <a:lnTo>
                      <a:pt x="101" y="351"/>
                    </a:lnTo>
                    <a:lnTo>
                      <a:pt x="112" y="380"/>
                    </a:lnTo>
                    <a:lnTo>
                      <a:pt x="126" y="441"/>
                    </a:lnTo>
                    <a:lnTo>
                      <a:pt x="105" y="420"/>
                    </a:lnTo>
                    <a:lnTo>
                      <a:pt x="105" y="462"/>
                    </a:lnTo>
                    <a:lnTo>
                      <a:pt x="105" y="503"/>
                    </a:lnTo>
                    <a:lnTo>
                      <a:pt x="0" y="524"/>
                    </a:lnTo>
                  </a:path>
                </a:pathLst>
              </a:custGeom>
              <a:solidFill>
                <a:srgbClr val="623724"/>
              </a:solidFill>
              <a:ln w="6350" cap="rnd" cmpd="sng">
                <a:solidFill>
                  <a:srgbClr val="000000"/>
                </a:solidFill>
                <a:prstDash val="solid"/>
                <a:round/>
                <a:headEnd type="none" w="med" len="med"/>
                <a:tailEnd type="none" w="med" len="med"/>
              </a:ln>
              <a:effectLst/>
            </p:spPr>
            <p:txBody>
              <a:bodyPr/>
              <a:lstStyle/>
              <a:p>
                <a:endParaRPr lang="ru-RU"/>
              </a:p>
            </p:txBody>
          </p:sp>
          <p:grpSp>
            <p:nvGrpSpPr>
              <p:cNvPr id="124" name="Group 69"/>
              <p:cNvGrpSpPr>
                <a:grpSpLocks/>
              </p:cNvGrpSpPr>
              <p:nvPr/>
            </p:nvGrpSpPr>
            <p:grpSpPr bwMode="auto">
              <a:xfrm>
                <a:off x="498" y="1124"/>
                <a:ext cx="84" cy="86"/>
                <a:chOff x="2695" y="1477"/>
                <a:chExt cx="175" cy="170"/>
              </a:xfrm>
            </p:grpSpPr>
            <p:sp>
              <p:nvSpPr>
                <p:cNvPr id="125" name="Freeform 70"/>
                <p:cNvSpPr>
                  <a:spLocks/>
                </p:cNvSpPr>
                <p:nvPr/>
              </p:nvSpPr>
              <p:spPr bwMode="auto">
                <a:xfrm>
                  <a:off x="2800" y="1477"/>
                  <a:ext cx="19" cy="63"/>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126" name="Group 71"/>
                <p:cNvGrpSpPr>
                  <a:grpSpLocks/>
                </p:cNvGrpSpPr>
                <p:nvPr/>
              </p:nvGrpSpPr>
              <p:grpSpPr bwMode="auto">
                <a:xfrm>
                  <a:off x="2743" y="1608"/>
                  <a:ext cx="94" cy="39"/>
                  <a:chOff x="2743" y="1608"/>
                  <a:chExt cx="94" cy="39"/>
                </a:xfrm>
              </p:grpSpPr>
              <p:sp>
                <p:nvSpPr>
                  <p:cNvPr id="135" name="Freeform 72"/>
                  <p:cNvSpPr>
                    <a:spLocks/>
                  </p:cNvSpPr>
                  <p:nvPr/>
                </p:nvSpPr>
                <p:spPr bwMode="auto">
                  <a:xfrm>
                    <a:off x="2743" y="1608"/>
                    <a:ext cx="94" cy="39"/>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7C80"/>
                  </a:solidFill>
                  <a:ln w="6350" cap="flat" cmpd="sng">
                    <a:solidFill>
                      <a:srgbClr val="000000"/>
                    </a:solidFill>
                    <a:prstDash val="solid"/>
                    <a:round/>
                    <a:headEnd/>
                    <a:tailEnd/>
                  </a:ln>
                  <a:effectLst/>
                </p:spPr>
                <p:txBody>
                  <a:bodyPr wrap="none" anchor="ctr"/>
                  <a:lstStyle/>
                  <a:p>
                    <a:endParaRPr lang="ru-RU"/>
                  </a:p>
                </p:txBody>
              </p:sp>
              <p:sp>
                <p:nvSpPr>
                  <p:cNvPr id="136" name="Freeform 73"/>
                  <p:cNvSpPr>
                    <a:spLocks/>
                  </p:cNvSpPr>
                  <p:nvPr/>
                </p:nvSpPr>
                <p:spPr bwMode="auto">
                  <a:xfrm>
                    <a:off x="2744" y="1615"/>
                    <a:ext cx="91" cy="21"/>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127" name="Freeform 74"/>
                <p:cNvSpPr>
                  <a:spLocks/>
                </p:cNvSpPr>
                <p:nvPr/>
              </p:nvSpPr>
              <p:spPr bwMode="auto">
                <a:xfrm>
                  <a:off x="2775" y="1578"/>
                  <a:ext cx="30"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128" name="Group 75"/>
                <p:cNvGrpSpPr>
                  <a:grpSpLocks/>
                </p:cNvGrpSpPr>
                <p:nvPr/>
              </p:nvGrpSpPr>
              <p:grpSpPr bwMode="auto">
                <a:xfrm>
                  <a:off x="2695" y="1481"/>
                  <a:ext cx="175" cy="35"/>
                  <a:chOff x="2695" y="1471"/>
                  <a:chExt cx="175" cy="51"/>
                </a:xfrm>
              </p:grpSpPr>
              <p:sp>
                <p:nvSpPr>
                  <p:cNvPr id="129" name="Freeform 76"/>
                  <p:cNvSpPr>
                    <a:spLocks noChangeAspect="1"/>
                  </p:cNvSpPr>
                  <p:nvPr/>
                </p:nvSpPr>
                <p:spPr bwMode="auto">
                  <a:xfrm flipH="1">
                    <a:off x="2703"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130" name="Line 77"/>
                  <p:cNvSpPr>
                    <a:spLocks noChangeShapeType="1"/>
                  </p:cNvSpPr>
                  <p:nvPr/>
                </p:nvSpPr>
                <p:spPr bwMode="auto">
                  <a:xfrm flipH="1" flipV="1">
                    <a:off x="2712" y="1518"/>
                    <a:ext cx="35" cy="3"/>
                  </a:xfrm>
                  <a:prstGeom prst="line">
                    <a:avLst/>
                  </a:prstGeom>
                  <a:noFill/>
                  <a:ln w="6350">
                    <a:solidFill>
                      <a:srgbClr val="000000"/>
                    </a:solidFill>
                    <a:round/>
                    <a:headEnd/>
                    <a:tailEnd/>
                  </a:ln>
                  <a:effectLst/>
                </p:spPr>
                <p:txBody>
                  <a:bodyPr wrap="none" anchor="ctr"/>
                  <a:lstStyle/>
                  <a:p>
                    <a:endParaRPr lang="ru-RU"/>
                  </a:p>
                </p:txBody>
              </p:sp>
              <p:sp>
                <p:nvSpPr>
                  <p:cNvPr id="131" name="Freeform 78"/>
                  <p:cNvSpPr>
                    <a:spLocks noChangeAspect="1"/>
                  </p:cNvSpPr>
                  <p:nvPr/>
                </p:nvSpPr>
                <p:spPr bwMode="auto">
                  <a:xfrm>
                    <a:off x="2811"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132" name="Line 79"/>
                  <p:cNvSpPr>
                    <a:spLocks noChangeShapeType="1"/>
                  </p:cNvSpPr>
                  <p:nvPr/>
                </p:nvSpPr>
                <p:spPr bwMode="auto">
                  <a:xfrm flipV="1">
                    <a:off x="2828" y="1516"/>
                    <a:ext cx="30" cy="6"/>
                  </a:xfrm>
                  <a:prstGeom prst="line">
                    <a:avLst/>
                  </a:prstGeom>
                  <a:noFill/>
                  <a:ln w="6350">
                    <a:solidFill>
                      <a:srgbClr val="000000"/>
                    </a:solidFill>
                    <a:round/>
                    <a:headEnd/>
                    <a:tailEnd/>
                  </a:ln>
                  <a:effectLst/>
                </p:spPr>
                <p:txBody>
                  <a:bodyPr wrap="none" anchor="ctr"/>
                  <a:lstStyle/>
                  <a:p>
                    <a:endParaRPr lang="ru-RU"/>
                  </a:p>
                </p:txBody>
              </p:sp>
              <p:sp>
                <p:nvSpPr>
                  <p:cNvPr id="133" name="Freeform 80"/>
                  <p:cNvSpPr>
                    <a:spLocks/>
                  </p:cNvSpPr>
                  <p:nvPr/>
                </p:nvSpPr>
                <p:spPr bwMode="auto">
                  <a:xfrm flipH="1">
                    <a:off x="2695" y="1471"/>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sp>
                <p:nvSpPr>
                  <p:cNvPr id="134" name="Freeform 81"/>
                  <p:cNvSpPr>
                    <a:spLocks/>
                  </p:cNvSpPr>
                  <p:nvPr/>
                </p:nvSpPr>
                <p:spPr bwMode="auto">
                  <a:xfrm>
                    <a:off x="2801" y="1473"/>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grpSp>
          </p:grpSp>
        </p:grpSp>
        <p:grpSp>
          <p:nvGrpSpPr>
            <p:cNvPr id="45" name="Group 82"/>
            <p:cNvGrpSpPr>
              <a:grpSpLocks/>
            </p:cNvGrpSpPr>
            <p:nvPr/>
          </p:nvGrpSpPr>
          <p:grpSpPr bwMode="auto">
            <a:xfrm>
              <a:off x="1918" y="2647"/>
              <a:ext cx="863" cy="569"/>
              <a:chOff x="3280" y="2647"/>
              <a:chExt cx="863" cy="569"/>
            </a:xfrm>
          </p:grpSpPr>
          <p:grpSp>
            <p:nvGrpSpPr>
              <p:cNvPr id="52" name="Group 83"/>
              <p:cNvGrpSpPr>
                <a:grpSpLocks/>
              </p:cNvGrpSpPr>
              <p:nvPr/>
            </p:nvGrpSpPr>
            <p:grpSpPr bwMode="auto">
              <a:xfrm>
                <a:off x="3280" y="2865"/>
                <a:ext cx="863" cy="351"/>
                <a:chOff x="3253" y="2867"/>
                <a:chExt cx="936" cy="351"/>
              </a:xfrm>
            </p:grpSpPr>
            <p:sp>
              <p:nvSpPr>
                <p:cNvPr id="117" name="Freeform 84"/>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118" name="Freeform 85"/>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119" name="Freeform 86"/>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3" name="Group 87"/>
              <p:cNvGrpSpPr>
                <a:grpSpLocks/>
              </p:cNvGrpSpPr>
              <p:nvPr/>
            </p:nvGrpSpPr>
            <p:grpSpPr bwMode="auto">
              <a:xfrm>
                <a:off x="3338" y="2915"/>
                <a:ext cx="494" cy="217"/>
                <a:chOff x="1049" y="1977"/>
                <a:chExt cx="1136" cy="495"/>
              </a:xfrm>
            </p:grpSpPr>
            <p:grpSp>
              <p:nvGrpSpPr>
                <p:cNvPr id="82" name="Group 88"/>
                <p:cNvGrpSpPr>
                  <a:grpSpLocks/>
                </p:cNvGrpSpPr>
                <p:nvPr/>
              </p:nvGrpSpPr>
              <p:grpSpPr bwMode="auto">
                <a:xfrm>
                  <a:off x="1477" y="1977"/>
                  <a:ext cx="708" cy="274"/>
                  <a:chOff x="1477" y="1977"/>
                  <a:chExt cx="708" cy="274"/>
                </a:xfrm>
              </p:grpSpPr>
              <p:grpSp>
                <p:nvGrpSpPr>
                  <p:cNvPr id="93" name="Group 89"/>
                  <p:cNvGrpSpPr>
                    <a:grpSpLocks/>
                  </p:cNvGrpSpPr>
                  <p:nvPr/>
                </p:nvGrpSpPr>
                <p:grpSpPr bwMode="auto">
                  <a:xfrm>
                    <a:off x="1477" y="1977"/>
                    <a:ext cx="708" cy="274"/>
                    <a:chOff x="1477" y="1977"/>
                    <a:chExt cx="708" cy="274"/>
                  </a:xfrm>
                </p:grpSpPr>
                <p:sp>
                  <p:nvSpPr>
                    <p:cNvPr id="114" name="Freeform 90"/>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15" name="Freeform 91"/>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16" name="Freeform 92"/>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94" name="Group 93"/>
                  <p:cNvGrpSpPr>
                    <a:grpSpLocks/>
                  </p:cNvGrpSpPr>
                  <p:nvPr/>
                </p:nvGrpSpPr>
                <p:grpSpPr bwMode="auto">
                  <a:xfrm>
                    <a:off x="1557" y="2046"/>
                    <a:ext cx="307" cy="109"/>
                    <a:chOff x="1557" y="2046"/>
                    <a:chExt cx="307" cy="109"/>
                  </a:xfrm>
                </p:grpSpPr>
                <p:sp>
                  <p:nvSpPr>
                    <p:cNvPr id="105" name="Freeform 94"/>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106" name="Group 95"/>
                    <p:cNvGrpSpPr>
                      <a:grpSpLocks/>
                    </p:cNvGrpSpPr>
                    <p:nvPr/>
                  </p:nvGrpSpPr>
                  <p:grpSpPr bwMode="auto">
                    <a:xfrm>
                      <a:off x="1614" y="2056"/>
                      <a:ext cx="220" cy="88"/>
                      <a:chOff x="1614" y="2056"/>
                      <a:chExt cx="220" cy="88"/>
                    </a:xfrm>
                  </p:grpSpPr>
                  <p:sp>
                    <p:nvSpPr>
                      <p:cNvPr id="107" name="Line 96"/>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108" name="Line 97"/>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109" name="Line 98"/>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110" name="Line 99"/>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111" name="Line 100"/>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112" name="Line 101"/>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113" name="Line 102"/>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95" name="Group 103"/>
                  <p:cNvGrpSpPr>
                    <a:grpSpLocks/>
                  </p:cNvGrpSpPr>
                  <p:nvPr/>
                </p:nvGrpSpPr>
                <p:grpSpPr bwMode="auto">
                  <a:xfrm>
                    <a:off x="1830" y="1991"/>
                    <a:ext cx="313" cy="105"/>
                    <a:chOff x="1830" y="1991"/>
                    <a:chExt cx="313" cy="105"/>
                  </a:xfrm>
                </p:grpSpPr>
                <p:sp>
                  <p:nvSpPr>
                    <p:cNvPr id="96" name="Freeform 104"/>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7" name="Line 105"/>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98" name="Line 106"/>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99" name="Line 107"/>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100" name="Line 108"/>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101" name="Line 109"/>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102" name="Line 110"/>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103" name="Line 111"/>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104" name="Line 112"/>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83" name="Group 113"/>
                <p:cNvGrpSpPr>
                  <a:grpSpLocks/>
                </p:cNvGrpSpPr>
                <p:nvPr/>
              </p:nvGrpSpPr>
              <p:grpSpPr bwMode="auto">
                <a:xfrm>
                  <a:off x="1049" y="2118"/>
                  <a:ext cx="973" cy="354"/>
                  <a:chOff x="1049" y="2118"/>
                  <a:chExt cx="973" cy="354"/>
                </a:xfrm>
              </p:grpSpPr>
              <p:sp>
                <p:nvSpPr>
                  <p:cNvPr id="84" name="Freeform 114"/>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85" name="Freeform 115"/>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86" name="Group 116"/>
                  <p:cNvGrpSpPr>
                    <a:grpSpLocks/>
                  </p:cNvGrpSpPr>
                  <p:nvPr/>
                </p:nvGrpSpPr>
                <p:grpSpPr bwMode="auto">
                  <a:xfrm>
                    <a:off x="1190" y="2118"/>
                    <a:ext cx="266" cy="177"/>
                    <a:chOff x="1190" y="2118"/>
                    <a:chExt cx="266" cy="177"/>
                  </a:xfrm>
                </p:grpSpPr>
                <p:sp>
                  <p:nvSpPr>
                    <p:cNvPr id="88" name="Freeform 117"/>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89" name="Freeform 118"/>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90" name="Freeform 119"/>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1" name="Freeform 120"/>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2" name="Freeform 121"/>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87" name="Freeform 122"/>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54" name="Group 123"/>
              <p:cNvGrpSpPr>
                <a:grpSpLocks/>
              </p:cNvGrpSpPr>
              <p:nvPr/>
            </p:nvGrpSpPr>
            <p:grpSpPr bwMode="auto">
              <a:xfrm>
                <a:off x="3726" y="2647"/>
                <a:ext cx="385" cy="445"/>
                <a:chOff x="1763" y="872"/>
                <a:chExt cx="884" cy="1025"/>
              </a:xfrm>
            </p:grpSpPr>
            <p:grpSp>
              <p:nvGrpSpPr>
                <p:cNvPr id="55" name="Group 124"/>
                <p:cNvGrpSpPr>
                  <a:grpSpLocks/>
                </p:cNvGrpSpPr>
                <p:nvPr/>
              </p:nvGrpSpPr>
              <p:grpSpPr bwMode="auto">
                <a:xfrm>
                  <a:off x="1887" y="1609"/>
                  <a:ext cx="716" cy="288"/>
                  <a:chOff x="2067" y="2118"/>
                  <a:chExt cx="716" cy="288"/>
                </a:xfrm>
              </p:grpSpPr>
              <p:sp>
                <p:nvSpPr>
                  <p:cNvPr id="79" name="Freeform 125"/>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80" name="Freeform 126"/>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81" name="Freeform 127"/>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56" name="Freeform 128"/>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57" name="Group 129"/>
                <p:cNvGrpSpPr>
                  <a:grpSpLocks/>
                </p:cNvGrpSpPr>
                <p:nvPr/>
              </p:nvGrpSpPr>
              <p:grpSpPr bwMode="auto">
                <a:xfrm>
                  <a:off x="1763" y="872"/>
                  <a:ext cx="795" cy="851"/>
                  <a:chOff x="1943" y="1381"/>
                  <a:chExt cx="795" cy="851"/>
                </a:xfrm>
              </p:grpSpPr>
              <p:sp>
                <p:nvSpPr>
                  <p:cNvPr id="76" name="Freeform 130"/>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7" name="Freeform 131"/>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8" name="Freeform 132"/>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8" name="Group 133"/>
                <p:cNvGrpSpPr>
                  <a:grpSpLocks/>
                </p:cNvGrpSpPr>
                <p:nvPr/>
              </p:nvGrpSpPr>
              <p:grpSpPr bwMode="auto">
                <a:xfrm>
                  <a:off x="1983" y="1056"/>
                  <a:ext cx="664" cy="222"/>
                  <a:chOff x="2163" y="1565"/>
                  <a:chExt cx="664" cy="222"/>
                </a:xfrm>
              </p:grpSpPr>
              <p:sp>
                <p:nvSpPr>
                  <p:cNvPr id="71" name="Freeform 134"/>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2" name="Freeform 135"/>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3" name="Freeform 136"/>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4" name="Freeform 137"/>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5" name="Freeform 138"/>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9" name="Group 139"/>
                <p:cNvGrpSpPr>
                  <a:grpSpLocks/>
                </p:cNvGrpSpPr>
                <p:nvPr/>
              </p:nvGrpSpPr>
              <p:grpSpPr bwMode="auto">
                <a:xfrm>
                  <a:off x="1983" y="1145"/>
                  <a:ext cx="178" cy="597"/>
                  <a:chOff x="2163" y="1654"/>
                  <a:chExt cx="178" cy="597"/>
                </a:xfrm>
              </p:grpSpPr>
              <p:sp>
                <p:nvSpPr>
                  <p:cNvPr id="66" name="Freeform 140"/>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7" name="Freeform 141"/>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8" name="Freeform 142"/>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9" name="Freeform 143"/>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 name="Freeform 144"/>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60" name="Freeform 145"/>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1" name="Freeform 146"/>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2" name="Freeform 147"/>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3" name="Freeform 148"/>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4" name="Line 149"/>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65" name="Line 150"/>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46" name="Group 151"/>
            <p:cNvGrpSpPr>
              <a:grpSpLocks/>
            </p:cNvGrpSpPr>
            <p:nvPr/>
          </p:nvGrpSpPr>
          <p:grpSpPr bwMode="auto">
            <a:xfrm>
              <a:off x="2060" y="2832"/>
              <a:ext cx="89" cy="173"/>
              <a:chOff x="3011" y="2976"/>
              <a:chExt cx="202" cy="390"/>
            </a:xfrm>
          </p:grpSpPr>
          <p:grpSp>
            <p:nvGrpSpPr>
              <p:cNvPr id="47" name="Group 152"/>
              <p:cNvGrpSpPr>
                <a:grpSpLocks/>
              </p:cNvGrpSpPr>
              <p:nvPr/>
            </p:nvGrpSpPr>
            <p:grpSpPr bwMode="auto">
              <a:xfrm>
                <a:off x="3019" y="2976"/>
                <a:ext cx="194" cy="253"/>
                <a:chOff x="1554" y="1528"/>
                <a:chExt cx="479" cy="887"/>
              </a:xfrm>
            </p:grpSpPr>
            <p:sp>
              <p:nvSpPr>
                <p:cNvPr id="50" name="Freeform 153"/>
                <p:cNvSpPr>
                  <a:spLocks/>
                </p:cNvSpPr>
                <p:nvPr/>
              </p:nvSpPr>
              <p:spPr bwMode="auto">
                <a:xfrm>
                  <a:off x="1554" y="1528"/>
                  <a:ext cx="479" cy="836"/>
                </a:xfrm>
                <a:custGeom>
                  <a:avLst/>
                  <a:gdLst/>
                  <a:ahLst/>
                  <a:cxnLst>
                    <a:cxn ang="0">
                      <a:pos x="417" y="125"/>
                    </a:cxn>
                    <a:cxn ang="0">
                      <a:pos x="417" y="437"/>
                    </a:cxn>
                    <a:cxn ang="0">
                      <a:pos x="479" y="561"/>
                    </a:cxn>
                    <a:cxn ang="0">
                      <a:pos x="417" y="561"/>
                    </a:cxn>
                    <a:cxn ang="0">
                      <a:pos x="479" y="624"/>
                    </a:cxn>
                    <a:cxn ang="0">
                      <a:pos x="417" y="686"/>
                    </a:cxn>
                    <a:cxn ang="0">
                      <a:pos x="414" y="836"/>
                    </a:cxn>
                    <a:cxn ang="0">
                      <a:pos x="0" y="812"/>
                    </a:cxn>
                    <a:cxn ang="0">
                      <a:pos x="43" y="561"/>
                    </a:cxn>
                    <a:cxn ang="0">
                      <a:pos x="43" y="499"/>
                    </a:cxn>
                    <a:cxn ang="0">
                      <a:pos x="106" y="125"/>
                    </a:cxn>
                    <a:cxn ang="0">
                      <a:pos x="168" y="0"/>
                    </a:cxn>
                    <a:cxn ang="0">
                      <a:pos x="292" y="0"/>
                    </a:cxn>
                    <a:cxn ang="0">
                      <a:pos x="355" y="62"/>
                    </a:cxn>
                    <a:cxn ang="0">
                      <a:pos x="417" y="125"/>
                    </a:cxn>
                  </a:cxnLst>
                  <a:rect l="0" t="0" r="r" b="b"/>
                  <a:pathLst>
                    <a:path w="479" h="836">
                      <a:moveTo>
                        <a:pt x="417" y="125"/>
                      </a:moveTo>
                      <a:lnTo>
                        <a:pt x="417" y="437"/>
                      </a:lnTo>
                      <a:lnTo>
                        <a:pt x="479" y="561"/>
                      </a:lnTo>
                      <a:lnTo>
                        <a:pt x="417" y="561"/>
                      </a:lnTo>
                      <a:lnTo>
                        <a:pt x="479" y="624"/>
                      </a:lnTo>
                      <a:lnTo>
                        <a:pt x="417" y="686"/>
                      </a:lnTo>
                      <a:lnTo>
                        <a:pt x="414" y="836"/>
                      </a:lnTo>
                      <a:lnTo>
                        <a:pt x="0" y="812"/>
                      </a:lnTo>
                      <a:lnTo>
                        <a:pt x="43" y="561"/>
                      </a:lnTo>
                      <a:lnTo>
                        <a:pt x="43" y="499"/>
                      </a:lnTo>
                      <a:lnTo>
                        <a:pt x="106" y="125"/>
                      </a:lnTo>
                      <a:lnTo>
                        <a:pt x="168" y="0"/>
                      </a:lnTo>
                      <a:lnTo>
                        <a:pt x="292" y="0"/>
                      </a:lnTo>
                      <a:lnTo>
                        <a:pt x="355" y="62"/>
                      </a:lnTo>
                      <a:lnTo>
                        <a:pt x="417" y="125"/>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51" name="Freeform 154"/>
                <p:cNvSpPr>
                  <a:spLocks/>
                </p:cNvSpPr>
                <p:nvPr/>
              </p:nvSpPr>
              <p:spPr bwMode="auto">
                <a:xfrm>
                  <a:off x="1554" y="2250"/>
                  <a:ext cx="416" cy="165"/>
                </a:xfrm>
                <a:custGeom>
                  <a:avLst/>
                  <a:gdLst/>
                  <a:ahLst/>
                  <a:cxnLst>
                    <a:cxn ang="0">
                      <a:pos x="384" y="54"/>
                    </a:cxn>
                    <a:cxn ang="0">
                      <a:pos x="348" y="25"/>
                    </a:cxn>
                    <a:cxn ang="0">
                      <a:pos x="210" y="0"/>
                    </a:cxn>
                    <a:cxn ang="0">
                      <a:pos x="93" y="12"/>
                    </a:cxn>
                    <a:cxn ang="0">
                      <a:pos x="0" y="96"/>
                    </a:cxn>
                    <a:cxn ang="0">
                      <a:pos x="48" y="144"/>
                    </a:cxn>
                    <a:cxn ang="0">
                      <a:pos x="201" y="165"/>
                    </a:cxn>
                    <a:cxn ang="0">
                      <a:pos x="390" y="135"/>
                    </a:cxn>
                    <a:cxn ang="0">
                      <a:pos x="410" y="88"/>
                    </a:cxn>
                  </a:cxnLst>
                  <a:rect l="0" t="0" r="r" b="b"/>
                  <a:pathLst>
                    <a:path w="410" h="165">
                      <a:moveTo>
                        <a:pt x="384" y="54"/>
                      </a:moveTo>
                      <a:lnTo>
                        <a:pt x="348" y="25"/>
                      </a:lnTo>
                      <a:lnTo>
                        <a:pt x="210" y="0"/>
                      </a:lnTo>
                      <a:lnTo>
                        <a:pt x="93" y="12"/>
                      </a:lnTo>
                      <a:lnTo>
                        <a:pt x="0" y="96"/>
                      </a:lnTo>
                      <a:lnTo>
                        <a:pt x="48" y="144"/>
                      </a:lnTo>
                      <a:lnTo>
                        <a:pt x="201" y="165"/>
                      </a:lnTo>
                      <a:lnTo>
                        <a:pt x="390" y="135"/>
                      </a:lnTo>
                      <a:lnTo>
                        <a:pt x="410" y="88"/>
                      </a:lnTo>
                    </a:path>
                  </a:pathLst>
                </a:custGeom>
                <a:solidFill>
                  <a:srgbClr val="1E5C3D"/>
                </a:solidFill>
                <a:ln w="6350" cap="rnd" cmpd="sng">
                  <a:solidFill>
                    <a:srgbClr val="000000"/>
                  </a:solidFill>
                  <a:prstDash val="solid"/>
                  <a:round/>
                  <a:headEnd type="none" w="med" len="med"/>
                  <a:tailEnd type="none" w="med" len="med"/>
                </a:ln>
                <a:effectLst/>
              </p:spPr>
              <p:txBody>
                <a:bodyPr/>
                <a:lstStyle/>
                <a:p>
                  <a:endParaRPr lang="ru-RU"/>
                </a:p>
              </p:txBody>
            </p:sp>
          </p:grpSp>
          <p:sp>
            <p:nvSpPr>
              <p:cNvPr id="48" name="Freeform 155"/>
              <p:cNvSpPr>
                <a:spLocks/>
              </p:cNvSpPr>
              <p:nvPr/>
            </p:nvSpPr>
            <p:spPr bwMode="auto">
              <a:xfrm rot="-796212">
                <a:off x="3120" y="3206"/>
                <a:ext cx="80" cy="97"/>
              </a:xfrm>
              <a:custGeom>
                <a:avLst/>
                <a:gdLst/>
                <a:ahLst/>
                <a:cxnLst>
                  <a:cxn ang="0">
                    <a:pos x="36" y="0"/>
                  </a:cxn>
                  <a:cxn ang="0">
                    <a:pos x="136" y="50"/>
                  </a:cxn>
                  <a:cxn ang="0">
                    <a:pos x="197" y="174"/>
                  </a:cxn>
                  <a:cxn ang="0">
                    <a:pos x="197" y="236"/>
                  </a:cxn>
                  <a:cxn ang="0">
                    <a:pos x="159" y="237"/>
                  </a:cxn>
                  <a:cxn ang="0">
                    <a:pos x="141" y="216"/>
                  </a:cxn>
                  <a:cxn ang="0">
                    <a:pos x="136" y="174"/>
                  </a:cxn>
                  <a:cxn ang="0">
                    <a:pos x="69" y="93"/>
                  </a:cxn>
                  <a:cxn ang="0">
                    <a:pos x="12" y="50"/>
                  </a:cxn>
                  <a:cxn ang="0">
                    <a:pos x="0" y="12"/>
                  </a:cxn>
                </a:cxnLst>
                <a:rect l="0" t="0" r="r" b="b"/>
                <a:pathLst>
                  <a:path w="197" h="237">
                    <a:moveTo>
                      <a:pt x="36" y="0"/>
                    </a:moveTo>
                    <a:lnTo>
                      <a:pt x="136" y="50"/>
                    </a:lnTo>
                    <a:lnTo>
                      <a:pt x="197" y="174"/>
                    </a:lnTo>
                    <a:lnTo>
                      <a:pt x="197" y="236"/>
                    </a:lnTo>
                    <a:lnTo>
                      <a:pt x="159" y="237"/>
                    </a:lnTo>
                    <a:lnTo>
                      <a:pt x="141" y="216"/>
                    </a:lnTo>
                    <a:lnTo>
                      <a:pt x="136" y="174"/>
                    </a:lnTo>
                    <a:lnTo>
                      <a:pt x="69" y="93"/>
                    </a:lnTo>
                    <a:lnTo>
                      <a:pt x="12" y="50"/>
                    </a:lnTo>
                    <a:lnTo>
                      <a:pt x="0" y="12"/>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49" name="Freeform 156"/>
              <p:cNvSpPr>
                <a:spLocks/>
              </p:cNvSpPr>
              <p:nvPr/>
            </p:nvSpPr>
            <p:spPr bwMode="auto">
              <a:xfrm>
                <a:off x="3011" y="3187"/>
                <a:ext cx="160" cy="179"/>
              </a:xfrm>
              <a:custGeom>
                <a:avLst/>
                <a:gdLst/>
                <a:ahLst/>
                <a:cxnLst>
                  <a:cxn ang="0">
                    <a:pos x="169" y="0"/>
                  </a:cxn>
                  <a:cxn ang="0">
                    <a:pos x="247" y="3"/>
                  </a:cxn>
                  <a:cxn ang="0">
                    <a:pos x="313" y="30"/>
                  </a:cxn>
                  <a:cxn ang="0">
                    <a:pos x="376" y="93"/>
                  </a:cxn>
                  <a:cxn ang="0">
                    <a:pos x="394" y="201"/>
                  </a:cxn>
                  <a:cxn ang="0">
                    <a:pos x="388" y="360"/>
                  </a:cxn>
                  <a:cxn ang="0">
                    <a:pos x="370" y="405"/>
                  </a:cxn>
                  <a:cxn ang="0">
                    <a:pos x="331" y="408"/>
                  </a:cxn>
                  <a:cxn ang="0">
                    <a:pos x="316" y="348"/>
                  </a:cxn>
                  <a:cxn ang="0">
                    <a:pos x="310" y="222"/>
                  </a:cxn>
                  <a:cxn ang="0">
                    <a:pos x="277" y="147"/>
                  </a:cxn>
                  <a:cxn ang="0">
                    <a:pos x="271" y="240"/>
                  </a:cxn>
                  <a:cxn ang="0">
                    <a:pos x="265" y="366"/>
                  </a:cxn>
                  <a:cxn ang="0">
                    <a:pos x="253" y="441"/>
                  </a:cxn>
                  <a:cxn ang="0">
                    <a:pos x="211" y="438"/>
                  </a:cxn>
                  <a:cxn ang="0">
                    <a:pos x="199" y="378"/>
                  </a:cxn>
                  <a:cxn ang="0">
                    <a:pos x="193" y="216"/>
                  </a:cxn>
                  <a:cxn ang="0">
                    <a:pos x="169" y="150"/>
                  </a:cxn>
                  <a:cxn ang="0">
                    <a:pos x="157" y="195"/>
                  </a:cxn>
                  <a:cxn ang="0">
                    <a:pos x="157" y="399"/>
                  </a:cxn>
                  <a:cxn ang="0">
                    <a:pos x="151" y="426"/>
                  </a:cxn>
                  <a:cxn ang="0">
                    <a:pos x="118" y="435"/>
                  </a:cxn>
                  <a:cxn ang="0">
                    <a:pos x="97" y="402"/>
                  </a:cxn>
                  <a:cxn ang="0">
                    <a:pos x="85" y="201"/>
                  </a:cxn>
                  <a:cxn ang="0">
                    <a:pos x="63" y="155"/>
                  </a:cxn>
                  <a:cxn ang="0">
                    <a:pos x="58" y="348"/>
                  </a:cxn>
                  <a:cxn ang="0">
                    <a:pos x="46" y="396"/>
                  </a:cxn>
                  <a:cxn ang="0">
                    <a:pos x="19" y="384"/>
                  </a:cxn>
                  <a:cxn ang="0">
                    <a:pos x="0" y="342"/>
                  </a:cxn>
                  <a:cxn ang="0">
                    <a:pos x="0" y="155"/>
                  </a:cxn>
                  <a:cxn ang="0">
                    <a:pos x="49" y="69"/>
                  </a:cxn>
                  <a:cxn ang="0">
                    <a:pos x="103" y="30"/>
                  </a:cxn>
                  <a:cxn ang="0">
                    <a:pos x="172" y="3"/>
                  </a:cxn>
                </a:cxnLst>
                <a:rect l="0" t="0" r="r" b="b"/>
                <a:pathLst>
                  <a:path w="394" h="441">
                    <a:moveTo>
                      <a:pt x="169" y="0"/>
                    </a:moveTo>
                    <a:lnTo>
                      <a:pt x="247" y="3"/>
                    </a:lnTo>
                    <a:lnTo>
                      <a:pt x="313" y="30"/>
                    </a:lnTo>
                    <a:lnTo>
                      <a:pt x="376" y="93"/>
                    </a:lnTo>
                    <a:lnTo>
                      <a:pt x="394" y="201"/>
                    </a:lnTo>
                    <a:lnTo>
                      <a:pt x="388" y="360"/>
                    </a:lnTo>
                    <a:lnTo>
                      <a:pt x="370" y="405"/>
                    </a:lnTo>
                    <a:lnTo>
                      <a:pt x="331" y="408"/>
                    </a:lnTo>
                    <a:lnTo>
                      <a:pt x="316" y="348"/>
                    </a:lnTo>
                    <a:lnTo>
                      <a:pt x="310" y="222"/>
                    </a:lnTo>
                    <a:lnTo>
                      <a:pt x="277" y="147"/>
                    </a:lnTo>
                    <a:lnTo>
                      <a:pt x="271" y="240"/>
                    </a:lnTo>
                    <a:lnTo>
                      <a:pt x="265" y="366"/>
                    </a:lnTo>
                    <a:lnTo>
                      <a:pt x="253" y="441"/>
                    </a:lnTo>
                    <a:lnTo>
                      <a:pt x="211" y="438"/>
                    </a:lnTo>
                    <a:lnTo>
                      <a:pt x="199" y="378"/>
                    </a:lnTo>
                    <a:lnTo>
                      <a:pt x="193" y="216"/>
                    </a:lnTo>
                    <a:lnTo>
                      <a:pt x="169" y="150"/>
                    </a:lnTo>
                    <a:lnTo>
                      <a:pt x="157" y="195"/>
                    </a:lnTo>
                    <a:lnTo>
                      <a:pt x="157" y="399"/>
                    </a:lnTo>
                    <a:lnTo>
                      <a:pt x="151" y="426"/>
                    </a:lnTo>
                    <a:lnTo>
                      <a:pt x="118" y="435"/>
                    </a:lnTo>
                    <a:lnTo>
                      <a:pt x="97" y="402"/>
                    </a:lnTo>
                    <a:lnTo>
                      <a:pt x="85" y="201"/>
                    </a:lnTo>
                    <a:lnTo>
                      <a:pt x="63" y="155"/>
                    </a:lnTo>
                    <a:lnTo>
                      <a:pt x="58" y="348"/>
                    </a:lnTo>
                    <a:lnTo>
                      <a:pt x="46" y="396"/>
                    </a:lnTo>
                    <a:lnTo>
                      <a:pt x="19" y="384"/>
                    </a:lnTo>
                    <a:lnTo>
                      <a:pt x="0" y="342"/>
                    </a:lnTo>
                    <a:lnTo>
                      <a:pt x="0" y="155"/>
                    </a:lnTo>
                    <a:lnTo>
                      <a:pt x="49" y="69"/>
                    </a:lnTo>
                    <a:lnTo>
                      <a:pt x="103" y="30"/>
                    </a:lnTo>
                    <a:lnTo>
                      <a:pt x="172" y="3"/>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158" name="Group 157"/>
          <p:cNvGrpSpPr>
            <a:grpSpLocks/>
          </p:cNvGrpSpPr>
          <p:nvPr/>
        </p:nvGrpSpPr>
        <p:grpSpPr bwMode="auto">
          <a:xfrm>
            <a:off x="2905125" y="1338263"/>
            <a:ext cx="914400" cy="862012"/>
            <a:chOff x="4486" y="2403"/>
            <a:chExt cx="863" cy="813"/>
          </a:xfrm>
        </p:grpSpPr>
        <p:grpSp>
          <p:nvGrpSpPr>
            <p:cNvPr id="159" name="Group 158"/>
            <p:cNvGrpSpPr>
              <a:grpSpLocks/>
            </p:cNvGrpSpPr>
            <p:nvPr/>
          </p:nvGrpSpPr>
          <p:grpSpPr bwMode="auto">
            <a:xfrm>
              <a:off x="4548" y="2403"/>
              <a:ext cx="390" cy="585"/>
              <a:chOff x="2952" y="1189"/>
              <a:chExt cx="1113" cy="1669"/>
            </a:xfrm>
          </p:grpSpPr>
          <p:grpSp>
            <p:nvGrpSpPr>
              <p:cNvPr id="240" name="Group 159"/>
              <p:cNvGrpSpPr>
                <a:grpSpLocks/>
              </p:cNvGrpSpPr>
              <p:nvPr/>
            </p:nvGrpSpPr>
            <p:grpSpPr bwMode="auto">
              <a:xfrm>
                <a:off x="3145" y="1625"/>
                <a:ext cx="597" cy="1233"/>
                <a:chOff x="3145" y="1625"/>
                <a:chExt cx="597" cy="1233"/>
              </a:xfrm>
            </p:grpSpPr>
            <p:sp>
              <p:nvSpPr>
                <p:cNvPr id="289" name="Freeform 160"/>
                <p:cNvSpPr>
                  <a:spLocks/>
                </p:cNvSpPr>
                <p:nvPr/>
              </p:nvSpPr>
              <p:spPr bwMode="auto">
                <a:xfrm>
                  <a:off x="3145" y="1625"/>
                  <a:ext cx="509" cy="439"/>
                </a:xfrm>
                <a:custGeom>
                  <a:avLst/>
                  <a:gdLst/>
                  <a:ahLst/>
                  <a:cxnLst>
                    <a:cxn ang="0">
                      <a:pos x="120" y="0"/>
                    </a:cxn>
                    <a:cxn ang="0">
                      <a:pos x="128" y="48"/>
                    </a:cxn>
                    <a:cxn ang="0">
                      <a:pos x="136" y="72"/>
                    </a:cxn>
                    <a:cxn ang="0">
                      <a:pos x="168" y="128"/>
                    </a:cxn>
                    <a:cxn ang="0">
                      <a:pos x="96" y="144"/>
                    </a:cxn>
                    <a:cxn ang="0">
                      <a:pos x="32" y="128"/>
                    </a:cxn>
                    <a:cxn ang="0">
                      <a:pos x="0" y="96"/>
                    </a:cxn>
                    <a:cxn ang="0">
                      <a:pos x="40" y="48"/>
                    </a:cxn>
                    <a:cxn ang="0">
                      <a:pos x="48" y="8"/>
                    </a:cxn>
                    <a:cxn ang="0">
                      <a:pos x="120" y="0"/>
                    </a:cxn>
                  </a:cxnLst>
                  <a:rect l="0" t="0" r="r" b="b"/>
                  <a:pathLst>
                    <a:path w="169" h="145">
                      <a:moveTo>
                        <a:pt x="120" y="0"/>
                      </a:moveTo>
                      <a:lnTo>
                        <a:pt x="128" y="48"/>
                      </a:lnTo>
                      <a:lnTo>
                        <a:pt x="136" y="72"/>
                      </a:lnTo>
                      <a:lnTo>
                        <a:pt x="168" y="128"/>
                      </a:lnTo>
                      <a:lnTo>
                        <a:pt x="96" y="144"/>
                      </a:lnTo>
                      <a:lnTo>
                        <a:pt x="32" y="128"/>
                      </a:lnTo>
                      <a:lnTo>
                        <a:pt x="0" y="96"/>
                      </a:lnTo>
                      <a:lnTo>
                        <a:pt x="40" y="48"/>
                      </a:lnTo>
                      <a:lnTo>
                        <a:pt x="48" y="8"/>
                      </a:lnTo>
                      <a:lnTo>
                        <a:pt x="12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290" name="Rectangle 161"/>
                <p:cNvSpPr>
                  <a:spLocks noChangeArrowheads="1"/>
                </p:cNvSpPr>
                <p:nvPr/>
              </p:nvSpPr>
              <p:spPr bwMode="auto">
                <a:xfrm>
                  <a:off x="3291" y="2520"/>
                  <a:ext cx="451" cy="338"/>
                </a:xfrm>
                <a:prstGeom prst="rect">
                  <a:avLst/>
                </a:prstGeom>
                <a:solidFill>
                  <a:srgbClr val="000000"/>
                </a:solidFill>
                <a:ln w="6350">
                  <a:solidFill>
                    <a:srgbClr val="000000"/>
                  </a:solidFill>
                  <a:miter lim="800000"/>
                  <a:headEnd/>
                  <a:tailEnd/>
                </a:ln>
                <a:effectLst/>
              </p:spPr>
              <p:txBody>
                <a:bodyPr wrap="none" anchor="ctr"/>
                <a:lstStyle/>
                <a:p>
                  <a:endParaRPr lang="ru-RU"/>
                </a:p>
              </p:txBody>
            </p:sp>
            <p:sp>
              <p:nvSpPr>
                <p:cNvPr id="291" name="Freeform 162"/>
                <p:cNvSpPr>
                  <a:spLocks/>
                </p:cNvSpPr>
                <p:nvPr/>
              </p:nvSpPr>
              <p:spPr bwMode="auto">
                <a:xfrm>
                  <a:off x="3218" y="1796"/>
                  <a:ext cx="436" cy="799"/>
                </a:xfrm>
                <a:custGeom>
                  <a:avLst/>
                  <a:gdLst/>
                  <a:ahLst/>
                  <a:cxnLst>
                    <a:cxn ang="0">
                      <a:pos x="0" y="0"/>
                    </a:cxn>
                    <a:cxn ang="0">
                      <a:pos x="24" y="24"/>
                    </a:cxn>
                    <a:cxn ang="0">
                      <a:pos x="48" y="32"/>
                    </a:cxn>
                    <a:cxn ang="0">
                      <a:pos x="64" y="32"/>
                    </a:cxn>
                    <a:cxn ang="0">
                      <a:pos x="88" y="32"/>
                    </a:cxn>
                    <a:cxn ang="0">
                      <a:pos x="104" y="16"/>
                    </a:cxn>
                    <a:cxn ang="0">
                      <a:pos x="120" y="0"/>
                    </a:cxn>
                    <a:cxn ang="0">
                      <a:pos x="136" y="160"/>
                    </a:cxn>
                    <a:cxn ang="0">
                      <a:pos x="144" y="256"/>
                    </a:cxn>
                    <a:cxn ang="0">
                      <a:pos x="48" y="264"/>
                    </a:cxn>
                    <a:cxn ang="0">
                      <a:pos x="0" y="0"/>
                    </a:cxn>
                  </a:cxnLst>
                  <a:rect l="0" t="0" r="r" b="b"/>
                  <a:pathLst>
                    <a:path w="145" h="265">
                      <a:moveTo>
                        <a:pt x="0" y="0"/>
                      </a:moveTo>
                      <a:lnTo>
                        <a:pt x="24" y="24"/>
                      </a:lnTo>
                      <a:lnTo>
                        <a:pt x="48" y="32"/>
                      </a:lnTo>
                      <a:lnTo>
                        <a:pt x="64" y="32"/>
                      </a:lnTo>
                      <a:lnTo>
                        <a:pt x="88" y="32"/>
                      </a:lnTo>
                      <a:lnTo>
                        <a:pt x="104" y="16"/>
                      </a:lnTo>
                      <a:lnTo>
                        <a:pt x="120" y="0"/>
                      </a:lnTo>
                      <a:lnTo>
                        <a:pt x="136" y="160"/>
                      </a:lnTo>
                      <a:lnTo>
                        <a:pt x="144" y="256"/>
                      </a:lnTo>
                      <a:lnTo>
                        <a:pt x="48" y="264"/>
                      </a:lnTo>
                      <a:lnTo>
                        <a:pt x="0" y="0"/>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41" name="Group 163"/>
              <p:cNvGrpSpPr>
                <a:grpSpLocks/>
              </p:cNvGrpSpPr>
              <p:nvPr/>
            </p:nvGrpSpPr>
            <p:grpSpPr bwMode="auto">
              <a:xfrm>
                <a:off x="2952" y="1767"/>
                <a:ext cx="1113" cy="996"/>
                <a:chOff x="2952" y="1767"/>
                <a:chExt cx="1113" cy="996"/>
              </a:xfrm>
            </p:grpSpPr>
            <p:sp>
              <p:nvSpPr>
                <p:cNvPr id="284" name="Freeform 164"/>
                <p:cNvSpPr>
                  <a:spLocks/>
                </p:cNvSpPr>
                <p:nvPr/>
              </p:nvSpPr>
              <p:spPr bwMode="auto">
                <a:xfrm>
                  <a:off x="3531" y="1771"/>
                  <a:ext cx="338" cy="941"/>
                </a:xfrm>
                <a:custGeom>
                  <a:avLst/>
                  <a:gdLst/>
                  <a:ahLst/>
                  <a:cxnLst>
                    <a:cxn ang="0">
                      <a:pos x="0" y="0"/>
                    </a:cxn>
                    <a:cxn ang="0">
                      <a:pos x="121" y="24"/>
                    </a:cxn>
                    <a:cxn ang="0">
                      <a:pos x="233" y="40"/>
                    </a:cxn>
                    <a:cxn ang="0">
                      <a:pos x="272" y="32"/>
                    </a:cxn>
                    <a:cxn ang="0">
                      <a:pos x="294" y="50"/>
                    </a:cxn>
                    <a:cxn ang="0">
                      <a:pos x="314" y="72"/>
                    </a:cxn>
                    <a:cxn ang="0">
                      <a:pos x="338" y="362"/>
                    </a:cxn>
                    <a:cxn ang="0">
                      <a:pos x="314" y="555"/>
                    </a:cxn>
                    <a:cxn ang="0">
                      <a:pos x="266" y="796"/>
                    </a:cxn>
                    <a:cxn ang="0">
                      <a:pos x="314" y="917"/>
                    </a:cxn>
                    <a:cxn ang="0">
                      <a:pos x="121" y="941"/>
                    </a:cxn>
                    <a:cxn ang="0">
                      <a:pos x="72" y="724"/>
                    </a:cxn>
                    <a:cxn ang="0">
                      <a:pos x="0" y="0"/>
                    </a:cxn>
                  </a:cxnLst>
                  <a:rect l="0" t="0" r="r" b="b"/>
                  <a:pathLst>
                    <a:path w="338" h="941">
                      <a:moveTo>
                        <a:pt x="0" y="0"/>
                      </a:moveTo>
                      <a:lnTo>
                        <a:pt x="121" y="24"/>
                      </a:lnTo>
                      <a:lnTo>
                        <a:pt x="233" y="40"/>
                      </a:lnTo>
                      <a:lnTo>
                        <a:pt x="272" y="32"/>
                      </a:lnTo>
                      <a:lnTo>
                        <a:pt x="294" y="50"/>
                      </a:lnTo>
                      <a:lnTo>
                        <a:pt x="314" y="72"/>
                      </a:lnTo>
                      <a:lnTo>
                        <a:pt x="338" y="362"/>
                      </a:lnTo>
                      <a:lnTo>
                        <a:pt x="314" y="555"/>
                      </a:lnTo>
                      <a:lnTo>
                        <a:pt x="266" y="796"/>
                      </a:lnTo>
                      <a:lnTo>
                        <a:pt x="314" y="917"/>
                      </a:lnTo>
                      <a:lnTo>
                        <a:pt x="121" y="941"/>
                      </a:lnTo>
                      <a:lnTo>
                        <a:pt x="72" y="724"/>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285" name="Freeform 165"/>
                <p:cNvSpPr>
                  <a:spLocks/>
                </p:cNvSpPr>
                <p:nvPr/>
              </p:nvSpPr>
              <p:spPr bwMode="auto">
                <a:xfrm>
                  <a:off x="2952" y="1771"/>
                  <a:ext cx="534" cy="992"/>
                </a:xfrm>
                <a:custGeom>
                  <a:avLst/>
                  <a:gdLst/>
                  <a:ahLst/>
                  <a:cxnLst>
                    <a:cxn ang="0">
                      <a:pos x="96" y="40"/>
                    </a:cxn>
                    <a:cxn ang="0">
                      <a:pos x="104" y="0"/>
                    </a:cxn>
                    <a:cxn ang="0">
                      <a:pos x="32" y="24"/>
                    </a:cxn>
                    <a:cxn ang="0">
                      <a:pos x="16" y="24"/>
                    </a:cxn>
                    <a:cxn ang="0">
                      <a:pos x="0" y="32"/>
                    </a:cxn>
                    <a:cxn ang="0">
                      <a:pos x="0" y="48"/>
                    </a:cxn>
                    <a:cxn ang="0">
                      <a:pos x="16" y="104"/>
                    </a:cxn>
                    <a:cxn ang="0">
                      <a:pos x="56" y="192"/>
                    </a:cxn>
                    <a:cxn ang="0">
                      <a:pos x="80" y="248"/>
                    </a:cxn>
                    <a:cxn ang="0">
                      <a:pos x="72" y="296"/>
                    </a:cxn>
                    <a:cxn ang="0">
                      <a:pos x="64" y="328"/>
                    </a:cxn>
                    <a:cxn ang="0">
                      <a:pos x="136" y="328"/>
                    </a:cxn>
                    <a:cxn ang="0">
                      <a:pos x="176" y="320"/>
                    </a:cxn>
                    <a:cxn ang="0">
                      <a:pos x="168" y="240"/>
                    </a:cxn>
                    <a:cxn ang="0">
                      <a:pos x="96" y="40"/>
                    </a:cxn>
                  </a:cxnLst>
                  <a:rect l="0" t="0" r="r" b="b"/>
                  <a:pathLst>
                    <a:path w="177" h="329">
                      <a:moveTo>
                        <a:pt x="96" y="40"/>
                      </a:moveTo>
                      <a:lnTo>
                        <a:pt x="104" y="0"/>
                      </a:lnTo>
                      <a:lnTo>
                        <a:pt x="32" y="24"/>
                      </a:lnTo>
                      <a:lnTo>
                        <a:pt x="16" y="24"/>
                      </a:lnTo>
                      <a:lnTo>
                        <a:pt x="0" y="32"/>
                      </a:lnTo>
                      <a:lnTo>
                        <a:pt x="0" y="48"/>
                      </a:lnTo>
                      <a:lnTo>
                        <a:pt x="16" y="104"/>
                      </a:lnTo>
                      <a:lnTo>
                        <a:pt x="56" y="192"/>
                      </a:lnTo>
                      <a:lnTo>
                        <a:pt x="80" y="248"/>
                      </a:lnTo>
                      <a:lnTo>
                        <a:pt x="72" y="296"/>
                      </a:lnTo>
                      <a:lnTo>
                        <a:pt x="64" y="328"/>
                      </a:lnTo>
                      <a:lnTo>
                        <a:pt x="136" y="328"/>
                      </a:lnTo>
                      <a:lnTo>
                        <a:pt x="176" y="320"/>
                      </a:lnTo>
                      <a:lnTo>
                        <a:pt x="168" y="240"/>
                      </a:lnTo>
                      <a:lnTo>
                        <a:pt x="96" y="4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286" name="Freeform 166"/>
                <p:cNvSpPr>
                  <a:spLocks/>
                </p:cNvSpPr>
                <p:nvPr/>
              </p:nvSpPr>
              <p:spPr bwMode="auto">
                <a:xfrm>
                  <a:off x="3822" y="1868"/>
                  <a:ext cx="243" cy="822"/>
                </a:xfrm>
                <a:custGeom>
                  <a:avLst/>
                  <a:gdLst/>
                  <a:ahLst/>
                  <a:cxnLst>
                    <a:cxn ang="0">
                      <a:pos x="8" y="0"/>
                    </a:cxn>
                    <a:cxn ang="0">
                      <a:pos x="32" y="48"/>
                    </a:cxn>
                    <a:cxn ang="0">
                      <a:pos x="40" y="56"/>
                    </a:cxn>
                    <a:cxn ang="0">
                      <a:pos x="40" y="80"/>
                    </a:cxn>
                    <a:cxn ang="0">
                      <a:pos x="48" y="80"/>
                    </a:cxn>
                    <a:cxn ang="0">
                      <a:pos x="56" y="104"/>
                    </a:cxn>
                    <a:cxn ang="0">
                      <a:pos x="80" y="248"/>
                    </a:cxn>
                    <a:cxn ang="0">
                      <a:pos x="64" y="240"/>
                    </a:cxn>
                    <a:cxn ang="0">
                      <a:pos x="48" y="256"/>
                    </a:cxn>
                    <a:cxn ang="0">
                      <a:pos x="32" y="272"/>
                    </a:cxn>
                    <a:cxn ang="0">
                      <a:pos x="32" y="240"/>
                    </a:cxn>
                    <a:cxn ang="0">
                      <a:pos x="16" y="216"/>
                    </a:cxn>
                    <a:cxn ang="0">
                      <a:pos x="24" y="208"/>
                    </a:cxn>
                    <a:cxn ang="0">
                      <a:pos x="16" y="192"/>
                    </a:cxn>
                    <a:cxn ang="0">
                      <a:pos x="0" y="144"/>
                    </a:cxn>
                    <a:cxn ang="0">
                      <a:pos x="8" y="0"/>
                    </a:cxn>
                  </a:cxnLst>
                  <a:rect l="0" t="0" r="r" b="b"/>
                  <a:pathLst>
                    <a:path w="81" h="273">
                      <a:moveTo>
                        <a:pt x="8" y="0"/>
                      </a:moveTo>
                      <a:lnTo>
                        <a:pt x="32" y="48"/>
                      </a:lnTo>
                      <a:lnTo>
                        <a:pt x="40" y="56"/>
                      </a:lnTo>
                      <a:lnTo>
                        <a:pt x="40" y="80"/>
                      </a:lnTo>
                      <a:lnTo>
                        <a:pt x="48" y="80"/>
                      </a:lnTo>
                      <a:lnTo>
                        <a:pt x="56" y="104"/>
                      </a:lnTo>
                      <a:lnTo>
                        <a:pt x="80" y="248"/>
                      </a:lnTo>
                      <a:lnTo>
                        <a:pt x="64" y="240"/>
                      </a:lnTo>
                      <a:lnTo>
                        <a:pt x="48" y="256"/>
                      </a:lnTo>
                      <a:lnTo>
                        <a:pt x="32" y="272"/>
                      </a:lnTo>
                      <a:lnTo>
                        <a:pt x="32" y="240"/>
                      </a:lnTo>
                      <a:lnTo>
                        <a:pt x="16" y="216"/>
                      </a:lnTo>
                      <a:lnTo>
                        <a:pt x="24" y="208"/>
                      </a:lnTo>
                      <a:lnTo>
                        <a:pt x="16" y="192"/>
                      </a:lnTo>
                      <a:lnTo>
                        <a:pt x="0" y="144"/>
                      </a:lnTo>
                      <a:lnTo>
                        <a:pt x="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287" name="Freeform 167"/>
                <p:cNvSpPr>
                  <a:spLocks/>
                </p:cNvSpPr>
                <p:nvPr/>
              </p:nvSpPr>
              <p:spPr bwMode="auto">
                <a:xfrm>
                  <a:off x="3531" y="1771"/>
                  <a:ext cx="148" cy="726"/>
                </a:xfrm>
                <a:custGeom>
                  <a:avLst/>
                  <a:gdLst/>
                  <a:ahLst/>
                  <a:cxnLst>
                    <a:cxn ang="0">
                      <a:pos x="0" y="0"/>
                    </a:cxn>
                    <a:cxn ang="0">
                      <a:pos x="40" y="24"/>
                    </a:cxn>
                    <a:cxn ang="0">
                      <a:pos x="24" y="48"/>
                    </a:cxn>
                    <a:cxn ang="0">
                      <a:pos x="48" y="56"/>
                    </a:cxn>
                    <a:cxn ang="0">
                      <a:pos x="48" y="120"/>
                    </a:cxn>
                    <a:cxn ang="0">
                      <a:pos x="40" y="184"/>
                    </a:cxn>
                    <a:cxn ang="0">
                      <a:pos x="24" y="240"/>
                    </a:cxn>
                    <a:cxn ang="0">
                      <a:pos x="16" y="200"/>
                    </a:cxn>
                    <a:cxn ang="0">
                      <a:pos x="8" y="112"/>
                    </a:cxn>
                    <a:cxn ang="0">
                      <a:pos x="0" y="56"/>
                    </a:cxn>
                    <a:cxn ang="0">
                      <a:pos x="0" y="16"/>
                    </a:cxn>
                    <a:cxn ang="0">
                      <a:pos x="0" y="0"/>
                    </a:cxn>
                  </a:cxnLst>
                  <a:rect l="0" t="0" r="r" b="b"/>
                  <a:pathLst>
                    <a:path w="49" h="241">
                      <a:moveTo>
                        <a:pt x="0" y="0"/>
                      </a:moveTo>
                      <a:lnTo>
                        <a:pt x="40" y="24"/>
                      </a:lnTo>
                      <a:lnTo>
                        <a:pt x="24" y="48"/>
                      </a:lnTo>
                      <a:lnTo>
                        <a:pt x="48" y="56"/>
                      </a:lnTo>
                      <a:lnTo>
                        <a:pt x="48" y="120"/>
                      </a:lnTo>
                      <a:lnTo>
                        <a:pt x="40" y="184"/>
                      </a:lnTo>
                      <a:lnTo>
                        <a:pt x="24" y="240"/>
                      </a:lnTo>
                      <a:lnTo>
                        <a:pt x="16" y="200"/>
                      </a:lnTo>
                      <a:lnTo>
                        <a:pt x="8" y="112"/>
                      </a:lnTo>
                      <a:lnTo>
                        <a:pt x="0" y="56"/>
                      </a:lnTo>
                      <a:lnTo>
                        <a:pt x="0" y="16"/>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288" name="Freeform 168"/>
                <p:cNvSpPr>
                  <a:spLocks/>
                </p:cNvSpPr>
                <p:nvPr/>
              </p:nvSpPr>
              <p:spPr bwMode="auto">
                <a:xfrm>
                  <a:off x="3182" y="1767"/>
                  <a:ext cx="271" cy="759"/>
                </a:xfrm>
                <a:custGeom>
                  <a:avLst/>
                  <a:gdLst/>
                  <a:ahLst/>
                  <a:cxnLst>
                    <a:cxn ang="0">
                      <a:pos x="108" y="0"/>
                    </a:cxn>
                    <a:cxn ang="0">
                      <a:pos x="57" y="45"/>
                    </a:cxn>
                    <a:cxn ang="0">
                      <a:pos x="6" y="91"/>
                    </a:cxn>
                    <a:cxn ang="0">
                      <a:pos x="3" y="139"/>
                    </a:cxn>
                    <a:cxn ang="0">
                      <a:pos x="27" y="140"/>
                    </a:cxn>
                    <a:cxn ang="0">
                      <a:pos x="0" y="187"/>
                    </a:cxn>
                    <a:cxn ang="0">
                      <a:pos x="45" y="238"/>
                    </a:cxn>
                    <a:cxn ang="0">
                      <a:pos x="110" y="339"/>
                    </a:cxn>
                    <a:cxn ang="0">
                      <a:pos x="154" y="414"/>
                    </a:cxn>
                    <a:cxn ang="0">
                      <a:pos x="193" y="562"/>
                    </a:cxn>
                    <a:cxn ang="0">
                      <a:pos x="271" y="759"/>
                    </a:cxn>
                    <a:cxn ang="0">
                      <a:pos x="241" y="565"/>
                    </a:cxn>
                    <a:cxn ang="0">
                      <a:pos x="202" y="417"/>
                    </a:cxn>
                    <a:cxn ang="0">
                      <a:pos x="162" y="294"/>
                    </a:cxn>
                    <a:cxn ang="0">
                      <a:pos x="102" y="97"/>
                    </a:cxn>
                    <a:cxn ang="0">
                      <a:pos x="105" y="48"/>
                    </a:cxn>
                    <a:cxn ang="0">
                      <a:pos x="108" y="0"/>
                    </a:cxn>
                  </a:cxnLst>
                  <a:rect l="0" t="0" r="r" b="b"/>
                  <a:pathLst>
                    <a:path w="271" h="759">
                      <a:moveTo>
                        <a:pt x="108" y="0"/>
                      </a:moveTo>
                      <a:lnTo>
                        <a:pt x="57" y="45"/>
                      </a:lnTo>
                      <a:lnTo>
                        <a:pt x="6" y="91"/>
                      </a:lnTo>
                      <a:lnTo>
                        <a:pt x="3" y="139"/>
                      </a:lnTo>
                      <a:lnTo>
                        <a:pt x="27" y="140"/>
                      </a:lnTo>
                      <a:lnTo>
                        <a:pt x="0" y="187"/>
                      </a:lnTo>
                      <a:lnTo>
                        <a:pt x="45" y="238"/>
                      </a:lnTo>
                      <a:lnTo>
                        <a:pt x="110" y="339"/>
                      </a:lnTo>
                      <a:lnTo>
                        <a:pt x="154" y="414"/>
                      </a:lnTo>
                      <a:lnTo>
                        <a:pt x="193" y="562"/>
                      </a:lnTo>
                      <a:lnTo>
                        <a:pt x="271" y="759"/>
                      </a:lnTo>
                      <a:lnTo>
                        <a:pt x="241" y="565"/>
                      </a:lnTo>
                      <a:lnTo>
                        <a:pt x="202" y="417"/>
                      </a:lnTo>
                      <a:lnTo>
                        <a:pt x="162" y="294"/>
                      </a:lnTo>
                      <a:lnTo>
                        <a:pt x="102" y="97"/>
                      </a:lnTo>
                      <a:lnTo>
                        <a:pt x="105" y="48"/>
                      </a:lnTo>
                      <a:lnTo>
                        <a:pt x="10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42" name="Group 169"/>
              <p:cNvGrpSpPr>
                <a:grpSpLocks/>
              </p:cNvGrpSpPr>
              <p:nvPr/>
            </p:nvGrpSpPr>
            <p:grpSpPr bwMode="auto">
              <a:xfrm>
                <a:off x="3046" y="1189"/>
                <a:ext cx="706" cy="774"/>
                <a:chOff x="3046" y="1189"/>
                <a:chExt cx="706" cy="774"/>
              </a:xfrm>
            </p:grpSpPr>
            <p:sp>
              <p:nvSpPr>
                <p:cNvPr id="243" name="Freeform 170"/>
                <p:cNvSpPr>
                  <a:spLocks/>
                </p:cNvSpPr>
                <p:nvPr/>
              </p:nvSpPr>
              <p:spPr bwMode="auto">
                <a:xfrm>
                  <a:off x="3047" y="1217"/>
                  <a:ext cx="702" cy="746"/>
                </a:xfrm>
                <a:custGeom>
                  <a:avLst/>
                  <a:gdLst/>
                  <a:ahLst/>
                  <a:cxnLst>
                    <a:cxn ang="0">
                      <a:pos x="339" y="0"/>
                    </a:cxn>
                    <a:cxn ang="0">
                      <a:pos x="387" y="0"/>
                    </a:cxn>
                    <a:cxn ang="0">
                      <a:pos x="436" y="24"/>
                    </a:cxn>
                    <a:cxn ang="0">
                      <a:pos x="508" y="48"/>
                    </a:cxn>
                    <a:cxn ang="0">
                      <a:pos x="533" y="96"/>
                    </a:cxn>
                    <a:cxn ang="0">
                      <a:pos x="557" y="120"/>
                    </a:cxn>
                    <a:cxn ang="0">
                      <a:pos x="581" y="168"/>
                    </a:cxn>
                    <a:cxn ang="0">
                      <a:pos x="605" y="241"/>
                    </a:cxn>
                    <a:cxn ang="0">
                      <a:pos x="605" y="313"/>
                    </a:cxn>
                    <a:cxn ang="0">
                      <a:pos x="629" y="385"/>
                    </a:cxn>
                    <a:cxn ang="0">
                      <a:pos x="629" y="433"/>
                    </a:cxn>
                    <a:cxn ang="0">
                      <a:pos x="654" y="481"/>
                    </a:cxn>
                    <a:cxn ang="0">
                      <a:pos x="678" y="538"/>
                    </a:cxn>
                    <a:cxn ang="0">
                      <a:pos x="661" y="532"/>
                    </a:cxn>
                    <a:cxn ang="0">
                      <a:pos x="688" y="571"/>
                    </a:cxn>
                    <a:cxn ang="0">
                      <a:pos x="702" y="602"/>
                    </a:cxn>
                    <a:cxn ang="0">
                      <a:pos x="688" y="639"/>
                    </a:cxn>
                    <a:cxn ang="0">
                      <a:pos x="654" y="674"/>
                    </a:cxn>
                    <a:cxn ang="0">
                      <a:pos x="672" y="630"/>
                    </a:cxn>
                    <a:cxn ang="0">
                      <a:pos x="648" y="637"/>
                    </a:cxn>
                    <a:cxn ang="0">
                      <a:pos x="645" y="619"/>
                    </a:cxn>
                    <a:cxn ang="0">
                      <a:pos x="627" y="597"/>
                    </a:cxn>
                    <a:cxn ang="0">
                      <a:pos x="605" y="602"/>
                    </a:cxn>
                    <a:cxn ang="0">
                      <a:pos x="615" y="643"/>
                    </a:cxn>
                    <a:cxn ang="0">
                      <a:pos x="609" y="688"/>
                    </a:cxn>
                    <a:cxn ang="0">
                      <a:pos x="581" y="746"/>
                    </a:cxn>
                    <a:cxn ang="0">
                      <a:pos x="582" y="675"/>
                    </a:cxn>
                    <a:cxn ang="0">
                      <a:pos x="557" y="698"/>
                    </a:cxn>
                    <a:cxn ang="0">
                      <a:pos x="565" y="661"/>
                    </a:cxn>
                    <a:cxn ang="0">
                      <a:pos x="549" y="636"/>
                    </a:cxn>
                    <a:cxn ang="0">
                      <a:pos x="493" y="618"/>
                    </a:cxn>
                    <a:cxn ang="0">
                      <a:pos x="460" y="589"/>
                    </a:cxn>
                    <a:cxn ang="0">
                      <a:pos x="436" y="478"/>
                    </a:cxn>
                    <a:cxn ang="0">
                      <a:pos x="242" y="505"/>
                    </a:cxn>
                    <a:cxn ang="0">
                      <a:pos x="242" y="578"/>
                    </a:cxn>
                    <a:cxn ang="0">
                      <a:pos x="218" y="626"/>
                    </a:cxn>
                    <a:cxn ang="0">
                      <a:pos x="171" y="675"/>
                    </a:cxn>
                    <a:cxn ang="0">
                      <a:pos x="157" y="721"/>
                    </a:cxn>
                    <a:cxn ang="0">
                      <a:pos x="145" y="698"/>
                    </a:cxn>
                    <a:cxn ang="0">
                      <a:pos x="145" y="674"/>
                    </a:cxn>
                    <a:cxn ang="0">
                      <a:pos x="126" y="691"/>
                    </a:cxn>
                    <a:cxn ang="0">
                      <a:pos x="121" y="722"/>
                    </a:cxn>
                    <a:cxn ang="0">
                      <a:pos x="90" y="685"/>
                    </a:cxn>
                    <a:cxn ang="0">
                      <a:pos x="73" y="626"/>
                    </a:cxn>
                    <a:cxn ang="0">
                      <a:pos x="0" y="626"/>
                    </a:cxn>
                    <a:cxn ang="0">
                      <a:pos x="24" y="578"/>
                    </a:cxn>
                    <a:cxn ang="0">
                      <a:pos x="24" y="505"/>
                    </a:cxn>
                    <a:cxn ang="0">
                      <a:pos x="24" y="433"/>
                    </a:cxn>
                    <a:cxn ang="0">
                      <a:pos x="48" y="337"/>
                    </a:cxn>
                    <a:cxn ang="0">
                      <a:pos x="48" y="265"/>
                    </a:cxn>
                    <a:cxn ang="0">
                      <a:pos x="73" y="193"/>
                    </a:cxn>
                    <a:cxn ang="0">
                      <a:pos x="97" y="144"/>
                    </a:cxn>
                    <a:cxn ang="0">
                      <a:pos x="121" y="96"/>
                    </a:cxn>
                    <a:cxn ang="0">
                      <a:pos x="169" y="48"/>
                    </a:cxn>
                    <a:cxn ang="0">
                      <a:pos x="194" y="24"/>
                    </a:cxn>
                    <a:cxn ang="0">
                      <a:pos x="266" y="24"/>
                    </a:cxn>
                    <a:cxn ang="0">
                      <a:pos x="315" y="0"/>
                    </a:cxn>
                    <a:cxn ang="0">
                      <a:pos x="339" y="0"/>
                    </a:cxn>
                  </a:cxnLst>
                  <a:rect l="0" t="0" r="r" b="b"/>
                  <a:pathLst>
                    <a:path w="702" h="746">
                      <a:moveTo>
                        <a:pt x="339" y="0"/>
                      </a:moveTo>
                      <a:lnTo>
                        <a:pt x="387" y="0"/>
                      </a:lnTo>
                      <a:lnTo>
                        <a:pt x="436" y="24"/>
                      </a:lnTo>
                      <a:lnTo>
                        <a:pt x="508" y="48"/>
                      </a:lnTo>
                      <a:lnTo>
                        <a:pt x="533" y="96"/>
                      </a:lnTo>
                      <a:lnTo>
                        <a:pt x="557" y="120"/>
                      </a:lnTo>
                      <a:lnTo>
                        <a:pt x="581" y="168"/>
                      </a:lnTo>
                      <a:lnTo>
                        <a:pt x="605" y="241"/>
                      </a:lnTo>
                      <a:lnTo>
                        <a:pt x="605" y="313"/>
                      </a:lnTo>
                      <a:lnTo>
                        <a:pt x="629" y="385"/>
                      </a:lnTo>
                      <a:lnTo>
                        <a:pt x="629" y="433"/>
                      </a:lnTo>
                      <a:lnTo>
                        <a:pt x="654" y="481"/>
                      </a:lnTo>
                      <a:lnTo>
                        <a:pt x="678" y="538"/>
                      </a:lnTo>
                      <a:lnTo>
                        <a:pt x="661" y="532"/>
                      </a:lnTo>
                      <a:lnTo>
                        <a:pt x="688" y="571"/>
                      </a:lnTo>
                      <a:lnTo>
                        <a:pt x="702" y="602"/>
                      </a:lnTo>
                      <a:lnTo>
                        <a:pt x="688" y="639"/>
                      </a:lnTo>
                      <a:lnTo>
                        <a:pt x="654" y="674"/>
                      </a:lnTo>
                      <a:lnTo>
                        <a:pt x="672" y="630"/>
                      </a:lnTo>
                      <a:lnTo>
                        <a:pt x="648" y="637"/>
                      </a:lnTo>
                      <a:lnTo>
                        <a:pt x="645" y="619"/>
                      </a:lnTo>
                      <a:lnTo>
                        <a:pt x="627" y="597"/>
                      </a:lnTo>
                      <a:lnTo>
                        <a:pt x="605" y="602"/>
                      </a:lnTo>
                      <a:lnTo>
                        <a:pt x="615" y="643"/>
                      </a:lnTo>
                      <a:lnTo>
                        <a:pt x="609" y="688"/>
                      </a:lnTo>
                      <a:lnTo>
                        <a:pt x="581" y="746"/>
                      </a:lnTo>
                      <a:lnTo>
                        <a:pt x="582" y="675"/>
                      </a:lnTo>
                      <a:lnTo>
                        <a:pt x="557" y="698"/>
                      </a:lnTo>
                      <a:lnTo>
                        <a:pt x="565" y="661"/>
                      </a:lnTo>
                      <a:lnTo>
                        <a:pt x="549" y="636"/>
                      </a:lnTo>
                      <a:lnTo>
                        <a:pt x="493" y="618"/>
                      </a:lnTo>
                      <a:lnTo>
                        <a:pt x="460" y="589"/>
                      </a:lnTo>
                      <a:lnTo>
                        <a:pt x="436" y="478"/>
                      </a:lnTo>
                      <a:lnTo>
                        <a:pt x="242" y="505"/>
                      </a:lnTo>
                      <a:lnTo>
                        <a:pt x="242" y="578"/>
                      </a:lnTo>
                      <a:lnTo>
                        <a:pt x="218" y="626"/>
                      </a:lnTo>
                      <a:lnTo>
                        <a:pt x="171" y="675"/>
                      </a:lnTo>
                      <a:lnTo>
                        <a:pt x="157" y="721"/>
                      </a:lnTo>
                      <a:lnTo>
                        <a:pt x="145" y="698"/>
                      </a:lnTo>
                      <a:lnTo>
                        <a:pt x="145" y="674"/>
                      </a:lnTo>
                      <a:lnTo>
                        <a:pt x="126" y="691"/>
                      </a:lnTo>
                      <a:lnTo>
                        <a:pt x="121" y="722"/>
                      </a:lnTo>
                      <a:lnTo>
                        <a:pt x="90" y="685"/>
                      </a:lnTo>
                      <a:lnTo>
                        <a:pt x="73" y="626"/>
                      </a:lnTo>
                      <a:lnTo>
                        <a:pt x="0" y="626"/>
                      </a:lnTo>
                      <a:lnTo>
                        <a:pt x="24" y="578"/>
                      </a:lnTo>
                      <a:lnTo>
                        <a:pt x="24" y="505"/>
                      </a:lnTo>
                      <a:lnTo>
                        <a:pt x="24" y="433"/>
                      </a:lnTo>
                      <a:lnTo>
                        <a:pt x="48" y="337"/>
                      </a:lnTo>
                      <a:lnTo>
                        <a:pt x="48" y="265"/>
                      </a:lnTo>
                      <a:lnTo>
                        <a:pt x="73" y="193"/>
                      </a:lnTo>
                      <a:lnTo>
                        <a:pt x="97" y="144"/>
                      </a:lnTo>
                      <a:lnTo>
                        <a:pt x="121" y="96"/>
                      </a:lnTo>
                      <a:lnTo>
                        <a:pt x="169" y="48"/>
                      </a:lnTo>
                      <a:lnTo>
                        <a:pt x="194" y="24"/>
                      </a:lnTo>
                      <a:lnTo>
                        <a:pt x="266" y="24"/>
                      </a:lnTo>
                      <a:lnTo>
                        <a:pt x="315" y="0"/>
                      </a:lnTo>
                      <a:lnTo>
                        <a:pt x="339"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244" name="Group 171"/>
                <p:cNvGrpSpPr>
                  <a:grpSpLocks/>
                </p:cNvGrpSpPr>
                <p:nvPr/>
              </p:nvGrpSpPr>
              <p:grpSpPr bwMode="auto">
                <a:xfrm>
                  <a:off x="3046" y="1189"/>
                  <a:ext cx="706" cy="609"/>
                  <a:chOff x="3046" y="1189"/>
                  <a:chExt cx="706" cy="609"/>
                </a:xfrm>
              </p:grpSpPr>
              <p:grpSp>
                <p:nvGrpSpPr>
                  <p:cNvPr id="245" name="Group 172"/>
                  <p:cNvGrpSpPr>
                    <a:grpSpLocks/>
                  </p:cNvGrpSpPr>
                  <p:nvPr/>
                </p:nvGrpSpPr>
                <p:grpSpPr bwMode="auto">
                  <a:xfrm>
                    <a:off x="3218" y="1360"/>
                    <a:ext cx="313" cy="436"/>
                    <a:chOff x="3218" y="1360"/>
                    <a:chExt cx="313" cy="436"/>
                  </a:xfrm>
                </p:grpSpPr>
                <p:sp>
                  <p:nvSpPr>
                    <p:cNvPr id="269" name="Freeform 173"/>
                    <p:cNvSpPr>
                      <a:spLocks/>
                    </p:cNvSpPr>
                    <p:nvPr/>
                  </p:nvSpPr>
                  <p:spPr bwMode="auto">
                    <a:xfrm>
                      <a:off x="3218" y="1360"/>
                      <a:ext cx="313" cy="436"/>
                    </a:xfrm>
                    <a:custGeom>
                      <a:avLst/>
                      <a:gdLst/>
                      <a:ahLst/>
                      <a:cxnLst>
                        <a:cxn ang="0">
                          <a:pos x="72" y="0"/>
                        </a:cxn>
                        <a:cxn ang="0">
                          <a:pos x="24" y="48"/>
                        </a:cxn>
                        <a:cxn ang="0">
                          <a:pos x="0" y="121"/>
                        </a:cxn>
                        <a:cxn ang="0">
                          <a:pos x="12" y="151"/>
                        </a:cxn>
                        <a:cxn ang="0">
                          <a:pos x="0" y="194"/>
                        </a:cxn>
                        <a:cxn ang="0">
                          <a:pos x="24" y="291"/>
                        </a:cxn>
                        <a:cxn ang="0">
                          <a:pos x="63" y="370"/>
                        </a:cxn>
                        <a:cxn ang="0">
                          <a:pos x="96" y="409"/>
                        </a:cxn>
                        <a:cxn ang="0">
                          <a:pos x="133" y="436"/>
                        </a:cxn>
                        <a:cxn ang="0">
                          <a:pos x="202" y="436"/>
                        </a:cxn>
                        <a:cxn ang="0">
                          <a:pos x="241" y="409"/>
                        </a:cxn>
                        <a:cxn ang="0">
                          <a:pos x="264" y="373"/>
                        </a:cxn>
                        <a:cxn ang="0">
                          <a:pos x="304" y="295"/>
                        </a:cxn>
                        <a:cxn ang="0">
                          <a:pos x="313" y="194"/>
                        </a:cxn>
                        <a:cxn ang="0">
                          <a:pos x="289" y="121"/>
                        </a:cxn>
                        <a:cxn ang="0">
                          <a:pos x="265" y="24"/>
                        </a:cxn>
                        <a:cxn ang="0">
                          <a:pos x="169" y="0"/>
                        </a:cxn>
                        <a:cxn ang="0">
                          <a:pos x="72" y="0"/>
                        </a:cxn>
                      </a:cxnLst>
                      <a:rect l="0" t="0" r="r" b="b"/>
                      <a:pathLst>
                        <a:path w="313" h="436">
                          <a:moveTo>
                            <a:pt x="72" y="0"/>
                          </a:moveTo>
                          <a:lnTo>
                            <a:pt x="24" y="48"/>
                          </a:lnTo>
                          <a:lnTo>
                            <a:pt x="0" y="121"/>
                          </a:lnTo>
                          <a:lnTo>
                            <a:pt x="12" y="151"/>
                          </a:lnTo>
                          <a:lnTo>
                            <a:pt x="0" y="194"/>
                          </a:lnTo>
                          <a:lnTo>
                            <a:pt x="24" y="291"/>
                          </a:lnTo>
                          <a:lnTo>
                            <a:pt x="63" y="370"/>
                          </a:lnTo>
                          <a:lnTo>
                            <a:pt x="96" y="409"/>
                          </a:lnTo>
                          <a:lnTo>
                            <a:pt x="133" y="436"/>
                          </a:lnTo>
                          <a:lnTo>
                            <a:pt x="202" y="436"/>
                          </a:lnTo>
                          <a:lnTo>
                            <a:pt x="241" y="409"/>
                          </a:lnTo>
                          <a:lnTo>
                            <a:pt x="264" y="373"/>
                          </a:lnTo>
                          <a:lnTo>
                            <a:pt x="304" y="295"/>
                          </a:lnTo>
                          <a:lnTo>
                            <a:pt x="313" y="194"/>
                          </a:lnTo>
                          <a:lnTo>
                            <a:pt x="289" y="121"/>
                          </a:lnTo>
                          <a:lnTo>
                            <a:pt x="265" y="24"/>
                          </a:lnTo>
                          <a:lnTo>
                            <a:pt x="169" y="0"/>
                          </a:lnTo>
                          <a:lnTo>
                            <a:pt x="72"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grpSp>
                  <p:nvGrpSpPr>
                    <p:cNvPr id="270" name="Group 174"/>
                    <p:cNvGrpSpPr>
                      <a:grpSpLocks/>
                    </p:cNvGrpSpPr>
                    <p:nvPr/>
                  </p:nvGrpSpPr>
                  <p:grpSpPr bwMode="auto">
                    <a:xfrm>
                      <a:off x="3248" y="1488"/>
                      <a:ext cx="267" cy="246"/>
                      <a:chOff x="3248" y="1488"/>
                      <a:chExt cx="267" cy="246"/>
                    </a:xfrm>
                  </p:grpSpPr>
                  <p:sp>
                    <p:nvSpPr>
                      <p:cNvPr id="271" name="Freeform 175"/>
                      <p:cNvSpPr>
                        <a:spLocks/>
                      </p:cNvSpPr>
                      <p:nvPr/>
                    </p:nvSpPr>
                    <p:spPr bwMode="auto">
                      <a:xfrm>
                        <a:off x="3401" y="1503"/>
                        <a:ext cx="27" cy="76"/>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272" name="Group 176"/>
                      <p:cNvGrpSpPr>
                        <a:grpSpLocks/>
                      </p:cNvGrpSpPr>
                      <p:nvPr/>
                    </p:nvGrpSpPr>
                    <p:grpSpPr bwMode="auto">
                      <a:xfrm>
                        <a:off x="3323" y="1672"/>
                        <a:ext cx="130" cy="62"/>
                        <a:chOff x="3323" y="1672"/>
                        <a:chExt cx="130" cy="62"/>
                      </a:xfrm>
                    </p:grpSpPr>
                    <p:sp>
                      <p:nvSpPr>
                        <p:cNvPr id="282" name="Freeform 177"/>
                        <p:cNvSpPr>
                          <a:spLocks/>
                        </p:cNvSpPr>
                        <p:nvPr/>
                      </p:nvSpPr>
                      <p:spPr bwMode="auto">
                        <a:xfrm>
                          <a:off x="3323" y="1672"/>
                          <a:ext cx="130" cy="62"/>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3300"/>
                        </a:solidFill>
                        <a:ln w="6350" cap="flat" cmpd="sng">
                          <a:solidFill>
                            <a:srgbClr val="000000"/>
                          </a:solidFill>
                          <a:prstDash val="solid"/>
                          <a:round/>
                          <a:headEnd/>
                          <a:tailEnd/>
                        </a:ln>
                        <a:effectLst/>
                      </p:spPr>
                      <p:txBody>
                        <a:bodyPr wrap="none" anchor="ctr"/>
                        <a:lstStyle/>
                        <a:p>
                          <a:endParaRPr lang="ru-RU"/>
                        </a:p>
                      </p:txBody>
                    </p:sp>
                    <p:sp>
                      <p:nvSpPr>
                        <p:cNvPr id="283" name="Freeform 178"/>
                        <p:cNvSpPr>
                          <a:spLocks/>
                        </p:cNvSpPr>
                        <p:nvPr/>
                      </p:nvSpPr>
                      <p:spPr bwMode="auto">
                        <a:xfrm>
                          <a:off x="3324" y="1683"/>
                          <a:ext cx="126" cy="33"/>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273" name="Freeform 179"/>
                      <p:cNvSpPr>
                        <a:spLocks/>
                      </p:cNvSpPr>
                      <p:nvPr/>
                    </p:nvSpPr>
                    <p:spPr bwMode="auto">
                      <a:xfrm>
                        <a:off x="3367" y="1637"/>
                        <a:ext cx="41"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274" name="Group 180"/>
                      <p:cNvGrpSpPr>
                        <a:grpSpLocks/>
                      </p:cNvGrpSpPr>
                      <p:nvPr/>
                    </p:nvGrpSpPr>
                    <p:grpSpPr bwMode="auto">
                      <a:xfrm>
                        <a:off x="3268" y="1531"/>
                        <a:ext cx="81" cy="30"/>
                        <a:chOff x="3272" y="1527"/>
                        <a:chExt cx="81" cy="30"/>
                      </a:xfrm>
                    </p:grpSpPr>
                    <p:sp>
                      <p:nvSpPr>
                        <p:cNvPr id="280" name="Freeform 181"/>
                        <p:cNvSpPr>
                          <a:spLocks noChangeAspect="1"/>
                        </p:cNvSpPr>
                        <p:nvPr/>
                      </p:nvSpPr>
                      <p:spPr bwMode="auto">
                        <a:xfrm flipH="1">
                          <a:off x="3272"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281" name="Line 182"/>
                        <p:cNvSpPr>
                          <a:spLocks noChangeShapeType="1"/>
                        </p:cNvSpPr>
                        <p:nvPr/>
                      </p:nvSpPr>
                      <p:spPr bwMode="auto">
                        <a:xfrm flipH="1" flipV="1">
                          <a:off x="3285" y="1553"/>
                          <a:ext cx="48" cy="4"/>
                        </a:xfrm>
                        <a:prstGeom prst="line">
                          <a:avLst/>
                        </a:prstGeom>
                        <a:noFill/>
                        <a:ln w="6350">
                          <a:solidFill>
                            <a:srgbClr val="000000"/>
                          </a:solidFill>
                          <a:round/>
                          <a:headEnd/>
                          <a:tailEnd/>
                        </a:ln>
                        <a:effectLst/>
                      </p:spPr>
                      <p:txBody>
                        <a:bodyPr wrap="none" anchor="ctr"/>
                        <a:lstStyle/>
                        <a:p>
                          <a:endParaRPr lang="ru-RU"/>
                        </a:p>
                      </p:txBody>
                    </p:sp>
                  </p:grpSp>
                  <p:grpSp>
                    <p:nvGrpSpPr>
                      <p:cNvPr id="275" name="Group 183"/>
                      <p:cNvGrpSpPr>
                        <a:grpSpLocks/>
                      </p:cNvGrpSpPr>
                      <p:nvPr/>
                    </p:nvGrpSpPr>
                    <p:grpSpPr bwMode="auto">
                      <a:xfrm>
                        <a:off x="3417" y="1531"/>
                        <a:ext cx="81" cy="31"/>
                        <a:chOff x="3411" y="1527"/>
                        <a:chExt cx="81" cy="31"/>
                      </a:xfrm>
                    </p:grpSpPr>
                    <p:sp>
                      <p:nvSpPr>
                        <p:cNvPr id="278" name="Freeform 184"/>
                        <p:cNvSpPr>
                          <a:spLocks noChangeAspect="1"/>
                        </p:cNvSpPr>
                        <p:nvPr/>
                      </p:nvSpPr>
                      <p:spPr bwMode="auto">
                        <a:xfrm>
                          <a:off x="3411"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279" name="Line 185"/>
                        <p:cNvSpPr>
                          <a:spLocks noChangeShapeType="1"/>
                        </p:cNvSpPr>
                        <p:nvPr/>
                      </p:nvSpPr>
                      <p:spPr bwMode="auto">
                        <a:xfrm flipV="1">
                          <a:off x="3434" y="1551"/>
                          <a:ext cx="42" cy="7"/>
                        </a:xfrm>
                        <a:prstGeom prst="line">
                          <a:avLst/>
                        </a:prstGeom>
                        <a:noFill/>
                        <a:ln w="6350">
                          <a:solidFill>
                            <a:srgbClr val="000000"/>
                          </a:solidFill>
                          <a:round/>
                          <a:headEnd/>
                          <a:tailEnd/>
                        </a:ln>
                        <a:effectLst/>
                      </p:spPr>
                      <p:txBody>
                        <a:bodyPr wrap="none" anchor="ctr"/>
                        <a:lstStyle/>
                        <a:p>
                          <a:endParaRPr lang="ru-RU"/>
                        </a:p>
                      </p:txBody>
                    </p:sp>
                  </p:grpSp>
                  <p:sp>
                    <p:nvSpPr>
                      <p:cNvPr id="276" name="Freeform 186"/>
                      <p:cNvSpPr>
                        <a:spLocks/>
                      </p:cNvSpPr>
                      <p:nvPr/>
                    </p:nvSpPr>
                    <p:spPr bwMode="auto">
                      <a:xfrm>
                        <a:off x="3248"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sp>
                    <p:nvSpPr>
                      <p:cNvPr id="277" name="Freeform 187"/>
                      <p:cNvSpPr>
                        <a:spLocks/>
                      </p:cNvSpPr>
                      <p:nvPr/>
                    </p:nvSpPr>
                    <p:spPr bwMode="auto">
                      <a:xfrm flipH="1">
                        <a:off x="3397"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grpSp>
              </p:grpSp>
              <p:grpSp>
                <p:nvGrpSpPr>
                  <p:cNvPr id="246" name="Group 188"/>
                  <p:cNvGrpSpPr>
                    <a:grpSpLocks/>
                  </p:cNvGrpSpPr>
                  <p:nvPr/>
                </p:nvGrpSpPr>
                <p:grpSpPr bwMode="auto">
                  <a:xfrm>
                    <a:off x="3046" y="1189"/>
                    <a:ext cx="706" cy="609"/>
                    <a:chOff x="3046" y="1189"/>
                    <a:chExt cx="706" cy="609"/>
                  </a:xfrm>
                </p:grpSpPr>
                <p:sp>
                  <p:nvSpPr>
                    <p:cNvPr id="247" name="Freeform 189"/>
                    <p:cNvSpPr>
                      <a:spLocks/>
                    </p:cNvSpPr>
                    <p:nvPr/>
                  </p:nvSpPr>
                  <p:spPr bwMode="auto">
                    <a:xfrm>
                      <a:off x="3338" y="1339"/>
                      <a:ext cx="180" cy="176"/>
                    </a:xfrm>
                    <a:custGeom>
                      <a:avLst/>
                      <a:gdLst/>
                      <a:ahLst/>
                      <a:cxnLst>
                        <a:cxn ang="0">
                          <a:pos x="0" y="0"/>
                        </a:cxn>
                        <a:cxn ang="0">
                          <a:pos x="3" y="51"/>
                        </a:cxn>
                        <a:cxn ang="0">
                          <a:pos x="20" y="103"/>
                        </a:cxn>
                        <a:cxn ang="0">
                          <a:pos x="48" y="147"/>
                        </a:cxn>
                        <a:cxn ang="0">
                          <a:pos x="92" y="176"/>
                        </a:cxn>
                        <a:cxn ang="0">
                          <a:pos x="68" y="103"/>
                        </a:cxn>
                        <a:cxn ang="0">
                          <a:pos x="117" y="152"/>
                        </a:cxn>
                        <a:cxn ang="0">
                          <a:pos x="165" y="176"/>
                        </a:cxn>
                        <a:cxn ang="0">
                          <a:pos x="121" y="120"/>
                        </a:cxn>
                        <a:cxn ang="0">
                          <a:pos x="103" y="79"/>
                        </a:cxn>
                        <a:cxn ang="0">
                          <a:pos x="180" y="137"/>
                        </a:cxn>
                        <a:cxn ang="0">
                          <a:pos x="139" y="71"/>
                        </a:cxn>
                        <a:cxn ang="0">
                          <a:pos x="150" y="28"/>
                        </a:cxn>
                        <a:cxn ang="0">
                          <a:pos x="112" y="17"/>
                        </a:cxn>
                        <a:cxn ang="0">
                          <a:pos x="20" y="7"/>
                        </a:cxn>
                      </a:cxnLst>
                      <a:rect l="0" t="0" r="r" b="b"/>
                      <a:pathLst>
                        <a:path w="180" h="176">
                          <a:moveTo>
                            <a:pt x="0" y="0"/>
                          </a:moveTo>
                          <a:lnTo>
                            <a:pt x="3" y="51"/>
                          </a:lnTo>
                          <a:lnTo>
                            <a:pt x="20" y="103"/>
                          </a:lnTo>
                          <a:lnTo>
                            <a:pt x="48" y="147"/>
                          </a:lnTo>
                          <a:lnTo>
                            <a:pt x="92" y="176"/>
                          </a:lnTo>
                          <a:lnTo>
                            <a:pt x="68" y="103"/>
                          </a:lnTo>
                          <a:lnTo>
                            <a:pt x="117" y="152"/>
                          </a:lnTo>
                          <a:lnTo>
                            <a:pt x="165" y="176"/>
                          </a:lnTo>
                          <a:lnTo>
                            <a:pt x="121" y="120"/>
                          </a:lnTo>
                          <a:lnTo>
                            <a:pt x="103" y="79"/>
                          </a:lnTo>
                          <a:lnTo>
                            <a:pt x="180" y="137"/>
                          </a:lnTo>
                          <a:lnTo>
                            <a:pt x="139" y="71"/>
                          </a:lnTo>
                          <a:lnTo>
                            <a:pt x="150" y="28"/>
                          </a:lnTo>
                          <a:lnTo>
                            <a:pt x="112" y="17"/>
                          </a:lnTo>
                          <a:lnTo>
                            <a:pt x="20" y="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248" name="Group 190"/>
                    <p:cNvGrpSpPr>
                      <a:grpSpLocks/>
                    </p:cNvGrpSpPr>
                    <p:nvPr/>
                  </p:nvGrpSpPr>
                  <p:grpSpPr bwMode="auto">
                    <a:xfrm>
                      <a:off x="3046" y="1189"/>
                      <a:ext cx="706" cy="609"/>
                      <a:chOff x="3046" y="1189"/>
                      <a:chExt cx="706" cy="609"/>
                    </a:xfrm>
                  </p:grpSpPr>
                  <p:sp>
                    <p:nvSpPr>
                      <p:cNvPr id="249" name="Freeform 191"/>
                      <p:cNvSpPr>
                        <a:spLocks/>
                      </p:cNvSpPr>
                      <p:nvPr/>
                    </p:nvSpPr>
                    <p:spPr bwMode="auto">
                      <a:xfrm>
                        <a:off x="3616" y="160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0" name="Freeform 192"/>
                      <p:cNvSpPr>
                        <a:spLocks/>
                      </p:cNvSpPr>
                      <p:nvPr/>
                    </p:nvSpPr>
                    <p:spPr bwMode="auto">
                      <a:xfrm>
                        <a:off x="3622" y="1457"/>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1" name="Freeform 193"/>
                      <p:cNvSpPr>
                        <a:spLocks/>
                      </p:cNvSpPr>
                      <p:nvPr/>
                    </p:nvSpPr>
                    <p:spPr bwMode="auto">
                      <a:xfrm rot="6553">
                        <a:off x="3516" y="1253"/>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2" name="Freeform 194"/>
                      <p:cNvSpPr>
                        <a:spLocks/>
                      </p:cNvSpPr>
                      <p:nvPr/>
                    </p:nvSpPr>
                    <p:spPr bwMode="auto">
                      <a:xfrm>
                        <a:off x="3420" y="1209"/>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3" name="Freeform 195"/>
                      <p:cNvSpPr>
                        <a:spLocks/>
                      </p:cNvSpPr>
                      <p:nvPr/>
                    </p:nvSpPr>
                    <p:spPr bwMode="auto">
                      <a:xfrm>
                        <a:off x="3186" y="1207"/>
                        <a:ext cx="123" cy="37"/>
                      </a:xfrm>
                      <a:custGeom>
                        <a:avLst/>
                        <a:gdLst/>
                        <a:ahLst/>
                        <a:cxnLst>
                          <a:cxn ang="0">
                            <a:pos x="96" y="31"/>
                          </a:cxn>
                          <a:cxn ang="0">
                            <a:pos x="72" y="9"/>
                          </a:cxn>
                          <a:cxn ang="0">
                            <a:pos x="51" y="0"/>
                          </a:cxn>
                          <a:cxn ang="0">
                            <a:pos x="19" y="1"/>
                          </a:cxn>
                          <a:cxn ang="0">
                            <a:pos x="0" y="12"/>
                          </a:cxn>
                          <a:cxn ang="0">
                            <a:pos x="23" y="9"/>
                          </a:cxn>
                          <a:cxn ang="0">
                            <a:pos x="42" y="13"/>
                          </a:cxn>
                          <a:cxn ang="0">
                            <a:pos x="60" y="37"/>
                          </a:cxn>
                          <a:cxn ang="0">
                            <a:pos x="96" y="31"/>
                          </a:cxn>
                        </a:cxnLst>
                        <a:rect l="0" t="0" r="r" b="b"/>
                        <a:pathLst>
                          <a:path w="96" h="37">
                            <a:moveTo>
                              <a:pt x="96" y="31"/>
                            </a:moveTo>
                            <a:lnTo>
                              <a:pt x="72" y="9"/>
                            </a:lnTo>
                            <a:lnTo>
                              <a:pt x="51" y="0"/>
                            </a:lnTo>
                            <a:lnTo>
                              <a:pt x="19" y="1"/>
                            </a:lnTo>
                            <a:lnTo>
                              <a:pt x="0" y="12"/>
                            </a:lnTo>
                            <a:lnTo>
                              <a:pt x="23" y="9"/>
                            </a:lnTo>
                            <a:lnTo>
                              <a:pt x="42" y="13"/>
                            </a:lnTo>
                            <a:lnTo>
                              <a:pt x="60" y="37"/>
                            </a:lnTo>
                            <a:lnTo>
                              <a:pt x="96" y="31"/>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4" name="Freeform 196"/>
                      <p:cNvSpPr>
                        <a:spLocks/>
                      </p:cNvSpPr>
                      <p:nvPr/>
                    </p:nvSpPr>
                    <p:spPr bwMode="auto">
                      <a:xfrm>
                        <a:off x="3362" y="1190"/>
                        <a:ext cx="98" cy="47"/>
                      </a:xfrm>
                      <a:custGeom>
                        <a:avLst/>
                        <a:gdLst/>
                        <a:ahLst/>
                        <a:cxnLst>
                          <a:cxn ang="0">
                            <a:pos x="0" y="47"/>
                          </a:cxn>
                          <a:cxn ang="0">
                            <a:pos x="19" y="15"/>
                          </a:cxn>
                          <a:cxn ang="0">
                            <a:pos x="49" y="0"/>
                          </a:cxn>
                          <a:cxn ang="0">
                            <a:pos x="73" y="0"/>
                          </a:cxn>
                          <a:cxn ang="0">
                            <a:pos x="98" y="24"/>
                          </a:cxn>
                          <a:cxn ang="0">
                            <a:pos x="70" y="12"/>
                          </a:cxn>
                          <a:cxn ang="0">
                            <a:pos x="48" y="15"/>
                          </a:cxn>
                          <a:cxn ang="0">
                            <a:pos x="31" y="30"/>
                          </a:cxn>
                          <a:cxn ang="0">
                            <a:pos x="24" y="47"/>
                          </a:cxn>
                          <a:cxn ang="0">
                            <a:pos x="0" y="47"/>
                          </a:cxn>
                        </a:cxnLst>
                        <a:rect l="0" t="0" r="r" b="b"/>
                        <a:pathLst>
                          <a:path w="98" h="47">
                            <a:moveTo>
                              <a:pt x="0" y="47"/>
                            </a:moveTo>
                            <a:lnTo>
                              <a:pt x="19" y="15"/>
                            </a:lnTo>
                            <a:lnTo>
                              <a:pt x="49" y="0"/>
                            </a:lnTo>
                            <a:lnTo>
                              <a:pt x="73" y="0"/>
                            </a:lnTo>
                            <a:lnTo>
                              <a:pt x="98" y="24"/>
                            </a:lnTo>
                            <a:lnTo>
                              <a:pt x="70" y="12"/>
                            </a:lnTo>
                            <a:lnTo>
                              <a:pt x="48" y="15"/>
                            </a:lnTo>
                            <a:lnTo>
                              <a:pt x="31" y="30"/>
                            </a:lnTo>
                            <a:lnTo>
                              <a:pt x="24" y="47"/>
                            </a:lnTo>
                            <a:lnTo>
                              <a:pt x="0" y="4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5" name="Freeform 197"/>
                      <p:cNvSpPr>
                        <a:spLocks/>
                      </p:cNvSpPr>
                      <p:nvPr/>
                    </p:nvSpPr>
                    <p:spPr bwMode="auto">
                      <a:xfrm>
                        <a:off x="3634" y="1582"/>
                        <a:ext cx="73" cy="39"/>
                      </a:xfrm>
                      <a:custGeom>
                        <a:avLst/>
                        <a:gdLst/>
                        <a:ahLst/>
                        <a:cxnLst>
                          <a:cxn ang="0">
                            <a:pos x="0" y="17"/>
                          </a:cxn>
                          <a:cxn ang="0">
                            <a:pos x="19" y="3"/>
                          </a:cxn>
                          <a:cxn ang="0">
                            <a:pos x="47" y="0"/>
                          </a:cxn>
                          <a:cxn ang="0">
                            <a:pos x="65" y="17"/>
                          </a:cxn>
                          <a:cxn ang="0">
                            <a:pos x="73" y="39"/>
                          </a:cxn>
                          <a:cxn ang="0">
                            <a:pos x="49" y="17"/>
                          </a:cxn>
                          <a:cxn ang="0">
                            <a:pos x="24" y="17"/>
                          </a:cxn>
                          <a:cxn ang="0">
                            <a:pos x="0" y="39"/>
                          </a:cxn>
                          <a:cxn ang="0">
                            <a:pos x="0" y="17"/>
                          </a:cxn>
                        </a:cxnLst>
                        <a:rect l="0" t="0" r="r" b="b"/>
                        <a:pathLst>
                          <a:path w="73" h="39">
                            <a:moveTo>
                              <a:pt x="0" y="17"/>
                            </a:moveTo>
                            <a:lnTo>
                              <a:pt x="19" y="3"/>
                            </a:lnTo>
                            <a:lnTo>
                              <a:pt x="47" y="0"/>
                            </a:lnTo>
                            <a:lnTo>
                              <a:pt x="65" y="17"/>
                            </a:lnTo>
                            <a:lnTo>
                              <a:pt x="73" y="39"/>
                            </a:lnTo>
                            <a:lnTo>
                              <a:pt x="49" y="17"/>
                            </a:lnTo>
                            <a:lnTo>
                              <a:pt x="24" y="17"/>
                            </a:lnTo>
                            <a:lnTo>
                              <a:pt x="0" y="39"/>
                            </a:lnTo>
                            <a:lnTo>
                              <a:pt x="0" y="1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6" name="Freeform 198"/>
                      <p:cNvSpPr>
                        <a:spLocks/>
                      </p:cNvSpPr>
                      <p:nvPr/>
                    </p:nvSpPr>
                    <p:spPr bwMode="auto">
                      <a:xfrm>
                        <a:off x="3529" y="1325"/>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7" name="Freeform 199"/>
                      <p:cNvSpPr>
                        <a:spLocks/>
                      </p:cNvSpPr>
                      <p:nvPr/>
                    </p:nvSpPr>
                    <p:spPr bwMode="auto">
                      <a:xfrm>
                        <a:off x="3610" y="1547"/>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8" name="Freeform 200"/>
                      <p:cNvSpPr>
                        <a:spLocks/>
                      </p:cNvSpPr>
                      <p:nvPr/>
                    </p:nvSpPr>
                    <p:spPr bwMode="auto">
                      <a:xfrm>
                        <a:off x="3640" y="166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59" name="Freeform 201"/>
                      <p:cNvSpPr>
                        <a:spLocks/>
                      </p:cNvSpPr>
                      <p:nvPr/>
                    </p:nvSpPr>
                    <p:spPr bwMode="auto">
                      <a:xfrm>
                        <a:off x="3108" y="1315"/>
                        <a:ext cx="106" cy="57"/>
                      </a:xfrm>
                      <a:custGeom>
                        <a:avLst/>
                        <a:gdLst/>
                        <a:ahLst/>
                        <a:cxnLst>
                          <a:cxn ang="0">
                            <a:pos x="106" y="17"/>
                          </a:cxn>
                          <a:cxn ang="0">
                            <a:pos x="80" y="7"/>
                          </a:cxn>
                          <a:cxn ang="0">
                            <a:pos x="49" y="0"/>
                          </a:cxn>
                          <a:cxn ang="0">
                            <a:pos x="20" y="11"/>
                          </a:cxn>
                          <a:cxn ang="0">
                            <a:pos x="0" y="47"/>
                          </a:cxn>
                          <a:cxn ang="0">
                            <a:pos x="20" y="32"/>
                          </a:cxn>
                          <a:cxn ang="0">
                            <a:pos x="29" y="25"/>
                          </a:cxn>
                          <a:cxn ang="0">
                            <a:pos x="52" y="24"/>
                          </a:cxn>
                          <a:cxn ang="0">
                            <a:pos x="73" y="30"/>
                          </a:cxn>
                          <a:cxn ang="0">
                            <a:pos x="100" y="57"/>
                          </a:cxn>
                        </a:cxnLst>
                        <a:rect l="0" t="0" r="r" b="b"/>
                        <a:pathLst>
                          <a:path w="106" h="57">
                            <a:moveTo>
                              <a:pt x="106" y="17"/>
                            </a:moveTo>
                            <a:lnTo>
                              <a:pt x="80" y="7"/>
                            </a:lnTo>
                            <a:lnTo>
                              <a:pt x="49" y="0"/>
                            </a:lnTo>
                            <a:lnTo>
                              <a:pt x="20" y="11"/>
                            </a:lnTo>
                            <a:lnTo>
                              <a:pt x="0" y="47"/>
                            </a:lnTo>
                            <a:lnTo>
                              <a:pt x="20" y="32"/>
                            </a:lnTo>
                            <a:lnTo>
                              <a:pt x="29" y="25"/>
                            </a:lnTo>
                            <a:lnTo>
                              <a:pt x="52" y="24"/>
                            </a:lnTo>
                            <a:lnTo>
                              <a:pt x="73" y="30"/>
                            </a:lnTo>
                            <a:lnTo>
                              <a:pt x="100" y="5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60" name="Freeform 202"/>
                      <p:cNvSpPr>
                        <a:spLocks/>
                      </p:cNvSpPr>
                      <p:nvPr/>
                    </p:nvSpPr>
                    <p:spPr bwMode="auto">
                      <a:xfrm rot="21593447" flipH="1">
                        <a:off x="3146" y="1245"/>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61" name="Freeform 203"/>
                      <p:cNvSpPr>
                        <a:spLocks/>
                      </p:cNvSpPr>
                      <p:nvPr/>
                    </p:nvSpPr>
                    <p:spPr bwMode="auto">
                      <a:xfrm>
                        <a:off x="3561" y="1367"/>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62" name="Freeform 204"/>
                      <p:cNvSpPr>
                        <a:spLocks/>
                      </p:cNvSpPr>
                      <p:nvPr/>
                    </p:nvSpPr>
                    <p:spPr bwMode="auto">
                      <a:xfrm flipH="1">
                        <a:off x="3079" y="135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63" name="Freeform 205"/>
                      <p:cNvSpPr>
                        <a:spLocks/>
                      </p:cNvSpPr>
                      <p:nvPr/>
                    </p:nvSpPr>
                    <p:spPr bwMode="auto">
                      <a:xfrm flipH="1">
                        <a:off x="3070" y="1430"/>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64" name="Freeform 206"/>
                      <p:cNvSpPr>
                        <a:spLocks/>
                      </p:cNvSpPr>
                      <p:nvPr/>
                    </p:nvSpPr>
                    <p:spPr bwMode="auto">
                      <a:xfrm>
                        <a:off x="3262" y="1189"/>
                        <a:ext cx="50" cy="59"/>
                      </a:xfrm>
                      <a:custGeom>
                        <a:avLst/>
                        <a:gdLst/>
                        <a:ahLst/>
                        <a:cxnLst>
                          <a:cxn ang="0">
                            <a:pos x="76" y="66"/>
                          </a:cxn>
                          <a:cxn ang="0">
                            <a:pos x="72" y="53"/>
                          </a:cxn>
                          <a:cxn ang="0">
                            <a:pos x="70" y="48"/>
                          </a:cxn>
                          <a:cxn ang="0">
                            <a:pos x="37" y="14"/>
                          </a:cxn>
                          <a:cxn ang="0">
                            <a:pos x="0" y="0"/>
                          </a:cxn>
                        </a:cxnLst>
                        <a:rect l="0" t="0" r="r" b="b"/>
                        <a:pathLst>
                          <a:path w="77" h="66">
                            <a:moveTo>
                              <a:pt x="76" y="66"/>
                            </a:moveTo>
                            <a:cubicBezTo>
                              <a:pt x="74" y="50"/>
                              <a:pt x="77" y="62"/>
                              <a:pt x="72" y="53"/>
                            </a:cubicBezTo>
                            <a:cubicBezTo>
                              <a:pt x="71" y="51"/>
                              <a:pt x="70" y="48"/>
                              <a:pt x="70" y="48"/>
                            </a:cubicBezTo>
                            <a:lnTo>
                              <a:pt x="37" y="14"/>
                            </a:lnTo>
                            <a:lnTo>
                              <a:pt x="0" y="0"/>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sp>
                    <p:nvSpPr>
                      <p:cNvPr id="265" name="Freeform 207"/>
                      <p:cNvSpPr>
                        <a:spLocks/>
                      </p:cNvSpPr>
                      <p:nvPr/>
                    </p:nvSpPr>
                    <p:spPr bwMode="auto">
                      <a:xfrm flipH="1">
                        <a:off x="3070" y="1464"/>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66" name="Freeform 208"/>
                      <p:cNvSpPr>
                        <a:spLocks/>
                      </p:cNvSpPr>
                      <p:nvPr/>
                    </p:nvSpPr>
                    <p:spPr bwMode="auto">
                      <a:xfrm flipH="1">
                        <a:off x="3057" y="1523"/>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67" name="Freeform 209"/>
                      <p:cNvSpPr>
                        <a:spLocks/>
                      </p:cNvSpPr>
                      <p:nvPr/>
                    </p:nvSpPr>
                    <p:spPr bwMode="auto">
                      <a:xfrm flipH="1">
                        <a:off x="3046" y="1622"/>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68" name="Freeform 210"/>
                      <p:cNvSpPr>
                        <a:spLocks/>
                      </p:cNvSpPr>
                      <p:nvPr/>
                    </p:nvSpPr>
                    <p:spPr bwMode="auto">
                      <a:xfrm>
                        <a:off x="3054" y="1750"/>
                        <a:ext cx="47" cy="48"/>
                      </a:xfrm>
                      <a:custGeom>
                        <a:avLst/>
                        <a:gdLst/>
                        <a:ahLst/>
                        <a:cxnLst>
                          <a:cxn ang="0">
                            <a:pos x="47" y="0"/>
                          </a:cxn>
                          <a:cxn ang="0">
                            <a:pos x="15" y="18"/>
                          </a:cxn>
                          <a:cxn ang="0">
                            <a:pos x="3" y="35"/>
                          </a:cxn>
                          <a:cxn ang="0">
                            <a:pos x="0" y="48"/>
                          </a:cxn>
                        </a:cxnLst>
                        <a:rect l="0" t="0" r="r" b="b"/>
                        <a:pathLst>
                          <a:path w="47" h="48">
                            <a:moveTo>
                              <a:pt x="47" y="0"/>
                            </a:moveTo>
                            <a:lnTo>
                              <a:pt x="15" y="18"/>
                            </a:lnTo>
                            <a:lnTo>
                              <a:pt x="3" y="35"/>
                            </a:lnTo>
                            <a:lnTo>
                              <a:pt x="0" y="48"/>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grpSp>
              </p:grpSp>
            </p:grpSp>
          </p:grpSp>
        </p:grpSp>
        <p:grpSp>
          <p:nvGrpSpPr>
            <p:cNvPr id="160" name="Group 211"/>
            <p:cNvGrpSpPr>
              <a:grpSpLocks/>
            </p:cNvGrpSpPr>
            <p:nvPr/>
          </p:nvGrpSpPr>
          <p:grpSpPr bwMode="auto">
            <a:xfrm>
              <a:off x="4486" y="2647"/>
              <a:ext cx="863" cy="569"/>
              <a:chOff x="3280" y="2647"/>
              <a:chExt cx="863" cy="569"/>
            </a:xfrm>
          </p:grpSpPr>
          <p:grpSp>
            <p:nvGrpSpPr>
              <p:cNvPr id="172" name="Group 212"/>
              <p:cNvGrpSpPr>
                <a:grpSpLocks/>
              </p:cNvGrpSpPr>
              <p:nvPr/>
            </p:nvGrpSpPr>
            <p:grpSpPr bwMode="auto">
              <a:xfrm>
                <a:off x="3280" y="2865"/>
                <a:ext cx="863" cy="351"/>
                <a:chOff x="3253" y="2867"/>
                <a:chExt cx="936" cy="351"/>
              </a:xfrm>
            </p:grpSpPr>
            <p:sp>
              <p:nvSpPr>
                <p:cNvPr id="237" name="Freeform 213"/>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238" name="Freeform 214"/>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239" name="Freeform 215"/>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73" name="Group 216"/>
              <p:cNvGrpSpPr>
                <a:grpSpLocks/>
              </p:cNvGrpSpPr>
              <p:nvPr/>
            </p:nvGrpSpPr>
            <p:grpSpPr bwMode="auto">
              <a:xfrm>
                <a:off x="3338" y="2915"/>
                <a:ext cx="494" cy="217"/>
                <a:chOff x="1049" y="1977"/>
                <a:chExt cx="1136" cy="495"/>
              </a:xfrm>
            </p:grpSpPr>
            <p:grpSp>
              <p:nvGrpSpPr>
                <p:cNvPr id="202" name="Group 217"/>
                <p:cNvGrpSpPr>
                  <a:grpSpLocks/>
                </p:cNvGrpSpPr>
                <p:nvPr/>
              </p:nvGrpSpPr>
              <p:grpSpPr bwMode="auto">
                <a:xfrm>
                  <a:off x="1477" y="1977"/>
                  <a:ext cx="708" cy="274"/>
                  <a:chOff x="1477" y="1977"/>
                  <a:chExt cx="708" cy="274"/>
                </a:xfrm>
              </p:grpSpPr>
              <p:grpSp>
                <p:nvGrpSpPr>
                  <p:cNvPr id="213" name="Group 218"/>
                  <p:cNvGrpSpPr>
                    <a:grpSpLocks/>
                  </p:cNvGrpSpPr>
                  <p:nvPr/>
                </p:nvGrpSpPr>
                <p:grpSpPr bwMode="auto">
                  <a:xfrm>
                    <a:off x="1477" y="1977"/>
                    <a:ext cx="708" cy="274"/>
                    <a:chOff x="1477" y="1977"/>
                    <a:chExt cx="708" cy="274"/>
                  </a:xfrm>
                </p:grpSpPr>
                <p:sp>
                  <p:nvSpPr>
                    <p:cNvPr id="234" name="Freeform 219"/>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235" name="Freeform 220"/>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236" name="Freeform 221"/>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214" name="Group 222"/>
                  <p:cNvGrpSpPr>
                    <a:grpSpLocks/>
                  </p:cNvGrpSpPr>
                  <p:nvPr/>
                </p:nvGrpSpPr>
                <p:grpSpPr bwMode="auto">
                  <a:xfrm>
                    <a:off x="1557" y="2046"/>
                    <a:ext cx="307" cy="109"/>
                    <a:chOff x="1557" y="2046"/>
                    <a:chExt cx="307" cy="109"/>
                  </a:xfrm>
                </p:grpSpPr>
                <p:sp>
                  <p:nvSpPr>
                    <p:cNvPr id="225" name="Freeform 223"/>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226" name="Group 224"/>
                    <p:cNvGrpSpPr>
                      <a:grpSpLocks/>
                    </p:cNvGrpSpPr>
                    <p:nvPr/>
                  </p:nvGrpSpPr>
                  <p:grpSpPr bwMode="auto">
                    <a:xfrm>
                      <a:off x="1614" y="2056"/>
                      <a:ext cx="220" cy="88"/>
                      <a:chOff x="1614" y="2056"/>
                      <a:chExt cx="220" cy="88"/>
                    </a:xfrm>
                  </p:grpSpPr>
                  <p:sp>
                    <p:nvSpPr>
                      <p:cNvPr id="227" name="Line 225"/>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228" name="Line 226"/>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229" name="Line 227"/>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230" name="Line 228"/>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231" name="Line 229"/>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232" name="Line 230"/>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233" name="Line 231"/>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215" name="Group 232"/>
                  <p:cNvGrpSpPr>
                    <a:grpSpLocks/>
                  </p:cNvGrpSpPr>
                  <p:nvPr/>
                </p:nvGrpSpPr>
                <p:grpSpPr bwMode="auto">
                  <a:xfrm>
                    <a:off x="1830" y="1991"/>
                    <a:ext cx="313" cy="105"/>
                    <a:chOff x="1830" y="1991"/>
                    <a:chExt cx="313" cy="105"/>
                  </a:xfrm>
                </p:grpSpPr>
                <p:sp>
                  <p:nvSpPr>
                    <p:cNvPr id="216" name="Freeform 233"/>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217" name="Line 234"/>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218" name="Line 235"/>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219" name="Line 236"/>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220" name="Line 237"/>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221" name="Line 238"/>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222" name="Line 239"/>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223" name="Line 240"/>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224" name="Line 241"/>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203" name="Group 242"/>
                <p:cNvGrpSpPr>
                  <a:grpSpLocks/>
                </p:cNvGrpSpPr>
                <p:nvPr/>
              </p:nvGrpSpPr>
              <p:grpSpPr bwMode="auto">
                <a:xfrm>
                  <a:off x="1049" y="2118"/>
                  <a:ext cx="973" cy="354"/>
                  <a:chOff x="1049" y="2118"/>
                  <a:chExt cx="973" cy="354"/>
                </a:xfrm>
              </p:grpSpPr>
              <p:sp>
                <p:nvSpPr>
                  <p:cNvPr id="204" name="Freeform 243"/>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205" name="Freeform 244"/>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206" name="Group 245"/>
                  <p:cNvGrpSpPr>
                    <a:grpSpLocks/>
                  </p:cNvGrpSpPr>
                  <p:nvPr/>
                </p:nvGrpSpPr>
                <p:grpSpPr bwMode="auto">
                  <a:xfrm>
                    <a:off x="1190" y="2118"/>
                    <a:ext cx="266" cy="177"/>
                    <a:chOff x="1190" y="2118"/>
                    <a:chExt cx="266" cy="177"/>
                  </a:xfrm>
                </p:grpSpPr>
                <p:sp>
                  <p:nvSpPr>
                    <p:cNvPr id="208" name="Freeform 246"/>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209" name="Freeform 247"/>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210" name="Freeform 248"/>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211" name="Freeform 249"/>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212" name="Freeform 250"/>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207" name="Freeform 251"/>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174" name="Group 252"/>
              <p:cNvGrpSpPr>
                <a:grpSpLocks/>
              </p:cNvGrpSpPr>
              <p:nvPr/>
            </p:nvGrpSpPr>
            <p:grpSpPr bwMode="auto">
              <a:xfrm>
                <a:off x="3726" y="2647"/>
                <a:ext cx="385" cy="445"/>
                <a:chOff x="1763" y="872"/>
                <a:chExt cx="884" cy="1025"/>
              </a:xfrm>
            </p:grpSpPr>
            <p:grpSp>
              <p:nvGrpSpPr>
                <p:cNvPr id="175" name="Group 253"/>
                <p:cNvGrpSpPr>
                  <a:grpSpLocks/>
                </p:cNvGrpSpPr>
                <p:nvPr/>
              </p:nvGrpSpPr>
              <p:grpSpPr bwMode="auto">
                <a:xfrm>
                  <a:off x="1887" y="1609"/>
                  <a:ext cx="716" cy="288"/>
                  <a:chOff x="2067" y="2118"/>
                  <a:chExt cx="716" cy="288"/>
                </a:xfrm>
              </p:grpSpPr>
              <p:sp>
                <p:nvSpPr>
                  <p:cNvPr id="199" name="Freeform 254"/>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200" name="Freeform 255"/>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201" name="Freeform 256"/>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176" name="Freeform 257"/>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177" name="Group 258"/>
                <p:cNvGrpSpPr>
                  <a:grpSpLocks/>
                </p:cNvGrpSpPr>
                <p:nvPr/>
              </p:nvGrpSpPr>
              <p:grpSpPr bwMode="auto">
                <a:xfrm>
                  <a:off x="1763" y="872"/>
                  <a:ext cx="795" cy="851"/>
                  <a:chOff x="1943" y="1381"/>
                  <a:chExt cx="795" cy="851"/>
                </a:xfrm>
              </p:grpSpPr>
              <p:sp>
                <p:nvSpPr>
                  <p:cNvPr id="196" name="Freeform 259"/>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97" name="Freeform 260"/>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98" name="Freeform 261"/>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78" name="Group 262"/>
                <p:cNvGrpSpPr>
                  <a:grpSpLocks/>
                </p:cNvGrpSpPr>
                <p:nvPr/>
              </p:nvGrpSpPr>
              <p:grpSpPr bwMode="auto">
                <a:xfrm>
                  <a:off x="1983" y="1056"/>
                  <a:ext cx="664" cy="222"/>
                  <a:chOff x="2163" y="1565"/>
                  <a:chExt cx="664" cy="222"/>
                </a:xfrm>
              </p:grpSpPr>
              <p:sp>
                <p:nvSpPr>
                  <p:cNvPr id="191" name="Freeform 263"/>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92" name="Freeform 264"/>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93" name="Freeform 265"/>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94" name="Freeform 266"/>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95" name="Freeform 267"/>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79" name="Group 268"/>
                <p:cNvGrpSpPr>
                  <a:grpSpLocks/>
                </p:cNvGrpSpPr>
                <p:nvPr/>
              </p:nvGrpSpPr>
              <p:grpSpPr bwMode="auto">
                <a:xfrm>
                  <a:off x="1983" y="1145"/>
                  <a:ext cx="178" cy="597"/>
                  <a:chOff x="2163" y="1654"/>
                  <a:chExt cx="178" cy="597"/>
                </a:xfrm>
              </p:grpSpPr>
              <p:sp>
                <p:nvSpPr>
                  <p:cNvPr id="186" name="Freeform 269"/>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87" name="Freeform 270"/>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88" name="Freeform 271"/>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89" name="Freeform 272"/>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90" name="Freeform 273"/>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180" name="Freeform 274"/>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81" name="Freeform 275"/>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82" name="Freeform 276"/>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83" name="Freeform 277"/>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84" name="Line 278"/>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185" name="Line 279"/>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sp>
          <p:nvSpPr>
            <p:cNvPr id="161" name="Freeform 280"/>
            <p:cNvSpPr>
              <a:spLocks/>
            </p:cNvSpPr>
            <p:nvPr/>
          </p:nvSpPr>
          <p:spPr bwMode="auto">
            <a:xfrm>
              <a:off x="4591" y="2893"/>
              <a:ext cx="33" cy="64"/>
            </a:xfrm>
            <a:custGeom>
              <a:avLst/>
              <a:gdLst/>
              <a:ahLst/>
              <a:cxnLst>
                <a:cxn ang="0">
                  <a:pos x="10" y="182"/>
                </a:cxn>
                <a:cxn ang="0">
                  <a:pos x="38" y="166"/>
                </a:cxn>
                <a:cxn ang="0">
                  <a:pos x="70" y="136"/>
                </a:cxn>
                <a:cxn ang="0">
                  <a:pos x="94" y="38"/>
                </a:cxn>
                <a:cxn ang="0">
                  <a:pos x="92" y="0"/>
                </a:cxn>
                <a:cxn ang="0">
                  <a:pos x="56" y="10"/>
                </a:cxn>
                <a:cxn ang="0">
                  <a:pos x="28" y="40"/>
                </a:cxn>
                <a:cxn ang="0">
                  <a:pos x="2" y="90"/>
                </a:cxn>
                <a:cxn ang="0">
                  <a:pos x="0" y="140"/>
                </a:cxn>
                <a:cxn ang="0">
                  <a:pos x="0" y="172"/>
                </a:cxn>
              </a:cxnLst>
              <a:rect l="0" t="0" r="r" b="b"/>
              <a:pathLst>
                <a:path w="94" h="182">
                  <a:moveTo>
                    <a:pt x="10" y="182"/>
                  </a:moveTo>
                  <a:lnTo>
                    <a:pt x="38" y="166"/>
                  </a:lnTo>
                  <a:lnTo>
                    <a:pt x="70" y="136"/>
                  </a:lnTo>
                  <a:lnTo>
                    <a:pt x="94" y="38"/>
                  </a:lnTo>
                  <a:lnTo>
                    <a:pt x="92" y="0"/>
                  </a:lnTo>
                  <a:lnTo>
                    <a:pt x="56" y="10"/>
                  </a:lnTo>
                  <a:lnTo>
                    <a:pt x="28" y="40"/>
                  </a:lnTo>
                  <a:lnTo>
                    <a:pt x="2" y="90"/>
                  </a:lnTo>
                  <a:lnTo>
                    <a:pt x="0" y="140"/>
                  </a:lnTo>
                  <a:lnTo>
                    <a:pt x="0" y="172"/>
                  </a:lnTo>
                </a:path>
              </a:pathLst>
            </a:custGeom>
            <a:solidFill>
              <a:srgbClr val="0076A0"/>
            </a:solidFill>
            <a:ln w="6350" cap="rnd" cmpd="sng">
              <a:solidFill>
                <a:srgbClr val="000000"/>
              </a:solidFill>
              <a:prstDash val="solid"/>
              <a:round/>
              <a:headEnd type="none" w="med" len="med"/>
              <a:tailEnd type="none" w="med" len="med"/>
            </a:ln>
            <a:effectLst/>
          </p:spPr>
          <p:txBody>
            <a:bodyPr/>
            <a:lstStyle/>
            <a:p>
              <a:endParaRPr lang="ru-RU"/>
            </a:p>
          </p:txBody>
        </p:sp>
        <p:grpSp>
          <p:nvGrpSpPr>
            <p:cNvPr id="162" name="Group 281"/>
            <p:cNvGrpSpPr>
              <a:grpSpLocks/>
            </p:cNvGrpSpPr>
            <p:nvPr/>
          </p:nvGrpSpPr>
          <p:grpSpPr bwMode="auto">
            <a:xfrm rot="417199">
              <a:off x="4567" y="2874"/>
              <a:ext cx="173" cy="125"/>
              <a:chOff x="2437" y="2584"/>
              <a:chExt cx="483" cy="376"/>
            </a:xfrm>
          </p:grpSpPr>
          <p:sp>
            <p:nvSpPr>
              <p:cNvPr id="167" name="Freeform 282"/>
              <p:cNvSpPr>
                <a:spLocks/>
              </p:cNvSpPr>
              <p:nvPr/>
            </p:nvSpPr>
            <p:spPr bwMode="auto">
              <a:xfrm>
                <a:off x="2863" y="2766"/>
                <a:ext cx="42" cy="42"/>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168" name="Freeform 283"/>
              <p:cNvSpPr>
                <a:spLocks/>
              </p:cNvSpPr>
              <p:nvPr/>
            </p:nvSpPr>
            <p:spPr bwMode="auto">
              <a:xfrm>
                <a:off x="2437" y="2584"/>
                <a:ext cx="483" cy="376"/>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169" name="Freeform 284"/>
              <p:cNvSpPr>
                <a:spLocks/>
              </p:cNvSpPr>
              <p:nvPr/>
            </p:nvSpPr>
            <p:spPr bwMode="auto">
              <a:xfrm>
                <a:off x="2762" y="2808"/>
                <a:ext cx="20" cy="40"/>
              </a:xfrm>
              <a:custGeom>
                <a:avLst/>
                <a:gdLst/>
                <a:ahLst/>
                <a:cxnLst>
                  <a:cxn ang="0">
                    <a:pos x="22" y="44"/>
                  </a:cxn>
                  <a:cxn ang="0">
                    <a:pos x="0" y="0"/>
                  </a:cxn>
                </a:cxnLst>
                <a:rect l="0" t="0" r="r" b="b"/>
                <a:pathLst>
                  <a:path w="23" h="45">
                    <a:moveTo>
                      <a:pt x="22" y="44"/>
                    </a:moveTo>
                    <a:lnTo>
                      <a:pt x="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70" name="Line 285"/>
              <p:cNvSpPr>
                <a:spLocks noChangeShapeType="1"/>
              </p:cNvSpPr>
              <p:nvPr/>
            </p:nvSpPr>
            <p:spPr bwMode="auto">
              <a:xfrm flipH="1" flipV="1">
                <a:off x="2799" y="2797"/>
                <a:ext cx="27" cy="51"/>
              </a:xfrm>
              <a:prstGeom prst="line">
                <a:avLst/>
              </a:prstGeom>
              <a:noFill/>
              <a:ln w="6350">
                <a:solidFill>
                  <a:srgbClr val="000000"/>
                </a:solidFill>
                <a:round/>
                <a:headEnd/>
                <a:tailEnd/>
              </a:ln>
              <a:effectLst/>
            </p:spPr>
            <p:txBody>
              <a:bodyPr wrap="none" anchor="ctr"/>
              <a:lstStyle/>
              <a:p>
                <a:endParaRPr lang="ru-RU"/>
              </a:p>
            </p:txBody>
          </p:sp>
          <p:sp>
            <p:nvSpPr>
              <p:cNvPr id="171" name="Line 286"/>
              <p:cNvSpPr>
                <a:spLocks noChangeShapeType="1"/>
              </p:cNvSpPr>
              <p:nvPr/>
            </p:nvSpPr>
            <p:spPr bwMode="auto">
              <a:xfrm flipH="1" flipV="1">
                <a:off x="2837" y="2804"/>
                <a:ext cx="28" cy="50"/>
              </a:xfrm>
              <a:prstGeom prst="line">
                <a:avLst/>
              </a:prstGeom>
              <a:noFill/>
              <a:ln w="6350">
                <a:solidFill>
                  <a:srgbClr val="000000"/>
                </a:solidFill>
                <a:round/>
                <a:headEnd/>
                <a:tailEnd/>
              </a:ln>
              <a:effectLst/>
            </p:spPr>
            <p:txBody>
              <a:bodyPr wrap="none" anchor="ctr"/>
              <a:lstStyle/>
              <a:p>
                <a:endParaRPr lang="ru-RU"/>
              </a:p>
            </p:txBody>
          </p:sp>
        </p:grpSp>
        <p:sp>
          <p:nvSpPr>
            <p:cNvPr id="163" name="Freeform 287"/>
            <p:cNvSpPr>
              <a:spLocks/>
            </p:cNvSpPr>
            <p:nvPr/>
          </p:nvSpPr>
          <p:spPr bwMode="auto">
            <a:xfrm>
              <a:off x="4570" y="2879"/>
              <a:ext cx="53" cy="77"/>
            </a:xfrm>
            <a:custGeom>
              <a:avLst/>
              <a:gdLst/>
              <a:ahLst/>
              <a:cxnLst>
                <a:cxn ang="0">
                  <a:pos x="148" y="34"/>
                </a:cxn>
                <a:cxn ang="0">
                  <a:pos x="100" y="0"/>
                </a:cxn>
                <a:cxn ang="0">
                  <a:pos x="48" y="28"/>
                </a:cxn>
                <a:cxn ang="0">
                  <a:pos x="16" y="76"/>
                </a:cxn>
                <a:cxn ang="0">
                  <a:pos x="0" y="136"/>
                </a:cxn>
                <a:cxn ang="0">
                  <a:pos x="8" y="186"/>
                </a:cxn>
                <a:cxn ang="0">
                  <a:pos x="66" y="218"/>
                </a:cxn>
                <a:cxn ang="0">
                  <a:pos x="58" y="176"/>
                </a:cxn>
                <a:cxn ang="0">
                  <a:pos x="66" y="120"/>
                </a:cxn>
                <a:cxn ang="0">
                  <a:pos x="102" y="76"/>
                </a:cxn>
                <a:cxn ang="0">
                  <a:pos x="128" y="52"/>
                </a:cxn>
                <a:cxn ang="0">
                  <a:pos x="148" y="34"/>
                </a:cxn>
              </a:cxnLst>
              <a:rect l="0" t="0" r="r" b="b"/>
              <a:pathLst>
                <a:path w="148" h="218">
                  <a:moveTo>
                    <a:pt x="148" y="34"/>
                  </a:moveTo>
                  <a:lnTo>
                    <a:pt x="100" y="0"/>
                  </a:lnTo>
                  <a:lnTo>
                    <a:pt x="48" y="28"/>
                  </a:lnTo>
                  <a:lnTo>
                    <a:pt x="16" y="76"/>
                  </a:lnTo>
                  <a:lnTo>
                    <a:pt x="0" y="136"/>
                  </a:lnTo>
                  <a:lnTo>
                    <a:pt x="8" y="186"/>
                  </a:lnTo>
                  <a:lnTo>
                    <a:pt x="66" y="218"/>
                  </a:lnTo>
                  <a:lnTo>
                    <a:pt x="58" y="176"/>
                  </a:lnTo>
                  <a:lnTo>
                    <a:pt x="66" y="120"/>
                  </a:lnTo>
                  <a:lnTo>
                    <a:pt x="102" y="76"/>
                  </a:lnTo>
                  <a:lnTo>
                    <a:pt x="128" y="52"/>
                  </a:lnTo>
                  <a:lnTo>
                    <a:pt x="148" y="34"/>
                  </a:lnTo>
                  <a:close/>
                </a:path>
              </a:pathLst>
            </a:custGeom>
            <a:solidFill>
              <a:srgbClr val="0099CC"/>
            </a:solidFill>
            <a:ln w="6350" cap="flat" cmpd="sng">
              <a:solidFill>
                <a:srgbClr val="000000"/>
              </a:solidFill>
              <a:prstDash val="solid"/>
              <a:round/>
              <a:headEnd/>
              <a:tailEnd/>
            </a:ln>
            <a:effectLst/>
          </p:spPr>
          <p:txBody>
            <a:bodyPr wrap="none" anchor="ctr"/>
            <a:lstStyle/>
            <a:p>
              <a:endParaRPr lang="ru-RU"/>
            </a:p>
          </p:txBody>
        </p:sp>
        <p:grpSp>
          <p:nvGrpSpPr>
            <p:cNvPr id="164" name="Group 288"/>
            <p:cNvGrpSpPr>
              <a:grpSpLocks/>
            </p:cNvGrpSpPr>
            <p:nvPr/>
          </p:nvGrpSpPr>
          <p:grpSpPr bwMode="auto">
            <a:xfrm>
              <a:off x="4501" y="2644"/>
              <a:ext cx="119" cy="309"/>
              <a:chOff x="3271" y="2613"/>
              <a:chExt cx="129" cy="335"/>
            </a:xfrm>
          </p:grpSpPr>
          <p:sp>
            <p:nvSpPr>
              <p:cNvPr id="165" name="Freeform 289"/>
              <p:cNvSpPr>
                <a:spLocks/>
              </p:cNvSpPr>
              <p:nvPr/>
            </p:nvSpPr>
            <p:spPr bwMode="auto">
              <a:xfrm>
                <a:off x="3271" y="2628"/>
                <a:ext cx="129" cy="320"/>
              </a:xfrm>
              <a:custGeom>
                <a:avLst/>
                <a:gdLst/>
                <a:ahLst/>
                <a:cxnLst>
                  <a:cxn ang="0">
                    <a:pos x="111" y="146"/>
                  </a:cxn>
                  <a:cxn ang="0">
                    <a:pos x="83" y="210"/>
                  </a:cxn>
                  <a:cxn ang="0">
                    <a:pos x="92" y="220"/>
                  </a:cxn>
                  <a:cxn ang="0">
                    <a:pos x="92" y="229"/>
                  </a:cxn>
                  <a:cxn ang="0">
                    <a:pos x="129" y="256"/>
                  </a:cxn>
                  <a:cxn ang="0">
                    <a:pos x="119" y="259"/>
                  </a:cxn>
                  <a:cxn ang="0">
                    <a:pos x="108" y="271"/>
                  </a:cxn>
                  <a:cxn ang="0">
                    <a:pos x="99" y="288"/>
                  </a:cxn>
                  <a:cxn ang="0">
                    <a:pos x="98" y="309"/>
                  </a:cxn>
                  <a:cxn ang="0">
                    <a:pos x="102" y="320"/>
                  </a:cxn>
                  <a:cxn ang="0">
                    <a:pos x="0" y="247"/>
                  </a:cxn>
                  <a:cxn ang="0">
                    <a:pos x="0" y="229"/>
                  </a:cxn>
                  <a:cxn ang="0">
                    <a:pos x="0" y="210"/>
                  </a:cxn>
                  <a:cxn ang="0">
                    <a:pos x="27" y="119"/>
                  </a:cxn>
                  <a:cxn ang="0">
                    <a:pos x="27" y="91"/>
                  </a:cxn>
                  <a:cxn ang="0">
                    <a:pos x="37" y="82"/>
                  </a:cxn>
                  <a:cxn ang="0">
                    <a:pos x="37" y="64"/>
                  </a:cxn>
                  <a:cxn ang="0">
                    <a:pos x="46" y="27"/>
                  </a:cxn>
                  <a:cxn ang="0">
                    <a:pos x="46" y="9"/>
                  </a:cxn>
                  <a:cxn ang="0">
                    <a:pos x="65" y="0"/>
                  </a:cxn>
                  <a:cxn ang="0">
                    <a:pos x="83" y="0"/>
                  </a:cxn>
                  <a:cxn ang="0">
                    <a:pos x="111" y="146"/>
                  </a:cxn>
                </a:cxnLst>
                <a:rect l="0" t="0" r="r" b="b"/>
                <a:pathLst>
                  <a:path w="129" h="320">
                    <a:moveTo>
                      <a:pt x="111" y="146"/>
                    </a:moveTo>
                    <a:lnTo>
                      <a:pt x="83" y="210"/>
                    </a:lnTo>
                    <a:lnTo>
                      <a:pt x="92" y="220"/>
                    </a:lnTo>
                    <a:lnTo>
                      <a:pt x="92" y="229"/>
                    </a:lnTo>
                    <a:lnTo>
                      <a:pt x="129" y="256"/>
                    </a:lnTo>
                    <a:lnTo>
                      <a:pt x="119" y="259"/>
                    </a:lnTo>
                    <a:lnTo>
                      <a:pt x="108" y="271"/>
                    </a:lnTo>
                    <a:lnTo>
                      <a:pt x="99" y="288"/>
                    </a:lnTo>
                    <a:lnTo>
                      <a:pt x="98" y="309"/>
                    </a:lnTo>
                    <a:lnTo>
                      <a:pt x="102" y="320"/>
                    </a:lnTo>
                    <a:lnTo>
                      <a:pt x="0" y="247"/>
                    </a:lnTo>
                    <a:lnTo>
                      <a:pt x="0" y="229"/>
                    </a:lnTo>
                    <a:lnTo>
                      <a:pt x="0" y="210"/>
                    </a:lnTo>
                    <a:lnTo>
                      <a:pt x="27" y="119"/>
                    </a:lnTo>
                    <a:lnTo>
                      <a:pt x="27" y="91"/>
                    </a:lnTo>
                    <a:lnTo>
                      <a:pt x="37" y="82"/>
                    </a:lnTo>
                    <a:lnTo>
                      <a:pt x="37" y="64"/>
                    </a:lnTo>
                    <a:lnTo>
                      <a:pt x="46" y="27"/>
                    </a:lnTo>
                    <a:lnTo>
                      <a:pt x="46" y="9"/>
                    </a:lnTo>
                    <a:lnTo>
                      <a:pt x="65" y="0"/>
                    </a:lnTo>
                    <a:lnTo>
                      <a:pt x="83" y="0"/>
                    </a:lnTo>
                    <a:lnTo>
                      <a:pt x="111" y="146"/>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166" name="Oval 290"/>
              <p:cNvSpPr>
                <a:spLocks noChangeArrowheads="1"/>
              </p:cNvSpPr>
              <p:nvPr/>
            </p:nvSpPr>
            <p:spPr bwMode="auto">
              <a:xfrm rot="-669280">
                <a:off x="3330" y="2613"/>
                <a:ext cx="59" cy="131"/>
              </a:xfrm>
              <a:prstGeom prst="ellipse">
                <a:avLst/>
              </a:prstGeom>
              <a:solidFill>
                <a:srgbClr val="0099CC"/>
              </a:solidFill>
              <a:ln w="6350" cap="rnd" algn="ctr">
                <a:noFill/>
                <a:round/>
                <a:headEnd/>
                <a:tailEnd/>
              </a:ln>
              <a:effectLst/>
            </p:spPr>
            <p:txBody>
              <a:bodyPr/>
              <a:lstStyle/>
              <a:p>
                <a:endParaRPr lang="ru-RU"/>
              </a:p>
            </p:txBody>
          </p:sp>
        </p:grpSp>
      </p:grpSp>
      <p:grpSp>
        <p:nvGrpSpPr>
          <p:cNvPr id="292" name="Group 291"/>
          <p:cNvGrpSpPr>
            <a:grpSpLocks/>
          </p:cNvGrpSpPr>
          <p:nvPr/>
        </p:nvGrpSpPr>
        <p:grpSpPr bwMode="auto">
          <a:xfrm>
            <a:off x="949325" y="1350963"/>
            <a:ext cx="928688" cy="920750"/>
            <a:chOff x="561" y="2360"/>
            <a:chExt cx="876" cy="868"/>
          </a:xfrm>
        </p:grpSpPr>
        <p:grpSp>
          <p:nvGrpSpPr>
            <p:cNvPr id="293" name="Group 292"/>
            <p:cNvGrpSpPr>
              <a:grpSpLocks/>
            </p:cNvGrpSpPr>
            <p:nvPr/>
          </p:nvGrpSpPr>
          <p:grpSpPr bwMode="auto">
            <a:xfrm>
              <a:off x="690" y="2357"/>
              <a:ext cx="391" cy="598"/>
              <a:chOff x="674" y="192"/>
              <a:chExt cx="397" cy="611"/>
            </a:xfrm>
          </p:grpSpPr>
          <p:sp>
            <p:nvSpPr>
              <p:cNvPr id="374" name="Rectangle 293"/>
              <p:cNvSpPr>
                <a:spLocks noChangeArrowheads="1"/>
              </p:cNvSpPr>
              <p:nvPr/>
            </p:nvSpPr>
            <p:spPr bwMode="auto">
              <a:xfrm>
                <a:off x="711" y="701"/>
                <a:ext cx="230" cy="102"/>
              </a:xfrm>
              <a:prstGeom prst="rect">
                <a:avLst/>
              </a:prstGeom>
              <a:solidFill>
                <a:srgbClr val="000000"/>
              </a:solidFill>
              <a:ln w="3175">
                <a:noFill/>
                <a:miter lim="800000"/>
                <a:headEnd/>
                <a:tailEnd/>
              </a:ln>
              <a:effectLst/>
            </p:spPr>
            <p:txBody>
              <a:bodyPr wrap="none" anchor="ctr"/>
              <a:lstStyle/>
              <a:p>
                <a:endParaRPr lang="ru-RU"/>
              </a:p>
            </p:txBody>
          </p:sp>
          <p:grpSp>
            <p:nvGrpSpPr>
              <p:cNvPr id="375" name="Group 294"/>
              <p:cNvGrpSpPr>
                <a:grpSpLocks/>
              </p:cNvGrpSpPr>
              <p:nvPr/>
            </p:nvGrpSpPr>
            <p:grpSpPr bwMode="auto">
              <a:xfrm>
                <a:off x="794" y="192"/>
                <a:ext cx="150" cy="250"/>
                <a:chOff x="794" y="192"/>
                <a:chExt cx="150" cy="250"/>
              </a:xfrm>
            </p:grpSpPr>
            <p:sp>
              <p:nvSpPr>
                <p:cNvPr id="388" name="Freeform 295"/>
                <p:cNvSpPr>
                  <a:spLocks/>
                </p:cNvSpPr>
                <p:nvPr/>
              </p:nvSpPr>
              <p:spPr bwMode="auto">
                <a:xfrm>
                  <a:off x="800" y="313"/>
                  <a:ext cx="105" cy="129"/>
                </a:xfrm>
                <a:custGeom>
                  <a:avLst/>
                  <a:gdLst/>
                  <a:ahLst/>
                  <a:cxnLst>
                    <a:cxn ang="0">
                      <a:pos x="30" y="0"/>
                    </a:cxn>
                    <a:cxn ang="0">
                      <a:pos x="21" y="79"/>
                    </a:cxn>
                    <a:cxn ang="0">
                      <a:pos x="8" y="155"/>
                    </a:cxn>
                    <a:cxn ang="0">
                      <a:pos x="0" y="177"/>
                    </a:cxn>
                    <a:cxn ang="0">
                      <a:pos x="80" y="262"/>
                    </a:cxn>
                    <a:cxn ang="0">
                      <a:pos x="185" y="309"/>
                    </a:cxn>
                    <a:cxn ang="0">
                      <a:pos x="251" y="270"/>
                    </a:cxn>
                    <a:cxn ang="0">
                      <a:pos x="229" y="243"/>
                    </a:cxn>
                    <a:cxn ang="0">
                      <a:pos x="229" y="177"/>
                    </a:cxn>
                    <a:cxn ang="0">
                      <a:pos x="30" y="0"/>
                    </a:cxn>
                  </a:cxnLst>
                  <a:rect l="0" t="0" r="r" b="b"/>
                  <a:pathLst>
                    <a:path w="251" h="309">
                      <a:moveTo>
                        <a:pt x="30" y="0"/>
                      </a:moveTo>
                      <a:lnTo>
                        <a:pt x="21" y="79"/>
                      </a:lnTo>
                      <a:lnTo>
                        <a:pt x="8" y="155"/>
                      </a:lnTo>
                      <a:lnTo>
                        <a:pt x="0" y="177"/>
                      </a:lnTo>
                      <a:lnTo>
                        <a:pt x="80" y="262"/>
                      </a:lnTo>
                      <a:lnTo>
                        <a:pt x="185" y="309"/>
                      </a:lnTo>
                      <a:lnTo>
                        <a:pt x="251" y="270"/>
                      </a:lnTo>
                      <a:lnTo>
                        <a:pt x="229" y="243"/>
                      </a:lnTo>
                      <a:lnTo>
                        <a:pt x="229" y="177"/>
                      </a:lnTo>
                      <a:lnTo>
                        <a:pt x="3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389" name="Freeform 296"/>
                <p:cNvSpPr>
                  <a:spLocks/>
                </p:cNvSpPr>
                <p:nvPr/>
              </p:nvSpPr>
              <p:spPr bwMode="auto">
                <a:xfrm>
                  <a:off x="794" y="239"/>
                  <a:ext cx="149" cy="165"/>
                </a:xfrm>
                <a:custGeom>
                  <a:avLst/>
                  <a:gdLst/>
                  <a:ahLst/>
                  <a:cxnLst>
                    <a:cxn ang="0">
                      <a:pos x="44" y="199"/>
                    </a:cxn>
                    <a:cxn ang="0">
                      <a:pos x="55" y="276"/>
                    </a:cxn>
                    <a:cxn ang="0">
                      <a:pos x="88" y="315"/>
                    </a:cxn>
                    <a:cxn ang="0">
                      <a:pos x="149" y="367"/>
                    </a:cxn>
                    <a:cxn ang="0">
                      <a:pos x="229" y="395"/>
                    </a:cxn>
                    <a:cxn ang="0">
                      <a:pos x="273" y="387"/>
                    </a:cxn>
                    <a:cxn ang="0">
                      <a:pos x="287" y="354"/>
                    </a:cxn>
                    <a:cxn ang="0">
                      <a:pos x="323" y="293"/>
                    </a:cxn>
                    <a:cxn ang="0">
                      <a:pos x="350" y="224"/>
                    </a:cxn>
                    <a:cxn ang="0">
                      <a:pos x="353" y="177"/>
                    </a:cxn>
                    <a:cxn ang="0">
                      <a:pos x="342" y="155"/>
                    </a:cxn>
                    <a:cxn ang="0">
                      <a:pos x="353" y="133"/>
                    </a:cxn>
                    <a:cxn ang="0">
                      <a:pos x="356" y="94"/>
                    </a:cxn>
                    <a:cxn ang="0">
                      <a:pos x="348" y="39"/>
                    </a:cxn>
                    <a:cxn ang="0">
                      <a:pos x="309" y="0"/>
                    </a:cxn>
                    <a:cxn ang="0">
                      <a:pos x="155" y="0"/>
                    </a:cxn>
                    <a:cxn ang="0">
                      <a:pos x="132" y="22"/>
                    </a:cxn>
                    <a:cxn ang="0">
                      <a:pos x="0" y="88"/>
                    </a:cxn>
                    <a:cxn ang="0">
                      <a:pos x="0" y="110"/>
                    </a:cxn>
                    <a:cxn ang="0">
                      <a:pos x="0" y="155"/>
                    </a:cxn>
                    <a:cxn ang="0">
                      <a:pos x="19" y="207"/>
                    </a:cxn>
                    <a:cxn ang="0">
                      <a:pos x="44" y="199"/>
                    </a:cxn>
                  </a:cxnLst>
                  <a:rect l="0" t="0" r="r" b="b"/>
                  <a:pathLst>
                    <a:path w="357" h="396">
                      <a:moveTo>
                        <a:pt x="44" y="199"/>
                      </a:moveTo>
                      <a:lnTo>
                        <a:pt x="55" y="276"/>
                      </a:lnTo>
                      <a:lnTo>
                        <a:pt x="88" y="315"/>
                      </a:lnTo>
                      <a:lnTo>
                        <a:pt x="149" y="367"/>
                      </a:lnTo>
                      <a:lnTo>
                        <a:pt x="229" y="395"/>
                      </a:lnTo>
                      <a:lnTo>
                        <a:pt x="273" y="387"/>
                      </a:lnTo>
                      <a:lnTo>
                        <a:pt x="287" y="354"/>
                      </a:lnTo>
                      <a:lnTo>
                        <a:pt x="323" y="293"/>
                      </a:lnTo>
                      <a:lnTo>
                        <a:pt x="350" y="224"/>
                      </a:lnTo>
                      <a:lnTo>
                        <a:pt x="353" y="177"/>
                      </a:lnTo>
                      <a:lnTo>
                        <a:pt x="342" y="155"/>
                      </a:lnTo>
                      <a:lnTo>
                        <a:pt x="353" y="133"/>
                      </a:lnTo>
                      <a:lnTo>
                        <a:pt x="356" y="94"/>
                      </a:lnTo>
                      <a:lnTo>
                        <a:pt x="348" y="39"/>
                      </a:lnTo>
                      <a:lnTo>
                        <a:pt x="309" y="0"/>
                      </a:lnTo>
                      <a:lnTo>
                        <a:pt x="155" y="0"/>
                      </a:lnTo>
                      <a:lnTo>
                        <a:pt x="132" y="22"/>
                      </a:lnTo>
                      <a:lnTo>
                        <a:pt x="0" y="88"/>
                      </a:lnTo>
                      <a:lnTo>
                        <a:pt x="0" y="110"/>
                      </a:lnTo>
                      <a:lnTo>
                        <a:pt x="0" y="155"/>
                      </a:lnTo>
                      <a:lnTo>
                        <a:pt x="19" y="207"/>
                      </a:lnTo>
                      <a:lnTo>
                        <a:pt x="44" y="199"/>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390" name="Freeform 297"/>
                <p:cNvSpPr>
                  <a:spLocks/>
                </p:cNvSpPr>
                <p:nvPr/>
              </p:nvSpPr>
              <p:spPr bwMode="auto">
                <a:xfrm>
                  <a:off x="798" y="192"/>
                  <a:ext cx="146" cy="108"/>
                </a:xfrm>
                <a:custGeom>
                  <a:avLst/>
                  <a:gdLst/>
                  <a:ahLst/>
                  <a:cxnLst>
                    <a:cxn ang="0">
                      <a:pos x="349" y="138"/>
                    </a:cxn>
                    <a:cxn ang="0">
                      <a:pos x="338" y="77"/>
                    </a:cxn>
                    <a:cxn ang="0">
                      <a:pos x="283" y="22"/>
                    </a:cxn>
                    <a:cxn ang="0">
                      <a:pos x="198" y="0"/>
                    </a:cxn>
                    <a:cxn ang="0">
                      <a:pos x="115" y="6"/>
                    </a:cxn>
                    <a:cxn ang="0">
                      <a:pos x="44" y="55"/>
                    </a:cxn>
                    <a:cxn ang="0">
                      <a:pos x="0" y="122"/>
                    </a:cxn>
                    <a:cxn ang="0">
                      <a:pos x="0" y="196"/>
                    </a:cxn>
                    <a:cxn ang="0">
                      <a:pos x="27" y="196"/>
                    </a:cxn>
                    <a:cxn ang="0">
                      <a:pos x="60" y="257"/>
                    </a:cxn>
                    <a:cxn ang="0">
                      <a:pos x="96" y="224"/>
                    </a:cxn>
                    <a:cxn ang="0">
                      <a:pos x="102" y="152"/>
                    </a:cxn>
                    <a:cxn ang="0">
                      <a:pos x="154" y="130"/>
                    </a:cxn>
                    <a:cxn ang="0">
                      <a:pos x="275" y="163"/>
                    </a:cxn>
                    <a:cxn ang="0">
                      <a:pos x="316" y="160"/>
                    </a:cxn>
                    <a:cxn ang="0">
                      <a:pos x="349" y="138"/>
                    </a:cxn>
                  </a:cxnLst>
                  <a:rect l="0" t="0" r="r" b="b"/>
                  <a:pathLst>
                    <a:path w="350" h="258">
                      <a:moveTo>
                        <a:pt x="349" y="138"/>
                      </a:moveTo>
                      <a:lnTo>
                        <a:pt x="338" y="77"/>
                      </a:lnTo>
                      <a:lnTo>
                        <a:pt x="283" y="22"/>
                      </a:lnTo>
                      <a:lnTo>
                        <a:pt x="198" y="0"/>
                      </a:lnTo>
                      <a:lnTo>
                        <a:pt x="115" y="6"/>
                      </a:lnTo>
                      <a:lnTo>
                        <a:pt x="44" y="55"/>
                      </a:lnTo>
                      <a:lnTo>
                        <a:pt x="0" y="122"/>
                      </a:lnTo>
                      <a:lnTo>
                        <a:pt x="0" y="196"/>
                      </a:lnTo>
                      <a:lnTo>
                        <a:pt x="27" y="196"/>
                      </a:lnTo>
                      <a:lnTo>
                        <a:pt x="60" y="257"/>
                      </a:lnTo>
                      <a:lnTo>
                        <a:pt x="96" y="224"/>
                      </a:lnTo>
                      <a:lnTo>
                        <a:pt x="102" y="152"/>
                      </a:lnTo>
                      <a:lnTo>
                        <a:pt x="154" y="130"/>
                      </a:lnTo>
                      <a:lnTo>
                        <a:pt x="275" y="163"/>
                      </a:lnTo>
                      <a:lnTo>
                        <a:pt x="316" y="160"/>
                      </a:lnTo>
                      <a:lnTo>
                        <a:pt x="349" y="138"/>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391" name="Freeform 298"/>
                <p:cNvSpPr>
                  <a:spLocks/>
                </p:cNvSpPr>
                <p:nvPr/>
              </p:nvSpPr>
              <p:spPr bwMode="auto">
                <a:xfrm>
                  <a:off x="858" y="291"/>
                  <a:ext cx="38" cy="7"/>
                </a:xfrm>
                <a:custGeom>
                  <a:avLst/>
                  <a:gdLst/>
                  <a:ahLst/>
                  <a:cxnLst>
                    <a:cxn ang="0">
                      <a:pos x="36" y="11"/>
                    </a:cxn>
                    <a:cxn ang="0">
                      <a:pos x="91" y="17"/>
                    </a:cxn>
                    <a:cxn ang="0">
                      <a:pos x="33" y="0"/>
                    </a:cxn>
                    <a:cxn ang="0">
                      <a:pos x="0" y="17"/>
                    </a:cxn>
                    <a:cxn ang="0">
                      <a:pos x="36" y="11"/>
                    </a:cxn>
                  </a:cxnLst>
                  <a:rect l="0" t="0" r="r" b="b"/>
                  <a:pathLst>
                    <a:path w="92" h="18">
                      <a:moveTo>
                        <a:pt x="36" y="11"/>
                      </a:moveTo>
                      <a:lnTo>
                        <a:pt x="91" y="17"/>
                      </a:lnTo>
                      <a:lnTo>
                        <a:pt x="33" y="0"/>
                      </a:lnTo>
                      <a:lnTo>
                        <a:pt x="0" y="17"/>
                      </a:lnTo>
                      <a:lnTo>
                        <a:pt x="36" y="11"/>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392" name="Freeform 299"/>
                <p:cNvSpPr>
                  <a:spLocks/>
                </p:cNvSpPr>
                <p:nvPr/>
              </p:nvSpPr>
              <p:spPr bwMode="auto">
                <a:xfrm>
                  <a:off x="914" y="294"/>
                  <a:ext cx="27" cy="6"/>
                </a:xfrm>
                <a:custGeom>
                  <a:avLst/>
                  <a:gdLst/>
                  <a:ahLst/>
                  <a:cxnLst>
                    <a:cxn ang="0">
                      <a:pos x="63" y="14"/>
                    </a:cxn>
                    <a:cxn ang="0">
                      <a:pos x="44" y="0"/>
                    </a:cxn>
                    <a:cxn ang="0">
                      <a:pos x="0" y="14"/>
                    </a:cxn>
                    <a:cxn ang="0">
                      <a:pos x="47" y="11"/>
                    </a:cxn>
                    <a:cxn ang="0">
                      <a:pos x="63" y="14"/>
                    </a:cxn>
                  </a:cxnLst>
                  <a:rect l="0" t="0" r="r" b="b"/>
                  <a:pathLst>
                    <a:path w="64" h="15">
                      <a:moveTo>
                        <a:pt x="63" y="14"/>
                      </a:moveTo>
                      <a:lnTo>
                        <a:pt x="44" y="0"/>
                      </a:lnTo>
                      <a:lnTo>
                        <a:pt x="0" y="14"/>
                      </a:lnTo>
                      <a:lnTo>
                        <a:pt x="47" y="11"/>
                      </a:lnTo>
                      <a:lnTo>
                        <a:pt x="63" y="14"/>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393" name="Freeform 300"/>
                <p:cNvSpPr>
                  <a:spLocks/>
                </p:cNvSpPr>
                <p:nvPr/>
              </p:nvSpPr>
              <p:spPr bwMode="auto">
                <a:xfrm>
                  <a:off x="898" y="298"/>
                  <a:ext cx="18" cy="51"/>
                </a:xfrm>
                <a:custGeom>
                  <a:avLst/>
                  <a:gdLst/>
                  <a:ahLst/>
                  <a:cxnLst>
                    <a:cxn ang="0">
                      <a:pos x="36" y="0"/>
                    </a:cxn>
                    <a:cxn ang="0">
                      <a:pos x="30" y="22"/>
                    </a:cxn>
                    <a:cxn ang="0">
                      <a:pos x="44" y="107"/>
                    </a:cxn>
                    <a:cxn ang="0">
                      <a:pos x="36" y="121"/>
                    </a:cxn>
                    <a:cxn ang="0">
                      <a:pos x="0" y="116"/>
                    </a:cxn>
                  </a:cxnLst>
                  <a:rect l="0" t="0" r="r" b="b"/>
                  <a:pathLst>
                    <a:path w="45" h="122">
                      <a:moveTo>
                        <a:pt x="36" y="0"/>
                      </a:moveTo>
                      <a:lnTo>
                        <a:pt x="30" y="22"/>
                      </a:lnTo>
                      <a:lnTo>
                        <a:pt x="44" y="107"/>
                      </a:lnTo>
                      <a:lnTo>
                        <a:pt x="36" y="121"/>
                      </a:lnTo>
                      <a:lnTo>
                        <a:pt x="0" y="11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94" name="Freeform 301"/>
                <p:cNvSpPr>
                  <a:spLocks/>
                </p:cNvSpPr>
                <p:nvPr/>
              </p:nvSpPr>
              <p:spPr bwMode="auto">
                <a:xfrm>
                  <a:off x="885" y="364"/>
                  <a:ext cx="32" cy="4"/>
                </a:xfrm>
                <a:custGeom>
                  <a:avLst/>
                  <a:gdLst/>
                  <a:ahLst/>
                  <a:cxnLst>
                    <a:cxn ang="0">
                      <a:pos x="76" y="2"/>
                    </a:cxn>
                    <a:cxn ang="0">
                      <a:pos x="52" y="8"/>
                    </a:cxn>
                    <a:cxn ang="0">
                      <a:pos x="0" y="0"/>
                    </a:cxn>
                  </a:cxnLst>
                  <a:rect l="0" t="0" r="r" b="b"/>
                  <a:pathLst>
                    <a:path w="77" h="9">
                      <a:moveTo>
                        <a:pt x="76" y="2"/>
                      </a:moveTo>
                      <a:lnTo>
                        <a:pt x="52" y="8"/>
                      </a:ln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95" name="Freeform 302"/>
                <p:cNvSpPr>
                  <a:spLocks/>
                </p:cNvSpPr>
                <p:nvPr/>
              </p:nvSpPr>
              <p:spPr bwMode="auto">
                <a:xfrm>
                  <a:off x="894" y="379"/>
                  <a:ext cx="11" cy="1"/>
                </a:xfrm>
                <a:custGeom>
                  <a:avLst/>
                  <a:gdLst/>
                  <a:ahLst/>
                  <a:cxnLst>
                    <a:cxn ang="0">
                      <a:pos x="0" y="0"/>
                    </a:cxn>
                    <a:cxn ang="0">
                      <a:pos x="26" y="0"/>
                    </a:cxn>
                    <a:cxn ang="0">
                      <a:pos x="24" y="2"/>
                    </a:cxn>
                  </a:cxnLst>
                  <a:rect l="0" t="0" r="r" b="b"/>
                  <a:pathLst>
                    <a:path w="27" h="3">
                      <a:moveTo>
                        <a:pt x="0" y="0"/>
                      </a:moveTo>
                      <a:lnTo>
                        <a:pt x="26" y="0"/>
                      </a:lnTo>
                      <a:lnTo>
                        <a:pt x="24" y="2"/>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96" name="Freeform 303"/>
                <p:cNvSpPr>
                  <a:spLocks/>
                </p:cNvSpPr>
                <p:nvPr/>
              </p:nvSpPr>
              <p:spPr bwMode="auto">
                <a:xfrm>
                  <a:off x="856" y="300"/>
                  <a:ext cx="37" cy="9"/>
                </a:xfrm>
                <a:custGeom>
                  <a:avLst/>
                  <a:gdLst/>
                  <a:ahLst/>
                  <a:cxnLst>
                    <a:cxn ang="0">
                      <a:pos x="86" y="18"/>
                    </a:cxn>
                    <a:cxn ang="0">
                      <a:pos x="76" y="9"/>
                    </a:cxn>
                    <a:cxn ang="0">
                      <a:pos x="52" y="1"/>
                    </a:cxn>
                    <a:cxn ang="0">
                      <a:pos x="37" y="0"/>
                    </a:cxn>
                    <a:cxn ang="0">
                      <a:pos x="22" y="6"/>
                    </a:cxn>
                    <a:cxn ang="0">
                      <a:pos x="0" y="14"/>
                    </a:cxn>
                    <a:cxn ang="0">
                      <a:pos x="36" y="11"/>
                    </a:cxn>
                    <a:cxn ang="0">
                      <a:pos x="40" y="20"/>
                    </a:cxn>
                    <a:cxn ang="0">
                      <a:pos x="56" y="20"/>
                    </a:cxn>
                    <a:cxn ang="0">
                      <a:pos x="58" y="12"/>
                    </a:cxn>
                    <a:cxn ang="0">
                      <a:pos x="86" y="18"/>
                    </a:cxn>
                  </a:cxnLst>
                  <a:rect l="0" t="0" r="r" b="b"/>
                  <a:pathLst>
                    <a:path w="87" h="21">
                      <a:moveTo>
                        <a:pt x="86" y="18"/>
                      </a:moveTo>
                      <a:lnTo>
                        <a:pt x="76" y="9"/>
                      </a:lnTo>
                      <a:lnTo>
                        <a:pt x="52" y="1"/>
                      </a:lnTo>
                      <a:lnTo>
                        <a:pt x="37" y="0"/>
                      </a:lnTo>
                      <a:lnTo>
                        <a:pt x="22" y="6"/>
                      </a:lnTo>
                      <a:lnTo>
                        <a:pt x="0" y="14"/>
                      </a:lnTo>
                      <a:lnTo>
                        <a:pt x="36" y="11"/>
                      </a:lnTo>
                      <a:lnTo>
                        <a:pt x="40" y="20"/>
                      </a:lnTo>
                      <a:lnTo>
                        <a:pt x="56" y="20"/>
                      </a:lnTo>
                      <a:lnTo>
                        <a:pt x="58" y="12"/>
                      </a:lnTo>
                      <a:lnTo>
                        <a:pt x="86" y="18"/>
                      </a:lnTo>
                    </a:path>
                  </a:pathLst>
                </a:custGeom>
                <a:solidFill>
                  <a:srgbClr val="000000"/>
                </a:solidFill>
                <a:ln w="3175" cap="rnd" cmpd="sng">
                  <a:noFill/>
                  <a:prstDash val="solid"/>
                  <a:round/>
                  <a:headEnd type="none" w="med" len="med"/>
                  <a:tailEnd type="none" w="med" len="med"/>
                </a:ln>
                <a:effectLst/>
              </p:spPr>
              <p:txBody>
                <a:bodyPr/>
                <a:lstStyle/>
                <a:p>
                  <a:endParaRPr lang="ru-RU"/>
                </a:p>
              </p:txBody>
            </p:sp>
            <p:sp>
              <p:nvSpPr>
                <p:cNvPr id="397" name="Freeform 304"/>
                <p:cNvSpPr>
                  <a:spLocks/>
                </p:cNvSpPr>
                <p:nvPr/>
              </p:nvSpPr>
              <p:spPr bwMode="auto">
                <a:xfrm>
                  <a:off x="799" y="279"/>
                  <a:ext cx="15" cy="34"/>
                </a:xfrm>
                <a:custGeom>
                  <a:avLst/>
                  <a:gdLst/>
                  <a:ahLst/>
                  <a:cxnLst>
                    <a:cxn ang="0">
                      <a:pos x="22" y="10"/>
                    </a:cxn>
                    <a:cxn ang="0">
                      <a:pos x="10" y="0"/>
                    </a:cxn>
                    <a:cxn ang="0">
                      <a:pos x="0" y="16"/>
                    </a:cxn>
                    <a:cxn ang="0">
                      <a:pos x="2" y="46"/>
                    </a:cxn>
                    <a:cxn ang="0">
                      <a:pos x="16" y="80"/>
                    </a:cxn>
                    <a:cxn ang="0">
                      <a:pos x="34" y="80"/>
                    </a:cxn>
                    <a:cxn ang="0">
                      <a:pos x="36" y="66"/>
                    </a:cxn>
                    <a:cxn ang="0">
                      <a:pos x="24" y="56"/>
                    </a:cxn>
                    <a:cxn ang="0">
                      <a:pos x="34" y="46"/>
                    </a:cxn>
                  </a:cxnLst>
                  <a:rect l="0" t="0" r="r" b="b"/>
                  <a:pathLst>
                    <a:path w="37" h="81">
                      <a:moveTo>
                        <a:pt x="22" y="10"/>
                      </a:moveTo>
                      <a:lnTo>
                        <a:pt x="10" y="0"/>
                      </a:lnTo>
                      <a:lnTo>
                        <a:pt x="0" y="16"/>
                      </a:lnTo>
                      <a:lnTo>
                        <a:pt x="2" y="46"/>
                      </a:lnTo>
                      <a:lnTo>
                        <a:pt x="16" y="80"/>
                      </a:lnTo>
                      <a:lnTo>
                        <a:pt x="34" y="80"/>
                      </a:lnTo>
                      <a:lnTo>
                        <a:pt x="36" y="66"/>
                      </a:lnTo>
                      <a:lnTo>
                        <a:pt x="24" y="56"/>
                      </a:lnTo>
                      <a:lnTo>
                        <a:pt x="34" y="4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98" name="Freeform 305"/>
                <p:cNvSpPr>
                  <a:spLocks/>
                </p:cNvSpPr>
                <p:nvPr/>
              </p:nvSpPr>
              <p:spPr bwMode="auto">
                <a:xfrm>
                  <a:off x="909" y="302"/>
                  <a:ext cx="32" cy="8"/>
                </a:xfrm>
                <a:custGeom>
                  <a:avLst/>
                  <a:gdLst/>
                  <a:ahLst/>
                  <a:cxnLst>
                    <a:cxn ang="0">
                      <a:pos x="0" y="15"/>
                    </a:cxn>
                    <a:cxn ang="0">
                      <a:pos x="10" y="7"/>
                    </a:cxn>
                    <a:cxn ang="0">
                      <a:pos x="23" y="0"/>
                    </a:cxn>
                    <a:cxn ang="0">
                      <a:pos x="39" y="0"/>
                    </a:cxn>
                    <a:cxn ang="0">
                      <a:pos x="63" y="4"/>
                    </a:cxn>
                    <a:cxn ang="0">
                      <a:pos x="76" y="12"/>
                    </a:cxn>
                    <a:cxn ang="0">
                      <a:pos x="61" y="9"/>
                    </a:cxn>
                    <a:cxn ang="0">
                      <a:pos x="45" y="8"/>
                    </a:cxn>
                    <a:cxn ang="0">
                      <a:pos x="43" y="17"/>
                    </a:cxn>
                    <a:cxn ang="0">
                      <a:pos x="27" y="18"/>
                    </a:cxn>
                    <a:cxn ang="0">
                      <a:pos x="21" y="10"/>
                    </a:cxn>
                    <a:cxn ang="0">
                      <a:pos x="0" y="15"/>
                    </a:cxn>
                  </a:cxnLst>
                  <a:rect l="0" t="0" r="r" b="b"/>
                  <a:pathLst>
                    <a:path w="77" h="19">
                      <a:moveTo>
                        <a:pt x="0" y="15"/>
                      </a:moveTo>
                      <a:lnTo>
                        <a:pt x="10" y="7"/>
                      </a:lnTo>
                      <a:lnTo>
                        <a:pt x="23" y="0"/>
                      </a:lnTo>
                      <a:lnTo>
                        <a:pt x="39" y="0"/>
                      </a:lnTo>
                      <a:lnTo>
                        <a:pt x="63" y="4"/>
                      </a:lnTo>
                      <a:lnTo>
                        <a:pt x="76" y="12"/>
                      </a:lnTo>
                      <a:lnTo>
                        <a:pt x="61" y="9"/>
                      </a:lnTo>
                      <a:lnTo>
                        <a:pt x="45" y="8"/>
                      </a:lnTo>
                      <a:lnTo>
                        <a:pt x="43" y="17"/>
                      </a:lnTo>
                      <a:lnTo>
                        <a:pt x="27" y="18"/>
                      </a:lnTo>
                      <a:lnTo>
                        <a:pt x="21" y="10"/>
                      </a:lnTo>
                      <a:lnTo>
                        <a:pt x="0" y="15"/>
                      </a:lnTo>
                    </a:path>
                  </a:pathLst>
                </a:custGeom>
                <a:solidFill>
                  <a:srgbClr val="000000"/>
                </a:solidFill>
                <a:ln w="3175" cap="rnd" cmpd="sng">
                  <a:noFill/>
                  <a:prstDash val="solid"/>
                  <a:round/>
                  <a:headEnd type="none" w="med" len="med"/>
                  <a:tailEnd type="none" w="med" len="med"/>
                </a:ln>
                <a:effectLst/>
              </p:spPr>
              <p:txBody>
                <a:bodyPr/>
                <a:lstStyle/>
                <a:p>
                  <a:endParaRPr lang="ru-RU"/>
                </a:p>
              </p:txBody>
            </p:sp>
          </p:grpSp>
          <p:grpSp>
            <p:nvGrpSpPr>
              <p:cNvPr id="376" name="Group 306"/>
              <p:cNvGrpSpPr>
                <a:grpSpLocks/>
              </p:cNvGrpSpPr>
              <p:nvPr/>
            </p:nvGrpSpPr>
            <p:grpSpPr bwMode="auto">
              <a:xfrm>
                <a:off x="957" y="507"/>
                <a:ext cx="114" cy="278"/>
                <a:chOff x="957" y="507"/>
                <a:chExt cx="114" cy="278"/>
              </a:xfrm>
            </p:grpSpPr>
            <p:sp>
              <p:nvSpPr>
                <p:cNvPr id="386" name="Freeform 307"/>
                <p:cNvSpPr>
                  <a:spLocks/>
                </p:cNvSpPr>
                <p:nvPr/>
              </p:nvSpPr>
              <p:spPr bwMode="auto">
                <a:xfrm>
                  <a:off x="987" y="507"/>
                  <a:ext cx="84" cy="278"/>
                </a:xfrm>
                <a:custGeom>
                  <a:avLst/>
                  <a:gdLst/>
                  <a:ahLst/>
                  <a:cxnLst>
                    <a:cxn ang="0">
                      <a:pos x="22" y="0"/>
                    </a:cxn>
                    <a:cxn ang="0">
                      <a:pos x="66" y="66"/>
                    </a:cxn>
                    <a:cxn ang="0">
                      <a:pos x="88" y="133"/>
                    </a:cxn>
                    <a:cxn ang="0">
                      <a:pos x="88" y="177"/>
                    </a:cxn>
                    <a:cxn ang="0">
                      <a:pos x="111" y="243"/>
                    </a:cxn>
                    <a:cxn ang="0">
                      <a:pos x="133" y="265"/>
                    </a:cxn>
                    <a:cxn ang="0">
                      <a:pos x="177" y="354"/>
                    </a:cxn>
                    <a:cxn ang="0">
                      <a:pos x="177" y="398"/>
                    </a:cxn>
                    <a:cxn ang="0">
                      <a:pos x="155" y="464"/>
                    </a:cxn>
                    <a:cxn ang="0">
                      <a:pos x="177" y="508"/>
                    </a:cxn>
                    <a:cxn ang="0">
                      <a:pos x="177" y="575"/>
                    </a:cxn>
                    <a:cxn ang="0">
                      <a:pos x="177" y="597"/>
                    </a:cxn>
                    <a:cxn ang="0">
                      <a:pos x="199" y="663"/>
                    </a:cxn>
                    <a:cxn ang="0">
                      <a:pos x="155" y="641"/>
                    </a:cxn>
                    <a:cxn ang="0">
                      <a:pos x="111" y="619"/>
                    </a:cxn>
                    <a:cxn ang="0">
                      <a:pos x="66" y="641"/>
                    </a:cxn>
                    <a:cxn ang="0">
                      <a:pos x="44" y="663"/>
                    </a:cxn>
                    <a:cxn ang="0">
                      <a:pos x="0" y="663"/>
                    </a:cxn>
                    <a:cxn ang="0">
                      <a:pos x="0" y="641"/>
                    </a:cxn>
                  </a:cxnLst>
                  <a:rect l="0" t="0" r="r" b="b"/>
                  <a:pathLst>
                    <a:path w="200" h="664">
                      <a:moveTo>
                        <a:pt x="22" y="0"/>
                      </a:moveTo>
                      <a:lnTo>
                        <a:pt x="66" y="66"/>
                      </a:lnTo>
                      <a:lnTo>
                        <a:pt x="88" y="133"/>
                      </a:lnTo>
                      <a:lnTo>
                        <a:pt x="88" y="177"/>
                      </a:lnTo>
                      <a:lnTo>
                        <a:pt x="111" y="243"/>
                      </a:lnTo>
                      <a:lnTo>
                        <a:pt x="133" y="265"/>
                      </a:lnTo>
                      <a:lnTo>
                        <a:pt x="177" y="354"/>
                      </a:lnTo>
                      <a:lnTo>
                        <a:pt x="177" y="398"/>
                      </a:lnTo>
                      <a:lnTo>
                        <a:pt x="155" y="464"/>
                      </a:lnTo>
                      <a:lnTo>
                        <a:pt x="177" y="508"/>
                      </a:lnTo>
                      <a:lnTo>
                        <a:pt x="177" y="575"/>
                      </a:lnTo>
                      <a:lnTo>
                        <a:pt x="177" y="597"/>
                      </a:lnTo>
                      <a:lnTo>
                        <a:pt x="199" y="663"/>
                      </a:lnTo>
                      <a:lnTo>
                        <a:pt x="155" y="641"/>
                      </a:lnTo>
                      <a:lnTo>
                        <a:pt x="111" y="619"/>
                      </a:lnTo>
                      <a:lnTo>
                        <a:pt x="66" y="641"/>
                      </a:lnTo>
                      <a:lnTo>
                        <a:pt x="44" y="663"/>
                      </a:lnTo>
                      <a:lnTo>
                        <a:pt x="0" y="663"/>
                      </a:lnTo>
                      <a:lnTo>
                        <a:pt x="0" y="641"/>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387" name="Freeform 308"/>
                <p:cNvSpPr>
                  <a:spLocks/>
                </p:cNvSpPr>
                <p:nvPr/>
              </p:nvSpPr>
              <p:spPr bwMode="auto">
                <a:xfrm>
                  <a:off x="957" y="600"/>
                  <a:ext cx="74" cy="175"/>
                </a:xfrm>
                <a:custGeom>
                  <a:avLst/>
                  <a:gdLst/>
                  <a:ahLst/>
                  <a:cxnLst>
                    <a:cxn ang="0">
                      <a:pos x="20" y="314"/>
                    </a:cxn>
                    <a:cxn ang="0">
                      <a:pos x="20" y="251"/>
                    </a:cxn>
                    <a:cxn ang="0">
                      <a:pos x="0" y="210"/>
                    </a:cxn>
                    <a:cxn ang="0">
                      <a:pos x="39" y="84"/>
                    </a:cxn>
                    <a:cxn ang="0">
                      <a:pos x="59" y="0"/>
                    </a:cxn>
                    <a:cxn ang="0">
                      <a:pos x="79" y="84"/>
                    </a:cxn>
                    <a:cxn ang="0">
                      <a:pos x="59" y="126"/>
                    </a:cxn>
                    <a:cxn ang="0">
                      <a:pos x="98" y="147"/>
                    </a:cxn>
                    <a:cxn ang="0">
                      <a:pos x="157" y="105"/>
                    </a:cxn>
                    <a:cxn ang="0">
                      <a:pos x="177" y="42"/>
                    </a:cxn>
                    <a:cxn ang="0">
                      <a:pos x="157" y="126"/>
                    </a:cxn>
                    <a:cxn ang="0">
                      <a:pos x="138" y="168"/>
                    </a:cxn>
                    <a:cxn ang="0">
                      <a:pos x="98" y="210"/>
                    </a:cxn>
                    <a:cxn ang="0">
                      <a:pos x="177" y="210"/>
                    </a:cxn>
                    <a:cxn ang="0">
                      <a:pos x="157" y="230"/>
                    </a:cxn>
                    <a:cxn ang="0">
                      <a:pos x="118" y="251"/>
                    </a:cxn>
                    <a:cxn ang="0">
                      <a:pos x="118" y="293"/>
                    </a:cxn>
                    <a:cxn ang="0">
                      <a:pos x="118" y="356"/>
                    </a:cxn>
                    <a:cxn ang="0">
                      <a:pos x="177" y="377"/>
                    </a:cxn>
                    <a:cxn ang="0">
                      <a:pos x="118" y="419"/>
                    </a:cxn>
                    <a:cxn ang="0">
                      <a:pos x="118" y="377"/>
                    </a:cxn>
                    <a:cxn ang="0">
                      <a:pos x="39" y="335"/>
                    </a:cxn>
                    <a:cxn ang="0">
                      <a:pos x="20" y="314"/>
                    </a:cxn>
                  </a:cxnLst>
                  <a:rect l="0" t="0" r="r" b="b"/>
                  <a:pathLst>
                    <a:path w="178" h="420">
                      <a:moveTo>
                        <a:pt x="20" y="314"/>
                      </a:moveTo>
                      <a:lnTo>
                        <a:pt x="20" y="251"/>
                      </a:lnTo>
                      <a:lnTo>
                        <a:pt x="0" y="210"/>
                      </a:lnTo>
                      <a:lnTo>
                        <a:pt x="39" y="84"/>
                      </a:lnTo>
                      <a:lnTo>
                        <a:pt x="59" y="0"/>
                      </a:lnTo>
                      <a:lnTo>
                        <a:pt x="79" y="84"/>
                      </a:lnTo>
                      <a:lnTo>
                        <a:pt x="59" y="126"/>
                      </a:lnTo>
                      <a:lnTo>
                        <a:pt x="98" y="147"/>
                      </a:lnTo>
                      <a:lnTo>
                        <a:pt x="157" y="105"/>
                      </a:lnTo>
                      <a:lnTo>
                        <a:pt x="177" y="42"/>
                      </a:lnTo>
                      <a:lnTo>
                        <a:pt x="157" y="126"/>
                      </a:lnTo>
                      <a:lnTo>
                        <a:pt x="138" y="168"/>
                      </a:lnTo>
                      <a:lnTo>
                        <a:pt x="98" y="210"/>
                      </a:lnTo>
                      <a:lnTo>
                        <a:pt x="177" y="210"/>
                      </a:lnTo>
                      <a:lnTo>
                        <a:pt x="157" y="230"/>
                      </a:lnTo>
                      <a:lnTo>
                        <a:pt x="118" y="251"/>
                      </a:lnTo>
                      <a:lnTo>
                        <a:pt x="118" y="293"/>
                      </a:lnTo>
                      <a:lnTo>
                        <a:pt x="118" y="356"/>
                      </a:lnTo>
                      <a:lnTo>
                        <a:pt x="177" y="377"/>
                      </a:lnTo>
                      <a:lnTo>
                        <a:pt x="118" y="419"/>
                      </a:lnTo>
                      <a:lnTo>
                        <a:pt x="118" y="377"/>
                      </a:lnTo>
                      <a:lnTo>
                        <a:pt x="39" y="335"/>
                      </a:lnTo>
                      <a:lnTo>
                        <a:pt x="20" y="314"/>
                      </a:lnTo>
                    </a:path>
                  </a:pathLst>
                </a:custGeom>
                <a:solidFill>
                  <a:srgbClr val="CECECE"/>
                </a:solidFill>
                <a:ln w="3175" cap="rnd" cmpd="sng">
                  <a:noFill/>
                  <a:prstDash val="solid"/>
                  <a:round/>
                  <a:headEnd type="none" w="med" len="med"/>
                  <a:tailEnd type="none" w="med" len="med"/>
                </a:ln>
                <a:effectLst/>
              </p:spPr>
              <p:txBody>
                <a:bodyPr/>
                <a:lstStyle/>
                <a:p>
                  <a:endParaRPr lang="ru-RU"/>
                </a:p>
              </p:txBody>
            </p:sp>
          </p:grpSp>
          <p:grpSp>
            <p:nvGrpSpPr>
              <p:cNvPr id="377" name="Group 309"/>
              <p:cNvGrpSpPr>
                <a:grpSpLocks/>
              </p:cNvGrpSpPr>
              <p:nvPr/>
            </p:nvGrpSpPr>
            <p:grpSpPr bwMode="auto">
              <a:xfrm>
                <a:off x="674" y="369"/>
                <a:ext cx="323" cy="388"/>
                <a:chOff x="674" y="369"/>
                <a:chExt cx="323" cy="388"/>
              </a:xfrm>
            </p:grpSpPr>
            <p:grpSp>
              <p:nvGrpSpPr>
                <p:cNvPr id="378" name="Group 310"/>
                <p:cNvGrpSpPr>
                  <a:grpSpLocks/>
                </p:cNvGrpSpPr>
                <p:nvPr/>
              </p:nvGrpSpPr>
              <p:grpSpPr bwMode="auto">
                <a:xfrm>
                  <a:off x="674" y="369"/>
                  <a:ext cx="323" cy="388"/>
                  <a:chOff x="674" y="369"/>
                  <a:chExt cx="323" cy="388"/>
                </a:xfrm>
              </p:grpSpPr>
              <p:sp>
                <p:nvSpPr>
                  <p:cNvPr id="382" name="Freeform 311"/>
                  <p:cNvSpPr>
                    <a:spLocks/>
                  </p:cNvSpPr>
                  <p:nvPr/>
                </p:nvSpPr>
                <p:spPr bwMode="auto">
                  <a:xfrm>
                    <a:off x="674" y="386"/>
                    <a:ext cx="323" cy="371"/>
                  </a:xfrm>
                  <a:custGeom>
                    <a:avLst/>
                    <a:gdLst/>
                    <a:ahLst/>
                    <a:cxnLst>
                      <a:cxn ang="0">
                        <a:pos x="496" y="133"/>
                      </a:cxn>
                      <a:cxn ang="0">
                        <a:pos x="573" y="91"/>
                      </a:cxn>
                      <a:cxn ang="0">
                        <a:pos x="750" y="224"/>
                      </a:cxn>
                      <a:cxn ang="0">
                        <a:pos x="772" y="290"/>
                      </a:cxn>
                      <a:cxn ang="0">
                        <a:pos x="750" y="423"/>
                      </a:cxn>
                      <a:cxn ang="0">
                        <a:pos x="728" y="511"/>
                      </a:cxn>
                      <a:cxn ang="0">
                        <a:pos x="684" y="622"/>
                      </a:cxn>
                      <a:cxn ang="0">
                        <a:pos x="662" y="732"/>
                      </a:cxn>
                      <a:cxn ang="0">
                        <a:pos x="684" y="776"/>
                      </a:cxn>
                      <a:cxn ang="0">
                        <a:pos x="684" y="843"/>
                      </a:cxn>
                      <a:cxn ang="0">
                        <a:pos x="640" y="887"/>
                      </a:cxn>
                      <a:cxn ang="0">
                        <a:pos x="596" y="887"/>
                      </a:cxn>
                      <a:cxn ang="0">
                        <a:pos x="507" y="865"/>
                      </a:cxn>
                      <a:cxn ang="0">
                        <a:pos x="243" y="843"/>
                      </a:cxn>
                      <a:cxn ang="0">
                        <a:pos x="132" y="843"/>
                      </a:cxn>
                      <a:cxn ang="0">
                        <a:pos x="88" y="843"/>
                      </a:cxn>
                      <a:cxn ang="0">
                        <a:pos x="44" y="799"/>
                      </a:cxn>
                      <a:cxn ang="0">
                        <a:pos x="44" y="732"/>
                      </a:cxn>
                      <a:cxn ang="0">
                        <a:pos x="0" y="644"/>
                      </a:cxn>
                      <a:cxn ang="0">
                        <a:pos x="22" y="91"/>
                      </a:cxn>
                      <a:cxn ang="0">
                        <a:pos x="88" y="69"/>
                      </a:cxn>
                      <a:cxn ang="0">
                        <a:pos x="88" y="47"/>
                      </a:cxn>
                      <a:cxn ang="0">
                        <a:pos x="132" y="47"/>
                      </a:cxn>
                      <a:cxn ang="0">
                        <a:pos x="301" y="0"/>
                      </a:cxn>
                      <a:cxn ang="0">
                        <a:pos x="380" y="88"/>
                      </a:cxn>
                      <a:cxn ang="0">
                        <a:pos x="430" y="119"/>
                      </a:cxn>
                      <a:cxn ang="0">
                        <a:pos x="496" y="133"/>
                      </a:cxn>
                    </a:cxnLst>
                    <a:rect l="0" t="0" r="r" b="b"/>
                    <a:pathLst>
                      <a:path w="773" h="888">
                        <a:moveTo>
                          <a:pt x="496" y="133"/>
                        </a:moveTo>
                        <a:lnTo>
                          <a:pt x="573" y="91"/>
                        </a:lnTo>
                        <a:lnTo>
                          <a:pt x="750" y="224"/>
                        </a:lnTo>
                        <a:lnTo>
                          <a:pt x="772" y="290"/>
                        </a:lnTo>
                        <a:lnTo>
                          <a:pt x="750" y="423"/>
                        </a:lnTo>
                        <a:lnTo>
                          <a:pt x="728" y="511"/>
                        </a:lnTo>
                        <a:lnTo>
                          <a:pt x="684" y="622"/>
                        </a:lnTo>
                        <a:lnTo>
                          <a:pt x="662" y="732"/>
                        </a:lnTo>
                        <a:lnTo>
                          <a:pt x="684" y="776"/>
                        </a:lnTo>
                        <a:lnTo>
                          <a:pt x="684" y="843"/>
                        </a:lnTo>
                        <a:lnTo>
                          <a:pt x="640" y="887"/>
                        </a:lnTo>
                        <a:lnTo>
                          <a:pt x="596" y="887"/>
                        </a:lnTo>
                        <a:lnTo>
                          <a:pt x="507" y="865"/>
                        </a:lnTo>
                        <a:lnTo>
                          <a:pt x="243" y="843"/>
                        </a:lnTo>
                        <a:lnTo>
                          <a:pt x="132" y="843"/>
                        </a:lnTo>
                        <a:lnTo>
                          <a:pt x="88" y="843"/>
                        </a:lnTo>
                        <a:lnTo>
                          <a:pt x="44" y="799"/>
                        </a:lnTo>
                        <a:lnTo>
                          <a:pt x="44" y="732"/>
                        </a:lnTo>
                        <a:lnTo>
                          <a:pt x="0" y="644"/>
                        </a:lnTo>
                        <a:lnTo>
                          <a:pt x="22" y="91"/>
                        </a:lnTo>
                        <a:lnTo>
                          <a:pt x="88" y="69"/>
                        </a:lnTo>
                        <a:lnTo>
                          <a:pt x="88" y="47"/>
                        </a:lnTo>
                        <a:lnTo>
                          <a:pt x="132" y="47"/>
                        </a:lnTo>
                        <a:lnTo>
                          <a:pt x="301" y="0"/>
                        </a:lnTo>
                        <a:lnTo>
                          <a:pt x="380" y="88"/>
                        </a:lnTo>
                        <a:lnTo>
                          <a:pt x="430" y="119"/>
                        </a:lnTo>
                        <a:lnTo>
                          <a:pt x="496" y="133"/>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383" name="Freeform 312"/>
                  <p:cNvSpPr>
                    <a:spLocks/>
                  </p:cNvSpPr>
                  <p:nvPr/>
                </p:nvSpPr>
                <p:spPr bwMode="auto">
                  <a:xfrm>
                    <a:off x="876" y="452"/>
                    <a:ext cx="38" cy="296"/>
                  </a:xfrm>
                  <a:custGeom>
                    <a:avLst/>
                    <a:gdLst/>
                    <a:ahLst/>
                    <a:cxnLst>
                      <a:cxn ang="0">
                        <a:pos x="0" y="0"/>
                      </a:cxn>
                      <a:cxn ang="0">
                        <a:pos x="0" y="66"/>
                      </a:cxn>
                      <a:cxn ang="0">
                        <a:pos x="22" y="133"/>
                      </a:cxn>
                      <a:cxn ang="0">
                        <a:pos x="45" y="221"/>
                      </a:cxn>
                      <a:cxn ang="0">
                        <a:pos x="22" y="287"/>
                      </a:cxn>
                      <a:cxn ang="0">
                        <a:pos x="22" y="376"/>
                      </a:cxn>
                      <a:cxn ang="0">
                        <a:pos x="45" y="442"/>
                      </a:cxn>
                      <a:cxn ang="0">
                        <a:pos x="45" y="508"/>
                      </a:cxn>
                      <a:cxn ang="0">
                        <a:pos x="45" y="574"/>
                      </a:cxn>
                      <a:cxn ang="0">
                        <a:pos x="89" y="641"/>
                      </a:cxn>
                      <a:cxn ang="0">
                        <a:pos x="89" y="685"/>
                      </a:cxn>
                      <a:cxn ang="0">
                        <a:pos x="45" y="707"/>
                      </a:cxn>
                    </a:cxnLst>
                    <a:rect l="0" t="0" r="r" b="b"/>
                    <a:pathLst>
                      <a:path w="90" h="708">
                        <a:moveTo>
                          <a:pt x="0" y="0"/>
                        </a:moveTo>
                        <a:lnTo>
                          <a:pt x="0" y="66"/>
                        </a:lnTo>
                        <a:lnTo>
                          <a:pt x="22" y="133"/>
                        </a:lnTo>
                        <a:lnTo>
                          <a:pt x="45" y="221"/>
                        </a:lnTo>
                        <a:lnTo>
                          <a:pt x="22" y="287"/>
                        </a:lnTo>
                        <a:lnTo>
                          <a:pt x="22" y="376"/>
                        </a:lnTo>
                        <a:lnTo>
                          <a:pt x="45" y="442"/>
                        </a:lnTo>
                        <a:lnTo>
                          <a:pt x="45" y="508"/>
                        </a:lnTo>
                        <a:lnTo>
                          <a:pt x="45" y="574"/>
                        </a:lnTo>
                        <a:lnTo>
                          <a:pt x="89" y="641"/>
                        </a:lnTo>
                        <a:lnTo>
                          <a:pt x="89"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84" name="Freeform 313"/>
                  <p:cNvSpPr>
                    <a:spLocks/>
                  </p:cNvSpPr>
                  <p:nvPr/>
                </p:nvSpPr>
                <p:spPr bwMode="auto">
                  <a:xfrm>
                    <a:off x="867" y="452"/>
                    <a:ext cx="28" cy="296"/>
                  </a:xfrm>
                  <a:custGeom>
                    <a:avLst/>
                    <a:gdLst/>
                    <a:ahLst/>
                    <a:cxnLst>
                      <a:cxn ang="0">
                        <a:pos x="0" y="0"/>
                      </a:cxn>
                      <a:cxn ang="0">
                        <a:pos x="0" y="66"/>
                      </a:cxn>
                      <a:cxn ang="0">
                        <a:pos x="0" y="133"/>
                      </a:cxn>
                      <a:cxn ang="0">
                        <a:pos x="22" y="221"/>
                      </a:cxn>
                      <a:cxn ang="0">
                        <a:pos x="22" y="287"/>
                      </a:cxn>
                      <a:cxn ang="0">
                        <a:pos x="22" y="376"/>
                      </a:cxn>
                      <a:cxn ang="0">
                        <a:pos x="22" y="442"/>
                      </a:cxn>
                      <a:cxn ang="0">
                        <a:pos x="45" y="508"/>
                      </a:cxn>
                      <a:cxn ang="0">
                        <a:pos x="45" y="574"/>
                      </a:cxn>
                      <a:cxn ang="0">
                        <a:pos x="67" y="641"/>
                      </a:cxn>
                      <a:cxn ang="0">
                        <a:pos x="67" y="685"/>
                      </a:cxn>
                      <a:cxn ang="0">
                        <a:pos x="45" y="707"/>
                      </a:cxn>
                    </a:cxnLst>
                    <a:rect l="0" t="0" r="r" b="b"/>
                    <a:pathLst>
                      <a:path w="68" h="708">
                        <a:moveTo>
                          <a:pt x="0" y="0"/>
                        </a:moveTo>
                        <a:lnTo>
                          <a:pt x="0" y="66"/>
                        </a:lnTo>
                        <a:lnTo>
                          <a:pt x="0" y="133"/>
                        </a:lnTo>
                        <a:lnTo>
                          <a:pt x="22" y="221"/>
                        </a:lnTo>
                        <a:lnTo>
                          <a:pt x="22" y="287"/>
                        </a:lnTo>
                        <a:lnTo>
                          <a:pt x="22" y="376"/>
                        </a:lnTo>
                        <a:lnTo>
                          <a:pt x="22" y="442"/>
                        </a:lnTo>
                        <a:lnTo>
                          <a:pt x="45" y="508"/>
                        </a:lnTo>
                        <a:lnTo>
                          <a:pt x="45" y="574"/>
                        </a:lnTo>
                        <a:lnTo>
                          <a:pt x="67" y="641"/>
                        </a:lnTo>
                        <a:lnTo>
                          <a:pt x="67"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385" name="Freeform 314"/>
                  <p:cNvSpPr>
                    <a:spLocks/>
                  </p:cNvSpPr>
                  <p:nvPr/>
                </p:nvSpPr>
                <p:spPr bwMode="auto">
                  <a:xfrm>
                    <a:off x="794" y="369"/>
                    <a:ext cx="120" cy="83"/>
                  </a:xfrm>
                  <a:custGeom>
                    <a:avLst/>
                    <a:gdLst/>
                    <a:ahLst/>
                    <a:cxnLst>
                      <a:cxn ang="0">
                        <a:pos x="22" y="0"/>
                      </a:cxn>
                      <a:cxn ang="0">
                        <a:pos x="22" y="0"/>
                      </a:cxn>
                      <a:cxn ang="0">
                        <a:pos x="22" y="22"/>
                      </a:cxn>
                      <a:cxn ang="0">
                        <a:pos x="88" y="110"/>
                      </a:cxn>
                      <a:cxn ang="0">
                        <a:pos x="177" y="154"/>
                      </a:cxn>
                      <a:cxn ang="0">
                        <a:pos x="221" y="154"/>
                      </a:cxn>
                      <a:cxn ang="0">
                        <a:pos x="243" y="132"/>
                      </a:cxn>
                      <a:cxn ang="0">
                        <a:pos x="265" y="110"/>
                      </a:cxn>
                      <a:cxn ang="0">
                        <a:pos x="287" y="132"/>
                      </a:cxn>
                      <a:cxn ang="0">
                        <a:pos x="243" y="176"/>
                      </a:cxn>
                      <a:cxn ang="0">
                        <a:pos x="199" y="198"/>
                      </a:cxn>
                      <a:cxn ang="0">
                        <a:pos x="132" y="176"/>
                      </a:cxn>
                      <a:cxn ang="0">
                        <a:pos x="88" y="132"/>
                      </a:cxn>
                      <a:cxn ang="0">
                        <a:pos x="22" y="66"/>
                      </a:cxn>
                      <a:cxn ang="0">
                        <a:pos x="0" y="44"/>
                      </a:cxn>
                      <a:cxn ang="0">
                        <a:pos x="0" y="0"/>
                      </a:cxn>
                      <a:cxn ang="0">
                        <a:pos x="22" y="0"/>
                      </a:cxn>
                    </a:cxnLst>
                    <a:rect l="0" t="0" r="r" b="b"/>
                    <a:pathLst>
                      <a:path w="288" h="199">
                        <a:moveTo>
                          <a:pt x="22" y="0"/>
                        </a:moveTo>
                        <a:lnTo>
                          <a:pt x="22" y="0"/>
                        </a:lnTo>
                        <a:lnTo>
                          <a:pt x="22" y="22"/>
                        </a:lnTo>
                        <a:lnTo>
                          <a:pt x="88" y="110"/>
                        </a:lnTo>
                        <a:lnTo>
                          <a:pt x="177" y="154"/>
                        </a:lnTo>
                        <a:lnTo>
                          <a:pt x="221" y="154"/>
                        </a:lnTo>
                        <a:lnTo>
                          <a:pt x="243" y="132"/>
                        </a:lnTo>
                        <a:lnTo>
                          <a:pt x="265" y="110"/>
                        </a:lnTo>
                        <a:lnTo>
                          <a:pt x="287" y="132"/>
                        </a:lnTo>
                        <a:lnTo>
                          <a:pt x="243" y="176"/>
                        </a:lnTo>
                        <a:lnTo>
                          <a:pt x="199" y="198"/>
                        </a:lnTo>
                        <a:lnTo>
                          <a:pt x="132" y="176"/>
                        </a:lnTo>
                        <a:lnTo>
                          <a:pt x="88" y="132"/>
                        </a:lnTo>
                        <a:lnTo>
                          <a:pt x="22" y="66"/>
                        </a:lnTo>
                        <a:lnTo>
                          <a:pt x="0" y="44"/>
                        </a:lnTo>
                        <a:lnTo>
                          <a:pt x="0" y="0"/>
                        </a:lnTo>
                        <a:lnTo>
                          <a:pt x="22" y="0"/>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sp>
              <p:nvSpPr>
                <p:cNvPr id="379" name="Freeform 315"/>
                <p:cNvSpPr>
                  <a:spLocks/>
                </p:cNvSpPr>
                <p:nvPr/>
              </p:nvSpPr>
              <p:spPr bwMode="auto">
                <a:xfrm>
                  <a:off x="684" y="470"/>
                  <a:ext cx="79" cy="250"/>
                </a:xfrm>
                <a:custGeom>
                  <a:avLst/>
                  <a:gdLst/>
                  <a:ahLst/>
                  <a:cxnLst>
                    <a:cxn ang="0">
                      <a:pos x="188" y="85"/>
                    </a:cxn>
                    <a:cxn ang="0">
                      <a:pos x="168" y="213"/>
                    </a:cxn>
                    <a:cxn ang="0">
                      <a:pos x="148" y="277"/>
                    </a:cxn>
                    <a:cxn ang="0">
                      <a:pos x="168" y="319"/>
                    </a:cxn>
                    <a:cxn ang="0">
                      <a:pos x="148" y="383"/>
                    </a:cxn>
                    <a:cxn ang="0">
                      <a:pos x="109" y="383"/>
                    </a:cxn>
                    <a:cxn ang="0">
                      <a:pos x="109" y="426"/>
                    </a:cxn>
                    <a:cxn ang="0">
                      <a:pos x="148" y="447"/>
                    </a:cxn>
                    <a:cxn ang="0">
                      <a:pos x="148" y="532"/>
                    </a:cxn>
                    <a:cxn ang="0">
                      <a:pos x="168" y="596"/>
                    </a:cxn>
                    <a:cxn ang="0">
                      <a:pos x="109" y="575"/>
                    </a:cxn>
                    <a:cxn ang="0">
                      <a:pos x="69" y="596"/>
                    </a:cxn>
                    <a:cxn ang="0">
                      <a:pos x="49" y="553"/>
                    </a:cxn>
                    <a:cxn ang="0">
                      <a:pos x="30" y="490"/>
                    </a:cxn>
                    <a:cxn ang="0">
                      <a:pos x="0" y="439"/>
                    </a:cxn>
                    <a:cxn ang="0">
                      <a:pos x="0" y="349"/>
                    </a:cxn>
                    <a:cxn ang="0">
                      <a:pos x="64" y="266"/>
                    </a:cxn>
                    <a:cxn ang="0">
                      <a:pos x="84" y="176"/>
                    </a:cxn>
                    <a:cxn ang="0">
                      <a:pos x="148" y="0"/>
                    </a:cxn>
                    <a:cxn ang="0">
                      <a:pos x="188" y="85"/>
                    </a:cxn>
                  </a:cxnLst>
                  <a:rect l="0" t="0" r="r" b="b"/>
                  <a:pathLst>
                    <a:path w="189" h="597">
                      <a:moveTo>
                        <a:pt x="188" y="85"/>
                      </a:moveTo>
                      <a:lnTo>
                        <a:pt x="168" y="213"/>
                      </a:lnTo>
                      <a:lnTo>
                        <a:pt x="148" y="277"/>
                      </a:lnTo>
                      <a:lnTo>
                        <a:pt x="168" y="319"/>
                      </a:lnTo>
                      <a:lnTo>
                        <a:pt x="148" y="383"/>
                      </a:lnTo>
                      <a:lnTo>
                        <a:pt x="109" y="383"/>
                      </a:lnTo>
                      <a:lnTo>
                        <a:pt x="109" y="426"/>
                      </a:lnTo>
                      <a:lnTo>
                        <a:pt x="148" y="447"/>
                      </a:lnTo>
                      <a:lnTo>
                        <a:pt x="148" y="532"/>
                      </a:lnTo>
                      <a:lnTo>
                        <a:pt x="168" y="596"/>
                      </a:lnTo>
                      <a:lnTo>
                        <a:pt x="109" y="575"/>
                      </a:lnTo>
                      <a:lnTo>
                        <a:pt x="69" y="596"/>
                      </a:lnTo>
                      <a:lnTo>
                        <a:pt x="49" y="553"/>
                      </a:lnTo>
                      <a:lnTo>
                        <a:pt x="30" y="490"/>
                      </a:lnTo>
                      <a:lnTo>
                        <a:pt x="0" y="439"/>
                      </a:lnTo>
                      <a:lnTo>
                        <a:pt x="0" y="349"/>
                      </a:lnTo>
                      <a:lnTo>
                        <a:pt x="64" y="266"/>
                      </a:lnTo>
                      <a:lnTo>
                        <a:pt x="84" y="176"/>
                      </a:lnTo>
                      <a:lnTo>
                        <a:pt x="148" y="0"/>
                      </a:lnTo>
                      <a:lnTo>
                        <a:pt x="188" y="85"/>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80" name="Freeform 316"/>
                <p:cNvSpPr>
                  <a:spLocks/>
                </p:cNvSpPr>
                <p:nvPr/>
              </p:nvSpPr>
              <p:spPr bwMode="auto">
                <a:xfrm>
                  <a:off x="775" y="729"/>
                  <a:ext cx="148" cy="10"/>
                </a:xfrm>
                <a:custGeom>
                  <a:avLst/>
                  <a:gdLst/>
                  <a:ahLst/>
                  <a:cxnLst>
                    <a:cxn ang="0">
                      <a:pos x="332" y="22"/>
                    </a:cxn>
                    <a:cxn ang="0">
                      <a:pos x="353" y="11"/>
                    </a:cxn>
                    <a:cxn ang="0">
                      <a:pos x="270" y="0"/>
                    </a:cxn>
                    <a:cxn ang="0">
                      <a:pos x="125" y="0"/>
                    </a:cxn>
                    <a:cxn ang="0">
                      <a:pos x="0" y="11"/>
                    </a:cxn>
                    <a:cxn ang="0">
                      <a:pos x="228" y="11"/>
                    </a:cxn>
                    <a:cxn ang="0">
                      <a:pos x="332" y="22"/>
                    </a:cxn>
                  </a:cxnLst>
                  <a:rect l="0" t="0" r="r" b="b"/>
                  <a:pathLst>
                    <a:path w="354" h="23">
                      <a:moveTo>
                        <a:pt x="332" y="22"/>
                      </a:moveTo>
                      <a:lnTo>
                        <a:pt x="353" y="11"/>
                      </a:lnTo>
                      <a:lnTo>
                        <a:pt x="270" y="0"/>
                      </a:lnTo>
                      <a:lnTo>
                        <a:pt x="125" y="0"/>
                      </a:lnTo>
                      <a:lnTo>
                        <a:pt x="0" y="11"/>
                      </a:lnTo>
                      <a:lnTo>
                        <a:pt x="228" y="11"/>
                      </a:lnTo>
                      <a:lnTo>
                        <a:pt x="332" y="22"/>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81" name="Freeform 317"/>
                <p:cNvSpPr>
                  <a:spLocks/>
                </p:cNvSpPr>
                <p:nvPr/>
              </p:nvSpPr>
              <p:spPr bwMode="auto">
                <a:xfrm>
                  <a:off x="692" y="683"/>
                  <a:ext cx="47" cy="47"/>
                </a:xfrm>
                <a:custGeom>
                  <a:avLst/>
                  <a:gdLst/>
                  <a:ahLst/>
                  <a:cxnLst>
                    <a:cxn ang="0">
                      <a:pos x="37" y="110"/>
                    </a:cxn>
                    <a:cxn ang="0">
                      <a:pos x="18" y="73"/>
                    </a:cxn>
                    <a:cxn ang="0">
                      <a:pos x="18" y="18"/>
                    </a:cxn>
                    <a:cxn ang="0">
                      <a:pos x="0" y="0"/>
                    </a:cxn>
                    <a:cxn ang="0">
                      <a:pos x="55" y="37"/>
                    </a:cxn>
                    <a:cxn ang="0">
                      <a:pos x="55" y="55"/>
                    </a:cxn>
                    <a:cxn ang="0">
                      <a:pos x="92" y="73"/>
                    </a:cxn>
                    <a:cxn ang="0">
                      <a:pos x="110" y="92"/>
                    </a:cxn>
                    <a:cxn ang="0">
                      <a:pos x="55" y="92"/>
                    </a:cxn>
                    <a:cxn ang="0">
                      <a:pos x="37" y="110"/>
                    </a:cxn>
                  </a:cxnLst>
                  <a:rect l="0" t="0" r="r" b="b"/>
                  <a:pathLst>
                    <a:path w="111" h="111">
                      <a:moveTo>
                        <a:pt x="37" y="110"/>
                      </a:moveTo>
                      <a:lnTo>
                        <a:pt x="18" y="73"/>
                      </a:lnTo>
                      <a:lnTo>
                        <a:pt x="18" y="18"/>
                      </a:lnTo>
                      <a:lnTo>
                        <a:pt x="0" y="0"/>
                      </a:lnTo>
                      <a:lnTo>
                        <a:pt x="55" y="37"/>
                      </a:lnTo>
                      <a:lnTo>
                        <a:pt x="55" y="55"/>
                      </a:lnTo>
                      <a:lnTo>
                        <a:pt x="92" y="73"/>
                      </a:lnTo>
                      <a:lnTo>
                        <a:pt x="110" y="92"/>
                      </a:lnTo>
                      <a:lnTo>
                        <a:pt x="55" y="92"/>
                      </a:lnTo>
                      <a:lnTo>
                        <a:pt x="37" y="110"/>
                      </a:lnTo>
                    </a:path>
                  </a:pathLst>
                </a:custGeom>
                <a:solidFill>
                  <a:srgbClr val="919191"/>
                </a:solidFill>
                <a:ln w="3175" cap="rnd" cmpd="sng">
                  <a:noFill/>
                  <a:prstDash val="solid"/>
                  <a:round/>
                  <a:headEnd type="none" w="med" len="med"/>
                  <a:tailEnd type="none" w="med" len="med"/>
                </a:ln>
                <a:effectLst/>
              </p:spPr>
              <p:txBody>
                <a:bodyPr/>
                <a:lstStyle/>
                <a:p>
                  <a:endParaRPr lang="ru-RU"/>
                </a:p>
              </p:txBody>
            </p:sp>
          </p:grpSp>
        </p:grpSp>
        <p:grpSp>
          <p:nvGrpSpPr>
            <p:cNvPr id="294" name="Group 318"/>
            <p:cNvGrpSpPr>
              <a:grpSpLocks/>
            </p:cNvGrpSpPr>
            <p:nvPr/>
          </p:nvGrpSpPr>
          <p:grpSpPr bwMode="auto">
            <a:xfrm>
              <a:off x="574" y="2659"/>
              <a:ext cx="863" cy="569"/>
              <a:chOff x="3280" y="2647"/>
              <a:chExt cx="863" cy="569"/>
            </a:xfrm>
          </p:grpSpPr>
          <p:grpSp>
            <p:nvGrpSpPr>
              <p:cNvPr id="306" name="Group 319"/>
              <p:cNvGrpSpPr>
                <a:grpSpLocks/>
              </p:cNvGrpSpPr>
              <p:nvPr/>
            </p:nvGrpSpPr>
            <p:grpSpPr bwMode="auto">
              <a:xfrm>
                <a:off x="3280" y="2865"/>
                <a:ext cx="863" cy="351"/>
                <a:chOff x="3253" y="2867"/>
                <a:chExt cx="936" cy="351"/>
              </a:xfrm>
            </p:grpSpPr>
            <p:sp>
              <p:nvSpPr>
                <p:cNvPr id="371" name="Freeform 320"/>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372" name="Freeform 321"/>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373" name="Freeform 322"/>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07" name="Group 323"/>
              <p:cNvGrpSpPr>
                <a:grpSpLocks/>
              </p:cNvGrpSpPr>
              <p:nvPr/>
            </p:nvGrpSpPr>
            <p:grpSpPr bwMode="auto">
              <a:xfrm>
                <a:off x="3338" y="2915"/>
                <a:ext cx="494" cy="217"/>
                <a:chOff x="1049" y="1977"/>
                <a:chExt cx="1136" cy="495"/>
              </a:xfrm>
            </p:grpSpPr>
            <p:grpSp>
              <p:nvGrpSpPr>
                <p:cNvPr id="336" name="Group 324"/>
                <p:cNvGrpSpPr>
                  <a:grpSpLocks/>
                </p:cNvGrpSpPr>
                <p:nvPr/>
              </p:nvGrpSpPr>
              <p:grpSpPr bwMode="auto">
                <a:xfrm>
                  <a:off x="1477" y="1977"/>
                  <a:ext cx="708" cy="274"/>
                  <a:chOff x="1477" y="1977"/>
                  <a:chExt cx="708" cy="274"/>
                </a:xfrm>
              </p:grpSpPr>
              <p:grpSp>
                <p:nvGrpSpPr>
                  <p:cNvPr id="347" name="Group 325"/>
                  <p:cNvGrpSpPr>
                    <a:grpSpLocks/>
                  </p:cNvGrpSpPr>
                  <p:nvPr/>
                </p:nvGrpSpPr>
                <p:grpSpPr bwMode="auto">
                  <a:xfrm>
                    <a:off x="1477" y="1977"/>
                    <a:ext cx="708" cy="274"/>
                    <a:chOff x="1477" y="1977"/>
                    <a:chExt cx="708" cy="274"/>
                  </a:xfrm>
                </p:grpSpPr>
                <p:sp>
                  <p:nvSpPr>
                    <p:cNvPr id="368" name="Freeform 326"/>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369" name="Freeform 327"/>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70" name="Freeform 328"/>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48" name="Group 329"/>
                  <p:cNvGrpSpPr>
                    <a:grpSpLocks/>
                  </p:cNvGrpSpPr>
                  <p:nvPr/>
                </p:nvGrpSpPr>
                <p:grpSpPr bwMode="auto">
                  <a:xfrm>
                    <a:off x="1557" y="2046"/>
                    <a:ext cx="307" cy="109"/>
                    <a:chOff x="1557" y="2046"/>
                    <a:chExt cx="307" cy="109"/>
                  </a:xfrm>
                </p:grpSpPr>
                <p:sp>
                  <p:nvSpPr>
                    <p:cNvPr id="359" name="Freeform 330"/>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360" name="Group 331"/>
                    <p:cNvGrpSpPr>
                      <a:grpSpLocks/>
                    </p:cNvGrpSpPr>
                    <p:nvPr/>
                  </p:nvGrpSpPr>
                  <p:grpSpPr bwMode="auto">
                    <a:xfrm>
                      <a:off x="1614" y="2056"/>
                      <a:ext cx="220" cy="88"/>
                      <a:chOff x="1614" y="2056"/>
                      <a:chExt cx="220" cy="88"/>
                    </a:xfrm>
                  </p:grpSpPr>
                  <p:sp>
                    <p:nvSpPr>
                      <p:cNvPr id="361" name="Line 332"/>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362" name="Line 333"/>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363" name="Line 334"/>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364" name="Line 335"/>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365" name="Line 336"/>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366" name="Line 337"/>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367" name="Line 338"/>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349" name="Group 339"/>
                  <p:cNvGrpSpPr>
                    <a:grpSpLocks/>
                  </p:cNvGrpSpPr>
                  <p:nvPr/>
                </p:nvGrpSpPr>
                <p:grpSpPr bwMode="auto">
                  <a:xfrm>
                    <a:off x="1830" y="1991"/>
                    <a:ext cx="313" cy="105"/>
                    <a:chOff x="1830" y="1991"/>
                    <a:chExt cx="313" cy="105"/>
                  </a:xfrm>
                </p:grpSpPr>
                <p:sp>
                  <p:nvSpPr>
                    <p:cNvPr id="350" name="Freeform 340"/>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51" name="Line 341"/>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352" name="Line 342"/>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353" name="Line 343"/>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354" name="Line 344"/>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355" name="Line 345"/>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356" name="Line 346"/>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357" name="Line 347"/>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358" name="Line 348"/>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337" name="Group 349"/>
                <p:cNvGrpSpPr>
                  <a:grpSpLocks/>
                </p:cNvGrpSpPr>
                <p:nvPr/>
              </p:nvGrpSpPr>
              <p:grpSpPr bwMode="auto">
                <a:xfrm>
                  <a:off x="1049" y="2118"/>
                  <a:ext cx="973" cy="354"/>
                  <a:chOff x="1049" y="2118"/>
                  <a:chExt cx="973" cy="354"/>
                </a:xfrm>
              </p:grpSpPr>
              <p:sp>
                <p:nvSpPr>
                  <p:cNvPr id="338" name="Freeform 350"/>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39" name="Freeform 351"/>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340" name="Group 352"/>
                  <p:cNvGrpSpPr>
                    <a:grpSpLocks/>
                  </p:cNvGrpSpPr>
                  <p:nvPr/>
                </p:nvGrpSpPr>
                <p:grpSpPr bwMode="auto">
                  <a:xfrm>
                    <a:off x="1190" y="2118"/>
                    <a:ext cx="266" cy="177"/>
                    <a:chOff x="1190" y="2118"/>
                    <a:chExt cx="266" cy="177"/>
                  </a:xfrm>
                </p:grpSpPr>
                <p:sp>
                  <p:nvSpPr>
                    <p:cNvPr id="342" name="Freeform 353"/>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43" name="Freeform 354"/>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44" name="Freeform 355"/>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45" name="Freeform 356"/>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346" name="Freeform 357"/>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341" name="Freeform 358"/>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308" name="Group 359"/>
              <p:cNvGrpSpPr>
                <a:grpSpLocks/>
              </p:cNvGrpSpPr>
              <p:nvPr/>
            </p:nvGrpSpPr>
            <p:grpSpPr bwMode="auto">
              <a:xfrm>
                <a:off x="3726" y="2647"/>
                <a:ext cx="385" cy="445"/>
                <a:chOff x="1763" y="872"/>
                <a:chExt cx="884" cy="1025"/>
              </a:xfrm>
            </p:grpSpPr>
            <p:grpSp>
              <p:nvGrpSpPr>
                <p:cNvPr id="309" name="Group 360"/>
                <p:cNvGrpSpPr>
                  <a:grpSpLocks/>
                </p:cNvGrpSpPr>
                <p:nvPr/>
              </p:nvGrpSpPr>
              <p:grpSpPr bwMode="auto">
                <a:xfrm>
                  <a:off x="1887" y="1609"/>
                  <a:ext cx="716" cy="288"/>
                  <a:chOff x="2067" y="2118"/>
                  <a:chExt cx="716" cy="288"/>
                </a:xfrm>
              </p:grpSpPr>
              <p:sp>
                <p:nvSpPr>
                  <p:cNvPr id="333" name="Freeform 361"/>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334" name="Freeform 362"/>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35" name="Freeform 363"/>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310" name="Freeform 364"/>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311" name="Group 365"/>
                <p:cNvGrpSpPr>
                  <a:grpSpLocks/>
                </p:cNvGrpSpPr>
                <p:nvPr/>
              </p:nvGrpSpPr>
              <p:grpSpPr bwMode="auto">
                <a:xfrm>
                  <a:off x="1763" y="872"/>
                  <a:ext cx="795" cy="851"/>
                  <a:chOff x="1943" y="1381"/>
                  <a:chExt cx="795" cy="851"/>
                </a:xfrm>
              </p:grpSpPr>
              <p:sp>
                <p:nvSpPr>
                  <p:cNvPr id="330" name="Freeform 366"/>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31" name="Freeform 367"/>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332" name="Freeform 368"/>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12" name="Group 369"/>
                <p:cNvGrpSpPr>
                  <a:grpSpLocks/>
                </p:cNvGrpSpPr>
                <p:nvPr/>
              </p:nvGrpSpPr>
              <p:grpSpPr bwMode="auto">
                <a:xfrm>
                  <a:off x="1983" y="1056"/>
                  <a:ext cx="664" cy="222"/>
                  <a:chOff x="2163" y="1565"/>
                  <a:chExt cx="664" cy="222"/>
                </a:xfrm>
              </p:grpSpPr>
              <p:sp>
                <p:nvSpPr>
                  <p:cNvPr id="325" name="Freeform 370"/>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326" name="Freeform 371"/>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27" name="Freeform 372"/>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28" name="Freeform 373"/>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29" name="Freeform 374"/>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13" name="Group 375"/>
                <p:cNvGrpSpPr>
                  <a:grpSpLocks/>
                </p:cNvGrpSpPr>
                <p:nvPr/>
              </p:nvGrpSpPr>
              <p:grpSpPr bwMode="auto">
                <a:xfrm>
                  <a:off x="1983" y="1145"/>
                  <a:ext cx="178" cy="597"/>
                  <a:chOff x="2163" y="1654"/>
                  <a:chExt cx="178" cy="597"/>
                </a:xfrm>
              </p:grpSpPr>
              <p:sp>
                <p:nvSpPr>
                  <p:cNvPr id="320" name="Freeform 376"/>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21" name="Freeform 377"/>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22" name="Freeform 378"/>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23" name="Freeform 379"/>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324" name="Freeform 380"/>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314" name="Freeform 381"/>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315" name="Freeform 382"/>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316" name="Freeform 383"/>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317" name="Freeform 384"/>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318" name="Line 385"/>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319" name="Line 386"/>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295" name="Group 387"/>
            <p:cNvGrpSpPr>
              <a:grpSpLocks/>
            </p:cNvGrpSpPr>
            <p:nvPr/>
          </p:nvGrpSpPr>
          <p:grpSpPr bwMode="auto">
            <a:xfrm>
              <a:off x="571" y="2575"/>
              <a:ext cx="277" cy="457"/>
              <a:chOff x="540" y="404"/>
              <a:chExt cx="277" cy="457"/>
            </a:xfrm>
          </p:grpSpPr>
          <p:sp>
            <p:nvSpPr>
              <p:cNvPr id="296" name="Freeform 388"/>
              <p:cNvSpPr>
                <a:spLocks/>
              </p:cNvSpPr>
              <p:nvPr/>
            </p:nvSpPr>
            <p:spPr bwMode="auto">
              <a:xfrm>
                <a:off x="791" y="773"/>
                <a:ext cx="19" cy="19"/>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297" name="Freeform 389"/>
              <p:cNvSpPr>
                <a:spLocks/>
              </p:cNvSpPr>
              <p:nvPr/>
            </p:nvSpPr>
            <p:spPr bwMode="auto">
              <a:xfrm>
                <a:off x="597" y="690"/>
                <a:ext cx="220" cy="171"/>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298" name="Freeform 390"/>
              <p:cNvSpPr>
                <a:spLocks/>
              </p:cNvSpPr>
              <p:nvPr/>
            </p:nvSpPr>
            <p:spPr bwMode="auto">
              <a:xfrm>
                <a:off x="745" y="792"/>
                <a:ext cx="9" cy="18"/>
              </a:xfrm>
              <a:custGeom>
                <a:avLst/>
                <a:gdLst/>
                <a:ahLst/>
                <a:cxnLst>
                  <a:cxn ang="0">
                    <a:pos x="22" y="44"/>
                  </a:cxn>
                  <a:cxn ang="0">
                    <a:pos x="0" y="0"/>
                  </a:cxn>
                </a:cxnLst>
                <a:rect l="0" t="0" r="r" b="b"/>
                <a:pathLst>
                  <a:path w="23" h="45">
                    <a:moveTo>
                      <a:pt x="22" y="44"/>
                    </a:move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299" name="Line 391"/>
              <p:cNvSpPr>
                <a:spLocks noChangeShapeType="1"/>
              </p:cNvSpPr>
              <p:nvPr/>
            </p:nvSpPr>
            <p:spPr bwMode="auto">
              <a:xfrm flipH="1" flipV="1">
                <a:off x="762" y="787"/>
                <a:ext cx="12" cy="23"/>
              </a:xfrm>
              <a:prstGeom prst="line">
                <a:avLst/>
              </a:prstGeom>
              <a:noFill/>
              <a:ln w="3175">
                <a:solidFill>
                  <a:srgbClr val="000000"/>
                </a:solidFill>
                <a:round/>
                <a:headEnd/>
                <a:tailEnd/>
              </a:ln>
              <a:effectLst/>
            </p:spPr>
            <p:txBody>
              <a:bodyPr wrap="none" anchor="ctr"/>
              <a:lstStyle/>
              <a:p>
                <a:endParaRPr lang="ru-RU"/>
              </a:p>
            </p:txBody>
          </p:sp>
          <p:sp>
            <p:nvSpPr>
              <p:cNvPr id="300" name="Line 392"/>
              <p:cNvSpPr>
                <a:spLocks noChangeShapeType="1"/>
              </p:cNvSpPr>
              <p:nvPr/>
            </p:nvSpPr>
            <p:spPr bwMode="auto">
              <a:xfrm flipH="1" flipV="1">
                <a:off x="779" y="790"/>
                <a:ext cx="13" cy="23"/>
              </a:xfrm>
              <a:prstGeom prst="line">
                <a:avLst/>
              </a:prstGeom>
              <a:noFill/>
              <a:ln w="3175">
                <a:solidFill>
                  <a:srgbClr val="000000"/>
                </a:solidFill>
                <a:round/>
                <a:headEnd/>
                <a:tailEnd/>
              </a:ln>
              <a:effectLst/>
            </p:spPr>
            <p:txBody>
              <a:bodyPr wrap="none" anchor="ctr"/>
              <a:lstStyle/>
              <a:p>
                <a:endParaRPr lang="ru-RU"/>
              </a:p>
            </p:txBody>
          </p:sp>
          <p:sp>
            <p:nvSpPr>
              <p:cNvPr id="301" name="Freeform 393"/>
              <p:cNvSpPr>
                <a:spLocks/>
              </p:cNvSpPr>
              <p:nvPr/>
            </p:nvSpPr>
            <p:spPr bwMode="auto">
              <a:xfrm>
                <a:off x="540" y="404"/>
                <a:ext cx="196" cy="360"/>
              </a:xfrm>
              <a:custGeom>
                <a:avLst/>
                <a:gdLst/>
                <a:ahLst/>
                <a:cxnLst>
                  <a:cxn ang="0">
                    <a:pos x="468" y="0"/>
                  </a:cxn>
                  <a:cxn ang="0">
                    <a:pos x="408" y="0"/>
                  </a:cxn>
                  <a:cxn ang="0">
                    <a:pos x="392" y="24"/>
                  </a:cxn>
                  <a:cxn ang="0">
                    <a:pos x="356" y="20"/>
                  </a:cxn>
                  <a:cxn ang="0">
                    <a:pos x="332" y="68"/>
                  </a:cxn>
                  <a:cxn ang="0">
                    <a:pos x="232" y="112"/>
                  </a:cxn>
                  <a:cxn ang="0">
                    <a:pos x="196" y="164"/>
                  </a:cxn>
                  <a:cxn ang="0">
                    <a:pos x="188" y="240"/>
                  </a:cxn>
                  <a:cxn ang="0">
                    <a:pos x="96" y="396"/>
                  </a:cxn>
                  <a:cxn ang="0">
                    <a:pos x="16" y="520"/>
                  </a:cxn>
                  <a:cxn ang="0">
                    <a:pos x="4" y="532"/>
                  </a:cxn>
                  <a:cxn ang="0">
                    <a:pos x="0" y="664"/>
                  </a:cxn>
                  <a:cxn ang="0">
                    <a:pos x="68" y="708"/>
                  </a:cxn>
                  <a:cxn ang="0">
                    <a:pos x="112" y="756"/>
                  </a:cxn>
                  <a:cxn ang="0">
                    <a:pos x="124" y="792"/>
                  </a:cxn>
                  <a:cxn ang="0">
                    <a:pos x="300" y="860"/>
                  </a:cxn>
                  <a:cxn ang="0">
                    <a:pos x="336" y="860"/>
                  </a:cxn>
                  <a:cxn ang="0">
                    <a:pos x="396" y="736"/>
                  </a:cxn>
                  <a:cxn ang="0">
                    <a:pos x="380" y="708"/>
                  </a:cxn>
                  <a:cxn ang="0">
                    <a:pos x="304" y="664"/>
                  </a:cxn>
                  <a:cxn ang="0">
                    <a:pos x="312" y="616"/>
                  </a:cxn>
                  <a:cxn ang="0">
                    <a:pos x="232" y="572"/>
                  </a:cxn>
                  <a:cxn ang="0">
                    <a:pos x="284" y="556"/>
                  </a:cxn>
                  <a:cxn ang="0">
                    <a:pos x="392" y="428"/>
                  </a:cxn>
                  <a:cxn ang="0">
                    <a:pos x="424" y="312"/>
                  </a:cxn>
                  <a:cxn ang="0">
                    <a:pos x="448" y="288"/>
                  </a:cxn>
                </a:cxnLst>
                <a:rect l="0" t="0" r="r" b="b"/>
                <a:pathLst>
                  <a:path w="469" h="861">
                    <a:moveTo>
                      <a:pt x="468" y="0"/>
                    </a:moveTo>
                    <a:lnTo>
                      <a:pt x="408" y="0"/>
                    </a:lnTo>
                    <a:lnTo>
                      <a:pt x="392" y="24"/>
                    </a:lnTo>
                    <a:lnTo>
                      <a:pt x="356" y="20"/>
                    </a:lnTo>
                    <a:lnTo>
                      <a:pt x="332" y="68"/>
                    </a:lnTo>
                    <a:lnTo>
                      <a:pt x="232" y="112"/>
                    </a:lnTo>
                    <a:lnTo>
                      <a:pt x="196" y="164"/>
                    </a:lnTo>
                    <a:lnTo>
                      <a:pt x="188" y="240"/>
                    </a:lnTo>
                    <a:lnTo>
                      <a:pt x="96" y="396"/>
                    </a:lnTo>
                    <a:lnTo>
                      <a:pt x="16" y="520"/>
                    </a:lnTo>
                    <a:lnTo>
                      <a:pt x="4" y="532"/>
                    </a:lnTo>
                    <a:lnTo>
                      <a:pt x="0" y="664"/>
                    </a:lnTo>
                    <a:lnTo>
                      <a:pt x="68" y="708"/>
                    </a:lnTo>
                    <a:lnTo>
                      <a:pt x="112" y="756"/>
                    </a:lnTo>
                    <a:lnTo>
                      <a:pt x="124" y="792"/>
                    </a:lnTo>
                    <a:lnTo>
                      <a:pt x="300" y="860"/>
                    </a:lnTo>
                    <a:lnTo>
                      <a:pt x="336" y="860"/>
                    </a:lnTo>
                    <a:lnTo>
                      <a:pt x="396" y="736"/>
                    </a:lnTo>
                    <a:lnTo>
                      <a:pt x="380" y="708"/>
                    </a:lnTo>
                    <a:lnTo>
                      <a:pt x="304" y="664"/>
                    </a:lnTo>
                    <a:lnTo>
                      <a:pt x="312" y="616"/>
                    </a:lnTo>
                    <a:lnTo>
                      <a:pt x="232" y="572"/>
                    </a:lnTo>
                    <a:lnTo>
                      <a:pt x="284" y="556"/>
                    </a:lnTo>
                    <a:lnTo>
                      <a:pt x="392" y="428"/>
                    </a:lnTo>
                    <a:lnTo>
                      <a:pt x="424" y="312"/>
                    </a:lnTo>
                    <a:lnTo>
                      <a:pt x="448" y="288"/>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302" name="Freeform 394"/>
              <p:cNvSpPr>
                <a:spLocks/>
              </p:cNvSpPr>
              <p:nvPr/>
            </p:nvSpPr>
            <p:spPr bwMode="auto">
              <a:xfrm>
                <a:off x="570" y="478"/>
                <a:ext cx="64" cy="139"/>
              </a:xfrm>
              <a:custGeom>
                <a:avLst/>
                <a:gdLst/>
                <a:ahLst/>
                <a:cxnLst>
                  <a:cxn ang="0">
                    <a:pos x="154" y="0"/>
                  </a:cxn>
                  <a:cxn ang="0">
                    <a:pos x="154" y="41"/>
                  </a:cxn>
                  <a:cxn ang="0">
                    <a:pos x="135" y="186"/>
                  </a:cxn>
                  <a:cxn ang="0">
                    <a:pos x="0" y="331"/>
                  </a:cxn>
                  <a:cxn ang="0">
                    <a:pos x="0" y="290"/>
                  </a:cxn>
                  <a:cxn ang="0">
                    <a:pos x="53" y="204"/>
                  </a:cxn>
                  <a:cxn ang="0">
                    <a:pos x="101" y="132"/>
                  </a:cxn>
                  <a:cxn ang="0">
                    <a:pos x="137" y="67"/>
                  </a:cxn>
                  <a:cxn ang="0">
                    <a:pos x="154" y="0"/>
                  </a:cxn>
                </a:cxnLst>
                <a:rect l="0" t="0" r="r" b="b"/>
                <a:pathLst>
                  <a:path w="155" h="332">
                    <a:moveTo>
                      <a:pt x="154" y="0"/>
                    </a:moveTo>
                    <a:lnTo>
                      <a:pt x="154" y="41"/>
                    </a:lnTo>
                    <a:lnTo>
                      <a:pt x="135" y="186"/>
                    </a:lnTo>
                    <a:lnTo>
                      <a:pt x="0" y="331"/>
                    </a:lnTo>
                    <a:lnTo>
                      <a:pt x="0" y="290"/>
                    </a:lnTo>
                    <a:lnTo>
                      <a:pt x="53" y="204"/>
                    </a:lnTo>
                    <a:lnTo>
                      <a:pt x="101" y="132"/>
                    </a:lnTo>
                    <a:lnTo>
                      <a:pt x="137" y="67"/>
                    </a:lnTo>
                    <a:lnTo>
                      <a:pt x="15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03" name="Freeform 395"/>
              <p:cNvSpPr>
                <a:spLocks/>
              </p:cNvSpPr>
              <p:nvPr/>
            </p:nvSpPr>
            <p:spPr bwMode="auto">
              <a:xfrm>
                <a:off x="579" y="681"/>
                <a:ext cx="55" cy="46"/>
              </a:xfrm>
              <a:custGeom>
                <a:avLst/>
                <a:gdLst/>
                <a:ahLst/>
                <a:cxnLst>
                  <a:cxn ang="0">
                    <a:pos x="132" y="110"/>
                  </a:cxn>
                  <a:cxn ang="0">
                    <a:pos x="132" y="92"/>
                  </a:cxn>
                  <a:cxn ang="0">
                    <a:pos x="113" y="73"/>
                  </a:cxn>
                  <a:cxn ang="0">
                    <a:pos x="75" y="55"/>
                  </a:cxn>
                  <a:cxn ang="0">
                    <a:pos x="0" y="0"/>
                  </a:cxn>
                  <a:cxn ang="0">
                    <a:pos x="0" y="18"/>
                  </a:cxn>
                  <a:cxn ang="0">
                    <a:pos x="38" y="55"/>
                  </a:cxn>
                  <a:cxn ang="0">
                    <a:pos x="38" y="73"/>
                  </a:cxn>
                  <a:cxn ang="0">
                    <a:pos x="57" y="92"/>
                  </a:cxn>
                  <a:cxn ang="0">
                    <a:pos x="94" y="110"/>
                  </a:cxn>
                  <a:cxn ang="0">
                    <a:pos x="132" y="110"/>
                  </a:cxn>
                </a:cxnLst>
                <a:rect l="0" t="0" r="r" b="b"/>
                <a:pathLst>
                  <a:path w="133" h="111">
                    <a:moveTo>
                      <a:pt x="132" y="110"/>
                    </a:moveTo>
                    <a:lnTo>
                      <a:pt x="132" y="92"/>
                    </a:lnTo>
                    <a:lnTo>
                      <a:pt x="113" y="73"/>
                    </a:lnTo>
                    <a:lnTo>
                      <a:pt x="75" y="55"/>
                    </a:lnTo>
                    <a:lnTo>
                      <a:pt x="0" y="0"/>
                    </a:lnTo>
                    <a:lnTo>
                      <a:pt x="0" y="18"/>
                    </a:lnTo>
                    <a:lnTo>
                      <a:pt x="38" y="55"/>
                    </a:lnTo>
                    <a:lnTo>
                      <a:pt x="38" y="73"/>
                    </a:lnTo>
                    <a:lnTo>
                      <a:pt x="57" y="92"/>
                    </a:lnTo>
                    <a:lnTo>
                      <a:pt x="94" y="110"/>
                    </a:lnTo>
                    <a:lnTo>
                      <a:pt x="132" y="11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04" name="Freeform 396"/>
              <p:cNvSpPr>
                <a:spLocks/>
              </p:cNvSpPr>
              <p:nvPr/>
            </p:nvSpPr>
            <p:spPr bwMode="auto">
              <a:xfrm>
                <a:off x="625" y="662"/>
                <a:ext cx="19" cy="10"/>
              </a:xfrm>
              <a:custGeom>
                <a:avLst/>
                <a:gdLst/>
                <a:ahLst/>
                <a:cxnLst>
                  <a:cxn ang="0">
                    <a:pos x="44" y="0"/>
                  </a:cxn>
                  <a:cxn ang="0">
                    <a:pos x="29" y="12"/>
                  </a:cxn>
                  <a:cxn ang="0">
                    <a:pos x="15" y="23"/>
                  </a:cxn>
                  <a:cxn ang="0">
                    <a:pos x="0" y="0"/>
                  </a:cxn>
                  <a:cxn ang="0">
                    <a:pos x="15" y="0"/>
                  </a:cxn>
                  <a:cxn ang="0">
                    <a:pos x="44" y="0"/>
                  </a:cxn>
                </a:cxnLst>
                <a:rect l="0" t="0" r="r" b="b"/>
                <a:pathLst>
                  <a:path w="45" h="24">
                    <a:moveTo>
                      <a:pt x="44" y="0"/>
                    </a:moveTo>
                    <a:lnTo>
                      <a:pt x="29" y="12"/>
                    </a:lnTo>
                    <a:lnTo>
                      <a:pt x="15" y="23"/>
                    </a:lnTo>
                    <a:lnTo>
                      <a:pt x="0" y="0"/>
                    </a:lnTo>
                    <a:lnTo>
                      <a:pt x="15" y="0"/>
                    </a:lnTo>
                    <a:lnTo>
                      <a:pt x="4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05" name="Freeform 397"/>
              <p:cNvSpPr>
                <a:spLocks/>
              </p:cNvSpPr>
              <p:nvPr/>
            </p:nvSpPr>
            <p:spPr bwMode="auto">
              <a:xfrm>
                <a:off x="662" y="699"/>
                <a:ext cx="56" cy="74"/>
              </a:xfrm>
              <a:custGeom>
                <a:avLst/>
                <a:gdLst/>
                <a:ahLst/>
                <a:cxnLst>
                  <a:cxn ang="0">
                    <a:pos x="0" y="176"/>
                  </a:cxn>
                  <a:cxn ang="0">
                    <a:pos x="88" y="176"/>
                  </a:cxn>
                  <a:cxn ang="0">
                    <a:pos x="132" y="66"/>
                  </a:cxn>
                  <a:cxn ang="0">
                    <a:pos x="132" y="0"/>
                  </a:cxn>
                  <a:cxn ang="0">
                    <a:pos x="88" y="0"/>
                  </a:cxn>
                  <a:cxn ang="0">
                    <a:pos x="0" y="176"/>
                  </a:cxn>
                </a:cxnLst>
                <a:rect l="0" t="0" r="r" b="b"/>
                <a:pathLst>
                  <a:path w="133" h="177">
                    <a:moveTo>
                      <a:pt x="0" y="176"/>
                    </a:moveTo>
                    <a:lnTo>
                      <a:pt x="88" y="176"/>
                    </a:lnTo>
                    <a:lnTo>
                      <a:pt x="132" y="66"/>
                    </a:lnTo>
                    <a:lnTo>
                      <a:pt x="132" y="0"/>
                    </a:lnTo>
                    <a:lnTo>
                      <a:pt x="88" y="0"/>
                    </a:lnTo>
                    <a:lnTo>
                      <a:pt x="0" y="176"/>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grpSp>
      <p:sp>
        <p:nvSpPr>
          <p:cNvPr id="399" name="Line 398"/>
          <p:cNvSpPr>
            <a:spLocks noChangeShapeType="1"/>
          </p:cNvSpPr>
          <p:nvPr/>
        </p:nvSpPr>
        <p:spPr bwMode="auto">
          <a:xfrm>
            <a:off x="1431925" y="2222500"/>
            <a:ext cx="0" cy="731838"/>
          </a:xfrm>
          <a:prstGeom prst="line">
            <a:avLst/>
          </a:prstGeom>
          <a:noFill/>
          <a:ln w="38100">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400" name="Line 399"/>
          <p:cNvSpPr>
            <a:spLocks noChangeShapeType="1"/>
          </p:cNvSpPr>
          <p:nvPr/>
        </p:nvSpPr>
        <p:spPr bwMode="auto">
          <a:xfrm>
            <a:off x="3376613" y="2178050"/>
            <a:ext cx="0" cy="731838"/>
          </a:xfrm>
          <a:prstGeom prst="line">
            <a:avLst/>
          </a:prstGeom>
          <a:noFill/>
          <a:ln w="38100">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401" name="Line 400"/>
          <p:cNvSpPr>
            <a:spLocks noChangeShapeType="1"/>
          </p:cNvSpPr>
          <p:nvPr/>
        </p:nvSpPr>
        <p:spPr bwMode="auto">
          <a:xfrm>
            <a:off x="5078413" y="2165350"/>
            <a:ext cx="0" cy="731838"/>
          </a:xfrm>
          <a:prstGeom prst="line">
            <a:avLst/>
          </a:prstGeom>
          <a:noFill/>
          <a:ln w="38100">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sp>
        <p:nvSpPr>
          <p:cNvPr id="402" name="Line 406"/>
          <p:cNvSpPr>
            <a:spLocks noChangeShapeType="1"/>
          </p:cNvSpPr>
          <p:nvPr/>
        </p:nvSpPr>
        <p:spPr bwMode="auto">
          <a:xfrm flipH="1">
            <a:off x="1289050" y="3803650"/>
            <a:ext cx="106363" cy="1162050"/>
          </a:xfrm>
          <a:prstGeom prst="line">
            <a:avLst/>
          </a:prstGeom>
          <a:noFill/>
          <a:ln w="28575">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403" name="Line 407"/>
          <p:cNvSpPr>
            <a:spLocks noChangeShapeType="1"/>
          </p:cNvSpPr>
          <p:nvPr/>
        </p:nvSpPr>
        <p:spPr bwMode="auto">
          <a:xfrm flipH="1">
            <a:off x="2719388" y="3773488"/>
            <a:ext cx="401637" cy="1230312"/>
          </a:xfrm>
          <a:prstGeom prst="line">
            <a:avLst/>
          </a:prstGeom>
          <a:noFill/>
          <a:ln w="28575">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404" name="Line 408"/>
          <p:cNvSpPr>
            <a:spLocks noChangeShapeType="1"/>
          </p:cNvSpPr>
          <p:nvPr/>
        </p:nvSpPr>
        <p:spPr bwMode="auto">
          <a:xfrm>
            <a:off x="5148263" y="3792538"/>
            <a:ext cx="219075" cy="1238250"/>
          </a:xfrm>
          <a:prstGeom prst="line">
            <a:avLst/>
          </a:prstGeom>
          <a:noFill/>
          <a:ln w="28575">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Логический кластер. Обработка аварии:</a:t>
            </a:r>
            <a:r>
              <a:rPr lang="ru-RU" dirty="0" smtClean="0"/>
              <a:t/>
            </a:r>
            <a:br>
              <a:rPr lang="ru-RU" dirty="0" smtClean="0"/>
            </a:br>
            <a:r>
              <a:rPr lang="ru-RU" sz="3200" dirty="0" smtClean="0"/>
              <a:t>авария сервера </a:t>
            </a:r>
            <a:r>
              <a:rPr lang="en-US" sz="3200" dirty="0" smtClean="0"/>
              <a:t>#</a:t>
            </a:r>
            <a:r>
              <a:rPr lang="ru-RU" sz="3200" dirty="0" smtClean="0"/>
              <a:t>3</a:t>
            </a:r>
            <a:endParaRPr lang="ru-RU" dirty="0">
              <a:solidFill>
                <a:schemeClr val="accent5"/>
              </a:solidFill>
            </a:endParaRPr>
          </a:p>
        </p:txBody>
      </p:sp>
      <p:sp>
        <p:nvSpPr>
          <p:cNvPr id="10" name="Rectangle 412"/>
          <p:cNvSpPr txBox="1">
            <a:spLocks noChangeArrowheads="1"/>
          </p:cNvSpPr>
          <p:nvPr/>
        </p:nvSpPr>
        <p:spPr>
          <a:xfrm>
            <a:off x="5986733" y="1066362"/>
            <a:ext cx="3157268" cy="5410200"/>
          </a:xfrm>
          <a:prstGeom prst="rect">
            <a:avLst/>
          </a:prstGeom>
        </p:spPr>
        <p:txBody>
          <a:bodyPr/>
          <a:lstStyle/>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CUSTSVC</a:t>
            </a:r>
          </a:p>
          <a:p>
            <a:pPr marL="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effectLst/>
                <a:uLnTx/>
                <a:uFillTx/>
                <a:latin typeface="+mn-lt"/>
                <a:ea typeface="+mn-ea"/>
                <a:cs typeface="+mn-cs"/>
              </a:rPr>
              <a:t>Не затронут</a:t>
            </a: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SALES</a:t>
            </a:r>
          </a:p>
          <a:p>
            <a:pPr marL="0" lvl="1" indent="-285750">
              <a:lnSpc>
                <a:spcPct val="80000"/>
              </a:lnSpc>
              <a:spcBef>
                <a:spcPct val="20000"/>
              </a:spcBef>
              <a:buFont typeface="Arial" pitchFamily="34" charset="0"/>
              <a:buChar char="–"/>
            </a:pPr>
            <a:r>
              <a:rPr lang="ru-RU" sz="1600" dirty="0" smtClean="0"/>
              <a:t>Аварийная замена Сервера</a:t>
            </a:r>
            <a:r>
              <a:rPr lang="en-US" sz="1600" dirty="0" smtClean="0"/>
              <a:t>:</a:t>
            </a:r>
          </a:p>
          <a:p>
            <a:pPr marL="457200" lvl="3" indent="-228600">
              <a:lnSpc>
                <a:spcPct val="80000"/>
              </a:lnSpc>
              <a:spcBef>
                <a:spcPts val="600"/>
              </a:spcBef>
              <a:buFont typeface="Arial" pitchFamily="34" charset="0"/>
              <a:buChar char="•"/>
            </a:pPr>
            <a:r>
              <a:rPr lang="ru-RU" sz="1400" dirty="0" smtClean="0"/>
              <a:t>Т.к. </a:t>
            </a:r>
            <a:r>
              <a:rPr lang="en-US" sz="1400" dirty="0" smtClean="0"/>
              <a:t>Failover-</a:t>
            </a:r>
            <a:r>
              <a:rPr lang="ru-RU" sz="1400" dirty="0" smtClean="0"/>
              <a:t>режим </a:t>
            </a:r>
            <a:r>
              <a:rPr lang="en-US" sz="1400" dirty="0" smtClean="0"/>
              <a:t>= “Instance”</a:t>
            </a:r>
            <a:r>
              <a:rPr lang="ru-RU" sz="1400" dirty="0" smtClean="0"/>
              <a:t>, то вместо умершего сервера</a:t>
            </a:r>
            <a:r>
              <a:rPr lang="en-US" sz="1400" dirty="0" smtClean="0"/>
              <a:t> SYBASE_3</a:t>
            </a:r>
            <a:r>
              <a:rPr lang="ru-RU" sz="1400" dirty="0" smtClean="0"/>
              <a:t> в кластер включается резервный сервер </a:t>
            </a:r>
            <a:r>
              <a:rPr lang="en-US" sz="1400" dirty="0" smtClean="0"/>
              <a:t>SYBASE_4</a:t>
            </a:r>
          </a:p>
          <a:p>
            <a:pPr marL="457200" lvl="3" indent="-228600">
              <a:lnSpc>
                <a:spcPct val="80000"/>
              </a:lnSpc>
              <a:spcBef>
                <a:spcPts val="600"/>
              </a:spcBef>
              <a:buFont typeface="Arial" pitchFamily="34" charset="0"/>
              <a:buChar char="•"/>
            </a:pPr>
            <a:r>
              <a:rPr lang="ru-RU" sz="1400" dirty="0" smtClean="0"/>
              <a:t>Соединения умершего </a:t>
            </a:r>
            <a:r>
              <a:rPr lang="en-US" sz="1400" dirty="0" smtClean="0"/>
              <a:t>SYBASE_3 </a:t>
            </a:r>
            <a:r>
              <a:rPr lang="ru-RU" sz="1400" dirty="0" smtClean="0"/>
              <a:t>переводятся на </a:t>
            </a:r>
            <a:r>
              <a:rPr lang="en-US" sz="1400" dirty="0" smtClean="0"/>
              <a:t> SYBASE_4</a:t>
            </a:r>
          </a:p>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SHIPPING</a:t>
            </a:r>
          </a:p>
          <a:p>
            <a:pPr marL="0" lvl="1" indent="-285750">
              <a:lnSpc>
                <a:spcPct val="80000"/>
              </a:lnSpc>
              <a:spcBef>
                <a:spcPct val="20000"/>
              </a:spcBef>
              <a:buFont typeface="Arial" pitchFamily="34" charset="0"/>
              <a:buChar char="–"/>
            </a:pPr>
            <a:r>
              <a:rPr lang="ru-RU" sz="1600" dirty="0" smtClean="0"/>
              <a:t>Аварийный перевод соединений</a:t>
            </a:r>
            <a:r>
              <a:rPr lang="en-US" sz="1600" dirty="0" smtClean="0"/>
              <a:t>:</a:t>
            </a:r>
            <a:endParaRPr lang="ru-RU" sz="1600" dirty="0" smtClean="0"/>
          </a:p>
          <a:p>
            <a:pPr marL="457200" lvl="2" indent="-285750">
              <a:lnSpc>
                <a:spcPct val="80000"/>
              </a:lnSpc>
              <a:spcBef>
                <a:spcPts val="600"/>
              </a:spcBef>
              <a:buFont typeface="Arial" pitchFamily="34" charset="0"/>
              <a:buChar char="–"/>
            </a:pPr>
            <a:r>
              <a:rPr lang="ru-RU" sz="1400" dirty="0" smtClean="0"/>
              <a:t>Т.к. </a:t>
            </a:r>
            <a:r>
              <a:rPr lang="en-US" sz="1400" dirty="0" smtClean="0"/>
              <a:t>Failover-</a:t>
            </a:r>
            <a:r>
              <a:rPr lang="ru-RU" sz="1400" dirty="0" smtClean="0"/>
              <a:t>режим</a:t>
            </a:r>
            <a:r>
              <a:rPr lang="en-US" sz="1400" dirty="0" smtClean="0"/>
              <a:t> = “group” </a:t>
            </a:r>
            <a:r>
              <a:rPr lang="ru-RU" sz="1400" dirty="0" smtClean="0"/>
              <a:t>и часть базовых серверов кластера еще жива (</a:t>
            </a:r>
            <a:r>
              <a:rPr lang="en-US" sz="1400" dirty="0" smtClean="0"/>
              <a:t>SYBASE_4</a:t>
            </a:r>
            <a:r>
              <a:rPr lang="ru-RU" sz="1400" dirty="0" smtClean="0"/>
              <a:t>), </a:t>
            </a:r>
            <a:br>
              <a:rPr lang="ru-RU" sz="1400" dirty="0" smtClean="0"/>
            </a:br>
            <a:r>
              <a:rPr lang="ru-RU" sz="1400" dirty="0" smtClean="0"/>
              <a:t>аварийной замены</a:t>
            </a:r>
            <a:r>
              <a:rPr lang="en-US" sz="1400" dirty="0" smtClean="0"/>
              <a:t> </a:t>
            </a:r>
            <a:r>
              <a:rPr lang="ru-RU" sz="1400" dirty="0" smtClean="0"/>
              <a:t>умершего сервера резервным сервером не происходит</a:t>
            </a:r>
            <a:endParaRPr lang="en-US" sz="1400" dirty="0" smtClean="0"/>
          </a:p>
          <a:p>
            <a:pPr marL="457200" lvl="2" indent="-285750">
              <a:lnSpc>
                <a:spcPct val="80000"/>
              </a:lnSpc>
              <a:spcBef>
                <a:spcPts val="600"/>
              </a:spcBef>
              <a:buFont typeface="Arial" pitchFamily="34" charset="0"/>
              <a:buChar char="–"/>
            </a:pPr>
            <a:r>
              <a:rPr lang="ru-RU" sz="1400" dirty="0" smtClean="0"/>
              <a:t>Однако, соединения вышедшего из строя сервера </a:t>
            </a:r>
            <a:r>
              <a:rPr lang="en-US" sz="1400" dirty="0" smtClean="0"/>
              <a:t>SYBASE_3 </a:t>
            </a:r>
            <a:r>
              <a:rPr lang="ru-RU" sz="1400" dirty="0" smtClean="0"/>
              <a:t>переводятся на оставшийся сервер кластера  - </a:t>
            </a:r>
            <a:r>
              <a:rPr lang="en-US" sz="1400" dirty="0" smtClean="0"/>
              <a:t>SYBASE_4</a:t>
            </a:r>
          </a:p>
        </p:txBody>
      </p:sp>
      <p:sp>
        <p:nvSpPr>
          <p:cNvPr id="405" name="Freeform 2"/>
          <p:cNvSpPr>
            <a:spLocks/>
          </p:cNvSpPr>
          <p:nvPr/>
        </p:nvSpPr>
        <p:spPr bwMode="auto">
          <a:xfrm>
            <a:off x="4329113" y="3371850"/>
            <a:ext cx="1539875" cy="1698625"/>
          </a:xfrm>
          <a:custGeom>
            <a:avLst/>
            <a:gdLst/>
            <a:ahLst/>
            <a:cxnLst>
              <a:cxn ang="0">
                <a:pos x="602" y="1070"/>
              </a:cxn>
              <a:cxn ang="0">
                <a:pos x="0" y="0"/>
              </a:cxn>
              <a:cxn ang="0">
                <a:pos x="970" y="0"/>
              </a:cxn>
              <a:cxn ang="0">
                <a:pos x="712" y="1051"/>
              </a:cxn>
            </a:cxnLst>
            <a:rect l="0" t="0" r="r" b="b"/>
            <a:pathLst>
              <a:path w="970" h="1070">
                <a:moveTo>
                  <a:pt x="602" y="1070"/>
                </a:moveTo>
                <a:lnTo>
                  <a:pt x="0" y="0"/>
                </a:lnTo>
                <a:lnTo>
                  <a:pt x="970" y="0"/>
                </a:lnTo>
                <a:lnTo>
                  <a:pt x="712" y="1051"/>
                </a:lnTo>
              </a:path>
            </a:pathLst>
          </a:custGeom>
          <a:solidFill>
            <a:srgbClr val="FFCC99">
              <a:alpha val="50000"/>
            </a:srgbClr>
          </a:solidFill>
          <a:ln w="9525" cap="flat" cmpd="sng">
            <a:solidFill>
              <a:srgbClr val="FFCC99"/>
            </a:solidFill>
            <a:prstDash val="solid"/>
            <a:round/>
            <a:headEnd/>
            <a:tailEnd/>
          </a:ln>
          <a:effectLst/>
        </p:spPr>
        <p:txBody>
          <a:bodyPr wrap="none" anchor="ctr"/>
          <a:lstStyle/>
          <a:p>
            <a:endParaRPr lang="ru-RU"/>
          </a:p>
        </p:txBody>
      </p:sp>
      <p:sp>
        <p:nvSpPr>
          <p:cNvPr id="406" name="Freeform 4"/>
          <p:cNvSpPr>
            <a:spLocks/>
          </p:cNvSpPr>
          <p:nvPr/>
        </p:nvSpPr>
        <p:spPr bwMode="auto">
          <a:xfrm>
            <a:off x="2486025" y="3432175"/>
            <a:ext cx="2954338" cy="1616075"/>
          </a:xfrm>
          <a:custGeom>
            <a:avLst/>
            <a:gdLst/>
            <a:ahLst/>
            <a:cxnLst>
              <a:cxn ang="0">
                <a:pos x="1709" y="1018"/>
              </a:cxn>
              <a:cxn ang="0">
                <a:pos x="0" y="1"/>
              </a:cxn>
              <a:cxn ang="0">
                <a:pos x="1041" y="0"/>
              </a:cxn>
              <a:cxn ang="0">
                <a:pos x="1861" y="1013"/>
              </a:cxn>
            </a:cxnLst>
            <a:rect l="0" t="0" r="r" b="b"/>
            <a:pathLst>
              <a:path w="1861" h="1018">
                <a:moveTo>
                  <a:pt x="1709" y="1018"/>
                </a:moveTo>
                <a:lnTo>
                  <a:pt x="0" y="1"/>
                </a:lnTo>
                <a:lnTo>
                  <a:pt x="1041" y="0"/>
                </a:lnTo>
                <a:lnTo>
                  <a:pt x="1861" y="1013"/>
                </a:lnTo>
              </a:path>
            </a:pathLst>
          </a:custGeom>
          <a:solidFill>
            <a:srgbClr val="CCFFCC">
              <a:alpha val="50000"/>
            </a:srgbClr>
          </a:solidFill>
          <a:ln w="9525" cap="flat" cmpd="sng">
            <a:solidFill>
              <a:srgbClr val="EAEAEA"/>
            </a:solidFill>
            <a:prstDash val="solid"/>
            <a:round/>
            <a:headEnd/>
            <a:tailEnd/>
          </a:ln>
          <a:effectLst/>
        </p:spPr>
        <p:txBody>
          <a:bodyPr wrap="none" anchor="ctr"/>
          <a:lstStyle/>
          <a:p>
            <a:endParaRPr lang="ru-RU"/>
          </a:p>
        </p:txBody>
      </p:sp>
      <p:sp>
        <p:nvSpPr>
          <p:cNvPr id="407" name="Freeform 5"/>
          <p:cNvSpPr>
            <a:spLocks/>
          </p:cNvSpPr>
          <p:nvPr/>
        </p:nvSpPr>
        <p:spPr bwMode="auto">
          <a:xfrm>
            <a:off x="2522538" y="3416300"/>
            <a:ext cx="1652587" cy="1624013"/>
          </a:xfrm>
          <a:custGeom>
            <a:avLst/>
            <a:gdLst/>
            <a:ahLst/>
            <a:cxnLst>
              <a:cxn ang="0">
                <a:pos x="41" y="1023"/>
              </a:cxn>
              <a:cxn ang="0">
                <a:pos x="0" y="1"/>
              </a:cxn>
              <a:cxn ang="0">
                <a:pos x="1041" y="0"/>
              </a:cxn>
              <a:cxn ang="0">
                <a:pos x="169" y="1023"/>
              </a:cxn>
            </a:cxnLst>
            <a:rect l="0" t="0" r="r" b="b"/>
            <a:pathLst>
              <a:path w="1041" h="1023">
                <a:moveTo>
                  <a:pt x="41" y="1023"/>
                </a:moveTo>
                <a:lnTo>
                  <a:pt x="0" y="1"/>
                </a:lnTo>
                <a:lnTo>
                  <a:pt x="1041" y="0"/>
                </a:lnTo>
                <a:lnTo>
                  <a:pt x="169" y="1023"/>
                </a:lnTo>
              </a:path>
            </a:pathLst>
          </a:custGeom>
          <a:solidFill>
            <a:srgbClr val="CCFFCC">
              <a:alpha val="50000"/>
            </a:srgbClr>
          </a:solidFill>
          <a:ln w="9525" cap="flat" cmpd="sng">
            <a:solidFill>
              <a:srgbClr val="EAEAEA"/>
            </a:solidFill>
            <a:prstDash val="solid"/>
            <a:round/>
            <a:headEnd/>
            <a:tailEnd/>
          </a:ln>
          <a:effectLst/>
        </p:spPr>
        <p:txBody>
          <a:bodyPr wrap="none" anchor="ctr"/>
          <a:lstStyle/>
          <a:p>
            <a:endParaRPr lang="ru-RU"/>
          </a:p>
        </p:txBody>
      </p:sp>
      <p:sp>
        <p:nvSpPr>
          <p:cNvPr id="408" name="Freeform 6"/>
          <p:cNvSpPr>
            <a:spLocks/>
          </p:cNvSpPr>
          <p:nvPr/>
        </p:nvSpPr>
        <p:spPr bwMode="auto">
          <a:xfrm>
            <a:off x="1279525" y="3452813"/>
            <a:ext cx="2841625" cy="1609725"/>
          </a:xfrm>
          <a:custGeom>
            <a:avLst/>
            <a:gdLst/>
            <a:ahLst/>
            <a:cxnLst>
              <a:cxn ang="0">
                <a:pos x="0" y="1005"/>
              </a:cxn>
              <a:cxn ang="0">
                <a:pos x="749" y="1"/>
              </a:cxn>
              <a:cxn ang="0">
                <a:pos x="1790" y="0"/>
              </a:cxn>
              <a:cxn ang="0">
                <a:pos x="115" y="1014"/>
              </a:cxn>
            </a:cxnLst>
            <a:rect l="0" t="0" r="r" b="b"/>
            <a:pathLst>
              <a:path w="1790" h="1014">
                <a:moveTo>
                  <a:pt x="0" y="1005"/>
                </a:moveTo>
                <a:lnTo>
                  <a:pt x="749" y="1"/>
                </a:lnTo>
                <a:lnTo>
                  <a:pt x="1790" y="0"/>
                </a:lnTo>
                <a:lnTo>
                  <a:pt x="115" y="1014"/>
                </a:lnTo>
              </a:path>
            </a:pathLst>
          </a:custGeom>
          <a:solidFill>
            <a:srgbClr val="CCFFCC">
              <a:alpha val="50000"/>
            </a:srgbClr>
          </a:solidFill>
          <a:ln w="9525" cap="flat" cmpd="sng">
            <a:solidFill>
              <a:srgbClr val="CCFFCC"/>
            </a:solidFill>
            <a:prstDash val="solid"/>
            <a:round/>
            <a:headEnd/>
            <a:tailEnd/>
          </a:ln>
          <a:effectLst/>
        </p:spPr>
        <p:txBody>
          <a:bodyPr wrap="none" anchor="ctr"/>
          <a:lstStyle/>
          <a:p>
            <a:endParaRPr lang="ru-RU"/>
          </a:p>
        </p:txBody>
      </p:sp>
      <p:sp>
        <p:nvSpPr>
          <p:cNvPr id="409" name="Freeform 7"/>
          <p:cNvSpPr>
            <a:spLocks/>
          </p:cNvSpPr>
          <p:nvPr/>
        </p:nvSpPr>
        <p:spPr bwMode="auto">
          <a:xfrm>
            <a:off x="768350" y="3432175"/>
            <a:ext cx="2000250" cy="1638300"/>
          </a:xfrm>
          <a:custGeom>
            <a:avLst/>
            <a:gdLst/>
            <a:ahLst/>
            <a:cxnLst>
              <a:cxn ang="0">
                <a:pos x="1165" y="1032"/>
              </a:cxn>
              <a:cxn ang="0">
                <a:pos x="0" y="0"/>
              </a:cxn>
              <a:cxn ang="0">
                <a:pos x="971" y="9"/>
              </a:cxn>
              <a:cxn ang="0">
                <a:pos x="1260" y="1008"/>
              </a:cxn>
            </a:cxnLst>
            <a:rect l="0" t="0" r="r" b="b"/>
            <a:pathLst>
              <a:path w="1260" h="1032">
                <a:moveTo>
                  <a:pt x="1165" y="1032"/>
                </a:moveTo>
                <a:lnTo>
                  <a:pt x="0" y="0"/>
                </a:lnTo>
                <a:lnTo>
                  <a:pt x="971" y="9"/>
                </a:lnTo>
                <a:lnTo>
                  <a:pt x="1260" y="1008"/>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sp>
        <p:nvSpPr>
          <p:cNvPr id="410" name="Freeform 8"/>
          <p:cNvSpPr>
            <a:spLocks/>
          </p:cNvSpPr>
          <p:nvPr/>
        </p:nvSpPr>
        <p:spPr bwMode="auto">
          <a:xfrm>
            <a:off x="736600" y="3446463"/>
            <a:ext cx="1541463" cy="1601787"/>
          </a:xfrm>
          <a:custGeom>
            <a:avLst/>
            <a:gdLst/>
            <a:ahLst/>
            <a:cxnLst>
              <a:cxn ang="0">
                <a:pos x="300" y="995"/>
              </a:cxn>
              <a:cxn ang="0">
                <a:pos x="0" y="0"/>
              </a:cxn>
              <a:cxn ang="0">
                <a:pos x="971" y="9"/>
              </a:cxn>
              <a:cxn ang="0">
                <a:pos x="442" y="1009"/>
              </a:cxn>
            </a:cxnLst>
            <a:rect l="0" t="0" r="r" b="b"/>
            <a:pathLst>
              <a:path w="971" h="1009">
                <a:moveTo>
                  <a:pt x="300" y="995"/>
                </a:moveTo>
                <a:lnTo>
                  <a:pt x="0" y="0"/>
                </a:lnTo>
                <a:lnTo>
                  <a:pt x="971" y="9"/>
                </a:lnTo>
                <a:lnTo>
                  <a:pt x="442" y="1009"/>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grpSp>
        <p:nvGrpSpPr>
          <p:cNvPr id="411" name="Group 11"/>
          <p:cNvGrpSpPr>
            <a:grpSpLocks/>
          </p:cNvGrpSpPr>
          <p:nvPr/>
        </p:nvGrpSpPr>
        <p:grpSpPr bwMode="auto">
          <a:xfrm>
            <a:off x="801688" y="5030788"/>
            <a:ext cx="977900" cy="1622425"/>
            <a:chOff x="895" y="3263"/>
            <a:chExt cx="616" cy="1022"/>
          </a:xfrm>
        </p:grpSpPr>
        <p:pic>
          <p:nvPicPr>
            <p:cNvPr id="412" name="Picture 12"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13" name="Picture 13"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14" name="Text Box 14"/>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SYBASE_1</a:t>
              </a:r>
            </a:p>
          </p:txBody>
        </p:sp>
      </p:grpSp>
      <p:grpSp>
        <p:nvGrpSpPr>
          <p:cNvPr id="415" name="Group 15"/>
          <p:cNvGrpSpPr>
            <a:grpSpLocks/>
          </p:cNvGrpSpPr>
          <p:nvPr/>
        </p:nvGrpSpPr>
        <p:grpSpPr bwMode="auto">
          <a:xfrm>
            <a:off x="2152650" y="5030788"/>
            <a:ext cx="977900" cy="1622425"/>
            <a:chOff x="895" y="3263"/>
            <a:chExt cx="616" cy="1022"/>
          </a:xfrm>
        </p:grpSpPr>
        <p:pic>
          <p:nvPicPr>
            <p:cNvPr id="416" name="Picture 16"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17" name="Picture 17"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18" name="Text Box 18"/>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SYBASE_2</a:t>
              </a:r>
            </a:p>
          </p:txBody>
        </p:sp>
      </p:grpSp>
      <p:grpSp>
        <p:nvGrpSpPr>
          <p:cNvPr id="419" name="Group 19"/>
          <p:cNvGrpSpPr>
            <a:grpSpLocks/>
          </p:cNvGrpSpPr>
          <p:nvPr/>
        </p:nvGrpSpPr>
        <p:grpSpPr bwMode="auto">
          <a:xfrm>
            <a:off x="3503613" y="5030788"/>
            <a:ext cx="977900" cy="1622425"/>
            <a:chOff x="895" y="3263"/>
            <a:chExt cx="616" cy="1022"/>
          </a:xfrm>
        </p:grpSpPr>
        <p:pic>
          <p:nvPicPr>
            <p:cNvPr id="420" name="Picture 20"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21" name="Picture 21"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22" name="Text Box 22"/>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SYBASE_3</a:t>
              </a:r>
            </a:p>
          </p:txBody>
        </p:sp>
      </p:grpSp>
      <p:grpSp>
        <p:nvGrpSpPr>
          <p:cNvPr id="423" name="Group 23"/>
          <p:cNvGrpSpPr>
            <a:grpSpLocks/>
          </p:cNvGrpSpPr>
          <p:nvPr/>
        </p:nvGrpSpPr>
        <p:grpSpPr bwMode="auto">
          <a:xfrm>
            <a:off x="4856163" y="5030788"/>
            <a:ext cx="977900" cy="1622425"/>
            <a:chOff x="895" y="3263"/>
            <a:chExt cx="616" cy="1022"/>
          </a:xfrm>
        </p:grpSpPr>
        <p:pic>
          <p:nvPicPr>
            <p:cNvPr id="424" name="Picture 24"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25" name="Picture 25"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26" name="Text Box 26"/>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SYBASE_4</a:t>
              </a:r>
            </a:p>
          </p:txBody>
        </p:sp>
      </p:grpSp>
      <p:sp>
        <p:nvSpPr>
          <p:cNvPr id="427" name="Oval 27"/>
          <p:cNvSpPr>
            <a:spLocks noChangeArrowheads="1"/>
          </p:cNvSpPr>
          <p:nvPr/>
        </p:nvSpPr>
        <p:spPr bwMode="auto">
          <a:xfrm>
            <a:off x="712788" y="2978150"/>
            <a:ext cx="1587500" cy="777875"/>
          </a:xfrm>
          <a:prstGeom prst="ellipse">
            <a:avLst/>
          </a:prstGeom>
          <a:solidFill>
            <a:srgbClr val="CCECFF">
              <a:alpha val="50000"/>
            </a:srgbClr>
          </a:solidFill>
          <a:ln w="9525" algn="ctr">
            <a:noFill/>
            <a:round/>
            <a:headEnd/>
            <a:tailEnd/>
          </a:ln>
          <a:effectLst>
            <a:prstShdw prst="shdw17" dist="17961" dir="2700000">
              <a:srgbClr val="CCECFF">
                <a:gamma/>
                <a:shade val="60000"/>
                <a:invGamma/>
              </a:srgbClr>
            </a:prstShdw>
          </a:effectLst>
        </p:spPr>
        <p:txBody>
          <a:bodyPr wrap="none" anchor="ctr"/>
          <a:lstStyle/>
          <a:p>
            <a:endParaRPr lang="ru-RU"/>
          </a:p>
        </p:txBody>
      </p:sp>
      <p:grpSp>
        <p:nvGrpSpPr>
          <p:cNvPr id="428" name="Group 28"/>
          <p:cNvGrpSpPr>
            <a:grpSpLocks/>
          </p:cNvGrpSpPr>
          <p:nvPr/>
        </p:nvGrpSpPr>
        <p:grpSpPr bwMode="auto">
          <a:xfrm>
            <a:off x="1098550" y="3182938"/>
            <a:ext cx="814388" cy="369887"/>
            <a:chOff x="1347" y="2024"/>
            <a:chExt cx="513" cy="233"/>
          </a:xfrm>
        </p:grpSpPr>
        <p:pic>
          <p:nvPicPr>
            <p:cNvPr id="429" name="Picture 29"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430" name="Picture 30"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431" name="Oval 31"/>
          <p:cNvSpPr>
            <a:spLocks noChangeArrowheads="1"/>
          </p:cNvSpPr>
          <p:nvPr/>
        </p:nvSpPr>
        <p:spPr bwMode="auto">
          <a:xfrm>
            <a:off x="2427288" y="2978150"/>
            <a:ext cx="1730375" cy="777875"/>
          </a:xfrm>
          <a:prstGeom prst="ellipse">
            <a:avLst/>
          </a:prstGeom>
          <a:solidFill>
            <a:srgbClr val="CCFFCC">
              <a:alpha val="50000"/>
            </a:srgbClr>
          </a:solidFill>
          <a:ln w="9525" algn="ctr">
            <a:noFill/>
            <a:round/>
            <a:headEnd/>
            <a:tailEnd/>
          </a:ln>
          <a:effectLst>
            <a:prstShdw prst="shdw17" dist="17961" dir="2700000">
              <a:srgbClr val="CCFFCC">
                <a:gamma/>
                <a:shade val="60000"/>
                <a:invGamma/>
              </a:srgbClr>
            </a:prstShdw>
          </a:effectLst>
        </p:spPr>
        <p:txBody>
          <a:bodyPr wrap="none" anchor="ctr"/>
          <a:lstStyle/>
          <a:p>
            <a:endParaRPr lang="ru-RU"/>
          </a:p>
        </p:txBody>
      </p:sp>
      <p:grpSp>
        <p:nvGrpSpPr>
          <p:cNvPr id="432" name="Group 32"/>
          <p:cNvGrpSpPr>
            <a:grpSpLocks/>
          </p:cNvGrpSpPr>
          <p:nvPr/>
        </p:nvGrpSpPr>
        <p:grpSpPr bwMode="auto">
          <a:xfrm>
            <a:off x="2665413" y="3181350"/>
            <a:ext cx="1254125" cy="369888"/>
            <a:chOff x="2351" y="2017"/>
            <a:chExt cx="790" cy="233"/>
          </a:xfrm>
        </p:grpSpPr>
        <p:pic>
          <p:nvPicPr>
            <p:cNvPr id="433" name="Picture 33"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51" y="2017"/>
              <a:ext cx="232" cy="232"/>
            </a:xfrm>
            <a:prstGeom prst="rect">
              <a:avLst/>
            </a:prstGeom>
            <a:noFill/>
          </p:spPr>
        </p:pic>
        <p:pic>
          <p:nvPicPr>
            <p:cNvPr id="434" name="Picture 34"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30" y="2017"/>
              <a:ext cx="232" cy="232"/>
            </a:xfrm>
            <a:prstGeom prst="rect">
              <a:avLst/>
            </a:prstGeom>
            <a:noFill/>
          </p:spPr>
        </p:pic>
        <p:pic>
          <p:nvPicPr>
            <p:cNvPr id="435" name="Picture 35"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09" y="2018"/>
              <a:ext cx="232" cy="232"/>
            </a:xfrm>
            <a:prstGeom prst="rect">
              <a:avLst/>
            </a:prstGeom>
            <a:noFill/>
          </p:spPr>
        </p:pic>
      </p:grpSp>
      <p:sp>
        <p:nvSpPr>
          <p:cNvPr id="436" name="Oval 36"/>
          <p:cNvSpPr>
            <a:spLocks noChangeArrowheads="1"/>
          </p:cNvSpPr>
          <p:nvPr/>
        </p:nvSpPr>
        <p:spPr bwMode="auto">
          <a:xfrm>
            <a:off x="4289425" y="2978150"/>
            <a:ext cx="1587500" cy="777875"/>
          </a:xfrm>
          <a:prstGeom prst="ellipse">
            <a:avLst/>
          </a:prstGeom>
          <a:solidFill>
            <a:srgbClr val="FFCC99">
              <a:alpha val="50000"/>
            </a:srgbClr>
          </a:solidFill>
          <a:ln w="9525" algn="ctr">
            <a:noFill/>
            <a:round/>
            <a:headEnd/>
            <a:tailEnd/>
          </a:ln>
          <a:effectLst>
            <a:prstShdw prst="shdw17" dist="17961" dir="2700000">
              <a:srgbClr val="FFCC99">
                <a:gamma/>
                <a:shade val="60000"/>
                <a:invGamma/>
              </a:srgbClr>
            </a:prstShdw>
          </a:effectLst>
        </p:spPr>
        <p:txBody>
          <a:bodyPr wrap="none" anchor="ctr"/>
          <a:lstStyle/>
          <a:p>
            <a:endParaRPr lang="ru-RU"/>
          </a:p>
        </p:txBody>
      </p:sp>
      <p:grpSp>
        <p:nvGrpSpPr>
          <p:cNvPr id="437" name="Group 37"/>
          <p:cNvGrpSpPr>
            <a:grpSpLocks/>
          </p:cNvGrpSpPr>
          <p:nvPr/>
        </p:nvGrpSpPr>
        <p:grpSpPr bwMode="auto">
          <a:xfrm>
            <a:off x="4675188" y="3182938"/>
            <a:ext cx="814387" cy="369887"/>
            <a:chOff x="1347" y="2024"/>
            <a:chExt cx="513" cy="233"/>
          </a:xfrm>
        </p:grpSpPr>
        <p:pic>
          <p:nvPicPr>
            <p:cNvPr id="438" name="Picture 38"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439" name="Picture 39"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440" name="Text Box 40"/>
          <p:cNvSpPr txBox="1">
            <a:spLocks noChangeArrowheads="1"/>
          </p:cNvSpPr>
          <p:nvPr/>
        </p:nvSpPr>
        <p:spPr bwMode="auto">
          <a:xfrm>
            <a:off x="860425" y="2871788"/>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CUSTSVC</a:t>
            </a:r>
          </a:p>
        </p:txBody>
      </p:sp>
      <p:sp>
        <p:nvSpPr>
          <p:cNvPr id="441" name="Text Box 41"/>
          <p:cNvSpPr txBox="1">
            <a:spLocks noChangeArrowheads="1"/>
          </p:cNvSpPr>
          <p:nvPr/>
        </p:nvSpPr>
        <p:spPr bwMode="auto">
          <a:xfrm>
            <a:off x="2811463" y="2871788"/>
            <a:ext cx="9461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SALES</a:t>
            </a:r>
          </a:p>
        </p:txBody>
      </p:sp>
      <p:sp>
        <p:nvSpPr>
          <p:cNvPr id="442" name="Text Box 42"/>
          <p:cNvSpPr txBox="1">
            <a:spLocks noChangeArrowheads="1"/>
          </p:cNvSpPr>
          <p:nvPr/>
        </p:nvSpPr>
        <p:spPr bwMode="auto">
          <a:xfrm>
            <a:off x="4435475" y="2871788"/>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SHIPPING</a:t>
            </a:r>
          </a:p>
        </p:txBody>
      </p:sp>
      <p:grpSp>
        <p:nvGrpSpPr>
          <p:cNvPr id="443" name="Group 43"/>
          <p:cNvGrpSpPr>
            <a:grpSpLocks/>
          </p:cNvGrpSpPr>
          <p:nvPr/>
        </p:nvGrpSpPr>
        <p:grpSpPr bwMode="auto">
          <a:xfrm>
            <a:off x="4718050" y="1263650"/>
            <a:ext cx="914400" cy="860425"/>
            <a:chOff x="1918" y="2404"/>
            <a:chExt cx="863" cy="812"/>
          </a:xfrm>
        </p:grpSpPr>
        <p:grpSp>
          <p:nvGrpSpPr>
            <p:cNvPr id="444" name="Group 44"/>
            <p:cNvGrpSpPr>
              <a:grpSpLocks/>
            </p:cNvGrpSpPr>
            <p:nvPr/>
          </p:nvGrpSpPr>
          <p:grpSpPr bwMode="auto">
            <a:xfrm>
              <a:off x="2052" y="2407"/>
              <a:ext cx="475" cy="765"/>
              <a:chOff x="371" y="1008"/>
              <a:chExt cx="537" cy="869"/>
            </a:xfrm>
          </p:grpSpPr>
          <p:grpSp>
            <p:nvGrpSpPr>
              <p:cNvPr id="520" name="Group 45"/>
              <p:cNvGrpSpPr>
                <a:grpSpLocks/>
              </p:cNvGrpSpPr>
              <p:nvPr/>
            </p:nvGrpSpPr>
            <p:grpSpPr bwMode="auto">
              <a:xfrm>
                <a:off x="491" y="1155"/>
                <a:ext cx="280" cy="558"/>
                <a:chOff x="2582" y="1548"/>
                <a:chExt cx="556" cy="1116"/>
              </a:xfrm>
            </p:grpSpPr>
            <p:grpSp>
              <p:nvGrpSpPr>
                <p:cNvPr id="544" name="Group 46"/>
                <p:cNvGrpSpPr>
                  <a:grpSpLocks/>
                </p:cNvGrpSpPr>
                <p:nvPr/>
              </p:nvGrpSpPr>
              <p:grpSpPr bwMode="auto">
                <a:xfrm>
                  <a:off x="2582" y="1656"/>
                  <a:ext cx="556" cy="1008"/>
                  <a:chOff x="2582" y="1656"/>
                  <a:chExt cx="556" cy="1008"/>
                </a:xfrm>
              </p:grpSpPr>
              <p:sp>
                <p:nvSpPr>
                  <p:cNvPr id="546" name="Rectangle 47"/>
                  <p:cNvSpPr>
                    <a:spLocks noChangeArrowheads="1"/>
                  </p:cNvSpPr>
                  <p:nvPr/>
                </p:nvSpPr>
                <p:spPr bwMode="auto">
                  <a:xfrm>
                    <a:off x="2582" y="2306"/>
                    <a:ext cx="556" cy="358"/>
                  </a:xfrm>
                  <a:prstGeom prst="rect">
                    <a:avLst/>
                  </a:prstGeom>
                  <a:solidFill>
                    <a:srgbClr val="4D4D4D"/>
                  </a:solidFill>
                  <a:ln w="6350">
                    <a:solidFill>
                      <a:srgbClr val="000000"/>
                    </a:solidFill>
                    <a:miter lim="800000"/>
                    <a:headEnd/>
                    <a:tailEnd/>
                  </a:ln>
                  <a:effectLst/>
                </p:spPr>
                <p:txBody>
                  <a:bodyPr wrap="none" anchor="ctr"/>
                  <a:lstStyle/>
                  <a:p>
                    <a:endParaRPr lang="ru-RU"/>
                  </a:p>
                </p:txBody>
              </p:sp>
              <p:sp>
                <p:nvSpPr>
                  <p:cNvPr id="547" name="Freeform 48"/>
                  <p:cNvSpPr>
                    <a:spLocks/>
                  </p:cNvSpPr>
                  <p:nvPr/>
                </p:nvSpPr>
                <p:spPr bwMode="auto">
                  <a:xfrm>
                    <a:off x="2662" y="1656"/>
                    <a:ext cx="338" cy="752"/>
                  </a:xfrm>
                  <a:custGeom>
                    <a:avLst/>
                    <a:gdLst/>
                    <a:ahLst/>
                    <a:cxnLst>
                      <a:cxn ang="0">
                        <a:pos x="338" y="750"/>
                      </a:cxn>
                      <a:cxn ang="0">
                        <a:pos x="231" y="752"/>
                      </a:cxn>
                      <a:cxn ang="0">
                        <a:pos x="110" y="741"/>
                      </a:cxn>
                      <a:cxn ang="0">
                        <a:pos x="2" y="705"/>
                      </a:cxn>
                      <a:cxn ang="0">
                        <a:pos x="0" y="21"/>
                      </a:cxn>
                      <a:cxn ang="0">
                        <a:pos x="272" y="0"/>
                      </a:cxn>
                      <a:cxn ang="0">
                        <a:pos x="335" y="752"/>
                      </a:cxn>
                    </a:cxnLst>
                    <a:rect l="0" t="0" r="r" b="b"/>
                    <a:pathLst>
                      <a:path w="338" h="752">
                        <a:moveTo>
                          <a:pt x="338" y="750"/>
                        </a:moveTo>
                        <a:lnTo>
                          <a:pt x="231" y="752"/>
                        </a:lnTo>
                        <a:lnTo>
                          <a:pt x="110" y="741"/>
                        </a:lnTo>
                        <a:lnTo>
                          <a:pt x="2" y="705"/>
                        </a:lnTo>
                        <a:lnTo>
                          <a:pt x="0" y="21"/>
                        </a:lnTo>
                        <a:lnTo>
                          <a:pt x="272" y="0"/>
                        </a:lnTo>
                        <a:lnTo>
                          <a:pt x="335" y="752"/>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nvGrpSpPr>
                  <p:cNvPr id="548" name="Group 49"/>
                  <p:cNvGrpSpPr>
                    <a:grpSpLocks/>
                  </p:cNvGrpSpPr>
                  <p:nvPr/>
                </p:nvGrpSpPr>
                <p:grpSpPr bwMode="auto">
                  <a:xfrm>
                    <a:off x="2695" y="1745"/>
                    <a:ext cx="212" cy="630"/>
                    <a:chOff x="2695" y="1745"/>
                    <a:chExt cx="212" cy="630"/>
                  </a:xfrm>
                </p:grpSpPr>
                <p:sp>
                  <p:nvSpPr>
                    <p:cNvPr id="552" name="Freeform 50"/>
                    <p:cNvSpPr>
                      <a:spLocks/>
                    </p:cNvSpPr>
                    <p:nvPr/>
                  </p:nvSpPr>
                  <p:spPr bwMode="auto">
                    <a:xfrm>
                      <a:off x="2779" y="1745"/>
                      <a:ext cx="128" cy="86"/>
                    </a:xfrm>
                    <a:custGeom>
                      <a:avLst/>
                      <a:gdLst/>
                      <a:ahLst/>
                      <a:cxnLst>
                        <a:cxn ang="0">
                          <a:pos x="0" y="0"/>
                        </a:cxn>
                        <a:cxn ang="0">
                          <a:pos x="16" y="32"/>
                        </a:cxn>
                        <a:cxn ang="0">
                          <a:pos x="48" y="0"/>
                        </a:cxn>
                      </a:cxnLst>
                      <a:rect l="0" t="0" r="r" b="b"/>
                      <a:pathLst>
                        <a:path w="49" h="33">
                          <a:moveTo>
                            <a:pt x="0" y="0"/>
                          </a:moveTo>
                          <a:lnTo>
                            <a:pt x="16" y="32"/>
                          </a:lnTo>
                          <a:lnTo>
                            <a:pt x="48"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53" name="Freeform 51"/>
                    <p:cNvSpPr>
                      <a:spLocks/>
                    </p:cNvSpPr>
                    <p:nvPr/>
                  </p:nvSpPr>
                  <p:spPr bwMode="auto">
                    <a:xfrm>
                      <a:off x="2695" y="1745"/>
                      <a:ext cx="86" cy="107"/>
                    </a:xfrm>
                    <a:custGeom>
                      <a:avLst/>
                      <a:gdLst/>
                      <a:ahLst/>
                      <a:cxnLst>
                        <a:cxn ang="0">
                          <a:pos x="32" y="0"/>
                        </a:cxn>
                        <a:cxn ang="0">
                          <a:pos x="16" y="24"/>
                        </a:cxn>
                        <a:cxn ang="0">
                          <a:pos x="8" y="40"/>
                        </a:cxn>
                        <a:cxn ang="0">
                          <a:pos x="0" y="16"/>
                        </a:cxn>
                      </a:cxnLst>
                      <a:rect l="0" t="0" r="r" b="b"/>
                      <a:pathLst>
                        <a:path w="33" h="41">
                          <a:moveTo>
                            <a:pt x="32" y="0"/>
                          </a:moveTo>
                          <a:lnTo>
                            <a:pt x="16" y="24"/>
                          </a:lnTo>
                          <a:lnTo>
                            <a:pt x="8" y="40"/>
                          </a:lnTo>
                          <a:lnTo>
                            <a:pt x="0" y="1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54" name="Freeform 52"/>
                    <p:cNvSpPr>
                      <a:spLocks/>
                    </p:cNvSpPr>
                    <p:nvPr/>
                  </p:nvSpPr>
                  <p:spPr bwMode="auto">
                    <a:xfrm>
                      <a:off x="2737" y="1766"/>
                      <a:ext cx="44" cy="609"/>
                    </a:xfrm>
                    <a:custGeom>
                      <a:avLst/>
                      <a:gdLst/>
                      <a:ahLst/>
                      <a:cxnLst>
                        <a:cxn ang="0">
                          <a:pos x="16" y="0"/>
                        </a:cxn>
                        <a:cxn ang="0">
                          <a:pos x="8" y="24"/>
                        </a:cxn>
                        <a:cxn ang="0">
                          <a:pos x="0" y="64"/>
                        </a:cxn>
                        <a:cxn ang="0">
                          <a:pos x="0" y="96"/>
                        </a:cxn>
                        <a:cxn ang="0">
                          <a:pos x="0" y="112"/>
                        </a:cxn>
                        <a:cxn ang="0">
                          <a:pos x="8" y="152"/>
                        </a:cxn>
                        <a:cxn ang="0">
                          <a:pos x="16" y="192"/>
                        </a:cxn>
                        <a:cxn ang="0">
                          <a:pos x="16" y="208"/>
                        </a:cxn>
                        <a:cxn ang="0">
                          <a:pos x="8" y="232"/>
                        </a:cxn>
                      </a:cxnLst>
                      <a:rect l="0" t="0" r="r" b="b"/>
                      <a:pathLst>
                        <a:path w="17" h="233">
                          <a:moveTo>
                            <a:pt x="16" y="0"/>
                          </a:moveTo>
                          <a:lnTo>
                            <a:pt x="8" y="24"/>
                          </a:lnTo>
                          <a:lnTo>
                            <a:pt x="0" y="64"/>
                          </a:lnTo>
                          <a:lnTo>
                            <a:pt x="0" y="96"/>
                          </a:lnTo>
                          <a:lnTo>
                            <a:pt x="0" y="112"/>
                          </a:lnTo>
                          <a:lnTo>
                            <a:pt x="8" y="152"/>
                          </a:lnTo>
                          <a:lnTo>
                            <a:pt x="16" y="192"/>
                          </a:lnTo>
                          <a:lnTo>
                            <a:pt x="16" y="208"/>
                          </a:lnTo>
                          <a:lnTo>
                            <a:pt x="8" y="232"/>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55" name="Freeform 53"/>
                    <p:cNvSpPr>
                      <a:spLocks/>
                    </p:cNvSpPr>
                    <p:nvPr/>
                  </p:nvSpPr>
                  <p:spPr bwMode="auto">
                    <a:xfrm>
                      <a:off x="2775" y="1797"/>
                      <a:ext cx="27" cy="138"/>
                    </a:xfrm>
                    <a:custGeom>
                      <a:avLst/>
                      <a:gdLst/>
                      <a:ahLst/>
                      <a:cxnLst>
                        <a:cxn ang="0">
                          <a:pos x="27" y="0"/>
                        </a:cxn>
                        <a:cxn ang="0">
                          <a:pos x="9" y="75"/>
                        </a:cxn>
                        <a:cxn ang="0">
                          <a:pos x="0" y="138"/>
                        </a:cxn>
                      </a:cxnLst>
                      <a:rect l="0" t="0" r="r" b="b"/>
                      <a:pathLst>
                        <a:path w="27" h="138">
                          <a:moveTo>
                            <a:pt x="27" y="0"/>
                          </a:moveTo>
                          <a:lnTo>
                            <a:pt x="9" y="75"/>
                          </a:lnTo>
                          <a:lnTo>
                            <a:pt x="0" y="138"/>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56" name="Freeform 54"/>
                    <p:cNvSpPr>
                      <a:spLocks/>
                    </p:cNvSpPr>
                    <p:nvPr/>
                  </p:nvSpPr>
                  <p:spPr bwMode="auto">
                    <a:xfrm>
                      <a:off x="2779" y="2017"/>
                      <a:ext cx="32" cy="194"/>
                    </a:xfrm>
                    <a:custGeom>
                      <a:avLst/>
                      <a:gdLst/>
                      <a:ahLst/>
                      <a:cxnLst>
                        <a:cxn ang="0">
                          <a:pos x="0" y="0"/>
                        </a:cxn>
                        <a:cxn ang="0">
                          <a:pos x="0" y="84"/>
                        </a:cxn>
                        <a:cxn ang="0">
                          <a:pos x="21" y="146"/>
                        </a:cxn>
                        <a:cxn ang="0">
                          <a:pos x="32" y="194"/>
                        </a:cxn>
                      </a:cxnLst>
                      <a:rect l="0" t="0" r="r" b="b"/>
                      <a:pathLst>
                        <a:path w="32" h="194">
                          <a:moveTo>
                            <a:pt x="0" y="0"/>
                          </a:moveTo>
                          <a:lnTo>
                            <a:pt x="0" y="84"/>
                          </a:lnTo>
                          <a:lnTo>
                            <a:pt x="21" y="146"/>
                          </a:lnTo>
                          <a:lnTo>
                            <a:pt x="32" y="194"/>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57" name="Freeform 55"/>
                    <p:cNvSpPr>
                      <a:spLocks/>
                    </p:cNvSpPr>
                    <p:nvPr/>
                  </p:nvSpPr>
                  <p:spPr bwMode="auto">
                    <a:xfrm>
                      <a:off x="2800" y="2277"/>
                      <a:ext cx="21" cy="95"/>
                    </a:xfrm>
                    <a:custGeom>
                      <a:avLst/>
                      <a:gdLst/>
                      <a:ahLst/>
                      <a:cxnLst>
                        <a:cxn ang="0">
                          <a:pos x="0" y="95"/>
                        </a:cxn>
                        <a:cxn ang="0">
                          <a:pos x="21" y="54"/>
                        </a:cxn>
                        <a:cxn ang="0">
                          <a:pos x="20" y="0"/>
                        </a:cxn>
                      </a:cxnLst>
                      <a:rect l="0" t="0" r="r" b="b"/>
                      <a:pathLst>
                        <a:path w="21" h="95">
                          <a:moveTo>
                            <a:pt x="0" y="95"/>
                          </a:moveTo>
                          <a:lnTo>
                            <a:pt x="21" y="54"/>
                          </a:lnTo>
                          <a:lnTo>
                            <a:pt x="2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549" name="Freeform 56"/>
                  <p:cNvSpPr>
                    <a:spLocks/>
                  </p:cNvSpPr>
                  <p:nvPr/>
                </p:nvSpPr>
                <p:spPr bwMode="auto">
                  <a:xfrm>
                    <a:off x="2946" y="2433"/>
                    <a:ext cx="65" cy="44"/>
                  </a:xfrm>
                  <a:custGeom>
                    <a:avLst/>
                    <a:gdLst/>
                    <a:ahLst/>
                    <a:cxnLst>
                      <a:cxn ang="0">
                        <a:pos x="0" y="16"/>
                      </a:cxn>
                      <a:cxn ang="0">
                        <a:pos x="0" y="0"/>
                      </a:cxn>
                      <a:cxn ang="0">
                        <a:pos x="16" y="0"/>
                      </a:cxn>
                      <a:cxn ang="0">
                        <a:pos x="24" y="16"/>
                      </a:cxn>
                      <a:cxn ang="0">
                        <a:pos x="0" y="16"/>
                      </a:cxn>
                    </a:cxnLst>
                    <a:rect l="0" t="0" r="r" b="b"/>
                    <a:pathLst>
                      <a:path w="25" h="17">
                        <a:moveTo>
                          <a:pt x="0" y="16"/>
                        </a:moveTo>
                        <a:lnTo>
                          <a:pt x="0" y="0"/>
                        </a:lnTo>
                        <a:lnTo>
                          <a:pt x="16" y="0"/>
                        </a:lnTo>
                        <a:lnTo>
                          <a:pt x="24" y="16"/>
                        </a:lnTo>
                        <a:lnTo>
                          <a:pt x="0" y="16"/>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550" name="Freeform 57"/>
                  <p:cNvSpPr>
                    <a:spLocks/>
                  </p:cNvSpPr>
                  <p:nvPr/>
                </p:nvSpPr>
                <p:spPr bwMode="auto">
                  <a:xfrm>
                    <a:off x="2841" y="2412"/>
                    <a:ext cx="87" cy="65"/>
                  </a:xfrm>
                  <a:custGeom>
                    <a:avLst/>
                    <a:gdLst/>
                    <a:ahLst/>
                    <a:cxnLst>
                      <a:cxn ang="0">
                        <a:pos x="32" y="24"/>
                      </a:cxn>
                      <a:cxn ang="0">
                        <a:pos x="32" y="8"/>
                      </a:cxn>
                      <a:cxn ang="0">
                        <a:pos x="0" y="0"/>
                      </a:cxn>
                      <a:cxn ang="0">
                        <a:pos x="0" y="16"/>
                      </a:cxn>
                      <a:cxn ang="0">
                        <a:pos x="16" y="24"/>
                      </a:cxn>
                      <a:cxn ang="0">
                        <a:pos x="32" y="24"/>
                      </a:cxn>
                    </a:cxnLst>
                    <a:rect l="0" t="0" r="r" b="b"/>
                    <a:pathLst>
                      <a:path w="33" h="25">
                        <a:moveTo>
                          <a:pt x="32" y="24"/>
                        </a:moveTo>
                        <a:lnTo>
                          <a:pt x="32" y="8"/>
                        </a:lnTo>
                        <a:lnTo>
                          <a:pt x="0" y="0"/>
                        </a:lnTo>
                        <a:lnTo>
                          <a:pt x="0" y="16"/>
                        </a:lnTo>
                        <a:lnTo>
                          <a:pt x="16" y="24"/>
                        </a:lnTo>
                        <a:lnTo>
                          <a:pt x="32" y="24"/>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551" name="Freeform 58"/>
                  <p:cNvSpPr>
                    <a:spLocks/>
                  </p:cNvSpPr>
                  <p:nvPr/>
                </p:nvSpPr>
                <p:spPr bwMode="auto">
                  <a:xfrm>
                    <a:off x="2695" y="2391"/>
                    <a:ext cx="128" cy="86"/>
                  </a:xfrm>
                  <a:custGeom>
                    <a:avLst/>
                    <a:gdLst/>
                    <a:ahLst/>
                    <a:cxnLst>
                      <a:cxn ang="0">
                        <a:pos x="48" y="8"/>
                      </a:cxn>
                      <a:cxn ang="0">
                        <a:pos x="16" y="8"/>
                      </a:cxn>
                      <a:cxn ang="0">
                        <a:pos x="16" y="0"/>
                      </a:cxn>
                      <a:cxn ang="0">
                        <a:pos x="0" y="0"/>
                      </a:cxn>
                      <a:cxn ang="0">
                        <a:pos x="0" y="24"/>
                      </a:cxn>
                      <a:cxn ang="0">
                        <a:pos x="8" y="24"/>
                      </a:cxn>
                      <a:cxn ang="0">
                        <a:pos x="16" y="24"/>
                      </a:cxn>
                      <a:cxn ang="0">
                        <a:pos x="48" y="32"/>
                      </a:cxn>
                      <a:cxn ang="0">
                        <a:pos x="48" y="8"/>
                      </a:cxn>
                    </a:cxnLst>
                    <a:rect l="0" t="0" r="r" b="b"/>
                    <a:pathLst>
                      <a:path w="49" h="33">
                        <a:moveTo>
                          <a:pt x="48" y="8"/>
                        </a:moveTo>
                        <a:lnTo>
                          <a:pt x="16" y="8"/>
                        </a:lnTo>
                        <a:lnTo>
                          <a:pt x="16" y="0"/>
                        </a:lnTo>
                        <a:lnTo>
                          <a:pt x="0" y="0"/>
                        </a:lnTo>
                        <a:lnTo>
                          <a:pt x="0" y="24"/>
                        </a:lnTo>
                        <a:lnTo>
                          <a:pt x="8" y="24"/>
                        </a:lnTo>
                        <a:lnTo>
                          <a:pt x="16" y="24"/>
                        </a:lnTo>
                        <a:lnTo>
                          <a:pt x="48" y="32"/>
                        </a:lnTo>
                        <a:lnTo>
                          <a:pt x="48" y="8"/>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545" name="Freeform 59"/>
                <p:cNvSpPr>
                  <a:spLocks/>
                </p:cNvSpPr>
                <p:nvPr/>
              </p:nvSpPr>
              <p:spPr bwMode="auto">
                <a:xfrm>
                  <a:off x="2639" y="1548"/>
                  <a:ext cx="271" cy="197"/>
                </a:xfrm>
                <a:custGeom>
                  <a:avLst/>
                  <a:gdLst/>
                  <a:ahLst/>
                  <a:cxnLst>
                    <a:cxn ang="0">
                      <a:pos x="56" y="156"/>
                    </a:cxn>
                    <a:cxn ang="0">
                      <a:pos x="0" y="5"/>
                    </a:cxn>
                    <a:cxn ang="0">
                      <a:pos x="271" y="0"/>
                    </a:cxn>
                    <a:cxn ang="0">
                      <a:pos x="244" y="114"/>
                    </a:cxn>
                    <a:cxn ang="0">
                      <a:pos x="205" y="165"/>
                    </a:cxn>
                    <a:cxn ang="0">
                      <a:pos x="140" y="197"/>
                    </a:cxn>
                    <a:cxn ang="0">
                      <a:pos x="88" y="186"/>
                    </a:cxn>
                    <a:cxn ang="0">
                      <a:pos x="56" y="156"/>
                    </a:cxn>
                  </a:cxnLst>
                  <a:rect l="0" t="0" r="r" b="b"/>
                  <a:pathLst>
                    <a:path w="271" h="197">
                      <a:moveTo>
                        <a:pt x="56" y="156"/>
                      </a:moveTo>
                      <a:lnTo>
                        <a:pt x="0" y="5"/>
                      </a:lnTo>
                      <a:lnTo>
                        <a:pt x="271" y="0"/>
                      </a:lnTo>
                      <a:lnTo>
                        <a:pt x="244" y="114"/>
                      </a:lnTo>
                      <a:lnTo>
                        <a:pt x="205" y="165"/>
                      </a:lnTo>
                      <a:lnTo>
                        <a:pt x="140" y="197"/>
                      </a:lnTo>
                      <a:lnTo>
                        <a:pt x="88" y="186"/>
                      </a:lnTo>
                      <a:lnTo>
                        <a:pt x="56" y="156"/>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21" name="Group 60"/>
              <p:cNvGrpSpPr>
                <a:grpSpLocks/>
              </p:cNvGrpSpPr>
              <p:nvPr/>
            </p:nvGrpSpPr>
            <p:grpSpPr bwMode="auto">
              <a:xfrm>
                <a:off x="371" y="1229"/>
                <a:ext cx="537" cy="648"/>
                <a:chOff x="2339" y="1695"/>
                <a:chExt cx="1066" cy="1296"/>
              </a:xfrm>
            </p:grpSpPr>
            <p:grpSp>
              <p:nvGrpSpPr>
                <p:cNvPr id="537" name="Group 61"/>
                <p:cNvGrpSpPr>
                  <a:grpSpLocks/>
                </p:cNvGrpSpPr>
                <p:nvPr/>
              </p:nvGrpSpPr>
              <p:grpSpPr bwMode="auto">
                <a:xfrm>
                  <a:off x="2339" y="1733"/>
                  <a:ext cx="359" cy="1258"/>
                  <a:chOff x="2339" y="1733"/>
                  <a:chExt cx="359" cy="1258"/>
                </a:xfrm>
              </p:grpSpPr>
              <p:sp>
                <p:nvSpPr>
                  <p:cNvPr id="542" name="Freeform 62"/>
                  <p:cNvSpPr>
                    <a:spLocks/>
                  </p:cNvSpPr>
                  <p:nvPr/>
                </p:nvSpPr>
                <p:spPr bwMode="auto">
                  <a:xfrm>
                    <a:off x="2339" y="1733"/>
                    <a:ext cx="359" cy="1258"/>
                  </a:xfrm>
                  <a:custGeom>
                    <a:avLst/>
                    <a:gdLst/>
                    <a:ahLst/>
                    <a:cxnLst>
                      <a:cxn ang="0">
                        <a:pos x="136" y="0"/>
                      </a:cxn>
                      <a:cxn ang="0">
                        <a:pos x="120" y="8"/>
                      </a:cxn>
                      <a:cxn ang="0">
                        <a:pos x="96" y="16"/>
                      </a:cxn>
                      <a:cxn ang="0">
                        <a:pos x="56" y="32"/>
                      </a:cxn>
                      <a:cxn ang="0">
                        <a:pos x="48" y="40"/>
                      </a:cxn>
                      <a:cxn ang="0">
                        <a:pos x="40" y="48"/>
                      </a:cxn>
                      <a:cxn ang="0">
                        <a:pos x="40" y="128"/>
                      </a:cxn>
                      <a:cxn ang="0">
                        <a:pos x="32" y="168"/>
                      </a:cxn>
                      <a:cxn ang="0">
                        <a:pos x="24" y="232"/>
                      </a:cxn>
                      <a:cxn ang="0">
                        <a:pos x="16" y="280"/>
                      </a:cxn>
                      <a:cxn ang="0">
                        <a:pos x="16" y="320"/>
                      </a:cxn>
                      <a:cxn ang="0">
                        <a:pos x="16" y="360"/>
                      </a:cxn>
                      <a:cxn ang="0">
                        <a:pos x="16" y="384"/>
                      </a:cxn>
                      <a:cxn ang="0">
                        <a:pos x="0" y="416"/>
                      </a:cxn>
                      <a:cxn ang="0">
                        <a:pos x="0" y="424"/>
                      </a:cxn>
                      <a:cxn ang="0">
                        <a:pos x="24" y="432"/>
                      </a:cxn>
                      <a:cxn ang="0">
                        <a:pos x="32" y="440"/>
                      </a:cxn>
                      <a:cxn ang="0">
                        <a:pos x="32" y="464"/>
                      </a:cxn>
                      <a:cxn ang="0">
                        <a:pos x="40" y="472"/>
                      </a:cxn>
                      <a:cxn ang="0">
                        <a:pos x="56" y="480"/>
                      </a:cxn>
                      <a:cxn ang="0">
                        <a:pos x="72" y="480"/>
                      </a:cxn>
                      <a:cxn ang="0">
                        <a:pos x="88" y="480"/>
                      </a:cxn>
                      <a:cxn ang="0">
                        <a:pos x="96" y="456"/>
                      </a:cxn>
                      <a:cxn ang="0">
                        <a:pos x="104" y="416"/>
                      </a:cxn>
                      <a:cxn ang="0">
                        <a:pos x="120" y="360"/>
                      </a:cxn>
                      <a:cxn ang="0">
                        <a:pos x="136" y="296"/>
                      </a:cxn>
                      <a:cxn ang="0">
                        <a:pos x="136" y="264"/>
                      </a:cxn>
                      <a:cxn ang="0">
                        <a:pos x="136" y="216"/>
                      </a:cxn>
                      <a:cxn ang="0">
                        <a:pos x="136" y="80"/>
                      </a:cxn>
                      <a:cxn ang="0">
                        <a:pos x="136" y="16"/>
                      </a:cxn>
                      <a:cxn ang="0">
                        <a:pos x="136" y="0"/>
                      </a:cxn>
                    </a:cxnLst>
                    <a:rect l="0" t="0" r="r" b="b"/>
                    <a:pathLst>
                      <a:path w="137" h="481">
                        <a:moveTo>
                          <a:pt x="136" y="0"/>
                        </a:moveTo>
                        <a:lnTo>
                          <a:pt x="120" y="8"/>
                        </a:lnTo>
                        <a:lnTo>
                          <a:pt x="96" y="16"/>
                        </a:lnTo>
                        <a:lnTo>
                          <a:pt x="56" y="32"/>
                        </a:lnTo>
                        <a:lnTo>
                          <a:pt x="48" y="40"/>
                        </a:lnTo>
                        <a:lnTo>
                          <a:pt x="40" y="48"/>
                        </a:lnTo>
                        <a:lnTo>
                          <a:pt x="40" y="128"/>
                        </a:lnTo>
                        <a:lnTo>
                          <a:pt x="32" y="168"/>
                        </a:lnTo>
                        <a:lnTo>
                          <a:pt x="24" y="232"/>
                        </a:lnTo>
                        <a:lnTo>
                          <a:pt x="16" y="280"/>
                        </a:lnTo>
                        <a:lnTo>
                          <a:pt x="16" y="320"/>
                        </a:lnTo>
                        <a:lnTo>
                          <a:pt x="16" y="360"/>
                        </a:lnTo>
                        <a:lnTo>
                          <a:pt x="16" y="384"/>
                        </a:lnTo>
                        <a:lnTo>
                          <a:pt x="0" y="416"/>
                        </a:lnTo>
                        <a:lnTo>
                          <a:pt x="0" y="424"/>
                        </a:lnTo>
                        <a:lnTo>
                          <a:pt x="24" y="432"/>
                        </a:lnTo>
                        <a:lnTo>
                          <a:pt x="32" y="440"/>
                        </a:lnTo>
                        <a:lnTo>
                          <a:pt x="32" y="464"/>
                        </a:lnTo>
                        <a:lnTo>
                          <a:pt x="40" y="472"/>
                        </a:lnTo>
                        <a:lnTo>
                          <a:pt x="56" y="480"/>
                        </a:lnTo>
                        <a:lnTo>
                          <a:pt x="72" y="480"/>
                        </a:lnTo>
                        <a:lnTo>
                          <a:pt x="88" y="480"/>
                        </a:lnTo>
                        <a:lnTo>
                          <a:pt x="96" y="456"/>
                        </a:lnTo>
                        <a:lnTo>
                          <a:pt x="104" y="416"/>
                        </a:lnTo>
                        <a:lnTo>
                          <a:pt x="120" y="360"/>
                        </a:lnTo>
                        <a:lnTo>
                          <a:pt x="136" y="296"/>
                        </a:lnTo>
                        <a:lnTo>
                          <a:pt x="136" y="264"/>
                        </a:lnTo>
                        <a:lnTo>
                          <a:pt x="136" y="216"/>
                        </a:lnTo>
                        <a:lnTo>
                          <a:pt x="136" y="80"/>
                        </a:lnTo>
                        <a:lnTo>
                          <a:pt x="136" y="16"/>
                        </a:lnTo>
                        <a:lnTo>
                          <a:pt x="136" y="0"/>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543" name="Freeform 63"/>
                  <p:cNvSpPr>
                    <a:spLocks/>
                  </p:cNvSpPr>
                  <p:nvPr/>
                </p:nvSpPr>
                <p:spPr bwMode="auto">
                  <a:xfrm>
                    <a:off x="2402" y="2038"/>
                    <a:ext cx="191" cy="839"/>
                  </a:xfrm>
                  <a:custGeom>
                    <a:avLst/>
                    <a:gdLst/>
                    <a:ahLst/>
                    <a:cxnLst>
                      <a:cxn ang="0">
                        <a:pos x="40" y="0"/>
                      </a:cxn>
                      <a:cxn ang="0">
                        <a:pos x="40" y="32"/>
                      </a:cxn>
                      <a:cxn ang="0">
                        <a:pos x="48" y="64"/>
                      </a:cxn>
                      <a:cxn ang="0">
                        <a:pos x="48" y="96"/>
                      </a:cxn>
                      <a:cxn ang="0">
                        <a:pos x="40" y="136"/>
                      </a:cxn>
                      <a:cxn ang="0">
                        <a:pos x="32" y="184"/>
                      </a:cxn>
                      <a:cxn ang="0">
                        <a:pos x="24" y="208"/>
                      </a:cxn>
                      <a:cxn ang="0">
                        <a:pos x="16" y="224"/>
                      </a:cxn>
                      <a:cxn ang="0">
                        <a:pos x="16" y="264"/>
                      </a:cxn>
                      <a:cxn ang="0">
                        <a:pos x="8" y="296"/>
                      </a:cxn>
                      <a:cxn ang="0">
                        <a:pos x="0" y="320"/>
                      </a:cxn>
                      <a:cxn ang="0">
                        <a:pos x="8" y="320"/>
                      </a:cxn>
                      <a:cxn ang="0">
                        <a:pos x="16" y="296"/>
                      </a:cxn>
                      <a:cxn ang="0">
                        <a:pos x="16" y="264"/>
                      </a:cxn>
                      <a:cxn ang="0">
                        <a:pos x="32" y="224"/>
                      </a:cxn>
                      <a:cxn ang="0">
                        <a:pos x="40" y="168"/>
                      </a:cxn>
                      <a:cxn ang="0">
                        <a:pos x="48" y="120"/>
                      </a:cxn>
                      <a:cxn ang="0">
                        <a:pos x="48" y="96"/>
                      </a:cxn>
                      <a:cxn ang="0">
                        <a:pos x="64" y="64"/>
                      </a:cxn>
                      <a:cxn ang="0">
                        <a:pos x="64" y="48"/>
                      </a:cxn>
                      <a:cxn ang="0">
                        <a:pos x="72" y="32"/>
                      </a:cxn>
                      <a:cxn ang="0">
                        <a:pos x="64" y="0"/>
                      </a:cxn>
                      <a:cxn ang="0">
                        <a:pos x="64" y="32"/>
                      </a:cxn>
                      <a:cxn ang="0">
                        <a:pos x="64" y="48"/>
                      </a:cxn>
                      <a:cxn ang="0">
                        <a:pos x="56" y="56"/>
                      </a:cxn>
                      <a:cxn ang="0">
                        <a:pos x="48" y="32"/>
                      </a:cxn>
                      <a:cxn ang="0">
                        <a:pos x="40" y="0"/>
                      </a:cxn>
                    </a:cxnLst>
                    <a:rect l="0" t="0" r="r" b="b"/>
                    <a:pathLst>
                      <a:path w="73" h="321">
                        <a:moveTo>
                          <a:pt x="40" y="0"/>
                        </a:moveTo>
                        <a:lnTo>
                          <a:pt x="40" y="32"/>
                        </a:lnTo>
                        <a:lnTo>
                          <a:pt x="48" y="64"/>
                        </a:lnTo>
                        <a:lnTo>
                          <a:pt x="48" y="96"/>
                        </a:lnTo>
                        <a:lnTo>
                          <a:pt x="40" y="136"/>
                        </a:lnTo>
                        <a:lnTo>
                          <a:pt x="32" y="184"/>
                        </a:lnTo>
                        <a:lnTo>
                          <a:pt x="24" y="208"/>
                        </a:lnTo>
                        <a:lnTo>
                          <a:pt x="16" y="224"/>
                        </a:lnTo>
                        <a:lnTo>
                          <a:pt x="16" y="264"/>
                        </a:lnTo>
                        <a:lnTo>
                          <a:pt x="8" y="296"/>
                        </a:lnTo>
                        <a:lnTo>
                          <a:pt x="0" y="320"/>
                        </a:lnTo>
                        <a:lnTo>
                          <a:pt x="8" y="320"/>
                        </a:lnTo>
                        <a:lnTo>
                          <a:pt x="16" y="296"/>
                        </a:lnTo>
                        <a:lnTo>
                          <a:pt x="16" y="264"/>
                        </a:lnTo>
                        <a:lnTo>
                          <a:pt x="32" y="224"/>
                        </a:lnTo>
                        <a:lnTo>
                          <a:pt x="40" y="168"/>
                        </a:lnTo>
                        <a:lnTo>
                          <a:pt x="48" y="120"/>
                        </a:lnTo>
                        <a:lnTo>
                          <a:pt x="48" y="96"/>
                        </a:lnTo>
                        <a:lnTo>
                          <a:pt x="64" y="64"/>
                        </a:lnTo>
                        <a:lnTo>
                          <a:pt x="64" y="48"/>
                        </a:lnTo>
                        <a:lnTo>
                          <a:pt x="72" y="32"/>
                        </a:lnTo>
                        <a:lnTo>
                          <a:pt x="64" y="0"/>
                        </a:lnTo>
                        <a:lnTo>
                          <a:pt x="64" y="32"/>
                        </a:lnTo>
                        <a:lnTo>
                          <a:pt x="64" y="48"/>
                        </a:lnTo>
                        <a:lnTo>
                          <a:pt x="56" y="56"/>
                        </a:lnTo>
                        <a:lnTo>
                          <a:pt x="48" y="32"/>
                        </a:lnTo>
                        <a:lnTo>
                          <a:pt x="40"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grpSp>
            <p:grpSp>
              <p:nvGrpSpPr>
                <p:cNvPr id="538" name="Group 64"/>
                <p:cNvGrpSpPr>
                  <a:grpSpLocks/>
                </p:cNvGrpSpPr>
                <p:nvPr/>
              </p:nvGrpSpPr>
              <p:grpSpPr bwMode="auto">
                <a:xfrm>
                  <a:off x="2898" y="1695"/>
                  <a:ext cx="507" cy="960"/>
                  <a:chOff x="2898" y="1695"/>
                  <a:chExt cx="507" cy="960"/>
                </a:xfrm>
              </p:grpSpPr>
              <p:sp>
                <p:nvSpPr>
                  <p:cNvPr id="539" name="Freeform 65"/>
                  <p:cNvSpPr>
                    <a:spLocks/>
                  </p:cNvSpPr>
                  <p:nvPr/>
                </p:nvSpPr>
                <p:spPr bwMode="auto">
                  <a:xfrm>
                    <a:off x="2898" y="1695"/>
                    <a:ext cx="300" cy="906"/>
                  </a:xfrm>
                  <a:custGeom>
                    <a:avLst/>
                    <a:gdLst/>
                    <a:ahLst/>
                    <a:cxnLst>
                      <a:cxn ang="0">
                        <a:pos x="300" y="102"/>
                      </a:cxn>
                      <a:cxn ang="0">
                        <a:pos x="264" y="48"/>
                      </a:cxn>
                      <a:cxn ang="0">
                        <a:pos x="222" y="30"/>
                      </a:cxn>
                      <a:cxn ang="0">
                        <a:pos x="96" y="12"/>
                      </a:cxn>
                      <a:cxn ang="0">
                        <a:pos x="12" y="0"/>
                      </a:cxn>
                      <a:cxn ang="0">
                        <a:pos x="0" y="171"/>
                      </a:cxn>
                      <a:cxn ang="0">
                        <a:pos x="48" y="345"/>
                      </a:cxn>
                      <a:cxn ang="0">
                        <a:pos x="48" y="426"/>
                      </a:cxn>
                      <a:cxn ang="0">
                        <a:pos x="72" y="543"/>
                      </a:cxn>
                      <a:cxn ang="0">
                        <a:pos x="63" y="648"/>
                      </a:cxn>
                      <a:cxn ang="0">
                        <a:pos x="87" y="720"/>
                      </a:cxn>
                      <a:cxn ang="0">
                        <a:pos x="168" y="837"/>
                      </a:cxn>
                      <a:cxn ang="0">
                        <a:pos x="219" y="882"/>
                      </a:cxn>
                      <a:cxn ang="0">
                        <a:pos x="267" y="906"/>
                      </a:cxn>
                      <a:cxn ang="0">
                        <a:pos x="252" y="741"/>
                      </a:cxn>
                      <a:cxn ang="0">
                        <a:pos x="237" y="579"/>
                      </a:cxn>
                      <a:cxn ang="0">
                        <a:pos x="249" y="441"/>
                      </a:cxn>
                      <a:cxn ang="0">
                        <a:pos x="270" y="267"/>
                      </a:cxn>
                      <a:cxn ang="0">
                        <a:pos x="300" y="102"/>
                      </a:cxn>
                    </a:cxnLst>
                    <a:rect l="0" t="0" r="r" b="b"/>
                    <a:pathLst>
                      <a:path w="300" h="906">
                        <a:moveTo>
                          <a:pt x="300" y="102"/>
                        </a:moveTo>
                        <a:lnTo>
                          <a:pt x="264" y="48"/>
                        </a:lnTo>
                        <a:lnTo>
                          <a:pt x="222" y="30"/>
                        </a:lnTo>
                        <a:lnTo>
                          <a:pt x="96" y="12"/>
                        </a:lnTo>
                        <a:lnTo>
                          <a:pt x="12" y="0"/>
                        </a:lnTo>
                        <a:lnTo>
                          <a:pt x="0" y="171"/>
                        </a:lnTo>
                        <a:lnTo>
                          <a:pt x="48" y="345"/>
                        </a:lnTo>
                        <a:lnTo>
                          <a:pt x="48" y="426"/>
                        </a:lnTo>
                        <a:lnTo>
                          <a:pt x="72" y="543"/>
                        </a:lnTo>
                        <a:lnTo>
                          <a:pt x="63" y="648"/>
                        </a:lnTo>
                        <a:lnTo>
                          <a:pt x="87" y="720"/>
                        </a:lnTo>
                        <a:lnTo>
                          <a:pt x="168" y="837"/>
                        </a:lnTo>
                        <a:lnTo>
                          <a:pt x="219" y="882"/>
                        </a:lnTo>
                        <a:lnTo>
                          <a:pt x="267" y="906"/>
                        </a:lnTo>
                        <a:lnTo>
                          <a:pt x="252" y="741"/>
                        </a:lnTo>
                        <a:lnTo>
                          <a:pt x="237" y="579"/>
                        </a:lnTo>
                        <a:lnTo>
                          <a:pt x="249" y="441"/>
                        </a:lnTo>
                        <a:lnTo>
                          <a:pt x="270" y="267"/>
                        </a:lnTo>
                        <a:lnTo>
                          <a:pt x="300" y="102"/>
                        </a:lnTo>
                        <a:close/>
                      </a:path>
                    </a:pathLst>
                  </a:custGeom>
                  <a:solidFill>
                    <a:srgbClr val="339966"/>
                  </a:solidFill>
                  <a:ln w="6350" cap="flat" cmpd="sng">
                    <a:solidFill>
                      <a:srgbClr val="000000"/>
                    </a:solidFill>
                    <a:prstDash val="solid"/>
                    <a:round/>
                    <a:headEnd/>
                    <a:tailEnd/>
                  </a:ln>
                  <a:effectLst/>
                </p:spPr>
                <p:txBody>
                  <a:bodyPr wrap="none" anchor="ctr"/>
                  <a:lstStyle/>
                  <a:p>
                    <a:endParaRPr lang="ru-RU"/>
                  </a:p>
                </p:txBody>
              </p:sp>
              <p:sp>
                <p:nvSpPr>
                  <p:cNvPr id="540" name="Freeform 66"/>
                  <p:cNvSpPr>
                    <a:spLocks/>
                  </p:cNvSpPr>
                  <p:nvPr/>
                </p:nvSpPr>
                <p:spPr bwMode="auto">
                  <a:xfrm>
                    <a:off x="3009" y="1975"/>
                    <a:ext cx="149" cy="568"/>
                  </a:xfrm>
                  <a:custGeom>
                    <a:avLst/>
                    <a:gdLst/>
                    <a:ahLst/>
                    <a:cxnLst>
                      <a:cxn ang="0">
                        <a:pos x="14" y="0"/>
                      </a:cxn>
                      <a:cxn ang="0">
                        <a:pos x="35" y="77"/>
                      </a:cxn>
                      <a:cxn ang="0">
                        <a:pos x="42" y="139"/>
                      </a:cxn>
                      <a:cxn ang="0">
                        <a:pos x="42" y="170"/>
                      </a:cxn>
                      <a:cxn ang="0">
                        <a:pos x="28" y="139"/>
                      </a:cxn>
                      <a:cxn ang="0">
                        <a:pos x="21" y="116"/>
                      </a:cxn>
                      <a:cxn ang="0">
                        <a:pos x="14" y="123"/>
                      </a:cxn>
                      <a:cxn ang="0">
                        <a:pos x="21" y="147"/>
                      </a:cxn>
                      <a:cxn ang="0">
                        <a:pos x="28" y="170"/>
                      </a:cxn>
                      <a:cxn ang="0">
                        <a:pos x="35" y="185"/>
                      </a:cxn>
                      <a:cxn ang="0">
                        <a:pos x="21" y="177"/>
                      </a:cxn>
                      <a:cxn ang="0">
                        <a:pos x="14" y="154"/>
                      </a:cxn>
                      <a:cxn ang="0">
                        <a:pos x="0" y="139"/>
                      </a:cxn>
                      <a:cxn ang="0">
                        <a:pos x="0" y="162"/>
                      </a:cxn>
                      <a:cxn ang="0">
                        <a:pos x="14" y="185"/>
                      </a:cxn>
                      <a:cxn ang="0">
                        <a:pos x="28" y="216"/>
                      </a:cxn>
                      <a:cxn ang="0">
                        <a:pos x="42" y="185"/>
                      </a:cxn>
                      <a:cxn ang="0">
                        <a:pos x="56" y="177"/>
                      </a:cxn>
                      <a:cxn ang="0">
                        <a:pos x="49" y="139"/>
                      </a:cxn>
                      <a:cxn ang="0">
                        <a:pos x="49" y="93"/>
                      </a:cxn>
                      <a:cxn ang="0">
                        <a:pos x="49" y="69"/>
                      </a:cxn>
                      <a:cxn ang="0">
                        <a:pos x="49" y="54"/>
                      </a:cxn>
                      <a:cxn ang="0">
                        <a:pos x="49" y="15"/>
                      </a:cxn>
                      <a:cxn ang="0">
                        <a:pos x="49" y="54"/>
                      </a:cxn>
                      <a:cxn ang="0">
                        <a:pos x="42" y="77"/>
                      </a:cxn>
                      <a:cxn ang="0">
                        <a:pos x="14" y="0"/>
                      </a:cxn>
                    </a:cxnLst>
                    <a:rect l="0" t="0" r="r" b="b"/>
                    <a:pathLst>
                      <a:path w="57" h="217">
                        <a:moveTo>
                          <a:pt x="14" y="0"/>
                        </a:moveTo>
                        <a:lnTo>
                          <a:pt x="35" y="77"/>
                        </a:lnTo>
                        <a:lnTo>
                          <a:pt x="42" y="139"/>
                        </a:lnTo>
                        <a:lnTo>
                          <a:pt x="42" y="170"/>
                        </a:lnTo>
                        <a:lnTo>
                          <a:pt x="28" y="139"/>
                        </a:lnTo>
                        <a:lnTo>
                          <a:pt x="21" y="116"/>
                        </a:lnTo>
                        <a:lnTo>
                          <a:pt x="14" y="123"/>
                        </a:lnTo>
                        <a:lnTo>
                          <a:pt x="21" y="147"/>
                        </a:lnTo>
                        <a:lnTo>
                          <a:pt x="28" y="170"/>
                        </a:lnTo>
                        <a:lnTo>
                          <a:pt x="35" y="185"/>
                        </a:lnTo>
                        <a:lnTo>
                          <a:pt x="21" y="177"/>
                        </a:lnTo>
                        <a:lnTo>
                          <a:pt x="14" y="154"/>
                        </a:lnTo>
                        <a:lnTo>
                          <a:pt x="0" y="139"/>
                        </a:lnTo>
                        <a:lnTo>
                          <a:pt x="0" y="162"/>
                        </a:lnTo>
                        <a:lnTo>
                          <a:pt x="14" y="185"/>
                        </a:lnTo>
                        <a:lnTo>
                          <a:pt x="28" y="216"/>
                        </a:lnTo>
                        <a:lnTo>
                          <a:pt x="42" y="185"/>
                        </a:lnTo>
                        <a:lnTo>
                          <a:pt x="56" y="177"/>
                        </a:lnTo>
                        <a:lnTo>
                          <a:pt x="49" y="139"/>
                        </a:lnTo>
                        <a:lnTo>
                          <a:pt x="49" y="93"/>
                        </a:lnTo>
                        <a:lnTo>
                          <a:pt x="49" y="69"/>
                        </a:lnTo>
                        <a:lnTo>
                          <a:pt x="49" y="54"/>
                        </a:lnTo>
                        <a:lnTo>
                          <a:pt x="49" y="15"/>
                        </a:lnTo>
                        <a:lnTo>
                          <a:pt x="49" y="54"/>
                        </a:lnTo>
                        <a:lnTo>
                          <a:pt x="42" y="77"/>
                        </a:lnTo>
                        <a:lnTo>
                          <a:pt x="14"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sp>
                <p:nvSpPr>
                  <p:cNvPr id="541" name="Freeform 67"/>
                  <p:cNvSpPr>
                    <a:spLocks/>
                  </p:cNvSpPr>
                  <p:nvPr/>
                </p:nvSpPr>
                <p:spPr bwMode="auto">
                  <a:xfrm>
                    <a:off x="3129" y="1809"/>
                    <a:ext cx="276" cy="846"/>
                  </a:xfrm>
                  <a:custGeom>
                    <a:avLst/>
                    <a:gdLst/>
                    <a:ahLst/>
                    <a:cxnLst>
                      <a:cxn ang="0">
                        <a:pos x="63" y="0"/>
                      </a:cxn>
                      <a:cxn ang="0">
                        <a:pos x="78" y="39"/>
                      </a:cxn>
                      <a:cxn ang="0">
                        <a:pos x="114" y="90"/>
                      </a:cxn>
                      <a:cxn ang="0">
                        <a:pos x="162" y="213"/>
                      </a:cxn>
                      <a:cxn ang="0">
                        <a:pos x="225" y="351"/>
                      </a:cxn>
                      <a:cxn ang="0">
                        <a:pos x="246" y="444"/>
                      </a:cxn>
                      <a:cxn ang="0">
                        <a:pos x="252" y="513"/>
                      </a:cxn>
                      <a:cxn ang="0">
                        <a:pos x="276" y="540"/>
                      </a:cxn>
                      <a:cxn ang="0">
                        <a:pos x="267" y="573"/>
                      </a:cxn>
                      <a:cxn ang="0">
                        <a:pos x="114" y="828"/>
                      </a:cxn>
                      <a:cxn ang="0">
                        <a:pos x="54" y="846"/>
                      </a:cxn>
                      <a:cxn ang="0">
                        <a:pos x="39" y="804"/>
                      </a:cxn>
                      <a:cxn ang="0">
                        <a:pos x="0" y="771"/>
                      </a:cxn>
                      <a:cxn ang="0">
                        <a:pos x="12" y="678"/>
                      </a:cxn>
                      <a:cxn ang="0">
                        <a:pos x="45" y="642"/>
                      </a:cxn>
                      <a:cxn ang="0">
                        <a:pos x="54" y="579"/>
                      </a:cxn>
                      <a:cxn ang="0">
                        <a:pos x="78" y="561"/>
                      </a:cxn>
                      <a:cxn ang="0">
                        <a:pos x="108" y="480"/>
                      </a:cxn>
                      <a:cxn ang="0">
                        <a:pos x="84" y="480"/>
                      </a:cxn>
                      <a:cxn ang="0">
                        <a:pos x="66" y="453"/>
                      </a:cxn>
                      <a:cxn ang="0">
                        <a:pos x="66" y="423"/>
                      </a:cxn>
                      <a:cxn ang="0">
                        <a:pos x="6" y="297"/>
                      </a:cxn>
                    </a:cxnLst>
                    <a:rect l="0" t="0" r="r" b="b"/>
                    <a:pathLst>
                      <a:path w="276" h="846">
                        <a:moveTo>
                          <a:pt x="63" y="0"/>
                        </a:moveTo>
                        <a:lnTo>
                          <a:pt x="78" y="39"/>
                        </a:lnTo>
                        <a:lnTo>
                          <a:pt x="114" y="90"/>
                        </a:lnTo>
                        <a:lnTo>
                          <a:pt x="162" y="213"/>
                        </a:lnTo>
                        <a:lnTo>
                          <a:pt x="225" y="351"/>
                        </a:lnTo>
                        <a:lnTo>
                          <a:pt x="246" y="444"/>
                        </a:lnTo>
                        <a:lnTo>
                          <a:pt x="252" y="513"/>
                        </a:lnTo>
                        <a:lnTo>
                          <a:pt x="276" y="540"/>
                        </a:lnTo>
                        <a:lnTo>
                          <a:pt x="267" y="573"/>
                        </a:lnTo>
                        <a:lnTo>
                          <a:pt x="114" y="828"/>
                        </a:lnTo>
                        <a:lnTo>
                          <a:pt x="54" y="846"/>
                        </a:lnTo>
                        <a:lnTo>
                          <a:pt x="39" y="804"/>
                        </a:lnTo>
                        <a:lnTo>
                          <a:pt x="0" y="771"/>
                        </a:lnTo>
                        <a:lnTo>
                          <a:pt x="12" y="678"/>
                        </a:lnTo>
                        <a:lnTo>
                          <a:pt x="45" y="642"/>
                        </a:lnTo>
                        <a:lnTo>
                          <a:pt x="54" y="579"/>
                        </a:lnTo>
                        <a:lnTo>
                          <a:pt x="78" y="561"/>
                        </a:lnTo>
                        <a:lnTo>
                          <a:pt x="108" y="480"/>
                        </a:lnTo>
                        <a:lnTo>
                          <a:pt x="84" y="480"/>
                        </a:lnTo>
                        <a:lnTo>
                          <a:pt x="66" y="453"/>
                        </a:lnTo>
                        <a:lnTo>
                          <a:pt x="66" y="423"/>
                        </a:lnTo>
                        <a:lnTo>
                          <a:pt x="6" y="297"/>
                        </a:lnTo>
                      </a:path>
                    </a:pathLst>
                  </a:custGeom>
                  <a:solidFill>
                    <a:srgbClr val="339966"/>
                  </a:solidFill>
                  <a:ln w="6350" cap="flat" cmpd="sng">
                    <a:solidFill>
                      <a:srgbClr val="000000"/>
                    </a:solidFill>
                    <a:prstDash val="solid"/>
                    <a:round/>
                    <a:headEnd type="none" w="med" len="med"/>
                    <a:tailEnd type="none" w="med" len="med"/>
                  </a:ln>
                  <a:effectLst/>
                </p:spPr>
                <p:txBody>
                  <a:bodyPr wrap="none" anchor="ctr"/>
                  <a:lstStyle/>
                  <a:p>
                    <a:endParaRPr lang="ru-RU"/>
                  </a:p>
                </p:txBody>
              </p:sp>
            </p:grpSp>
          </p:grpSp>
          <p:sp>
            <p:nvSpPr>
              <p:cNvPr id="522" name="Freeform 68"/>
              <p:cNvSpPr>
                <a:spLocks/>
              </p:cNvSpPr>
              <p:nvPr/>
            </p:nvSpPr>
            <p:spPr bwMode="auto">
              <a:xfrm>
                <a:off x="512" y="1061"/>
                <a:ext cx="138" cy="163"/>
              </a:xfrm>
              <a:custGeom>
                <a:avLst/>
                <a:gdLst/>
                <a:ahLst/>
                <a:cxnLst>
                  <a:cxn ang="0">
                    <a:pos x="40" y="227"/>
                  </a:cxn>
                  <a:cxn ang="0">
                    <a:pos x="95" y="298"/>
                  </a:cxn>
                  <a:cxn ang="0">
                    <a:pos x="134" y="326"/>
                  </a:cxn>
                  <a:cxn ang="0">
                    <a:pos x="184" y="326"/>
                  </a:cxn>
                  <a:cxn ang="0">
                    <a:pos x="220" y="292"/>
                  </a:cxn>
                  <a:cxn ang="0">
                    <a:pos x="253" y="235"/>
                  </a:cxn>
                  <a:cxn ang="0">
                    <a:pos x="271" y="163"/>
                  </a:cxn>
                  <a:cxn ang="0">
                    <a:pos x="274" y="119"/>
                  </a:cxn>
                  <a:cxn ang="0">
                    <a:pos x="272" y="63"/>
                  </a:cxn>
                  <a:cxn ang="0">
                    <a:pos x="189" y="21"/>
                  </a:cxn>
                  <a:cxn ang="0">
                    <a:pos x="84" y="0"/>
                  </a:cxn>
                  <a:cxn ang="0">
                    <a:pos x="21" y="42"/>
                  </a:cxn>
                  <a:cxn ang="0">
                    <a:pos x="0" y="125"/>
                  </a:cxn>
                </a:cxnLst>
                <a:rect l="0" t="0" r="r" b="b"/>
                <a:pathLst>
                  <a:path w="274" h="326">
                    <a:moveTo>
                      <a:pt x="40" y="227"/>
                    </a:moveTo>
                    <a:lnTo>
                      <a:pt x="95" y="298"/>
                    </a:lnTo>
                    <a:lnTo>
                      <a:pt x="134" y="326"/>
                    </a:lnTo>
                    <a:lnTo>
                      <a:pt x="184" y="326"/>
                    </a:lnTo>
                    <a:lnTo>
                      <a:pt x="220" y="292"/>
                    </a:lnTo>
                    <a:lnTo>
                      <a:pt x="253" y="235"/>
                    </a:lnTo>
                    <a:lnTo>
                      <a:pt x="271" y="163"/>
                    </a:lnTo>
                    <a:lnTo>
                      <a:pt x="274" y="119"/>
                    </a:lnTo>
                    <a:lnTo>
                      <a:pt x="272" y="63"/>
                    </a:lnTo>
                    <a:lnTo>
                      <a:pt x="189" y="21"/>
                    </a:lnTo>
                    <a:lnTo>
                      <a:pt x="84" y="0"/>
                    </a:lnTo>
                    <a:lnTo>
                      <a:pt x="21" y="42"/>
                    </a:lnTo>
                    <a:lnTo>
                      <a:pt x="0" y="125"/>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523" name="Freeform 69"/>
              <p:cNvSpPr>
                <a:spLocks/>
              </p:cNvSpPr>
              <p:nvPr/>
            </p:nvSpPr>
            <p:spPr bwMode="auto">
              <a:xfrm>
                <a:off x="491" y="1008"/>
                <a:ext cx="294" cy="262"/>
              </a:xfrm>
              <a:custGeom>
                <a:avLst/>
                <a:gdLst/>
                <a:ahLst/>
                <a:cxnLst>
                  <a:cxn ang="0">
                    <a:pos x="21" y="462"/>
                  </a:cxn>
                  <a:cxn ang="0">
                    <a:pos x="21" y="294"/>
                  </a:cxn>
                  <a:cxn ang="0">
                    <a:pos x="43" y="110"/>
                  </a:cxn>
                  <a:cxn ang="0">
                    <a:pos x="105" y="22"/>
                  </a:cxn>
                  <a:cxn ang="0">
                    <a:pos x="147" y="1"/>
                  </a:cxn>
                  <a:cxn ang="0">
                    <a:pos x="230" y="1"/>
                  </a:cxn>
                  <a:cxn ang="0">
                    <a:pos x="314" y="64"/>
                  </a:cxn>
                  <a:cxn ang="0">
                    <a:pos x="356" y="148"/>
                  </a:cxn>
                  <a:cxn ang="0">
                    <a:pos x="380" y="249"/>
                  </a:cxn>
                  <a:cxn ang="0">
                    <a:pos x="398" y="357"/>
                  </a:cxn>
                  <a:cxn ang="0">
                    <a:pos x="466" y="410"/>
                  </a:cxn>
                  <a:cxn ang="0">
                    <a:pos x="482" y="434"/>
                  </a:cxn>
                  <a:cxn ang="0">
                    <a:pos x="493" y="446"/>
                  </a:cxn>
                  <a:cxn ang="0">
                    <a:pos x="553" y="461"/>
                  </a:cxn>
                  <a:cxn ang="0">
                    <a:pos x="530" y="476"/>
                  </a:cxn>
                  <a:cxn ang="0">
                    <a:pos x="440" y="483"/>
                  </a:cxn>
                  <a:cxn ang="0">
                    <a:pos x="424" y="494"/>
                  </a:cxn>
                  <a:cxn ang="0">
                    <a:pos x="356" y="489"/>
                  </a:cxn>
                  <a:cxn ang="0">
                    <a:pos x="293" y="462"/>
                  </a:cxn>
                  <a:cxn ang="0">
                    <a:pos x="293" y="420"/>
                  </a:cxn>
                  <a:cxn ang="0">
                    <a:pos x="295" y="335"/>
                  </a:cxn>
                  <a:cxn ang="0">
                    <a:pos x="302" y="240"/>
                  </a:cxn>
                  <a:cxn ang="0">
                    <a:pos x="281" y="209"/>
                  </a:cxn>
                  <a:cxn ang="0">
                    <a:pos x="256" y="227"/>
                  </a:cxn>
                  <a:cxn ang="0">
                    <a:pos x="230" y="148"/>
                  </a:cxn>
                  <a:cxn ang="0">
                    <a:pos x="188" y="127"/>
                  </a:cxn>
                  <a:cxn ang="0">
                    <a:pos x="230" y="210"/>
                  </a:cxn>
                  <a:cxn ang="0">
                    <a:pos x="188" y="168"/>
                  </a:cxn>
                  <a:cxn ang="0">
                    <a:pos x="168" y="127"/>
                  </a:cxn>
                  <a:cxn ang="0">
                    <a:pos x="175" y="173"/>
                  </a:cxn>
                  <a:cxn ang="0">
                    <a:pos x="169" y="180"/>
                  </a:cxn>
                  <a:cxn ang="0">
                    <a:pos x="147" y="148"/>
                  </a:cxn>
                  <a:cxn ang="0">
                    <a:pos x="134" y="119"/>
                  </a:cxn>
                  <a:cxn ang="0">
                    <a:pos x="98" y="159"/>
                  </a:cxn>
                  <a:cxn ang="0">
                    <a:pos x="73" y="237"/>
                  </a:cxn>
                  <a:cxn ang="0">
                    <a:pos x="92" y="330"/>
                  </a:cxn>
                  <a:cxn ang="0">
                    <a:pos x="112" y="380"/>
                  </a:cxn>
                  <a:cxn ang="0">
                    <a:pos x="105" y="420"/>
                  </a:cxn>
                  <a:cxn ang="0">
                    <a:pos x="105" y="503"/>
                  </a:cxn>
                </a:cxnLst>
                <a:rect l="0" t="0" r="r" b="b"/>
                <a:pathLst>
                  <a:path w="586" h="524">
                    <a:moveTo>
                      <a:pt x="0" y="524"/>
                    </a:moveTo>
                    <a:lnTo>
                      <a:pt x="21" y="462"/>
                    </a:lnTo>
                    <a:lnTo>
                      <a:pt x="21" y="399"/>
                    </a:lnTo>
                    <a:lnTo>
                      <a:pt x="21" y="294"/>
                    </a:lnTo>
                    <a:lnTo>
                      <a:pt x="21" y="189"/>
                    </a:lnTo>
                    <a:lnTo>
                      <a:pt x="43" y="110"/>
                    </a:lnTo>
                    <a:lnTo>
                      <a:pt x="73" y="56"/>
                    </a:lnTo>
                    <a:lnTo>
                      <a:pt x="105" y="22"/>
                    </a:lnTo>
                    <a:lnTo>
                      <a:pt x="126" y="22"/>
                    </a:lnTo>
                    <a:lnTo>
                      <a:pt x="147" y="1"/>
                    </a:lnTo>
                    <a:lnTo>
                      <a:pt x="179" y="0"/>
                    </a:lnTo>
                    <a:lnTo>
                      <a:pt x="230" y="1"/>
                    </a:lnTo>
                    <a:lnTo>
                      <a:pt x="272" y="22"/>
                    </a:lnTo>
                    <a:lnTo>
                      <a:pt x="314" y="64"/>
                    </a:lnTo>
                    <a:lnTo>
                      <a:pt x="335" y="106"/>
                    </a:lnTo>
                    <a:lnTo>
                      <a:pt x="356" y="148"/>
                    </a:lnTo>
                    <a:lnTo>
                      <a:pt x="356" y="189"/>
                    </a:lnTo>
                    <a:lnTo>
                      <a:pt x="380" y="249"/>
                    </a:lnTo>
                    <a:lnTo>
                      <a:pt x="395" y="311"/>
                    </a:lnTo>
                    <a:lnTo>
                      <a:pt x="398" y="357"/>
                    </a:lnTo>
                    <a:lnTo>
                      <a:pt x="418" y="396"/>
                    </a:lnTo>
                    <a:lnTo>
                      <a:pt x="466" y="410"/>
                    </a:lnTo>
                    <a:lnTo>
                      <a:pt x="454" y="419"/>
                    </a:lnTo>
                    <a:lnTo>
                      <a:pt x="482" y="434"/>
                    </a:lnTo>
                    <a:lnTo>
                      <a:pt x="461" y="441"/>
                    </a:lnTo>
                    <a:lnTo>
                      <a:pt x="493" y="446"/>
                    </a:lnTo>
                    <a:lnTo>
                      <a:pt x="520" y="453"/>
                    </a:lnTo>
                    <a:lnTo>
                      <a:pt x="553" y="461"/>
                    </a:lnTo>
                    <a:lnTo>
                      <a:pt x="586" y="483"/>
                    </a:lnTo>
                    <a:lnTo>
                      <a:pt x="530" y="476"/>
                    </a:lnTo>
                    <a:lnTo>
                      <a:pt x="478" y="486"/>
                    </a:lnTo>
                    <a:lnTo>
                      <a:pt x="440" y="483"/>
                    </a:lnTo>
                    <a:lnTo>
                      <a:pt x="409" y="467"/>
                    </a:lnTo>
                    <a:lnTo>
                      <a:pt x="424" y="494"/>
                    </a:lnTo>
                    <a:lnTo>
                      <a:pt x="395" y="491"/>
                    </a:lnTo>
                    <a:lnTo>
                      <a:pt x="356" y="489"/>
                    </a:lnTo>
                    <a:lnTo>
                      <a:pt x="323" y="483"/>
                    </a:lnTo>
                    <a:lnTo>
                      <a:pt x="293" y="462"/>
                    </a:lnTo>
                    <a:lnTo>
                      <a:pt x="293" y="441"/>
                    </a:lnTo>
                    <a:lnTo>
                      <a:pt x="293" y="420"/>
                    </a:lnTo>
                    <a:lnTo>
                      <a:pt x="281" y="393"/>
                    </a:lnTo>
                    <a:lnTo>
                      <a:pt x="295" y="335"/>
                    </a:lnTo>
                    <a:lnTo>
                      <a:pt x="302" y="284"/>
                    </a:lnTo>
                    <a:lnTo>
                      <a:pt x="302" y="240"/>
                    </a:lnTo>
                    <a:lnTo>
                      <a:pt x="293" y="189"/>
                    </a:lnTo>
                    <a:lnTo>
                      <a:pt x="281" y="209"/>
                    </a:lnTo>
                    <a:lnTo>
                      <a:pt x="262" y="194"/>
                    </a:lnTo>
                    <a:lnTo>
                      <a:pt x="256" y="227"/>
                    </a:lnTo>
                    <a:lnTo>
                      <a:pt x="251" y="189"/>
                    </a:lnTo>
                    <a:lnTo>
                      <a:pt x="230" y="148"/>
                    </a:lnTo>
                    <a:lnTo>
                      <a:pt x="209" y="148"/>
                    </a:lnTo>
                    <a:lnTo>
                      <a:pt x="188" y="127"/>
                    </a:lnTo>
                    <a:lnTo>
                      <a:pt x="209" y="168"/>
                    </a:lnTo>
                    <a:lnTo>
                      <a:pt x="230" y="210"/>
                    </a:lnTo>
                    <a:lnTo>
                      <a:pt x="209" y="189"/>
                    </a:lnTo>
                    <a:lnTo>
                      <a:pt x="188" y="168"/>
                    </a:lnTo>
                    <a:lnTo>
                      <a:pt x="168" y="148"/>
                    </a:lnTo>
                    <a:lnTo>
                      <a:pt x="168" y="127"/>
                    </a:lnTo>
                    <a:lnTo>
                      <a:pt x="168" y="148"/>
                    </a:lnTo>
                    <a:lnTo>
                      <a:pt x="175" y="173"/>
                    </a:lnTo>
                    <a:lnTo>
                      <a:pt x="188" y="189"/>
                    </a:lnTo>
                    <a:lnTo>
                      <a:pt x="169" y="180"/>
                    </a:lnTo>
                    <a:lnTo>
                      <a:pt x="157" y="170"/>
                    </a:lnTo>
                    <a:lnTo>
                      <a:pt x="147" y="148"/>
                    </a:lnTo>
                    <a:lnTo>
                      <a:pt x="147" y="127"/>
                    </a:lnTo>
                    <a:lnTo>
                      <a:pt x="134" y="119"/>
                    </a:lnTo>
                    <a:lnTo>
                      <a:pt x="105" y="127"/>
                    </a:lnTo>
                    <a:lnTo>
                      <a:pt x="98" y="159"/>
                    </a:lnTo>
                    <a:lnTo>
                      <a:pt x="92" y="203"/>
                    </a:lnTo>
                    <a:lnTo>
                      <a:pt x="73" y="237"/>
                    </a:lnTo>
                    <a:lnTo>
                      <a:pt x="80" y="291"/>
                    </a:lnTo>
                    <a:lnTo>
                      <a:pt x="92" y="330"/>
                    </a:lnTo>
                    <a:lnTo>
                      <a:pt x="101" y="351"/>
                    </a:lnTo>
                    <a:lnTo>
                      <a:pt x="112" y="380"/>
                    </a:lnTo>
                    <a:lnTo>
                      <a:pt x="126" y="441"/>
                    </a:lnTo>
                    <a:lnTo>
                      <a:pt x="105" y="420"/>
                    </a:lnTo>
                    <a:lnTo>
                      <a:pt x="105" y="462"/>
                    </a:lnTo>
                    <a:lnTo>
                      <a:pt x="105" y="503"/>
                    </a:lnTo>
                    <a:lnTo>
                      <a:pt x="0" y="524"/>
                    </a:lnTo>
                  </a:path>
                </a:pathLst>
              </a:custGeom>
              <a:solidFill>
                <a:srgbClr val="623724"/>
              </a:solidFill>
              <a:ln w="6350" cap="rnd" cmpd="sng">
                <a:solidFill>
                  <a:srgbClr val="000000"/>
                </a:solidFill>
                <a:prstDash val="solid"/>
                <a:round/>
                <a:headEnd type="none" w="med" len="med"/>
                <a:tailEnd type="none" w="med" len="med"/>
              </a:ln>
              <a:effectLst/>
            </p:spPr>
            <p:txBody>
              <a:bodyPr/>
              <a:lstStyle/>
              <a:p>
                <a:endParaRPr lang="ru-RU"/>
              </a:p>
            </p:txBody>
          </p:sp>
          <p:grpSp>
            <p:nvGrpSpPr>
              <p:cNvPr id="524" name="Group 70"/>
              <p:cNvGrpSpPr>
                <a:grpSpLocks/>
              </p:cNvGrpSpPr>
              <p:nvPr/>
            </p:nvGrpSpPr>
            <p:grpSpPr bwMode="auto">
              <a:xfrm>
                <a:off x="498" y="1124"/>
                <a:ext cx="84" cy="86"/>
                <a:chOff x="2695" y="1477"/>
                <a:chExt cx="175" cy="170"/>
              </a:xfrm>
            </p:grpSpPr>
            <p:sp>
              <p:nvSpPr>
                <p:cNvPr id="525" name="Freeform 71"/>
                <p:cNvSpPr>
                  <a:spLocks/>
                </p:cNvSpPr>
                <p:nvPr/>
              </p:nvSpPr>
              <p:spPr bwMode="auto">
                <a:xfrm>
                  <a:off x="2800" y="1477"/>
                  <a:ext cx="19" cy="63"/>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526" name="Group 72"/>
                <p:cNvGrpSpPr>
                  <a:grpSpLocks/>
                </p:cNvGrpSpPr>
                <p:nvPr/>
              </p:nvGrpSpPr>
              <p:grpSpPr bwMode="auto">
                <a:xfrm>
                  <a:off x="2743" y="1608"/>
                  <a:ext cx="94" cy="39"/>
                  <a:chOff x="2743" y="1608"/>
                  <a:chExt cx="94" cy="39"/>
                </a:xfrm>
              </p:grpSpPr>
              <p:sp>
                <p:nvSpPr>
                  <p:cNvPr id="535" name="Freeform 73"/>
                  <p:cNvSpPr>
                    <a:spLocks/>
                  </p:cNvSpPr>
                  <p:nvPr/>
                </p:nvSpPr>
                <p:spPr bwMode="auto">
                  <a:xfrm>
                    <a:off x="2743" y="1608"/>
                    <a:ext cx="94" cy="39"/>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7C80"/>
                  </a:solidFill>
                  <a:ln w="6350" cap="flat" cmpd="sng">
                    <a:solidFill>
                      <a:srgbClr val="000000"/>
                    </a:solidFill>
                    <a:prstDash val="solid"/>
                    <a:round/>
                    <a:headEnd/>
                    <a:tailEnd/>
                  </a:ln>
                  <a:effectLst/>
                </p:spPr>
                <p:txBody>
                  <a:bodyPr wrap="none" anchor="ctr"/>
                  <a:lstStyle/>
                  <a:p>
                    <a:endParaRPr lang="ru-RU"/>
                  </a:p>
                </p:txBody>
              </p:sp>
              <p:sp>
                <p:nvSpPr>
                  <p:cNvPr id="536" name="Freeform 74"/>
                  <p:cNvSpPr>
                    <a:spLocks/>
                  </p:cNvSpPr>
                  <p:nvPr/>
                </p:nvSpPr>
                <p:spPr bwMode="auto">
                  <a:xfrm>
                    <a:off x="2744" y="1615"/>
                    <a:ext cx="91" cy="21"/>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527" name="Freeform 75"/>
                <p:cNvSpPr>
                  <a:spLocks/>
                </p:cNvSpPr>
                <p:nvPr/>
              </p:nvSpPr>
              <p:spPr bwMode="auto">
                <a:xfrm>
                  <a:off x="2775" y="1578"/>
                  <a:ext cx="30"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528" name="Group 76"/>
                <p:cNvGrpSpPr>
                  <a:grpSpLocks/>
                </p:cNvGrpSpPr>
                <p:nvPr/>
              </p:nvGrpSpPr>
              <p:grpSpPr bwMode="auto">
                <a:xfrm>
                  <a:off x="2695" y="1481"/>
                  <a:ext cx="175" cy="35"/>
                  <a:chOff x="2695" y="1471"/>
                  <a:chExt cx="175" cy="51"/>
                </a:xfrm>
              </p:grpSpPr>
              <p:sp>
                <p:nvSpPr>
                  <p:cNvPr id="529" name="Freeform 77"/>
                  <p:cNvSpPr>
                    <a:spLocks noChangeAspect="1"/>
                  </p:cNvSpPr>
                  <p:nvPr/>
                </p:nvSpPr>
                <p:spPr bwMode="auto">
                  <a:xfrm flipH="1">
                    <a:off x="2703"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530" name="Line 78"/>
                  <p:cNvSpPr>
                    <a:spLocks noChangeShapeType="1"/>
                  </p:cNvSpPr>
                  <p:nvPr/>
                </p:nvSpPr>
                <p:spPr bwMode="auto">
                  <a:xfrm flipH="1" flipV="1">
                    <a:off x="2712" y="1518"/>
                    <a:ext cx="35" cy="3"/>
                  </a:xfrm>
                  <a:prstGeom prst="line">
                    <a:avLst/>
                  </a:prstGeom>
                  <a:noFill/>
                  <a:ln w="6350">
                    <a:solidFill>
                      <a:srgbClr val="000000"/>
                    </a:solidFill>
                    <a:round/>
                    <a:headEnd/>
                    <a:tailEnd/>
                  </a:ln>
                  <a:effectLst/>
                </p:spPr>
                <p:txBody>
                  <a:bodyPr wrap="none" anchor="ctr"/>
                  <a:lstStyle/>
                  <a:p>
                    <a:endParaRPr lang="ru-RU"/>
                  </a:p>
                </p:txBody>
              </p:sp>
              <p:sp>
                <p:nvSpPr>
                  <p:cNvPr id="531" name="Freeform 79"/>
                  <p:cNvSpPr>
                    <a:spLocks noChangeAspect="1"/>
                  </p:cNvSpPr>
                  <p:nvPr/>
                </p:nvSpPr>
                <p:spPr bwMode="auto">
                  <a:xfrm>
                    <a:off x="2811"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532" name="Line 80"/>
                  <p:cNvSpPr>
                    <a:spLocks noChangeShapeType="1"/>
                  </p:cNvSpPr>
                  <p:nvPr/>
                </p:nvSpPr>
                <p:spPr bwMode="auto">
                  <a:xfrm flipV="1">
                    <a:off x="2828" y="1516"/>
                    <a:ext cx="30" cy="6"/>
                  </a:xfrm>
                  <a:prstGeom prst="line">
                    <a:avLst/>
                  </a:prstGeom>
                  <a:noFill/>
                  <a:ln w="6350">
                    <a:solidFill>
                      <a:srgbClr val="000000"/>
                    </a:solidFill>
                    <a:round/>
                    <a:headEnd/>
                    <a:tailEnd/>
                  </a:ln>
                  <a:effectLst/>
                </p:spPr>
                <p:txBody>
                  <a:bodyPr wrap="none" anchor="ctr"/>
                  <a:lstStyle/>
                  <a:p>
                    <a:endParaRPr lang="ru-RU"/>
                  </a:p>
                </p:txBody>
              </p:sp>
              <p:sp>
                <p:nvSpPr>
                  <p:cNvPr id="533" name="Freeform 81"/>
                  <p:cNvSpPr>
                    <a:spLocks/>
                  </p:cNvSpPr>
                  <p:nvPr/>
                </p:nvSpPr>
                <p:spPr bwMode="auto">
                  <a:xfrm flipH="1">
                    <a:off x="2695" y="1471"/>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sp>
                <p:nvSpPr>
                  <p:cNvPr id="534" name="Freeform 82"/>
                  <p:cNvSpPr>
                    <a:spLocks/>
                  </p:cNvSpPr>
                  <p:nvPr/>
                </p:nvSpPr>
                <p:spPr bwMode="auto">
                  <a:xfrm>
                    <a:off x="2801" y="1473"/>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grpSp>
          </p:grpSp>
        </p:grpSp>
        <p:grpSp>
          <p:nvGrpSpPr>
            <p:cNvPr id="445" name="Group 83"/>
            <p:cNvGrpSpPr>
              <a:grpSpLocks/>
            </p:cNvGrpSpPr>
            <p:nvPr/>
          </p:nvGrpSpPr>
          <p:grpSpPr bwMode="auto">
            <a:xfrm>
              <a:off x="1918" y="2647"/>
              <a:ext cx="863" cy="569"/>
              <a:chOff x="3280" y="2647"/>
              <a:chExt cx="863" cy="569"/>
            </a:xfrm>
          </p:grpSpPr>
          <p:grpSp>
            <p:nvGrpSpPr>
              <p:cNvPr id="452" name="Group 84"/>
              <p:cNvGrpSpPr>
                <a:grpSpLocks/>
              </p:cNvGrpSpPr>
              <p:nvPr/>
            </p:nvGrpSpPr>
            <p:grpSpPr bwMode="auto">
              <a:xfrm>
                <a:off x="3280" y="2865"/>
                <a:ext cx="863" cy="351"/>
                <a:chOff x="3253" y="2867"/>
                <a:chExt cx="936" cy="351"/>
              </a:xfrm>
            </p:grpSpPr>
            <p:sp>
              <p:nvSpPr>
                <p:cNvPr id="517" name="Freeform 85"/>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518" name="Freeform 86"/>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519" name="Freeform 87"/>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53" name="Group 88"/>
              <p:cNvGrpSpPr>
                <a:grpSpLocks/>
              </p:cNvGrpSpPr>
              <p:nvPr/>
            </p:nvGrpSpPr>
            <p:grpSpPr bwMode="auto">
              <a:xfrm>
                <a:off x="3338" y="2915"/>
                <a:ext cx="494" cy="217"/>
                <a:chOff x="1049" y="1977"/>
                <a:chExt cx="1136" cy="495"/>
              </a:xfrm>
            </p:grpSpPr>
            <p:grpSp>
              <p:nvGrpSpPr>
                <p:cNvPr id="482" name="Group 89"/>
                <p:cNvGrpSpPr>
                  <a:grpSpLocks/>
                </p:cNvGrpSpPr>
                <p:nvPr/>
              </p:nvGrpSpPr>
              <p:grpSpPr bwMode="auto">
                <a:xfrm>
                  <a:off x="1477" y="1977"/>
                  <a:ext cx="708" cy="274"/>
                  <a:chOff x="1477" y="1977"/>
                  <a:chExt cx="708" cy="274"/>
                </a:xfrm>
              </p:grpSpPr>
              <p:grpSp>
                <p:nvGrpSpPr>
                  <p:cNvPr id="493" name="Group 90"/>
                  <p:cNvGrpSpPr>
                    <a:grpSpLocks/>
                  </p:cNvGrpSpPr>
                  <p:nvPr/>
                </p:nvGrpSpPr>
                <p:grpSpPr bwMode="auto">
                  <a:xfrm>
                    <a:off x="1477" y="1977"/>
                    <a:ext cx="708" cy="274"/>
                    <a:chOff x="1477" y="1977"/>
                    <a:chExt cx="708" cy="274"/>
                  </a:xfrm>
                </p:grpSpPr>
                <p:sp>
                  <p:nvSpPr>
                    <p:cNvPr id="514" name="Freeform 91"/>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15" name="Freeform 92"/>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516" name="Freeform 93"/>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94" name="Group 94"/>
                  <p:cNvGrpSpPr>
                    <a:grpSpLocks/>
                  </p:cNvGrpSpPr>
                  <p:nvPr/>
                </p:nvGrpSpPr>
                <p:grpSpPr bwMode="auto">
                  <a:xfrm>
                    <a:off x="1557" y="2046"/>
                    <a:ext cx="307" cy="109"/>
                    <a:chOff x="1557" y="2046"/>
                    <a:chExt cx="307" cy="109"/>
                  </a:xfrm>
                </p:grpSpPr>
                <p:sp>
                  <p:nvSpPr>
                    <p:cNvPr id="505" name="Freeform 95"/>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506" name="Group 96"/>
                    <p:cNvGrpSpPr>
                      <a:grpSpLocks/>
                    </p:cNvGrpSpPr>
                    <p:nvPr/>
                  </p:nvGrpSpPr>
                  <p:grpSpPr bwMode="auto">
                    <a:xfrm>
                      <a:off x="1614" y="2056"/>
                      <a:ext cx="220" cy="88"/>
                      <a:chOff x="1614" y="2056"/>
                      <a:chExt cx="220" cy="88"/>
                    </a:xfrm>
                  </p:grpSpPr>
                  <p:sp>
                    <p:nvSpPr>
                      <p:cNvPr id="507" name="Line 97"/>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508" name="Line 98"/>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509" name="Line 99"/>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510" name="Line 100"/>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511" name="Line 101"/>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512" name="Line 102"/>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513" name="Line 103"/>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495" name="Group 104"/>
                  <p:cNvGrpSpPr>
                    <a:grpSpLocks/>
                  </p:cNvGrpSpPr>
                  <p:nvPr/>
                </p:nvGrpSpPr>
                <p:grpSpPr bwMode="auto">
                  <a:xfrm>
                    <a:off x="1830" y="1991"/>
                    <a:ext cx="313" cy="105"/>
                    <a:chOff x="1830" y="1991"/>
                    <a:chExt cx="313" cy="105"/>
                  </a:xfrm>
                </p:grpSpPr>
                <p:sp>
                  <p:nvSpPr>
                    <p:cNvPr id="496" name="Freeform 105"/>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97" name="Line 106"/>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498" name="Line 107"/>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499" name="Line 108"/>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500" name="Line 109"/>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501" name="Line 110"/>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502" name="Line 111"/>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503" name="Line 112"/>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504" name="Line 113"/>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483" name="Group 114"/>
                <p:cNvGrpSpPr>
                  <a:grpSpLocks/>
                </p:cNvGrpSpPr>
                <p:nvPr/>
              </p:nvGrpSpPr>
              <p:grpSpPr bwMode="auto">
                <a:xfrm>
                  <a:off x="1049" y="2118"/>
                  <a:ext cx="973" cy="354"/>
                  <a:chOff x="1049" y="2118"/>
                  <a:chExt cx="973" cy="354"/>
                </a:xfrm>
              </p:grpSpPr>
              <p:sp>
                <p:nvSpPr>
                  <p:cNvPr id="484" name="Freeform 115"/>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85" name="Freeform 116"/>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486" name="Group 117"/>
                  <p:cNvGrpSpPr>
                    <a:grpSpLocks/>
                  </p:cNvGrpSpPr>
                  <p:nvPr/>
                </p:nvGrpSpPr>
                <p:grpSpPr bwMode="auto">
                  <a:xfrm>
                    <a:off x="1190" y="2118"/>
                    <a:ext cx="266" cy="177"/>
                    <a:chOff x="1190" y="2118"/>
                    <a:chExt cx="266" cy="177"/>
                  </a:xfrm>
                </p:grpSpPr>
                <p:sp>
                  <p:nvSpPr>
                    <p:cNvPr id="488" name="Freeform 118"/>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89" name="Freeform 119"/>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90" name="Freeform 120"/>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91" name="Freeform 121"/>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92" name="Freeform 122"/>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487" name="Freeform 123"/>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454" name="Group 124"/>
              <p:cNvGrpSpPr>
                <a:grpSpLocks/>
              </p:cNvGrpSpPr>
              <p:nvPr/>
            </p:nvGrpSpPr>
            <p:grpSpPr bwMode="auto">
              <a:xfrm>
                <a:off x="3726" y="2647"/>
                <a:ext cx="385" cy="445"/>
                <a:chOff x="1763" y="872"/>
                <a:chExt cx="884" cy="1025"/>
              </a:xfrm>
            </p:grpSpPr>
            <p:grpSp>
              <p:nvGrpSpPr>
                <p:cNvPr id="455" name="Group 125"/>
                <p:cNvGrpSpPr>
                  <a:grpSpLocks/>
                </p:cNvGrpSpPr>
                <p:nvPr/>
              </p:nvGrpSpPr>
              <p:grpSpPr bwMode="auto">
                <a:xfrm>
                  <a:off x="1887" y="1609"/>
                  <a:ext cx="716" cy="288"/>
                  <a:chOff x="2067" y="2118"/>
                  <a:chExt cx="716" cy="288"/>
                </a:xfrm>
              </p:grpSpPr>
              <p:sp>
                <p:nvSpPr>
                  <p:cNvPr id="479" name="Freeform 126"/>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80" name="Freeform 127"/>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81" name="Freeform 128"/>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456" name="Freeform 129"/>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457" name="Group 130"/>
                <p:cNvGrpSpPr>
                  <a:grpSpLocks/>
                </p:cNvGrpSpPr>
                <p:nvPr/>
              </p:nvGrpSpPr>
              <p:grpSpPr bwMode="auto">
                <a:xfrm>
                  <a:off x="1763" y="872"/>
                  <a:ext cx="795" cy="851"/>
                  <a:chOff x="1943" y="1381"/>
                  <a:chExt cx="795" cy="851"/>
                </a:xfrm>
              </p:grpSpPr>
              <p:sp>
                <p:nvSpPr>
                  <p:cNvPr id="476" name="Freeform 131"/>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77" name="Freeform 132"/>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78" name="Freeform 133"/>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58" name="Group 134"/>
                <p:cNvGrpSpPr>
                  <a:grpSpLocks/>
                </p:cNvGrpSpPr>
                <p:nvPr/>
              </p:nvGrpSpPr>
              <p:grpSpPr bwMode="auto">
                <a:xfrm>
                  <a:off x="1983" y="1056"/>
                  <a:ext cx="664" cy="222"/>
                  <a:chOff x="2163" y="1565"/>
                  <a:chExt cx="664" cy="222"/>
                </a:xfrm>
              </p:grpSpPr>
              <p:sp>
                <p:nvSpPr>
                  <p:cNvPr id="471" name="Freeform 135"/>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72" name="Freeform 136"/>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73" name="Freeform 137"/>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74" name="Freeform 138"/>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75" name="Freeform 139"/>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59" name="Group 140"/>
                <p:cNvGrpSpPr>
                  <a:grpSpLocks/>
                </p:cNvGrpSpPr>
                <p:nvPr/>
              </p:nvGrpSpPr>
              <p:grpSpPr bwMode="auto">
                <a:xfrm>
                  <a:off x="1983" y="1145"/>
                  <a:ext cx="178" cy="597"/>
                  <a:chOff x="2163" y="1654"/>
                  <a:chExt cx="178" cy="597"/>
                </a:xfrm>
              </p:grpSpPr>
              <p:sp>
                <p:nvSpPr>
                  <p:cNvPr id="466" name="Freeform 141"/>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67" name="Freeform 142"/>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68" name="Freeform 143"/>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69" name="Freeform 144"/>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70" name="Freeform 145"/>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460" name="Freeform 146"/>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61" name="Freeform 147"/>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62" name="Freeform 148"/>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63" name="Freeform 149"/>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64" name="Line 150"/>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465" name="Line 151"/>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446" name="Group 152"/>
            <p:cNvGrpSpPr>
              <a:grpSpLocks/>
            </p:cNvGrpSpPr>
            <p:nvPr/>
          </p:nvGrpSpPr>
          <p:grpSpPr bwMode="auto">
            <a:xfrm>
              <a:off x="2060" y="2832"/>
              <a:ext cx="89" cy="173"/>
              <a:chOff x="3011" y="2976"/>
              <a:chExt cx="202" cy="390"/>
            </a:xfrm>
          </p:grpSpPr>
          <p:grpSp>
            <p:nvGrpSpPr>
              <p:cNvPr id="447" name="Group 153"/>
              <p:cNvGrpSpPr>
                <a:grpSpLocks/>
              </p:cNvGrpSpPr>
              <p:nvPr/>
            </p:nvGrpSpPr>
            <p:grpSpPr bwMode="auto">
              <a:xfrm>
                <a:off x="3019" y="2976"/>
                <a:ext cx="194" cy="253"/>
                <a:chOff x="1554" y="1528"/>
                <a:chExt cx="479" cy="887"/>
              </a:xfrm>
            </p:grpSpPr>
            <p:sp>
              <p:nvSpPr>
                <p:cNvPr id="450" name="Freeform 154"/>
                <p:cNvSpPr>
                  <a:spLocks/>
                </p:cNvSpPr>
                <p:nvPr/>
              </p:nvSpPr>
              <p:spPr bwMode="auto">
                <a:xfrm>
                  <a:off x="1554" y="1528"/>
                  <a:ext cx="479" cy="836"/>
                </a:xfrm>
                <a:custGeom>
                  <a:avLst/>
                  <a:gdLst/>
                  <a:ahLst/>
                  <a:cxnLst>
                    <a:cxn ang="0">
                      <a:pos x="417" y="125"/>
                    </a:cxn>
                    <a:cxn ang="0">
                      <a:pos x="417" y="437"/>
                    </a:cxn>
                    <a:cxn ang="0">
                      <a:pos x="479" y="561"/>
                    </a:cxn>
                    <a:cxn ang="0">
                      <a:pos x="417" y="561"/>
                    </a:cxn>
                    <a:cxn ang="0">
                      <a:pos x="479" y="624"/>
                    </a:cxn>
                    <a:cxn ang="0">
                      <a:pos x="417" y="686"/>
                    </a:cxn>
                    <a:cxn ang="0">
                      <a:pos x="414" y="836"/>
                    </a:cxn>
                    <a:cxn ang="0">
                      <a:pos x="0" y="812"/>
                    </a:cxn>
                    <a:cxn ang="0">
                      <a:pos x="43" y="561"/>
                    </a:cxn>
                    <a:cxn ang="0">
                      <a:pos x="43" y="499"/>
                    </a:cxn>
                    <a:cxn ang="0">
                      <a:pos x="106" y="125"/>
                    </a:cxn>
                    <a:cxn ang="0">
                      <a:pos x="168" y="0"/>
                    </a:cxn>
                    <a:cxn ang="0">
                      <a:pos x="292" y="0"/>
                    </a:cxn>
                    <a:cxn ang="0">
                      <a:pos x="355" y="62"/>
                    </a:cxn>
                    <a:cxn ang="0">
                      <a:pos x="417" y="125"/>
                    </a:cxn>
                  </a:cxnLst>
                  <a:rect l="0" t="0" r="r" b="b"/>
                  <a:pathLst>
                    <a:path w="479" h="836">
                      <a:moveTo>
                        <a:pt x="417" y="125"/>
                      </a:moveTo>
                      <a:lnTo>
                        <a:pt x="417" y="437"/>
                      </a:lnTo>
                      <a:lnTo>
                        <a:pt x="479" y="561"/>
                      </a:lnTo>
                      <a:lnTo>
                        <a:pt x="417" y="561"/>
                      </a:lnTo>
                      <a:lnTo>
                        <a:pt x="479" y="624"/>
                      </a:lnTo>
                      <a:lnTo>
                        <a:pt x="417" y="686"/>
                      </a:lnTo>
                      <a:lnTo>
                        <a:pt x="414" y="836"/>
                      </a:lnTo>
                      <a:lnTo>
                        <a:pt x="0" y="812"/>
                      </a:lnTo>
                      <a:lnTo>
                        <a:pt x="43" y="561"/>
                      </a:lnTo>
                      <a:lnTo>
                        <a:pt x="43" y="499"/>
                      </a:lnTo>
                      <a:lnTo>
                        <a:pt x="106" y="125"/>
                      </a:lnTo>
                      <a:lnTo>
                        <a:pt x="168" y="0"/>
                      </a:lnTo>
                      <a:lnTo>
                        <a:pt x="292" y="0"/>
                      </a:lnTo>
                      <a:lnTo>
                        <a:pt x="355" y="62"/>
                      </a:lnTo>
                      <a:lnTo>
                        <a:pt x="417" y="125"/>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451" name="Freeform 155"/>
                <p:cNvSpPr>
                  <a:spLocks/>
                </p:cNvSpPr>
                <p:nvPr/>
              </p:nvSpPr>
              <p:spPr bwMode="auto">
                <a:xfrm>
                  <a:off x="1554" y="2250"/>
                  <a:ext cx="416" cy="165"/>
                </a:xfrm>
                <a:custGeom>
                  <a:avLst/>
                  <a:gdLst/>
                  <a:ahLst/>
                  <a:cxnLst>
                    <a:cxn ang="0">
                      <a:pos x="384" y="54"/>
                    </a:cxn>
                    <a:cxn ang="0">
                      <a:pos x="348" y="25"/>
                    </a:cxn>
                    <a:cxn ang="0">
                      <a:pos x="210" y="0"/>
                    </a:cxn>
                    <a:cxn ang="0">
                      <a:pos x="93" y="12"/>
                    </a:cxn>
                    <a:cxn ang="0">
                      <a:pos x="0" y="96"/>
                    </a:cxn>
                    <a:cxn ang="0">
                      <a:pos x="48" y="144"/>
                    </a:cxn>
                    <a:cxn ang="0">
                      <a:pos x="201" y="165"/>
                    </a:cxn>
                    <a:cxn ang="0">
                      <a:pos x="390" y="135"/>
                    </a:cxn>
                    <a:cxn ang="0">
                      <a:pos x="410" y="88"/>
                    </a:cxn>
                  </a:cxnLst>
                  <a:rect l="0" t="0" r="r" b="b"/>
                  <a:pathLst>
                    <a:path w="410" h="165">
                      <a:moveTo>
                        <a:pt x="384" y="54"/>
                      </a:moveTo>
                      <a:lnTo>
                        <a:pt x="348" y="25"/>
                      </a:lnTo>
                      <a:lnTo>
                        <a:pt x="210" y="0"/>
                      </a:lnTo>
                      <a:lnTo>
                        <a:pt x="93" y="12"/>
                      </a:lnTo>
                      <a:lnTo>
                        <a:pt x="0" y="96"/>
                      </a:lnTo>
                      <a:lnTo>
                        <a:pt x="48" y="144"/>
                      </a:lnTo>
                      <a:lnTo>
                        <a:pt x="201" y="165"/>
                      </a:lnTo>
                      <a:lnTo>
                        <a:pt x="390" y="135"/>
                      </a:lnTo>
                      <a:lnTo>
                        <a:pt x="410" y="88"/>
                      </a:lnTo>
                    </a:path>
                  </a:pathLst>
                </a:custGeom>
                <a:solidFill>
                  <a:srgbClr val="1E5C3D"/>
                </a:solidFill>
                <a:ln w="6350" cap="rnd" cmpd="sng">
                  <a:solidFill>
                    <a:srgbClr val="000000"/>
                  </a:solidFill>
                  <a:prstDash val="solid"/>
                  <a:round/>
                  <a:headEnd type="none" w="med" len="med"/>
                  <a:tailEnd type="none" w="med" len="med"/>
                </a:ln>
                <a:effectLst/>
              </p:spPr>
              <p:txBody>
                <a:bodyPr/>
                <a:lstStyle/>
                <a:p>
                  <a:endParaRPr lang="ru-RU"/>
                </a:p>
              </p:txBody>
            </p:sp>
          </p:grpSp>
          <p:sp>
            <p:nvSpPr>
              <p:cNvPr id="448" name="Freeform 156"/>
              <p:cNvSpPr>
                <a:spLocks/>
              </p:cNvSpPr>
              <p:nvPr/>
            </p:nvSpPr>
            <p:spPr bwMode="auto">
              <a:xfrm rot="-796212">
                <a:off x="3120" y="3206"/>
                <a:ext cx="80" cy="97"/>
              </a:xfrm>
              <a:custGeom>
                <a:avLst/>
                <a:gdLst/>
                <a:ahLst/>
                <a:cxnLst>
                  <a:cxn ang="0">
                    <a:pos x="36" y="0"/>
                  </a:cxn>
                  <a:cxn ang="0">
                    <a:pos x="136" y="50"/>
                  </a:cxn>
                  <a:cxn ang="0">
                    <a:pos x="197" y="174"/>
                  </a:cxn>
                  <a:cxn ang="0">
                    <a:pos x="197" y="236"/>
                  </a:cxn>
                  <a:cxn ang="0">
                    <a:pos x="159" y="237"/>
                  </a:cxn>
                  <a:cxn ang="0">
                    <a:pos x="141" y="216"/>
                  </a:cxn>
                  <a:cxn ang="0">
                    <a:pos x="136" y="174"/>
                  </a:cxn>
                  <a:cxn ang="0">
                    <a:pos x="69" y="93"/>
                  </a:cxn>
                  <a:cxn ang="0">
                    <a:pos x="12" y="50"/>
                  </a:cxn>
                  <a:cxn ang="0">
                    <a:pos x="0" y="12"/>
                  </a:cxn>
                </a:cxnLst>
                <a:rect l="0" t="0" r="r" b="b"/>
                <a:pathLst>
                  <a:path w="197" h="237">
                    <a:moveTo>
                      <a:pt x="36" y="0"/>
                    </a:moveTo>
                    <a:lnTo>
                      <a:pt x="136" y="50"/>
                    </a:lnTo>
                    <a:lnTo>
                      <a:pt x="197" y="174"/>
                    </a:lnTo>
                    <a:lnTo>
                      <a:pt x="197" y="236"/>
                    </a:lnTo>
                    <a:lnTo>
                      <a:pt x="159" y="237"/>
                    </a:lnTo>
                    <a:lnTo>
                      <a:pt x="141" y="216"/>
                    </a:lnTo>
                    <a:lnTo>
                      <a:pt x="136" y="174"/>
                    </a:lnTo>
                    <a:lnTo>
                      <a:pt x="69" y="93"/>
                    </a:lnTo>
                    <a:lnTo>
                      <a:pt x="12" y="50"/>
                    </a:lnTo>
                    <a:lnTo>
                      <a:pt x="0" y="12"/>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449" name="Freeform 157"/>
              <p:cNvSpPr>
                <a:spLocks/>
              </p:cNvSpPr>
              <p:nvPr/>
            </p:nvSpPr>
            <p:spPr bwMode="auto">
              <a:xfrm>
                <a:off x="3011" y="3187"/>
                <a:ext cx="160" cy="179"/>
              </a:xfrm>
              <a:custGeom>
                <a:avLst/>
                <a:gdLst/>
                <a:ahLst/>
                <a:cxnLst>
                  <a:cxn ang="0">
                    <a:pos x="169" y="0"/>
                  </a:cxn>
                  <a:cxn ang="0">
                    <a:pos x="247" y="3"/>
                  </a:cxn>
                  <a:cxn ang="0">
                    <a:pos x="313" y="30"/>
                  </a:cxn>
                  <a:cxn ang="0">
                    <a:pos x="376" y="93"/>
                  </a:cxn>
                  <a:cxn ang="0">
                    <a:pos x="394" y="201"/>
                  </a:cxn>
                  <a:cxn ang="0">
                    <a:pos x="388" y="360"/>
                  </a:cxn>
                  <a:cxn ang="0">
                    <a:pos x="370" y="405"/>
                  </a:cxn>
                  <a:cxn ang="0">
                    <a:pos x="331" y="408"/>
                  </a:cxn>
                  <a:cxn ang="0">
                    <a:pos x="316" y="348"/>
                  </a:cxn>
                  <a:cxn ang="0">
                    <a:pos x="310" y="222"/>
                  </a:cxn>
                  <a:cxn ang="0">
                    <a:pos x="277" y="147"/>
                  </a:cxn>
                  <a:cxn ang="0">
                    <a:pos x="271" y="240"/>
                  </a:cxn>
                  <a:cxn ang="0">
                    <a:pos x="265" y="366"/>
                  </a:cxn>
                  <a:cxn ang="0">
                    <a:pos x="253" y="441"/>
                  </a:cxn>
                  <a:cxn ang="0">
                    <a:pos x="211" y="438"/>
                  </a:cxn>
                  <a:cxn ang="0">
                    <a:pos x="199" y="378"/>
                  </a:cxn>
                  <a:cxn ang="0">
                    <a:pos x="193" y="216"/>
                  </a:cxn>
                  <a:cxn ang="0">
                    <a:pos x="169" y="150"/>
                  </a:cxn>
                  <a:cxn ang="0">
                    <a:pos x="157" y="195"/>
                  </a:cxn>
                  <a:cxn ang="0">
                    <a:pos x="157" y="399"/>
                  </a:cxn>
                  <a:cxn ang="0">
                    <a:pos x="151" y="426"/>
                  </a:cxn>
                  <a:cxn ang="0">
                    <a:pos x="118" y="435"/>
                  </a:cxn>
                  <a:cxn ang="0">
                    <a:pos x="97" y="402"/>
                  </a:cxn>
                  <a:cxn ang="0">
                    <a:pos x="85" y="201"/>
                  </a:cxn>
                  <a:cxn ang="0">
                    <a:pos x="63" y="155"/>
                  </a:cxn>
                  <a:cxn ang="0">
                    <a:pos x="58" y="348"/>
                  </a:cxn>
                  <a:cxn ang="0">
                    <a:pos x="46" y="396"/>
                  </a:cxn>
                  <a:cxn ang="0">
                    <a:pos x="19" y="384"/>
                  </a:cxn>
                  <a:cxn ang="0">
                    <a:pos x="0" y="342"/>
                  </a:cxn>
                  <a:cxn ang="0">
                    <a:pos x="0" y="155"/>
                  </a:cxn>
                  <a:cxn ang="0">
                    <a:pos x="49" y="69"/>
                  </a:cxn>
                  <a:cxn ang="0">
                    <a:pos x="103" y="30"/>
                  </a:cxn>
                  <a:cxn ang="0">
                    <a:pos x="172" y="3"/>
                  </a:cxn>
                </a:cxnLst>
                <a:rect l="0" t="0" r="r" b="b"/>
                <a:pathLst>
                  <a:path w="394" h="441">
                    <a:moveTo>
                      <a:pt x="169" y="0"/>
                    </a:moveTo>
                    <a:lnTo>
                      <a:pt x="247" y="3"/>
                    </a:lnTo>
                    <a:lnTo>
                      <a:pt x="313" y="30"/>
                    </a:lnTo>
                    <a:lnTo>
                      <a:pt x="376" y="93"/>
                    </a:lnTo>
                    <a:lnTo>
                      <a:pt x="394" y="201"/>
                    </a:lnTo>
                    <a:lnTo>
                      <a:pt x="388" y="360"/>
                    </a:lnTo>
                    <a:lnTo>
                      <a:pt x="370" y="405"/>
                    </a:lnTo>
                    <a:lnTo>
                      <a:pt x="331" y="408"/>
                    </a:lnTo>
                    <a:lnTo>
                      <a:pt x="316" y="348"/>
                    </a:lnTo>
                    <a:lnTo>
                      <a:pt x="310" y="222"/>
                    </a:lnTo>
                    <a:lnTo>
                      <a:pt x="277" y="147"/>
                    </a:lnTo>
                    <a:lnTo>
                      <a:pt x="271" y="240"/>
                    </a:lnTo>
                    <a:lnTo>
                      <a:pt x="265" y="366"/>
                    </a:lnTo>
                    <a:lnTo>
                      <a:pt x="253" y="441"/>
                    </a:lnTo>
                    <a:lnTo>
                      <a:pt x="211" y="438"/>
                    </a:lnTo>
                    <a:lnTo>
                      <a:pt x="199" y="378"/>
                    </a:lnTo>
                    <a:lnTo>
                      <a:pt x="193" y="216"/>
                    </a:lnTo>
                    <a:lnTo>
                      <a:pt x="169" y="150"/>
                    </a:lnTo>
                    <a:lnTo>
                      <a:pt x="157" y="195"/>
                    </a:lnTo>
                    <a:lnTo>
                      <a:pt x="157" y="399"/>
                    </a:lnTo>
                    <a:lnTo>
                      <a:pt x="151" y="426"/>
                    </a:lnTo>
                    <a:lnTo>
                      <a:pt x="118" y="435"/>
                    </a:lnTo>
                    <a:lnTo>
                      <a:pt x="97" y="402"/>
                    </a:lnTo>
                    <a:lnTo>
                      <a:pt x="85" y="201"/>
                    </a:lnTo>
                    <a:lnTo>
                      <a:pt x="63" y="155"/>
                    </a:lnTo>
                    <a:lnTo>
                      <a:pt x="58" y="348"/>
                    </a:lnTo>
                    <a:lnTo>
                      <a:pt x="46" y="396"/>
                    </a:lnTo>
                    <a:lnTo>
                      <a:pt x="19" y="384"/>
                    </a:lnTo>
                    <a:lnTo>
                      <a:pt x="0" y="342"/>
                    </a:lnTo>
                    <a:lnTo>
                      <a:pt x="0" y="155"/>
                    </a:lnTo>
                    <a:lnTo>
                      <a:pt x="49" y="69"/>
                    </a:lnTo>
                    <a:lnTo>
                      <a:pt x="103" y="30"/>
                    </a:lnTo>
                    <a:lnTo>
                      <a:pt x="172" y="3"/>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558" name="Group 158"/>
          <p:cNvGrpSpPr>
            <a:grpSpLocks/>
          </p:cNvGrpSpPr>
          <p:nvPr/>
        </p:nvGrpSpPr>
        <p:grpSpPr bwMode="auto">
          <a:xfrm>
            <a:off x="2905125" y="1338263"/>
            <a:ext cx="914400" cy="862012"/>
            <a:chOff x="4486" y="2403"/>
            <a:chExt cx="863" cy="813"/>
          </a:xfrm>
        </p:grpSpPr>
        <p:grpSp>
          <p:nvGrpSpPr>
            <p:cNvPr id="559" name="Group 159"/>
            <p:cNvGrpSpPr>
              <a:grpSpLocks/>
            </p:cNvGrpSpPr>
            <p:nvPr/>
          </p:nvGrpSpPr>
          <p:grpSpPr bwMode="auto">
            <a:xfrm>
              <a:off x="4548" y="2403"/>
              <a:ext cx="390" cy="585"/>
              <a:chOff x="2952" y="1189"/>
              <a:chExt cx="1113" cy="1669"/>
            </a:xfrm>
          </p:grpSpPr>
          <p:grpSp>
            <p:nvGrpSpPr>
              <p:cNvPr id="640" name="Group 160"/>
              <p:cNvGrpSpPr>
                <a:grpSpLocks/>
              </p:cNvGrpSpPr>
              <p:nvPr/>
            </p:nvGrpSpPr>
            <p:grpSpPr bwMode="auto">
              <a:xfrm>
                <a:off x="3145" y="1625"/>
                <a:ext cx="597" cy="1233"/>
                <a:chOff x="3145" y="1625"/>
                <a:chExt cx="597" cy="1233"/>
              </a:xfrm>
            </p:grpSpPr>
            <p:sp>
              <p:nvSpPr>
                <p:cNvPr id="689" name="Freeform 161"/>
                <p:cNvSpPr>
                  <a:spLocks/>
                </p:cNvSpPr>
                <p:nvPr/>
              </p:nvSpPr>
              <p:spPr bwMode="auto">
                <a:xfrm>
                  <a:off x="3145" y="1625"/>
                  <a:ext cx="509" cy="439"/>
                </a:xfrm>
                <a:custGeom>
                  <a:avLst/>
                  <a:gdLst/>
                  <a:ahLst/>
                  <a:cxnLst>
                    <a:cxn ang="0">
                      <a:pos x="120" y="0"/>
                    </a:cxn>
                    <a:cxn ang="0">
                      <a:pos x="128" y="48"/>
                    </a:cxn>
                    <a:cxn ang="0">
                      <a:pos x="136" y="72"/>
                    </a:cxn>
                    <a:cxn ang="0">
                      <a:pos x="168" y="128"/>
                    </a:cxn>
                    <a:cxn ang="0">
                      <a:pos x="96" y="144"/>
                    </a:cxn>
                    <a:cxn ang="0">
                      <a:pos x="32" y="128"/>
                    </a:cxn>
                    <a:cxn ang="0">
                      <a:pos x="0" y="96"/>
                    </a:cxn>
                    <a:cxn ang="0">
                      <a:pos x="40" y="48"/>
                    </a:cxn>
                    <a:cxn ang="0">
                      <a:pos x="48" y="8"/>
                    </a:cxn>
                    <a:cxn ang="0">
                      <a:pos x="120" y="0"/>
                    </a:cxn>
                  </a:cxnLst>
                  <a:rect l="0" t="0" r="r" b="b"/>
                  <a:pathLst>
                    <a:path w="169" h="145">
                      <a:moveTo>
                        <a:pt x="120" y="0"/>
                      </a:moveTo>
                      <a:lnTo>
                        <a:pt x="128" y="48"/>
                      </a:lnTo>
                      <a:lnTo>
                        <a:pt x="136" y="72"/>
                      </a:lnTo>
                      <a:lnTo>
                        <a:pt x="168" y="128"/>
                      </a:lnTo>
                      <a:lnTo>
                        <a:pt x="96" y="144"/>
                      </a:lnTo>
                      <a:lnTo>
                        <a:pt x="32" y="128"/>
                      </a:lnTo>
                      <a:lnTo>
                        <a:pt x="0" y="96"/>
                      </a:lnTo>
                      <a:lnTo>
                        <a:pt x="40" y="48"/>
                      </a:lnTo>
                      <a:lnTo>
                        <a:pt x="48" y="8"/>
                      </a:lnTo>
                      <a:lnTo>
                        <a:pt x="12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690" name="Rectangle 162"/>
                <p:cNvSpPr>
                  <a:spLocks noChangeArrowheads="1"/>
                </p:cNvSpPr>
                <p:nvPr/>
              </p:nvSpPr>
              <p:spPr bwMode="auto">
                <a:xfrm>
                  <a:off x="3291" y="2520"/>
                  <a:ext cx="451" cy="338"/>
                </a:xfrm>
                <a:prstGeom prst="rect">
                  <a:avLst/>
                </a:prstGeom>
                <a:solidFill>
                  <a:srgbClr val="000000"/>
                </a:solidFill>
                <a:ln w="6350">
                  <a:solidFill>
                    <a:srgbClr val="000000"/>
                  </a:solidFill>
                  <a:miter lim="800000"/>
                  <a:headEnd/>
                  <a:tailEnd/>
                </a:ln>
                <a:effectLst/>
              </p:spPr>
              <p:txBody>
                <a:bodyPr wrap="none" anchor="ctr"/>
                <a:lstStyle/>
                <a:p>
                  <a:endParaRPr lang="ru-RU"/>
                </a:p>
              </p:txBody>
            </p:sp>
            <p:sp>
              <p:nvSpPr>
                <p:cNvPr id="691" name="Freeform 163"/>
                <p:cNvSpPr>
                  <a:spLocks/>
                </p:cNvSpPr>
                <p:nvPr/>
              </p:nvSpPr>
              <p:spPr bwMode="auto">
                <a:xfrm>
                  <a:off x="3218" y="1796"/>
                  <a:ext cx="436" cy="799"/>
                </a:xfrm>
                <a:custGeom>
                  <a:avLst/>
                  <a:gdLst/>
                  <a:ahLst/>
                  <a:cxnLst>
                    <a:cxn ang="0">
                      <a:pos x="0" y="0"/>
                    </a:cxn>
                    <a:cxn ang="0">
                      <a:pos x="24" y="24"/>
                    </a:cxn>
                    <a:cxn ang="0">
                      <a:pos x="48" y="32"/>
                    </a:cxn>
                    <a:cxn ang="0">
                      <a:pos x="64" y="32"/>
                    </a:cxn>
                    <a:cxn ang="0">
                      <a:pos x="88" y="32"/>
                    </a:cxn>
                    <a:cxn ang="0">
                      <a:pos x="104" y="16"/>
                    </a:cxn>
                    <a:cxn ang="0">
                      <a:pos x="120" y="0"/>
                    </a:cxn>
                    <a:cxn ang="0">
                      <a:pos x="136" y="160"/>
                    </a:cxn>
                    <a:cxn ang="0">
                      <a:pos x="144" y="256"/>
                    </a:cxn>
                    <a:cxn ang="0">
                      <a:pos x="48" y="264"/>
                    </a:cxn>
                    <a:cxn ang="0">
                      <a:pos x="0" y="0"/>
                    </a:cxn>
                  </a:cxnLst>
                  <a:rect l="0" t="0" r="r" b="b"/>
                  <a:pathLst>
                    <a:path w="145" h="265">
                      <a:moveTo>
                        <a:pt x="0" y="0"/>
                      </a:moveTo>
                      <a:lnTo>
                        <a:pt x="24" y="24"/>
                      </a:lnTo>
                      <a:lnTo>
                        <a:pt x="48" y="32"/>
                      </a:lnTo>
                      <a:lnTo>
                        <a:pt x="64" y="32"/>
                      </a:lnTo>
                      <a:lnTo>
                        <a:pt x="88" y="32"/>
                      </a:lnTo>
                      <a:lnTo>
                        <a:pt x="104" y="16"/>
                      </a:lnTo>
                      <a:lnTo>
                        <a:pt x="120" y="0"/>
                      </a:lnTo>
                      <a:lnTo>
                        <a:pt x="136" y="160"/>
                      </a:lnTo>
                      <a:lnTo>
                        <a:pt x="144" y="256"/>
                      </a:lnTo>
                      <a:lnTo>
                        <a:pt x="48" y="264"/>
                      </a:lnTo>
                      <a:lnTo>
                        <a:pt x="0" y="0"/>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41" name="Group 164"/>
              <p:cNvGrpSpPr>
                <a:grpSpLocks/>
              </p:cNvGrpSpPr>
              <p:nvPr/>
            </p:nvGrpSpPr>
            <p:grpSpPr bwMode="auto">
              <a:xfrm>
                <a:off x="2952" y="1767"/>
                <a:ext cx="1113" cy="996"/>
                <a:chOff x="2952" y="1767"/>
                <a:chExt cx="1113" cy="996"/>
              </a:xfrm>
            </p:grpSpPr>
            <p:sp>
              <p:nvSpPr>
                <p:cNvPr id="684" name="Freeform 165"/>
                <p:cNvSpPr>
                  <a:spLocks/>
                </p:cNvSpPr>
                <p:nvPr/>
              </p:nvSpPr>
              <p:spPr bwMode="auto">
                <a:xfrm>
                  <a:off x="3531" y="1771"/>
                  <a:ext cx="338" cy="941"/>
                </a:xfrm>
                <a:custGeom>
                  <a:avLst/>
                  <a:gdLst/>
                  <a:ahLst/>
                  <a:cxnLst>
                    <a:cxn ang="0">
                      <a:pos x="0" y="0"/>
                    </a:cxn>
                    <a:cxn ang="0">
                      <a:pos x="121" y="24"/>
                    </a:cxn>
                    <a:cxn ang="0">
                      <a:pos x="233" y="40"/>
                    </a:cxn>
                    <a:cxn ang="0">
                      <a:pos x="272" y="32"/>
                    </a:cxn>
                    <a:cxn ang="0">
                      <a:pos x="294" y="50"/>
                    </a:cxn>
                    <a:cxn ang="0">
                      <a:pos x="314" y="72"/>
                    </a:cxn>
                    <a:cxn ang="0">
                      <a:pos x="338" y="362"/>
                    </a:cxn>
                    <a:cxn ang="0">
                      <a:pos x="314" y="555"/>
                    </a:cxn>
                    <a:cxn ang="0">
                      <a:pos x="266" y="796"/>
                    </a:cxn>
                    <a:cxn ang="0">
                      <a:pos x="314" y="917"/>
                    </a:cxn>
                    <a:cxn ang="0">
                      <a:pos x="121" y="941"/>
                    </a:cxn>
                    <a:cxn ang="0">
                      <a:pos x="72" y="724"/>
                    </a:cxn>
                    <a:cxn ang="0">
                      <a:pos x="0" y="0"/>
                    </a:cxn>
                  </a:cxnLst>
                  <a:rect l="0" t="0" r="r" b="b"/>
                  <a:pathLst>
                    <a:path w="338" h="941">
                      <a:moveTo>
                        <a:pt x="0" y="0"/>
                      </a:moveTo>
                      <a:lnTo>
                        <a:pt x="121" y="24"/>
                      </a:lnTo>
                      <a:lnTo>
                        <a:pt x="233" y="40"/>
                      </a:lnTo>
                      <a:lnTo>
                        <a:pt x="272" y="32"/>
                      </a:lnTo>
                      <a:lnTo>
                        <a:pt x="294" y="50"/>
                      </a:lnTo>
                      <a:lnTo>
                        <a:pt x="314" y="72"/>
                      </a:lnTo>
                      <a:lnTo>
                        <a:pt x="338" y="362"/>
                      </a:lnTo>
                      <a:lnTo>
                        <a:pt x="314" y="555"/>
                      </a:lnTo>
                      <a:lnTo>
                        <a:pt x="266" y="796"/>
                      </a:lnTo>
                      <a:lnTo>
                        <a:pt x="314" y="917"/>
                      </a:lnTo>
                      <a:lnTo>
                        <a:pt x="121" y="941"/>
                      </a:lnTo>
                      <a:lnTo>
                        <a:pt x="72" y="724"/>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685" name="Freeform 166"/>
                <p:cNvSpPr>
                  <a:spLocks/>
                </p:cNvSpPr>
                <p:nvPr/>
              </p:nvSpPr>
              <p:spPr bwMode="auto">
                <a:xfrm>
                  <a:off x="2952" y="1771"/>
                  <a:ext cx="534" cy="992"/>
                </a:xfrm>
                <a:custGeom>
                  <a:avLst/>
                  <a:gdLst/>
                  <a:ahLst/>
                  <a:cxnLst>
                    <a:cxn ang="0">
                      <a:pos x="96" y="40"/>
                    </a:cxn>
                    <a:cxn ang="0">
                      <a:pos x="104" y="0"/>
                    </a:cxn>
                    <a:cxn ang="0">
                      <a:pos x="32" y="24"/>
                    </a:cxn>
                    <a:cxn ang="0">
                      <a:pos x="16" y="24"/>
                    </a:cxn>
                    <a:cxn ang="0">
                      <a:pos x="0" y="32"/>
                    </a:cxn>
                    <a:cxn ang="0">
                      <a:pos x="0" y="48"/>
                    </a:cxn>
                    <a:cxn ang="0">
                      <a:pos x="16" y="104"/>
                    </a:cxn>
                    <a:cxn ang="0">
                      <a:pos x="56" y="192"/>
                    </a:cxn>
                    <a:cxn ang="0">
                      <a:pos x="80" y="248"/>
                    </a:cxn>
                    <a:cxn ang="0">
                      <a:pos x="72" y="296"/>
                    </a:cxn>
                    <a:cxn ang="0">
                      <a:pos x="64" y="328"/>
                    </a:cxn>
                    <a:cxn ang="0">
                      <a:pos x="136" y="328"/>
                    </a:cxn>
                    <a:cxn ang="0">
                      <a:pos x="176" y="320"/>
                    </a:cxn>
                    <a:cxn ang="0">
                      <a:pos x="168" y="240"/>
                    </a:cxn>
                    <a:cxn ang="0">
                      <a:pos x="96" y="40"/>
                    </a:cxn>
                  </a:cxnLst>
                  <a:rect l="0" t="0" r="r" b="b"/>
                  <a:pathLst>
                    <a:path w="177" h="329">
                      <a:moveTo>
                        <a:pt x="96" y="40"/>
                      </a:moveTo>
                      <a:lnTo>
                        <a:pt x="104" y="0"/>
                      </a:lnTo>
                      <a:lnTo>
                        <a:pt x="32" y="24"/>
                      </a:lnTo>
                      <a:lnTo>
                        <a:pt x="16" y="24"/>
                      </a:lnTo>
                      <a:lnTo>
                        <a:pt x="0" y="32"/>
                      </a:lnTo>
                      <a:lnTo>
                        <a:pt x="0" y="48"/>
                      </a:lnTo>
                      <a:lnTo>
                        <a:pt x="16" y="104"/>
                      </a:lnTo>
                      <a:lnTo>
                        <a:pt x="56" y="192"/>
                      </a:lnTo>
                      <a:lnTo>
                        <a:pt x="80" y="248"/>
                      </a:lnTo>
                      <a:lnTo>
                        <a:pt x="72" y="296"/>
                      </a:lnTo>
                      <a:lnTo>
                        <a:pt x="64" y="328"/>
                      </a:lnTo>
                      <a:lnTo>
                        <a:pt x="136" y="328"/>
                      </a:lnTo>
                      <a:lnTo>
                        <a:pt x="176" y="320"/>
                      </a:lnTo>
                      <a:lnTo>
                        <a:pt x="168" y="240"/>
                      </a:lnTo>
                      <a:lnTo>
                        <a:pt x="96" y="4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686" name="Freeform 167"/>
                <p:cNvSpPr>
                  <a:spLocks/>
                </p:cNvSpPr>
                <p:nvPr/>
              </p:nvSpPr>
              <p:spPr bwMode="auto">
                <a:xfrm>
                  <a:off x="3822" y="1868"/>
                  <a:ext cx="243" cy="822"/>
                </a:xfrm>
                <a:custGeom>
                  <a:avLst/>
                  <a:gdLst/>
                  <a:ahLst/>
                  <a:cxnLst>
                    <a:cxn ang="0">
                      <a:pos x="8" y="0"/>
                    </a:cxn>
                    <a:cxn ang="0">
                      <a:pos x="32" y="48"/>
                    </a:cxn>
                    <a:cxn ang="0">
                      <a:pos x="40" y="56"/>
                    </a:cxn>
                    <a:cxn ang="0">
                      <a:pos x="40" y="80"/>
                    </a:cxn>
                    <a:cxn ang="0">
                      <a:pos x="48" y="80"/>
                    </a:cxn>
                    <a:cxn ang="0">
                      <a:pos x="56" y="104"/>
                    </a:cxn>
                    <a:cxn ang="0">
                      <a:pos x="80" y="248"/>
                    </a:cxn>
                    <a:cxn ang="0">
                      <a:pos x="64" y="240"/>
                    </a:cxn>
                    <a:cxn ang="0">
                      <a:pos x="48" y="256"/>
                    </a:cxn>
                    <a:cxn ang="0">
                      <a:pos x="32" y="272"/>
                    </a:cxn>
                    <a:cxn ang="0">
                      <a:pos x="32" y="240"/>
                    </a:cxn>
                    <a:cxn ang="0">
                      <a:pos x="16" y="216"/>
                    </a:cxn>
                    <a:cxn ang="0">
                      <a:pos x="24" y="208"/>
                    </a:cxn>
                    <a:cxn ang="0">
                      <a:pos x="16" y="192"/>
                    </a:cxn>
                    <a:cxn ang="0">
                      <a:pos x="0" y="144"/>
                    </a:cxn>
                    <a:cxn ang="0">
                      <a:pos x="8" y="0"/>
                    </a:cxn>
                  </a:cxnLst>
                  <a:rect l="0" t="0" r="r" b="b"/>
                  <a:pathLst>
                    <a:path w="81" h="273">
                      <a:moveTo>
                        <a:pt x="8" y="0"/>
                      </a:moveTo>
                      <a:lnTo>
                        <a:pt x="32" y="48"/>
                      </a:lnTo>
                      <a:lnTo>
                        <a:pt x="40" y="56"/>
                      </a:lnTo>
                      <a:lnTo>
                        <a:pt x="40" y="80"/>
                      </a:lnTo>
                      <a:lnTo>
                        <a:pt x="48" y="80"/>
                      </a:lnTo>
                      <a:lnTo>
                        <a:pt x="56" y="104"/>
                      </a:lnTo>
                      <a:lnTo>
                        <a:pt x="80" y="248"/>
                      </a:lnTo>
                      <a:lnTo>
                        <a:pt x="64" y="240"/>
                      </a:lnTo>
                      <a:lnTo>
                        <a:pt x="48" y="256"/>
                      </a:lnTo>
                      <a:lnTo>
                        <a:pt x="32" y="272"/>
                      </a:lnTo>
                      <a:lnTo>
                        <a:pt x="32" y="240"/>
                      </a:lnTo>
                      <a:lnTo>
                        <a:pt x="16" y="216"/>
                      </a:lnTo>
                      <a:lnTo>
                        <a:pt x="24" y="208"/>
                      </a:lnTo>
                      <a:lnTo>
                        <a:pt x="16" y="192"/>
                      </a:lnTo>
                      <a:lnTo>
                        <a:pt x="0" y="144"/>
                      </a:lnTo>
                      <a:lnTo>
                        <a:pt x="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687" name="Freeform 168"/>
                <p:cNvSpPr>
                  <a:spLocks/>
                </p:cNvSpPr>
                <p:nvPr/>
              </p:nvSpPr>
              <p:spPr bwMode="auto">
                <a:xfrm>
                  <a:off x="3531" y="1771"/>
                  <a:ext cx="148" cy="726"/>
                </a:xfrm>
                <a:custGeom>
                  <a:avLst/>
                  <a:gdLst/>
                  <a:ahLst/>
                  <a:cxnLst>
                    <a:cxn ang="0">
                      <a:pos x="0" y="0"/>
                    </a:cxn>
                    <a:cxn ang="0">
                      <a:pos x="40" y="24"/>
                    </a:cxn>
                    <a:cxn ang="0">
                      <a:pos x="24" y="48"/>
                    </a:cxn>
                    <a:cxn ang="0">
                      <a:pos x="48" y="56"/>
                    </a:cxn>
                    <a:cxn ang="0">
                      <a:pos x="48" y="120"/>
                    </a:cxn>
                    <a:cxn ang="0">
                      <a:pos x="40" y="184"/>
                    </a:cxn>
                    <a:cxn ang="0">
                      <a:pos x="24" y="240"/>
                    </a:cxn>
                    <a:cxn ang="0">
                      <a:pos x="16" y="200"/>
                    </a:cxn>
                    <a:cxn ang="0">
                      <a:pos x="8" y="112"/>
                    </a:cxn>
                    <a:cxn ang="0">
                      <a:pos x="0" y="56"/>
                    </a:cxn>
                    <a:cxn ang="0">
                      <a:pos x="0" y="16"/>
                    </a:cxn>
                    <a:cxn ang="0">
                      <a:pos x="0" y="0"/>
                    </a:cxn>
                  </a:cxnLst>
                  <a:rect l="0" t="0" r="r" b="b"/>
                  <a:pathLst>
                    <a:path w="49" h="241">
                      <a:moveTo>
                        <a:pt x="0" y="0"/>
                      </a:moveTo>
                      <a:lnTo>
                        <a:pt x="40" y="24"/>
                      </a:lnTo>
                      <a:lnTo>
                        <a:pt x="24" y="48"/>
                      </a:lnTo>
                      <a:lnTo>
                        <a:pt x="48" y="56"/>
                      </a:lnTo>
                      <a:lnTo>
                        <a:pt x="48" y="120"/>
                      </a:lnTo>
                      <a:lnTo>
                        <a:pt x="40" y="184"/>
                      </a:lnTo>
                      <a:lnTo>
                        <a:pt x="24" y="240"/>
                      </a:lnTo>
                      <a:lnTo>
                        <a:pt x="16" y="200"/>
                      </a:lnTo>
                      <a:lnTo>
                        <a:pt x="8" y="112"/>
                      </a:lnTo>
                      <a:lnTo>
                        <a:pt x="0" y="56"/>
                      </a:lnTo>
                      <a:lnTo>
                        <a:pt x="0" y="16"/>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688" name="Freeform 169"/>
                <p:cNvSpPr>
                  <a:spLocks/>
                </p:cNvSpPr>
                <p:nvPr/>
              </p:nvSpPr>
              <p:spPr bwMode="auto">
                <a:xfrm>
                  <a:off x="3182" y="1767"/>
                  <a:ext cx="271" cy="759"/>
                </a:xfrm>
                <a:custGeom>
                  <a:avLst/>
                  <a:gdLst/>
                  <a:ahLst/>
                  <a:cxnLst>
                    <a:cxn ang="0">
                      <a:pos x="108" y="0"/>
                    </a:cxn>
                    <a:cxn ang="0">
                      <a:pos x="57" y="45"/>
                    </a:cxn>
                    <a:cxn ang="0">
                      <a:pos x="6" y="91"/>
                    </a:cxn>
                    <a:cxn ang="0">
                      <a:pos x="3" y="139"/>
                    </a:cxn>
                    <a:cxn ang="0">
                      <a:pos x="27" y="140"/>
                    </a:cxn>
                    <a:cxn ang="0">
                      <a:pos x="0" y="187"/>
                    </a:cxn>
                    <a:cxn ang="0">
                      <a:pos x="45" y="238"/>
                    </a:cxn>
                    <a:cxn ang="0">
                      <a:pos x="110" y="339"/>
                    </a:cxn>
                    <a:cxn ang="0">
                      <a:pos x="154" y="414"/>
                    </a:cxn>
                    <a:cxn ang="0">
                      <a:pos x="193" y="562"/>
                    </a:cxn>
                    <a:cxn ang="0">
                      <a:pos x="271" y="759"/>
                    </a:cxn>
                    <a:cxn ang="0">
                      <a:pos x="241" y="565"/>
                    </a:cxn>
                    <a:cxn ang="0">
                      <a:pos x="202" y="417"/>
                    </a:cxn>
                    <a:cxn ang="0">
                      <a:pos x="162" y="294"/>
                    </a:cxn>
                    <a:cxn ang="0">
                      <a:pos x="102" y="97"/>
                    </a:cxn>
                    <a:cxn ang="0">
                      <a:pos x="105" y="48"/>
                    </a:cxn>
                    <a:cxn ang="0">
                      <a:pos x="108" y="0"/>
                    </a:cxn>
                  </a:cxnLst>
                  <a:rect l="0" t="0" r="r" b="b"/>
                  <a:pathLst>
                    <a:path w="271" h="759">
                      <a:moveTo>
                        <a:pt x="108" y="0"/>
                      </a:moveTo>
                      <a:lnTo>
                        <a:pt x="57" y="45"/>
                      </a:lnTo>
                      <a:lnTo>
                        <a:pt x="6" y="91"/>
                      </a:lnTo>
                      <a:lnTo>
                        <a:pt x="3" y="139"/>
                      </a:lnTo>
                      <a:lnTo>
                        <a:pt x="27" y="140"/>
                      </a:lnTo>
                      <a:lnTo>
                        <a:pt x="0" y="187"/>
                      </a:lnTo>
                      <a:lnTo>
                        <a:pt x="45" y="238"/>
                      </a:lnTo>
                      <a:lnTo>
                        <a:pt x="110" y="339"/>
                      </a:lnTo>
                      <a:lnTo>
                        <a:pt x="154" y="414"/>
                      </a:lnTo>
                      <a:lnTo>
                        <a:pt x="193" y="562"/>
                      </a:lnTo>
                      <a:lnTo>
                        <a:pt x="271" y="759"/>
                      </a:lnTo>
                      <a:lnTo>
                        <a:pt x="241" y="565"/>
                      </a:lnTo>
                      <a:lnTo>
                        <a:pt x="202" y="417"/>
                      </a:lnTo>
                      <a:lnTo>
                        <a:pt x="162" y="294"/>
                      </a:lnTo>
                      <a:lnTo>
                        <a:pt x="102" y="97"/>
                      </a:lnTo>
                      <a:lnTo>
                        <a:pt x="105" y="48"/>
                      </a:lnTo>
                      <a:lnTo>
                        <a:pt x="10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42" name="Group 170"/>
              <p:cNvGrpSpPr>
                <a:grpSpLocks/>
              </p:cNvGrpSpPr>
              <p:nvPr/>
            </p:nvGrpSpPr>
            <p:grpSpPr bwMode="auto">
              <a:xfrm>
                <a:off x="3046" y="1189"/>
                <a:ext cx="706" cy="774"/>
                <a:chOff x="3046" y="1189"/>
                <a:chExt cx="706" cy="774"/>
              </a:xfrm>
            </p:grpSpPr>
            <p:sp>
              <p:nvSpPr>
                <p:cNvPr id="643" name="Freeform 171"/>
                <p:cNvSpPr>
                  <a:spLocks/>
                </p:cNvSpPr>
                <p:nvPr/>
              </p:nvSpPr>
              <p:spPr bwMode="auto">
                <a:xfrm>
                  <a:off x="3047" y="1217"/>
                  <a:ext cx="702" cy="746"/>
                </a:xfrm>
                <a:custGeom>
                  <a:avLst/>
                  <a:gdLst/>
                  <a:ahLst/>
                  <a:cxnLst>
                    <a:cxn ang="0">
                      <a:pos x="339" y="0"/>
                    </a:cxn>
                    <a:cxn ang="0">
                      <a:pos x="387" y="0"/>
                    </a:cxn>
                    <a:cxn ang="0">
                      <a:pos x="436" y="24"/>
                    </a:cxn>
                    <a:cxn ang="0">
                      <a:pos x="508" y="48"/>
                    </a:cxn>
                    <a:cxn ang="0">
                      <a:pos x="533" y="96"/>
                    </a:cxn>
                    <a:cxn ang="0">
                      <a:pos x="557" y="120"/>
                    </a:cxn>
                    <a:cxn ang="0">
                      <a:pos x="581" y="168"/>
                    </a:cxn>
                    <a:cxn ang="0">
                      <a:pos x="605" y="241"/>
                    </a:cxn>
                    <a:cxn ang="0">
                      <a:pos x="605" y="313"/>
                    </a:cxn>
                    <a:cxn ang="0">
                      <a:pos x="629" y="385"/>
                    </a:cxn>
                    <a:cxn ang="0">
                      <a:pos x="629" y="433"/>
                    </a:cxn>
                    <a:cxn ang="0">
                      <a:pos x="654" y="481"/>
                    </a:cxn>
                    <a:cxn ang="0">
                      <a:pos x="678" y="538"/>
                    </a:cxn>
                    <a:cxn ang="0">
                      <a:pos x="661" y="532"/>
                    </a:cxn>
                    <a:cxn ang="0">
                      <a:pos x="688" y="571"/>
                    </a:cxn>
                    <a:cxn ang="0">
                      <a:pos x="702" y="602"/>
                    </a:cxn>
                    <a:cxn ang="0">
                      <a:pos x="688" y="639"/>
                    </a:cxn>
                    <a:cxn ang="0">
                      <a:pos x="654" y="674"/>
                    </a:cxn>
                    <a:cxn ang="0">
                      <a:pos x="672" y="630"/>
                    </a:cxn>
                    <a:cxn ang="0">
                      <a:pos x="648" y="637"/>
                    </a:cxn>
                    <a:cxn ang="0">
                      <a:pos x="645" y="619"/>
                    </a:cxn>
                    <a:cxn ang="0">
                      <a:pos x="627" y="597"/>
                    </a:cxn>
                    <a:cxn ang="0">
                      <a:pos x="605" y="602"/>
                    </a:cxn>
                    <a:cxn ang="0">
                      <a:pos x="615" y="643"/>
                    </a:cxn>
                    <a:cxn ang="0">
                      <a:pos x="609" y="688"/>
                    </a:cxn>
                    <a:cxn ang="0">
                      <a:pos x="581" y="746"/>
                    </a:cxn>
                    <a:cxn ang="0">
                      <a:pos x="582" y="675"/>
                    </a:cxn>
                    <a:cxn ang="0">
                      <a:pos x="557" y="698"/>
                    </a:cxn>
                    <a:cxn ang="0">
                      <a:pos x="565" y="661"/>
                    </a:cxn>
                    <a:cxn ang="0">
                      <a:pos x="549" y="636"/>
                    </a:cxn>
                    <a:cxn ang="0">
                      <a:pos x="493" y="618"/>
                    </a:cxn>
                    <a:cxn ang="0">
                      <a:pos x="460" y="589"/>
                    </a:cxn>
                    <a:cxn ang="0">
                      <a:pos x="436" y="478"/>
                    </a:cxn>
                    <a:cxn ang="0">
                      <a:pos x="242" y="505"/>
                    </a:cxn>
                    <a:cxn ang="0">
                      <a:pos x="242" y="578"/>
                    </a:cxn>
                    <a:cxn ang="0">
                      <a:pos x="218" y="626"/>
                    </a:cxn>
                    <a:cxn ang="0">
                      <a:pos x="171" y="675"/>
                    </a:cxn>
                    <a:cxn ang="0">
                      <a:pos x="157" y="721"/>
                    </a:cxn>
                    <a:cxn ang="0">
                      <a:pos x="145" y="698"/>
                    </a:cxn>
                    <a:cxn ang="0">
                      <a:pos x="145" y="674"/>
                    </a:cxn>
                    <a:cxn ang="0">
                      <a:pos x="126" y="691"/>
                    </a:cxn>
                    <a:cxn ang="0">
                      <a:pos x="121" y="722"/>
                    </a:cxn>
                    <a:cxn ang="0">
                      <a:pos x="90" y="685"/>
                    </a:cxn>
                    <a:cxn ang="0">
                      <a:pos x="73" y="626"/>
                    </a:cxn>
                    <a:cxn ang="0">
                      <a:pos x="0" y="626"/>
                    </a:cxn>
                    <a:cxn ang="0">
                      <a:pos x="24" y="578"/>
                    </a:cxn>
                    <a:cxn ang="0">
                      <a:pos x="24" y="505"/>
                    </a:cxn>
                    <a:cxn ang="0">
                      <a:pos x="24" y="433"/>
                    </a:cxn>
                    <a:cxn ang="0">
                      <a:pos x="48" y="337"/>
                    </a:cxn>
                    <a:cxn ang="0">
                      <a:pos x="48" y="265"/>
                    </a:cxn>
                    <a:cxn ang="0">
                      <a:pos x="73" y="193"/>
                    </a:cxn>
                    <a:cxn ang="0">
                      <a:pos x="97" y="144"/>
                    </a:cxn>
                    <a:cxn ang="0">
                      <a:pos x="121" y="96"/>
                    </a:cxn>
                    <a:cxn ang="0">
                      <a:pos x="169" y="48"/>
                    </a:cxn>
                    <a:cxn ang="0">
                      <a:pos x="194" y="24"/>
                    </a:cxn>
                    <a:cxn ang="0">
                      <a:pos x="266" y="24"/>
                    </a:cxn>
                    <a:cxn ang="0">
                      <a:pos x="315" y="0"/>
                    </a:cxn>
                    <a:cxn ang="0">
                      <a:pos x="339" y="0"/>
                    </a:cxn>
                  </a:cxnLst>
                  <a:rect l="0" t="0" r="r" b="b"/>
                  <a:pathLst>
                    <a:path w="702" h="746">
                      <a:moveTo>
                        <a:pt x="339" y="0"/>
                      </a:moveTo>
                      <a:lnTo>
                        <a:pt x="387" y="0"/>
                      </a:lnTo>
                      <a:lnTo>
                        <a:pt x="436" y="24"/>
                      </a:lnTo>
                      <a:lnTo>
                        <a:pt x="508" y="48"/>
                      </a:lnTo>
                      <a:lnTo>
                        <a:pt x="533" y="96"/>
                      </a:lnTo>
                      <a:lnTo>
                        <a:pt x="557" y="120"/>
                      </a:lnTo>
                      <a:lnTo>
                        <a:pt x="581" y="168"/>
                      </a:lnTo>
                      <a:lnTo>
                        <a:pt x="605" y="241"/>
                      </a:lnTo>
                      <a:lnTo>
                        <a:pt x="605" y="313"/>
                      </a:lnTo>
                      <a:lnTo>
                        <a:pt x="629" y="385"/>
                      </a:lnTo>
                      <a:lnTo>
                        <a:pt x="629" y="433"/>
                      </a:lnTo>
                      <a:lnTo>
                        <a:pt x="654" y="481"/>
                      </a:lnTo>
                      <a:lnTo>
                        <a:pt x="678" y="538"/>
                      </a:lnTo>
                      <a:lnTo>
                        <a:pt x="661" y="532"/>
                      </a:lnTo>
                      <a:lnTo>
                        <a:pt x="688" y="571"/>
                      </a:lnTo>
                      <a:lnTo>
                        <a:pt x="702" y="602"/>
                      </a:lnTo>
                      <a:lnTo>
                        <a:pt x="688" y="639"/>
                      </a:lnTo>
                      <a:lnTo>
                        <a:pt x="654" y="674"/>
                      </a:lnTo>
                      <a:lnTo>
                        <a:pt x="672" y="630"/>
                      </a:lnTo>
                      <a:lnTo>
                        <a:pt x="648" y="637"/>
                      </a:lnTo>
                      <a:lnTo>
                        <a:pt x="645" y="619"/>
                      </a:lnTo>
                      <a:lnTo>
                        <a:pt x="627" y="597"/>
                      </a:lnTo>
                      <a:lnTo>
                        <a:pt x="605" y="602"/>
                      </a:lnTo>
                      <a:lnTo>
                        <a:pt x="615" y="643"/>
                      </a:lnTo>
                      <a:lnTo>
                        <a:pt x="609" y="688"/>
                      </a:lnTo>
                      <a:lnTo>
                        <a:pt x="581" y="746"/>
                      </a:lnTo>
                      <a:lnTo>
                        <a:pt x="582" y="675"/>
                      </a:lnTo>
                      <a:lnTo>
                        <a:pt x="557" y="698"/>
                      </a:lnTo>
                      <a:lnTo>
                        <a:pt x="565" y="661"/>
                      </a:lnTo>
                      <a:lnTo>
                        <a:pt x="549" y="636"/>
                      </a:lnTo>
                      <a:lnTo>
                        <a:pt x="493" y="618"/>
                      </a:lnTo>
                      <a:lnTo>
                        <a:pt x="460" y="589"/>
                      </a:lnTo>
                      <a:lnTo>
                        <a:pt x="436" y="478"/>
                      </a:lnTo>
                      <a:lnTo>
                        <a:pt x="242" y="505"/>
                      </a:lnTo>
                      <a:lnTo>
                        <a:pt x="242" y="578"/>
                      </a:lnTo>
                      <a:lnTo>
                        <a:pt x="218" y="626"/>
                      </a:lnTo>
                      <a:lnTo>
                        <a:pt x="171" y="675"/>
                      </a:lnTo>
                      <a:lnTo>
                        <a:pt x="157" y="721"/>
                      </a:lnTo>
                      <a:lnTo>
                        <a:pt x="145" y="698"/>
                      </a:lnTo>
                      <a:lnTo>
                        <a:pt x="145" y="674"/>
                      </a:lnTo>
                      <a:lnTo>
                        <a:pt x="126" y="691"/>
                      </a:lnTo>
                      <a:lnTo>
                        <a:pt x="121" y="722"/>
                      </a:lnTo>
                      <a:lnTo>
                        <a:pt x="90" y="685"/>
                      </a:lnTo>
                      <a:lnTo>
                        <a:pt x="73" y="626"/>
                      </a:lnTo>
                      <a:lnTo>
                        <a:pt x="0" y="626"/>
                      </a:lnTo>
                      <a:lnTo>
                        <a:pt x="24" y="578"/>
                      </a:lnTo>
                      <a:lnTo>
                        <a:pt x="24" y="505"/>
                      </a:lnTo>
                      <a:lnTo>
                        <a:pt x="24" y="433"/>
                      </a:lnTo>
                      <a:lnTo>
                        <a:pt x="48" y="337"/>
                      </a:lnTo>
                      <a:lnTo>
                        <a:pt x="48" y="265"/>
                      </a:lnTo>
                      <a:lnTo>
                        <a:pt x="73" y="193"/>
                      </a:lnTo>
                      <a:lnTo>
                        <a:pt x="97" y="144"/>
                      </a:lnTo>
                      <a:lnTo>
                        <a:pt x="121" y="96"/>
                      </a:lnTo>
                      <a:lnTo>
                        <a:pt x="169" y="48"/>
                      </a:lnTo>
                      <a:lnTo>
                        <a:pt x="194" y="24"/>
                      </a:lnTo>
                      <a:lnTo>
                        <a:pt x="266" y="24"/>
                      </a:lnTo>
                      <a:lnTo>
                        <a:pt x="315" y="0"/>
                      </a:lnTo>
                      <a:lnTo>
                        <a:pt x="339"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644" name="Group 172"/>
                <p:cNvGrpSpPr>
                  <a:grpSpLocks/>
                </p:cNvGrpSpPr>
                <p:nvPr/>
              </p:nvGrpSpPr>
              <p:grpSpPr bwMode="auto">
                <a:xfrm>
                  <a:off x="3046" y="1189"/>
                  <a:ext cx="706" cy="609"/>
                  <a:chOff x="3046" y="1189"/>
                  <a:chExt cx="706" cy="609"/>
                </a:xfrm>
              </p:grpSpPr>
              <p:grpSp>
                <p:nvGrpSpPr>
                  <p:cNvPr id="645" name="Group 173"/>
                  <p:cNvGrpSpPr>
                    <a:grpSpLocks/>
                  </p:cNvGrpSpPr>
                  <p:nvPr/>
                </p:nvGrpSpPr>
                <p:grpSpPr bwMode="auto">
                  <a:xfrm>
                    <a:off x="3218" y="1360"/>
                    <a:ext cx="313" cy="436"/>
                    <a:chOff x="3218" y="1360"/>
                    <a:chExt cx="313" cy="436"/>
                  </a:xfrm>
                </p:grpSpPr>
                <p:sp>
                  <p:nvSpPr>
                    <p:cNvPr id="669" name="Freeform 174"/>
                    <p:cNvSpPr>
                      <a:spLocks/>
                    </p:cNvSpPr>
                    <p:nvPr/>
                  </p:nvSpPr>
                  <p:spPr bwMode="auto">
                    <a:xfrm>
                      <a:off x="3218" y="1360"/>
                      <a:ext cx="313" cy="436"/>
                    </a:xfrm>
                    <a:custGeom>
                      <a:avLst/>
                      <a:gdLst/>
                      <a:ahLst/>
                      <a:cxnLst>
                        <a:cxn ang="0">
                          <a:pos x="72" y="0"/>
                        </a:cxn>
                        <a:cxn ang="0">
                          <a:pos x="24" y="48"/>
                        </a:cxn>
                        <a:cxn ang="0">
                          <a:pos x="0" y="121"/>
                        </a:cxn>
                        <a:cxn ang="0">
                          <a:pos x="12" y="151"/>
                        </a:cxn>
                        <a:cxn ang="0">
                          <a:pos x="0" y="194"/>
                        </a:cxn>
                        <a:cxn ang="0">
                          <a:pos x="24" y="291"/>
                        </a:cxn>
                        <a:cxn ang="0">
                          <a:pos x="63" y="370"/>
                        </a:cxn>
                        <a:cxn ang="0">
                          <a:pos x="96" y="409"/>
                        </a:cxn>
                        <a:cxn ang="0">
                          <a:pos x="133" y="436"/>
                        </a:cxn>
                        <a:cxn ang="0">
                          <a:pos x="202" y="436"/>
                        </a:cxn>
                        <a:cxn ang="0">
                          <a:pos x="241" y="409"/>
                        </a:cxn>
                        <a:cxn ang="0">
                          <a:pos x="264" y="373"/>
                        </a:cxn>
                        <a:cxn ang="0">
                          <a:pos x="304" y="295"/>
                        </a:cxn>
                        <a:cxn ang="0">
                          <a:pos x="313" y="194"/>
                        </a:cxn>
                        <a:cxn ang="0">
                          <a:pos x="289" y="121"/>
                        </a:cxn>
                        <a:cxn ang="0">
                          <a:pos x="265" y="24"/>
                        </a:cxn>
                        <a:cxn ang="0">
                          <a:pos x="169" y="0"/>
                        </a:cxn>
                        <a:cxn ang="0">
                          <a:pos x="72" y="0"/>
                        </a:cxn>
                      </a:cxnLst>
                      <a:rect l="0" t="0" r="r" b="b"/>
                      <a:pathLst>
                        <a:path w="313" h="436">
                          <a:moveTo>
                            <a:pt x="72" y="0"/>
                          </a:moveTo>
                          <a:lnTo>
                            <a:pt x="24" y="48"/>
                          </a:lnTo>
                          <a:lnTo>
                            <a:pt x="0" y="121"/>
                          </a:lnTo>
                          <a:lnTo>
                            <a:pt x="12" y="151"/>
                          </a:lnTo>
                          <a:lnTo>
                            <a:pt x="0" y="194"/>
                          </a:lnTo>
                          <a:lnTo>
                            <a:pt x="24" y="291"/>
                          </a:lnTo>
                          <a:lnTo>
                            <a:pt x="63" y="370"/>
                          </a:lnTo>
                          <a:lnTo>
                            <a:pt x="96" y="409"/>
                          </a:lnTo>
                          <a:lnTo>
                            <a:pt x="133" y="436"/>
                          </a:lnTo>
                          <a:lnTo>
                            <a:pt x="202" y="436"/>
                          </a:lnTo>
                          <a:lnTo>
                            <a:pt x="241" y="409"/>
                          </a:lnTo>
                          <a:lnTo>
                            <a:pt x="264" y="373"/>
                          </a:lnTo>
                          <a:lnTo>
                            <a:pt x="304" y="295"/>
                          </a:lnTo>
                          <a:lnTo>
                            <a:pt x="313" y="194"/>
                          </a:lnTo>
                          <a:lnTo>
                            <a:pt x="289" y="121"/>
                          </a:lnTo>
                          <a:lnTo>
                            <a:pt x="265" y="24"/>
                          </a:lnTo>
                          <a:lnTo>
                            <a:pt x="169" y="0"/>
                          </a:lnTo>
                          <a:lnTo>
                            <a:pt x="72"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grpSp>
                  <p:nvGrpSpPr>
                    <p:cNvPr id="670" name="Group 175"/>
                    <p:cNvGrpSpPr>
                      <a:grpSpLocks/>
                    </p:cNvGrpSpPr>
                    <p:nvPr/>
                  </p:nvGrpSpPr>
                  <p:grpSpPr bwMode="auto">
                    <a:xfrm>
                      <a:off x="3248" y="1488"/>
                      <a:ext cx="267" cy="246"/>
                      <a:chOff x="3248" y="1488"/>
                      <a:chExt cx="267" cy="246"/>
                    </a:xfrm>
                  </p:grpSpPr>
                  <p:sp>
                    <p:nvSpPr>
                      <p:cNvPr id="671" name="Freeform 176"/>
                      <p:cNvSpPr>
                        <a:spLocks/>
                      </p:cNvSpPr>
                      <p:nvPr/>
                    </p:nvSpPr>
                    <p:spPr bwMode="auto">
                      <a:xfrm>
                        <a:off x="3401" y="1503"/>
                        <a:ext cx="27" cy="76"/>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672" name="Group 177"/>
                      <p:cNvGrpSpPr>
                        <a:grpSpLocks/>
                      </p:cNvGrpSpPr>
                      <p:nvPr/>
                    </p:nvGrpSpPr>
                    <p:grpSpPr bwMode="auto">
                      <a:xfrm>
                        <a:off x="3323" y="1672"/>
                        <a:ext cx="130" cy="62"/>
                        <a:chOff x="3323" y="1672"/>
                        <a:chExt cx="130" cy="62"/>
                      </a:xfrm>
                    </p:grpSpPr>
                    <p:sp>
                      <p:nvSpPr>
                        <p:cNvPr id="682" name="Freeform 178"/>
                        <p:cNvSpPr>
                          <a:spLocks/>
                        </p:cNvSpPr>
                        <p:nvPr/>
                      </p:nvSpPr>
                      <p:spPr bwMode="auto">
                        <a:xfrm>
                          <a:off x="3323" y="1672"/>
                          <a:ext cx="130" cy="62"/>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3300"/>
                        </a:solidFill>
                        <a:ln w="6350" cap="flat" cmpd="sng">
                          <a:solidFill>
                            <a:srgbClr val="000000"/>
                          </a:solidFill>
                          <a:prstDash val="solid"/>
                          <a:round/>
                          <a:headEnd/>
                          <a:tailEnd/>
                        </a:ln>
                        <a:effectLst/>
                      </p:spPr>
                      <p:txBody>
                        <a:bodyPr wrap="none" anchor="ctr"/>
                        <a:lstStyle/>
                        <a:p>
                          <a:endParaRPr lang="ru-RU"/>
                        </a:p>
                      </p:txBody>
                    </p:sp>
                    <p:sp>
                      <p:nvSpPr>
                        <p:cNvPr id="683" name="Freeform 179"/>
                        <p:cNvSpPr>
                          <a:spLocks/>
                        </p:cNvSpPr>
                        <p:nvPr/>
                      </p:nvSpPr>
                      <p:spPr bwMode="auto">
                        <a:xfrm>
                          <a:off x="3324" y="1683"/>
                          <a:ext cx="126" cy="33"/>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673" name="Freeform 180"/>
                      <p:cNvSpPr>
                        <a:spLocks/>
                      </p:cNvSpPr>
                      <p:nvPr/>
                    </p:nvSpPr>
                    <p:spPr bwMode="auto">
                      <a:xfrm>
                        <a:off x="3367" y="1637"/>
                        <a:ext cx="41"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674" name="Group 181"/>
                      <p:cNvGrpSpPr>
                        <a:grpSpLocks/>
                      </p:cNvGrpSpPr>
                      <p:nvPr/>
                    </p:nvGrpSpPr>
                    <p:grpSpPr bwMode="auto">
                      <a:xfrm>
                        <a:off x="3268" y="1531"/>
                        <a:ext cx="81" cy="30"/>
                        <a:chOff x="3272" y="1527"/>
                        <a:chExt cx="81" cy="30"/>
                      </a:xfrm>
                    </p:grpSpPr>
                    <p:sp>
                      <p:nvSpPr>
                        <p:cNvPr id="680" name="Freeform 182"/>
                        <p:cNvSpPr>
                          <a:spLocks noChangeAspect="1"/>
                        </p:cNvSpPr>
                        <p:nvPr/>
                      </p:nvSpPr>
                      <p:spPr bwMode="auto">
                        <a:xfrm flipH="1">
                          <a:off x="3272"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681" name="Line 183"/>
                        <p:cNvSpPr>
                          <a:spLocks noChangeShapeType="1"/>
                        </p:cNvSpPr>
                        <p:nvPr/>
                      </p:nvSpPr>
                      <p:spPr bwMode="auto">
                        <a:xfrm flipH="1" flipV="1">
                          <a:off x="3285" y="1553"/>
                          <a:ext cx="48" cy="4"/>
                        </a:xfrm>
                        <a:prstGeom prst="line">
                          <a:avLst/>
                        </a:prstGeom>
                        <a:noFill/>
                        <a:ln w="6350">
                          <a:solidFill>
                            <a:srgbClr val="000000"/>
                          </a:solidFill>
                          <a:round/>
                          <a:headEnd/>
                          <a:tailEnd/>
                        </a:ln>
                        <a:effectLst/>
                      </p:spPr>
                      <p:txBody>
                        <a:bodyPr wrap="none" anchor="ctr"/>
                        <a:lstStyle/>
                        <a:p>
                          <a:endParaRPr lang="ru-RU"/>
                        </a:p>
                      </p:txBody>
                    </p:sp>
                  </p:grpSp>
                  <p:grpSp>
                    <p:nvGrpSpPr>
                      <p:cNvPr id="675" name="Group 184"/>
                      <p:cNvGrpSpPr>
                        <a:grpSpLocks/>
                      </p:cNvGrpSpPr>
                      <p:nvPr/>
                    </p:nvGrpSpPr>
                    <p:grpSpPr bwMode="auto">
                      <a:xfrm>
                        <a:off x="3417" y="1531"/>
                        <a:ext cx="81" cy="31"/>
                        <a:chOff x="3411" y="1527"/>
                        <a:chExt cx="81" cy="31"/>
                      </a:xfrm>
                    </p:grpSpPr>
                    <p:sp>
                      <p:nvSpPr>
                        <p:cNvPr id="678" name="Freeform 185"/>
                        <p:cNvSpPr>
                          <a:spLocks noChangeAspect="1"/>
                        </p:cNvSpPr>
                        <p:nvPr/>
                      </p:nvSpPr>
                      <p:spPr bwMode="auto">
                        <a:xfrm>
                          <a:off x="3411"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679" name="Line 186"/>
                        <p:cNvSpPr>
                          <a:spLocks noChangeShapeType="1"/>
                        </p:cNvSpPr>
                        <p:nvPr/>
                      </p:nvSpPr>
                      <p:spPr bwMode="auto">
                        <a:xfrm flipV="1">
                          <a:off x="3434" y="1551"/>
                          <a:ext cx="42" cy="7"/>
                        </a:xfrm>
                        <a:prstGeom prst="line">
                          <a:avLst/>
                        </a:prstGeom>
                        <a:noFill/>
                        <a:ln w="6350">
                          <a:solidFill>
                            <a:srgbClr val="000000"/>
                          </a:solidFill>
                          <a:round/>
                          <a:headEnd/>
                          <a:tailEnd/>
                        </a:ln>
                        <a:effectLst/>
                      </p:spPr>
                      <p:txBody>
                        <a:bodyPr wrap="none" anchor="ctr"/>
                        <a:lstStyle/>
                        <a:p>
                          <a:endParaRPr lang="ru-RU"/>
                        </a:p>
                      </p:txBody>
                    </p:sp>
                  </p:grpSp>
                  <p:sp>
                    <p:nvSpPr>
                      <p:cNvPr id="676" name="Freeform 187"/>
                      <p:cNvSpPr>
                        <a:spLocks/>
                      </p:cNvSpPr>
                      <p:nvPr/>
                    </p:nvSpPr>
                    <p:spPr bwMode="auto">
                      <a:xfrm>
                        <a:off x="3248"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sp>
                    <p:nvSpPr>
                      <p:cNvPr id="677" name="Freeform 188"/>
                      <p:cNvSpPr>
                        <a:spLocks/>
                      </p:cNvSpPr>
                      <p:nvPr/>
                    </p:nvSpPr>
                    <p:spPr bwMode="auto">
                      <a:xfrm flipH="1">
                        <a:off x="3397"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grpSp>
              </p:grpSp>
              <p:grpSp>
                <p:nvGrpSpPr>
                  <p:cNvPr id="646" name="Group 189"/>
                  <p:cNvGrpSpPr>
                    <a:grpSpLocks/>
                  </p:cNvGrpSpPr>
                  <p:nvPr/>
                </p:nvGrpSpPr>
                <p:grpSpPr bwMode="auto">
                  <a:xfrm>
                    <a:off x="3046" y="1189"/>
                    <a:ext cx="706" cy="609"/>
                    <a:chOff x="3046" y="1189"/>
                    <a:chExt cx="706" cy="609"/>
                  </a:xfrm>
                </p:grpSpPr>
                <p:sp>
                  <p:nvSpPr>
                    <p:cNvPr id="647" name="Freeform 190"/>
                    <p:cNvSpPr>
                      <a:spLocks/>
                    </p:cNvSpPr>
                    <p:nvPr/>
                  </p:nvSpPr>
                  <p:spPr bwMode="auto">
                    <a:xfrm>
                      <a:off x="3338" y="1339"/>
                      <a:ext cx="180" cy="176"/>
                    </a:xfrm>
                    <a:custGeom>
                      <a:avLst/>
                      <a:gdLst/>
                      <a:ahLst/>
                      <a:cxnLst>
                        <a:cxn ang="0">
                          <a:pos x="0" y="0"/>
                        </a:cxn>
                        <a:cxn ang="0">
                          <a:pos x="3" y="51"/>
                        </a:cxn>
                        <a:cxn ang="0">
                          <a:pos x="20" y="103"/>
                        </a:cxn>
                        <a:cxn ang="0">
                          <a:pos x="48" y="147"/>
                        </a:cxn>
                        <a:cxn ang="0">
                          <a:pos x="92" y="176"/>
                        </a:cxn>
                        <a:cxn ang="0">
                          <a:pos x="68" y="103"/>
                        </a:cxn>
                        <a:cxn ang="0">
                          <a:pos x="117" y="152"/>
                        </a:cxn>
                        <a:cxn ang="0">
                          <a:pos x="165" y="176"/>
                        </a:cxn>
                        <a:cxn ang="0">
                          <a:pos x="121" y="120"/>
                        </a:cxn>
                        <a:cxn ang="0">
                          <a:pos x="103" y="79"/>
                        </a:cxn>
                        <a:cxn ang="0">
                          <a:pos x="180" y="137"/>
                        </a:cxn>
                        <a:cxn ang="0">
                          <a:pos x="139" y="71"/>
                        </a:cxn>
                        <a:cxn ang="0">
                          <a:pos x="150" y="28"/>
                        </a:cxn>
                        <a:cxn ang="0">
                          <a:pos x="112" y="17"/>
                        </a:cxn>
                        <a:cxn ang="0">
                          <a:pos x="20" y="7"/>
                        </a:cxn>
                      </a:cxnLst>
                      <a:rect l="0" t="0" r="r" b="b"/>
                      <a:pathLst>
                        <a:path w="180" h="176">
                          <a:moveTo>
                            <a:pt x="0" y="0"/>
                          </a:moveTo>
                          <a:lnTo>
                            <a:pt x="3" y="51"/>
                          </a:lnTo>
                          <a:lnTo>
                            <a:pt x="20" y="103"/>
                          </a:lnTo>
                          <a:lnTo>
                            <a:pt x="48" y="147"/>
                          </a:lnTo>
                          <a:lnTo>
                            <a:pt x="92" y="176"/>
                          </a:lnTo>
                          <a:lnTo>
                            <a:pt x="68" y="103"/>
                          </a:lnTo>
                          <a:lnTo>
                            <a:pt x="117" y="152"/>
                          </a:lnTo>
                          <a:lnTo>
                            <a:pt x="165" y="176"/>
                          </a:lnTo>
                          <a:lnTo>
                            <a:pt x="121" y="120"/>
                          </a:lnTo>
                          <a:lnTo>
                            <a:pt x="103" y="79"/>
                          </a:lnTo>
                          <a:lnTo>
                            <a:pt x="180" y="137"/>
                          </a:lnTo>
                          <a:lnTo>
                            <a:pt x="139" y="71"/>
                          </a:lnTo>
                          <a:lnTo>
                            <a:pt x="150" y="28"/>
                          </a:lnTo>
                          <a:lnTo>
                            <a:pt x="112" y="17"/>
                          </a:lnTo>
                          <a:lnTo>
                            <a:pt x="20" y="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648" name="Group 191"/>
                    <p:cNvGrpSpPr>
                      <a:grpSpLocks/>
                    </p:cNvGrpSpPr>
                    <p:nvPr/>
                  </p:nvGrpSpPr>
                  <p:grpSpPr bwMode="auto">
                    <a:xfrm>
                      <a:off x="3046" y="1189"/>
                      <a:ext cx="706" cy="609"/>
                      <a:chOff x="3046" y="1189"/>
                      <a:chExt cx="706" cy="609"/>
                    </a:xfrm>
                  </p:grpSpPr>
                  <p:sp>
                    <p:nvSpPr>
                      <p:cNvPr id="649" name="Freeform 192"/>
                      <p:cNvSpPr>
                        <a:spLocks/>
                      </p:cNvSpPr>
                      <p:nvPr/>
                    </p:nvSpPr>
                    <p:spPr bwMode="auto">
                      <a:xfrm>
                        <a:off x="3616" y="160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0" name="Freeform 193"/>
                      <p:cNvSpPr>
                        <a:spLocks/>
                      </p:cNvSpPr>
                      <p:nvPr/>
                    </p:nvSpPr>
                    <p:spPr bwMode="auto">
                      <a:xfrm>
                        <a:off x="3622" y="1457"/>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1" name="Freeform 194"/>
                      <p:cNvSpPr>
                        <a:spLocks/>
                      </p:cNvSpPr>
                      <p:nvPr/>
                    </p:nvSpPr>
                    <p:spPr bwMode="auto">
                      <a:xfrm rot="6553">
                        <a:off x="3516" y="1253"/>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2" name="Freeform 195"/>
                      <p:cNvSpPr>
                        <a:spLocks/>
                      </p:cNvSpPr>
                      <p:nvPr/>
                    </p:nvSpPr>
                    <p:spPr bwMode="auto">
                      <a:xfrm>
                        <a:off x="3420" y="1209"/>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3" name="Freeform 196"/>
                      <p:cNvSpPr>
                        <a:spLocks/>
                      </p:cNvSpPr>
                      <p:nvPr/>
                    </p:nvSpPr>
                    <p:spPr bwMode="auto">
                      <a:xfrm>
                        <a:off x="3186" y="1207"/>
                        <a:ext cx="123" cy="37"/>
                      </a:xfrm>
                      <a:custGeom>
                        <a:avLst/>
                        <a:gdLst/>
                        <a:ahLst/>
                        <a:cxnLst>
                          <a:cxn ang="0">
                            <a:pos x="96" y="31"/>
                          </a:cxn>
                          <a:cxn ang="0">
                            <a:pos x="72" y="9"/>
                          </a:cxn>
                          <a:cxn ang="0">
                            <a:pos x="51" y="0"/>
                          </a:cxn>
                          <a:cxn ang="0">
                            <a:pos x="19" y="1"/>
                          </a:cxn>
                          <a:cxn ang="0">
                            <a:pos x="0" y="12"/>
                          </a:cxn>
                          <a:cxn ang="0">
                            <a:pos x="23" y="9"/>
                          </a:cxn>
                          <a:cxn ang="0">
                            <a:pos x="42" y="13"/>
                          </a:cxn>
                          <a:cxn ang="0">
                            <a:pos x="60" y="37"/>
                          </a:cxn>
                          <a:cxn ang="0">
                            <a:pos x="96" y="31"/>
                          </a:cxn>
                        </a:cxnLst>
                        <a:rect l="0" t="0" r="r" b="b"/>
                        <a:pathLst>
                          <a:path w="96" h="37">
                            <a:moveTo>
                              <a:pt x="96" y="31"/>
                            </a:moveTo>
                            <a:lnTo>
                              <a:pt x="72" y="9"/>
                            </a:lnTo>
                            <a:lnTo>
                              <a:pt x="51" y="0"/>
                            </a:lnTo>
                            <a:lnTo>
                              <a:pt x="19" y="1"/>
                            </a:lnTo>
                            <a:lnTo>
                              <a:pt x="0" y="12"/>
                            </a:lnTo>
                            <a:lnTo>
                              <a:pt x="23" y="9"/>
                            </a:lnTo>
                            <a:lnTo>
                              <a:pt x="42" y="13"/>
                            </a:lnTo>
                            <a:lnTo>
                              <a:pt x="60" y="37"/>
                            </a:lnTo>
                            <a:lnTo>
                              <a:pt x="96" y="31"/>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4" name="Freeform 197"/>
                      <p:cNvSpPr>
                        <a:spLocks/>
                      </p:cNvSpPr>
                      <p:nvPr/>
                    </p:nvSpPr>
                    <p:spPr bwMode="auto">
                      <a:xfrm>
                        <a:off x="3362" y="1190"/>
                        <a:ext cx="98" cy="47"/>
                      </a:xfrm>
                      <a:custGeom>
                        <a:avLst/>
                        <a:gdLst/>
                        <a:ahLst/>
                        <a:cxnLst>
                          <a:cxn ang="0">
                            <a:pos x="0" y="47"/>
                          </a:cxn>
                          <a:cxn ang="0">
                            <a:pos x="19" y="15"/>
                          </a:cxn>
                          <a:cxn ang="0">
                            <a:pos x="49" y="0"/>
                          </a:cxn>
                          <a:cxn ang="0">
                            <a:pos x="73" y="0"/>
                          </a:cxn>
                          <a:cxn ang="0">
                            <a:pos x="98" y="24"/>
                          </a:cxn>
                          <a:cxn ang="0">
                            <a:pos x="70" y="12"/>
                          </a:cxn>
                          <a:cxn ang="0">
                            <a:pos x="48" y="15"/>
                          </a:cxn>
                          <a:cxn ang="0">
                            <a:pos x="31" y="30"/>
                          </a:cxn>
                          <a:cxn ang="0">
                            <a:pos x="24" y="47"/>
                          </a:cxn>
                          <a:cxn ang="0">
                            <a:pos x="0" y="47"/>
                          </a:cxn>
                        </a:cxnLst>
                        <a:rect l="0" t="0" r="r" b="b"/>
                        <a:pathLst>
                          <a:path w="98" h="47">
                            <a:moveTo>
                              <a:pt x="0" y="47"/>
                            </a:moveTo>
                            <a:lnTo>
                              <a:pt x="19" y="15"/>
                            </a:lnTo>
                            <a:lnTo>
                              <a:pt x="49" y="0"/>
                            </a:lnTo>
                            <a:lnTo>
                              <a:pt x="73" y="0"/>
                            </a:lnTo>
                            <a:lnTo>
                              <a:pt x="98" y="24"/>
                            </a:lnTo>
                            <a:lnTo>
                              <a:pt x="70" y="12"/>
                            </a:lnTo>
                            <a:lnTo>
                              <a:pt x="48" y="15"/>
                            </a:lnTo>
                            <a:lnTo>
                              <a:pt x="31" y="30"/>
                            </a:lnTo>
                            <a:lnTo>
                              <a:pt x="24" y="47"/>
                            </a:lnTo>
                            <a:lnTo>
                              <a:pt x="0" y="4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5" name="Freeform 198"/>
                      <p:cNvSpPr>
                        <a:spLocks/>
                      </p:cNvSpPr>
                      <p:nvPr/>
                    </p:nvSpPr>
                    <p:spPr bwMode="auto">
                      <a:xfrm>
                        <a:off x="3634" y="1582"/>
                        <a:ext cx="73" cy="39"/>
                      </a:xfrm>
                      <a:custGeom>
                        <a:avLst/>
                        <a:gdLst/>
                        <a:ahLst/>
                        <a:cxnLst>
                          <a:cxn ang="0">
                            <a:pos x="0" y="17"/>
                          </a:cxn>
                          <a:cxn ang="0">
                            <a:pos x="19" y="3"/>
                          </a:cxn>
                          <a:cxn ang="0">
                            <a:pos x="47" y="0"/>
                          </a:cxn>
                          <a:cxn ang="0">
                            <a:pos x="65" y="17"/>
                          </a:cxn>
                          <a:cxn ang="0">
                            <a:pos x="73" y="39"/>
                          </a:cxn>
                          <a:cxn ang="0">
                            <a:pos x="49" y="17"/>
                          </a:cxn>
                          <a:cxn ang="0">
                            <a:pos x="24" y="17"/>
                          </a:cxn>
                          <a:cxn ang="0">
                            <a:pos x="0" y="39"/>
                          </a:cxn>
                          <a:cxn ang="0">
                            <a:pos x="0" y="17"/>
                          </a:cxn>
                        </a:cxnLst>
                        <a:rect l="0" t="0" r="r" b="b"/>
                        <a:pathLst>
                          <a:path w="73" h="39">
                            <a:moveTo>
                              <a:pt x="0" y="17"/>
                            </a:moveTo>
                            <a:lnTo>
                              <a:pt x="19" y="3"/>
                            </a:lnTo>
                            <a:lnTo>
                              <a:pt x="47" y="0"/>
                            </a:lnTo>
                            <a:lnTo>
                              <a:pt x="65" y="17"/>
                            </a:lnTo>
                            <a:lnTo>
                              <a:pt x="73" y="39"/>
                            </a:lnTo>
                            <a:lnTo>
                              <a:pt x="49" y="17"/>
                            </a:lnTo>
                            <a:lnTo>
                              <a:pt x="24" y="17"/>
                            </a:lnTo>
                            <a:lnTo>
                              <a:pt x="0" y="39"/>
                            </a:lnTo>
                            <a:lnTo>
                              <a:pt x="0" y="1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6" name="Freeform 199"/>
                      <p:cNvSpPr>
                        <a:spLocks/>
                      </p:cNvSpPr>
                      <p:nvPr/>
                    </p:nvSpPr>
                    <p:spPr bwMode="auto">
                      <a:xfrm>
                        <a:off x="3529" y="1325"/>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7" name="Freeform 200"/>
                      <p:cNvSpPr>
                        <a:spLocks/>
                      </p:cNvSpPr>
                      <p:nvPr/>
                    </p:nvSpPr>
                    <p:spPr bwMode="auto">
                      <a:xfrm>
                        <a:off x="3610" y="1547"/>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8" name="Freeform 201"/>
                      <p:cNvSpPr>
                        <a:spLocks/>
                      </p:cNvSpPr>
                      <p:nvPr/>
                    </p:nvSpPr>
                    <p:spPr bwMode="auto">
                      <a:xfrm>
                        <a:off x="3640" y="166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59" name="Freeform 202"/>
                      <p:cNvSpPr>
                        <a:spLocks/>
                      </p:cNvSpPr>
                      <p:nvPr/>
                    </p:nvSpPr>
                    <p:spPr bwMode="auto">
                      <a:xfrm>
                        <a:off x="3108" y="1315"/>
                        <a:ext cx="106" cy="57"/>
                      </a:xfrm>
                      <a:custGeom>
                        <a:avLst/>
                        <a:gdLst/>
                        <a:ahLst/>
                        <a:cxnLst>
                          <a:cxn ang="0">
                            <a:pos x="106" y="17"/>
                          </a:cxn>
                          <a:cxn ang="0">
                            <a:pos x="80" y="7"/>
                          </a:cxn>
                          <a:cxn ang="0">
                            <a:pos x="49" y="0"/>
                          </a:cxn>
                          <a:cxn ang="0">
                            <a:pos x="20" y="11"/>
                          </a:cxn>
                          <a:cxn ang="0">
                            <a:pos x="0" y="47"/>
                          </a:cxn>
                          <a:cxn ang="0">
                            <a:pos x="20" y="32"/>
                          </a:cxn>
                          <a:cxn ang="0">
                            <a:pos x="29" y="25"/>
                          </a:cxn>
                          <a:cxn ang="0">
                            <a:pos x="52" y="24"/>
                          </a:cxn>
                          <a:cxn ang="0">
                            <a:pos x="73" y="30"/>
                          </a:cxn>
                          <a:cxn ang="0">
                            <a:pos x="100" y="57"/>
                          </a:cxn>
                        </a:cxnLst>
                        <a:rect l="0" t="0" r="r" b="b"/>
                        <a:pathLst>
                          <a:path w="106" h="57">
                            <a:moveTo>
                              <a:pt x="106" y="17"/>
                            </a:moveTo>
                            <a:lnTo>
                              <a:pt x="80" y="7"/>
                            </a:lnTo>
                            <a:lnTo>
                              <a:pt x="49" y="0"/>
                            </a:lnTo>
                            <a:lnTo>
                              <a:pt x="20" y="11"/>
                            </a:lnTo>
                            <a:lnTo>
                              <a:pt x="0" y="47"/>
                            </a:lnTo>
                            <a:lnTo>
                              <a:pt x="20" y="32"/>
                            </a:lnTo>
                            <a:lnTo>
                              <a:pt x="29" y="25"/>
                            </a:lnTo>
                            <a:lnTo>
                              <a:pt x="52" y="24"/>
                            </a:lnTo>
                            <a:lnTo>
                              <a:pt x="73" y="30"/>
                            </a:lnTo>
                            <a:lnTo>
                              <a:pt x="100" y="5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0" name="Freeform 203"/>
                      <p:cNvSpPr>
                        <a:spLocks/>
                      </p:cNvSpPr>
                      <p:nvPr/>
                    </p:nvSpPr>
                    <p:spPr bwMode="auto">
                      <a:xfrm rot="21593447" flipH="1">
                        <a:off x="3146" y="1245"/>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1" name="Freeform 204"/>
                      <p:cNvSpPr>
                        <a:spLocks/>
                      </p:cNvSpPr>
                      <p:nvPr/>
                    </p:nvSpPr>
                    <p:spPr bwMode="auto">
                      <a:xfrm>
                        <a:off x="3561" y="1367"/>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2" name="Freeform 205"/>
                      <p:cNvSpPr>
                        <a:spLocks/>
                      </p:cNvSpPr>
                      <p:nvPr/>
                    </p:nvSpPr>
                    <p:spPr bwMode="auto">
                      <a:xfrm flipH="1">
                        <a:off x="3079" y="135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3" name="Freeform 206"/>
                      <p:cNvSpPr>
                        <a:spLocks/>
                      </p:cNvSpPr>
                      <p:nvPr/>
                    </p:nvSpPr>
                    <p:spPr bwMode="auto">
                      <a:xfrm flipH="1">
                        <a:off x="3070" y="1430"/>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4" name="Freeform 207"/>
                      <p:cNvSpPr>
                        <a:spLocks/>
                      </p:cNvSpPr>
                      <p:nvPr/>
                    </p:nvSpPr>
                    <p:spPr bwMode="auto">
                      <a:xfrm>
                        <a:off x="3262" y="1189"/>
                        <a:ext cx="50" cy="59"/>
                      </a:xfrm>
                      <a:custGeom>
                        <a:avLst/>
                        <a:gdLst/>
                        <a:ahLst/>
                        <a:cxnLst>
                          <a:cxn ang="0">
                            <a:pos x="76" y="66"/>
                          </a:cxn>
                          <a:cxn ang="0">
                            <a:pos x="72" y="53"/>
                          </a:cxn>
                          <a:cxn ang="0">
                            <a:pos x="70" y="48"/>
                          </a:cxn>
                          <a:cxn ang="0">
                            <a:pos x="37" y="14"/>
                          </a:cxn>
                          <a:cxn ang="0">
                            <a:pos x="0" y="0"/>
                          </a:cxn>
                        </a:cxnLst>
                        <a:rect l="0" t="0" r="r" b="b"/>
                        <a:pathLst>
                          <a:path w="77" h="66">
                            <a:moveTo>
                              <a:pt x="76" y="66"/>
                            </a:moveTo>
                            <a:cubicBezTo>
                              <a:pt x="74" y="50"/>
                              <a:pt x="77" y="62"/>
                              <a:pt x="72" y="53"/>
                            </a:cubicBezTo>
                            <a:cubicBezTo>
                              <a:pt x="71" y="51"/>
                              <a:pt x="70" y="48"/>
                              <a:pt x="70" y="48"/>
                            </a:cubicBezTo>
                            <a:lnTo>
                              <a:pt x="37" y="14"/>
                            </a:lnTo>
                            <a:lnTo>
                              <a:pt x="0" y="0"/>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sp>
                    <p:nvSpPr>
                      <p:cNvPr id="665" name="Freeform 208"/>
                      <p:cNvSpPr>
                        <a:spLocks/>
                      </p:cNvSpPr>
                      <p:nvPr/>
                    </p:nvSpPr>
                    <p:spPr bwMode="auto">
                      <a:xfrm flipH="1">
                        <a:off x="3070" y="1464"/>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6" name="Freeform 209"/>
                      <p:cNvSpPr>
                        <a:spLocks/>
                      </p:cNvSpPr>
                      <p:nvPr/>
                    </p:nvSpPr>
                    <p:spPr bwMode="auto">
                      <a:xfrm flipH="1">
                        <a:off x="3057" y="1523"/>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7" name="Freeform 210"/>
                      <p:cNvSpPr>
                        <a:spLocks/>
                      </p:cNvSpPr>
                      <p:nvPr/>
                    </p:nvSpPr>
                    <p:spPr bwMode="auto">
                      <a:xfrm flipH="1">
                        <a:off x="3046" y="1622"/>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8" name="Freeform 211"/>
                      <p:cNvSpPr>
                        <a:spLocks/>
                      </p:cNvSpPr>
                      <p:nvPr/>
                    </p:nvSpPr>
                    <p:spPr bwMode="auto">
                      <a:xfrm>
                        <a:off x="3054" y="1750"/>
                        <a:ext cx="47" cy="48"/>
                      </a:xfrm>
                      <a:custGeom>
                        <a:avLst/>
                        <a:gdLst/>
                        <a:ahLst/>
                        <a:cxnLst>
                          <a:cxn ang="0">
                            <a:pos x="47" y="0"/>
                          </a:cxn>
                          <a:cxn ang="0">
                            <a:pos x="15" y="18"/>
                          </a:cxn>
                          <a:cxn ang="0">
                            <a:pos x="3" y="35"/>
                          </a:cxn>
                          <a:cxn ang="0">
                            <a:pos x="0" y="48"/>
                          </a:cxn>
                        </a:cxnLst>
                        <a:rect l="0" t="0" r="r" b="b"/>
                        <a:pathLst>
                          <a:path w="47" h="48">
                            <a:moveTo>
                              <a:pt x="47" y="0"/>
                            </a:moveTo>
                            <a:lnTo>
                              <a:pt x="15" y="18"/>
                            </a:lnTo>
                            <a:lnTo>
                              <a:pt x="3" y="35"/>
                            </a:lnTo>
                            <a:lnTo>
                              <a:pt x="0" y="48"/>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grpSp>
              </p:grpSp>
            </p:grpSp>
          </p:grpSp>
        </p:grpSp>
        <p:grpSp>
          <p:nvGrpSpPr>
            <p:cNvPr id="560" name="Group 212"/>
            <p:cNvGrpSpPr>
              <a:grpSpLocks/>
            </p:cNvGrpSpPr>
            <p:nvPr/>
          </p:nvGrpSpPr>
          <p:grpSpPr bwMode="auto">
            <a:xfrm>
              <a:off x="4486" y="2647"/>
              <a:ext cx="863" cy="569"/>
              <a:chOff x="3280" y="2647"/>
              <a:chExt cx="863" cy="569"/>
            </a:xfrm>
          </p:grpSpPr>
          <p:grpSp>
            <p:nvGrpSpPr>
              <p:cNvPr id="572" name="Group 213"/>
              <p:cNvGrpSpPr>
                <a:grpSpLocks/>
              </p:cNvGrpSpPr>
              <p:nvPr/>
            </p:nvGrpSpPr>
            <p:grpSpPr bwMode="auto">
              <a:xfrm>
                <a:off x="3280" y="2865"/>
                <a:ext cx="863" cy="351"/>
                <a:chOff x="3253" y="2867"/>
                <a:chExt cx="936" cy="351"/>
              </a:xfrm>
            </p:grpSpPr>
            <p:sp>
              <p:nvSpPr>
                <p:cNvPr id="637" name="Freeform 214"/>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638" name="Freeform 215"/>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639" name="Freeform 216"/>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73" name="Group 217"/>
              <p:cNvGrpSpPr>
                <a:grpSpLocks/>
              </p:cNvGrpSpPr>
              <p:nvPr/>
            </p:nvGrpSpPr>
            <p:grpSpPr bwMode="auto">
              <a:xfrm>
                <a:off x="3338" y="2915"/>
                <a:ext cx="494" cy="217"/>
                <a:chOff x="1049" y="1977"/>
                <a:chExt cx="1136" cy="495"/>
              </a:xfrm>
            </p:grpSpPr>
            <p:grpSp>
              <p:nvGrpSpPr>
                <p:cNvPr id="602" name="Group 218"/>
                <p:cNvGrpSpPr>
                  <a:grpSpLocks/>
                </p:cNvGrpSpPr>
                <p:nvPr/>
              </p:nvGrpSpPr>
              <p:grpSpPr bwMode="auto">
                <a:xfrm>
                  <a:off x="1477" y="1977"/>
                  <a:ext cx="708" cy="274"/>
                  <a:chOff x="1477" y="1977"/>
                  <a:chExt cx="708" cy="274"/>
                </a:xfrm>
              </p:grpSpPr>
              <p:grpSp>
                <p:nvGrpSpPr>
                  <p:cNvPr id="613" name="Group 219"/>
                  <p:cNvGrpSpPr>
                    <a:grpSpLocks/>
                  </p:cNvGrpSpPr>
                  <p:nvPr/>
                </p:nvGrpSpPr>
                <p:grpSpPr bwMode="auto">
                  <a:xfrm>
                    <a:off x="1477" y="1977"/>
                    <a:ext cx="708" cy="274"/>
                    <a:chOff x="1477" y="1977"/>
                    <a:chExt cx="708" cy="274"/>
                  </a:xfrm>
                </p:grpSpPr>
                <p:sp>
                  <p:nvSpPr>
                    <p:cNvPr id="634" name="Freeform 220"/>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35" name="Freeform 221"/>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36" name="Freeform 222"/>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14" name="Group 223"/>
                  <p:cNvGrpSpPr>
                    <a:grpSpLocks/>
                  </p:cNvGrpSpPr>
                  <p:nvPr/>
                </p:nvGrpSpPr>
                <p:grpSpPr bwMode="auto">
                  <a:xfrm>
                    <a:off x="1557" y="2046"/>
                    <a:ext cx="307" cy="109"/>
                    <a:chOff x="1557" y="2046"/>
                    <a:chExt cx="307" cy="109"/>
                  </a:xfrm>
                </p:grpSpPr>
                <p:sp>
                  <p:nvSpPr>
                    <p:cNvPr id="625" name="Freeform 224"/>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626" name="Group 225"/>
                    <p:cNvGrpSpPr>
                      <a:grpSpLocks/>
                    </p:cNvGrpSpPr>
                    <p:nvPr/>
                  </p:nvGrpSpPr>
                  <p:grpSpPr bwMode="auto">
                    <a:xfrm>
                      <a:off x="1614" y="2056"/>
                      <a:ext cx="220" cy="88"/>
                      <a:chOff x="1614" y="2056"/>
                      <a:chExt cx="220" cy="88"/>
                    </a:xfrm>
                  </p:grpSpPr>
                  <p:sp>
                    <p:nvSpPr>
                      <p:cNvPr id="627" name="Line 226"/>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628" name="Line 227"/>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629" name="Line 228"/>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630" name="Line 229"/>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631" name="Line 230"/>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632" name="Line 231"/>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633" name="Line 232"/>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615" name="Group 233"/>
                  <p:cNvGrpSpPr>
                    <a:grpSpLocks/>
                  </p:cNvGrpSpPr>
                  <p:nvPr/>
                </p:nvGrpSpPr>
                <p:grpSpPr bwMode="auto">
                  <a:xfrm>
                    <a:off x="1830" y="1991"/>
                    <a:ext cx="313" cy="105"/>
                    <a:chOff x="1830" y="1991"/>
                    <a:chExt cx="313" cy="105"/>
                  </a:xfrm>
                </p:grpSpPr>
                <p:sp>
                  <p:nvSpPr>
                    <p:cNvPr id="616" name="Freeform 234"/>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17" name="Line 235"/>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618" name="Line 236"/>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619" name="Line 237"/>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620" name="Line 238"/>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621" name="Line 239"/>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622" name="Line 240"/>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623" name="Line 241"/>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624" name="Line 242"/>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603" name="Group 243"/>
                <p:cNvGrpSpPr>
                  <a:grpSpLocks/>
                </p:cNvGrpSpPr>
                <p:nvPr/>
              </p:nvGrpSpPr>
              <p:grpSpPr bwMode="auto">
                <a:xfrm>
                  <a:off x="1049" y="2118"/>
                  <a:ext cx="973" cy="354"/>
                  <a:chOff x="1049" y="2118"/>
                  <a:chExt cx="973" cy="354"/>
                </a:xfrm>
              </p:grpSpPr>
              <p:sp>
                <p:nvSpPr>
                  <p:cNvPr id="604" name="Freeform 244"/>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05" name="Freeform 245"/>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606" name="Group 246"/>
                  <p:cNvGrpSpPr>
                    <a:grpSpLocks/>
                  </p:cNvGrpSpPr>
                  <p:nvPr/>
                </p:nvGrpSpPr>
                <p:grpSpPr bwMode="auto">
                  <a:xfrm>
                    <a:off x="1190" y="2118"/>
                    <a:ext cx="266" cy="177"/>
                    <a:chOff x="1190" y="2118"/>
                    <a:chExt cx="266" cy="177"/>
                  </a:xfrm>
                </p:grpSpPr>
                <p:sp>
                  <p:nvSpPr>
                    <p:cNvPr id="608" name="Freeform 247"/>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09" name="Freeform 248"/>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10" name="Freeform 249"/>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11" name="Freeform 250"/>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12" name="Freeform 251"/>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607" name="Freeform 252"/>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574" name="Group 253"/>
              <p:cNvGrpSpPr>
                <a:grpSpLocks/>
              </p:cNvGrpSpPr>
              <p:nvPr/>
            </p:nvGrpSpPr>
            <p:grpSpPr bwMode="auto">
              <a:xfrm>
                <a:off x="3726" y="2647"/>
                <a:ext cx="385" cy="445"/>
                <a:chOff x="1763" y="872"/>
                <a:chExt cx="884" cy="1025"/>
              </a:xfrm>
            </p:grpSpPr>
            <p:grpSp>
              <p:nvGrpSpPr>
                <p:cNvPr id="575" name="Group 254"/>
                <p:cNvGrpSpPr>
                  <a:grpSpLocks/>
                </p:cNvGrpSpPr>
                <p:nvPr/>
              </p:nvGrpSpPr>
              <p:grpSpPr bwMode="auto">
                <a:xfrm>
                  <a:off x="1887" y="1609"/>
                  <a:ext cx="716" cy="288"/>
                  <a:chOff x="2067" y="2118"/>
                  <a:chExt cx="716" cy="288"/>
                </a:xfrm>
              </p:grpSpPr>
              <p:sp>
                <p:nvSpPr>
                  <p:cNvPr id="599" name="Freeform 255"/>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00" name="Freeform 256"/>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01" name="Freeform 257"/>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576" name="Freeform 258"/>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577" name="Group 259"/>
                <p:cNvGrpSpPr>
                  <a:grpSpLocks/>
                </p:cNvGrpSpPr>
                <p:nvPr/>
              </p:nvGrpSpPr>
              <p:grpSpPr bwMode="auto">
                <a:xfrm>
                  <a:off x="1763" y="872"/>
                  <a:ext cx="795" cy="851"/>
                  <a:chOff x="1943" y="1381"/>
                  <a:chExt cx="795" cy="851"/>
                </a:xfrm>
              </p:grpSpPr>
              <p:sp>
                <p:nvSpPr>
                  <p:cNvPr id="596" name="Freeform 260"/>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97" name="Freeform 261"/>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98" name="Freeform 262"/>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78" name="Group 263"/>
                <p:cNvGrpSpPr>
                  <a:grpSpLocks/>
                </p:cNvGrpSpPr>
                <p:nvPr/>
              </p:nvGrpSpPr>
              <p:grpSpPr bwMode="auto">
                <a:xfrm>
                  <a:off x="1983" y="1056"/>
                  <a:ext cx="664" cy="222"/>
                  <a:chOff x="2163" y="1565"/>
                  <a:chExt cx="664" cy="222"/>
                </a:xfrm>
              </p:grpSpPr>
              <p:sp>
                <p:nvSpPr>
                  <p:cNvPr id="591" name="Freeform 264"/>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92" name="Freeform 265"/>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93" name="Freeform 266"/>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94" name="Freeform 267"/>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95" name="Freeform 268"/>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79" name="Group 269"/>
                <p:cNvGrpSpPr>
                  <a:grpSpLocks/>
                </p:cNvGrpSpPr>
                <p:nvPr/>
              </p:nvGrpSpPr>
              <p:grpSpPr bwMode="auto">
                <a:xfrm>
                  <a:off x="1983" y="1145"/>
                  <a:ext cx="178" cy="597"/>
                  <a:chOff x="2163" y="1654"/>
                  <a:chExt cx="178" cy="597"/>
                </a:xfrm>
              </p:grpSpPr>
              <p:sp>
                <p:nvSpPr>
                  <p:cNvPr id="586" name="Freeform 270"/>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587" name="Freeform 271"/>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88" name="Freeform 272"/>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89" name="Freeform 273"/>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90" name="Freeform 274"/>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580" name="Freeform 275"/>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81" name="Freeform 276"/>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582" name="Freeform 277"/>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83" name="Freeform 278"/>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84" name="Line 279"/>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585" name="Line 280"/>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sp>
          <p:nvSpPr>
            <p:cNvPr id="561" name="Freeform 281"/>
            <p:cNvSpPr>
              <a:spLocks/>
            </p:cNvSpPr>
            <p:nvPr/>
          </p:nvSpPr>
          <p:spPr bwMode="auto">
            <a:xfrm>
              <a:off x="4591" y="2893"/>
              <a:ext cx="33" cy="64"/>
            </a:xfrm>
            <a:custGeom>
              <a:avLst/>
              <a:gdLst/>
              <a:ahLst/>
              <a:cxnLst>
                <a:cxn ang="0">
                  <a:pos x="10" y="182"/>
                </a:cxn>
                <a:cxn ang="0">
                  <a:pos x="38" y="166"/>
                </a:cxn>
                <a:cxn ang="0">
                  <a:pos x="70" y="136"/>
                </a:cxn>
                <a:cxn ang="0">
                  <a:pos x="94" y="38"/>
                </a:cxn>
                <a:cxn ang="0">
                  <a:pos x="92" y="0"/>
                </a:cxn>
                <a:cxn ang="0">
                  <a:pos x="56" y="10"/>
                </a:cxn>
                <a:cxn ang="0">
                  <a:pos x="28" y="40"/>
                </a:cxn>
                <a:cxn ang="0">
                  <a:pos x="2" y="90"/>
                </a:cxn>
                <a:cxn ang="0">
                  <a:pos x="0" y="140"/>
                </a:cxn>
                <a:cxn ang="0">
                  <a:pos x="0" y="172"/>
                </a:cxn>
              </a:cxnLst>
              <a:rect l="0" t="0" r="r" b="b"/>
              <a:pathLst>
                <a:path w="94" h="182">
                  <a:moveTo>
                    <a:pt x="10" y="182"/>
                  </a:moveTo>
                  <a:lnTo>
                    <a:pt x="38" y="166"/>
                  </a:lnTo>
                  <a:lnTo>
                    <a:pt x="70" y="136"/>
                  </a:lnTo>
                  <a:lnTo>
                    <a:pt x="94" y="38"/>
                  </a:lnTo>
                  <a:lnTo>
                    <a:pt x="92" y="0"/>
                  </a:lnTo>
                  <a:lnTo>
                    <a:pt x="56" y="10"/>
                  </a:lnTo>
                  <a:lnTo>
                    <a:pt x="28" y="40"/>
                  </a:lnTo>
                  <a:lnTo>
                    <a:pt x="2" y="90"/>
                  </a:lnTo>
                  <a:lnTo>
                    <a:pt x="0" y="140"/>
                  </a:lnTo>
                  <a:lnTo>
                    <a:pt x="0" y="172"/>
                  </a:lnTo>
                </a:path>
              </a:pathLst>
            </a:custGeom>
            <a:solidFill>
              <a:srgbClr val="0076A0"/>
            </a:solidFill>
            <a:ln w="6350" cap="rnd" cmpd="sng">
              <a:solidFill>
                <a:srgbClr val="000000"/>
              </a:solidFill>
              <a:prstDash val="solid"/>
              <a:round/>
              <a:headEnd type="none" w="med" len="med"/>
              <a:tailEnd type="none" w="med" len="med"/>
            </a:ln>
            <a:effectLst/>
          </p:spPr>
          <p:txBody>
            <a:bodyPr/>
            <a:lstStyle/>
            <a:p>
              <a:endParaRPr lang="ru-RU"/>
            </a:p>
          </p:txBody>
        </p:sp>
        <p:grpSp>
          <p:nvGrpSpPr>
            <p:cNvPr id="562" name="Group 282"/>
            <p:cNvGrpSpPr>
              <a:grpSpLocks/>
            </p:cNvGrpSpPr>
            <p:nvPr/>
          </p:nvGrpSpPr>
          <p:grpSpPr bwMode="auto">
            <a:xfrm rot="417199">
              <a:off x="4567" y="2874"/>
              <a:ext cx="173" cy="125"/>
              <a:chOff x="2437" y="2584"/>
              <a:chExt cx="483" cy="376"/>
            </a:xfrm>
          </p:grpSpPr>
          <p:sp>
            <p:nvSpPr>
              <p:cNvPr id="567" name="Freeform 283"/>
              <p:cNvSpPr>
                <a:spLocks/>
              </p:cNvSpPr>
              <p:nvPr/>
            </p:nvSpPr>
            <p:spPr bwMode="auto">
              <a:xfrm>
                <a:off x="2863" y="2766"/>
                <a:ext cx="42" cy="42"/>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568" name="Freeform 284"/>
              <p:cNvSpPr>
                <a:spLocks/>
              </p:cNvSpPr>
              <p:nvPr/>
            </p:nvSpPr>
            <p:spPr bwMode="auto">
              <a:xfrm>
                <a:off x="2437" y="2584"/>
                <a:ext cx="483" cy="376"/>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569" name="Freeform 285"/>
              <p:cNvSpPr>
                <a:spLocks/>
              </p:cNvSpPr>
              <p:nvPr/>
            </p:nvSpPr>
            <p:spPr bwMode="auto">
              <a:xfrm>
                <a:off x="2762" y="2808"/>
                <a:ext cx="20" cy="40"/>
              </a:xfrm>
              <a:custGeom>
                <a:avLst/>
                <a:gdLst/>
                <a:ahLst/>
                <a:cxnLst>
                  <a:cxn ang="0">
                    <a:pos x="22" y="44"/>
                  </a:cxn>
                  <a:cxn ang="0">
                    <a:pos x="0" y="0"/>
                  </a:cxn>
                </a:cxnLst>
                <a:rect l="0" t="0" r="r" b="b"/>
                <a:pathLst>
                  <a:path w="23" h="45">
                    <a:moveTo>
                      <a:pt x="22" y="44"/>
                    </a:moveTo>
                    <a:lnTo>
                      <a:pt x="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70" name="Line 286"/>
              <p:cNvSpPr>
                <a:spLocks noChangeShapeType="1"/>
              </p:cNvSpPr>
              <p:nvPr/>
            </p:nvSpPr>
            <p:spPr bwMode="auto">
              <a:xfrm flipH="1" flipV="1">
                <a:off x="2799" y="2797"/>
                <a:ext cx="27" cy="51"/>
              </a:xfrm>
              <a:prstGeom prst="line">
                <a:avLst/>
              </a:prstGeom>
              <a:noFill/>
              <a:ln w="6350">
                <a:solidFill>
                  <a:srgbClr val="000000"/>
                </a:solidFill>
                <a:round/>
                <a:headEnd/>
                <a:tailEnd/>
              </a:ln>
              <a:effectLst/>
            </p:spPr>
            <p:txBody>
              <a:bodyPr wrap="none" anchor="ctr"/>
              <a:lstStyle/>
              <a:p>
                <a:endParaRPr lang="ru-RU"/>
              </a:p>
            </p:txBody>
          </p:sp>
          <p:sp>
            <p:nvSpPr>
              <p:cNvPr id="571" name="Line 287"/>
              <p:cNvSpPr>
                <a:spLocks noChangeShapeType="1"/>
              </p:cNvSpPr>
              <p:nvPr/>
            </p:nvSpPr>
            <p:spPr bwMode="auto">
              <a:xfrm flipH="1" flipV="1">
                <a:off x="2837" y="2804"/>
                <a:ext cx="28" cy="50"/>
              </a:xfrm>
              <a:prstGeom prst="line">
                <a:avLst/>
              </a:prstGeom>
              <a:noFill/>
              <a:ln w="6350">
                <a:solidFill>
                  <a:srgbClr val="000000"/>
                </a:solidFill>
                <a:round/>
                <a:headEnd/>
                <a:tailEnd/>
              </a:ln>
              <a:effectLst/>
            </p:spPr>
            <p:txBody>
              <a:bodyPr wrap="none" anchor="ctr"/>
              <a:lstStyle/>
              <a:p>
                <a:endParaRPr lang="ru-RU"/>
              </a:p>
            </p:txBody>
          </p:sp>
        </p:grpSp>
        <p:sp>
          <p:nvSpPr>
            <p:cNvPr id="563" name="Freeform 288"/>
            <p:cNvSpPr>
              <a:spLocks/>
            </p:cNvSpPr>
            <p:nvPr/>
          </p:nvSpPr>
          <p:spPr bwMode="auto">
            <a:xfrm>
              <a:off x="4570" y="2879"/>
              <a:ext cx="53" cy="77"/>
            </a:xfrm>
            <a:custGeom>
              <a:avLst/>
              <a:gdLst/>
              <a:ahLst/>
              <a:cxnLst>
                <a:cxn ang="0">
                  <a:pos x="148" y="34"/>
                </a:cxn>
                <a:cxn ang="0">
                  <a:pos x="100" y="0"/>
                </a:cxn>
                <a:cxn ang="0">
                  <a:pos x="48" y="28"/>
                </a:cxn>
                <a:cxn ang="0">
                  <a:pos x="16" y="76"/>
                </a:cxn>
                <a:cxn ang="0">
                  <a:pos x="0" y="136"/>
                </a:cxn>
                <a:cxn ang="0">
                  <a:pos x="8" y="186"/>
                </a:cxn>
                <a:cxn ang="0">
                  <a:pos x="66" y="218"/>
                </a:cxn>
                <a:cxn ang="0">
                  <a:pos x="58" y="176"/>
                </a:cxn>
                <a:cxn ang="0">
                  <a:pos x="66" y="120"/>
                </a:cxn>
                <a:cxn ang="0">
                  <a:pos x="102" y="76"/>
                </a:cxn>
                <a:cxn ang="0">
                  <a:pos x="128" y="52"/>
                </a:cxn>
                <a:cxn ang="0">
                  <a:pos x="148" y="34"/>
                </a:cxn>
              </a:cxnLst>
              <a:rect l="0" t="0" r="r" b="b"/>
              <a:pathLst>
                <a:path w="148" h="218">
                  <a:moveTo>
                    <a:pt x="148" y="34"/>
                  </a:moveTo>
                  <a:lnTo>
                    <a:pt x="100" y="0"/>
                  </a:lnTo>
                  <a:lnTo>
                    <a:pt x="48" y="28"/>
                  </a:lnTo>
                  <a:lnTo>
                    <a:pt x="16" y="76"/>
                  </a:lnTo>
                  <a:lnTo>
                    <a:pt x="0" y="136"/>
                  </a:lnTo>
                  <a:lnTo>
                    <a:pt x="8" y="186"/>
                  </a:lnTo>
                  <a:lnTo>
                    <a:pt x="66" y="218"/>
                  </a:lnTo>
                  <a:lnTo>
                    <a:pt x="58" y="176"/>
                  </a:lnTo>
                  <a:lnTo>
                    <a:pt x="66" y="120"/>
                  </a:lnTo>
                  <a:lnTo>
                    <a:pt x="102" y="76"/>
                  </a:lnTo>
                  <a:lnTo>
                    <a:pt x="128" y="52"/>
                  </a:lnTo>
                  <a:lnTo>
                    <a:pt x="148" y="34"/>
                  </a:lnTo>
                  <a:close/>
                </a:path>
              </a:pathLst>
            </a:custGeom>
            <a:solidFill>
              <a:srgbClr val="0099CC"/>
            </a:solidFill>
            <a:ln w="6350" cap="flat" cmpd="sng">
              <a:solidFill>
                <a:srgbClr val="000000"/>
              </a:solidFill>
              <a:prstDash val="solid"/>
              <a:round/>
              <a:headEnd/>
              <a:tailEnd/>
            </a:ln>
            <a:effectLst/>
          </p:spPr>
          <p:txBody>
            <a:bodyPr wrap="none" anchor="ctr"/>
            <a:lstStyle/>
            <a:p>
              <a:endParaRPr lang="ru-RU"/>
            </a:p>
          </p:txBody>
        </p:sp>
        <p:grpSp>
          <p:nvGrpSpPr>
            <p:cNvPr id="564" name="Group 289"/>
            <p:cNvGrpSpPr>
              <a:grpSpLocks/>
            </p:cNvGrpSpPr>
            <p:nvPr/>
          </p:nvGrpSpPr>
          <p:grpSpPr bwMode="auto">
            <a:xfrm>
              <a:off x="4501" y="2644"/>
              <a:ext cx="119" cy="309"/>
              <a:chOff x="3271" y="2613"/>
              <a:chExt cx="129" cy="335"/>
            </a:xfrm>
          </p:grpSpPr>
          <p:sp>
            <p:nvSpPr>
              <p:cNvPr id="565" name="Freeform 290"/>
              <p:cNvSpPr>
                <a:spLocks/>
              </p:cNvSpPr>
              <p:nvPr/>
            </p:nvSpPr>
            <p:spPr bwMode="auto">
              <a:xfrm>
                <a:off x="3271" y="2628"/>
                <a:ext cx="129" cy="320"/>
              </a:xfrm>
              <a:custGeom>
                <a:avLst/>
                <a:gdLst/>
                <a:ahLst/>
                <a:cxnLst>
                  <a:cxn ang="0">
                    <a:pos x="111" y="146"/>
                  </a:cxn>
                  <a:cxn ang="0">
                    <a:pos x="83" y="210"/>
                  </a:cxn>
                  <a:cxn ang="0">
                    <a:pos x="92" y="220"/>
                  </a:cxn>
                  <a:cxn ang="0">
                    <a:pos x="92" y="229"/>
                  </a:cxn>
                  <a:cxn ang="0">
                    <a:pos x="129" y="256"/>
                  </a:cxn>
                  <a:cxn ang="0">
                    <a:pos x="119" y="259"/>
                  </a:cxn>
                  <a:cxn ang="0">
                    <a:pos x="108" y="271"/>
                  </a:cxn>
                  <a:cxn ang="0">
                    <a:pos x="99" y="288"/>
                  </a:cxn>
                  <a:cxn ang="0">
                    <a:pos x="98" y="309"/>
                  </a:cxn>
                  <a:cxn ang="0">
                    <a:pos x="102" y="320"/>
                  </a:cxn>
                  <a:cxn ang="0">
                    <a:pos x="0" y="247"/>
                  </a:cxn>
                  <a:cxn ang="0">
                    <a:pos x="0" y="229"/>
                  </a:cxn>
                  <a:cxn ang="0">
                    <a:pos x="0" y="210"/>
                  </a:cxn>
                  <a:cxn ang="0">
                    <a:pos x="27" y="119"/>
                  </a:cxn>
                  <a:cxn ang="0">
                    <a:pos x="27" y="91"/>
                  </a:cxn>
                  <a:cxn ang="0">
                    <a:pos x="37" y="82"/>
                  </a:cxn>
                  <a:cxn ang="0">
                    <a:pos x="37" y="64"/>
                  </a:cxn>
                  <a:cxn ang="0">
                    <a:pos x="46" y="27"/>
                  </a:cxn>
                  <a:cxn ang="0">
                    <a:pos x="46" y="9"/>
                  </a:cxn>
                  <a:cxn ang="0">
                    <a:pos x="65" y="0"/>
                  </a:cxn>
                  <a:cxn ang="0">
                    <a:pos x="83" y="0"/>
                  </a:cxn>
                  <a:cxn ang="0">
                    <a:pos x="111" y="146"/>
                  </a:cxn>
                </a:cxnLst>
                <a:rect l="0" t="0" r="r" b="b"/>
                <a:pathLst>
                  <a:path w="129" h="320">
                    <a:moveTo>
                      <a:pt x="111" y="146"/>
                    </a:moveTo>
                    <a:lnTo>
                      <a:pt x="83" y="210"/>
                    </a:lnTo>
                    <a:lnTo>
                      <a:pt x="92" y="220"/>
                    </a:lnTo>
                    <a:lnTo>
                      <a:pt x="92" y="229"/>
                    </a:lnTo>
                    <a:lnTo>
                      <a:pt x="129" y="256"/>
                    </a:lnTo>
                    <a:lnTo>
                      <a:pt x="119" y="259"/>
                    </a:lnTo>
                    <a:lnTo>
                      <a:pt x="108" y="271"/>
                    </a:lnTo>
                    <a:lnTo>
                      <a:pt x="99" y="288"/>
                    </a:lnTo>
                    <a:lnTo>
                      <a:pt x="98" y="309"/>
                    </a:lnTo>
                    <a:lnTo>
                      <a:pt x="102" y="320"/>
                    </a:lnTo>
                    <a:lnTo>
                      <a:pt x="0" y="247"/>
                    </a:lnTo>
                    <a:lnTo>
                      <a:pt x="0" y="229"/>
                    </a:lnTo>
                    <a:lnTo>
                      <a:pt x="0" y="210"/>
                    </a:lnTo>
                    <a:lnTo>
                      <a:pt x="27" y="119"/>
                    </a:lnTo>
                    <a:lnTo>
                      <a:pt x="27" y="91"/>
                    </a:lnTo>
                    <a:lnTo>
                      <a:pt x="37" y="82"/>
                    </a:lnTo>
                    <a:lnTo>
                      <a:pt x="37" y="64"/>
                    </a:lnTo>
                    <a:lnTo>
                      <a:pt x="46" y="27"/>
                    </a:lnTo>
                    <a:lnTo>
                      <a:pt x="46" y="9"/>
                    </a:lnTo>
                    <a:lnTo>
                      <a:pt x="65" y="0"/>
                    </a:lnTo>
                    <a:lnTo>
                      <a:pt x="83" y="0"/>
                    </a:lnTo>
                    <a:lnTo>
                      <a:pt x="111" y="146"/>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566" name="Oval 291"/>
              <p:cNvSpPr>
                <a:spLocks noChangeArrowheads="1"/>
              </p:cNvSpPr>
              <p:nvPr/>
            </p:nvSpPr>
            <p:spPr bwMode="auto">
              <a:xfrm rot="-669280">
                <a:off x="3330" y="2613"/>
                <a:ext cx="59" cy="131"/>
              </a:xfrm>
              <a:prstGeom prst="ellipse">
                <a:avLst/>
              </a:prstGeom>
              <a:solidFill>
                <a:srgbClr val="0099CC"/>
              </a:solidFill>
              <a:ln w="6350" cap="rnd" algn="ctr">
                <a:noFill/>
                <a:round/>
                <a:headEnd/>
                <a:tailEnd/>
              </a:ln>
              <a:effectLst/>
            </p:spPr>
            <p:txBody>
              <a:bodyPr/>
              <a:lstStyle/>
              <a:p>
                <a:endParaRPr lang="ru-RU"/>
              </a:p>
            </p:txBody>
          </p:sp>
        </p:grpSp>
      </p:grpSp>
      <p:grpSp>
        <p:nvGrpSpPr>
          <p:cNvPr id="692" name="Group 292"/>
          <p:cNvGrpSpPr>
            <a:grpSpLocks/>
          </p:cNvGrpSpPr>
          <p:nvPr/>
        </p:nvGrpSpPr>
        <p:grpSpPr bwMode="auto">
          <a:xfrm>
            <a:off x="949325" y="1350963"/>
            <a:ext cx="928688" cy="920750"/>
            <a:chOff x="561" y="2360"/>
            <a:chExt cx="876" cy="868"/>
          </a:xfrm>
        </p:grpSpPr>
        <p:grpSp>
          <p:nvGrpSpPr>
            <p:cNvPr id="693" name="Group 293"/>
            <p:cNvGrpSpPr>
              <a:grpSpLocks/>
            </p:cNvGrpSpPr>
            <p:nvPr/>
          </p:nvGrpSpPr>
          <p:grpSpPr bwMode="auto">
            <a:xfrm>
              <a:off x="690" y="2357"/>
              <a:ext cx="391" cy="598"/>
              <a:chOff x="674" y="192"/>
              <a:chExt cx="397" cy="611"/>
            </a:xfrm>
          </p:grpSpPr>
          <p:sp>
            <p:nvSpPr>
              <p:cNvPr id="774" name="Rectangle 294"/>
              <p:cNvSpPr>
                <a:spLocks noChangeArrowheads="1"/>
              </p:cNvSpPr>
              <p:nvPr/>
            </p:nvSpPr>
            <p:spPr bwMode="auto">
              <a:xfrm>
                <a:off x="711" y="701"/>
                <a:ext cx="230" cy="102"/>
              </a:xfrm>
              <a:prstGeom prst="rect">
                <a:avLst/>
              </a:prstGeom>
              <a:solidFill>
                <a:srgbClr val="000000"/>
              </a:solidFill>
              <a:ln w="3175">
                <a:noFill/>
                <a:miter lim="800000"/>
                <a:headEnd/>
                <a:tailEnd/>
              </a:ln>
              <a:effectLst/>
            </p:spPr>
            <p:txBody>
              <a:bodyPr wrap="none" anchor="ctr"/>
              <a:lstStyle/>
              <a:p>
                <a:endParaRPr lang="ru-RU"/>
              </a:p>
            </p:txBody>
          </p:sp>
          <p:grpSp>
            <p:nvGrpSpPr>
              <p:cNvPr id="775" name="Group 295"/>
              <p:cNvGrpSpPr>
                <a:grpSpLocks/>
              </p:cNvGrpSpPr>
              <p:nvPr/>
            </p:nvGrpSpPr>
            <p:grpSpPr bwMode="auto">
              <a:xfrm>
                <a:off x="794" y="192"/>
                <a:ext cx="150" cy="250"/>
                <a:chOff x="794" y="192"/>
                <a:chExt cx="150" cy="250"/>
              </a:xfrm>
            </p:grpSpPr>
            <p:sp>
              <p:nvSpPr>
                <p:cNvPr id="788" name="Freeform 296"/>
                <p:cNvSpPr>
                  <a:spLocks/>
                </p:cNvSpPr>
                <p:nvPr/>
              </p:nvSpPr>
              <p:spPr bwMode="auto">
                <a:xfrm>
                  <a:off x="800" y="313"/>
                  <a:ext cx="105" cy="129"/>
                </a:xfrm>
                <a:custGeom>
                  <a:avLst/>
                  <a:gdLst/>
                  <a:ahLst/>
                  <a:cxnLst>
                    <a:cxn ang="0">
                      <a:pos x="30" y="0"/>
                    </a:cxn>
                    <a:cxn ang="0">
                      <a:pos x="21" y="79"/>
                    </a:cxn>
                    <a:cxn ang="0">
                      <a:pos x="8" y="155"/>
                    </a:cxn>
                    <a:cxn ang="0">
                      <a:pos x="0" y="177"/>
                    </a:cxn>
                    <a:cxn ang="0">
                      <a:pos x="80" y="262"/>
                    </a:cxn>
                    <a:cxn ang="0">
                      <a:pos x="185" y="309"/>
                    </a:cxn>
                    <a:cxn ang="0">
                      <a:pos x="251" y="270"/>
                    </a:cxn>
                    <a:cxn ang="0">
                      <a:pos x="229" y="243"/>
                    </a:cxn>
                    <a:cxn ang="0">
                      <a:pos x="229" y="177"/>
                    </a:cxn>
                    <a:cxn ang="0">
                      <a:pos x="30" y="0"/>
                    </a:cxn>
                  </a:cxnLst>
                  <a:rect l="0" t="0" r="r" b="b"/>
                  <a:pathLst>
                    <a:path w="251" h="309">
                      <a:moveTo>
                        <a:pt x="30" y="0"/>
                      </a:moveTo>
                      <a:lnTo>
                        <a:pt x="21" y="79"/>
                      </a:lnTo>
                      <a:lnTo>
                        <a:pt x="8" y="155"/>
                      </a:lnTo>
                      <a:lnTo>
                        <a:pt x="0" y="177"/>
                      </a:lnTo>
                      <a:lnTo>
                        <a:pt x="80" y="262"/>
                      </a:lnTo>
                      <a:lnTo>
                        <a:pt x="185" y="309"/>
                      </a:lnTo>
                      <a:lnTo>
                        <a:pt x="251" y="270"/>
                      </a:lnTo>
                      <a:lnTo>
                        <a:pt x="229" y="243"/>
                      </a:lnTo>
                      <a:lnTo>
                        <a:pt x="229" y="177"/>
                      </a:lnTo>
                      <a:lnTo>
                        <a:pt x="3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789" name="Freeform 297"/>
                <p:cNvSpPr>
                  <a:spLocks/>
                </p:cNvSpPr>
                <p:nvPr/>
              </p:nvSpPr>
              <p:spPr bwMode="auto">
                <a:xfrm>
                  <a:off x="794" y="239"/>
                  <a:ext cx="149" cy="165"/>
                </a:xfrm>
                <a:custGeom>
                  <a:avLst/>
                  <a:gdLst/>
                  <a:ahLst/>
                  <a:cxnLst>
                    <a:cxn ang="0">
                      <a:pos x="44" y="199"/>
                    </a:cxn>
                    <a:cxn ang="0">
                      <a:pos x="55" y="276"/>
                    </a:cxn>
                    <a:cxn ang="0">
                      <a:pos x="88" y="315"/>
                    </a:cxn>
                    <a:cxn ang="0">
                      <a:pos x="149" y="367"/>
                    </a:cxn>
                    <a:cxn ang="0">
                      <a:pos x="229" y="395"/>
                    </a:cxn>
                    <a:cxn ang="0">
                      <a:pos x="273" y="387"/>
                    </a:cxn>
                    <a:cxn ang="0">
                      <a:pos x="287" y="354"/>
                    </a:cxn>
                    <a:cxn ang="0">
                      <a:pos x="323" y="293"/>
                    </a:cxn>
                    <a:cxn ang="0">
                      <a:pos x="350" y="224"/>
                    </a:cxn>
                    <a:cxn ang="0">
                      <a:pos x="353" y="177"/>
                    </a:cxn>
                    <a:cxn ang="0">
                      <a:pos x="342" y="155"/>
                    </a:cxn>
                    <a:cxn ang="0">
                      <a:pos x="353" y="133"/>
                    </a:cxn>
                    <a:cxn ang="0">
                      <a:pos x="356" y="94"/>
                    </a:cxn>
                    <a:cxn ang="0">
                      <a:pos x="348" y="39"/>
                    </a:cxn>
                    <a:cxn ang="0">
                      <a:pos x="309" y="0"/>
                    </a:cxn>
                    <a:cxn ang="0">
                      <a:pos x="155" y="0"/>
                    </a:cxn>
                    <a:cxn ang="0">
                      <a:pos x="132" y="22"/>
                    </a:cxn>
                    <a:cxn ang="0">
                      <a:pos x="0" y="88"/>
                    </a:cxn>
                    <a:cxn ang="0">
                      <a:pos x="0" y="110"/>
                    </a:cxn>
                    <a:cxn ang="0">
                      <a:pos x="0" y="155"/>
                    </a:cxn>
                    <a:cxn ang="0">
                      <a:pos x="19" y="207"/>
                    </a:cxn>
                    <a:cxn ang="0">
                      <a:pos x="44" y="199"/>
                    </a:cxn>
                  </a:cxnLst>
                  <a:rect l="0" t="0" r="r" b="b"/>
                  <a:pathLst>
                    <a:path w="357" h="396">
                      <a:moveTo>
                        <a:pt x="44" y="199"/>
                      </a:moveTo>
                      <a:lnTo>
                        <a:pt x="55" y="276"/>
                      </a:lnTo>
                      <a:lnTo>
                        <a:pt x="88" y="315"/>
                      </a:lnTo>
                      <a:lnTo>
                        <a:pt x="149" y="367"/>
                      </a:lnTo>
                      <a:lnTo>
                        <a:pt x="229" y="395"/>
                      </a:lnTo>
                      <a:lnTo>
                        <a:pt x="273" y="387"/>
                      </a:lnTo>
                      <a:lnTo>
                        <a:pt x="287" y="354"/>
                      </a:lnTo>
                      <a:lnTo>
                        <a:pt x="323" y="293"/>
                      </a:lnTo>
                      <a:lnTo>
                        <a:pt x="350" y="224"/>
                      </a:lnTo>
                      <a:lnTo>
                        <a:pt x="353" y="177"/>
                      </a:lnTo>
                      <a:lnTo>
                        <a:pt x="342" y="155"/>
                      </a:lnTo>
                      <a:lnTo>
                        <a:pt x="353" y="133"/>
                      </a:lnTo>
                      <a:lnTo>
                        <a:pt x="356" y="94"/>
                      </a:lnTo>
                      <a:lnTo>
                        <a:pt x="348" y="39"/>
                      </a:lnTo>
                      <a:lnTo>
                        <a:pt x="309" y="0"/>
                      </a:lnTo>
                      <a:lnTo>
                        <a:pt x="155" y="0"/>
                      </a:lnTo>
                      <a:lnTo>
                        <a:pt x="132" y="22"/>
                      </a:lnTo>
                      <a:lnTo>
                        <a:pt x="0" y="88"/>
                      </a:lnTo>
                      <a:lnTo>
                        <a:pt x="0" y="110"/>
                      </a:lnTo>
                      <a:lnTo>
                        <a:pt x="0" y="155"/>
                      </a:lnTo>
                      <a:lnTo>
                        <a:pt x="19" y="207"/>
                      </a:lnTo>
                      <a:lnTo>
                        <a:pt x="44" y="199"/>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790" name="Freeform 298"/>
                <p:cNvSpPr>
                  <a:spLocks/>
                </p:cNvSpPr>
                <p:nvPr/>
              </p:nvSpPr>
              <p:spPr bwMode="auto">
                <a:xfrm>
                  <a:off x="798" y="192"/>
                  <a:ext cx="146" cy="108"/>
                </a:xfrm>
                <a:custGeom>
                  <a:avLst/>
                  <a:gdLst/>
                  <a:ahLst/>
                  <a:cxnLst>
                    <a:cxn ang="0">
                      <a:pos x="349" y="138"/>
                    </a:cxn>
                    <a:cxn ang="0">
                      <a:pos x="338" y="77"/>
                    </a:cxn>
                    <a:cxn ang="0">
                      <a:pos x="283" y="22"/>
                    </a:cxn>
                    <a:cxn ang="0">
                      <a:pos x="198" y="0"/>
                    </a:cxn>
                    <a:cxn ang="0">
                      <a:pos x="115" y="6"/>
                    </a:cxn>
                    <a:cxn ang="0">
                      <a:pos x="44" y="55"/>
                    </a:cxn>
                    <a:cxn ang="0">
                      <a:pos x="0" y="122"/>
                    </a:cxn>
                    <a:cxn ang="0">
                      <a:pos x="0" y="196"/>
                    </a:cxn>
                    <a:cxn ang="0">
                      <a:pos x="27" y="196"/>
                    </a:cxn>
                    <a:cxn ang="0">
                      <a:pos x="60" y="257"/>
                    </a:cxn>
                    <a:cxn ang="0">
                      <a:pos x="96" y="224"/>
                    </a:cxn>
                    <a:cxn ang="0">
                      <a:pos x="102" y="152"/>
                    </a:cxn>
                    <a:cxn ang="0">
                      <a:pos x="154" y="130"/>
                    </a:cxn>
                    <a:cxn ang="0">
                      <a:pos x="275" y="163"/>
                    </a:cxn>
                    <a:cxn ang="0">
                      <a:pos x="316" y="160"/>
                    </a:cxn>
                    <a:cxn ang="0">
                      <a:pos x="349" y="138"/>
                    </a:cxn>
                  </a:cxnLst>
                  <a:rect l="0" t="0" r="r" b="b"/>
                  <a:pathLst>
                    <a:path w="350" h="258">
                      <a:moveTo>
                        <a:pt x="349" y="138"/>
                      </a:moveTo>
                      <a:lnTo>
                        <a:pt x="338" y="77"/>
                      </a:lnTo>
                      <a:lnTo>
                        <a:pt x="283" y="22"/>
                      </a:lnTo>
                      <a:lnTo>
                        <a:pt x="198" y="0"/>
                      </a:lnTo>
                      <a:lnTo>
                        <a:pt x="115" y="6"/>
                      </a:lnTo>
                      <a:lnTo>
                        <a:pt x="44" y="55"/>
                      </a:lnTo>
                      <a:lnTo>
                        <a:pt x="0" y="122"/>
                      </a:lnTo>
                      <a:lnTo>
                        <a:pt x="0" y="196"/>
                      </a:lnTo>
                      <a:lnTo>
                        <a:pt x="27" y="196"/>
                      </a:lnTo>
                      <a:lnTo>
                        <a:pt x="60" y="257"/>
                      </a:lnTo>
                      <a:lnTo>
                        <a:pt x="96" y="224"/>
                      </a:lnTo>
                      <a:lnTo>
                        <a:pt x="102" y="152"/>
                      </a:lnTo>
                      <a:lnTo>
                        <a:pt x="154" y="130"/>
                      </a:lnTo>
                      <a:lnTo>
                        <a:pt x="275" y="163"/>
                      </a:lnTo>
                      <a:lnTo>
                        <a:pt x="316" y="160"/>
                      </a:lnTo>
                      <a:lnTo>
                        <a:pt x="349" y="138"/>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791" name="Freeform 299"/>
                <p:cNvSpPr>
                  <a:spLocks/>
                </p:cNvSpPr>
                <p:nvPr/>
              </p:nvSpPr>
              <p:spPr bwMode="auto">
                <a:xfrm>
                  <a:off x="858" y="291"/>
                  <a:ext cx="38" cy="7"/>
                </a:xfrm>
                <a:custGeom>
                  <a:avLst/>
                  <a:gdLst/>
                  <a:ahLst/>
                  <a:cxnLst>
                    <a:cxn ang="0">
                      <a:pos x="36" y="11"/>
                    </a:cxn>
                    <a:cxn ang="0">
                      <a:pos x="91" y="17"/>
                    </a:cxn>
                    <a:cxn ang="0">
                      <a:pos x="33" y="0"/>
                    </a:cxn>
                    <a:cxn ang="0">
                      <a:pos x="0" y="17"/>
                    </a:cxn>
                    <a:cxn ang="0">
                      <a:pos x="36" y="11"/>
                    </a:cxn>
                  </a:cxnLst>
                  <a:rect l="0" t="0" r="r" b="b"/>
                  <a:pathLst>
                    <a:path w="92" h="18">
                      <a:moveTo>
                        <a:pt x="36" y="11"/>
                      </a:moveTo>
                      <a:lnTo>
                        <a:pt x="91" y="17"/>
                      </a:lnTo>
                      <a:lnTo>
                        <a:pt x="33" y="0"/>
                      </a:lnTo>
                      <a:lnTo>
                        <a:pt x="0" y="17"/>
                      </a:lnTo>
                      <a:lnTo>
                        <a:pt x="36" y="11"/>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792" name="Freeform 300"/>
                <p:cNvSpPr>
                  <a:spLocks/>
                </p:cNvSpPr>
                <p:nvPr/>
              </p:nvSpPr>
              <p:spPr bwMode="auto">
                <a:xfrm>
                  <a:off x="914" y="294"/>
                  <a:ext cx="27" cy="6"/>
                </a:xfrm>
                <a:custGeom>
                  <a:avLst/>
                  <a:gdLst/>
                  <a:ahLst/>
                  <a:cxnLst>
                    <a:cxn ang="0">
                      <a:pos x="63" y="14"/>
                    </a:cxn>
                    <a:cxn ang="0">
                      <a:pos x="44" y="0"/>
                    </a:cxn>
                    <a:cxn ang="0">
                      <a:pos x="0" y="14"/>
                    </a:cxn>
                    <a:cxn ang="0">
                      <a:pos x="47" y="11"/>
                    </a:cxn>
                    <a:cxn ang="0">
                      <a:pos x="63" y="14"/>
                    </a:cxn>
                  </a:cxnLst>
                  <a:rect l="0" t="0" r="r" b="b"/>
                  <a:pathLst>
                    <a:path w="64" h="15">
                      <a:moveTo>
                        <a:pt x="63" y="14"/>
                      </a:moveTo>
                      <a:lnTo>
                        <a:pt x="44" y="0"/>
                      </a:lnTo>
                      <a:lnTo>
                        <a:pt x="0" y="14"/>
                      </a:lnTo>
                      <a:lnTo>
                        <a:pt x="47" y="11"/>
                      </a:lnTo>
                      <a:lnTo>
                        <a:pt x="63" y="14"/>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793" name="Freeform 301"/>
                <p:cNvSpPr>
                  <a:spLocks/>
                </p:cNvSpPr>
                <p:nvPr/>
              </p:nvSpPr>
              <p:spPr bwMode="auto">
                <a:xfrm>
                  <a:off x="898" y="298"/>
                  <a:ext cx="18" cy="51"/>
                </a:xfrm>
                <a:custGeom>
                  <a:avLst/>
                  <a:gdLst/>
                  <a:ahLst/>
                  <a:cxnLst>
                    <a:cxn ang="0">
                      <a:pos x="36" y="0"/>
                    </a:cxn>
                    <a:cxn ang="0">
                      <a:pos x="30" y="22"/>
                    </a:cxn>
                    <a:cxn ang="0">
                      <a:pos x="44" y="107"/>
                    </a:cxn>
                    <a:cxn ang="0">
                      <a:pos x="36" y="121"/>
                    </a:cxn>
                    <a:cxn ang="0">
                      <a:pos x="0" y="116"/>
                    </a:cxn>
                  </a:cxnLst>
                  <a:rect l="0" t="0" r="r" b="b"/>
                  <a:pathLst>
                    <a:path w="45" h="122">
                      <a:moveTo>
                        <a:pt x="36" y="0"/>
                      </a:moveTo>
                      <a:lnTo>
                        <a:pt x="30" y="22"/>
                      </a:lnTo>
                      <a:lnTo>
                        <a:pt x="44" y="107"/>
                      </a:lnTo>
                      <a:lnTo>
                        <a:pt x="36" y="121"/>
                      </a:lnTo>
                      <a:lnTo>
                        <a:pt x="0" y="11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794" name="Freeform 302"/>
                <p:cNvSpPr>
                  <a:spLocks/>
                </p:cNvSpPr>
                <p:nvPr/>
              </p:nvSpPr>
              <p:spPr bwMode="auto">
                <a:xfrm>
                  <a:off x="885" y="364"/>
                  <a:ext cx="32" cy="4"/>
                </a:xfrm>
                <a:custGeom>
                  <a:avLst/>
                  <a:gdLst/>
                  <a:ahLst/>
                  <a:cxnLst>
                    <a:cxn ang="0">
                      <a:pos x="76" y="2"/>
                    </a:cxn>
                    <a:cxn ang="0">
                      <a:pos x="52" y="8"/>
                    </a:cxn>
                    <a:cxn ang="0">
                      <a:pos x="0" y="0"/>
                    </a:cxn>
                  </a:cxnLst>
                  <a:rect l="0" t="0" r="r" b="b"/>
                  <a:pathLst>
                    <a:path w="77" h="9">
                      <a:moveTo>
                        <a:pt x="76" y="2"/>
                      </a:moveTo>
                      <a:lnTo>
                        <a:pt x="52" y="8"/>
                      </a:ln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795" name="Freeform 303"/>
                <p:cNvSpPr>
                  <a:spLocks/>
                </p:cNvSpPr>
                <p:nvPr/>
              </p:nvSpPr>
              <p:spPr bwMode="auto">
                <a:xfrm>
                  <a:off x="894" y="379"/>
                  <a:ext cx="11" cy="1"/>
                </a:xfrm>
                <a:custGeom>
                  <a:avLst/>
                  <a:gdLst/>
                  <a:ahLst/>
                  <a:cxnLst>
                    <a:cxn ang="0">
                      <a:pos x="0" y="0"/>
                    </a:cxn>
                    <a:cxn ang="0">
                      <a:pos x="26" y="0"/>
                    </a:cxn>
                    <a:cxn ang="0">
                      <a:pos x="24" y="2"/>
                    </a:cxn>
                  </a:cxnLst>
                  <a:rect l="0" t="0" r="r" b="b"/>
                  <a:pathLst>
                    <a:path w="27" h="3">
                      <a:moveTo>
                        <a:pt x="0" y="0"/>
                      </a:moveTo>
                      <a:lnTo>
                        <a:pt x="26" y="0"/>
                      </a:lnTo>
                      <a:lnTo>
                        <a:pt x="24" y="2"/>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796" name="Freeform 304"/>
                <p:cNvSpPr>
                  <a:spLocks/>
                </p:cNvSpPr>
                <p:nvPr/>
              </p:nvSpPr>
              <p:spPr bwMode="auto">
                <a:xfrm>
                  <a:off x="856" y="300"/>
                  <a:ext cx="37" cy="9"/>
                </a:xfrm>
                <a:custGeom>
                  <a:avLst/>
                  <a:gdLst/>
                  <a:ahLst/>
                  <a:cxnLst>
                    <a:cxn ang="0">
                      <a:pos x="86" y="18"/>
                    </a:cxn>
                    <a:cxn ang="0">
                      <a:pos x="76" y="9"/>
                    </a:cxn>
                    <a:cxn ang="0">
                      <a:pos x="52" y="1"/>
                    </a:cxn>
                    <a:cxn ang="0">
                      <a:pos x="37" y="0"/>
                    </a:cxn>
                    <a:cxn ang="0">
                      <a:pos x="22" y="6"/>
                    </a:cxn>
                    <a:cxn ang="0">
                      <a:pos x="0" y="14"/>
                    </a:cxn>
                    <a:cxn ang="0">
                      <a:pos x="36" y="11"/>
                    </a:cxn>
                    <a:cxn ang="0">
                      <a:pos x="40" y="20"/>
                    </a:cxn>
                    <a:cxn ang="0">
                      <a:pos x="56" y="20"/>
                    </a:cxn>
                    <a:cxn ang="0">
                      <a:pos x="58" y="12"/>
                    </a:cxn>
                    <a:cxn ang="0">
                      <a:pos x="86" y="18"/>
                    </a:cxn>
                  </a:cxnLst>
                  <a:rect l="0" t="0" r="r" b="b"/>
                  <a:pathLst>
                    <a:path w="87" h="21">
                      <a:moveTo>
                        <a:pt x="86" y="18"/>
                      </a:moveTo>
                      <a:lnTo>
                        <a:pt x="76" y="9"/>
                      </a:lnTo>
                      <a:lnTo>
                        <a:pt x="52" y="1"/>
                      </a:lnTo>
                      <a:lnTo>
                        <a:pt x="37" y="0"/>
                      </a:lnTo>
                      <a:lnTo>
                        <a:pt x="22" y="6"/>
                      </a:lnTo>
                      <a:lnTo>
                        <a:pt x="0" y="14"/>
                      </a:lnTo>
                      <a:lnTo>
                        <a:pt x="36" y="11"/>
                      </a:lnTo>
                      <a:lnTo>
                        <a:pt x="40" y="20"/>
                      </a:lnTo>
                      <a:lnTo>
                        <a:pt x="56" y="20"/>
                      </a:lnTo>
                      <a:lnTo>
                        <a:pt x="58" y="12"/>
                      </a:lnTo>
                      <a:lnTo>
                        <a:pt x="86" y="18"/>
                      </a:lnTo>
                    </a:path>
                  </a:pathLst>
                </a:custGeom>
                <a:solidFill>
                  <a:srgbClr val="000000"/>
                </a:solidFill>
                <a:ln w="3175" cap="rnd" cmpd="sng">
                  <a:noFill/>
                  <a:prstDash val="solid"/>
                  <a:round/>
                  <a:headEnd type="none" w="med" len="med"/>
                  <a:tailEnd type="none" w="med" len="med"/>
                </a:ln>
                <a:effectLst/>
              </p:spPr>
              <p:txBody>
                <a:bodyPr/>
                <a:lstStyle/>
                <a:p>
                  <a:endParaRPr lang="ru-RU"/>
                </a:p>
              </p:txBody>
            </p:sp>
            <p:sp>
              <p:nvSpPr>
                <p:cNvPr id="797" name="Freeform 305"/>
                <p:cNvSpPr>
                  <a:spLocks/>
                </p:cNvSpPr>
                <p:nvPr/>
              </p:nvSpPr>
              <p:spPr bwMode="auto">
                <a:xfrm>
                  <a:off x="799" y="279"/>
                  <a:ext cx="15" cy="34"/>
                </a:xfrm>
                <a:custGeom>
                  <a:avLst/>
                  <a:gdLst/>
                  <a:ahLst/>
                  <a:cxnLst>
                    <a:cxn ang="0">
                      <a:pos x="22" y="10"/>
                    </a:cxn>
                    <a:cxn ang="0">
                      <a:pos x="10" y="0"/>
                    </a:cxn>
                    <a:cxn ang="0">
                      <a:pos x="0" y="16"/>
                    </a:cxn>
                    <a:cxn ang="0">
                      <a:pos x="2" y="46"/>
                    </a:cxn>
                    <a:cxn ang="0">
                      <a:pos x="16" y="80"/>
                    </a:cxn>
                    <a:cxn ang="0">
                      <a:pos x="34" y="80"/>
                    </a:cxn>
                    <a:cxn ang="0">
                      <a:pos x="36" y="66"/>
                    </a:cxn>
                    <a:cxn ang="0">
                      <a:pos x="24" y="56"/>
                    </a:cxn>
                    <a:cxn ang="0">
                      <a:pos x="34" y="46"/>
                    </a:cxn>
                  </a:cxnLst>
                  <a:rect l="0" t="0" r="r" b="b"/>
                  <a:pathLst>
                    <a:path w="37" h="81">
                      <a:moveTo>
                        <a:pt x="22" y="10"/>
                      </a:moveTo>
                      <a:lnTo>
                        <a:pt x="10" y="0"/>
                      </a:lnTo>
                      <a:lnTo>
                        <a:pt x="0" y="16"/>
                      </a:lnTo>
                      <a:lnTo>
                        <a:pt x="2" y="46"/>
                      </a:lnTo>
                      <a:lnTo>
                        <a:pt x="16" y="80"/>
                      </a:lnTo>
                      <a:lnTo>
                        <a:pt x="34" y="80"/>
                      </a:lnTo>
                      <a:lnTo>
                        <a:pt x="36" y="66"/>
                      </a:lnTo>
                      <a:lnTo>
                        <a:pt x="24" y="56"/>
                      </a:lnTo>
                      <a:lnTo>
                        <a:pt x="34" y="4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798" name="Freeform 306"/>
                <p:cNvSpPr>
                  <a:spLocks/>
                </p:cNvSpPr>
                <p:nvPr/>
              </p:nvSpPr>
              <p:spPr bwMode="auto">
                <a:xfrm>
                  <a:off x="909" y="302"/>
                  <a:ext cx="32" cy="8"/>
                </a:xfrm>
                <a:custGeom>
                  <a:avLst/>
                  <a:gdLst/>
                  <a:ahLst/>
                  <a:cxnLst>
                    <a:cxn ang="0">
                      <a:pos x="0" y="15"/>
                    </a:cxn>
                    <a:cxn ang="0">
                      <a:pos x="10" y="7"/>
                    </a:cxn>
                    <a:cxn ang="0">
                      <a:pos x="23" y="0"/>
                    </a:cxn>
                    <a:cxn ang="0">
                      <a:pos x="39" y="0"/>
                    </a:cxn>
                    <a:cxn ang="0">
                      <a:pos x="63" y="4"/>
                    </a:cxn>
                    <a:cxn ang="0">
                      <a:pos x="76" y="12"/>
                    </a:cxn>
                    <a:cxn ang="0">
                      <a:pos x="61" y="9"/>
                    </a:cxn>
                    <a:cxn ang="0">
                      <a:pos x="45" y="8"/>
                    </a:cxn>
                    <a:cxn ang="0">
                      <a:pos x="43" y="17"/>
                    </a:cxn>
                    <a:cxn ang="0">
                      <a:pos x="27" y="18"/>
                    </a:cxn>
                    <a:cxn ang="0">
                      <a:pos x="21" y="10"/>
                    </a:cxn>
                    <a:cxn ang="0">
                      <a:pos x="0" y="15"/>
                    </a:cxn>
                  </a:cxnLst>
                  <a:rect l="0" t="0" r="r" b="b"/>
                  <a:pathLst>
                    <a:path w="77" h="19">
                      <a:moveTo>
                        <a:pt x="0" y="15"/>
                      </a:moveTo>
                      <a:lnTo>
                        <a:pt x="10" y="7"/>
                      </a:lnTo>
                      <a:lnTo>
                        <a:pt x="23" y="0"/>
                      </a:lnTo>
                      <a:lnTo>
                        <a:pt x="39" y="0"/>
                      </a:lnTo>
                      <a:lnTo>
                        <a:pt x="63" y="4"/>
                      </a:lnTo>
                      <a:lnTo>
                        <a:pt x="76" y="12"/>
                      </a:lnTo>
                      <a:lnTo>
                        <a:pt x="61" y="9"/>
                      </a:lnTo>
                      <a:lnTo>
                        <a:pt x="45" y="8"/>
                      </a:lnTo>
                      <a:lnTo>
                        <a:pt x="43" y="17"/>
                      </a:lnTo>
                      <a:lnTo>
                        <a:pt x="27" y="18"/>
                      </a:lnTo>
                      <a:lnTo>
                        <a:pt x="21" y="10"/>
                      </a:lnTo>
                      <a:lnTo>
                        <a:pt x="0" y="15"/>
                      </a:lnTo>
                    </a:path>
                  </a:pathLst>
                </a:custGeom>
                <a:solidFill>
                  <a:srgbClr val="000000"/>
                </a:solidFill>
                <a:ln w="3175" cap="rnd" cmpd="sng">
                  <a:noFill/>
                  <a:prstDash val="solid"/>
                  <a:round/>
                  <a:headEnd type="none" w="med" len="med"/>
                  <a:tailEnd type="none" w="med" len="med"/>
                </a:ln>
                <a:effectLst/>
              </p:spPr>
              <p:txBody>
                <a:bodyPr/>
                <a:lstStyle/>
                <a:p>
                  <a:endParaRPr lang="ru-RU"/>
                </a:p>
              </p:txBody>
            </p:sp>
          </p:grpSp>
          <p:grpSp>
            <p:nvGrpSpPr>
              <p:cNvPr id="776" name="Group 307"/>
              <p:cNvGrpSpPr>
                <a:grpSpLocks/>
              </p:cNvGrpSpPr>
              <p:nvPr/>
            </p:nvGrpSpPr>
            <p:grpSpPr bwMode="auto">
              <a:xfrm>
                <a:off x="957" y="507"/>
                <a:ext cx="114" cy="278"/>
                <a:chOff x="957" y="507"/>
                <a:chExt cx="114" cy="278"/>
              </a:xfrm>
            </p:grpSpPr>
            <p:sp>
              <p:nvSpPr>
                <p:cNvPr id="786" name="Freeform 308"/>
                <p:cNvSpPr>
                  <a:spLocks/>
                </p:cNvSpPr>
                <p:nvPr/>
              </p:nvSpPr>
              <p:spPr bwMode="auto">
                <a:xfrm>
                  <a:off x="987" y="507"/>
                  <a:ext cx="84" cy="278"/>
                </a:xfrm>
                <a:custGeom>
                  <a:avLst/>
                  <a:gdLst/>
                  <a:ahLst/>
                  <a:cxnLst>
                    <a:cxn ang="0">
                      <a:pos x="22" y="0"/>
                    </a:cxn>
                    <a:cxn ang="0">
                      <a:pos x="66" y="66"/>
                    </a:cxn>
                    <a:cxn ang="0">
                      <a:pos x="88" y="133"/>
                    </a:cxn>
                    <a:cxn ang="0">
                      <a:pos x="88" y="177"/>
                    </a:cxn>
                    <a:cxn ang="0">
                      <a:pos x="111" y="243"/>
                    </a:cxn>
                    <a:cxn ang="0">
                      <a:pos x="133" y="265"/>
                    </a:cxn>
                    <a:cxn ang="0">
                      <a:pos x="177" y="354"/>
                    </a:cxn>
                    <a:cxn ang="0">
                      <a:pos x="177" y="398"/>
                    </a:cxn>
                    <a:cxn ang="0">
                      <a:pos x="155" y="464"/>
                    </a:cxn>
                    <a:cxn ang="0">
                      <a:pos x="177" y="508"/>
                    </a:cxn>
                    <a:cxn ang="0">
                      <a:pos x="177" y="575"/>
                    </a:cxn>
                    <a:cxn ang="0">
                      <a:pos x="177" y="597"/>
                    </a:cxn>
                    <a:cxn ang="0">
                      <a:pos x="199" y="663"/>
                    </a:cxn>
                    <a:cxn ang="0">
                      <a:pos x="155" y="641"/>
                    </a:cxn>
                    <a:cxn ang="0">
                      <a:pos x="111" y="619"/>
                    </a:cxn>
                    <a:cxn ang="0">
                      <a:pos x="66" y="641"/>
                    </a:cxn>
                    <a:cxn ang="0">
                      <a:pos x="44" y="663"/>
                    </a:cxn>
                    <a:cxn ang="0">
                      <a:pos x="0" y="663"/>
                    </a:cxn>
                    <a:cxn ang="0">
                      <a:pos x="0" y="641"/>
                    </a:cxn>
                  </a:cxnLst>
                  <a:rect l="0" t="0" r="r" b="b"/>
                  <a:pathLst>
                    <a:path w="200" h="664">
                      <a:moveTo>
                        <a:pt x="22" y="0"/>
                      </a:moveTo>
                      <a:lnTo>
                        <a:pt x="66" y="66"/>
                      </a:lnTo>
                      <a:lnTo>
                        <a:pt x="88" y="133"/>
                      </a:lnTo>
                      <a:lnTo>
                        <a:pt x="88" y="177"/>
                      </a:lnTo>
                      <a:lnTo>
                        <a:pt x="111" y="243"/>
                      </a:lnTo>
                      <a:lnTo>
                        <a:pt x="133" y="265"/>
                      </a:lnTo>
                      <a:lnTo>
                        <a:pt x="177" y="354"/>
                      </a:lnTo>
                      <a:lnTo>
                        <a:pt x="177" y="398"/>
                      </a:lnTo>
                      <a:lnTo>
                        <a:pt x="155" y="464"/>
                      </a:lnTo>
                      <a:lnTo>
                        <a:pt x="177" y="508"/>
                      </a:lnTo>
                      <a:lnTo>
                        <a:pt x="177" y="575"/>
                      </a:lnTo>
                      <a:lnTo>
                        <a:pt x="177" y="597"/>
                      </a:lnTo>
                      <a:lnTo>
                        <a:pt x="199" y="663"/>
                      </a:lnTo>
                      <a:lnTo>
                        <a:pt x="155" y="641"/>
                      </a:lnTo>
                      <a:lnTo>
                        <a:pt x="111" y="619"/>
                      </a:lnTo>
                      <a:lnTo>
                        <a:pt x="66" y="641"/>
                      </a:lnTo>
                      <a:lnTo>
                        <a:pt x="44" y="663"/>
                      </a:lnTo>
                      <a:lnTo>
                        <a:pt x="0" y="663"/>
                      </a:lnTo>
                      <a:lnTo>
                        <a:pt x="0" y="641"/>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787" name="Freeform 309"/>
                <p:cNvSpPr>
                  <a:spLocks/>
                </p:cNvSpPr>
                <p:nvPr/>
              </p:nvSpPr>
              <p:spPr bwMode="auto">
                <a:xfrm>
                  <a:off x="957" y="600"/>
                  <a:ext cx="74" cy="175"/>
                </a:xfrm>
                <a:custGeom>
                  <a:avLst/>
                  <a:gdLst/>
                  <a:ahLst/>
                  <a:cxnLst>
                    <a:cxn ang="0">
                      <a:pos x="20" y="314"/>
                    </a:cxn>
                    <a:cxn ang="0">
                      <a:pos x="20" y="251"/>
                    </a:cxn>
                    <a:cxn ang="0">
                      <a:pos x="0" y="210"/>
                    </a:cxn>
                    <a:cxn ang="0">
                      <a:pos x="39" y="84"/>
                    </a:cxn>
                    <a:cxn ang="0">
                      <a:pos x="59" y="0"/>
                    </a:cxn>
                    <a:cxn ang="0">
                      <a:pos x="79" y="84"/>
                    </a:cxn>
                    <a:cxn ang="0">
                      <a:pos x="59" y="126"/>
                    </a:cxn>
                    <a:cxn ang="0">
                      <a:pos x="98" y="147"/>
                    </a:cxn>
                    <a:cxn ang="0">
                      <a:pos x="157" y="105"/>
                    </a:cxn>
                    <a:cxn ang="0">
                      <a:pos x="177" y="42"/>
                    </a:cxn>
                    <a:cxn ang="0">
                      <a:pos x="157" y="126"/>
                    </a:cxn>
                    <a:cxn ang="0">
                      <a:pos x="138" y="168"/>
                    </a:cxn>
                    <a:cxn ang="0">
                      <a:pos x="98" y="210"/>
                    </a:cxn>
                    <a:cxn ang="0">
                      <a:pos x="177" y="210"/>
                    </a:cxn>
                    <a:cxn ang="0">
                      <a:pos x="157" y="230"/>
                    </a:cxn>
                    <a:cxn ang="0">
                      <a:pos x="118" y="251"/>
                    </a:cxn>
                    <a:cxn ang="0">
                      <a:pos x="118" y="293"/>
                    </a:cxn>
                    <a:cxn ang="0">
                      <a:pos x="118" y="356"/>
                    </a:cxn>
                    <a:cxn ang="0">
                      <a:pos x="177" y="377"/>
                    </a:cxn>
                    <a:cxn ang="0">
                      <a:pos x="118" y="419"/>
                    </a:cxn>
                    <a:cxn ang="0">
                      <a:pos x="118" y="377"/>
                    </a:cxn>
                    <a:cxn ang="0">
                      <a:pos x="39" y="335"/>
                    </a:cxn>
                    <a:cxn ang="0">
                      <a:pos x="20" y="314"/>
                    </a:cxn>
                  </a:cxnLst>
                  <a:rect l="0" t="0" r="r" b="b"/>
                  <a:pathLst>
                    <a:path w="178" h="420">
                      <a:moveTo>
                        <a:pt x="20" y="314"/>
                      </a:moveTo>
                      <a:lnTo>
                        <a:pt x="20" y="251"/>
                      </a:lnTo>
                      <a:lnTo>
                        <a:pt x="0" y="210"/>
                      </a:lnTo>
                      <a:lnTo>
                        <a:pt x="39" y="84"/>
                      </a:lnTo>
                      <a:lnTo>
                        <a:pt x="59" y="0"/>
                      </a:lnTo>
                      <a:lnTo>
                        <a:pt x="79" y="84"/>
                      </a:lnTo>
                      <a:lnTo>
                        <a:pt x="59" y="126"/>
                      </a:lnTo>
                      <a:lnTo>
                        <a:pt x="98" y="147"/>
                      </a:lnTo>
                      <a:lnTo>
                        <a:pt x="157" y="105"/>
                      </a:lnTo>
                      <a:lnTo>
                        <a:pt x="177" y="42"/>
                      </a:lnTo>
                      <a:lnTo>
                        <a:pt x="157" y="126"/>
                      </a:lnTo>
                      <a:lnTo>
                        <a:pt x="138" y="168"/>
                      </a:lnTo>
                      <a:lnTo>
                        <a:pt x="98" y="210"/>
                      </a:lnTo>
                      <a:lnTo>
                        <a:pt x="177" y="210"/>
                      </a:lnTo>
                      <a:lnTo>
                        <a:pt x="157" y="230"/>
                      </a:lnTo>
                      <a:lnTo>
                        <a:pt x="118" y="251"/>
                      </a:lnTo>
                      <a:lnTo>
                        <a:pt x="118" y="293"/>
                      </a:lnTo>
                      <a:lnTo>
                        <a:pt x="118" y="356"/>
                      </a:lnTo>
                      <a:lnTo>
                        <a:pt x="177" y="377"/>
                      </a:lnTo>
                      <a:lnTo>
                        <a:pt x="118" y="419"/>
                      </a:lnTo>
                      <a:lnTo>
                        <a:pt x="118" y="377"/>
                      </a:lnTo>
                      <a:lnTo>
                        <a:pt x="39" y="335"/>
                      </a:lnTo>
                      <a:lnTo>
                        <a:pt x="20" y="314"/>
                      </a:lnTo>
                    </a:path>
                  </a:pathLst>
                </a:custGeom>
                <a:solidFill>
                  <a:srgbClr val="CECECE"/>
                </a:solidFill>
                <a:ln w="3175" cap="rnd" cmpd="sng">
                  <a:noFill/>
                  <a:prstDash val="solid"/>
                  <a:round/>
                  <a:headEnd type="none" w="med" len="med"/>
                  <a:tailEnd type="none" w="med" len="med"/>
                </a:ln>
                <a:effectLst/>
              </p:spPr>
              <p:txBody>
                <a:bodyPr/>
                <a:lstStyle/>
                <a:p>
                  <a:endParaRPr lang="ru-RU"/>
                </a:p>
              </p:txBody>
            </p:sp>
          </p:grpSp>
          <p:grpSp>
            <p:nvGrpSpPr>
              <p:cNvPr id="777" name="Group 310"/>
              <p:cNvGrpSpPr>
                <a:grpSpLocks/>
              </p:cNvGrpSpPr>
              <p:nvPr/>
            </p:nvGrpSpPr>
            <p:grpSpPr bwMode="auto">
              <a:xfrm>
                <a:off x="674" y="369"/>
                <a:ext cx="323" cy="388"/>
                <a:chOff x="674" y="369"/>
                <a:chExt cx="323" cy="388"/>
              </a:xfrm>
            </p:grpSpPr>
            <p:grpSp>
              <p:nvGrpSpPr>
                <p:cNvPr id="778" name="Group 311"/>
                <p:cNvGrpSpPr>
                  <a:grpSpLocks/>
                </p:cNvGrpSpPr>
                <p:nvPr/>
              </p:nvGrpSpPr>
              <p:grpSpPr bwMode="auto">
                <a:xfrm>
                  <a:off x="674" y="369"/>
                  <a:ext cx="323" cy="388"/>
                  <a:chOff x="674" y="369"/>
                  <a:chExt cx="323" cy="388"/>
                </a:xfrm>
              </p:grpSpPr>
              <p:sp>
                <p:nvSpPr>
                  <p:cNvPr id="782" name="Freeform 312"/>
                  <p:cNvSpPr>
                    <a:spLocks/>
                  </p:cNvSpPr>
                  <p:nvPr/>
                </p:nvSpPr>
                <p:spPr bwMode="auto">
                  <a:xfrm>
                    <a:off x="674" y="386"/>
                    <a:ext cx="323" cy="371"/>
                  </a:xfrm>
                  <a:custGeom>
                    <a:avLst/>
                    <a:gdLst/>
                    <a:ahLst/>
                    <a:cxnLst>
                      <a:cxn ang="0">
                        <a:pos x="496" y="133"/>
                      </a:cxn>
                      <a:cxn ang="0">
                        <a:pos x="573" y="91"/>
                      </a:cxn>
                      <a:cxn ang="0">
                        <a:pos x="750" y="224"/>
                      </a:cxn>
                      <a:cxn ang="0">
                        <a:pos x="772" y="290"/>
                      </a:cxn>
                      <a:cxn ang="0">
                        <a:pos x="750" y="423"/>
                      </a:cxn>
                      <a:cxn ang="0">
                        <a:pos x="728" y="511"/>
                      </a:cxn>
                      <a:cxn ang="0">
                        <a:pos x="684" y="622"/>
                      </a:cxn>
                      <a:cxn ang="0">
                        <a:pos x="662" y="732"/>
                      </a:cxn>
                      <a:cxn ang="0">
                        <a:pos x="684" y="776"/>
                      </a:cxn>
                      <a:cxn ang="0">
                        <a:pos x="684" y="843"/>
                      </a:cxn>
                      <a:cxn ang="0">
                        <a:pos x="640" y="887"/>
                      </a:cxn>
                      <a:cxn ang="0">
                        <a:pos x="596" y="887"/>
                      </a:cxn>
                      <a:cxn ang="0">
                        <a:pos x="507" y="865"/>
                      </a:cxn>
                      <a:cxn ang="0">
                        <a:pos x="243" y="843"/>
                      </a:cxn>
                      <a:cxn ang="0">
                        <a:pos x="132" y="843"/>
                      </a:cxn>
                      <a:cxn ang="0">
                        <a:pos x="88" y="843"/>
                      </a:cxn>
                      <a:cxn ang="0">
                        <a:pos x="44" y="799"/>
                      </a:cxn>
                      <a:cxn ang="0">
                        <a:pos x="44" y="732"/>
                      </a:cxn>
                      <a:cxn ang="0">
                        <a:pos x="0" y="644"/>
                      </a:cxn>
                      <a:cxn ang="0">
                        <a:pos x="22" y="91"/>
                      </a:cxn>
                      <a:cxn ang="0">
                        <a:pos x="88" y="69"/>
                      </a:cxn>
                      <a:cxn ang="0">
                        <a:pos x="88" y="47"/>
                      </a:cxn>
                      <a:cxn ang="0">
                        <a:pos x="132" y="47"/>
                      </a:cxn>
                      <a:cxn ang="0">
                        <a:pos x="301" y="0"/>
                      </a:cxn>
                      <a:cxn ang="0">
                        <a:pos x="380" y="88"/>
                      </a:cxn>
                      <a:cxn ang="0">
                        <a:pos x="430" y="119"/>
                      </a:cxn>
                      <a:cxn ang="0">
                        <a:pos x="496" y="133"/>
                      </a:cxn>
                    </a:cxnLst>
                    <a:rect l="0" t="0" r="r" b="b"/>
                    <a:pathLst>
                      <a:path w="773" h="888">
                        <a:moveTo>
                          <a:pt x="496" y="133"/>
                        </a:moveTo>
                        <a:lnTo>
                          <a:pt x="573" y="91"/>
                        </a:lnTo>
                        <a:lnTo>
                          <a:pt x="750" y="224"/>
                        </a:lnTo>
                        <a:lnTo>
                          <a:pt x="772" y="290"/>
                        </a:lnTo>
                        <a:lnTo>
                          <a:pt x="750" y="423"/>
                        </a:lnTo>
                        <a:lnTo>
                          <a:pt x="728" y="511"/>
                        </a:lnTo>
                        <a:lnTo>
                          <a:pt x="684" y="622"/>
                        </a:lnTo>
                        <a:lnTo>
                          <a:pt x="662" y="732"/>
                        </a:lnTo>
                        <a:lnTo>
                          <a:pt x="684" y="776"/>
                        </a:lnTo>
                        <a:lnTo>
                          <a:pt x="684" y="843"/>
                        </a:lnTo>
                        <a:lnTo>
                          <a:pt x="640" y="887"/>
                        </a:lnTo>
                        <a:lnTo>
                          <a:pt x="596" y="887"/>
                        </a:lnTo>
                        <a:lnTo>
                          <a:pt x="507" y="865"/>
                        </a:lnTo>
                        <a:lnTo>
                          <a:pt x="243" y="843"/>
                        </a:lnTo>
                        <a:lnTo>
                          <a:pt x="132" y="843"/>
                        </a:lnTo>
                        <a:lnTo>
                          <a:pt x="88" y="843"/>
                        </a:lnTo>
                        <a:lnTo>
                          <a:pt x="44" y="799"/>
                        </a:lnTo>
                        <a:lnTo>
                          <a:pt x="44" y="732"/>
                        </a:lnTo>
                        <a:lnTo>
                          <a:pt x="0" y="644"/>
                        </a:lnTo>
                        <a:lnTo>
                          <a:pt x="22" y="91"/>
                        </a:lnTo>
                        <a:lnTo>
                          <a:pt x="88" y="69"/>
                        </a:lnTo>
                        <a:lnTo>
                          <a:pt x="88" y="47"/>
                        </a:lnTo>
                        <a:lnTo>
                          <a:pt x="132" y="47"/>
                        </a:lnTo>
                        <a:lnTo>
                          <a:pt x="301" y="0"/>
                        </a:lnTo>
                        <a:lnTo>
                          <a:pt x="380" y="88"/>
                        </a:lnTo>
                        <a:lnTo>
                          <a:pt x="430" y="119"/>
                        </a:lnTo>
                        <a:lnTo>
                          <a:pt x="496" y="133"/>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783" name="Freeform 313"/>
                  <p:cNvSpPr>
                    <a:spLocks/>
                  </p:cNvSpPr>
                  <p:nvPr/>
                </p:nvSpPr>
                <p:spPr bwMode="auto">
                  <a:xfrm>
                    <a:off x="876" y="452"/>
                    <a:ext cx="38" cy="296"/>
                  </a:xfrm>
                  <a:custGeom>
                    <a:avLst/>
                    <a:gdLst/>
                    <a:ahLst/>
                    <a:cxnLst>
                      <a:cxn ang="0">
                        <a:pos x="0" y="0"/>
                      </a:cxn>
                      <a:cxn ang="0">
                        <a:pos x="0" y="66"/>
                      </a:cxn>
                      <a:cxn ang="0">
                        <a:pos x="22" y="133"/>
                      </a:cxn>
                      <a:cxn ang="0">
                        <a:pos x="45" y="221"/>
                      </a:cxn>
                      <a:cxn ang="0">
                        <a:pos x="22" y="287"/>
                      </a:cxn>
                      <a:cxn ang="0">
                        <a:pos x="22" y="376"/>
                      </a:cxn>
                      <a:cxn ang="0">
                        <a:pos x="45" y="442"/>
                      </a:cxn>
                      <a:cxn ang="0">
                        <a:pos x="45" y="508"/>
                      </a:cxn>
                      <a:cxn ang="0">
                        <a:pos x="45" y="574"/>
                      </a:cxn>
                      <a:cxn ang="0">
                        <a:pos x="89" y="641"/>
                      </a:cxn>
                      <a:cxn ang="0">
                        <a:pos x="89" y="685"/>
                      </a:cxn>
                      <a:cxn ang="0">
                        <a:pos x="45" y="707"/>
                      </a:cxn>
                    </a:cxnLst>
                    <a:rect l="0" t="0" r="r" b="b"/>
                    <a:pathLst>
                      <a:path w="90" h="708">
                        <a:moveTo>
                          <a:pt x="0" y="0"/>
                        </a:moveTo>
                        <a:lnTo>
                          <a:pt x="0" y="66"/>
                        </a:lnTo>
                        <a:lnTo>
                          <a:pt x="22" y="133"/>
                        </a:lnTo>
                        <a:lnTo>
                          <a:pt x="45" y="221"/>
                        </a:lnTo>
                        <a:lnTo>
                          <a:pt x="22" y="287"/>
                        </a:lnTo>
                        <a:lnTo>
                          <a:pt x="22" y="376"/>
                        </a:lnTo>
                        <a:lnTo>
                          <a:pt x="45" y="442"/>
                        </a:lnTo>
                        <a:lnTo>
                          <a:pt x="45" y="508"/>
                        </a:lnTo>
                        <a:lnTo>
                          <a:pt x="45" y="574"/>
                        </a:lnTo>
                        <a:lnTo>
                          <a:pt x="89" y="641"/>
                        </a:lnTo>
                        <a:lnTo>
                          <a:pt x="89"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784" name="Freeform 314"/>
                  <p:cNvSpPr>
                    <a:spLocks/>
                  </p:cNvSpPr>
                  <p:nvPr/>
                </p:nvSpPr>
                <p:spPr bwMode="auto">
                  <a:xfrm>
                    <a:off x="867" y="452"/>
                    <a:ext cx="28" cy="296"/>
                  </a:xfrm>
                  <a:custGeom>
                    <a:avLst/>
                    <a:gdLst/>
                    <a:ahLst/>
                    <a:cxnLst>
                      <a:cxn ang="0">
                        <a:pos x="0" y="0"/>
                      </a:cxn>
                      <a:cxn ang="0">
                        <a:pos x="0" y="66"/>
                      </a:cxn>
                      <a:cxn ang="0">
                        <a:pos x="0" y="133"/>
                      </a:cxn>
                      <a:cxn ang="0">
                        <a:pos x="22" y="221"/>
                      </a:cxn>
                      <a:cxn ang="0">
                        <a:pos x="22" y="287"/>
                      </a:cxn>
                      <a:cxn ang="0">
                        <a:pos x="22" y="376"/>
                      </a:cxn>
                      <a:cxn ang="0">
                        <a:pos x="22" y="442"/>
                      </a:cxn>
                      <a:cxn ang="0">
                        <a:pos x="45" y="508"/>
                      </a:cxn>
                      <a:cxn ang="0">
                        <a:pos x="45" y="574"/>
                      </a:cxn>
                      <a:cxn ang="0">
                        <a:pos x="67" y="641"/>
                      </a:cxn>
                      <a:cxn ang="0">
                        <a:pos x="67" y="685"/>
                      </a:cxn>
                      <a:cxn ang="0">
                        <a:pos x="45" y="707"/>
                      </a:cxn>
                    </a:cxnLst>
                    <a:rect l="0" t="0" r="r" b="b"/>
                    <a:pathLst>
                      <a:path w="68" h="708">
                        <a:moveTo>
                          <a:pt x="0" y="0"/>
                        </a:moveTo>
                        <a:lnTo>
                          <a:pt x="0" y="66"/>
                        </a:lnTo>
                        <a:lnTo>
                          <a:pt x="0" y="133"/>
                        </a:lnTo>
                        <a:lnTo>
                          <a:pt x="22" y="221"/>
                        </a:lnTo>
                        <a:lnTo>
                          <a:pt x="22" y="287"/>
                        </a:lnTo>
                        <a:lnTo>
                          <a:pt x="22" y="376"/>
                        </a:lnTo>
                        <a:lnTo>
                          <a:pt x="22" y="442"/>
                        </a:lnTo>
                        <a:lnTo>
                          <a:pt x="45" y="508"/>
                        </a:lnTo>
                        <a:lnTo>
                          <a:pt x="45" y="574"/>
                        </a:lnTo>
                        <a:lnTo>
                          <a:pt x="67" y="641"/>
                        </a:lnTo>
                        <a:lnTo>
                          <a:pt x="67"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785" name="Freeform 315"/>
                  <p:cNvSpPr>
                    <a:spLocks/>
                  </p:cNvSpPr>
                  <p:nvPr/>
                </p:nvSpPr>
                <p:spPr bwMode="auto">
                  <a:xfrm>
                    <a:off x="794" y="369"/>
                    <a:ext cx="120" cy="83"/>
                  </a:xfrm>
                  <a:custGeom>
                    <a:avLst/>
                    <a:gdLst/>
                    <a:ahLst/>
                    <a:cxnLst>
                      <a:cxn ang="0">
                        <a:pos x="22" y="0"/>
                      </a:cxn>
                      <a:cxn ang="0">
                        <a:pos x="22" y="0"/>
                      </a:cxn>
                      <a:cxn ang="0">
                        <a:pos x="22" y="22"/>
                      </a:cxn>
                      <a:cxn ang="0">
                        <a:pos x="88" y="110"/>
                      </a:cxn>
                      <a:cxn ang="0">
                        <a:pos x="177" y="154"/>
                      </a:cxn>
                      <a:cxn ang="0">
                        <a:pos x="221" y="154"/>
                      </a:cxn>
                      <a:cxn ang="0">
                        <a:pos x="243" y="132"/>
                      </a:cxn>
                      <a:cxn ang="0">
                        <a:pos x="265" y="110"/>
                      </a:cxn>
                      <a:cxn ang="0">
                        <a:pos x="287" y="132"/>
                      </a:cxn>
                      <a:cxn ang="0">
                        <a:pos x="243" y="176"/>
                      </a:cxn>
                      <a:cxn ang="0">
                        <a:pos x="199" y="198"/>
                      </a:cxn>
                      <a:cxn ang="0">
                        <a:pos x="132" y="176"/>
                      </a:cxn>
                      <a:cxn ang="0">
                        <a:pos x="88" y="132"/>
                      </a:cxn>
                      <a:cxn ang="0">
                        <a:pos x="22" y="66"/>
                      </a:cxn>
                      <a:cxn ang="0">
                        <a:pos x="0" y="44"/>
                      </a:cxn>
                      <a:cxn ang="0">
                        <a:pos x="0" y="0"/>
                      </a:cxn>
                      <a:cxn ang="0">
                        <a:pos x="22" y="0"/>
                      </a:cxn>
                    </a:cxnLst>
                    <a:rect l="0" t="0" r="r" b="b"/>
                    <a:pathLst>
                      <a:path w="288" h="199">
                        <a:moveTo>
                          <a:pt x="22" y="0"/>
                        </a:moveTo>
                        <a:lnTo>
                          <a:pt x="22" y="0"/>
                        </a:lnTo>
                        <a:lnTo>
                          <a:pt x="22" y="22"/>
                        </a:lnTo>
                        <a:lnTo>
                          <a:pt x="88" y="110"/>
                        </a:lnTo>
                        <a:lnTo>
                          <a:pt x="177" y="154"/>
                        </a:lnTo>
                        <a:lnTo>
                          <a:pt x="221" y="154"/>
                        </a:lnTo>
                        <a:lnTo>
                          <a:pt x="243" y="132"/>
                        </a:lnTo>
                        <a:lnTo>
                          <a:pt x="265" y="110"/>
                        </a:lnTo>
                        <a:lnTo>
                          <a:pt x="287" y="132"/>
                        </a:lnTo>
                        <a:lnTo>
                          <a:pt x="243" y="176"/>
                        </a:lnTo>
                        <a:lnTo>
                          <a:pt x="199" y="198"/>
                        </a:lnTo>
                        <a:lnTo>
                          <a:pt x="132" y="176"/>
                        </a:lnTo>
                        <a:lnTo>
                          <a:pt x="88" y="132"/>
                        </a:lnTo>
                        <a:lnTo>
                          <a:pt x="22" y="66"/>
                        </a:lnTo>
                        <a:lnTo>
                          <a:pt x="0" y="44"/>
                        </a:lnTo>
                        <a:lnTo>
                          <a:pt x="0" y="0"/>
                        </a:lnTo>
                        <a:lnTo>
                          <a:pt x="22" y="0"/>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sp>
              <p:nvSpPr>
                <p:cNvPr id="779" name="Freeform 316"/>
                <p:cNvSpPr>
                  <a:spLocks/>
                </p:cNvSpPr>
                <p:nvPr/>
              </p:nvSpPr>
              <p:spPr bwMode="auto">
                <a:xfrm>
                  <a:off x="684" y="470"/>
                  <a:ext cx="79" cy="250"/>
                </a:xfrm>
                <a:custGeom>
                  <a:avLst/>
                  <a:gdLst/>
                  <a:ahLst/>
                  <a:cxnLst>
                    <a:cxn ang="0">
                      <a:pos x="188" y="85"/>
                    </a:cxn>
                    <a:cxn ang="0">
                      <a:pos x="168" y="213"/>
                    </a:cxn>
                    <a:cxn ang="0">
                      <a:pos x="148" y="277"/>
                    </a:cxn>
                    <a:cxn ang="0">
                      <a:pos x="168" y="319"/>
                    </a:cxn>
                    <a:cxn ang="0">
                      <a:pos x="148" y="383"/>
                    </a:cxn>
                    <a:cxn ang="0">
                      <a:pos x="109" y="383"/>
                    </a:cxn>
                    <a:cxn ang="0">
                      <a:pos x="109" y="426"/>
                    </a:cxn>
                    <a:cxn ang="0">
                      <a:pos x="148" y="447"/>
                    </a:cxn>
                    <a:cxn ang="0">
                      <a:pos x="148" y="532"/>
                    </a:cxn>
                    <a:cxn ang="0">
                      <a:pos x="168" y="596"/>
                    </a:cxn>
                    <a:cxn ang="0">
                      <a:pos x="109" y="575"/>
                    </a:cxn>
                    <a:cxn ang="0">
                      <a:pos x="69" y="596"/>
                    </a:cxn>
                    <a:cxn ang="0">
                      <a:pos x="49" y="553"/>
                    </a:cxn>
                    <a:cxn ang="0">
                      <a:pos x="30" y="490"/>
                    </a:cxn>
                    <a:cxn ang="0">
                      <a:pos x="0" y="439"/>
                    </a:cxn>
                    <a:cxn ang="0">
                      <a:pos x="0" y="349"/>
                    </a:cxn>
                    <a:cxn ang="0">
                      <a:pos x="64" y="266"/>
                    </a:cxn>
                    <a:cxn ang="0">
                      <a:pos x="84" y="176"/>
                    </a:cxn>
                    <a:cxn ang="0">
                      <a:pos x="148" y="0"/>
                    </a:cxn>
                    <a:cxn ang="0">
                      <a:pos x="188" y="85"/>
                    </a:cxn>
                  </a:cxnLst>
                  <a:rect l="0" t="0" r="r" b="b"/>
                  <a:pathLst>
                    <a:path w="189" h="597">
                      <a:moveTo>
                        <a:pt x="188" y="85"/>
                      </a:moveTo>
                      <a:lnTo>
                        <a:pt x="168" y="213"/>
                      </a:lnTo>
                      <a:lnTo>
                        <a:pt x="148" y="277"/>
                      </a:lnTo>
                      <a:lnTo>
                        <a:pt x="168" y="319"/>
                      </a:lnTo>
                      <a:lnTo>
                        <a:pt x="148" y="383"/>
                      </a:lnTo>
                      <a:lnTo>
                        <a:pt x="109" y="383"/>
                      </a:lnTo>
                      <a:lnTo>
                        <a:pt x="109" y="426"/>
                      </a:lnTo>
                      <a:lnTo>
                        <a:pt x="148" y="447"/>
                      </a:lnTo>
                      <a:lnTo>
                        <a:pt x="148" y="532"/>
                      </a:lnTo>
                      <a:lnTo>
                        <a:pt x="168" y="596"/>
                      </a:lnTo>
                      <a:lnTo>
                        <a:pt x="109" y="575"/>
                      </a:lnTo>
                      <a:lnTo>
                        <a:pt x="69" y="596"/>
                      </a:lnTo>
                      <a:lnTo>
                        <a:pt x="49" y="553"/>
                      </a:lnTo>
                      <a:lnTo>
                        <a:pt x="30" y="490"/>
                      </a:lnTo>
                      <a:lnTo>
                        <a:pt x="0" y="439"/>
                      </a:lnTo>
                      <a:lnTo>
                        <a:pt x="0" y="349"/>
                      </a:lnTo>
                      <a:lnTo>
                        <a:pt x="64" y="266"/>
                      </a:lnTo>
                      <a:lnTo>
                        <a:pt x="84" y="176"/>
                      </a:lnTo>
                      <a:lnTo>
                        <a:pt x="148" y="0"/>
                      </a:lnTo>
                      <a:lnTo>
                        <a:pt x="188" y="85"/>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780" name="Freeform 317"/>
                <p:cNvSpPr>
                  <a:spLocks/>
                </p:cNvSpPr>
                <p:nvPr/>
              </p:nvSpPr>
              <p:spPr bwMode="auto">
                <a:xfrm>
                  <a:off x="775" y="729"/>
                  <a:ext cx="148" cy="10"/>
                </a:xfrm>
                <a:custGeom>
                  <a:avLst/>
                  <a:gdLst/>
                  <a:ahLst/>
                  <a:cxnLst>
                    <a:cxn ang="0">
                      <a:pos x="332" y="22"/>
                    </a:cxn>
                    <a:cxn ang="0">
                      <a:pos x="353" y="11"/>
                    </a:cxn>
                    <a:cxn ang="0">
                      <a:pos x="270" y="0"/>
                    </a:cxn>
                    <a:cxn ang="0">
                      <a:pos x="125" y="0"/>
                    </a:cxn>
                    <a:cxn ang="0">
                      <a:pos x="0" y="11"/>
                    </a:cxn>
                    <a:cxn ang="0">
                      <a:pos x="228" y="11"/>
                    </a:cxn>
                    <a:cxn ang="0">
                      <a:pos x="332" y="22"/>
                    </a:cxn>
                  </a:cxnLst>
                  <a:rect l="0" t="0" r="r" b="b"/>
                  <a:pathLst>
                    <a:path w="354" h="23">
                      <a:moveTo>
                        <a:pt x="332" y="22"/>
                      </a:moveTo>
                      <a:lnTo>
                        <a:pt x="353" y="11"/>
                      </a:lnTo>
                      <a:lnTo>
                        <a:pt x="270" y="0"/>
                      </a:lnTo>
                      <a:lnTo>
                        <a:pt x="125" y="0"/>
                      </a:lnTo>
                      <a:lnTo>
                        <a:pt x="0" y="11"/>
                      </a:lnTo>
                      <a:lnTo>
                        <a:pt x="228" y="11"/>
                      </a:lnTo>
                      <a:lnTo>
                        <a:pt x="332" y="22"/>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781" name="Freeform 318"/>
                <p:cNvSpPr>
                  <a:spLocks/>
                </p:cNvSpPr>
                <p:nvPr/>
              </p:nvSpPr>
              <p:spPr bwMode="auto">
                <a:xfrm>
                  <a:off x="692" y="683"/>
                  <a:ext cx="47" cy="47"/>
                </a:xfrm>
                <a:custGeom>
                  <a:avLst/>
                  <a:gdLst/>
                  <a:ahLst/>
                  <a:cxnLst>
                    <a:cxn ang="0">
                      <a:pos x="37" y="110"/>
                    </a:cxn>
                    <a:cxn ang="0">
                      <a:pos x="18" y="73"/>
                    </a:cxn>
                    <a:cxn ang="0">
                      <a:pos x="18" y="18"/>
                    </a:cxn>
                    <a:cxn ang="0">
                      <a:pos x="0" y="0"/>
                    </a:cxn>
                    <a:cxn ang="0">
                      <a:pos x="55" y="37"/>
                    </a:cxn>
                    <a:cxn ang="0">
                      <a:pos x="55" y="55"/>
                    </a:cxn>
                    <a:cxn ang="0">
                      <a:pos x="92" y="73"/>
                    </a:cxn>
                    <a:cxn ang="0">
                      <a:pos x="110" y="92"/>
                    </a:cxn>
                    <a:cxn ang="0">
                      <a:pos x="55" y="92"/>
                    </a:cxn>
                    <a:cxn ang="0">
                      <a:pos x="37" y="110"/>
                    </a:cxn>
                  </a:cxnLst>
                  <a:rect l="0" t="0" r="r" b="b"/>
                  <a:pathLst>
                    <a:path w="111" h="111">
                      <a:moveTo>
                        <a:pt x="37" y="110"/>
                      </a:moveTo>
                      <a:lnTo>
                        <a:pt x="18" y="73"/>
                      </a:lnTo>
                      <a:lnTo>
                        <a:pt x="18" y="18"/>
                      </a:lnTo>
                      <a:lnTo>
                        <a:pt x="0" y="0"/>
                      </a:lnTo>
                      <a:lnTo>
                        <a:pt x="55" y="37"/>
                      </a:lnTo>
                      <a:lnTo>
                        <a:pt x="55" y="55"/>
                      </a:lnTo>
                      <a:lnTo>
                        <a:pt x="92" y="73"/>
                      </a:lnTo>
                      <a:lnTo>
                        <a:pt x="110" y="92"/>
                      </a:lnTo>
                      <a:lnTo>
                        <a:pt x="55" y="92"/>
                      </a:lnTo>
                      <a:lnTo>
                        <a:pt x="37" y="110"/>
                      </a:lnTo>
                    </a:path>
                  </a:pathLst>
                </a:custGeom>
                <a:solidFill>
                  <a:srgbClr val="919191"/>
                </a:solidFill>
                <a:ln w="3175" cap="rnd" cmpd="sng">
                  <a:noFill/>
                  <a:prstDash val="solid"/>
                  <a:round/>
                  <a:headEnd type="none" w="med" len="med"/>
                  <a:tailEnd type="none" w="med" len="med"/>
                </a:ln>
                <a:effectLst/>
              </p:spPr>
              <p:txBody>
                <a:bodyPr/>
                <a:lstStyle/>
                <a:p>
                  <a:endParaRPr lang="ru-RU"/>
                </a:p>
              </p:txBody>
            </p:sp>
          </p:grpSp>
        </p:grpSp>
        <p:grpSp>
          <p:nvGrpSpPr>
            <p:cNvPr id="694" name="Group 319"/>
            <p:cNvGrpSpPr>
              <a:grpSpLocks/>
            </p:cNvGrpSpPr>
            <p:nvPr/>
          </p:nvGrpSpPr>
          <p:grpSpPr bwMode="auto">
            <a:xfrm>
              <a:off x="574" y="2659"/>
              <a:ext cx="863" cy="569"/>
              <a:chOff x="3280" y="2647"/>
              <a:chExt cx="863" cy="569"/>
            </a:xfrm>
          </p:grpSpPr>
          <p:grpSp>
            <p:nvGrpSpPr>
              <p:cNvPr id="706" name="Group 320"/>
              <p:cNvGrpSpPr>
                <a:grpSpLocks/>
              </p:cNvGrpSpPr>
              <p:nvPr/>
            </p:nvGrpSpPr>
            <p:grpSpPr bwMode="auto">
              <a:xfrm>
                <a:off x="3280" y="2865"/>
                <a:ext cx="863" cy="351"/>
                <a:chOff x="3253" y="2867"/>
                <a:chExt cx="936" cy="351"/>
              </a:xfrm>
            </p:grpSpPr>
            <p:sp>
              <p:nvSpPr>
                <p:cNvPr id="771" name="Freeform 321"/>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772" name="Freeform 322"/>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773" name="Freeform 323"/>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07" name="Group 324"/>
              <p:cNvGrpSpPr>
                <a:grpSpLocks/>
              </p:cNvGrpSpPr>
              <p:nvPr/>
            </p:nvGrpSpPr>
            <p:grpSpPr bwMode="auto">
              <a:xfrm>
                <a:off x="3338" y="2915"/>
                <a:ext cx="494" cy="217"/>
                <a:chOff x="1049" y="1977"/>
                <a:chExt cx="1136" cy="495"/>
              </a:xfrm>
            </p:grpSpPr>
            <p:grpSp>
              <p:nvGrpSpPr>
                <p:cNvPr id="736" name="Group 325"/>
                <p:cNvGrpSpPr>
                  <a:grpSpLocks/>
                </p:cNvGrpSpPr>
                <p:nvPr/>
              </p:nvGrpSpPr>
              <p:grpSpPr bwMode="auto">
                <a:xfrm>
                  <a:off x="1477" y="1977"/>
                  <a:ext cx="708" cy="274"/>
                  <a:chOff x="1477" y="1977"/>
                  <a:chExt cx="708" cy="274"/>
                </a:xfrm>
              </p:grpSpPr>
              <p:grpSp>
                <p:nvGrpSpPr>
                  <p:cNvPr id="747" name="Group 326"/>
                  <p:cNvGrpSpPr>
                    <a:grpSpLocks/>
                  </p:cNvGrpSpPr>
                  <p:nvPr/>
                </p:nvGrpSpPr>
                <p:grpSpPr bwMode="auto">
                  <a:xfrm>
                    <a:off x="1477" y="1977"/>
                    <a:ext cx="708" cy="274"/>
                    <a:chOff x="1477" y="1977"/>
                    <a:chExt cx="708" cy="274"/>
                  </a:xfrm>
                </p:grpSpPr>
                <p:sp>
                  <p:nvSpPr>
                    <p:cNvPr id="768" name="Freeform 327"/>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69" name="Freeform 328"/>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70" name="Freeform 329"/>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48" name="Group 330"/>
                  <p:cNvGrpSpPr>
                    <a:grpSpLocks/>
                  </p:cNvGrpSpPr>
                  <p:nvPr/>
                </p:nvGrpSpPr>
                <p:grpSpPr bwMode="auto">
                  <a:xfrm>
                    <a:off x="1557" y="2046"/>
                    <a:ext cx="307" cy="109"/>
                    <a:chOff x="1557" y="2046"/>
                    <a:chExt cx="307" cy="109"/>
                  </a:xfrm>
                </p:grpSpPr>
                <p:sp>
                  <p:nvSpPr>
                    <p:cNvPr id="759" name="Freeform 331"/>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760" name="Group 332"/>
                    <p:cNvGrpSpPr>
                      <a:grpSpLocks/>
                    </p:cNvGrpSpPr>
                    <p:nvPr/>
                  </p:nvGrpSpPr>
                  <p:grpSpPr bwMode="auto">
                    <a:xfrm>
                      <a:off x="1614" y="2056"/>
                      <a:ext cx="220" cy="88"/>
                      <a:chOff x="1614" y="2056"/>
                      <a:chExt cx="220" cy="88"/>
                    </a:xfrm>
                  </p:grpSpPr>
                  <p:sp>
                    <p:nvSpPr>
                      <p:cNvPr id="761" name="Line 333"/>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762" name="Line 334"/>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763" name="Line 335"/>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764" name="Line 336"/>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765" name="Line 337"/>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766" name="Line 338"/>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767" name="Line 339"/>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749" name="Group 340"/>
                  <p:cNvGrpSpPr>
                    <a:grpSpLocks/>
                  </p:cNvGrpSpPr>
                  <p:nvPr/>
                </p:nvGrpSpPr>
                <p:grpSpPr bwMode="auto">
                  <a:xfrm>
                    <a:off x="1830" y="1991"/>
                    <a:ext cx="313" cy="105"/>
                    <a:chOff x="1830" y="1991"/>
                    <a:chExt cx="313" cy="105"/>
                  </a:xfrm>
                </p:grpSpPr>
                <p:sp>
                  <p:nvSpPr>
                    <p:cNvPr id="750" name="Freeform 341"/>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51" name="Line 342"/>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752" name="Line 343"/>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753" name="Line 344"/>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754" name="Line 345"/>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755" name="Line 346"/>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756" name="Line 347"/>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757" name="Line 348"/>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758" name="Line 349"/>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737" name="Group 350"/>
                <p:cNvGrpSpPr>
                  <a:grpSpLocks/>
                </p:cNvGrpSpPr>
                <p:nvPr/>
              </p:nvGrpSpPr>
              <p:grpSpPr bwMode="auto">
                <a:xfrm>
                  <a:off x="1049" y="2118"/>
                  <a:ext cx="973" cy="354"/>
                  <a:chOff x="1049" y="2118"/>
                  <a:chExt cx="973" cy="354"/>
                </a:xfrm>
              </p:grpSpPr>
              <p:sp>
                <p:nvSpPr>
                  <p:cNvPr id="738" name="Freeform 351"/>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39" name="Freeform 352"/>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740" name="Group 353"/>
                  <p:cNvGrpSpPr>
                    <a:grpSpLocks/>
                  </p:cNvGrpSpPr>
                  <p:nvPr/>
                </p:nvGrpSpPr>
                <p:grpSpPr bwMode="auto">
                  <a:xfrm>
                    <a:off x="1190" y="2118"/>
                    <a:ext cx="266" cy="177"/>
                    <a:chOff x="1190" y="2118"/>
                    <a:chExt cx="266" cy="177"/>
                  </a:xfrm>
                </p:grpSpPr>
                <p:sp>
                  <p:nvSpPr>
                    <p:cNvPr id="742" name="Freeform 354"/>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43" name="Freeform 355"/>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44" name="Freeform 356"/>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45" name="Freeform 357"/>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746" name="Freeform 358"/>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741" name="Freeform 359"/>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708" name="Group 360"/>
              <p:cNvGrpSpPr>
                <a:grpSpLocks/>
              </p:cNvGrpSpPr>
              <p:nvPr/>
            </p:nvGrpSpPr>
            <p:grpSpPr bwMode="auto">
              <a:xfrm>
                <a:off x="3726" y="2647"/>
                <a:ext cx="385" cy="445"/>
                <a:chOff x="1763" y="872"/>
                <a:chExt cx="884" cy="1025"/>
              </a:xfrm>
            </p:grpSpPr>
            <p:grpSp>
              <p:nvGrpSpPr>
                <p:cNvPr id="709" name="Group 361"/>
                <p:cNvGrpSpPr>
                  <a:grpSpLocks/>
                </p:cNvGrpSpPr>
                <p:nvPr/>
              </p:nvGrpSpPr>
              <p:grpSpPr bwMode="auto">
                <a:xfrm>
                  <a:off x="1887" y="1609"/>
                  <a:ext cx="716" cy="288"/>
                  <a:chOff x="2067" y="2118"/>
                  <a:chExt cx="716" cy="288"/>
                </a:xfrm>
              </p:grpSpPr>
              <p:sp>
                <p:nvSpPr>
                  <p:cNvPr id="733" name="Freeform 362"/>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34" name="Freeform 363"/>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35" name="Freeform 364"/>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710" name="Freeform 365"/>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711" name="Group 366"/>
                <p:cNvGrpSpPr>
                  <a:grpSpLocks/>
                </p:cNvGrpSpPr>
                <p:nvPr/>
              </p:nvGrpSpPr>
              <p:grpSpPr bwMode="auto">
                <a:xfrm>
                  <a:off x="1763" y="872"/>
                  <a:ext cx="795" cy="851"/>
                  <a:chOff x="1943" y="1381"/>
                  <a:chExt cx="795" cy="851"/>
                </a:xfrm>
              </p:grpSpPr>
              <p:sp>
                <p:nvSpPr>
                  <p:cNvPr id="730" name="Freeform 367"/>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31" name="Freeform 368"/>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32" name="Freeform 369"/>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12" name="Group 370"/>
                <p:cNvGrpSpPr>
                  <a:grpSpLocks/>
                </p:cNvGrpSpPr>
                <p:nvPr/>
              </p:nvGrpSpPr>
              <p:grpSpPr bwMode="auto">
                <a:xfrm>
                  <a:off x="1983" y="1056"/>
                  <a:ext cx="664" cy="222"/>
                  <a:chOff x="2163" y="1565"/>
                  <a:chExt cx="664" cy="222"/>
                </a:xfrm>
              </p:grpSpPr>
              <p:sp>
                <p:nvSpPr>
                  <p:cNvPr id="725" name="Freeform 371"/>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26" name="Freeform 372"/>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7" name="Freeform 373"/>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8" name="Freeform 374"/>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9" name="Freeform 375"/>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13" name="Group 376"/>
                <p:cNvGrpSpPr>
                  <a:grpSpLocks/>
                </p:cNvGrpSpPr>
                <p:nvPr/>
              </p:nvGrpSpPr>
              <p:grpSpPr bwMode="auto">
                <a:xfrm>
                  <a:off x="1983" y="1145"/>
                  <a:ext cx="178" cy="597"/>
                  <a:chOff x="2163" y="1654"/>
                  <a:chExt cx="178" cy="597"/>
                </a:xfrm>
              </p:grpSpPr>
              <p:sp>
                <p:nvSpPr>
                  <p:cNvPr id="720" name="Freeform 377"/>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21" name="Freeform 378"/>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2" name="Freeform 379"/>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3" name="Freeform 380"/>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4" name="Freeform 381"/>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714" name="Freeform 382"/>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15" name="Freeform 383"/>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16" name="Freeform 384"/>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717" name="Freeform 385"/>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718" name="Line 386"/>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719" name="Line 387"/>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695" name="Group 388"/>
            <p:cNvGrpSpPr>
              <a:grpSpLocks/>
            </p:cNvGrpSpPr>
            <p:nvPr/>
          </p:nvGrpSpPr>
          <p:grpSpPr bwMode="auto">
            <a:xfrm>
              <a:off x="571" y="2575"/>
              <a:ext cx="277" cy="457"/>
              <a:chOff x="540" y="404"/>
              <a:chExt cx="277" cy="457"/>
            </a:xfrm>
          </p:grpSpPr>
          <p:sp>
            <p:nvSpPr>
              <p:cNvPr id="696" name="Freeform 389"/>
              <p:cNvSpPr>
                <a:spLocks/>
              </p:cNvSpPr>
              <p:nvPr/>
            </p:nvSpPr>
            <p:spPr bwMode="auto">
              <a:xfrm>
                <a:off x="791" y="773"/>
                <a:ext cx="19" cy="19"/>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697" name="Freeform 390"/>
              <p:cNvSpPr>
                <a:spLocks/>
              </p:cNvSpPr>
              <p:nvPr/>
            </p:nvSpPr>
            <p:spPr bwMode="auto">
              <a:xfrm>
                <a:off x="597" y="690"/>
                <a:ext cx="220" cy="171"/>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698" name="Freeform 391"/>
              <p:cNvSpPr>
                <a:spLocks/>
              </p:cNvSpPr>
              <p:nvPr/>
            </p:nvSpPr>
            <p:spPr bwMode="auto">
              <a:xfrm>
                <a:off x="745" y="792"/>
                <a:ext cx="9" cy="18"/>
              </a:xfrm>
              <a:custGeom>
                <a:avLst/>
                <a:gdLst/>
                <a:ahLst/>
                <a:cxnLst>
                  <a:cxn ang="0">
                    <a:pos x="22" y="44"/>
                  </a:cxn>
                  <a:cxn ang="0">
                    <a:pos x="0" y="0"/>
                  </a:cxn>
                </a:cxnLst>
                <a:rect l="0" t="0" r="r" b="b"/>
                <a:pathLst>
                  <a:path w="23" h="45">
                    <a:moveTo>
                      <a:pt x="22" y="44"/>
                    </a:move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699" name="Line 392"/>
              <p:cNvSpPr>
                <a:spLocks noChangeShapeType="1"/>
              </p:cNvSpPr>
              <p:nvPr/>
            </p:nvSpPr>
            <p:spPr bwMode="auto">
              <a:xfrm flipH="1" flipV="1">
                <a:off x="762" y="787"/>
                <a:ext cx="12" cy="23"/>
              </a:xfrm>
              <a:prstGeom prst="line">
                <a:avLst/>
              </a:prstGeom>
              <a:noFill/>
              <a:ln w="3175">
                <a:solidFill>
                  <a:srgbClr val="000000"/>
                </a:solidFill>
                <a:round/>
                <a:headEnd/>
                <a:tailEnd/>
              </a:ln>
              <a:effectLst/>
            </p:spPr>
            <p:txBody>
              <a:bodyPr wrap="none" anchor="ctr"/>
              <a:lstStyle/>
              <a:p>
                <a:endParaRPr lang="ru-RU"/>
              </a:p>
            </p:txBody>
          </p:sp>
          <p:sp>
            <p:nvSpPr>
              <p:cNvPr id="700" name="Line 393"/>
              <p:cNvSpPr>
                <a:spLocks noChangeShapeType="1"/>
              </p:cNvSpPr>
              <p:nvPr/>
            </p:nvSpPr>
            <p:spPr bwMode="auto">
              <a:xfrm flipH="1" flipV="1">
                <a:off x="779" y="790"/>
                <a:ext cx="13" cy="23"/>
              </a:xfrm>
              <a:prstGeom prst="line">
                <a:avLst/>
              </a:prstGeom>
              <a:noFill/>
              <a:ln w="3175">
                <a:solidFill>
                  <a:srgbClr val="000000"/>
                </a:solidFill>
                <a:round/>
                <a:headEnd/>
                <a:tailEnd/>
              </a:ln>
              <a:effectLst/>
            </p:spPr>
            <p:txBody>
              <a:bodyPr wrap="none" anchor="ctr"/>
              <a:lstStyle/>
              <a:p>
                <a:endParaRPr lang="ru-RU"/>
              </a:p>
            </p:txBody>
          </p:sp>
          <p:sp>
            <p:nvSpPr>
              <p:cNvPr id="701" name="Freeform 394"/>
              <p:cNvSpPr>
                <a:spLocks/>
              </p:cNvSpPr>
              <p:nvPr/>
            </p:nvSpPr>
            <p:spPr bwMode="auto">
              <a:xfrm>
                <a:off x="540" y="404"/>
                <a:ext cx="196" cy="360"/>
              </a:xfrm>
              <a:custGeom>
                <a:avLst/>
                <a:gdLst/>
                <a:ahLst/>
                <a:cxnLst>
                  <a:cxn ang="0">
                    <a:pos x="468" y="0"/>
                  </a:cxn>
                  <a:cxn ang="0">
                    <a:pos x="408" y="0"/>
                  </a:cxn>
                  <a:cxn ang="0">
                    <a:pos x="392" y="24"/>
                  </a:cxn>
                  <a:cxn ang="0">
                    <a:pos x="356" y="20"/>
                  </a:cxn>
                  <a:cxn ang="0">
                    <a:pos x="332" y="68"/>
                  </a:cxn>
                  <a:cxn ang="0">
                    <a:pos x="232" y="112"/>
                  </a:cxn>
                  <a:cxn ang="0">
                    <a:pos x="196" y="164"/>
                  </a:cxn>
                  <a:cxn ang="0">
                    <a:pos x="188" y="240"/>
                  </a:cxn>
                  <a:cxn ang="0">
                    <a:pos x="96" y="396"/>
                  </a:cxn>
                  <a:cxn ang="0">
                    <a:pos x="16" y="520"/>
                  </a:cxn>
                  <a:cxn ang="0">
                    <a:pos x="4" y="532"/>
                  </a:cxn>
                  <a:cxn ang="0">
                    <a:pos x="0" y="664"/>
                  </a:cxn>
                  <a:cxn ang="0">
                    <a:pos x="68" y="708"/>
                  </a:cxn>
                  <a:cxn ang="0">
                    <a:pos x="112" y="756"/>
                  </a:cxn>
                  <a:cxn ang="0">
                    <a:pos x="124" y="792"/>
                  </a:cxn>
                  <a:cxn ang="0">
                    <a:pos x="300" y="860"/>
                  </a:cxn>
                  <a:cxn ang="0">
                    <a:pos x="336" y="860"/>
                  </a:cxn>
                  <a:cxn ang="0">
                    <a:pos x="396" y="736"/>
                  </a:cxn>
                  <a:cxn ang="0">
                    <a:pos x="380" y="708"/>
                  </a:cxn>
                  <a:cxn ang="0">
                    <a:pos x="304" y="664"/>
                  </a:cxn>
                  <a:cxn ang="0">
                    <a:pos x="312" y="616"/>
                  </a:cxn>
                  <a:cxn ang="0">
                    <a:pos x="232" y="572"/>
                  </a:cxn>
                  <a:cxn ang="0">
                    <a:pos x="284" y="556"/>
                  </a:cxn>
                  <a:cxn ang="0">
                    <a:pos x="392" y="428"/>
                  </a:cxn>
                  <a:cxn ang="0">
                    <a:pos x="424" y="312"/>
                  </a:cxn>
                  <a:cxn ang="0">
                    <a:pos x="448" y="288"/>
                  </a:cxn>
                </a:cxnLst>
                <a:rect l="0" t="0" r="r" b="b"/>
                <a:pathLst>
                  <a:path w="469" h="861">
                    <a:moveTo>
                      <a:pt x="468" y="0"/>
                    </a:moveTo>
                    <a:lnTo>
                      <a:pt x="408" y="0"/>
                    </a:lnTo>
                    <a:lnTo>
                      <a:pt x="392" y="24"/>
                    </a:lnTo>
                    <a:lnTo>
                      <a:pt x="356" y="20"/>
                    </a:lnTo>
                    <a:lnTo>
                      <a:pt x="332" y="68"/>
                    </a:lnTo>
                    <a:lnTo>
                      <a:pt x="232" y="112"/>
                    </a:lnTo>
                    <a:lnTo>
                      <a:pt x="196" y="164"/>
                    </a:lnTo>
                    <a:lnTo>
                      <a:pt x="188" y="240"/>
                    </a:lnTo>
                    <a:lnTo>
                      <a:pt x="96" y="396"/>
                    </a:lnTo>
                    <a:lnTo>
                      <a:pt x="16" y="520"/>
                    </a:lnTo>
                    <a:lnTo>
                      <a:pt x="4" y="532"/>
                    </a:lnTo>
                    <a:lnTo>
                      <a:pt x="0" y="664"/>
                    </a:lnTo>
                    <a:lnTo>
                      <a:pt x="68" y="708"/>
                    </a:lnTo>
                    <a:lnTo>
                      <a:pt x="112" y="756"/>
                    </a:lnTo>
                    <a:lnTo>
                      <a:pt x="124" y="792"/>
                    </a:lnTo>
                    <a:lnTo>
                      <a:pt x="300" y="860"/>
                    </a:lnTo>
                    <a:lnTo>
                      <a:pt x="336" y="860"/>
                    </a:lnTo>
                    <a:lnTo>
                      <a:pt x="396" y="736"/>
                    </a:lnTo>
                    <a:lnTo>
                      <a:pt x="380" y="708"/>
                    </a:lnTo>
                    <a:lnTo>
                      <a:pt x="304" y="664"/>
                    </a:lnTo>
                    <a:lnTo>
                      <a:pt x="312" y="616"/>
                    </a:lnTo>
                    <a:lnTo>
                      <a:pt x="232" y="572"/>
                    </a:lnTo>
                    <a:lnTo>
                      <a:pt x="284" y="556"/>
                    </a:lnTo>
                    <a:lnTo>
                      <a:pt x="392" y="428"/>
                    </a:lnTo>
                    <a:lnTo>
                      <a:pt x="424" y="312"/>
                    </a:lnTo>
                    <a:lnTo>
                      <a:pt x="448" y="288"/>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702" name="Freeform 395"/>
              <p:cNvSpPr>
                <a:spLocks/>
              </p:cNvSpPr>
              <p:nvPr/>
            </p:nvSpPr>
            <p:spPr bwMode="auto">
              <a:xfrm>
                <a:off x="570" y="478"/>
                <a:ext cx="64" cy="139"/>
              </a:xfrm>
              <a:custGeom>
                <a:avLst/>
                <a:gdLst/>
                <a:ahLst/>
                <a:cxnLst>
                  <a:cxn ang="0">
                    <a:pos x="154" y="0"/>
                  </a:cxn>
                  <a:cxn ang="0">
                    <a:pos x="154" y="41"/>
                  </a:cxn>
                  <a:cxn ang="0">
                    <a:pos x="135" y="186"/>
                  </a:cxn>
                  <a:cxn ang="0">
                    <a:pos x="0" y="331"/>
                  </a:cxn>
                  <a:cxn ang="0">
                    <a:pos x="0" y="290"/>
                  </a:cxn>
                  <a:cxn ang="0">
                    <a:pos x="53" y="204"/>
                  </a:cxn>
                  <a:cxn ang="0">
                    <a:pos x="101" y="132"/>
                  </a:cxn>
                  <a:cxn ang="0">
                    <a:pos x="137" y="67"/>
                  </a:cxn>
                  <a:cxn ang="0">
                    <a:pos x="154" y="0"/>
                  </a:cxn>
                </a:cxnLst>
                <a:rect l="0" t="0" r="r" b="b"/>
                <a:pathLst>
                  <a:path w="155" h="332">
                    <a:moveTo>
                      <a:pt x="154" y="0"/>
                    </a:moveTo>
                    <a:lnTo>
                      <a:pt x="154" y="41"/>
                    </a:lnTo>
                    <a:lnTo>
                      <a:pt x="135" y="186"/>
                    </a:lnTo>
                    <a:lnTo>
                      <a:pt x="0" y="331"/>
                    </a:lnTo>
                    <a:lnTo>
                      <a:pt x="0" y="290"/>
                    </a:lnTo>
                    <a:lnTo>
                      <a:pt x="53" y="204"/>
                    </a:lnTo>
                    <a:lnTo>
                      <a:pt x="101" y="132"/>
                    </a:lnTo>
                    <a:lnTo>
                      <a:pt x="137" y="67"/>
                    </a:lnTo>
                    <a:lnTo>
                      <a:pt x="15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703" name="Freeform 396"/>
              <p:cNvSpPr>
                <a:spLocks/>
              </p:cNvSpPr>
              <p:nvPr/>
            </p:nvSpPr>
            <p:spPr bwMode="auto">
              <a:xfrm>
                <a:off x="579" y="681"/>
                <a:ext cx="55" cy="46"/>
              </a:xfrm>
              <a:custGeom>
                <a:avLst/>
                <a:gdLst/>
                <a:ahLst/>
                <a:cxnLst>
                  <a:cxn ang="0">
                    <a:pos x="132" y="110"/>
                  </a:cxn>
                  <a:cxn ang="0">
                    <a:pos x="132" y="92"/>
                  </a:cxn>
                  <a:cxn ang="0">
                    <a:pos x="113" y="73"/>
                  </a:cxn>
                  <a:cxn ang="0">
                    <a:pos x="75" y="55"/>
                  </a:cxn>
                  <a:cxn ang="0">
                    <a:pos x="0" y="0"/>
                  </a:cxn>
                  <a:cxn ang="0">
                    <a:pos x="0" y="18"/>
                  </a:cxn>
                  <a:cxn ang="0">
                    <a:pos x="38" y="55"/>
                  </a:cxn>
                  <a:cxn ang="0">
                    <a:pos x="38" y="73"/>
                  </a:cxn>
                  <a:cxn ang="0">
                    <a:pos x="57" y="92"/>
                  </a:cxn>
                  <a:cxn ang="0">
                    <a:pos x="94" y="110"/>
                  </a:cxn>
                  <a:cxn ang="0">
                    <a:pos x="132" y="110"/>
                  </a:cxn>
                </a:cxnLst>
                <a:rect l="0" t="0" r="r" b="b"/>
                <a:pathLst>
                  <a:path w="133" h="111">
                    <a:moveTo>
                      <a:pt x="132" y="110"/>
                    </a:moveTo>
                    <a:lnTo>
                      <a:pt x="132" y="92"/>
                    </a:lnTo>
                    <a:lnTo>
                      <a:pt x="113" y="73"/>
                    </a:lnTo>
                    <a:lnTo>
                      <a:pt x="75" y="55"/>
                    </a:lnTo>
                    <a:lnTo>
                      <a:pt x="0" y="0"/>
                    </a:lnTo>
                    <a:lnTo>
                      <a:pt x="0" y="18"/>
                    </a:lnTo>
                    <a:lnTo>
                      <a:pt x="38" y="55"/>
                    </a:lnTo>
                    <a:lnTo>
                      <a:pt x="38" y="73"/>
                    </a:lnTo>
                    <a:lnTo>
                      <a:pt x="57" y="92"/>
                    </a:lnTo>
                    <a:lnTo>
                      <a:pt x="94" y="110"/>
                    </a:lnTo>
                    <a:lnTo>
                      <a:pt x="132" y="11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704" name="Freeform 397"/>
              <p:cNvSpPr>
                <a:spLocks/>
              </p:cNvSpPr>
              <p:nvPr/>
            </p:nvSpPr>
            <p:spPr bwMode="auto">
              <a:xfrm>
                <a:off x="625" y="662"/>
                <a:ext cx="19" cy="10"/>
              </a:xfrm>
              <a:custGeom>
                <a:avLst/>
                <a:gdLst/>
                <a:ahLst/>
                <a:cxnLst>
                  <a:cxn ang="0">
                    <a:pos x="44" y="0"/>
                  </a:cxn>
                  <a:cxn ang="0">
                    <a:pos x="29" y="12"/>
                  </a:cxn>
                  <a:cxn ang="0">
                    <a:pos x="15" y="23"/>
                  </a:cxn>
                  <a:cxn ang="0">
                    <a:pos x="0" y="0"/>
                  </a:cxn>
                  <a:cxn ang="0">
                    <a:pos x="15" y="0"/>
                  </a:cxn>
                  <a:cxn ang="0">
                    <a:pos x="44" y="0"/>
                  </a:cxn>
                </a:cxnLst>
                <a:rect l="0" t="0" r="r" b="b"/>
                <a:pathLst>
                  <a:path w="45" h="24">
                    <a:moveTo>
                      <a:pt x="44" y="0"/>
                    </a:moveTo>
                    <a:lnTo>
                      <a:pt x="29" y="12"/>
                    </a:lnTo>
                    <a:lnTo>
                      <a:pt x="15" y="23"/>
                    </a:lnTo>
                    <a:lnTo>
                      <a:pt x="0" y="0"/>
                    </a:lnTo>
                    <a:lnTo>
                      <a:pt x="15" y="0"/>
                    </a:lnTo>
                    <a:lnTo>
                      <a:pt x="4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705" name="Freeform 398"/>
              <p:cNvSpPr>
                <a:spLocks/>
              </p:cNvSpPr>
              <p:nvPr/>
            </p:nvSpPr>
            <p:spPr bwMode="auto">
              <a:xfrm>
                <a:off x="662" y="699"/>
                <a:ext cx="56" cy="74"/>
              </a:xfrm>
              <a:custGeom>
                <a:avLst/>
                <a:gdLst/>
                <a:ahLst/>
                <a:cxnLst>
                  <a:cxn ang="0">
                    <a:pos x="0" y="176"/>
                  </a:cxn>
                  <a:cxn ang="0">
                    <a:pos x="88" y="176"/>
                  </a:cxn>
                  <a:cxn ang="0">
                    <a:pos x="132" y="66"/>
                  </a:cxn>
                  <a:cxn ang="0">
                    <a:pos x="132" y="0"/>
                  </a:cxn>
                  <a:cxn ang="0">
                    <a:pos x="88" y="0"/>
                  </a:cxn>
                  <a:cxn ang="0">
                    <a:pos x="0" y="176"/>
                  </a:cxn>
                </a:cxnLst>
                <a:rect l="0" t="0" r="r" b="b"/>
                <a:pathLst>
                  <a:path w="133" h="177">
                    <a:moveTo>
                      <a:pt x="0" y="176"/>
                    </a:moveTo>
                    <a:lnTo>
                      <a:pt x="88" y="176"/>
                    </a:lnTo>
                    <a:lnTo>
                      <a:pt x="132" y="66"/>
                    </a:lnTo>
                    <a:lnTo>
                      <a:pt x="132" y="0"/>
                    </a:lnTo>
                    <a:lnTo>
                      <a:pt x="88" y="0"/>
                    </a:lnTo>
                    <a:lnTo>
                      <a:pt x="0" y="176"/>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grpSp>
      <p:sp>
        <p:nvSpPr>
          <p:cNvPr id="799" name="Line 399"/>
          <p:cNvSpPr>
            <a:spLocks noChangeShapeType="1"/>
          </p:cNvSpPr>
          <p:nvPr/>
        </p:nvSpPr>
        <p:spPr bwMode="auto">
          <a:xfrm>
            <a:off x="1431925" y="2222500"/>
            <a:ext cx="0" cy="731838"/>
          </a:xfrm>
          <a:prstGeom prst="line">
            <a:avLst/>
          </a:prstGeom>
          <a:noFill/>
          <a:ln w="38100">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800" name="Line 400"/>
          <p:cNvSpPr>
            <a:spLocks noChangeShapeType="1"/>
          </p:cNvSpPr>
          <p:nvPr/>
        </p:nvSpPr>
        <p:spPr bwMode="auto">
          <a:xfrm>
            <a:off x="3376613" y="2178050"/>
            <a:ext cx="0" cy="731838"/>
          </a:xfrm>
          <a:prstGeom prst="line">
            <a:avLst/>
          </a:prstGeom>
          <a:noFill/>
          <a:ln w="38100">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801" name="Line 401"/>
          <p:cNvSpPr>
            <a:spLocks noChangeShapeType="1"/>
          </p:cNvSpPr>
          <p:nvPr/>
        </p:nvSpPr>
        <p:spPr bwMode="auto">
          <a:xfrm>
            <a:off x="5078413" y="2165350"/>
            <a:ext cx="0" cy="731838"/>
          </a:xfrm>
          <a:prstGeom prst="line">
            <a:avLst/>
          </a:prstGeom>
          <a:noFill/>
          <a:ln w="38100">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sp>
        <p:nvSpPr>
          <p:cNvPr id="802" name="Line 402"/>
          <p:cNvSpPr>
            <a:spLocks noChangeShapeType="1"/>
          </p:cNvSpPr>
          <p:nvPr/>
        </p:nvSpPr>
        <p:spPr bwMode="auto">
          <a:xfrm flipH="1">
            <a:off x="1289050" y="3803650"/>
            <a:ext cx="106363" cy="1162050"/>
          </a:xfrm>
          <a:prstGeom prst="line">
            <a:avLst/>
          </a:prstGeom>
          <a:noFill/>
          <a:ln w="28575">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803" name="Line 403"/>
          <p:cNvSpPr>
            <a:spLocks noChangeShapeType="1"/>
          </p:cNvSpPr>
          <p:nvPr/>
        </p:nvSpPr>
        <p:spPr bwMode="auto">
          <a:xfrm flipH="1">
            <a:off x="2719388" y="3773488"/>
            <a:ext cx="401637" cy="1230312"/>
          </a:xfrm>
          <a:prstGeom prst="line">
            <a:avLst/>
          </a:prstGeom>
          <a:noFill/>
          <a:ln w="28575">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804" name="Line 404"/>
          <p:cNvSpPr>
            <a:spLocks noChangeShapeType="1"/>
          </p:cNvSpPr>
          <p:nvPr/>
        </p:nvSpPr>
        <p:spPr bwMode="auto">
          <a:xfrm>
            <a:off x="5148263" y="3792538"/>
            <a:ext cx="219075" cy="1238250"/>
          </a:xfrm>
          <a:prstGeom prst="line">
            <a:avLst/>
          </a:prstGeom>
          <a:noFill/>
          <a:ln w="28575">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sp>
        <p:nvSpPr>
          <p:cNvPr id="805" name="Line 406"/>
          <p:cNvSpPr>
            <a:spLocks noChangeShapeType="1"/>
          </p:cNvSpPr>
          <p:nvPr/>
        </p:nvSpPr>
        <p:spPr bwMode="auto">
          <a:xfrm>
            <a:off x="3565525" y="5018088"/>
            <a:ext cx="884238" cy="1358900"/>
          </a:xfrm>
          <a:prstGeom prst="line">
            <a:avLst/>
          </a:prstGeom>
          <a:noFill/>
          <a:ln w="5715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sp>
        <p:nvSpPr>
          <p:cNvPr id="806" name="Line 407"/>
          <p:cNvSpPr>
            <a:spLocks noChangeShapeType="1"/>
          </p:cNvSpPr>
          <p:nvPr/>
        </p:nvSpPr>
        <p:spPr bwMode="auto">
          <a:xfrm flipV="1">
            <a:off x="3575050" y="5027613"/>
            <a:ext cx="884238" cy="1358900"/>
          </a:xfrm>
          <a:prstGeom prst="line">
            <a:avLst/>
          </a:prstGeom>
          <a:noFill/>
          <a:ln w="3810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Скругленный прямоугольник 37"/>
          <p:cNvSpPr/>
          <p:nvPr/>
        </p:nvSpPr>
        <p:spPr>
          <a:xfrm>
            <a:off x="3934349" y="1058240"/>
            <a:ext cx="4932238" cy="258908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err="1" smtClean="0">
              <a:solidFill>
                <a:srgbClr val="1C1C1C"/>
              </a:solidFill>
            </a:endParaRPr>
          </a:p>
        </p:txBody>
      </p:sp>
      <p:sp>
        <p:nvSpPr>
          <p:cNvPr id="2" name="Заголовок 1"/>
          <p:cNvSpPr>
            <a:spLocks noGrp="1"/>
          </p:cNvSpPr>
          <p:nvPr>
            <p:ph type="title"/>
          </p:nvPr>
        </p:nvSpPr>
        <p:spPr>
          <a:xfrm>
            <a:off x="512825" y="49024"/>
            <a:ext cx="8497611" cy="892552"/>
          </a:xfrm>
        </p:spPr>
        <p:txBody>
          <a:bodyPr/>
          <a:lstStyle/>
          <a:p>
            <a:r>
              <a:rPr lang="en-US" sz="3200" dirty="0" err="1" smtClean="0"/>
              <a:t>sybase</a:t>
            </a:r>
            <a:r>
              <a:rPr lang="en-US" sz="3200" dirty="0" smtClean="0"/>
              <a:t> </a:t>
            </a:r>
            <a:r>
              <a:rPr lang="en-US" sz="3200" dirty="0" smtClean="0"/>
              <a:t>Replication server warm </a:t>
            </a:r>
            <a:r>
              <a:rPr lang="en-US" sz="3200" dirty="0" smtClean="0"/>
              <a:t>standby</a:t>
            </a:r>
            <a:r>
              <a:rPr lang="ru-RU" sz="3200" dirty="0" smtClean="0"/>
              <a:t/>
            </a:r>
            <a:br>
              <a:rPr lang="ru-RU" sz="3200" dirty="0" smtClean="0"/>
            </a:br>
            <a:r>
              <a:rPr lang="ru-RU" sz="2400" dirty="0" smtClean="0">
                <a:solidFill>
                  <a:srgbClr val="009FDA"/>
                </a:solidFill>
              </a:rPr>
              <a:t>Решение </a:t>
            </a:r>
            <a:r>
              <a:rPr lang="en-US" sz="2400" dirty="0" smtClean="0">
                <a:solidFill>
                  <a:srgbClr val="009FDA"/>
                </a:solidFill>
              </a:rPr>
              <a:t>DISASTER </a:t>
            </a:r>
            <a:r>
              <a:rPr lang="en-US" sz="2400" dirty="0" smtClean="0">
                <a:solidFill>
                  <a:srgbClr val="009FDA"/>
                </a:solidFill>
              </a:rPr>
              <a:t>RECOVERY (</a:t>
            </a:r>
            <a:r>
              <a:rPr lang="ru-RU" sz="2400" dirty="0" smtClean="0">
                <a:solidFill>
                  <a:srgbClr val="009FDA"/>
                </a:solidFill>
              </a:rPr>
              <a:t>метро-кластер)</a:t>
            </a:r>
            <a:r>
              <a:rPr lang="en-US" sz="2400" dirty="0" smtClean="0">
                <a:solidFill>
                  <a:srgbClr val="003368"/>
                </a:solidFill>
              </a:rPr>
              <a:t> </a:t>
            </a:r>
            <a:endParaRPr lang="ru-RU" dirty="0"/>
          </a:p>
        </p:txBody>
      </p:sp>
      <p:sp>
        <p:nvSpPr>
          <p:cNvPr id="3" name="Текст 2"/>
          <p:cNvSpPr>
            <a:spLocks noGrp="1"/>
          </p:cNvSpPr>
          <p:nvPr>
            <p:ph type="body" sz="quarter" idx="15"/>
          </p:nvPr>
        </p:nvSpPr>
        <p:spPr>
          <a:xfrm>
            <a:off x="512824" y="1346671"/>
            <a:ext cx="3421525" cy="2140254"/>
          </a:xfrm>
        </p:spPr>
        <p:txBody>
          <a:bodyPr/>
          <a:lstStyle/>
          <a:p>
            <a:pPr lvl="0">
              <a:buNone/>
            </a:pPr>
            <a:r>
              <a:rPr lang="ru-RU" sz="2000" b="1" dirty="0" smtClean="0">
                <a:solidFill>
                  <a:schemeClr val="tx1"/>
                </a:solidFill>
              </a:rPr>
              <a:t>РЕШЕНИЕ</a:t>
            </a:r>
            <a:endParaRPr lang="en-US" sz="2000" b="1" dirty="0" smtClean="0">
              <a:solidFill>
                <a:schemeClr val="tx1"/>
              </a:solidFill>
            </a:endParaRPr>
          </a:p>
          <a:p>
            <a:pPr lvl="0"/>
            <a:r>
              <a:rPr lang="ru-RU" sz="1800" dirty="0" smtClean="0">
                <a:solidFill>
                  <a:schemeClr val="tx1"/>
                </a:solidFill>
              </a:rPr>
              <a:t>Организация «Зеркальной» базы данных, непрерывно реплицируемой средствами </a:t>
            </a:r>
            <a:r>
              <a:rPr lang="en-US" sz="1800" dirty="0" smtClean="0">
                <a:solidFill>
                  <a:schemeClr val="tx1"/>
                </a:solidFill>
              </a:rPr>
              <a:t>Sybase Replication Server</a:t>
            </a:r>
            <a:endParaRPr lang="ru-RU" sz="1800" dirty="0" smtClean="0">
              <a:solidFill>
                <a:schemeClr val="tx1"/>
              </a:solidFill>
            </a:endParaRPr>
          </a:p>
        </p:txBody>
      </p:sp>
      <p:pic>
        <p:nvPicPr>
          <p:cNvPr id="5" name="Picture 411" descr="Superdome 2"/>
          <p:cNvPicPr>
            <a:picLocks noChangeAspect="1" noChangeArrowheads="1"/>
          </p:cNvPicPr>
          <p:nvPr/>
        </p:nvPicPr>
        <p:blipFill>
          <a:blip r:embed="rId2" cstate="print"/>
          <a:srcRect l="6459" r="11874" b="3947"/>
          <a:stretch>
            <a:fillRect/>
          </a:stretch>
        </p:blipFill>
        <p:spPr bwMode="auto">
          <a:xfrm>
            <a:off x="4596818" y="1819274"/>
            <a:ext cx="746254" cy="1667649"/>
          </a:xfrm>
          <a:prstGeom prst="rect">
            <a:avLst/>
          </a:prstGeom>
          <a:noFill/>
          <a:ln w="9525">
            <a:noFill/>
            <a:miter lim="800000"/>
            <a:headEnd/>
            <a:tailEnd/>
          </a:ln>
        </p:spPr>
      </p:pic>
      <p:pic>
        <p:nvPicPr>
          <p:cNvPr id="6" name="Picture 411" descr="Superdome 2"/>
          <p:cNvPicPr>
            <a:picLocks noChangeAspect="1" noChangeArrowheads="1"/>
          </p:cNvPicPr>
          <p:nvPr/>
        </p:nvPicPr>
        <p:blipFill>
          <a:blip r:embed="rId2" cstate="print"/>
          <a:srcRect l="6459" r="11874" b="3947"/>
          <a:stretch>
            <a:fillRect/>
          </a:stretch>
        </p:blipFill>
        <p:spPr bwMode="auto">
          <a:xfrm>
            <a:off x="7874282" y="1819275"/>
            <a:ext cx="746253" cy="1667648"/>
          </a:xfrm>
          <a:prstGeom prst="rect">
            <a:avLst/>
          </a:prstGeom>
          <a:noFill/>
          <a:ln w="9525">
            <a:noFill/>
            <a:miter lim="800000"/>
            <a:headEnd/>
            <a:tailEnd/>
          </a:ln>
        </p:spPr>
      </p:pic>
      <p:pic>
        <p:nvPicPr>
          <p:cNvPr id="7" name="Picture 17" descr="Oracle server"/>
          <p:cNvPicPr>
            <a:picLocks noChangeAspect="1" noChangeArrowheads="1"/>
          </p:cNvPicPr>
          <p:nvPr/>
        </p:nvPicPr>
        <p:blipFill>
          <a:blip r:embed="rId3" cstate="print"/>
          <a:srcRect/>
          <a:stretch>
            <a:fillRect/>
          </a:stretch>
        </p:blipFill>
        <p:spPr bwMode="gray">
          <a:xfrm>
            <a:off x="6521739" y="2219325"/>
            <a:ext cx="498475" cy="990600"/>
          </a:xfrm>
          <a:prstGeom prst="rect">
            <a:avLst/>
          </a:prstGeom>
          <a:noFill/>
          <a:ln w="9525">
            <a:noFill/>
            <a:miter lim="800000"/>
            <a:headEnd/>
            <a:tailEnd/>
          </a:ln>
        </p:spPr>
      </p:pic>
      <p:pic>
        <p:nvPicPr>
          <p:cNvPr id="8" name="Picture 29" descr="RplctnSr"/>
          <p:cNvPicPr>
            <a:picLocks noChangeAspect="1" noChangeArrowheads="1"/>
          </p:cNvPicPr>
          <p:nvPr/>
        </p:nvPicPr>
        <p:blipFill>
          <a:blip r:embed="rId4" cstate="print"/>
          <a:srcRect/>
          <a:stretch>
            <a:fillRect/>
          </a:stretch>
        </p:blipFill>
        <p:spPr bwMode="auto">
          <a:xfrm>
            <a:off x="6319992" y="2596891"/>
            <a:ext cx="465138" cy="457200"/>
          </a:xfrm>
          <a:prstGeom prst="rect">
            <a:avLst/>
          </a:prstGeom>
          <a:noFill/>
          <a:ln w="9525">
            <a:noFill/>
            <a:miter lim="800000"/>
            <a:headEnd/>
            <a:tailEnd/>
          </a:ln>
        </p:spPr>
      </p:pic>
      <p:grpSp>
        <p:nvGrpSpPr>
          <p:cNvPr id="20" name="Группа 113"/>
          <p:cNvGrpSpPr/>
          <p:nvPr/>
        </p:nvGrpSpPr>
        <p:grpSpPr>
          <a:xfrm>
            <a:off x="4554570" y="2554021"/>
            <a:ext cx="788501" cy="448700"/>
            <a:chOff x="2304202" y="4809318"/>
            <a:chExt cx="1083745" cy="448700"/>
          </a:xfrm>
        </p:grpSpPr>
        <p:sp>
          <p:nvSpPr>
            <p:cNvPr id="21" name="Блок-схема: магнитный диск 20"/>
            <p:cNvSpPr/>
            <p:nvPr/>
          </p:nvSpPr>
          <p:spPr>
            <a:xfrm>
              <a:off x="2304202" y="4809318"/>
              <a:ext cx="1083745" cy="448700"/>
            </a:xfrm>
            <a:prstGeom prst="flowChartMagneticDisk">
              <a:avLst/>
            </a:prstGeom>
            <a:solidFill>
              <a:schemeClr val="accent5">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22" name="TextBox 21"/>
            <p:cNvSpPr txBox="1"/>
            <p:nvPr/>
          </p:nvSpPr>
          <p:spPr>
            <a:xfrm>
              <a:off x="2506921" y="4950908"/>
              <a:ext cx="689620" cy="276999"/>
            </a:xfrm>
            <a:prstGeom prst="rect">
              <a:avLst/>
            </a:prstGeom>
            <a:noFill/>
          </p:spPr>
          <p:txBody>
            <a:bodyPr wrap="none" rtlCol="0">
              <a:spAutoFit/>
            </a:bodyPr>
            <a:lstStyle/>
            <a:p>
              <a:pPr indent="-342900">
                <a:spcBef>
                  <a:spcPts val="600"/>
                </a:spcBef>
              </a:pPr>
              <a:r>
                <a:rPr lang="ru-RU" sz="1200" b="1" dirty="0" smtClean="0"/>
                <a:t>БД</a:t>
              </a:r>
            </a:p>
          </p:txBody>
        </p:sp>
      </p:grpSp>
      <p:sp>
        <p:nvSpPr>
          <p:cNvPr id="23" name="TextBox 22"/>
          <p:cNvSpPr txBox="1"/>
          <p:nvPr/>
        </p:nvSpPr>
        <p:spPr>
          <a:xfrm>
            <a:off x="4294574" y="1346671"/>
            <a:ext cx="1116524" cy="461665"/>
          </a:xfrm>
          <a:prstGeom prst="rect">
            <a:avLst/>
          </a:prstGeom>
          <a:noFill/>
        </p:spPr>
        <p:txBody>
          <a:bodyPr wrap="square" rtlCol="0">
            <a:spAutoFit/>
          </a:bodyPr>
          <a:lstStyle/>
          <a:p>
            <a:pPr indent="-342900" algn="ctr">
              <a:spcBef>
                <a:spcPts val="600"/>
              </a:spcBef>
            </a:pPr>
            <a:r>
              <a:rPr lang="en-US" sz="1200" b="1" dirty="0" smtClean="0">
                <a:solidFill>
                  <a:srgbClr val="FF0000"/>
                </a:solidFill>
              </a:rPr>
              <a:t>“</a:t>
            </a:r>
            <a:r>
              <a:rPr lang="ru-RU" sz="1200" b="1" dirty="0" smtClean="0">
                <a:solidFill>
                  <a:srgbClr val="FF0000"/>
                </a:solidFill>
              </a:rPr>
              <a:t>АКТИВНЫЙ</a:t>
            </a:r>
            <a:r>
              <a:rPr lang="en-US" sz="1200" b="1" dirty="0" smtClean="0">
                <a:solidFill>
                  <a:srgbClr val="FF0000"/>
                </a:solidFill>
              </a:rPr>
              <a:t>”</a:t>
            </a:r>
            <a:r>
              <a:rPr lang="ru-RU" sz="1200" b="1" dirty="0" smtClean="0"/>
              <a:t> сервер БД</a:t>
            </a:r>
            <a:endParaRPr lang="en-US" sz="1200" b="1" dirty="0" smtClean="0"/>
          </a:p>
        </p:txBody>
      </p:sp>
      <p:cxnSp>
        <p:nvCxnSpPr>
          <p:cNvPr id="25" name="Прямая со стрелкой 24"/>
          <p:cNvCxnSpPr>
            <a:endCxn id="8" idx="1"/>
          </p:cNvCxnSpPr>
          <p:nvPr/>
        </p:nvCxnSpPr>
        <p:spPr>
          <a:xfrm flipV="1">
            <a:off x="5203809" y="2825491"/>
            <a:ext cx="1116183" cy="862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19" name="Picture 30" descr="SQLServr"/>
          <p:cNvPicPr>
            <a:picLocks noChangeAspect="1" noChangeArrowheads="1"/>
          </p:cNvPicPr>
          <p:nvPr/>
        </p:nvPicPr>
        <p:blipFill>
          <a:blip r:embed="rId5" cstate="print"/>
          <a:srcRect/>
          <a:stretch>
            <a:fillRect/>
          </a:stretch>
        </p:blipFill>
        <p:spPr bwMode="auto">
          <a:xfrm>
            <a:off x="4406977" y="2198777"/>
            <a:ext cx="441325" cy="457200"/>
          </a:xfrm>
          <a:prstGeom prst="rect">
            <a:avLst/>
          </a:prstGeom>
          <a:noFill/>
          <a:ln w="9525">
            <a:noFill/>
            <a:miter lim="800000"/>
            <a:headEnd/>
            <a:tailEnd/>
          </a:ln>
        </p:spPr>
      </p:pic>
      <p:grpSp>
        <p:nvGrpSpPr>
          <p:cNvPr id="27" name="Группа 113"/>
          <p:cNvGrpSpPr/>
          <p:nvPr/>
        </p:nvGrpSpPr>
        <p:grpSpPr>
          <a:xfrm>
            <a:off x="7827225" y="2544458"/>
            <a:ext cx="834406" cy="448700"/>
            <a:chOff x="2304203" y="4809318"/>
            <a:chExt cx="1539308" cy="448700"/>
          </a:xfrm>
        </p:grpSpPr>
        <p:sp>
          <p:nvSpPr>
            <p:cNvPr id="28" name="Блок-схема: магнитный диск 27"/>
            <p:cNvSpPr/>
            <p:nvPr/>
          </p:nvSpPr>
          <p:spPr>
            <a:xfrm>
              <a:off x="2304203" y="4809318"/>
              <a:ext cx="1463494" cy="448700"/>
            </a:xfrm>
            <a:prstGeom prst="flowChartMagneticDisk">
              <a:avLst/>
            </a:prstGeom>
            <a:solidFill>
              <a:schemeClr val="accent5">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29" name="TextBox 28"/>
            <p:cNvSpPr txBox="1"/>
            <p:nvPr/>
          </p:nvSpPr>
          <p:spPr>
            <a:xfrm>
              <a:off x="2336343" y="4950908"/>
              <a:ext cx="1507168" cy="276999"/>
            </a:xfrm>
            <a:prstGeom prst="rect">
              <a:avLst/>
            </a:prstGeom>
            <a:noFill/>
          </p:spPr>
          <p:txBody>
            <a:bodyPr wrap="square" rtlCol="0">
              <a:spAutoFit/>
            </a:bodyPr>
            <a:lstStyle/>
            <a:p>
              <a:pPr indent="-342900">
                <a:spcBef>
                  <a:spcPts val="600"/>
                </a:spcBef>
              </a:pPr>
              <a:r>
                <a:rPr lang="ru-RU" sz="1200" b="1" dirty="0" smtClean="0"/>
                <a:t>БД</a:t>
              </a:r>
              <a:r>
                <a:rPr lang="en-US" sz="1200" b="1" dirty="0" smtClean="0"/>
                <a:t>-COPY</a:t>
              </a:r>
              <a:endParaRPr lang="ru-RU" sz="1200" b="1" dirty="0" smtClean="0"/>
            </a:p>
          </p:txBody>
        </p:sp>
      </p:grpSp>
      <p:pic>
        <p:nvPicPr>
          <p:cNvPr id="26" name="Picture 30" descr="SQLServr"/>
          <p:cNvPicPr>
            <a:picLocks noChangeAspect="1" noChangeArrowheads="1"/>
          </p:cNvPicPr>
          <p:nvPr/>
        </p:nvPicPr>
        <p:blipFill>
          <a:blip r:embed="rId5" cstate="print"/>
          <a:srcRect/>
          <a:stretch>
            <a:fillRect/>
          </a:stretch>
        </p:blipFill>
        <p:spPr bwMode="auto">
          <a:xfrm>
            <a:off x="7684442" y="2198777"/>
            <a:ext cx="441325" cy="457200"/>
          </a:xfrm>
          <a:prstGeom prst="rect">
            <a:avLst/>
          </a:prstGeom>
          <a:noFill/>
          <a:ln w="9525">
            <a:noFill/>
            <a:miter lim="800000"/>
            <a:headEnd/>
            <a:tailEnd/>
          </a:ln>
        </p:spPr>
      </p:pic>
      <p:sp>
        <p:nvSpPr>
          <p:cNvPr id="30" name="TextBox 29"/>
          <p:cNvSpPr txBox="1"/>
          <p:nvPr/>
        </p:nvSpPr>
        <p:spPr>
          <a:xfrm>
            <a:off x="3934349" y="2246911"/>
            <a:ext cx="482491" cy="276999"/>
          </a:xfrm>
          <a:prstGeom prst="rect">
            <a:avLst/>
          </a:prstGeom>
          <a:noFill/>
        </p:spPr>
        <p:txBody>
          <a:bodyPr wrap="square" rtlCol="0">
            <a:spAutoFit/>
          </a:bodyPr>
          <a:lstStyle/>
          <a:p>
            <a:pPr indent="-342900" algn="r">
              <a:spcBef>
                <a:spcPts val="600"/>
              </a:spcBef>
            </a:pPr>
            <a:r>
              <a:rPr lang="en-US" sz="1200" b="1" dirty="0" smtClean="0"/>
              <a:t>ASE</a:t>
            </a:r>
          </a:p>
        </p:txBody>
      </p:sp>
      <p:cxnSp>
        <p:nvCxnSpPr>
          <p:cNvPr id="31" name="Прямая со стрелкой 30"/>
          <p:cNvCxnSpPr>
            <a:stCxn id="8" idx="3"/>
          </p:cNvCxnSpPr>
          <p:nvPr/>
        </p:nvCxnSpPr>
        <p:spPr>
          <a:xfrm flipV="1">
            <a:off x="6785130" y="2824548"/>
            <a:ext cx="1059517" cy="94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5" name="TextBox 34"/>
          <p:cNvSpPr txBox="1"/>
          <p:nvPr/>
        </p:nvSpPr>
        <p:spPr>
          <a:xfrm>
            <a:off x="7536683" y="1346671"/>
            <a:ext cx="1116524" cy="461665"/>
          </a:xfrm>
          <a:prstGeom prst="rect">
            <a:avLst/>
          </a:prstGeom>
          <a:noFill/>
        </p:spPr>
        <p:txBody>
          <a:bodyPr wrap="square" rtlCol="0">
            <a:spAutoFit/>
          </a:bodyPr>
          <a:lstStyle/>
          <a:p>
            <a:pPr indent="-342900" algn="ctr">
              <a:spcBef>
                <a:spcPts val="600"/>
              </a:spcBef>
            </a:pPr>
            <a:r>
              <a:rPr lang="en-US" sz="1200" b="1" dirty="0" smtClean="0">
                <a:solidFill>
                  <a:srgbClr val="0070C0"/>
                </a:solidFill>
              </a:rPr>
              <a:t>“STANDBY”</a:t>
            </a:r>
            <a:r>
              <a:rPr lang="ru-RU" sz="1200" b="1" dirty="0" smtClean="0">
                <a:solidFill>
                  <a:srgbClr val="0070C0"/>
                </a:solidFill>
              </a:rPr>
              <a:t> </a:t>
            </a:r>
            <a:r>
              <a:rPr lang="ru-RU" sz="1200" b="1" dirty="0" smtClean="0"/>
              <a:t>сервер</a:t>
            </a:r>
            <a:r>
              <a:rPr lang="en-US" sz="1200" b="1" dirty="0" smtClean="0"/>
              <a:t> </a:t>
            </a:r>
            <a:r>
              <a:rPr lang="ru-RU" sz="1200" b="1" dirty="0" smtClean="0"/>
              <a:t> БД</a:t>
            </a:r>
            <a:endParaRPr lang="en-US" sz="1200" b="1" dirty="0" smtClean="0"/>
          </a:p>
        </p:txBody>
      </p:sp>
      <p:sp>
        <p:nvSpPr>
          <p:cNvPr id="36" name="TextBox 35"/>
          <p:cNvSpPr txBox="1"/>
          <p:nvPr/>
        </p:nvSpPr>
        <p:spPr>
          <a:xfrm>
            <a:off x="5815168" y="3209925"/>
            <a:ext cx="1400973" cy="276999"/>
          </a:xfrm>
          <a:prstGeom prst="rect">
            <a:avLst/>
          </a:prstGeom>
          <a:noFill/>
        </p:spPr>
        <p:txBody>
          <a:bodyPr wrap="square" rtlCol="0">
            <a:spAutoFit/>
          </a:bodyPr>
          <a:lstStyle/>
          <a:p>
            <a:pPr indent="-342900" algn="r">
              <a:spcBef>
                <a:spcPts val="600"/>
              </a:spcBef>
            </a:pPr>
            <a:r>
              <a:rPr lang="en-US" sz="1200" b="1" dirty="0" smtClean="0"/>
              <a:t>Replication Server</a:t>
            </a:r>
          </a:p>
        </p:txBody>
      </p:sp>
      <p:sp>
        <p:nvSpPr>
          <p:cNvPr id="37" name="TextBox 36"/>
          <p:cNvSpPr txBox="1"/>
          <p:nvPr/>
        </p:nvSpPr>
        <p:spPr>
          <a:xfrm>
            <a:off x="7173846" y="2234906"/>
            <a:ext cx="507369" cy="276999"/>
          </a:xfrm>
          <a:prstGeom prst="rect">
            <a:avLst/>
          </a:prstGeom>
          <a:noFill/>
        </p:spPr>
        <p:txBody>
          <a:bodyPr wrap="square" rtlCol="0">
            <a:spAutoFit/>
          </a:bodyPr>
          <a:lstStyle/>
          <a:p>
            <a:pPr indent="-342900" algn="r">
              <a:spcBef>
                <a:spcPts val="600"/>
              </a:spcBef>
            </a:pPr>
            <a:r>
              <a:rPr lang="en-US" sz="1200" b="1" dirty="0" smtClean="0"/>
              <a:t>ASE</a:t>
            </a:r>
          </a:p>
        </p:txBody>
      </p:sp>
      <p:sp>
        <p:nvSpPr>
          <p:cNvPr id="40" name="Текст 2"/>
          <p:cNvSpPr txBox="1">
            <a:spLocks/>
          </p:cNvSpPr>
          <p:nvPr/>
        </p:nvSpPr>
        <p:spPr>
          <a:xfrm>
            <a:off x="544480" y="3493218"/>
            <a:ext cx="8322107" cy="2743736"/>
          </a:xfrm>
          <a:prstGeom prst="rect">
            <a:avLst/>
          </a:prstGeom>
        </p:spPr>
        <p:txBody>
          <a:bodyPr/>
          <a:lstStyle/>
          <a:p>
            <a:pPr marL="228600" marR="0" lvl="0" indent="-228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tx1"/>
                </a:solidFill>
                <a:effectLst/>
                <a:uLnTx/>
                <a:uFillTx/>
                <a:latin typeface="+mn-lt"/>
                <a:ea typeface="+mn-ea"/>
                <a:cs typeface="+mn-cs"/>
              </a:rPr>
              <a:t>ДОСТОИНСТВА </a:t>
            </a:r>
            <a:r>
              <a:rPr lang="ru-RU" b="1" noProof="0" dirty="0" smtClean="0"/>
              <a:t>РЕШЕНИЯ</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00" b="1" i="0" u="none" strike="noStrike" kern="1200" cap="none" spc="0" normalizeH="0" baseline="0" noProof="0" dirty="0" smtClean="0">
                <a:ln>
                  <a:noFill/>
                </a:ln>
                <a:effectLst/>
                <a:uLnTx/>
                <a:uFillTx/>
                <a:latin typeface="+mn-lt"/>
                <a:ea typeface="+mn-ea"/>
                <a:cs typeface="+mn-cs"/>
              </a:rPr>
              <a:t>Наличие второй копии</a:t>
            </a:r>
            <a:r>
              <a:rPr kumimoji="0" lang="ru-RU" sz="1600" b="1" i="0" u="none" strike="noStrike" kern="1200" cap="none" spc="0" normalizeH="0" noProof="0" dirty="0" smtClean="0">
                <a:ln>
                  <a:noFill/>
                </a:ln>
                <a:effectLst/>
                <a:uLnTx/>
                <a:uFillTx/>
                <a:latin typeface="+mn-lt"/>
                <a:ea typeface="+mn-ea"/>
                <a:cs typeface="+mn-cs"/>
              </a:rPr>
              <a:t> данных </a:t>
            </a:r>
            <a:r>
              <a:rPr kumimoji="0" lang="ru-RU" sz="1600" b="0" u="none" strike="noStrike" kern="1200" cap="none" spc="0" normalizeH="0" noProof="0" dirty="0" smtClean="0">
                <a:ln>
                  <a:noFill/>
                </a:ln>
                <a:effectLst/>
                <a:uLnTx/>
                <a:uFillTx/>
                <a:latin typeface="+mn-lt"/>
                <a:ea typeface="+mn-ea"/>
                <a:cs typeface="+mn-cs"/>
              </a:rPr>
              <a:t>– что бы не случилось с активным сервером или с его базой данных, всегда есть «</a:t>
            </a:r>
            <a:r>
              <a:rPr lang="ru-RU" sz="1600" dirty="0" smtClean="0"/>
              <a:t>запасная» база данных, сразу готовая к работе</a:t>
            </a:r>
            <a:endParaRPr kumimoji="0" lang="ru-RU" sz="1600" b="0" u="none" strike="noStrike" kern="1200" cap="none" spc="0" normalizeH="0" baseline="0" noProof="0" dirty="0" smtClean="0">
              <a:ln>
                <a:noFill/>
              </a:ln>
              <a:effectLst/>
              <a:uLnTx/>
              <a:uFillTx/>
              <a:latin typeface="+mn-lt"/>
              <a:ea typeface="+mn-ea"/>
              <a:cs typeface="+mn-cs"/>
            </a:endParaRP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00" b="1" i="0" u="none" strike="noStrike" kern="1200" cap="none" spc="0" normalizeH="0" baseline="0" noProof="0" dirty="0" smtClean="0">
                <a:ln>
                  <a:noFill/>
                </a:ln>
                <a:effectLst/>
                <a:uLnTx/>
                <a:uFillTx/>
                <a:latin typeface="+mn-lt"/>
                <a:ea typeface="+mn-ea"/>
                <a:cs typeface="+mn-cs"/>
              </a:rPr>
              <a:t>Репликация </a:t>
            </a:r>
            <a:r>
              <a:rPr kumimoji="0" lang="ru-RU" sz="1600" b="1" i="0" u="none" strike="noStrike" kern="1200" cap="none" spc="0" normalizeH="0" baseline="0" noProof="0" dirty="0" smtClean="0">
                <a:ln>
                  <a:noFill/>
                </a:ln>
                <a:effectLst/>
                <a:uLnTx/>
                <a:uFillTx/>
                <a:latin typeface="+mn-lt"/>
                <a:ea typeface="+mn-ea"/>
                <a:cs typeface="+mn-cs"/>
              </a:rPr>
              <a:t>работает в </a:t>
            </a:r>
            <a:r>
              <a:rPr kumimoji="0" lang="ru-RU" sz="1600" b="1" i="0" u="none" strike="noStrike" kern="1200" cap="none" spc="0" normalizeH="0" baseline="0" noProof="0" dirty="0" smtClean="0">
                <a:ln>
                  <a:noFill/>
                </a:ln>
                <a:effectLst/>
                <a:uLnTx/>
                <a:uFillTx/>
                <a:latin typeface="+mn-lt"/>
                <a:ea typeface="+mn-ea"/>
                <a:cs typeface="+mn-cs"/>
              </a:rPr>
              <a:t>режиме реального</a:t>
            </a:r>
            <a:r>
              <a:rPr kumimoji="0" lang="ru-RU" sz="1600" b="1" i="0" u="none" strike="noStrike" kern="1200" cap="none" spc="0" normalizeH="0" noProof="0" dirty="0" smtClean="0">
                <a:ln>
                  <a:noFill/>
                </a:ln>
                <a:effectLst/>
                <a:uLnTx/>
                <a:uFillTx/>
                <a:latin typeface="+mn-lt"/>
                <a:ea typeface="+mn-ea"/>
                <a:cs typeface="+mn-cs"/>
              </a:rPr>
              <a:t> </a:t>
            </a:r>
            <a:r>
              <a:rPr kumimoji="0" lang="ru-RU" sz="1600" b="1" i="0" u="none" strike="noStrike" kern="1200" cap="none" spc="0" normalizeH="0" baseline="0" noProof="0" dirty="0" smtClean="0">
                <a:ln>
                  <a:noFill/>
                </a:ln>
                <a:effectLst/>
                <a:uLnTx/>
                <a:uFillTx/>
                <a:latin typeface="+mn-lt"/>
                <a:ea typeface="+mn-ea"/>
                <a:cs typeface="+mn-cs"/>
              </a:rPr>
              <a:t> времени </a:t>
            </a:r>
            <a:r>
              <a:rPr kumimoji="0" lang="ru-RU" sz="1600" b="0" i="0" u="none" strike="noStrike" kern="1200" cap="none" spc="0" normalizeH="0" baseline="0" noProof="0" dirty="0" smtClean="0">
                <a:ln>
                  <a:noFill/>
                </a:ln>
                <a:effectLst/>
                <a:uLnTx/>
                <a:uFillTx/>
                <a:latin typeface="+mn-lt"/>
                <a:ea typeface="+mn-ea"/>
                <a:cs typeface="+mn-cs"/>
              </a:rPr>
              <a:t>– </a:t>
            </a:r>
            <a:r>
              <a:rPr kumimoji="0" lang="en-US" sz="1600" b="0" i="0" u="none" strike="noStrike" kern="1200" cap="none" spc="0" normalizeH="0" baseline="0" noProof="0" dirty="0" smtClean="0">
                <a:ln>
                  <a:noFill/>
                </a:ln>
                <a:effectLst/>
                <a:uLnTx/>
                <a:uFillTx/>
                <a:latin typeface="+mn-lt"/>
                <a:ea typeface="+mn-ea"/>
                <a:cs typeface="+mn-cs"/>
              </a:rPr>
              <a:t>STANDBY</a:t>
            </a:r>
            <a:r>
              <a:rPr kumimoji="0" lang="ru-RU" sz="1600" b="0" i="0" u="none" strike="noStrike" kern="1200" cap="none" spc="0" normalizeH="0" baseline="0" noProof="0" dirty="0" smtClean="0">
                <a:ln>
                  <a:noFill/>
                </a:ln>
                <a:effectLst/>
                <a:uLnTx/>
                <a:uFillTx/>
                <a:latin typeface="+mn-lt"/>
                <a:ea typeface="+mn-ea"/>
                <a:cs typeface="+mn-cs"/>
              </a:rPr>
              <a:t>-база всегда содержит актуальные данные (задержка –</a:t>
            </a:r>
            <a:r>
              <a:rPr kumimoji="0" lang="ru-RU" sz="1600" b="0" i="0" u="none" strike="noStrike" kern="1200" cap="none" spc="0" normalizeH="0" noProof="0" dirty="0" smtClean="0">
                <a:ln>
                  <a:noFill/>
                </a:ln>
                <a:effectLst/>
                <a:uLnTx/>
                <a:uFillTx/>
                <a:latin typeface="+mn-lt"/>
                <a:ea typeface="+mn-ea"/>
                <a:cs typeface="+mn-cs"/>
              </a:rPr>
              <a:t> несколько секунд)</a:t>
            </a:r>
            <a:endParaRPr kumimoji="0" lang="ru-RU" sz="1600" b="0" i="0" u="none" strike="noStrike" kern="1200" cap="none" spc="0" normalizeH="0" baseline="0" noProof="0" dirty="0" smtClean="0">
              <a:ln>
                <a:noFill/>
              </a:ln>
              <a:effectLst/>
              <a:uLnTx/>
              <a:uFillTx/>
              <a:latin typeface="+mn-lt"/>
              <a:ea typeface="+mn-ea"/>
              <a:cs typeface="+mn-cs"/>
            </a:endParaRP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t>STANDBY</a:t>
            </a:r>
            <a:r>
              <a:rPr lang="ru-RU" sz="1600" b="1" dirty="0" smtClean="0"/>
              <a:t>-база является «логической» копией </a:t>
            </a:r>
            <a:r>
              <a:rPr lang="ru-RU" sz="1600" dirty="0" smtClean="0"/>
              <a:t>(т.к. передаются </a:t>
            </a:r>
            <a:r>
              <a:rPr lang="en-US" sz="1600" dirty="0" smtClean="0"/>
              <a:t>SQL</a:t>
            </a:r>
            <a:r>
              <a:rPr lang="ru-RU" sz="1600" dirty="0" smtClean="0"/>
              <a:t>-команды, а не данные), а значит является 100% корректной. Поврежденные блоки данных на резервную базу просто не передаются.</a:t>
            </a:r>
            <a:endParaRPr kumimoji="0" lang="ru-RU" sz="1600" b="0" i="0" u="none" strike="noStrike" kern="1200" cap="none" spc="0" normalizeH="0" baseline="0" noProof="0" dirty="0" smtClean="0">
              <a:ln>
                <a:noFill/>
              </a:ln>
              <a:effectLst/>
              <a:uLnTx/>
              <a:uFillTx/>
              <a:latin typeface="+mn-lt"/>
              <a:ea typeface="+mn-ea"/>
              <a:cs typeface="+mn-cs"/>
            </a:endParaRPr>
          </a:p>
          <a:p>
            <a:pPr marL="228600" lvl="0" indent="-228600">
              <a:spcBef>
                <a:spcPct val="20000"/>
              </a:spcBef>
              <a:buFont typeface="Arial" pitchFamily="34" charset="0"/>
              <a:buChar char="•"/>
            </a:pPr>
            <a:r>
              <a:rPr lang="en-US" sz="1600" b="1" dirty="0" smtClean="0"/>
              <a:t>STANDBY</a:t>
            </a:r>
            <a:r>
              <a:rPr lang="ru-RU" sz="1600" b="1" dirty="0" smtClean="0"/>
              <a:t>-база </a:t>
            </a:r>
            <a:r>
              <a:rPr kumimoji="0" lang="ru-RU" sz="1600" b="1" i="0" u="none" strike="noStrike" kern="1200" cap="none" spc="0" normalizeH="0" baseline="0" noProof="0" dirty="0" smtClean="0">
                <a:ln>
                  <a:noFill/>
                </a:ln>
                <a:effectLst/>
                <a:uLnTx/>
                <a:uFillTx/>
                <a:latin typeface="+mn-lt"/>
                <a:ea typeface="+mn-ea"/>
                <a:cs typeface="+mn-cs"/>
              </a:rPr>
              <a:t>доступна для работы </a:t>
            </a:r>
            <a:r>
              <a:rPr kumimoji="0" lang="ru-RU" sz="1600" b="0" i="0" u="none" strike="noStrike" kern="1200" cap="none" spc="0" normalizeH="0" baseline="0" noProof="0" dirty="0" smtClean="0">
                <a:ln>
                  <a:noFill/>
                </a:ln>
                <a:effectLst/>
                <a:uLnTx/>
                <a:uFillTx/>
                <a:latin typeface="+mn-lt"/>
                <a:ea typeface="+mn-ea"/>
                <a:cs typeface="+mn-cs"/>
              </a:rPr>
              <a:t>– например</a:t>
            </a:r>
            <a:r>
              <a:rPr kumimoji="0" lang="ru-RU" sz="1600" b="0" i="0" u="none" strike="noStrike" kern="1200" cap="none" spc="0" normalizeH="0" noProof="0" dirty="0" smtClean="0">
                <a:ln>
                  <a:noFill/>
                </a:ln>
                <a:effectLst/>
                <a:uLnTx/>
                <a:uFillTx/>
                <a:latin typeface="+mn-lt"/>
                <a:ea typeface="+mn-ea"/>
                <a:cs typeface="+mn-cs"/>
              </a:rPr>
              <a:t> как сервер оперативной отчетности</a:t>
            </a:r>
            <a:endParaRPr kumimoji="0" lang="ru-RU" sz="1600" b="0" i="0" u="none" strike="noStrike" kern="1200" cap="none" spc="0" normalizeH="0" baseline="0" noProof="0" dirty="0" smtClean="0">
              <a:ln>
                <a:noFill/>
              </a:ln>
              <a:effectLst/>
              <a:uLnTx/>
              <a:uFillTx/>
              <a:latin typeface="+mn-lt"/>
              <a:ea typeface="+mn-ea"/>
              <a:cs typeface="+mn-cs"/>
            </a:endParaRP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00" b="1" i="0" u="none" strike="noStrike" kern="1200" cap="none" spc="0" normalizeH="0" baseline="0" noProof="0" dirty="0" smtClean="0">
                <a:ln>
                  <a:noFill/>
                </a:ln>
                <a:effectLst/>
                <a:uLnTx/>
                <a:uFillTx/>
                <a:latin typeface="+mn-lt"/>
                <a:ea typeface="+mn-ea"/>
                <a:cs typeface="+mn-cs"/>
              </a:rPr>
              <a:t>Возможность значительного территориального разнесения </a:t>
            </a:r>
            <a:r>
              <a:rPr kumimoji="0" lang="ru-RU" sz="1600" b="0" i="0" u="none" strike="noStrike" kern="1200" cap="none" spc="0" normalizeH="0" baseline="0" noProof="0" dirty="0" smtClean="0">
                <a:ln>
                  <a:noFill/>
                </a:ln>
                <a:effectLst/>
                <a:uLnTx/>
                <a:uFillTx/>
                <a:latin typeface="+mn-lt"/>
                <a:ea typeface="+mn-ea"/>
                <a:cs typeface="+mn-cs"/>
              </a:rPr>
              <a:t>активного и отчётного серверов</a:t>
            </a: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1" name="TextBox 40"/>
          <p:cNvSpPr txBox="1"/>
          <p:nvPr/>
        </p:nvSpPr>
        <p:spPr>
          <a:xfrm>
            <a:off x="5476128" y="1074609"/>
            <a:ext cx="1988638" cy="276999"/>
          </a:xfrm>
          <a:prstGeom prst="rect">
            <a:avLst/>
          </a:prstGeom>
          <a:noFill/>
        </p:spPr>
        <p:txBody>
          <a:bodyPr wrap="square" rtlCol="0">
            <a:spAutoFit/>
          </a:bodyPr>
          <a:lstStyle/>
          <a:p>
            <a:pPr indent="-342900" algn="ctr">
              <a:spcBef>
                <a:spcPts val="600"/>
              </a:spcBef>
            </a:pPr>
            <a:r>
              <a:rPr lang="ru-RU" sz="1200" b="1" dirty="0" smtClean="0"/>
              <a:t>ОТКАЗОУСТОЙЧИВАЯ ПАРА</a:t>
            </a:r>
            <a:endParaRPr lang="en-US" sz="12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825" y="49024"/>
            <a:ext cx="8225734" cy="892552"/>
          </a:xfrm>
        </p:spPr>
        <p:txBody>
          <a:bodyPr/>
          <a:lstStyle/>
          <a:p>
            <a:r>
              <a:rPr lang="ru-RU" sz="2400" dirty="0" smtClean="0"/>
              <a:t>Логический кластер. Обработка аварии:</a:t>
            </a:r>
            <a:r>
              <a:rPr lang="ru-RU" dirty="0" smtClean="0"/>
              <a:t/>
            </a:r>
            <a:br>
              <a:rPr lang="ru-RU" dirty="0" smtClean="0"/>
            </a:br>
            <a:r>
              <a:rPr lang="ru-RU" sz="3200" dirty="0" smtClean="0"/>
              <a:t>авария сервера </a:t>
            </a:r>
            <a:r>
              <a:rPr lang="en-US" sz="3200" dirty="0" smtClean="0"/>
              <a:t>#</a:t>
            </a:r>
            <a:r>
              <a:rPr lang="ru-RU" sz="3200" dirty="0" smtClean="0"/>
              <a:t>4 (сервер </a:t>
            </a:r>
            <a:r>
              <a:rPr lang="en-US" sz="3200" dirty="0" smtClean="0"/>
              <a:t>#4 </a:t>
            </a:r>
            <a:r>
              <a:rPr lang="ru-RU" sz="3200" dirty="0" smtClean="0"/>
              <a:t>отключен)</a:t>
            </a:r>
            <a:endParaRPr lang="ru-RU" dirty="0">
              <a:solidFill>
                <a:schemeClr val="accent5"/>
              </a:solidFill>
            </a:endParaRPr>
          </a:p>
        </p:txBody>
      </p:sp>
      <p:sp>
        <p:nvSpPr>
          <p:cNvPr id="10" name="Rectangle 412"/>
          <p:cNvSpPr txBox="1">
            <a:spLocks noChangeArrowheads="1"/>
          </p:cNvSpPr>
          <p:nvPr/>
        </p:nvSpPr>
        <p:spPr>
          <a:xfrm>
            <a:off x="6099175" y="1066362"/>
            <a:ext cx="3044825" cy="5410200"/>
          </a:xfrm>
          <a:prstGeom prst="rect">
            <a:avLst/>
          </a:prstGeom>
        </p:spPr>
        <p:txBody>
          <a:bodyPr/>
          <a:lstStyle/>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CUSTSVC</a:t>
            </a:r>
          </a:p>
          <a:p>
            <a:pPr marL="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effectLst/>
                <a:uLnTx/>
                <a:uFillTx/>
                <a:latin typeface="+mn-lt"/>
                <a:ea typeface="+mn-ea"/>
                <a:cs typeface="+mn-cs"/>
              </a:rPr>
              <a:t>Не затронут</a:t>
            </a: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SALES</a:t>
            </a:r>
          </a:p>
          <a:p>
            <a:pPr marL="0" lvl="1" indent="-285750">
              <a:lnSpc>
                <a:spcPct val="80000"/>
              </a:lnSpc>
              <a:spcBef>
                <a:spcPct val="20000"/>
              </a:spcBef>
              <a:buFont typeface="Arial" pitchFamily="34" charset="0"/>
              <a:buChar char="–"/>
            </a:pPr>
            <a:r>
              <a:rPr lang="ru-RU" sz="1600" dirty="0" smtClean="0"/>
              <a:t>Аварийный перевод соединений</a:t>
            </a:r>
            <a:r>
              <a:rPr lang="en-US" sz="1600" dirty="0" smtClean="0"/>
              <a:t>:</a:t>
            </a:r>
          </a:p>
          <a:p>
            <a:pPr marL="457200" lvl="3" indent="-228600">
              <a:lnSpc>
                <a:spcPct val="80000"/>
              </a:lnSpc>
              <a:spcBef>
                <a:spcPct val="20000"/>
              </a:spcBef>
              <a:buFont typeface="Arial" pitchFamily="34" charset="0"/>
              <a:buChar char="•"/>
            </a:pPr>
            <a:r>
              <a:rPr lang="ru-RU" sz="1400" dirty="0" smtClean="0"/>
              <a:t>Т.к. живых северов из списка «резервных» для этого кластера больше нет</a:t>
            </a:r>
            <a:r>
              <a:rPr lang="en-US" sz="1400" dirty="0" smtClean="0"/>
              <a:t>, </a:t>
            </a:r>
            <a:r>
              <a:rPr lang="ru-RU" sz="1400" dirty="0" smtClean="0"/>
              <a:t>соединения</a:t>
            </a:r>
            <a:r>
              <a:rPr lang="en-US" sz="1400" dirty="0" smtClean="0"/>
              <a:t> </a:t>
            </a:r>
            <a:r>
              <a:rPr lang="ru-RU" sz="1400" dirty="0" smtClean="0"/>
              <a:t>с </a:t>
            </a:r>
            <a:r>
              <a:rPr lang="en-US" sz="1400" dirty="0" smtClean="0"/>
              <a:t>SYBASE_3 </a:t>
            </a:r>
            <a:r>
              <a:rPr lang="ru-RU" sz="1400" dirty="0" smtClean="0"/>
              <a:t>переводятся на</a:t>
            </a:r>
            <a:r>
              <a:rPr lang="en-US" sz="1400" dirty="0" smtClean="0"/>
              <a:t> SYBASE_1 </a:t>
            </a:r>
            <a:r>
              <a:rPr lang="ru-RU" sz="1400" dirty="0" smtClean="0"/>
              <a:t/>
            </a:r>
            <a:br>
              <a:rPr lang="ru-RU" sz="1400" dirty="0" smtClean="0"/>
            </a:br>
            <a:r>
              <a:rPr lang="ru-RU" sz="1400" dirty="0" smtClean="0"/>
              <a:t>или</a:t>
            </a:r>
            <a:r>
              <a:rPr lang="en-US" sz="1400" dirty="0" smtClean="0"/>
              <a:t> SYBASE_2 </a:t>
            </a:r>
            <a:r>
              <a:rPr lang="ru-RU" sz="1400" dirty="0" smtClean="0"/>
              <a:t>(сервера</a:t>
            </a:r>
            <a:r>
              <a:rPr lang="en-US" sz="1400" dirty="0" smtClean="0"/>
              <a:t>,</a:t>
            </a:r>
            <a:r>
              <a:rPr lang="ru-RU" sz="1400" dirty="0" smtClean="0"/>
              <a:t> входящие в кластер </a:t>
            </a:r>
            <a:r>
              <a:rPr lang="en-US" sz="1400" dirty="0" smtClean="0"/>
              <a:t>SALES)</a:t>
            </a:r>
          </a:p>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SHIPPING</a:t>
            </a:r>
          </a:p>
          <a:p>
            <a:pPr marL="0" lvl="1" indent="-285750">
              <a:lnSpc>
                <a:spcPct val="80000"/>
              </a:lnSpc>
              <a:spcBef>
                <a:spcPct val="20000"/>
              </a:spcBef>
              <a:buFont typeface="Arial" pitchFamily="34" charset="0"/>
              <a:buChar char="–"/>
            </a:pPr>
            <a:r>
              <a:rPr lang="ru-RU" sz="1600" dirty="0" smtClean="0"/>
              <a:t>Аварийная замена Сервера</a:t>
            </a:r>
            <a:r>
              <a:rPr lang="en-US" sz="1600" dirty="0" smtClean="0"/>
              <a:t>:</a:t>
            </a:r>
            <a:endParaRPr lang="ru-RU" sz="1600" dirty="0" smtClean="0"/>
          </a:p>
          <a:p>
            <a:pPr marL="457200" lvl="2" indent="-285750">
              <a:lnSpc>
                <a:spcPct val="80000"/>
              </a:lnSpc>
              <a:spcBef>
                <a:spcPct val="20000"/>
              </a:spcBef>
              <a:buFont typeface="Arial" pitchFamily="34" charset="0"/>
              <a:buChar char="–"/>
            </a:pPr>
            <a:r>
              <a:rPr lang="ru-RU" sz="1400" dirty="0" smtClean="0"/>
              <a:t>Т.к. режим </a:t>
            </a:r>
            <a:r>
              <a:rPr lang="en-US" sz="1400" dirty="0" smtClean="0"/>
              <a:t>failover </a:t>
            </a:r>
            <a:r>
              <a:rPr lang="ru-RU" sz="1400" dirty="0" smtClean="0"/>
              <a:t>= </a:t>
            </a:r>
            <a:r>
              <a:rPr lang="en-US" sz="1400" dirty="0" smtClean="0"/>
              <a:t>“group” </a:t>
            </a:r>
            <a:r>
              <a:rPr lang="ru-RU" sz="1400" dirty="0" smtClean="0"/>
              <a:t>и живых базовых серверов у этого кластера больше не осталось</a:t>
            </a:r>
            <a:r>
              <a:rPr lang="en-US" sz="1400" dirty="0" smtClean="0"/>
              <a:t>, </a:t>
            </a:r>
            <a:r>
              <a:rPr lang="ru-RU" sz="1400" dirty="0" smtClean="0"/>
              <a:t/>
            </a:r>
            <a:br>
              <a:rPr lang="ru-RU" sz="1400" dirty="0" smtClean="0"/>
            </a:br>
            <a:r>
              <a:rPr lang="ru-RU" sz="1400" dirty="0" smtClean="0"/>
              <a:t>происходит аварийный переход на резервный сервер для этого кластера (</a:t>
            </a:r>
            <a:r>
              <a:rPr lang="en-US" sz="1400" dirty="0" smtClean="0"/>
              <a:t>SYBASE_1)</a:t>
            </a:r>
          </a:p>
        </p:txBody>
      </p:sp>
      <p:sp>
        <p:nvSpPr>
          <p:cNvPr id="419" name="Freeform 2"/>
          <p:cNvSpPr>
            <a:spLocks/>
          </p:cNvSpPr>
          <p:nvPr/>
        </p:nvSpPr>
        <p:spPr bwMode="auto">
          <a:xfrm>
            <a:off x="1284288" y="3371850"/>
            <a:ext cx="4467225" cy="1660525"/>
          </a:xfrm>
          <a:custGeom>
            <a:avLst/>
            <a:gdLst/>
            <a:ahLst/>
            <a:cxnLst>
              <a:cxn ang="0">
                <a:pos x="0" y="1013"/>
              </a:cxn>
              <a:cxn ang="0">
                <a:pos x="1918" y="0"/>
              </a:cxn>
              <a:cxn ang="0">
                <a:pos x="2814" y="161"/>
              </a:cxn>
              <a:cxn ang="0">
                <a:pos x="124" y="1046"/>
              </a:cxn>
            </a:cxnLst>
            <a:rect l="0" t="0" r="r" b="b"/>
            <a:pathLst>
              <a:path w="2814" h="1046">
                <a:moveTo>
                  <a:pt x="0" y="1013"/>
                </a:moveTo>
                <a:lnTo>
                  <a:pt x="1918" y="0"/>
                </a:lnTo>
                <a:lnTo>
                  <a:pt x="2814" y="161"/>
                </a:lnTo>
                <a:lnTo>
                  <a:pt x="124" y="1046"/>
                </a:lnTo>
              </a:path>
            </a:pathLst>
          </a:custGeom>
          <a:solidFill>
            <a:srgbClr val="FFCC99">
              <a:alpha val="50000"/>
            </a:srgbClr>
          </a:solidFill>
          <a:ln w="9525" cap="flat" cmpd="sng">
            <a:solidFill>
              <a:srgbClr val="FFCC99"/>
            </a:solidFill>
            <a:prstDash val="solid"/>
            <a:round/>
            <a:headEnd/>
            <a:tailEnd/>
          </a:ln>
          <a:effectLst/>
        </p:spPr>
        <p:txBody>
          <a:bodyPr wrap="none" anchor="ctr"/>
          <a:lstStyle/>
          <a:p>
            <a:endParaRPr lang="ru-RU"/>
          </a:p>
        </p:txBody>
      </p:sp>
      <p:sp>
        <p:nvSpPr>
          <p:cNvPr id="423" name="Freeform 4"/>
          <p:cNvSpPr>
            <a:spLocks/>
          </p:cNvSpPr>
          <p:nvPr/>
        </p:nvSpPr>
        <p:spPr bwMode="auto">
          <a:xfrm>
            <a:off x="2522538" y="3416300"/>
            <a:ext cx="1652587" cy="1624013"/>
          </a:xfrm>
          <a:custGeom>
            <a:avLst/>
            <a:gdLst/>
            <a:ahLst/>
            <a:cxnLst>
              <a:cxn ang="0">
                <a:pos x="41" y="1023"/>
              </a:cxn>
              <a:cxn ang="0">
                <a:pos x="0" y="1"/>
              </a:cxn>
              <a:cxn ang="0">
                <a:pos x="1041" y="0"/>
              </a:cxn>
              <a:cxn ang="0">
                <a:pos x="169" y="1023"/>
              </a:cxn>
            </a:cxnLst>
            <a:rect l="0" t="0" r="r" b="b"/>
            <a:pathLst>
              <a:path w="1041" h="1023">
                <a:moveTo>
                  <a:pt x="41" y="1023"/>
                </a:moveTo>
                <a:lnTo>
                  <a:pt x="0" y="1"/>
                </a:lnTo>
                <a:lnTo>
                  <a:pt x="1041" y="0"/>
                </a:lnTo>
                <a:lnTo>
                  <a:pt x="169" y="1023"/>
                </a:lnTo>
              </a:path>
            </a:pathLst>
          </a:custGeom>
          <a:solidFill>
            <a:srgbClr val="CCFFCC">
              <a:alpha val="50000"/>
            </a:srgbClr>
          </a:solidFill>
          <a:ln w="9525" cap="flat" cmpd="sng">
            <a:solidFill>
              <a:srgbClr val="EAEAEA"/>
            </a:solidFill>
            <a:prstDash val="solid"/>
            <a:round/>
            <a:headEnd/>
            <a:tailEnd/>
          </a:ln>
          <a:effectLst/>
        </p:spPr>
        <p:txBody>
          <a:bodyPr wrap="none" anchor="ctr"/>
          <a:lstStyle/>
          <a:p>
            <a:endParaRPr lang="ru-RU"/>
          </a:p>
        </p:txBody>
      </p:sp>
      <p:sp>
        <p:nvSpPr>
          <p:cNvPr id="428" name="Freeform 5"/>
          <p:cNvSpPr>
            <a:spLocks/>
          </p:cNvSpPr>
          <p:nvPr/>
        </p:nvSpPr>
        <p:spPr bwMode="auto">
          <a:xfrm>
            <a:off x="1279525" y="3452813"/>
            <a:ext cx="2841625" cy="1609725"/>
          </a:xfrm>
          <a:custGeom>
            <a:avLst/>
            <a:gdLst/>
            <a:ahLst/>
            <a:cxnLst>
              <a:cxn ang="0">
                <a:pos x="0" y="1005"/>
              </a:cxn>
              <a:cxn ang="0">
                <a:pos x="749" y="1"/>
              </a:cxn>
              <a:cxn ang="0">
                <a:pos x="1790" y="0"/>
              </a:cxn>
              <a:cxn ang="0">
                <a:pos x="115" y="1014"/>
              </a:cxn>
            </a:cxnLst>
            <a:rect l="0" t="0" r="r" b="b"/>
            <a:pathLst>
              <a:path w="1790" h="1014">
                <a:moveTo>
                  <a:pt x="0" y="1005"/>
                </a:moveTo>
                <a:lnTo>
                  <a:pt x="749" y="1"/>
                </a:lnTo>
                <a:lnTo>
                  <a:pt x="1790" y="0"/>
                </a:lnTo>
                <a:lnTo>
                  <a:pt x="115" y="1014"/>
                </a:lnTo>
              </a:path>
            </a:pathLst>
          </a:custGeom>
          <a:solidFill>
            <a:srgbClr val="CCFFCC">
              <a:alpha val="50000"/>
            </a:srgbClr>
          </a:solidFill>
          <a:ln w="9525" cap="flat" cmpd="sng">
            <a:solidFill>
              <a:srgbClr val="CCFFCC"/>
            </a:solidFill>
            <a:prstDash val="solid"/>
            <a:round/>
            <a:headEnd/>
            <a:tailEnd/>
          </a:ln>
          <a:effectLst/>
        </p:spPr>
        <p:txBody>
          <a:bodyPr wrap="none" anchor="ctr"/>
          <a:lstStyle/>
          <a:p>
            <a:endParaRPr lang="ru-RU"/>
          </a:p>
        </p:txBody>
      </p:sp>
      <p:sp>
        <p:nvSpPr>
          <p:cNvPr id="432" name="Freeform 6"/>
          <p:cNvSpPr>
            <a:spLocks/>
          </p:cNvSpPr>
          <p:nvPr/>
        </p:nvSpPr>
        <p:spPr bwMode="auto">
          <a:xfrm>
            <a:off x="768350" y="3432175"/>
            <a:ext cx="2000250" cy="1638300"/>
          </a:xfrm>
          <a:custGeom>
            <a:avLst/>
            <a:gdLst/>
            <a:ahLst/>
            <a:cxnLst>
              <a:cxn ang="0">
                <a:pos x="1165" y="1032"/>
              </a:cxn>
              <a:cxn ang="0">
                <a:pos x="0" y="0"/>
              </a:cxn>
              <a:cxn ang="0">
                <a:pos x="971" y="9"/>
              </a:cxn>
              <a:cxn ang="0">
                <a:pos x="1260" y="1008"/>
              </a:cxn>
            </a:cxnLst>
            <a:rect l="0" t="0" r="r" b="b"/>
            <a:pathLst>
              <a:path w="1260" h="1032">
                <a:moveTo>
                  <a:pt x="1165" y="1032"/>
                </a:moveTo>
                <a:lnTo>
                  <a:pt x="0" y="0"/>
                </a:lnTo>
                <a:lnTo>
                  <a:pt x="971" y="9"/>
                </a:lnTo>
                <a:lnTo>
                  <a:pt x="1260" y="1008"/>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sp>
        <p:nvSpPr>
          <p:cNvPr id="437" name="Freeform 7"/>
          <p:cNvSpPr>
            <a:spLocks/>
          </p:cNvSpPr>
          <p:nvPr/>
        </p:nvSpPr>
        <p:spPr bwMode="auto">
          <a:xfrm>
            <a:off x="736600" y="3446463"/>
            <a:ext cx="1541463" cy="1601787"/>
          </a:xfrm>
          <a:custGeom>
            <a:avLst/>
            <a:gdLst/>
            <a:ahLst/>
            <a:cxnLst>
              <a:cxn ang="0">
                <a:pos x="300" y="995"/>
              </a:cxn>
              <a:cxn ang="0">
                <a:pos x="0" y="0"/>
              </a:cxn>
              <a:cxn ang="0">
                <a:pos x="971" y="9"/>
              </a:cxn>
              <a:cxn ang="0">
                <a:pos x="442" y="1009"/>
              </a:cxn>
            </a:cxnLst>
            <a:rect l="0" t="0" r="r" b="b"/>
            <a:pathLst>
              <a:path w="971" h="1009">
                <a:moveTo>
                  <a:pt x="300" y="995"/>
                </a:moveTo>
                <a:lnTo>
                  <a:pt x="0" y="0"/>
                </a:lnTo>
                <a:lnTo>
                  <a:pt x="971" y="9"/>
                </a:lnTo>
                <a:lnTo>
                  <a:pt x="442" y="1009"/>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grpSp>
        <p:nvGrpSpPr>
          <p:cNvPr id="443" name="Group 10"/>
          <p:cNvGrpSpPr>
            <a:grpSpLocks/>
          </p:cNvGrpSpPr>
          <p:nvPr/>
        </p:nvGrpSpPr>
        <p:grpSpPr bwMode="auto">
          <a:xfrm>
            <a:off x="801688" y="5030788"/>
            <a:ext cx="977900" cy="1622425"/>
            <a:chOff x="895" y="3263"/>
            <a:chExt cx="616" cy="1022"/>
          </a:xfrm>
        </p:grpSpPr>
        <p:pic>
          <p:nvPicPr>
            <p:cNvPr id="444" name="Picture 11"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45" name="Picture 12"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46" name="Text Box 13"/>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SYBASE_1</a:t>
              </a:r>
            </a:p>
          </p:txBody>
        </p:sp>
      </p:grpSp>
      <p:grpSp>
        <p:nvGrpSpPr>
          <p:cNvPr id="447" name="Group 14"/>
          <p:cNvGrpSpPr>
            <a:grpSpLocks/>
          </p:cNvGrpSpPr>
          <p:nvPr/>
        </p:nvGrpSpPr>
        <p:grpSpPr bwMode="auto">
          <a:xfrm>
            <a:off x="2152650" y="5030788"/>
            <a:ext cx="977900" cy="1622425"/>
            <a:chOff x="895" y="3263"/>
            <a:chExt cx="616" cy="1022"/>
          </a:xfrm>
        </p:grpSpPr>
        <p:pic>
          <p:nvPicPr>
            <p:cNvPr id="452" name="Picture 15"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53" name="Picture 16"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54" name="Text Box 17"/>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SYBASE_2</a:t>
              </a:r>
            </a:p>
          </p:txBody>
        </p:sp>
      </p:grpSp>
      <p:grpSp>
        <p:nvGrpSpPr>
          <p:cNvPr id="455" name="Group 18"/>
          <p:cNvGrpSpPr>
            <a:grpSpLocks/>
          </p:cNvGrpSpPr>
          <p:nvPr/>
        </p:nvGrpSpPr>
        <p:grpSpPr bwMode="auto">
          <a:xfrm>
            <a:off x="3503613" y="5030788"/>
            <a:ext cx="977900" cy="1622425"/>
            <a:chOff x="895" y="3263"/>
            <a:chExt cx="616" cy="1022"/>
          </a:xfrm>
        </p:grpSpPr>
        <p:pic>
          <p:nvPicPr>
            <p:cNvPr id="457" name="Picture 19"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58" name="Picture 20"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59" name="Text Box 21"/>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SYBASE_3</a:t>
              </a:r>
            </a:p>
          </p:txBody>
        </p:sp>
      </p:grpSp>
      <p:grpSp>
        <p:nvGrpSpPr>
          <p:cNvPr id="482" name="Group 22"/>
          <p:cNvGrpSpPr>
            <a:grpSpLocks/>
          </p:cNvGrpSpPr>
          <p:nvPr/>
        </p:nvGrpSpPr>
        <p:grpSpPr bwMode="auto">
          <a:xfrm>
            <a:off x="4856163" y="5030788"/>
            <a:ext cx="977900" cy="1622425"/>
            <a:chOff x="895" y="3263"/>
            <a:chExt cx="616" cy="1022"/>
          </a:xfrm>
        </p:grpSpPr>
        <p:pic>
          <p:nvPicPr>
            <p:cNvPr id="483" name="Picture 23"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86" name="Picture 24"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93" name="Text Box 25"/>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SYBASE_4</a:t>
              </a:r>
            </a:p>
          </p:txBody>
        </p:sp>
      </p:grpSp>
      <p:sp>
        <p:nvSpPr>
          <p:cNvPr id="494" name="Oval 26"/>
          <p:cNvSpPr>
            <a:spLocks noChangeArrowheads="1"/>
          </p:cNvSpPr>
          <p:nvPr/>
        </p:nvSpPr>
        <p:spPr bwMode="auto">
          <a:xfrm>
            <a:off x="712788" y="2978150"/>
            <a:ext cx="1587500" cy="777875"/>
          </a:xfrm>
          <a:prstGeom prst="ellipse">
            <a:avLst/>
          </a:prstGeom>
          <a:solidFill>
            <a:srgbClr val="CCECFF">
              <a:alpha val="50000"/>
            </a:srgbClr>
          </a:solidFill>
          <a:ln w="9525" algn="ctr">
            <a:noFill/>
            <a:round/>
            <a:headEnd/>
            <a:tailEnd/>
          </a:ln>
          <a:effectLst>
            <a:prstShdw prst="shdw17" dist="17961" dir="2700000">
              <a:srgbClr val="CCECFF">
                <a:gamma/>
                <a:shade val="60000"/>
                <a:invGamma/>
              </a:srgbClr>
            </a:prstShdw>
          </a:effectLst>
        </p:spPr>
        <p:txBody>
          <a:bodyPr wrap="none" anchor="ctr"/>
          <a:lstStyle/>
          <a:p>
            <a:endParaRPr lang="ru-RU"/>
          </a:p>
        </p:txBody>
      </p:sp>
      <p:grpSp>
        <p:nvGrpSpPr>
          <p:cNvPr id="495" name="Group 27"/>
          <p:cNvGrpSpPr>
            <a:grpSpLocks/>
          </p:cNvGrpSpPr>
          <p:nvPr/>
        </p:nvGrpSpPr>
        <p:grpSpPr bwMode="auto">
          <a:xfrm>
            <a:off x="1098550" y="3182938"/>
            <a:ext cx="814388" cy="369887"/>
            <a:chOff x="1347" y="2024"/>
            <a:chExt cx="513" cy="233"/>
          </a:xfrm>
        </p:grpSpPr>
        <p:pic>
          <p:nvPicPr>
            <p:cNvPr id="506" name="Picture 28"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520" name="Picture 29"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521" name="Oval 30"/>
          <p:cNvSpPr>
            <a:spLocks noChangeArrowheads="1"/>
          </p:cNvSpPr>
          <p:nvPr/>
        </p:nvSpPr>
        <p:spPr bwMode="auto">
          <a:xfrm>
            <a:off x="2427288" y="2978150"/>
            <a:ext cx="1730375" cy="777875"/>
          </a:xfrm>
          <a:prstGeom prst="ellipse">
            <a:avLst/>
          </a:prstGeom>
          <a:solidFill>
            <a:srgbClr val="CCFFCC">
              <a:alpha val="50000"/>
            </a:srgbClr>
          </a:solidFill>
          <a:ln w="9525" algn="ctr">
            <a:noFill/>
            <a:round/>
            <a:headEnd/>
            <a:tailEnd/>
          </a:ln>
          <a:effectLst>
            <a:prstShdw prst="shdw17" dist="17961" dir="2700000">
              <a:srgbClr val="CCFFCC">
                <a:gamma/>
                <a:shade val="60000"/>
                <a:invGamma/>
              </a:srgbClr>
            </a:prstShdw>
          </a:effectLst>
        </p:spPr>
        <p:txBody>
          <a:bodyPr wrap="none" anchor="ctr"/>
          <a:lstStyle/>
          <a:p>
            <a:endParaRPr lang="ru-RU"/>
          </a:p>
        </p:txBody>
      </p:sp>
      <p:grpSp>
        <p:nvGrpSpPr>
          <p:cNvPr id="524" name="Group 31"/>
          <p:cNvGrpSpPr>
            <a:grpSpLocks/>
          </p:cNvGrpSpPr>
          <p:nvPr/>
        </p:nvGrpSpPr>
        <p:grpSpPr bwMode="auto">
          <a:xfrm>
            <a:off x="2665413" y="3181350"/>
            <a:ext cx="1254125" cy="369888"/>
            <a:chOff x="2351" y="2017"/>
            <a:chExt cx="790" cy="233"/>
          </a:xfrm>
        </p:grpSpPr>
        <p:pic>
          <p:nvPicPr>
            <p:cNvPr id="526" name="Picture 32"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51" y="2017"/>
              <a:ext cx="232" cy="232"/>
            </a:xfrm>
            <a:prstGeom prst="rect">
              <a:avLst/>
            </a:prstGeom>
            <a:noFill/>
          </p:spPr>
        </p:pic>
        <p:pic>
          <p:nvPicPr>
            <p:cNvPr id="528" name="Picture 33"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30" y="2017"/>
              <a:ext cx="232" cy="232"/>
            </a:xfrm>
            <a:prstGeom prst="rect">
              <a:avLst/>
            </a:prstGeom>
            <a:noFill/>
          </p:spPr>
        </p:pic>
        <p:pic>
          <p:nvPicPr>
            <p:cNvPr id="537" name="Picture 34"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09" y="2018"/>
              <a:ext cx="232" cy="232"/>
            </a:xfrm>
            <a:prstGeom prst="rect">
              <a:avLst/>
            </a:prstGeom>
            <a:noFill/>
          </p:spPr>
        </p:pic>
      </p:grpSp>
      <p:sp>
        <p:nvSpPr>
          <p:cNvPr id="538" name="Oval 35"/>
          <p:cNvSpPr>
            <a:spLocks noChangeArrowheads="1"/>
          </p:cNvSpPr>
          <p:nvPr/>
        </p:nvSpPr>
        <p:spPr bwMode="auto">
          <a:xfrm>
            <a:off x="4289425" y="2978150"/>
            <a:ext cx="1587500" cy="777875"/>
          </a:xfrm>
          <a:prstGeom prst="ellipse">
            <a:avLst/>
          </a:prstGeom>
          <a:solidFill>
            <a:srgbClr val="FFCC99">
              <a:alpha val="50000"/>
            </a:srgbClr>
          </a:solidFill>
          <a:ln w="9525" algn="ctr">
            <a:noFill/>
            <a:round/>
            <a:headEnd/>
            <a:tailEnd/>
          </a:ln>
          <a:effectLst>
            <a:prstShdw prst="shdw17" dist="17961" dir="2700000">
              <a:srgbClr val="FFCC99">
                <a:gamma/>
                <a:shade val="60000"/>
                <a:invGamma/>
              </a:srgbClr>
            </a:prstShdw>
          </a:effectLst>
        </p:spPr>
        <p:txBody>
          <a:bodyPr wrap="none" anchor="ctr"/>
          <a:lstStyle/>
          <a:p>
            <a:endParaRPr lang="ru-RU"/>
          </a:p>
        </p:txBody>
      </p:sp>
      <p:grpSp>
        <p:nvGrpSpPr>
          <p:cNvPr id="544" name="Group 36"/>
          <p:cNvGrpSpPr>
            <a:grpSpLocks/>
          </p:cNvGrpSpPr>
          <p:nvPr/>
        </p:nvGrpSpPr>
        <p:grpSpPr bwMode="auto">
          <a:xfrm>
            <a:off x="4675188" y="3182938"/>
            <a:ext cx="814387" cy="369887"/>
            <a:chOff x="1347" y="2024"/>
            <a:chExt cx="513" cy="233"/>
          </a:xfrm>
        </p:grpSpPr>
        <p:pic>
          <p:nvPicPr>
            <p:cNvPr id="548" name="Picture 37"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558" name="Picture 38"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559" name="Text Box 39"/>
          <p:cNvSpPr txBox="1">
            <a:spLocks noChangeArrowheads="1"/>
          </p:cNvSpPr>
          <p:nvPr/>
        </p:nvSpPr>
        <p:spPr bwMode="auto">
          <a:xfrm>
            <a:off x="860425" y="2871788"/>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CUSTSVC</a:t>
            </a:r>
          </a:p>
        </p:txBody>
      </p:sp>
      <p:sp>
        <p:nvSpPr>
          <p:cNvPr id="560" name="Text Box 40"/>
          <p:cNvSpPr txBox="1">
            <a:spLocks noChangeArrowheads="1"/>
          </p:cNvSpPr>
          <p:nvPr/>
        </p:nvSpPr>
        <p:spPr bwMode="auto">
          <a:xfrm>
            <a:off x="2811463" y="2871788"/>
            <a:ext cx="9461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SALES</a:t>
            </a:r>
          </a:p>
        </p:txBody>
      </p:sp>
      <p:sp>
        <p:nvSpPr>
          <p:cNvPr id="562" name="Text Box 41"/>
          <p:cNvSpPr txBox="1">
            <a:spLocks noChangeArrowheads="1"/>
          </p:cNvSpPr>
          <p:nvPr/>
        </p:nvSpPr>
        <p:spPr bwMode="auto">
          <a:xfrm>
            <a:off x="4435475" y="2871788"/>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SHIPPING</a:t>
            </a:r>
          </a:p>
        </p:txBody>
      </p:sp>
      <p:grpSp>
        <p:nvGrpSpPr>
          <p:cNvPr id="564" name="Group 42"/>
          <p:cNvGrpSpPr>
            <a:grpSpLocks/>
          </p:cNvGrpSpPr>
          <p:nvPr/>
        </p:nvGrpSpPr>
        <p:grpSpPr bwMode="auto">
          <a:xfrm>
            <a:off x="4718050" y="1263650"/>
            <a:ext cx="914400" cy="860425"/>
            <a:chOff x="1918" y="2404"/>
            <a:chExt cx="863" cy="812"/>
          </a:xfrm>
        </p:grpSpPr>
        <p:grpSp>
          <p:nvGrpSpPr>
            <p:cNvPr id="572" name="Group 43"/>
            <p:cNvGrpSpPr>
              <a:grpSpLocks/>
            </p:cNvGrpSpPr>
            <p:nvPr/>
          </p:nvGrpSpPr>
          <p:grpSpPr bwMode="auto">
            <a:xfrm>
              <a:off x="2052" y="2407"/>
              <a:ext cx="475" cy="765"/>
              <a:chOff x="371" y="1008"/>
              <a:chExt cx="537" cy="869"/>
            </a:xfrm>
          </p:grpSpPr>
          <p:grpSp>
            <p:nvGrpSpPr>
              <p:cNvPr id="872" name="Group 44"/>
              <p:cNvGrpSpPr>
                <a:grpSpLocks/>
              </p:cNvGrpSpPr>
              <p:nvPr/>
            </p:nvGrpSpPr>
            <p:grpSpPr bwMode="auto">
              <a:xfrm>
                <a:off x="491" y="1155"/>
                <a:ext cx="280" cy="558"/>
                <a:chOff x="2582" y="1548"/>
                <a:chExt cx="556" cy="1116"/>
              </a:xfrm>
            </p:grpSpPr>
            <p:grpSp>
              <p:nvGrpSpPr>
                <p:cNvPr id="896" name="Group 45"/>
                <p:cNvGrpSpPr>
                  <a:grpSpLocks/>
                </p:cNvGrpSpPr>
                <p:nvPr/>
              </p:nvGrpSpPr>
              <p:grpSpPr bwMode="auto">
                <a:xfrm>
                  <a:off x="2582" y="1656"/>
                  <a:ext cx="556" cy="1008"/>
                  <a:chOff x="2582" y="1656"/>
                  <a:chExt cx="556" cy="1008"/>
                </a:xfrm>
              </p:grpSpPr>
              <p:sp>
                <p:nvSpPr>
                  <p:cNvPr id="898" name="Rectangle 46"/>
                  <p:cNvSpPr>
                    <a:spLocks noChangeArrowheads="1"/>
                  </p:cNvSpPr>
                  <p:nvPr/>
                </p:nvSpPr>
                <p:spPr bwMode="auto">
                  <a:xfrm>
                    <a:off x="2582" y="2306"/>
                    <a:ext cx="556" cy="358"/>
                  </a:xfrm>
                  <a:prstGeom prst="rect">
                    <a:avLst/>
                  </a:prstGeom>
                  <a:solidFill>
                    <a:srgbClr val="4D4D4D"/>
                  </a:solidFill>
                  <a:ln w="6350">
                    <a:solidFill>
                      <a:srgbClr val="000000"/>
                    </a:solidFill>
                    <a:miter lim="800000"/>
                    <a:headEnd/>
                    <a:tailEnd/>
                  </a:ln>
                  <a:effectLst/>
                </p:spPr>
                <p:txBody>
                  <a:bodyPr wrap="none" anchor="ctr"/>
                  <a:lstStyle/>
                  <a:p>
                    <a:endParaRPr lang="ru-RU"/>
                  </a:p>
                </p:txBody>
              </p:sp>
              <p:sp>
                <p:nvSpPr>
                  <p:cNvPr id="899" name="Freeform 47"/>
                  <p:cNvSpPr>
                    <a:spLocks/>
                  </p:cNvSpPr>
                  <p:nvPr/>
                </p:nvSpPr>
                <p:spPr bwMode="auto">
                  <a:xfrm>
                    <a:off x="2662" y="1656"/>
                    <a:ext cx="338" cy="752"/>
                  </a:xfrm>
                  <a:custGeom>
                    <a:avLst/>
                    <a:gdLst/>
                    <a:ahLst/>
                    <a:cxnLst>
                      <a:cxn ang="0">
                        <a:pos x="338" y="750"/>
                      </a:cxn>
                      <a:cxn ang="0">
                        <a:pos x="231" y="752"/>
                      </a:cxn>
                      <a:cxn ang="0">
                        <a:pos x="110" y="741"/>
                      </a:cxn>
                      <a:cxn ang="0">
                        <a:pos x="2" y="705"/>
                      </a:cxn>
                      <a:cxn ang="0">
                        <a:pos x="0" y="21"/>
                      </a:cxn>
                      <a:cxn ang="0">
                        <a:pos x="272" y="0"/>
                      </a:cxn>
                      <a:cxn ang="0">
                        <a:pos x="335" y="752"/>
                      </a:cxn>
                    </a:cxnLst>
                    <a:rect l="0" t="0" r="r" b="b"/>
                    <a:pathLst>
                      <a:path w="338" h="752">
                        <a:moveTo>
                          <a:pt x="338" y="750"/>
                        </a:moveTo>
                        <a:lnTo>
                          <a:pt x="231" y="752"/>
                        </a:lnTo>
                        <a:lnTo>
                          <a:pt x="110" y="741"/>
                        </a:lnTo>
                        <a:lnTo>
                          <a:pt x="2" y="705"/>
                        </a:lnTo>
                        <a:lnTo>
                          <a:pt x="0" y="21"/>
                        </a:lnTo>
                        <a:lnTo>
                          <a:pt x="272" y="0"/>
                        </a:lnTo>
                        <a:lnTo>
                          <a:pt x="335" y="752"/>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nvGrpSpPr>
                  <p:cNvPr id="900" name="Group 48"/>
                  <p:cNvGrpSpPr>
                    <a:grpSpLocks/>
                  </p:cNvGrpSpPr>
                  <p:nvPr/>
                </p:nvGrpSpPr>
                <p:grpSpPr bwMode="auto">
                  <a:xfrm>
                    <a:off x="2695" y="1745"/>
                    <a:ext cx="212" cy="630"/>
                    <a:chOff x="2695" y="1745"/>
                    <a:chExt cx="212" cy="630"/>
                  </a:xfrm>
                </p:grpSpPr>
                <p:sp>
                  <p:nvSpPr>
                    <p:cNvPr id="904" name="Freeform 49"/>
                    <p:cNvSpPr>
                      <a:spLocks/>
                    </p:cNvSpPr>
                    <p:nvPr/>
                  </p:nvSpPr>
                  <p:spPr bwMode="auto">
                    <a:xfrm>
                      <a:off x="2779" y="1745"/>
                      <a:ext cx="128" cy="86"/>
                    </a:xfrm>
                    <a:custGeom>
                      <a:avLst/>
                      <a:gdLst/>
                      <a:ahLst/>
                      <a:cxnLst>
                        <a:cxn ang="0">
                          <a:pos x="0" y="0"/>
                        </a:cxn>
                        <a:cxn ang="0">
                          <a:pos x="16" y="32"/>
                        </a:cxn>
                        <a:cxn ang="0">
                          <a:pos x="48" y="0"/>
                        </a:cxn>
                      </a:cxnLst>
                      <a:rect l="0" t="0" r="r" b="b"/>
                      <a:pathLst>
                        <a:path w="49" h="33">
                          <a:moveTo>
                            <a:pt x="0" y="0"/>
                          </a:moveTo>
                          <a:lnTo>
                            <a:pt x="16" y="32"/>
                          </a:lnTo>
                          <a:lnTo>
                            <a:pt x="48"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05" name="Freeform 50"/>
                    <p:cNvSpPr>
                      <a:spLocks/>
                    </p:cNvSpPr>
                    <p:nvPr/>
                  </p:nvSpPr>
                  <p:spPr bwMode="auto">
                    <a:xfrm>
                      <a:off x="2695" y="1745"/>
                      <a:ext cx="86" cy="107"/>
                    </a:xfrm>
                    <a:custGeom>
                      <a:avLst/>
                      <a:gdLst/>
                      <a:ahLst/>
                      <a:cxnLst>
                        <a:cxn ang="0">
                          <a:pos x="32" y="0"/>
                        </a:cxn>
                        <a:cxn ang="0">
                          <a:pos x="16" y="24"/>
                        </a:cxn>
                        <a:cxn ang="0">
                          <a:pos x="8" y="40"/>
                        </a:cxn>
                        <a:cxn ang="0">
                          <a:pos x="0" y="16"/>
                        </a:cxn>
                      </a:cxnLst>
                      <a:rect l="0" t="0" r="r" b="b"/>
                      <a:pathLst>
                        <a:path w="33" h="41">
                          <a:moveTo>
                            <a:pt x="32" y="0"/>
                          </a:moveTo>
                          <a:lnTo>
                            <a:pt x="16" y="24"/>
                          </a:lnTo>
                          <a:lnTo>
                            <a:pt x="8" y="40"/>
                          </a:lnTo>
                          <a:lnTo>
                            <a:pt x="0" y="1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06" name="Freeform 51"/>
                    <p:cNvSpPr>
                      <a:spLocks/>
                    </p:cNvSpPr>
                    <p:nvPr/>
                  </p:nvSpPr>
                  <p:spPr bwMode="auto">
                    <a:xfrm>
                      <a:off x="2737" y="1766"/>
                      <a:ext cx="44" cy="609"/>
                    </a:xfrm>
                    <a:custGeom>
                      <a:avLst/>
                      <a:gdLst/>
                      <a:ahLst/>
                      <a:cxnLst>
                        <a:cxn ang="0">
                          <a:pos x="16" y="0"/>
                        </a:cxn>
                        <a:cxn ang="0">
                          <a:pos x="8" y="24"/>
                        </a:cxn>
                        <a:cxn ang="0">
                          <a:pos x="0" y="64"/>
                        </a:cxn>
                        <a:cxn ang="0">
                          <a:pos x="0" y="96"/>
                        </a:cxn>
                        <a:cxn ang="0">
                          <a:pos x="0" y="112"/>
                        </a:cxn>
                        <a:cxn ang="0">
                          <a:pos x="8" y="152"/>
                        </a:cxn>
                        <a:cxn ang="0">
                          <a:pos x="16" y="192"/>
                        </a:cxn>
                        <a:cxn ang="0">
                          <a:pos x="16" y="208"/>
                        </a:cxn>
                        <a:cxn ang="0">
                          <a:pos x="8" y="232"/>
                        </a:cxn>
                      </a:cxnLst>
                      <a:rect l="0" t="0" r="r" b="b"/>
                      <a:pathLst>
                        <a:path w="17" h="233">
                          <a:moveTo>
                            <a:pt x="16" y="0"/>
                          </a:moveTo>
                          <a:lnTo>
                            <a:pt x="8" y="24"/>
                          </a:lnTo>
                          <a:lnTo>
                            <a:pt x="0" y="64"/>
                          </a:lnTo>
                          <a:lnTo>
                            <a:pt x="0" y="96"/>
                          </a:lnTo>
                          <a:lnTo>
                            <a:pt x="0" y="112"/>
                          </a:lnTo>
                          <a:lnTo>
                            <a:pt x="8" y="152"/>
                          </a:lnTo>
                          <a:lnTo>
                            <a:pt x="16" y="192"/>
                          </a:lnTo>
                          <a:lnTo>
                            <a:pt x="16" y="208"/>
                          </a:lnTo>
                          <a:lnTo>
                            <a:pt x="8" y="232"/>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07" name="Freeform 52"/>
                    <p:cNvSpPr>
                      <a:spLocks/>
                    </p:cNvSpPr>
                    <p:nvPr/>
                  </p:nvSpPr>
                  <p:spPr bwMode="auto">
                    <a:xfrm>
                      <a:off x="2775" y="1797"/>
                      <a:ext cx="27" cy="138"/>
                    </a:xfrm>
                    <a:custGeom>
                      <a:avLst/>
                      <a:gdLst/>
                      <a:ahLst/>
                      <a:cxnLst>
                        <a:cxn ang="0">
                          <a:pos x="27" y="0"/>
                        </a:cxn>
                        <a:cxn ang="0">
                          <a:pos x="9" y="75"/>
                        </a:cxn>
                        <a:cxn ang="0">
                          <a:pos x="0" y="138"/>
                        </a:cxn>
                      </a:cxnLst>
                      <a:rect l="0" t="0" r="r" b="b"/>
                      <a:pathLst>
                        <a:path w="27" h="138">
                          <a:moveTo>
                            <a:pt x="27" y="0"/>
                          </a:moveTo>
                          <a:lnTo>
                            <a:pt x="9" y="75"/>
                          </a:lnTo>
                          <a:lnTo>
                            <a:pt x="0" y="138"/>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08" name="Freeform 53"/>
                    <p:cNvSpPr>
                      <a:spLocks/>
                    </p:cNvSpPr>
                    <p:nvPr/>
                  </p:nvSpPr>
                  <p:spPr bwMode="auto">
                    <a:xfrm>
                      <a:off x="2779" y="2017"/>
                      <a:ext cx="32" cy="194"/>
                    </a:xfrm>
                    <a:custGeom>
                      <a:avLst/>
                      <a:gdLst/>
                      <a:ahLst/>
                      <a:cxnLst>
                        <a:cxn ang="0">
                          <a:pos x="0" y="0"/>
                        </a:cxn>
                        <a:cxn ang="0">
                          <a:pos x="0" y="84"/>
                        </a:cxn>
                        <a:cxn ang="0">
                          <a:pos x="21" y="146"/>
                        </a:cxn>
                        <a:cxn ang="0">
                          <a:pos x="32" y="194"/>
                        </a:cxn>
                      </a:cxnLst>
                      <a:rect l="0" t="0" r="r" b="b"/>
                      <a:pathLst>
                        <a:path w="32" h="194">
                          <a:moveTo>
                            <a:pt x="0" y="0"/>
                          </a:moveTo>
                          <a:lnTo>
                            <a:pt x="0" y="84"/>
                          </a:lnTo>
                          <a:lnTo>
                            <a:pt x="21" y="146"/>
                          </a:lnTo>
                          <a:lnTo>
                            <a:pt x="32" y="194"/>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09" name="Freeform 54"/>
                    <p:cNvSpPr>
                      <a:spLocks/>
                    </p:cNvSpPr>
                    <p:nvPr/>
                  </p:nvSpPr>
                  <p:spPr bwMode="auto">
                    <a:xfrm>
                      <a:off x="2800" y="2277"/>
                      <a:ext cx="21" cy="95"/>
                    </a:xfrm>
                    <a:custGeom>
                      <a:avLst/>
                      <a:gdLst/>
                      <a:ahLst/>
                      <a:cxnLst>
                        <a:cxn ang="0">
                          <a:pos x="0" y="95"/>
                        </a:cxn>
                        <a:cxn ang="0">
                          <a:pos x="21" y="54"/>
                        </a:cxn>
                        <a:cxn ang="0">
                          <a:pos x="20" y="0"/>
                        </a:cxn>
                      </a:cxnLst>
                      <a:rect l="0" t="0" r="r" b="b"/>
                      <a:pathLst>
                        <a:path w="21" h="95">
                          <a:moveTo>
                            <a:pt x="0" y="95"/>
                          </a:moveTo>
                          <a:lnTo>
                            <a:pt x="21" y="54"/>
                          </a:lnTo>
                          <a:lnTo>
                            <a:pt x="2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901" name="Freeform 55"/>
                  <p:cNvSpPr>
                    <a:spLocks/>
                  </p:cNvSpPr>
                  <p:nvPr/>
                </p:nvSpPr>
                <p:spPr bwMode="auto">
                  <a:xfrm>
                    <a:off x="2946" y="2433"/>
                    <a:ext cx="65" cy="44"/>
                  </a:xfrm>
                  <a:custGeom>
                    <a:avLst/>
                    <a:gdLst/>
                    <a:ahLst/>
                    <a:cxnLst>
                      <a:cxn ang="0">
                        <a:pos x="0" y="16"/>
                      </a:cxn>
                      <a:cxn ang="0">
                        <a:pos x="0" y="0"/>
                      </a:cxn>
                      <a:cxn ang="0">
                        <a:pos x="16" y="0"/>
                      </a:cxn>
                      <a:cxn ang="0">
                        <a:pos x="24" y="16"/>
                      </a:cxn>
                      <a:cxn ang="0">
                        <a:pos x="0" y="16"/>
                      </a:cxn>
                    </a:cxnLst>
                    <a:rect l="0" t="0" r="r" b="b"/>
                    <a:pathLst>
                      <a:path w="25" h="17">
                        <a:moveTo>
                          <a:pt x="0" y="16"/>
                        </a:moveTo>
                        <a:lnTo>
                          <a:pt x="0" y="0"/>
                        </a:lnTo>
                        <a:lnTo>
                          <a:pt x="16" y="0"/>
                        </a:lnTo>
                        <a:lnTo>
                          <a:pt x="24" y="16"/>
                        </a:lnTo>
                        <a:lnTo>
                          <a:pt x="0" y="16"/>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902" name="Freeform 56"/>
                  <p:cNvSpPr>
                    <a:spLocks/>
                  </p:cNvSpPr>
                  <p:nvPr/>
                </p:nvSpPr>
                <p:spPr bwMode="auto">
                  <a:xfrm>
                    <a:off x="2841" y="2412"/>
                    <a:ext cx="87" cy="65"/>
                  </a:xfrm>
                  <a:custGeom>
                    <a:avLst/>
                    <a:gdLst/>
                    <a:ahLst/>
                    <a:cxnLst>
                      <a:cxn ang="0">
                        <a:pos x="32" y="24"/>
                      </a:cxn>
                      <a:cxn ang="0">
                        <a:pos x="32" y="8"/>
                      </a:cxn>
                      <a:cxn ang="0">
                        <a:pos x="0" y="0"/>
                      </a:cxn>
                      <a:cxn ang="0">
                        <a:pos x="0" y="16"/>
                      </a:cxn>
                      <a:cxn ang="0">
                        <a:pos x="16" y="24"/>
                      </a:cxn>
                      <a:cxn ang="0">
                        <a:pos x="32" y="24"/>
                      </a:cxn>
                    </a:cxnLst>
                    <a:rect l="0" t="0" r="r" b="b"/>
                    <a:pathLst>
                      <a:path w="33" h="25">
                        <a:moveTo>
                          <a:pt x="32" y="24"/>
                        </a:moveTo>
                        <a:lnTo>
                          <a:pt x="32" y="8"/>
                        </a:lnTo>
                        <a:lnTo>
                          <a:pt x="0" y="0"/>
                        </a:lnTo>
                        <a:lnTo>
                          <a:pt x="0" y="16"/>
                        </a:lnTo>
                        <a:lnTo>
                          <a:pt x="16" y="24"/>
                        </a:lnTo>
                        <a:lnTo>
                          <a:pt x="32" y="24"/>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903" name="Freeform 57"/>
                  <p:cNvSpPr>
                    <a:spLocks/>
                  </p:cNvSpPr>
                  <p:nvPr/>
                </p:nvSpPr>
                <p:spPr bwMode="auto">
                  <a:xfrm>
                    <a:off x="2695" y="2391"/>
                    <a:ext cx="128" cy="86"/>
                  </a:xfrm>
                  <a:custGeom>
                    <a:avLst/>
                    <a:gdLst/>
                    <a:ahLst/>
                    <a:cxnLst>
                      <a:cxn ang="0">
                        <a:pos x="48" y="8"/>
                      </a:cxn>
                      <a:cxn ang="0">
                        <a:pos x="16" y="8"/>
                      </a:cxn>
                      <a:cxn ang="0">
                        <a:pos x="16" y="0"/>
                      </a:cxn>
                      <a:cxn ang="0">
                        <a:pos x="0" y="0"/>
                      </a:cxn>
                      <a:cxn ang="0">
                        <a:pos x="0" y="24"/>
                      </a:cxn>
                      <a:cxn ang="0">
                        <a:pos x="8" y="24"/>
                      </a:cxn>
                      <a:cxn ang="0">
                        <a:pos x="16" y="24"/>
                      </a:cxn>
                      <a:cxn ang="0">
                        <a:pos x="48" y="32"/>
                      </a:cxn>
                      <a:cxn ang="0">
                        <a:pos x="48" y="8"/>
                      </a:cxn>
                    </a:cxnLst>
                    <a:rect l="0" t="0" r="r" b="b"/>
                    <a:pathLst>
                      <a:path w="49" h="33">
                        <a:moveTo>
                          <a:pt x="48" y="8"/>
                        </a:moveTo>
                        <a:lnTo>
                          <a:pt x="16" y="8"/>
                        </a:lnTo>
                        <a:lnTo>
                          <a:pt x="16" y="0"/>
                        </a:lnTo>
                        <a:lnTo>
                          <a:pt x="0" y="0"/>
                        </a:lnTo>
                        <a:lnTo>
                          <a:pt x="0" y="24"/>
                        </a:lnTo>
                        <a:lnTo>
                          <a:pt x="8" y="24"/>
                        </a:lnTo>
                        <a:lnTo>
                          <a:pt x="16" y="24"/>
                        </a:lnTo>
                        <a:lnTo>
                          <a:pt x="48" y="32"/>
                        </a:lnTo>
                        <a:lnTo>
                          <a:pt x="48" y="8"/>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897" name="Freeform 58"/>
                <p:cNvSpPr>
                  <a:spLocks/>
                </p:cNvSpPr>
                <p:nvPr/>
              </p:nvSpPr>
              <p:spPr bwMode="auto">
                <a:xfrm>
                  <a:off x="2639" y="1548"/>
                  <a:ext cx="271" cy="197"/>
                </a:xfrm>
                <a:custGeom>
                  <a:avLst/>
                  <a:gdLst/>
                  <a:ahLst/>
                  <a:cxnLst>
                    <a:cxn ang="0">
                      <a:pos x="56" y="156"/>
                    </a:cxn>
                    <a:cxn ang="0">
                      <a:pos x="0" y="5"/>
                    </a:cxn>
                    <a:cxn ang="0">
                      <a:pos x="271" y="0"/>
                    </a:cxn>
                    <a:cxn ang="0">
                      <a:pos x="244" y="114"/>
                    </a:cxn>
                    <a:cxn ang="0">
                      <a:pos x="205" y="165"/>
                    </a:cxn>
                    <a:cxn ang="0">
                      <a:pos x="140" y="197"/>
                    </a:cxn>
                    <a:cxn ang="0">
                      <a:pos x="88" y="186"/>
                    </a:cxn>
                    <a:cxn ang="0">
                      <a:pos x="56" y="156"/>
                    </a:cxn>
                  </a:cxnLst>
                  <a:rect l="0" t="0" r="r" b="b"/>
                  <a:pathLst>
                    <a:path w="271" h="197">
                      <a:moveTo>
                        <a:pt x="56" y="156"/>
                      </a:moveTo>
                      <a:lnTo>
                        <a:pt x="0" y="5"/>
                      </a:lnTo>
                      <a:lnTo>
                        <a:pt x="271" y="0"/>
                      </a:lnTo>
                      <a:lnTo>
                        <a:pt x="244" y="114"/>
                      </a:lnTo>
                      <a:lnTo>
                        <a:pt x="205" y="165"/>
                      </a:lnTo>
                      <a:lnTo>
                        <a:pt x="140" y="197"/>
                      </a:lnTo>
                      <a:lnTo>
                        <a:pt x="88" y="186"/>
                      </a:lnTo>
                      <a:lnTo>
                        <a:pt x="56" y="156"/>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873" name="Group 59"/>
              <p:cNvGrpSpPr>
                <a:grpSpLocks/>
              </p:cNvGrpSpPr>
              <p:nvPr/>
            </p:nvGrpSpPr>
            <p:grpSpPr bwMode="auto">
              <a:xfrm>
                <a:off x="371" y="1229"/>
                <a:ext cx="537" cy="648"/>
                <a:chOff x="2339" y="1695"/>
                <a:chExt cx="1066" cy="1296"/>
              </a:xfrm>
            </p:grpSpPr>
            <p:grpSp>
              <p:nvGrpSpPr>
                <p:cNvPr id="889" name="Group 60"/>
                <p:cNvGrpSpPr>
                  <a:grpSpLocks/>
                </p:cNvGrpSpPr>
                <p:nvPr/>
              </p:nvGrpSpPr>
              <p:grpSpPr bwMode="auto">
                <a:xfrm>
                  <a:off x="2339" y="1733"/>
                  <a:ext cx="359" cy="1258"/>
                  <a:chOff x="2339" y="1733"/>
                  <a:chExt cx="359" cy="1258"/>
                </a:xfrm>
              </p:grpSpPr>
              <p:sp>
                <p:nvSpPr>
                  <p:cNvPr id="894" name="Freeform 61"/>
                  <p:cNvSpPr>
                    <a:spLocks/>
                  </p:cNvSpPr>
                  <p:nvPr/>
                </p:nvSpPr>
                <p:spPr bwMode="auto">
                  <a:xfrm>
                    <a:off x="2339" y="1733"/>
                    <a:ext cx="359" cy="1258"/>
                  </a:xfrm>
                  <a:custGeom>
                    <a:avLst/>
                    <a:gdLst/>
                    <a:ahLst/>
                    <a:cxnLst>
                      <a:cxn ang="0">
                        <a:pos x="136" y="0"/>
                      </a:cxn>
                      <a:cxn ang="0">
                        <a:pos x="120" y="8"/>
                      </a:cxn>
                      <a:cxn ang="0">
                        <a:pos x="96" y="16"/>
                      </a:cxn>
                      <a:cxn ang="0">
                        <a:pos x="56" y="32"/>
                      </a:cxn>
                      <a:cxn ang="0">
                        <a:pos x="48" y="40"/>
                      </a:cxn>
                      <a:cxn ang="0">
                        <a:pos x="40" y="48"/>
                      </a:cxn>
                      <a:cxn ang="0">
                        <a:pos x="40" y="128"/>
                      </a:cxn>
                      <a:cxn ang="0">
                        <a:pos x="32" y="168"/>
                      </a:cxn>
                      <a:cxn ang="0">
                        <a:pos x="24" y="232"/>
                      </a:cxn>
                      <a:cxn ang="0">
                        <a:pos x="16" y="280"/>
                      </a:cxn>
                      <a:cxn ang="0">
                        <a:pos x="16" y="320"/>
                      </a:cxn>
                      <a:cxn ang="0">
                        <a:pos x="16" y="360"/>
                      </a:cxn>
                      <a:cxn ang="0">
                        <a:pos x="16" y="384"/>
                      </a:cxn>
                      <a:cxn ang="0">
                        <a:pos x="0" y="416"/>
                      </a:cxn>
                      <a:cxn ang="0">
                        <a:pos x="0" y="424"/>
                      </a:cxn>
                      <a:cxn ang="0">
                        <a:pos x="24" y="432"/>
                      </a:cxn>
                      <a:cxn ang="0">
                        <a:pos x="32" y="440"/>
                      </a:cxn>
                      <a:cxn ang="0">
                        <a:pos x="32" y="464"/>
                      </a:cxn>
                      <a:cxn ang="0">
                        <a:pos x="40" y="472"/>
                      </a:cxn>
                      <a:cxn ang="0">
                        <a:pos x="56" y="480"/>
                      </a:cxn>
                      <a:cxn ang="0">
                        <a:pos x="72" y="480"/>
                      </a:cxn>
                      <a:cxn ang="0">
                        <a:pos x="88" y="480"/>
                      </a:cxn>
                      <a:cxn ang="0">
                        <a:pos x="96" y="456"/>
                      </a:cxn>
                      <a:cxn ang="0">
                        <a:pos x="104" y="416"/>
                      </a:cxn>
                      <a:cxn ang="0">
                        <a:pos x="120" y="360"/>
                      </a:cxn>
                      <a:cxn ang="0">
                        <a:pos x="136" y="296"/>
                      </a:cxn>
                      <a:cxn ang="0">
                        <a:pos x="136" y="264"/>
                      </a:cxn>
                      <a:cxn ang="0">
                        <a:pos x="136" y="216"/>
                      </a:cxn>
                      <a:cxn ang="0">
                        <a:pos x="136" y="80"/>
                      </a:cxn>
                      <a:cxn ang="0">
                        <a:pos x="136" y="16"/>
                      </a:cxn>
                      <a:cxn ang="0">
                        <a:pos x="136" y="0"/>
                      </a:cxn>
                    </a:cxnLst>
                    <a:rect l="0" t="0" r="r" b="b"/>
                    <a:pathLst>
                      <a:path w="137" h="481">
                        <a:moveTo>
                          <a:pt x="136" y="0"/>
                        </a:moveTo>
                        <a:lnTo>
                          <a:pt x="120" y="8"/>
                        </a:lnTo>
                        <a:lnTo>
                          <a:pt x="96" y="16"/>
                        </a:lnTo>
                        <a:lnTo>
                          <a:pt x="56" y="32"/>
                        </a:lnTo>
                        <a:lnTo>
                          <a:pt x="48" y="40"/>
                        </a:lnTo>
                        <a:lnTo>
                          <a:pt x="40" y="48"/>
                        </a:lnTo>
                        <a:lnTo>
                          <a:pt x="40" y="128"/>
                        </a:lnTo>
                        <a:lnTo>
                          <a:pt x="32" y="168"/>
                        </a:lnTo>
                        <a:lnTo>
                          <a:pt x="24" y="232"/>
                        </a:lnTo>
                        <a:lnTo>
                          <a:pt x="16" y="280"/>
                        </a:lnTo>
                        <a:lnTo>
                          <a:pt x="16" y="320"/>
                        </a:lnTo>
                        <a:lnTo>
                          <a:pt x="16" y="360"/>
                        </a:lnTo>
                        <a:lnTo>
                          <a:pt x="16" y="384"/>
                        </a:lnTo>
                        <a:lnTo>
                          <a:pt x="0" y="416"/>
                        </a:lnTo>
                        <a:lnTo>
                          <a:pt x="0" y="424"/>
                        </a:lnTo>
                        <a:lnTo>
                          <a:pt x="24" y="432"/>
                        </a:lnTo>
                        <a:lnTo>
                          <a:pt x="32" y="440"/>
                        </a:lnTo>
                        <a:lnTo>
                          <a:pt x="32" y="464"/>
                        </a:lnTo>
                        <a:lnTo>
                          <a:pt x="40" y="472"/>
                        </a:lnTo>
                        <a:lnTo>
                          <a:pt x="56" y="480"/>
                        </a:lnTo>
                        <a:lnTo>
                          <a:pt x="72" y="480"/>
                        </a:lnTo>
                        <a:lnTo>
                          <a:pt x="88" y="480"/>
                        </a:lnTo>
                        <a:lnTo>
                          <a:pt x="96" y="456"/>
                        </a:lnTo>
                        <a:lnTo>
                          <a:pt x="104" y="416"/>
                        </a:lnTo>
                        <a:lnTo>
                          <a:pt x="120" y="360"/>
                        </a:lnTo>
                        <a:lnTo>
                          <a:pt x="136" y="296"/>
                        </a:lnTo>
                        <a:lnTo>
                          <a:pt x="136" y="264"/>
                        </a:lnTo>
                        <a:lnTo>
                          <a:pt x="136" y="216"/>
                        </a:lnTo>
                        <a:lnTo>
                          <a:pt x="136" y="80"/>
                        </a:lnTo>
                        <a:lnTo>
                          <a:pt x="136" y="16"/>
                        </a:lnTo>
                        <a:lnTo>
                          <a:pt x="136" y="0"/>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895" name="Freeform 62"/>
                  <p:cNvSpPr>
                    <a:spLocks/>
                  </p:cNvSpPr>
                  <p:nvPr/>
                </p:nvSpPr>
                <p:spPr bwMode="auto">
                  <a:xfrm>
                    <a:off x="2402" y="2038"/>
                    <a:ext cx="191" cy="839"/>
                  </a:xfrm>
                  <a:custGeom>
                    <a:avLst/>
                    <a:gdLst/>
                    <a:ahLst/>
                    <a:cxnLst>
                      <a:cxn ang="0">
                        <a:pos x="40" y="0"/>
                      </a:cxn>
                      <a:cxn ang="0">
                        <a:pos x="40" y="32"/>
                      </a:cxn>
                      <a:cxn ang="0">
                        <a:pos x="48" y="64"/>
                      </a:cxn>
                      <a:cxn ang="0">
                        <a:pos x="48" y="96"/>
                      </a:cxn>
                      <a:cxn ang="0">
                        <a:pos x="40" y="136"/>
                      </a:cxn>
                      <a:cxn ang="0">
                        <a:pos x="32" y="184"/>
                      </a:cxn>
                      <a:cxn ang="0">
                        <a:pos x="24" y="208"/>
                      </a:cxn>
                      <a:cxn ang="0">
                        <a:pos x="16" y="224"/>
                      </a:cxn>
                      <a:cxn ang="0">
                        <a:pos x="16" y="264"/>
                      </a:cxn>
                      <a:cxn ang="0">
                        <a:pos x="8" y="296"/>
                      </a:cxn>
                      <a:cxn ang="0">
                        <a:pos x="0" y="320"/>
                      </a:cxn>
                      <a:cxn ang="0">
                        <a:pos x="8" y="320"/>
                      </a:cxn>
                      <a:cxn ang="0">
                        <a:pos x="16" y="296"/>
                      </a:cxn>
                      <a:cxn ang="0">
                        <a:pos x="16" y="264"/>
                      </a:cxn>
                      <a:cxn ang="0">
                        <a:pos x="32" y="224"/>
                      </a:cxn>
                      <a:cxn ang="0">
                        <a:pos x="40" y="168"/>
                      </a:cxn>
                      <a:cxn ang="0">
                        <a:pos x="48" y="120"/>
                      </a:cxn>
                      <a:cxn ang="0">
                        <a:pos x="48" y="96"/>
                      </a:cxn>
                      <a:cxn ang="0">
                        <a:pos x="64" y="64"/>
                      </a:cxn>
                      <a:cxn ang="0">
                        <a:pos x="64" y="48"/>
                      </a:cxn>
                      <a:cxn ang="0">
                        <a:pos x="72" y="32"/>
                      </a:cxn>
                      <a:cxn ang="0">
                        <a:pos x="64" y="0"/>
                      </a:cxn>
                      <a:cxn ang="0">
                        <a:pos x="64" y="32"/>
                      </a:cxn>
                      <a:cxn ang="0">
                        <a:pos x="64" y="48"/>
                      </a:cxn>
                      <a:cxn ang="0">
                        <a:pos x="56" y="56"/>
                      </a:cxn>
                      <a:cxn ang="0">
                        <a:pos x="48" y="32"/>
                      </a:cxn>
                      <a:cxn ang="0">
                        <a:pos x="40" y="0"/>
                      </a:cxn>
                    </a:cxnLst>
                    <a:rect l="0" t="0" r="r" b="b"/>
                    <a:pathLst>
                      <a:path w="73" h="321">
                        <a:moveTo>
                          <a:pt x="40" y="0"/>
                        </a:moveTo>
                        <a:lnTo>
                          <a:pt x="40" y="32"/>
                        </a:lnTo>
                        <a:lnTo>
                          <a:pt x="48" y="64"/>
                        </a:lnTo>
                        <a:lnTo>
                          <a:pt x="48" y="96"/>
                        </a:lnTo>
                        <a:lnTo>
                          <a:pt x="40" y="136"/>
                        </a:lnTo>
                        <a:lnTo>
                          <a:pt x="32" y="184"/>
                        </a:lnTo>
                        <a:lnTo>
                          <a:pt x="24" y="208"/>
                        </a:lnTo>
                        <a:lnTo>
                          <a:pt x="16" y="224"/>
                        </a:lnTo>
                        <a:lnTo>
                          <a:pt x="16" y="264"/>
                        </a:lnTo>
                        <a:lnTo>
                          <a:pt x="8" y="296"/>
                        </a:lnTo>
                        <a:lnTo>
                          <a:pt x="0" y="320"/>
                        </a:lnTo>
                        <a:lnTo>
                          <a:pt x="8" y="320"/>
                        </a:lnTo>
                        <a:lnTo>
                          <a:pt x="16" y="296"/>
                        </a:lnTo>
                        <a:lnTo>
                          <a:pt x="16" y="264"/>
                        </a:lnTo>
                        <a:lnTo>
                          <a:pt x="32" y="224"/>
                        </a:lnTo>
                        <a:lnTo>
                          <a:pt x="40" y="168"/>
                        </a:lnTo>
                        <a:lnTo>
                          <a:pt x="48" y="120"/>
                        </a:lnTo>
                        <a:lnTo>
                          <a:pt x="48" y="96"/>
                        </a:lnTo>
                        <a:lnTo>
                          <a:pt x="64" y="64"/>
                        </a:lnTo>
                        <a:lnTo>
                          <a:pt x="64" y="48"/>
                        </a:lnTo>
                        <a:lnTo>
                          <a:pt x="72" y="32"/>
                        </a:lnTo>
                        <a:lnTo>
                          <a:pt x="64" y="0"/>
                        </a:lnTo>
                        <a:lnTo>
                          <a:pt x="64" y="32"/>
                        </a:lnTo>
                        <a:lnTo>
                          <a:pt x="64" y="48"/>
                        </a:lnTo>
                        <a:lnTo>
                          <a:pt x="56" y="56"/>
                        </a:lnTo>
                        <a:lnTo>
                          <a:pt x="48" y="32"/>
                        </a:lnTo>
                        <a:lnTo>
                          <a:pt x="40"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grpSp>
            <p:grpSp>
              <p:nvGrpSpPr>
                <p:cNvPr id="890" name="Group 63"/>
                <p:cNvGrpSpPr>
                  <a:grpSpLocks/>
                </p:cNvGrpSpPr>
                <p:nvPr/>
              </p:nvGrpSpPr>
              <p:grpSpPr bwMode="auto">
                <a:xfrm>
                  <a:off x="2898" y="1695"/>
                  <a:ext cx="507" cy="960"/>
                  <a:chOff x="2898" y="1695"/>
                  <a:chExt cx="507" cy="960"/>
                </a:xfrm>
              </p:grpSpPr>
              <p:sp>
                <p:nvSpPr>
                  <p:cNvPr id="891" name="Freeform 64"/>
                  <p:cNvSpPr>
                    <a:spLocks/>
                  </p:cNvSpPr>
                  <p:nvPr/>
                </p:nvSpPr>
                <p:spPr bwMode="auto">
                  <a:xfrm>
                    <a:off x="2898" y="1695"/>
                    <a:ext cx="300" cy="906"/>
                  </a:xfrm>
                  <a:custGeom>
                    <a:avLst/>
                    <a:gdLst/>
                    <a:ahLst/>
                    <a:cxnLst>
                      <a:cxn ang="0">
                        <a:pos x="300" y="102"/>
                      </a:cxn>
                      <a:cxn ang="0">
                        <a:pos x="264" y="48"/>
                      </a:cxn>
                      <a:cxn ang="0">
                        <a:pos x="222" y="30"/>
                      </a:cxn>
                      <a:cxn ang="0">
                        <a:pos x="96" y="12"/>
                      </a:cxn>
                      <a:cxn ang="0">
                        <a:pos x="12" y="0"/>
                      </a:cxn>
                      <a:cxn ang="0">
                        <a:pos x="0" y="171"/>
                      </a:cxn>
                      <a:cxn ang="0">
                        <a:pos x="48" y="345"/>
                      </a:cxn>
                      <a:cxn ang="0">
                        <a:pos x="48" y="426"/>
                      </a:cxn>
                      <a:cxn ang="0">
                        <a:pos x="72" y="543"/>
                      </a:cxn>
                      <a:cxn ang="0">
                        <a:pos x="63" y="648"/>
                      </a:cxn>
                      <a:cxn ang="0">
                        <a:pos x="87" y="720"/>
                      </a:cxn>
                      <a:cxn ang="0">
                        <a:pos x="168" y="837"/>
                      </a:cxn>
                      <a:cxn ang="0">
                        <a:pos x="219" y="882"/>
                      </a:cxn>
                      <a:cxn ang="0">
                        <a:pos x="267" y="906"/>
                      </a:cxn>
                      <a:cxn ang="0">
                        <a:pos x="252" y="741"/>
                      </a:cxn>
                      <a:cxn ang="0">
                        <a:pos x="237" y="579"/>
                      </a:cxn>
                      <a:cxn ang="0">
                        <a:pos x="249" y="441"/>
                      </a:cxn>
                      <a:cxn ang="0">
                        <a:pos x="270" y="267"/>
                      </a:cxn>
                      <a:cxn ang="0">
                        <a:pos x="300" y="102"/>
                      </a:cxn>
                    </a:cxnLst>
                    <a:rect l="0" t="0" r="r" b="b"/>
                    <a:pathLst>
                      <a:path w="300" h="906">
                        <a:moveTo>
                          <a:pt x="300" y="102"/>
                        </a:moveTo>
                        <a:lnTo>
                          <a:pt x="264" y="48"/>
                        </a:lnTo>
                        <a:lnTo>
                          <a:pt x="222" y="30"/>
                        </a:lnTo>
                        <a:lnTo>
                          <a:pt x="96" y="12"/>
                        </a:lnTo>
                        <a:lnTo>
                          <a:pt x="12" y="0"/>
                        </a:lnTo>
                        <a:lnTo>
                          <a:pt x="0" y="171"/>
                        </a:lnTo>
                        <a:lnTo>
                          <a:pt x="48" y="345"/>
                        </a:lnTo>
                        <a:lnTo>
                          <a:pt x="48" y="426"/>
                        </a:lnTo>
                        <a:lnTo>
                          <a:pt x="72" y="543"/>
                        </a:lnTo>
                        <a:lnTo>
                          <a:pt x="63" y="648"/>
                        </a:lnTo>
                        <a:lnTo>
                          <a:pt x="87" y="720"/>
                        </a:lnTo>
                        <a:lnTo>
                          <a:pt x="168" y="837"/>
                        </a:lnTo>
                        <a:lnTo>
                          <a:pt x="219" y="882"/>
                        </a:lnTo>
                        <a:lnTo>
                          <a:pt x="267" y="906"/>
                        </a:lnTo>
                        <a:lnTo>
                          <a:pt x="252" y="741"/>
                        </a:lnTo>
                        <a:lnTo>
                          <a:pt x="237" y="579"/>
                        </a:lnTo>
                        <a:lnTo>
                          <a:pt x="249" y="441"/>
                        </a:lnTo>
                        <a:lnTo>
                          <a:pt x="270" y="267"/>
                        </a:lnTo>
                        <a:lnTo>
                          <a:pt x="300" y="102"/>
                        </a:lnTo>
                        <a:close/>
                      </a:path>
                    </a:pathLst>
                  </a:custGeom>
                  <a:solidFill>
                    <a:srgbClr val="339966"/>
                  </a:solidFill>
                  <a:ln w="6350" cap="flat" cmpd="sng">
                    <a:solidFill>
                      <a:srgbClr val="000000"/>
                    </a:solidFill>
                    <a:prstDash val="solid"/>
                    <a:round/>
                    <a:headEnd/>
                    <a:tailEnd/>
                  </a:ln>
                  <a:effectLst/>
                </p:spPr>
                <p:txBody>
                  <a:bodyPr wrap="none" anchor="ctr"/>
                  <a:lstStyle/>
                  <a:p>
                    <a:endParaRPr lang="ru-RU"/>
                  </a:p>
                </p:txBody>
              </p:sp>
              <p:sp>
                <p:nvSpPr>
                  <p:cNvPr id="892" name="Freeform 65"/>
                  <p:cNvSpPr>
                    <a:spLocks/>
                  </p:cNvSpPr>
                  <p:nvPr/>
                </p:nvSpPr>
                <p:spPr bwMode="auto">
                  <a:xfrm>
                    <a:off x="3009" y="1975"/>
                    <a:ext cx="149" cy="568"/>
                  </a:xfrm>
                  <a:custGeom>
                    <a:avLst/>
                    <a:gdLst/>
                    <a:ahLst/>
                    <a:cxnLst>
                      <a:cxn ang="0">
                        <a:pos x="14" y="0"/>
                      </a:cxn>
                      <a:cxn ang="0">
                        <a:pos x="35" y="77"/>
                      </a:cxn>
                      <a:cxn ang="0">
                        <a:pos x="42" y="139"/>
                      </a:cxn>
                      <a:cxn ang="0">
                        <a:pos x="42" y="170"/>
                      </a:cxn>
                      <a:cxn ang="0">
                        <a:pos x="28" y="139"/>
                      </a:cxn>
                      <a:cxn ang="0">
                        <a:pos x="21" y="116"/>
                      </a:cxn>
                      <a:cxn ang="0">
                        <a:pos x="14" y="123"/>
                      </a:cxn>
                      <a:cxn ang="0">
                        <a:pos x="21" y="147"/>
                      </a:cxn>
                      <a:cxn ang="0">
                        <a:pos x="28" y="170"/>
                      </a:cxn>
                      <a:cxn ang="0">
                        <a:pos x="35" y="185"/>
                      </a:cxn>
                      <a:cxn ang="0">
                        <a:pos x="21" y="177"/>
                      </a:cxn>
                      <a:cxn ang="0">
                        <a:pos x="14" y="154"/>
                      </a:cxn>
                      <a:cxn ang="0">
                        <a:pos x="0" y="139"/>
                      </a:cxn>
                      <a:cxn ang="0">
                        <a:pos x="0" y="162"/>
                      </a:cxn>
                      <a:cxn ang="0">
                        <a:pos x="14" y="185"/>
                      </a:cxn>
                      <a:cxn ang="0">
                        <a:pos x="28" y="216"/>
                      </a:cxn>
                      <a:cxn ang="0">
                        <a:pos x="42" y="185"/>
                      </a:cxn>
                      <a:cxn ang="0">
                        <a:pos x="56" y="177"/>
                      </a:cxn>
                      <a:cxn ang="0">
                        <a:pos x="49" y="139"/>
                      </a:cxn>
                      <a:cxn ang="0">
                        <a:pos x="49" y="93"/>
                      </a:cxn>
                      <a:cxn ang="0">
                        <a:pos x="49" y="69"/>
                      </a:cxn>
                      <a:cxn ang="0">
                        <a:pos x="49" y="54"/>
                      </a:cxn>
                      <a:cxn ang="0">
                        <a:pos x="49" y="15"/>
                      </a:cxn>
                      <a:cxn ang="0">
                        <a:pos x="49" y="54"/>
                      </a:cxn>
                      <a:cxn ang="0">
                        <a:pos x="42" y="77"/>
                      </a:cxn>
                      <a:cxn ang="0">
                        <a:pos x="14" y="0"/>
                      </a:cxn>
                    </a:cxnLst>
                    <a:rect l="0" t="0" r="r" b="b"/>
                    <a:pathLst>
                      <a:path w="57" h="217">
                        <a:moveTo>
                          <a:pt x="14" y="0"/>
                        </a:moveTo>
                        <a:lnTo>
                          <a:pt x="35" y="77"/>
                        </a:lnTo>
                        <a:lnTo>
                          <a:pt x="42" y="139"/>
                        </a:lnTo>
                        <a:lnTo>
                          <a:pt x="42" y="170"/>
                        </a:lnTo>
                        <a:lnTo>
                          <a:pt x="28" y="139"/>
                        </a:lnTo>
                        <a:lnTo>
                          <a:pt x="21" y="116"/>
                        </a:lnTo>
                        <a:lnTo>
                          <a:pt x="14" y="123"/>
                        </a:lnTo>
                        <a:lnTo>
                          <a:pt x="21" y="147"/>
                        </a:lnTo>
                        <a:lnTo>
                          <a:pt x="28" y="170"/>
                        </a:lnTo>
                        <a:lnTo>
                          <a:pt x="35" y="185"/>
                        </a:lnTo>
                        <a:lnTo>
                          <a:pt x="21" y="177"/>
                        </a:lnTo>
                        <a:lnTo>
                          <a:pt x="14" y="154"/>
                        </a:lnTo>
                        <a:lnTo>
                          <a:pt x="0" y="139"/>
                        </a:lnTo>
                        <a:lnTo>
                          <a:pt x="0" y="162"/>
                        </a:lnTo>
                        <a:lnTo>
                          <a:pt x="14" y="185"/>
                        </a:lnTo>
                        <a:lnTo>
                          <a:pt x="28" y="216"/>
                        </a:lnTo>
                        <a:lnTo>
                          <a:pt x="42" y="185"/>
                        </a:lnTo>
                        <a:lnTo>
                          <a:pt x="56" y="177"/>
                        </a:lnTo>
                        <a:lnTo>
                          <a:pt x="49" y="139"/>
                        </a:lnTo>
                        <a:lnTo>
                          <a:pt x="49" y="93"/>
                        </a:lnTo>
                        <a:lnTo>
                          <a:pt x="49" y="69"/>
                        </a:lnTo>
                        <a:lnTo>
                          <a:pt x="49" y="54"/>
                        </a:lnTo>
                        <a:lnTo>
                          <a:pt x="49" y="15"/>
                        </a:lnTo>
                        <a:lnTo>
                          <a:pt x="49" y="54"/>
                        </a:lnTo>
                        <a:lnTo>
                          <a:pt x="42" y="77"/>
                        </a:lnTo>
                        <a:lnTo>
                          <a:pt x="14"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sp>
                <p:nvSpPr>
                  <p:cNvPr id="893" name="Freeform 66"/>
                  <p:cNvSpPr>
                    <a:spLocks/>
                  </p:cNvSpPr>
                  <p:nvPr/>
                </p:nvSpPr>
                <p:spPr bwMode="auto">
                  <a:xfrm>
                    <a:off x="3129" y="1809"/>
                    <a:ext cx="276" cy="846"/>
                  </a:xfrm>
                  <a:custGeom>
                    <a:avLst/>
                    <a:gdLst/>
                    <a:ahLst/>
                    <a:cxnLst>
                      <a:cxn ang="0">
                        <a:pos x="63" y="0"/>
                      </a:cxn>
                      <a:cxn ang="0">
                        <a:pos x="78" y="39"/>
                      </a:cxn>
                      <a:cxn ang="0">
                        <a:pos x="114" y="90"/>
                      </a:cxn>
                      <a:cxn ang="0">
                        <a:pos x="162" y="213"/>
                      </a:cxn>
                      <a:cxn ang="0">
                        <a:pos x="225" y="351"/>
                      </a:cxn>
                      <a:cxn ang="0">
                        <a:pos x="246" y="444"/>
                      </a:cxn>
                      <a:cxn ang="0">
                        <a:pos x="252" y="513"/>
                      </a:cxn>
                      <a:cxn ang="0">
                        <a:pos x="276" y="540"/>
                      </a:cxn>
                      <a:cxn ang="0">
                        <a:pos x="267" y="573"/>
                      </a:cxn>
                      <a:cxn ang="0">
                        <a:pos x="114" y="828"/>
                      </a:cxn>
                      <a:cxn ang="0">
                        <a:pos x="54" y="846"/>
                      </a:cxn>
                      <a:cxn ang="0">
                        <a:pos x="39" y="804"/>
                      </a:cxn>
                      <a:cxn ang="0">
                        <a:pos x="0" y="771"/>
                      </a:cxn>
                      <a:cxn ang="0">
                        <a:pos x="12" y="678"/>
                      </a:cxn>
                      <a:cxn ang="0">
                        <a:pos x="45" y="642"/>
                      </a:cxn>
                      <a:cxn ang="0">
                        <a:pos x="54" y="579"/>
                      </a:cxn>
                      <a:cxn ang="0">
                        <a:pos x="78" y="561"/>
                      </a:cxn>
                      <a:cxn ang="0">
                        <a:pos x="108" y="480"/>
                      </a:cxn>
                      <a:cxn ang="0">
                        <a:pos x="84" y="480"/>
                      </a:cxn>
                      <a:cxn ang="0">
                        <a:pos x="66" y="453"/>
                      </a:cxn>
                      <a:cxn ang="0">
                        <a:pos x="66" y="423"/>
                      </a:cxn>
                      <a:cxn ang="0">
                        <a:pos x="6" y="297"/>
                      </a:cxn>
                    </a:cxnLst>
                    <a:rect l="0" t="0" r="r" b="b"/>
                    <a:pathLst>
                      <a:path w="276" h="846">
                        <a:moveTo>
                          <a:pt x="63" y="0"/>
                        </a:moveTo>
                        <a:lnTo>
                          <a:pt x="78" y="39"/>
                        </a:lnTo>
                        <a:lnTo>
                          <a:pt x="114" y="90"/>
                        </a:lnTo>
                        <a:lnTo>
                          <a:pt x="162" y="213"/>
                        </a:lnTo>
                        <a:lnTo>
                          <a:pt x="225" y="351"/>
                        </a:lnTo>
                        <a:lnTo>
                          <a:pt x="246" y="444"/>
                        </a:lnTo>
                        <a:lnTo>
                          <a:pt x="252" y="513"/>
                        </a:lnTo>
                        <a:lnTo>
                          <a:pt x="276" y="540"/>
                        </a:lnTo>
                        <a:lnTo>
                          <a:pt x="267" y="573"/>
                        </a:lnTo>
                        <a:lnTo>
                          <a:pt x="114" y="828"/>
                        </a:lnTo>
                        <a:lnTo>
                          <a:pt x="54" y="846"/>
                        </a:lnTo>
                        <a:lnTo>
                          <a:pt x="39" y="804"/>
                        </a:lnTo>
                        <a:lnTo>
                          <a:pt x="0" y="771"/>
                        </a:lnTo>
                        <a:lnTo>
                          <a:pt x="12" y="678"/>
                        </a:lnTo>
                        <a:lnTo>
                          <a:pt x="45" y="642"/>
                        </a:lnTo>
                        <a:lnTo>
                          <a:pt x="54" y="579"/>
                        </a:lnTo>
                        <a:lnTo>
                          <a:pt x="78" y="561"/>
                        </a:lnTo>
                        <a:lnTo>
                          <a:pt x="108" y="480"/>
                        </a:lnTo>
                        <a:lnTo>
                          <a:pt x="84" y="480"/>
                        </a:lnTo>
                        <a:lnTo>
                          <a:pt x="66" y="453"/>
                        </a:lnTo>
                        <a:lnTo>
                          <a:pt x="66" y="423"/>
                        </a:lnTo>
                        <a:lnTo>
                          <a:pt x="6" y="297"/>
                        </a:lnTo>
                      </a:path>
                    </a:pathLst>
                  </a:custGeom>
                  <a:solidFill>
                    <a:srgbClr val="339966"/>
                  </a:solidFill>
                  <a:ln w="6350" cap="flat" cmpd="sng">
                    <a:solidFill>
                      <a:srgbClr val="000000"/>
                    </a:solidFill>
                    <a:prstDash val="solid"/>
                    <a:round/>
                    <a:headEnd type="none" w="med" len="med"/>
                    <a:tailEnd type="none" w="med" len="med"/>
                  </a:ln>
                  <a:effectLst/>
                </p:spPr>
                <p:txBody>
                  <a:bodyPr wrap="none" anchor="ctr"/>
                  <a:lstStyle/>
                  <a:p>
                    <a:endParaRPr lang="ru-RU"/>
                  </a:p>
                </p:txBody>
              </p:sp>
            </p:grpSp>
          </p:grpSp>
          <p:sp>
            <p:nvSpPr>
              <p:cNvPr id="874" name="Freeform 67"/>
              <p:cNvSpPr>
                <a:spLocks/>
              </p:cNvSpPr>
              <p:nvPr/>
            </p:nvSpPr>
            <p:spPr bwMode="auto">
              <a:xfrm>
                <a:off x="512" y="1061"/>
                <a:ext cx="138" cy="163"/>
              </a:xfrm>
              <a:custGeom>
                <a:avLst/>
                <a:gdLst/>
                <a:ahLst/>
                <a:cxnLst>
                  <a:cxn ang="0">
                    <a:pos x="40" y="227"/>
                  </a:cxn>
                  <a:cxn ang="0">
                    <a:pos x="95" y="298"/>
                  </a:cxn>
                  <a:cxn ang="0">
                    <a:pos x="134" y="326"/>
                  </a:cxn>
                  <a:cxn ang="0">
                    <a:pos x="184" y="326"/>
                  </a:cxn>
                  <a:cxn ang="0">
                    <a:pos x="220" y="292"/>
                  </a:cxn>
                  <a:cxn ang="0">
                    <a:pos x="253" y="235"/>
                  </a:cxn>
                  <a:cxn ang="0">
                    <a:pos x="271" y="163"/>
                  </a:cxn>
                  <a:cxn ang="0">
                    <a:pos x="274" y="119"/>
                  </a:cxn>
                  <a:cxn ang="0">
                    <a:pos x="272" y="63"/>
                  </a:cxn>
                  <a:cxn ang="0">
                    <a:pos x="189" y="21"/>
                  </a:cxn>
                  <a:cxn ang="0">
                    <a:pos x="84" y="0"/>
                  </a:cxn>
                  <a:cxn ang="0">
                    <a:pos x="21" y="42"/>
                  </a:cxn>
                  <a:cxn ang="0">
                    <a:pos x="0" y="125"/>
                  </a:cxn>
                </a:cxnLst>
                <a:rect l="0" t="0" r="r" b="b"/>
                <a:pathLst>
                  <a:path w="274" h="326">
                    <a:moveTo>
                      <a:pt x="40" y="227"/>
                    </a:moveTo>
                    <a:lnTo>
                      <a:pt x="95" y="298"/>
                    </a:lnTo>
                    <a:lnTo>
                      <a:pt x="134" y="326"/>
                    </a:lnTo>
                    <a:lnTo>
                      <a:pt x="184" y="326"/>
                    </a:lnTo>
                    <a:lnTo>
                      <a:pt x="220" y="292"/>
                    </a:lnTo>
                    <a:lnTo>
                      <a:pt x="253" y="235"/>
                    </a:lnTo>
                    <a:lnTo>
                      <a:pt x="271" y="163"/>
                    </a:lnTo>
                    <a:lnTo>
                      <a:pt x="274" y="119"/>
                    </a:lnTo>
                    <a:lnTo>
                      <a:pt x="272" y="63"/>
                    </a:lnTo>
                    <a:lnTo>
                      <a:pt x="189" y="21"/>
                    </a:lnTo>
                    <a:lnTo>
                      <a:pt x="84" y="0"/>
                    </a:lnTo>
                    <a:lnTo>
                      <a:pt x="21" y="42"/>
                    </a:lnTo>
                    <a:lnTo>
                      <a:pt x="0" y="125"/>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875" name="Freeform 68"/>
              <p:cNvSpPr>
                <a:spLocks/>
              </p:cNvSpPr>
              <p:nvPr/>
            </p:nvSpPr>
            <p:spPr bwMode="auto">
              <a:xfrm>
                <a:off x="491" y="1008"/>
                <a:ext cx="294" cy="262"/>
              </a:xfrm>
              <a:custGeom>
                <a:avLst/>
                <a:gdLst/>
                <a:ahLst/>
                <a:cxnLst>
                  <a:cxn ang="0">
                    <a:pos x="21" y="462"/>
                  </a:cxn>
                  <a:cxn ang="0">
                    <a:pos x="21" y="294"/>
                  </a:cxn>
                  <a:cxn ang="0">
                    <a:pos x="43" y="110"/>
                  </a:cxn>
                  <a:cxn ang="0">
                    <a:pos x="105" y="22"/>
                  </a:cxn>
                  <a:cxn ang="0">
                    <a:pos x="147" y="1"/>
                  </a:cxn>
                  <a:cxn ang="0">
                    <a:pos x="230" y="1"/>
                  </a:cxn>
                  <a:cxn ang="0">
                    <a:pos x="314" y="64"/>
                  </a:cxn>
                  <a:cxn ang="0">
                    <a:pos x="356" y="148"/>
                  </a:cxn>
                  <a:cxn ang="0">
                    <a:pos x="380" y="249"/>
                  </a:cxn>
                  <a:cxn ang="0">
                    <a:pos x="398" y="357"/>
                  </a:cxn>
                  <a:cxn ang="0">
                    <a:pos x="466" y="410"/>
                  </a:cxn>
                  <a:cxn ang="0">
                    <a:pos x="482" y="434"/>
                  </a:cxn>
                  <a:cxn ang="0">
                    <a:pos x="493" y="446"/>
                  </a:cxn>
                  <a:cxn ang="0">
                    <a:pos x="553" y="461"/>
                  </a:cxn>
                  <a:cxn ang="0">
                    <a:pos x="530" y="476"/>
                  </a:cxn>
                  <a:cxn ang="0">
                    <a:pos x="440" y="483"/>
                  </a:cxn>
                  <a:cxn ang="0">
                    <a:pos x="424" y="494"/>
                  </a:cxn>
                  <a:cxn ang="0">
                    <a:pos x="356" y="489"/>
                  </a:cxn>
                  <a:cxn ang="0">
                    <a:pos x="293" y="462"/>
                  </a:cxn>
                  <a:cxn ang="0">
                    <a:pos x="293" y="420"/>
                  </a:cxn>
                  <a:cxn ang="0">
                    <a:pos x="295" y="335"/>
                  </a:cxn>
                  <a:cxn ang="0">
                    <a:pos x="302" y="240"/>
                  </a:cxn>
                  <a:cxn ang="0">
                    <a:pos x="281" y="209"/>
                  </a:cxn>
                  <a:cxn ang="0">
                    <a:pos x="256" y="227"/>
                  </a:cxn>
                  <a:cxn ang="0">
                    <a:pos x="230" y="148"/>
                  </a:cxn>
                  <a:cxn ang="0">
                    <a:pos x="188" y="127"/>
                  </a:cxn>
                  <a:cxn ang="0">
                    <a:pos x="230" y="210"/>
                  </a:cxn>
                  <a:cxn ang="0">
                    <a:pos x="188" y="168"/>
                  </a:cxn>
                  <a:cxn ang="0">
                    <a:pos x="168" y="127"/>
                  </a:cxn>
                  <a:cxn ang="0">
                    <a:pos x="175" y="173"/>
                  </a:cxn>
                  <a:cxn ang="0">
                    <a:pos x="169" y="180"/>
                  </a:cxn>
                  <a:cxn ang="0">
                    <a:pos x="147" y="148"/>
                  </a:cxn>
                  <a:cxn ang="0">
                    <a:pos x="134" y="119"/>
                  </a:cxn>
                  <a:cxn ang="0">
                    <a:pos x="98" y="159"/>
                  </a:cxn>
                  <a:cxn ang="0">
                    <a:pos x="73" y="237"/>
                  </a:cxn>
                  <a:cxn ang="0">
                    <a:pos x="92" y="330"/>
                  </a:cxn>
                  <a:cxn ang="0">
                    <a:pos x="112" y="380"/>
                  </a:cxn>
                  <a:cxn ang="0">
                    <a:pos x="105" y="420"/>
                  </a:cxn>
                  <a:cxn ang="0">
                    <a:pos x="105" y="503"/>
                  </a:cxn>
                </a:cxnLst>
                <a:rect l="0" t="0" r="r" b="b"/>
                <a:pathLst>
                  <a:path w="586" h="524">
                    <a:moveTo>
                      <a:pt x="0" y="524"/>
                    </a:moveTo>
                    <a:lnTo>
                      <a:pt x="21" y="462"/>
                    </a:lnTo>
                    <a:lnTo>
                      <a:pt x="21" y="399"/>
                    </a:lnTo>
                    <a:lnTo>
                      <a:pt x="21" y="294"/>
                    </a:lnTo>
                    <a:lnTo>
                      <a:pt x="21" y="189"/>
                    </a:lnTo>
                    <a:lnTo>
                      <a:pt x="43" y="110"/>
                    </a:lnTo>
                    <a:lnTo>
                      <a:pt x="73" y="56"/>
                    </a:lnTo>
                    <a:lnTo>
                      <a:pt x="105" y="22"/>
                    </a:lnTo>
                    <a:lnTo>
                      <a:pt x="126" y="22"/>
                    </a:lnTo>
                    <a:lnTo>
                      <a:pt x="147" y="1"/>
                    </a:lnTo>
                    <a:lnTo>
                      <a:pt x="179" y="0"/>
                    </a:lnTo>
                    <a:lnTo>
                      <a:pt x="230" y="1"/>
                    </a:lnTo>
                    <a:lnTo>
                      <a:pt x="272" y="22"/>
                    </a:lnTo>
                    <a:lnTo>
                      <a:pt x="314" y="64"/>
                    </a:lnTo>
                    <a:lnTo>
                      <a:pt x="335" y="106"/>
                    </a:lnTo>
                    <a:lnTo>
                      <a:pt x="356" y="148"/>
                    </a:lnTo>
                    <a:lnTo>
                      <a:pt x="356" y="189"/>
                    </a:lnTo>
                    <a:lnTo>
                      <a:pt x="380" y="249"/>
                    </a:lnTo>
                    <a:lnTo>
                      <a:pt x="395" y="311"/>
                    </a:lnTo>
                    <a:lnTo>
                      <a:pt x="398" y="357"/>
                    </a:lnTo>
                    <a:lnTo>
                      <a:pt x="418" y="396"/>
                    </a:lnTo>
                    <a:lnTo>
                      <a:pt x="466" y="410"/>
                    </a:lnTo>
                    <a:lnTo>
                      <a:pt x="454" y="419"/>
                    </a:lnTo>
                    <a:lnTo>
                      <a:pt x="482" y="434"/>
                    </a:lnTo>
                    <a:lnTo>
                      <a:pt x="461" y="441"/>
                    </a:lnTo>
                    <a:lnTo>
                      <a:pt x="493" y="446"/>
                    </a:lnTo>
                    <a:lnTo>
                      <a:pt x="520" y="453"/>
                    </a:lnTo>
                    <a:lnTo>
                      <a:pt x="553" y="461"/>
                    </a:lnTo>
                    <a:lnTo>
                      <a:pt x="586" y="483"/>
                    </a:lnTo>
                    <a:lnTo>
                      <a:pt x="530" y="476"/>
                    </a:lnTo>
                    <a:lnTo>
                      <a:pt x="478" y="486"/>
                    </a:lnTo>
                    <a:lnTo>
                      <a:pt x="440" y="483"/>
                    </a:lnTo>
                    <a:lnTo>
                      <a:pt x="409" y="467"/>
                    </a:lnTo>
                    <a:lnTo>
                      <a:pt x="424" y="494"/>
                    </a:lnTo>
                    <a:lnTo>
                      <a:pt x="395" y="491"/>
                    </a:lnTo>
                    <a:lnTo>
                      <a:pt x="356" y="489"/>
                    </a:lnTo>
                    <a:lnTo>
                      <a:pt x="323" y="483"/>
                    </a:lnTo>
                    <a:lnTo>
                      <a:pt x="293" y="462"/>
                    </a:lnTo>
                    <a:lnTo>
                      <a:pt x="293" y="441"/>
                    </a:lnTo>
                    <a:lnTo>
                      <a:pt x="293" y="420"/>
                    </a:lnTo>
                    <a:lnTo>
                      <a:pt x="281" y="393"/>
                    </a:lnTo>
                    <a:lnTo>
                      <a:pt x="295" y="335"/>
                    </a:lnTo>
                    <a:lnTo>
                      <a:pt x="302" y="284"/>
                    </a:lnTo>
                    <a:lnTo>
                      <a:pt x="302" y="240"/>
                    </a:lnTo>
                    <a:lnTo>
                      <a:pt x="293" y="189"/>
                    </a:lnTo>
                    <a:lnTo>
                      <a:pt x="281" y="209"/>
                    </a:lnTo>
                    <a:lnTo>
                      <a:pt x="262" y="194"/>
                    </a:lnTo>
                    <a:lnTo>
                      <a:pt x="256" y="227"/>
                    </a:lnTo>
                    <a:lnTo>
                      <a:pt x="251" y="189"/>
                    </a:lnTo>
                    <a:lnTo>
                      <a:pt x="230" y="148"/>
                    </a:lnTo>
                    <a:lnTo>
                      <a:pt x="209" y="148"/>
                    </a:lnTo>
                    <a:lnTo>
                      <a:pt x="188" y="127"/>
                    </a:lnTo>
                    <a:lnTo>
                      <a:pt x="209" y="168"/>
                    </a:lnTo>
                    <a:lnTo>
                      <a:pt x="230" y="210"/>
                    </a:lnTo>
                    <a:lnTo>
                      <a:pt x="209" y="189"/>
                    </a:lnTo>
                    <a:lnTo>
                      <a:pt x="188" y="168"/>
                    </a:lnTo>
                    <a:lnTo>
                      <a:pt x="168" y="148"/>
                    </a:lnTo>
                    <a:lnTo>
                      <a:pt x="168" y="127"/>
                    </a:lnTo>
                    <a:lnTo>
                      <a:pt x="168" y="148"/>
                    </a:lnTo>
                    <a:lnTo>
                      <a:pt x="175" y="173"/>
                    </a:lnTo>
                    <a:lnTo>
                      <a:pt x="188" y="189"/>
                    </a:lnTo>
                    <a:lnTo>
                      <a:pt x="169" y="180"/>
                    </a:lnTo>
                    <a:lnTo>
                      <a:pt x="157" y="170"/>
                    </a:lnTo>
                    <a:lnTo>
                      <a:pt x="147" y="148"/>
                    </a:lnTo>
                    <a:lnTo>
                      <a:pt x="147" y="127"/>
                    </a:lnTo>
                    <a:lnTo>
                      <a:pt x="134" y="119"/>
                    </a:lnTo>
                    <a:lnTo>
                      <a:pt x="105" y="127"/>
                    </a:lnTo>
                    <a:lnTo>
                      <a:pt x="98" y="159"/>
                    </a:lnTo>
                    <a:lnTo>
                      <a:pt x="92" y="203"/>
                    </a:lnTo>
                    <a:lnTo>
                      <a:pt x="73" y="237"/>
                    </a:lnTo>
                    <a:lnTo>
                      <a:pt x="80" y="291"/>
                    </a:lnTo>
                    <a:lnTo>
                      <a:pt x="92" y="330"/>
                    </a:lnTo>
                    <a:lnTo>
                      <a:pt x="101" y="351"/>
                    </a:lnTo>
                    <a:lnTo>
                      <a:pt x="112" y="380"/>
                    </a:lnTo>
                    <a:lnTo>
                      <a:pt x="126" y="441"/>
                    </a:lnTo>
                    <a:lnTo>
                      <a:pt x="105" y="420"/>
                    </a:lnTo>
                    <a:lnTo>
                      <a:pt x="105" y="462"/>
                    </a:lnTo>
                    <a:lnTo>
                      <a:pt x="105" y="503"/>
                    </a:lnTo>
                    <a:lnTo>
                      <a:pt x="0" y="524"/>
                    </a:lnTo>
                  </a:path>
                </a:pathLst>
              </a:custGeom>
              <a:solidFill>
                <a:srgbClr val="623724"/>
              </a:solidFill>
              <a:ln w="6350" cap="rnd" cmpd="sng">
                <a:solidFill>
                  <a:srgbClr val="000000"/>
                </a:solidFill>
                <a:prstDash val="solid"/>
                <a:round/>
                <a:headEnd type="none" w="med" len="med"/>
                <a:tailEnd type="none" w="med" len="med"/>
              </a:ln>
              <a:effectLst/>
            </p:spPr>
            <p:txBody>
              <a:bodyPr/>
              <a:lstStyle/>
              <a:p>
                <a:endParaRPr lang="ru-RU"/>
              </a:p>
            </p:txBody>
          </p:sp>
          <p:grpSp>
            <p:nvGrpSpPr>
              <p:cNvPr id="876" name="Group 69"/>
              <p:cNvGrpSpPr>
                <a:grpSpLocks/>
              </p:cNvGrpSpPr>
              <p:nvPr/>
            </p:nvGrpSpPr>
            <p:grpSpPr bwMode="auto">
              <a:xfrm>
                <a:off x="498" y="1124"/>
                <a:ext cx="84" cy="86"/>
                <a:chOff x="2695" y="1477"/>
                <a:chExt cx="175" cy="170"/>
              </a:xfrm>
            </p:grpSpPr>
            <p:sp>
              <p:nvSpPr>
                <p:cNvPr id="877" name="Freeform 70"/>
                <p:cNvSpPr>
                  <a:spLocks/>
                </p:cNvSpPr>
                <p:nvPr/>
              </p:nvSpPr>
              <p:spPr bwMode="auto">
                <a:xfrm>
                  <a:off x="2800" y="1477"/>
                  <a:ext cx="19" cy="63"/>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878" name="Group 71"/>
                <p:cNvGrpSpPr>
                  <a:grpSpLocks/>
                </p:cNvGrpSpPr>
                <p:nvPr/>
              </p:nvGrpSpPr>
              <p:grpSpPr bwMode="auto">
                <a:xfrm>
                  <a:off x="2743" y="1608"/>
                  <a:ext cx="94" cy="39"/>
                  <a:chOff x="2743" y="1608"/>
                  <a:chExt cx="94" cy="39"/>
                </a:xfrm>
              </p:grpSpPr>
              <p:sp>
                <p:nvSpPr>
                  <p:cNvPr id="887" name="Freeform 72"/>
                  <p:cNvSpPr>
                    <a:spLocks/>
                  </p:cNvSpPr>
                  <p:nvPr/>
                </p:nvSpPr>
                <p:spPr bwMode="auto">
                  <a:xfrm>
                    <a:off x="2743" y="1608"/>
                    <a:ext cx="94" cy="39"/>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7C80"/>
                  </a:solidFill>
                  <a:ln w="6350" cap="flat" cmpd="sng">
                    <a:solidFill>
                      <a:srgbClr val="000000"/>
                    </a:solidFill>
                    <a:prstDash val="solid"/>
                    <a:round/>
                    <a:headEnd/>
                    <a:tailEnd/>
                  </a:ln>
                  <a:effectLst/>
                </p:spPr>
                <p:txBody>
                  <a:bodyPr wrap="none" anchor="ctr"/>
                  <a:lstStyle/>
                  <a:p>
                    <a:endParaRPr lang="ru-RU"/>
                  </a:p>
                </p:txBody>
              </p:sp>
              <p:sp>
                <p:nvSpPr>
                  <p:cNvPr id="888" name="Freeform 73"/>
                  <p:cNvSpPr>
                    <a:spLocks/>
                  </p:cNvSpPr>
                  <p:nvPr/>
                </p:nvSpPr>
                <p:spPr bwMode="auto">
                  <a:xfrm>
                    <a:off x="2744" y="1615"/>
                    <a:ext cx="91" cy="21"/>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879" name="Freeform 74"/>
                <p:cNvSpPr>
                  <a:spLocks/>
                </p:cNvSpPr>
                <p:nvPr/>
              </p:nvSpPr>
              <p:spPr bwMode="auto">
                <a:xfrm>
                  <a:off x="2775" y="1578"/>
                  <a:ext cx="30"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880" name="Group 75"/>
                <p:cNvGrpSpPr>
                  <a:grpSpLocks/>
                </p:cNvGrpSpPr>
                <p:nvPr/>
              </p:nvGrpSpPr>
              <p:grpSpPr bwMode="auto">
                <a:xfrm>
                  <a:off x="2695" y="1481"/>
                  <a:ext cx="175" cy="35"/>
                  <a:chOff x="2695" y="1471"/>
                  <a:chExt cx="175" cy="51"/>
                </a:xfrm>
              </p:grpSpPr>
              <p:sp>
                <p:nvSpPr>
                  <p:cNvPr id="881" name="Freeform 76"/>
                  <p:cNvSpPr>
                    <a:spLocks noChangeAspect="1"/>
                  </p:cNvSpPr>
                  <p:nvPr/>
                </p:nvSpPr>
                <p:spPr bwMode="auto">
                  <a:xfrm flipH="1">
                    <a:off x="2703"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882" name="Line 77"/>
                  <p:cNvSpPr>
                    <a:spLocks noChangeShapeType="1"/>
                  </p:cNvSpPr>
                  <p:nvPr/>
                </p:nvSpPr>
                <p:spPr bwMode="auto">
                  <a:xfrm flipH="1" flipV="1">
                    <a:off x="2712" y="1518"/>
                    <a:ext cx="35" cy="3"/>
                  </a:xfrm>
                  <a:prstGeom prst="line">
                    <a:avLst/>
                  </a:prstGeom>
                  <a:noFill/>
                  <a:ln w="6350">
                    <a:solidFill>
                      <a:srgbClr val="000000"/>
                    </a:solidFill>
                    <a:round/>
                    <a:headEnd/>
                    <a:tailEnd/>
                  </a:ln>
                  <a:effectLst/>
                </p:spPr>
                <p:txBody>
                  <a:bodyPr wrap="none" anchor="ctr"/>
                  <a:lstStyle/>
                  <a:p>
                    <a:endParaRPr lang="ru-RU"/>
                  </a:p>
                </p:txBody>
              </p:sp>
              <p:sp>
                <p:nvSpPr>
                  <p:cNvPr id="883" name="Freeform 78"/>
                  <p:cNvSpPr>
                    <a:spLocks noChangeAspect="1"/>
                  </p:cNvSpPr>
                  <p:nvPr/>
                </p:nvSpPr>
                <p:spPr bwMode="auto">
                  <a:xfrm>
                    <a:off x="2811"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884" name="Line 79"/>
                  <p:cNvSpPr>
                    <a:spLocks noChangeShapeType="1"/>
                  </p:cNvSpPr>
                  <p:nvPr/>
                </p:nvSpPr>
                <p:spPr bwMode="auto">
                  <a:xfrm flipV="1">
                    <a:off x="2828" y="1516"/>
                    <a:ext cx="30" cy="6"/>
                  </a:xfrm>
                  <a:prstGeom prst="line">
                    <a:avLst/>
                  </a:prstGeom>
                  <a:noFill/>
                  <a:ln w="6350">
                    <a:solidFill>
                      <a:srgbClr val="000000"/>
                    </a:solidFill>
                    <a:round/>
                    <a:headEnd/>
                    <a:tailEnd/>
                  </a:ln>
                  <a:effectLst/>
                </p:spPr>
                <p:txBody>
                  <a:bodyPr wrap="none" anchor="ctr"/>
                  <a:lstStyle/>
                  <a:p>
                    <a:endParaRPr lang="ru-RU"/>
                  </a:p>
                </p:txBody>
              </p:sp>
              <p:sp>
                <p:nvSpPr>
                  <p:cNvPr id="885" name="Freeform 80"/>
                  <p:cNvSpPr>
                    <a:spLocks/>
                  </p:cNvSpPr>
                  <p:nvPr/>
                </p:nvSpPr>
                <p:spPr bwMode="auto">
                  <a:xfrm flipH="1">
                    <a:off x="2695" y="1471"/>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sp>
                <p:nvSpPr>
                  <p:cNvPr id="886" name="Freeform 81"/>
                  <p:cNvSpPr>
                    <a:spLocks/>
                  </p:cNvSpPr>
                  <p:nvPr/>
                </p:nvSpPr>
                <p:spPr bwMode="auto">
                  <a:xfrm>
                    <a:off x="2801" y="1473"/>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grpSp>
          </p:grpSp>
        </p:grpSp>
        <p:grpSp>
          <p:nvGrpSpPr>
            <p:cNvPr id="573" name="Group 82"/>
            <p:cNvGrpSpPr>
              <a:grpSpLocks/>
            </p:cNvGrpSpPr>
            <p:nvPr/>
          </p:nvGrpSpPr>
          <p:grpSpPr bwMode="auto">
            <a:xfrm>
              <a:off x="1918" y="2647"/>
              <a:ext cx="863" cy="569"/>
              <a:chOff x="3280" y="2647"/>
              <a:chExt cx="863" cy="569"/>
            </a:xfrm>
          </p:grpSpPr>
          <p:grpSp>
            <p:nvGrpSpPr>
              <p:cNvPr id="603" name="Group 83"/>
              <p:cNvGrpSpPr>
                <a:grpSpLocks/>
              </p:cNvGrpSpPr>
              <p:nvPr/>
            </p:nvGrpSpPr>
            <p:grpSpPr bwMode="auto">
              <a:xfrm>
                <a:off x="3280" y="2865"/>
                <a:ext cx="863" cy="351"/>
                <a:chOff x="3253" y="2867"/>
                <a:chExt cx="936" cy="351"/>
              </a:xfrm>
            </p:grpSpPr>
            <p:sp>
              <p:nvSpPr>
                <p:cNvPr id="869" name="Freeform 84"/>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870" name="Freeform 85"/>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871" name="Freeform 86"/>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06" name="Group 87"/>
              <p:cNvGrpSpPr>
                <a:grpSpLocks/>
              </p:cNvGrpSpPr>
              <p:nvPr/>
            </p:nvGrpSpPr>
            <p:grpSpPr bwMode="auto">
              <a:xfrm>
                <a:off x="3338" y="2915"/>
                <a:ext cx="494" cy="217"/>
                <a:chOff x="1049" y="1977"/>
                <a:chExt cx="1136" cy="495"/>
              </a:xfrm>
            </p:grpSpPr>
            <p:grpSp>
              <p:nvGrpSpPr>
                <p:cNvPr id="834" name="Group 88"/>
                <p:cNvGrpSpPr>
                  <a:grpSpLocks/>
                </p:cNvGrpSpPr>
                <p:nvPr/>
              </p:nvGrpSpPr>
              <p:grpSpPr bwMode="auto">
                <a:xfrm>
                  <a:off x="1477" y="1977"/>
                  <a:ext cx="708" cy="274"/>
                  <a:chOff x="1477" y="1977"/>
                  <a:chExt cx="708" cy="274"/>
                </a:xfrm>
              </p:grpSpPr>
              <p:grpSp>
                <p:nvGrpSpPr>
                  <p:cNvPr id="845" name="Group 89"/>
                  <p:cNvGrpSpPr>
                    <a:grpSpLocks/>
                  </p:cNvGrpSpPr>
                  <p:nvPr/>
                </p:nvGrpSpPr>
                <p:grpSpPr bwMode="auto">
                  <a:xfrm>
                    <a:off x="1477" y="1977"/>
                    <a:ext cx="708" cy="274"/>
                    <a:chOff x="1477" y="1977"/>
                    <a:chExt cx="708" cy="274"/>
                  </a:xfrm>
                </p:grpSpPr>
                <p:sp>
                  <p:nvSpPr>
                    <p:cNvPr id="866" name="Freeform 90"/>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867" name="Freeform 91"/>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868" name="Freeform 92"/>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846" name="Group 93"/>
                  <p:cNvGrpSpPr>
                    <a:grpSpLocks/>
                  </p:cNvGrpSpPr>
                  <p:nvPr/>
                </p:nvGrpSpPr>
                <p:grpSpPr bwMode="auto">
                  <a:xfrm>
                    <a:off x="1557" y="2046"/>
                    <a:ext cx="307" cy="109"/>
                    <a:chOff x="1557" y="2046"/>
                    <a:chExt cx="307" cy="109"/>
                  </a:xfrm>
                </p:grpSpPr>
                <p:sp>
                  <p:nvSpPr>
                    <p:cNvPr id="857" name="Freeform 94"/>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858" name="Group 95"/>
                    <p:cNvGrpSpPr>
                      <a:grpSpLocks/>
                    </p:cNvGrpSpPr>
                    <p:nvPr/>
                  </p:nvGrpSpPr>
                  <p:grpSpPr bwMode="auto">
                    <a:xfrm>
                      <a:off x="1614" y="2056"/>
                      <a:ext cx="220" cy="88"/>
                      <a:chOff x="1614" y="2056"/>
                      <a:chExt cx="220" cy="88"/>
                    </a:xfrm>
                  </p:grpSpPr>
                  <p:sp>
                    <p:nvSpPr>
                      <p:cNvPr id="859" name="Line 96"/>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860" name="Line 97"/>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861" name="Line 98"/>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862" name="Line 99"/>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863" name="Line 100"/>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864" name="Line 101"/>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865" name="Line 102"/>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847" name="Group 103"/>
                  <p:cNvGrpSpPr>
                    <a:grpSpLocks/>
                  </p:cNvGrpSpPr>
                  <p:nvPr/>
                </p:nvGrpSpPr>
                <p:grpSpPr bwMode="auto">
                  <a:xfrm>
                    <a:off x="1830" y="1991"/>
                    <a:ext cx="313" cy="105"/>
                    <a:chOff x="1830" y="1991"/>
                    <a:chExt cx="313" cy="105"/>
                  </a:xfrm>
                </p:grpSpPr>
                <p:sp>
                  <p:nvSpPr>
                    <p:cNvPr id="848" name="Freeform 104"/>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849" name="Line 105"/>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850" name="Line 106"/>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851" name="Line 107"/>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852" name="Line 108"/>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853" name="Line 109"/>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854" name="Line 110"/>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855" name="Line 111"/>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856" name="Line 112"/>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835" name="Group 113"/>
                <p:cNvGrpSpPr>
                  <a:grpSpLocks/>
                </p:cNvGrpSpPr>
                <p:nvPr/>
              </p:nvGrpSpPr>
              <p:grpSpPr bwMode="auto">
                <a:xfrm>
                  <a:off x="1049" y="2118"/>
                  <a:ext cx="973" cy="354"/>
                  <a:chOff x="1049" y="2118"/>
                  <a:chExt cx="973" cy="354"/>
                </a:xfrm>
              </p:grpSpPr>
              <p:sp>
                <p:nvSpPr>
                  <p:cNvPr id="836" name="Freeform 114"/>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837" name="Freeform 115"/>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838" name="Group 116"/>
                  <p:cNvGrpSpPr>
                    <a:grpSpLocks/>
                  </p:cNvGrpSpPr>
                  <p:nvPr/>
                </p:nvGrpSpPr>
                <p:grpSpPr bwMode="auto">
                  <a:xfrm>
                    <a:off x="1190" y="2118"/>
                    <a:ext cx="266" cy="177"/>
                    <a:chOff x="1190" y="2118"/>
                    <a:chExt cx="266" cy="177"/>
                  </a:xfrm>
                </p:grpSpPr>
                <p:sp>
                  <p:nvSpPr>
                    <p:cNvPr id="840" name="Freeform 117"/>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841" name="Freeform 118"/>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842" name="Freeform 119"/>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843" name="Freeform 120"/>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844" name="Freeform 121"/>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839" name="Freeform 122"/>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613" name="Group 123"/>
              <p:cNvGrpSpPr>
                <a:grpSpLocks/>
              </p:cNvGrpSpPr>
              <p:nvPr/>
            </p:nvGrpSpPr>
            <p:grpSpPr bwMode="auto">
              <a:xfrm>
                <a:off x="3726" y="2647"/>
                <a:ext cx="385" cy="445"/>
                <a:chOff x="1763" y="872"/>
                <a:chExt cx="884" cy="1025"/>
              </a:xfrm>
            </p:grpSpPr>
            <p:grpSp>
              <p:nvGrpSpPr>
                <p:cNvPr id="614" name="Group 124"/>
                <p:cNvGrpSpPr>
                  <a:grpSpLocks/>
                </p:cNvGrpSpPr>
                <p:nvPr/>
              </p:nvGrpSpPr>
              <p:grpSpPr bwMode="auto">
                <a:xfrm>
                  <a:off x="1887" y="1609"/>
                  <a:ext cx="716" cy="288"/>
                  <a:chOff x="2067" y="2118"/>
                  <a:chExt cx="716" cy="288"/>
                </a:xfrm>
              </p:grpSpPr>
              <p:sp>
                <p:nvSpPr>
                  <p:cNvPr id="713" name="Freeform 125"/>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832" name="Freeform 126"/>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833" name="Freeform 127"/>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615" name="Freeform 128"/>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626" name="Group 129"/>
                <p:cNvGrpSpPr>
                  <a:grpSpLocks/>
                </p:cNvGrpSpPr>
                <p:nvPr/>
              </p:nvGrpSpPr>
              <p:grpSpPr bwMode="auto">
                <a:xfrm>
                  <a:off x="1763" y="872"/>
                  <a:ext cx="795" cy="851"/>
                  <a:chOff x="1943" y="1381"/>
                  <a:chExt cx="795" cy="851"/>
                </a:xfrm>
              </p:grpSpPr>
              <p:sp>
                <p:nvSpPr>
                  <p:cNvPr id="709" name="Freeform 130"/>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11" name="Freeform 131"/>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12" name="Freeform 132"/>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40" name="Group 133"/>
                <p:cNvGrpSpPr>
                  <a:grpSpLocks/>
                </p:cNvGrpSpPr>
                <p:nvPr/>
              </p:nvGrpSpPr>
              <p:grpSpPr bwMode="auto">
                <a:xfrm>
                  <a:off x="1983" y="1056"/>
                  <a:ext cx="664" cy="222"/>
                  <a:chOff x="2163" y="1565"/>
                  <a:chExt cx="664" cy="222"/>
                </a:xfrm>
              </p:grpSpPr>
              <p:sp>
                <p:nvSpPr>
                  <p:cNvPr id="694" name="Freeform 134"/>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95" name="Freeform 135"/>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6" name="Freeform 136"/>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7" name="Freeform 137"/>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8" name="Freeform 138"/>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41" name="Group 139"/>
                <p:cNvGrpSpPr>
                  <a:grpSpLocks/>
                </p:cNvGrpSpPr>
                <p:nvPr/>
              </p:nvGrpSpPr>
              <p:grpSpPr bwMode="auto">
                <a:xfrm>
                  <a:off x="1983" y="1145"/>
                  <a:ext cx="178" cy="597"/>
                  <a:chOff x="2163" y="1654"/>
                  <a:chExt cx="178" cy="597"/>
                </a:xfrm>
              </p:grpSpPr>
              <p:sp>
                <p:nvSpPr>
                  <p:cNvPr id="672" name="Freeform 140"/>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74" name="Freeform 141"/>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75" name="Freeform 142"/>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92" name="Freeform 143"/>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93" name="Freeform 144"/>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642" name="Freeform 145"/>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44" name="Freeform 146"/>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45" name="Freeform 147"/>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46" name="Freeform 148"/>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48" name="Line 149"/>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670" name="Line 150"/>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574" name="Group 151"/>
            <p:cNvGrpSpPr>
              <a:grpSpLocks/>
            </p:cNvGrpSpPr>
            <p:nvPr/>
          </p:nvGrpSpPr>
          <p:grpSpPr bwMode="auto">
            <a:xfrm>
              <a:off x="2060" y="2832"/>
              <a:ext cx="89" cy="173"/>
              <a:chOff x="3011" y="2976"/>
              <a:chExt cx="202" cy="390"/>
            </a:xfrm>
          </p:grpSpPr>
          <p:grpSp>
            <p:nvGrpSpPr>
              <p:cNvPr id="575" name="Group 152"/>
              <p:cNvGrpSpPr>
                <a:grpSpLocks/>
              </p:cNvGrpSpPr>
              <p:nvPr/>
            </p:nvGrpSpPr>
            <p:grpSpPr bwMode="auto">
              <a:xfrm>
                <a:off x="3019" y="2976"/>
                <a:ext cx="194" cy="253"/>
                <a:chOff x="1554" y="1528"/>
                <a:chExt cx="479" cy="887"/>
              </a:xfrm>
            </p:grpSpPr>
            <p:sp>
              <p:nvSpPr>
                <p:cNvPr id="579" name="Freeform 153"/>
                <p:cNvSpPr>
                  <a:spLocks/>
                </p:cNvSpPr>
                <p:nvPr/>
              </p:nvSpPr>
              <p:spPr bwMode="auto">
                <a:xfrm>
                  <a:off x="1554" y="1528"/>
                  <a:ext cx="479" cy="836"/>
                </a:xfrm>
                <a:custGeom>
                  <a:avLst/>
                  <a:gdLst/>
                  <a:ahLst/>
                  <a:cxnLst>
                    <a:cxn ang="0">
                      <a:pos x="417" y="125"/>
                    </a:cxn>
                    <a:cxn ang="0">
                      <a:pos x="417" y="437"/>
                    </a:cxn>
                    <a:cxn ang="0">
                      <a:pos x="479" y="561"/>
                    </a:cxn>
                    <a:cxn ang="0">
                      <a:pos x="417" y="561"/>
                    </a:cxn>
                    <a:cxn ang="0">
                      <a:pos x="479" y="624"/>
                    </a:cxn>
                    <a:cxn ang="0">
                      <a:pos x="417" y="686"/>
                    </a:cxn>
                    <a:cxn ang="0">
                      <a:pos x="414" y="836"/>
                    </a:cxn>
                    <a:cxn ang="0">
                      <a:pos x="0" y="812"/>
                    </a:cxn>
                    <a:cxn ang="0">
                      <a:pos x="43" y="561"/>
                    </a:cxn>
                    <a:cxn ang="0">
                      <a:pos x="43" y="499"/>
                    </a:cxn>
                    <a:cxn ang="0">
                      <a:pos x="106" y="125"/>
                    </a:cxn>
                    <a:cxn ang="0">
                      <a:pos x="168" y="0"/>
                    </a:cxn>
                    <a:cxn ang="0">
                      <a:pos x="292" y="0"/>
                    </a:cxn>
                    <a:cxn ang="0">
                      <a:pos x="355" y="62"/>
                    </a:cxn>
                    <a:cxn ang="0">
                      <a:pos x="417" y="125"/>
                    </a:cxn>
                  </a:cxnLst>
                  <a:rect l="0" t="0" r="r" b="b"/>
                  <a:pathLst>
                    <a:path w="479" h="836">
                      <a:moveTo>
                        <a:pt x="417" y="125"/>
                      </a:moveTo>
                      <a:lnTo>
                        <a:pt x="417" y="437"/>
                      </a:lnTo>
                      <a:lnTo>
                        <a:pt x="479" y="561"/>
                      </a:lnTo>
                      <a:lnTo>
                        <a:pt x="417" y="561"/>
                      </a:lnTo>
                      <a:lnTo>
                        <a:pt x="479" y="624"/>
                      </a:lnTo>
                      <a:lnTo>
                        <a:pt x="417" y="686"/>
                      </a:lnTo>
                      <a:lnTo>
                        <a:pt x="414" y="836"/>
                      </a:lnTo>
                      <a:lnTo>
                        <a:pt x="0" y="812"/>
                      </a:lnTo>
                      <a:lnTo>
                        <a:pt x="43" y="561"/>
                      </a:lnTo>
                      <a:lnTo>
                        <a:pt x="43" y="499"/>
                      </a:lnTo>
                      <a:lnTo>
                        <a:pt x="106" y="125"/>
                      </a:lnTo>
                      <a:lnTo>
                        <a:pt x="168" y="0"/>
                      </a:lnTo>
                      <a:lnTo>
                        <a:pt x="292" y="0"/>
                      </a:lnTo>
                      <a:lnTo>
                        <a:pt x="355" y="62"/>
                      </a:lnTo>
                      <a:lnTo>
                        <a:pt x="417" y="125"/>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602" name="Freeform 154"/>
                <p:cNvSpPr>
                  <a:spLocks/>
                </p:cNvSpPr>
                <p:nvPr/>
              </p:nvSpPr>
              <p:spPr bwMode="auto">
                <a:xfrm>
                  <a:off x="1554" y="2250"/>
                  <a:ext cx="416" cy="165"/>
                </a:xfrm>
                <a:custGeom>
                  <a:avLst/>
                  <a:gdLst/>
                  <a:ahLst/>
                  <a:cxnLst>
                    <a:cxn ang="0">
                      <a:pos x="384" y="54"/>
                    </a:cxn>
                    <a:cxn ang="0">
                      <a:pos x="348" y="25"/>
                    </a:cxn>
                    <a:cxn ang="0">
                      <a:pos x="210" y="0"/>
                    </a:cxn>
                    <a:cxn ang="0">
                      <a:pos x="93" y="12"/>
                    </a:cxn>
                    <a:cxn ang="0">
                      <a:pos x="0" y="96"/>
                    </a:cxn>
                    <a:cxn ang="0">
                      <a:pos x="48" y="144"/>
                    </a:cxn>
                    <a:cxn ang="0">
                      <a:pos x="201" y="165"/>
                    </a:cxn>
                    <a:cxn ang="0">
                      <a:pos x="390" y="135"/>
                    </a:cxn>
                    <a:cxn ang="0">
                      <a:pos x="410" y="88"/>
                    </a:cxn>
                  </a:cxnLst>
                  <a:rect l="0" t="0" r="r" b="b"/>
                  <a:pathLst>
                    <a:path w="410" h="165">
                      <a:moveTo>
                        <a:pt x="384" y="54"/>
                      </a:moveTo>
                      <a:lnTo>
                        <a:pt x="348" y="25"/>
                      </a:lnTo>
                      <a:lnTo>
                        <a:pt x="210" y="0"/>
                      </a:lnTo>
                      <a:lnTo>
                        <a:pt x="93" y="12"/>
                      </a:lnTo>
                      <a:lnTo>
                        <a:pt x="0" y="96"/>
                      </a:lnTo>
                      <a:lnTo>
                        <a:pt x="48" y="144"/>
                      </a:lnTo>
                      <a:lnTo>
                        <a:pt x="201" y="165"/>
                      </a:lnTo>
                      <a:lnTo>
                        <a:pt x="390" y="135"/>
                      </a:lnTo>
                      <a:lnTo>
                        <a:pt x="410" y="88"/>
                      </a:lnTo>
                    </a:path>
                  </a:pathLst>
                </a:custGeom>
                <a:solidFill>
                  <a:srgbClr val="1E5C3D"/>
                </a:solidFill>
                <a:ln w="6350" cap="rnd" cmpd="sng">
                  <a:solidFill>
                    <a:srgbClr val="000000"/>
                  </a:solidFill>
                  <a:prstDash val="solid"/>
                  <a:round/>
                  <a:headEnd type="none" w="med" len="med"/>
                  <a:tailEnd type="none" w="med" len="med"/>
                </a:ln>
                <a:effectLst/>
              </p:spPr>
              <p:txBody>
                <a:bodyPr/>
                <a:lstStyle/>
                <a:p>
                  <a:endParaRPr lang="ru-RU"/>
                </a:p>
              </p:txBody>
            </p:sp>
          </p:grpSp>
          <p:sp>
            <p:nvSpPr>
              <p:cNvPr id="577" name="Freeform 155"/>
              <p:cNvSpPr>
                <a:spLocks/>
              </p:cNvSpPr>
              <p:nvPr/>
            </p:nvSpPr>
            <p:spPr bwMode="auto">
              <a:xfrm rot="-796212">
                <a:off x="3120" y="3206"/>
                <a:ext cx="80" cy="97"/>
              </a:xfrm>
              <a:custGeom>
                <a:avLst/>
                <a:gdLst/>
                <a:ahLst/>
                <a:cxnLst>
                  <a:cxn ang="0">
                    <a:pos x="36" y="0"/>
                  </a:cxn>
                  <a:cxn ang="0">
                    <a:pos x="136" y="50"/>
                  </a:cxn>
                  <a:cxn ang="0">
                    <a:pos x="197" y="174"/>
                  </a:cxn>
                  <a:cxn ang="0">
                    <a:pos x="197" y="236"/>
                  </a:cxn>
                  <a:cxn ang="0">
                    <a:pos x="159" y="237"/>
                  </a:cxn>
                  <a:cxn ang="0">
                    <a:pos x="141" y="216"/>
                  </a:cxn>
                  <a:cxn ang="0">
                    <a:pos x="136" y="174"/>
                  </a:cxn>
                  <a:cxn ang="0">
                    <a:pos x="69" y="93"/>
                  </a:cxn>
                  <a:cxn ang="0">
                    <a:pos x="12" y="50"/>
                  </a:cxn>
                  <a:cxn ang="0">
                    <a:pos x="0" y="12"/>
                  </a:cxn>
                </a:cxnLst>
                <a:rect l="0" t="0" r="r" b="b"/>
                <a:pathLst>
                  <a:path w="197" h="237">
                    <a:moveTo>
                      <a:pt x="36" y="0"/>
                    </a:moveTo>
                    <a:lnTo>
                      <a:pt x="136" y="50"/>
                    </a:lnTo>
                    <a:lnTo>
                      <a:pt x="197" y="174"/>
                    </a:lnTo>
                    <a:lnTo>
                      <a:pt x="197" y="236"/>
                    </a:lnTo>
                    <a:lnTo>
                      <a:pt x="159" y="237"/>
                    </a:lnTo>
                    <a:lnTo>
                      <a:pt x="141" y="216"/>
                    </a:lnTo>
                    <a:lnTo>
                      <a:pt x="136" y="174"/>
                    </a:lnTo>
                    <a:lnTo>
                      <a:pt x="69" y="93"/>
                    </a:lnTo>
                    <a:lnTo>
                      <a:pt x="12" y="50"/>
                    </a:lnTo>
                    <a:lnTo>
                      <a:pt x="0" y="12"/>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578" name="Freeform 156"/>
              <p:cNvSpPr>
                <a:spLocks/>
              </p:cNvSpPr>
              <p:nvPr/>
            </p:nvSpPr>
            <p:spPr bwMode="auto">
              <a:xfrm>
                <a:off x="3011" y="3187"/>
                <a:ext cx="160" cy="179"/>
              </a:xfrm>
              <a:custGeom>
                <a:avLst/>
                <a:gdLst/>
                <a:ahLst/>
                <a:cxnLst>
                  <a:cxn ang="0">
                    <a:pos x="169" y="0"/>
                  </a:cxn>
                  <a:cxn ang="0">
                    <a:pos x="247" y="3"/>
                  </a:cxn>
                  <a:cxn ang="0">
                    <a:pos x="313" y="30"/>
                  </a:cxn>
                  <a:cxn ang="0">
                    <a:pos x="376" y="93"/>
                  </a:cxn>
                  <a:cxn ang="0">
                    <a:pos x="394" y="201"/>
                  </a:cxn>
                  <a:cxn ang="0">
                    <a:pos x="388" y="360"/>
                  </a:cxn>
                  <a:cxn ang="0">
                    <a:pos x="370" y="405"/>
                  </a:cxn>
                  <a:cxn ang="0">
                    <a:pos x="331" y="408"/>
                  </a:cxn>
                  <a:cxn ang="0">
                    <a:pos x="316" y="348"/>
                  </a:cxn>
                  <a:cxn ang="0">
                    <a:pos x="310" y="222"/>
                  </a:cxn>
                  <a:cxn ang="0">
                    <a:pos x="277" y="147"/>
                  </a:cxn>
                  <a:cxn ang="0">
                    <a:pos x="271" y="240"/>
                  </a:cxn>
                  <a:cxn ang="0">
                    <a:pos x="265" y="366"/>
                  </a:cxn>
                  <a:cxn ang="0">
                    <a:pos x="253" y="441"/>
                  </a:cxn>
                  <a:cxn ang="0">
                    <a:pos x="211" y="438"/>
                  </a:cxn>
                  <a:cxn ang="0">
                    <a:pos x="199" y="378"/>
                  </a:cxn>
                  <a:cxn ang="0">
                    <a:pos x="193" y="216"/>
                  </a:cxn>
                  <a:cxn ang="0">
                    <a:pos x="169" y="150"/>
                  </a:cxn>
                  <a:cxn ang="0">
                    <a:pos x="157" y="195"/>
                  </a:cxn>
                  <a:cxn ang="0">
                    <a:pos x="157" y="399"/>
                  </a:cxn>
                  <a:cxn ang="0">
                    <a:pos x="151" y="426"/>
                  </a:cxn>
                  <a:cxn ang="0">
                    <a:pos x="118" y="435"/>
                  </a:cxn>
                  <a:cxn ang="0">
                    <a:pos x="97" y="402"/>
                  </a:cxn>
                  <a:cxn ang="0">
                    <a:pos x="85" y="201"/>
                  </a:cxn>
                  <a:cxn ang="0">
                    <a:pos x="63" y="155"/>
                  </a:cxn>
                  <a:cxn ang="0">
                    <a:pos x="58" y="348"/>
                  </a:cxn>
                  <a:cxn ang="0">
                    <a:pos x="46" y="396"/>
                  </a:cxn>
                  <a:cxn ang="0">
                    <a:pos x="19" y="384"/>
                  </a:cxn>
                  <a:cxn ang="0">
                    <a:pos x="0" y="342"/>
                  </a:cxn>
                  <a:cxn ang="0">
                    <a:pos x="0" y="155"/>
                  </a:cxn>
                  <a:cxn ang="0">
                    <a:pos x="49" y="69"/>
                  </a:cxn>
                  <a:cxn ang="0">
                    <a:pos x="103" y="30"/>
                  </a:cxn>
                  <a:cxn ang="0">
                    <a:pos x="172" y="3"/>
                  </a:cxn>
                </a:cxnLst>
                <a:rect l="0" t="0" r="r" b="b"/>
                <a:pathLst>
                  <a:path w="394" h="441">
                    <a:moveTo>
                      <a:pt x="169" y="0"/>
                    </a:moveTo>
                    <a:lnTo>
                      <a:pt x="247" y="3"/>
                    </a:lnTo>
                    <a:lnTo>
                      <a:pt x="313" y="30"/>
                    </a:lnTo>
                    <a:lnTo>
                      <a:pt x="376" y="93"/>
                    </a:lnTo>
                    <a:lnTo>
                      <a:pt x="394" y="201"/>
                    </a:lnTo>
                    <a:lnTo>
                      <a:pt x="388" y="360"/>
                    </a:lnTo>
                    <a:lnTo>
                      <a:pt x="370" y="405"/>
                    </a:lnTo>
                    <a:lnTo>
                      <a:pt x="331" y="408"/>
                    </a:lnTo>
                    <a:lnTo>
                      <a:pt x="316" y="348"/>
                    </a:lnTo>
                    <a:lnTo>
                      <a:pt x="310" y="222"/>
                    </a:lnTo>
                    <a:lnTo>
                      <a:pt x="277" y="147"/>
                    </a:lnTo>
                    <a:lnTo>
                      <a:pt x="271" y="240"/>
                    </a:lnTo>
                    <a:lnTo>
                      <a:pt x="265" y="366"/>
                    </a:lnTo>
                    <a:lnTo>
                      <a:pt x="253" y="441"/>
                    </a:lnTo>
                    <a:lnTo>
                      <a:pt x="211" y="438"/>
                    </a:lnTo>
                    <a:lnTo>
                      <a:pt x="199" y="378"/>
                    </a:lnTo>
                    <a:lnTo>
                      <a:pt x="193" y="216"/>
                    </a:lnTo>
                    <a:lnTo>
                      <a:pt x="169" y="150"/>
                    </a:lnTo>
                    <a:lnTo>
                      <a:pt x="157" y="195"/>
                    </a:lnTo>
                    <a:lnTo>
                      <a:pt x="157" y="399"/>
                    </a:lnTo>
                    <a:lnTo>
                      <a:pt x="151" y="426"/>
                    </a:lnTo>
                    <a:lnTo>
                      <a:pt x="118" y="435"/>
                    </a:lnTo>
                    <a:lnTo>
                      <a:pt x="97" y="402"/>
                    </a:lnTo>
                    <a:lnTo>
                      <a:pt x="85" y="201"/>
                    </a:lnTo>
                    <a:lnTo>
                      <a:pt x="63" y="155"/>
                    </a:lnTo>
                    <a:lnTo>
                      <a:pt x="58" y="348"/>
                    </a:lnTo>
                    <a:lnTo>
                      <a:pt x="46" y="396"/>
                    </a:lnTo>
                    <a:lnTo>
                      <a:pt x="19" y="384"/>
                    </a:lnTo>
                    <a:lnTo>
                      <a:pt x="0" y="342"/>
                    </a:lnTo>
                    <a:lnTo>
                      <a:pt x="0" y="155"/>
                    </a:lnTo>
                    <a:lnTo>
                      <a:pt x="49" y="69"/>
                    </a:lnTo>
                    <a:lnTo>
                      <a:pt x="103" y="30"/>
                    </a:lnTo>
                    <a:lnTo>
                      <a:pt x="172" y="3"/>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910" name="Group 157"/>
          <p:cNvGrpSpPr>
            <a:grpSpLocks/>
          </p:cNvGrpSpPr>
          <p:nvPr/>
        </p:nvGrpSpPr>
        <p:grpSpPr bwMode="auto">
          <a:xfrm>
            <a:off x="2905125" y="1338263"/>
            <a:ext cx="914400" cy="862012"/>
            <a:chOff x="4486" y="2403"/>
            <a:chExt cx="863" cy="813"/>
          </a:xfrm>
        </p:grpSpPr>
        <p:grpSp>
          <p:nvGrpSpPr>
            <p:cNvPr id="911" name="Group 158"/>
            <p:cNvGrpSpPr>
              <a:grpSpLocks/>
            </p:cNvGrpSpPr>
            <p:nvPr/>
          </p:nvGrpSpPr>
          <p:grpSpPr bwMode="auto">
            <a:xfrm>
              <a:off x="4548" y="2403"/>
              <a:ext cx="390" cy="585"/>
              <a:chOff x="2952" y="1189"/>
              <a:chExt cx="1113" cy="1669"/>
            </a:xfrm>
          </p:grpSpPr>
          <p:grpSp>
            <p:nvGrpSpPr>
              <p:cNvPr id="992" name="Group 159"/>
              <p:cNvGrpSpPr>
                <a:grpSpLocks/>
              </p:cNvGrpSpPr>
              <p:nvPr/>
            </p:nvGrpSpPr>
            <p:grpSpPr bwMode="auto">
              <a:xfrm>
                <a:off x="3145" y="1625"/>
                <a:ext cx="597" cy="1233"/>
                <a:chOff x="3145" y="1625"/>
                <a:chExt cx="597" cy="1233"/>
              </a:xfrm>
            </p:grpSpPr>
            <p:sp>
              <p:nvSpPr>
                <p:cNvPr id="1041" name="Freeform 160"/>
                <p:cNvSpPr>
                  <a:spLocks/>
                </p:cNvSpPr>
                <p:nvPr/>
              </p:nvSpPr>
              <p:spPr bwMode="auto">
                <a:xfrm>
                  <a:off x="3145" y="1625"/>
                  <a:ext cx="509" cy="439"/>
                </a:xfrm>
                <a:custGeom>
                  <a:avLst/>
                  <a:gdLst/>
                  <a:ahLst/>
                  <a:cxnLst>
                    <a:cxn ang="0">
                      <a:pos x="120" y="0"/>
                    </a:cxn>
                    <a:cxn ang="0">
                      <a:pos x="128" y="48"/>
                    </a:cxn>
                    <a:cxn ang="0">
                      <a:pos x="136" y="72"/>
                    </a:cxn>
                    <a:cxn ang="0">
                      <a:pos x="168" y="128"/>
                    </a:cxn>
                    <a:cxn ang="0">
                      <a:pos x="96" y="144"/>
                    </a:cxn>
                    <a:cxn ang="0">
                      <a:pos x="32" y="128"/>
                    </a:cxn>
                    <a:cxn ang="0">
                      <a:pos x="0" y="96"/>
                    </a:cxn>
                    <a:cxn ang="0">
                      <a:pos x="40" y="48"/>
                    </a:cxn>
                    <a:cxn ang="0">
                      <a:pos x="48" y="8"/>
                    </a:cxn>
                    <a:cxn ang="0">
                      <a:pos x="120" y="0"/>
                    </a:cxn>
                  </a:cxnLst>
                  <a:rect l="0" t="0" r="r" b="b"/>
                  <a:pathLst>
                    <a:path w="169" h="145">
                      <a:moveTo>
                        <a:pt x="120" y="0"/>
                      </a:moveTo>
                      <a:lnTo>
                        <a:pt x="128" y="48"/>
                      </a:lnTo>
                      <a:lnTo>
                        <a:pt x="136" y="72"/>
                      </a:lnTo>
                      <a:lnTo>
                        <a:pt x="168" y="128"/>
                      </a:lnTo>
                      <a:lnTo>
                        <a:pt x="96" y="144"/>
                      </a:lnTo>
                      <a:lnTo>
                        <a:pt x="32" y="128"/>
                      </a:lnTo>
                      <a:lnTo>
                        <a:pt x="0" y="96"/>
                      </a:lnTo>
                      <a:lnTo>
                        <a:pt x="40" y="48"/>
                      </a:lnTo>
                      <a:lnTo>
                        <a:pt x="48" y="8"/>
                      </a:lnTo>
                      <a:lnTo>
                        <a:pt x="12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1042" name="Rectangle 161"/>
                <p:cNvSpPr>
                  <a:spLocks noChangeArrowheads="1"/>
                </p:cNvSpPr>
                <p:nvPr/>
              </p:nvSpPr>
              <p:spPr bwMode="auto">
                <a:xfrm>
                  <a:off x="3291" y="2520"/>
                  <a:ext cx="451" cy="338"/>
                </a:xfrm>
                <a:prstGeom prst="rect">
                  <a:avLst/>
                </a:prstGeom>
                <a:solidFill>
                  <a:srgbClr val="000000"/>
                </a:solidFill>
                <a:ln w="6350">
                  <a:solidFill>
                    <a:srgbClr val="000000"/>
                  </a:solidFill>
                  <a:miter lim="800000"/>
                  <a:headEnd/>
                  <a:tailEnd/>
                </a:ln>
                <a:effectLst/>
              </p:spPr>
              <p:txBody>
                <a:bodyPr wrap="none" anchor="ctr"/>
                <a:lstStyle/>
                <a:p>
                  <a:endParaRPr lang="ru-RU"/>
                </a:p>
              </p:txBody>
            </p:sp>
            <p:sp>
              <p:nvSpPr>
                <p:cNvPr id="1043" name="Freeform 162"/>
                <p:cNvSpPr>
                  <a:spLocks/>
                </p:cNvSpPr>
                <p:nvPr/>
              </p:nvSpPr>
              <p:spPr bwMode="auto">
                <a:xfrm>
                  <a:off x="3218" y="1796"/>
                  <a:ext cx="436" cy="799"/>
                </a:xfrm>
                <a:custGeom>
                  <a:avLst/>
                  <a:gdLst/>
                  <a:ahLst/>
                  <a:cxnLst>
                    <a:cxn ang="0">
                      <a:pos x="0" y="0"/>
                    </a:cxn>
                    <a:cxn ang="0">
                      <a:pos x="24" y="24"/>
                    </a:cxn>
                    <a:cxn ang="0">
                      <a:pos x="48" y="32"/>
                    </a:cxn>
                    <a:cxn ang="0">
                      <a:pos x="64" y="32"/>
                    </a:cxn>
                    <a:cxn ang="0">
                      <a:pos x="88" y="32"/>
                    </a:cxn>
                    <a:cxn ang="0">
                      <a:pos x="104" y="16"/>
                    </a:cxn>
                    <a:cxn ang="0">
                      <a:pos x="120" y="0"/>
                    </a:cxn>
                    <a:cxn ang="0">
                      <a:pos x="136" y="160"/>
                    </a:cxn>
                    <a:cxn ang="0">
                      <a:pos x="144" y="256"/>
                    </a:cxn>
                    <a:cxn ang="0">
                      <a:pos x="48" y="264"/>
                    </a:cxn>
                    <a:cxn ang="0">
                      <a:pos x="0" y="0"/>
                    </a:cxn>
                  </a:cxnLst>
                  <a:rect l="0" t="0" r="r" b="b"/>
                  <a:pathLst>
                    <a:path w="145" h="265">
                      <a:moveTo>
                        <a:pt x="0" y="0"/>
                      </a:moveTo>
                      <a:lnTo>
                        <a:pt x="24" y="24"/>
                      </a:lnTo>
                      <a:lnTo>
                        <a:pt x="48" y="32"/>
                      </a:lnTo>
                      <a:lnTo>
                        <a:pt x="64" y="32"/>
                      </a:lnTo>
                      <a:lnTo>
                        <a:pt x="88" y="32"/>
                      </a:lnTo>
                      <a:lnTo>
                        <a:pt x="104" y="16"/>
                      </a:lnTo>
                      <a:lnTo>
                        <a:pt x="120" y="0"/>
                      </a:lnTo>
                      <a:lnTo>
                        <a:pt x="136" y="160"/>
                      </a:lnTo>
                      <a:lnTo>
                        <a:pt x="144" y="256"/>
                      </a:lnTo>
                      <a:lnTo>
                        <a:pt x="48" y="264"/>
                      </a:lnTo>
                      <a:lnTo>
                        <a:pt x="0" y="0"/>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993" name="Group 163"/>
              <p:cNvGrpSpPr>
                <a:grpSpLocks/>
              </p:cNvGrpSpPr>
              <p:nvPr/>
            </p:nvGrpSpPr>
            <p:grpSpPr bwMode="auto">
              <a:xfrm>
                <a:off x="2952" y="1767"/>
                <a:ext cx="1113" cy="996"/>
                <a:chOff x="2952" y="1767"/>
                <a:chExt cx="1113" cy="996"/>
              </a:xfrm>
            </p:grpSpPr>
            <p:sp>
              <p:nvSpPr>
                <p:cNvPr id="1036" name="Freeform 164"/>
                <p:cNvSpPr>
                  <a:spLocks/>
                </p:cNvSpPr>
                <p:nvPr/>
              </p:nvSpPr>
              <p:spPr bwMode="auto">
                <a:xfrm>
                  <a:off x="3531" y="1771"/>
                  <a:ext cx="338" cy="941"/>
                </a:xfrm>
                <a:custGeom>
                  <a:avLst/>
                  <a:gdLst/>
                  <a:ahLst/>
                  <a:cxnLst>
                    <a:cxn ang="0">
                      <a:pos x="0" y="0"/>
                    </a:cxn>
                    <a:cxn ang="0">
                      <a:pos x="121" y="24"/>
                    </a:cxn>
                    <a:cxn ang="0">
                      <a:pos x="233" y="40"/>
                    </a:cxn>
                    <a:cxn ang="0">
                      <a:pos x="272" y="32"/>
                    </a:cxn>
                    <a:cxn ang="0">
                      <a:pos x="294" y="50"/>
                    </a:cxn>
                    <a:cxn ang="0">
                      <a:pos x="314" y="72"/>
                    </a:cxn>
                    <a:cxn ang="0">
                      <a:pos x="338" y="362"/>
                    </a:cxn>
                    <a:cxn ang="0">
                      <a:pos x="314" y="555"/>
                    </a:cxn>
                    <a:cxn ang="0">
                      <a:pos x="266" y="796"/>
                    </a:cxn>
                    <a:cxn ang="0">
                      <a:pos x="314" y="917"/>
                    </a:cxn>
                    <a:cxn ang="0">
                      <a:pos x="121" y="941"/>
                    </a:cxn>
                    <a:cxn ang="0">
                      <a:pos x="72" y="724"/>
                    </a:cxn>
                    <a:cxn ang="0">
                      <a:pos x="0" y="0"/>
                    </a:cxn>
                  </a:cxnLst>
                  <a:rect l="0" t="0" r="r" b="b"/>
                  <a:pathLst>
                    <a:path w="338" h="941">
                      <a:moveTo>
                        <a:pt x="0" y="0"/>
                      </a:moveTo>
                      <a:lnTo>
                        <a:pt x="121" y="24"/>
                      </a:lnTo>
                      <a:lnTo>
                        <a:pt x="233" y="40"/>
                      </a:lnTo>
                      <a:lnTo>
                        <a:pt x="272" y="32"/>
                      </a:lnTo>
                      <a:lnTo>
                        <a:pt x="294" y="50"/>
                      </a:lnTo>
                      <a:lnTo>
                        <a:pt x="314" y="72"/>
                      </a:lnTo>
                      <a:lnTo>
                        <a:pt x="338" y="362"/>
                      </a:lnTo>
                      <a:lnTo>
                        <a:pt x="314" y="555"/>
                      </a:lnTo>
                      <a:lnTo>
                        <a:pt x="266" y="796"/>
                      </a:lnTo>
                      <a:lnTo>
                        <a:pt x="314" y="917"/>
                      </a:lnTo>
                      <a:lnTo>
                        <a:pt x="121" y="941"/>
                      </a:lnTo>
                      <a:lnTo>
                        <a:pt x="72" y="724"/>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1037" name="Freeform 165"/>
                <p:cNvSpPr>
                  <a:spLocks/>
                </p:cNvSpPr>
                <p:nvPr/>
              </p:nvSpPr>
              <p:spPr bwMode="auto">
                <a:xfrm>
                  <a:off x="2952" y="1771"/>
                  <a:ext cx="534" cy="992"/>
                </a:xfrm>
                <a:custGeom>
                  <a:avLst/>
                  <a:gdLst/>
                  <a:ahLst/>
                  <a:cxnLst>
                    <a:cxn ang="0">
                      <a:pos x="96" y="40"/>
                    </a:cxn>
                    <a:cxn ang="0">
                      <a:pos x="104" y="0"/>
                    </a:cxn>
                    <a:cxn ang="0">
                      <a:pos x="32" y="24"/>
                    </a:cxn>
                    <a:cxn ang="0">
                      <a:pos x="16" y="24"/>
                    </a:cxn>
                    <a:cxn ang="0">
                      <a:pos x="0" y="32"/>
                    </a:cxn>
                    <a:cxn ang="0">
                      <a:pos x="0" y="48"/>
                    </a:cxn>
                    <a:cxn ang="0">
                      <a:pos x="16" y="104"/>
                    </a:cxn>
                    <a:cxn ang="0">
                      <a:pos x="56" y="192"/>
                    </a:cxn>
                    <a:cxn ang="0">
                      <a:pos x="80" y="248"/>
                    </a:cxn>
                    <a:cxn ang="0">
                      <a:pos x="72" y="296"/>
                    </a:cxn>
                    <a:cxn ang="0">
                      <a:pos x="64" y="328"/>
                    </a:cxn>
                    <a:cxn ang="0">
                      <a:pos x="136" y="328"/>
                    </a:cxn>
                    <a:cxn ang="0">
                      <a:pos x="176" y="320"/>
                    </a:cxn>
                    <a:cxn ang="0">
                      <a:pos x="168" y="240"/>
                    </a:cxn>
                    <a:cxn ang="0">
                      <a:pos x="96" y="40"/>
                    </a:cxn>
                  </a:cxnLst>
                  <a:rect l="0" t="0" r="r" b="b"/>
                  <a:pathLst>
                    <a:path w="177" h="329">
                      <a:moveTo>
                        <a:pt x="96" y="40"/>
                      </a:moveTo>
                      <a:lnTo>
                        <a:pt x="104" y="0"/>
                      </a:lnTo>
                      <a:lnTo>
                        <a:pt x="32" y="24"/>
                      </a:lnTo>
                      <a:lnTo>
                        <a:pt x="16" y="24"/>
                      </a:lnTo>
                      <a:lnTo>
                        <a:pt x="0" y="32"/>
                      </a:lnTo>
                      <a:lnTo>
                        <a:pt x="0" y="48"/>
                      </a:lnTo>
                      <a:lnTo>
                        <a:pt x="16" y="104"/>
                      </a:lnTo>
                      <a:lnTo>
                        <a:pt x="56" y="192"/>
                      </a:lnTo>
                      <a:lnTo>
                        <a:pt x="80" y="248"/>
                      </a:lnTo>
                      <a:lnTo>
                        <a:pt x="72" y="296"/>
                      </a:lnTo>
                      <a:lnTo>
                        <a:pt x="64" y="328"/>
                      </a:lnTo>
                      <a:lnTo>
                        <a:pt x="136" y="328"/>
                      </a:lnTo>
                      <a:lnTo>
                        <a:pt x="176" y="320"/>
                      </a:lnTo>
                      <a:lnTo>
                        <a:pt x="168" y="240"/>
                      </a:lnTo>
                      <a:lnTo>
                        <a:pt x="96" y="4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1038" name="Freeform 166"/>
                <p:cNvSpPr>
                  <a:spLocks/>
                </p:cNvSpPr>
                <p:nvPr/>
              </p:nvSpPr>
              <p:spPr bwMode="auto">
                <a:xfrm>
                  <a:off x="3822" y="1868"/>
                  <a:ext cx="243" cy="822"/>
                </a:xfrm>
                <a:custGeom>
                  <a:avLst/>
                  <a:gdLst/>
                  <a:ahLst/>
                  <a:cxnLst>
                    <a:cxn ang="0">
                      <a:pos x="8" y="0"/>
                    </a:cxn>
                    <a:cxn ang="0">
                      <a:pos x="32" y="48"/>
                    </a:cxn>
                    <a:cxn ang="0">
                      <a:pos x="40" y="56"/>
                    </a:cxn>
                    <a:cxn ang="0">
                      <a:pos x="40" y="80"/>
                    </a:cxn>
                    <a:cxn ang="0">
                      <a:pos x="48" y="80"/>
                    </a:cxn>
                    <a:cxn ang="0">
                      <a:pos x="56" y="104"/>
                    </a:cxn>
                    <a:cxn ang="0">
                      <a:pos x="80" y="248"/>
                    </a:cxn>
                    <a:cxn ang="0">
                      <a:pos x="64" y="240"/>
                    </a:cxn>
                    <a:cxn ang="0">
                      <a:pos x="48" y="256"/>
                    </a:cxn>
                    <a:cxn ang="0">
                      <a:pos x="32" y="272"/>
                    </a:cxn>
                    <a:cxn ang="0">
                      <a:pos x="32" y="240"/>
                    </a:cxn>
                    <a:cxn ang="0">
                      <a:pos x="16" y="216"/>
                    </a:cxn>
                    <a:cxn ang="0">
                      <a:pos x="24" y="208"/>
                    </a:cxn>
                    <a:cxn ang="0">
                      <a:pos x="16" y="192"/>
                    </a:cxn>
                    <a:cxn ang="0">
                      <a:pos x="0" y="144"/>
                    </a:cxn>
                    <a:cxn ang="0">
                      <a:pos x="8" y="0"/>
                    </a:cxn>
                  </a:cxnLst>
                  <a:rect l="0" t="0" r="r" b="b"/>
                  <a:pathLst>
                    <a:path w="81" h="273">
                      <a:moveTo>
                        <a:pt x="8" y="0"/>
                      </a:moveTo>
                      <a:lnTo>
                        <a:pt x="32" y="48"/>
                      </a:lnTo>
                      <a:lnTo>
                        <a:pt x="40" y="56"/>
                      </a:lnTo>
                      <a:lnTo>
                        <a:pt x="40" y="80"/>
                      </a:lnTo>
                      <a:lnTo>
                        <a:pt x="48" y="80"/>
                      </a:lnTo>
                      <a:lnTo>
                        <a:pt x="56" y="104"/>
                      </a:lnTo>
                      <a:lnTo>
                        <a:pt x="80" y="248"/>
                      </a:lnTo>
                      <a:lnTo>
                        <a:pt x="64" y="240"/>
                      </a:lnTo>
                      <a:lnTo>
                        <a:pt x="48" y="256"/>
                      </a:lnTo>
                      <a:lnTo>
                        <a:pt x="32" y="272"/>
                      </a:lnTo>
                      <a:lnTo>
                        <a:pt x="32" y="240"/>
                      </a:lnTo>
                      <a:lnTo>
                        <a:pt x="16" y="216"/>
                      </a:lnTo>
                      <a:lnTo>
                        <a:pt x="24" y="208"/>
                      </a:lnTo>
                      <a:lnTo>
                        <a:pt x="16" y="192"/>
                      </a:lnTo>
                      <a:lnTo>
                        <a:pt x="0" y="144"/>
                      </a:lnTo>
                      <a:lnTo>
                        <a:pt x="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1039" name="Freeform 167"/>
                <p:cNvSpPr>
                  <a:spLocks/>
                </p:cNvSpPr>
                <p:nvPr/>
              </p:nvSpPr>
              <p:spPr bwMode="auto">
                <a:xfrm>
                  <a:off x="3531" y="1771"/>
                  <a:ext cx="148" cy="726"/>
                </a:xfrm>
                <a:custGeom>
                  <a:avLst/>
                  <a:gdLst/>
                  <a:ahLst/>
                  <a:cxnLst>
                    <a:cxn ang="0">
                      <a:pos x="0" y="0"/>
                    </a:cxn>
                    <a:cxn ang="0">
                      <a:pos x="40" y="24"/>
                    </a:cxn>
                    <a:cxn ang="0">
                      <a:pos x="24" y="48"/>
                    </a:cxn>
                    <a:cxn ang="0">
                      <a:pos x="48" y="56"/>
                    </a:cxn>
                    <a:cxn ang="0">
                      <a:pos x="48" y="120"/>
                    </a:cxn>
                    <a:cxn ang="0">
                      <a:pos x="40" y="184"/>
                    </a:cxn>
                    <a:cxn ang="0">
                      <a:pos x="24" y="240"/>
                    </a:cxn>
                    <a:cxn ang="0">
                      <a:pos x="16" y="200"/>
                    </a:cxn>
                    <a:cxn ang="0">
                      <a:pos x="8" y="112"/>
                    </a:cxn>
                    <a:cxn ang="0">
                      <a:pos x="0" y="56"/>
                    </a:cxn>
                    <a:cxn ang="0">
                      <a:pos x="0" y="16"/>
                    </a:cxn>
                    <a:cxn ang="0">
                      <a:pos x="0" y="0"/>
                    </a:cxn>
                  </a:cxnLst>
                  <a:rect l="0" t="0" r="r" b="b"/>
                  <a:pathLst>
                    <a:path w="49" h="241">
                      <a:moveTo>
                        <a:pt x="0" y="0"/>
                      </a:moveTo>
                      <a:lnTo>
                        <a:pt x="40" y="24"/>
                      </a:lnTo>
                      <a:lnTo>
                        <a:pt x="24" y="48"/>
                      </a:lnTo>
                      <a:lnTo>
                        <a:pt x="48" y="56"/>
                      </a:lnTo>
                      <a:lnTo>
                        <a:pt x="48" y="120"/>
                      </a:lnTo>
                      <a:lnTo>
                        <a:pt x="40" y="184"/>
                      </a:lnTo>
                      <a:lnTo>
                        <a:pt x="24" y="240"/>
                      </a:lnTo>
                      <a:lnTo>
                        <a:pt x="16" y="200"/>
                      </a:lnTo>
                      <a:lnTo>
                        <a:pt x="8" y="112"/>
                      </a:lnTo>
                      <a:lnTo>
                        <a:pt x="0" y="56"/>
                      </a:lnTo>
                      <a:lnTo>
                        <a:pt x="0" y="16"/>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1040" name="Freeform 168"/>
                <p:cNvSpPr>
                  <a:spLocks/>
                </p:cNvSpPr>
                <p:nvPr/>
              </p:nvSpPr>
              <p:spPr bwMode="auto">
                <a:xfrm>
                  <a:off x="3182" y="1767"/>
                  <a:ext cx="271" cy="759"/>
                </a:xfrm>
                <a:custGeom>
                  <a:avLst/>
                  <a:gdLst/>
                  <a:ahLst/>
                  <a:cxnLst>
                    <a:cxn ang="0">
                      <a:pos x="108" y="0"/>
                    </a:cxn>
                    <a:cxn ang="0">
                      <a:pos x="57" y="45"/>
                    </a:cxn>
                    <a:cxn ang="0">
                      <a:pos x="6" y="91"/>
                    </a:cxn>
                    <a:cxn ang="0">
                      <a:pos x="3" y="139"/>
                    </a:cxn>
                    <a:cxn ang="0">
                      <a:pos x="27" y="140"/>
                    </a:cxn>
                    <a:cxn ang="0">
                      <a:pos x="0" y="187"/>
                    </a:cxn>
                    <a:cxn ang="0">
                      <a:pos x="45" y="238"/>
                    </a:cxn>
                    <a:cxn ang="0">
                      <a:pos x="110" y="339"/>
                    </a:cxn>
                    <a:cxn ang="0">
                      <a:pos x="154" y="414"/>
                    </a:cxn>
                    <a:cxn ang="0">
                      <a:pos x="193" y="562"/>
                    </a:cxn>
                    <a:cxn ang="0">
                      <a:pos x="271" y="759"/>
                    </a:cxn>
                    <a:cxn ang="0">
                      <a:pos x="241" y="565"/>
                    </a:cxn>
                    <a:cxn ang="0">
                      <a:pos x="202" y="417"/>
                    </a:cxn>
                    <a:cxn ang="0">
                      <a:pos x="162" y="294"/>
                    </a:cxn>
                    <a:cxn ang="0">
                      <a:pos x="102" y="97"/>
                    </a:cxn>
                    <a:cxn ang="0">
                      <a:pos x="105" y="48"/>
                    </a:cxn>
                    <a:cxn ang="0">
                      <a:pos x="108" y="0"/>
                    </a:cxn>
                  </a:cxnLst>
                  <a:rect l="0" t="0" r="r" b="b"/>
                  <a:pathLst>
                    <a:path w="271" h="759">
                      <a:moveTo>
                        <a:pt x="108" y="0"/>
                      </a:moveTo>
                      <a:lnTo>
                        <a:pt x="57" y="45"/>
                      </a:lnTo>
                      <a:lnTo>
                        <a:pt x="6" y="91"/>
                      </a:lnTo>
                      <a:lnTo>
                        <a:pt x="3" y="139"/>
                      </a:lnTo>
                      <a:lnTo>
                        <a:pt x="27" y="140"/>
                      </a:lnTo>
                      <a:lnTo>
                        <a:pt x="0" y="187"/>
                      </a:lnTo>
                      <a:lnTo>
                        <a:pt x="45" y="238"/>
                      </a:lnTo>
                      <a:lnTo>
                        <a:pt x="110" y="339"/>
                      </a:lnTo>
                      <a:lnTo>
                        <a:pt x="154" y="414"/>
                      </a:lnTo>
                      <a:lnTo>
                        <a:pt x="193" y="562"/>
                      </a:lnTo>
                      <a:lnTo>
                        <a:pt x="271" y="759"/>
                      </a:lnTo>
                      <a:lnTo>
                        <a:pt x="241" y="565"/>
                      </a:lnTo>
                      <a:lnTo>
                        <a:pt x="202" y="417"/>
                      </a:lnTo>
                      <a:lnTo>
                        <a:pt x="162" y="294"/>
                      </a:lnTo>
                      <a:lnTo>
                        <a:pt x="102" y="97"/>
                      </a:lnTo>
                      <a:lnTo>
                        <a:pt x="105" y="48"/>
                      </a:lnTo>
                      <a:lnTo>
                        <a:pt x="10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994" name="Group 169"/>
              <p:cNvGrpSpPr>
                <a:grpSpLocks/>
              </p:cNvGrpSpPr>
              <p:nvPr/>
            </p:nvGrpSpPr>
            <p:grpSpPr bwMode="auto">
              <a:xfrm>
                <a:off x="3046" y="1189"/>
                <a:ext cx="706" cy="774"/>
                <a:chOff x="3046" y="1189"/>
                <a:chExt cx="706" cy="774"/>
              </a:xfrm>
            </p:grpSpPr>
            <p:sp>
              <p:nvSpPr>
                <p:cNvPr id="995" name="Freeform 170"/>
                <p:cNvSpPr>
                  <a:spLocks/>
                </p:cNvSpPr>
                <p:nvPr/>
              </p:nvSpPr>
              <p:spPr bwMode="auto">
                <a:xfrm>
                  <a:off x="3047" y="1217"/>
                  <a:ext cx="702" cy="746"/>
                </a:xfrm>
                <a:custGeom>
                  <a:avLst/>
                  <a:gdLst/>
                  <a:ahLst/>
                  <a:cxnLst>
                    <a:cxn ang="0">
                      <a:pos x="339" y="0"/>
                    </a:cxn>
                    <a:cxn ang="0">
                      <a:pos x="387" y="0"/>
                    </a:cxn>
                    <a:cxn ang="0">
                      <a:pos x="436" y="24"/>
                    </a:cxn>
                    <a:cxn ang="0">
                      <a:pos x="508" y="48"/>
                    </a:cxn>
                    <a:cxn ang="0">
                      <a:pos x="533" y="96"/>
                    </a:cxn>
                    <a:cxn ang="0">
                      <a:pos x="557" y="120"/>
                    </a:cxn>
                    <a:cxn ang="0">
                      <a:pos x="581" y="168"/>
                    </a:cxn>
                    <a:cxn ang="0">
                      <a:pos x="605" y="241"/>
                    </a:cxn>
                    <a:cxn ang="0">
                      <a:pos x="605" y="313"/>
                    </a:cxn>
                    <a:cxn ang="0">
                      <a:pos x="629" y="385"/>
                    </a:cxn>
                    <a:cxn ang="0">
                      <a:pos x="629" y="433"/>
                    </a:cxn>
                    <a:cxn ang="0">
                      <a:pos x="654" y="481"/>
                    </a:cxn>
                    <a:cxn ang="0">
                      <a:pos x="678" y="538"/>
                    </a:cxn>
                    <a:cxn ang="0">
                      <a:pos x="661" y="532"/>
                    </a:cxn>
                    <a:cxn ang="0">
                      <a:pos x="688" y="571"/>
                    </a:cxn>
                    <a:cxn ang="0">
                      <a:pos x="702" y="602"/>
                    </a:cxn>
                    <a:cxn ang="0">
                      <a:pos x="688" y="639"/>
                    </a:cxn>
                    <a:cxn ang="0">
                      <a:pos x="654" y="674"/>
                    </a:cxn>
                    <a:cxn ang="0">
                      <a:pos x="672" y="630"/>
                    </a:cxn>
                    <a:cxn ang="0">
                      <a:pos x="648" y="637"/>
                    </a:cxn>
                    <a:cxn ang="0">
                      <a:pos x="645" y="619"/>
                    </a:cxn>
                    <a:cxn ang="0">
                      <a:pos x="627" y="597"/>
                    </a:cxn>
                    <a:cxn ang="0">
                      <a:pos x="605" y="602"/>
                    </a:cxn>
                    <a:cxn ang="0">
                      <a:pos x="615" y="643"/>
                    </a:cxn>
                    <a:cxn ang="0">
                      <a:pos x="609" y="688"/>
                    </a:cxn>
                    <a:cxn ang="0">
                      <a:pos x="581" y="746"/>
                    </a:cxn>
                    <a:cxn ang="0">
                      <a:pos x="582" y="675"/>
                    </a:cxn>
                    <a:cxn ang="0">
                      <a:pos x="557" y="698"/>
                    </a:cxn>
                    <a:cxn ang="0">
                      <a:pos x="565" y="661"/>
                    </a:cxn>
                    <a:cxn ang="0">
                      <a:pos x="549" y="636"/>
                    </a:cxn>
                    <a:cxn ang="0">
                      <a:pos x="493" y="618"/>
                    </a:cxn>
                    <a:cxn ang="0">
                      <a:pos x="460" y="589"/>
                    </a:cxn>
                    <a:cxn ang="0">
                      <a:pos x="436" y="478"/>
                    </a:cxn>
                    <a:cxn ang="0">
                      <a:pos x="242" y="505"/>
                    </a:cxn>
                    <a:cxn ang="0">
                      <a:pos x="242" y="578"/>
                    </a:cxn>
                    <a:cxn ang="0">
                      <a:pos x="218" y="626"/>
                    </a:cxn>
                    <a:cxn ang="0">
                      <a:pos x="171" y="675"/>
                    </a:cxn>
                    <a:cxn ang="0">
                      <a:pos x="157" y="721"/>
                    </a:cxn>
                    <a:cxn ang="0">
                      <a:pos x="145" y="698"/>
                    </a:cxn>
                    <a:cxn ang="0">
                      <a:pos x="145" y="674"/>
                    </a:cxn>
                    <a:cxn ang="0">
                      <a:pos x="126" y="691"/>
                    </a:cxn>
                    <a:cxn ang="0">
                      <a:pos x="121" y="722"/>
                    </a:cxn>
                    <a:cxn ang="0">
                      <a:pos x="90" y="685"/>
                    </a:cxn>
                    <a:cxn ang="0">
                      <a:pos x="73" y="626"/>
                    </a:cxn>
                    <a:cxn ang="0">
                      <a:pos x="0" y="626"/>
                    </a:cxn>
                    <a:cxn ang="0">
                      <a:pos x="24" y="578"/>
                    </a:cxn>
                    <a:cxn ang="0">
                      <a:pos x="24" y="505"/>
                    </a:cxn>
                    <a:cxn ang="0">
                      <a:pos x="24" y="433"/>
                    </a:cxn>
                    <a:cxn ang="0">
                      <a:pos x="48" y="337"/>
                    </a:cxn>
                    <a:cxn ang="0">
                      <a:pos x="48" y="265"/>
                    </a:cxn>
                    <a:cxn ang="0">
                      <a:pos x="73" y="193"/>
                    </a:cxn>
                    <a:cxn ang="0">
                      <a:pos x="97" y="144"/>
                    </a:cxn>
                    <a:cxn ang="0">
                      <a:pos x="121" y="96"/>
                    </a:cxn>
                    <a:cxn ang="0">
                      <a:pos x="169" y="48"/>
                    </a:cxn>
                    <a:cxn ang="0">
                      <a:pos x="194" y="24"/>
                    </a:cxn>
                    <a:cxn ang="0">
                      <a:pos x="266" y="24"/>
                    </a:cxn>
                    <a:cxn ang="0">
                      <a:pos x="315" y="0"/>
                    </a:cxn>
                    <a:cxn ang="0">
                      <a:pos x="339" y="0"/>
                    </a:cxn>
                  </a:cxnLst>
                  <a:rect l="0" t="0" r="r" b="b"/>
                  <a:pathLst>
                    <a:path w="702" h="746">
                      <a:moveTo>
                        <a:pt x="339" y="0"/>
                      </a:moveTo>
                      <a:lnTo>
                        <a:pt x="387" y="0"/>
                      </a:lnTo>
                      <a:lnTo>
                        <a:pt x="436" y="24"/>
                      </a:lnTo>
                      <a:lnTo>
                        <a:pt x="508" y="48"/>
                      </a:lnTo>
                      <a:lnTo>
                        <a:pt x="533" y="96"/>
                      </a:lnTo>
                      <a:lnTo>
                        <a:pt x="557" y="120"/>
                      </a:lnTo>
                      <a:lnTo>
                        <a:pt x="581" y="168"/>
                      </a:lnTo>
                      <a:lnTo>
                        <a:pt x="605" y="241"/>
                      </a:lnTo>
                      <a:lnTo>
                        <a:pt x="605" y="313"/>
                      </a:lnTo>
                      <a:lnTo>
                        <a:pt x="629" y="385"/>
                      </a:lnTo>
                      <a:lnTo>
                        <a:pt x="629" y="433"/>
                      </a:lnTo>
                      <a:lnTo>
                        <a:pt x="654" y="481"/>
                      </a:lnTo>
                      <a:lnTo>
                        <a:pt x="678" y="538"/>
                      </a:lnTo>
                      <a:lnTo>
                        <a:pt x="661" y="532"/>
                      </a:lnTo>
                      <a:lnTo>
                        <a:pt x="688" y="571"/>
                      </a:lnTo>
                      <a:lnTo>
                        <a:pt x="702" y="602"/>
                      </a:lnTo>
                      <a:lnTo>
                        <a:pt x="688" y="639"/>
                      </a:lnTo>
                      <a:lnTo>
                        <a:pt x="654" y="674"/>
                      </a:lnTo>
                      <a:lnTo>
                        <a:pt x="672" y="630"/>
                      </a:lnTo>
                      <a:lnTo>
                        <a:pt x="648" y="637"/>
                      </a:lnTo>
                      <a:lnTo>
                        <a:pt x="645" y="619"/>
                      </a:lnTo>
                      <a:lnTo>
                        <a:pt x="627" y="597"/>
                      </a:lnTo>
                      <a:lnTo>
                        <a:pt x="605" y="602"/>
                      </a:lnTo>
                      <a:lnTo>
                        <a:pt x="615" y="643"/>
                      </a:lnTo>
                      <a:lnTo>
                        <a:pt x="609" y="688"/>
                      </a:lnTo>
                      <a:lnTo>
                        <a:pt x="581" y="746"/>
                      </a:lnTo>
                      <a:lnTo>
                        <a:pt x="582" y="675"/>
                      </a:lnTo>
                      <a:lnTo>
                        <a:pt x="557" y="698"/>
                      </a:lnTo>
                      <a:lnTo>
                        <a:pt x="565" y="661"/>
                      </a:lnTo>
                      <a:lnTo>
                        <a:pt x="549" y="636"/>
                      </a:lnTo>
                      <a:lnTo>
                        <a:pt x="493" y="618"/>
                      </a:lnTo>
                      <a:lnTo>
                        <a:pt x="460" y="589"/>
                      </a:lnTo>
                      <a:lnTo>
                        <a:pt x="436" y="478"/>
                      </a:lnTo>
                      <a:lnTo>
                        <a:pt x="242" y="505"/>
                      </a:lnTo>
                      <a:lnTo>
                        <a:pt x="242" y="578"/>
                      </a:lnTo>
                      <a:lnTo>
                        <a:pt x="218" y="626"/>
                      </a:lnTo>
                      <a:lnTo>
                        <a:pt x="171" y="675"/>
                      </a:lnTo>
                      <a:lnTo>
                        <a:pt x="157" y="721"/>
                      </a:lnTo>
                      <a:lnTo>
                        <a:pt x="145" y="698"/>
                      </a:lnTo>
                      <a:lnTo>
                        <a:pt x="145" y="674"/>
                      </a:lnTo>
                      <a:lnTo>
                        <a:pt x="126" y="691"/>
                      </a:lnTo>
                      <a:lnTo>
                        <a:pt x="121" y="722"/>
                      </a:lnTo>
                      <a:lnTo>
                        <a:pt x="90" y="685"/>
                      </a:lnTo>
                      <a:lnTo>
                        <a:pt x="73" y="626"/>
                      </a:lnTo>
                      <a:lnTo>
                        <a:pt x="0" y="626"/>
                      </a:lnTo>
                      <a:lnTo>
                        <a:pt x="24" y="578"/>
                      </a:lnTo>
                      <a:lnTo>
                        <a:pt x="24" y="505"/>
                      </a:lnTo>
                      <a:lnTo>
                        <a:pt x="24" y="433"/>
                      </a:lnTo>
                      <a:lnTo>
                        <a:pt x="48" y="337"/>
                      </a:lnTo>
                      <a:lnTo>
                        <a:pt x="48" y="265"/>
                      </a:lnTo>
                      <a:lnTo>
                        <a:pt x="73" y="193"/>
                      </a:lnTo>
                      <a:lnTo>
                        <a:pt x="97" y="144"/>
                      </a:lnTo>
                      <a:lnTo>
                        <a:pt x="121" y="96"/>
                      </a:lnTo>
                      <a:lnTo>
                        <a:pt x="169" y="48"/>
                      </a:lnTo>
                      <a:lnTo>
                        <a:pt x="194" y="24"/>
                      </a:lnTo>
                      <a:lnTo>
                        <a:pt x="266" y="24"/>
                      </a:lnTo>
                      <a:lnTo>
                        <a:pt x="315" y="0"/>
                      </a:lnTo>
                      <a:lnTo>
                        <a:pt x="339"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996" name="Group 171"/>
                <p:cNvGrpSpPr>
                  <a:grpSpLocks/>
                </p:cNvGrpSpPr>
                <p:nvPr/>
              </p:nvGrpSpPr>
              <p:grpSpPr bwMode="auto">
                <a:xfrm>
                  <a:off x="3046" y="1189"/>
                  <a:ext cx="706" cy="609"/>
                  <a:chOff x="3046" y="1189"/>
                  <a:chExt cx="706" cy="609"/>
                </a:xfrm>
              </p:grpSpPr>
              <p:grpSp>
                <p:nvGrpSpPr>
                  <p:cNvPr id="997" name="Group 172"/>
                  <p:cNvGrpSpPr>
                    <a:grpSpLocks/>
                  </p:cNvGrpSpPr>
                  <p:nvPr/>
                </p:nvGrpSpPr>
                <p:grpSpPr bwMode="auto">
                  <a:xfrm>
                    <a:off x="3218" y="1360"/>
                    <a:ext cx="313" cy="436"/>
                    <a:chOff x="3218" y="1360"/>
                    <a:chExt cx="313" cy="436"/>
                  </a:xfrm>
                </p:grpSpPr>
                <p:sp>
                  <p:nvSpPr>
                    <p:cNvPr id="1021" name="Freeform 173"/>
                    <p:cNvSpPr>
                      <a:spLocks/>
                    </p:cNvSpPr>
                    <p:nvPr/>
                  </p:nvSpPr>
                  <p:spPr bwMode="auto">
                    <a:xfrm>
                      <a:off x="3218" y="1360"/>
                      <a:ext cx="313" cy="436"/>
                    </a:xfrm>
                    <a:custGeom>
                      <a:avLst/>
                      <a:gdLst/>
                      <a:ahLst/>
                      <a:cxnLst>
                        <a:cxn ang="0">
                          <a:pos x="72" y="0"/>
                        </a:cxn>
                        <a:cxn ang="0">
                          <a:pos x="24" y="48"/>
                        </a:cxn>
                        <a:cxn ang="0">
                          <a:pos x="0" y="121"/>
                        </a:cxn>
                        <a:cxn ang="0">
                          <a:pos x="12" y="151"/>
                        </a:cxn>
                        <a:cxn ang="0">
                          <a:pos x="0" y="194"/>
                        </a:cxn>
                        <a:cxn ang="0">
                          <a:pos x="24" y="291"/>
                        </a:cxn>
                        <a:cxn ang="0">
                          <a:pos x="63" y="370"/>
                        </a:cxn>
                        <a:cxn ang="0">
                          <a:pos x="96" y="409"/>
                        </a:cxn>
                        <a:cxn ang="0">
                          <a:pos x="133" y="436"/>
                        </a:cxn>
                        <a:cxn ang="0">
                          <a:pos x="202" y="436"/>
                        </a:cxn>
                        <a:cxn ang="0">
                          <a:pos x="241" y="409"/>
                        </a:cxn>
                        <a:cxn ang="0">
                          <a:pos x="264" y="373"/>
                        </a:cxn>
                        <a:cxn ang="0">
                          <a:pos x="304" y="295"/>
                        </a:cxn>
                        <a:cxn ang="0">
                          <a:pos x="313" y="194"/>
                        </a:cxn>
                        <a:cxn ang="0">
                          <a:pos x="289" y="121"/>
                        </a:cxn>
                        <a:cxn ang="0">
                          <a:pos x="265" y="24"/>
                        </a:cxn>
                        <a:cxn ang="0">
                          <a:pos x="169" y="0"/>
                        </a:cxn>
                        <a:cxn ang="0">
                          <a:pos x="72" y="0"/>
                        </a:cxn>
                      </a:cxnLst>
                      <a:rect l="0" t="0" r="r" b="b"/>
                      <a:pathLst>
                        <a:path w="313" h="436">
                          <a:moveTo>
                            <a:pt x="72" y="0"/>
                          </a:moveTo>
                          <a:lnTo>
                            <a:pt x="24" y="48"/>
                          </a:lnTo>
                          <a:lnTo>
                            <a:pt x="0" y="121"/>
                          </a:lnTo>
                          <a:lnTo>
                            <a:pt x="12" y="151"/>
                          </a:lnTo>
                          <a:lnTo>
                            <a:pt x="0" y="194"/>
                          </a:lnTo>
                          <a:lnTo>
                            <a:pt x="24" y="291"/>
                          </a:lnTo>
                          <a:lnTo>
                            <a:pt x="63" y="370"/>
                          </a:lnTo>
                          <a:lnTo>
                            <a:pt x="96" y="409"/>
                          </a:lnTo>
                          <a:lnTo>
                            <a:pt x="133" y="436"/>
                          </a:lnTo>
                          <a:lnTo>
                            <a:pt x="202" y="436"/>
                          </a:lnTo>
                          <a:lnTo>
                            <a:pt x="241" y="409"/>
                          </a:lnTo>
                          <a:lnTo>
                            <a:pt x="264" y="373"/>
                          </a:lnTo>
                          <a:lnTo>
                            <a:pt x="304" y="295"/>
                          </a:lnTo>
                          <a:lnTo>
                            <a:pt x="313" y="194"/>
                          </a:lnTo>
                          <a:lnTo>
                            <a:pt x="289" y="121"/>
                          </a:lnTo>
                          <a:lnTo>
                            <a:pt x="265" y="24"/>
                          </a:lnTo>
                          <a:lnTo>
                            <a:pt x="169" y="0"/>
                          </a:lnTo>
                          <a:lnTo>
                            <a:pt x="72"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grpSp>
                  <p:nvGrpSpPr>
                    <p:cNvPr id="1022" name="Group 174"/>
                    <p:cNvGrpSpPr>
                      <a:grpSpLocks/>
                    </p:cNvGrpSpPr>
                    <p:nvPr/>
                  </p:nvGrpSpPr>
                  <p:grpSpPr bwMode="auto">
                    <a:xfrm>
                      <a:off x="3248" y="1488"/>
                      <a:ext cx="267" cy="246"/>
                      <a:chOff x="3248" y="1488"/>
                      <a:chExt cx="267" cy="246"/>
                    </a:xfrm>
                  </p:grpSpPr>
                  <p:sp>
                    <p:nvSpPr>
                      <p:cNvPr id="1023" name="Freeform 175"/>
                      <p:cNvSpPr>
                        <a:spLocks/>
                      </p:cNvSpPr>
                      <p:nvPr/>
                    </p:nvSpPr>
                    <p:spPr bwMode="auto">
                      <a:xfrm>
                        <a:off x="3401" y="1503"/>
                        <a:ext cx="27" cy="76"/>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1024" name="Group 176"/>
                      <p:cNvGrpSpPr>
                        <a:grpSpLocks/>
                      </p:cNvGrpSpPr>
                      <p:nvPr/>
                    </p:nvGrpSpPr>
                    <p:grpSpPr bwMode="auto">
                      <a:xfrm>
                        <a:off x="3323" y="1672"/>
                        <a:ext cx="130" cy="62"/>
                        <a:chOff x="3323" y="1672"/>
                        <a:chExt cx="130" cy="62"/>
                      </a:xfrm>
                    </p:grpSpPr>
                    <p:sp>
                      <p:nvSpPr>
                        <p:cNvPr id="1034" name="Freeform 177"/>
                        <p:cNvSpPr>
                          <a:spLocks/>
                        </p:cNvSpPr>
                        <p:nvPr/>
                      </p:nvSpPr>
                      <p:spPr bwMode="auto">
                        <a:xfrm>
                          <a:off x="3323" y="1672"/>
                          <a:ext cx="130" cy="62"/>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3300"/>
                        </a:solidFill>
                        <a:ln w="6350" cap="flat" cmpd="sng">
                          <a:solidFill>
                            <a:srgbClr val="000000"/>
                          </a:solidFill>
                          <a:prstDash val="solid"/>
                          <a:round/>
                          <a:headEnd/>
                          <a:tailEnd/>
                        </a:ln>
                        <a:effectLst/>
                      </p:spPr>
                      <p:txBody>
                        <a:bodyPr wrap="none" anchor="ctr"/>
                        <a:lstStyle/>
                        <a:p>
                          <a:endParaRPr lang="ru-RU"/>
                        </a:p>
                      </p:txBody>
                    </p:sp>
                    <p:sp>
                      <p:nvSpPr>
                        <p:cNvPr id="1035" name="Freeform 178"/>
                        <p:cNvSpPr>
                          <a:spLocks/>
                        </p:cNvSpPr>
                        <p:nvPr/>
                      </p:nvSpPr>
                      <p:spPr bwMode="auto">
                        <a:xfrm>
                          <a:off x="3324" y="1683"/>
                          <a:ext cx="126" cy="33"/>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1025" name="Freeform 179"/>
                      <p:cNvSpPr>
                        <a:spLocks/>
                      </p:cNvSpPr>
                      <p:nvPr/>
                    </p:nvSpPr>
                    <p:spPr bwMode="auto">
                      <a:xfrm>
                        <a:off x="3367" y="1637"/>
                        <a:ext cx="41"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1026" name="Group 180"/>
                      <p:cNvGrpSpPr>
                        <a:grpSpLocks/>
                      </p:cNvGrpSpPr>
                      <p:nvPr/>
                    </p:nvGrpSpPr>
                    <p:grpSpPr bwMode="auto">
                      <a:xfrm>
                        <a:off x="3268" y="1531"/>
                        <a:ext cx="81" cy="30"/>
                        <a:chOff x="3272" y="1527"/>
                        <a:chExt cx="81" cy="30"/>
                      </a:xfrm>
                    </p:grpSpPr>
                    <p:sp>
                      <p:nvSpPr>
                        <p:cNvPr id="1032" name="Freeform 181"/>
                        <p:cNvSpPr>
                          <a:spLocks noChangeAspect="1"/>
                        </p:cNvSpPr>
                        <p:nvPr/>
                      </p:nvSpPr>
                      <p:spPr bwMode="auto">
                        <a:xfrm flipH="1">
                          <a:off x="3272"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1033" name="Line 182"/>
                        <p:cNvSpPr>
                          <a:spLocks noChangeShapeType="1"/>
                        </p:cNvSpPr>
                        <p:nvPr/>
                      </p:nvSpPr>
                      <p:spPr bwMode="auto">
                        <a:xfrm flipH="1" flipV="1">
                          <a:off x="3285" y="1553"/>
                          <a:ext cx="48" cy="4"/>
                        </a:xfrm>
                        <a:prstGeom prst="line">
                          <a:avLst/>
                        </a:prstGeom>
                        <a:noFill/>
                        <a:ln w="6350">
                          <a:solidFill>
                            <a:srgbClr val="000000"/>
                          </a:solidFill>
                          <a:round/>
                          <a:headEnd/>
                          <a:tailEnd/>
                        </a:ln>
                        <a:effectLst/>
                      </p:spPr>
                      <p:txBody>
                        <a:bodyPr wrap="none" anchor="ctr"/>
                        <a:lstStyle/>
                        <a:p>
                          <a:endParaRPr lang="ru-RU"/>
                        </a:p>
                      </p:txBody>
                    </p:sp>
                  </p:grpSp>
                  <p:grpSp>
                    <p:nvGrpSpPr>
                      <p:cNvPr id="1027" name="Group 183"/>
                      <p:cNvGrpSpPr>
                        <a:grpSpLocks/>
                      </p:cNvGrpSpPr>
                      <p:nvPr/>
                    </p:nvGrpSpPr>
                    <p:grpSpPr bwMode="auto">
                      <a:xfrm>
                        <a:off x="3417" y="1531"/>
                        <a:ext cx="81" cy="31"/>
                        <a:chOff x="3411" y="1527"/>
                        <a:chExt cx="81" cy="31"/>
                      </a:xfrm>
                    </p:grpSpPr>
                    <p:sp>
                      <p:nvSpPr>
                        <p:cNvPr id="1030" name="Freeform 184"/>
                        <p:cNvSpPr>
                          <a:spLocks noChangeAspect="1"/>
                        </p:cNvSpPr>
                        <p:nvPr/>
                      </p:nvSpPr>
                      <p:spPr bwMode="auto">
                        <a:xfrm>
                          <a:off x="3411"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1031" name="Line 185"/>
                        <p:cNvSpPr>
                          <a:spLocks noChangeShapeType="1"/>
                        </p:cNvSpPr>
                        <p:nvPr/>
                      </p:nvSpPr>
                      <p:spPr bwMode="auto">
                        <a:xfrm flipV="1">
                          <a:off x="3434" y="1551"/>
                          <a:ext cx="42" cy="7"/>
                        </a:xfrm>
                        <a:prstGeom prst="line">
                          <a:avLst/>
                        </a:prstGeom>
                        <a:noFill/>
                        <a:ln w="6350">
                          <a:solidFill>
                            <a:srgbClr val="000000"/>
                          </a:solidFill>
                          <a:round/>
                          <a:headEnd/>
                          <a:tailEnd/>
                        </a:ln>
                        <a:effectLst/>
                      </p:spPr>
                      <p:txBody>
                        <a:bodyPr wrap="none" anchor="ctr"/>
                        <a:lstStyle/>
                        <a:p>
                          <a:endParaRPr lang="ru-RU"/>
                        </a:p>
                      </p:txBody>
                    </p:sp>
                  </p:grpSp>
                  <p:sp>
                    <p:nvSpPr>
                      <p:cNvPr id="1028" name="Freeform 186"/>
                      <p:cNvSpPr>
                        <a:spLocks/>
                      </p:cNvSpPr>
                      <p:nvPr/>
                    </p:nvSpPr>
                    <p:spPr bwMode="auto">
                      <a:xfrm>
                        <a:off x="3248"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sp>
                    <p:nvSpPr>
                      <p:cNvPr id="1029" name="Freeform 187"/>
                      <p:cNvSpPr>
                        <a:spLocks/>
                      </p:cNvSpPr>
                      <p:nvPr/>
                    </p:nvSpPr>
                    <p:spPr bwMode="auto">
                      <a:xfrm flipH="1">
                        <a:off x="3397"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grpSp>
              </p:grpSp>
              <p:grpSp>
                <p:nvGrpSpPr>
                  <p:cNvPr id="998" name="Group 188"/>
                  <p:cNvGrpSpPr>
                    <a:grpSpLocks/>
                  </p:cNvGrpSpPr>
                  <p:nvPr/>
                </p:nvGrpSpPr>
                <p:grpSpPr bwMode="auto">
                  <a:xfrm>
                    <a:off x="3046" y="1189"/>
                    <a:ext cx="706" cy="609"/>
                    <a:chOff x="3046" y="1189"/>
                    <a:chExt cx="706" cy="609"/>
                  </a:xfrm>
                </p:grpSpPr>
                <p:sp>
                  <p:nvSpPr>
                    <p:cNvPr id="999" name="Freeform 189"/>
                    <p:cNvSpPr>
                      <a:spLocks/>
                    </p:cNvSpPr>
                    <p:nvPr/>
                  </p:nvSpPr>
                  <p:spPr bwMode="auto">
                    <a:xfrm>
                      <a:off x="3338" y="1339"/>
                      <a:ext cx="180" cy="176"/>
                    </a:xfrm>
                    <a:custGeom>
                      <a:avLst/>
                      <a:gdLst/>
                      <a:ahLst/>
                      <a:cxnLst>
                        <a:cxn ang="0">
                          <a:pos x="0" y="0"/>
                        </a:cxn>
                        <a:cxn ang="0">
                          <a:pos x="3" y="51"/>
                        </a:cxn>
                        <a:cxn ang="0">
                          <a:pos x="20" y="103"/>
                        </a:cxn>
                        <a:cxn ang="0">
                          <a:pos x="48" y="147"/>
                        </a:cxn>
                        <a:cxn ang="0">
                          <a:pos x="92" y="176"/>
                        </a:cxn>
                        <a:cxn ang="0">
                          <a:pos x="68" y="103"/>
                        </a:cxn>
                        <a:cxn ang="0">
                          <a:pos x="117" y="152"/>
                        </a:cxn>
                        <a:cxn ang="0">
                          <a:pos x="165" y="176"/>
                        </a:cxn>
                        <a:cxn ang="0">
                          <a:pos x="121" y="120"/>
                        </a:cxn>
                        <a:cxn ang="0">
                          <a:pos x="103" y="79"/>
                        </a:cxn>
                        <a:cxn ang="0">
                          <a:pos x="180" y="137"/>
                        </a:cxn>
                        <a:cxn ang="0">
                          <a:pos x="139" y="71"/>
                        </a:cxn>
                        <a:cxn ang="0">
                          <a:pos x="150" y="28"/>
                        </a:cxn>
                        <a:cxn ang="0">
                          <a:pos x="112" y="17"/>
                        </a:cxn>
                        <a:cxn ang="0">
                          <a:pos x="20" y="7"/>
                        </a:cxn>
                      </a:cxnLst>
                      <a:rect l="0" t="0" r="r" b="b"/>
                      <a:pathLst>
                        <a:path w="180" h="176">
                          <a:moveTo>
                            <a:pt x="0" y="0"/>
                          </a:moveTo>
                          <a:lnTo>
                            <a:pt x="3" y="51"/>
                          </a:lnTo>
                          <a:lnTo>
                            <a:pt x="20" y="103"/>
                          </a:lnTo>
                          <a:lnTo>
                            <a:pt x="48" y="147"/>
                          </a:lnTo>
                          <a:lnTo>
                            <a:pt x="92" y="176"/>
                          </a:lnTo>
                          <a:lnTo>
                            <a:pt x="68" y="103"/>
                          </a:lnTo>
                          <a:lnTo>
                            <a:pt x="117" y="152"/>
                          </a:lnTo>
                          <a:lnTo>
                            <a:pt x="165" y="176"/>
                          </a:lnTo>
                          <a:lnTo>
                            <a:pt x="121" y="120"/>
                          </a:lnTo>
                          <a:lnTo>
                            <a:pt x="103" y="79"/>
                          </a:lnTo>
                          <a:lnTo>
                            <a:pt x="180" y="137"/>
                          </a:lnTo>
                          <a:lnTo>
                            <a:pt x="139" y="71"/>
                          </a:lnTo>
                          <a:lnTo>
                            <a:pt x="150" y="28"/>
                          </a:lnTo>
                          <a:lnTo>
                            <a:pt x="112" y="17"/>
                          </a:lnTo>
                          <a:lnTo>
                            <a:pt x="20" y="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1000" name="Group 190"/>
                    <p:cNvGrpSpPr>
                      <a:grpSpLocks/>
                    </p:cNvGrpSpPr>
                    <p:nvPr/>
                  </p:nvGrpSpPr>
                  <p:grpSpPr bwMode="auto">
                    <a:xfrm>
                      <a:off x="3046" y="1189"/>
                      <a:ext cx="706" cy="609"/>
                      <a:chOff x="3046" y="1189"/>
                      <a:chExt cx="706" cy="609"/>
                    </a:xfrm>
                  </p:grpSpPr>
                  <p:sp>
                    <p:nvSpPr>
                      <p:cNvPr id="1001" name="Freeform 191"/>
                      <p:cNvSpPr>
                        <a:spLocks/>
                      </p:cNvSpPr>
                      <p:nvPr/>
                    </p:nvSpPr>
                    <p:spPr bwMode="auto">
                      <a:xfrm>
                        <a:off x="3616" y="160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02" name="Freeform 192"/>
                      <p:cNvSpPr>
                        <a:spLocks/>
                      </p:cNvSpPr>
                      <p:nvPr/>
                    </p:nvSpPr>
                    <p:spPr bwMode="auto">
                      <a:xfrm>
                        <a:off x="3622" y="1457"/>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03" name="Freeform 193"/>
                      <p:cNvSpPr>
                        <a:spLocks/>
                      </p:cNvSpPr>
                      <p:nvPr/>
                    </p:nvSpPr>
                    <p:spPr bwMode="auto">
                      <a:xfrm rot="6553">
                        <a:off x="3516" y="1253"/>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04" name="Freeform 194"/>
                      <p:cNvSpPr>
                        <a:spLocks/>
                      </p:cNvSpPr>
                      <p:nvPr/>
                    </p:nvSpPr>
                    <p:spPr bwMode="auto">
                      <a:xfrm>
                        <a:off x="3420" y="1209"/>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05" name="Freeform 195"/>
                      <p:cNvSpPr>
                        <a:spLocks/>
                      </p:cNvSpPr>
                      <p:nvPr/>
                    </p:nvSpPr>
                    <p:spPr bwMode="auto">
                      <a:xfrm>
                        <a:off x="3186" y="1207"/>
                        <a:ext cx="123" cy="37"/>
                      </a:xfrm>
                      <a:custGeom>
                        <a:avLst/>
                        <a:gdLst/>
                        <a:ahLst/>
                        <a:cxnLst>
                          <a:cxn ang="0">
                            <a:pos x="96" y="31"/>
                          </a:cxn>
                          <a:cxn ang="0">
                            <a:pos x="72" y="9"/>
                          </a:cxn>
                          <a:cxn ang="0">
                            <a:pos x="51" y="0"/>
                          </a:cxn>
                          <a:cxn ang="0">
                            <a:pos x="19" y="1"/>
                          </a:cxn>
                          <a:cxn ang="0">
                            <a:pos x="0" y="12"/>
                          </a:cxn>
                          <a:cxn ang="0">
                            <a:pos x="23" y="9"/>
                          </a:cxn>
                          <a:cxn ang="0">
                            <a:pos x="42" y="13"/>
                          </a:cxn>
                          <a:cxn ang="0">
                            <a:pos x="60" y="37"/>
                          </a:cxn>
                          <a:cxn ang="0">
                            <a:pos x="96" y="31"/>
                          </a:cxn>
                        </a:cxnLst>
                        <a:rect l="0" t="0" r="r" b="b"/>
                        <a:pathLst>
                          <a:path w="96" h="37">
                            <a:moveTo>
                              <a:pt x="96" y="31"/>
                            </a:moveTo>
                            <a:lnTo>
                              <a:pt x="72" y="9"/>
                            </a:lnTo>
                            <a:lnTo>
                              <a:pt x="51" y="0"/>
                            </a:lnTo>
                            <a:lnTo>
                              <a:pt x="19" y="1"/>
                            </a:lnTo>
                            <a:lnTo>
                              <a:pt x="0" y="12"/>
                            </a:lnTo>
                            <a:lnTo>
                              <a:pt x="23" y="9"/>
                            </a:lnTo>
                            <a:lnTo>
                              <a:pt x="42" y="13"/>
                            </a:lnTo>
                            <a:lnTo>
                              <a:pt x="60" y="37"/>
                            </a:lnTo>
                            <a:lnTo>
                              <a:pt x="96" y="31"/>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06" name="Freeform 196"/>
                      <p:cNvSpPr>
                        <a:spLocks/>
                      </p:cNvSpPr>
                      <p:nvPr/>
                    </p:nvSpPr>
                    <p:spPr bwMode="auto">
                      <a:xfrm>
                        <a:off x="3362" y="1190"/>
                        <a:ext cx="98" cy="47"/>
                      </a:xfrm>
                      <a:custGeom>
                        <a:avLst/>
                        <a:gdLst/>
                        <a:ahLst/>
                        <a:cxnLst>
                          <a:cxn ang="0">
                            <a:pos x="0" y="47"/>
                          </a:cxn>
                          <a:cxn ang="0">
                            <a:pos x="19" y="15"/>
                          </a:cxn>
                          <a:cxn ang="0">
                            <a:pos x="49" y="0"/>
                          </a:cxn>
                          <a:cxn ang="0">
                            <a:pos x="73" y="0"/>
                          </a:cxn>
                          <a:cxn ang="0">
                            <a:pos x="98" y="24"/>
                          </a:cxn>
                          <a:cxn ang="0">
                            <a:pos x="70" y="12"/>
                          </a:cxn>
                          <a:cxn ang="0">
                            <a:pos x="48" y="15"/>
                          </a:cxn>
                          <a:cxn ang="0">
                            <a:pos x="31" y="30"/>
                          </a:cxn>
                          <a:cxn ang="0">
                            <a:pos x="24" y="47"/>
                          </a:cxn>
                          <a:cxn ang="0">
                            <a:pos x="0" y="47"/>
                          </a:cxn>
                        </a:cxnLst>
                        <a:rect l="0" t="0" r="r" b="b"/>
                        <a:pathLst>
                          <a:path w="98" h="47">
                            <a:moveTo>
                              <a:pt x="0" y="47"/>
                            </a:moveTo>
                            <a:lnTo>
                              <a:pt x="19" y="15"/>
                            </a:lnTo>
                            <a:lnTo>
                              <a:pt x="49" y="0"/>
                            </a:lnTo>
                            <a:lnTo>
                              <a:pt x="73" y="0"/>
                            </a:lnTo>
                            <a:lnTo>
                              <a:pt x="98" y="24"/>
                            </a:lnTo>
                            <a:lnTo>
                              <a:pt x="70" y="12"/>
                            </a:lnTo>
                            <a:lnTo>
                              <a:pt x="48" y="15"/>
                            </a:lnTo>
                            <a:lnTo>
                              <a:pt x="31" y="30"/>
                            </a:lnTo>
                            <a:lnTo>
                              <a:pt x="24" y="47"/>
                            </a:lnTo>
                            <a:lnTo>
                              <a:pt x="0" y="4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07" name="Freeform 197"/>
                      <p:cNvSpPr>
                        <a:spLocks/>
                      </p:cNvSpPr>
                      <p:nvPr/>
                    </p:nvSpPr>
                    <p:spPr bwMode="auto">
                      <a:xfrm>
                        <a:off x="3634" y="1582"/>
                        <a:ext cx="73" cy="39"/>
                      </a:xfrm>
                      <a:custGeom>
                        <a:avLst/>
                        <a:gdLst/>
                        <a:ahLst/>
                        <a:cxnLst>
                          <a:cxn ang="0">
                            <a:pos x="0" y="17"/>
                          </a:cxn>
                          <a:cxn ang="0">
                            <a:pos x="19" y="3"/>
                          </a:cxn>
                          <a:cxn ang="0">
                            <a:pos x="47" y="0"/>
                          </a:cxn>
                          <a:cxn ang="0">
                            <a:pos x="65" y="17"/>
                          </a:cxn>
                          <a:cxn ang="0">
                            <a:pos x="73" y="39"/>
                          </a:cxn>
                          <a:cxn ang="0">
                            <a:pos x="49" y="17"/>
                          </a:cxn>
                          <a:cxn ang="0">
                            <a:pos x="24" y="17"/>
                          </a:cxn>
                          <a:cxn ang="0">
                            <a:pos x="0" y="39"/>
                          </a:cxn>
                          <a:cxn ang="0">
                            <a:pos x="0" y="17"/>
                          </a:cxn>
                        </a:cxnLst>
                        <a:rect l="0" t="0" r="r" b="b"/>
                        <a:pathLst>
                          <a:path w="73" h="39">
                            <a:moveTo>
                              <a:pt x="0" y="17"/>
                            </a:moveTo>
                            <a:lnTo>
                              <a:pt x="19" y="3"/>
                            </a:lnTo>
                            <a:lnTo>
                              <a:pt x="47" y="0"/>
                            </a:lnTo>
                            <a:lnTo>
                              <a:pt x="65" y="17"/>
                            </a:lnTo>
                            <a:lnTo>
                              <a:pt x="73" y="39"/>
                            </a:lnTo>
                            <a:lnTo>
                              <a:pt x="49" y="17"/>
                            </a:lnTo>
                            <a:lnTo>
                              <a:pt x="24" y="17"/>
                            </a:lnTo>
                            <a:lnTo>
                              <a:pt x="0" y="39"/>
                            </a:lnTo>
                            <a:lnTo>
                              <a:pt x="0" y="1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08" name="Freeform 198"/>
                      <p:cNvSpPr>
                        <a:spLocks/>
                      </p:cNvSpPr>
                      <p:nvPr/>
                    </p:nvSpPr>
                    <p:spPr bwMode="auto">
                      <a:xfrm>
                        <a:off x="3529" y="1325"/>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09" name="Freeform 199"/>
                      <p:cNvSpPr>
                        <a:spLocks/>
                      </p:cNvSpPr>
                      <p:nvPr/>
                    </p:nvSpPr>
                    <p:spPr bwMode="auto">
                      <a:xfrm>
                        <a:off x="3610" y="1547"/>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0" name="Freeform 200"/>
                      <p:cNvSpPr>
                        <a:spLocks/>
                      </p:cNvSpPr>
                      <p:nvPr/>
                    </p:nvSpPr>
                    <p:spPr bwMode="auto">
                      <a:xfrm>
                        <a:off x="3640" y="166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1" name="Freeform 201"/>
                      <p:cNvSpPr>
                        <a:spLocks/>
                      </p:cNvSpPr>
                      <p:nvPr/>
                    </p:nvSpPr>
                    <p:spPr bwMode="auto">
                      <a:xfrm>
                        <a:off x="3108" y="1315"/>
                        <a:ext cx="106" cy="57"/>
                      </a:xfrm>
                      <a:custGeom>
                        <a:avLst/>
                        <a:gdLst/>
                        <a:ahLst/>
                        <a:cxnLst>
                          <a:cxn ang="0">
                            <a:pos x="106" y="17"/>
                          </a:cxn>
                          <a:cxn ang="0">
                            <a:pos x="80" y="7"/>
                          </a:cxn>
                          <a:cxn ang="0">
                            <a:pos x="49" y="0"/>
                          </a:cxn>
                          <a:cxn ang="0">
                            <a:pos x="20" y="11"/>
                          </a:cxn>
                          <a:cxn ang="0">
                            <a:pos x="0" y="47"/>
                          </a:cxn>
                          <a:cxn ang="0">
                            <a:pos x="20" y="32"/>
                          </a:cxn>
                          <a:cxn ang="0">
                            <a:pos x="29" y="25"/>
                          </a:cxn>
                          <a:cxn ang="0">
                            <a:pos x="52" y="24"/>
                          </a:cxn>
                          <a:cxn ang="0">
                            <a:pos x="73" y="30"/>
                          </a:cxn>
                          <a:cxn ang="0">
                            <a:pos x="100" y="57"/>
                          </a:cxn>
                        </a:cxnLst>
                        <a:rect l="0" t="0" r="r" b="b"/>
                        <a:pathLst>
                          <a:path w="106" h="57">
                            <a:moveTo>
                              <a:pt x="106" y="17"/>
                            </a:moveTo>
                            <a:lnTo>
                              <a:pt x="80" y="7"/>
                            </a:lnTo>
                            <a:lnTo>
                              <a:pt x="49" y="0"/>
                            </a:lnTo>
                            <a:lnTo>
                              <a:pt x="20" y="11"/>
                            </a:lnTo>
                            <a:lnTo>
                              <a:pt x="0" y="47"/>
                            </a:lnTo>
                            <a:lnTo>
                              <a:pt x="20" y="32"/>
                            </a:lnTo>
                            <a:lnTo>
                              <a:pt x="29" y="25"/>
                            </a:lnTo>
                            <a:lnTo>
                              <a:pt x="52" y="24"/>
                            </a:lnTo>
                            <a:lnTo>
                              <a:pt x="73" y="30"/>
                            </a:lnTo>
                            <a:lnTo>
                              <a:pt x="100" y="5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2" name="Freeform 202"/>
                      <p:cNvSpPr>
                        <a:spLocks/>
                      </p:cNvSpPr>
                      <p:nvPr/>
                    </p:nvSpPr>
                    <p:spPr bwMode="auto">
                      <a:xfrm rot="21593447" flipH="1">
                        <a:off x="3146" y="1245"/>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3" name="Freeform 203"/>
                      <p:cNvSpPr>
                        <a:spLocks/>
                      </p:cNvSpPr>
                      <p:nvPr/>
                    </p:nvSpPr>
                    <p:spPr bwMode="auto">
                      <a:xfrm>
                        <a:off x="3561" y="1367"/>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4" name="Freeform 204"/>
                      <p:cNvSpPr>
                        <a:spLocks/>
                      </p:cNvSpPr>
                      <p:nvPr/>
                    </p:nvSpPr>
                    <p:spPr bwMode="auto">
                      <a:xfrm flipH="1">
                        <a:off x="3079" y="135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5" name="Freeform 205"/>
                      <p:cNvSpPr>
                        <a:spLocks/>
                      </p:cNvSpPr>
                      <p:nvPr/>
                    </p:nvSpPr>
                    <p:spPr bwMode="auto">
                      <a:xfrm flipH="1">
                        <a:off x="3070" y="1430"/>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6" name="Freeform 206"/>
                      <p:cNvSpPr>
                        <a:spLocks/>
                      </p:cNvSpPr>
                      <p:nvPr/>
                    </p:nvSpPr>
                    <p:spPr bwMode="auto">
                      <a:xfrm>
                        <a:off x="3262" y="1189"/>
                        <a:ext cx="50" cy="59"/>
                      </a:xfrm>
                      <a:custGeom>
                        <a:avLst/>
                        <a:gdLst/>
                        <a:ahLst/>
                        <a:cxnLst>
                          <a:cxn ang="0">
                            <a:pos x="76" y="66"/>
                          </a:cxn>
                          <a:cxn ang="0">
                            <a:pos x="72" y="53"/>
                          </a:cxn>
                          <a:cxn ang="0">
                            <a:pos x="70" y="48"/>
                          </a:cxn>
                          <a:cxn ang="0">
                            <a:pos x="37" y="14"/>
                          </a:cxn>
                          <a:cxn ang="0">
                            <a:pos x="0" y="0"/>
                          </a:cxn>
                        </a:cxnLst>
                        <a:rect l="0" t="0" r="r" b="b"/>
                        <a:pathLst>
                          <a:path w="77" h="66">
                            <a:moveTo>
                              <a:pt x="76" y="66"/>
                            </a:moveTo>
                            <a:cubicBezTo>
                              <a:pt x="74" y="50"/>
                              <a:pt x="77" y="62"/>
                              <a:pt x="72" y="53"/>
                            </a:cubicBezTo>
                            <a:cubicBezTo>
                              <a:pt x="71" y="51"/>
                              <a:pt x="70" y="48"/>
                              <a:pt x="70" y="48"/>
                            </a:cubicBezTo>
                            <a:lnTo>
                              <a:pt x="37" y="14"/>
                            </a:lnTo>
                            <a:lnTo>
                              <a:pt x="0" y="0"/>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sp>
                    <p:nvSpPr>
                      <p:cNvPr id="1017" name="Freeform 207"/>
                      <p:cNvSpPr>
                        <a:spLocks/>
                      </p:cNvSpPr>
                      <p:nvPr/>
                    </p:nvSpPr>
                    <p:spPr bwMode="auto">
                      <a:xfrm flipH="1">
                        <a:off x="3070" y="1464"/>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8" name="Freeform 208"/>
                      <p:cNvSpPr>
                        <a:spLocks/>
                      </p:cNvSpPr>
                      <p:nvPr/>
                    </p:nvSpPr>
                    <p:spPr bwMode="auto">
                      <a:xfrm flipH="1">
                        <a:off x="3057" y="1523"/>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19" name="Freeform 209"/>
                      <p:cNvSpPr>
                        <a:spLocks/>
                      </p:cNvSpPr>
                      <p:nvPr/>
                    </p:nvSpPr>
                    <p:spPr bwMode="auto">
                      <a:xfrm flipH="1">
                        <a:off x="3046" y="1622"/>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20" name="Freeform 210"/>
                      <p:cNvSpPr>
                        <a:spLocks/>
                      </p:cNvSpPr>
                      <p:nvPr/>
                    </p:nvSpPr>
                    <p:spPr bwMode="auto">
                      <a:xfrm>
                        <a:off x="3054" y="1750"/>
                        <a:ext cx="47" cy="48"/>
                      </a:xfrm>
                      <a:custGeom>
                        <a:avLst/>
                        <a:gdLst/>
                        <a:ahLst/>
                        <a:cxnLst>
                          <a:cxn ang="0">
                            <a:pos x="47" y="0"/>
                          </a:cxn>
                          <a:cxn ang="0">
                            <a:pos x="15" y="18"/>
                          </a:cxn>
                          <a:cxn ang="0">
                            <a:pos x="3" y="35"/>
                          </a:cxn>
                          <a:cxn ang="0">
                            <a:pos x="0" y="48"/>
                          </a:cxn>
                        </a:cxnLst>
                        <a:rect l="0" t="0" r="r" b="b"/>
                        <a:pathLst>
                          <a:path w="47" h="48">
                            <a:moveTo>
                              <a:pt x="47" y="0"/>
                            </a:moveTo>
                            <a:lnTo>
                              <a:pt x="15" y="18"/>
                            </a:lnTo>
                            <a:lnTo>
                              <a:pt x="3" y="35"/>
                            </a:lnTo>
                            <a:lnTo>
                              <a:pt x="0" y="48"/>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grpSp>
              </p:grpSp>
            </p:grpSp>
          </p:grpSp>
        </p:grpSp>
        <p:grpSp>
          <p:nvGrpSpPr>
            <p:cNvPr id="912" name="Group 211"/>
            <p:cNvGrpSpPr>
              <a:grpSpLocks/>
            </p:cNvGrpSpPr>
            <p:nvPr/>
          </p:nvGrpSpPr>
          <p:grpSpPr bwMode="auto">
            <a:xfrm>
              <a:off x="4486" y="2647"/>
              <a:ext cx="863" cy="569"/>
              <a:chOff x="3280" y="2647"/>
              <a:chExt cx="863" cy="569"/>
            </a:xfrm>
          </p:grpSpPr>
          <p:grpSp>
            <p:nvGrpSpPr>
              <p:cNvPr id="924" name="Group 212"/>
              <p:cNvGrpSpPr>
                <a:grpSpLocks/>
              </p:cNvGrpSpPr>
              <p:nvPr/>
            </p:nvGrpSpPr>
            <p:grpSpPr bwMode="auto">
              <a:xfrm>
                <a:off x="3280" y="2865"/>
                <a:ext cx="863" cy="351"/>
                <a:chOff x="3253" y="2867"/>
                <a:chExt cx="936" cy="351"/>
              </a:xfrm>
            </p:grpSpPr>
            <p:sp>
              <p:nvSpPr>
                <p:cNvPr id="989" name="Freeform 213"/>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990" name="Freeform 214"/>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991" name="Freeform 215"/>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925" name="Group 216"/>
              <p:cNvGrpSpPr>
                <a:grpSpLocks/>
              </p:cNvGrpSpPr>
              <p:nvPr/>
            </p:nvGrpSpPr>
            <p:grpSpPr bwMode="auto">
              <a:xfrm>
                <a:off x="3338" y="2915"/>
                <a:ext cx="494" cy="217"/>
                <a:chOff x="1049" y="1977"/>
                <a:chExt cx="1136" cy="495"/>
              </a:xfrm>
            </p:grpSpPr>
            <p:grpSp>
              <p:nvGrpSpPr>
                <p:cNvPr id="954" name="Group 217"/>
                <p:cNvGrpSpPr>
                  <a:grpSpLocks/>
                </p:cNvGrpSpPr>
                <p:nvPr/>
              </p:nvGrpSpPr>
              <p:grpSpPr bwMode="auto">
                <a:xfrm>
                  <a:off x="1477" y="1977"/>
                  <a:ext cx="708" cy="274"/>
                  <a:chOff x="1477" y="1977"/>
                  <a:chExt cx="708" cy="274"/>
                </a:xfrm>
              </p:grpSpPr>
              <p:grpSp>
                <p:nvGrpSpPr>
                  <p:cNvPr id="965" name="Group 218"/>
                  <p:cNvGrpSpPr>
                    <a:grpSpLocks/>
                  </p:cNvGrpSpPr>
                  <p:nvPr/>
                </p:nvGrpSpPr>
                <p:grpSpPr bwMode="auto">
                  <a:xfrm>
                    <a:off x="1477" y="1977"/>
                    <a:ext cx="708" cy="274"/>
                    <a:chOff x="1477" y="1977"/>
                    <a:chExt cx="708" cy="274"/>
                  </a:xfrm>
                </p:grpSpPr>
                <p:sp>
                  <p:nvSpPr>
                    <p:cNvPr id="986" name="Freeform 219"/>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987" name="Freeform 220"/>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88" name="Freeform 221"/>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966" name="Group 222"/>
                  <p:cNvGrpSpPr>
                    <a:grpSpLocks/>
                  </p:cNvGrpSpPr>
                  <p:nvPr/>
                </p:nvGrpSpPr>
                <p:grpSpPr bwMode="auto">
                  <a:xfrm>
                    <a:off x="1557" y="2046"/>
                    <a:ext cx="307" cy="109"/>
                    <a:chOff x="1557" y="2046"/>
                    <a:chExt cx="307" cy="109"/>
                  </a:xfrm>
                </p:grpSpPr>
                <p:sp>
                  <p:nvSpPr>
                    <p:cNvPr id="977" name="Freeform 223"/>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978" name="Group 224"/>
                    <p:cNvGrpSpPr>
                      <a:grpSpLocks/>
                    </p:cNvGrpSpPr>
                    <p:nvPr/>
                  </p:nvGrpSpPr>
                  <p:grpSpPr bwMode="auto">
                    <a:xfrm>
                      <a:off x="1614" y="2056"/>
                      <a:ext cx="220" cy="88"/>
                      <a:chOff x="1614" y="2056"/>
                      <a:chExt cx="220" cy="88"/>
                    </a:xfrm>
                  </p:grpSpPr>
                  <p:sp>
                    <p:nvSpPr>
                      <p:cNvPr id="979" name="Line 225"/>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980" name="Line 226"/>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981" name="Line 227"/>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982" name="Line 228"/>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983" name="Line 229"/>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984" name="Line 230"/>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985" name="Line 231"/>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967" name="Group 232"/>
                  <p:cNvGrpSpPr>
                    <a:grpSpLocks/>
                  </p:cNvGrpSpPr>
                  <p:nvPr/>
                </p:nvGrpSpPr>
                <p:grpSpPr bwMode="auto">
                  <a:xfrm>
                    <a:off x="1830" y="1991"/>
                    <a:ext cx="313" cy="105"/>
                    <a:chOff x="1830" y="1991"/>
                    <a:chExt cx="313" cy="105"/>
                  </a:xfrm>
                </p:grpSpPr>
                <p:sp>
                  <p:nvSpPr>
                    <p:cNvPr id="968" name="Freeform 233"/>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69" name="Line 234"/>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970" name="Line 235"/>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971" name="Line 236"/>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972" name="Line 237"/>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973" name="Line 238"/>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974" name="Line 239"/>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975" name="Line 240"/>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976" name="Line 241"/>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955" name="Group 242"/>
                <p:cNvGrpSpPr>
                  <a:grpSpLocks/>
                </p:cNvGrpSpPr>
                <p:nvPr/>
              </p:nvGrpSpPr>
              <p:grpSpPr bwMode="auto">
                <a:xfrm>
                  <a:off x="1049" y="2118"/>
                  <a:ext cx="973" cy="354"/>
                  <a:chOff x="1049" y="2118"/>
                  <a:chExt cx="973" cy="354"/>
                </a:xfrm>
              </p:grpSpPr>
              <p:sp>
                <p:nvSpPr>
                  <p:cNvPr id="956" name="Freeform 243"/>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957" name="Freeform 244"/>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958" name="Group 245"/>
                  <p:cNvGrpSpPr>
                    <a:grpSpLocks/>
                  </p:cNvGrpSpPr>
                  <p:nvPr/>
                </p:nvGrpSpPr>
                <p:grpSpPr bwMode="auto">
                  <a:xfrm>
                    <a:off x="1190" y="2118"/>
                    <a:ext cx="266" cy="177"/>
                    <a:chOff x="1190" y="2118"/>
                    <a:chExt cx="266" cy="177"/>
                  </a:xfrm>
                </p:grpSpPr>
                <p:sp>
                  <p:nvSpPr>
                    <p:cNvPr id="960" name="Freeform 246"/>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961" name="Freeform 247"/>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962" name="Freeform 248"/>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63" name="Freeform 249"/>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64" name="Freeform 250"/>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959" name="Freeform 251"/>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926" name="Group 252"/>
              <p:cNvGrpSpPr>
                <a:grpSpLocks/>
              </p:cNvGrpSpPr>
              <p:nvPr/>
            </p:nvGrpSpPr>
            <p:grpSpPr bwMode="auto">
              <a:xfrm>
                <a:off x="3726" y="2647"/>
                <a:ext cx="385" cy="445"/>
                <a:chOff x="1763" y="872"/>
                <a:chExt cx="884" cy="1025"/>
              </a:xfrm>
            </p:grpSpPr>
            <p:grpSp>
              <p:nvGrpSpPr>
                <p:cNvPr id="927" name="Group 253"/>
                <p:cNvGrpSpPr>
                  <a:grpSpLocks/>
                </p:cNvGrpSpPr>
                <p:nvPr/>
              </p:nvGrpSpPr>
              <p:grpSpPr bwMode="auto">
                <a:xfrm>
                  <a:off x="1887" y="1609"/>
                  <a:ext cx="716" cy="288"/>
                  <a:chOff x="2067" y="2118"/>
                  <a:chExt cx="716" cy="288"/>
                </a:xfrm>
              </p:grpSpPr>
              <p:sp>
                <p:nvSpPr>
                  <p:cNvPr id="951" name="Freeform 254"/>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952" name="Freeform 255"/>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953" name="Freeform 256"/>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928" name="Freeform 257"/>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929" name="Group 258"/>
                <p:cNvGrpSpPr>
                  <a:grpSpLocks/>
                </p:cNvGrpSpPr>
                <p:nvPr/>
              </p:nvGrpSpPr>
              <p:grpSpPr bwMode="auto">
                <a:xfrm>
                  <a:off x="1763" y="872"/>
                  <a:ext cx="795" cy="851"/>
                  <a:chOff x="1943" y="1381"/>
                  <a:chExt cx="795" cy="851"/>
                </a:xfrm>
              </p:grpSpPr>
              <p:sp>
                <p:nvSpPr>
                  <p:cNvPr id="948" name="Freeform 259"/>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949" name="Freeform 260"/>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950" name="Freeform 261"/>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930" name="Group 262"/>
                <p:cNvGrpSpPr>
                  <a:grpSpLocks/>
                </p:cNvGrpSpPr>
                <p:nvPr/>
              </p:nvGrpSpPr>
              <p:grpSpPr bwMode="auto">
                <a:xfrm>
                  <a:off x="1983" y="1056"/>
                  <a:ext cx="664" cy="222"/>
                  <a:chOff x="2163" y="1565"/>
                  <a:chExt cx="664" cy="222"/>
                </a:xfrm>
              </p:grpSpPr>
              <p:sp>
                <p:nvSpPr>
                  <p:cNvPr id="943" name="Freeform 263"/>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944" name="Freeform 264"/>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945" name="Freeform 265"/>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946" name="Freeform 266"/>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947" name="Freeform 267"/>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931" name="Group 268"/>
                <p:cNvGrpSpPr>
                  <a:grpSpLocks/>
                </p:cNvGrpSpPr>
                <p:nvPr/>
              </p:nvGrpSpPr>
              <p:grpSpPr bwMode="auto">
                <a:xfrm>
                  <a:off x="1983" y="1145"/>
                  <a:ext cx="178" cy="597"/>
                  <a:chOff x="2163" y="1654"/>
                  <a:chExt cx="178" cy="597"/>
                </a:xfrm>
              </p:grpSpPr>
              <p:sp>
                <p:nvSpPr>
                  <p:cNvPr id="938" name="Freeform 269"/>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39" name="Freeform 270"/>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940" name="Freeform 271"/>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941" name="Freeform 272"/>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942" name="Freeform 273"/>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932" name="Freeform 274"/>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933" name="Freeform 275"/>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34" name="Freeform 276"/>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35" name="Freeform 277"/>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36" name="Line 278"/>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937" name="Line 279"/>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sp>
          <p:nvSpPr>
            <p:cNvPr id="913" name="Freeform 280"/>
            <p:cNvSpPr>
              <a:spLocks/>
            </p:cNvSpPr>
            <p:nvPr/>
          </p:nvSpPr>
          <p:spPr bwMode="auto">
            <a:xfrm>
              <a:off x="4591" y="2893"/>
              <a:ext cx="33" cy="64"/>
            </a:xfrm>
            <a:custGeom>
              <a:avLst/>
              <a:gdLst/>
              <a:ahLst/>
              <a:cxnLst>
                <a:cxn ang="0">
                  <a:pos x="10" y="182"/>
                </a:cxn>
                <a:cxn ang="0">
                  <a:pos x="38" y="166"/>
                </a:cxn>
                <a:cxn ang="0">
                  <a:pos x="70" y="136"/>
                </a:cxn>
                <a:cxn ang="0">
                  <a:pos x="94" y="38"/>
                </a:cxn>
                <a:cxn ang="0">
                  <a:pos x="92" y="0"/>
                </a:cxn>
                <a:cxn ang="0">
                  <a:pos x="56" y="10"/>
                </a:cxn>
                <a:cxn ang="0">
                  <a:pos x="28" y="40"/>
                </a:cxn>
                <a:cxn ang="0">
                  <a:pos x="2" y="90"/>
                </a:cxn>
                <a:cxn ang="0">
                  <a:pos x="0" y="140"/>
                </a:cxn>
                <a:cxn ang="0">
                  <a:pos x="0" y="172"/>
                </a:cxn>
              </a:cxnLst>
              <a:rect l="0" t="0" r="r" b="b"/>
              <a:pathLst>
                <a:path w="94" h="182">
                  <a:moveTo>
                    <a:pt x="10" y="182"/>
                  </a:moveTo>
                  <a:lnTo>
                    <a:pt x="38" y="166"/>
                  </a:lnTo>
                  <a:lnTo>
                    <a:pt x="70" y="136"/>
                  </a:lnTo>
                  <a:lnTo>
                    <a:pt x="94" y="38"/>
                  </a:lnTo>
                  <a:lnTo>
                    <a:pt x="92" y="0"/>
                  </a:lnTo>
                  <a:lnTo>
                    <a:pt x="56" y="10"/>
                  </a:lnTo>
                  <a:lnTo>
                    <a:pt x="28" y="40"/>
                  </a:lnTo>
                  <a:lnTo>
                    <a:pt x="2" y="90"/>
                  </a:lnTo>
                  <a:lnTo>
                    <a:pt x="0" y="140"/>
                  </a:lnTo>
                  <a:lnTo>
                    <a:pt x="0" y="172"/>
                  </a:lnTo>
                </a:path>
              </a:pathLst>
            </a:custGeom>
            <a:solidFill>
              <a:srgbClr val="0076A0"/>
            </a:solidFill>
            <a:ln w="6350" cap="rnd" cmpd="sng">
              <a:solidFill>
                <a:srgbClr val="000000"/>
              </a:solidFill>
              <a:prstDash val="solid"/>
              <a:round/>
              <a:headEnd type="none" w="med" len="med"/>
              <a:tailEnd type="none" w="med" len="med"/>
            </a:ln>
            <a:effectLst/>
          </p:spPr>
          <p:txBody>
            <a:bodyPr/>
            <a:lstStyle/>
            <a:p>
              <a:endParaRPr lang="ru-RU"/>
            </a:p>
          </p:txBody>
        </p:sp>
        <p:grpSp>
          <p:nvGrpSpPr>
            <p:cNvPr id="914" name="Group 281"/>
            <p:cNvGrpSpPr>
              <a:grpSpLocks/>
            </p:cNvGrpSpPr>
            <p:nvPr/>
          </p:nvGrpSpPr>
          <p:grpSpPr bwMode="auto">
            <a:xfrm rot="417199">
              <a:off x="4567" y="2874"/>
              <a:ext cx="173" cy="125"/>
              <a:chOff x="2437" y="2584"/>
              <a:chExt cx="483" cy="376"/>
            </a:xfrm>
          </p:grpSpPr>
          <p:sp>
            <p:nvSpPr>
              <p:cNvPr id="919" name="Freeform 282"/>
              <p:cNvSpPr>
                <a:spLocks/>
              </p:cNvSpPr>
              <p:nvPr/>
            </p:nvSpPr>
            <p:spPr bwMode="auto">
              <a:xfrm>
                <a:off x="2863" y="2766"/>
                <a:ext cx="42" cy="42"/>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920" name="Freeform 283"/>
              <p:cNvSpPr>
                <a:spLocks/>
              </p:cNvSpPr>
              <p:nvPr/>
            </p:nvSpPr>
            <p:spPr bwMode="auto">
              <a:xfrm>
                <a:off x="2437" y="2584"/>
                <a:ext cx="483" cy="376"/>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921" name="Freeform 284"/>
              <p:cNvSpPr>
                <a:spLocks/>
              </p:cNvSpPr>
              <p:nvPr/>
            </p:nvSpPr>
            <p:spPr bwMode="auto">
              <a:xfrm>
                <a:off x="2762" y="2808"/>
                <a:ext cx="20" cy="40"/>
              </a:xfrm>
              <a:custGeom>
                <a:avLst/>
                <a:gdLst/>
                <a:ahLst/>
                <a:cxnLst>
                  <a:cxn ang="0">
                    <a:pos x="22" y="44"/>
                  </a:cxn>
                  <a:cxn ang="0">
                    <a:pos x="0" y="0"/>
                  </a:cxn>
                </a:cxnLst>
                <a:rect l="0" t="0" r="r" b="b"/>
                <a:pathLst>
                  <a:path w="23" h="45">
                    <a:moveTo>
                      <a:pt x="22" y="44"/>
                    </a:moveTo>
                    <a:lnTo>
                      <a:pt x="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922" name="Line 285"/>
              <p:cNvSpPr>
                <a:spLocks noChangeShapeType="1"/>
              </p:cNvSpPr>
              <p:nvPr/>
            </p:nvSpPr>
            <p:spPr bwMode="auto">
              <a:xfrm flipH="1" flipV="1">
                <a:off x="2799" y="2797"/>
                <a:ext cx="27" cy="51"/>
              </a:xfrm>
              <a:prstGeom prst="line">
                <a:avLst/>
              </a:prstGeom>
              <a:noFill/>
              <a:ln w="6350">
                <a:solidFill>
                  <a:srgbClr val="000000"/>
                </a:solidFill>
                <a:round/>
                <a:headEnd/>
                <a:tailEnd/>
              </a:ln>
              <a:effectLst/>
            </p:spPr>
            <p:txBody>
              <a:bodyPr wrap="none" anchor="ctr"/>
              <a:lstStyle/>
              <a:p>
                <a:endParaRPr lang="ru-RU"/>
              </a:p>
            </p:txBody>
          </p:sp>
          <p:sp>
            <p:nvSpPr>
              <p:cNvPr id="923" name="Line 286"/>
              <p:cNvSpPr>
                <a:spLocks noChangeShapeType="1"/>
              </p:cNvSpPr>
              <p:nvPr/>
            </p:nvSpPr>
            <p:spPr bwMode="auto">
              <a:xfrm flipH="1" flipV="1">
                <a:off x="2837" y="2804"/>
                <a:ext cx="28" cy="50"/>
              </a:xfrm>
              <a:prstGeom prst="line">
                <a:avLst/>
              </a:prstGeom>
              <a:noFill/>
              <a:ln w="6350">
                <a:solidFill>
                  <a:srgbClr val="000000"/>
                </a:solidFill>
                <a:round/>
                <a:headEnd/>
                <a:tailEnd/>
              </a:ln>
              <a:effectLst/>
            </p:spPr>
            <p:txBody>
              <a:bodyPr wrap="none" anchor="ctr"/>
              <a:lstStyle/>
              <a:p>
                <a:endParaRPr lang="ru-RU"/>
              </a:p>
            </p:txBody>
          </p:sp>
        </p:grpSp>
        <p:sp>
          <p:nvSpPr>
            <p:cNvPr id="915" name="Freeform 287"/>
            <p:cNvSpPr>
              <a:spLocks/>
            </p:cNvSpPr>
            <p:nvPr/>
          </p:nvSpPr>
          <p:spPr bwMode="auto">
            <a:xfrm>
              <a:off x="4570" y="2879"/>
              <a:ext cx="53" cy="77"/>
            </a:xfrm>
            <a:custGeom>
              <a:avLst/>
              <a:gdLst/>
              <a:ahLst/>
              <a:cxnLst>
                <a:cxn ang="0">
                  <a:pos x="148" y="34"/>
                </a:cxn>
                <a:cxn ang="0">
                  <a:pos x="100" y="0"/>
                </a:cxn>
                <a:cxn ang="0">
                  <a:pos x="48" y="28"/>
                </a:cxn>
                <a:cxn ang="0">
                  <a:pos x="16" y="76"/>
                </a:cxn>
                <a:cxn ang="0">
                  <a:pos x="0" y="136"/>
                </a:cxn>
                <a:cxn ang="0">
                  <a:pos x="8" y="186"/>
                </a:cxn>
                <a:cxn ang="0">
                  <a:pos x="66" y="218"/>
                </a:cxn>
                <a:cxn ang="0">
                  <a:pos x="58" y="176"/>
                </a:cxn>
                <a:cxn ang="0">
                  <a:pos x="66" y="120"/>
                </a:cxn>
                <a:cxn ang="0">
                  <a:pos x="102" y="76"/>
                </a:cxn>
                <a:cxn ang="0">
                  <a:pos x="128" y="52"/>
                </a:cxn>
                <a:cxn ang="0">
                  <a:pos x="148" y="34"/>
                </a:cxn>
              </a:cxnLst>
              <a:rect l="0" t="0" r="r" b="b"/>
              <a:pathLst>
                <a:path w="148" h="218">
                  <a:moveTo>
                    <a:pt x="148" y="34"/>
                  </a:moveTo>
                  <a:lnTo>
                    <a:pt x="100" y="0"/>
                  </a:lnTo>
                  <a:lnTo>
                    <a:pt x="48" y="28"/>
                  </a:lnTo>
                  <a:lnTo>
                    <a:pt x="16" y="76"/>
                  </a:lnTo>
                  <a:lnTo>
                    <a:pt x="0" y="136"/>
                  </a:lnTo>
                  <a:lnTo>
                    <a:pt x="8" y="186"/>
                  </a:lnTo>
                  <a:lnTo>
                    <a:pt x="66" y="218"/>
                  </a:lnTo>
                  <a:lnTo>
                    <a:pt x="58" y="176"/>
                  </a:lnTo>
                  <a:lnTo>
                    <a:pt x="66" y="120"/>
                  </a:lnTo>
                  <a:lnTo>
                    <a:pt x="102" y="76"/>
                  </a:lnTo>
                  <a:lnTo>
                    <a:pt x="128" y="52"/>
                  </a:lnTo>
                  <a:lnTo>
                    <a:pt x="148" y="34"/>
                  </a:lnTo>
                  <a:close/>
                </a:path>
              </a:pathLst>
            </a:custGeom>
            <a:solidFill>
              <a:srgbClr val="0099CC"/>
            </a:solidFill>
            <a:ln w="6350" cap="flat" cmpd="sng">
              <a:solidFill>
                <a:srgbClr val="000000"/>
              </a:solidFill>
              <a:prstDash val="solid"/>
              <a:round/>
              <a:headEnd/>
              <a:tailEnd/>
            </a:ln>
            <a:effectLst/>
          </p:spPr>
          <p:txBody>
            <a:bodyPr wrap="none" anchor="ctr"/>
            <a:lstStyle/>
            <a:p>
              <a:endParaRPr lang="ru-RU"/>
            </a:p>
          </p:txBody>
        </p:sp>
        <p:grpSp>
          <p:nvGrpSpPr>
            <p:cNvPr id="916" name="Group 288"/>
            <p:cNvGrpSpPr>
              <a:grpSpLocks/>
            </p:cNvGrpSpPr>
            <p:nvPr/>
          </p:nvGrpSpPr>
          <p:grpSpPr bwMode="auto">
            <a:xfrm>
              <a:off x="4501" y="2644"/>
              <a:ext cx="119" cy="309"/>
              <a:chOff x="3271" y="2613"/>
              <a:chExt cx="129" cy="335"/>
            </a:xfrm>
          </p:grpSpPr>
          <p:sp>
            <p:nvSpPr>
              <p:cNvPr id="917" name="Freeform 289"/>
              <p:cNvSpPr>
                <a:spLocks/>
              </p:cNvSpPr>
              <p:nvPr/>
            </p:nvSpPr>
            <p:spPr bwMode="auto">
              <a:xfrm>
                <a:off x="3271" y="2628"/>
                <a:ext cx="129" cy="320"/>
              </a:xfrm>
              <a:custGeom>
                <a:avLst/>
                <a:gdLst/>
                <a:ahLst/>
                <a:cxnLst>
                  <a:cxn ang="0">
                    <a:pos x="111" y="146"/>
                  </a:cxn>
                  <a:cxn ang="0">
                    <a:pos x="83" y="210"/>
                  </a:cxn>
                  <a:cxn ang="0">
                    <a:pos x="92" y="220"/>
                  </a:cxn>
                  <a:cxn ang="0">
                    <a:pos x="92" y="229"/>
                  </a:cxn>
                  <a:cxn ang="0">
                    <a:pos x="129" y="256"/>
                  </a:cxn>
                  <a:cxn ang="0">
                    <a:pos x="119" y="259"/>
                  </a:cxn>
                  <a:cxn ang="0">
                    <a:pos x="108" y="271"/>
                  </a:cxn>
                  <a:cxn ang="0">
                    <a:pos x="99" y="288"/>
                  </a:cxn>
                  <a:cxn ang="0">
                    <a:pos x="98" y="309"/>
                  </a:cxn>
                  <a:cxn ang="0">
                    <a:pos x="102" y="320"/>
                  </a:cxn>
                  <a:cxn ang="0">
                    <a:pos x="0" y="247"/>
                  </a:cxn>
                  <a:cxn ang="0">
                    <a:pos x="0" y="229"/>
                  </a:cxn>
                  <a:cxn ang="0">
                    <a:pos x="0" y="210"/>
                  </a:cxn>
                  <a:cxn ang="0">
                    <a:pos x="27" y="119"/>
                  </a:cxn>
                  <a:cxn ang="0">
                    <a:pos x="27" y="91"/>
                  </a:cxn>
                  <a:cxn ang="0">
                    <a:pos x="37" y="82"/>
                  </a:cxn>
                  <a:cxn ang="0">
                    <a:pos x="37" y="64"/>
                  </a:cxn>
                  <a:cxn ang="0">
                    <a:pos x="46" y="27"/>
                  </a:cxn>
                  <a:cxn ang="0">
                    <a:pos x="46" y="9"/>
                  </a:cxn>
                  <a:cxn ang="0">
                    <a:pos x="65" y="0"/>
                  </a:cxn>
                  <a:cxn ang="0">
                    <a:pos x="83" y="0"/>
                  </a:cxn>
                  <a:cxn ang="0">
                    <a:pos x="111" y="146"/>
                  </a:cxn>
                </a:cxnLst>
                <a:rect l="0" t="0" r="r" b="b"/>
                <a:pathLst>
                  <a:path w="129" h="320">
                    <a:moveTo>
                      <a:pt x="111" y="146"/>
                    </a:moveTo>
                    <a:lnTo>
                      <a:pt x="83" y="210"/>
                    </a:lnTo>
                    <a:lnTo>
                      <a:pt x="92" y="220"/>
                    </a:lnTo>
                    <a:lnTo>
                      <a:pt x="92" y="229"/>
                    </a:lnTo>
                    <a:lnTo>
                      <a:pt x="129" y="256"/>
                    </a:lnTo>
                    <a:lnTo>
                      <a:pt x="119" y="259"/>
                    </a:lnTo>
                    <a:lnTo>
                      <a:pt x="108" y="271"/>
                    </a:lnTo>
                    <a:lnTo>
                      <a:pt x="99" y="288"/>
                    </a:lnTo>
                    <a:lnTo>
                      <a:pt x="98" y="309"/>
                    </a:lnTo>
                    <a:lnTo>
                      <a:pt x="102" y="320"/>
                    </a:lnTo>
                    <a:lnTo>
                      <a:pt x="0" y="247"/>
                    </a:lnTo>
                    <a:lnTo>
                      <a:pt x="0" y="229"/>
                    </a:lnTo>
                    <a:lnTo>
                      <a:pt x="0" y="210"/>
                    </a:lnTo>
                    <a:lnTo>
                      <a:pt x="27" y="119"/>
                    </a:lnTo>
                    <a:lnTo>
                      <a:pt x="27" y="91"/>
                    </a:lnTo>
                    <a:lnTo>
                      <a:pt x="37" y="82"/>
                    </a:lnTo>
                    <a:lnTo>
                      <a:pt x="37" y="64"/>
                    </a:lnTo>
                    <a:lnTo>
                      <a:pt x="46" y="27"/>
                    </a:lnTo>
                    <a:lnTo>
                      <a:pt x="46" y="9"/>
                    </a:lnTo>
                    <a:lnTo>
                      <a:pt x="65" y="0"/>
                    </a:lnTo>
                    <a:lnTo>
                      <a:pt x="83" y="0"/>
                    </a:lnTo>
                    <a:lnTo>
                      <a:pt x="111" y="146"/>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918" name="Oval 290"/>
              <p:cNvSpPr>
                <a:spLocks noChangeArrowheads="1"/>
              </p:cNvSpPr>
              <p:nvPr/>
            </p:nvSpPr>
            <p:spPr bwMode="auto">
              <a:xfrm rot="-669280">
                <a:off x="3330" y="2613"/>
                <a:ext cx="59" cy="131"/>
              </a:xfrm>
              <a:prstGeom prst="ellipse">
                <a:avLst/>
              </a:prstGeom>
              <a:solidFill>
                <a:srgbClr val="0099CC"/>
              </a:solidFill>
              <a:ln w="6350" cap="rnd" algn="ctr">
                <a:noFill/>
                <a:round/>
                <a:headEnd/>
                <a:tailEnd/>
              </a:ln>
              <a:effectLst/>
            </p:spPr>
            <p:txBody>
              <a:bodyPr/>
              <a:lstStyle/>
              <a:p>
                <a:endParaRPr lang="ru-RU"/>
              </a:p>
            </p:txBody>
          </p:sp>
        </p:grpSp>
      </p:grpSp>
      <p:grpSp>
        <p:nvGrpSpPr>
          <p:cNvPr id="1044" name="Group 291"/>
          <p:cNvGrpSpPr>
            <a:grpSpLocks/>
          </p:cNvGrpSpPr>
          <p:nvPr/>
        </p:nvGrpSpPr>
        <p:grpSpPr bwMode="auto">
          <a:xfrm>
            <a:off x="949325" y="1350963"/>
            <a:ext cx="928688" cy="920750"/>
            <a:chOff x="561" y="2360"/>
            <a:chExt cx="876" cy="868"/>
          </a:xfrm>
        </p:grpSpPr>
        <p:grpSp>
          <p:nvGrpSpPr>
            <p:cNvPr id="1045" name="Group 292"/>
            <p:cNvGrpSpPr>
              <a:grpSpLocks/>
            </p:cNvGrpSpPr>
            <p:nvPr/>
          </p:nvGrpSpPr>
          <p:grpSpPr bwMode="auto">
            <a:xfrm>
              <a:off x="690" y="2357"/>
              <a:ext cx="391" cy="598"/>
              <a:chOff x="674" y="192"/>
              <a:chExt cx="397" cy="611"/>
            </a:xfrm>
          </p:grpSpPr>
          <p:sp>
            <p:nvSpPr>
              <p:cNvPr id="1126" name="Rectangle 293"/>
              <p:cNvSpPr>
                <a:spLocks noChangeArrowheads="1"/>
              </p:cNvSpPr>
              <p:nvPr/>
            </p:nvSpPr>
            <p:spPr bwMode="auto">
              <a:xfrm>
                <a:off x="711" y="701"/>
                <a:ext cx="230" cy="102"/>
              </a:xfrm>
              <a:prstGeom prst="rect">
                <a:avLst/>
              </a:prstGeom>
              <a:solidFill>
                <a:srgbClr val="000000"/>
              </a:solidFill>
              <a:ln w="3175">
                <a:noFill/>
                <a:miter lim="800000"/>
                <a:headEnd/>
                <a:tailEnd/>
              </a:ln>
              <a:effectLst/>
            </p:spPr>
            <p:txBody>
              <a:bodyPr wrap="none" anchor="ctr"/>
              <a:lstStyle/>
              <a:p>
                <a:endParaRPr lang="ru-RU"/>
              </a:p>
            </p:txBody>
          </p:sp>
          <p:grpSp>
            <p:nvGrpSpPr>
              <p:cNvPr id="1127" name="Group 294"/>
              <p:cNvGrpSpPr>
                <a:grpSpLocks/>
              </p:cNvGrpSpPr>
              <p:nvPr/>
            </p:nvGrpSpPr>
            <p:grpSpPr bwMode="auto">
              <a:xfrm>
                <a:off x="794" y="192"/>
                <a:ext cx="150" cy="250"/>
                <a:chOff x="794" y="192"/>
                <a:chExt cx="150" cy="250"/>
              </a:xfrm>
            </p:grpSpPr>
            <p:sp>
              <p:nvSpPr>
                <p:cNvPr id="1140" name="Freeform 295"/>
                <p:cNvSpPr>
                  <a:spLocks/>
                </p:cNvSpPr>
                <p:nvPr/>
              </p:nvSpPr>
              <p:spPr bwMode="auto">
                <a:xfrm>
                  <a:off x="800" y="313"/>
                  <a:ext cx="105" cy="129"/>
                </a:xfrm>
                <a:custGeom>
                  <a:avLst/>
                  <a:gdLst/>
                  <a:ahLst/>
                  <a:cxnLst>
                    <a:cxn ang="0">
                      <a:pos x="30" y="0"/>
                    </a:cxn>
                    <a:cxn ang="0">
                      <a:pos x="21" y="79"/>
                    </a:cxn>
                    <a:cxn ang="0">
                      <a:pos x="8" y="155"/>
                    </a:cxn>
                    <a:cxn ang="0">
                      <a:pos x="0" y="177"/>
                    </a:cxn>
                    <a:cxn ang="0">
                      <a:pos x="80" y="262"/>
                    </a:cxn>
                    <a:cxn ang="0">
                      <a:pos x="185" y="309"/>
                    </a:cxn>
                    <a:cxn ang="0">
                      <a:pos x="251" y="270"/>
                    </a:cxn>
                    <a:cxn ang="0">
                      <a:pos x="229" y="243"/>
                    </a:cxn>
                    <a:cxn ang="0">
                      <a:pos x="229" y="177"/>
                    </a:cxn>
                    <a:cxn ang="0">
                      <a:pos x="30" y="0"/>
                    </a:cxn>
                  </a:cxnLst>
                  <a:rect l="0" t="0" r="r" b="b"/>
                  <a:pathLst>
                    <a:path w="251" h="309">
                      <a:moveTo>
                        <a:pt x="30" y="0"/>
                      </a:moveTo>
                      <a:lnTo>
                        <a:pt x="21" y="79"/>
                      </a:lnTo>
                      <a:lnTo>
                        <a:pt x="8" y="155"/>
                      </a:lnTo>
                      <a:lnTo>
                        <a:pt x="0" y="177"/>
                      </a:lnTo>
                      <a:lnTo>
                        <a:pt x="80" y="262"/>
                      </a:lnTo>
                      <a:lnTo>
                        <a:pt x="185" y="309"/>
                      </a:lnTo>
                      <a:lnTo>
                        <a:pt x="251" y="270"/>
                      </a:lnTo>
                      <a:lnTo>
                        <a:pt x="229" y="243"/>
                      </a:lnTo>
                      <a:lnTo>
                        <a:pt x="229" y="177"/>
                      </a:lnTo>
                      <a:lnTo>
                        <a:pt x="3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141" name="Freeform 296"/>
                <p:cNvSpPr>
                  <a:spLocks/>
                </p:cNvSpPr>
                <p:nvPr/>
              </p:nvSpPr>
              <p:spPr bwMode="auto">
                <a:xfrm>
                  <a:off x="794" y="239"/>
                  <a:ext cx="149" cy="165"/>
                </a:xfrm>
                <a:custGeom>
                  <a:avLst/>
                  <a:gdLst/>
                  <a:ahLst/>
                  <a:cxnLst>
                    <a:cxn ang="0">
                      <a:pos x="44" y="199"/>
                    </a:cxn>
                    <a:cxn ang="0">
                      <a:pos x="55" y="276"/>
                    </a:cxn>
                    <a:cxn ang="0">
                      <a:pos x="88" y="315"/>
                    </a:cxn>
                    <a:cxn ang="0">
                      <a:pos x="149" y="367"/>
                    </a:cxn>
                    <a:cxn ang="0">
                      <a:pos x="229" y="395"/>
                    </a:cxn>
                    <a:cxn ang="0">
                      <a:pos x="273" y="387"/>
                    </a:cxn>
                    <a:cxn ang="0">
                      <a:pos x="287" y="354"/>
                    </a:cxn>
                    <a:cxn ang="0">
                      <a:pos x="323" y="293"/>
                    </a:cxn>
                    <a:cxn ang="0">
                      <a:pos x="350" y="224"/>
                    </a:cxn>
                    <a:cxn ang="0">
                      <a:pos x="353" y="177"/>
                    </a:cxn>
                    <a:cxn ang="0">
                      <a:pos x="342" y="155"/>
                    </a:cxn>
                    <a:cxn ang="0">
                      <a:pos x="353" y="133"/>
                    </a:cxn>
                    <a:cxn ang="0">
                      <a:pos x="356" y="94"/>
                    </a:cxn>
                    <a:cxn ang="0">
                      <a:pos x="348" y="39"/>
                    </a:cxn>
                    <a:cxn ang="0">
                      <a:pos x="309" y="0"/>
                    </a:cxn>
                    <a:cxn ang="0">
                      <a:pos x="155" y="0"/>
                    </a:cxn>
                    <a:cxn ang="0">
                      <a:pos x="132" y="22"/>
                    </a:cxn>
                    <a:cxn ang="0">
                      <a:pos x="0" y="88"/>
                    </a:cxn>
                    <a:cxn ang="0">
                      <a:pos x="0" y="110"/>
                    </a:cxn>
                    <a:cxn ang="0">
                      <a:pos x="0" y="155"/>
                    </a:cxn>
                    <a:cxn ang="0">
                      <a:pos x="19" y="207"/>
                    </a:cxn>
                    <a:cxn ang="0">
                      <a:pos x="44" y="199"/>
                    </a:cxn>
                  </a:cxnLst>
                  <a:rect l="0" t="0" r="r" b="b"/>
                  <a:pathLst>
                    <a:path w="357" h="396">
                      <a:moveTo>
                        <a:pt x="44" y="199"/>
                      </a:moveTo>
                      <a:lnTo>
                        <a:pt x="55" y="276"/>
                      </a:lnTo>
                      <a:lnTo>
                        <a:pt x="88" y="315"/>
                      </a:lnTo>
                      <a:lnTo>
                        <a:pt x="149" y="367"/>
                      </a:lnTo>
                      <a:lnTo>
                        <a:pt x="229" y="395"/>
                      </a:lnTo>
                      <a:lnTo>
                        <a:pt x="273" y="387"/>
                      </a:lnTo>
                      <a:lnTo>
                        <a:pt x="287" y="354"/>
                      </a:lnTo>
                      <a:lnTo>
                        <a:pt x="323" y="293"/>
                      </a:lnTo>
                      <a:lnTo>
                        <a:pt x="350" y="224"/>
                      </a:lnTo>
                      <a:lnTo>
                        <a:pt x="353" y="177"/>
                      </a:lnTo>
                      <a:lnTo>
                        <a:pt x="342" y="155"/>
                      </a:lnTo>
                      <a:lnTo>
                        <a:pt x="353" y="133"/>
                      </a:lnTo>
                      <a:lnTo>
                        <a:pt x="356" y="94"/>
                      </a:lnTo>
                      <a:lnTo>
                        <a:pt x="348" y="39"/>
                      </a:lnTo>
                      <a:lnTo>
                        <a:pt x="309" y="0"/>
                      </a:lnTo>
                      <a:lnTo>
                        <a:pt x="155" y="0"/>
                      </a:lnTo>
                      <a:lnTo>
                        <a:pt x="132" y="22"/>
                      </a:lnTo>
                      <a:lnTo>
                        <a:pt x="0" y="88"/>
                      </a:lnTo>
                      <a:lnTo>
                        <a:pt x="0" y="110"/>
                      </a:lnTo>
                      <a:lnTo>
                        <a:pt x="0" y="155"/>
                      </a:lnTo>
                      <a:lnTo>
                        <a:pt x="19" y="207"/>
                      </a:lnTo>
                      <a:lnTo>
                        <a:pt x="44" y="199"/>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142" name="Freeform 297"/>
                <p:cNvSpPr>
                  <a:spLocks/>
                </p:cNvSpPr>
                <p:nvPr/>
              </p:nvSpPr>
              <p:spPr bwMode="auto">
                <a:xfrm>
                  <a:off x="798" y="192"/>
                  <a:ext cx="146" cy="108"/>
                </a:xfrm>
                <a:custGeom>
                  <a:avLst/>
                  <a:gdLst/>
                  <a:ahLst/>
                  <a:cxnLst>
                    <a:cxn ang="0">
                      <a:pos x="349" y="138"/>
                    </a:cxn>
                    <a:cxn ang="0">
                      <a:pos x="338" y="77"/>
                    </a:cxn>
                    <a:cxn ang="0">
                      <a:pos x="283" y="22"/>
                    </a:cxn>
                    <a:cxn ang="0">
                      <a:pos x="198" y="0"/>
                    </a:cxn>
                    <a:cxn ang="0">
                      <a:pos x="115" y="6"/>
                    </a:cxn>
                    <a:cxn ang="0">
                      <a:pos x="44" y="55"/>
                    </a:cxn>
                    <a:cxn ang="0">
                      <a:pos x="0" y="122"/>
                    </a:cxn>
                    <a:cxn ang="0">
                      <a:pos x="0" y="196"/>
                    </a:cxn>
                    <a:cxn ang="0">
                      <a:pos x="27" y="196"/>
                    </a:cxn>
                    <a:cxn ang="0">
                      <a:pos x="60" y="257"/>
                    </a:cxn>
                    <a:cxn ang="0">
                      <a:pos x="96" y="224"/>
                    </a:cxn>
                    <a:cxn ang="0">
                      <a:pos x="102" y="152"/>
                    </a:cxn>
                    <a:cxn ang="0">
                      <a:pos x="154" y="130"/>
                    </a:cxn>
                    <a:cxn ang="0">
                      <a:pos x="275" y="163"/>
                    </a:cxn>
                    <a:cxn ang="0">
                      <a:pos x="316" y="160"/>
                    </a:cxn>
                    <a:cxn ang="0">
                      <a:pos x="349" y="138"/>
                    </a:cxn>
                  </a:cxnLst>
                  <a:rect l="0" t="0" r="r" b="b"/>
                  <a:pathLst>
                    <a:path w="350" h="258">
                      <a:moveTo>
                        <a:pt x="349" y="138"/>
                      </a:moveTo>
                      <a:lnTo>
                        <a:pt x="338" y="77"/>
                      </a:lnTo>
                      <a:lnTo>
                        <a:pt x="283" y="22"/>
                      </a:lnTo>
                      <a:lnTo>
                        <a:pt x="198" y="0"/>
                      </a:lnTo>
                      <a:lnTo>
                        <a:pt x="115" y="6"/>
                      </a:lnTo>
                      <a:lnTo>
                        <a:pt x="44" y="55"/>
                      </a:lnTo>
                      <a:lnTo>
                        <a:pt x="0" y="122"/>
                      </a:lnTo>
                      <a:lnTo>
                        <a:pt x="0" y="196"/>
                      </a:lnTo>
                      <a:lnTo>
                        <a:pt x="27" y="196"/>
                      </a:lnTo>
                      <a:lnTo>
                        <a:pt x="60" y="257"/>
                      </a:lnTo>
                      <a:lnTo>
                        <a:pt x="96" y="224"/>
                      </a:lnTo>
                      <a:lnTo>
                        <a:pt x="102" y="152"/>
                      </a:lnTo>
                      <a:lnTo>
                        <a:pt x="154" y="130"/>
                      </a:lnTo>
                      <a:lnTo>
                        <a:pt x="275" y="163"/>
                      </a:lnTo>
                      <a:lnTo>
                        <a:pt x="316" y="160"/>
                      </a:lnTo>
                      <a:lnTo>
                        <a:pt x="349" y="138"/>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43" name="Freeform 298"/>
                <p:cNvSpPr>
                  <a:spLocks/>
                </p:cNvSpPr>
                <p:nvPr/>
              </p:nvSpPr>
              <p:spPr bwMode="auto">
                <a:xfrm>
                  <a:off x="858" y="291"/>
                  <a:ext cx="38" cy="7"/>
                </a:xfrm>
                <a:custGeom>
                  <a:avLst/>
                  <a:gdLst/>
                  <a:ahLst/>
                  <a:cxnLst>
                    <a:cxn ang="0">
                      <a:pos x="36" y="11"/>
                    </a:cxn>
                    <a:cxn ang="0">
                      <a:pos x="91" y="17"/>
                    </a:cxn>
                    <a:cxn ang="0">
                      <a:pos x="33" y="0"/>
                    </a:cxn>
                    <a:cxn ang="0">
                      <a:pos x="0" y="17"/>
                    </a:cxn>
                    <a:cxn ang="0">
                      <a:pos x="36" y="11"/>
                    </a:cxn>
                  </a:cxnLst>
                  <a:rect l="0" t="0" r="r" b="b"/>
                  <a:pathLst>
                    <a:path w="92" h="18">
                      <a:moveTo>
                        <a:pt x="36" y="11"/>
                      </a:moveTo>
                      <a:lnTo>
                        <a:pt x="91" y="17"/>
                      </a:lnTo>
                      <a:lnTo>
                        <a:pt x="33" y="0"/>
                      </a:lnTo>
                      <a:lnTo>
                        <a:pt x="0" y="17"/>
                      </a:lnTo>
                      <a:lnTo>
                        <a:pt x="36" y="11"/>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44" name="Freeform 299"/>
                <p:cNvSpPr>
                  <a:spLocks/>
                </p:cNvSpPr>
                <p:nvPr/>
              </p:nvSpPr>
              <p:spPr bwMode="auto">
                <a:xfrm>
                  <a:off x="914" y="294"/>
                  <a:ext cx="27" cy="6"/>
                </a:xfrm>
                <a:custGeom>
                  <a:avLst/>
                  <a:gdLst/>
                  <a:ahLst/>
                  <a:cxnLst>
                    <a:cxn ang="0">
                      <a:pos x="63" y="14"/>
                    </a:cxn>
                    <a:cxn ang="0">
                      <a:pos x="44" y="0"/>
                    </a:cxn>
                    <a:cxn ang="0">
                      <a:pos x="0" y="14"/>
                    </a:cxn>
                    <a:cxn ang="0">
                      <a:pos x="47" y="11"/>
                    </a:cxn>
                    <a:cxn ang="0">
                      <a:pos x="63" y="14"/>
                    </a:cxn>
                  </a:cxnLst>
                  <a:rect l="0" t="0" r="r" b="b"/>
                  <a:pathLst>
                    <a:path w="64" h="15">
                      <a:moveTo>
                        <a:pt x="63" y="14"/>
                      </a:moveTo>
                      <a:lnTo>
                        <a:pt x="44" y="0"/>
                      </a:lnTo>
                      <a:lnTo>
                        <a:pt x="0" y="14"/>
                      </a:lnTo>
                      <a:lnTo>
                        <a:pt x="47" y="11"/>
                      </a:lnTo>
                      <a:lnTo>
                        <a:pt x="63" y="14"/>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45" name="Freeform 300"/>
                <p:cNvSpPr>
                  <a:spLocks/>
                </p:cNvSpPr>
                <p:nvPr/>
              </p:nvSpPr>
              <p:spPr bwMode="auto">
                <a:xfrm>
                  <a:off x="898" y="298"/>
                  <a:ext cx="18" cy="51"/>
                </a:xfrm>
                <a:custGeom>
                  <a:avLst/>
                  <a:gdLst/>
                  <a:ahLst/>
                  <a:cxnLst>
                    <a:cxn ang="0">
                      <a:pos x="36" y="0"/>
                    </a:cxn>
                    <a:cxn ang="0">
                      <a:pos x="30" y="22"/>
                    </a:cxn>
                    <a:cxn ang="0">
                      <a:pos x="44" y="107"/>
                    </a:cxn>
                    <a:cxn ang="0">
                      <a:pos x="36" y="121"/>
                    </a:cxn>
                    <a:cxn ang="0">
                      <a:pos x="0" y="116"/>
                    </a:cxn>
                  </a:cxnLst>
                  <a:rect l="0" t="0" r="r" b="b"/>
                  <a:pathLst>
                    <a:path w="45" h="122">
                      <a:moveTo>
                        <a:pt x="36" y="0"/>
                      </a:moveTo>
                      <a:lnTo>
                        <a:pt x="30" y="22"/>
                      </a:lnTo>
                      <a:lnTo>
                        <a:pt x="44" y="107"/>
                      </a:lnTo>
                      <a:lnTo>
                        <a:pt x="36" y="121"/>
                      </a:lnTo>
                      <a:lnTo>
                        <a:pt x="0" y="11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46" name="Freeform 301"/>
                <p:cNvSpPr>
                  <a:spLocks/>
                </p:cNvSpPr>
                <p:nvPr/>
              </p:nvSpPr>
              <p:spPr bwMode="auto">
                <a:xfrm>
                  <a:off x="885" y="364"/>
                  <a:ext cx="32" cy="4"/>
                </a:xfrm>
                <a:custGeom>
                  <a:avLst/>
                  <a:gdLst/>
                  <a:ahLst/>
                  <a:cxnLst>
                    <a:cxn ang="0">
                      <a:pos x="76" y="2"/>
                    </a:cxn>
                    <a:cxn ang="0">
                      <a:pos x="52" y="8"/>
                    </a:cxn>
                    <a:cxn ang="0">
                      <a:pos x="0" y="0"/>
                    </a:cxn>
                  </a:cxnLst>
                  <a:rect l="0" t="0" r="r" b="b"/>
                  <a:pathLst>
                    <a:path w="77" h="9">
                      <a:moveTo>
                        <a:pt x="76" y="2"/>
                      </a:moveTo>
                      <a:lnTo>
                        <a:pt x="52" y="8"/>
                      </a:ln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47" name="Freeform 302"/>
                <p:cNvSpPr>
                  <a:spLocks/>
                </p:cNvSpPr>
                <p:nvPr/>
              </p:nvSpPr>
              <p:spPr bwMode="auto">
                <a:xfrm>
                  <a:off x="894" y="379"/>
                  <a:ext cx="11" cy="1"/>
                </a:xfrm>
                <a:custGeom>
                  <a:avLst/>
                  <a:gdLst/>
                  <a:ahLst/>
                  <a:cxnLst>
                    <a:cxn ang="0">
                      <a:pos x="0" y="0"/>
                    </a:cxn>
                    <a:cxn ang="0">
                      <a:pos x="26" y="0"/>
                    </a:cxn>
                    <a:cxn ang="0">
                      <a:pos x="24" y="2"/>
                    </a:cxn>
                  </a:cxnLst>
                  <a:rect l="0" t="0" r="r" b="b"/>
                  <a:pathLst>
                    <a:path w="27" h="3">
                      <a:moveTo>
                        <a:pt x="0" y="0"/>
                      </a:moveTo>
                      <a:lnTo>
                        <a:pt x="26" y="0"/>
                      </a:lnTo>
                      <a:lnTo>
                        <a:pt x="24" y="2"/>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48" name="Freeform 303"/>
                <p:cNvSpPr>
                  <a:spLocks/>
                </p:cNvSpPr>
                <p:nvPr/>
              </p:nvSpPr>
              <p:spPr bwMode="auto">
                <a:xfrm>
                  <a:off x="856" y="300"/>
                  <a:ext cx="37" cy="9"/>
                </a:xfrm>
                <a:custGeom>
                  <a:avLst/>
                  <a:gdLst/>
                  <a:ahLst/>
                  <a:cxnLst>
                    <a:cxn ang="0">
                      <a:pos x="86" y="18"/>
                    </a:cxn>
                    <a:cxn ang="0">
                      <a:pos x="76" y="9"/>
                    </a:cxn>
                    <a:cxn ang="0">
                      <a:pos x="52" y="1"/>
                    </a:cxn>
                    <a:cxn ang="0">
                      <a:pos x="37" y="0"/>
                    </a:cxn>
                    <a:cxn ang="0">
                      <a:pos x="22" y="6"/>
                    </a:cxn>
                    <a:cxn ang="0">
                      <a:pos x="0" y="14"/>
                    </a:cxn>
                    <a:cxn ang="0">
                      <a:pos x="36" y="11"/>
                    </a:cxn>
                    <a:cxn ang="0">
                      <a:pos x="40" y="20"/>
                    </a:cxn>
                    <a:cxn ang="0">
                      <a:pos x="56" y="20"/>
                    </a:cxn>
                    <a:cxn ang="0">
                      <a:pos x="58" y="12"/>
                    </a:cxn>
                    <a:cxn ang="0">
                      <a:pos x="86" y="18"/>
                    </a:cxn>
                  </a:cxnLst>
                  <a:rect l="0" t="0" r="r" b="b"/>
                  <a:pathLst>
                    <a:path w="87" h="21">
                      <a:moveTo>
                        <a:pt x="86" y="18"/>
                      </a:moveTo>
                      <a:lnTo>
                        <a:pt x="76" y="9"/>
                      </a:lnTo>
                      <a:lnTo>
                        <a:pt x="52" y="1"/>
                      </a:lnTo>
                      <a:lnTo>
                        <a:pt x="37" y="0"/>
                      </a:lnTo>
                      <a:lnTo>
                        <a:pt x="22" y="6"/>
                      </a:lnTo>
                      <a:lnTo>
                        <a:pt x="0" y="14"/>
                      </a:lnTo>
                      <a:lnTo>
                        <a:pt x="36" y="11"/>
                      </a:lnTo>
                      <a:lnTo>
                        <a:pt x="40" y="20"/>
                      </a:lnTo>
                      <a:lnTo>
                        <a:pt x="56" y="20"/>
                      </a:lnTo>
                      <a:lnTo>
                        <a:pt x="58" y="12"/>
                      </a:lnTo>
                      <a:lnTo>
                        <a:pt x="86" y="18"/>
                      </a:lnTo>
                    </a:path>
                  </a:pathLst>
                </a:custGeom>
                <a:solidFill>
                  <a:srgbClr val="000000"/>
                </a:solidFill>
                <a:ln w="3175" cap="rnd" cmpd="sng">
                  <a:noFill/>
                  <a:prstDash val="solid"/>
                  <a:round/>
                  <a:headEnd type="none" w="med" len="med"/>
                  <a:tailEnd type="none" w="med" len="med"/>
                </a:ln>
                <a:effectLst/>
              </p:spPr>
              <p:txBody>
                <a:bodyPr/>
                <a:lstStyle/>
                <a:p>
                  <a:endParaRPr lang="ru-RU"/>
                </a:p>
              </p:txBody>
            </p:sp>
            <p:sp>
              <p:nvSpPr>
                <p:cNvPr id="1149" name="Freeform 304"/>
                <p:cNvSpPr>
                  <a:spLocks/>
                </p:cNvSpPr>
                <p:nvPr/>
              </p:nvSpPr>
              <p:spPr bwMode="auto">
                <a:xfrm>
                  <a:off x="799" y="279"/>
                  <a:ext cx="15" cy="34"/>
                </a:xfrm>
                <a:custGeom>
                  <a:avLst/>
                  <a:gdLst/>
                  <a:ahLst/>
                  <a:cxnLst>
                    <a:cxn ang="0">
                      <a:pos x="22" y="10"/>
                    </a:cxn>
                    <a:cxn ang="0">
                      <a:pos x="10" y="0"/>
                    </a:cxn>
                    <a:cxn ang="0">
                      <a:pos x="0" y="16"/>
                    </a:cxn>
                    <a:cxn ang="0">
                      <a:pos x="2" y="46"/>
                    </a:cxn>
                    <a:cxn ang="0">
                      <a:pos x="16" y="80"/>
                    </a:cxn>
                    <a:cxn ang="0">
                      <a:pos x="34" y="80"/>
                    </a:cxn>
                    <a:cxn ang="0">
                      <a:pos x="36" y="66"/>
                    </a:cxn>
                    <a:cxn ang="0">
                      <a:pos x="24" y="56"/>
                    </a:cxn>
                    <a:cxn ang="0">
                      <a:pos x="34" y="46"/>
                    </a:cxn>
                  </a:cxnLst>
                  <a:rect l="0" t="0" r="r" b="b"/>
                  <a:pathLst>
                    <a:path w="37" h="81">
                      <a:moveTo>
                        <a:pt x="22" y="10"/>
                      </a:moveTo>
                      <a:lnTo>
                        <a:pt x="10" y="0"/>
                      </a:lnTo>
                      <a:lnTo>
                        <a:pt x="0" y="16"/>
                      </a:lnTo>
                      <a:lnTo>
                        <a:pt x="2" y="46"/>
                      </a:lnTo>
                      <a:lnTo>
                        <a:pt x="16" y="80"/>
                      </a:lnTo>
                      <a:lnTo>
                        <a:pt x="34" y="80"/>
                      </a:lnTo>
                      <a:lnTo>
                        <a:pt x="36" y="66"/>
                      </a:lnTo>
                      <a:lnTo>
                        <a:pt x="24" y="56"/>
                      </a:lnTo>
                      <a:lnTo>
                        <a:pt x="34" y="4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50" name="Freeform 305"/>
                <p:cNvSpPr>
                  <a:spLocks/>
                </p:cNvSpPr>
                <p:nvPr/>
              </p:nvSpPr>
              <p:spPr bwMode="auto">
                <a:xfrm>
                  <a:off x="909" y="302"/>
                  <a:ext cx="32" cy="8"/>
                </a:xfrm>
                <a:custGeom>
                  <a:avLst/>
                  <a:gdLst/>
                  <a:ahLst/>
                  <a:cxnLst>
                    <a:cxn ang="0">
                      <a:pos x="0" y="15"/>
                    </a:cxn>
                    <a:cxn ang="0">
                      <a:pos x="10" y="7"/>
                    </a:cxn>
                    <a:cxn ang="0">
                      <a:pos x="23" y="0"/>
                    </a:cxn>
                    <a:cxn ang="0">
                      <a:pos x="39" y="0"/>
                    </a:cxn>
                    <a:cxn ang="0">
                      <a:pos x="63" y="4"/>
                    </a:cxn>
                    <a:cxn ang="0">
                      <a:pos x="76" y="12"/>
                    </a:cxn>
                    <a:cxn ang="0">
                      <a:pos x="61" y="9"/>
                    </a:cxn>
                    <a:cxn ang="0">
                      <a:pos x="45" y="8"/>
                    </a:cxn>
                    <a:cxn ang="0">
                      <a:pos x="43" y="17"/>
                    </a:cxn>
                    <a:cxn ang="0">
                      <a:pos x="27" y="18"/>
                    </a:cxn>
                    <a:cxn ang="0">
                      <a:pos x="21" y="10"/>
                    </a:cxn>
                    <a:cxn ang="0">
                      <a:pos x="0" y="15"/>
                    </a:cxn>
                  </a:cxnLst>
                  <a:rect l="0" t="0" r="r" b="b"/>
                  <a:pathLst>
                    <a:path w="77" h="19">
                      <a:moveTo>
                        <a:pt x="0" y="15"/>
                      </a:moveTo>
                      <a:lnTo>
                        <a:pt x="10" y="7"/>
                      </a:lnTo>
                      <a:lnTo>
                        <a:pt x="23" y="0"/>
                      </a:lnTo>
                      <a:lnTo>
                        <a:pt x="39" y="0"/>
                      </a:lnTo>
                      <a:lnTo>
                        <a:pt x="63" y="4"/>
                      </a:lnTo>
                      <a:lnTo>
                        <a:pt x="76" y="12"/>
                      </a:lnTo>
                      <a:lnTo>
                        <a:pt x="61" y="9"/>
                      </a:lnTo>
                      <a:lnTo>
                        <a:pt x="45" y="8"/>
                      </a:lnTo>
                      <a:lnTo>
                        <a:pt x="43" y="17"/>
                      </a:lnTo>
                      <a:lnTo>
                        <a:pt x="27" y="18"/>
                      </a:lnTo>
                      <a:lnTo>
                        <a:pt x="21" y="10"/>
                      </a:lnTo>
                      <a:lnTo>
                        <a:pt x="0" y="15"/>
                      </a:lnTo>
                    </a:path>
                  </a:pathLst>
                </a:custGeom>
                <a:solidFill>
                  <a:srgbClr val="000000"/>
                </a:solidFill>
                <a:ln w="3175" cap="rnd" cmpd="sng">
                  <a:noFill/>
                  <a:prstDash val="solid"/>
                  <a:round/>
                  <a:headEnd type="none" w="med" len="med"/>
                  <a:tailEnd type="none" w="med" len="med"/>
                </a:ln>
                <a:effectLst/>
              </p:spPr>
              <p:txBody>
                <a:bodyPr/>
                <a:lstStyle/>
                <a:p>
                  <a:endParaRPr lang="ru-RU"/>
                </a:p>
              </p:txBody>
            </p:sp>
          </p:grpSp>
          <p:grpSp>
            <p:nvGrpSpPr>
              <p:cNvPr id="1128" name="Group 306"/>
              <p:cNvGrpSpPr>
                <a:grpSpLocks/>
              </p:cNvGrpSpPr>
              <p:nvPr/>
            </p:nvGrpSpPr>
            <p:grpSpPr bwMode="auto">
              <a:xfrm>
                <a:off x="957" y="507"/>
                <a:ext cx="114" cy="278"/>
                <a:chOff x="957" y="507"/>
                <a:chExt cx="114" cy="278"/>
              </a:xfrm>
            </p:grpSpPr>
            <p:sp>
              <p:nvSpPr>
                <p:cNvPr id="1138" name="Freeform 307"/>
                <p:cNvSpPr>
                  <a:spLocks/>
                </p:cNvSpPr>
                <p:nvPr/>
              </p:nvSpPr>
              <p:spPr bwMode="auto">
                <a:xfrm>
                  <a:off x="987" y="507"/>
                  <a:ext cx="84" cy="278"/>
                </a:xfrm>
                <a:custGeom>
                  <a:avLst/>
                  <a:gdLst/>
                  <a:ahLst/>
                  <a:cxnLst>
                    <a:cxn ang="0">
                      <a:pos x="22" y="0"/>
                    </a:cxn>
                    <a:cxn ang="0">
                      <a:pos x="66" y="66"/>
                    </a:cxn>
                    <a:cxn ang="0">
                      <a:pos x="88" y="133"/>
                    </a:cxn>
                    <a:cxn ang="0">
                      <a:pos x="88" y="177"/>
                    </a:cxn>
                    <a:cxn ang="0">
                      <a:pos x="111" y="243"/>
                    </a:cxn>
                    <a:cxn ang="0">
                      <a:pos x="133" y="265"/>
                    </a:cxn>
                    <a:cxn ang="0">
                      <a:pos x="177" y="354"/>
                    </a:cxn>
                    <a:cxn ang="0">
                      <a:pos x="177" y="398"/>
                    </a:cxn>
                    <a:cxn ang="0">
                      <a:pos x="155" y="464"/>
                    </a:cxn>
                    <a:cxn ang="0">
                      <a:pos x="177" y="508"/>
                    </a:cxn>
                    <a:cxn ang="0">
                      <a:pos x="177" y="575"/>
                    </a:cxn>
                    <a:cxn ang="0">
                      <a:pos x="177" y="597"/>
                    </a:cxn>
                    <a:cxn ang="0">
                      <a:pos x="199" y="663"/>
                    </a:cxn>
                    <a:cxn ang="0">
                      <a:pos x="155" y="641"/>
                    </a:cxn>
                    <a:cxn ang="0">
                      <a:pos x="111" y="619"/>
                    </a:cxn>
                    <a:cxn ang="0">
                      <a:pos x="66" y="641"/>
                    </a:cxn>
                    <a:cxn ang="0">
                      <a:pos x="44" y="663"/>
                    </a:cxn>
                    <a:cxn ang="0">
                      <a:pos x="0" y="663"/>
                    </a:cxn>
                    <a:cxn ang="0">
                      <a:pos x="0" y="641"/>
                    </a:cxn>
                  </a:cxnLst>
                  <a:rect l="0" t="0" r="r" b="b"/>
                  <a:pathLst>
                    <a:path w="200" h="664">
                      <a:moveTo>
                        <a:pt x="22" y="0"/>
                      </a:moveTo>
                      <a:lnTo>
                        <a:pt x="66" y="66"/>
                      </a:lnTo>
                      <a:lnTo>
                        <a:pt x="88" y="133"/>
                      </a:lnTo>
                      <a:lnTo>
                        <a:pt x="88" y="177"/>
                      </a:lnTo>
                      <a:lnTo>
                        <a:pt x="111" y="243"/>
                      </a:lnTo>
                      <a:lnTo>
                        <a:pt x="133" y="265"/>
                      </a:lnTo>
                      <a:lnTo>
                        <a:pt x="177" y="354"/>
                      </a:lnTo>
                      <a:lnTo>
                        <a:pt x="177" y="398"/>
                      </a:lnTo>
                      <a:lnTo>
                        <a:pt x="155" y="464"/>
                      </a:lnTo>
                      <a:lnTo>
                        <a:pt x="177" y="508"/>
                      </a:lnTo>
                      <a:lnTo>
                        <a:pt x="177" y="575"/>
                      </a:lnTo>
                      <a:lnTo>
                        <a:pt x="177" y="597"/>
                      </a:lnTo>
                      <a:lnTo>
                        <a:pt x="199" y="663"/>
                      </a:lnTo>
                      <a:lnTo>
                        <a:pt x="155" y="641"/>
                      </a:lnTo>
                      <a:lnTo>
                        <a:pt x="111" y="619"/>
                      </a:lnTo>
                      <a:lnTo>
                        <a:pt x="66" y="641"/>
                      </a:lnTo>
                      <a:lnTo>
                        <a:pt x="44" y="663"/>
                      </a:lnTo>
                      <a:lnTo>
                        <a:pt x="0" y="663"/>
                      </a:lnTo>
                      <a:lnTo>
                        <a:pt x="0" y="641"/>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139" name="Freeform 308"/>
                <p:cNvSpPr>
                  <a:spLocks/>
                </p:cNvSpPr>
                <p:nvPr/>
              </p:nvSpPr>
              <p:spPr bwMode="auto">
                <a:xfrm>
                  <a:off x="957" y="600"/>
                  <a:ext cx="74" cy="175"/>
                </a:xfrm>
                <a:custGeom>
                  <a:avLst/>
                  <a:gdLst/>
                  <a:ahLst/>
                  <a:cxnLst>
                    <a:cxn ang="0">
                      <a:pos x="20" y="314"/>
                    </a:cxn>
                    <a:cxn ang="0">
                      <a:pos x="20" y="251"/>
                    </a:cxn>
                    <a:cxn ang="0">
                      <a:pos x="0" y="210"/>
                    </a:cxn>
                    <a:cxn ang="0">
                      <a:pos x="39" y="84"/>
                    </a:cxn>
                    <a:cxn ang="0">
                      <a:pos x="59" y="0"/>
                    </a:cxn>
                    <a:cxn ang="0">
                      <a:pos x="79" y="84"/>
                    </a:cxn>
                    <a:cxn ang="0">
                      <a:pos x="59" y="126"/>
                    </a:cxn>
                    <a:cxn ang="0">
                      <a:pos x="98" y="147"/>
                    </a:cxn>
                    <a:cxn ang="0">
                      <a:pos x="157" y="105"/>
                    </a:cxn>
                    <a:cxn ang="0">
                      <a:pos x="177" y="42"/>
                    </a:cxn>
                    <a:cxn ang="0">
                      <a:pos x="157" y="126"/>
                    </a:cxn>
                    <a:cxn ang="0">
                      <a:pos x="138" y="168"/>
                    </a:cxn>
                    <a:cxn ang="0">
                      <a:pos x="98" y="210"/>
                    </a:cxn>
                    <a:cxn ang="0">
                      <a:pos x="177" y="210"/>
                    </a:cxn>
                    <a:cxn ang="0">
                      <a:pos x="157" y="230"/>
                    </a:cxn>
                    <a:cxn ang="0">
                      <a:pos x="118" y="251"/>
                    </a:cxn>
                    <a:cxn ang="0">
                      <a:pos x="118" y="293"/>
                    </a:cxn>
                    <a:cxn ang="0">
                      <a:pos x="118" y="356"/>
                    </a:cxn>
                    <a:cxn ang="0">
                      <a:pos x="177" y="377"/>
                    </a:cxn>
                    <a:cxn ang="0">
                      <a:pos x="118" y="419"/>
                    </a:cxn>
                    <a:cxn ang="0">
                      <a:pos x="118" y="377"/>
                    </a:cxn>
                    <a:cxn ang="0">
                      <a:pos x="39" y="335"/>
                    </a:cxn>
                    <a:cxn ang="0">
                      <a:pos x="20" y="314"/>
                    </a:cxn>
                  </a:cxnLst>
                  <a:rect l="0" t="0" r="r" b="b"/>
                  <a:pathLst>
                    <a:path w="178" h="420">
                      <a:moveTo>
                        <a:pt x="20" y="314"/>
                      </a:moveTo>
                      <a:lnTo>
                        <a:pt x="20" y="251"/>
                      </a:lnTo>
                      <a:lnTo>
                        <a:pt x="0" y="210"/>
                      </a:lnTo>
                      <a:lnTo>
                        <a:pt x="39" y="84"/>
                      </a:lnTo>
                      <a:lnTo>
                        <a:pt x="59" y="0"/>
                      </a:lnTo>
                      <a:lnTo>
                        <a:pt x="79" y="84"/>
                      </a:lnTo>
                      <a:lnTo>
                        <a:pt x="59" y="126"/>
                      </a:lnTo>
                      <a:lnTo>
                        <a:pt x="98" y="147"/>
                      </a:lnTo>
                      <a:lnTo>
                        <a:pt x="157" y="105"/>
                      </a:lnTo>
                      <a:lnTo>
                        <a:pt x="177" y="42"/>
                      </a:lnTo>
                      <a:lnTo>
                        <a:pt x="157" y="126"/>
                      </a:lnTo>
                      <a:lnTo>
                        <a:pt x="138" y="168"/>
                      </a:lnTo>
                      <a:lnTo>
                        <a:pt x="98" y="210"/>
                      </a:lnTo>
                      <a:lnTo>
                        <a:pt x="177" y="210"/>
                      </a:lnTo>
                      <a:lnTo>
                        <a:pt x="157" y="230"/>
                      </a:lnTo>
                      <a:lnTo>
                        <a:pt x="118" y="251"/>
                      </a:lnTo>
                      <a:lnTo>
                        <a:pt x="118" y="293"/>
                      </a:lnTo>
                      <a:lnTo>
                        <a:pt x="118" y="356"/>
                      </a:lnTo>
                      <a:lnTo>
                        <a:pt x="177" y="377"/>
                      </a:lnTo>
                      <a:lnTo>
                        <a:pt x="118" y="419"/>
                      </a:lnTo>
                      <a:lnTo>
                        <a:pt x="118" y="377"/>
                      </a:lnTo>
                      <a:lnTo>
                        <a:pt x="39" y="335"/>
                      </a:lnTo>
                      <a:lnTo>
                        <a:pt x="20" y="314"/>
                      </a:lnTo>
                    </a:path>
                  </a:pathLst>
                </a:custGeom>
                <a:solidFill>
                  <a:srgbClr val="CECECE"/>
                </a:solidFill>
                <a:ln w="3175" cap="rnd" cmpd="sng">
                  <a:noFill/>
                  <a:prstDash val="solid"/>
                  <a:round/>
                  <a:headEnd type="none" w="med" len="med"/>
                  <a:tailEnd type="none" w="med" len="med"/>
                </a:ln>
                <a:effectLst/>
              </p:spPr>
              <p:txBody>
                <a:bodyPr/>
                <a:lstStyle/>
                <a:p>
                  <a:endParaRPr lang="ru-RU"/>
                </a:p>
              </p:txBody>
            </p:sp>
          </p:grpSp>
          <p:grpSp>
            <p:nvGrpSpPr>
              <p:cNvPr id="1129" name="Group 309"/>
              <p:cNvGrpSpPr>
                <a:grpSpLocks/>
              </p:cNvGrpSpPr>
              <p:nvPr/>
            </p:nvGrpSpPr>
            <p:grpSpPr bwMode="auto">
              <a:xfrm>
                <a:off x="674" y="369"/>
                <a:ext cx="323" cy="388"/>
                <a:chOff x="674" y="369"/>
                <a:chExt cx="323" cy="388"/>
              </a:xfrm>
            </p:grpSpPr>
            <p:grpSp>
              <p:nvGrpSpPr>
                <p:cNvPr id="1130" name="Group 310"/>
                <p:cNvGrpSpPr>
                  <a:grpSpLocks/>
                </p:cNvGrpSpPr>
                <p:nvPr/>
              </p:nvGrpSpPr>
              <p:grpSpPr bwMode="auto">
                <a:xfrm>
                  <a:off x="674" y="369"/>
                  <a:ext cx="323" cy="388"/>
                  <a:chOff x="674" y="369"/>
                  <a:chExt cx="323" cy="388"/>
                </a:xfrm>
              </p:grpSpPr>
              <p:sp>
                <p:nvSpPr>
                  <p:cNvPr id="1134" name="Freeform 311"/>
                  <p:cNvSpPr>
                    <a:spLocks/>
                  </p:cNvSpPr>
                  <p:nvPr/>
                </p:nvSpPr>
                <p:spPr bwMode="auto">
                  <a:xfrm>
                    <a:off x="674" y="386"/>
                    <a:ext cx="323" cy="371"/>
                  </a:xfrm>
                  <a:custGeom>
                    <a:avLst/>
                    <a:gdLst/>
                    <a:ahLst/>
                    <a:cxnLst>
                      <a:cxn ang="0">
                        <a:pos x="496" y="133"/>
                      </a:cxn>
                      <a:cxn ang="0">
                        <a:pos x="573" y="91"/>
                      </a:cxn>
                      <a:cxn ang="0">
                        <a:pos x="750" y="224"/>
                      </a:cxn>
                      <a:cxn ang="0">
                        <a:pos x="772" y="290"/>
                      </a:cxn>
                      <a:cxn ang="0">
                        <a:pos x="750" y="423"/>
                      </a:cxn>
                      <a:cxn ang="0">
                        <a:pos x="728" y="511"/>
                      </a:cxn>
                      <a:cxn ang="0">
                        <a:pos x="684" y="622"/>
                      </a:cxn>
                      <a:cxn ang="0">
                        <a:pos x="662" y="732"/>
                      </a:cxn>
                      <a:cxn ang="0">
                        <a:pos x="684" y="776"/>
                      </a:cxn>
                      <a:cxn ang="0">
                        <a:pos x="684" y="843"/>
                      </a:cxn>
                      <a:cxn ang="0">
                        <a:pos x="640" y="887"/>
                      </a:cxn>
                      <a:cxn ang="0">
                        <a:pos x="596" y="887"/>
                      </a:cxn>
                      <a:cxn ang="0">
                        <a:pos x="507" y="865"/>
                      </a:cxn>
                      <a:cxn ang="0">
                        <a:pos x="243" y="843"/>
                      </a:cxn>
                      <a:cxn ang="0">
                        <a:pos x="132" y="843"/>
                      </a:cxn>
                      <a:cxn ang="0">
                        <a:pos x="88" y="843"/>
                      </a:cxn>
                      <a:cxn ang="0">
                        <a:pos x="44" y="799"/>
                      </a:cxn>
                      <a:cxn ang="0">
                        <a:pos x="44" y="732"/>
                      </a:cxn>
                      <a:cxn ang="0">
                        <a:pos x="0" y="644"/>
                      </a:cxn>
                      <a:cxn ang="0">
                        <a:pos x="22" y="91"/>
                      </a:cxn>
                      <a:cxn ang="0">
                        <a:pos x="88" y="69"/>
                      </a:cxn>
                      <a:cxn ang="0">
                        <a:pos x="88" y="47"/>
                      </a:cxn>
                      <a:cxn ang="0">
                        <a:pos x="132" y="47"/>
                      </a:cxn>
                      <a:cxn ang="0">
                        <a:pos x="301" y="0"/>
                      </a:cxn>
                      <a:cxn ang="0">
                        <a:pos x="380" y="88"/>
                      </a:cxn>
                      <a:cxn ang="0">
                        <a:pos x="430" y="119"/>
                      </a:cxn>
                      <a:cxn ang="0">
                        <a:pos x="496" y="133"/>
                      </a:cxn>
                    </a:cxnLst>
                    <a:rect l="0" t="0" r="r" b="b"/>
                    <a:pathLst>
                      <a:path w="773" h="888">
                        <a:moveTo>
                          <a:pt x="496" y="133"/>
                        </a:moveTo>
                        <a:lnTo>
                          <a:pt x="573" y="91"/>
                        </a:lnTo>
                        <a:lnTo>
                          <a:pt x="750" y="224"/>
                        </a:lnTo>
                        <a:lnTo>
                          <a:pt x="772" y="290"/>
                        </a:lnTo>
                        <a:lnTo>
                          <a:pt x="750" y="423"/>
                        </a:lnTo>
                        <a:lnTo>
                          <a:pt x="728" y="511"/>
                        </a:lnTo>
                        <a:lnTo>
                          <a:pt x="684" y="622"/>
                        </a:lnTo>
                        <a:lnTo>
                          <a:pt x="662" y="732"/>
                        </a:lnTo>
                        <a:lnTo>
                          <a:pt x="684" y="776"/>
                        </a:lnTo>
                        <a:lnTo>
                          <a:pt x="684" y="843"/>
                        </a:lnTo>
                        <a:lnTo>
                          <a:pt x="640" y="887"/>
                        </a:lnTo>
                        <a:lnTo>
                          <a:pt x="596" y="887"/>
                        </a:lnTo>
                        <a:lnTo>
                          <a:pt x="507" y="865"/>
                        </a:lnTo>
                        <a:lnTo>
                          <a:pt x="243" y="843"/>
                        </a:lnTo>
                        <a:lnTo>
                          <a:pt x="132" y="843"/>
                        </a:lnTo>
                        <a:lnTo>
                          <a:pt x="88" y="843"/>
                        </a:lnTo>
                        <a:lnTo>
                          <a:pt x="44" y="799"/>
                        </a:lnTo>
                        <a:lnTo>
                          <a:pt x="44" y="732"/>
                        </a:lnTo>
                        <a:lnTo>
                          <a:pt x="0" y="644"/>
                        </a:lnTo>
                        <a:lnTo>
                          <a:pt x="22" y="91"/>
                        </a:lnTo>
                        <a:lnTo>
                          <a:pt x="88" y="69"/>
                        </a:lnTo>
                        <a:lnTo>
                          <a:pt x="88" y="47"/>
                        </a:lnTo>
                        <a:lnTo>
                          <a:pt x="132" y="47"/>
                        </a:lnTo>
                        <a:lnTo>
                          <a:pt x="301" y="0"/>
                        </a:lnTo>
                        <a:lnTo>
                          <a:pt x="380" y="88"/>
                        </a:lnTo>
                        <a:lnTo>
                          <a:pt x="430" y="119"/>
                        </a:lnTo>
                        <a:lnTo>
                          <a:pt x="496" y="133"/>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135" name="Freeform 312"/>
                  <p:cNvSpPr>
                    <a:spLocks/>
                  </p:cNvSpPr>
                  <p:nvPr/>
                </p:nvSpPr>
                <p:spPr bwMode="auto">
                  <a:xfrm>
                    <a:off x="876" y="452"/>
                    <a:ext cx="38" cy="296"/>
                  </a:xfrm>
                  <a:custGeom>
                    <a:avLst/>
                    <a:gdLst/>
                    <a:ahLst/>
                    <a:cxnLst>
                      <a:cxn ang="0">
                        <a:pos x="0" y="0"/>
                      </a:cxn>
                      <a:cxn ang="0">
                        <a:pos x="0" y="66"/>
                      </a:cxn>
                      <a:cxn ang="0">
                        <a:pos x="22" y="133"/>
                      </a:cxn>
                      <a:cxn ang="0">
                        <a:pos x="45" y="221"/>
                      </a:cxn>
                      <a:cxn ang="0">
                        <a:pos x="22" y="287"/>
                      </a:cxn>
                      <a:cxn ang="0">
                        <a:pos x="22" y="376"/>
                      </a:cxn>
                      <a:cxn ang="0">
                        <a:pos x="45" y="442"/>
                      </a:cxn>
                      <a:cxn ang="0">
                        <a:pos x="45" y="508"/>
                      </a:cxn>
                      <a:cxn ang="0">
                        <a:pos x="45" y="574"/>
                      </a:cxn>
                      <a:cxn ang="0">
                        <a:pos x="89" y="641"/>
                      </a:cxn>
                      <a:cxn ang="0">
                        <a:pos x="89" y="685"/>
                      </a:cxn>
                      <a:cxn ang="0">
                        <a:pos x="45" y="707"/>
                      </a:cxn>
                    </a:cxnLst>
                    <a:rect l="0" t="0" r="r" b="b"/>
                    <a:pathLst>
                      <a:path w="90" h="708">
                        <a:moveTo>
                          <a:pt x="0" y="0"/>
                        </a:moveTo>
                        <a:lnTo>
                          <a:pt x="0" y="66"/>
                        </a:lnTo>
                        <a:lnTo>
                          <a:pt x="22" y="133"/>
                        </a:lnTo>
                        <a:lnTo>
                          <a:pt x="45" y="221"/>
                        </a:lnTo>
                        <a:lnTo>
                          <a:pt x="22" y="287"/>
                        </a:lnTo>
                        <a:lnTo>
                          <a:pt x="22" y="376"/>
                        </a:lnTo>
                        <a:lnTo>
                          <a:pt x="45" y="442"/>
                        </a:lnTo>
                        <a:lnTo>
                          <a:pt x="45" y="508"/>
                        </a:lnTo>
                        <a:lnTo>
                          <a:pt x="45" y="574"/>
                        </a:lnTo>
                        <a:lnTo>
                          <a:pt x="89" y="641"/>
                        </a:lnTo>
                        <a:lnTo>
                          <a:pt x="89"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36" name="Freeform 313"/>
                  <p:cNvSpPr>
                    <a:spLocks/>
                  </p:cNvSpPr>
                  <p:nvPr/>
                </p:nvSpPr>
                <p:spPr bwMode="auto">
                  <a:xfrm>
                    <a:off x="867" y="452"/>
                    <a:ext cx="28" cy="296"/>
                  </a:xfrm>
                  <a:custGeom>
                    <a:avLst/>
                    <a:gdLst/>
                    <a:ahLst/>
                    <a:cxnLst>
                      <a:cxn ang="0">
                        <a:pos x="0" y="0"/>
                      </a:cxn>
                      <a:cxn ang="0">
                        <a:pos x="0" y="66"/>
                      </a:cxn>
                      <a:cxn ang="0">
                        <a:pos x="0" y="133"/>
                      </a:cxn>
                      <a:cxn ang="0">
                        <a:pos x="22" y="221"/>
                      </a:cxn>
                      <a:cxn ang="0">
                        <a:pos x="22" y="287"/>
                      </a:cxn>
                      <a:cxn ang="0">
                        <a:pos x="22" y="376"/>
                      </a:cxn>
                      <a:cxn ang="0">
                        <a:pos x="22" y="442"/>
                      </a:cxn>
                      <a:cxn ang="0">
                        <a:pos x="45" y="508"/>
                      </a:cxn>
                      <a:cxn ang="0">
                        <a:pos x="45" y="574"/>
                      </a:cxn>
                      <a:cxn ang="0">
                        <a:pos x="67" y="641"/>
                      </a:cxn>
                      <a:cxn ang="0">
                        <a:pos x="67" y="685"/>
                      </a:cxn>
                      <a:cxn ang="0">
                        <a:pos x="45" y="707"/>
                      </a:cxn>
                    </a:cxnLst>
                    <a:rect l="0" t="0" r="r" b="b"/>
                    <a:pathLst>
                      <a:path w="68" h="708">
                        <a:moveTo>
                          <a:pt x="0" y="0"/>
                        </a:moveTo>
                        <a:lnTo>
                          <a:pt x="0" y="66"/>
                        </a:lnTo>
                        <a:lnTo>
                          <a:pt x="0" y="133"/>
                        </a:lnTo>
                        <a:lnTo>
                          <a:pt x="22" y="221"/>
                        </a:lnTo>
                        <a:lnTo>
                          <a:pt x="22" y="287"/>
                        </a:lnTo>
                        <a:lnTo>
                          <a:pt x="22" y="376"/>
                        </a:lnTo>
                        <a:lnTo>
                          <a:pt x="22" y="442"/>
                        </a:lnTo>
                        <a:lnTo>
                          <a:pt x="45" y="508"/>
                        </a:lnTo>
                        <a:lnTo>
                          <a:pt x="45" y="574"/>
                        </a:lnTo>
                        <a:lnTo>
                          <a:pt x="67" y="641"/>
                        </a:lnTo>
                        <a:lnTo>
                          <a:pt x="67"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37" name="Freeform 314"/>
                  <p:cNvSpPr>
                    <a:spLocks/>
                  </p:cNvSpPr>
                  <p:nvPr/>
                </p:nvSpPr>
                <p:spPr bwMode="auto">
                  <a:xfrm>
                    <a:off x="794" y="369"/>
                    <a:ext cx="120" cy="83"/>
                  </a:xfrm>
                  <a:custGeom>
                    <a:avLst/>
                    <a:gdLst/>
                    <a:ahLst/>
                    <a:cxnLst>
                      <a:cxn ang="0">
                        <a:pos x="22" y="0"/>
                      </a:cxn>
                      <a:cxn ang="0">
                        <a:pos x="22" y="0"/>
                      </a:cxn>
                      <a:cxn ang="0">
                        <a:pos x="22" y="22"/>
                      </a:cxn>
                      <a:cxn ang="0">
                        <a:pos x="88" y="110"/>
                      </a:cxn>
                      <a:cxn ang="0">
                        <a:pos x="177" y="154"/>
                      </a:cxn>
                      <a:cxn ang="0">
                        <a:pos x="221" y="154"/>
                      </a:cxn>
                      <a:cxn ang="0">
                        <a:pos x="243" y="132"/>
                      </a:cxn>
                      <a:cxn ang="0">
                        <a:pos x="265" y="110"/>
                      </a:cxn>
                      <a:cxn ang="0">
                        <a:pos x="287" y="132"/>
                      </a:cxn>
                      <a:cxn ang="0">
                        <a:pos x="243" y="176"/>
                      </a:cxn>
                      <a:cxn ang="0">
                        <a:pos x="199" y="198"/>
                      </a:cxn>
                      <a:cxn ang="0">
                        <a:pos x="132" y="176"/>
                      </a:cxn>
                      <a:cxn ang="0">
                        <a:pos x="88" y="132"/>
                      </a:cxn>
                      <a:cxn ang="0">
                        <a:pos x="22" y="66"/>
                      </a:cxn>
                      <a:cxn ang="0">
                        <a:pos x="0" y="44"/>
                      </a:cxn>
                      <a:cxn ang="0">
                        <a:pos x="0" y="0"/>
                      </a:cxn>
                      <a:cxn ang="0">
                        <a:pos x="22" y="0"/>
                      </a:cxn>
                    </a:cxnLst>
                    <a:rect l="0" t="0" r="r" b="b"/>
                    <a:pathLst>
                      <a:path w="288" h="199">
                        <a:moveTo>
                          <a:pt x="22" y="0"/>
                        </a:moveTo>
                        <a:lnTo>
                          <a:pt x="22" y="0"/>
                        </a:lnTo>
                        <a:lnTo>
                          <a:pt x="22" y="22"/>
                        </a:lnTo>
                        <a:lnTo>
                          <a:pt x="88" y="110"/>
                        </a:lnTo>
                        <a:lnTo>
                          <a:pt x="177" y="154"/>
                        </a:lnTo>
                        <a:lnTo>
                          <a:pt x="221" y="154"/>
                        </a:lnTo>
                        <a:lnTo>
                          <a:pt x="243" y="132"/>
                        </a:lnTo>
                        <a:lnTo>
                          <a:pt x="265" y="110"/>
                        </a:lnTo>
                        <a:lnTo>
                          <a:pt x="287" y="132"/>
                        </a:lnTo>
                        <a:lnTo>
                          <a:pt x="243" y="176"/>
                        </a:lnTo>
                        <a:lnTo>
                          <a:pt x="199" y="198"/>
                        </a:lnTo>
                        <a:lnTo>
                          <a:pt x="132" y="176"/>
                        </a:lnTo>
                        <a:lnTo>
                          <a:pt x="88" y="132"/>
                        </a:lnTo>
                        <a:lnTo>
                          <a:pt x="22" y="66"/>
                        </a:lnTo>
                        <a:lnTo>
                          <a:pt x="0" y="44"/>
                        </a:lnTo>
                        <a:lnTo>
                          <a:pt x="0" y="0"/>
                        </a:lnTo>
                        <a:lnTo>
                          <a:pt x="22" y="0"/>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sp>
              <p:nvSpPr>
                <p:cNvPr id="1131" name="Freeform 315"/>
                <p:cNvSpPr>
                  <a:spLocks/>
                </p:cNvSpPr>
                <p:nvPr/>
              </p:nvSpPr>
              <p:spPr bwMode="auto">
                <a:xfrm>
                  <a:off x="684" y="470"/>
                  <a:ext cx="79" cy="250"/>
                </a:xfrm>
                <a:custGeom>
                  <a:avLst/>
                  <a:gdLst/>
                  <a:ahLst/>
                  <a:cxnLst>
                    <a:cxn ang="0">
                      <a:pos x="188" y="85"/>
                    </a:cxn>
                    <a:cxn ang="0">
                      <a:pos x="168" y="213"/>
                    </a:cxn>
                    <a:cxn ang="0">
                      <a:pos x="148" y="277"/>
                    </a:cxn>
                    <a:cxn ang="0">
                      <a:pos x="168" y="319"/>
                    </a:cxn>
                    <a:cxn ang="0">
                      <a:pos x="148" y="383"/>
                    </a:cxn>
                    <a:cxn ang="0">
                      <a:pos x="109" y="383"/>
                    </a:cxn>
                    <a:cxn ang="0">
                      <a:pos x="109" y="426"/>
                    </a:cxn>
                    <a:cxn ang="0">
                      <a:pos x="148" y="447"/>
                    </a:cxn>
                    <a:cxn ang="0">
                      <a:pos x="148" y="532"/>
                    </a:cxn>
                    <a:cxn ang="0">
                      <a:pos x="168" y="596"/>
                    </a:cxn>
                    <a:cxn ang="0">
                      <a:pos x="109" y="575"/>
                    </a:cxn>
                    <a:cxn ang="0">
                      <a:pos x="69" y="596"/>
                    </a:cxn>
                    <a:cxn ang="0">
                      <a:pos x="49" y="553"/>
                    </a:cxn>
                    <a:cxn ang="0">
                      <a:pos x="30" y="490"/>
                    </a:cxn>
                    <a:cxn ang="0">
                      <a:pos x="0" y="439"/>
                    </a:cxn>
                    <a:cxn ang="0">
                      <a:pos x="0" y="349"/>
                    </a:cxn>
                    <a:cxn ang="0">
                      <a:pos x="64" y="266"/>
                    </a:cxn>
                    <a:cxn ang="0">
                      <a:pos x="84" y="176"/>
                    </a:cxn>
                    <a:cxn ang="0">
                      <a:pos x="148" y="0"/>
                    </a:cxn>
                    <a:cxn ang="0">
                      <a:pos x="188" y="85"/>
                    </a:cxn>
                  </a:cxnLst>
                  <a:rect l="0" t="0" r="r" b="b"/>
                  <a:pathLst>
                    <a:path w="189" h="597">
                      <a:moveTo>
                        <a:pt x="188" y="85"/>
                      </a:moveTo>
                      <a:lnTo>
                        <a:pt x="168" y="213"/>
                      </a:lnTo>
                      <a:lnTo>
                        <a:pt x="148" y="277"/>
                      </a:lnTo>
                      <a:lnTo>
                        <a:pt x="168" y="319"/>
                      </a:lnTo>
                      <a:lnTo>
                        <a:pt x="148" y="383"/>
                      </a:lnTo>
                      <a:lnTo>
                        <a:pt x="109" y="383"/>
                      </a:lnTo>
                      <a:lnTo>
                        <a:pt x="109" y="426"/>
                      </a:lnTo>
                      <a:lnTo>
                        <a:pt x="148" y="447"/>
                      </a:lnTo>
                      <a:lnTo>
                        <a:pt x="148" y="532"/>
                      </a:lnTo>
                      <a:lnTo>
                        <a:pt x="168" y="596"/>
                      </a:lnTo>
                      <a:lnTo>
                        <a:pt x="109" y="575"/>
                      </a:lnTo>
                      <a:lnTo>
                        <a:pt x="69" y="596"/>
                      </a:lnTo>
                      <a:lnTo>
                        <a:pt x="49" y="553"/>
                      </a:lnTo>
                      <a:lnTo>
                        <a:pt x="30" y="490"/>
                      </a:lnTo>
                      <a:lnTo>
                        <a:pt x="0" y="439"/>
                      </a:lnTo>
                      <a:lnTo>
                        <a:pt x="0" y="349"/>
                      </a:lnTo>
                      <a:lnTo>
                        <a:pt x="64" y="266"/>
                      </a:lnTo>
                      <a:lnTo>
                        <a:pt x="84" y="176"/>
                      </a:lnTo>
                      <a:lnTo>
                        <a:pt x="148" y="0"/>
                      </a:lnTo>
                      <a:lnTo>
                        <a:pt x="188" y="85"/>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132" name="Freeform 316"/>
                <p:cNvSpPr>
                  <a:spLocks/>
                </p:cNvSpPr>
                <p:nvPr/>
              </p:nvSpPr>
              <p:spPr bwMode="auto">
                <a:xfrm>
                  <a:off x="775" y="729"/>
                  <a:ext cx="148" cy="10"/>
                </a:xfrm>
                <a:custGeom>
                  <a:avLst/>
                  <a:gdLst/>
                  <a:ahLst/>
                  <a:cxnLst>
                    <a:cxn ang="0">
                      <a:pos x="332" y="22"/>
                    </a:cxn>
                    <a:cxn ang="0">
                      <a:pos x="353" y="11"/>
                    </a:cxn>
                    <a:cxn ang="0">
                      <a:pos x="270" y="0"/>
                    </a:cxn>
                    <a:cxn ang="0">
                      <a:pos x="125" y="0"/>
                    </a:cxn>
                    <a:cxn ang="0">
                      <a:pos x="0" y="11"/>
                    </a:cxn>
                    <a:cxn ang="0">
                      <a:pos x="228" y="11"/>
                    </a:cxn>
                    <a:cxn ang="0">
                      <a:pos x="332" y="22"/>
                    </a:cxn>
                  </a:cxnLst>
                  <a:rect l="0" t="0" r="r" b="b"/>
                  <a:pathLst>
                    <a:path w="354" h="23">
                      <a:moveTo>
                        <a:pt x="332" y="22"/>
                      </a:moveTo>
                      <a:lnTo>
                        <a:pt x="353" y="11"/>
                      </a:lnTo>
                      <a:lnTo>
                        <a:pt x="270" y="0"/>
                      </a:lnTo>
                      <a:lnTo>
                        <a:pt x="125" y="0"/>
                      </a:lnTo>
                      <a:lnTo>
                        <a:pt x="0" y="11"/>
                      </a:lnTo>
                      <a:lnTo>
                        <a:pt x="228" y="11"/>
                      </a:lnTo>
                      <a:lnTo>
                        <a:pt x="332" y="22"/>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133" name="Freeform 317"/>
                <p:cNvSpPr>
                  <a:spLocks/>
                </p:cNvSpPr>
                <p:nvPr/>
              </p:nvSpPr>
              <p:spPr bwMode="auto">
                <a:xfrm>
                  <a:off x="692" y="683"/>
                  <a:ext cx="47" cy="47"/>
                </a:xfrm>
                <a:custGeom>
                  <a:avLst/>
                  <a:gdLst/>
                  <a:ahLst/>
                  <a:cxnLst>
                    <a:cxn ang="0">
                      <a:pos x="37" y="110"/>
                    </a:cxn>
                    <a:cxn ang="0">
                      <a:pos x="18" y="73"/>
                    </a:cxn>
                    <a:cxn ang="0">
                      <a:pos x="18" y="18"/>
                    </a:cxn>
                    <a:cxn ang="0">
                      <a:pos x="0" y="0"/>
                    </a:cxn>
                    <a:cxn ang="0">
                      <a:pos x="55" y="37"/>
                    </a:cxn>
                    <a:cxn ang="0">
                      <a:pos x="55" y="55"/>
                    </a:cxn>
                    <a:cxn ang="0">
                      <a:pos x="92" y="73"/>
                    </a:cxn>
                    <a:cxn ang="0">
                      <a:pos x="110" y="92"/>
                    </a:cxn>
                    <a:cxn ang="0">
                      <a:pos x="55" y="92"/>
                    </a:cxn>
                    <a:cxn ang="0">
                      <a:pos x="37" y="110"/>
                    </a:cxn>
                  </a:cxnLst>
                  <a:rect l="0" t="0" r="r" b="b"/>
                  <a:pathLst>
                    <a:path w="111" h="111">
                      <a:moveTo>
                        <a:pt x="37" y="110"/>
                      </a:moveTo>
                      <a:lnTo>
                        <a:pt x="18" y="73"/>
                      </a:lnTo>
                      <a:lnTo>
                        <a:pt x="18" y="18"/>
                      </a:lnTo>
                      <a:lnTo>
                        <a:pt x="0" y="0"/>
                      </a:lnTo>
                      <a:lnTo>
                        <a:pt x="55" y="37"/>
                      </a:lnTo>
                      <a:lnTo>
                        <a:pt x="55" y="55"/>
                      </a:lnTo>
                      <a:lnTo>
                        <a:pt x="92" y="73"/>
                      </a:lnTo>
                      <a:lnTo>
                        <a:pt x="110" y="92"/>
                      </a:lnTo>
                      <a:lnTo>
                        <a:pt x="55" y="92"/>
                      </a:lnTo>
                      <a:lnTo>
                        <a:pt x="37" y="110"/>
                      </a:lnTo>
                    </a:path>
                  </a:pathLst>
                </a:custGeom>
                <a:solidFill>
                  <a:srgbClr val="919191"/>
                </a:solidFill>
                <a:ln w="3175" cap="rnd" cmpd="sng">
                  <a:noFill/>
                  <a:prstDash val="solid"/>
                  <a:round/>
                  <a:headEnd type="none" w="med" len="med"/>
                  <a:tailEnd type="none" w="med" len="med"/>
                </a:ln>
                <a:effectLst/>
              </p:spPr>
              <p:txBody>
                <a:bodyPr/>
                <a:lstStyle/>
                <a:p>
                  <a:endParaRPr lang="ru-RU"/>
                </a:p>
              </p:txBody>
            </p:sp>
          </p:grpSp>
        </p:grpSp>
        <p:grpSp>
          <p:nvGrpSpPr>
            <p:cNvPr id="1046" name="Group 318"/>
            <p:cNvGrpSpPr>
              <a:grpSpLocks/>
            </p:cNvGrpSpPr>
            <p:nvPr/>
          </p:nvGrpSpPr>
          <p:grpSpPr bwMode="auto">
            <a:xfrm>
              <a:off x="574" y="2659"/>
              <a:ext cx="863" cy="569"/>
              <a:chOff x="3280" y="2647"/>
              <a:chExt cx="863" cy="569"/>
            </a:xfrm>
          </p:grpSpPr>
          <p:grpSp>
            <p:nvGrpSpPr>
              <p:cNvPr id="1058" name="Group 319"/>
              <p:cNvGrpSpPr>
                <a:grpSpLocks/>
              </p:cNvGrpSpPr>
              <p:nvPr/>
            </p:nvGrpSpPr>
            <p:grpSpPr bwMode="auto">
              <a:xfrm>
                <a:off x="3280" y="2865"/>
                <a:ext cx="863" cy="351"/>
                <a:chOff x="3253" y="2867"/>
                <a:chExt cx="936" cy="351"/>
              </a:xfrm>
            </p:grpSpPr>
            <p:sp>
              <p:nvSpPr>
                <p:cNvPr id="1123" name="Freeform 320"/>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1124" name="Freeform 321"/>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1125" name="Freeform 322"/>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059" name="Group 323"/>
              <p:cNvGrpSpPr>
                <a:grpSpLocks/>
              </p:cNvGrpSpPr>
              <p:nvPr/>
            </p:nvGrpSpPr>
            <p:grpSpPr bwMode="auto">
              <a:xfrm>
                <a:off x="3338" y="2915"/>
                <a:ext cx="494" cy="217"/>
                <a:chOff x="1049" y="1977"/>
                <a:chExt cx="1136" cy="495"/>
              </a:xfrm>
            </p:grpSpPr>
            <p:grpSp>
              <p:nvGrpSpPr>
                <p:cNvPr id="1088" name="Group 324"/>
                <p:cNvGrpSpPr>
                  <a:grpSpLocks/>
                </p:cNvGrpSpPr>
                <p:nvPr/>
              </p:nvGrpSpPr>
              <p:grpSpPr bwMode="auto">
                <a:xfrm>
                  <a:off x="1477" y="1977"/>
                  <a:ext cx="708" cy="274"/>
                  <a:chOff x="1477" y="1977"/>
                  <a:chExt cx="708" cy="274"/>
                </a:xfrm>
              </p:grpSpPr>
              <p:grpSp>
                <p:nvGrpSpPr>
                  <p:cNvPr id="1099" name="Group 325"/>
                  <p:cNvGrpSpPr>
                    <a:grpSpLocks/>
                  </p:cNvGrpSpPr>
                  <p:nvPr/>
                </p:nvGrpSpPr>
                <p:grpSpPr bwMode="auto">
                  <a:xfrm>
                    <a:off x="1477" y="1977"/>
                    <a:ext cx="708" cy="274"/>
                    <a:chOff x="1477" y="1977"/>
                    <a:chExt cx="708" cy="274"/>
                  </a:xfrm>
                </p:grpSpPr>
                <p:sp>
                  <p:nvSpPr>
                    <p:cNvPr id="1120" name="Freeform 326"/>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121" name="Freeform 327"/>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122" name="Freeform 328"/>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100" name="Group 329"/>
                  <p:cNvGrpSpPr>
                    <a:grpSpLocks/>
                  </p:cNvGrpSpPr>
                  <p:nvPr/>
                </p:nvGrpSpPr>
                <p:grpSpPr bwMode="auto">
                  <a:xfrm>
                    <a:off x="1557" y="2046"/>
                    <a:ext cx="307" cy="109"/>
                    <a:chOff x="1557" y="2046"/>
                    <a:chExt cx="307" cy="109"/>
                  </a:xfrm>
                </p:grpSpPr>
                <p:sp>
                  <p:nvSpPr>
                    <p:cNvPr id="1111" name="Freeform 330"/>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1112" name="Group 331"/>
                    <p:cNvGrpSpPr>
                      <a:grpSpLocks/>
                    </p:cNvGrpSpPr>
                    <p:nvPr/>
                  </p:nvGrpSpPr>
                  <p:grpSpPr bwMode="auto">
                    <a:xfrm>
                      <a:off x="1614" y="2056"/>
                      <a:ext cx="220" cy="88"/>
                      <a:chOff x="1614" y="2056"/>
                      <a:chExt cx="220" cy="88"/>
                    </a:xfrm>
                  </p:grpSpPr>
                  <p:sp>
                    <p:nvSpPr>
                      <p:cNvPr id="1113" name="Line 332"/>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1114" name="Line 333"/>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1115" name="Line 334"/>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1116" name="Line 335"/>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1117" name="Line 336"/>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1118" name="Line 337"/>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1119" name="Line 338"/>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1101" name="Group 339"/>
                  <p:cNvGrpSpPr>
                    <a:grpSpLocks/>
                  </p:cNvGrpSpPr>
                  <p:nvPr/>
                </p:nvGrpSpPr>
                <p:grpSpPr bwMode="auto">
                  <a:xfrm>
                    <a:off x="1830" y="1991"/>
                    <a:ext cx="313" cy="105"/>
                    <a:chOff x="1830" y="1991"/>
                    <a:chExt cx="313" cy="105"/>
                  </a:xfrm>
                </p:grpSpPr>
                <p:sp>
                  <p:nvSpPr>
                    <p:cNvPr id="1102" name="Freeform 340"/>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103" name="Line 341"/>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1104" name="Line 342"/>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1105" name="Line 343"/>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1106" name="Line 344"/>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1107" name="Line 345"/>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1108" name="Line 346"/>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1109" name="Line 347"/>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1110" name="Line 348"/>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1089" name="Group 349"/>
                <p:cNvGrpSpPr>
                  <a:grpSpLocks/>
                </p:cNvGrpSpPr>
                <p:nvPr/>
              </p:nvGrpSpPr>
              <p:grpSpPr bwMode="auto">
                <a:xfrm>
                  <a:off x="1049" y="2118"/>
                  <a:ext cx="973" cy="354"/>
                  <a:chOff x="1049" y="2118"/>
                  <a:chExt cx="973" cy="354"/>
                </a:xfrm>
              </p:grpSpPr>
              <p:sp>
                <p:nvSpPr>
                  <p:cNvPr id="1090" name="Freeform 350"/>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91" name="Freeform 351"/>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1092" name="Group 352"/>
                  <p:cNvGrpSpPr>
                    <a:grpSpLocks/>
                  </p:cNvGrpSpPr>
                  <p:nvPr/>
                </p:nvGrpSpPr>
                <p:grpSpPr bwMode="auto">
                  <a:xfrm>
                    <a:off x="1190" y="2118"/>
                    <a:ext cx="266" cy="177"/>
                    <a:chOff x="1190" y="2118"/>
                    <a:chExt cx="266" cy="177"/>
                  </a:xfrm>
                </p:grpSpPr>
                <p:sp>
                  <p:nvSpPr>
                    <p:cNvPr id="1094" name="Freeform 353"/>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095" name="Freeform 354"/>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096" name="Freeform 355"/>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097" name="Freeform 356"/>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098" name="Freeform 357"/>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1093" name="Freeform 358"/>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1060" name="Group 359"/>
              <p:cNvGrpSpPr>
                <a:grpSpLocks/>
              </p:cNvGrpSpPr>
              <p:nvPr/>
            </p:nvGrpSpPr>
            <p:grpSpPr bwMode="auto">
              <a:xfrm>
                <a:off x="3726" y="2647"/>
                <a:ext cx="385" cy="445"/>
                <a:chOff x="1763" y="872"/>
                <a:chExt cx="884" cy="1025"/>
              </a:xfrm>
            </p:grpSpPr>
            <p:grpSp>
              <p:nvGrpSpPr>
                <p:cNvPr id="1061" name="Group 360"/>
                <p:cNvGrpSpPr>
                  <a:grpSpLocks/>
                </p:cNvGrpSpPr>
                <p:nvPr/>
              </p:nvGrpSpPr>
              <p:grpSpPr bwMode="auto">
                <a:xfrm>
                  <a:off x="1887" y="1609"/>
                  <a:ext cx="716" cy="288"/>
                  <a:chOff x="2067" y="2118"/>
                  <a:chExt cx="716" cy="288"/>
                </a:xfrm>
              </p:grpSpPr>
              <p:sp>
                <p:nvSpPr>
                  <p:cNvPr id="1085" name="Freeform 361"/>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086" name="Freeform 362"/>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087" name="Freeform 363"/>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1062" name="Freeform 364"/>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1063" name="Group 365"/>
                <p:cNvGrpSpPr>
                  <a:grpSpLocks/>
                </p:cNvGrpSpPr>
                <p:nvPr/>
              </p:nvGrpSpPr>
              <p:grpSpPr bwMode="auto">
                <a:xfrm>
                  <a:off x="1763" y="872"/>
                  <a:ext cx="795" cy="851"/>
                  <a:chOff x="1943" y="1381"/>
                  <a:chExt cx="795" cy="851"/>
                </a:xfrm>
              </p:grpSpPr>
              <p:sp>
                <p:nvSpPr>
                  <p:cNvPr id="1082" name="Freeform 366"/>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083" name="Freeform 367"/>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084" name="Freeform 368"/>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064" name="Group 369"/>
                <p:cNvGrpSpPr>
                  <a:grpSpLocks/>
                </p:cNvGrpSpPr>
                <p:nvPr/>
              </p:nvGrpSpPr>
              <p:grpSpPr bwMode="auto">
                <a:xfrm>
                  <a:off x="1983" y="1056"/>
                  <a:ext cx="664" cy="222"/>
                  <a:chOff x="2163" y="1565"/>
                  <a:chExt cx="664" cy="222"/>
                </a:xfrm>
              </p:grpSpPr>
              <p:sp>
                <p:nvSpPr>
                  <p:cNvPr id="1077" name="Freeform 370"/>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1078" name="Freeform 371"/>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79" name="Freeform 372"/>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80" name="Freeform 373"/>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81" name="Freeform 374"/>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1065" name="Group 375"/>
                <p:cNvGrpSpPr>
                  <a:grpSpLocks/>
                </p:cNvGrpSpPr>
                <p:nvPr/>
              </p:nvGrpSpPr>
              <p:grpSpPr bwMode="auto">
                <a:xfrm>
                  <a:off x="1983" y="1145"/>
                  <a:ext cx="178" cy="597"/>
                  <a:chOff x="2163" y="1654"/>
                  <a:chExt cx="178" cy="597"/>
                </a:xfrm>
              </p:grpSpPr>
              <p:sp>
                <p:nvSpPr>
                  <p:cNvPr id="1072" name="Freeform 376"/>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073" name="Freeform 377"/>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74" name="Freeform 378"/>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75" name="Freeform 379"/>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1076" name="Freeform 380"/>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1066" name="Freeform 381"/>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1067" name="Freeform 382"/>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1068" name="Freeform 383"/>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069" name="Freeform 384"/>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1070" name="Line 385"/>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1071" name="Line 386"/>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1047" name="Group 387"/>
            <p:cNvGrpSpPr>
              <a:grpSpLocks/>
            </p:cNvGrpSpPr>
            <p:nvPr/>
          </p:nvGrpSpPr>
          <p:grpSpPr bwMode="auto">
            <a:xfrm>
              <a:off x="571" y="2575"/>
              <a:ext cx="277" cy="457"/>
              <a:chOff x="540" y="404"/>
              <a:chExt cx="277" cy="457"/>
            </a:xfrm>
          </p:grpSpPr>
          <p:sp>
            <p:nvSpPr>
              <p:cNvPr id="1048" name="Freeform 388"/>
              <p:cNvSpPr>
                <a:spLocks/>
              </p:cNvSpPr>
              <p:nvPr/>
            </p:nvSpPr>
            <p:spPr bwMode="auto">
              <a:xfrm>
                <a:off x="791" y="773"/>
                <a:ext cx="19" cy="19"/>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049" name="Freeform 389"/>
              <p:cNvSpPr>
                <a:spLocks/>
              </p:cNvSpPr>
              <p:nvPr/>
            </p:nvSpPr>
            <p:spPr bwMode="auto">
              <a:xfrm>
                <a:off x="597" y="690"/>
                <a:ext cx="220" cy="171"/>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050" name="Freeform 390"/>
              <p:cNvSpPr>
                <a:spLocks/>
              </p:cNvSpPr>
              <p:nvPr/>
            </p:nvSpPr>
            <p:spPr bwMode="auto">
              <a:xfrm>
                <a:off x="745" y="792"/>
                <a:ext cx="9" cy="18"/>
              </a:xfrm>
              <a:custGeom>
                <a:avLst/>
                <a:gdLst/>
                <a:ahLst/>
                <a:cxnLst>
                  <a:cxn ang="0">
                    <a:pos x="22" y="44"/>
                  </a:cxn>
                  <a:cxn ang="0">
                    <a:pos x="0" y="0"/>
                  </a:cxn>
                </a:cxnLst>
                <a:rect l="0" t="0" r="r" b="b"/>
                <a:pathLst>
                  <a:path w="23" h="45">
                    <a:moveTo>
                      <a:pt x="22" y="44"/>
                    </a:move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051" name="Line 391"/>
              <p:cNvSpPr>
                <a:spLocks noChangeShapeType="1"/>
              </p:cNvSpPr>
              <p:nvPr/>
            </p:nvSpPr>
            <p:spPr bwMode="auto">
              <a:xfrm flipH="1" flipV="1">
                <a:off x="762" y="787"/>
                <a:ext cx="12" cy="23"/>
              </a:xfrm>
              <a:prstGeom prst="line">
                <a:avLst/>
              </a:prstGeom>
              <a:noFill/>
              <a:ln w="3175">
                <a:solidFill>
                  <a:srgbClr val="000000"/>
                </a:solidFill>
                <a:round/>
                <a:headEnd/>
                <a:tailEnd/>
              </a:ln>
              <a:effectLst/>
            </p:spPr>
            <p:txBody>
              <a:bodyPr wrap="none" anchor="ctr"/>
              <a:lstStyle/>
              <a:p>
                <a:endParaRPr lang="ru-RU"/>
              </a:p>
            </p:txBody>
          </p:sp>
          <p:sp>
            <p:nvSpPr>
              <p:cNvPr id="1052" name="Line 392"/>
              <p:cNvSpPr>
                <a:spLocks noChangeShapeType="1"/>
              </p:cNvSpPr>
              <p:nvPr/>
            </p:nvSpPr>
            <p:spPr bwMode="auto">
              <a:xfrm flipH="1" flipV="1">
                <a:off x="779" y="790"/>
                <a:ext cx="13" cy="23"/>
              </a:xfrm>
              <a:prstGeom prst="line">
                <a:avLst/>
              </a:prstGeom>
              <a:noFill/>
              <a:ln w="3175">
                <a:solidFill>
                  <a:srgbClr val="000000"/>
                </a:solidFill>
                <a:round/>
                <a:headEnd/>
                <a:tailEnd/>
              </a:ln>
              <a:effectLst/>
            </p:spPr>
            <p:txBody>
              <a:bodyPr wrap="none" anchor="ctr"/>
              <a:lstStyle/>
              <a:p>
                <a:endParaRPr lang="ru-RU"/>
              </a:p>
            </p:txBody>
          </p:sp>
          <p:sp>
            <p:nvSpPr>
              <p:cNvPr id="1053" name="Freeform 393"/>
              <p:cNvSpPr>
                <a:spLocks/>
              </p:cNvSpPr>
              <p:nvPr/>
            </p:nvSpPr>
            <p:spPr bwMode="auto">
              <a:xfrm>
                <a:off x="540" y="404"/>
                <a:ext cx="196" cy="360"/>
              </a:xfrm>
              <a:custGeom>
                <a:avLst/>
                <a:gdLst/>
                <a:ahLst/>
                <a:cxnLst>
                  <a:cxn ang="0">
                    <a:pos x="468" y="0"/>
                  </a:cxn>
                  <a:cxn ang="0">
                    <a:pos x="408" y="0"/>
                  </a:cxn>
                  <a:cxn ang="0">
                    <a:pos x="392" y="24"/>
                  </a:cxn>
                  <a:cxn ang="0">
                    <a:pos x="356" y="20"/>
                  </a:cxn>
                  <a:cxn ang="0">
                    <a:pos x="332" y="68"/>
                  </a:cxn>
                  <a:cxn ang="0">
                    <a:pos x="232" y="112"/>
                  </a:cxn>
                  <a:cxn ang="0">
                    <a:pos x="196" y="164"/>
                  </a:cxn>
                  <a:cxn ang="0">
                    <a:pos x="188" y="240"/>
                  </a:cxn>
                  <a:cxn ang="0">
                    <a:pos x="96" y="396"/>
                  </a:cxn>
                  <a:cxn ang="0">
                    <a:pos x="16" y="520"/>
                  </a:cxn>
                  <a:cxn ang="0">
                    <a:pos x="4" y="532"/>
                  </a:cxn>
                  <a:cxn ang="0">
                    <a:pos x="0" y="664"/>
                  </a:cxn>
                  <a:cxn ang="0">
                    <a:pos x="68" y="708"/>
                  </a:cxn>
                  <a:cxn ang="0">
                    <a:pos x="112" y="756"/>
                  </a:cxn>
                  <a:cxn ang="0">
                    <a:pos x="124" y="792"/>
                  </a:cxn>
                  <a:cxn ang="0">
                    <a:pos x="300" y="860"/>
                  </a:cxn>
                  <a:cxn ang="0">
                    <a:pos x="336" y="860"/>
                  </a:cxn>
                  <a:cxn ang="0">
                    <a:pos x="396" y="736"/>
                  </a:cxn>
                  <a:cxn ang="0">
                    <a:pos x="380" y="708"/>
                  </a:cxn>
                  <a:cxn ang="0">
                    <a:pos x="304" y="664"/>
                  </a:cxn>
                  <a:cxn ang="0">
                    <a:pos x="312" y="616"/>
                  </a:cxn>
                  <a:cxn ang="0">
                    <a:pos x="232" y="572"/>
                  </a:cxn>
                  <a:cxn ang="0">
                    <a:pos x="284" y="556"/>
                  </a:cxn>
                  <a:cxn ang="0">
                    <a:pos x="392" y="428"/>
                  </a:cxn>
                  <a:cxn ang="0">
                    <a:pos x="424" y="312"/>
                  </a:cxn>
                  <a:cxn ang="0">
                    <a:pos x="448" y="288"/>
                  </a:cxn>
                </a:cxnLst>
                <a:rect l="0" t="0" r="r" b="b"/>
                <a:pathLst>
                  <a:path w="469" h="861">
                    <a:moveTo>
                      <a:pt x="468" y="0"/>
                    </a:moveTo>
                    <a:lnTo>
                      <a:pt x="408" y="0"/>
                    </a:lnTo>
                    <a:lnTo>
                      <a:pt x="392" y="24"/>
                    </a:lnTo>
                    <a:lnTo>
                      <a:pt x="356" y="20"/>
                    </a:lnTo>
                    <a:lnTo>
                      <a:pt x="332" y="68"/>
                    </a:lnTo>
                    <a:lnTo>
                      <a:pt x="232" y="112"/>
                    </a:lnTo>
                    <a:lnTo>
                      <a:pt x="196" y="164"/>
                    </a:lnTo>
                    <a:lnTo>
                      <a:pt x="188" y="240"/>
                    </a:lnTo>
                    <a:lnTo>
                      <a:pt x="96" y="396"/>
                    </a:lnTo>
                    <a:lnTo>
                      <a:pt x="16" y="520"/>
                    </a:lnTo>
                    <a:lnTo>
                      <a:pt x="4" y="532"/>
                    </a:lnTo>
                    <a:lnTo>
                      <a:pt x="0" y="664"/>
                    </a:lnTo>
                    <a:lnTo>
                      <a:pt x="68" y="708"/>
                    </a:lnTo>
                    <a:lnTo>
                      <a:pt x="112" y="756"/>
                    </a:lnTo>
                    <a:lnTo>
                      <a:pt x="124" y="792"/>
                    </a:lnTo>
                    <a:lnTo>
                      <a:pt x="300" y="860"/>
                    </a:lnTo>
                    <a:lnTo>
                      <a:pt x="336" y="860"/>
                    </a:lnTo>
                    <a:lnTo>
                      <a:pt x="396" y="736"/>
                    </a:lnTo>
                    <a:lnTo>
                      <a:pt x="380" y="708"/>
                    </a:lnTo>
                    <a:lnTo>
                      <a:pt x="304" y="664"/>
                    </a:lnTo>
                    <a:lnTo>
                      <a:pt x="312" y="616"/>
                    </a:lnTo>
                    <a:lnTo>
                      <a:pt x="232" y="572"/>
                    </a:lnTo>
                    <a:lnTo>
                      <a:pt x="284" y="556"/>
                    </a:lnTo>
                    <a:lnTo>
                      <a:pt x="392" y="428"/>
                    </a:lnTo>
                    <a:lnTo>
                      <a:pt x="424" y="312"/>
                    </a:lnTo>
                    <a:lnTo>
                      <a:pt x="448" y="288"/>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054" name="Freeform 394"/>
              <p:cNvSpPr>
                <a:spLocks/>
              </p:cNvSpPr>
              <p:nvPr/>
            </p:nvSpPr>
            <p:spPr bwMode="auto">
              <a:xfrm>
                <a:off x="570" y="478"/>
                <a:ext cx="64" cy="139"/>
              </a:xfrm>
              <a:custGeom>
                <a:avLst/>
                <a:gdLst/>
                <a:ahLst/>
                <a:cxnLst>
                  <a:cxn ang="0">
                    <a:pos x="154" y="0"/>
                  </a:cxn>
                  <a:cxn ang="0">
                    <a:pos x="154" y="41"/>
                  </a:cxn>
                  <a:cxn ang="0">
                    <a:pos x="135" y="186"/>
                  </a:cxn>
                  <a:cxn ang="0">
                    <a:pos x="0" y="331"/>
                  </a:cxn>
                  <a:cxn ang="0">
                    <a:pos x="0" y="290"/>
                  </a:cxn>
                  <a:cxn ang="0">
                    <a:pos x="53" y="204"/>
                  </a:cxn>
                  <a:cxn ang="0">
                    <a:pos x="101" y="132"/>
                  </a:cxn>
                  <a:cxn ang="0">
                    <a:pos x="137" y="67"/>
                  </a:cxn>
                  <a:cxn ang="0">
                    <a:pos x="154" y="0"/>
                  </a:cxn>
                </a:cxnLst>
                <a:rect l="0" t="0" r="r" b="b"/>
                <a:pathLst>
                  <a:path w="155" h="332">
                    <a:moveTo>
                      <a:pt x="154" y="0"/>
                    </a:moveTo>
                    <a:lnTo>
                      <a:pt x="154" y="41"/>
                    </a:lnTo>
                    <a:lnTo>
                      <a:pt x="135" y="186"/>
                    </a:lnTo>
                    <a:lnTo>
                      <a:pt x="0" y="331"/>
                    </a:lnTo>
                    <a:lnTo>
                      <a:pt x="0" y="290"/>
                    </a:lnTo>
                    <a:lnTo>
                      <a:pt x="53" y="204"/>
                    </a:lnTo>
                    <a:lnTo>
                      <a:pt x="101" y="132"/>
                    </a:lnTo>
                    <a:lnTo>
                      <a:pt x="137" y="67"/>
                    </a:lnTo>
                    <a:lnTo>
                      <a:pt x="15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055" name="Freeform 395"/>
              <p:cNvSpPr>
                <a:spLocks/>
              </p:cNvSpPr>
              <p:nvPr/>
            </p:nvSpPr>
            <p:spPr bwMode="auto">
              <a:xfrm>
                <a:off x="579" y="681"/>
                <a:ext cx="55" cy="46"/>
              </a:xfrm>
              <a:custGeom>
                <a:avLst/>
                <a:gdLst/>
                <a:ahLst/>
                <a:cxnLst>
                  <a:cxn ang="0">
                    <a:pos x="132" y="110"/>
                  </a:cxn>
                  <a:cxn ang="0">
                    <a:pos x="132" y="92"/>
                  </a:cxn>
                  <a:cxn ang="0">
                    <a:pos x="113" y="73"/>
                  </a:cxn>
                  <a:cxn ang="0">
                    <a:pos x="75" y="55"/>
                  </a:cxn>
                  <a:cxn ang="0">
                    <a:pos x="0" y="0"/>
                  </a:cxn>
                  <a:cxn ang="0">
                    <a:pos x="0" y="18"/>
                  </a:cxn>
                  <a:cxn ang="0">
                    <a:pos x="38" y="55"/>
                  </a:cxn>
                  <a:cxn ang="0">
                    <a:pos x="38" y="73"/>
                  </a:cxn>
                  <a:cxn ang="0">
                    <a:pos x="57" y="92"/>
                  </a:cxn>
                  <a:cxn ang="0">
                    <a:pos x="94" y="110"/>
                  </a:cxn>
                  <a:cxn ang="0">
                    <a:pos x="132" y="110"/>
                  </a:cxn>
                </a:cxnLst>
                <a:rect l="0" t="0" r="r" b="b"/>
                <a:pathLst>
                  <a:path w="133" h="111">
                    <a:moveTo>
                      <a:pt x="132" y="110"/>
                    </a:moveTo>
                    <a:lnTo>
                      <a:pt x="132" y="92"/>
                    </a:lnTo>
                    <a:lnTo>
                      <a:pt x="113" y="73"/>
                    </a:lnTo>
                    <a:lnTo>
                      <a:pt x="75" y="55"/>
                    </a:lnTo>
                    <a:lnTo>
                      <a:pt x="0" y="0"/>
                    </a:lnTo>
                    <a:lnTo>
                      <a:pt x="0" y="18"/>
                    </a:lnTo>
                    <a:lnTo>
                      <a:pt x="38" y="55"/>
                    </a:lnTo>
                    <a:lnTo>
                      <a:pt x="38" y="73"/>
                    </a:lnTo>
                    <a:lnTo>
                      <a:pt x="57" y="92"/>
                    </a:lnTo>
                    <a:lnTo>
                      <a:pt x="94" y="110"/>
                    </a:lnTo>
                    <a:lnTo>
                      <a:pt x="132" y="11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056" name="Freeform 396"/>
              <p:cNvSpPr>
                <a:spLocks/>
              </p:cNvSpPr>
              <p:nvPr/>
            </p:nvSpPr>
            <p:spPr bwMode="auto">
              <a:xfrm>
                <a:off x="625" y="662"/>
                <a:ext cx="19" cy="10"/>
              </a:xfrm>
              <a:custGeom>
                <a:avLst/>
                <a:gdLst/>
                <a:ahLst/>
                <a:cxnLst>
                  <a:cxn ang="0">
                    <a:pos x="44" y="0"/>
                  </a:cxn>
                  <a:cxn ang="0">
                    <a:pos x="29" y="12"/>
                  </a:cxn>
                  <a:cxn ang="0">
                    <a:pos x="15" y="23"/>
                  </a:cxn>
                  <a:cxn ang="0">
                    <a:pos x="0" y="0"/>
                  </a:cxn>
                  <a:cxn ang="0">
                    <a:pos x="15" y="0"/>
                  </a:cxn>
                  <a:cxn ang="0">
                    <a:pos x="44" y="0"/>
                  </a:cxn>
                </a:cxnLst>
                <a:rect l="0" t="0" r="r" b="b"/>
                <a:pathLst>
                  <a:path w="45" h="24">
                    <a:moveTo>
                      <a:pt x="44" y="0"/>
                    </a:moveTo>
                    <a:lnTo>
                      <a:pt x="29" y="12"/>
                    </a:lnTo>
                    <a:lnTo>
                      <a:pt x="15" y="23"/>
                    </a:lnTo>
                    <a:lnTo>
                      <a:pt x="0" y="0"/>
                    </a:lnTo>
                    <a:lnTo>
                      <a:pt x="15" y="0"/>
                    </a:lnTo>
                    <a:lnTo>
                      <a:pt x="4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057" name="Freeform 397"/>
              <p:cNvSpPr>
                <a:spLocks/>
              </p:cNvSpPr>
              <p:nvPr/>
            </p:nvSpPr>
            <p:spPr bwMode="auto">
              <a:xfrm>
                <a:off x="662" y="699"/>
                <a:ext cx="56" cy="74"/>
              </a:xfrm>
              <a:custGeom>
                <a:avLst/>
                <a:gdLst/>
                <a:ahLst/>
                <a:cxnLst>
                  <a:cxn ang="0">
                    <a:pos x="0" y="176"/>
                  </a:cxn>
                  <a:cxn ang="0">
                    <a:pos x="88" y="176"/>
                  </a:cxn>
                  <a:cxn ang="0">
                    <a:pos x="132" y="66"/>
                  </a:cxn>
                  <a:cxn ang="0">
                    <a:pos x="132" y="0"/>
                  </a:cxn>
                  <a:cxn ang="0">
                    <a:pos x="88" y="0"/>
                  </a:cxn>
                  <a:cxn ang="0">
                    <a:pos x="0" y="176"/>
                  </a:cxn>
                </a:cxnLst>
                <a:rect l="0" t="0" r="r" b="b"/>
                <a:pathLst>
                  <a:path w="133" h="177">
                    <a:moveTo>
                      <a:pt x="0" y="176"/>
                    </a:moveTo>
                    <a:lnTo>
                      <a:pt x="88" y="176"/>
                    </a:lnTo>
                    <a:lnTo>
                      <a:pt x="132" y="66"/>
                    </a:lnTo>
                    <a:lnTo>
                      <a:pt x="132" y="0"/>
                    </a:lnTo>
                    <a:lnTo>
                      <a:pt x="88" y="0"/>
                    </a:lnTo>
                    <a:lnTo>
                      <a:pt x="0" y="176"/>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grpSp>
      <p:sp>
        <p:nvSpPr>
          <p:cNvPr id="1151" name="Line 398"/>
          <p:cNvSpPr>
            <a:spLocks noChangeShapeType="1"/>
          </p:cNvSpPr>
          <p:nvPr/>
        </p:nvSpPr>
        <p:spPr bwMode="auto">
          <a:xfrm>
            <a:off x="1431925" y="2222500"/>
            <a:ext cx="0" cy="731838"/>
          </a:xfrm>
          <a:prstGeom prst="line">
            <a:avLst/>
          </a:prstGeom>
          <a:noFill/>
          <a:ln w="38100">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1152" name="Line 399"/>
          <p:cNvSpPr>
            <a:spLocks noChangeShapeType="1"/>
          </p:cNvSpPr>
          <p:nvPr/>
        </p:nvSpPr>
        <p:spPr bwMode="auto">
          <a:xfrm>
            <a:off x="3376613" y="2178050"/>
            <a:ext cx="0" cy="731838"/>
          </a:xfrm>
          <a:prstGeom prst="line">
            <a:avLst/>
          </a:prstGeom>
          <a:noFill/>
          <a:ln w="38100">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1153" name="Line 400"/>
          <p:cNvSpPr>
            <a:spLocks noChangeShapeType="1"/>
          </p:cNvSpPr>
          <p:nvPr/>
        </p:nvSpPr>
        <p:spPr bwMode="auto">
          <a:xfrm>
            <a:off x="5078413" y="2165350"/>
            <a:ext cx="0" cy="731838"/>
          </a:xfrm>
          <a:prstGeom prst="line">
            <a:avLst/>
          </a:prstGeom>
          <a:noFill/>
          <a:ln w="38100">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sp>
        <p:nvSpPr>
          <p:cNvPr id="1154" name="Line 401"/>
          <p:cNvSpPr>
            <a:spLocks noChangeShapeType="1"/>
          </p:cNvSpPr>
          <p:nvPr/>
        </p:nvSpPr>
        <p:spPr bwMode="auto">
          <a:xfrm flipH="1">
            <a:off x="1289050" y="3803650"/>
            <a:ext cx="106363" cy="1162050"/>
          </a:xfrm>
          <a:prstGeom prst="line">
            <a:avLst/>
          </a:prstGeom>
          <a:noFill/>
          <a:ln w="28575">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1155" name="Line 402"/>
          <p:cNvSpPr>
            <a:spLocks noChangeShapeType="1"/>
          </p:cNvSpPr>
          <p:nvPr/>
        </p:nvSpPr>
        <p:spPr bwMode="auto">
          <a:xfrm flipH="1">
            <a:off x="2719388" y="3773488"/>
            <a:ext cx="401637" cy="1230312"/>
          </a:xfrm>
          <a:prstGeom prst="line">
            <a:avLst/>
          </a:prstGeom>
          <a:noFill/>
          <a:ln w="28575">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1156" name="Line 403"/>
          <p:cNvSpPr>
            <a:spLocks noChangeShapeType="1"/>
          </p:cNvSpPr>
          <p:nvPr/>
        </p:nvSpPr>
        <p:spPr bwMode="auto">
          <a:xfrm flipH="1">
            <a:off x="1452563" y="3663950"/>
            <a:ext cx="3082925" cy="1298575"/>
          </a:xfrm>
          <a:prstGeom prst="line">
            <a:avLst/>
          </a:prstGeom>
          <a:noFill/>
          <a:ln w="28575">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grpSp>
        <p:nvGrpSpPr>
          <p:cNvPr id="1157" name="Group 406"/>
          <p:cNvGrpSpPr>
            <a:grpSpLocks/>
          </p:cNvGrpSpPr>
          <p:nvPr/>
        </p:nvGrpSpPr>
        <p:grpSpPr bwMode="auto">
          <a:xfrm>
            <a:off x="3570288" y="5018088"/>
            <a:ext cx="884237" cy="1358900"/>
            <a:chOff x="2249" y="3161"/>
            <a:chExt cx="557" cy="856"/>
          </a:xfrm>
        </p:grpSpPr>
        <p:sp>
          <p:nvSpPr>
            <p:cNvPr id="1158" name="Line 404"/>
            <p:cNvSpPr>
              <a:spLocks noChangeShapeType="1"/>
            </p:cNvSpPr>
            <p:nvPr/>
          </p:nvSpPr>
          <p:spPr bwMode="auto">
            <a:xfrm>
              <a:off x="2249" y="3161"/>
              <a:ext cx="557" cy="856"/>
            </a:xfrm>
            <a:prstGeom prst="line">
              <a:avLst/>
            </a:prstGeom>
            <a:noFill/>
            <a:ln w="5715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sp>
          <p:nvSpPr>
            <p:cNvPr id="1159" name="Line 405"/>
            <p:cNvSpPr>
              <a:spLocks noChangeShapeType="1"/>
            </p:cNvSpPr>
            <p:nvPr/>
          </p:nvSpPr>
          <p:spPr bwMode="auto">
            <a:xfrm flipV="1">
              <a:off x="2249" y="3161"/>
              <a:ext cx="557" cy="856"/>
            </a:xfrm>
            <a:prstGeom prst="line">
              <a:avLst/>
            </a:prstGeom>
            <a:noFill/>
            <a:ln w="3810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grpSp>
      <p:grpSp>
        <p:nvGrpSpPr>
          <p:cNvPr id="1160" name="Group 407"/>
          <p:cNvGrpSpPr>
            <a:grpSpLocks/>
          </p:cNvGrpSpPr>
          <p:nvPr/>
        </p:nvGrpSpPr>
        <p:grpSpPr bwMode="auto">
          <a:xfrm>
            <a:off x="4908550" y="5048250"/>
            <a:ext cx="884238" cy="1358900"/>
            <a:chOff x="2249" y="3161"/>
            <a:chExt cx="557" cy="856"/>
          </a:xfrm>
        </p:grpSpPr>
        <p:sp>
          <p:nvSpPr>
            <p:cNvPr id="1161" name="Line 408"/>
            <p:cNvSpPr>
              <a:spLocks noChangeShapeType="1"/>
            </p:cNvSpPr>
            <p:nvPr/>
          </p:nvSpPr>
          <p:spPr bwMode="auto">
            <a:xfrm>
              <a:off x="2249" y="3161"/>
              <a:ext cx="557" cy="856"/>
            </a:xfrm>
            <a:prstGeom prst="line">
              <a:avLst/>
            </a:prstGeom>
            <a:noFill/>
            <a:ln w="5715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sp>
          <p:nvSpPr>
            <p:cNvPr id="1162" name="Line 409"/>
            <p:cNvSpPr>
              <a:spLocks noChangeShapeType="1"/>
            </p:cNvSpPr>
            <p:nvPr/>
          </p:nvSpPr>
          <p:spPr bwMode="auto">
            <a:xfrm flipV="1">
              <a:off x="2249" y="3161"/>
              <a:ext cx="557" cy="856"/>
            </a:xfrm>
            <a:prstGeom prst="line">
              <a:avLst/>
            </a:prstGeom>
            <a:noFill/>
            <a:ln w="3810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825" y="49024"/>
            <a:ext cx="8225734" cy="892552"/>
          </a:xfrm>
        </p:spPr>
        <p:txBody>
          <a:bodyPr/>
          <a:lstStyle/>
          <a:p>
            <a:r>
              <a:rPr lang="ru-RU" sz="2400" dirty="0" smtClean="0"/>
              <a:t>Логический кластер. Обработка аварии:</a:t>
            </a:r>
            <a:r>
              <a:rPr lang="ru-RU" dirty="0" smtClean="0"/>
              <a:t/>
            </a:r>
            <a:br>
              <a:rPr lang="ru-RU" dirty="0" smtClean="0"/>
            </a:br>
            <a:r>
              <a:rPr lang="ru-RU" sz="3200" dirty="0" smtClean="0"/>
              <a:t>авария сервера </a:t>
            </a:r>
            <a:r>
              <a:rPr lang="en-US" sz="3200" dirty="0" smtClean="0"/>
              <a:t>#</a:t>
            </a:r>
            <a:r>
              <a:rPr lang="ru-RU" sz="3200" dirty="0" smtClean="0"/>
              <a:t>1 (</a:t>
            </a:r>
            <a:r>
              <a:rPr lang="en-US" sz="3200" dirty="0" smtClean="0"/>
              <a:t>#3 </a:t>
            </a:r>
            <a:r>
              <a:rPr lang="ru-RU" sz="3200" dirty="0" smtClean="0"/>
              <a:t>и </a:t>
            </a:r>
            <a:r>
              <a:rPr lang="en-US" sz="3200" dirty="0" smtClean="0"/>
              <a:t>#4 </a:t>
            </a:r>
            <a:r>
              <a:rPr lang="ru-RU" sz="3200" dirty="0" smtClean="0"/>
              <a:t>отключены)</a:t>
            </a:r>
            <a:endParaRPr lang="ru-RU" dirty="0">
              <a:solidFill>
                <a:schemeClr val="accent5"/>
              </a:solidFill>
            </a:endParaRPr>
          </a:p>
        </p:txBody>
      </p:sp>
      <p:sp>
        <p:nvSpPr>
          <p:cNvPr id="10" name="Rectangle 412"/>
          <p:cNvSpPr txBox="1">
            <a:spLocks noChangeArrowheads="1"/>
          </p:cNvSpPr>
          <p:nvPr/>
        </p:nvSpPr>
        <p:spPr>
          <a:xfrm>
            <a:off x="6099175" y="1066362"/>
            <a:ext cx="3044825" cy="5410200"/>
          </a:xfrm>
          <a:prstGeom prst="rect">
            <a:avLst/>
          </a:prstGeom>
        </p:spPr>
        <p:txBody>
          <a:bodyPr/>
          <a:lstStyle/>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CUSTSVC</a:t>
            </a:r>
          </a:p>
          <a:p>
            <a:pPr marL="0" lvl="1" indent="-285750">
              <a:lnSpc>
                <a:spcPct val="80000"/>
              </a:lnSpc>
              <a:spcBef>
                <a:spcPts val="600"/>
              </a:spcBef>
              <a:buFont typeface="Arial" pitchFamily="34" charset="0"/>
              <a:buChar char="–"/>
            </a:pPr>
            <a:r>
              <a:rPr lang="ru-RU" sz="1600" dirty="0" smtClean="0"/>
              <a:t>Аварийный перевод соединений</a:t>
            </a:r>
            <a:endParaRPr lang="en-US" sz="1600" dirty="0" smtClean="0"/>
          </a:p>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SALES</a:t>
            </a:r>
          </a:p>
          <a:p>
            <a:pPr marL="0" lvl="1" indent="-285750">
              <a:lnSpc>
                <a:spcPct val="80000"/>
              </a:lnSpc>
              <a:spcBef>
                <a:spcPts val="600"/>
              </a:spcBef>
              <a:buFont typeface="Arial" pitchFamily="34" charset="0"/>
              <a:buChar char="–"/>
            </a:pPr>
            <a:r>
              <a:rPr lang="ru-RU" sz="1600" dirty="0" smtClean="0"/>
              <a:t>Аварийный перевод соединений</a:t>
            </a:r>
            <a:endParaRPr lang="en-US" sz="1600" dirty="0" smtClean="0"/>
          </a:p>
          <a:p>
            <a:pPr marL="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SHIPPING</a:t>
            </a:r>
          </a:p>
          <a:p>
            <a:pPr marL="0" lvl="1" indent="-285750">
              <a:lnSpc>
                <a:spcPct val="80000"/>
              </a:lnSpc>
              <a:spcBef>
                <a:spcPct val="20000"/>
              </a:spcBef>
              <a:buFont typeface="Arial" pitchFamily="34" charset="0"/>
              <a:buChar char="–"/>
            </a:pPr>
            <a:r>
              <a:rPr lang="ru-RU" sz="1600" dirty="0" smtClean="0"/>
              <a:t>Аварийная замена Сервера</a:t>
            </a:r>
            <a:r>
              <a:rPr lang="en-US" sz="1600" dirty="0" smtClean="0"/>
              <a:t>:</a:t>
            </a:r>
            <a:endParaRPr lang="ru-RU" sz="1600" dirty="0" smtClean="0"/>
          </a:p>
          <a:p>
            <a:pPr marL="457200" lvl="2" indent="-285750">
              <a:lnSpc>
                <a:spcPct val="80000"/>
              </a:lnSpc>
              <a:spcBef>
                <a:spcPts val="600"/>
              </a:spcBef>
              <a:buFont typeface="Arial" pitchFamily="34" charset="0"/>
              <a:buChar char="–"/>
            </a:pPr>
            <a:r>
              <a:rPr lang="ru-RU" sz="1400" dirty="0" smtClean="0"/>
              <a:t>Зависит от значения</a:t>
            </a:r>
            <a:r>
              <a:rPr lang="en-US" sz="1400" dirty="0" smtClean="0"/>
              <a:t> </a:t>
            </a:r>
            <a:r>
              <a:rPr lang="ru-RU" sz="1400" dirty="0" smtClean="0"/>
              <a:t/>
            </a:r>
            <a:br>
              <a:rPr lang="ru-RU" sz="1400" dirty="0" smtClean="0"/>
            </a:br>
            <a:r>
              <a:rPr lang="ru-RU" sz="1400" dirty="0" smtClean="0"/>
              <a:t>атрибута </a:t>
            </a:r>
            <a:r>
              <a:rPr lang="en-US" sz="1400" b="1" dirty="0" err="1" smtClean="0"/>
              <a:t>fail_to_any</a:t>
            </a:r>
            <a:r>
              <a:rPr lang="en-US" sz="1400" u="sng" dirty="0" smtClean="0"/>
              <a:t> </a:t>
            </a:r>
          </a:p>
          <a:p>
            <a:pPr marL="457200" lvl="2" indent="-285750">
              <a:lnSpc>
                <a:spcPct val="80000"/>
              </a:lnSpc>
              <a:spcBef>
                <a:spcPts val="600"/>
              </a:spcBef>
              <a:buFont typeface="Arial" pitchFamily="34" charset="0"/>
              <a:buChar char="–"/>
            </a:pPr>
            <a:r>
              <a:rPr lang="ru-RU" sz="1400" dirty="0" smtClean="0"/>
              <a:t>Если </a:t>
            </a:r>
            <a:r>
              <a:rPr lang="en-US" sz="1400" b="1" dirty="0" smtClean="0"/>
              <a:t>true</a:t>
            </a:r>
            <a:r>
              <a:rPr lang="en-US" sz="1400" dirty="0" smtClean="0"/>
              <a:t>, </a:t>
            </a:r>
            <a:r>
              <a:rPr lang="ru-RU" sz="1400" dirty="0" smtClean="0"/>
              <a:t/>
            </a:r>
            <a:br>
              <a:rPr lang="ru-RU" sz="1400" dirty="0" smtClean="0"/>
            </a:br>
            <a:r>
              <a:rPr lang="ru-RU" sz="1400" dirty="0" smtClean="0"/>
              <a:t>происходит </a:t>
            </a:r>
            <a:r>
              <a:rPr lang="en-US" sz="1400" b="1" dirty="0" smtClean="0"/>
              <a:t>instance failover</a:t>
            </a:r>
            <a:r>
              <a:rPr lang="en-US" sz="1400" dirty="0" smtClean="0"/>
              <a:t> </a:t>
            </a:r>
            <a:r>
              <a:rPr lang="ru-RU" sz="1400" dirty="0" smtClean="0"/>
              <a:t/>
            </a:r>
            <a:br>
              <a:rPr lang="ru-RU" sz="1400" dirty="0" smtClean="0"/>
            </a:br>
            <a:r>
              <a:rPr lang="ru-RU" sz="1400" dirty="0" smtClean="0"/>
              <a:t>на любой </a:t>
            </a:r>
            <a:br>
              <a:rPr lang="ru-RU" sz="1400" dirty="0" smtClean="0"/>
            </a:br>
            <a:r>
              <a:rPr lang="ru-RU" sz="1400" dirty="0" smtClean="0"/>
              <a:t>оставшийся </a:t>
            </a:r>
            <a:r>
              <a:rPr lang="en-US" sz="1400" dirty="0" smtClean="0"/>
              <a:t>ASE</a:t>
            </a:r>
            <a:r>
              <a:rPr lang="ru-RU" sz="1400" dirty="0" smtClean="0"/>
              <a:t>-сервер, </a:t>
            </a:r>
            <a:br>
              <a:rPr lang="ru-RU" sz="1400" dirty="0" smtClean="0"/>
            </a:br>
            <a:r>
              <a:rPr lang="ru-RU" sz="1400" dirty="0" smtClean="0"/>
              <a:t>даже если он и не входил в данный логический кластер </a:t>
            </a:r>
            <a:br>
              <a:rPr lang="ru-RU" sz="1400" dirty="0" smtClean="0"/>
            </a:br>
            <a:r>
              <a:rPr lang="ru-RU" sz="1400" dirty="0" smtClean="0"/>
              <a:t>и не был в его списке </a:t>
            </a:r>
            <a:br>
              <a:rPr lang="ru-RU" sz="1400" dirty="0" smtClean="0"/>
            </a:br>
            <a:r>
              <a:rPr lang="ru-RU" sz="1400" dirty="0" smtClean="0"/>
              <a:t>серверов для </a:t>
            </a:r>
            <a:r>
              <a:rPr lang="en-US" sz="1400" dirty="0" smtClean="0"/>
              <a:t>failover.  </a:t>
            </a:r>
          </a:p>
          <a:p>
            <a:pPr marL="457200" lvl="2" indent="-285750">
              <a:lnSpc>
                <a:spcPct val="80000"/>
              </a:lnSpc>
              <a:spcBef>
                <a:spcPts val="600"/>
              </a:spcBef>
              <a:buFont typeface="Arial" pitchFamily="34" charset="0"/>
              <a:buChar char="–"/>
            </a:pPr>
            <a:r>
              <a:rPr lang="ru-RU" sz="1400" dirty="0" smtClean="0"/>
              <a:t>Если </a:t>
            </a:r>
            <a:r>
              <a:rPr lang="en-US" sz="1400" b="1" dirty="0" smtClean="0"/>
              <a:t>false</a:t>
            </a:r>
            <a:r>
              <a:rPr lang="en-US" sz="1400" dirty="0" smtClean="0"/>
              <a:t>, </a:t>
            </a:r>
            <a:r>
              <a:rPr lang="ru-RU" sz="1400" dirty="0" smtClean="0"/>
              <a:t>то логический кластер</a:t>
            </a:r>
            <a:r>
              <a:rPr lang="en-US" sz="1400" dirty="0" smtClean="0"/>
              <a:t> SHIPPING </a:t>
            </a:r>
            <a:r>
              <a:rPr lang="ru-RU" sz="1400" dirty="0" smtClean="0"/>
              <a:t/>
            </a:r>
            <a:br>
              <a:rPr lang="ru-RU" sz="1400" dirty="0" smtClean="0"/>
            </a:br>
            <a:r>
              <a:rPr lang="ru-RU" sz="1400" dirty="0" smtClean="0"/>
              <a:t>становится недоступным</a:t>
            </a:r>
            <a:r>
              <a:rPr lang="en-US" sz="1400" dirty="0" smtClean="0"/>
              <a:t>.</a:t>
            </a:r>
          </a:p>
        </p:txBody>
      </p:sp>
      <p:sp>
        <p:nvSpPr>
          <p:cNvPr id="409" name="Freeform 2"/>
          <p:cNvSpPr>
            <a:spLocks/>
          </p:cNvSpPr>
          <p:nvPr/>
        </p:nvSpPr>
        <p:spPr bwMode="auto">
          <a:xfrm>
            <a:off x="2606675" y="3371850"/>
            <a:ext cx="3144838" cy="1698625"/>
          </a:xfrm>
          <a:custGeom>
            <a:avLst/>
            <a:gdLst/>
            <a:ahLst/>
            <a:cxnLst>
              <a:cxn ang="0">
                <a:pos x="0" y="1056"/>
              </a:cxn>
              <a:cxn ang="0">
                <a:pos x="1085" y="0"/>
              </a:cxn>
              <a:cxn ang="0">
                <a:pos x="1981" y="161"/>
              </a:cxn>
              <a:cxn ang="0">
                <a:pos x="153" y="1070"/>
              </a:cxn>
            </a:cxnLst>
            <a:rect l="0" t="0" r="r" b="b"/>
            <a:pathLst>
              <a:path w="1981" h="1070">
                <a:moveTo>
                  <a:pt x="0" y="1056"/>
                </a:moveTo>
                <a:lnTo>
                  <a:pt x="1085" y="0"/>
                </a:lnTo>
                <a:lnTo>
                  <a:pt x="1981" y="161"/>
                </a:lnTo>
                <a:lnTo>
                  <a:pt x="153" y="1070"/>
                </a:lnTo>
              </a:path>
            </a:pathLst>
          </a:custGeom>
          <a:solidFill>
            <a:srgbClr val="FFCC99">
              <a:alpha val="50000"/>
            </a:srgbClr>
          </a:solidFill>
          <a:ln w="9525" cap="flat" cmpd="sng">
            <a:solidFill>
              <a:srgbClr val="FFCC99"/>
            </a:solidFill>
            <a:prstDash val="solid"/>
            <a:round/>
            <a:headEnd/>
            <a:tailEnd/>
          </a:ln>
          <a:effectLst/>
        </p:spPr>
        <p:txBody>
          <a:bodyPr wrap="none" anchor="ctr"/>
          <a:lstStyle/>
          <a:p>
            <a:endParaRPr lang="ru-RU"/>
          </a:p>
        </p:txBody>
      </p:sp>
      <p:sp>
        <p:nvSpPr>
          <p:cNvPr id="410" name="Freeform 3"/>
          <p:cNvSpPr>
            <a:spLocks/>
          </p:cNvSpPr>
          <p:nvPr/>
        </p:nvSpPr>
        <p:spPr bwMode="auto">
          <a:xfrm>
            <a:off x="2522538" y="3416300"/>
            <a:ext cx="1652587" cy="1624013"/>
          </a:xfrm>
          <a:custGeom>
            <a:avLst/>
            <a:gdLst/>
            <a:ahLst/>
            <a:cxnLst>
              <a:cxn ang="0">
                <a:pos x="41" y="1023"/>
              </a:cxn>
              <a:cxn ang="0">
                <a:pos x="0" y="1"/>
              </a:cxn>
              <a:cxn ang="0">
                <a:pos x="1041" y="0"/>
              </a:cxn>
              <a:cxn ang="0">
                <a:pos x="169" y="1023"/>
              </a:cxn>
            </a:cxnLst>
            <a:rect l="0" t="0" r="r" b="b"/>
            <a:pathLst>
              <a:path w="1041" h="1023">
                <a:moveTo>
                  <a:pt x="41" y="1023"/>
                </a:moveTo>
                <a:lnTo>
                  <a:pt x="0" y="1"/>
                </a:lnTo>
                <a:lnTo>
                  <a:pt x="1041" y="0"/>
                </a:lnTo>
                <a:lnTo>
                  <a:pt x="169" y="1023"/>
                </a:lnTo>
              </a:path>
            </a:pathLst>
          </a:custGeom>
          <a:solidFill>
            <a:srgbClr val="CCFFCC">
              <a:alpha val="50000"/>
            </a:srgbClr>
          </a:solidFill>
          <a:ln w="9525" cap="flat" cmpd="sng">
            <a:solidFill>
              <a:srgbClr val="EAEAEA"/>
            </a:solidFill>
            <a:prstDash val="solid"/>
            <a:round/>
            <a:headEnd/>
            <a:tailEnd/>
          </a:ln>
          <a:effectLst/>
        </p:spPr>
        <p:txBody>
          <a:bodyPr wrap="none" anchor="ctr"/>
          <a:lstStyle/>
          <a:p>
            <a:endParaRPr lang="ru-RU"/>
          </a:p>
        </p:txBody>
      </p:sp>
      <p:sp>
        <p:nvSpPr>
          <p:cNvPr id="411" name="Freeform 5"/>
          <p:cNvSpPr>
            <a:spLocks/>
          </p:cNvSpPr>
          <p:nvPr/>
        </p:nvSpPr>
        <p:spPr bwMode="auto">
          <a:xfrm>
            <a:off x="801688" y="3446463"/>
            <a:ext cx="1966912" cy="1624012"/>
          </a:xfrm>
          <a:custGeom>
            <a:avLst/>
            <a:gdLst/>
            <a:ahLst/>
            <a:cxnLst>
              <a:cxn ang="0">
                <a:pos x="1144" y="1023"/>
              </a:cxn>
              <a:cxn ang="0">
                <a:pos x="0" y="52"/>
              </a:cxn>
              <a:cxn ang="0">
                <a:pos x="950" y="0"/>
              </a:cxn>
              <a:cxn ang="0">
                <a:pos x="1239" y="999"/>
              </a:cxn>
            </a:cxnLst>
            <a:rect l="0" t="0" r="r" b="b"/>
            <a:pathLst>
              <a:path w="1239" h="1023">
                <a:moveTo>
                  <a:pt x="1144" y="1023"/>
                </a:moveTo>
                <a:lnTo>
                  <a:pt x="0" y="52"/>
                </a:lnTo>
                <a:lnTo>
                  <a:pt x="950" y="0"/>
                </a:lnTo>
                <a:lnTo>
                  <a:pt x="1239" y="999"/>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grpSp>
        <p:nvGrpSpPr>
          <p:cNvPr id="412" name="Group 9"/>
          <p:cNvGrpSpPr>
            <a:grpSpLocks/>
          </p:cNvGrpSpPr>
          <p:nvPr/>
        </p:nvGrpSpPr>
        <p:grpSpPr bwMode="auto">
          <a:xfrm>
            <a:off x="801688" y="5030788"/>
            <a:ext cx="977900" cy="1622425"/>
            <a:chOff x="895" y="3263"/>
            <a:chExt cx="616" cy="1022"/>
          </a:xfrm>
        </p:grpSpPr>
        <p:pic>
          <p:nvPicPr>
            <p:cNvPr id="413" name="Picture 10"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14" name="Picture 11"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15" name="Text Box 12"/>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SYBASE_1</a:t>
              </a:r>
            </a:p>
          </p:txBody>
        </p:sp>
      </p:grpSp>
      <p:grpSp>
        <p:nvGrpSpPr>
          <p:cNvPr id="416" name="Group 13"/>
          <p:cNvGrpSpPr>
            <a:grpSpLocks/>
          </p:cNvGrpSpPr>
          <p:nvPr/>
        </p:nvGrpSpPr>
        <p:grpSpPr bwMode="auto">
          <a:xfrm>
            <a:off x="2152650" y="5030788"/>
            <a:ext cx="977900" cy="1622425"/>
            <a:chOff x="895" y="3263"/>
            <a:chExt cx="616" cy="1022"/>
          </a:xfrm>
        </p:grpSpPr>
        <p:pic>
          <p:nvPicPr>
            <p:cNvPr id="417" name="Picture 14"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18" name="Picture 15"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20" name="Text Box 16"/>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SYBASE_2</a:t>
              </a:r>
            </a:p>
          </p:txBody>
        </p:sp>
      </p:grpSp>
      <p:grpSp>
        <p:nvGrpSpPr>
          <p:cNvPr id="421" name="Group 17"/>
          <p:cNvGrpSpPr>
            <a:grpSpLocks/>
          </p:cNvGrpSpPr>
          <p:nvPr/>
        </p:nvGrpSpPr>
        <p:grpSpPr bwMode="auto">
          <a:xfrm>
            <a:off x="3503613" y="5030788"/>
            <a:ext cx="977900" cy="1622425"/>
            <a:chOff x="895" y="3263"/>
            <a:chExt cx="616" cy="1022"/>
          </a:xfrm>
        </p:grpSpPr>
        <p:pic>
          <p:nvPicPr>
            <p:cNvPr id="422" name="Picture 18"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24" name="Picture 19"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25" name="Text Box 20"/>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SYBASE_3</a:t>
              </a:r>
            </a:p>
          </p:txBody>
        </p:sp>
      </p:grpSp>
      <p:grpSp>
        <p:nvGrpSpPr>
          <p:cNvPr id="426" name="Group 21"/>
          <p:cNvGrpSpPr>
            <a:grpSpLocks/>
          </p:cNvGrpSpPr>
          <p:nvPr/>
        </p:nvGrpSpPr>
        <p:grpSpPr bwMode="auto">
          <a:xfrm>
            <a:off x="4856163" y="5030788"/>
            <a:ext cx="977900" cy="1622425"/>
            <a:chOff x="895" y="3263"/>
            <a:chExt cx="616" cy="1022"/>
          </a:xfrm>
        </p:grpSpPr>
        <p:pic>
          <p:nvPicPr>
            <p:cNvPr id="427" name="Picture 22"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429" name="Picture 23"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430" name="Text Box 24"/>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SYBASE_4</a:t>
              </a:r>
            </a:p>
          </p:txBody>
        </p:sp>
      </p:grpSp>
      <p:sp>
        <p:nvSpPr>
          <p:cNvPr id="431" name="Oval 25"/>
          <p:cNvSpPr>
            <a:spLocks noChangeArrowheads="1"/>
          </p:cNvSpPr>
          <p:nvPr/>
        </p:nvSpPr>
        <p:spPr bwMode="auto">
          <a:xfrm>
            <a:off x="712788" y="2978150"/>
            <a:ext cx="1587500" cy="777875"/>
          </a:xfrm>
          <a:prstGeom prst="ellipse">
            <a:avLst/>
          </a:prstGeom>
          <a:solidFill>
            <a:srgbClr val="CCECFF">
              <a:alpha val="50000"/>
            </a:srgbClr>
          </a:solidFill>
          <a:ln w="9525" algn="ctr">
            <a:noFill/>
            <a:round/>
            <a:headEnd/>
            <a:tailEnd/>
          </a:ln>
          <a:effectLst>
            <a:prstShdw prst="shdw17" dist="17961" dir="2700000">
              <a:srgbClr val="CCECFF">
                <a:gamma/>
                <a:shade val="60000"/>
                <a:invGamma/>
              </a:srgbClr>
            </a:prstShdw>
          </a:effectLst>
        </p:spPr>
        <p:txBody>
          <a:bodyPr wrap="none" anchor="ctr"/>
          <a:lstStyle/>
          <a:p>
            <a:endParaRPr lang="ru-RU"/>
          </a:p>
        </p:txBody>
      </p:sp>
      <p:grpSp>
        <p:nvGrpSpPr>
          <p:cNvPr id="433" name="Group 26"/>
          <p:cNvGrpSpPr>
            <a:grpSpLocks/>
          </p:cNvGrpSpPr>
          <p:nvPr/>
        </p:nvGrpSpPr>
        <p:grpSpPr bwMode="auto">
          <a:xfrm>
            <a:off x="1098550" y="3182938"/>
            <a:ext cx="814388" cy="369887"/>
            <a:chOff x="1347" y="2024"/>
            <a:chExt cx="513" cy="233"/>
          </a:xfrm>
        </p:grpSpPr>
        <p:pic>
          <p:nvPicPr>
            <p:cNvPr id="434" name="Picture 27"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435" name="Picture 28"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436" name="Oval 29"/>
          <p:cNvSpPr>
            <a:spLocks noChangeArrowheads="1"/>
          </p:cNvSpPr>
          <p:nvPr/>
        </p:nvSpPr>
        <p:spPr bwMode="auto">
          <a:xfrm>
            <a:off x="2427288" y="2978150"/>
            <a:ext cx="1730375" cy="777875"/>
          </a:xfrm>
          <a:prstGeom prst="ellipse">
            <a:avLst/>
          </a:prstGeom>
          <a:solidFill>
            <a:srgbClr val="CCFFCC">
              <a:alpha val="50000"/>
            </a:srgbClr>
          </a:solidFill>
          <a:ln w="9525" algn="ctr">
            <a:noFill/>
            <a:round/>
            <a:headEnd/>
            <a:tailEnd/>
          </a:ln>
          <a:effectLst>
            <a:prstShdw prst="shdw17" dist="17961" dir="2700000">
              <a:srgbClr val="CCFFCC">
                <a:gamma/>
                <a:shade val="60000"/>
                <a:invGamma/>
              </a:srgbClr>
            </a:prstShdw>
          </a:effectLst>
        </p:spPr>
        <p:txBody>
          <a:bodyPr wrap="none" anchor="ctr"/>
          <a:lstStyle/>
          <a:p>
            <a:endParaRPr lang="ru-RU"/>
          </a:p>
        </p:txBody>
      </p:sp>
      <p:grpSp>
        <p:nvGrpSpPr>
          <p:cNvPr id="438" name="Group 30"/>
          <p:cNvGrpSpPr>
            <a:grpSpLocks/>
          </p:cNvGrpSpPr>
          <p:nvPr/>
        </p:nvGrpSpPr>
        <p:grpSpPr bwMode="auto">
          <a:xfrm>
            <a:off x="2665413" y="3181350"/>
            <a:ext cx="1254125" cy="369888"/>
            <a:chOff x="2351" y="2017"/>
            <a:chExt cx="790" cy="233"/>
          </a:xfrm>
        </p:grpSpPr>
        <p:pic>
          <p:nvPicPr>
            <p:cNvPr id="439" name="Picture 31"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51" y="2017"/>
              <a:ext cx="232" cy="232"/>
            </a:xfrm>
            <a:prstGeom prst="rect">
              <a:avLst/>
            </a:prstGeom>
            <a:noFill/>
          </p:spPr>
        </p:pic>
        <p:pic>
          <p:nvPicPr>
            <p:cNvPr id="440" name="Picture 32"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30" y="2017"/>
              <a:ext cx="232" cy="232"/>
            </a:xfrm>
            <a:prstGeom prst="rect">
              <a:avLst/>
            </a:prstGeom>
            <a:noFill/>
          </p:spPr>
        </p:pic>
        <p:pic>
          <p:nvPicPr>
            <p:cNvPr id="441" name="Picture 33"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09" y="2018"/>
              <a:ext cx="232" cy="232"/>
            </a:xfrm>
            <a:prstGeom prst="rect">
              <a:avLst/>
            </a:prstGeom>
            <a:noFill/>
          </p:spPr>
        </p:pic>
      </p:grpSp>
      <p:sp>
        <p:nvSpPr>
          <p:cNvPr id="442" name="Oval 34"/>
          <p:cNvSpPr>
            <a:spLocks noChangeArrowheads="1"/>
          </p:cNvSpPr>
          <p:nvPr/>
        </p:nvSpPr>
        <p:spPr bwMode="auto">
          <a:xfrm>
            <a:off x="4289425" y="2978150"/>
            <a:ext cx="1587500" cy="777875"/>
          </a:xfrm>
          <a:prstGeom prst="ellipse">
            <a:avLst/>
          </a:prstGeom>
          <a:solidFill>
            <a:srgbClr val="FFCC99">
              <a:alpha val="50000"/>
            </a:srgbClr>
          </a:solidFill>
          <a:ln w="9525" algn="ctr">
            <a:noFill/>
            <a:round/>
            <a:headEnd/>
            <a:tailEnd/>
          </a:ln>
          <a:effectLst>
            <a:prstShdw prst="shdw17" dist="17961" dir="2700000">
              <a:srgbClr val="FFCC99">
                <a:gamma/>
                <a:shade val="60000"/>
                <a:invGamma/>
              </a:srgbClr>
            </a:prstShdw>
          </a:effectLst>
        </p:spPr>
        <p:txBody>
          <a:bodyPr wrap="none" anchor="ctr"/>
          <a:lstStyle/>
          <a:p>
            <a:endParaRPr lang="ru-RU"/>
          </a:p>
        </p:txBody>
      </p:sp>
      <p:grpSp>
        <p:nvGrpSpPr>
          <p:cNvPr id="443" name="Group 35"/>
          <p:cNvGrpSpPr>
            <a:grpSpLocks/>
          </p:cNvGrpSpPr>
          <p:nvPr/>
        </p:nvGrpSpPr>
        <p:grpSpPr bwMode="auto">
          <a:xfrm>
            <a:off x="4675188" y="3182938"/>
            <a:ext cx="814387" cy="369887"/>
            <a:chOff x="1347" y="2024"/>
            <a:chExt cx="513" cy="233"/>
          </a:xfrm>
        </p:grpSpPr>
        <p:pic>
          <p:nvPicPr>
            <p:cNvPr id="447" name="Picture 36"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448" name="Picture 37"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449" name="Text Box 38"/>
          <p:cNvSpPr txBox="1">
            <a:spLocks noChangeArrowheads="1"/>
          </p:cNvSpPr>
          <p:nvPr/>
        </p:nvSpPr>
        <p:spPr bwMode="auto">
          <a:xfrm>
            <a:off x="860425" y="2871788"/>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CUSTSVC</a:t>
            </a:r>
          </a:p>
        </p:txBody>
      </p:sp>
      <p:sp>
        <p:nvSpPr>
          <p:cNvPr id="450" name="Text Box 39"/>
          <p:cNvSpPr txBox="1">
            <a:spLocks noChangeArrowheads="1"/>
          </p:cNvSpPr>
          <p:nvPr/>
        </p:nvSpPr>
        <p:spPr bwMode="auto">
          <a:xfrm>
            <a:off x="2811463" y="2871788"/>
            <a:ext cx="9461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SALES</a:t>
            </a:r>
          </a:p>
        </p:txBody>
      </p:sp>
      <p:sp>
        <p:nvSpPr>
          <p:cNvPr id="451" name="Text Box 40"/>
          <p:cNvSpPr txBox="1">
            <a:spLocks noChangeArrowheads="1"/>
          </p:cNvSpPr>
          <p:nvPr/>
        </p:nvSpPr>
        <p:spPr bwMode="auto">
          <a:xfrm>
            <a:off x="4435475" y="2871788"/>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SHIPPING</a:t>
            </a:r>
          </a:p>
        </p:txBody>
      </p:sp>
      <p:grpSp>
        <p:nvGrpSpPr>
          <p:cNvPr id="455" name="Group 41"/>
          <p:cNvGrpSpPr>
            <a:grpSpLocks/>
          </p:cNvGrpSpPr>
          <p:nvPr/>
        </p:nvGrpSpPr>
        <p:grpSpPr bwMode="auto">
          <a:xfrm>
            <a:off x="4718050" y="1263650"/>
            <a:ext cx="914400" cy="860425"/>
            <a:chOff x="1918" y="2404"/>
            <a:chExt cx="863" cy="812"/>
          </a:xfrm>
        </p:grpSpPr>
        <p:grpSp>
          <p:nvGrpSpPr>
            <p:cNvPr id="456" name="Group 42"/>
            <p:cNvGrpSpPr>
              <a:grpSpLocks/>
            </p:cNvGrpSpPr>
            <p:nvPr/>
          </p:nvGrpSpPr>
          <p:grpSpPr bwMode="auto">
            <a:xfrm>
              <a:off x="2052" y="2407"/>
              <a:ext cx="475" cy="765"/>
              <a:chOff x="371" y="1008"/>
              <a:chExt cx="537" cy="869"/>
            </a:xfrm>
          </p:grpSpPr>
          <p:grpSp>
            <p:nvGrpSpPr>
              <p:cNvPr id="546" name="Group 43"/>
              <p:cNvGrpSpPr>
                <a:grpSpLocks/>
              </p:cNvGrpSpPr>
              <p:nvPr/>
            </p:nvGrpSpPr>
            <p:grpSpPr bwMode="auto">
              <a:xfrm>
                <a:off x="491" y="1155"/>
                <a:ext cx="280" cy="558"/>
                <a:chOff x="2582" y="1548"/>
                <a:chExt cx="556" cy="1116"/>
              </a:xfrm>
            </p:grpSpPr>
            <p:grpSp>
              <p:nvGrpSpPr>
                <p:cNvPr id="575" name="Group 44"/>
                <p:cNvGrpSpPr>
                  <a:grpSpLocks/>
                </p:cNvGrpSpPr>
                <p:nvPr/>
              </p:nvGrpSpPr>
              <p:grpSpPr bwMode="auto">
                <a:xfrm>
                  <a:off x="2582" y="1656"/>
                  <a:ext cx="556" cy="1008"/>
                  <a:chOff x="2582" y="1656"/>
                  <a:chExt cx="556" cy="1008"/>
                </a:xfrm>
              </p:grpSpPr>
              <p:sp>
                <p:nvSpPr>
                  <p:cNvPr id="580" name="Rectangle 45"/>
                  <p:cNvSpPr>
                    <a:spLocks noChangeArrowheads="1"/>
                  </p:cNvSpPr>
                  <p:nvPr/>
                </p:nvSpPr>
                <p:spPr bwMode="auto">
                  <a:xfrm>
                    <a:off x="2582" y="2306"/>
                    <a:ext cx="556" cy="358"/>
                  </a:xfrm>
                  <a:prstGeom prst="rect">
                    <a:avLst/>
                  </a:prstGeom>
                  <a:solidFill>
                    <a:srgbClr val="4D4D4D"/>
                  </a:solidFill>
                  <a:ln w="6350">
                    <a:solidFill>
                      <a:srgbClr val="000000"/>
                    </a:solidFill>
                    <a:miter lim="800000"/>
                    <a:headEnd/>
                    <a:tailEnd/>
                  </a:ln>
                  <a:effectLst/>
                </p:spPr>
                <p:txBody>
                  <a:bodyPr wrap="none" anchor="ctr"/>
                  <a:lstStyle/>
                  <a:p>
                    <a:endParaRPr lang="ru-RU"/>
                  </a:p>
                </p:txBody>
              </p:sp>
              <p:sp>
                <p:nvSpPr>
                  <p:cNvPr id="581" name="Freeform 46"/>
                  <p:cNvSpPr>
                    <a:spLocks/>
                  </p:cNvSpPr>
                  <p:nvPr/>
                </p:nvSpPr>
                <p:spPr bwMode="auto">
                  <a:xfrm>
                    <a:off x="2662" y="1656"/>
                    <a:ext cx="338" cy="752"/>
                  </a:xfrm>
                  <a:custGeom>
                    <a:avLst/>
                    <a:gdLst/>
                    <a:ahLst/>
                    <a:cxnLst>
                      <a:cxn ang="0">
                        <a:pos x="338" y="750"/>
                      </a:cxn>
                      <a:cxn ang="0">
                        <a:pos x="231" y="752"/>
                      </a:cxn>
                      <a:cxn ang="0">
                        <a:pos x="110" y="741"/>
                      </a:cxn>
                      <a:cxn ang="0">
                        <a:pos x="2" y="705"/>
                      </a:cxn>
                      <a:cxn ang="0">
                        <a:pos x="0" y="21"/>
                      </a:cxn>
                      <a:cxn ang="0">
                        <a:pos x="272" y="0"/>
                      </a:cxn>
                      <a:cxn ang="0">
                        <a:pos x="335" y="752"/>
                      </a:cxn>
                    </a:cxnLst>
                    <a:rect l="0" t="0" r="r" b="b"/>
                    <a:pathLst>
                      <a:path w="338" h="752">
                        <a:moveTo>
                          <a:pt x="338" y="750"/>
                        </a:moveTo>
                        <a:lnTo>
                          <a:pt x="231" y="752"/>
                        </a:lnTo>
                        <a:lnTo>
                          <a:pt x="110" y="741"/>
                        </a:lnTo>
                        <a:lnTo>
                          <a:pt x="2" y="705"/>
                        </a:lnTo>
                        <a:lnTo>
                          <a:pt x="0" y="21"/>
                        </a:lnTo>
                        <a:lnTo>
                          <a:pt x="272" y="0"/>
                        </a:lnTo>
                        <a:lnTo>
                          <a:pt x="335" y="752"/>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nvGrpSpPr>
                  <p:cNvPr id="582" name="Group 47"/>
                  <p:cNvGrpSpPr>
                    <a:grpSpLocks/>
                  </p:cNvGrpSpPr>
                  <p:nvPr/>
                </p:nvGrpSpPr>
                <p:grpSpPr bwMode="auto">
                  <a:xfrm>
                    <a:off x="2695" y="1745"/>
                    <a:ext cx="212" cy="630"/>
                    <a:chOff x="2695" y="1745"/>
                    <a:chExt cx="212" cy="630"/>
                  </a:xfrm>
                </p:grpSpPr>
                <p:sp>
                  <p:nvSpPr>
                    <p:cNvPr id="586" name="Freeform 48"/>
                    <p:cNvSpPr>
                      <a:spLocks/>
                    </p:cNvSpPr>
                    <p:nvPr/>
                  </p:nvSpPr>
                  <p:spPr bwMode="auto">
                    <a:xfrm>
                      <a:off x="2779" y="1745"/>
                      <a:ext cx="128" cy="86"/>
                    </a:xfrm>
                    <a:custGeom>
                      <a:avLst/>
                      <a:gdLst/>
                      <a:ahLst/>
                      <a:cxnLst>
                        <a:cxn ang="0">
                          <a:pos x="0" y="0"/>
                        </a:cxn>
                        <a:cxn ang="0">
                          <a:pos x="16" y="32"/>
                        </a:cxn>
                        <a:cxn ang="0">
                          <a:pos x="48" y="0"/>
                        </a:cxn>
                      </a:cxnLst>
                      <a:rect l="0" t="0" r="r" b="b"/>
                      <a:pathLst>
                        <a:path w="49" h="33">
                          <a:moveTo>
                            <a:pt x="0" y="0"/>
                          </a:moveTo>
                          <a:lnTo>
                            <a:pt x="16" y="32"/>
                          </a:lnTo>
                          <a:lnTo>
                            <a:pt x="48"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87" name="Freeform 49"/>
                    <p:cNvSpPr>
                      <a:spLocks/>
                    </p:cNvSpPr>
                    <p:nvPr/>
                  </p:nvSpPr>
                  <p:spPr bwMode="auto">
                    <a:xfrm>
                      <a:off x="2695" y="1745"/>
                      <a:ext cx="86" cy="107"/>
                    </a:xfrm>
                    <a:custGeom>
                      <a:avLst/>
                      <a:gdLst/>
                      <a:ahLst/>
                      <a:cxnLst>
                        <a:cxn ang="0">
                          <a:pos x="32" y="0"/>
                        </a:cxn>
                        <a:cxn ang="0">
                          <a:pos x="16" y="24"/>
                        </a:cxn>
                        <a:cxn ang="0">
                          <a:pos x="8" y="40"/>
                        </a:cxn>
                        <a:cxn ang="0">
                          <a:pos x="0" y="16"/>
                        </a:cxn>
                      </a:cxnLst>
                      <a:rect l="0" t="0" r="r" b="b"/>
                      <a:pathLst>
                        <a:path w="33" h="41">
                          <a:moveTo>
                            <a:pt x="32" y="0"/>
                          </a:moveTo>
                          <a:lnTo>
                            <a:pt x="16" y="24"/>
                          </a:lnTo>
                          <a:lnTo>
                            <a:pt x="8" y="40"/>
                          </a:lnTo>
                          <a:lnTo>
                            <a:pt x="0" y="1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88" name="Freeform 50"/>
                    <p:cNvSpPr>
                      <a:spLocks/>
                    </p:cNvSpPr>
                    <p:nvPr/>
                  </p:nvSpPr>
                  <p:spPr bwMode="auto">
                    <a:xfrm>
                      <a:off x="2737" y="1766"/>
                      <a:ext cx="44" cy="609"/>
                    </a:xfrm>
                    <a:custGeom>
                      <a:avLst/>
                      <a:gdLst/>
                      <a:ahLst/>
                      <a:cxnLst>
                        <a:cxn ang="0">
                          <a:pos x="16" y="0"/>
                        </a:cxn>
                        <a:cxn ang="0">
                          <a:pos x="8" y="24"/>
                        </a:cxn>
                        <a:cxn ang="0">
                          <a:pos x="0" y="64"/>
                        </a:cxn>
                        <a:cxn ang="0">
                          <a:pos x="0" y="96"/>
                        </a:cxn>
                        <a:cxn ang="0">
                          <a:pos x="0" y="112"/>
                        </a:cxn>
                        <a:cxn ang="0">
                          <a:pos x="8" y="152"/>
                        </a:cxn>
                        <a:cxn ang="0">
                          <a:pos x="16" y="192"/>
                        </a:cxn>
                        <a:cxn ang="0">
                          <a:pos x="16" y="208"/>
                        </a:cxn>
                        <a:cxn ang="0">
                          <a:pos x="8" y="232"/>
                        </a:cxn>
                      </a:cxnLst>
                      <a:rect l="0" t="0" r="r" b="b"/>
                      <a:pathLst>
                        <a:path w="17" h="233">
                          <a:moveTo>
                            <a:pt x="16" y="0"/>
                          </a:moveTo>
                          <a:lnTo>
                            <a:pt x="8" y="24"/>
                          </a:lnTo>
                          <a:lnTo>
                            <a:pt x="0" y="64"/>
                          </a:lnTo>
                          <a:lnTo>
                            <a:pt x="0" y="96"/>
                          </a:lnTo>
                          <a:lnTo>
                            <a:pt x="0" y="112"/>
                          </a:lnTo>
                          <a:lnTo>
                            <a:pt x="8" y="152"/>
                          </a:lnTo>
                          <a:lnTo>
                            <a:pt x="16" y="192"/>
                          </a:lnTo>
                          <a:lnTo>
                            <a:pt x="16" y="208"/>
                          </a:lnTo>
                          <a:lnTo>
                            <a:pt x="8" y="232"/>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89" name="Freeform 51"/>
                    <p:cNvSpPr>
                      <a:spLocks/>
                    </p:cNvSpPr>
                    <p:nvPr/>
                  </p:nvSpPr>
                  <p:spPr bwMode="auto">
                    <a:xfrm>
                      <a:off x="2775" y="1797"/>
                      <a:ext cx="27" cy="138"/>
                    </a:xfrm>
                    <a:custGeom>
                      <a:avLst/>
                      <a:gdLst/>
                      <a:ahLst/>
                      <a:cxnLst>
                        <a:cxn ang="0">
                          <a:pos x="27" y="0"/>
                        </a:cxn>
                        <a:cxn ang="0">
                          <a:pos x="9" y="75"/>
                        </a:cxn>
                        <a:cxn ang="0">
                          <a:pos x="0" y="138"/>
                        </a:cxn>
                      </a:cxnLst>
                      <a:rect l="0" t="0" r="r" b="b"/>
                      <a:pathLst>
                        <a:path w="27" h="138">
                          <a:moveTo>
                            <a:pt x="27" y="0"/>
                          </a:moveTo>
                          <a:lnTo>
                            <a:pt x="9" y="75"/>
                          </a:lnTo>
                          <a:lnTo>
                            <a:pt x="0" y="138"/>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90" name="Freeform 52"/>
                    <p:cNvSpPr>
                      <a:spLocks/>
                    </p:cNvSpPr>
                    <p:nvPr/>
                  </p:nvSpPr>
                  <p:spPr bwMode="auto">
                    <a:xfrm>
                      <a:off x="2779" y="2017"/>
                      <a:ext cx="32" cy="194"/>
                    </a:xfrm>
                    <a:custGeom>
                      <a:avLst/>
                      <a:gdLst/>
                      <a:ahLst/>
                      <a:cxnLst>
                        <a:cxn ang="0">
                          <a:pos x="0" y="0"/>
                        </a:cxn>
                        <a:cxn ang="0">
                          <a:pos x="0" y="84"/>
                        </a:cxn>
                        <a:cxn ang="0">
                          <a:pos x="21" y="146"/>
                        </a:cxn>
                        <a:cxn ang="0">
                          <a:pos x="32" y="194"/>
                        </a:cxn>
                      </a:cxnLst>
                      <a:rect l="0" t="0" r="r" b="b"/>
                      <a:pathLst>
                        <a:path w="32" h="194">
                          <a:moveTo>
                            <a:pt x="0" y="0"/>
                          </a:moveTo>
                          <a:lnTo>
                            <a:pt x="0" y="84"/>
                          </a:lnTo>
                          <a:lnTo>
                            <a:pt x="21" y="146"/>
                          </a:lnTo>
                          <a:lnTo>
                            <a:pt x="32" y="194"/>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91" name="Freeform 53"/>
                    <p:cNvSpPr>
                      <a:spLocks/>
                    </p:cNvSpPr>
                    <p:nvPr/>
                  </p:nvSpPr>
                  <p:spPr bwMode="auto">
                    <a:xfrm>
                      <a:off x="2800" y="2277"/>
                      <a:ext cx="21" cy="95"/>
                    </a:xfrm>
                    <a:custGeom>
                      <a:avLst/>
                      <a:gdLst/>
                      <a:ahLst/>
                      <a:cxnLst>
                        <a:cxn ang="0">
                          <a:pos x="0" y="95"/>
                        </a:cxn>
                        <a:cxn ang="0">
                          <a:pos x="21" y="54"/>
                        </a:cxn>
                        <a:cxn ang="0">
                          <a:pos x="20" y="0"/>
                        </a:cxn>
                      </a:cxnLst>
                      <a:rect l="0" t="0" r="r" b="b"/>
                      <a:pathLst>
                        <a:path w="21" h="95">
                          <a:moveTo>
                            <a:pt x="0" y="95"/>
                          </a:moveTo>
                          <a:lnTo>
                            <a:pt x="21" y="54"/>
                          </a:lnTo>
                          <a:lnTo>
                            <a:pt x="2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583" name="Freeform 54"/>
                  <p:cNvSpPr>
                    <a:spLocks/>
                  </p:cNvSpPr>
                  <p:nvPr/>
                </p:nvSpPr>
                <p:spPr bwMode="auto">
                  <a:xfrm>
                    <a:off x="2946" y="2433"/>
                    <a:ext cx="65" cy="44"/>
                  </a:xfrm>
                  <a:custGeom>
                    <a:avLst/>
                    <a:gdLst/>
                    <a:ahLst/>
                    <a:cxnLst>
                      <a:cxn ang="0">
                        <a:pos x="0" y="16"/>
                      </a:cxn>
                      <a:cxn ang="0">
                        <a:pos x="0" y="0"/>
                      </a:cxn>
                      <a:cxn ang="0">
                        <a:pos x="16" y="0"/>
                      </a:cxn>
                      <a:cxn ang="0">
                        <a:pos x="24" y="16"/>
                      </a:cxn>
                      <a:cxn ang="0">
                        <a:pos x="0" y="16"/>
                      </a:cxn>
                    </a:cxnLst>
                    <a:rect l="0" t="0" r="r" b="b"/>
                    <a:pathLst>
                      <a:path w="25" h="17">
                        <a:moveTo>
                          <a:pt x="0" y="16"/>
                        </a:moveTo>
                        <a:lnTo>
                          <a:pt x="0" y="0"/>
                        </a:lnTo>
                        <a:lnTo>
                          <a:pt x="16" y="0"/>
                        </a:lnTo>
                        <a:lnTo>
                          <a:pt x="24" y="16"/>
                        </a:lnTo>
                        <a:lnTo>
                          <a:pt x="0" y="16"/>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584" name="Freeform 55"/>
                  <p:cNvSpPr>
                    <a:spLocks/>
                  </p:cNvSpPr>
                  <p:nvPr/>
                </p:nvSpPr>
                <p:spPr bwMode="auto">
                  <a:xfrm>
                    <a:off x="2841" y="2412"/>
                    <a:ext cx="87" cy="65"/>
                  </a:xfrm>
                  <a:custGeom>
                    <a:avLst/>
                    <a:gdLst/>
                    <a:ahLst/>
                    <a:cxnLst>
                      <a:cxn ang="0">
                        <a:pos x="32" y="24"/>
                      </a:cxn>
                      <a:cxn ang="0">
                        <a:pos x="32" y="8"/>
                      </a:cxn>
                      <a:cxn ang="0">
                        <a:pos x="0" y="0"/>
                      </a:cxn>
                      <a:cxn ang="0">
                        <a:pos x="0" y="16"/>
                      </a:cxn>
                      <a:cxn ang="0">
                        <a:pos x="16" y="24"/>
                      </a:cxn>
                      <a:cxn ang="0">
                        <a:pos x="32" y="24"/>
                      </a:cxn>
                    </a:cxnLst>
                    <a:rect l="0" t="0" r="r" b="b"/>
                    <a:pathLst>
                      <a:path w="33" h="25">
                        <a:moveTo>
                          <a:pt x="32" y="24"/>
                        </a:moveTo>
                        <a:lnTo>
                          <a:pt x="32" y="8"/>
                        </a:lnTo>
                        <a:lnTo>
                          <a:pt x="0" y="0"/>
                        </a:lnTo>
                        <a:lnTo>
                          <a:pt x="0" y="16"/>
                        </a:lnTo>
                        <a:lnTo>
                          <a:pt x="16" y="24"/>
                        </a:lnTo>
                        <a:lnTo>
                          <a:pt x="32" y="24"/>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sp>
                <p:nvSpPr>
                  <p:cNvPr id="585" name="Freeform 56"/>
                  <p:cNvSpPr>
                    <a:spLocks/>
                  </p:cNvSpPr>
                  <p:nvPr/>
                </p:nvSpPr>
                <p:spPr bwMode="auto">
                  <a:xfrm>
                    <a:off x="2695" y="2391"/>
                    <a:ext cx="128" cy="86"/>
                  </a:xfrm>
                  <a:custGeom>
                    <a:avLst/>
                    <a:gdLst/>
                    <a:ahLst/>
                    <a:cxnLst>
                      <a:cxn ang="0">
                        <a:pos x="48" y="8"/>
                      </a:cxn>
                      <a:cxn ang="0">
                        <a:pos x="16" y="8"/>
                      </a:cxn>
                      <a:cxn ang="0">
                        <a:pos x="16" y="0"/>
                      </a:cxn>
                      <a:cxn ang="0">
                        <a:pos x="0" y="0"/>
                      </a:cxn>
                      <a:cxn ang="0">
                        <a:pos x="0" y="24"/>
                      </a:cxn>
                      <a:cxn ang="0">
                        <a:pos x="8" y="24"/>
                      </a:cxn>
                      <a:cxn ang="0">
                        <a:pos x="16" y="24"/>
                      </a:cxn>
                      <a:cxn ang="0">
                        <a:pos x="48" y="32"/>
                      </a:cxn>
                      <a:cxn ang="0">
                        <a:pos x="48" y="8"/>
                      </a:cxn>
                    </a:cxnLst>
                    <a:rect l="0" t="0" r="r" b="b"/>
                    <a:pathLst>
                      <a:path w="49" h="33">
                        <a:moveTo>
                          <a:pt x="48" y="8"/>
                        </a:moveTo>
                        <a:lnTo>
                          <a:pt x="16" y="8"/>
                        </a:lnTo>
                        <a:lnTo>
                          <a:pt x="16" y="0"/>
                        </a:lnTo>
                        <a:lnTo>
                          <a:pt x="0" y="0"/>
                        </a:lnTo>
                        <a:lnTo>
                          <a:pt x="0" y="24"/>
                        </a:lnTo>
                        <a:lnTo>
                          <a:pt x="8" y="24"/>
                        </a:lnTo>
                        <a:lnTo>
                          <a:pt x="16" y="24"/>
                        </a:lnTo>
                        <a:lnTo>
                          <a:pt x="48" y="32"/>
                        </a:lnTo>
                        <a:lnTo>
                          <a:pt x="48" y="8"/>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576" name="Freeform 57"/>
                <p:cNvSpPr>
                  <a:spLocks/>
                </p:cNvSpPr>
                <p:nvPr/>
              </p:nvSpPr>
              <p:spPr bwMode="auto">
                <a:xfrm>
                  <a:off x="2639" y="1548"/>
                  <a:ext cx="271" cy="197"/>
                </a:xfrm>
                <a:custGeom>
                  <a:avLst/>
                  <a:gdLst/>
                  <a:ahLst/>
                  <a:cxnLst>
                    <a:cxn ang="0">
                      <a:pos x="56" y="156"/>
                    </a:cxn>
                    <a:cxn ang="0">
                      <a:pos x="0" y="5"/>
                    </a:cxn>
                    <a:cxn ang="0">
                      <a:pos x="271" y="0"/>
                    </a:cxn>
                    <a:cxn ang="0">
                      <a:pos x="244" y="114"/>
                    </a:cxn>
                    <a:cxn ang="0">
                      <a:pos x="205" y="165"/>
                    </a:cxn>
                    <a:cxn ang="0">
                      <a:pos x="140" y="197"/>
                    </a:cxn>
                    <a:cxn ang="0">
                      <a:pos x="88" y="186"/>
                    </a:cxn>
                    <a:cxn ang="0">
                      <a:pos x="56" y="156"/>
                    </a:cxn>
                  </a:cxnLst>
                  <a:rect l="0" t="0" r="r" b="b"/>
                  <a:pathLst>
                    <a:path w="271" h="197">
                      <a:moveTo>
                        <a:pt x="56" y="156"/>
                      </a:moveTo>
                      <a:lnTo>
                        <a:pt x="0" y="5"/>
                      </a:lnTo>
                      <a:lnTo>
                        <a:pt x="271" y="0"/>
                      </a:lnTo>
                      <a:lnTo>
                        <a:pt x="244" y="114"/>
                      </a:lnTo>
                      <a:lnTo>
                        <a:pt x="205" y="165"/>
                      </a:lnTo>
                      <a:lnTo>
                        <a:pt x="140" y="197"/>
                      </a:lnTo>
                      <a:lnTo>
                        <a:pt x="88" y="186"/>
                      </a:lnTo>
                      <a:lnTo>
                        <a:pt x="56" y="156"/>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47" name="Group 58"/>
              <p:cNvGrpSpPr>
                <a:grpSpLocks/>
              </p:cNvGrpSpPr>
              <p:nvPr/>
            </p:nvGrpSpPr>
            <p:grpSpPr bwMode="auto">
              <a:xfrm>
                <a:off x="371" y="1229"/>
                <a:ext cx="537" cy="648"/>
                <a:chOff x="2339" y="1695"/>
                <a:chExt cx="1066" cy="1296"/>
              </a:xfrm>
            </p:grpSpPr>
            <p:grpSp>
              <p:nvGrpSpPr>
                <p:cNvPr id="568" name="Group 59"/>
                <p:cNvGrpSpPr>
                  <a:grpSpLocks/>
                </p:cNvGrpSpPr>
                <p:nvPr/>
              </p:nvGrpSpPr>
              <p:grpSpPr bwMode="auto">
                <a:xfrm>
                  <a:off x="2339" y="1733"/>
                  <a:ext cx="359" cy="1258"/>
                  <a:chOff x="2339" y="1733"/>
                  <a:chExt cx="359" cy="1258"/>
                </a:xfrm>
              </p:grpSpPr>
              <p:sp>
                <p:nvSpPr>
                  <p:cNvPr id="573" name="Freeform 60"/>
                  <p:cNvSpPr>
                    <a:spLocks/>
                  </p:cNvSpPr>
                  <p:nvPr/>
                </p:nvSpPr>
                <p:spPr bwMode="auto">
                  <a:xfrm>
                    <a:off x="2339" y="1733"/>
                    <a:ext cx="359" cy="1258"/>
                  </a:xfrm>
                  <a:custGeom>
                    <a:avLst/>
                    <a:gdLst/>
                    <a:ahLst/>
                    <a:cxnLst>
                      <a:cxn ang="0">
                        <a:pos x="136" y="0"/>
                      </a:cxn>
                      <a:cxn ang="0">
                        <a:pos x="120" y="8"/>
                      </a:cxn>
                      <a:cxn ang="0">
                        <a:pos x="96" y="16"/>
                      </a:cxn>
                      <a:cxn ang="0">
                        <a:pos x="56" y="32"/>
                      </a:cxn>
                      <a:cxn ang="0">
                        <a:pos x="48" y="40"/>
                      </a:cxn>
                      <a:cxn ang="0">
                        <a:pos x="40" y="48"/>
                      </a:cxn>
                      <a:cxn ang="0">
                        <a:pos x="40" y="128"/>
                      </a:cxn>
                      <a:cxn ang="0">
                        <a:pos x="32" y="168"/>
                      </a:cxn>
                      <a:cxn ang="0">
                        <a:pos x="24" y="232"/>
                      </a:cxn>
                      <a:cxn ang="0">
                        <a:pos x="16" y="280"/>
                      </a:cxn>
                      <a:cxn ang="0">
                        <a:pos x="16" y="320"/>
                      </a:cxn>
                      <a:cxn ang="0">
                        <a:pos x="16" y="360"/>
                      </a:cxn>
                      <a:cxn ang="0">
                        <a:pos x="16" y="384"/>
                      </a:cxn>
                      <a:cxn ang="0">
                        <a:pos x="0" y="416"/>
                      </a:cxn>
                      <a:cxn ang="0">
                        <a:pos x="0" y="424"/>
                      </a:cxn>
                      <a:cxn ang="0">
                        <a:pos x="24" y="432"/>
                      </a:cxn>
                      <a:cxn ang="0">
                        <a:pos x="32" y="440"/>
                      </a:cxn>
                      <a:cxn ang="0">
                        <a:pos x="32" y="464"/>
                      </a:cxn>
                      <a:cxn ang="0">
                        <a:pos x="40" y="472"/>
                      </a:cxn>
                      <a:cxn ang="0">
                        <a:pos x="56" y="480"/>
                      </a:cxn>
                      <a:cxn ang="0">
                        <a:pos x="72" y="480"/>
                      </a:cxn>
                      <a:cxn ang="0">
                        <a:pos x="88" y="480"/>
                      </a:cxn>
                      <a:cxn ang="0">
                        <a:pos x="96" y="456"/>
                      </a:cxn>
                      <a:cxn ang="0">
                        <a:pos x="104" y="416"/>
                      </a:cxn>
                      <a:cxn ang="0">
                        <a:pos x="120" y="360"/>
                      </a:cxn>
                      <a:cxn ang="0">
                        <a:pos x="136" y="296"/>
                      </a:cxn>
                      <a:cxn ang="0">
                        <a:pos x="136" y="264"/>
                      </a:cxn>
                      <a:cxn ang="0">
                        <a:pos x="136" y="216"/>
                      </a:cxn>
                      <a:cxn ang="0">
                        <a:pos x="136" y="80"/>
                      </a:cxn>
                      <a:cxn ang="0">
                        <a:pos x="136" y="16"/>
                      </a:cxn>
                      <a:cxn ang="0">
                        <a:pos x="136" y="0"/>
                      </a:cxn>
                    </a:cxnLst>
                    <a:rect l="0" t="0" r="r" b="b"/>
                    <a:pathLst>
                      <a:path w="137" h="481">
                        <a:moveTo>
                          <a:pt x="136" y="0"/>
                        </a:moveTo>
                        <a:lnTo>
                          <a:pt x="120" y="8"/>
                        </a:lnTo>
                        <a:lnTo>
                          <a:pt x="96" y="16"/>
                        </a:lnTo>
                        <a:lnTo>
                          <a:pt x="56" y="32"/>
                        </a:lnTo>
                        <a:lnTo>
                          <a:pt x="48" y="40"/>
                        </a:lnTo>
                        <a:lnTo>
                          <a:pt x="40" y="48"/>
                        </a:lnTo>
                        <a:lnTo>
                          <a:pt x="40" y="128"/>
                        </a:lnTo>
                        <a:lnTo>
                          <a:pt x="32" y="168"/>
                        </a:lnTo>
                        <a:lnTo>
                          <a:pt x="24" y="232"/>
                        </a:lnTo>
                        <a:lnTo>
                          <a:pt x="16" y="280"/>
                        </a:lnTo>
                        <a:lnTo>
                          <a:pt x="16" y="320"/>
                        </a:lnTo>
                        <a:lnTo>
                          <a:pt x="16" y="360"/>
                        </a:lnTo>
                        <a:lnTo>
                          <a:pt x="16" y="384"/>
                        </a:lnTo>
                        <a:lnTo>
                          <a:pt x="0" y="416"/>
                        </a:lnTo>
                        <a:lnTo>
                          <a:pt x="0" y="424"/>
                        </a:lnTo>
                        <a:lnTo>
                          <a:pt x="24" y="432"/>
                        </a:lnTo>
                        <a:lnTo>
                          <a:pt x="32" y="440"/>
                        </a:lnTo>
                        <a:lnTo>
                          <a:pt x="32" y="464"/>
                        </a:lnTo>
                        <a:lnTo>
                          <a:pt x="40" y="472"/>
                        </a:lnTo>
                        <a:lnTo>
                          <a:pt x="56" y="480"/>
                        </a:lnTo>
                        <a:lnTo>
                          <a:pt x="72" y="480"/>
                        </a:lnTo>
                        <a:lnTo>
                          <a:pt x="88" y="480"/>
                        </a:lnTo>
                        <a:lnTo>
                          <a:pt x="96" y="456"/>
                        </a:lnTo>
                        <a:lnTo>
                          <a:pt x="104" y="416"/>
                        </a:lnTo>
                        <a:lnTo>
                          <a:pt x="120" y="360"/>
                        </a:lnTo>
                        <a:lnTo>
                          <a:pt x="136" y="296"/>
                        </a:lnTo>
                        <a:lnTo>
                          <a:pt x="136" y="264"/>
                        </a:lnTo>
                        <a:lnTo>
                          <a:pt x="136" y="216"/>
                        </a:lnTo>
                        <a:lnTo>
                          <a:pt x="136" y="80"/>
                        </a:lnTo>
                        <a:lnTo>
                          <a:pt x="136" y="16"/>
                        </a:lnTo>
                        <a:lnTo>
                          <a:pt x="136" y="0"/>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574" name="Freeform 61"/>
                  <p:cNvSpPr>
                    <a:spLocks/>
                  </p:cNvSpPr>
                  <p:nvPr/>
                </p:nvSpPr>
                <p:spPr bwMode="auto">
                  <a:xfrm>
                    <a:off x="2402" y="2038"/>
                    <a:ext cx="191" cy="839"/>
                  </a:xfrm>
                  <a:custGeom>
                    <a:avLst/>
                    <a:gdLst/>
                    <a:ahLst/>
                    <a:cxnLst>
                      <a:cxn ang="0">
                        <a:pos x="40" y="0"/>
                      </a:cxn>
                      <a:cxn ang="0">
                        <a:pos x="40" y="32"/>
                      </a:cxn>
                      <a:cxn ang="0">
                        <a:pos x="48" y="64"/>
                      </a:cxn>
                      <a:cxn ang="0">
                        <a:pos x="48" y="96"/>
                      </a:cxn>
                      <a:cxn ang="0">
                        <a:pos x="40" y="136"/>
                      </a:cxn>
                      <a:cxn ang="0">
                        <a:pos x="32" y="184"/>
                      </a:cxn>
                      <a:cxn ang="0">
                        <a:pos x="24" y="208"/>
                      </a:cxn>
                      <a:cxn ang="0">
                        <a:pos x="16" y="224"/>
                      </a:cxn>
                      <a:cxn ang="0">
                        <a:pos x="16" y="264"/>
                      </a:cxn>
                      <a:cxn ang="0">
                        <a:pos x="8" y="296"/>
                      </a:cxn>
                      <a:cxn ang="0">
                        <a:pos x="0" y="320"/>
                      </a:cxn>
                      <a:cxn ang="0">
                        <a:pos x="8" y="320"/>
                      </a:cxn>
                      <a:cxn ang="0">
                        <a:pos x="16" y="296"/>
                      </a:cxn>
                      <a:cxn ang="0">
                        <a:pos x="16" y="264"/>
                      </a:cxn>
                      <a:cxn ang="0">
                        <a:pos x="32" y="224"/>
                      </a:cxn>
                      <a:cxn ang="0">
                        <a:pos x="40" y="168"/>
                      </a:cxn>
                      <a:cxn ang="0">
                        <a:pos x="48" y="120"/>
                      </a:cxn>
                      <a:cxn ang="0">
                        <a:pos x="48" y="96"/>
                      </a:cxn>
                      <a:cxn ang="0">
                        <a:pos x="64" y="64"/>
                      </a:cxn>
                      <a:cxn ang="0">
                        <a:pos x="64" y="48"/>
                      </a:cxn>
                      <a:cxn ang="0">
                        <a:pos x="72" y="32"/>
                      </a:cxn>
                      <a:cxn ang="0">
                        <a:pos x="64" y="0"/>
                      </a:cxn>
                      <a:cxn ang="0">
                        <a:pos x="64" y="32"/>
                      </a:cxn>
                      <a:cxn ang="0">
                        <a:pos x="64" y="48"/>
                      </a:cxn>
                      <a:cxn ang="0">
                        <a:pos x="56" y="56"/>
                      </a:cxn>
                      <a:cxn ang="0">
                        <a:pos x="48" y="32"/>
                      </a:cxn>
                      <a:cxn ang="0">
                        <a:pos x="40" y="0"/>
                      </a:cxn>
                    </a:cxnLst>
                    <a:rect l="0" t="0" r="r" b="b"/>
                    <a:pathLst>
                      <a:path w="73" h="321">
                        <a:moveTo>
                          <a:pt x="40" y="0"/>
                        </a:moveTo>
                        <a:lnTo>
                          <a:pt x="40" y="32"/>
                        </a:lnTo>
                        <a:lnTo>
                          <a:pt x="48" y="64"/>
                        </a:lnTo>
                        <a:lnTo>
                          <a:pt x="48" y="96"/>
                        </a:lnTo>
                        <a:lnTo>
                          <a:pt x="40" y="136"/>
                        </a:lnTo>
                        <a:lnTo>
                          <a:pt x="32" y="184"/>
                        </a:lnTo>
                        <a:lnTo>
                          <a:pt x="24" y="208"/>
                        </a:lnTo>
                        <a:lnTo>
                          <a:pt x="16" y="224"/>
                        </a:lnTo>
                        <a:lnTo>
                          <a:pt x="16" y="264"/>
                        </a:lnTo>
                        <a:lnTo>
                          <a:pt x="8" y="296"/>
                        </a:lnTo>
                        <a:lnTo>
                          <a:pt x="0" y="320"/>
                        </a:lnTo>
                        <a:lnTo>
                          <a:pt x="8" y="320"/>
                        </a:lnTo>
                        <a:lnTo>
                          <a:pt x="16" y="296"/>
                        </a:lnTo>
                        <a:lnTo>
                          <a:pt x="16" y="264"/>
                        </a:lnTo>
                        <a:lnTo>
                          <a:pt x="32" y="224"/>
                        </a:lnTo>
                        <a:lnTo>
                          <a:pt x="40" y="168"/>
                        </a:lnTo>
                        <a:lnTo>
                          <a:pt x="48" y="120"/>
                        </a:lnTo>
                        <a:lnTo>
                          <a:pt x="48" y="96"/>
                        </a:lnTo>
                        <a:lnTo>
                          <a:pt x="64" y="64"/>
                        </a:lnTo>
                        <a:lnTo>
                          <a:pt x="64" y="48"/>
                        </a:lnTo>
                        <a:lnTo>
                          <a:pt x="72" y="32"/>
                        </a:lnTo>
                        <a:lnTo>
                          <a:pt x="64" y="0"/>
                        </a:lnTo>
                        <a:lnTo>
                          <a:pt x="64" y="32"/>
                        </a:lnTo>
                        <a:lnTo>
                          <a:pt x="64" y="48"/>
                        </a:lnTo>
                        <a:lnTo>
                          <a:pt x="56" y="56"/>
                        </a:lnTo>
                        <a:lnTo>
                          <a:pt x="48" y="32"/>
                        </a:lnTo>
                        <a:lnTo>
                          <a:pt x="40"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grpSp>
            <p:grpSp>
              <p:nvGrpSpPr>
                <p:cNvPr id="569" name="Group 62"/>
                <p:cNvGrpSpPr>
                  <a:grpSpLocks/>
                </p:cNvGrpSpPr>
                <p:nvPr/>
              </p:nvGrpSpPr>
              <p:grpSpPr bwMode="auto">
                <a:xfrm>
                  <a:off x="2898" y="1695"/>
                  <a:ext cx="507" cy="960"/>
                  <a:chOff x="2898" y="1695"/>
                  <a:chExt cx="507" cy="960"/>
                </a:xfrm>
              </p:grpSpPr>
              <p:sp>
                <p:nvSpPr>
                  <p:cNvPr id="570" name="Freeform 63"/>
                  <p:cNvSpPr>
                    <a:spLocks/>
                  </p:cNvSpPr>
                  <p:nvPr/>
                </p:nvSpPr>
                <p:spPr bwMode="auto">
                  <a:xfrm>
                    <a:off x="2898" y="1695"/>
                    <a:ext cx="300" cy="906"/>
                  </a:xfrm>
                  <a:custGeom>
                    <a:avLst/>
                    <a:gdLst/>
                    <a:ahLst/>
                    <a:cxnLst>
                      <a:cxn ang="0">
                        <a:pos x="300" y="102"/>
                      </a:cxn>
                      <a:cxn ang="0">
                        <a:pos x="264" y="48"/>
                      </a:cxn>
                      <a:cxn ang="0">
                        <a:pos x="222" y="30"/>
                      </a:cxn>
                      <a:cxn ang="0">
                        <a:pos x="96" y="12"/>
                      </a:cxn>
                      <a:cxn ang="0">
                        <a:pos x="12" y="0"/>
                      </a:cxn>
                      <a:cxn ang="0">
                        <a:pos x="0" y="171"/>
                      </a:cxn>
                      <a:cxn ang="0">
                        <a:pos x="48" y="345"/>
                      </a:cxn>
                      <a:cxn ang="0">
                        <a:pos x="48" y="426"/>
                      </a:cxn>
                      <a:cxn ang="0">
                        <a:pos x="72" y="543"/>
                      </a:cxn>
                      <a:cxn ang="0">
                        <a:pos x="63" y="648"/>
                      </a:cxn>
                      <a:cxn ang="0">
                        <a:pos x="87" y="720"/>
                      </a:cxn>
                      <a:cxn ang="0">
                        <a:pos x="168" y="837"/>
                      </a:cxn>
                      <a:cxn ang="0">
                        <a:pos x="219" y="882"/>
                      </a:cxn>
                      <a:cxn ang="0">
                        <a:pos x="267" y="906"/>
                      </a:cxn>
                      <a:cxn ang="0">
                        <a:pos x="252" y="741"/>
                      </a:cxn>
                      <a:cxn ang="0">
                        <a:pos x="237" y="579"/>
                      </a:cxn>
                      <a:cxn ang="0">
                        <a:pos x="249" y="441"/>
                      </a:cxn>
                      <a:cxn ang="0">
                        <a:pos x="270" y="267"/>
                      </a:cxn>
                      <a:cxn ang="0">
                        <a:pos x="300" y="102"/>
                      </a:cxn>
                    </a:cxnLst>
                    <a:rect l="0" t="0" r="r" b="b"/>
                    <a:pathLst>
                      <a:path w="300" h="906">
                        <a:moveTo>
                          <a:pt x="300" y="102"/>
                        </a:moveTo>
                        <a:lnTo>
                          <a:pt x="264" y="48"/>
                        </a:lnTo>
                        <a:lnTo>
                          <a:pt x="222" y="30"/>
                        </a:lnTo>
                        <a:lnTo>
                          <a:pt x="96" y="12"/>
                        </a:lnTo>
                        <a:lnTo>
                          <a:pt x="12" y="0"/>
                        </a:lnTo>
                        <a:lnTo>
                          <a:pt x="0" y="171"/>
                        </a:lnTo>
                        <a:lnTo>
                          <a:pt x="48" y="345"/>
                        </a:lnTo>
                        <a:lnTo>
                          <a:pt x="48" y="426"/>
                        </a:lnTo>
                        <a:lnTo>
                          <a:pt x="72" y="543"/>
                        </a:lnTo>
                        <a:lnTo>
                          <a:pt x="63" y="648"/>
                        </a:lnTo>
                        <a:lnTo>
                          <a:pt x="87" y="720"/>
                        </a:lnTo>
                        <a:lnTo>
                          <a:pt x="168" y="837"/>
                        </a:lnTo>
                        <a:lnTo>
                          <a:pt x="219" y="882"/>
                        </a:lnTo>
                        <a:lnTo>
                          <a:pt x="267" y="906"/>
                        </a:lnTo>
                        <a:lnTo>
                          <a:pt x="252" y="741"/>
                        </a:lnTo>
                        <a:lnTo>
                          <a:pt x="237" y="579"/>
                        </a:lnTo>
                        <a:lnTo>
                          <a:pt x="249" y="441"/>
                        </a:lnTo>
                        <a:lnTo>
                          <a:pt x="270" y="267"/>
                        </a:lnTo>
                        <a:lnTo>
                          <a:pt x="300" y="102"/>
                        </a:lnTo>
                        <a:close/>
                      </a:path>
                    </a:pathLst>
                  </a:custGeom>
                  <a:solidFill>
                    <a:srgbClr val="339966"/>
                  </a:solidFill>
                  <a:ln w="6350" cap="flat" cmpd="sng">
                    <a:solidFill>
                      <a:srgbClr val="000000"/>
                    </a:solidFill>
                    <a:prstDash val="solid"/>
                    <a:round/>
                    <a:headEnd/>
                    <a:tailEnd/>
                  </a:ln>
                  <a:effectLst/>
                </p:spPr>
                <p:txBody>
                  <a:bodyPr wrap="none" anchor="ctr"/>
                  <a:lstStyle/>
                  <a:p>
                    <a:endParaRPr lang="ru-RU"/>
                  </a:p>
                </p:txBody>
              </p:sp>
              <p:sp>
                <p:nvSpPr>
                  <p:cNvPr id="571" name="Freeform 64"/>
                  <p:cNvSpPr>
                    <a:spLocks/>
                  </p:cNvSpPr>
                  <p:nvPr/>
                </p:nvSpPr>
                <p:spPr bwMode="auto">
                  <a:xfrm>
                    <a:off x="3009" y="1975"/>
                    <a:ext cx="149" cy="568"/>
                  </a:xfrm>
                  <a:custGeom>
                    <a:avLst/>
                    <a:gdLst/>
                    <a:ahLst/>
                    <a:cxnLst>
                      <a:cxn ang="0">
                        <a:pos x="14" y="0"/>
                      </a:cxn>
                      <a:cxn ang="0">
                        <a:pos x="35" y="77"/>
                      </a:cxn>
                      <a:cxn ang="0">
                        <a:pos x="42" y="139"/>
                      </a:cxn>
                      <a:cxn ang="0">
                        <a:pos x="42" y="170"/>
                      </a:cxn>
                      <a:cxn ang="0">
                        <a:pos x="28" y="139"/>
                      </a:cxn>
                      <a:cxn ang="0">
                        <a:pos x="21" y="116"/>
                      </a:cxn>
                      <a:cxn ang="0">
                        <a:pos x="14" y="123"/>
                      </a:cxn>
                      <a:cxn ang="0">
                        <a:pos x="21" y="147"/>
                      </a:cxn>
                      <a:cxn ang="0">
                        <a:pos x="28" y="170"/>
                      </a:cxn>
                      <a:cxn ang="0">
                        <a:pos x="35" y="185"/>
                      </a:cxn>
                      <a:cxn ang="0">
                        <a:pos x="21" y="177"/>
                      </a:cxn>
                      <a:cxn ang="0">
                        <a:pos x="14" y="154"/>
                      </a:cxn>
                      <a:cxn ang="0">
                        <a:pos x="0" y="139"/>
                      </a:cxn>
                      <a:cxn ang="0">
                        <a:pos x="0" y="162"/>
                      </a:cxn>
                      <a:cxn ang="0">
                        <a:pos x="14" y="185"/>
                      </a:cxn>
                      <a:cxn ang="0">
                        <a:pos x="28" y="216"/>
                      </a:cxn>
                      <a:cxn ang="0">
                        <a:pos x="42" y="185"/>
                      </a:cxn>
                      <a:cxn ang="0">
                        <a:pos x="56" y="177"/>
                      </a:cxn>
                      <a:cxn ang="0">
                        <a:pos x="49" y="139"/>
                      </a:cxn>
                      <a:cxn ang="0">
                        <a:pos x="49" y="93"/>
                      </a:cxn>
                      <a:cxn ang="0">
                        <a:pos x="49" y="69"/>
                      </a:cxn>
                      <a:cxn ang="0">
                        <a:pos x="49" y="54"/>
                      </a:cxn>
                      <a:cxn ang="0">
                        <a:pos x="49" y="15"/>
                      </a:cxn>
                      <a:cxn ang="0">
                        <a:pos x="49" y="54"/>
                      </a:cxn>
                      <a:cxn ang="0">
                        <a:pos x="42" y="77"/>
                      </a:cxn>
                      <a:cxn ang="0">
                        <a:pos x="14" y="0"/>
                      </a:cxn>
                    </a:cxnLst>
                    <a:rect l="0" t="0" r="r" b="b"/>
                    <a:pathLst>
                      <a:path w="57" h="217">
                        <a:moveTo>
                          <a:pt x="14" y="0"/>
                        </a:moveTo>
                        <a:lnTo>
                          <a:pt x="35" y="77"/>
                        </a:lnTo>
                        <a:lnTo>
                          <a:pt x="42" y="139"/>
                        </a:lnTo>
                        <a:lnTo>
                          <a:pt x="42" y="170"/>
                        </a:lnTo>
                        <a:lnTo>
                          <a:pt x="28" y="139"/>
                        </a:lnTo>
                        <a:lnTo>
                          <a:pt x="21" y="116"/>
                        </a:lnTo>
                        <a:lnTo>
                          <a:pt x="14" y="123"/>
                        </a:lnTo>
                        <a:lnTo>
                          <a:pt x="21" y="147"/>
                        </a:lnTo>
                        <a:lnTo>
                          <a:pt x="28" y="170"/>
                        </a:lnTo>
                        <a:lnTo>
                          <a:pt x="35" y="185"/>
                        </a:lnTo>
                        <a:lnTo>
                          <a:pt x="21" y="177"/>
                        </a:lnTo>
                        <a:lnTo>
                          <a:pt x="14" y="154"/>
                        </a:lnTo>
                        <a:lnTo>
                          <a:pt x="0" y="139"/>
                        </a:lnTo>
                        <a:lnTo>
                          <a:pt x="0" y="162"/>
                        </a:lnTo>
                        <a:lnTo>
                          <a:pt x="14" y="185"/>
                        </a:lnTo>
                        <a:lnTo>
                          <a:pt x="28" y="216"/>
                        </a:lnTo>
                        <a:lnTo>
                          <a:pt x="42" y="185"/>
                        </a:lnTo>
                        <a:lnTo>
                          <a:pt x="56" y="177"/>
                        </a:lnTo>
                        <a:lnTo>
                          <a:pt x="49" y="139"/>
                        </a:lnTo>
                        <a:lnTo>
                          <a:pt x="49" y="93"/>
                        </a:lnTo>
                        <a:lnTo>
                          <a:pt x="49" y="69"/>
                        </a:lnTo>
                        <a:lnTo>
                          <a:pt x="49" y="54"/>
                        </a:lnTo>
                        <a:lnTo>
                          <a:pt x="49" y="15"/>
                        </a:lnTo>
                        <a:lnTo>
                          <a:pt x="49" y="54"/>
                        </a:lnTo>
                        <a:lnTo>
                          <a:pt x="42" y="77"/>
                        </a:lnTo>
                        <a:lnTo>
                          <a:pt x="14" y="0"/>
                        </a:lnTo>
                      </a:path>
                    </a:pathLst>
                  </a:custGeom>
                  <a:solidFill>
                    <a:srgbClr val="216543"/>
                  </a:solidFill>
                  <a:ln w="6350" cap="rnd" cmpd="sng">
                    <a:noFill/>
                    <a:prstDash val="solid"/>
                    <a:round/>
                    <a:headEnd type="none" w="med" len="med"/>
                    <a:tailEnd type="none" w="med" len="med"/>
                  </a:ln>
                  <a:effectLst/>
                </p:spPr>
                <p:txBody>
                  <a:bodyPr/>
                  <a:lstStyle/>
                  <a:p>
                    <a:endParaRPr lang="ru-RU"/>
                  </a:p>
                </p:txBody>
              </p:sp>
              <p:sp>
                <p:nvSpPr>
                  <p:cNvPr id="572" name="Freeform 65"/>
                  <p:cNvSpPr>
                    <a:spLocks/>
                  </p:cNvSpPr>
                  <p:nvPr/>
                </p:nvSpPr>
                <p:spPr bwMode="auto">
                  <a:xfrm>
                    <a:off x="3129" y="1809"/>
                    <a:ext cx="276" cy="846"/>
                  </a:xfrm>
                  <a:custGeom>
                    <a:avLst/>
                    <a:gdLst/>
                    <a:ahLst/>
                    <a:cxnLst>
                      <a:cxn ang="0">
                        <a:pos x="63" y="0"/>
                      </a:cxn>
                      <a:cxn ang="0">
                        <a:pos x="78" y="39"/>
                      </a:cxn>
                      <a:cxn ang="0">
                        <a:pos x="114" y="90"/>
                      </a:cxn>
                      <a:cxn ang="0">
                        <a:pos x="162" y="213"/>
                      </a:cxn>
                      <a:cxn ang="0">
                        <a:pos x="225" y="351"/>
                      </a:cxn>
                      <a:cxn ang="0">
                        <a:pos x="246" y="444"/>
                      </a:cxn>
                      <a:cxn ang="0">
                        <a:pos x="252" y="513"/>
                      </a:cxn>
                      <a:cxn ang="0">
                        <a:pos x="276" y="540"/>
                      </a:cxn>
                      <a:cxn ang="0">
                        <a:pos x="267" y="573"/>
                      </a:cxn>
                      <a:cxn ang="0">
                        <a:pos x="114" y="828"/>
                      </a:cxn>
                      <a:cxn ang="0">
                        <a:pos x="54" y="846"/>
                      </a:cxn>
                      <a:cxn ang="0">
                        <a:pos x="39" y="804"/>
                      </a:cxn>
                      <a:cxn ang="0">
                        <a:pos x="0" y="771"/>
                      </a:cxn>
                      <a:cxn ang="0">
                        <a:pos x="12" y="678"/>
                      </a:cxn>
                      <a:cxn ang="0">
                        <a:pos x="45" y="642"/>
                      </a:cxn>
                      <a:cxn ang="0">
                        <a:pos x="54" y="579"/>
                      </a:cxn>
                      <a:cxn ang="0">
                        <a:pos x="78" y="561"/>
                      </a:cxn>
                      <a:cxn ang="0">
                        <a:pos x="108" y="480"/>
                      </a:cxn>
                      <a:cxn ang="0">
                        <a:pos x="84" y="480"/>
                      </a:cxn>
                      <a:cxn ang="0">
                        <a:pos x="66" y="453"/>
                      </a:cxn>
                      <a:cxn ang="0">
                        <a:pos x="66" y="423"/>
                      </a:cxn>
                      <a:cxn ang="0">
                        <a:pos x="6" y="297"/>
                      </a:cxn>
                    </a:cxnLst>
                    <a:rect l="0" t="0" r="r" b="b"/>
                    <a:pathLst>
                      <a:path w="276" h="846">
                        <a:moveTo>
                          <a:pt x="63" y="0"/>
                        </a:moveTo>
                        <a:lnTo>
                          <a:pt x="78" y="39"/>
                        </a:lnTo>
                        <a:lnTo>
                          <a:pt x="114" y="90"/>
                        </a:lnTo>
                        <a:lnTo>
                          <a:pt x="162" y="213"/>
                        </a:lnTo>
                        <a:lnTo>
                          <a:pt x="225" y="351"/>
                        </a:lnTo>
                        <a:lnTo>
                          <a:pt x="246" y="444"/>
                        </a:lnTo>
                        <a:lnTo>
                          <a:pt x="252" y="513"/>
                        </a:lnTo>
                        <a:lnTo>
                          <a:pt x="276" y="540"/>
                        </a:lnTo>
                        <a:lnTo>
                          <a:pt x="267" y="573"/>
                        </a:lnTo>
                        <a:lnTo>
                          <a:pt x="114" y="828"/>
                        </a:lnTo>
                        <a:lnTo>
                          <a:pt x="54" y="846"/>
                        </a:lnTo>
                        <a:lnTo>
                          <a:pt x="39" y="804"/>
                        </a:lnTo>
                        <a:lnTo>
                          <a:pt x="0" y="771"/>
                        </a:lnTo>
                        <a:lnTo>
                          <a:pt x="12" y="678"/>
                        </a:lnTo>
                        <a:lnTo>
                          <a:pt x="45" y="642"/>
                        </a:lnTo>
                        <a:lnTo>
                          <a:pt x="54" y="579"/>
                        </a:lnTo>
                        <a:lnTo>
                          <a:pt x="78" y="561"/>
                        </a:lnTo>
                        <a:lnTo>
                          <a:pt x="108" y="480"/>
                        </a:lnTo>
                        <a:lnTo>
                          <a:pt x="84" y="480"/>
                        </a:lnTo>
                        <a:lnTo>
                          <a:pt x="66" y="453"/>
                        </a:lnTo>
                        <a:lnTo>
                          <a:pt x="66" y="423"/>
                        </a:lnTo>
                        <a:lnTo>
                          <a:pt x="6" y="297"/>
                        </a:lnTo>
                      </a:path>
                    </a:pathLst>
                  </a:custGeom>
                  <a:solidFill>
                    <a:srgbClr val="339966"/>
                  </a:solidFill>
                  <a:ln w="6350" cap="flat" cmpd="sng">
                    <a:solidFill>
                      <a:srgbClr val="000000"/>
                    </a:solidFill>
                    <a:prstDash val="solid"/>
                    <a:round/>
                    <a:headEnd type="none" w="med" len="med"/>
                    <a:tailEnd type="none" w="med" len="med"/>
                  </a:ln>
                  <a:effectLst/>
                </p:spPr>
                <p:txBody>
                  <a:bodyPr wrap="none" anchor="ctr"/>
                  <a:lstStyle/>
                  <a:p>
                    <a:endParaRPr lang="ru-RU"/>
                  </a:p>
                </p:txBody>
              </p:sp>
            </p:grpSp>
          </p:grpSp>
          <p:sp>
            <p:nvSpPr>
              <p:cNvPr id="549" name="Freeform 66"/>
              <p:cNvSpPr>
                <a:spLocks/>
              </p:cNvSpPr>
              <p:nvPr/>
            </p:nvSpPr>
            <p:spPr bwMode="auto">
              <a:xfrm>
                <a:off x="512" y="1061"/>
                <a:ext cx="138" cy="163"/>
              </a:xfrm>
              <a:custGeom>
                <a:avLst/>
                <a:gdLst/>
                <a:ahLst/>
                <a:cxnLst>
                  <a:cxn ang="0">
                    <a:pos x="40" y="227"/>
                  </a:cxn>
                  <a:cxn ang="0">
                    <a:pos x="95" y="298"/>
                  </a:cxn>
                  <a:cxn ang="0">
                    <a:pos x="134" y="326"/>
                  </a:cxn>
                  <a:cxn ang="0">
                    <a:pos x="184" y="326"/>
                  </a:cxn>
                  <a:cxn ang="0">
                    <a:pos x="220" y="292"/>
                  </a:cxn>
                  <a:cxn ang="0">
                    <a:pos x="253" y="235"/>
                  </a:cxn>
                  <a:cxn ang="0">
                    <a:pos x="271" y="163"/>
                  </a:cxn>
                  <a:cxn ang="0">
                    <a:pos x="274" y="119"/>
                  </a:cxn>
                  <a:cxn ang="0">
                    <a:pos x="272" y="63"/>
                  </a:cxn>
                  <a:cxn ang="0">
                    <a:pos x="189" y="21"/>
                  </a:cxn>
                  <a:cxn ang="0">
                    <a:pos x="84" y="0"/>
                  </a:cxn>
                  <a:cxn ang="0">
                    <a:pos x="21" y="42"/>
                  </a:cxn>
                  <a:cxn ang="0">
                    <a:pos x="0" y="125"/>
                  </a:cxn>
                </a:cxnLst>
                <a:rect l="0" t="0" r="r" b="b"/>
                <a:pathLst>
                  <a:path w="274" h="326">
                    <a:moveTo>
                      <a:pt x="40" y="227"/>
                    </a:moveTo>
                    <a:lnTo>
                      <a:pt x="95" y="298"/>
                    </a:lnTo>
                    <a:lnTo>
                      <a:pt x="134" y="326"/>
                    </a:lnTo>
                    <a:lnTo>
                      <a:pt x="184" y="326"/>
                    </a:lnTo>
                    <a:lnTo>
                      <a:pt x="220" y="292"/>
                    </a:lnTo>
                    <a:lnTo>
                      <a:pt x="253" y="235"/>
                    </a:lnTo>
                    <a:lnTo>
                      <a:pt x="271" y="163"/>
                    </a:lnTo>
                    <a:lnTo>
                      <a:pt x="274" y="119"/>
                    </a:lnTo>
                    <a:lnTo>
                      <a:pt x="272" y="63"/>
                    </a:lnTo>
                    <a:lnTo>
                      <a:pt x="189" y="21"/>
                    </a:lnTo>
                    <a:lnTo>
                      <a:pt x="84" y="0"/>
                    </a:lnTo>
                    <a:lnTo>
                      <a:pt x="21" y="42"/>
                    </a:lnTo>
                    <a:lnTo>
                      <a:pt x="0" y="125"/>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550" name="Freeform 67"/>
              <p:cNvSpPr>
                <a:spLocks/>
              </p:cNvSpPr>
              <p:nvPr/>
            </p:nvSpPr>
            <p:spPr bwMode="auto">
              <a:xfrm>
                <a:off x="491" y="1008"/>
                <a:ext cx="294" cy="262"/>
              </a:xfrm>
              <a:custGeom>
                <a:avLst/>
                <a:gdLst/>
                <a:ahLst/>
                <a:cxnLst>
                  <a:cxn ang="0">
                    <a:pos x="21" y="462"/>
                  </a:cxn>
                  <a:cxn ang="0">
                    <a:pos x="21" y="294"/>
                  </a:cxn>
                  <a:cxn ang="0">
                    <a:pos x="43" y="110"/>
                  </a:cxn>
                  <a:cxn ang="0">
                    <a:pos x="105" y="22"/>
                  </a:cxn>
                  <a:cxn ang="0">
                    <a:pos x="147" y="1"/>
                  </a:cxn>
                  <a:cxn ang="0">
                    <a:pos x="230" y="1"/>
                  </a:cxn>
                  <a:cxn ang="0">
                    <a:pos x="314" y="64"/>
                  </a:cxn>
                  <a:cxn ang="0">
                    <a:pos x="356" y="148"/>
                  </a:cxn>
                  <a:cxn ang="0">
                    <a:pos x="380" y="249"/>
                  </a:cxn>
                  <a:cxn ang="0">
                    <a:pos x="398" y="357"/>
                  </a:cxn>
                  <a:cxn ang="0">
                    <a:pos x="466" y="410"/>
                  </a:cxn>
                  <a:cxn ang="0">
                    <a:pos x="482" y="434"/>
                  </a:cxn>
                  <a:cxn ang="0">
                    <a:pos x="493" y="446"/>
                  </a:cxn>
                  <a:cxn ang="0">
                    <a:pos x="553" y="461"/>
                  </a:cxn>
                  <a:cxn ang="0">
                    <a:pos x="530" y="476"/>
                  </a:cxn>
                  <a:cxn ang="0">
                    <a:pos x="440" y="483"/>
                  </a:cxn>
                  <a:cxn ang="0">
                    <a:pos x="424" y="494"/>
                  </a:cxn>
                  <a:cxn ang="0">
                    <a:pos x="356" y="489"/>
                  </a:cxn>
                  <a:cxn ang="0">
                    <a:pos x="293" y="462"/>
                  </a:cxn>
                  <a:cxn ang="0">
                    <a:pos x="293" y="420"/>
                  </a:cxn>
                  <a:cxn ang="0">
                    <a:pos x="295" y="335"/>
                  </a:cxn>
                  <a:cxn ang="0">
                    <a:pos x="302" y="240"/>
                  </a:cxn>
                  <a:cxn ang="0">
                    <a:pos x="281" y="209"/>
                  </a:cxn>
                  <a:cxn ang="0">
                    <a:pos x="256" y="227"/>
                  </a:cxn>
                  <a:cxn ang="0">
                    <a:pos x="230" y="148"/>
                  </a:cxn>
                  <a:cxn ang="0">
                    <a:pos x="188" y="127"/>
                  </a:cxn>
                  <a:cxn ang="0">
                    <a:pos x="230" y="210"/>
                  </a:cxn>
                  <a:cxn ang="0">
                    <a:pos x="188" y="168"/>
                  </a:cxn>
                  <a:cxn ang="0">
                    <a:pos x="168" y="127"/>
                  </a:cxn>
                  <a:cxn ang="0">
                    <a:pos x="175" y="173"/>
                  </a:cxn>
                  <a:cxn ang="0">
                    <a:pos x="169" y="180"/>
                  </a:cxn>
                  <a:cxn ang="0">
                    <a:pos x="147" y="148"/>
                  </a:cxn>
                  <a:cxn ang="0">
                    <a:pos x="134" y="119"/>
                  </a:cxn>
                  <a:cxn ang="0">
                    <a:pos x="98" y="159"/>
                  </a:cxn>
                  <a:cxn ang="0">
                    <a:pos x="73" y="237"/>
                  </a:cxn>
                  <a:cxn ang="0">
                    <a:pos x="92" y="330"/>
                  </a:cxn>
                  <a:cxn ang="0">
                    <a:pos x="112" y="380"/>
                  </a:cxn>
                  <a:cxn ang="0">
                    <a:pos x="105" y="420"/>
                  </a:cxn>
                  <a:cxn ang="0">
                    <a:pos x="105" y="503"/>
                  </a:cxn>
                </a:cxnLst>
                <a:rect l="0" t="0" r="r" b="b"/>
                <a:pathLst>
                  <a:path w="586" h="524">
                    <a:moveTo>
                      <a:pt x="0" y="524"/>
                    </a:moveTo>
                    <a:lnTo>
                      <a:pt x="21" y="462"/>
                    </a:lnTo>
                    <a:lnTo>
                      <a:pt x="21" y="399"/>
                    </a:lnTo>
                    <a:lnTo>
                      <a:pt x="21" y="294"/>
                    </a:lnTo>
                    <a:lnTo>
                      <a:pt x="21" y="189"/>
                    </a:lnTo>
                    <a:lnTo>
                      <a:pt x="43" y="110"/>
                    </a:lnTo>
                    <a:lnTo>
                      <a:pt x="73" y="56"/>
                    </a:lnTo>
                    <a:lnTo>
                      <a:pt x="105" y="22"/>
                    </a:lnTo>
                    <a:lnTo>
                      <a:pt x="126" y="22"/>
                    </a:lnTo>
                    <a:lnTo>
                      <a:pt x="147" y="1"/>
                    </a:lnTo>
                    <a:lnTo>
                      <a:pt x="179" y="0"/>
                    </a:lnTo>
                    <a:lnTo>
                      <a:pt x="230" y="1"/>
                    </a:lnTo>
                    <a:lnTo>
                      <a:pt x="272" y="22"/>
                    </a:lnTo>
                    <a:lnTo>
                      <a:pt x="314" y="64"/>
                    </a:lnTo>
                    <a:lnTo>
                      <a:pt x="335" y="106"/>
                    </a:lnTo>
                    <a:lnTo>
                      <a:pt x="356" y="148"/>
                    </a:lnTo>
                    <a:lnTo>
                      <a:pt x="356" y="189"/>
                    </a:lnTo>
                    <a:lnTo>
                      <a:pt x="380" y="249"/>
                    </a:lnTo>
                    <a:lnTo>
                      <a:pt x="395" y="311"/>
                    </a:lnTo>
                    <a:lnTo>
                      <a:pt x="398" y="357"/>
                    </a:lnTo>
                    <a:lnTo>
                      <a:pt x="418" y="396"/>
                    </a:lnTo>
                    <a:lnTo>
                      <a:pt x="466" y="410"/>
                    </a:lnTo>
                    <a:lnTo>
                      <a:pt x="454" y="419"/>
                    </a:lnTo>
                    <a:lnTo>
                      <a:pt x="482" y="434"/>
                    </a:lnTo>
                    <a:lnTo>
                      <a:pt x="461" y="441"/>
                    </a:lnTo>
                    <a:lnTo>
                      <a:pt x="493" y="446"/>
                    </a:lnTo>
                    <a:lnTo>
                      <a:pt x="520" y="453"/>
                    </a:lnTo>
                    <a:lnTo>
                      <a:pt x="553" y="461"/>
                    </a:lnTo>
                    <a:lnTo>
                      <a:pt x="586" y="483"/>
                    </a:lnTo>
                    <a:lnTo>
                      <a:pt x="530" y="476"/>
                    </a:lnTo>
                    <a:lnTo>
                      <a:pt x="478" y="486"/>
                    </a:lnTo>
                    <a:lnTo>
                      <a:pt x="440" y="483"/>
                    </a:lnTo>
                    <a:lnTo>
                      <a:pt x="409" y="467"/>
                    </a:lnTo>
                    <a:lnTo>
                      <a:pt x="424" y="494"/>
                    </a:lnTo>
                    <a:lnTo>
                      <a:pt x="395" y="491"/>
                    </a:lnTo>
                    <a:lnTo>
                      <a:pt x="356" y="489"/>
                    </a:lnTo>
                    <a:lnTo>
                      <a:pt x="323" y="483"/>
                    </a:lnTo>
                    <a:lnTo>
                      <a:pt x="293" y="462"/>
                    </a:lnTo>
                    <a:lnTo>
                      <a:pt x="293" y="441"/>
                    </a:lnTo>
                    <a:lnTo>
                      <a:pt x="293" y="420"/>
                    </a:lnTo>
                    <a:lnTo>
                      <a:pt x="281" y="393"/>
                    </a:lnTo>
                    <a:lnTo>
                      <a:pt x="295" y="335"/>
                    </a:lnTo>
                    <a:lnTo>
                      <a:pt x="302" y="284"/>
                    </a:lnTo>
                    <a:lnTo>
                      <a:pt x="302" y="240"/>
                    </a:lnTo>
                    <a:lnTo>
                      <a:pt x="293" y="189"/>
                    </a:lnTo>
                    <a:lnTo>
                      <a:pt x="281" y="209"/>
                    </a:lnTo>
                    <a:lnTo>
                      <a:pt x="262" y="194"/>
                    </a:lnTo>
                    <a:lnTo>
                      <a:pt x="256" y="227"/>
                    </a:lnTo>
                    <a:lnTo>
                      <a:pt x="251" y="189"/>
                    </a:lnTo>
                    <a:lnTo>
                      <a:pt x="230" y="148"/>
                    </a:lnTo>
                    <a:lnTo>
                      <a:pt x="209" y="148"/>
                    </a:lnTo>
                    <a:lnTo>
                      <a:pt x="188" y="127"/>
                    </a:lnTo>
                    <a:lnTo>
                      <a:pt x="209" y="168"/>
                    </a:lnTo>
                    <a:lnTo>
                      <a:pt x="230" y="210"/>
                    </a:lnTo>
                    <a:lnTo>
                      <a:pt x="209" y="189"/>
                    </a:lnTo>
                    <a:lnTo>
                      <a:pt x="188" y="168"/>
                    </a:lnTo>
                    <a:lnTo>
                      <a:pt x="168" y="148"/>
                    </a:lnTo>
                    <a:lnTo>
                      <a:pt x="168" y="127"/>
                    </a:lnTo>
                    <a:lnTo>
                      <a:pt x="168" y="148"/>
                    </a:lnTo>
                    <a:lnTo>
                      <a:pt x="175" y="173"/>
                    </a:lnTo>
                    <a:lnTo>
                      <a:pt x="188" y="189"/>
                    </a:lnTo>
                    <a:lnTo>
                      <a:pt x="169" y="180"/>
                    </a:lnTo>
                    <a:lnTo>
                      <a:pt x="157" y="170"/>
                    </a:lnTo>
                    <a:lnTo>
                      <a:pt x="147" y="148"/>
                    </a:lnTo>
                    <a:lnTo>
                      <a:pt x="147" y="127"/>
                    </a:lnTo>
                    <a:lnTo>
                      <a:pt x="134" y="119"/>
                    </a:lnTo>
                    <a:lnTo>
                      <a:pt x="105" y="127"/>
                    </a:lnTo>
                    <a:lnTo>
                      <a:pt x="98" y="159"/>
                    </a:lnTo>
                    <a:lnTo>
                      <a:pt x="92" y="203"/>
                    </a:lnTo>
                    <a:lnTo>
                      <a:pt x="73" y="237"/>
                    </a:lnTo>
                    <a:lnTo>
                      <a:pt x="80" y="291"/>
                    </a:lnTo>
                    <a:lnTo>
                      <a:pt x="92" y="330"/>
                    </a:lnTo>
                    <a:lnTo>
                      <a:pt x="101" y="351"/>
                    </a:lnTo>
                    <a:lnTo>
                      <a:pt x="112" y="380"/>
                    </a:lnTo>
                    <a:lnTo>
                      <a:pt x="126" y="441"/>
                    </a:lnTo>
                    <a:lnTo>
                      <a:pt x="105" y="420"/>
                    </a:lnTo>
                    <a:lnTo>
                      <a:pt x="105" y="462"/>
                    </a:lnTo>
                    <a:lnTo>
                      <a:pt x="105" y="503"/>
                    </a:lnTo>
                    <a:lnTo>
                      <a:pt x="0" y="524"/>
                    </a:lnTo>
                  </a:path>
                </a:pathLst>
              </a:custGeom>
              <a:solidFill>
                <a:srgbClr val="623724"/>
              </a:solidFill>
              <a:ln w="6350" cap="rnd" cmpd="sng">
                <a:solidFill>
                  <a:srgbClr val="000000"/>
                </a:solidFill>
                <a:prstDash val="solid"/>
                <a:round/>
                <a:headEnd type="none" w="med" len="med"/>
                <a:tailEnd type="none" w="med" len="med"/>
              </a:ln>
              <a:effectLst/>
            </p:spPr>
            <p:txBody>
              <a:bodyPr/>
              <a:lstStyle/>
              <a:p>
                <a:endParaRPr lang="ru-RU"/>
              </a:p>
            </p:txBody>
          </p:sp>
          <p:grpSp>
            <p:nvGrpSpPr>
              <p:cNvPr id="551" name="Group 68"/>
              <p:cNvGrpSpPr>
                <a:grpSpLocks/>
              </p:cNvGrpSpPr>
              <p:nvPr/>
            </p:nvGrpSpPr>
            <p:grpSpPr bwMode="auto">
              <a:xfrm>
                <a:off x="498" y="1124"/>
                <a:ext cx="84" cy="86"/>
                <a:chOff x="2695" y="1477"/>
                <a:chExt cx="175" cy="170"/>
              </a:xfrm>
            </p:grpSpPr>
            <p:sp>
              <p:nvSpPr>
                <p:cNvPr id="552" name="Freeform 69"/>
                <p:cNvSpPr>
                  <a:spLocks/>
                </p:cNvSpPr>
                <p:nvPr/>
              </p:nvSpPr>
              <p:spPr bwMode="auto">
                <a:xfrm>
                  <a:off x="2800" y="1477"/>
                  <a:ext cx="19" cy="63"/>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553" name="Group 70"/>
                <p:cNvGrpSpPr>
                  <a:grpSpLocks/>
                </p:cNvGrpSpPr>
                <p:nvPr/>
              </p:nvGrpSpPr>
              <p:grpSpPr bwMode="auto">
                <a:xfrm>
                  <a:off x="2743" y="1608"/>
                  <a:ext cx="94" cy="39"/>
                  <a:chOff x="2743" y="1608"/>
                  <a:chExt cx="94" cy="39"/>
                </a:xfrm>
              </p:grpSpPr>
              <p:sp>
                <p:nvSpPr>
                  <p:cNvPr id="566" name="Freeform 71"/>
                  <p:cNvSpPr>
                    <a:spLocks/>
                  </p:cNvSpPr>
                  <p:nvPr/>
                </p:nvSpPr>
                <p:spPr bwMode="auto">
                  <a:xfrm>
                    <a:off x="2743" y="1608"/>
                    <a:ext cx="94" cy="39"/>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7C80"/>
                  </a:solidFill>
                  <a:ln w="6350" cap="flat" cmpd="sng">
                    <a:solidFill>
                      <a:srgbClr val="000000"/>
                    </a:solidFill>
                    <a:prstDash val="solid"/>
                    <a:round/>
                    <a:headEnd/>
                    <a:tailEnd/>
                  </a:ln>
                  <a:effectLst/>
                </p:spPr>
                <p:txBody>
                  <a:bodyPr wrap="none" anchor="ctr"/>
                  <a:lstStyle/>
                  <a:p>
                    <a:endParaRPr lang="ru-RU"/>
                  </a:p>
                </p:txBody>
              </p:sp>
              <p:sp>
                <p:nvSpPr>
                  <p:cNvPr id="567" name="Freeform 72"/>
                  <p:cNvSpPr>
                    <a:spLocks/>
                  </p:cNvSpPr>
                  <p:nvPr/>
                </p:nvSpPr>
                <p:spPr bwMode="auto">
                  <a:xfrm>
                    <a:off x="2744" y="1615"/>
                    <a:ext cx="91" cy="21"/>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554" name="Freeform 73"/>
                <p:cNvSpPr>
                  <a:spLocks/>
                </p:cNvSpPr>
                <p:nvPr/>
              </p:nvSpPr>
              <p:spPr bwMode="auto">
                <a:xfrm>
                  <a:off x="2775" y="1578"/>
                  <a:ext cx="30"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555" name="Group 74"/>
                <p:cNvGrpSpPr>
                  <a:grpSpLocks/>
                </p:cNvGrpSpPr>
                <p:nvPr/>
              </p:nvGrpSpPr>
              <p:grpSpPr bwMode="auto">
                <a:xfrm>
                  <a:off x="2695" y="1481"/>
                  <a:ext cx="175" cy="35"/>
                  <a:chOff x="2695" y="1471"/>
                  <a:chExt cx="175" cy="51"/>
                </a:xfrm>
              </p:grpSpPr>
              <p:sp>
                <p:nvSpPr>
                  <p:cNvPr id="556" name="Freeform 75"/>
                  <p:cNvSpPr>
                    <a:spLocks noChangeAspect="1"/>
                  </p:cNvSpPr>
                  <p:nvPr/>
                </p:nvSpPr>
                <p:spPr bwMode="auto">
                  <a:xfrm flipH="1">
                    <a:off x="2703"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557" name="Line 76"/>
                  <p:cNvSpPr>
                    <a:spLocks noChangeShapeType="1"/>
                  </p:cNvSpPr>
                  <p:nvPr/>
                </p:nvSpPr>
                <p:spPr bwMode="auto">
                  <a:xfrm flipH="1" flipV="1">
                    <a:off x="2712" y="1518"/>
                    <a:ext cx="35" cy="3"/>
                  </a:xfrm>
                  <a:prstGeom prst="line">
                    <a:avLst/>
                  </a:prstGeom>
                  <a:noFill/>
                  <a:ln w="6350">
                    <a:solidFill>
                      <a:srgbClr val="000000"/>
                    </a:solidFill>
                    <a:round/>
                    <a:headEnd/>
                    <a:tailEnd/>
                  </a:ln>
                  <a:effectLst/>
                </p:spPr>
                <p:txBody>
                  <a:bodyPr wrap="none" anchor="ctr"/>
                  <a:lstStyle/>
                  <a:p>
                    <a:endParaRPr lang="ru-RU"/>
                  </a:p>
                </p:txBody>
              </p:sp>
              <p:sp>
                <p:nvSpPr>
                  <p:cNvPr id="561" name="Freeform 77"/>
                  <p:cNvSpPr>
                    <a:spLocks noChangeAspect="1"/>
                  </p:cNvSpPr>
                  <p:nvPr/>
                </p:nvSpPr>
                <p:spPr bwMode="auto">
                  <a:xfrm>
                    <a:off x="2811" y="1496"/>
                    <a:ext cx="59" cy="21"/>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563" name="Line 78"/>
                  <p:cNvSpPr>
                    <a:spLocks noChangeShapeType="1"/>
                  </p:cNvSpPr>
                  <p:nvPr/>
                </p:nvSpPr>
                <p:spPr bwMode="auto">
                  <a:xfrm flipV="1">
                    <a:off x="2828" y="1516"/>
                    <a:ext cx="30" cy="6"/>
                  </a:xfrm>
                  <a:prstGeom prst="line">
                    <a:avLst/>
                  </a:prstGeom>
                  <a:noFill/>
                  <a:ln w="6350">
                    <a:solidFill>
                      <a:srgbClr val="000000"/>
                    </a:solidFill>
                    <a:round/>
                    <a:headEnd/>
                    <a:tailEnd/>
                  </a:ln>
                  <a:effectLst/>
                </p:spPr>
                <p:txBody>
                  <a:bodyPr wrap="none" anchor="ctr"/>
                  <a:lstStyle/>
                  <a:p>
                    <a:endParaRPr lang="ru-RU"/>
                  </a:p>
                </p:txBody>
              </p:sp>
              <p:sp>
                <p:nvSpPr>
                  <p:cNvPr id="564" name="Freeform 79"/>
                  <p:cNvSpPr>
                    <a:spLocks/>
                  </p:cNvSpPr>
                  <p:nvPr/>
                </p:nvSpPr>
                <p:spPr bwMode="auto">
                  <a:xfrm flipH="1">
                    <a:off x="2695" y="1471"/>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sp>
                <p:nvSpPr>
                  <p:cNvPr id="565" name="Freeform 80"/>
                  <p:cNvSpPr>
                    <a:spLocks/>
                  </p:cNvSpPr>
                  <p:nvPr/>
                </p:nvSpPr>
                <p:spPr bwMode="auto">
                  <a:xfrm>
                    <a:off x="2801" y="1473"/>
                    <a:ext cx="69" cy="17"/>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623724"/>
                  </a:solidFill>
                  <a:ln w="6350" cap="flat" cmpd="sng">
                    <a:solidFill>
                      <a:srgbClr val="000000"/>
                    </a:solidFill>
                    <a:prstDash val="solid"/>
                    <a:round/>
                    <a:headEnd/>
                    <a:tailEnd/>
                  </a:ln>
                  <a:effectLst/>
                </p:spPr>
                <p:txBody>
                  <a:bodyPr wrap="none" anchor="ctr"/>
                  <a:lstStyle/>
                  <a:p>
                    <a:endParaRPr lang="ru-RU"/>
                  </a:p>
                </p:txBody>
              </p:sp>
            </p:grpSp>
          </p:grpSp>
        </p:grpSp>
        <p:grpSp>
          <p:nvGrpSpPr>
            <p:cNvPr id="460" name="Group 81"/>
            <p:cNvGrpSpPr>
              <a:grpSpLocks/>
            </p:cNvGrpSpPr>
            <p:nvPr/>
          </p:nvGrpSpPr>
          <p:grpSpPr bwMode="auto">
            <a:xfrm>
              <a:off x="1918" y="2647"/>
              <a:ext cx="863" cy="569"/>
              <a:chOff x="3280" y="2647"/>
              <a:chExt cx="863" cy="569"/>
            </a:xfrm>
          </p:grpSpPr>
          <p:grpSp>
            <p:nvGrpSpPr>
              <p:cNvPr id="467" name="Group 82"/>
              <p:cNvGrpSpPr>
                <a:grpSpLocks/>
              </p:cNvGrpSpPr>
              <p:nvPr/>
            </p:nvGrpSpPr>
            <p:grpSpPr bwMode="auto">
              <a:xfrm>
                <a:off x="3280" y="2865"/>
                <a:ext cx="863" cy="351"/>
                <a:chOff x="3253" y="2867"/>
                <a:chExt cx="936" cy="351"/>
              </a:xfrm>
            </p:grpSpPr>
            <p:sp>
              <p:nvSpPr>
                <p:cNvPr id="543" name="Freeform 83"/>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544" name="Freeform 84"/>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545" name="Freeform 85"/>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68" name="Group 86"/>
              <p:cNvGrpSpPr>
                <a:grpSpLocks/>
              </p:cNvGrpSpPr>
              <p:nvPr/>
            </p:nvGrpSpPr>
            <p:grpSpPr bwMode="auto">
              <a:xfrm>
                <a:off x="3338" y="2915"/>
                <a:ext cx="494" cy="217"/>
                <a:chOff x="1049" y="1977"/>
                <a:chExt cx="1136" cy="495"/>
              </a:xfrm>
            </p:grpSpPr>
            <p:grpSp>
              <p:nvGrpSpPr>
                <p:cNvPr id="501" name="Group 87"/>
                <p:cNvGrpSpPr>
                  <a:grpSpLocks/>
                </p:cNvGrpSpPr>
                <p:nvPr/>
              </p:nvGrpSpPr>
              <p:grpSpPr bwMode="auto">
                <a:xfrm>
                  <a:off x="1477" y="1977"/>
                  <a:ext cx="708" cy="274"/>
                  <a:chOff x="1477" y="1977"/>
                  <a:chExt cx="708" cy="274"/>
                </a:xfrm>
              </p:grpSpPr>
              <p:grpSp>
                <p:nvGrpSpPr>
                  <p:cNvPr id="513" name="Group 88"/>
                  <p:cNvGrpSpPr>
                    <a:grpSpLocks/>
                  </p:cNvGrpSpPr>
                  <p:nvPr/>
                </p:nvGrpSpPr>
                <p:grpSpPr bwMode="auto">
                  <a:xfrm>
                    <a:off x="1477" y="1977"/>
                    <a:ext cx="708" cy="274"/>
                    <a:chOff x="1477" y="1977"/>
                    <a:chExt cx="708" cy="274"/>
                  </a:xfrm>
                </p:grpSpPr>
                <p:sp>
                  <p:nvSpPr>
                    <p:cNvPr id="540" name="Freeform 89"/>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41" name="Freeform 90"/>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542" name="Freeform 91"/>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514" name="Group 92"/>
                  <p:cNvGrpSpPr>
                    <a:grpSpLocks/>
                  </p:cNvGrpSpPr>
                  <p:nvPr/>
                </p:nvGrpSpPr>
                <p:grpSpPr bwMode="auto">
                  <a:xfrm>
                    <a:off x="1557" y="2046"/>
                    <a:ext cx="307" cy="109"/>
                    <a:chOff x="1557" y="2046"/>
                    <a:chExt cx="307" cy="109"/>
                  </a:xfrm>
                </p:grpSpPr>
                <p:sp>
                  <p:nvSpPr>
                    <p:cNvPr id="529" name="Freeform 93"/>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530" name="Group 94"/>
                    <p:cNvGrpSpPr>
                      <a:grpSpLocks/>
                    </p:cNvGrpSpPr>
                    <p:nvPr/>
                  </p:nvGrpSpPr>
                  <p:grpSpPr bwMode="auto">
                    <a:xfrm>
                      <a:off x="1614" y="2056"/>
                      <a:ext cx="220" cy="88"/>
                      <a:chOff x="1614" y="2056"/>
                      <a:chExt cx="220" cy="88"/>
                    </a:xfrm>
                  </p:grpSpPr>
                  <p:sp>
                    <p:nvSpPr>
                      <p:cNvPr id="531" name="Line 95"/>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532" name="Line 96"/>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533" name="Line 97"/>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534" name="Line 98"/>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535" name="Line 99"/>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536" name="Line 100"/>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539" name="Line 101"/>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515" name="Group 102"/>
                  <p:cNvGrpSpPr>
                    <a:grpSpLocks/>
                  </p:cNvGrpSpPr>
                  <p:nvPr/>
                </p:nvGrpSpPr>
                <p:grpSpPr bwMode="auto">
                  <a:xfrm>
                    <a:off x="1830" y="1991"/>
                    <a:ext cx="313" cy="105"/>
                    <a:chOff x="1830" y="1991"/>
                    <a:chExt cx="313" cy="105"/>
                  </a:xfrm>
                </p:grpSpPr>
                <p:sp>
                  <p:nvSpPr>
                    <p:cNvPr id="516" name="Freeform 103"/>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517" name="Line 104"/>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518" name="Line 105"/>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519" name="Line 106"/>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522" name="Line 107"/>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523" name="Line 108"/>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524" name="Line 109"/>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525" name="Line 110"/>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527" name="Line 111"/>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502" name="Group 112"/>
                <p:cNvGrpSpPr>
                  <a:grpSpLocks/>
                </p:cNvGrpSpPr>
                <p:nvPr/>
              </p:nvGrpSpPr>
              <p:grpSpPr bwMode="auto">
                <a:xfrm>
                  <a:off x="1049" y="2118"/>
                  <a:ext cx="973" cy="354"/>
                  <a:chOff x="1049" y="2118"/>
                  <a:chExt cx="973" cy="354"/>
                </a:xfrm>
              </p:grpSpPr>
              <p:sp>
                <p:nvSpPr>
                  <p:cNvPr id="503" name="Freeform 113"/>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04" name="Freeform 114"/>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505" name="Group 115"/>
                  <p:cNvGrpSpPr>
                    <a:grpSpLocks/>
                  </p:cNvGrpSpPr>
                  <p:nvPr/>
                </p:nvGrpSpPr>
                <p:grpSpPr bwMode="auto">
                  <a:xfrm>
                    <a:off x="1190" y="2118"/>
                    <a:ext cx="266" cy="177"/>
                    <a:chOff x="1190" y="2118"/>
                    <a:chExt cx="266" cy="177"/>
                  </a:xfrm>
                </p:grpSpPr>
                <p:sp>
                  <p:nvSpPr>
                    <p:cNvPr id="508" name="Freeform 116"/>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09" name="Freeform 117"/>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10" name="Freeform 118"/>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511" name="Freeform 119"/>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512" name="Freeform 120"/>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507" name="Freeform 121"/>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469" name="Group 122"/>
              <p:cNvGrpSpPr>
                <a:grpSpLocks/>
              </p:cNvGrpSpPr>
              <p:nvPr/>
            </p:nvGrpSpPr>
            <p:grpSpPr bwMode="auto">
              <a:xfrm>
                <a:off x="3726" y="2647"/>
                <a:ext cx="385" cy="445"/>
                <a:chOff x="1763" y="872"/>
                <a:chExt cx="884" cy="1025"/>
              </a:xfrm>
            </p:grpSpPr>
            <p:grpSp>
              <p:nvGrpSpPr>
                <p:cNvPr id="470" name="Group 123"/>
                <p:cNvGrpSpPr>
                  <a:grpSpLocks/>
                </p:cNvGrpSpPr>
                <p:nvPr/>
              </p:nvGrpSpPr>
              <p:grpSpPr bwMode="auto">
                <a:xfrm>
                  <a:off x="1887" y="1609"/>
                  <a:ext cx="716" cy="288"/>
                  <a:chOff x="2067" y="2118"/>
                  <a:chExt cx="716" cy="288"/>
                </a:xfrm>
              </p:grpSpPr>
              <p:sp>
                <p:nvSpPr>
                  <p:cNvPr id="498" name="Freeform 124"/>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99" name="Freeform 125"/>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00" name="Freeform 126"/>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471" name="Freeform 127"/>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472" name="Group 128"/>
                <p:cNvGrpSpPr>
                  <a:grpSpLocks/>
                </p:cNvGrpSpPr>
                <p:nvPr/>
              </p:nvGrpSpPr>
              <p:grpSpPr bwMode="auto">
                <a:xfrm>
                  <a:off x="1763" y="872"/>
                  <a:ext cx="795" cy="851"/>
                  <a:chOff x="1943" y="1381"/>
                  <a:chExt cx="795" cy="851"/>
                </a:xfrm>
              </p:grpSpPr>
              <p:sp>
                <p:nvSpPr>
                  <p:cNvPr id="495" name="Freeform 129"/>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96" name="Freeform 130"/>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97" name="Freeform 131"/>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73" name="Group 132"/>
                <p:cNvGrpSpPr>
                  <a:grpSpLocks/>
                </p:cNvGrpSpPr>
                <p:nvPr/>
              </p:nvGrpSpPr>
              <p:grpSpPr bwMode="auto">
                <a:xfrm>
                  <a:off x="1983" y="1056"/>
                  <a:ext cx="664" cy="222"/>
                  <a:chOff x="2163" y="1565"/>
                  <a:chExt cx="664" cy="222"/>
                </a:xfrm>
              </p:grpSpPr>
              <p:sp>
                <p:nvSpPr>
                  <p:cNvPr id="488" name="Freeform 133"/>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489" name="Freeform 134"/>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90" name="Freeform 135"/>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91" name="Freeform 136"/>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92" name="Freeform 137"/>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74" name="Group 138"/>
                <p:cNvGrpSpPr>
                  <a:grpSpLocks/>
                </p:cNvGrpSpPr>
                <p:nvPr/>
              </p:nvGrpSpPr>
              <p:grpSpPr bwMode="auto">
                <a:xfrm>
                  <a:off x="1983" y="1145"/>
                  <a:ext cx="178" cy="597"/>
                  <a:chOff x="2163" y="1654"/>
                  <a:chExt cx="178" cy="597"/>
                </a:xfrm>
              </p:grpSpPr>
              <p:sp>
                <p:nvSpPr>
                  <p:cNvPr id="481" name="Freeform 139"/>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82" name="Freeform 140"/>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84" name="Freeform 141"/>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85" name="Freeform 142"/>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87" name="Freeform 143"/>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475" name="Freeform 144"/>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76" name="Freeform 145"/>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77" name="Freeform 146"/>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78" name="Freeform 147"/>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79" name="Line 148"/>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480" name="Line 149"/>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461" name="Group 150"/>
            <p:cNvGrpSpPr>
              <a:grpSpLocks/>
            </p:cNvGrpSpPr>
            <p:nvPr/>
          </p:nvGrpSpPr>
          <p:grpSpPr bwMode="auto">
            <a:xfrm>
              <a:off x="2060" y="2832"/>
              <a:ext cx="89" cy="173"/>
              <a:chOff x="3011" y="2976"/>
              <a:chExt cx="202" cy="390"/>
            </a:xfrm>
          </p:grpSpPr>
          <p:grpSp>
            <p:nvGrpSpPr>
              <p:cNvPr id="462" name="Group 151"/>
              <p:cNvGrpSpPr>
                <a:grpSpLocks/>
              </p:cNvGrpSpPr>
              <p:nvPr/>
            </p:nvGrpSpPr>
            <p:grpSpPr bwMode="auto">
              <a:xfrm>
                <a:off x="3019" y="2976"/>
                <a:ext cx="194" cy="253"/>
                <a:chOff x="1554" y="1528"/>
                <a:chExt cx="479" cy="887"/>
              </a:xfrm>
            </p:grpSpPr>
            <p:sp>
              <p:nvSpPr>
                <p:cNvPr id="465" name="Freeform 152"/>
                <p:cNvSpPr>
                  <a:spLocks/>
                </p:cNvSpPr>
                <p:nvPr/>
              </p:nvSpPr>
              <p:spPr bwMode="auto">
                <a:xfrm>
                  <a:off x="1554" y="1528"/>
                  <a:ext cx="479" cy="836"/>
                </a:xfrm>
                <a:custGeom>
                  <a:avLst/>
                  <a:gdLst/>
                  <a:ahLst/>
                  <a:cxnLst>
                    <a:cxn ang="0">
                      <a:pos x="417" y="125"/>
                    </a:cxn>
                    <a:cxn ang="0">
                      <a:pos x="417" y="437"/>
                    </a:cxn>
                    <a:cxn ang="0">
                      <a:pos x="479" y="561"/>
                    </a:cxn>
                    <a:cxn ang="0">
                      <a:pos x="417" y="561"/>
                    </a:cxn>
                    <a:cxn ang="0">
                      <a:pos x="479" y="624"/>
                    </a:cxn>
                    <a:cxn ang="0">
                      <a:pos x="417" y="686"/>
                    </a:cxn>
                    <a:cxn ang="0">
                      <a:pos x="414" y="836"/>
                    </a:cxn>
                    <a:cxn ang="0">
                      <a:pos x="0" y="812"/>
                    </a:cxn>
                    <a:cxn ang="0">
                      <a:pos x="43" y="561"/>
                    </a:cxn>
                    <a:cxn ang="0">
                      <a:pos x="43" y="499"/>
                    </a:cxn>
                    <a:cxn ang="0">
                      <a:pos x="106" y="125"/>
                    </a:cxn>
                    <a:cxn ang="0">
                      <a:pos x="168" y="0"/>
                    </a:cxn>
                    <a:cxn ang="0">
                      <a:pos x="292" y="0"/>
                    </a:cxn>
                    <a:cxn ang="0">
                      <a:pos x="355" y="62"/>
                    </a:cxn>
                    <a:cxn ang="0">
                      <a:pos x="417" y="125"/>
                    </a:cxn>
                  </a:cxnLst>
                  <a:rect l="0" t="0" r="r" b="b"/>
                  <a:pathLst>
                    <a:path w="479" h="836">
                      <a:moveTo>
                        <a:pt x="417" y="125"/>
                      </a:moveTo>
                      <a:lnTo>
                        <a:pt x="417" y="437"/>
                      </a:lnTo>
                      <a:lnTo>
                        <a:pt x="479" y="561"/>
                      </a:lnTo>
                      <a:lnTo>
                        <a:pt x="417" y="561"/>
                      </a:lnTo>
                      <a:lnTo>
                        <a:pt x="479" y="624"/>
                      </a:lnTo>
                      <a:lnTo>
                        <a:pt x="417" y="686"/>
                      </a:lnTo>
                      <a:lnTo>
                        <a:pt x="414" y="836"/>
                      </a:lnTo>
                      <a:lnTo>
                        <a:pt x="0" y="812"/>
                      </a:lnTo>
                      <a:lnTo>
                        <a:pt x="43" y="561"/>
                      </a:lnTo>
                      <a:lnTo>
                        <a:pt x="43" y="499"/>
                      </a:lnTo>
                      <a:lnTo>
                        <a:pt x="106" y="125"/>
                      </a:lnTo>
                      <a:lnTo>
                        <a:pt x="168" y="0"/>
                      </a:lnTo>
                      <a:lnTo>
                        <a:pt x="292" y="0"/>
                      </a:lnTo>
                      <a:lnTo>
                        <a:pt x="355" y="62"/>
                      </a:lnTo>
                      <a:lnTo>
                        <a:pt x="417" y="125"/>
                      </a:lnTo>
                    </a:path>
                  </a:pathLst>
                </a:custGeom>
                <a:solidFill>
                  <a:srgbClr val="339966"/>
                </a:solidFill>
                <a:ln w="6350" cap="rnd" cmpd="sng">
                  <a:solidFill>
                    <a:srgbClr val="000000"/>
                  </a:solidFill>
                  <a:prstDash val="solid"/>
                  <a:round/>
                  <a:headEnd type="none" w="med" len="med"/>
                  <a:tailEnd type="none" w="med" len="med"/>
                </a:ln>
                <a:effectLst/>
              </p:spPr>
              <p:txBody>
                <a:bodyPr/>
                <a:lstStyle/>
                <a:p>
                  <a:endParaRPr lang="ru-RU"/>
                </a:p>
              </p:txBody>
            </p:sp>
            <p:sp>
              <p:nvSpPr>
                <p:cNvPr id="466" name="Freeform 153"/>
                <p:cNvSpPr>
                  <a:spLocks/>
                </p:cNvSpPr>
                <p:nvPr/>
              </p:nvSpPr>
              <p:spPr bwMode="auto">
                <a:xfrm>
                  <a:off x="1554" y="2250"/>
                  <a:ext cx="416" cy="165"/>
                </a:xfrm>
                <a:custGeom>
                  <a:avLst/>
                  <a:gdLst/>
                  <a:ahLst/>
                  <a:cxnLst>
                    <a:cxn ang="0">
                      <a:pos x="384" y="54"/>
                    </a:cxn>
                    <a:cxn ang="0">
                      <a:pos x="348" y="25"/>
                    </a:cxn>
                    <a:cxn ang="0">
                      <a:pos x="210" y="0"/>
                    </a:cxn>
                    <a:cxn ang="0">
                      <a:pos x="93" y="12"/>
                    </a:cxn>
                    <a:cxn ang="0">
                      <a:pos x="0" y="96"/>
                    </a:cxn>
                    <a:cxn ang="0">
                      <a:pos x="48" y="144"/>
                    </a:cxn>
                    <a:cxn ang="0">
                      <a:pos x="201" y="165"/>
                    </a:cxn>
                    <a:cxn ang="0">
                      <a:pos x="390" y="135"/>
                    </a:cxn>
                    <a:cxn ang="0">
                      <a:pos x="410" y="88"/>
                    </a:cxn>
                  </a:cxnLst>
                  <a:rect l="0" t="0" r="r" b="b"/>
                  <a:pathLst>
                    <a:path w="410" h="165">
                      <a:moveTo>
                        <a:pt x="384" y="54"/>
                      </a:moveTo>
                      <a:lnTo>
                        <a:pt x="348" y="25"/>
                      </a:lnTo>
                      <a:lnTo>
                        <a:pt x="210" y="0"/>
                      </a:lnTo>
                      <a:lnTo>
                        <a:pt x="93" y="12"/>
                      </a:lnTo>
                      <a:lnTo>
                        <a:pt x="0" y="96"/>
                      </a:lnTo>
                      <a:lnTo>
                        <a:pt x="48" y="144"/>
                      </a:lnTo>
                      <a:lnTo>
                        <a:pt x="201" y="165"/>
                      </a:lnTo>
                      <a:lnTo>
                        <a:pt x="390" y="135"/>
                      </a:lnTo>
                      <a:lnTo>
                        <a:pt x="410" y="88"/>
                      </a:lnTo>
                    </a:path>
                  </a:pathLst>
                </a:custGeom>
                <a:solidFill>
                  <a:srgbClr val="1E5C3D"/>
                </a:solidFill>
                <a:ln w="6350" cap="rnd" cmpd="sng">
                  <a:solidFill>
                    <a:srgbClr val="000000"/>
                  </a:solidFill>
                  <a:prstDash val="solid"/>
                  <a:round/>
                  <a:headEnd type="none" w="med" len="med"/>
                  <a:tailEnd type="none" w="med" len="med"/>
                </a:ln>
                <a:effectLst/>
              </p:spPr>
              <p:txBody>
                <a:bodyPr/>
                <a:lstStyle/>
                <a:p>
                  <a:endParaRPr lang="ru-RU"/>
                </a:p>
              </p:txBody>
            </p:sp>
          </p:grpSp>
          <p:sp>
            <p:nvSpPr>
              <p:cNvPr id="463" name="Freeform 154"/>
              <p:cNvSpPr>
                <a:spLocks/>
              </p:cNvSpPr>
              <p:nvPr/>
            </p:nvSpPr>
            <p:spPr bwMode="auto">
              <a:xfrm rot="-796212">
                <a:off x="3120" y="3206"/>
                <a:ext cx="80" cy="97"/>
              </a:xfrm>
              <a:custGeom>
                <a:avLst/>
                <a:gdLst/>
                <a:ahLst/>
                <a:cxnLst>
                  <a:cxn ang="0">
                    <a:pos x="36" y="0"/>
                  </a:cxn>
                  <a:cxn ang="0">
                    <a:pos x="136" y="50"/>
                  </a:cxn>
                  <a:cxn ang="0">
                    <a:pos x="197" y="174"/>
                  </a:cxn>
                  <a:cxn ang="0">
                    <a:pos x="197" y="236"/>
                  </a:cxn>
                  <a:cxn ang="0">
                    <a:pos x="159" y="237"/>
                  </a:cxn>
                  <a:cxn ang="0">
                    <a:pos x="141" y="216"/>
                  </a:cxn>
                  <a:cxn ang="0">
                    <a:pos x="136" y="174"/>
                  </a:cxn>
                  <a:cxn ang="0">
                    <a:pos x="69" y="93"/>
                  </a:cxn>
                  <a:cxn ang="0">
                    <a:pos x="12" y="50"/>
                  </a:cxn>
                  <a:cxn ang="0">
                    <a:pos x="0" y="12"/>
                  </a:cxn>
                </a:cxnLst>
                <a:rect l="0" t="0" r="r" b="b"/>
                <a:pathLst>
                  <a:path w="197" h="237">
                    <a:moveTo>
                      <a:pt x="36" y="0"/>
                    </a:moveTo>
                    <a:lnTo>
                      <a:pt x="136" y="50"/>
                    </a:lnTo>
                    <a:lnTo>
                      <a:pt x="197" y="174"/>
                    </a:lnTo>
                    <a:lnTo>
                      <a:pt x="197" y="236"/>
                    </a:lnTo>
                    <a:lnTo>
                      <a:pt x="159" y="237"/>
                    </a:lnTo>
                    <a:lnTo>
                      <a:pt x="141" y="216"/>
                    </a:lnTo>
                    <a:lnTo>
                      <a:pt x="136" y="174"/>
                    </a:lnTo>
                    <a:lnTo>
                      <a:pt x="69" y="93"/>
                    </a:lnTo>
                    <a:lnTo>
                      <a:pt x="12" y="50"/>
                    </a:lnTo>
                    <a:lnTo>
                      <a:pt x="0" y="12"/>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sp>
            <p:nvSpPr>
              <p:cNvPr id="464" name="Freeform 155"/>
              <p:cNvSpPr>
                <a:spLocks/>
              </p:cNvSpPr>
              <p:nvPr/>
            </p:nvSpPr>
            <p:spPr bwMode="auto">
              <a:xfrm>
                <a:off x="3011" y="3187"/>
                <a:ext cx="160" cy="179"/>
              </a:xfrm>
              <a:custGeom>
                <a:avLst/>
                <a:gdLst/>
                <a:ahLst/>
                <a:cxnLst>
                  <a:cxn ang="0">
                    <a:pos x="169" y="0"/>
                  </a:cxn>
                  <a:cxn ang="0">
                    <a:pos x="247" y="3"/>
                  </a:cxn>
                  <a:cxn ang="0">
                    <a:pos x="313" y="30"/>
                  </a:cxn>
                  <a:cxn ang="0">
                    <a:pos x="376" y="93"/>
                  </a:cxn>
                  <a:cxn ang="0">
                    <a:pos x="394" y="201"/>
                  </a:cxn>
                  <a:cxn ang="0">
                    <a:pos x="388" y="360"/>
                  </a:cxn>
                  <a:cxn ang="0">
                    <a:pos x="370" y="405"/>
                  </a:cxn>
                  <a:cxn ang="0">
                    <a:pos x="331" y="408"/>
                  </a:cxn>
                  <a:cxn ang="0">
                    <a:pos x="316" y="348"/>
                  </a:cxn>
                  <a:cxn ang="0">
                    <a:pos x="310" y="222"/>
                  </a:cxn>
                  <a:cxn ang="0">
                    <a:pos x="277" y="147"/>
                  </a:cxn>
                  <a:cxn ang="0">
                    <a:pos x="271" y="240"/>
                  </a:cxn>
                  <a:cxn ang="0">
                    <a:pos x="265" y="366"/>
                  </a:cxn>
                  <a:cxn ang="0">
                    <a:pos x="253" y="441"/>
                  </a:cxn>
                  <a:cxn ang="0">
                    <a:pos x="211" y="438"/>
                  </a:cxn>
                  <a:cxn ang="0">
                    <a:pos x="199" y="378"/>
                  </a:cxn>
                  <a:cxn ang="0">
                    <a:pos x="193" y="216"/>
                  </a:cxn>
                  <a:cxn ang="0">
                    <a:pos x="169" y="150"/>
                  </a:cxn>
                  <a:cxn ang="0">
                    <a:pos x="157" y="195"/>
                  </a:cxn>
                  <a:cxn ang="0">
                    <a:pos x="157" y="399"/>
                  </a:cxn>
                  <a:cxn ang="0">
                    <a:pos x="151" y="426"/>
                  </a:cxn>
                  <a:cxn ang="0">
                    <a:pos x="118" y="435"/>
                  </a:cxn>
                  <a:cxn ang="0">
                    <a:pos x="97" y="402"/>
                  </a:cxn>
                  <a:cxn ang="0">
                    <a:pos x="85" y="201"/>
                  </a:cxn>
                  <a:cxn ang="0">
                    <a:pos x="63" y="155"/>
                  </a:cxn>
                  <a:cxn ang="0">
                    <a:pos x="58" y="348"/>
                  </a:cxn>
                  <a:cxn ang="0">
                    <a:pos x="46" y="396"/>
                  </a:cxn>
                  <a:cxn ang="0">
                    <a:pos x="19" y="384"/>
                  </a:cxn>
                  <a:cxn ang="0">
                    <a:pos x="0" y="342"/>
                  </a:cxn>
                  <a:cxn ang="0">
                    <a:pos x="0" y="155"/>
                  </a:cxn>
                  <a:cxn ang="0">
                    <a:pos x="49" y="69"/>
                  </a:cxn>
                  <a:cxn ang="0">
                    <a:pos x="103" y="30"/>
                  </a:cxn>
                  <a:cxn ang="0">
                    <a:pos x="172" y="3"/>
                  </a:cxn>
                </a:cxnLst>
                <a:rect l="0" t="0" r="r" b="b"/>
                <a:pathLst>
                  <a:path w="394" h="441">
                    <a:moveTo>
                      <a:pt x="169" y="0"/>
                    </a:moveTo>
                    <a:lnTo>
                      <a:pt x="247" y="3"/>
                    </a:lnTo>
                    <a:lnTo>
                      <a:pt x="313" y="30"/>
                    </a:lnTo>
                    <a:lnTo>
                      <a:pt x="376" y="93"/>
                    </a:lnTo>
                    <a:lnTo>
                      <a:pt x="394" y="201"/>
                    </a:lnTo>
                    <a:lnTo>
                      <a:pt x="388" y="360"/>
                    </a:lnTo>
                    <a:lnTo>
                      <a:pt x="370" y="405"/>
                    </a:lnTo>
                    <a:lnTo>
                      <a:pt x="331" y="408"/>
                    </a:lnTo>
                    <a:lnTo>
                      <a:pt x="316" y="348"/>
                    </a:lnTo>
                    <a:lnTo>
                      <a:pt x="310" y="222"/>
                    </a:lnTo>
                    <a:lnTo>
                      <a:pt x="277" y="147"/>
                    </a:lnTo>
                    <a:lnTo>
                      <a:pt x="271" y="240"/>
                    </a:lnTo>
                    <a:lnTo>
                      <a:pt x="265" y="366"/>
                    </a:lnTo>
                    <a:lnTo>
                      <a:pt x="253" y="441"/>
                    </a:lnTo>
                    <a:lnTo>
                      <a:pt x="211" y="438"/>
                    </a:lnTo>
                    <a:lnTo>
                      <a:pt x="199" y="378"/>
                    </a:lnTo>
                    <a:lnTo>
                      <a:pt x="193" y="216"/>
                    </a:lnTo>
                    <a:lnTo>
                      <a:pt x="169" y="150"/>
                    </a:lnTo>
                    <a:lnTo>
                      <a:pt x="157" y="195"/>
                    </a:lnTo>
                    <a:lnTo>
                      <a:pt x="157" y="399"/>
                    </a:lnTo>
                    <a:lnTo>
                      <a:pt x="151" y="426"/>
                    </a:lnTo>
                    <a:lnTo>
                      <a:pt x="118" y="435"/>
                    </a:lnTo>
                    <a:lnTo>
                      <a:pt x="97" y="402"/>
                    </a:lnTo>
                    <a:lnTo>
                      <a:pt x="85" y="201"/>
                    </a:lnTo>
                    <a:lnTo>
                      <a:pt x="63" y="155"/>
                    </a:lnTo>
                    <a:lnTo>
                      <a:pt x="58" y="348"/>
                    </a:lnTo>
                    <a:lnTo>
                      <a:pt x="46" y="396"/>
                    </a:lnTo>
                    <a:lnTo>
                      <a:pt x="19" y="384"/>
                    </a:lnTo>
                    <a:lnTo>
                      <a:pt x="0" y="342"/>
                    </a:lnTo>
                    <a:lnTo>
                      <a:pt x="0" y="155"/>
                    </a:lnTo>
                    <a:lnTo>
                      <a:pt x="49" y="69"/>
                    </a:lnTo>
                    <a:lnTo>
                      <a:pt x="103" y="30"/>
                    </a:lnTo>
                    <a:lnTo>
                      <a:pt x="172" y="3"/>
                    </a:lnTo>
                  </a:path>
                </a:pathLst>
              </a:custGeom>
              <a:solidFill>
                <a:srgbClr val="E8CCB0"/>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592" name="Group 156"/>
          <p:cNvGrpSpPr>
            <a:grpSpLocks/>
          </p:cNvGrpSpPr>
          <p:nvPr/>
        </p:nvGrpSpPr>
        <p:grpSpPr bwMode="auto">
          <a:xfrm>
            <a:off x="2905125" y="1338263"/>
            <a:ext cx="914400" cy="862012"/>
            <a:chOff x="4486" y="2403"/>
            <a:chExt cx="863" cy="813"/>
          </a:xfrm>
        </p:grpSpPr>
        <p:grpSp>
          <p:nvGrpSpPr>
            <p:cNvPr id="593" name="Group 157"/>
            <p:cNvGrpSpPr>
              <a:grpSpLocks/>
            </p:cNvGrpSpPr>
            <p:nvPr/>
          </p:nvGrpSpPr>
          <p:grpSpPr bwMode="auto">
            <a:xfrm>
              <a:off x="4548" y="2403"/>
              <a:ext cx="390" cy="585"/>
              <a:chOff x="2952" y="1189"/>
              <a:chExt cx="1113" cy="1669"/>
            </a:xfrm>
          </p:grpSpPr>
          <p:grpSp>
            <p:nvGrpSpPr>
              <p:cNvPr id="685" name="Group 158"/>
              <p:cNvGrpSpPr>
                <a:grpSpLocks/>
              </p:cNvGrpSpPr>
              <p:nvPr/>
            </p:nvGrpSpPr>
            <p:grpSpPr bwMode="auto">
              <a:xfrm>
                <a:off x="3145" y="1625"/>
                <a:ext cx="597" cy="1233"/>
                <a:chOff x="3145" y="1625"/>
                <a:chExt cx="597" cy="1233"/>
              </a:xfrm>
            </p:grpSpPr>
            <p:sp>
              <p:nvSpPr>
                <p:cNvPr id="745" name="Freeform 159"/>
                <p:cNvSpPr>
                  <a:spLocks/>
                </p:cNvSpPr>
                <p:nvPr/>
              </p:nvSpPr>
              <p:spPr bwMode="auto">
                <a:xfrm>
                  <a:off x="3145" y="1625"/>
                  <a:ext cx="509" cy="439"/>
                </a:xfrm>
                <a:custGeom>
                  <a:avLst/>
                  <a:gdLst/>
                  <a:ahLst/>
                  <a:cxnLst>
                    <a:cxn ang="0">
                      <a:pos x="120" y="0"/>
                    </a:cxn>
                    <a:cxn ang="0">
                      <a:pos x="128" y="48"/>
                    </a:cxn>
                    <a:cxn ang="0">
                      <a:pos x="136" y="72"/>
                    </a:cxn>
                    <a:cxn ang="0">
                      <a:pos x="168" y="128"/>
                    </a:cxn>
                    <a:cxn ang="0">
                      <a:pos x="96" y="144"/>
                    </a:cxn>
                    <a:cxn ang="0">
                      <a:pos x="32" y="128"/>
                    </a:cxn>
                    <a:cxn ang="0">
                      <a:pos x="0" y="96"/>
                    </a:cxn>
                    <a:cxn ang="0">
                      <a:pos x="40" y="48"/>
                    </a:cxn>
                    <a:cxn ang="0">
                      <a:pos x="48" y="8"/>
                    </a:cxn>
                    <a:cxn ang="0">
                      <a:pos x="120" y="0"/>
                    </a:cxn>
                  </a:cxnLst>
                  <a:rect l="0" t="0" r="r" b="b"/>
                  <a:pathLst>
                    <a:path w="169" h="145">
                      <a:moveTo>
                        <a:pt x="120" y="0"/>
                      </a:moveTo>
                      <a:lnTo>
                        <a:pt x="128" y="48"/>
                      </a:lnTo>
                      <a:lnTo>
                        <a:pt x="136" y="72"/>
                      </a:lnTo>
                      <a:lnTo>
                        <a:pt x="168" y="128"/>
                      </a:lnTo>
                      <a:lnTo>
                        <a:pt x="96" y="144"/>
                      </a:lnTo>
                      <a:lnTo>
                        <a:pt x="32" y="128"/>
                      </a:lnTo>
                      <a:lnTo>
                        <a:pt x="0" y="96"/>
                      </a:lnTo>
                      <a:lnTo>
                        <a:pt x="40" y="48"/>
                      </a:lnTo>
                      <a:lnTo>
                        <a:pt x="48" y="8"/>
                      </a:lnTo>
                      <a:lnTo>
                        <a:pt x="12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746" name="Rectangle 160"/>
                <p:cNvSpPr>
                  <a:spLocks noChangeArrowheads="1"/>
                </p:cNvSpPr>
                <p:nvPr/>
              </p:nvSpPr>
              <p:spPr bwMode="auto">
                <a:xfrm>
                  <a:off x="3291" y="2520"/>
                  <a:ext cx="451" cy="338"/>
                </a:xfrm>
                <a:prstGeom prst="rect">
                  <a:avLst/>
                </a:prstGeom>
                <a:solidFill>
                  <a:srgbClr val="000000"/>
                </a:solidFill>
                <a:ln w="6350">
                  <a:solidFill>
                    <a:srgbClr val="000000"/>
                  </a:solidFill>
                  <a:miter lim="800000"/>
                  <a:headEnd/>
                  <a:tailEnd/>
                </a:ln>
                <a:effectLst/>
              </p:spPr>
              <p:txBody>
                <a:bodyPr wrap="none" anchor="ctr"/>
                <a:lstStyle/>
                <a:p>
                  <a:endParaRPr lang="ru-RU"/>
                </a:p>
              </p:txBody>
            </p:sp>
            <p:sp>
              <p:nvSpPr>
                <p:cNvPr id="747" name="Freeform 161"/>
                <p:cNvSpPr>
                  <a:spLocks/>
                </p:cNvSpPr>
                <p:nvPr/>
              </p:nvSpPr>
              <p:spPr bwMode="auto">
                <a:xfrm>
                  <a:off x="3218" y="1796"/>
                  <a:ext cx="436" cy="799"/>
                </a:xfrm>
                <a:custGeom>
                  <a:avLst/>
                  <a:gdLst/>
                  <a:ahLst/>
                  <a:cxnLst>
                    <a:cxn ang="0">
                      <a:pos x="0" y="0"/>
                    </a:cxn>
                    <a:cxn ang="0">
                      <a:pos x="24" y="24"/>
                    </a:cxn>
                    <a:cxn ang="0">
                      <a:pos x="48" y="32"/>
                    </a:cxn>
                    <a:cxn ang="0">
                      <a:pos x="64" y="32"/>
                    </a:cxn>
                    <a:cxn ang="0">
                      <a:pos x="88" y="32"/>
                    </a:cxn>
                    <a:cxn ang="0">
                      <a:pos x="104" y="16"/>
                    </a:cxn>
                    <a:cxn ang="0">
                      <a:pos x="120" y="0"/>
                    </a:cxn>
                    <a:cxn ang="0">
                      <a:pos x="136" y="160"/>
                    </a:cxn>
                    <a:cxn ang="0">
                      <a:pos x="144" y="256"/>
                    </a:cxn>
                    <a:cxn ang="0">
                      <a:pos x="48" y="264"/>
                    </a:cxn>
                    <a:cxn ang="0">
                      <a:pos x="0" y="0"/>
                    </a:cxn>
                  </a:cxnLst>
                  <a:rect l="0" t="0" r="r" b="b"/>
                  <a:pathLst>
                    <a:path w="145" h="265">
                      <a:moveTo>
                        <a:pt x="0" y="0"/>
                      </a:moveTo>
                      <a:lnTo>
                        <a:pt x="24" y="24"/>
                      </a:lnTo>
                      <a:lnTo>
                        <a:pt x="48" y="32"/>
                      </a:lnTo>
                      <a:lnTo>
                        <a:pt x="64" y="32"/>
                      </a:lnTo>
                      <a:lnTo>
                        <a:pt x="88" y="32"/>
                      </a:lnTo>
                      <a:lnTo>
                        <a:pt x="104" y="16"/>
                      </a:lnTo>
                      <a:lnTo>
                        <a:pt x="120" y="0"/>
                      </a:lnTo>
                      <a:lnTo>
                        <a:pt x="136" y="160"/>
                      </a:lnTo>
                      <a:lnTo>
                        <a:pt x="144" y="256"/>
                      </a:lnTo>
                      <a:lnTo>
                        <a:pt x="48" y="264"/>
                      </a:lnTo>
                      <a:lnTo>
                        <a:pt x="0" y="0"/>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86" name="Group 162"/>
              <p:cNvGrpSpPr>
                <a:grpSpLocks/>
              </p:cNvGrpSpPr>
              <p:nvPr/>
            </p:nvGrpSpPr>
            <p:grpSpPr bwMode="auto">
              <a:xfrm>
                <a:off x="2952" y="1767"/>
                <a:ext cx="1113" cy="996"/>
                <a:chOff x="2952" y="1767"/>
                <a:chExt cx="1113" cy="996"/>
              </a:xfrm>
            </p:grpSpPr>
            <p:sp>
              <p:nvSpPr>
                <p:cNvPr id="740" name="Freeform 163"/>
                <p:cNvSpPr>
                  <a:spLocks/>
                </p:cNvSpPr>
                <p:nvPr/>
              </p:nvSpPr>
              <p:spPr bwMode="auto">
                <a:xfrm>
                  <a:off x="3531" y="1771"/>
                  <a:ext cx="338" cy="941"/>
                </a:xfrm>
                <a:custGeom>
                  <a:avLst/>
                  <a:gdLst/>
                  <a:ahLst/>
                  <a:cxnLst>
                    <a:cxn ang="0">
                      <a:pos x="0" y="0"/>
                    </a:cxn>
                    <a:cxn ang="0">
                      <a:pos x="121" y="24"/>
                    </a:cxn>
                    <a:cxn ang="0">
                      <a:pos x="233" y="40"/>
                    </a:cxn>
                    <a:cxn ang="0">
                      <a:pos x="272" y="32"/>
                    </a:cxn>
                    <a:cxn ang="0">
                      <a:pos x="294" y="50"/>
                    </a:cxn>
                    <a:cxn ang="0">
                      <a:pos x="314" y="72"/>
                    </a:cxn>
                    <a:cxn ang="0">
                      <a:pos x="338" y="362"/>
                    </a:cxn>
                    <a:cxn ang="0">
                      <a:pos x="314" y="555"/>
                    </a:cxn>
                    <a:cxn ang="0">
                      <a:pos x="266" y="796"/>
                    </a:cxn>
                    <a:cxn ang="0">
                      <a:pos x="314" y="917"/>
                    </a:cxn>
                    <a:cxn ang="0">
                      <a:pos x="121" y="941"/>
                    </a:cxn>
                    <a:cxn ang="0">
                      <a:pos x="72" y="724"/>
                    </a:cxn>
                    <a:cxn ang="0">
                      <a:pos x="0" y="0"/>
                    </a:cxn>
                  </a:cxnLst>
                  <a:rect l="0" t="0" r="r" b="b"/>
                  <a:pathLst>
                    <a:path w="338" h="941">
                      <a:moveTo>
                        <a:pt x="0" y="0"/>
                      </a:moveTo>
                      <a:lnTo>
                        <a:pt x="121" y="24"/>
                      </a:lnTo>
                      <a:lnTo>
                        <a:pt x="233" y="40"/>
                      </a:lnTo>
                      <a:lnTo>
                        <a:pt x="272" y="32"/>
                      </a:lnTo>
                      <a:lnTo>
                        <a:pt x="294" y="50"/>
                      </a:lnTo>
                      <a:lnTo>
                        <a:pt x="314" y="72"/>
                      </a:lnTo>
                      <a:lnTo>
                        <a:pt x="338" y="362"/>
                      </a:lnTo>
                      <a:lnTo>
                        <a:pt x="314" y="555"/>
                      </a:lnTo>
                      <a:lnTo>
                        <a:pt x="266" y="796"/>
                      </a:lnTo>
                      <a:lnTo>
                        <a:pt x="314" y="917"/>
                      </a:lnTo>
                      <a:lnTo>
                        <a:pt x="121" y="941"/>
                      </a:lnTo>
                      <a:lnTo>
                        <a:pt x="72" y="724"/>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741" name="Freeform 164"/>
                <p:cNvSpPr>
                  <a:spLocks/>
                </p:cNvSpPr>
                <p:nvPr/>
              </p:nvSpPr>
              <p:spPr bwMode="auto">
                <a:xfrm>
                  <a:off x="2952" y="1771"/>
                  <a:ext cx="534" cy="992"/>
                </a:xfrm>
                <a:custGeom>
                  <a:avLst/>
                  <a:gdLst/>
                  <a:ahLst/>
                  <a:cxnLst>
                    <a:cxn ang="0">
                      <a:pos x="96" y="40"/>
                    </a:cxn>
                    <a:cxn ang="0">
                      <a:pos x="104" y="0"/>
                    </a:cxn>
                    <a:cxn ang="0">
                      <a:pos x="32" y="24"/>
                    </a:cxn>
                    <a:cxn ang="0">
                      <a:pos x="16" y="24"/>
                    </a:cxn>
                    <a:cxn ang="0">
                      <a:pos x="0" y="32"/>
                    </a:cxn>
                    <a:cxn ang="0">
                      <a:pos x="0" y="48"/>
                    </a:cxn>
                    <a:cxn ang="0">
                      <a:pos x="16" y="104"/>
                    </a:cxn>
                    <a:cxn ang="0">
                      <a:pos x="56" y="192"/>
                    </a:cxn>
                    <a:cxn ang="0">
                      <a:pos x="80" y="248"/>
                    </a:cxn>
                    <a:cxn ang="0">
                      <a:pos x="72" y="296"/>
                    </a:cxn>
                    <a:cxn ang="0">
                      <a:pos x="64" y="328"/>
                    </a:cxn>
                    <a:cxn ang="0">
                      <a:pos x="136" y="328"/>
                    </a:cxn>
                    <a:cxn ang="0">
                      <a:pos x="176" y="320"/>
                    </a:cxn>
                    <a:cxn ang="0">
                      <a:pos x="168" y="240"/>
                    </a:cxn>
                    <a:cxn ang="0">
                      <a:pos x="96" y="40"/>
                    </a:cxn>
                  </a:cxnLst>
                  <a:rect l="0" t="0" r="r" b="b"/>
                  <a:pathLst>
                    <a:path w="177" h="329">
                      <a:moveTo>
                        <a:pt x="96" y="40"/>
                      </a:moveTo>
                      <a:lnTo>
                        <a:pt x="104" y="0"/>
                      </a:lnTo>
                      <a:lnTo>
                        <a:pt x="32" y="24"/>
                      </a:lnTo>
                      <a:lnTo>
                        <a:pt x="16" y="24"/>
                      </a:lnTo>
                      <a:lnTo>
                        <a:pt x="0" y="32"/>
                      </a:lnTo>
                      <a:lnTo>
                        <a:pt x="0" y="48"/>
                      </a:lnTo>
                      <a:lnTo>
                        <a:pt x="16" y="104"/>
                      </a:lnTo>
                      <a:lnTo>
                        <a:pt x="56" y="192"/>
                      </a:lnTo>
                      <a:lnTo>
                        <a:pt x="80" y="248"/>
                      </a:lnTo>
                      <a:lnTo>
                        <a:pt x="72" y="296"/>
                      </a:lnTo>
                      <a:lnTo>
                        <a:pt x="64" y="328"/>
                      </a:lnTo>
                      <a:lnTo>
                        <a:pt x="136" y="328"/>
                      </a:lnTo>
                      <a:lnTo>
                        <a:pt x="176" y="320"/>
                      </a:lnTo>
                      <a:lnTo>
                        <a:pt x="168" y="240"/>
                      </a:lnTo>
                      <a:lnTo>
                        <a:pt x="96" y="4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742" name="Freeform 165"/>
                <p:cNvSpPr>
                  <a:spLocks/>
                </p:cNvSpPr>
                <p:nvPr/>
              </p:nvSpPr>
              <p:spPr bwMode="auto">
                <a:xfrm>
                  <a:off x="3822" y="1868"/>
                  <a:ext cx="243" cy="822"/>
                </a:xfrm>
                <a:custGeom>
                  <a:avLst/>
                  <a:gdLst/>
                  <a:ahLst/>
                  <a:cxnLst>
                    <a:cxn ang="0">
                      <a:pos x="8" y="0"/>
                    </a:cxn>
                    <a:cxn ang="0">
                      <a:pos x="32" y="48"/>
                    </a:cxn>
                    <a:cxn ang="0">
                      <a:pos x="40" y="56"/>
                    </a:cxn>
                    <a:cxn ang="0">
                      <a:pos x="40" y="80"/>
                    </a:cxn>
                    <a:cxn ang="0">
                      <a:pos x="48" y="80"/>
                    </a:cxn>
                    <a:cxn ang="0">
                      <a:pos x="56" y="104"/>
                    </a:cxn>
                    <a:cxn ang="0">
                      <a:pos x="80" y="248"/>
                    </a:cxn>
                    <a:cxn ang="0">
                      <a:pos x="64" y="240"/>
                    </a:cxn>
                    <a:cxn ang="0">
                      <a:pos x="48" y="256"/>
                    </a:cxn>
                    <a:cxn ang="0">
                      <a:pos x="32" y="272"/>
                    </a:cxn>
                    <a:cxn ang="0">
                      <a:pos x="32" y="240"/>
                    </a:cxn>
                    <a:cxn ang="0">
                      <a:pos x="16" y="216"/>
                    </a:cxn>
                    <a:cxn ang="0">
                      <a:pos x="24" y="208"/>
                    </a:cxn>
                    <a:cxn ang="0">
                      <a:pos x="16" y="192"/>
                    </a:cxn>
                    <a:cxn ang="0">
                      <a:pos x="0" y="144"/>
                    </a:cxn>
                    <a:cxn ang="0">
                      <a:pos x="8" y="0"/>
                    </a:cxn>
                  </a:cxnLst>
                  <a:rect l="0" t="0" r="r" b="b"/>
                  <a:pathLst>
                    <a:path w="81" h="273">
                      <a:moveTo>
                        <a:pt x="8" y="0"/>
                      </a:moveTo>
                      <a:lnTo>
                        <a:pt x="32" y="48"/>
                      </a:lnTo>
                      <a:lnTo>
                        <a:pt x="40" y="56"/>
                      </a:lnTo>
                      <a:lnTo>
                        <a:pt x="40" y="80"/>
                      </a:lnTo>
                      <a:lnTo>
                        <a:pt x="48" y="80"/>
                      </a:lnTo>
                      <a:lnTo>
                        <a:pt x="56" y="104"/>
                      </a:lnTo>
                      <a:lnTo>
                        <a:pt x="80" y="248"/>
                      </a:lnTo>
                      <a:lnTo>
                        <a:pt x="64" y="240"/>
                      </a:lnTo>
                      <a:lnTo>
                        <a:pt x="48" y="256"/>
                      </a:lnTo>
                      <a:lnTo>
                        <a:pt x="32" y="272"/>
                      </a:lnTo>
                      <a:lnTo>
                        <a:pt x="32" y="240"/>
                      </a:lnTo>
                      <a:lnTo>
                        <a:pt x="16" y="216"/>
                      </a:lnTo>
                      <a:lnTo>
                        <a:pt x="24" y="208"/>
                      </a:lnTo>
                      <a:lnTo>
                        <a:pt x="16" y="192"/>
                      </a:lnTo>
                      <a:lnTo>
                        <a:pt x="0" y="144"/>
                      </a:lnTo>
                      <a:lnTo>
                        <a:pt x="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743" name="Freeform 166"/>
                <p:cNvSpPr>
                  <a:spLocks/>
                </p:cNvSpPr>
                <p:nvPr/>
              </p:nvSpPr>
              <p:spPr bwMode="auto">
                <a:xfrm>
                  <a:off x="3531" y="1771"/>
                  <a:ext cx="148" cy="726"/>
                </a:xfrm>
                <a:custGeom>
                  <a:avLst/>
                  <a:gdLst/>
                  <a:ahLst/>
                  <a:cxnLst>
                    <a:cxn ang="0">
                      <a:pos x="0" y="0"/>
                    </a:cxn>
                    <a:cxn ang="0">
                      <a:pos x="40" y="24"/>
                    </a:cxn>
                    <a:cxn ang="0">
                      <a:pos x="24" y="48"/>
                    </a:cxn>
                    <a:cxn ang="0">
                      <a:pos x="48" y="56"/>
                    </a:cxn>
                    <a:cxn ang="0">
                      <a:pos x="48" y="120"/>
                    </a:cxn>
                    <a:cxn ang="0">
                      <a:pos x="40" y="184"/>
                    </a:cxn>
                    <a:cxn ang="0">
                      <a:pos x="24" y="240"/>
                    </a:cxn>
                    <a:cxn ang="0">
                      <a:pos x="16" y="200"/>
                    </a:cxn>
                    <a:cxn ang="0">
                      <a:pos x="8" y="112"/>
                    </a:cxn>
                    <a:cxn ang="0">
                      <a:pos x="0" y="56"/>
                    </a:cxn>
                    <a:cxn ang="0">
                      <a:pos x="0" y="16"/>
                    </a:cxn>
                    <a:cxn ang="0">
                      <a:pos x="0" y="0"/>
                    </a:cxn>
                  </a:cxnLst>
                  <a:rect l="0" t="0" r="r" b="b"/>
                  <a:pathLst>
                    <a:path w="49" h="241">
                      <a:moveTo>
                        <a:pt x="0" y="0"/>
                      </a:moveTo>
                      <a:lnTo>
                        <a:pt x="40" y="24"/>
                      </a:lnTo>
                      <a:lnTo>
                        <a:pt x="24" y="48"/>
                      </a:lnTo>
                      <a:lnTo>
                        <a:pt x="48" y="56"/>
                      </a:lnTo>
                      <a:lnTo>
                        <a:pt x="48" y="120"/>
                      </a:lnTo>
                      <a:lnTo>
                        <a:pt x="40" y="184"/>
                      </a:lnTo>
                      <a:lnTo>
                        <a:pt x="24" y="240"/>
                      </a:lnTo>
                      <a:lnTo>
                        <a:pt x="16" y="200"/>
                      </a:lnTo>
                      <a:lnTo>
                        <a:pt x="8" y="112"/>
                      </a:lnTo>
                      <a:lnTo>
                        <a:pt x="0" y="56"/>
                      </a:lnTo>
                      <a:lnTo>
                        <a:pt x="0" y="16"/>
                      </a:lnTo>
                      <a:lnTo>
                        <a:pt x="0"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744" name="Freeform 167"/>
                <p:cNvSpPr>
                  <a:spLocks/>
                </p:cNvSpPr>
                <p:nvPr/>
              </p:nvSpPr>
              <p:spPr bwMode="auto">
                <a:xfrm>
                  <a:off x="3182" y="1767"/>
                  <a:ext cx="271" cy="759"/>
                </a:xfrm>
                <a:custGeom>
                  <a:avLst/>
                  <a:gdLst/>
                  <a:ahLst/>
                  <a:cxnLst>
                    <a:cxn ang="0">
                      <a:pos x="108" y="0"/>
                    </a:cxn>
                    <a:cxn ang="0">
                      <a:pos x="57" y="45"/>
                    </a:cxn>
                    <a:cxn ang="0">
                      <a:pos x="6" y="91"/>
                    </a:cxn>
                    <a:cxn ang="0">
                      <a:pos x="3" y="139"/>
                    </a:cxn>
                    <a:cxn ang="0">
                      <a:pos x="27" y="140"/>
                    </a:cxn>
                    <a:cxn ang="0">
                      <a:pos x="0" y="187"/>
                    </a:cxn>
                    <a:cxn ang="0">
                      <a:pos x="45" y="238"/>
                    </a:cxn>
                    <a:cxn ang="0">
                      <a:pos x="110" y="339"/>
                    </a:cxn>
                    <a:cxn ang="0">
                      <a:pos x="154" y="414"/>
                    </a:cxn>
                    <a:cxn ang="0">
                      <a:pos x="193" y="562"/>
                    </a:cxn>
                    <a:cxn ang="0">
                      <a:pos x="271" y="759"/>
                    </a:cxn>
                    <a:cxn ang="0">
                      <a:pos x="241" y="565"/>
                    </a:cxn>
                    <a:cxn ang="0">
                      <a:pos x="202" y="417"/>
                    </a:cxn>
                    <a:cxn ang="0">
                      <a:pos x="162" y="294"/>
                    </a:cxn>
                    <a:cxn ang="0">
                      <a:pos x="102" y="97"/>
                    </a:cxn>
                    <a:cxn ang="0">
                      <a:pos x="105" y="48"/>
                    </a:cxn>
                    <a:cxn ang="0">
                      <a:pos x="108" y="0"/>
                    </a:cxn>
                  </a:cxnLst>
                  <a:rect l="0" t="0" r="r" b="b"/>
                  <a:pathLst>
                    <a:path w="271" h="759">
                      <a:moveTo>
                        <a:pt x="108" y="0"/>
                      </a:moveTo>
                      <a:lnTo>
                        <a:pt x="57" y="45"/>
                      </a:lnTo>
                      <a:lnTo>
                        <a:pt x="6" y="91"/>
                      </a:lnTo>
                      <a:lnTo>
                        <a:pt x="3" y="139"/>
                      </a:lnTo>
                      <a:lnTo>
                        <a:pt x="27" y="140"/>
                      </a:lnTo>
                      <a:lnTo>
                        <a:pt x="0" y="187"/>
                      </a:lnTo>
                      <a:lnTo>
                        <a:pt x="45" y="238"/>
                      </a:lnTo>
                      <a:lnTo>
                        <a:pt x="110" y="339"/>
                      </a:lnTo>
                      <a:lnTo>
                        <a:pt x="154" y="414"/>
                      </a:lnTo>
                      <a:lnTo>
                        <a:pt x="193" y="562"/>
                      </a:lnTo>
                      <a:lnTo>
                        <a:pt x="271" y="759"/>
                      </a:lnTo>
                      <a:lnTo>
                        <a:pt x="241" y="565"/>
                      </a:lnTo>
                      <a:lnTo>
                        <a:pt x="202" y="417"/>
                      </a:lnTo>
                      <a:lnTo>
                        <a:pt x="162" y="294"/>
                      </a:lnTo>
                      <a:lnTo>
                        <a:pt x="102" y="97"/>
                      </a:lnTo>
                      <a:lnTo>
                        <a:pt x="105" y="48"/>
                      </a:lnTo>
                      <a:lnTo>
                        <a:pt x="108" y="0"/>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87" name="Group 168"/>
              <p:cNvGrpSpPr>
                <a:grpSpLocks/>
              </p:cNvGrpSpPr>
              <p:nvPr/>
            </p:nvGrpSpPr>
            <p:grpSpPr bwMode="auto">
              <a:xfrm>
                <a:off x="3046" y="1189"/>
                <a:ext cx="706" cy="774"/>
                <a:chOff x="3046" y="1189"/>
                <a:chExt cx="706" cy="774"/>
              </a:xfrm>
            </p:grpSpPr>
            <p:sp>
              <p:nvSpPr>
                <p:cNvPr id="688" name="Freeform 169"/>
                <p:cNvSpPr>
                  <a:spLocks/>
                </p:cNvSpPr>
                <p:nvPr/>
              </p:nvSpPr>
              <p:spPr bwMode="auto">
                <a:xfrm>
                  <a:off x="3047" y="1217"/>
                  <a:ext cx="702" cy="746"/>
                </a:xfrm>
                <a:custGeom>
                  <a:avLst/>
                  <a:gdLst/>
                  <a:ahLst/>
                  <a:cxnLst>
                    <a:cxn ang="0">
                      <a:pos x="339" y="0"/>
                    </a:cxn>
                    <a:cxn ang="0">
                      <a:pos x="387" y="0"/>
                    </a:cxn>
                    <a:cxn ang="0">
                      <a:pos x="436" y="24"/>
                    </a:cxn>
                    <a:cxn ang="0">
                      <a:pos x="508" y="48"/>
                    </a:cxn>
                    <a:cxn ang="0">
                      <a:pos x="533" y="96"/>
                    </a:cxn>
                    <a:cxn ang="0">
                      <a:pos x="557" y="120"/>
                    </a:cxn>
                    <a:cxn ang="0">
                      <a:pos x="581" y="168"/>
                    </a:cxn>
                    <a:cxn ang="0">
                      <a:pos x="605" y="241"/>
                    </a:cxn>
                    <a:cxn ang="0">
                      <a:pos x="605" y="313"/>
                    </a:cxn>
                    <a:cxn ang="0">
                      <a:pos x="629" y="385"/>
                    </a:cxn>
                    <a:cxn ang="0">
                      <a:pos x="629" y="433"/>
                    </a:cxn>
                    <a:cxn ang="0">
                      <a:pos x="654" y="481"/>
                    </a:cxn>
                    <a:cxn ang="0">
                      <a:pos x="678" y="538"/>
                    </a:cxn>
                    <a:cxn ang="0">
                      <a:pos x="661" y="532"/>
                    </a:cxn>
                    <a:cxn ang="0">
                      <a:pos x="688" y="571"/>
                    </a:cxn>
                    <a:cxn ang="0">
                      <a:pos x="702" y="602"/>
                    </a:cxn>
                    <a:cxn ang="0">
                      <a:pos x="688" y="639"/>
                    </a:cxn>
                    <a:cxn ang="0">
                      <a:pos x="654" y="674"/>
                    </a:cxn>
                    <a:cxn ang="0">
                      <a:pos x="672" y="630"/>
                    </a:cxn>
                    <a:cxn ang="0">
                      <a:pos x="648" y="637"/>
                    </a:cxn>
                    <a:cxn ang="0">
                      <a:pos x="645" y="619"/>
                    </a:cxn>
                    <a:cxn ang="0">
                      <a:pos x="627" y="597"/>
                    </a:cxn>
                    <a:cxn ang="0">
                      <a:pos x="605" y="602"/>
                    </a:cxn>
                    <a:cxn ang="0">
                      <a:pos x="615" y="643"/>
                    </a:cxn>
                    <a:cxn ang="0">
                      <a:pos x="609" y="688"/>
                    </a:cxn>
                    <a:cxn ang="0">
                      <a:pos x="581" y="746"/>
                    </a:cxn>
                    <a:cxn ang="0">
                      <a:pos x="582" y="675"/>
                    </a:cxn>
                    <a:cxn ang="0">
                      <a:pos x="557" y="698"/>
                    </a:cxn>
                    <a:cxn ang="0">
                      <a:pos x="565" y="661"/>
                    </a:cxn>
                    <a:cxn ang="0">
                      <a:pos x="549" y="636"/>
                    </a:cxn>
                    <a:cxn ang="0">
                      <a:pos x="493" y="618"/>
                    </a:cxn>
                    <a:cxn ang="0">
                      <a:pos x="460" y="589"/>
                    </a:cxn>
                    <a:cxn ang="0">
                      <a:pos x="436" y="478"/>
                    </a:cxn>
                    <a:cxn ang="0">
                      <a:pos x="242" y="505"/>
                    </a:cxn>
                    <a:cxn ang="0">
                      <a:pos x="242" y="578"/>
                    </a:cxn>
                    <a:cxn ang="0">
                      <a:pos x="218" y="626"/>
                    </a:cxn>
                    <a:cxn ang="0">
                      <a:pos x="171" y="675"/>
                    </a:cxn>
                    <a:cxn ang="0">
                      <a:pos x="157" y="721"/>
                    </a:cxn>
                    <a:cxn ang="0">
                      <a:pos x="145" y="698"/>
                    </a:cxn>
                    <a:cxn ang="0">
                      <a:pos x="145" y="674"/>
                    </a:cxn>
                    <a:cxn ang="0">
                      <a:pos x="126" y="691"/>
                    </a:cxn>
                    <a:cxn ang="0">
                      <a:pos x="121" y="722"/>
                    </a:cxn>
                    <a:cxn ang="0">
                      <a:pos x="90" y="685"/>
                    </a:cxn>
                    <a:cxn ang="0">
                      <a:pos x="73" y="626"/>
                    </a:cxn>
                    <a:cxn ang="0">
                      <a:pos x="0" y="626"/>
                    </a:cxn>
                    <a:cxn ang="0">
                      <a:pos x="24" y="578"/>
                    </a:cxn>
                    <a:cxn ang="0">
                      <a:pos x="24" y="505"/>
                    </a:cxn>
                    <a:cxn ang="0">
                      <a:pos x="24" y="433"/>
                    </a:cxn>
                    <a:cxn ang="0">
                      <a:pos x="48" y="337"/>
                    </a:cxn>
                    <a:cxn ang="0">
                      <a:pos x="48" y="265"/>
                    </a:cxn>
                    <a:cxn ang="0">
                      <a:pos x="73" y="193"/>
                    </a:cxn>
                    <a:cxn ang="0">
                      <a:pos x="97" y="144"/>
                    </a:cxn>
                    <a:cxn ang="0">
                      <a:pos x="121" y="96"/>
                    </a:cxn>
                    <a:cxn ang="0">
                      <a:pos x="169" y="48"/>
                    </a:cxn>
                    <a:cxn ang="0">
                      <a:pos x="194" y="24"/>
                    </a:cxn>
                    <a:cxn ang="0">
                      <a:pos x="266" y="24"/>
                    </a:cxn>
                    <a:cxn ang="0">
                      <a:pos x="315" y="0"/>
                    </a:cxn>
                    <a:cxn ang="0">
                      <a:pos x="339" y="0"/>
                    </a:cxn>
                  </a:cxnLst>
                  <a:rect l="0" t="0" r="r" b="b"/>
                  <a:pathLst>
                    <a:path w="702" h="746">
                      <a:moveTo>
                        <a:pt x="339" y="0"/>
                      </a:moveTo>
                      <a:lnTo>
                        <a:pt x="387" y="0"/>
                      </a:lnTo>
                      <a:lnTo>
                        <a:pt x="436" y="24"/>
                      </a:lnTo>
                      <a:lnTo>
                        <a:pt x="508" y="48"/>
                      </a:lnTo>
                      <a:lnTo>
                        <a:pt x="533" y="96"/>
                      </a:lnTo>
                      <a:lnTo>
                        <a:pt x="557" y="120"/>
                      </a:lnTo>
                      <a:lnTo>
                        <a:pt x="581" y="168"/>
                      </a:lnTo>
                      <a:lnTo>
                        <a:pt x="605" y="241"/>
                      </a:lnTo>
                      <a:lnTo>
                        <a:pt x="605" y="313"/>
                      </a:lnTo>
                      <a:lnTo>
                        <a:pt x="629" y="385"/>
                      </a:lnTo>
                      <a:lnTo>
                        <a:pt x="629" y="433"/>
                      </a:lnTo>
                      <a:lnTo>
                        <a:pt x="654" y="481"/>
                      </a:lnTo>
                      <a:lnTo>
                        <a:pt x="678" y="538"/>
                      </a:lnTo>
                      <a:lnTo>
                        <a:pt x="661" y="532"/>
                      </a:lnTo>
                      <a:lnTo>
                        <a:pt x="688" y="571"/>
                      </a:lnTo>
                      <a:lnTo>
                        <a:pt x="702" y="602"/>
                      </a:lnTo>
                      <a:lnTo>
                        <a:pt x="688" y="639"/>
                      </a:lnTo>
                      <a:lnTo>
                        <a:pt x="654" y="674"/>
                      </a:lnTo>
                      <a:lnTo>
                        <a:pt x="672" y="630"/>
                      </a:lnTo>
                      <a:lnTo>
                        <a:pt x="648" y="637"/>
                      </a:lnTo>
                      <a:lnTo>
                        <a:pt x="645" y="619"/>
                      </a:lnTo>
                      <a:lnTo>
                        <a:pt x="627" y="597"/>
                      </a:lnTo>
                      <a:lnTo>
                        <a:pt x="605" y="602"/>
                      </a:lnTo>
                      <a:lnTo>
                        <a:pt x="615" y="643"/>
                      </a:lnTo>
                      <a:lnTo>
                        <a:pt x="609" y="688"/>
                      </a:lnTo>
                      <a:lnTo>
                        <a:pt x="581" y="746"/>
                      </a:lnTo>
                      <a:lnTo>
                        <a:pt x="582" y="675"/>
                      </a:lnTo>
                      <a:lnTo>
                        <a:pt x="557" y="698"/>
                      </a:lnTo>
                      <a:lnTo>
                        <a:pt x="565" y="661"/>
                      </a:lnTo>
                      <a:lnTo>
                        <a:pt x="549" y="636"/>
                      </a:lnTo>
                      <a:lnTo>
                        <a:pt x="493" y="618"/>
                      </a:lnTo>
                      <a:lnTo>
                        <a:pt x="460" y="589"/>
                      </a:lnTo>
                      <a:lnTo>
                        <a:pt x="436" y="478"/>
                      </a:lnTo>
                      <a:lnTo>
                        <a:pt x="242" y="505"/>
                      </a:lnTo>
                      <a:lnTo>
                        <a:pt x="242" y="578"/>
                      </a:lnTo>
                      <a:lnTo>
                        <a:pt x="218" y="626"/>
                      </a:lnTo>
                      <a:lnTo>
                        <a:pt x="171" y="675"/>
                      </a:lnTo>
                      <a:lnTo>
                        <a:pt x="157" y="721"/>
                      </a:lnTo>
                      <a:lnTo>
                        <a:pt x="145" y="698"/>
                      </a:lnTo>
                      <a:lnTo>
                        <a:pt x="145" y="674"/>
                      </a:lnTo>
                      <a:lnTo>
                        <a:pt x="126" y="691"/>
                      </a:lnTo>
                      <a:lnTo>
                        <a:pt x="121" y="722"/>
                      </a:lnTo>
                      <a:lnTo>
                        <a:pt x="90" y="685"/>
                      </a:lnTo>
                      <a:lnTo>
                        <a:pt x="73" y="626"/>
                      </a:lnTo>
                      <a:lnTo>
                        <a:pt x="0" y="626"/>
                      </a:lnTo>
                      <a:lnTo>
                        <a:pt x="24" y="578"/>
                      </a:lnTo>
                      <a:lnTo>
                        <a:pt x="24" y="505"/>
                      </a:lnTo>
                      <a:lnTo>
                        <a:pt x="24" y="433"/>
                      </a:lnTo>
                      <a:lnTo>
                        <a:pt x="48" y="337"/>
                      </a:lnTo>
                      <a:lnTo>
                        <a:pt x="48" y="265"/>
                      </a:lnTo>
                      <a:lnTo>
                        <a:pt x="73" y="193"/>
                      </a:lnTo>
                      <a:lnTo>
                        <a:pt x="97" y="144"/>
                      </a:lnTo>
                      <a:lnTo>
                        <a:pt x="121" y="96"/>
                      </a:lnTo>
                      <a:lnTo>
                        <a:pt x="169" y="48"/>
                      </a:lnTo>
                      <a:lnTo>
                        <a:pt x="194" y="24"/>
                      </a:lnTo>
                      <a:lnTo>
                        <a:pt x="266" y="24"/>
                      </a:lnTo>
                      <a:lnTo>
                        <a:pt x="315" y="0"/>
                      </a:lnTo>
                      <a:lnTo>
                        <a:pt x="339"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689" name="Group 170"/>
                <p:cNvGrpSpPr>
                  <a:grpSpLocks/>
                </p:cNvGrpSpPr>
                <p:nvPr/>
              </p:nvGrpSpPr>
              <p:grpSpPr bwMode="auto">
                <a:xfrm>
                  <a:off x="3046" y="1189"/>
                  <a:ext cx="706" cy="609"/>
                  <a:chOff x="3046" y="1189"/>
                  <a:chExt cx="706" cy="609"/>
                </a:xfrm>
              </p:grpSpPr>
              <p:grpSp>
                <p:nvGrpSpPr>
                  <p:cNvPr id="690" name="Group 171"/>
                  <p:cNvGrpSpPr>
                    <a:grpSpLocks/>
                  </p:cNvGrpSpPr>
                  <p:nvPr/>
                </p:nvGrpSpPr>
                <p:grpSpPr bwMode="auto">
                  <a:xfrm>
                    <a:off x="3218" y="1360"/>
                    <a:ext cx="313" cy="436"/>
                    <a:chOff x="3218" y="1360"/>
                    <a:chExt cx="313" cy="436"/>
                  </a:xfrm>
                </p:grpSpPr>
                <p:sp>
                  <p:nvSpPr>
                    <p:cNvPr id="725" name="Freeform 172"/>
                    <p:cNvSpPr>
                      <a:spLocks/>
                    </p:cNvSpPr>
                    <p:nvPr/>
                  </p:nvSpPr>
                  <p:spPr bwMode="auto">
                    <a:xfrm>
                      <a:off x="3218" y="1360"/>
                      <a:ext cx="313" cy="436"/>
                    </a:xfrm>
                    <a:custGeom>
                      <a:avLst/>
                      <a:gdLst/>
                      <a:ahLst/>
                      <a:cxnLst>
                        <a:cxn ang="0">
                          <a:pos x="72" y="0"/>
                        </a:cxn>
                        <a:cxn ang="0">
                          <a:pos x="24" y="48"/>
                        </a:cxn>
                        <a:cxn ang="0">
                          <a:pos x="0" y="121"/>
                        </a:cxn>
                        <a:cxn ang="0">
                          <a:pos x="12" y="151"/>
                        </a:cxn>
                        <a:cxn ang="0">
                          <a:pos x="0" y="194"/>
                        </a:cxn>
                        <a:cxn ang="0">
                          <a:pos x="24" y="291"/>
                        </a:cxn>
                        <a:cxn ang="0">
                          <a:pos x="63" y="370"/>
                        </a:cxn>
                        <a:cxn ang="0">
                          <a:pos x="96" y="409"/>
                        </a:cxn>
                        <a:cxn ang="0">
                          <a:pos x="133" y="436"/>
                        </a:cxn>
                        <a:cxn ang="0">
                          <a:pos x="202" y="436"/>
                        </a:cxn>
                        <a:cxn ang="0">
                          <a:pos x="241" y="409"/>
                        </a:cxn>
                        <a:cxn ang="0">
                          <a:pos x="264" y="373"/>
                        </a:cxn>
                        <a:cxn ang="0">
                          <a:pos x="304" y="295"/>
                        </a:cxn>
                        <a:cxn ang="0">
                          <a:pos x="313" y="194"/>
                        </a:cxn>
                        <a:cxn ang="0">
                          <a:pos x="289" y="121"/>
                        </a:cxn>
                        <a:cxn ang="0">
                          <a:pos x="265" y="24"/>
                        </a:cxn>
                        <a:cxn ang="0">
                          <a:pos x="169" y="0"/>
                        </a:cxn>
                        <a:cxn ang="0">
                          <a:pos x="72" y="0"/>
                        </a:cxn>
                      </a:cxnLst>
                      <a:rect l="0" t="0" r="r" b="b"/>
                      <a:pathLst>
                        <a:path w="313" h="436">
                          <a:moveTo>
                            <a:pt x="72" y="0"/>
                          </a:moveTo>
                          <a:lnTo>
                            <a:pt x="24" y="48"/>
                          </a:lnTo>
                          <a:lnTo>
                            <a:pt x="0" y="121"/>
                          </a:lnTo>
                          <a:lnTo>
                            <a:pt x="12" y="151"/>
                          </a:lnTo>
                          <a:lnTo>
                            <a:pt x="0" y="194"/>
                          </a:lnTo>
                          <a:lnTo>
                            <a:pt x="24" y="291"/>
                          </a:lnTo>
                          <a:lnTo>
                            <a:pt x="63" y="370"/>
                          </a:lnTo>
                          <a:lnTo>
                            <a:pt x="96" y="409"/>
                          </a:lnTo>
                          <a:lnTo>
                            <a:pt x="133" y="436"/>
                          </a:lnTo>
                          <a:lnTo>
                            <a:pt x="202" y="436"/>
                          </a:lnTo>
                          <a:lnTo>
                            <a:pt x="241" y="409"/>
                          </a:lnTo>
                          <a:lnTo>
                            <a:pt x="264" y="373"/>
                          </a:lnTo>
                          <a:lnTo>
                            <a:pt x="304" y="295"/>
                          </a:lnTo>
                          <a:lnTo>
                            <a:pt x="313" y="194"/>
                          </a:lnTo>
                          <a:lnTo>
                            <a:pt x="289" y="121"/>
                          </a:lnTo>
                          <a:lnTo>
                            <a:pt x="265" y="24"/>
                          </a:lnTo>
                          <a:lnTo>
                            <a:pt x="169" y="0"/>
                          </a:lnTo>
                          <a:lnTo>
                            <a:pt x="72"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grpSp>
                  <p:nvGrpSpPr>
                    <p:cNvPr id="726" name="Group 173"/>
                    <p:cNvGrpSpPr>
                      <a:grpSpLocks/>
                    </p:cNvGrpSpPr>
                    <p:nvPr/>
                  </p:nvGrpSpPr>
                  <p:grpSpPr bwMode="auto">
                    <a:xfrm>
                      <a:off x="3248" y="1488"/>
                      <a:ext cx="267" cy="246"/>
                      <a:chOff x="3248" y="1488"/>
                      <a:chExt cx="267" cy="246"/>
                    </a:xfrm>
                  </p:grpSpPr>
                  <p:sp>
                    <p:nvSpPr>
                      <p:cNvPr id="727" name="Freeform 174"/>
                      <p:cNvSpPr>
                        <a:spLocks/>
                      </p:cNvSpPr>
                      <p:nvPr/>
                    </p:nvSpPr>
                    <p:spPr bwMode="auto">
                      <a:xfrm>
                        <a:off x="3401" y="1503"/>
                        <a:ext cx="27" cy="76"/>
                      </a:xfrm>
                      <a:custGeom>
                        <a:avLst/>
                        <a:gdLst/>
                        <a:ahLst/>
                        <a:cxnLst>
                          <a:cxn ang="0">
                            <a:pos x="27" y="0"/>
                          </a:cxn>
                          <a:cxn ang="0">
                            <a:pos x="0" y="14"/>
                          </a:cxn>
                          <a:cxn ang="0">
                            <a:pos x="4" y="76"/>
                          </a:cxn>
                        </a:cxnLst>
                        <a:rect l="0" t="0" r="r" b="b"/>
                        <a:pathLst>
                          <a:path w="27" h="76">
                            <a:moveTo>
                              <a:pt x="27" y="0"/>
                            </a:moveTo>
                            <a:lnTo>
                              <a:pt x="0" y="14"/>
                            </a:lnTo>
                            <a:lnTo>
                              <a:pt x="4" y="7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nvGrpSpPr>
                      <p:cNvPr id="728" name="Group 175"/>
                      <p:cNvGrpSpPr>
                        <a:grpSpLocks/>
                      </p:cNvGrpSpPr>
                      <p:nvPr/>
                    </p:nvGrpSpPr>
                    <p:grpSpPr bwMode="auto">
                      <a:xfrm>
                        <a:off x="3323" y="1672"/>
                        <a:ext cx="130" cy="62"/>
                        <a:chOff x="3323" y="1672"/>
                        <a:chExt cx="130" cy="62"/>
                      </a:xfrm>
                    </p:grpSpPr>
                    <p:sp>
                      <p:nvSpPr>
                        <p:cNvPr id="738" name="Freeform 176"/>
                        <p:cNvSpPr>
                          <a:spLocks/>
                        </p:cNvSpPr>
                        <p:nvPr/>
                      </p:nvSpPr>
                      <p:spPr bwMode="auto">
                        <a:xfrm>
                          <a:off x="3323" y="1672"/>
                          <a:ext cx="130" cy="62"/>
                        </a:xfrm>
                        <a:custGeom>
                          <a:avLst/>
                          <a:gdLst/>
                          <a:ahLst/>
                          <a:cxnLst>
                            <a:cxn ang="0">
                              <a:pos x="0" y="7"/>
                            </a:cxn>
                            <a:cxn ang="0">
                              <a:pos x="37" y="0"/>
                            </a:cxn>
                            <a:cxn ang="0">
                              <a:pos x="64" y="6"/>
                            </a:cxn>
                            <a:cxn ang="0">
                              <a:pos x="88" y="0"/>
                            </a:cxn>
                            <a:cxn ang="0">
                              <a:pos x="130" y="10"/>
                            </a:cxn>
                            <a:cxn ang="0">
                              <a:pos x="105" y="45"/>
                            </a:cxn>
                            <a:cxn ang="0">
                              <a:pos x="62" y="55"/>
                            </a:cxn>
                            <a:cxn ang="0">
                              <a:pos x="24" y="45"/>
                            </a:cxn>
                            <a:cxn ang="0">
                              <a:pos x="0" y="7"/>
                            </a:cxn>
                          </a:cxnLst>
                          <a:rect l="0" t="0" r="r" b="b"/>
                          <a:pathLst>
                            <a:path w="130" h="55">
                              <a:moveTo>
                                <a:pt x="0" y="7"/>
                              </a:moveTo>
                              <a:lnTo>
                                <a:pt x="37" y="0"/>
                              </a:lnTo>
                              <a:lnTo>
                                <a:pt x="64" y="6"/>
                              </a:lnTo>
                              <a:lnTo>
                                <a:pt x="88" y="0"/>
                              </a:lnTo>
                              <a:lnTo>
                                <a:pt x="130" y="10"/>
                              </a:lnTo>
                              <a:lnTo>
                                <a:pt x="105" y="45"/>
                              </a:lnTo>
                              <a:lnTo>
                                <a:pt x="62" y="55"/>
                              </a:lnTo>
                              <a:lnTo>
                                <a:pt x="24" y="45"/>
                              </a:lnTo>
                              <a:lnTo>
                                <a:pt x="0" y="7"/>
                              </a:lnTo>
                              <a:close/>
                            </a:path>
                          </a:pathLst>
                        </a:custGeom>
                        <a:solidFill>
                          <a:srgbClr val="FF3300"/>
                        </a:solidFill>
                        <a:ln w="6350" cap="flat" cmpd="sng">
                          <a:solidFill>
                            <a:srgbClr val="000000"/>
                          </a:solidFill>
                          <a:prstDash val="solid"/>
                          <a:round/>
                          <a:headEnd/>
                          <a:tailEnd/>
                        </a:ln>
                        <a:effectLst/>
                      </p:spPr>
                      <p:txBody>
                        <a:bodyPr wrap="none" anchor="ctr"/>
                        <a:lstStyle/>
                        <a:p>
                          <a:endParaRPr lang="ru-RU"/>
                        </a:p>
                      </p:txBody>
                    </p:sp>
                    <p:sp>
                      <p:nvSpPr>
                        <p:cNvPr id="739" name="Freeform 177"/>
                        <p:cNvSpPr>
                          <a:spLocks/>
                        </p:cNvSpPr>
                        <p:nvPr/>
                      </p:nvSpPr>
                      <p:spPr bwMode="auto">
                        <a:xfrm>
                          <a:off x="3324" y="1683"/>
                          <a:ext cx="126" cy="33"/>
                        </a:xfrm>
                        <a:custGeom>
                          <a:avLst/>
                          <a:gdLst/>
                          <a:ahLst/>
                          <a:cxnLst>
                            <a:cxn ang="0">
                              <a:pos x="0" y="0"/>
                            </a:cxn>
                            <a:cxn ang="0">
                              <a:pos x="35" y="6"/>
                            </a:cxn>
                            <a:cxn ang="0">
                              <a:pos x="65" y="9"/>
                            </a:cxn>
                            <a:cxn ang="0">
                              <a:pos x="89" y="5"/>
                            </a:cxn>
                            <a:cxn ang="0">
                              <a:pos x="126" y="2"/>
                            </a:cxn>
                            <a:cxn ang="0">
                              <a:pos x="96" y="26"/>
                            </a:cxn>
                            <a:cxn ang="0">
                              <a:pos x="63" y="33"/>
                            </a:cxn>
                            <a:cxn ang="0">
                              <a:pos x="32" y="26"/>
                            </a:cxn>
                            <a:cxn ang="0">
                              <a:pos x="0" y="3"/>
                            </a:cxn>
                          </a:cxnLst>
                          <a:rect l="0" t="0" r="r" b="b"/>
                          <a:pathLst>
                            <a:path w="126" h="33">
                              <a:moveTo>
                                <a:pt x="0" y="0"/>
                              </a:moveTo>
                              <a:lnTo>
                                <a:pt x="35" y="6"/>
                              </a:lnTo>
                              <a:lnTo>
                                <a:pt x="65" y="9"/>
                              </a:lnTo>
                              <a:lnTo>
                                <a:pt x="89" y="5"/>
                              </a:lnTo>
                              <a:lnTo>
                                <a:pt x="126" y="2"/>
                              </a:lnTo>
                              <a:lnTo>
                                <a:pt x="96" y="26"/>
                              </a:lnTo>
                              <a:lnTo>
                                <a:pt x="63" y="33"/>
                              </a:lnTo>
                              <a:lnTo>
                                <a:pt x="32" y="26"/>
                              </a:lnTo>
                              <a:lnTo>
                                <a:pt x="0" y="3"/>
                              </a:lnTo>
                            </a:path>
                          </a:pathLst>
                        </a:custGeom>
                        <a:solidFill>
                          <a:srgbClr val="FFFFFF"/>
                        </a:solidFill>
                        <a:ln w="6350" cap="rnd" cmpd="sng">
                          <a:solidFill>
                            <a:srgbClr val="000000"/>
                          </a:solidFill>
                          <a:prstDash val="solid"/>
                          <a:round/>
                          <a:headEnd type="none" w="med" len="med"/>
                          <a:tailEnd type="none" w="med" len="med"/>
                        </a:ln>
                        <a:effectLst/>
                      </p:spPr>
                      <p:txBody>
                        <a:bodyPr/>
                        <a:lstStyle/>
                        <a:p>
                          <a:endParaRPr lang="ru-RU"/>
                        </a:p>
                      </p:txBody>
                    </p:sp>
                  </p:grpSp>
                  <p:sp>
                    <p:nvSpPr>
                      <p:cNvPr id="729" name="Freeform 178"/>
                      <p:cNvSpPr>
                        <a:spLocks/>
                      </p:cNvSpPr>
                      <p:nvPr/>
                    </p:nvSpPr>
                    <p:spPr bwMode="auto">
                      <a:xfrm>
                        <a:off x="3367" y="1637"/>
                        <a:ext cx="41" cy="6"/>
                      </a:xfrm>
                      <a:custGeom>
                        <a:avLst/>
                        <a:gdLst/>
                        <a:ahLst/>
                        <a:cxnLst>
                          <a:cxn ang="0">
                            <a:pos x="0" y="0"/>
                          </a:cxn>
                          <a:cxn ang="0">
                            <a:pos x="21" y="6"/>
                          </a:cxn>
                          <a:cxn ang="0">
                            <a:pos x="41" y="0"/>
                          </a:cxn>
                        </a:cxnLst>
                        <a:rect l="0" t="0" r="r" b="b"/>
                        <a:pathLst>
                          <a:path w="41" h="6">
                            <a:moveTo>
                              <a:pt x="0" y="0"/>
                            </a:moveTo>
                            <a:lnTo>
                              <a:pt x="21" y="6"/>
                            </a:lnTo>
                            <a:lnTo>
                              <a:pt x="41" y="0"/>
                            </a:lnTo>
                          </a:path>
                        </a:pathLst>
                      </a:custGeom>
                      <a:noFill/>
                      <a:ln w="6350" cap="flat" cmpd="sng">
                        <a:solidFill>
                          <a:srgbClr val="000000"/>
                        </a:solidFill>
                        <a:prstDash val="solid"/>
                        <a:round/>
                        <a:headEnd type="none" w="med" len="med"/>
                        <a:tailEnd type="none" w="med" len="med"/>
                      </a:ln>
                      <a:effectLst/>
                    </p:spPr>
                    <p:txBody>
                      <a:bodyPr wrap="none" anchor="ctr"/>
                      <a:lstStyle/>
                      <a:p>
                        <a:endParaRPr lang="ru-RU"/>
                      </a:p>
                    </p:txBody>
                  </p:sp>
                  <p:grpSp>
                    <p:nvGrpSpPr>
                      <p:cNvPr id="730" name="Group 179"/>
                      <p:cNvGrpSpPr>
                        <a:grpSpLocks/>
                      </p:cNvGrpSpPr>
                      <p:nvPr/>
                    </p:nvGrpSpPr>
                    <p:grpSpPr bwMode="auto">
                      <a:xfrm>
                        <a:off x="3268" y="1531"/>
                        <a:ext cx="81" cy="30"/>
                        <a:chOff x="3272" y="1527"/>
                        <a:chExt cx="81" cy="30"/>
                      </a:xfrm>
                    </p:grpSpPr>
                    <p:sp>
                      <p:nvSpPr>
                        <p:cNvPr id="736" name="Freeform 180"/>
                        <p:cNvSpPr>
                          <a:spLocks noChangeAspect="1"/>
                        </p:cNvSpPr>
                        <p:nvPr/>
                      </p:nvSpPr>
                      <p:spPr bwMode="auto">
                        <a:xfrm flipH="1">
                          <a:off x="3272"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737" name="Line 181"/>
                        <p:cNvSpPr>
                          <a:spLocks noChangeShapeType="1"/>
                        </p:cNvSpPr>
                        <p:nvPr/>
                      </p:nvSpPr>
                      <p:spPr bwMode="auto">
                        <a:xfrm flipH="1" flipV="1">
                          <a:off x="3285" y="1553"/>
                          <a:ext cx="48" cy="4"/>
                        </a:xfrm>
                        <a:prstGeom prst="line">
                          <a:avLst/>
                        </a:prstGeom>
                        <a:noFill/>
                        <a:ln w="6350">
                          <a:solidFill>
                            <a:srgbClr val="000000"/>
                          </a:solidFill>
                          <a:round/>
                          <a:headEnd/>
                          <a:tailEnd/>
                        </a:ln>
                        <a:effectLst/>
                      </p:spPr>
                      <p:txBody>
                        <a:bodyPr wrap="none" anchor="ctr"/>
                        <a:lstStyle/>
                        <a:p>
                          <a:endParaRPr lang="ru-RU"/>
                        </a:p>
                      </p:txBody>
                    </p:sp>
                  </p:grpSp>
                  <p:grpSp>
                    <p:nvGrpSpPr>
                      <p:cNvPr id="731" name="Group 182"/>
                      <p:cNvGrpSpPr>
                        <a:grpSpLocks/>
                      </p:cNvGrpSpPr>
                      <p:nvPr/>
                    </p:nvGrpSpPr>
                    <p:grpSpPr bwMode="auto">
                      <a:xfrm>
                        <a:off x="3417" y="1531"/>
                        <a:ext cx="81" cy="31"/>
                        <a:chOff x="3411" y="1527"/>
                        <a:chExt cx="81" cy="31"/>
                      </a:xfrm>
                    </p:grpSpPr>
                    <p:sp>
                      <p:nvSpPr>
                        <p:cNvPr id="734" name="Freeform 183"/>
                        <p:cNvSpPr>
                          <a:spLocks noChangeAspect="1"/>
                        </p:cNvSpPr>
                        <p:nvPr/>
                      </p:nvSpPr>
                      <p:spPr bwMode="auto">
                        <a:xfrm>
                          <a:off x="3411" y="1527"/>
                          <a:ext cx="81" cy="25"/>
                        </a:xfrm>
                        <a:custGeom>
                          <a:avLst/>
                          <a:gdLst/>
                          <a:ahLst/>
                          <a:cxnLst>
                            <a:cxn ang="0">
                              <a:pos x="3" y="25"/>
                            </a:cxn>
                            <a:cxn ang="0">
                              <a:pos x="24" y="10"/>
                            </a:cxn>
                            <a:cxn ang="0">
                              <a:pos x="60" y="0"/>
                            </a:cxn>
                            <a:cxn ang="0">
                              <a:pos x="96" y="1"/>
                            </a:cxn>
                            <a:cxn ang="0">
                              <a:pos x="136" y="15"/>
                            </a:cxn>
                            <a:cxn ang="0">
                              <a:pos x="153" y="34"/>
                            </a:cxn>
                            <a:cxn ang="0">
                              <a:pos x="132" y="22"/>
                            </a:cxn>
                            <a:cxn ang="0">
                              <a:pos x="112" y="16"/>
                            </a:cxn>
                            <a:cxn ang="0">
                              <a:pos x="91" y="15"/>
                            </a:cxn>
                            <a:cxn ang="0">
                              <a:pos x="100" y="27"/>
                            </a:cxn>
                            <a:cxn ang="0">
                              <a:pos x="99" y="43"/>
                            </a:cxn>
                            <a:cxn ang="0">
                              <a:pos x="57" y="46"/>
                            </a:cxn>
                            <a:cxn ang="0">
                              <a:pos x="51" y="33"/>
                            </a:cxn>
                            <a:cxn ang="0">
                              <a:pos x="54" y="16"/>
                            </a:cxn>
                            <a:cxn ang="0">
                              <a:pos x="30" y="19"/>
                            </a:cxn>
                            <a:cxn ang="0">
                              <a:pos x="0" y="42"/>
                            </a:cxn>
                            <a:cxn ang="0">
                              <a:pos x="3" y="25"/>
                            </a:cxn>
                          </a:cxnLst>
                          <a:rect l="0" t="0" r="r" b="b"/>
                          <a:pathLst>
                            <a:path w="153" h="46">
                              <a:moveTo>
                                <a:pt x="3" y="25"/>
                              </a:moveTo>
                              <a:lnTo>
                                <a:pt x="24" y="10"/>
                              </a:lnTo>
                              <a:lnTo>
                                <a:pt x="60" y="0"/>
                              </a:lnTo>
                              <a:lnTo>
                                <a:pt x="96" y="1"/>
                              </a:lnTo>
                              <a:lnTo>
                                <a:pt x="136" y="15"/>
                              </a:lnTo>
                              <a:lnTo>
                                <a:pt x="153" y="34"/>
                              </a:lnTo>
                              <a:lnTo>
                                <a:pt x="132" y="22"/>
                              </a:lnTo>
                              <a:lnTo>
                                <a:pt x="112" y="16"/>
                              </a:lnTo>
                              <a:lnTo>
                                <a:pt x="91" y="15"/>
                              </a:lnTo>
                              <a:lnTo>
                                <a:pt x="100" y="27"/>
                              </a:lnTo>
                              <a:lnTo>
                                <a:pt x="99" y="43"/>
                              </a:lnTo>
                              <a:lnTo>
                                <a:pt x="57" y="46"/>
                              </a:lnTo>
                              <a:lnTo>
                                <a:pt x="51" y="33"/>
                              </a:lnTo>
                              <a:lnTo>
                                <a:pt x="54" y="16"/>
                              </a:lnTo>
                              <a:lnTo>
                                <a:pt x="30" y="19"/>
                              </a:lnTo>
                              <a:lnTo>
                                <a:pt x="0" y="42"/>
                              </a:lnTo>
                              <a:lnTo>
                                <a:pt x="3" y="25"/>
                              </a:lnTo>
                              <a:close/>
                            </a:path>
                          </a:pathLst>
                        </a:custGeom>
                        <a:solidFill>
                          <a:srgbClr val="000000"/>
                        </a:solidFill>
                        <a:ln w="6350" cap="flat" cmpd="sng">
                          <a:solidFill>
                            <a:srgbClr val="000000"/>
                          </a:solidFill>
                          <a:prstDash val="solid"/>
                          <a:round/>
                          <a:headEnd/>
                          <a:tailEnd/>
                        </a:ln>
                        <a:effectLst/>
                      </p:spPr>
                      <p:txBody>
                        <a:bodyPr wrap="none" anchor="ctr"/>
                        <a:lstStyle/>
                        <a:p>
                          <a:endParaRPr lang="ru-RU"/>
                        </a:p>
                      </p:txBody>
                    </p:sp>
                    <p:sp>
                      <p:nvSpPr>
                        <p:cNvPr id="735" name="Line 184"/>
                        <p:cNvSpPr>
                          <a:spLocks noChangeShapeType="1"/>
                        </p:cNvSpPr>
                        <p:nvPr/>
                      </p:nvSpPr>
                      <p:spPr bwMode="auto">
                        <a:xfrm flipV="1">
                          <a:off x="3434" y="1551"/>
                          <a:ext cx="42" cy="7"/>
                        </a:xfrm>
                        <a:prstGeom prst="line">
                          <a:avLst/>
                        </a:prstGeom>
                        <a:noFill/>
                        <a:ln w="6350">
                          <a:solidFill>
                            <a:srgbClr val="000000"/>
                          </a:solidFill>
                          <a:round/>
                          <a:headEnd/>
                          <a:tailEnd/>
                        </a:ln>
                        <a:effectLst/>
                      </p:spPr>
                      <p:txBody>
                        <a:bodyPr wrap="none" anchor="ctr"/>
                        <a:lstStyle/>
                        <a:p>
                          <a:endParaRPr lang="ru-RU"/>
                        </a:p>
                      </p:txBody>
                    </p:sp>
                  </p:grpSp>
                  <p:sp>
                    <p:nvSpPr>
                      <p:cNvPr id="732" name="Freeform 185"/>
                      <p:cNvSpPr>
                        <a:spLocks/>
                      </p:cNvSpPr>
                      <p:nvPr/>
                    </p:nvSpPr>
                    <p:spPr bwMode="auto">
                      <a:xfrm>
                        <a:off x="3248"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sp>
                    <p:nvSpPr>
                      <p:cNvPr id="733" name="Freeform 186"/>
                      <p:cNvSpPr>
                        <a:spLocks/>
                      </p:cNvSpPr>
                      <p:nvPr/>
                    </p:nvSpPr>
                    <p:spPr bwMode="auto">
                      <a:xfrm flipH="1">
                        <a:off x="3397" y="1488"/>
                        <a:ext cx="118" cy="41"/>
                      </a:xfrm>
                      <a:custGeom>
                        <a:avLst/>
                        <a:gdLst/>
                        <a:ahLst/>
                        <a:cxnLst>
                          <a:cxn ang="0">
                            <a:pos x="118" y="30"/>
                          </a:cxn>
                          <a:cxn ang="0">
                            <a:pos x="99" y="6"/>
                          </a:cxn>
                          <a:cxn ang="0">
                            <a:pos x="70" y="0"/>
                          </a:cxn>
                          <a:cxn ang="0">
                            <a:pos x="32" y="5"/>
                          </a:cxn>
                          <a:cxn ang="0">
                            <a:pos x="11" y="15"/>
                          </a:cxn>
                          <a:cxn ang="0">
                            <a:pos x="0" y="41"/>
                          </a:cxn>
                          <a:cxn ang="0">
                            <a:pos x="31" y="20"/>
                          </a:cxn>
                          <a:cxn ang="0">
                            <a:pos x="68" y="17"/>
                          </a:cxn>
                          <a:cxn ang="0">
                            <a:pos x="97" y="21"/>
                          </a:cxn>
                          <a:cxn ang="0">
                            <a:pos x="118" y="30"/>
                          </a:cxn>
                        </a:cxnLst>
                        <a:rect l="0" t="0" r="r" b="b"/>
                        <a:pathLst>
                          <a:path w="118" h="41">
                            <a:moveTo>
                              <a:pt x="118" y="30"/>
                            </a:moveTo>
                            <a:lnTo>
                              <a:pt x="99" y="6"/>
                            </a:lnTo>
                            <a:lnTo>
                              <a:pt x="70" y="0"/>
                            </a:lnTo>
                            <a:lnTo>
                              <a:pt x="32" y="5"/>
                            </a:lnTo>
                            <a:lnTo>
                              <a:pt x="11" y="15"/>
                            </a:lnTo>
                            <a:lnTo>
                              <a:pt x="0" y="41"/>
                            </a:lnTo>
                            <a:lnTo>
                              <a:pt x="31" y="20"/>
                            </a:lnTo>
                            <a:lnTo>
                              <a:pt x="68" y="17"/>
                            </a:lnTo>
                            <a:lnTo>
                              <a:pt x="97" y="21"/>
                            </a:lnTo>
                            <a:lnTo>
                              <a:pt x="118" y="30"/>
                            </a:lnTo>
                            <a:close/>
                          </a:path>
                        </a:pathLst>
                      </a:custGeom>
                      <a:solidFill>
                        <a:srgbClr val="000000"/>
                      </a:solidFill>
                      <a:ln w="6350" cap="flat" cmpd="sng">
                        <a:noFill/>
                        <a:prstDash val="solid"/>
                        <a:round/>
                        <a:headEnd/>
                        <a:tailEnd/>
                      </a:ln>
                      <a:effectLst/>
                    </p:spPr>
                    <p:txBody>
                      <a:bodyPr wrap="none" anchor="ctr"/>
                      <a:lstStyle/>
                      <a:p>
                        <a:endParaRPr lang="ru-RU"/>
                      </a:p>
                    </p:txBody>
                  </p:sp>
                </p:grpSp>
              </p:grpSp>
              <p:grpSp>
                <p:nvGrpSpPr>
                  <p:cNvPr id="691" name="Group 187"/>
                  <p:cNvGrpSpPr>
                    <a:grpSpLocks/>
                  </p:cNvGrpSpPr>
                  <p:nvPr/>
                </p:nvGrpSpPr>
                <p:grpSpPr bwMode="auto">
                  <a:xfrm>
                    <a:off x="3046" y="1189"/>
                    <a:ext cx="706" cy="609"/>
                    <a:chOff x="3046" y="1189"/>
                    <a:chExt cx="706" cy="609"/>
                  </a:xfrm>
                </p:grpSpPr>
                <p:sp>
                  <p:nvSpPr>
                    <p:cNvPr id="696" name="Freeform 188"/>
                    <p:cNvSpPr>
                      <a:spLocks/>
                    </p:cNvSpPr>
                    <p:nvPr/>
                  </p:nvSpPr>
                  <p:spPr bwMode="auto">
                    <a:xfrm>
                      <a:off x="3338" y="1339"/>
                      <a:ext cx="180" cy="176"/>
                    </a:xfrm>
                    <a:custGeom>
                      <a:avLst/>
                      <a:gdLst/>
                      <a:ahLst/>
                      <a:cxnLst>
                        <a:cxn ang="0">
                          <a:pos x="0" y="0"/>
                        </a:cxn>
                        <a:cxn ang="0">
                          <a:pos x="3" y="51"/>
                        </a:cxn>
                        <a:cxn ang="0">
                          <a:pos x="20" y="103"/>
                        </a:cxn>
                        <a:cxn ang="0">
                          <a:pos x="48" y="147"/>
                        </a:cxn>
                        <a:cxn ang="0">
                          <a:pos x="92" y="176"/>
                        </a:cxn>
                        <a:cxn ang="0">
                          <a:pos x="68" y="103"/>
                        </a:cxn>
                        <a:cxn ang="0">
                          <a:pos x="117" y="152"/>
                        </a:cxn>
                        <a:cxn ang="0">
                          <a:pos x="165" y="176"/>
                        </a:cxn>
                        <a:cxn ang="0">
                          <a:pos x="121" y="120"/>
                        </a:cxn>
                        <a:cxn ang="0">
                          <a:pos x="103" y="79"/>
                        </a:cxn>
                        <a:cxn ang="0">
                          <a:pos x="180" y="137"/>
                        </a:cxn>
                        <a:cxn ang="0">
                          <a:pos x="139" y="71"/>
                        </a:cxn>
                        <a:cxn ang="0">
                          <a:pos x="150" y="28"/>
                        </a:cxn>
                        <a:cxn ang="0">
                          <a:pos x="112" y="17"/>
                        </a:cxn>
                        <a:cxn ang="0">
                          <a:pos x="20" y="7"/>
                        </a:cxn>
                      </a:cxnLst>
                      <a:rect l="0" t="0" r="r" b="b"/>
                      <a:pathLst>
                        <a:path w="180" h="176">
                          <a:moveTo>
                            <a:pt x="0" y="0"/>
                          </a:moveTo>
                          <a:lnTo>
                            <a:pt x="3" y="51"/>
                          </a:lnTo>
                          <a:lnTo>
                            <a:pt x="20" y="103"/>
                          </a:lnTo>
                          <a:lnTo>
                            <a:pt x="48" y="147"/>
                          </a:lnTo>
                          <a:lnTo>
                            <a:pt x="92" y="176"/>
                          </a:lnTo>
                          <a:lnTo>
                            <a:pt x="68" y="103"/>
                          </a:lnTo>
                          <a:lnTo>
                            <a:pt x="117" y="152"/>
                          </a:lnTo>
                          <a:lnTo>
                            <a:pt x="165" y="176"/>
                          </a:lnTo>
                          <a:lnTo>
                            <a:pt x="121" y="120"/>
                          </a:lnTo>
                          <a:lnTo>
                            <a:pt x="103" y="79"/>
                          </a:lnTo>
                          <a:lnTo>
                            <a:pt x="180" y="137"/>
                          </a:lnTo>
                          <a:lnTo>
                            <a:pt x="139" y="71"/>
                          </a:lnTo>
                          <a:lnTo>
                            <a:pt x="150" y="28"/>
                          </a:lnTo>
                          <a:lnTo>
                            <a:pt x="112" y="17"/>
                          </a:lnTo>
                          <a:lnTo>
                            <a:pt x="20" y="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nvGrpSpPr>
                    <p:cNvPr id="697" name="Group 189"/>
                    <p:cNvGrpSpPr>
                      <a:grpSpLocks/>
                    </p:cNvGrpSpPr>
                    <p:nvPr/>
                  </p:nvGrpSpPr>
                  <p:grpSpPr bwMode="auto">
                    <a:xfrm>
                      <a:off x="3046" y="1189"/>
                      <a:ext cx="706" cy="609"/>
                      <a:chOff x="3046" y="1189"/>
                      <a:chExt cx="706" cy="609"/>
                    </a:xfrm>
                  </p:grpSpPr>
                  <p:sp>
                    <p:nvSpPr>
                      <p:cNvPr id="698" name="Freeform 190"/>
                      <p:cNvSpPr>
                        <a:spLocks/>
                      </p:cNvSpPr>
                      <p:nvPr/>
                    </p:nvSpPr>
                    <p:spPr bwMode="auto">
                      <a:xfrm>
                        <a:off x="3616" y="160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99" name="Freeform 191"/>
                      <p:cNvSpPr>
                        <a:spLocks/>
                      </p:cNvSpPr>
                      <p:nvPr/>
                    </p:nvSpPr>
                    <p:spPr bwMode="auto">
                      <a:xfrm>
                        <a:off x="3622" y="1457"/>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0" name="Freeform 192"/>
                      <p:cNvSpPr>
                        <a:spLocks/>
                      </p:cNvSpPr>
                      <p:nvPr/>
                    </p:nvSpPr>
                    <p:spPr bwMode="auto">
                      <a:xfrm rot="6553">
                        <a:off x="3516" y="1253"/>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1" name="Freeform 193"/>
                      <p:cNvSpPr>
                        <a:spLocks/>
                      </p:cNvSpPr>
                      <p:nvPr/>
                    </p:nvSpPr>
                    <p:spPr bwMode="auto">
                      <a:xfrm>
                        <a:off x="3420" y="1209"/>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2" name="Freeform 194"/>
                      <p:cNvSpPr>
                        <a:spLocks/>
                      </p:cNvSpPr>
                      <p:nvPr/>
                    </p:nvSpPr>
                    <p:spPr bwMode="auto">
                      <a:xfrm>
                        <a:off x="3186" y="1207"/>
                        <a:ext cx="123" cy="37"/>
                      </a:xfrm>
                      <a:custGeom>
                        <a:avLst/>
                        <a:gdLst/>
                        <a:ahLst/>
                        <a:cxnLst>
                          <a:cxn ang="0">
                            <a:pos x="96" y="31"/>
                          </a:cxn>
                          <a:cxn ang="0">
                            <a:pos x="72" y="9"/>
                          </a:cxn>
                          <a:cxn ang="0">
                            <a:pos x="51" y="0"/>
                          </a:cxn>
                          <a:cxn ang="0">
                            <a:pos x="19" y="1"/>
                          </a:cxn>
                          <a:cxn ang="0">
                            <a:pos x="0" y="12"/>
                          </a:cxn>
                          <a:cxn ang="0">
                            <a:pos x="23" y="9"/>
                          </a:cxn>
                          <a:cxn ang="0">
                            <a:pos x="42" y="13"/>
                          </a:cxn>
                          <a:cxn ang="0">
                            <a:pos x="60" y="37"/>
                          </a:cxn>
                          <a:cxn ang="0">
                            <a:pos x="96" y="31"/>
                          </a:cxn>
                        </a:cxnLst>
                        <a:rect l="0" t="0" r="r" b="b"/>
                        <a:pathLst>
                          <a:path w="96" h="37">
                            <a:moveTo>
                              <a:pt x="96" y="31"/>
                            </a:moveTo>
                            <a:lnTo>
                              <a:pt x="72" y="9"/>
                            </a:lnTo>
                            <a:lnTo>
                              <a:pt x="51" y="0"/>
                            </a:lnTo>
                            <a:lnTo>
                              <a:pt x="19" y="1"/>
                            </a:lnTo>
                            <a:lnTo>
                              <a:pt x="0" y="12"/>
                            </a:lnTo>
                            <a:lnTo>
                              <a:pt x="23" y="9"/>
                            </a:lnTo>
                            <a:lnTo>
                              <a:pt x="42" y="13"/>
                            </a:lnTo>
                            <a:lnTo>
                              <a:pt x="60" y="37"/>
                            </a:lnTo>
                            <a:lnTo>
                              <a:pt x="96" y="31"/>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3" name="Freeform 195"/>
                      <p:cNvSpPr>
                        <a:spLocks/>
                      </p:cNvSpPr>
                      <p:nvPr/>
                    </p:nvSpPr>
                    <p:spPr bwMode="auto">
                      <a:xfrm>
                        <a:off x="3362" y="1190"/>
                        <a:ext cx="98" cy="47"/>
                      </a:xfrm>
                      <a:custGeom>
                        <a:avLst/>
                        <a:gdLst/>
                        <a:ahLst/>
                        <a:cxnLst>
                          <a:cxn ang="0">
                            <a:pos x="0" y="47"/>
                          </a:cxn>
                          <a:cxn ang="0">
                            <a:pos x="19" y="15"/>
                          </a:cxn>
                          <a:cxn ang="0">
                            <a:pos x="49" y="0"/>
                          </a:cxn>
                          <a:cxn ang="0">
                            <a:pos x="73" y="0"/>
                          </a:cxn>
                          <a:cxn ang="0">
                            <a:pos x="98" y="24"/>
                          </a:cxn>
                          <a:cxn ang="0">
                            <a:pos x="70" y="12"/>
                          </a:cxn>
                          <a:cxn ang="0">
                            <a:pos x="48" y="15"/>
                          </a:cxn>
                          <a:cxn ang="0">
                            <a:pos x="31" y="30"/>
                          </a:cxn>
                          <a:cxn ang="0">
                            <a:pos x="24" y="47"/>
                          </a:cxn>
                          <a:cxn ang="0">
                            <a:pos x="0" y="47"/>
                          </a:cxn>
                        </a:cxnLst>
                        <a:rect l="0" t="0" r="r" b="b"/>
                        <a:pathLst>
                          <a:path w="98" h="47">
                            <a:moveTo>
                              <a:pt x="0" y="47"/>
                            </a:moveTo>
                            <a:lnTo>
                              <a:pt x="19" y="15"/>
                            </a:lnTo>
                            <a:lnTo>
                              <a:pt x="49" y="0"/>
                            </a:lnTo>
                            <a:lnTo>
                              <a:pt x="73" y="0"/>
                            </a:lnTo>
                            <a:lnTo>
                              <a:pt x="98" y="24"/>
                            </a:lnTo>
                            <a:lnTo>
                              <a:pt x="70" y="12"/>
                            </a:lnTo>
                            <a:lnTo>
                              <a:pt x="48" y="15"/>
                            </a:lnTo>
                            <a:lnTo>
                              <a:pt x="31" y="30"/>
                            </a:lnTo>
                            <a:lnTo>
                              <a:pt x="24" y="47"/>
                            </a:lnTo>
                            <a:lnTo>
                              <a:pt x="0" y="4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4" name="Freeform 196"/>
                      <p:cNvSpPr>
                        <a:spLocks/>
                      </p:cNvSpPr>
                      <p:nvPr/>
                    </p:nvSpPr>
                    <p:spPr bwMode="auto">
                      <a:xfrm>
                        <a:off x="3634" y="1582"/>
                        <a:ext cx="73" cy="39"/>
                      </a:xfrm>
                      <a:custGeom>
                        <a:avLst/>
                        <a:gdLst/>
                        <a:ahLst/>
                        <a:cxnLst>
                          <a:cxn ang="0">
                            <a:pos x="0" y="17"/>
                          </a:cxn>
                          <a:cxn ang="0">
                            <a:pos x="19" y="3"/>
                          </a:cxn>
                          <a:cxn ang="0">
                            <a:pos x="47" y="0"/>
                          </a:cxn>
                          <a:cxn ang="0">
                            <a:pos x="65" y="17"/>
                          </a:cxn>
                          <a:cxn ang="0">
                            <a:pos x="73" y="39"/>
                          </a:cxn>
                          <a:cxn ang="0">
                            <a:pos x="49" y="17"/>
                          </a:cxn>
                          <a:cxn ang="0">
                            <a:pos x="24" y="17"/>
                          </a:cxn>
                          <a:cxn ang="0">
                            <a:pos x="0" y="39"/>
                          </a:cxn>
                          <a:cxn ang="0">
                            <a:pos x="0" y="17"/>
                          </a:cxn>
                        </a:cxnLst>
                        <a:rect l="0" t="0" r="r" b="b"/>
                        <a:pathLst>
                          <a:path w="73" h="39">
                            <a:moveTo>
                              <a:pt x="0" y="17"/>
                            </a:moveTo>
                            <a:lnTo>
                              <a:pt x="19" y="3"/>
                            </a:lnTo>
                            <a:lnTo>
                              <a:pt x="47" y="0"/>
                            </a:lnTo>
                            <a:lnTo>
                              <a:pt x="65" y="17"/>
                            </a:lnTo>
                            <a:lnTo>
                              <a:pt x="73" y="39"/>
                            </a:lnTo>
                            <a:lnTo>
                              <a:pt x="49" y="17"/>
                            </a:lnTo>
                            <a:lnTo>
                              <a:pt x="24" y="17"/>
                            </a:lnTo>
                            <a:lnTo>
                              <a:pt x="0" y="39"/>
                            </a:lnTo>
                            <a:lnTo>
                              <a:pt x="0" y="1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05" name="Freeform 197"/>
                      <p:cNvSpPr>
                        <a:spLocks/>
                      </p:cNvSpPr>
                      <p:nvPr/>
                    </p:nvSpPr>
                    <p:spPr bwMode="auto">
                      <a:xfrm>
                        <a:off x="3529" y="1325"/>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10" name="Freeform 198"/>
                      <p:cNvSpPr>
                        <a:spLocks/>
                      </p:cNvSpPr>
                      <p:nvPr/>
                    </p:nvSpPr>
                    <p:spPr bwMode="auto">
                      <a:xfrm>
                        <a:off x="3610" y="1547"/>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14" name="Freeform 199"/>
                      <p:cNvSpPr>
                        <a:spLocks/>
                      </p:cNvSpPr>
                      <p:nvPr/>
                    </p:nvSpPr>
                    <p:spPr bwMode="auto">
                      <a:xfrm>
                        <a:off x="3640" y="166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15" name="Freeform 200"/>
                      <p:cNvSpPr>
                        <a:spLocks/>
                      </p:cNvSpPr>
                      <p:nvPr/>
                    </p:nvSpPr>
                    <p:spPr bwMode="auto">
                      <a:xfrm>
                        <a:off x="3108" y="1315"/>
                        <a:ext cx="106" cy="57"/>
                      </a:xfrm>
                      <a:custGeom>
                        <a:avLst/>
                        <a:gdLst/>
                        <a:ahLst/>
                        <a:cxnLst>
                          <a:cxn ang="0">
                            <a:pos x="106" y="17"/>
                          </a:cxn>
                          <a:cxn ang="0">
                            <a:pos x="80" y="7"/>
                          </a:cxn>
                          <a:cxn ang="0">
                            <a:pos x="49" y="0"/>
                          </a:cxn>
                          <a:cxn ang="0">
                            <a:pos x="20" y="11"/>
                          </a:cxn>
                          <a:cxn ang="0">
                            <a:pos x="0" y="47"/>
                          </a:cxn>
                          <a:cxn ang="0">
                            <a:pos x="20" y="32"/>
                          </a:cxn>
                          <a:cxn ang="0">
                            <a:pos x="29" y="25"/>
                          </a:cxn>
                          <a:cxn ang="0">
                            <a:pos x="52" y="24"/>
                          </a:cxn>
                          <a:cxn ang="0">
                            <a:pos x="73" y="30"/>
                          </a:cxn>
                          <a:cxn ang="0">
                            <a:pos x="100" y="57"/>
                          </a:cxn>
                        </a:cxnLst>
                        <a:rect l="0" t="0" r="r" b="b"/>
                        <a:pathLst>
                          <a:path w="106" h="57">
                            <a:moveTo>
                              <a:pt x="106" y="17"/>
                            </a:moveTo>
                            <a:lnTo>
                              <a:pt x="80" y="7"/>
                            </a:lnTo>
                            <a:lnTo>
                              <a:pt x="49" y="0"/>
                            </a:lnTo>
                            <a:lnTo>
                              <a:pt x="20" y="11"/>
                            </a:lnTo>
                            <a:lnTo>
                              <a:pt x="0" y="47"/>
                            </a:lnTo>
                            <a:lnTo>
                              <a:pt x="20" y="32"/>
                            </a:lnTo>
                            <a:lnTo>
                              <a:pt x="29" y="25"/>
                            </a:lnTo>
                            <a:lnTo>
                              <a:pt x="52" y="24"/>
                            </a:lnTo>
                            <a:lnTo>
                              <a:pt x="73" y="30"/>
                            </a:lnTo>
                            <a:lnTo>
                              <a:pt x="100" y="57"/>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16" name="Freeform 201"/>
                      <p:cNvSpPr>
                        <a:spLocks/>
                      </p:cNvSpPr>
                      <p:nvPr/>
                    </p:nvSpPr>
                    <p:spPr bwMode="auto">
                      <a:xfrm rot="21593447" flipH="1">
                        <a:off x="3146" y="1245"/>
                        <a:ext cx="96" cy="75"/>
                      </a:xfrm>
                      <a:custGeom>
                        <a:avLst/>
                        <a:gdLst/>
                        <a:ahLst/>
                        <a:cxnLst>
                          <a:cxn ang="0">
                            <a:pos x="14" y="32"/>
                          </a:cxn>
                          <a:cxn ang="0">
                            <a:pos x="0" y="0"/>
                          </a:cxn>
                          <a:cxn ang="0">
                            <a:pos x="63" y="18"/>
                          </a:cxn>
                          <a:cxn ang="0">
                            <a:pos x="79" y="32"/>
                          </a:cxn>
                          <a:cxn ang="0">
                            <a:pos x="90" y="50"/>
                          </a:cxn>
                          <a:cxn ang="0">
                            <a:pos x="96" y="75"/>
                          </a:cxn>
                          <a:cxn ang="0">
                            <a:pos x="81" y="56"/>
                          </a:cxn>
                          <a:cxn ang="0">
                            <a:pos x="60" y="39"/>
                          </a:cxn>
                          <a:cxn ang="0">
                            <a:pos x="38" y="32"/>
                          </a:cxn>
                          <a:cxn ang="0">
                            <a:pos x="14" y="32"/>
                          </a:cxn>
                        </a:cxnLst>
                        <a:rect l="0" t="0" r="r" b="b"/>
                        <a:pathLst>
                          <a:path w="96" h="75">
                            <a:moveTo>
                              <a:pt x="14" y="32"/>
                            </a:moveTo>
                            <a:lnTo>
                              <a:pt x="0" y="0"/>
                            </a:lnTo>
                            <a:lnTo>
                              <a:pt x="63" y="18"/>
                            </a:lnTo>
                            <a:lnTo>
                              <a:pt x="79" y="32"/>
                            </a:lnTo>
                            <a:lnTo>
                              <a:pt x="90" y="50"/>
                            </a:lnTo>
                            <a:lnTo>
                              <a:pt x="96" y="75"/>
                            </a:lnTo>
                            <a:lnTo>
                              <a:pt x="81" y="56"/>
                            </a:lnTo>
                            <a:lnTo>
                              <a:pt x="60" y="39"/>
                            </a:lnTo>
                            <a:lnTo>
                              <a:pt x="38" y="32"/>
                            </a:lnTo>
                            <a:lnTo>
                              <a:pt x="14" y="32"/>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17" name="Freeform 202"/>
                      <p:cNvSpPr>
                        <a:spLocks/>
                      </p:cNvSpPr>
                      <p:nvPr/>
                    </p:nvSpPr>
                    <p:spPr bwMode="auto">
                      <a:xfrm>
                        <a:off x="3561" y="1367"/>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18" name="Freeform 203"/>
                      <p:cNvSpPr>
                        <a:spLocks/>
                      </p:cNvSpPr>
                      <p:nvPr/>
                    </p:nvSpPr>
                    <p:spPr bwMode="auto">
                      <a:xfrm flipH="1">
                        <a:off x="3079" y="1358"/>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19" name="Freeform 204"/>
                      <p:cNvSpPr>
                        <a:spLocks/>
                      </p:cNvSpPr>
                      <p:nvPr/>
                    </p:nvSpPr>
                    <p:spPr bwMode="auto">
                      <a:xfrm flipH="1">
                        <a:off x="3070" y="1430"/>
                        <a:ext cx="106" cy="47"/>
                      </a:xfrm>
                      <a:custGeom>
                        <a:avLst/>
                        <a:gdLst/>
                        <a:ahLst/>
                        <a:cxnLst>
                          <a:cxn ang="0">
                            <a:pos x="0" y="17"/>
                          </a:cxn>
                          <a:cxn ang="0">
                            <a:pos x="26" y="7"/>
                          </a:cxn>
                          <a:cxn ang="0">
                            <a:pos x="57" y="0"/>
                          </a:cxn>
                          <a:cxn ang="0">
                            <a:pos x="86" y="11"/>
                          </a:cxn>
                          <a:cxn ang="0">
                            <a:pos x="106" y="47"/>
                          </a:cxn>
                          <a:cxn ang="0">
                            <a:pos x="86" y="32"/>
                          </a:cxn>
                          <a:cxn ang="0">
                            <a:pos x="77" y="25"/>
                          </a:cxn>
                          <a:cxn ang="0">
                            <a:pos x="51" y="19"/>
                          </a:cxn>
                          <a:cxn ang="0">
                            <a:pos x="32" y="24"/>
                          </a:cxn>
                          <a:cxn ang="0">
                            <a:pos x="8" y="47"/>
                          </a:cxn>
                          <a:cxn ang="0">
                            <a:pos x="8" y="24"/>
                          </a:cxn>
                        </a:cxnLst>
                        <a:rect l="0" t="0" r="r" b="b"/>
                        <a:pathLst>
                          <a:path w="106" h="47">
                            <a:moveTo>
                              <a:pt x="0" y="17"/>
                            </a:moveTo>
                            <a:lnTo>
                              <a:pt x="26" y="7"/>
                            </a:lnTo>
                            <a:lnTo>
                              <a:pt x="57" y="0"/>
                            </a:lnTo>
                            <a:lnTo>
                              <a:pt x="86" y="11"/>
                            </a:lnTo>
                            <a:lnTo>
                              <a:pt x="106" y="47"/>
                            </a:lnTo>
                            <a:lnTo>
                              <a:pt x="86" y="32"/>
                            </a:lnTo>
                            <a:lnTo>
                              <a:pt x="77" y="25"/>
                            </a:lnTo>
                            <a:lnTo>
                              <a:pt x="51" y="19"/>
                            </a:lnTo>
                            <a:lnTo>
                              <a:pt x="32" y="24"/>
                            </a:lnTo>
                            <a:lnTo>
                              <a:pt x="8" y="47"/>
                            </a:lnTo>
                            <a:lnTo>
                              <a:pt x="8" y="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0" name="Freeform 205"/>
                      <p:cNvSpPr>
                        <a:spLocks/>
                      </p:cNvSpPr>
                      <p:nvPr/>
                    </p:nvSpPr>
                    <p:spPr bwMode="auto">
                      <a:xfrm>
                        <a:off x="3262" y="1189"/>
                        <a:ext cx="50" cy="59"/>
                      </a:xfrm>
                      <a:custGeom>
                        <a:avLst/>
                        <a:gdLst/>
                        <a:ahLst/>
                        <a:cxnLst>
                          <a:cxn ang="0">
                            <a:pos x="76" y="66"/>
                          </a:cxn>
                          <a:cxn ang="0">
                            <a:pos x="72" y="53"/>
                          </a:cxn>
                          <a:cxn ang="0">
                            <a:pos x="70" y="48"/>
                          </a:cxn>
                          <a:cxn ang="0">
                            <a:pos x="37" y="14"/>
                          </a:cxn>
                          <a:cxn ang="0">
                            <a:pos x="0" y="0"/>
                          </a:cxn>
                        </a:cxnLst>
                        <a:rect l="0" t="0" r="r" b="b"/>
                        <a:pathLst>
                          <a:path w="77" h="66">
                            <a:moveTo>
                              <a:pt x="76" y="66"/>
                            </a:moveTo>
                            <a:cubicBezTo>
                              <a:pt x="74" y="50"/>
                              <a:pt x="77" y="62"/>
                              <a:pt x="72" y="53"/>
                            </a:cubicBezTo>
                            <a:cubicBezTo>
                              <a:pt x="71" y="51"/>
                              <a:pt x="70" y="48"/>
                              <a:pt x="70" y="48"/>
                            </a:cubicBezTo>
                            <a:lnTo>
                              <a:pt x="37" y="14"/>
                            </a:lnTo>
                            <a:lnTo>
                              <a:pt x="0" y="0"/>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sp>
                    <p:nvSpPr>
                      <p:cNvPr id="721" name="Freeform 206"/>
                      <p:cNvSpPr>
                        <a:spLocks/>
                      </p:cNvSpPr>
                      <p:nvPr/>
                    </p:nvSpPr>
                    <p:spPr bwMode="auto">
                      <a:xfrm flipH="1">
                        <a:off x="3070" y="1464"/>
                        <a:ext cx="53" cy="98"/>
                      </a:xfrm>
                      <a:custGeom>
                        <a:avLst/>
                        <a:gdLst/>
                        <a:ahLst/>
                        <a:cxnLst>
                          <a:cxn ang="0">
                            <a:pos x="0" y="0"/>
                          </a:cxn>
                          <a:cxn ang="0">
                            <a:pos x="27" y="10"/>
                          </a:cxn>
                          <a:cxn ang="0">
                            <a:pos x="47" y="24"/>
                          </a:cxn>
                          <a:cxn ang="0">
                            <a:pos x="53" y="49"/>
                          </a:cxn>
                          <a:cxn ang="0">
                            <a:pos x="47" y="98"/>
                          </a:cxn>
                          <a:cxn ang="0">
                            <a:pos x="38" y="65"/>
                          </a:cxn>
                          <a:cxn ang="0">
                            <a:pos x="29" y="46"/>
                          </a:cxn>
                          <a:cxn ang="0">
                            <a:pos x="15" y="32"/>
                          </a:cxn>
                          <a:cxn ang="0">
                            <a:pos x="0" y="24"/>
                          </a:cxn>
                          <a:cxn ang="0">
                            <a:pos x="0" y="0"/>
                          </a:cxn>
                        </a:cxnLst>
                        <a:rect l="0" t="0" r="r" b="b"/>
                        <a:pathLst>
                          <a:path w="53" h="98">
                            <a:moveTo>
                              <a:pt x="0" y="0"/>
                            </a:moveTo>
                            <a:lnTo>
                              <a:pt x="27" y="10"/>
                            </a:lnTo>
                            <a:lnTo>
                              <a:pt x="47" y="24"/>
                            </a:lnTo>
                            <a:lnTo>
                              <a:pt x="53" y="49"/>
                            </a:lnTo>
                            <a:lnTo>
                              <a:pt x="47" y="98"/>
                            </a:lnTo>
                            <a:lnTo>
                              <a:pt x="38" y="65"/>
                            </a:lnTo>
                            <a:lnTo>
                              <a:pt x="29" y="46"/>
                            </a:lnTo>
                            <a:lnTo>
                              <a:pt x="15" y="32"/>
                            </a:lnTo>
                            <a:lnTo>
                              <a:pt x="0" y="24"/>
                            </a:lnTo>
                            <a:lnTo>
                              <a:pt x="0" y="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2" name="Freeform 207"/>
                      <p:cNvSpPr>
                        <a:spLocks/>
                      </p:cNvSpPr>
                      <p:nvPr/>
                    </p:nvSpPr>
                    <p:spPr bwMode="auto">
                      <a:xfrm flipH="1">
                        <a:off x="3057" y="1523"/>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3" name="Freeform 208"/>
                      <p:cNvSpPr>
                        <a:spLocks/>
                      </p:cNvSpPr>
                      <p:nvPr/>
                    </p:nvSpPr>
                    <p:spPr bwMode="auto">
                      <a:xfrm flipH="1">
                        <a:off x="3046" y="1622"/>
                        <a:ext cx="112" cy="96"/>
                      </a:xfrm>
                      <a:custGeom>
                        <a:avLst/>
                        <a:gdLst/>
                        <a:ahLst/>
                        <a:cxnLst>
                          <a:cxn ang="0">
                            <a:pos x="0" y="0"/>
                          </a:cxn>
                          <a:cxn ang="0">
                            <a:pos x="51" y="10"/>
                          </a:cxn>
                          <a:cxn ang="0">
                            <a:pos x="78" y="21"/>
                          </a:cxn>
                          <a:cxn ang="0">
                            <a:pos x="102" y="45"/>
                          </a:cxn>
                          <a:cxn ang="0">
                            <a:pos x="112" y="74"/>
                          </a:cxn>
                          <a:cxn ang="0">
                            <a:pos x="106" y="96"/>
                          </a:cxn>
                          <a:cxn ang="0">
                            <a:pos x="97" y="68"/>
                          </a:cxn>
                          <a:cxn ang="0">
                            <a:pos x="77" y="49"/>
                          </a:cxn>
                          <a:cxn ang="0">
                            <a:pos x="41" y="42"/>
                          </a:cxn>
                          <a:cxn ang="0">
                            <a:pos x="23" y="40"/>
                          </a:cxn>
                        </a:cxnLst>
                        <a:rect l="0" t="0" r="r" b="b"/>
                        <a:pathLst>
                          <a:path w="112" h="96">
                            <a:moveTo>
                              <a:pt x="0" y="0"/>
                            </a:moveTo>
                            <a:lnTo>
                              <a:pt x="51" y="10"/>
                            </a:lnTo>
                            <a:lnTo>
                              <a:pt x="78" y="21"/>
                            </a:lnTo>
                            <a:lnTo>
                              <a:pt x="102" y="45"/>
                            </a:lnTo>
                            <a:lnTo>
                              <a:pt x="112" y="74"/>
                            </a:lnTo>
                            <a:lnTo>
                              <a:pt x="106" y="96"/>
                            </a:lnTo>
                            <a:lnTo>
                              <a:pt x="97" y="68"/>
                            </a:lnTo>
                            <a:lnTo>
                              <a:pt x="77" y="49"/>
                            </a:lnTo>
                            <a:lnTo>
                              <a:pt x="41" y="42"/>
                            </a:lnTo>
                            <a:lnTo>
                              <a:pt x="23" y="40"/>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24" name="Freeform 209"/>
                      <p:cNvSpPr>
                        <a:spLocks/>
                      </p:cNvSpPr>
                      <p:nvPr/>
                    </p:nvSpPr>
                    <p:spPr bwMode="auto">
                      <a:xfrm>
                        <a:off x="3054" y="1750"/>
                        <a:ext cx="47" cy="48"/>
                      </a:xfrm>
                      <a:custGeom>
                        <a:avLst/>
                        <a:gdLst/>
                        <a:ahLst/>
                        <a:cxnLst>
                          <a:cxn ang="0">
                            <a:pos x="47" y="0"/>
                          </a:cxn>
                          <a:cxn ang="0">
                            <a:pos x="15" y="18"/>
                          </a:cxn>
                          <a:cxn ang="0">
                            <a:pos x="3" y="35"/>
                          </a:cxn>
                          <a:cxn ang="0">
                            <a:pos x="0" y="48"/>
                          </a:cxn>
                        </a:cxnLst>
                        <a:rect l="0" t="0" r="r" b="b"/>
                        <a:pathLst>
                          <a:path w="47" h="48">
                            <a:moveTo>
                              <a:pt x="47" y="0"/>
                            </a:moveTo>
                            <a:lnTo>
                              <a:pt x="15" y="18"/>
                            </a:lnTo>
                            <a:lnTo>
                              <a:pt x="3" y="35"/>
                            </a:lnTo>
                            <a:lnTo>
                              <a:pt x="0" y="48"/>
                            </a:lnTo>
                          </a:path>
                        </a:pathLst>
                      </a:custGeom>
                      <a:noFill/>
                      <a:ln w="12700" cap="flat" cmpd="sng">
                        <a:solidFill>
                          <a:srgbClr val="000000"/>
                        </a:solidFill>
                        <a:prstDash val="solid"/>
                        <a:round/>
                        <a:headEnd type="none" w="med" len="med"/>
                        <a:tailEnd type="none" w="med" len="med"/>
                      </a:ln>
                      <a:effectLst/>
                    </p:spPr>
                    <p:txBody>
                      <a:bodyPr wrap="none" anchor="ctr"/>
                      <a:lstStyle/>
                      <a:p>
                        <a:endParaRPr lang="ru-RU"/>
                      </a:p>
                    </p:txBody>
                  </p:sp>
                </p:grpSp>
              </p:grpSp>
            </p:grpSp>
          </p:grpSp>
        </p:grpSp>
        <p:grpSp>
          <p:nvGrpSpPr>
            <p:cNvPr id="594" name="Group 210"/>
            <p:cNvGrpSpPr>
              <a:grpSpLocks/>
            </p:cNvGrpSpPr>
            <p:nvPr/>
          </p:nvGrpSpPr>
          <p:grpSpPr bwMode="auto">
            <a:xfrm>
              <a:off x="4486" y="2647"/>
              <a:ext cx="863" cy="569"/>
              <a:chOff x="3280" y="2647"/>
              <a:chExt cx="863" cy="569"/>
            </a:xfrm>
          </p:grpSpPr>
          <p:grpSp>
            <p:nvGrpSpPr>
              <p:cNvPr id="607" name="Group 211"/>
              <p:cNvGrpSpPr>
                <a:grpSpLocks/>
              </p:cNvGrpSpPr>
              <p:nvPr/>
            </p:nvGrpSpPr>
            <p:grpSpPr bwMode="auto">
              <a:xfrm>
                <a:off x="3280" y="2865"/>
                <a:ext cx="863" cy="351"/>
                <a:chOff x="3253" y="2867"/>
                <a:chExt cx="936" cy="351"/>
              </a:xfrm>
            </p:grpSpPr>
            <p:sp>
              <p:nvSpPr>
                <p:cNvPr id="682" name="Freeform 212"/>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683" name="Freeform 213"/>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684" name="Freeform 214"/>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08" name="Group 215"/>
              <p:cNvGrpSpPr>
                <a:grpSpLocks/>
              </p:cNvGrpSpPr>
              <p:nvPr/>
            </p:nvGrpSpPr>
            <p:grpSpPr bwMode="auto">
              <a:xfrm>
                <a:off x="3338" y="2915"/>
                <a:ext cx="494" cy="217"/>
                <a:chOff x="1049" y="1977"/>
                <a:chExt cx="1136" cy="495"/>
              </a:xfrm>
            </p:grpSpPr>
            <p:grpSp>
              <p:nvGrpSpPr>
                <p:cNvPr id="638" name="Group 216"/>
                <p:cNvGrpSpPr>
                  <a:grpSpLocks/>
                </p:cNvGrpSpPr>
                <p:nvPr/>
              </p:nvGrpSpPr>
              <p:grpSpPr bwMode="auto">
                <a:xfrm>
                  <a:off x="1477" y="1977"/>
                  <a:ext cx="708" cy="274"/>
                  <a:chOff x="1477" y="1977"/>
                  <a:chExt cx="708" cy="274"/>
                </a:xfrm>
              </p:grpSpPr>
              <p:grpSp>
                <p:nvGrpSpPr>
                  <p:cNvPr id="654" name="Group 217"/>
                  <p:cNvGrpSpPr>
                    <a:grpSpLocks/>
                  </p:cNvGrpSpPr>
                  <p:nvPr/>
                </p:nvGrpSpPr>
                <p:grpSpPr bwMode="auto">
                  <a:xfrm>
                    <a:off x="1477" y="1977"/>
                    <a:ext cx="708" cy="274"/>
                    <a:chOff x="1477" y="1977"/>
                    <a:chExt cx="708" cy="274"/>
                  </a:xfrm>
                </p:grpSpPr>
                <p:sp>
                  <p:nvSpPr>
                    <p:cNvPr id="679" name="Freeform 218"/>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80" name="Freeform 219"/>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81" name="Freeform 220"/>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55" name="Group 221"/>
                  <p:cNvGrpSpPr>
                    <a:grpSpLocks/>
                  </p:cNvGrpSpPr>
                  <p:nvPr/>
                </p:nvGrpSpPr>
                <p:grpSpPr bwMode="auto">
                  <a:xfrm>
                    <a:off x="1557" y="2046"/>
                    <a:ext cx="307" cy="109"/>
                    <a:chOff x="1557" y="2046"/>
                    <a:chExt cx="307" cy="109"/>
                  </a:xfrm>
                </p:grpSpPr>
                <p:sp>
                  <p:nvSpPr>
                    <p:cNvPr id="666" name="Freeform 222"/>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667" name="Group 223"/>
                    <p:cNvGrpSpPr>
                      <a:grpSpLocks/>
                    </p:cNvGrpSpPr>
                    <p:nvPr/>
                  </p:nvGrpSpPr>
                  <p:grpSpPr bwMode="auto">
                    <a:xfrm>
                      <a:off x="1614" y="2056"/>
                      <a:ext cx="220" cy="88"/>
                      <a:chOff x="1614" y="2056"/>
                      <a:chExt cx="220" cy="88"/>
                    </a:xfrm>
                  </p:grpSpPr>
                  <p:sp>
                    <p:nvSpPr>
                      <p:cNvPr id="668" name="Line 224"/>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669" name="Line 225"/>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671" name="Line 226"/>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673" name="Line 227"/>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676" name="Line 228"/>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677" name="Line 229"/>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678" name="Line 230"/>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656" name="Group 231"/>
                  <p:cNvGrpSpPr>
                    <a:grpSpLocks/>
                  </p:cNvGrpSpPr>
                  <p:nvPr/>
                </p:nvGrpSpPr>
                <p:grpSpPr bwMode="auto">
                  <a:xfrm>
                    <a:off x="1830" y="1991"/>
                    <a:ext cx="313" cy="105"/>
                    <a:chOff x="1830" y="1991"/>
                    <a:chExt cx="313" cy="105"/>
                  </a:xfrm>
                </p:grpSpPr>
                <p:sp>
                  <p:nvSpPr>
                    <p:cNvPr id="657" name="Freeform 232"/>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58" name="Line 233"/>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659" name="Line 234"/>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660" name="Line 235"/>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661" name="Line 236"/>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662" name="Line 237"/>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663" name="Line 238"/>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664" name="Line 239"/>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665" name="Line 240"/>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639" name="Group 241"/>
                <p:cNvGrpSpPr>
                  <a:grpSpLocks/>
                </p:cNvGrpSpPr>
                <p:nvPr/>
              </p:nvGrpSpPr>
              <p:grpSpPr bwMode="auto">
                <a:xfrm>
                  <a:off x="1049" y="2118"/>
                  <a:ext cx="973" cy="354"/>
                  <a:chOff x="1049" y="2118"/>
                  <a:chExt cx="973" cy="354"/>
                </a:xfrm>
              </p:grpSpPr>
              <p:sp>
                <p:nvSpPr>
                  <p:cNvPr id="640" name="Freeform 242"/>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41" name="Freeform 243"/>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643" name="Group 244"/>
                  <p:cNvGrpSpPr>
                    <a:grpSpLocks/>
                  </p:cNvGrpSpPr>
                  <p:nvPr/>
                </p:nvGrpSpPr>
                <p:grpSpPr bwMode="auto">
                  <a:xfrm>
                    <a:off x="1190" y="2118"/>
                    <a:ext cx="266" cy="177"/>
                    <a:chOff x="1190" y="2118"/>
                    <a:chExt cx="266" cy="177"/>
                  </a:xfrm>
                </p:grpSpPr>
                <p:sp>
                  <p:nvSpPr>
                    <p:cNvPr id="649" name="Freeform 245"/>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50" name="Freeform 246"/>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51" name="Freeform 247"/>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52" name="Freeform 248"/>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53" name="Freeform 249"/>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647" name="Freeform 250"/>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609" name="Group 251"/>
              <p:cNvGrpSpPr>
                <a:grpSpLocks/>
              </p:cNvGrpSpPr>
              <p:nvPr/>
            </p:nvGrpSpPr>
            <p:grpSpPr bwMode="auto">
              <a:xfrm>
                <a:off x="3726" y="2647"/>
                <a:ext cx="385" cy="445"/>
                <a:chOff x="1763" y="872"/>
                <a:chExt cx="884" cy="1025"/>
              </a:xfrm>
            </p:grpSpPr>
            <p:grpSp>
              <p:nvGrpSpPr>
                <p:cNvPr id="610" name="Group 252"/>
                <p:cNvGrpSpPr>
                  <a:grpSpLocks/>
                </p:cNvGrpSpPr>
                <p:nvPr/>
              </p:nvGrpSpPr>
              <p:grpSpPr bwMode="auto">
                <a:xfrm>
                  <a:off x="1887" y="1609"/>
                  <a:ext cx="716" cy="288"/>
                  <a:chOff x="2067" y="2118"/>
                  <a:chExt cx="716" cy="288"/>
                </a:xfrm>
              </p:grpSpPr>
              <p:sp>
                <p:nvSpPr>
                  <p:cNvPr id="635" name="Freeform 253"/>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36" name="Freeform 254"/>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37" name="Freeform 255"/>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611" name="Freeform 256"/>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612" name="Group 257"/>
                <p:cNvGrpSpPr>
                  <a:grpSpLocks/>
                </p:cNvGrpSpPr>
                <p:nvPr/>
              </p:nvGrpSpPr>
              <p:grpSpPr bwMode="auto">
                <a:xfrm>
                  <a:off x="1763" y="872"/>
                  <a:ext cx="795" cy="851"/>
                  <a:chOff x="1943" y="1381"/>
                  <a:chExt cx="795" cy="851"/>
                </a:xfrm>
              </p:grpSpPr>
              <p:sp>
                <p:nvSpPr>
                  <p:cNvPr id="632" name="Freeform 258"/>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33" name="Freeform 259"/>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34" name="Freeform 260"/>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13" name="Group 261"/>
                <p:cNvGrpSpPr>
                  <a:grpSpLocks/>
                </p:cNvGrpSpPr>
                <p:nvPr/>
              </p:nvGrpSpPr>
              <p:grpSpPr bwMode="auto">
                <a:xfrm>
                  <a:off x="1983" y="1056"/>
                  <a:ext cx="664" cy="222"/>
                  <a:chOff x="2163" y="1565"/>
                  <a:chExt cx="664" cy="222"/>
                </a:xfrm>
              </p:grpSpPr>
              <p:sp>
                <p:nvSpPr>
                  <p:cNvPr id="627" name="Freeform 262"/>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28" name="Freeform 263"/>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29" name="Freeform 264"/>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30" name="Freeform 265"/>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31" name="Freeform 266"/>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614" name="Group 267"/>
                <p:cNvGrpSpPr>
                  <a:grpSpLocks/>
                </p:cNvGrpSpPr>
                <p:nvPr/>
              </p:nvGrpSpPr>
              <p:grpSpPr bwMode="auto">
                <a:xfrm>
                  <a:off x="1983" y="1145"/>
                  <a:ext cx="178" cy="597"/>
                  <a:chOff x="2163" y="1654"/>
                  <a:chExt cx="178" cy="597"/>
                </a:xfrm>
              </p:grpSpPr>
              <p:sp>
                <p:nvSpPr>
                  <p:cNvPr id="622" name="Freeform 268"/>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23" name="Freeform 269"/>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24" name="Freeform 270"/>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25" name="Freeform 271"/>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26" name="Freeform 272"/>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616" name="Freeform 273"/>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17" name="Freeform 274"/>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618" name="Freeform 275"/>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19" name="Freeform 276"/>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20" name="Line 277"/>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621" name="Line 278"/>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sp>
          <p:nvSpPr>
            <p:cNvPr id="595" name="Freeform 279"/>
            <p:cNvSpPr>
              <a:spLocks/>
            </p:cNvSpPr>
            <p:nvPr/>
          </p:nvSpPr>
          <p:spPr bwMode="auto">
            <a:xfrm>
              <a:off x="4591" y="2893"/>
              <a:ext cx="33" cy="64"/>
            </a:xfrm>
            <a:custGeom>
              <a:avLst/>
              <a:gdLst/>
              <a:ahLst/>
              <a:cxnLst>
                <a:cxn ang="0">
                  <a:pos x="10" y="182"/>
                </a:cxn>
                <a:cxn ang="0">
                  <a:pos x="38" y="166"/>
                </a:cxn>
                <a:cxn ang="0">
                  <a:pos x="70" y="136"/>
                </a:cxn>
                <a:cxn ang="0">
                  <a:pos x="94" y="38"/>
                </a:cxn>
                <a:cxn ang="0">
                  <a:pos x="92" y="0"/>
                </a:cxn>
                <a:cxn ang="0">
                  <a:pos x="56" y="10"/>
                </a:cxn>
                <a:cxn ang="0">
                  <a:pos x="28" y="40"/>
                </a:cxn>
                <a:cxn ang="0">
                  <a:pos x="2" y="90"/>
                </a:cxn>
                <a:cxn ang="0">
                  <a:pos x="0" y="140"/>
                </a:cxn>
                <a:cxn ang="0">
                  <a:pos x="0" y="172"/>
                </a:cxn>
              </a:cxnLst>
              <a:rect l="0" t="0" r="r" b="b"/>
              <a:pathLst>
                <a:path w="94" h="182">
                  <a:moveTo>
                    <a:pt x="10" y="182"/>
                  </a:moveTo>
                  <a:lnTo>
                    <a:pt x="38" y="166"/>
                  </a:lnTo>
                  <a:lnTo>
                    <a:pt x="70" y="136"/>
                  </a:lnTo>
                  <a:lnTo>
                    <a:pt x="94" y="38"/>
                  </a:lnTo>
                  <a:lnTo>
                    <a:pt x="92" y="0"/>
                  </a:lnTo>
                  <a:lnTo>
                    <a:pt x="56" y="10"/>
                  </a:lnTo>
                  <a:lnTo>
                    <a:pt x="28" y="40"/>
                  </a:lnTo>
                  <a:lnTo>
                    <a:pt x="2" y="90"/>
                  </a:lnTo>
                  <a:lnTo>
                    <a:pt x="0" y="140"/>
                  </a:lnTo>
                  <a:lnTo>
                    <a:pt x="0" y="172"/>
                  </a:lnTo>
                </a:path>
              </a:pathLst>
            </a:custGeom>
            <a:solidFill>
              <a:srgbClr val="0076A0"/>
            </a:solidFill>
            <a:ln w="6350" cap="rnd" cmpd="sng">
              <a:solidFill>
                <a:srgbClr val="000000"/>
              </a:solidFill>
              <a:prstDash val="solid"/>
              <a:round/>
              <a:headEnd type="none" w="med" len="med"/>
              <a:tailEnd type="none" w="med" len="med"/>
            </a:ln>
            <a:effectLst/>
          </p:spPr>
          <p:txBody>
            <a:bodyPr/>
            <a:lstStyle/>
            <a:p>
              <a:endParaRPr lang="ru-RU"/>
            </a:p>
          </p:txBody>
        </p:sp>
        <p:grpSp>
          <p:nvGrpSpPr>
            <p:cNvPr id="596" name="Group 280"/>
            <p:cNvGrpSpPr>
              <a:grpSpLocks/>
            </p:cNvGrpSpPr>
            <p:nvPr/>
          </p:nvGrpSpPr>
          <p:grpSpPr bwMode="auto">
            <a:xfrm rot="417199">
              <a:off x="4567" y="2874"/>
              <a:ext cx="173" cy="125"/>
              <a:chOff x="2437" y="2584"/>
              <a:chExt cx="483" cy="376"/>
            </a:xfrm>
          </p:grpSpPr>
          <p:sp>
            <p:nvSpPr>
              <p:cNvPr id="601" name="Freeform 281"/>
              <p:cNvSpPr>
                <a:spLocks/>
              </p:cNvSpPr>
              <p:nvPr/>
            </p:nvSpPr>
            <p:spPr bwMode="auto">
              <a:xfrm>
                <a:off x="2863" y="2766"/>
                <a:ext cx="42" cy="42"/>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603" name="Freeform 282"/>
              <p:cNvSpPr>
                <a:spLocks/>
              </p:cNvSpPr>
              <p:nvPr/>
            </p:nvSpPr>
            <p:spPr bwMode="auto">
              <a:xfrm>
                <a:off x="2437" y="2584"/>
                <a:ext cx="483" cy="376"/>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A6765F"/>
              </a:solidFill>
              <a:ln w="6350" cap="rnd" cmpd="sng">
                <a:solidFill>
                  <a:srgbClr val="000000"/>
                </a:solidFill>
                <a:prstDash val="solid"/>
                <a:round/>
                <a:headEnd type="none" w="med" len="med"/>
                <a:tailEnd type="none" w="med" len="med"/>
              </a:ln>
              <a:effectLst/>
            </p:spPr>
            <p:txBody>
              <a:bodyPr/>
              <a:lstStyle/>
              <a:p>
                <a:endParaRPr lang="ru-RU"/>
              </a:p>
            </p:txBody>
          </p:sp>
          <p:sp>
            <p:nvSpPr>
              <p:cNvPr id="604" name="Freeform 283"/>
              <p:cNvSpPr>
                <a:spLocks/>
              </p:cNvSpPr>
              <p:nvPr/>
            </p:nvSpPr>
            <p:spPr bwMode="auto">
              <a:xfrm>
                <a:off x="2762" y="2808"/>
                <a:ext cx="20" cy="40"/>
              </a:xfrm>
              <a:custGeom>
                <a:avLst/>
                <a:gdLst/>
                <a:ahLst/>
                <a:cxnLst>
                  <a:cxn ang="0">
                    <a:pos x="22" y="44"/>
                  </a:cxn>
                  <a:cxn ang="0">
                    <a:pos x="0" y="0"/>
                  </a:cxn>
                </a:cxnLst>
                <a:rect l="0" t="0" r="r" b="b"/>
                <a:pathLst>
                  <a:path w="23" h="45">
                    <a:moveTo>
                      <a:pt x="22" y="44"/>
                    </a:moveTo>
                    <a:lnTo>
                      <a:pt x="0" y="0"/>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605" name="Line 284"/>
              <p:cNvSpPr>
                <a:spLocks noChangeShapeType="1"/>
              </p:cNvSpPr>
              <p:nvPr/>
            </p:nvSpPr>
            <p:spPr bwMode="auto">
              <a:xfrm flipH="1" flipV="1">
                <a:off x="2799" y="2797"/>
                <a:ext cx="27" cy="51"/>
              </a:xfrm>
              <a:prstGeom prst="line">
                <a:avLst/>
              </a:prstGeom>
              <a:noFill/>
              <a:ln w="6350">
                <a:solidFill>
                  <a:srgbClr val="000000"/>
                </a:solidFill>
                <a:round/>
                <a:headEnd/>
                <a:tailEnd/>
              </a:ln>
              <a:effectLst/>
            </p:spPr>
            <p:txBody>
              <a:bodyPr wrap="none" anchor="ctr"/>
              <a:lstStyle/>
              <a:p>
                <a:endParaRPr lang="ru-RU"/>
              </a:p>
            </p:txBody>
          </p:sp>
          <p:sp>
            <p:nvSpPr>
              <p:cNvPr id="606" name="Line 285"/>
              <p:cNvSpPr>
                <a:spLocks noChangeShapeType="1"/>
              </p:cNvSpPr>
              <p:nvPr/>
            </p:nvSpPr>
            <p:spPr bwMode="auto">
              <a:xfrm flipH="1" flipV="1">
                <a:off x="2837" y="2804"/>
                <a:ext cx="28" cy="50"/>
              </a:xfrm>
              <a:prstGeom prst="line">
                <a:avLst/>
              </a:prstGeom>
              <a:noFill/>
              <a:ln w="6350">
                <a:solidFill>
                  <a:srgbClr val="000000"/>
                </a:solidFill>
                <a:round/>
                <a:headEnd/>
                <a:tailEnd/>
              </a:ln>
              <a:effectLst/>
            </p:spPr>
            <p:txBody>
              <a:bodyPr wrap="none" anchor="ctr"/>
              <a:lstStyle/>
              <a:p>
                <a:endParaRPr lang="ru-RU"/>
              </a:p>
            </p:txBody>
          </p:sp>
        </p:grpSp>
        <p:sp>
          <p:nvSpPr>
            <p:cNvPr id="597" name="Freeform 286"/>
            <p:cNvSpPr>
              <a:spLocks/>
            </p:cNvSpPr>
            <p:nvPr/>
          </p:nvSpPr>
          <p:spPr bwMode="auto">
            <a:xfrm>
              <a:off x="4570" y="2879"/>
              <a:ext cx="53" cy="77"/>
            </a:xfrm>
            <a:custGeom>
              <a:avLst/>
              <a:gdLst/>
              <a:ahLst/>
              <a:cxnLst>
                <a:cxn ang="0">
                  <a:pos x="148" y="34"/>
                </a:cxn>
                <a:cxn ang="0">
                  <a:pos x="100" y="0"/>
                </a:cxn>
                <a:cxn ang="0">
                  <a:pos x="48" y="28"/>
                </a:cxn>
                <a:cxn ang="0">
                  <a:pos x="16" y="76"/>
                </a:cxn>
                <a:cxn ang="0">
                  <a:pos x="0" y="136"/>
                </a:cxn>
                <a:cxn ang="0">
                  <a:pos x="8" y="186"/>
                </a:cxn>
                <a:cxn ang="0">
                  <a:pos x="66" y="218"/>
                </a:cxn>
                <a:cxn ang="0">
                  <a:pos x="58" y="176"/>
                </a:cxn>
                <a:cxn ang="0">
                  <a:pos x="66" y="120"/>
                </a:cxn>
                <a:cxn ang="0">
                  <a:pos x="102" y="76"/>
                </a:cxn>
                <a:cxn ang="0">
                  <a:pos x="128" y="52"/>
                </a:cxn>
                <a:cxn ang="0">
                  <a:pos x="148" y="34"/>
                </a:cxn>
              </a:cxnLst>
              <a:rect l="0" t="0" r="r" b="b"/>
              <a:pathLst>
                <a:path w="148" h="218">
                  <a:moveTo>
                    <a:pt x="148" y="34"/>
                  </a:moveTo>
                  <a:lnTo>
                    <a:pt x="100" y="0"/>
                  </a:lnTo>
                  <a:lnTo>
                    <a:pt x="48" y="28"/>
                  </a:lnTo>
                  <a:lnTo>
                    <a:pt x="16" y="76"/>
                  </a:lnTo>
                  <a:lnTo>
                    <a:pt x="0" y="136"/>
                  </a:lnTo>
                  <a:lnTo>
                    <a:pt x="8" y="186"/>
                  </a:lnTo>
                  <a:lnTo>
                    <a:pt x="66" y="218"/>
                  </a:lnTo>
                  <a:lnTo>
                    <a:pt x="58" y="176"/>
                  </a:lnTo>
                  <a:lnTo>
                    <a:pt x="66" y="120"/>
                  </a:lnTo>
                  <a:lnTo>
                    <a:pt x="102" y="76"/>
                  </a:lnTo>
                  <a:lnTo>
                    <a:pt x="128" y="52"/>
                  </a:lnTo>
                  <a:lnTo>
                    <a:pt x="148" y="34"/>
                  </a:lnTo>
                  <a:close/>
                </a:path>
              </a:pathLst>
            </a:custGeom>
            <a:solidFill>
              <a:srgbClr val="0099CC"/>
            </a:solidFill>
            <a:ln w="6350" cap="flat" cmpd="sng">
              <a:solidFill>
                <a:srgbClr val="000000"/>
              </a:solidFill>
              <a:prstDash val="solid"/>
              <a:round/>
              <a:headEnd/>
              <a:tailEnd/>
            </a:ln>
            <a:effectLst/>
          </p:spPr>
          <p:txBody>
            <a:bodyPr wrap="none" anchor="ctr"/>
            <a:lstStyle/>
            <a:p>
              <a:endParaRPr lang="ru-RU"/>
            </a:p>
          </p:txBody>
        </p:sp>
        <p:grpSp>
          <p:nvGrpSpPr>
            <p:cNvPr id="598" name="Group 287"/>
            <p:cNvGrpSpPr>
              <a:grpSpLocks/>
            </p:cNvGrpSpPr>
            <p:nvPr/>
          </p:nvGrpSpPr>
          <p:grpSpPr bwMode="auto">
            <a:xfrm>
              <a:off x="4501" y="2644"/>
              <a:ext cx="119" cy="309"/>
              <a:chOff x="3271" y="2613"/>
              <a:chExt cx="129" cy="335"/>
            </a:xfrm>
          </p:grpSpPr>
          <p:sp>
            <p:nvSpPr>
              <p:cNvPr id="599" name="Freeform 288"/>
              <p:cNvSpPr>
                <a:spLocks/>
              </p:cNvSpPr>
              <p:nvPr/>
            </p:nvSpPr>
            <p:spPr bwMode="auto">
              <a:xfrm>
                <a:off x="3271" y="2628"/>
                <a:ext cx="129" cy="320"/>
              </a:xfrm>
              <a:custGeom>
                <a:avLst/>
                <a:gdLst/>
                <a:ahLst/>
                <a:cxnLst>
                  <a:cxn ang="0">
                    <a:pos x="111" y="146"/>
                  </a:cxn>
                  <a:cxn ang="0">
                    <a:pos x="83" y="210"/>
                  </a:cxn>
                  <a:cxn ang="0">
                    <a:pos x="92" y="220"/>
                  </a:cxn>
                  <a:cxn ang="0">
                    <a:pos x="92" y="229"/>
                  </a:cxn>
                  <a:cxn ang="0">
                    <a:pos x="129" y="256"/>
                  </a:cxn>
                  <a:cxn ang="0">
                    <a:pos x="119" y="259"/>
                  </a:cxn>
                  <a:cxn ang="0">
                    <a:pos x="108" y="271"/>
                  </a:cxn>
                  <a:cxn ang="0">
                    <a:pos x="99" y="288"/>
                  </a:cxn>
                  <a:cxn ang="0">
                    <a:pos x="98" y="309"/>
                  </a:cxn>
                  <a:cxn ang="0">
                    <a:pos x="102" y="320"/>
                  </a:cxn>
                  <a:cxn ang="0">
                    <a:pos x="0" y="247"/>
                  </a:cxn>
                  <a:cxn ang="0">
                    <a:pos x="0" y="229"/>
                  </a:cxn>
                  <a:cxn ang="0">
                    <a:pos x="0" y="210"/>
                  </a:cxn>
                  <a:cxn ang="0">
                    <a:pos x="27" y="119"/>
                  </a:cxn>
                  <a:cxn ang="0">
                    <a:pos x="27" y="91"/>
                  </a:cxn>
                  <a:cxn ang="0">
                    <a:pos x="37" y="82"/>
                  </a:cxn>
                  <a:cxn ang="0">
                    <a:pos x="37" y="64"/>
                  </a:cxn>
                  <a:cxn ang="0">
                    <a:pos x="46" y="27"/>
                  </a:cxn>
                  <a:cxn ang="0">
                    <a:pos x="46" y="9"/>
                  </a:cxn>
                  <a:cxn ang="0">
                    <a:pos x="65" y="0"/>
                  </a:cxn>
                  <a:cxn ang="0">
                    <a:pos x="83" y="0"/>
                  </a:cxn>
                  <a:cxn ang="0">
                    <a:pos x="111" y="146"/>
                  </a:cxn>
                </a:cxnLst>
                <a:rect l="0" t="0" r="r" b="b"/>
                <a:pathLst>
                  <a:path w="129" h="320">
                    <a:moveTo>
                      <a:pt x="111" y="146"/>
                    </a:moveTo>
                    <a:lnTo>
                      <a:pt x="83" y="210"/>
                    </a:lnTo>
                    <a:lnTo>
                      <a:pt x="92" y="220"/>
                    </a:lnTo>
                    <a:lnTo>
                      <a:pt x="92" y="229"/>
                    </a:lnTo>
                    <a:lnTo>
                      <a:pt x="129" y="256"/>
                    </a:lnTo>
                    <a:lnTo>
                      <a:pt x="119" y="259"/>
                    </a:lnTo>
                    <a:lnTo>
                      <a:pt x="108" y="271"/>
                    </a:lnTo>
                    <a:lnTo>
                      <a:pt x="99" y="288"/>
                    </a:lnTo>
                    <a:lnTo>
                      <a:pt x="98" y="309"/>
                    </a:lnTo>
                    <a:lnTo>
                      <a:pt x="102" y="320"/>
                    </a:lnTo>
                    <a:lnTo>
                      <a:pt x="0" y="247"/>
                    </a:lnTo>
                    <a:lnTo>
                      <a:pt x="0" y="229"/>
                    </a:lnTo>
                    <a:lnTo>
                      <a:pt x="0" y="210"/>
                    </a:lnTo>
                    <a:lnTo>
                      <a:pt x="27" y="119"/>
                    </a:lnTo>
                    <a:lnTo>
                      <a:pt x="27" y="91"/>
                    </a:lnTo>
                    <a:lnTo>
                      <a:pt x="37" y="82"/>
                    </a:lnTo>
                    <a:lnTo>
                      <a:pt x="37" y="64"/>
                    </a:lnTo>
                    <a:lnTo>
                      <a:pt x="46" y="27"/>
                    </a:lnTo>
                    <a:lnTo>
                      <a:pt x="46" y="9"/>
                    </a:lnTo>
                    <a:lnTo>
                      <a:pt x="65" y="0"/>
                    </a:lnTo>
                    <a:lnTo>
                      <a:pt x="83" y="0"/>
                    </a:lnTo>
                    <a:lnTo>
                      <a:pt x="111" y="146"/>
                    </a:lnTo>
                  </a:path>
                </a:pathLst>
              </a:custGeom>
              <a:solidFill>
                <a:srgbClr val="0099CC"/>
              </a:solidFill>
              <a:ln w="6350" cap="rnd" cmpd="sng">
                <a:solidFill>
                  <a:srgbClr val="000000"/>
                </a:solidFill>
                <a:prstDash val="solid"/>
                <a:round/>
                <a:headEnd type="none" w="med" len="med"/>
                <a:tailEnd type="none" w="med" len="med"/>
              </a:ln>
              <a:effectLst/>
            </p:spPr>
            <p:txBody>
              <a:bodyPr/>
              <a:lstStyle/>
              <a:p>
                <a:endParaRPr lang="ru-RU"/>
              </a:p>
            </p:txBody>
          </p:sp>
          <p:sp>
            <p:nvSpPr>
              <p:cNvPr id="600" name="Oval 289"/>
              <p:cNvSpPr>
                <a:spLocks noChangeArrowheads="1"/>
              </p:cNvSpPr>
              <p:nvPr/>
            </p:nvSpPr>
            <p:spPr bwMode="auto">
              <a:xfrm rot="-669280">
                <a:off x="3330" y="2613"/>
                <a:ext cx="59" cy="131"/>
              </a:xfrm>
              <a:prstGeom prst="ellipse">
                <a:avLst/>
              </a:prstGeom>
              <a:solidFill>
                <a:srgbClr val="0099CC"/>
              </a:solidFill>
              <a:ln w="6350" cap="rnd" algn="ctr">
                <a:noFill/>
                <a:round/>
                <a:headEnd/>
                <a:tailEnd/>
              </a:ln>
              <a:effectLst/>
            </p:spPr>
            <p:txBody>
              <a:bodyPr/>
              <a:lstStyle/>
              <a:p>
                <a:endParaRPr lang="ru-RU"/>
              </a:p>
            </p:txBody>
          </p:sp>
        </p:grpSp>
      </p:grpSp>
      <p:grpSp>
        <p:nvGrpSpPr>
          <p:cNvPr id="748" name="Group 290"/>
          <p:cNvGrpSpPr>
            <a:grpSpLocks/>
          </p:cNvGrpSpPr>
          <p:nvPr/>
        </p:nvGrpSpPr>
        <p:grpSpPr bwMode="auto">
          <a:xfrm>
            <a:off x="949325" y="1350963"/>
            <a:ext cx="928688" cy="920750"/>
            <a:chOff x="561" y="2360"/>
            <a:chExt cx="876" cy="868"/>
          </a:xfrm>
        </p:grpSpPr>
        <p:grpSp>
          <p:nvGrpSpPr>
            <p:cNvPr id="749" name="Group 291"/>
            <p:cNvGrpSpPr>
              <a:grpSpLocks/>
            </p:cNvGrpSpPr>
            <p:nvPr/>
          </p:nvGrpSpPr>
          <p:grpSpPr bwMode="auto">
            <a:xfrm>
              <a:off x="690" y="2357"/>
              <a:ext cx="391" cy="598"/>
              <a:chOff x="674" y="192"/>
              <a:chExt cx="397" cy="611"/>
            </a:xfrm>
          </p:grpSpPr>
          <p:sp>
            <p:nvSpPr>
              <p:cNvPr id="830" name="Rectangle 292"/>
              <p:cNvSpPr>
                <a:spLocks noChangeArrowheads="1"/>
              </p:cNvSpPr>
              <p:nvPr/>
            </p:nvSpPr>
            <p:spPr bwMode="auto">
              <a:xfrm>
                <a:off x="711" y="701"/>
                <a:ext cx="230" cy="102"/>
              </a:xfrm>
              <a:prstGeom prst="rect">
                <a:avLst/>
              </a:prstGeom>
              <a:solidFill>
                <a:srgbClr val="000000"/>
              </a:solidFill>
              <a:ln w="3175">
                <a:noFill/>
                <a:miter lim="800000"/>
                <a:headEnd/>
                <a:tailEnd/>
              </a:ln>
              <a:effectLst/>
            </p:spPr>
            <p:txBody>
              <a:bodyPr wrap="none" anchor="ctr"/>
              <a:lstStyle/>
              <a:p>
                <a:endParaRPr lang="ru-RU"/>
              </a:p>
            </p:txBody>
          </p:sp>
          <p:grpSp>
            <p:nvGrpSpPr>
              <p:cNvPr id="831" name="Group 293"/>
              <p:cNvGrpSpPr>
                <a:grpSpLocks/>
              </p:cNvGrpSpPr>
              <p:nvPr/>
            </p:nvGrpSpPr>
            <p:grpSpPr bwMode="auto">
              <a:xfrm>
                <a:off x="794" y="192"/>
                <a:ext cx="150" cy="250"/>
                <a:chOff x="794" y="192"/>
                <a:chExt cx="150" cy="250"/>
              </a:xfrm>
            </p:grpSpPr>
            <p:sp>
              <p:nvSpPr>
                <p:cNvPr id="1166" name="Freeform 294"/>
                <p:cNvSpPr>
                  <a:spLocks/>
                </p:cNvSpPr>
                <p:nvPr/>
              </p:nvSpPr>
              <p:spPr bwMode="auto">
                <a:xfrm>
                  <a:off x="800" y="313"/>
                  <a:ext cx="105" cy="129"/>
                </a:xfrm>
                <a:custGeom>
                  <a:avLst/>
                  <a:gdLst/>
                  <a:ahLst/>
                  <a:cxnLst>
                    <a:cxn ang="0">
                      <a:pos x="30" y="0"/>
                    </a:cxn>
                    <a:cxn ang="0">
                      <a:pos x="21" y="79"/>
                    </a:cxn>
                    <a:cxn ang="0">
                      <a:pos x="8" y="155"/>
                    </a:cxn>
                    <a:cxn ang="0">
                      <a:pos x="0" y="177"/>
                    </a:cxn>
                    <a:cxn ang="0">
                      <a:pos x="80" y="262"/>
                    </a:cxn>
                    <a:cxn ang="0">
                      <a:pos x="185" y="309"/>
                    </a:cxn>
                    <a:cxn ang="0">
                      <a:pos x="251" y="270"/>
                    </a:cxn>
                    <a:cxn ang="0">
                      <a:pos x="229" y="243"/>
                    </a:cxn>
                    <a:cxn ang="0">
                      <a:pos x="229" y="177"/>
                    </a:cxn>
                    <a:cxn ang="0">
                      <a:pos x="30" y="0"/>
                    </a:cxn>
                  </a:cxnLst>
                  <a:rect l="0" t="0" r="r" b="b"/>
                  <a:pathLst>
                    <a:path w="251" h="309">
                      <a:moveTo>
                        <a:pt x="30" y="0"/>
                      </a:moveTo>
                      <a:lnTo>
                        <a:pt x="21" y="79"/>
                      </a:lnTo>
                      <a:lnTo>
                        <a:pt x="8" y="155"/>
                      </a:lnTo>
                      <a:lnTo>
                        <a:pt x="0" y="177"/>
                      </a:lnTo>
                      <a:lnTo>
                        <a:pt x="80" y="262"/>
                      </a:lnTo>
                      <a:lnTo>
                        <a:pt x="185" y="309"/>
                      </a:lnTo>
                      <a:lnTo>
                        <a:pt x="251" y="270"/>
                      </a:lnTo>
                      <a:lnTo>
                        <a:pt x="229" y="243"/>
                      </a:lnTo>
                      <a:lnTo>
                        <a:pt x="229" y="177"/>
                      </a:lnTo>
                      <a:lnTo>
                        <a:pt x="3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167" name="Freeform 295"/>
                <p:cNvSpPr>
                  <a:spLocks/>
                </p:cNvSpPr>
                <p:nvPr/>
              </p:nvSpPr>
              <p:spPr bwMode="auto">
                <a:xfrm>
                  <a:off x="794" y="239"/>
                  <a:ext cx="149" cy="165"/>
                </a:xfrm>
                <a:custGeom>
                  <a:avLst/>
                  <a:gdLst/>
                  <a:ahLst/>
                  <a:cxnLst>
                    <a:cxn ang="0">
                      <a:pos x="44" y="199"/>
                    </a:cxn>
                    <a:cxn ang="0">
                      <a:pos x="55" y="276"/>
                    </a:cxn>
                    <a:cxn ang="0">
                      <a:pos x="88" y="315"/>
                    </a:cxn>
                    <a:cxn ang="0">
                      <a:pos x="149" y="367"/>
                    </a:cxn>
                    <a:cxn ang="0">
                      <a:pos x="229" y="395"/>
                    </a:cxn>
                    <a:cxn ang="0">
                      <a:pos x="273" y="387"/>
                    </a:cxn>
                    <a:cxn ang="0">
                      <a:pos x="287" y="354"/>
                    </a:cxn>
                    <a:cxn ang="0">
                      <a:pos x="323" y="293"/>
                    </a:cxn>
                    <a:cxn ang="0">
                      <a:pos x="350" y="224"/>
                    </a:cxn>
                    <a:cxn ang="0">
                      <a:pos x="353" y="177"/>
                    </a:cxn>
                    <a:cxn ang="0">
                      <a:pos x="342" y="155"/>
                    </a:cxn>
                    <a:cxn ang="0">
                      <a:pos x="353" y="133"/>
                    </a:cxn>
                    <a:cxn ang="0">
                      <a:pos x="356" y="94"/>
                    </a:cxn>
                    <a:cxn ang="0">
                      <a:pos x="348" y="39"/>
                    </a:cxn>
                    <a:cxn ang="0">
                      <a:pos x="309" y="0"/>
                    </a:cxn>
                    <a:cxn ang="0">
                      <a:pos x="155" y="0"/>
                    </a:cxn>
                    <a:cxn ang="0">
                      <a:pos x="132" y="22"/>
                    </a:cxn>
                    <a:cxn ang="0">
                      <a:pos x="0" y="88"/>
                    </a:cxn>
                    <a:cxn ang="0">
                      <a:pos x="0" y="110"/>
                    </a:cxn>
                    <a:cxn ang="0">
                      <a:pos x="0" y="155"/>
                    </a:cxn>
                    <a:cxn ang="0">
                      <a:pos x="19" y="207"/>
                    </a:cxn>
                    <a:cxn ang="0">
                      <a:pos x="44" y="199"/>
                    </a:cxn>
                  </a:cxnLst>
                  <a:rect l="0" t="0" r="r" b="b"/>
                  <a:pathLst>
                    <a:path w="357" h="396">
                      <a:moveTo>
                        <a:pt x="44" y="199"/>
                      </a:moveTo>
                      <a:lnTo>
                        <a:pt x="55" y="276"/>
                      </a:lnTo>
                      <a:lnTo>
                        <a:pt x="88" y="315"/>
                      </a:lnTo>
                      <a:lnTo>
                        <a:pt x="149" y="367"/>
                      </a:lnTo>
                      <a:lnTo>
                        <a:pt x="229" y="395"/>
                      </a:lnTo>
                      <a:lnTo>
                        <a:pt x="273" y="387"/>
                      </a:lnTo>
                      <a:lnTo>
                        <a:pt x="287" y="354"/>
                      </a:lnTo>
                      <a:lnTo>
                        <a:pt x="323" y="293"/>
                      </a:lnTo>
                      <a:lnTo>
                        <a:pt x="350" y="224"/>
                      </a:lnTo>
                      <a:lnTo>
                        <a:pt x="353" y="177"/>
                      </a:lnTo>
                      <a:lnTo>
                        <a:pt x="342" y="155"/>
                      </a:lnTo>
                      <a:lnTo>
                        <a:pt x="353" y="133"/>
                      </a:lnTo>
                      <a:lnTo>
                        <a:pt x="356" y="94"/>
                      </a:lnTo>
                      <a:lnTo>
                        <a:pt x="348" y="39"/>
                      </a:lnTo>
                      <a:lnTo>
                        <a:pt x="309" y="0"/>
                      </a:lnTo>
                      <a:lnTo>
                        <a:pt x="155" y="0"/>
                      </a:lnTo>
                      <a:lnTo>
                        <a:pt x="132" y="22"/>
                      </a:lnTo>
                      <a:lnTo>
                        <a:pt x="0" y="88"/>
                      </a:lnTo>
                      <a:lnTo>
                        <a:pt x="0" y="110"/>
                      </a:lnTo>
                      <a:lnTo>
                        <a:pt x="0" y="155"/>
                      </a:lnTo>
                      <a:lnTo>
                        <a:pt x="19" y="207"/>
                      </a:lnTo>
                      <a:lnTo>
                        <a:pt x="44" y="199"/>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168" name="Freeform 296"/>
                <p:cNvSpPr>
                  <a:spLocks/>
                </p:cNvSpPr>
                <p:nvPr/>
              </p:nvSpPr>
              <p:spPr bwMode="auto">
                <a:xfrm>
                  <a:off x="798" y="192"/>
                  <a:ext cx="146" cy="108"/>
                </a:xfrm>
                <a:custGeom>
                  <a:avLst/>
                  <a:gdLst/>
                  <a:ahLst/>
                  <a:cxnLst>
                    <a:cxn ang="0">
                      <a:pos x="349" y="138"/>
                    </a:cxn>
                    <a:cxn ang="0">
                      <a:pos x="338" y="77"/>
                    </a:cxn>
                    <a:cxn ang="0">
                      <a:pos x="283" y="22"/>
                    </a:cxn>
                    <a:cxn ang="0">
                      <a:pos x="198" y="0"/>
                    </a:cxn>
                    <a:cxn ang="0">
                      <a:pos x="115" y="6"/>
                    </a:cxn>
                    <a:cxn ang="0">
                      <a:pos x="44" y="55"/>
                    </a:cxn>
                    <a:cxn ang="0">
                      <a:pos x="0" y="122"/>
                    </a:cxn>
                    <a:cxn ang="0">
                      <a:pos x="0" y="196"/>
                    </a:cxn>
                    <a:cxn ang="0">
                      <a:pos x="27" y="196"/>
                    </a:cxn>
                    <a:cxn ang="0">
                      <a:pos x="60" y="257"/>
                    </a:cxn>
                    <a:cxn ang="0">
                      <a:pos x="96" y="224"/>
                    </a:cxn>
                    <a:cxn ang="0">
                      <a:pos x="102" y="152"/>
                    </a:cxn>
                    <a:cxn ang="0">
                      <a:pos x="154" y="130"/>
                    </a:cxn>
                    <a:cxn ang="0">
                      <a:pos x="275" y="163"/>
                    </a:cxn>
                    <a:cxn ang="0">
                      <a:pos x="316" y="160"/>
                    </a:cxn>
                    <a:cxn ang="0">
                      <a:pos x="349" y="138"/>
                    </a:cxn>
                  </a:cxnLst>
                  <a:rect l="0" t="0" r="r" b="b"/>
                  <a:pathLst>
                    <a:path w="350" h="258">
                      <a:moveTo>
                        <a:pt x="349" y="138"/>
                      </a:moveTo>
                      <a:lnTo>
                        <a:pt x="338" y="77"/>
                      </a:lnTo>
                      <a:lnTo>
                        <a:pt x="283" y="22"/>
                      </a:lnTo>
                      <a:lnTo>
                        <a:pt x="198" y="0"/>
                      </a:lnTo>
                      <a:lnTo>
                        <a:pt x="115" y="6"/>
                      </a:lnTo>
                      <a:lnTo>
                        <a:pt x="44" y="55"/>
                      </a:lnTo>
                      <a:lnTo>
                        <a:pt x="0" y="122"/>
                      </a:lnTo>
                      <a:lnTo>
                        <a:pt x="0" y="196"/>
                      </a:lnTo>
                      <a:lnTo>
                        <a:pt x="27" y="196"/>
                      </a:lnTo>
                      <a:lnTo>
                        <a:pt x="60" y="257"/>
                      </a:lnTo>
                      <a:lnTo>
                        <a:pt x="96" y="224"/>
                      </a:lnTo>
                      <a:lnTo>
                        <a:pt x="102" y="152"/>
                      </a:lnTo>
                      <a:lnTo>
                        <a:pt x="154" y="130"/>
                      </a:lnTo>
                      <a:lnTo>
                        <a:pt x="275" y="163"/>
                      </a:lnTo>
                      <a:lnTo>
                        <a:pt x="316" y="160"/>
                      </a:lnTo>
                      <a:lnTo>
                        <a:pt x="349" y="138"/>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69" name="Freeform 297"/>
                <p:cNvSpPr>
                  <a:spLocks/>
                </p:cNvSpPr>
                <p:nvPr/>
              </p:nvSpPr>
              <p:spPr bwMode="auto">
                <a:xfrm>
                  <a:off x="858" y="291"/>
                  <a:ext cx="38" cy="7"/>
                </a:xfrm>
                <a:custGeom>
                  <a:avLst/>
                  <a:gdLst/>
                  <a:ahLst/>
                  <a:cxnLst>
                    <a:cxn ang="0">
                      <a:pos x="36" y="11"/>
                    </a:cxn>
                    <a:cxn ang="0">
                      <a:pos x="91" y="17"/>
                    </a:cxn>
                    <a:cxn ang="0">
                      <a:pos x="33" y="0"/>
                    </a:cxn>
                    <a:cxn ang="0">
                      <a:pos x="0" y="17"/>
                    </a:cxn>
                    <a:cxn ang="0">
                      <a:pos x="36" y="11"/>
                    </a:cxn>
                  </a:cxnLst>
                  <a:rect l="0" t="0" r="r" b="b"/>
                  <a:pathLst>
                    <a:path w="92" h="18">
                      <a:moveTo>
                        <a:pt x="36" y="11"/>
                      </a:moveTo>
                      <a:lnTo>
                        <a:pt x="91" y="17"/>
                      </a:lnTo>
                      <a:lnTo>
                        <a:pt x="33" y="0"/>
                      </a:lnTo>
                      <a:lnTo>
                        <a:pt x="0" y="17"/>
                      </a:lnTo>
                      <a:lnTo>
                        <a:pt x="36" y="11"/>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70" name="Freeform 298"/>
                <p:cNvSpPr>
                  <a:spLocks/>
                </p:cNvSpPr>
                <p:nvPr/>
              </p:nvSpPr>
              <p:spPr bwMode="auto">
                <a:xfrm>
                  <a:off x="914" y="294"/>
                  <a:ext cx="27" cy="6"/>
                </a:xfrm>
                <a:custGeom>
                  <a:avLst/>
                  <a:gdLst/>
                  <a:ahLst/>
                  <a:cxnLst>
                    <a:cxn ang="0">
                      <a:pos x="63" y="14"/>
                    </a:cxn>
                    <a:cxn ang="0">
                      <a:pos x="44" y="0"/>
                    </a:cxn>
                    <a:cxn ang="0">
                      <a:pos x="0" y="14"/>
                    </a:cxn>
                    <a:cxn ang="0">
                      <a:pos x="47" y="11"/>
                    </a:cxn>
                    <a:cxn ang="0">
                      <a:pos x="63" y="14"/>
                    </a:cxn>
                  </a:cxnLst>
                  <a:rect l="0" t="0" r="r" b="b"/>
                  <a:pathLst>
                    <a:path w="64" h="15">
                      <a:moveTo>
                        <a:pt x="63" y="14"/>
                      </a:moveTo>
                      <a:lnTo>
                        <a:pt x="44" y="0"/>
                      </a:lnTo>
                      <a:lnTo>
                        <a:pt x="0" y="14"/>
                      </a:lnTo>
                      <a:lnTo>
                        <a:pt x="47" y="11"/>
                      </a:lnTo>
                      <a:lnTo>
                        <a:pt x="63" y="14"/>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71" name="Freeform 299"/>
                <p:cNvSpPr>
                  <a:spLocks/>
                </p:cNvSpPr>
                <p:nvPr/>
              </p:nvSpPr>
              <p:spPr bwMode="auto">
                <a:xfrm>
                  <a:off x="898" y="298"/>
                  <a:ext cx="18" cy="51"/>
                </a:xfrm>
                <a:custGeom>
                  <a:avLst/>
                  <a:gdLst/>
                  <a:ahLst/>
                  <a:cxnLst>
                    <a:cxn ang="0">
                      <a:pos x="36" y="0"/>
                    </a:cxn>
                    <a:cxn ang="0">
                      <a:pos x="30" y="22"/>
                    </a:cxn>
                    <a:cxn ang="0">
                      <a:pos x="44" y="107"/>
                    </a:cxn>
                    <a:cxn ang="0">
                      <a:pos x="36" y="121"/>
                    </a:cxn>
                    <a:cxn ang="0">
                      <a:pos x="0" y="116"/>
                    </a:cxn>
                  </a:cxnLst>
                  <a:rect l="0" t="0" r="r" b="b"/>
                  <a:pathLst>
                    <a:path w="45" h="122">
                      <a:moveTo>
                        <a:pt x="36" y="0"/>
                      </a:moveTo>
                      <a:lnTo>
                        <a:pt x="30" y="22"/>
                      </a:lnTo>
                      <a:lnTo>
                        <a:pt x="44" y="107"/>
                      </a:lnTo>
                      <a:lnTo>
                        <a:pt x="36" y="121"/>
                      </a:lnTo>
                      <a:lnTo>
                        <a:pt x="0" y="11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72" name="Freeform 300"/>
                <p:cNvSpPr>
                  <a:spLocks/>
                </p:cNvSpPr>
                <p:nvPr/>
              </p:nvSpPr>
              <p:spPr bwMode="auto">
                <a:xfrm>
                  <a:off x="885" y="364"/>
                  <a:ext cx="32" cy="4"/>
                </a:xfrm>
                <a:custGeom>
                  <a:avLst/>
                  <a:gdLst/>
                  <a:ahLst/>
                  <a:cxnLst>
                    <a:cxn ang="0">
                      <a:pos x="76" y="2"/>
                    </a:cxn>
                    <a:cxn ang="0">
                      <a:pos x="52" y="8"/>
                    </a:cxn>
                    <a:cxn ang="0">
                      <a:pos x="0" y="0"/>
                    </a:cxn>
                  </a:cxnLst>
                  <a:rect l="0" t="0" r="r" b="b"/>
                  <a:pathLst>
                    <a:path w="77" h="9">
                      <a:moveTo>
                        <a:pt x="76" y="2"/>
                      </a:moveTo>
                      <a:lnTo>
                        <a:pt x="52" y="8"/>
                      </a:ln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73" name="Freeform 301"/>
                <p:cNvSpPr>
                  <a:spLocks/>
                </p:cNvSpPr>
                <p:nvPr/>
              </p:nvSpPr>
              <p:spPr bwMode="auto">
                <a:xfrm>
                  <a:off x="894" y="379"/>
                  <a:ext cx="11" cy="1"/>
                </a:xfrm>
                <a:custGeom>
                  <a:avLst/>
                  <a:gdLst/>
                  <a:ahLst/>
                  <a:cxnLst>
                    <a:cxn ang="0">
                      <a:pos x="0" y="0"/>
                    </a:cxn>
                    <a:cxn ang="0">
                      <a:pos x="26" y="0"/>
                    </a:cxn>
                    <a:cxn ang="0">
                      <a:pos x="24" y="2"/>
                    </a:cxn>
                  </a:cxnLst>
                  <a:rect l="0" t="0" r="r" b="b"/>
                  <a:pathLst>
                    <a:path w="27" h="3">
                      <a:moveTo>
                        <a:pt x="0" y="0"/>
                      </a:moveTo>
                      <a:lnTo>
                        <a:pt x="26" y="0"/>
                      </a:lnTo>
                      <a:lnTo>
                        <a:pt x="24" y="2"/>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74" name="Freeform 302"/>
                <p:cNvSpPr>
                  <a:spLocks/>
                </p:cNvSpPr>
                <p:nvPr/>
              </p:nvSpPr>
              <p:spPr bwMode="auto">
                <a:xfrm>
                  <a:off x="856" y="300"/>
                  <a:ext cx="37" cy="9"/>
                </a:xfrm>
                <a:custGeom>
                  <a:avLst/>
                  <a:gdLst/>
                  <a:ahLst/>
                  <a:cxnLst>
                    <a:cxn ang="0">
                      <a:pos x="86" y="18"/>
                    </a:cxn>
                    <a:cxn ang="0">
                      <a:pos x="76" y="9"/>
                    </a:cxn>
                    <a:cxn ang="0">
                      <a:pos x="52" y="1"/>
                    </a:cxn>
                    <a:cxn ang="0">
                      <a:pos x="37" y="0"/>
                    </a:cxn>
                    <a:cxn ang="0">
                      <a:pos x="22" y="6"/>
                    </a:cxn>
                    <a:cxn ang="0">
                      <a:pos x="0" y="14"/>
                    </a:cxn>
                    <a:cxn ang="0">
                      <a:pos x="36" y="11"/>
                    </a:cxn>
                    <a:cxn ang="0">
                      <a:pos x="40" y="20"/>
                    </a:cxn>
                    <a:cxn ang="0">
                      <a:pos x="56" y="20"/>
                    </a:cxn>
                    <a:cxn ang="0">
                      <a:pos x="58" y="12"/>
                    </a:cxn>
                    <a:cxn ang="0">
                      <a:pos x="86" y="18"/>
                    </a:cxn>
                  </a:cxnLst>
                  <a:rect l="0" t="0" r="r" b="b"/>
                  <a:pathLst>
                    <a:path w="87" h="21">
                      <a:moveTo>
                        <a:pt x="86" y="18"/>
                      </a:moveTo>
                      <a:lnTo>
                        <a:pt x="76" y="9"/>
                      </a:lnTo>
                      <a:lnTo>
                        <a:pt x="52" y="1"/>
                      </a:lnTo>
                      <a:lnTo>
                        <a:pt x="37" y="0"/>
                      </a:lnTo>
                      <a:lnTo>
                        <a:pt x="22" y="6"/>
                      </a:lnTo>
                      <a:lnTo>
                        <a:pt x="0" y="14"/>
                      </a:lnTo>
                      <a:lnTo>
                        <a:pt x="36" y="11"/>
                      </a:lnTo>
                      <a:lnTo>
                        <a:pt x="40" y="20"/>
                      </a:lnTo>
                      <a:lnTo>
                        <a:pt x="56" y="20"/>
                      </a:lnTo>
                      <a:lnTo>
                        <a:pt x="58" y="12"/>
                      </a:lnTo>
                      <a:lnTo>
                        <a:pt x="86" y="18"/>
                      </a:lnTo>
                    </a:path>
                  </a:pathLst>
                </a:custGeom>
                <a:solidFill>
                  <a:srgbClr val="000000"/>
                </a:solidFill>
                <a:ln w="3175" cap="rnd" cmpd="sng">
                  <a:noFill/>
                  <a:prstDash val="solid"/>
                  <a:round/>
                  <a:headEnd type="none" w="med" len="med"/>
                  <a:tailEnd type="none" w="med" len="med"/>
                </a:ln>
                <a:effectLst/>
              </p:spPr>
              <p:txBody>
                <a:bodyPr/>
                <a:lstStyle/>
                <a:p>
                  <a:endParaRPr lang="ru-RU"/>
                </a:p>
              </p:txBody>
            </p:sp>
            <p:sp>
              <p:nvSpPr>
                <p:cNvPr id="1175" name="Freeform 303"/>
                <p:cNvSpPr>
                  <a:spLocks/>
                </p:cNvSpPr>
                <p:nvPr/>
              </p:nvSpPr>
              <p:spPr bwMode="auto">
                <a:xfrm>
                  <a:off x="799" y="279"/>
                  <a:ext cx="15" cy="34"/>
                </a:xfrm>
                <a:custGeom>
                  <a:avLst/>
                  <a:gdLst/>
                  <a:ahLst/>
                  <a:cxnLst>
                    <a:cxn ang="0">
                      <a:pos x="22" y="10"/>
                    </a:cxn>
                    <a:cxn ang="0">
                      <a:pos x="10" y="0"/>
                    </a:cxn>
                    <a:cxn ang="0">
                      <a:pos x="0" y="16"/>
                    </a:cxn>
                    <a:cxn ang="0">
                      <a:pos x="2" y="46"/>
                    </a:cxn>
                    <a:cxn ang="0">
                      <a:pos x="16" y="80"/>
                    </a:cxn>
                    <a:cxn ang="0">
                      <a:pos x="34" y="80"/>
                    </a:cxn>
                    <a:cxn ang="0">
                      <a:pos x="36" y="66"/>
                    </a:cxn>
                    <a:cxn ang="0">
                      <a:pos x="24" y="56"/>
                    </a:cxn>
                    <a:cxn ang="0">
                      <a:pos x="34" y="46"/>
                    </a:cxn>
                  </a:cxnLst>
                  <a:rect l="0" t="0" r="r" b="b"/>
                  <a:pathLst>
                    <a:path w="37" h="81">
                      <a:moveTo>
                        <a:pt x="22" y="10"/>
                      </a:moveTo>
                      <a:lnTo>
                        <a:pt x="10" y="0"/>
                      </a:lnTo>
                      <a:lnTo>
                        <a:pt x="0" y="16"/>
                      </a:lnTo>
                      <a:lnTo>
                        <a:pt x="2" y="46"/>
                      </a:lnTo>
                      <a:lnTo>
                        <a:pt x="16" y="80"/>
                      </a:lnTo>
                      <a:lnTo>
                        <a:pt x="34" y="80"/>
                      </a:lnTo>
                      <a:lnTo>
                        <a:pt x="36" y="66"/>
                      </a:lnTo>
                      <a:lnTo>
                        <a:pt x="24" y="56"/>
                      </a:lnTo>
                      <a:lnTo>
                        <a:pt x="34" y="4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76" name="Freeform 304"/>
                <p:cNvSpPr>
                  <a:spLocks/>
                </p:cNvSpPr>
                <p:nvPr/>
              </p:nvSpPr>
              <p:spPr bwMode="auto">
                <a:xfrm>
                  <a:off x="909" y="302"/>
                  <a:ext cx="32" cy="8"/>
                </a:xfrm>
                <a:custGeom>
                  <a:avLst/>
                  <a:gdLst/>
                  <a:ahLst/>
                  <a:cxnLst>
                    <a:cxn ang="0">
                      <a:pos x="0" y="15"/>
                    </a:cxn>
                    <a:cxn ang="0">
                      <a:pos x="10" y="7"/>
                    </a:cxn>
                    <a:cxn ang="0">
                      <a:pos x="23" y="0"/>
                    </a:cxn>
                    <a:cxn ang="0">
                      <a:pos x="39" y="0"/>
                    </a:cxn>
                    <a:cxn ang="0">
                      <a:pos x="63" y="4"/>
                    </a:cxn>
                    <a:cxn ang="0">
                      <a:pos x="76" y="12"/>
                    </a:cxn>
                    <a:cxn ang="0">
                      <a:pos x="61" y="9"/>
                    </a:cxn>
                    <a:cxn ang="0">
                      <a:pos x="45" y="8"/>
                    </a:cxn>
                    <a:cxn ang="0">
                      <a:pos x="43" y="17"/>
                    </a:cxn>
                    <a:cxn ang="0">
                      <a:pos x="27" y="18"/>
                    </a:cxn>
                    <a:cxn ang="0">
                      <a:pos x="21" y="10"/>
                    </a:cxn>
                    <a:cxn ang="0">
                      <a:pos x="0" y="15"/>
                    </a:cxn>
                  </a:cxnLst>
                  <a:rect l="0" t="0" r="r" b="b"/>
                  <a:pathLst>
                    <a:path w="77" h="19">
                      <a:moveTo>
                        <a:pt x="0" y="15"/>
                      </a:moveTo>
                      <a:lnTo>
                        <a:pt x="10" y="7"/>
                      </a:lnTo>
                      <a:lnTo>
                        <a:pt x="23" y="0"/>
                      </a:lnTo>
                      <a:lnTo>
                        <a:pt x="39" y="0"/>
                      </a:lnTo>
                      <a:lnTo>
                        <a:pt x="63" y="4"/>
                      </a:lnTo>
                      <a:lnTo>
                        <a:pt x="76" y="12"/>
                      </a:lnTo>
                      <a:lnTo>
                        <a:pt x="61" y="9"/>
                      </a:lnTo>
                      <a:lnTo>
                        <a:pt x="45" y="8"/>
                      </a:lnTo>
                      <a:lnTo>
                        <a:pt x="43" y="17"/>
                      </a:lnTo>
                      <a:lnTo>
                        <a:pt x="27" y="18"/>
                      </a:lnTo>
                      <a:lnTo>
                        <a:pt x="21" y="10"/>
                      </a:lnTo>
                      <a:lnTo>
                        <a:pt x="0" y="15"/>
                      </a:lnTo>
                    </a:path>
                  </a:pathLst>
                </a:custGeom>
                <a:solidFill>
                  <a:srgbClr val="000000"/>
                </a:solidFill>
                <a:ln w="3175" cap="rnd" cmpd="sng">
                  <a:noFill/>
                  <a:prstDash val="solid"/>
                  <a:round/>
                  <a:headEnd type="none" w="med" len="med"/>
                  <a:tailEnd type="none" w="med" len="med"/>
                </a:ln>
                <a:effectLst/>
              </p:spPr>
              <p:txBody>
                <a:bodyPr/>
                <a:lstStyle/>
                <a:p>
                  <a:endParaRPr lang="ru-RU"/>
                </a:p>
              </p:txBody>
            </p:sp>
          </p:grpSp>
          <p:grpSp>
            <p:nvGrpSpPr>
              <p:cNvPr id="1100" name="Group 305"/>
              <p:cNvGrpSpPr>
                <a:grpSpLocks/>
              </p:cNvGrpSpPr>
              <p:nvPr/>
            </p:nvGrpSpPr>
            <p:grpSpPr bwMode="auto">
              <a:xfrm>
                <a:off x="957" y="507"/>
                <a:ext cx="114" cy="278"/>
                <a:chOff x="957" y="507"/>
                <a:chExt cx="114" cy="278"/>
              </a:xfrm>
            </p:grpSpPr>
            <p:sp>
              <p:nvSpPr>
                <p:cNvPr id="1164" name="Freeform 306"/>
                <p:cNvSpPr>
                  <a:spLocks/>
                </p:cNvSpPr>
                <p:nvPr/>
              </p:nvSpPr>
              <p:spPr bwMode="auto">
                <a:xfrm>
                  <a:off x="987" y="507"/>
                  <a:ext cx="84" cy="278"/>
                </a:xfrm>
                <a:custGeom>
                  <a:avLst/>
                  <a:gdLst/>
                  <a:ahLst/>
                  <a:cxnLst>
                    <a:cxn ang="0">
                      <a:pos x="22" y="0"/>
                    </a:cxn>
                    <a:cxn ang="0">
                      <a:pos x="66" y="66"/>
                    </a:cxn>
                    <a:cxn ang="0">
                      <a:pos x="88" y="133"/>
                    </a:cxn>
                    <a:cxn ang="0">
                      <a:pos x="88" y="177"/>
                    </a:cxn>
                    <a:cxn ang="0">
                      <a:pos x="111" y="243"/>
                    </a:cxn>
                    <a:cxn ang="0">
                      <a:pos x="133" y="265"/>
                    </a:cxn>
                    <a:cxn ang="0">
                      <a:pos x="177" y="354"/>
                    </a:cxn>
                    <a:cxn ang="0">
                      <a:pos x="177" y="398"/>
                    </a:cxn>
                    <a:cxn ang="0">
                      <a:pos x="155" y="464"/>
                    </a:cxn>
                    <a:cxn ang="0">
                      <a:pos x="177" y="508"/>
                    </a:cxn>
                    <a:cxn ang="0">
                      <a:pos x="177" y="575"/>
                    </a:cxn>
                    <a:cxn ang="0">
                      <a:pos x="177" y="597"/>
                    </a:cxn>
                    <a:cxn ang="0">
                      <a:pos x="199" y="663"/>
                    </a:cxn>
                    <a:cxn ang="0">
                      <a:pos x="155" y="641"/>
                    </a:cxn>
                    <a:cxn ang="0">
                      <a:pos x="111" y="619"/>
                    </a:cxn>
                    <a:cxn ang="0">
                      <a:pos x="66" y="641"/>
                    </a:cxn>
                    <a:cxn ang="0">
                      <a:pos x="44" y="663"/>
                    </a:cxn>
                    <a:cxn ang="0">
                      <a:pos x="0" y="663"/>
                    </a:cxn>
                    <a:cxn ang="0">
                      <a:pos x="0" y="641"/>
                    </a:cxn>
                  </a:cxnLst>
                  <a:rect l="0" t="0" r="r" b="b"/>
                  <a:pathLst>
                    <a:path w="200" h="664">
                      <a:moveTo>
                        <a:pt x="22" y="0"/>
                      </a:moveTo>
                      <a:lnTo>
                        <a:pt x="66" y="66"/>
                      </a:lnTo>
                      <a:lnTo>
                        <a:pt x="88" y="133"/>
                      </a:lnTo>
                      <a:lnTo>
                        <a:pt x="88" y="177"/>
                      </a:lnTo>
                      <a:lnTo>
                        <a:pt x="111" y="243"/>
                      </a:lnTo>
                      <a:lnTo>
                        <a:pt x="133" y="265"/>
                      </a:lnTo>
                      <a:lnTo>
                        <a:pt x="177" y="354"/>
                      </a:lnTo>
                      <a:lnTo>
                        <a:pt x="177" y="398"/>
                      </a:lnTo>
                      <a:lnTo>
                        <a:pt x="155" y="464"/>
                      </a:lnTo>
                      <a:lnTo>
                        <a:pt x="177" y="508"/>
                      </a:lnTo>
                      <a:lnTo>
                        <a:pt x="177" y="575"/>
                      </a:lnTo>
                      <a:lnTo>
                        <a:pt x="177" y="597"/>
                      </a:lnTo>
                      <a:lnTo>
                        <a:pt x="199" y="663"/>
                      </a:lnTo>
                      <a:lnTo>
                        <a:pt x="155" y="641"/>
                      </a:lnTo>
                      <a:lnTo>
                        <a:pt x="111" y="619"/>
                      </a:lnTo>
                      <a:lnTo>
                        <a:pt x="66" y="641"/>
                      </a:lnTo>
                      <a:lnTo>
                        <a:pt x="44" y="663"/>
                      </a:lnTo>
                      <a:lnTo>
                        <a:pt x="0" y="663"/>
                      </a:lnTo>
                      <a:lnTo>
                        <a:pt x="0" y="641"/>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165" name="Freeform 307"/>
                <p:cNvSpPr>
                  <a:spLocks/>
                </p:cNvSpPr>
                <p:nvPr/>
              </p:nvSpPr>
              <p:spPr bwMode="auto">
                <a:xfrm>
                  <a:off x="957" y="600"/>
                  <a:ext cx="74" cy="175"/>
                </a:xfrm>
                <a:custGeom>
                  <a:avLst/>
                  <a:gdLst/>
                  <a:ahLst/>
                  <a:cxnLst>
                    <a:cxn ang="0">
                      <a:pos x="20" y="314"/>
                    </a:cxn>
                    <a:cxn ang="0">
                      <a:pos x="20" y="251"/>
                    </a:cxn>
                    <a:cxn ang="0">
                      <a:pos x="0" y="210"/>
                    </a:cxn>
                    <a:cxn ang="0">
                      <a:pos x="39" y="84"/>
                    </a:cxn>
                    <a:cxn ang="0">
                      <a:pos x="59" y="0"/>
                    </a:cxn>
                    <a:cxn ang="0">
                      <a:pos x="79" y="84"/>
                    </a:cxn>
                    <a:cxn ang="0">
                      <a:pos x="59" y="126"/>
                    </a:cxn>
                    <a:cxn ang="0">
                      <a:pos x="98" y="147"/>
                    </a:cxn>
                    <a:cxn ang="0">
                      <a:pos x="157" y="105"/>
                    </a:cxn>
                    <a:cxn ang="0">
                      <a:pos x="177" y="42"/>
                    </a:cxn>
                    <a:cxn ang="0">
                      <a:pos x="157" y="126"/>
                    </a:cxn>
                    <a:cxn ang="0">
                      <a:pos x="138" y="168"/>
                    </a:cxn>
                    <a:cxn ang="0">
                      <a:pos x="98" y="210"/>
                    </a:cxn>
                    <a:cxn ang="0">
                      <a:pos x="177" y="210"/>
                    </a:cxn>
                    <a:cxn ang="0">
                      <a:pos x="157" y="230"/>
                    </a:cxn>
                    <a:cxn ang="0">
                      <a:pos x="118" y="251"/>
                    </a:cxn>
                    <a:cxn ang="0">
                      <a:pos x="118" y="293"/>
                    </a:cxn>
                    <a:cxn ang="0">
                      <a:pos x="118" y="356"/>
                    </a:cxn>
                    <a:cxn ang="0">
                      <a:pos x="177" y="377"/>
                    </a:cxn>
                    <a:cxn ang="0">
                      <a:pos x="118" y="419"/>
                    </a:cxn>
                    <a:cxn ang="0">
                      <a:pos x="118" y="377"/>
                    </a:cxn>
                    <a:cxn ang="0">
                      <a:pos x="39" y="335"/>
                    </a:cxn>
                    <a:cxn ang="0">
                      <a:pos x="20" y="314"/>
                    </a:cxn>
                  </a:cxnLst>
                  <a:rect l="0" t="0" r="r" b="b"/>
                  <a:pathLst>
                    <a:path w="178" h="420">
                      <a:moveTo>
                        <a:pt x="20" y="314"/>
                      </a:moveTo>
                      <a:lnTo>
                        <a:pt x="20" y="251"/>
                      </a:lnTo>
                      <a:lnTo>
                        <a:pt x="0" y="210"/>
                      </a:lnTo>
                      <a:lnTo>
                        <a:pt x="39" y="84"/>
                      </a:lnTo>
                      <a:lnTo>
                        <a:pt x="59" y="0"/>
                      </a:lnTo>
                      <a:lnTo>
                        <a:pt x="79" y="84"/>
                      </a:lnTo>
                      <a:lnTo>
                        <a:pt x="59" y="126"/>
                      </a:lnTo>
                      <a:lnTo>
                        <a:pt x="98" y="147"/>
                      </a:lnTo>
                      <a:lnTo>
                        <a:pt x="157" y="105"/>
                      </a:lnTo>
                      <a:lnTo>
                        <a:pt x="177" y="42"/>
                      </a:lnTo>
                      <a:lnTo>
                        <a:pt x="157" y="126"/>
                      </a:lnTo>
                      <a:lnTo>
                        <a:pt x="138" y="168"/>
                      </a:lnTo>
                      <a:lnTo>
                        <a:pt x="98" y="210"/>
                      </a:lnTo>
                      <a:lnTo>
                        <a:pt x="177" y="210"/>
                      </a:lnTo>
                      <a:lnTo>
                        <a:pt x="157" y="230"/>
                      </a:lnTo>
                      <a:lnTo>
                        <a:pt x="118" y="251"/>
                      </a:lnTo>
                      <a:lnTo>
                        <a:pt x="118" y="293"/>
                      </a:lnTo>
                      <a:lnTo>
                        <a:pt x="118" y="356"/>
                      </a:lnTo>
                      <a:lnTo>
                        <a:pt x="177" y="377"/>
                      </a:lnTo>
                      <a:lnTo>
                        <a:pt x="118" y="419"/>
                      </a:lnTo>
                      <a:lnTo>
                        <a:pt x="118" y="377"/>
                      </a:lnTo>
                      <a:lnTo>
                        <a:pt x="39" y="335"/>
                      </a:lnTo>
                      <a:lnTo>
                        <a:pt x="20" y="314"/>
                      </a:lnTo>
                    </a:path>
                  </a:pathLst>
                </a:custGeom>
                <a:solidFill>
                  <a:srgbClr val="CECECE"/>
                </a:solidFill>
                <a:ln w="3175" cap="rnd" cmpd="sng">
                  <a:noFill/>
                  <a:prstDash val="solid"/>
                  <a:round/>
                  <a:headEnd type="none" w="med" len="med"/>
                  <a:tailEnd type="none" w="med" len="med"/>
                </a:ln>
                <a:effectLst/>
              </p:spPr>
              <p:txBody>
                <a:bodyPr/>
                <a:lstStyle/>
                <a:p>
                  <a:endParaRPr lang="ru-RU"/>
                </a:p>
              </p:txBody>
            </p:sp>
          </p:grpSp>
          <p:grpSp>
            <p:nvGrpSpPr>
              <p:cNvPr id="1101" name="Group 308"/>
              <p:cNvGrpSpPr>
                <a:grpSpLocks/>
              </p:cNvGrpSpPr>
              <p:nvPr/>
            </p:nvGrpSpPr>
            <p:grpSpPr bwMode="auto">
              <a:xfrm>
                <a:off x="674" y="369"/>
                <a:ext cx="323" cy="388"/>
                <a:chOff x="674" y="369"/>
                <a:chExt cx="323" cy="388"/>
              </a:xfrm>
            </p:grpSpPr>
            <p:grpSp>
              <p:nvGrpSpPr>
                <p:cNvPr id="1112" name="Group 309"/>
                <p:cNvGrpSpPr>
                  <a:grpSpLocks/>
                </p:cNvGrpSpPr>
                <p:nvPr/>
              </p:nvGrpSpPr>
              <p:grpSpPr bwMode="auto">
                <a:xfrm>
                  <a:off x="674" y="369"/>
                  <a:ext cx="323" cy="388"/>
                  <a:chOff x="674" y="369"/>
                  <a:chExt cx="323" cy="388"/>
                </a:xfrm>
              </p:grpSpPr>
              <p:sp>
                <p:nvSpPr>
                  <p:cNvPr id="1130" name="Freeform 310"/>
                  <p:cNvSpPr>
                    <a:spLocks/>
                  </p:cNvSpPr>
                  <p:nvPr/>
                </p:nvSpPr>
                <p:spPr bwMode="auto">
                  <a:xfrm>
                    <a:off x="674" y="386"/>
                    <a:ext cx="323" cy="371"/>
                  </a:xfrm>
                  <a:custGeom>
                    <a:avLst/>
                    <a:gdLst/>
                    <a:ahLst/>
                    <a:cxnLst>
                      <a:cxn ang="0">
                        <a:pos x="496" y="133"/>
                      </a:cxn>
                      <a:cxn ang="0">
                        <a:pos x="573" y="91"/>
                      </a:cxn>
                      <a:cxn ang="0">
                        <a:pos x="750" y="224"/>
                      </a:cxn>
                      <a:cxn ang="0">
                        <a:pos x="772" y="290"/>
                      </a:cxn>
                      <a:cxn ang="0">
                        <a:pos x="750" y="423"/>
                      </a:cxn>
                      <a:cxn ang="0">
                        <a:pos x="728" y="511"/>
                      </a:cxn>
                      <a:cxn ang="0">
                        <a:pos x="684" y="622"/>
                      </a:cxn>
                      <a:cxn ang="0">
                        <a:pos x="662" y="732"/>
                      </a:cxn>
                      <a:cxn ang="0">
                        <a:pos x="684" y="776"/>
                      </a:cxn>
                      <a:cxn ang="0">
                        <a:pos x="684" y="843"/>
                      </a:cxn>
                      <a:cxn ang="0">
                        <a:pos x="640" y="887"/>
                      </a:cxn>
                      <a:cxn ang="0">
                        <a:pos x="596" y="887"/>
                      </a:cxn>
                      <a:cxn ang="0">
                        <a:pos x="507" y="865"/>
                      </a:cxn>
                      <a:cxn ang="0">
                        <a:pos x="243" y="843"/>
                      </a:cxn>
                      <a:cxn ang="0">
                        <a:pos x="132" y="843"/>
                      </a:cxn>
                      <a:cxn ang="0">
                        <a:pos x="88" y="843"/>
                      </a:cxn>
                      <a:cxn ang="0">
                        <a:pos x="44" y="799"/>
                      </a:cxn>
                      <a:cxn ang="0">
                        <a:pos x="44" y="732"/>
                      </a:cxn>
                      <a:cxn ang="0">
                        <a:pos x="0" y="644"/>
                      </a:cxn>
                      <a:cxn ang="0">
                        <a:pos x="22" y="91"/>
                      </a:cxn>
                      <a:cxn ang="0">
                        <a:pos x="88" y="69"/>
                      </a:cxn>
                      <a:cxn ang="0">
                        <a:pos x="88" y="47"/>
                      </a:cxn>
                      <a:cxn ang="0">
                        <a:pos x="132" y="47"/>
                      </a:cxn>
                      <a:cxn ang="0">
                        <a:pos x="301" y="0"/>
                      </a:cxn>
                      <a:cxn ang="0">
                        <a:pos x="380" y="88"/>
                      </a:cxn>
                      <a:cxn ang="0">
                        <a:pos x="430" y="119"/>
                      </a:cxn>
                      <a:cxn ang="0">
                        <a:pos x="496" y="133"/>
                      </a:cxn>
                    </a:cxnLst>
                    <a:rect l="0" t="0" r="r" b="b"/>
                    <a:pathLst>
                      <a:path w="773" h="888">
                        <a:moveTo>
                          <a:pt x="496" y="133"/>
                        </a:moveTo>
                        <a:lnTo>
                          <a:pt x="573" y="91"/>
                        </a:lnTo>
                        <a:lnTo>
                          <a:pt x="750" y="224"/>
                        </a:lnTo>
                        <a:lnTo>
                          <a:pt x="772" y="290"/>
                        </a:lnTo>
                        <a:lnTo>
                          <a:pt x="750" y="423"/>
                        </a:lnTo>
                        <a:lnTo>
                          <a:pt x="728" y="511"/>
                        </a:lnTo>
                        <a:lnTo>
                          <a:pt x="684" y="622"/>
                        </a:lnTo>
                        <a:lnTo>
                          <a:pt x="662" y="732"/>
                        </a:lnTo>
                        <a:lnTo>
                          <a:pt x="684" y="776"/>
                        </a:lnTo>
                        <a:lnTo>
                          <a:pt x="684" y="843"/>
                        </a:lnTo>
                        <a:lnTo>
                          <a:pt x="640" y="887"/>
                        </a:lnTo>
                        <a:lnTo>
                          <a:pt x="596" y="887"/>
                        </a:lnTo>
                        <a:lnTo>
                          <a:pt x="507" y="865"/>
                        </a:lnTo>
                        <a:lnTo>
                          <a:pt x="243" y="843"/>
                        </a:lnTo>
                        <a:lnTo>
                          <a:pt x="132" y="843"/>
                        </a:lnTo>
                        <a:lnTo>
                          <a:pt x="88" y="843"/>
                        </a:lnTo>
                        <a:lnTo>
                          <a:pt x="44" y="799"/>
                        </a:lnTo>
                        <a:lnTo>
                          <a:pt x="44" y="732"/>
                        </a:lnTo>
                        <a:lnTo>
                          <a:pt x="0" y="644"/>
                        </a:lnTo>
                        <a:lnTo>
                          <a:pt x="22" y="91"/>
                        </a:lnTo>
                        <a:lnTo>
                          <a:pt x="88" y="69"/>
                        </a:lnTo>
                        <a:lnTo>
                          <a:pt x="88" y="47"/>
                        </a:lnTo>
                        <a:lnTo>
                          <a:pt x="132" y="47"/>
                        </a:lnTo>
                        <a:lnTo>
                          <a:pt x="301" y="0"/>
                        </a:lnTo>
                        <a:lnTo>
                          <a:pt x="380" y="88"/>
                        </a:lnTo>
                        <a:lnTo>
                          <a:pt x="430" y="119"/>
                        </a:lnTo>
                        <a:lnTo>
                          <a:pt x="496" y="133"/>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157" name="Freeform 311"/>
                  <p:cNvSpPr>
                    <a:spLocks/>
                  </p:cNvSpPr>
                  <p:nvPr/>
                </p:nvSpPr>
                <p:spPr bwMode="auto">
                  <a:xfrm>
                    <a:off x="876" y="452"/>
                    <a:ext cx="38" cy="296"/>
                  </a:xfrm>
                  <a:custGeom>
                    <a:avLst/>
                    <a:gdLst/>
                    <a:ahLst/>
                    <a:cxnLst>
                      <a:cxn ang="0">
                        <a:pos x="0" y="0"/>
                      </a:cxn>
                      <a:cxn ang="0">
                        <a:pos x="0" y="66"/>
                      </a:cxn>
                      <a:cxn ang="0">
                        <a:pos x="22" y="133"/>
                      </a:cxn>
                      <a:cxn ang="0">
                        <a:pos x="45" y="221"/>
                      </a:cxn>
                      <a:cxn ang="0">
                        <a:pos x="22" y="287"/>
                      </a:cxn>
                      <a:cxn ang="0">
                        <a:pos x="22" y="376"/>
                      </a:cxn>
                      <a:cxn ang="0">
                        <a:pos x="45" y="442"/>
                      </a:cxn>
                      <a:cxn ang="0">
                        <a:pos x="45" y="508"/>
                      </a:cxn>
                      <a:cxn ang="0">
                        <a:pos x="45" y="574"/>
                      </a:cxn>
                      <a:cxn ang="0">
                        <a:pos x="89" y="641"/>
                      </a:cxn>
                      <a:cxn ang="0">
                        <a:pos x="89" y="685"/>
                      </a:cxn>
                      <a:cxn ang="0">
                        <a:pos x="45" y="707"/>
                      </a:cxn>
                    </a:cxnLst>
                    <a:rect l="0" t="0" r="r" b="b"/>
                    <a:pathLst>
                      <a:path w="90" h="708">
                        <a:moveTo>
                          <a:pt x="0" y="0"/>
                        </a:moveTo>
                        <a:lnTo>
                          <a:pt x="0" y="66"/>
                        </a:lnTo>
                        <a:lnTo>
                          <a:pt x="22" y="133"/>
                        </a:lnTo>
                        <a:lnTo>
                          <a:pt x="45" y="221"/>
                        </a:lnTo>
                        <a:lnTo>
                          <a:pt x="22" y="287"/>
                        </a:lnTo>
                        <a:lnTo>
                          <a:pt x="22" y="376"/>
                        </a:lnTo>
                        <a:lnTo>
                          <a:pt x="45" y="442"/>
                        </a:lnTo>
                        <a:lnTo>
                          <a:pt x="45" y="508"/>
                        </a:lnTo>
                        <a:lnTo>
                          <a:pt x="45" y="574"/>
                        </a:lnTo>
                        <a:lnTo>
                          <a:pt x="89" y="641"/>
                        </a:lnTo>
                        <a:lnTo>
                          <a:pt x="89"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60" name="Freeform 312"/>
                  <p:cNvSpPr>
                    <a:spLocks/>
                  </p:cNvSpPr>
                  <p:nvPr/>
                </p:nvSpPr>
                <p:spPr bwMode="auto">
                  <a:xfrm>
                    <a:off x="867" y="452"/>
                    <a:ext cx="28" cy="296"/>
                  </a:xfrm>
                  <a:custGeom>
                    <a:avLst/>
                    <a:gdLst/>
                    <a:ahLst/>
                    <a:cxnLst>
                      <a:cxn ang="0">
                        <a:pos x="0" y="0"/>
                      </a:cxn>
                      <a:cxn ang="0">
                        <a:pos x="0" y="66"/>
                      </a:cxn>
                      <a:cxn ang="0">
                        <a:pos x="0" y="133"/>
                      </a:cxn>
                      <a:cxn ang="0">
                        <a:pos x="22" y="221"/>
                      </a:cxn>
                      <a:cxn ang="0">
                        <a:pos x="22" y="287"/>
                      </a:cxn>
                      <a:cxn ang="0">
                        <a:pos x="22" y="376"/>
                      </a:cxn>
                      <a:cxn ang="0">
                        <a:pos x="22" y="442"/>
                      </a:cxn>
                      <a:cxn ang="0">
                        <a:pos x="45" y="508"/>
                      </a:cxn>
                      <a:cxn ang="0">
                        <a:pos x="45" y="574"/>
                      </a:cxn>
                      <a:cxn ang="0">
                        <a:pos x="67" y="641"/>
                      </a:cxn>
                      <a:cxn ang="0">
                        <a:pos x="67" y="685"/>
                      </a:cxn>
                      <a:cxn ang="0">
                        <a:pos x="45" y="707"/>
                      </a:cxn>
                    </a:cxnLst>
                    <a:rect l="0" t="0" r="r" b="b"/>
                    <a:pathLst>
                      <a:path w="68" h="708">
                        <a:moveTo>
                          <a:pt x="0" y="0"/>
                        </a:moveTo>
                        <a:lnTo>
                          <a:pt x="0" y="66"/>
                        </a:lnTo>
                        <a:lnTo>
                          <a:pt x="0" y="133"/>
                        </a:lnTo>
                        <a:lnTo>
                          <a:pt x="22" y="221"/>
                        </a:lnTo>
                        <a:lnTo>
                          <a:pt x="22" y="287"/>
                        </a:lnTo>
                        <a:lnTo>
                          <a:pt x="22" y="376"/>
                        </a:lnTo>
                        <a:lnTo>
                          <a:pt x="22" y="442"/>
                        </a:lnTo>
                        <a:lnTo>
                          <a:pt x="45" y="508"/>
                        </a:lnTo>
                        <a:lnTo>
                          <a:pt x="45" y="574"/>
                        </a:lnTo>
                        <a:lnTo>
                          <a:pt x="67" y="641"/>
                        </a:lnTo>
                        <a:lnTo>
                          <a:pt x="67"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63" name="Freeform 313"/>
                  <p:cNvSpPr>
                    <a:spLocks/>
                  </p:cNvSpPr>
                  <p:nvPr/>
                </p:nvSpPr>
                <p:spPr bwMode="auto">
                  <a:xfrm>
                    <a:off x="794" y="369"/>
                    <a:ext cx="120" cy="83"/>
                  </a:xfrm>
                  <a:custGeom>
                    <a:avLst/>
                    <a:gdLst/>
                    <a:ahLst/>
                    <a:cxnLst>
                      <a:cxn ang="0">
                        <a:pos x="22" y="0"/>
                      </a:cxn>
                      <a:cxn ang="0">
                        <a:pos x="22" y="0"/>
                      </a:cxn>
                      <a:cxn ang="0">
                        <a:pos x="22" y="22"/>
                      </a:cxn>
                      <a:cxn ang="0">
                        <a:pos x="88" y="110"/>
                      </a:cxn>
                      <a:cxn ang="0">
                        <a:pos x="177" y="154"/>
                      </a:cxn>
                      <a:cxn ang="0">
                        <a:pos x="221" y="154"/>
                      </a:cxn>
                      <a:cxn ang="0">
                        <a:pos x="243" y="132"/>
                      </a:cxn>
                      <a:cxn ang="0">
                        <a:pos x="265" y="110"/>
                      </a:cxn>
                      <a:cxn ang="0">
                        <a:pos x="287" y="132"/>
                      </a:cxn>
                      <a:cxn ang="0">
                        <a:pos x="243" y="176"/>
                      </a:cxn>
                      <a:cxn ang="0">
                        <a:pos x="199" y="198"/>
                      </a:cxn>
                      <a:cxn ang="0">
                        <a:pos x="132" y="176"/>
                      </a:cxn>
                      <a:cxn ang="0">
                        <a:pos x="88" y="132"/>
                      </a:cxn>
                      <a:cxn ang="0">
                        <a:pos x="22" y="66"/>
                      </a:cxn>
                      <a:cxn ang="0">
                        <a:pos x="0" y="44"/>
                      </a:cxn>
                      <a:cxn ang="0">
                        <a:pos x="0" y="0"/>
                      </a:cxn>
                      <a:cxn ang="0">
                        <a:pos x="22" y="0"/>
                      </a:cxn>
                    </a:cxnLst>
                    <a:rect l="0" t="0" r="r" b="b"/>
                    <a:pathLst>
                      <a:path w="288" h="199">
                        <a:moveTo>
                          <a:pt x="22" y="0"/>
                        </a:moveTo>
                        <a:lnTo>
                          <a:pt x="22" y="0"/>
                        </a:lnTo>
                        <a:lnTo>
                          <a:pt x="22" y="22"/>
                        </a:lnTo>
                        <a:lnTo>
                          <a:pt x="88" y="110"/>
                        </a:lnTo>
                        <a:lnTo>
                          <a:pt x="177" y="154"/>
                        </a:lnTo>
                        <a:lnTo>
                          <a:pt x="221" y="154"/>
                        </a:lnTo>
                        <a:lnTo>
                          <a:pt x="243" y="132"/>
                        </a:lnTo>
                        <a:lnTo>
                          <a:pt x="265" y="110"/>
                        </a:lnTo>
                        <a:lnTo>
                          <a:pt x="287" y="132"/>
                        </a:lnTo>
                        <a:lnTo>
                          <a:pt x="243" y="176"/>
                        </a:lnTo>
                        <a:lnTo>
                          <a:pt x="199" y="198"/>
                        </a:lnTo>
                        <a:lnTo>
                          <a:pt x="132" y="176"/>
                        </a:lnTo>
                        <a:lnTo>
                          <a:pt x="88" y="132"/>
                        </a:lnTo>
                        <a:lnTo>
                          <a:pt x="22" y="66"/>
                        </a:lnTo>
                        <a:lnTo>
                          <a:pt x="0" y="44"/>
                        </a:lnTo>
                        <a:lnTo>
                          <a:pt x="0" y="0"/>
                        </a:lnTo>
                        <a:lnTo>
                          <a:pt x="22" y="0"/>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sp>
              <p:nvSpPr>
                <p:cNvPr id="1127" name="Freeform 314"/>
                <p:cNvSpPr>
                  <a:spLocks/>
                </p:cNvSpPr>
                <p:nvPr/>
              </p:nvSpPr>
              <p:spPr bwMode="auto">
                <a:xfrm>
                  <a:off x="684" y="470"/>
                  <a:ext cx="79" cy="250"/>
                </a:xfrm>
                <a:custGeom>
                  <a:avLst/>
                  <a:gdLst/>
                  <a:ahLst/>
                  <a:cxnLst>
                    <a:cxn ang="0">
                      <a:pos x="188" y="85"/>
                    </a:cxn>
                    <a:cxn ang="0">
                      <a:pos x="168" y="213"/>
                    </a:cxn>
                    <a:cxn ang="0">
                      <a:pos x="148" y="277"/>
                    </a:cxn>
                    <a:cxn ang="0">
                      <a:pos x="168" y="319"/>
                    </a:cxn>
                    <a:cxn ang="0">
                      <a:pos x="148" y="383"/>
                    </a:cxn>
                    <a:cxn ang="0">
                      <a:pos x="109" y="383"/>
                    </a:cxn>
                    <a:cxn ang="0">
                      <a:pos x="109" y="426"/>
                    </a:cxn>
                    <a:cxn ang="0">
                      <a:pos x="148" y="447"/>
                    </a:cxn>
                    <a:cxn ang="0">
                      <a:pos x="148" y="532"/>
                    </a:cxn>
                    <a:cxn ang="0">
                      <a:pos x="168" y="596"/>
                    </a:cxn>
                    <a:cxn ang="0">
                      <a:pos x="109" y="575"/>
                    </a:cxn>
                    <a:cxn ang="0">
                      <a:pos x="69" y="596"/>
                    </a:cxn>
                    <a:cxn ang="0">
                      <a:pos x="49" y="553"/>
                    </a:cxn>
                    <a:cxn ang="0">
                      <a:pos x="30" y="490"/>
                    </a:cxn>
                    <a:cxn ang="0">
                      <a:pos x="0" y="439"/>
                    </a:cxn>
                    <a:cxn ang="0">
                      <a:pos x="0" y="349"/>
                    </a:cxn>
                    <a:cxn ang="0">
                      <a:pos x="64" y="266"/>
                    </a:cxn>
                    <a:cxn ang="0">
                      <a:pos x="84" y="176"/>
                    </a:cxn>
                    <a:cxn ang="0">
                      <a:pos x="148" y="0"/>
                    </a:cxn>
                    <a:cxn ang="0">
                      <a:pos x="188" y="85"/>
                    </a:cxn>
                  </a:cxnLst>
                  <a:rect l="0" t="0" r="r" b="b"/>
                  <a:pathLst>
                    <a:path w="189" h="597">
                      <a:moveTo>
                        <a:pt x="188" y="85"/>
                      </a:moveTo>
                      <a:lnTo>
                        <a:pt x="168" y="213"/>
                      </a:lnTo>
                      <a:lnTo>
                        <a:pt x="148" y="277"/>
                      </a:lnTo>
                      <a:lnTo>
                        <a:pt x="168" y="319"/>
                      </a:lnTo>
                      <a:lnTo>
                        <a:pt x="148" y="383"/>
                      </a:lnTo>
                      <a:lnTo>
                        <a:pt x="109" y="383"/>
                      </a:lnTo>
                      <a:lnTo>
                        <a:pt x="109" y="426"/>
                      </a:lnTo>
                      <a:lnTo>
                        <a:pt x="148" y="447"/>
                      </a:lnTo>
                      <a:lnTo>
                        <a:pt x="148" y="532"/>
                      </a:lnTo>
                      <a:lnTo>
                        <a:pt x="168" y="596"/>
                      </a:lnTo>
                      <a:lnTo>
                        <a:pt x="109" y="575"/>
                      </a:lnTo>
                      <a:lnTo>
                        <a:pt x="69" y="596"/>
                      </a:lnTo>
                      <a:lnTo>
                        <a:pt x="49" y="553"/>
                      </a:lnTo>
                      <a:lnTo>
                        <a:pt x="30" y="490"/>
                      </a:lnTo>
                      <a:lnTo>
                        <a:pt x="0" y="439"/>
                      </a:lnTo>
                      <a:lnTo>
                        <a:pt x="0" y="349"/>
                      </a:lnTo>
                      <a:lnTo>
                        <a:pt x="64" y="266"/>
                      </a:lnTo>
                      <a:lnTo>
                        <a:pt x="84" y="176"/>
                      </a:lnTo>
                      <a:lnTo>
                        <a:pt x="148" y="0"/>
                      </a:lnTo>
                      <a:lnTo>
                        <a:pt x="188" y="85"/>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128" name="Freeform 315"/>
                <p:cNvSpPr>
                  <a:spLocks/>
                </p:cNvSpPr>
                <p:nvPr/>
              </p:nvSpPr>
              <p:spPr bwMode="auto">
                <a:xfrm>
                  <a:off x="775" y="729"/>
                  <a:ext cx="148" cy="10"/>
                </a:xfrm>
                <a:custGeom>
                  <a:avLst/>
                  <a:gdLst/>
                  <a:ahLst/>
                  <a:cxnLst>
                    <a:cxn ang="0">
                      <a:pos x="332" y="22"/>
                    </a:cxn>
                    <a:cxn ang="0">
                      <a:pos x="353" y="11"/>
                    </a:cxn>
                    <a:cxn ang="0">
                      <a:pos x="270" y="0"/>
                    </a:cxn>
                    <a:cxn ang="0">
                      <a:pos x="125" y="0"/>
                    </a:cxn>
                    <a:cxn ang="0">
                      <a:pos x="0" y="11"/>
                    </a:cxn>
                    <a:cxn ang="0">
                      <a:pos x="228" y="11"/>
                    </a:cxn>
                    <a:cxn ang="0">
                      <a:pos x="332" y="22"/>
                    </a:cxn>
                  </a:cxnLst>
                  <a:rect l="0" t="0" r="r" b="b"/>
                  <a:pathLst>
                    <a:path w="354" h="23">
                      <a:moveTo>
                        <a:pt x="332" y="22"/>
                      </a:moveTo>
                      <a:lnTo>
                        <a:pt x="353" y="11"/>
                      </a:lnTo>
                      <a:lnTo>
                        <a:pt x="270" y="0"/>
                      </a:lnTo>
                      <a:lnTo>
                        <a:pt x="125" y="0"/>
                      </a:lnTo>
                      <a:lnTo>
                        <a:pt x="0" y="11"/>
                      </a:lnTo>
                      <a:lnTo>
                        <a:pt x="228" y="11"/>
                      </a:lnTo>
                      <a:lnTo>
                        <a:pt x="332" y="22"/>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129" name="Freeform 316"/>
                <p:cNvSpPr>
                  <a:spLocks/>
                </p:cNvSpPr>
                <p:nvPr/>
              </p:nvSpPr>
              <p:spPr bwMode="auto">
                <a:xfrm>
                  <a:off x="692" y="683"/>
                  <a:ext cx="47" cy="47"/>
                </a:xfrm>
                <a:custGeom>
                  <a:avLst/>
                  <a:gdLst/>
                  <a:ahLst/>
                  <a:cxnLst>
                    <a:cxn ang="0">
                      <a:pos x="37" y="110"/>
                    </a:cxn>
                    <a:cxn ang="0">
                      <a:pos x="18" y="73"/>
                    </a:cxn>
                    <a:cxn ang="0">
                      <a:pos x="18" y="18"/>
                    </a:cxn>
                    <a:cxn ang="0">
                      <a:pos x="0" y="0"/>
                    </a:cxn>
                    <a:cxn ang="0">
                      <a:pos x="55" y="37"/>
                    </a:cxn>
                    <a:cxn ang="0">
                      <a:pos x="55" y="55"/>
                    </a:cxn>
                    <a:cxn ang="0">
                      <a:pos x="92" y="73"/>
                    </a:cxn>
                    <a:cxn ang="0">
                      <a:pos x="110" y="92"/>
                    </a:cxn>
                    <a:cxn ang="0">
                      <a:pos x="55" y="92"/>
                    </a:cxn>
                    <a:cxn ang="0">
                      <a:pos x="37" y="110"/>
                    </a:cxn>
                  </a:cxnLst>
                  <a:rect l="0" t="0" r="r" b="b"/>
                  <a:pathLst>
                    <a:path w="111" h="111">
                      <a:moveTo>
                        <a:pt x="37" y="110"/>
                      </a:moveTo>
                      <a:lnTo>
                        <a:pt x="18" y="73"/>
                      </a:lnTo>
                      <a:lnTo>
                        <a:pt x="18" y="18"/>
                      </a:lnTo>
                      <a:lnTo>
                        <a:pt x="0" y="0"/>
                      </a:lnTo>
                      <a:lnTo>
                        <a:pt x="55" y="37"/>
                      </a:lnTo>
                      <a:lnTo>
                        <a:pt x="55" y="55"/>
                      </a:lnTo>
                      <a:lnTo>
                        <a:pt x="92" y="73"/>
                      </a:lnTo>
                      <a:lnTo>
                        <a:pt x="110" y="92"/>
                      </a:lnTo>
                      <a:lnTo>
                        <a:pt x="55" y="92"/>
                      </a:lnTo>
                      <a:lnTo>
                        <a:pt x="37" y="110"/>
                      </a:lnTo>
                    </a:path>
                  </a:pathLst>
                </a:custGeom>
                <a:solidFill>
                  <a:srgbClr val="919191"/>
                </a:solidFill>
                <a:ln w="3175" cap="rnd" cmpd="sng">
                  <a:noFill/>
                  <a:prstDash val="solid"/>
                  <a:round/>
                  <a:headEnd type="none" w="med" len="med"/>
                  <a:tailEnd type="none" w="med" len="med"/>
                </a:ln>
                <a:effectLst/>
              </p:spPr>
              <p:txBody>
                <a:bodyPr/>
                <a:lstStyle/>
                <a:p>
                  <a:endParaRPr lang="ru-RU"/>
                </a:p>
              </p:txBody>
            </p:sp>
          </p:grpSp>
        </p:grpSp>
        <p:grpSp>
          <p:nvGrpSpPr>
            <p:cNvPr id="750" name="Group 317"/>
            <p:cNvGrpSpPr>
              <a:grpSpLocks/>
            </p:cNvGrpSpPr>
            <p:nvPr/>
          </p:nvGrpSpPr>
          <p:grpSpPr bwMode="auto">
            <a:xfrm>
              <a:off x="574" y="2659"/>
              <a:ext cx="863" cy="569"/>
              <a:chOff x="3280" y="2647"/>
              <a:chExt cx="863" cy="569"/>
            </a:xfrm>
          </p:grpSpPr>
          <p:grpSp>
            <p:nvGrpSpPr>
              <p:cNvPr id="762" name="Group 318"/>
              <p:cNvGrpSpPr>
                <a:grpSpLocks/>
              </p:cNvGrpSpPr>
              <p:nvPr/>
            </p:nvGrpSpPr>
            <p:grpSpPr bwMode="auto">
              <a:xfrm>
                <a:off x="3280" y="2865"/>
                <a:ext cx="863" cy="351"/>
                <a:chOff x="3253" y="2867"/>
                <a:chExt cx="936" cy="351"/>
              </a:xfrm>
            </p:grpSpPr>
            <p:sp>
              <p:nvSpPr>
                <p:cNvPr id="827" name="Freeform 319"/>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828" name="Freeform 320"/>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829" name="Freeform 321"/>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63" name="Group 322"/>
              <p:cNvGrpSpPr>
                <a:grpSpLocks/>
              </p:cNvGrpSpPr>
              <p:nvPr/>
            </p:nvGrpSpPr>
            <p:grpSpPr bwMode="auto">
              <a:xfrm>
                <a:off x="3338" y="2915"/>
                <a:ext cx="494" cy="217"/>
                <a:chOff x="1049" y="1977"/>
                <a:chExt cx="1136" cy="495"/>
              </a:xfrm>
            </p:grpSpPr>
            <p:grpSp>
              <p:nvGrpSpPr>
                <p:cNvPr id="792" name="Group 323"/>
                <p:cNvGrpSpPr>
                  <a:grpSpLocks/>
                </p:cNvGrpSpPr>
                <p:nvPr/>
              </p:nvGrpSpPr>
              <p:grpSpPr bwMode="auto">
                <a:xfrm>
                  <a:off x="1477" y="1977"/>
                  <a:ext cx="708" cy="274"/>
                  <a:chOff x="1477" y="1977"/>
                  <a:chExt cx="708" cy="274"/>
                </a:xfrm>
              </p:grpSpPr>
              <p:grpSp>
                <p:nvGrpSpPr>
                  <p:cNvPr id="803" name="Group 324"/>
                  <p:cNvGrpSpPr>
                    <a:grpSpLocks/>
                  </p:cNvGrpSpPr>
                  <p:nvPr/>
                </p:nvGrpSpPr>
                <p:grpSpPr bwMode="auto">
                  <a:xfrm>
                    <a:off x="1477" y="1977"/>
                    <a:ext cx="708" cy="274"/>
                    <a:chOff x="1477" y="1977"/>
                    <a:chExt cx="708" cy="274"/>
                  </a:xfrm>
                </p:grpSpPr>
                <p:sp>
                  <p:nvSpPr>
                    <p:cNvPr id="824" name="Freeform 325"/>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825" name="Freeform 326"/>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826" name="Freeform 327"/>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804" name="Group 328"/>
                  <p:cNvGrpSpPr>
                    <a:grpSpLocks/>
                  </p:cNvGrpSpPr>
                  <p:nvPr/>
                </p:nvGrpSpPr>
                <p:grpSpPr bwMode="auto">
                  <a:xfrm>
                    <a:off x="1557" y="2046"/>
                    <a:ext cx="307" cy="109"/>
                    <a:chOff x="1557" y="2046"/>
                    <a:chExt cx="307" cy="109"/>
                  </a:xfrm>
                </p:grpSpPr>
                <p:sp>
                  <p:nvSpPr>
                    <p:cNvPr id="815" name="Freeform 329"/>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816" name="Group 330"/>
                    <p:cNvGrpSpPr>
                      <a:grpSpLocks/>
                    </p:cNvGrpSpPr>
                    <p:nvPr/>
                  </p:nvGrpSpPr>
                  <p:grpSpPr bwMode="auto">
                    <a:xfrm>
                      <a:off x="1614" y="2056"/>
                      <a:ext cx="220" cy="88"/>
                      <a:chOff x="1614" y="2056"/>
                      <a:chExt cx="220" cy="88"/>
                    </a:xfrm>
                  </p:grpSpPr>
                  <p:sp>
                    <p:nvSpPr>
                      <p:cNvPr id="817" name="Line 331"/>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818" name="Line 332"/>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819" name="Line 333"/>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820" name="Line 334"/>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821" name="Line 335"/>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822" name="Line 336"/>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823" name="Line 337"/>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805" name="Group 338"/>
                  <p:cNvGrpSpPr>
                    <a:grpSpLocks/>
                  </p:cNvGrpSpPr>
                  <p:nvPr/>
                </p:nvGrpSpPr>
                <p:grpSpPr bwMode="auto">
                  <a:xfrm>
                    <a:off x="1830" y="1991"/>
                    <a:ext cx="313" cy="105"/>
                    <a:chOff x="1830" y="1991"/>
                    <a:chExt cx="313" cy="105"/>
                  </a:xfrm>
                </p:grpSpPr>
                <p:sp>
                  <p:nvSpPr>
                    <p:cNvPr id="806" name="Freeform 339"/>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807" name="Line 340"/>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808" name="Line 341"/>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809" name="Line 342"/>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810" name="Line 343"/>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811" name="Line 344"/>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812" name="Line 345"/>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813" name="Line 346"/>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814" name="Line 347"/>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793" name="Group 348"/>
                <p:cNvGrpSpPr>
                  <a:grpSpLocks/>
                </p:cNvGrpSpPr>
                <p:nvPr/>
              </p:nvGrpSpPr>
              <p:grpSpPr bwMode="auto">
                <a:xfrm>
                  <a:off x="1049" y="2118"/>
                  <a:ext cx="973" cy="354"/>
                  <a:chOff x="1049" y="2118"/>
                  <a:chExt cx="973" cy="354"/>
                </a:xfrm>
              </p:grpSpPr>
              <p:sp>
                <p:nvSpPr>
                  <p:cNvPr id="794" name="Freeform 349"/>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95" name="Freeform 350"/>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796" name="Group 351"/>
                  <p:cNvGrpSpPr>
                    <a:grpSpLocks/>
                  </p:cNvGrpSpPr>
                  <p:nvPr/>
                </p:nvGrpSpPr>
                <p:grpSpPr bwMode="auto">
                  <a:xfrm>
                    <a:off x="1190" y="2118"/>
                    <a:ext cx="266" cy="177"/>
                    <a:chOff x="1190" y="2118"/>
                    <a:chExt cx="266" cy="177"/>
                  </a:xfrm>
                </p:grpSpPr>
                <p:sp>
                  <p:nvSpPr>
                    <p:cNvPr id="798" name="Freeform 352"/>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99" name="Freeform 353"/>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800" name="Freeform 354"/>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801" name="Freeform 355"/>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802" name="Freeform 356"/>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797" name="Freeform 357"/>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764" name="Group 358"/>
              <p:cNvGrpSpPr>
                <a:grpSpLocks/>
              </p:cNvGrpSpPr>
              <p:nvPr/>
            </p:nvGrpSpPr>
            <p:grpSpPr bwMode="auto">
              <a:xfrm>
                <a:off x="3726" y="2647"/>
                <a:ext cx="385" cy="445"/>
                <a:chOff x="1763" y="872"/>
                <a:chExt cx="884" cy="1025"/>
              </a:xfrm>
            </p:grpSpPr>
            <p:grpSp>
              <p:nvGrpSpPr>
                <p:cNvPr id="765" name="Group 359"/>
                <p:cNvGrpSpPr>
                  <a:grpSpLocks/>
                </p:cNvGrpSpPr>
                <p:nvPr/>
              </p:nvGrpSpPr>
              <p:grpSpPr bwMode="auto">
                <a:xfrm>
                  <a:off x="1887" y="1609"/>
                  <a:ext cx="716" cy="288"/>
                  <a:chOff x="2067" y="2118"/>
                  <a:chExt cx="716" cy="288"/>
                </a:xfrm>
              </p:grpSpPr>
              <p:sp>
                <p:nvSpPr>
                  <p:cNvPr id="789" name="Freeform 360"/>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90" name="Freeform 361"/>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91" name="Freeform 362"/>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766" name="Freeform 363"/>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767" name="Group 364"/>
                <p:cNvGrpSpPr>
                  <a:grpSpLocks/>
                </p:cNvGrpSpPr>
                <p:nvPr/>
              </p:nvGrpSpPr>
              <p:grpSpPr bwMode="auto">
                <a:xfrm>
                  <a:off x="1763" y="872"/>
                  <a:ext cx="795" cy="851"/>
                  <a:chOff x="1943" y="1381"/>
                  <a:chExt cx="795" cy="851"/>
                </a:xfrm>
              </p:grpSpPr>
              <p:sp>
                <p:nvSpPr>
                  <p:cNvPr id="786" name="Freeform 365"/>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87" name="Freeform 366"/>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88" name="Freeform 367"/>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68" name="Group 368"/>
                <p:cNvGrpSpPr>
                  <a:grpSpLocks/>
                </p:cNvGrpSpPr>
                <p:nvPr/>
              </p:nvGrpSpPr>
              <p:grpSpPr bwMode="auto">
                <a:xfrm>
                  <a:off x="1983" y="1056"/>
                  <a:ext cx="664" cy="222"/>
                  <a:chOff x="2163" y="1565"/>
                  <a:chExt cx="664" cy="222"/>
                </a:xfrm>
              </p:grpSpPr>
              <p:sp>
                <p:nvSpPr>
                  <p:cNvPr id="781" name="Freeform 369"/>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782" name="Freeform 370"/>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83" name="Freeform 371"/>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84" name="Freeform 372"/>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85" name="Freeform 373"/>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69" name="Group 374"/>
                <p:cNvGrpSpPr>
                  <a:grpSpLocks/>
                </p:cNvGrpSpPr>
                <p:nvPr/>
              </p:nvGrpSpPr>
              <p:grpSpPr bwMode="auto">
                <a:xfrm>
                  <a:off x="1983" y="1145"/>
                  <a:ext cx="178" cy="597"/>
                  <a:chOff x="2163" y="1654"/>
                  <a:chExt cx="178" cy="597"/>
                </a:xfrm>
              </p:grpSpPr>
              <p:sp>
                <p:nvSpPr>
                  <p:cNvPr id="776" name="Freeform 375"/>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77" name="Freeform 376"/>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78" name="Freeform 377"/>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79" name="Freeform 378"/>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780" name="Freeform 379"/>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770" name="Freeform 380"/>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71" name="Freeform 381"/>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72" name="Freeform 382"/>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773" name="Freeform 383"/>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774" name="Line 384"/>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775" name="Line 385"/>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751" name="Group 386"/>
            <p:cNvGrpSpPr>
              <a:grpSpLocks/>
            </p:cNvGrpSpPr>
            <p:nvPr/>
          </p:nvGrpSpPr>
          <p:grpSpPr bwMode="auto">
            <a:xfrm>
              <a:off x="571" y="2575"/>
              <a:ext cx="277" cy="457"/>
              <a:chOff x="540" y="404"/>
              <a:chExt cx="277" cy="457"/>
            </a:xfrm>
          </p:grpSpPr>
          <p:sp>
            <p:nvSpPr>
              <p:cNvPr id="752" name="Freeform 387"/>
              <p:cNvSpPr>
                <a:spLocks/>
              </p:cNvSpPr>
              <p:nvPr/>
            </p:nvSpPr>
            <p:spPr bwMode="auto">
              <a:xfrm>
                <a:off x="791" y="773"/>
                <a:ext cx="19" cy="19"/>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753" name="Freeform 388"/>
              <p:cNvSpPr>
                <a:spLocks/>
              </p:cNvSpPr>
              <p:nvPr/>
            </p:nvSpPr>
            <p:spPr bwMode="auto">
              <a:xfrm>
                <a:off x="597" y="690"/>
                <a:ext cx="220" cy="171"/>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754" name="Freeform 389"/>
              <p:cNvSpPr>
                <a:spLocks/>
              </p:cNvSpPr>
              <p:nvPr/>
            </p:nvSpPr>
            <p:spPr bwMode="auto">
              <a:xfrm>
                <a:off x="745" y="792"/>
                <a:ext cx="9" cy="18"/>
              </a:xfrm>
              <a:custGeom>
                <a:avLst/>
                <a:gdLst/>
                <a:ahLst/>
                <a:cxnLst>
                  <a:cxn ang="0">
                    <a:pos x="22" y="44"/>
                  </a:cxn>
                  <a:cxn ang="0">
                    <a:pos x="0" y="0"/>
                  </a:cxn>
                </a:cxnLst>
                <a:rect l="0" t="0" r="r" b="b"/>
                <a:pathLst>
                  <a:path w="23" h="45">
                    <a:moveTo>
                      <a:pt x="22" y="44"/>
                    </a:move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755" name="Line 390"/>
              <p:cNvSpPr>
                <a:spLocks noChangeShapeType="1"/>
              </p:cNvSpPr>
              <p:nvPr/>
            </p:nvSpPr>
            <p:spPr bwMode="auto">
              <a:xfrm flipH="1" flipV="1">
                <a:off x="762" y="787"/>
                <a:ext cx="12" cy="23"/>
              </a:xfrm>
              <a:prstGeom prst="line">
                <a:avLst/>
              </a:prstGeom>
              <a:noFill/>
              <a:ln w="3175">
                <a:solidFill>
                  <a:srgbClr val="000000"/>
                </a:solidFill>
                <a:round/>
                <a:headEnd/>
                <a:tailEnd/>
              </a:ln>
              <a:effectLst/>
            </p:spPr>
            <p:txBody>
              <a:bodyPr wrap="none" anchor="ctr"/>
              <a:lstStyle/>
              <a:p>
                <a:endParaRPr lang="ru-RU"/>
              </a:p>
            </p:txBody>
          </p:sp>
          <p:sp>
            <p:nvSpPr>
              <p:cNvPr id="756" name="Line 391"/>
              <p:cNvSpPr>
                <a:spLocks noChangeShapeType="1"/>
              </p:cNvSpPr>
              <p:nvPr/>
            </p:nvSpPr>
            <p:spPr bwMode="auto">
              <a:xfrm flipH="1" flipV="1">
                <a:off x="779" y="790"/>
                <a:ext cx="13" cy="23"/>
              </a:xfrm>
              <a:prstGeom prst="line">
                <a:avLst/>
              </a:prstGeom>
              <a:noFill/>
              <a:ln w="3175">
                <a:solidFill>
                  <a:srgbClr val="000000"/>
                </a:solidFill>
                <a:round/>
                <a:headEnd/>
                <a:tailEnd/>
              </a:ln>
              <a:effectLst/>
            </p:spPr>
            <p:txBody>
              <a:bodyPr wrap="none" anchor="ctr"/>
              <a:lstStyle/>
              <a:p>
                <a:endParaRPr lang="ru-RU"/>
              </a:p>
            </p:txBody>
          </p:sp>
          <p:sp>
            <p:nvSpPr>
              <p:cNvPr id="757" name="Freeform 392"/>
              <p:cNvSpPr>
                <a:spLocks/>
              </p:cNvSpPr>
              <p:nvPr/>
            </p:nvSpPr>
            <p:spPr bwMode="auto">
              <a:xfrm>
                <a:off x="540" y="404"/>
                <a:ext cx="196" cy="360"/>
              </a:xfrm>
              <a:custGeom>
                <a:avLst/>
                <a:gdLst/>
                <a:ahLst/>
                <a:cxnLst>
                  <a:cxn ang="0">
                    <a:pos x="468" y="0"/>
                  </a:cxn>
                  <a:cxn ang="0">
                    <a:pos x="408" y="0"/>
                  </a:cxn>
                  <a:cxn ang="0">
                    <a:pos x="392" y="24"/>
                  </a:cxn>
                  <a:cxn ang="0">
                    <a:pos x="356" y="20"/>
                  </a:cxn>
                  <a:cxn ang="0">
                    <a:pos x="332" y="68"/>
                  </a:cxn>
                  <a:cxn ang="0">
                    <a:pos x="232" y="112"/>
                  </a:cxn>
                  <a:cxn ang="0">
                    <a:pos x="196" y="164"/>
                  </a:cxn>
                  <a:cxn ang="0">
                    <a:pos x="188" y="240"/>
                  </a:cxn>
                  <a:cxn ang="0">
                    <a:pos x="96" y="396"/>
                  </a:cxn>
                  <a:cxn ang="0">
                    <a:pos x="16" y="520"/>
                  </a:cxn>
                  <a:cxn ang="0">
                    <a:pos x="4" y="532"/>
                  </a:cxn>
                  <a:cxn ang="0">
                    <a:pos x="0" y="664"/>
                  </a:cxn>
                  <a:cxn ang="0">
                    <a:pos x="68" y="708"/>
                  </a:cxn>
                  <a:cxn ang="0">
                    <a:pos x="112" y="756"/>
                  </a:cxn>
                  <a:cxn ang="0">
                    <a:pos x="124" y="792"/>
                  </a:cxn>
                  <a:cxn ang="0">
                    <a:pos x="300" y="860"/>
                  </a:cxn>
                  <a:cxn ang="0">
                    <a:pos x="336" y="860"/>
                  </a:cxn>
                  <a:cxn ang="0">
                    <a:pos x="396" y="736"/>
                  </a:cxn>
                  <a:cxn ang="0">
                    <a:pos x="380" y="708"/>
                  </a:cxn>
                  <a:cxn ang="0">
                    <a:pos x="304" y="664"/>
                  </a:cxn>
                  <a:cxn ang="0">
                    <a:pos x="312" y="616"/>
                  </a:cxn>
                  <a:cxn ang="0">
                    <a:pos x="232" y="572"/>
                  </a:cxn>
                  <a:cxn ang="0">
                    <a:pos x="284" y="556"/>
                  </a:cxn>
                  <a:cxn ang="0">
                    <a:pos x="392" y="428"/>
                  </a:cxn>
                  <a:cxn ang="0">
                    <a:pos x="424" y="312"/>
                  </a:cxn>
                  <a:cxn ang="0">
                    <a:pos x="448" y="288"/>
                  </a:cxn>
                </a:cxnLst>
                <a:rect l="0" t="0" r="r" b="b"/>
                <a:pathLst>
                  <a:path w="469" h="861">
                    <a:moveTo>
                      <a:pt x="468" y="0"/>
                    </a:moveTo>
                    <a:lnTo>
                      <a:pt x="408" y="0"/>
                    </a:lnTo>
                    <a:lnTo>
                      <a:pt x="392" y="24"/>
                    </a:lnTo>
                    <a:lnTo>
                      <a:pt x="356" y="20"/>
                    </a:lnTo>
                    <a:lnTo>
                      <a:pt x="332" y="68"/>
                    </a:lnTo>
                    <a:lnTo>
                      <a:pt x="232" y="112"/>
                    </a:lnTo>
                    <a:lnTo>
                      <a:pt x="196" y="164"/>
                    </a:lnTo>
                    <a:lnTo>
                      <a:pt x="188" y="240"/>
                    </a:lnTo>
                    <a:lnTo>
                      <a:pt x="96" y="396"/>
                    </a:lnTo>
                    <a:lnTo>
                      <a:pt x="16" y="520"/>
                    </a:lnTo>
                    <a:lnTo>
                      <a:pt x="4" y="532"/>
                    </a:lnTo>
                    <a:lnTo>
                      <a:pt x="0" y="664"/>
                    </a:lnTo>
                    <a:lnTo>
                      <a:pt x="68" y="708"/>
                    </a:lnTo>
                    <a:lnTo>
                      <a:pt x="112" y="756"/>
                    </a:lnTo>
                    <a:lnTo>
                      <a:pt x="124" y="792"/>
                    </a:lnTo>
                    <a:lnTo>
                      <a:pt x="300" y="860"/>
                    </a:lnTo>
                    <a:lnTo>
                      <a:pt x="336" y="860"/>
                    </a:lnTo>
                    <a:lnTo>
                      <a:pt x="396" y="736"/>
                    </a:lnTo>
                    <a:lnTo>
                      <a:pt x="380" y="708"/>
                    </a:lnTo>
                    <a:lnTo>
                      <a:pt x="304" y="664"/>
                    </a:lnTo>
                    <a:lnTo>
                      <a:pt x="312" y="616"/>
                    </a:lnTo>
                    <a:lnTo>
                      <a:pt x="232" y="572"/>
                    </a:lnTo>
                    <a:lnTo>
                      <a:pt x="284" y="556"/>
                    </a:lnTo>
                    <a:lnTo>
                      <a:pt x="392" y="428"/>
                    </a:lnTo>
                    <a:lnTo>
                      <a:pt x="424" y="312"/>
                    </a:lnTo>
                    <a:lnTo>
                      <a:pt x="448" y="288"/>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758" name="Freeform 393"/>
              <p:cNvSpPr>
                <a:spLocks/>
              </p:cNvSpPr>
              <p:nvPr/>
            </p:nvSpPr>
            <p:spPr bwMode="auto">
              <a:xfrm>
                <a:off x="570" y="478"/>
                <a:ext cx="64" cy="139"/>
              </a:xfrm>
              <a:custGeom>
                <a:avLst/>
                <a:gdLst/>
                <a:ahLst/>
                <a:cxnLst>
                  <a:cxn ang="0">
                    <a:pos x="154" y="0"/>
                  </a:cxn>
                  <a:cxn ang="0">
                    <a:pos x="154" y="41"/>
                  </a:cxn>
                  <a:cxn ang="0">
                    <a:pos x="135" y="186"/>
                  </a:cxn>
                  <a:cxn ang="0">
                    <a:pos x="0" y="331"/>
                  </a:cxn>
                  <a:cxn ang="0">
                    <a:pos x="0" y="290"/>
                  </a:cxn>
                  <a:cxn ang="0">
                    <a:pos x="53" y="204"/>
                  </a:cxn>
                  <a:cxn ang="0">
                    <a:pos x="101" y="132"/>
                  </a:cxn>
                  <a:cxn ang="0">
                    <a:pos x="137" y="67"/>
                  </a:cxn>
                  <a:cxn ang="0">
                    <a:pos x="154" y="0"/>
                  </a:cxn>
                </a:cxnLst>
                <a:rect l="0" t="0" r="r" b="b"/>
                <a:pathLst>
                  <a:path w="155" h="332">
                    <a:moveTo>
                      <a:pt x="154" y="0"/>
                    </a:moveTo>
                    <a:lnTo>
                      <a:pt x="154" y="41"/>
                    </a:lnTo>
                    <a:lnTo>
                      <a:pt x="135" y="186"/>
                    </a:lnTo>
                    <a:lnTo>
                      <a:pt x="0" y="331"/>
                    </a:lnTo>
                    <a:lnTo>
                      <a:pt x="0" y="290"/>
                    </a:lnTo>
                    <a:lnTo>
                      <a:pt x="53" y="204"/>
                    </a:lnTo>
                    <a:lnTo>
                      <a:pt x="101" y="132"/>
                    </a:lnTo>
                    <a:lnTo>
                      <a:pt x="137" y="67"/>
                    </a:lnTo>
                    <a:lnTo>
                      <a:pt x="15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759" name="Freeform 394"/>
              <p:cNvSpPr>
                <a:spLocks/>
              </p:cNvSpPr>
              <p:nvPr/>
            </p:nvSpPr>
            <p:spPr bwMode="auto">
              <a:xfrm>
                <a:off x="579" y="681"/>
                <a:ext cx="55" cy="46"/>
              </a:xfrm>
              <a:custGeom>
                <a:avLst/>
                <a:gdLst/>
                <a:ahLst/>
                <a:cxnLst>
                  <a:cxn ang="0">
                    <a:pos x="132" y="110"/>
                  </a:cxn>
                  <a:cxn ang="0">
                    <a:pos x="132" y="92"/>
                  </a:cxn>
                  <a:cxn ang="0">
                    <a:pos x="113" y="73"/>
                  </a:cxn>
                  <a:cxn ang="0">
                    <a:pos x="75" y="55"/>
                  </a:cxn>
                  <a:cxn ang="0">
                    <a:pos x="0" y="0"/>
                  </a:cxn>
                  <a:cxn ang="0">
                    <a:pos x="0" y="18"/>
                  </a:cxn>
                  <a:cxn ang="0">
                    <a:pos x="38" y="55"/>
                  </a:cxn>
                  <a:cxn ang="0">
                    <a:pos x="38" y="73"/>
                  </a:cxn>
                  <a:cxn ang="0">
                    <a:pos x="57" y="92"/>
                  </a:cxn>
                  <a:cxn ang="0">
                    <a:pos x="94" y="110"/>
                  </a:cxn>
                  <a:cxn ang="0">
                    <a:pos x="132" y="110"/>
                  </a:cxn>
                </a:cxnLst>
                <a:rect l="0" t="0" r="r" b="b"/>
                <a:pathLst>
                  <a:path w="133" h="111">
                    <a:moveTo>
                      <a:pt x="132" y="110"/>
                    </a:moveTo>
                    <a:lnTo>
                      <a:pt x="132" y="92"/>
                    </a:lnTo>
                    <a:lnTo>
                      <a:pt x="113" y="73"/>
                    </a:lnTo>
                    <a:lnTo>
                      <a:pt x="75" y="55"/>
                    </a:lnTo>
                    <a:lnTo>
                      <a:pt x="0" y="0"/>
                    </a:lnTo>
                    <a:lnTo>
                      <a:pt x="0" y="18"/>
                    </a:lnTo>
                    <a:lnTo>
                      <a:pt x="38" y="55"/>
                    </a:lnTo>
                    <a:lnTo>
                      <a:pt x="38" y="73"/>
                    </a:lnTo>
                    <a:lnTo>
                      <a:pt x="57" y="92"/>
                    </a:lnTo>
                    <a:lnTo>
                      <a:pt x="94" y="110"/>
                    </a:lnTo>
                    <a:lnTo>
                      <a:pt x="132" y="11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760" name="Freeform 395"/>
              <p:cNvSpPr>
                <a:spLocks/>
              </p:cNvSpPr>
              <p:nvPr/>
            </p:nvSpPr>
            <p:spPr bwMode="auto">
              <a:xfrm>
                <a:off x="625" y="662"/>
                <a:ext cx="19" cy="10"/>
              </a:xfrm>
              <a:custGeom>
                <a:avLst/>
                <a:gdLst/>
                <a:ahLst/>
                <a:cxnLst>
                  <a:cxn ang="0">
                    <a:pos x="44" y="0"/>
                  </a:cxn>
                  <a:cxn ang="0">
                    <a:pos x="29" y="12"/>
                  </a:cxn>
                  <a:cxn ang="0">
                    <a:pos x="15" y="23"/>
                  </a:cxn>
                  <a:cxn ang="0">
                    <a:pos x="0" y="0"/>
                  </a:cxn>
                  <a:cxn ang="0">
                    <a:pos x="15" y="0"/>
                  </a:cxn>
                  <a:cxn ang="0">
                    <a:pos x="44" y="0"/>
                  </a:cxn>
                </a:cxnLst>
                <a:rect l="0" t="0" r="r" b="b"/>
                <a:pathLst>
                  <a:path w="45" h="24">
                    <a:moveTo>
                      <a:pt x="44" y="0"/>
                    </a:moveTo>
                    <a:lnTo>
                      <a:pt x="29" y="12"/>
                    </a:lnTo>
                    <a:lnTo>
                      <a:pt x="15" y="23"/>
                    </a:lnTo>
                    <a:lnTo>
                      <a:pt x="0" y="0"/>
                    </a:lnTo>
                    <a:lnTo>
                      <a:pt x="15" y="0"/>
                    </a:lnTo>
                    <a:lnTo>
                      <a:pt x="4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761" name="Freeform 396"/>
              <p:cNvSpPr>
                <a:spLocks/>
              </p:cNvSpPr>
              <p:nvPr/>
            </p:nvSpPr>
            <p:spPr bwMode="auto">
              <a:xfrm>
                <a:off x="662" y="699"/>
                <a:ext cx="56" cy="74"/>
              </a:xfrm>
              <a:custGeom>
                <a:avLst/>
                <a:gdLst/>
                <a:ahLst/>
                <a:cxnLst>
                  <a:cxn ang="0">
                    <a:pos x="0" y="176"/>
                  </a:cxn>
                  <a:cxn ang="0">
                    <a:pos x="88" y="176"/>
                  </a:cxn>
                  <a:cxn ang="0">
                    <a:pos x="132" y="66"/>
                  </a:cxn>
                  <a:cxn ang="0">
                    <a:pos x="132" y="0"/>
                  </a:cxn>
                  <a:cxn ang="0">
                    <a:pos x="88" y="0"/>
                  </a:cxn>
                  <a:cxn ang="0">
                    <a:pos x="0" y="176"/>
                  </a:cxn>
                </a:cxnLst>
                <a:rect l="0" t="0" r="r" b="b"/>
                <a:pathLst>
                  <a:path w="133" h="177">
                    <a:moveTo>
                      <a:pt x="0" y="176"/>
                    </a:moveTo>
                    <a:lnTo>
                      <a:pt x="88" y="176"/>
                    </a:lnTo>
                    <a:lnTo>
                      <a:pt x="132" y="66"/>
                    </a:lnTo>
                    <a:lnTo>
                      <a:pt x="132" y="0"/>
                    </a:lnTo>
                    <a:lnTo>
                      <a:pt x="88" y="0"/>
                    </a:lnTo>
                    <a:lnTo>
                      <a:pt x="0" y="176"/>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grpSp>
      <p:sp>
        <p:nvSpPr>
          <p:cNvPr id="1177" name="Line 397"/>
          <p:cNvSpPr>
            <a:spLocks noChangeShapeType="1"/>
          </p:cNvSpPr>
          <p:nvPr/>
        </p:nvSpPr>
        <p:spPr bwMode="auto">
          <a:xfrm>
            <a:off x="1431925" y="2222500"/>
            <a:ext cx="0" cy="731838"/>
          </a:xfrm>
          <a:prstGeom prst="line">
            <a:avLst/>
          </a:prstGeom>
          <a:noFill/>
          <a:ln w="38100">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1178" name="Line 398"/>
          <p:cNvSpPr>
            <a:spLocks noChangeShapeType="1"/>
          </p:cNvSpPr>
          <p:nvPr/>
        </p:nvSpPr>
        <p:spPr bwMode="auto">
          <a:xfrm>
            <a:off x="3376613" y="2178050"/>
            <a:ext cx="0" cy="731838"/>
          </a:xfrm>
          <a:prstGeom prst="line">
            <a:avLst/>
          </a:prstGeom>
          <a:noFill/>
          <a:ln w="38100">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1179" name="Line 399"/>
          <p:cNvSpPr>
            <a:spLocks noChangeShapeType="1"/>
          </p:cNvSpPr>
          <p:nvPr/>
        </p:nvSpPr>
        <p:spPr bwMode="auto">
          <a:xfrm>
            <a:off x="5078413" y="2165350"/>
            <a:ext cx="0" cy="731838"/>
          </a:xfrm>
          <a:prstGeom prst="line">
            <a:avLst/>
          </a:prstGeom>
          <a:noFill/>
          <a:ln w="38100">
            <a:solidFill>
              <a:srgbClr val="FF9900"/>
            </a:solidFill>
            <a:round/>
            <a:headEnd/>
            <a:tailEnd type="arrow" w="lg" len="lg"/>
          </a:ln>
          <a:effectLst>
            <a:prstShdw prst="shdw17" dist="17961" dir="2700000">
              <a:srgbClr val="FF9900">
                <a:gamma/>
                <a:shade val="60000"/>
                <a:invGamma/>
              </a:srgbClr>
            </a:prstShdw>
          </a:effectLst>
        </p:spPr>
        <p:txBody>
          <a:bodyPr wrap="none" anchor="ctr"/>
          <a:lstStyle/>
          <a:p>
            <a:endParaRPr lang="ru-RU"/>
          </a:p>
        </p:txBody>
      </p:sp>
      <p:sp>
        <p:nvSpPr>
          <p:cNvPr id="1180" name="Line 400"/>
          <p:cNvSpPr>
            <a:spLocks noChangeShapeType="1"/>
          </p:cNvSpPr>
          <p:nvPr/>
        </p:nvSpPr>
        <p:spPr bwMode="auto">
          <a:xfrm>
            <a:off x="1727200" y="3757613"/>
            <a:ext cx="898525" cy="1214437"/>
          </a:xfrm>
          <a:prstGeom prst="line">
            <a:avLst/>
          </a:prstGeom>
          <a:noFill/>
          <a:ln w="28575">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1181" name="Line 401"/>
          <p:cNvSpPr>
            <a:spLocks noChangeShapeType="1"/>
          </p:cNvSpPr>
          <p:nvPr/>
        </p:nvSpPr>
        <p:spPr bwMode="auto">
          <a:xfrm flipH="1">
            <a:off x="2719388" y="3773488"/>
            <a:ext cx="401637" cy="1230312"/>
          </a:xfrm>
          <a:prstGeom prst="line">
            <a:avLst/>
          </a:prstGeom>
          <a:noFill/>
          <a:ln w="28575">
            <a:solidFill>
              <a:srgbClr val="006600"/>
            </a:solidFill>
            <a:round/>
            <a:headEnd/>
            <a:tailEnd type="arrow" w="lg" len="lg"/>
          </a:ln>
          <a:effectLst>
            <a:prstShdw prst="shdw17" dist="17961" dir="2700000">
              <a:srgbClr val="006600">
                <a:gamma/>
                <a:shade val="60000"/>
                <a:invGamma/>
              </a:srgbClr>
            </a:prstShdw>
          </a:effectLst>
        </p:spPr>
        <p:txBody>
          <a:bodyPr wrap="none" anchor="ctr"/>
          <a:lstStyle/>
          <a:p>
            <a:endParaRPr lang="ru-RU"/>
          </a:p>
        </p:txBody>
      </p:sp>
      <p:sp>
        <p:nvSpPr>
          <p:cNvPr id="1182" name="Freeform 402"/>
          <p:cNvSpPr>
            <a:spLocks/>
          </p:cNvSpPr>
          <p:nvPr/>
        </p:nvSpPr>
        <p:spPr bwMode="auto">
          <a:xfrm>
            <a:off x="2819400" y="3717925"/>
            <a:ext cx="1865313" cy="1314450"/>
          </a:xfrm>
          <a:custGeom>
            <a:avLst/>
            <a:gdLst/>
            <a:ahLst/>
            <a:cxnLst>
              <a:cxn ang="0">
                <a:pos x="1175" y="0"/>
              </a:cxn>
              <a:cxn ang="0">
                <a:pos x="0" y="828"/>
              </a:cxn>
            </a:cxnLst>
            <a:rect l="0" t="0" r="r" b="b"/>
            <a:pathLst>
              <a:path w="1175" h="828">
                <a:moveTo>
                  <a:pt x="1175" y="0"/>
                </a:moveTo>
                <a:lnTo>
                  <a:pt x="0" y="828"/>
                </a:lnTo>
              </a:path>
            </a:pathLst>
          </a:custGeom>
          <a:noFill/>
          <a:ln w="28575" cap="flat" cmpd="sng">
            <a:solidFill>
              <a:srgbClr val="FF9900"/>
            </a:solidFill>
            <a:prstDash val="dash"/>
            <a:round/>
            <a:headEnd type="none" w="med" len="med"/>
            <a:tailEnd type="arrow" w="lg" len="lg"/>
          </a:ln>
          <a:effectLst>
            <a:prstShdw prst="shdw17" dist="17961" dir="2700000">
              <a:srgbClr val="FF9900">
                <a:gamma/>
                <a:shade val="60000"/>
                <a:invGamma/>
              </a:srgbClr>
            </a:prstShdw>
          </a:effectLst>
        </p:spPr>
        <p:txBody>
          <a:bodyPr wrap="none" anchor="ctr"/>
          <a:lstStyle/>
          <a:p>
            <a:endParaRPr lang="ru-RU"/>
          </a:p>
        </p:txBody>
      </p:sp>
      <p:grpSp>
        <p:nvGrpSpPr>
          <p:cNvPr id="1183" name="Group 403"/>
          <p:cNvGrpSpPr>
            <a:grpSpLocks/>
          </p:cNvGrpSpPr>
          <p:nvPr/>
        </p:nvGrpSpPr>
        <p:grpSpPr bwMode="auto">
          <a:xfrm>
            <a:off x="3570288" y="5018088"/>
            <a:ext cx="884237" cy="1358900"/>
            <a:chOff x="2249" y="3161"/>
            <a:chExt cx="557" cy="856"/>
          </a:xfrm>
        </p:grpSpPr>
        <p:sp>
          <p:nvSpPr>
            <p:cNvPr id="1184" name="Line 404"/>
            <p:cNvSpPr>
              <a:spLocks noChangeShapeType="1"/>
            </p:cNvSpPr>
            <p:nvPr/>
          </p:nvSpPr>
          <p:spPr bwMode="auto">
            <a:xfrm>
              <a:off x="2249" y="3161"/>
              <a:ext cx="557" cy="856"/>
            </a:xfrm>
            <a:prstGeom prst="line">
              <a:avLst/>
            </a:prstGeom>
            <a:noFill/>
            <a:ln w="5715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sp>
          <p:nvSpPr>
            <p:cNvPr id="1185" name="Line 405"/>
            <p:cNvSpPr>
              <a:spLocks noChangeShapeType="1"/>
            </p:cNvSpPr>
            <p:nvPr/>
          </p:nvSpPr>
          <p:spPr bwMode="auto">
            <a:xfrm flipV="1">
              <a:off x="2249" y="3161"/>
              <a:ext cx="557" cy="856"/>
            </a:xfrm>
            <a:prstGeom prst="line">
              <a:avLst/>
            </a:prstGeom>
            <a:noFill/>
            <a:ln w="3810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grpSp>
      <p:grpSp>
        <p:nvGrpSpPr>
          <p:cNvPr id="1186" name="Group 406"/>
          <p:cNvGrpSpPr>
            <a:grpSpLocks/>
          </p:cNvGrpSpPr>
          <p:nvPr/>
        </p:nvGrpSpPr>
        <p:grpSpPr bwMode="auto">
          <a:xfrm>
            <a:off x="4908550" y="5048250"/>
            <a:ext cx="884238" cy="1358900"/>
            <a:chOff x="2249" y="3161"/>
            <a:chExt cx="557" cy="856"/>
          </a:xfrm>
        </p:grpSpPr>
        <p:sp>
          <p:nvSpPr>
            <p:cNvPr id="1187" name="Line 407"/>
            <p:cNvSpPr>
              <a:spLocks noChangeShapeType="1"/>
            </p:cNvSpPr>
            <p:nvPr/>
          </p:nvSpPr>
          <p:spPr bwMode="auto">
            <a:xfrm>
              <a:off x="2249" y="3161"/>
              <a:ext cx="557" cy="856"/>
            </a:xfrm>
            <a:prstGeom prst="line">
              <a:avLst/>
            </a:prstGeom>
            <a:noFill/>
            <a:ln w="5715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sp>
          <p:nvSpPr>
            <p:cNvPr id="1188" name="Line 408"/>
            <p:cNvSpPr>
              <a:spLocks noChangeShapeType="1"/>
            </p:cNvSpPr>
            <p:nvPr/>
          </p:nvSpPr>
          <p:spPr bwMode="auto">
            <a:xfrm flipV="1">
              <a:off x="2249" y="3161"/>
              <a:ext cx="557" cy="856"/>
            </a:xfrm>
            <a:prstGeom prst="line">
              <a:avLst/>
            </a:prstGeom>
            <a:noFill/>
            <a:ln w="3810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grpSp>
      <p:grpSp>
        <p:nvGrpSpPr>
          <p:cNvPr id="1189" name="Group 409"/>
          <p:cNvGrpSpPr>
            <a:grpSpLocks/>
          </p:cNvGrpSpPr>
          <p:nvPr/>
        </p:nvGrpSpPr>
        <p:grpSpPr bwMode="auto">
          <a:xfrm>
            <a:off x="822325" y="5019675"/>
            <a:ext cx="884238" cy="1358900"/>
            <a:chOff x="2249" y="3161"/>
            <a:chExt cx="557" cy="856"/>
          </a:xfrm>
        </p:grpSpPr>
        <p:sp>
          <p:nvSpPr>
            <p:cNvPr id="1190" name="Line 410"/>
            <p:cNvSpPr>
              <a:spLocks noChangeShapeType="1"/>
            </p:cNvSpPr>
            <p:nvPr/>
          </p:nvSpPr>
          <p:spPr bwMode="auto">
            <a:xfrm>
              <a:off x="2249" y="3161"/>
              <a:ext cx="557" cy="856"/>
            </a:xfrm>
            <a:prstGeom prst="line">
              <a:avLst/>
            </a:prstGeom>
            <a:noFill/>
            <a:ln w="5715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sp>
          <p:nvSpPr>
            <p:cNvPr id="1191" name="Line 411"/>
            <p:cNvSpPr>
              <a:spLocks noChangeShapeType="1"/>
            </p:cNvSpPr>
            <p:nvPr/>
          </p:nvSpPr>
          <p:spPr bwMode="auto">
            <a:xfrm flipV="1">
              <a:off x="2249" y="3161"/>
              <a:ext cx="557" cy="856"/>
            </a:xfrm>
            <a:prstGeom prst="line">
              <a:avLst/>
            </a:prstGeom>
            <a:noFill/>
            <a:ln w="38100">
              <a:solidFill>
                <a:schemeClr val="hlink"/>
              </a:solidFill>
              <a:round/>
              <a:headEnd/>
              <a:tailEnd/>
            </a:ln>
            <a:effectLst>
              <a:prstShdw prst="shdw17" dist="17961" dir="2700000">
                <a:schemeClr val="hlink">
                  <a:gamma/>
                  <a:shade val="60000"/>
                  <a:invGamma/>
                </a:schemeClr>
              </a:prstShdw>
            </a:effectLst>
          </p:spPr>
          <p:txBody>
            <a:bodyPr wrap="none" anchor="ctr"/>
            <a:lstStyle/>
            <a:p>
              <a:endParaRPr lang="ru-RU"/>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Новые клиентские технологии</a:t>
            </a:r>
            <a:endParaRPr lang="ru-RU" dirty="0"/>
          </a:p>
        </p:txBody>
      </p:sp>
      <p:sp>
        <p:nvSpPr>
          <p:cNvPr id="3" name="Текст 2"/>
          <p:cNvSpPr>
            <a:spLocks noGrp="1"/>
          </p:cNvSpPr>
          <p:nvPr>
            <p:ph type="body" sz="quarter" idx="15"/>
          </p:nvPr>
        </p:nvSpPr>
        <p:spPr>
          <a:xfrm>
            <a:off x="512824" y="1276709"/>
            <a:ext cx="8275575" cy="5038366"/>
          </a:xfrm>
        </p:spPr>
        <p:txBody>
          <a:bodyPr/>
          <a:lstStyle/>
          <a:p>
            <a:pPr>
              <a:lnSpc>
                <a:spcPct val="90000"/>
              </a:lnSpc>
            </a:pPr>
            <a:r>
              <a:rPr lang="ru-RU" sz="2000" b="1" dirty="0" smtClean="0"/>
              <a:t>Новые клиентские технологии</a:t>
            </a:r>
            <a:r>
              <a:rPr lang="en-US" sz="2000" b="1" dirty="0" smtClean="0"/>
              <a:t> </a:t>
            </a:r>
          </a:p>
          <a:p>
            <a:pPr lvl="1">
              <a:lnSpc>
                <a:spcPct val="90000"/>
              </a:lnSpc>
            </a:pPr>
            <a:r>
              <a:rPr lang="ru-RU" sz="1800" dirty="0" smtClean="0"/>
              <a:t>Позволяют клиенту иметь </a:t>
            </a:r>
            <a:r>
              <a:rPr lang="ru-RU" sz="1800" b="1" dirty="0" smtClean="0">
                <a:solidFill>
                  <a:schemeClr val="accent4"/>
                </a:solidFill>
              </a:rPr>
              <a:t>логическое соединение </a:t>
            </a:r>
            <a:r>
              <a:rPr lang="ru-RU" sz="1800" dirty="0" smtClean="0"/>
              <a:t>с кластером, </a:t>
            </a:r>
            <a:br>
              <a:rPr lang="ru-RU" sz="1800" dirty="0" smtClean="0"/>
            </a:br>
            <a:r>
              <a:rPr lang="ru-RU" sz="1800" dirty="0" smtClean="0"/>
              <a:t>оставаясь при этом физически подключенным к определенным </a:t>
            </a:r>
            <a:r>
              <a:rPr lang="en-US" sz="1800" dirty="0" smtClean="0"/>
              <a:t>ASE</a:t>
            </a:r>
            <a:r>
              <a:rPr lang="ru-RU" sz="1800" dirty="0" smtClean="0"/>
              <a:t>-серверам этого кластера</a:t>
            </a:r>
            <a:r>
              <a:rPr lang="en-US" sz="1800" dirty="0" smtClean="0"/>
              <a:t>. </a:t>
            </a:r>
          </a:p>
          <a:p>
            <a:pPr lvl="1">
              <a:lnSpc>
                <a:spcPct val="90000"/>
              </a:lnSpc>
            </a:pPr>
            <a:r>
              <a:rPr lang="ru-RU" sz="1800" dirty="0" smtClean="0"/>
              <a:t>Такое логическое соединение позволяет</a:t>
            </a:r>
            <a:r>
              <a:rPr lang="en-US" sz="1800" dirty="0" smtClean="0"/>
              <a:t> Adaptive Server </a:t>
            </a:r>
            <a:r>
              <a:rPr lang="ru-RU" sz="1800" dirty="0" err="1" smtClean="0"/>
              <a:t>перенаправлять</a:t>
            </a:r>
            <a:r>
              <a:rPr lang="ru-RU" sz="1800" dirty="0" smtClean="0"/>
              <a:t> клиента на различные </a:t>
            </a:r>
            <a:r>
              <a:rPr lang="en-US" sz="1800" dirty="0" smtClean="0"/>
              <a:t>ASE</a:t>
            </a:r>
            <a:r>
              <a:rPr lang="ru-RU" sz="1800" dirty="0" smtClean="0"/>
              <a:t>-сервера кластера</a:t>
            </a:r>
            <a:r>
              <a:rPr lang="en-US" sz="1800" dirty="0" smtClean="0"/>
              <a:t> </a:t>
            </a:r>
            <a:r>
              <a:rPr lang="ru-RU" sz="1800" dirty="0" smtClean="0"/>
              <a:t>и </a:t>
            </a:r>
            <a:r>
              <a:rPr lang="ru-RU" sz="1800" b="1" dirty="0" smtClean="0">
                <a:solidFill>
                  <a:schemeClr val="hlink"/>
                </a:solidFill>
              </a:rPr>
              <a:t>динамически</a:t>
            </a:r>
            <a:r>
              <a:rPr lang="en-US" sz="1800" dirty="0" smtClean="0"/>
              <a:t> </a:t>
            </a:r>
            <a:r>
              <a:rPr lang="ru-RU" sz="1800" dirty="0" smtClean="0"/>
              <a:t>информировать клиента об актуальных списках доступных </a:t>
            </a:r>
            <a:r>
              <a:rPr lang="en-US" sz="1800" dirty="0" smtClean="0"/>
              <a:t>FAILOVER</a:t>
            </a:r>
            <a:r>
              <a:rPr lang="ru-RU" sz="1800" dirty="0" smtClean="0"/>
              <a:t>-серверов</a:t>
            </a:r>
            <a:r>
              <a:rPr lang="en-US" sz="1800" dirty="0" smtClean="0"/>
              <a:t>. </a:t>
            </a:r>
          </a:p>
          <a:p>
            <a:pPr>
              <a:lnSpc>
                <a:spcPct val="90000"/>
              </a:lnSpc>
            </a:pPr>
            <a:endParaRPr lang="en-US" sz="1800" dirty="0" smtClean="0"/>
          </a:p>
          <a:p>
            <a:pPr>
              <a:lnSpc>
                <a:spcPct val="90000"/>
              </a:lnSpc>
            </a:pPr>
            <a:r>
              <a:rPr lang="ru-RU" sz="2000" b="1" dirty="0" smtClean="0"/>
              <a:t>Новые клиентские технологии включают</a:t>
            </a:r>
            <a:r>
              <a:rPr lang="en-US" sz="2000" b="1" dirty="0" smtClean="0"/>
              <a:t>:</a:t>
            </a:r>
          </a:p>
          <a:p>
            <a:pPr lvl="1">
              <a:lnSpc>
                <a:spcPct val="90000"/>
              </a:lnSpc>
            </a:pPr>
            <a:r>
              <a:rPr lang="ru-RU" sz="1800" b="1" u="sng" dirty="0" smtClean="0"/>
              <a:t>Перенаправление логинов</a:t>
            </a:r>
            <a:r>
              <a:rPr lang="en-US" sz="1800" dirty="0" smtClean="0"/>
              <a:t> – </a:t>
            </a:r>
            <a:r>
              <a:rPr lang="ru-RU" sz="1800" dirty="0" smtClean="0"/>
              <a:t>когда клиент в момент установления соединения переводится на другой </a:t>
            </a:r>
            <a:r>
              <a:rPr lang="en-US" sz="1800" dirty="0" smtClean="0"/>
              <a:t>ASE-</a:t>
            </a:r>
            <a:r>
              <a:rPr lang="ru-RU" sz="1800" dirty="0" smtClean="0"/>
              <a:t>сервер кластера</a:t>
            </a:r>
            <a:r>
              <a:rPr lang="en-US" sz="1800" dirty="0" smtClean="0"/>
              <a:t>. OCS </a:t>
            </a:r>
            <a:r>
              <a:rPr lang="ru-RU" sz="1800" dirty="0" smtClean="0"/>
              <a:t>версии</a:t>
            </a:r>
            <a:r>
              <a:rPr lang="en-US" sz="1800" dirty="0" smtClean="0"/>
              <a:t> 15.0 </a:t>
            </a:r>
          </a:p>
          <a:p>
            <a:pPr lvl="1">
              <a:lnSpc>
                <a:spcPct val="90000"/>
              </a:lnSpc>
            </a:pPr>
            <a:r>
              <a:rPr lang="ru-RU" sz="1800" b="1" u="sng" dirty="0" smtClean="0"/>
              <a:t>Миграцию соединений</a:t>
            </a:r>
            <a:r>
              <a:rPr lang="en-US" sz="1800" dirty="0" smtClean="0"/>
              <a:t> – </a:t>
            </a:r>
            <a:r>
              <a:rPr lang="ru-RU" sz="1800" dirty="0" smtClean="0"/>
              <a:t>когда уже установленное соединение переносится на другой </a:t>
            </a:r>
            <a:r>
              <a:rPr lang="en-US" sz="1800" dirty="0" smtClean="0"/>
              <a:t>ASE</a:t>
            </a:r>
            <a:r>
              <a:rPr lang="ru-RU" sz="1800" dirty="0" smtClean="0"/>
              <a:t>-сервер в кластере</a:t>
            </a:r>
            <a:r>
              <a:rPr lang="en-US" sz="1800" dirty="0" smtClean="0"/>
              <a:t>. OCS version 15.0 ESD #3 </a:t>
            </a:r>
          </a:p>
          <a:p>
            <a:pPr lvl="1">
              <a:lnSpc>
                <a:spcPct val="90000"/>
              </a:lnSpc>
            </a:pPr>
            <a:r>
              <a:rPr lang="ru-RU" sz="1800" b="1" u="sng" dirty="0" smtClean="0"/>
              <a:t>Расширенные возможности по аварийному переключению</a:t>
            </a:r>
            <a:r>
              <a:rPr lang="en-US" sz="1800" dirty="0" smtClean="0"/>
              <a:t> – </a:t>
            </a:r>
            <a:r>
              <a:rPr lang="ru-RU" sz="1800" dirty="0" smtClean="0"/>
              <a:t>позволяет соединению выполнять аварийное переключение несколько раз подряд</a:t>
            </a: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Перенаправление логинов</a:t>
            </a:r>
            <a:endParaRPr lang="ru-RU" dirty="0"/>
          </a:p>
        </p:txBody>
      </p:sp>
      <p:sp>
        <p:nvSpPr>
          <p:cNvPr id="3" name="Текст 2"/>
          <p:cNvSpPr>
            <a:spLocks noGrp="1"/>
          </p:cNvSpPr>
          <p:nvPr>
            <p:ph type="body" sz="quarter" idx="15"/>
          </p:nvPr>
        </p:nvSpPr>
        <p:spPr>
          <a:xfrm>
            <a:off x="512825" y="1259457"/>
            <a:ext cx="5395850" cy="5055618"/>
          </a:xfrm>
        </p:spPr>
        <p:txBody>
          <a:bodyPr/>
          <a:lstStyle/>
          <a:p>
            <a:r>
              <a:rPr lang="ru-RU" sz="2000" b="1" dirty="0" smtClean="0"/>
              <a:t>Происходит в </a:t>
            </a:r>
            <a:r>
              <a:rPr lang="ru-RU" sz="2000" b="1" dirty="0" smtClean="0">
                <a:solidFill>
                  <a:schemeClr val="accent4"/>
                </a:solidFill>
              </a:rPr>
              <a:t>момент подключения</a:t>
            </a:r>
            <a:endParaRPr lang="en-US" sz="2000" b="1" dirty="0" smtClean="0"/>
          </a:p>
          <a:p>
            <a:pPr lvl="1"/>
            <a:r>
              <a:rPr lang="ru-RU" sz="2000" dirty="0" smtClean="0"/>
              <a:t>Если данный </a:t>
            </a:r>
            <a:r>
              <a:rPr lang="en-US" sz="2000" dirty="0" smtClean="0"/>
              <a:t>ASE-</a:t>
            </a:r>
            <a:r>
              <a:rPr lang="ru-RU" sz="2000" dirty="0" smtClean="0"/>
              <a:t>сервер перегружен работой, он говорит клиенту подключиться на соседний </a:t>
            </a:r>
            <a:r>
              <a:rPr lang="en-US" sz="2000" dirty="0" smtClean="0"/>
              <a:t>ASE</a:t>
            </a:r>
            <a:r>
              <a:rPr lang="ru-RU" sz="2000" dirty="0" smtClean="0"/>
              <a:t>-сервер</a:t>
            </a:r>
            <a:endParaRPr lang="en-US" sz="2000" dirty="0" smtClean="0"/>
          </a:p>
          <a:p>
            <a:r>
              <a:rPr lang="en-US" sz="2000" b="1" dirty="0" smtClean="0"/>
              <a:t>ASE Workload Manager</a:t>
            </a:r>
          </a:p>
          <a:p>
            <a:pPr lvl="1"/>
            <a:r>
              <a:rPr lang="ru-RU" sz="2000" dirty="0" smtClean="0"/>
              <a:t>Использует</a:t>
            </a:r>
            <a:r>
              <a:rPr lang="en-US" sz="2000" dirty="0" smtClean="0"/>
              <a:t> </a:t>
            </a:r>
            <a:r>
              <a:rPr lang="en-US" sz="2000" b="1" i="1" dirty="0" smtClean="0">
                <a:solidFill>
                  <a:schemeClr val="accent4"/>
                </a:solidFill>
              </a:rPr>
              <a:t>login redirection</a:t>
            </a:r>
            <a:r>
              <a:rPr lang="en-US" sz="2000" b="1" dirty="0" smtClean="0">
                <a:solidFill>
                  <a:schemeClr val="accent4"/>
                </a:solidFill>
              </a:rPr>
              <a:t> </a:t>
            </a:r>
            <a:r>
              <a:rPr lang="ru-RU" sz="2000" dirty="0" smtClean="0"/>
              <a:t>чтобы переслать входящее соединение на другой </a:t>
            </a:r>
            <a:r>
              <a:rPr lang="en-US" sz="2000" dirty="0" smtClean="0"/>
              <a:t>ASE-</a:t>
            </a:r>
            <a:r>
              <a:rPr lang="ru-RU" sz="2000" dirty="0" smtClean="0"/>
              <a:t>сервер, основываясь на параметрах конфигурации логического кластера и текущего уровня загрузки</a:t>
            </a:r>
            <a:endParaRPr lang="en-US" sz="2000" dirty="0" smtClean="0"/>
          </a:p>
          <a:p>
            <a:pPr lvl="1"/>
            <a:r>
              <a:rPr lang="ru-RU" sz="2000" dirty="0" smtClean="0"/>
              <a:t>Никакой дополнительной настройки со стороны клиентов не требуется</a:t>
            </a:r>
            <a:endParaRPr lang="en-US" sz="2000" dirty="0" smtClean="0"/>
          </a:p>
          <a:p>
            <a:endParaRPr lang="ru-RU" dirty="0"/>
          </a:p>
        </p:txBody>
      </p:sp>
      <p:sp>
        <p:nvSpPr>
          <p:cNvPr id="4" name="Freeform 5"/>
          <p:cNvSpPr>
            <a:spLocks/>
          </p:cNvSpPr>
          <p:nvPr/>
        </p:nvSpPr>
        <p:spPr bwMode="auto">
          <a:xfrm>
            <a:off x="6263508" y="3201492"/>
            <a:ext cx="2000250" cy="1638300"/>
          </a:xfrm>
          <a:custGeom>
            <a:avLst/>
            <a:gdLst/>
            <a:ahLst/>
            <a:cxnLst>
              <a:cxn ang="0">
                <a:pos x="1165" y="1032"/>
              </a:cxn>
              <a:cxn ang="0">
                <a:pos x="0" y="0"/>
              </a:cxn>
              <a:cxn ang="0">
                <a:pos x="971" y="9"/>
              </a:cxn>
              <a:cxn ang="0">
                <a:pos x="1260" y="1008"/>
              </a:cxn>
            </a:cxnLst>
            <a:rect l="0" t="0" r="r" b="b"/>
            <a:pathLst>
              <a:path w="1260" h="1032">
                <a:moveTo>
                  <a:pt x="1165" y="1032"/>
                </a:moveTo>
                <a:lnTo>
                  <a:pt x="0" y="0"/>
                </a:lnTo>
                <a:lnTo>
                  <a:pt x="971" y="9"/>
                </a:lnTo>
                <a:lnTo>
                  <a:pt x="1260" y="1008"/>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sp>
        <p:nvSpPr>
          <p:cNvPr id="5" name="Freeform 6"/>
          <p:cNvSpPr>
            <a:spLocks/>
          </p:cNvSpPr>
          <p:nvPr/>
        </p:nvSpPr>
        <p:spPr bwMode="auto">
          <a:xfrm>
            <a:off x="6231758" y="3215780"/>
            <a:ext cx="1541462" cy="1601787"/>
          </a:xfrm>
          <a:custGeom>
            <a:avLst/>
            <a:gdLst/>
            <a:ahLst/>
            <a:cxnLst>
              <a:cxn ang="0">
                <a:pos x="300" y="995"/>
              </a:cxn>
              <a:cxn ang="0">
                <a:pos x="0" y="0"/>
              </a:cxn>
              <a:cxn ang="0">
                <a:pos x="971" y="9"/>
              </a:cxn>
              <a:cxn ang="0">
                <a:pos x="442" y="1009"/>
              </a:cxn>
            </a:cxnLst>
            <a:rect l="0" t="0" r="r" b="b"/>
            <a:pathLst>
              <a:path w="971" h="1009">
                <a:moveTo>
                  <a:pt x="300" y="995"/>
                </a:moveTo>
                <a:lnTo>
                  <a:pt x="0" y="0"/>
                </a:lnTo>
                <a:lnTo>
                  <a:pt x="971" y="9"/>
                </a:lnTo>
                <a:lnTo>
                  <a:pt x="442" y="1009"/>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grpSp>
        <p:nvGrpSpPr>
          <p:cNvPr id="6" name="Group 7"/>
          <p:cNvGrpSpPr>
            <a:grpSpLocks/>
          </p:cNvGrpSpPr>
          <p:nvPr/>
        </p:nvGrpSpPr>
        <p:grpSpPr bwMode="auto">
          <a:xfrm>
            <a:off x="6296845" y="4800105"/>
            <a:ext cx="977900" cy="1622425"/>
            <a:chOff x="895" y="3263"/>
            <a:chExt cx="616" cy="1022"/>
          </a:xfrm>
        </p:grpSpPr>
        <p:pic>
          <p:nvPicPr>
            <p:cNvPr id="7" name="Picture 8"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8" name="Picture 9"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9" name="Text Box 10"/>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SYBASE_1</a:t>
              </a:r>
            </a:p>
          </p:txBody>
        </p:sp>
      </p:grpSp>
      <p:grpSp>
        <p:nvGrpSpPr>
          <p:cNvPr id="10" name="Group 11"/>
          <p:cNvGrpSpPr>
            <a:grpSpLocks/>
          </p:cNvGrpSpPr>
          <p:nvPr/>
        </p:nvGrpSpPr>
        <p:grpSpPr bwMode="auto">
          <a:xfrm>
            <a:off x="7647808" y="4800105"/>
            <a:ext cx="977900" cy="1622425"/>
            <a:chOff x="895" y="3263"/>
            <a:chExt cx="616" cy="1022"/>
          </a:xfrm>
        </p:grpSpPr>
        <p:pic>
          <p:nvPicPr>
            <p:cNvPr id="11" name="Picture 12"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12" name="Picture 13"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13" name="Text Box 14"/>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SYBASE_2</a:t>
              </a:r>
            </a:p>
          </p:txBody>
        </p:sp>
      </p:grpSp>
      <p:sp>
        <p:nvSpPr>
          <p:cNvPr id="14" name="Oval 15"/>
          <p:cNvSpPr>
            <a:spLocks noChangeArrowheads="1"/>
          </p:cNvSpPr>
          <p:nvPr/>
        </p:nvSpPr>
        <p:spPr bwMode="auto">
          <a:xfrm>
            <a:off x="6207945" y="2747467"/>
            <a:ext cx="1587500" cy="777875"/>
          </a:xfrm>
          <a:prstGeom prst="ellipse">
            <a:avLst/>
          </a:prstGeom>
          <a:solidFill>
            <a:srgbClr val="CCECFF">
              <a:alpha val="50000"/>
            </a:srgbClr>
          </a:solidFill>
          <a:ln w="9525" algn="ctr">
            <a:noFill/>
            <a:round/>
            <a:headEnd/>
            <a:tailEnd/>
          </a:ln>
          <a:effectLst>
            <a:prstShdw prst="shdw17" dist="17961" dir="2700000">
              <a:srgbClr val="CCECFF">
                <a:gamma/>
                <a:shade val="60000"/>
                <a:invGamma/>
              </a:srgbClr>
            </a:prstShdw>
          </a:effectLst>
        </p:spPr>
        <p:txBody>
          <a:bodyPr wrap="none" anchor="ctr"/>
          <a:lstStyle/>
          <a:p>
            <a:endParaRPr lang="ru-RU"/>
          </a:p>
        </p:txBody>
      </p:sp>
      <p:grpSp>
        <p:nvGrpSpPr>
          <p:cNvPr id="15" name="Group 16"/>
          <p:cNvGrpSpPr>
            <a:grpSpLocks/>
          </p:cNvGrpSpPr>
          <p:nvPr/>
        </p:nvGrpSpPr>
        <p:grpSpPr bwMode="auto">
          <a:xfrm>
            <a:off x="6593708" y="2952255"/>
            <a:ext cx="814387" cy="369887"/>
            <a:chOff x="1347" y="2024"/>
            <a:chExt cx="513" cy="233"/>
          </a:xfrm>
        </p:grpSpPr>
        <p:pic>
          <p:nvPicPr>
            <p:cNvPr id="16" name="Picture 17"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17" name="Picture 18"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18" name="Text Box 19"/>
          <p:cNvSpPr txBox="1">
            <a:spLocks noChangeArrowheads="1"/>
          </p:cNvSpPr>
          <p:nvPr/>
        </p:nvSpPr>
        <p:spPr bwMode="auto">
          <a:xfrm>
            <a:off x="6355583" y="2641105"/>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CUSTSVC</a:t>
            </a:r>
          </a:p>
        </p:txBody>
      </p:sp>
      <p:grpSp>
        <p:nvGrpSpPr>
          <p:cNvPr id="19" name="Group 20"/>
          <p:cNvGrpSpPr>
            <a:grpSpLocks/>
          </p:cNvGrpSpPr>
          <p:nvPr/>
        </p:nvGrpSpPr>
        <p:grpSpPr bwMode="auto">
          <a:xfrm>
            <a:off x="6444483" y="1120280"/>
            <a:ext cx="928687" cy="920750"/>
            <a:chOff x="561" y="2360"/>
            <a:chExt cx="876" cy="868"/>
          </a:xfrm>
        </p:grpSpPr>
        <p:grpSp>
          <p:nvGrpSpPr>
            <p:cNvPr id="20" name="Group 21"/>
            <p:cNvGrpSpPr>
              <a:grpSpLocks/>
            </p:cNvGrpSpPr>
            <p:nvPr/>
          </p:nvGrpSpPr>
          <p:grpSpPr bwMode="auto">
            <a:xfrm>
              <a:off x="690" y="2357"/>
              <a:ext cx="391" cy="598"/>
              <a:chOff x="674" y="192"/>
              <a:chExt cx="397" cy="611"/>
            </a:xfrm>
          </p:grpSpPr>
          <p:sp>
            <p:nvSpPr>
              <p:cNvPr id="101" name="Rectangle 22"/>
              <p:cNvSpPr>
                <a:spLocks noChangeArrowheads="1"/>
              </p:cNvSpPr>
              <p:nvPr/>
            </p:nvSpPr>
            <p:spPr bwMode="auto">
              <a:xfrm>
                <a:off x="711" y="701"/>
                <a:ext cx="230" cy="102"/>
              </a:xfrm>
              <a:prstGeom prst="rect">
                <a:avLst/>
              </a:prstGeom>
              <a:solidFill>
                <a:srgbClr val="000000"/>
              </a:solidFill>
              <a:ln w="3175">
                <a:noFill/>
                <a:miter lim="800000"/>
                <a:headEnd/>
                <a:tailEnd/>
              </a:ln>
              <a:effectLst/>
            </p:spPr>
            <p:txBody>
              <a:bodyPr wrap="none" anchor="ctr"/>
              <a:lstStyle/>
              <a:p>
                <a:endParaRPr lang="ru-RU"/>
              </a:p>
            </p:txBody>
          </p:sp>
          <p:grpSp>
            <p:nvGrpSpPr>
              <p:cNvPr id="102" name="Group 23"/>
              <p:cNvGrpSpPr>
                <a:grpSpLocks/>
              </p:cNvGrpSpPr>
              <p:nvPr/>
            </p:nvGrpSpPr>
            <p:grpSpPr bwMode="auto">
              <a:xfrm>
                <a:off x="794" y="192"/>
                <a:ext cx="150" cy="250"/>
                <a:chOff x="794" y="192"/>
                <a:chExt cx="150" cy="250"/>
              </a:xfrm>
            </p:grpSpPr>
            <p:sp>
              <p:nvSpPr>
                <p:cNvPr id="115" name="Freeform 24"/>
                <p:cNvSpPr>
                  <a:spLocks/>
                </p:cNvSpPr>
                <p:nvPr/>
              </p:nvSpPr>
              <p:spPr bwMode="auto">
                <a:xfrm>
                  <a:off x="800" y="313"/>
                  <a:ext cx="105" cy="129"/>
                </a:xfrm>
                <a:custGeom>
                  <a:avLst/>
                  <a:gdLst/>
                  <a:ahLst/>
                  <a:cxnLst>
                    <a:cxn ang="0">
                      <a:pos x="30" y="0"/>
                    </a:cxn>
                    <a:cxn ang="0">
                      <a:pos x="21" y="79"/>
                    </a:cxn>
                    <a:cxn ang="0">
                      <a:pos x="8" y="155"/>
                    </a:cxn>
                    <a:cxn ang="0">
                      <a:pos x="0" y="177"/>
                    </a:cxn>
                    <a:cxn ang="0">
                      <a:pos x="80" y="262"/>
                    </a:cxn>
                    <a:cxn ang="0">
                      <a:pos x="185" y="309"/>
                    </a:cxn>
                    <a:cxn ang="0">
                      <a:pos x="251" y="270"/>
                    </a:cxn>
                    <a:cxn ang="0">
                      <a:pos x="229" y="243"/>
                    </a:cxn>
                    <a:cxn ang="0">
                      <a:pos x="229" y="177"/>
                    </a:cxn>
                    <a:cxn ang="0">
                      <a:pos x="30" y="0"/>
                    </a:cxn>
                  </a:cxnLst>
                  <a:rect l="0" t="0" r="r" b="b"/>
                  <a:pathLst>
                    <a:path w="251" h="309">
                      <a:moveTo>
                        <a:pt x="30" y="0"/>
                      </a:moveTo>
                      <a:lnTo>
                        <a:pt x="21" y="79"/>
                      </a:lnTo>
                      <a:lnTo>
                        <a:pt x="8" y="155"/>
                      </a:lnTo>
                      <a:lnTo>
                        <a:pt x="0" y="177"/>
                      </a:lnTo>
                      <a:lnTo>
                        <a:pt x="80" y="262"/>
                      </a:lnTo>
                      <a:lnTo>
                        <a:pt x="185" y="309"/>
                      </a:lnTo>
                      <a:lnTo>
                        <a:pt x="251" y="270"/>
                      </a:lnTo>
                      <a:lnTo>
                        <a:pt x="229" y="243"/>
                      </a:lnTo>
                      <a:lnTo>
                        <a:pt x="229" y="177"/>
                      </a:lnTo>
                      <a:lnTo>
                        <a:pt x="3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16" name="Freeform 25"/>
                <p:cNvSpPr>
                  <a:spLocks/>
                </p:cNvSpPr>
                <p:nvPr/>
              </p:nvSpPr>
              <p:spPr bwMode="auto">
                <a:xfrm>
                  <a:off x="794" y="239"/>
                  <a:ext cx="149" cy="165"/>
                </a:xfrm>
                <a:custGeom>
                  <a:avLst/>
                  <a:gdLst/>
                  <a:ahLst/>
                  <a:cxnLst>
                    <a:cxn ang="0">
                      <a:pos x="44" y="199"/>
                    </a:cxn>
                    <a:cxn ang="0">
                      <a:pos x="55" y="276"/>
                    </a:cxn>
                    <a:cxn ang="0">
                      <a:pos x="88" y="315"/>
                    </a:cxn>
                    <a:cxn ang="0">
                      <a:pos x="149" y="367"/>
                    </a:cxn>
                    <a:cxn ang="0">
                      <a:pos x="229" y="395"/>
                    </a:cxn>
                    <a:cxn ang="0">
                      <a:pos x="273" y="387"/>
                    </a:cxn>
                    <a:cxn ang="0">
                      <a:pos x="287" y="354"/>
                    </a:cxn>
                    <a:cxn ang="0">
                      <a:pos x="323" y="293"/>
                    </a:cxn>
                    <a:cxn ang="0">
                      <a:pos x="350" y="224"/>
                    </a:cxn>
                    <a:cxn ang="0">
                      <a:pos x="353" y="177"/>
                    </a:cxn>
                    <a:cxn ang="0">
                      <a:pos x="342" y="155"/>
                    </a:cxn>
                    <a:cxn ang="0">
                      <a:pos x="353" y="133"/>
                    </a:cxn>
                    <a:cxn ang="0">
                      <a:pos x="356" y="94"/>
                    </a:cxn>
                    <a:cxn ang="0">
                      <a:pos x="348" y="39"/>
                    </a:cxn>
                    <a:cxn ang="0">
                      <a:pos x="309" y="0"/>
                    </a:cxn>
                    <a:cxn ang="0">
                      <a:pos x="155" y="0"/>
                    </a:cxn>
                    <a:cxn ang="0">
                      <a:pos x="132" y="22"/>
                    </a:cxn>
                    <a:cxn ang="0">
                      <a:pos x="0" y="88"/>
                    </a:cxn>
                    <a:cxn ang="0">
                      <a:pos x="0" y="110"/>
                    </a:cxn>
                    <a:cxn ang="0">
                      <a:pos x="0" y="155"/>
                    </a:cxn>
                    <a:cxn ang="0">
                      <a:pos x="19" y="207"/>
                    </a:cxn>
                    <a:cxn ang="0">
                      <a:pos x="44" y="199"/>
                    </a:cxn>
                  </a:cxnLst>
                  <a:rect l="0" t="0" r="r" b="b"/>
                  <a:pathLst>
                    <a:path w="357" h="396">
                      <a:moveTo>
                        <a:pt x="44" y="199"/>
                      </a:moveTo>
                      <a:lnTo>
                        <a:pt x="55" y="276"/>
                      </a:lnTo>
                      <a:lnTo>
                        <a:pt x="88" y="315"/>
                      </a:lnTo>
                      <a:lnTo>
                        <a:pt x="149" y="367"/>
                      </a:lnTo>
                      <a:lnTo>
                        <a:pt x="229" y="395"/>
                      </a:lnTo>
                      <a:lnTo>
                        <a:pt x="273" y="387"/>
                      </a:lnTo>
                      <a:lnTo>
                        <a:pt x="287" y="354"/>
                      </a:lnTo>
                      <a:lnTo>
                        <a:pt x="323" y="293"/>
                      </a:lnTo>
                      <a:lnTo>
                        <a:pt x="350" y="224"/>
                      </a:lnTo>
                      <a:lnTo>
                        <a:pt x="353" y="177"/>
                      </a:lnTo>
                      <a:lnTo>
                        <a:pt x="342" y="155"/>
                      </a:lnTo>
                      <a:lnTo>
                        <a:pt x="353" y="133"/>
                      </a:lnTo>
                      <a:lnTo>
                        <a:pt x="356" y="94"/>
                      </a:lnTo>
                      <a:lnTo>
                        <a:pt x="348" y="39"/>
                      </a:lnTo>
                      <a:lnTo>
                        <a:pt x="309" y="0"/>
                      </a:lnTo>
                      <a:lnTo>
                        <a:pt x="155" y="0"/>
                      </a:lnTo>
                      <a:lnTo>
                        <a:pt x="132" y="22"/>
                      </a:lnTo>
                      <a:lnTo>
                        <a:pt x="0" y="88"/>
                      </a:lnTo>
                      <a:lnTo>
                        <a:pt x="0" y="110"/>
                      </a:lnTo>
                      <a:lnTo>
                        <a:pt x="0" y="155"/>
                      </a:lnTo>
                      <a:lnTo>
                        <a:pt x="19" y="207"/>
                      </a:lnTo>
                      <a:lnTo>
                        <a:pt x="44" y="199"/>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17" name="Freeform 26"/>
                <p:cNvSpPr>
                  <a:spLocks/>
                </p:cNvSpPr>
                <p:nvPr/>
              </p:nvSpPr>
              <p:spPr bwMode="auto">
                <a:xfrm>
                  <a:off x="798" y="192"/>
                  <a:ext cx="146" cy="108"/>
                </a:xfrm>
                <a:custGeom>
                  <a:avLst/>
                  <a:gdLst/>
                  <a:ahLst/>
                  <a:cxnLst>
                    <a:cxn ang="0">
                      <a:pos x="349" y="138"/>
                    </a:cxn>
                    <a:cxn ang="0">
                      <a:pos x="338" y="77"/>
                    </a:cxn>
                    <a:cxn ang="0">
                      <a:pos x="283" y="22"/>
                    </a:cxn>
                    <a:cxn ang="0">
                      <a:pos x="198" y="0"/>
                    </a:cxn>
                    <a:cxn ang="0">
                      <a:pos x="115" y="6"/>
                    </a:cxn>
                    <a:cxn ang="0">
                      <a:pos x="44" y="55"/>
                    </a:cxn>
                    <a:cxn ang="0">
                      <a:pos x="0" y="122"/>
                    </a:cxn>
                    <a:cxn ang="0">
                      <a:pos x="0" y="196"/>
                    </a:cxn>
                    <a:cxn ang="0">
                      <a:pos x="27" y="196"/>
                    </a:cxn>
                    <a:cxn ang="0">
                      <a:pos x="60" y="257"/>
                    </a:cxn>
                    <a:cxn ang="0">
                      <a:pos x="96" y="224"/>
                    </a:cxn>
                    <a:cxn ang="0">
                      <a:pos x="102" y="152"/>
                    </a:cxn>
                    <a:cxn ang="0">
                      <a:pos x="154" y="130"/>
                    </a:cxn>
                    <a:cxn ang="0">
                      <a:pos x="275" y="163"/>
                    </a:cxn>
                    <a:cxn ang="0">
                      <a:pos x="316" y="160"/>
                    </a:cxn>
                    <a:cxn ang="0">
                      <a:pos x="349" y="138"/>
                    </a:cxn>
                  </a:cxnLst>
                  <a:rect l="0" t="0" r="r" b="b"/>
                  <a:pathLst>
                    <a:path w="350" h="258">
                      <a:moveTo>
                        <a:pt x="349" y="138"/>
                      </a:moveTo>
                      <a:lnTo>
                        <a:pt x="338" y="77"/>
                      </a:lnTo>
                      <a:lnTo>
                        <a:pt x="283" y="22"/>
                      </a:lnTo>
                      <a:lnTo>
                        <a:pt x="198" y="0"/>
                      </a:lnTo>
                      <a:lnTo>
                        <a:pt x="115" y="6"/>
                      </a:lnTo>
                      <a:lnTo>
                        <a:pt x="44" y="55"/>
                      </a:lnTo>
                      <a:lnTo>
                        <a:pt x="0" y="122"/>
                      </a:lnTo>
                      <a:lnTo>
                        <a:pt x="0" y="196"/>
                      </a:lnTo>
                      <a:lnTo>
                        <a:pt x="27" y="196"/>
                      </a:lnTo>
                      <a:lnTo>
                        <a:pt x="60" y="257"/>
                      </a:lnTo>
                      <a:lnTo>
                        <a:pt x="96" y="224"/>
                      </a:lnTo>
                      <a:lnTo>
                        <a:pt x="102" y="152"/>
                      </a:lnTo>
                      <a:lnTo>
                        <a:pt x="154" y="130"/>
                      </a:lnTo>
                      <a:lnTo>
                        <a:pt x="275" y="163"/>
                      </a:lnTo>
                      <a:lnTo>
                        <a:pt x="316" y="160"/>
                      </a:lnTo>
                      <a:lnTo>
                        <a:pt x="349" y="138"/>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8" name="Freeform 27"/>
                <p:cNvSpPr>
                  <a:spLocks/>
                </p:cNvSpPr>
                <p:nvPr/>
              </p:nvSpPr>
              <p:spPr bwMode="auto">
                <a:xfrm>
                  <a:off x="858" y="291"/>
                  <a:ext cx="38" cy="7"/>
                </a:xfrm>
                <a:custGeom>
                  <a:avLst/>
                  <a:gdLst/>
                  <a:ahLst/>
                  <a:cxnLst>
                    <a:cxn ang="0">
                      <a:pos x="36" y="11"/>
                    </a:cxn>
                    <a:cxn ang="0">
                      <a:pos x="91" y="17"/>
                    </a:cxn>
                    <a:cxn ang="0">
                      <a:pos x="33" y="0"/>
                    </a:cxn>
                    <a:cxn ang="0">
                      <a:pos x="0" y="17"/>
                    </a:cxn>
                    <a:cxn ang="0">
                      <a:pos x="36" y="11"/>
                    </a:cxn>
                  </a:cxnLst>
                  <a:rect l="0" t="0" r="r" b="b"/>
                  <a:pathLst>
                    <a:path w="92" h="18">
                      <a:moveTo>
                        <a:pt x="36" y="11"/>
                      </a:moveTo>
                      <a:lnTo>
                        <a:pt x="91" y="17"/>
                      </a:lnTo>
                      <a:lnTo>
                        <a:pt x="33" y="0"/>
                      </a:lnTo>
                      <a:lnTo>
                        <a:pt x="0" y="17"/>
                      </a:lnTo>
                      <a:lnTo>
                        <a:pt x="36" y="11"/>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9" name="Freeform 28"/>
                <p:cNvSpPr>
                  <a:spLocks/>
                </p:cNvSpPr>
                <p:nvPr/>
              </p:nvSpPr>
              <p:spPr bwMode="auto">
                <a:xfrm>
                  <a:off x="914" y="294"/>
                  <a:ext cx="27" cy="6"/>
                </a:xfrm>
                <a:custGeom>
                  <a:avLst/>
                  <a:gdLst/>
                  <a:ahLst/>
                  <a:cxnLst>
                    <a:cxn ang="0">
                      <a:pos x="63" y="14"/>
                    </a:cxn>
                    <a:cxn ang="0">
                      <a:pos x="44" y="0"/>
                    </a:cxn>
                    <a:cxn ang="0">
                      <a:pos x="0" y="14"/>
                    </a:cxn>
                    <a:cxn ang="0">
                      <a:pos x="47" y="11"/>
                    </a:cxn>
                    <a:cxn ang="0">
                      <a:pos x="63" y="14"/>
                    </a:cxn>
                  </a:cxnLst>
                  <a:rect l="0" t="0" r="r" b="b"/>
                  <a:pathLst>
                    <a:path w="64" h="15">
                      <a:moveTo>
                        <a:pt x="63" y="14"/>
                      </a:moveTo>
                      <a:lnTo>
                        <a:pt x="44" y="0"/>
                      </a:lnTo>
                      <a:lnTo>
                        <a:pt x="0" y="14"/>
                      </a:lnTo>
                      <a:lnTo>
                        <a:pt x="47" y="11"/>
                      </a:lnTo>
                      <a:lnTo>
                        <a:pt x="63" y="14"/>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20" name="Freeform 29"/>
                <p:cNvSpPr>
                  <a:spLocks/>
                </p:cNvSpPr>
                <p:nvPr/>
              </p:nvSpPr>
              <p:spPr bwMode="auto">
                <a:xfrm>
                  <a:off x="898" y="298"/>
                  <a:ext cx="18" cy="51"/>
                </a:xfrm>
                <a:custGeom>
                  <a:avLst/>
                  <a:gdLst/>
                  <a:ahLst/>
                  <a:cxnLst>
                    <a:cxn ang="0">
                      <a:pos x="36" y="0"/>
                    </a:cxn>
                    <a:cxn ang="0">
                      <a:pos x="30" y="22"/>
                    </a:cxn>
                    <a:cxn ang="0">
                      <a:pos x="44" y="107"/>
                    </a:cxn>
                    <a:cxn ang="0">
                      <a:pos x="36" y="121"/>
                    </a:cxn>
                    <a:cxn ang="0">
                      <a:pos x="0" y="116"/>
                    </a:cxn>
                  </a:cxnLst>
                  <a:rect l="0" t="0" r="r" b="b"/>
                  <a:pathLst>
                    <a:path w="45" h="122">
                      <a:moveTo>
                        <a:pt x="36" y="0"/>
                      </a:moveTo>
                      <a:lnTo>
                        <a:pt x="30" y="22"/>
                      </a:lnTo>
                      <a:lnTo>
                        <a:pt x="44" y="107"/>
                      </a:lnTo>
                      <a:lnTo>
                        <a:pt x="36" y="121"/>
                      </a:lnTo>
                      <a:lnTo>
                        <a:pt x="0" y="11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21" name="Freeform 30"/>
                <p:cNvSpPr>
                  <a:spLocks/>
                </p:cNvSpPr>
                <p:nvPr/>
              </p:nvSpPr>
              <p:spPr bwMode="auto">
                <a:xfrm>
                  <a:off x="885" y="364"/>
                  <a:ext cx="32" cy="4"/>
                </a:xfrm>
                <a:custGeom>
                  <a:avLst/>
                  <a:gdLst/>
                  <a:ahLst/>
                  <a:cxnLst>
                    <a:cxn ang="0">
                      <a:pos x="76" y="2"/>
                    </a:cxn>
                    <a:cxn ang="0">
                      <a:pos x="52" y="8"/>
                    </a:cxn>
                    <a:cxn ang="0">
                      <a:pos x="0" y="0"/>
                    </a:cxn>
                  </a:cxnLst>
                  <a:rect l="0" t="0" r="r" b="b"/>
                  <a:pathLst>
                    <a:path w="77" h="9">
                      <a:moveTo>
                        <a:pt x="76" y="2"/>
                      </a:moveTo>
                      <a:lnTo>
                        <a:pt x="52" y="8"/>
                      </a:ln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22" name="Freeform 31"/>
                <p:cNvSpPr>
                  <a:spLocks/>
                </p:cNvSpPr>
                <p:nvPr/>
              </p:nvSpPr>
              <p:spPr bwMode="auto">
                <a:xfrm>
                  <a:off x="894" y="379"/>
                  <a:ext cx="11" cy="1"/>
                </a:xfrm>
                <a:custGeom>
                  <a:avLst/>
                  <a:gdLst/>
                  <a:ahLst/>
                  <a:cxnLst>
                    <a:cxn ang="0">
                      <a:pos x="0" y="0"/>
                    </a:cxn>
                    <a:cxn ang="0">
                      <a:pos x="26" y="0"/>
                    </a:cxn>
                    <a:cxn ang="0">
                      <a:pos x="24" y="2"/>
                    </a:cxn>
                  </a:cxnLst>
                  <a:rect l="0" t="0" r="r" b="b"/>
                  <a:pathLst>
                    <a:path w="27" h="3">
                      <a:moveTo>
                        <a:pt x="0" y="0"/>
                      </a:moveTo>
                      <a:lnTo>
                        <a:pt x="26" y="0"/>
                      </a:lnTo>
                      <a:lnTo>
                        <a:pt x="24" y="2"/>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23" name="Freeform 32"/>
                <p:cNvSpPr>
                  <a:spLocks/>
                </p:cNvSpPr>
                <p:nvPr/>
              </p:nvSpPr>
              <p:spPr bwMode="auto">
                <a:xfrm>
                  <a:off x="856" y="300"/>
                  <a:ext cx="37" cy="9"/>
                </a:xfrm>
                <a:custGeom>
                  <a:avLst/>
                  <a:gdLst/>
                  <a:ahLst/>
                  <a:cxnLst>
                    <a:cxn ang="0">
                      <a:pos x="86" y="18"/>
                    </a:cxn>
                    <a:cxn ang="0">
                      <a:pos x="76" y="9"/>
                    </a:cxn>
                    <a:cxn ang="0">
                      <a:pos x="52" y="1"/>
                    </a:cxn>
                    <a:cxn ang="0">
                      <a:pos x="37" y="0"/>
                    </a:cxn>
                    <a:cxn ang="0">
                      <a:pos x="22" y="6"/>
                    </a:cxn>
                    <a:cxn ang="0">
                      <a:pos x="0" y="14"/>
                    </a:cxn>
                    <a:cxn ang="0">
                      <a:pos x="36" y="11"/>
                    </a:cxn>
                    <a:cxn ang="0">
                      <a:pos x="40" y="20"/>
                    </a:cxn>
                    <a:cxn ang="0">
                      <a:pos x="56" y="20"/>
                    </a:cxn>
                    <a:cxn ang="0">
                      <a:pos x="58" y="12"/>
                    </a:cxn>
                    <a:cxn ang="0">
                      <a:pos x="86" y="18"/>
                    </a:cxn>
                  </a:cxnLst>
                  <a:rect l="0" t="0" r="r" b="b"/>
                  <a:pathLst>
                    <a:path w="87" h="21">
                      <a:moveTo>
                        <a:pt x="86" y="18"/>
                      </a:moveTo>
                      <a:lnTo>
                        <a:pt x="76" y="9"/>
                      </a:lnTo>
                      <a:lnTo>
                        <a:pt x="52" y="1"/>
                      </a:lnTo>
                      <a:lnTo>
                        <a:pt x="37" y="0"/>
                      </a:lnTo>
                      <a:lnTo>
                        <a:pt x="22" y="6"/>
                      </a:lnTo>
                      <a:lnTo>
                        <a:pt x="0" y="14"/>
                      </a:lnTo>
                      <a:lnTo>
                        <a:pt x="36" y="11"/>
                      </a:lnTo>
                      <a:lnTo>
                        <a:pt x="40" y="20"/>
                      </a:lnTo>
                      <a:lnTo>
                        <a:pt x="56" y="20"/>
                      </a:lnTo>
                      <a:lnTo>
                        <a:pt x="58" y="12"/>
                      </a:lnTo>
                      <a:lnTo>
                        <a:pt x="86" y="18"/>
                      </a:lnTo>
                    </a:path>
                  </a:pathLst>
                </a:custGeom>
                <a:solidFill>
                  <a:srgbClr val="000000"/>
                </a:solidFill>
                <a:ln w="3175" cap="rnd" cmpd="sng">
                  <a:noFill/>
                  <a:prstDash val="solid"/>
                  <a:round/>
                  <a:headEnd type="none" w="med" len="med"/>
                  <a:tailEnd type="none" w="med" len="med"/>
                </a:ln>
                <a:effectLst/>
              </p:spPr>
              <p:txBody>
                <a:bodyPr/>
                <a:lstStyle/>
                <a:p>
                  <a:endParaRPr lang="ru-RU"/>
                </a:p>
              </p:txBody>
            </p:sp>
            <p:sp>
              <p:nvSpPr>
                <p:cNvPr id="124" name="Freeform 33"/>
                <p:cNvSpPr>
                  <a:spLocks/>
                </p:cNvSpPr>
                <p:nvPr/>
              </p:nvSpPr>
              <p:spPr bwMode="auto">
                <a:xfrm>
                  <a:off x="799" y="279"/>
                  <a:ext cx="15" cy="34"/>
                </a:xfrm>
                <a:custGeom>
                  <a:avLst/>
                  <a:gdLst/>
                  <a:ahLst/>
                  <a:cxnLst>
                    <a:cxn ang="0">
                      <a:pos x="22" y="10"/>
                    </a:cxn>
                    <a:cxn ang="0">
                      <a:pos x="10" y="0"/>
                    </a:cxn>
                    <a:cxn ang="0">
                      <a:pos x="0" y="16"/>
                    </a:cxn>
                    <a:cxn ang="0">
                      <a:pos x="2" y="46"/>
                    </a:cxn>
                    <a:cxn ang="0">
                      <a:pos x="16" y="80"/>
                    </a:cxn>
                    <a:cxn ang="0">
                      <a:pos x="34" y="80"/>
                    </a:cxn>
                    <a:cxn ang="0">
                      <a:pos x="36" y="66"/>
                    </a:cxn>
                    <a:cxn ang="0">
                      <a:pos x="24" y="56"/>
                    </a:cxn>
                    <a:cxn ang="0">
                      <a:pos x="34" y="46"/>
                    </a:cxn>
                  </a:cxnLst>
                  <a:rect l="0" t="0" r="r" b="b"/>
                  <a:pathLst>
                    <a:path w="37" h="81">
                      <a:moveTo>
                        <a:pt x="22" y="10"/>
                      </a:moveTo>
                      <a:lnTo>
                        <a:pt x="10" y="0"/>
                      </a:lnTo>
                      <a:lnTo>
                        <a:pt x="0" y="16"/>
                      </a:lnTo>
                      <a:lnTo>
                        <a:pt x="2" y="46"/>
                      </a:lnTo>
                      <a:lnTo>
                        <a:pt x="16" y="80"/>
                      </a:lnTo>
                      <a:lnTo>
                        <a:pt x="34" y="80"/>
                      </a:lnTo>
                      <a:lnTo>
                        <a:pt x="36" y="66"/>
                      </a:lnTo>
                      <a:lnTo>
                        <a:pt x="24" y="56"/>
                      </a:lnTo>
                      <a:lnTo>
                        <a:pt x="34" y="4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25" name="Freeform 34"/>
                <p:cNvSpPr>
                  <a:spLocks/>
                </p:cNvSpPr>
                <p:nvPr/>
              </p:nvSpPr>
              <p:spPr bwMode="auto">
                <a:xfrm>
                  <a:off x="909" y="302"/>
                  <a:ext cx="32" cy="8"/>
                </a:xfrm>
                <a:custGeom>
                  <a:avLst/>
                  <a:gdLst/>
                  <a:ahLst/>
                  <a:cxnLst>
                    <a:cxn ang="0">
                      <a:pos x="0" y="15"/>
                    </a:cxn>
                    <a:cxn ang="0">
                      <a:pos x="10" y="7"/>
                    </a:cxn>
                    <a:cxn ang="0">
                      <a:pos x="23" y="0"/>
                    </a:cxn>
                    <a:cxn ang="0">
                      <a:pos x="39" y="0"/>
                    </a:cxn>
                    <a:cxn ang="0">
                      <a:pos x="63" y="4"/>
                    </a:cxn>
                    <a:cxn ang="0">
                      <a:pos x="76" y="12"/>
                    </a:cxn>
                    <a:cxn ang="0">
                      <a:pos x="61" y="9"/>
                    </a:cxn>
                    <a:cxn ang="0">
                      <a:pos x="45" y="8"/>
                    </a:cxn>
                    <a:cxn ang="0">
                      <a:pos x="43" y="17"/>
                    </a:cxn>
                    <a:cxn ang="0">
                      <a:pos x="27" y="18"/>
                    </a:cxn>
                    <a:cxn ang="0">
                      <a:pos x="21" y="10"/>
                    </a:cxn>
                    <a:cxn ang="0">
                      <a:pos x="0" y="15"/>
                    </a:cxn>
                  </a:cxnLst>
                  <a:rect l="0" t="0" r="r" b="b"/>
                  <a:pathLst>
                    <a:path w="77" h="19">
                      <a:moveTo>
                        <a:pt x="0" y="15"/>
                      </a:moveTo>
                      <a:lnTo>
                        <a:pt x="10" y="7"/>
                      </a:lnTo>
                      <a:lnTo>
                        <a:pt x="23" y="0"/>
                      </a:lnTo>
                      <a:lnTo>
                        <a:pt x="39" y="0"/>
                      </a:lnTo>
                      <a:lnTo>
                        <a:pt x="63" y="4"/>
                      </a:lnTo>
                      <a:lnTo>
                        <a:pt x="76" y="12"/>
                      </a:lnTo>
                      <a:lnTo>
                        <a:pt x="61" y="9"/>
                      </a:lnTo>
                      <a:lnTo>
                        <a:pt x="45" y="8"/>
                      </a:lnTo>
                      <a:lnTo>
                        <a:pt x="43" y="17"/>
                      </a:lnTo>
                      <a:lnTo>
                        <a:pt x="27" y="18"/>
                      </a:lnTo>
                      <a:lnTo>
                        <a:pt x="21" y="10"/>
                      </a:lnTo>
                      <a:lnTo>
                        <a:pt x="0" y="15"/>
                      </a:lnTo>
                    </a:path>
                  </a:pathLst>
                </a:custGeom>
                <a:solidFill>
                  <a:srgbClr val="000000"/>
                </a:solidFill>
                <a:ln w="3175" cap="rnd" cmpd="sng">
                  <a:noFill/>
                  <a:prstDash val="solid"/>
                  <a:round/>
                  <a:headEnd type="none" w="med" len="med"/>
                  <a:tailEnd type="none" w="med" len="med"/>
                </a:ln>
                <a:effectLst/>
              </p:spPr>
              <p:txBody>
                <a:bodyPr/>
                <a:lstStyle/>
                <a:p>
                  <a:endParaRPr lang="ru-RU"/>
                </a:p>
              </p:txBody>
            </p:sp>
          </p:grpSp>
          <p:grpSp>
            <p:nvGrpSpPr>
              <p:cNvPr id="103" name="Group 35"/>
              <p:cNvGrpSpPr>
                <a:grpSpLocks/>
              </p:cNvGrpSpPr>
              <p:nvPr/>
            </p:nvGrpSpPr>
            <p:grpSpPr bwMode="auto">
              <a:xfrm>
                <a:off x="957" y="507"/>
                <a:ext cx="114" cy="278"/>
                <a:chOff x="957" y="507"/>
                <a:chExt cx="114" cy="278"/>
              </a:xfrm>
            </p:grpSpPr>
            <p:sp>
              <p:nvSpPr>
                <p:cNvPr id="113" name="Freeform 36"/>
                <p:cNvSpPr>
                  <a:spLocks/>
                </p:cNvSpPr>
                <p:nvPr/>
              </p:nvSpPr>
              <p:spPr bwMode="auto">
                <a:xfrm>
                  <a:off x="987" y="507"/>
                  <a:ext cx="84" cy="278"/>
                </a:xfrm>
                <a:custGeom>
                  <a:avLst/>
                  <a:gdLst/>
                  <a:ahLst/>
                  <a:cxnLst>
                    <a:cxn ang="0">
                      <a:pos x="22" y="0"/>
                    </a:cxn>
                    <a:cxn ang="0">
                      <a:pos x="66" y="66"/>
                    </a:cxn>
                    <a:cxn ang="0">
                      <a:pos x="88" y="133"/>
                    </a:cxn>
                    <a:cxn ang="0">
                      <a:pos x="88" y="177"/>
                    </a:cxn>
                    <a:cxn ang="0">
                      <a:pos x="111" y="243"/>
                    </a:cxn>
                    <a:cxn ang="0">
                      <a:pos x="133" y="265"/>
                    </a:cxn>
                    <a:cxn ang="0">
                      <a:pos x="177" y="354"/>
                    </a:cxn>
                    <a:cxn ang="0">
                      <a:pos x="177" y="398"/>
                    </a:cxn>
                    <a:cxn ang="0">
                      <a:pos x="155" y="464"/>
                    </a:cxn>
                    <a:cxn ang="0">
                      <a:pos x="177" y="508"/>
                    </a:cxn>
                    <a:cxn ang="0">
                      <a:pos x="177" y="575"/>
                    </a:cxn>
                    <a:cxn ang="0">
                      <a:pos x="177" y="597"/>
                    </a:cxn>
                    <a:cxn ang="0">
                      <a:pos x="199" y="663"/>
                    </a:cxn>
                    <a:cxn ang="0">
                      <a:pos x="155" y="641"/>
                    </a:cxn>
                    <a:cxn ang="0">
                      <a:pos x="111" y="619"/>
                    </a:cxn>
                    <a:cxn ang="0">
                      <a:pos x="66" y="641"/>
                    </a:cxn>
                    <a:cxn ang="0">
                      <a:pos x="44" y="663"/>
                    </a:cxn>
                    <a:cxn ang="0">
                      <a:pos x="0" y="663"/>
                    </a:cxn>
                    <a:cxn ang="0">
                      <a:pos x="0" y="641"/>
                    </a:cxn>
                  </a:cxnLst>
                  <a:rect l="0" t="0" r="r" b="b"/>
                  <a:pathLst>
                    <a:path w="200" h="664">
                      <a:moveTo>
                        <a:pt x="22" y="0"/>
                      </a:moveTo>
                      <a:lnTo>
                        <a:pt x="66" y="66"/>
                      </a:lnTo>
                      <a:lnTo>
                        <a:pt x="88" y="133"/>
                      </a:lnTo>
                      <a:lnTo>
                        <a:pt x="88" y="177"/>
                      </a:lnTo>
                      <a:lnTo>
                        <a:pt x="111" y="243"/>
                      </a:lnTo>
                      <a:lnTo>
                        <a:pt x="133" y="265"/>
                      </a:lnTo>
                      <a:lnTo>
                        <a:pt x="177" y="354"/>
                      </a:lnTo>
                      <a:lnTo>
                        <a:pt x="177" y="398"/>
                      </a:lnTo>
                      <a:lnTo>
                        <a:pt x="155" y="464"/>
                      </a:lnTo>
                      <a:lnTo>
                        <a:pt x="177" y="508"/>
                      </a:lnTo>
                      <a:lnTo>
                        <a:pt x="177" y="575"/>
                      </a:lnTo>
                      <a:lnTo>
                        <a:pt x="177" y="597"/>
                      </a:lnTo>
                      <a:lnTo>
                        <a:pt x="199" y="663"/>
                      </a:lnTo>
                      <a:lnTo>
                        <a:pt x="155" y="641"/>
                      </a:lnTo>
                      <a:lnTo>
                        <a:pt x="111" y="619"/>
                      </a:lnTo>
                      <a:lnTo>
                        <a:pt x="66" y="641"/>
                      </a:lnTo>
                      <a:lnTo>
                        <a:pt x="44" y="663"/>
                      </a:lnTo>
                      <a:lnTo>
                        <a:pt x="0" y="663"/>
                      </a:lnTo>
                      <a:lnTo>
                        <a:pt x="0" y="641"/>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14" name="Freeform 37"/>
                <p:cNvSpPr>
                  <a:spLocks/>
                </p:cNvSpPr>
                <p:nvPr/>
              </p:nvSpPr>
              <p:spPr bwMode="auto">
                <a:xfrm>
                  <a:off x="957" y="600"/>
                  <a:ext cx="74" cy="175"/>
                </a:xfrm>
                <a:custGeom>
                  <a:avLst/>
                  <a:gdLst/>
                  <a:ahLst/>
                  <a:cxnLst>
                    <a:cxn ang="0">
                      <a:pos x="20" y="314"/>
                    </a:cxn>
                    <a:cxn ang="0">
                      <a:pos x="20" y="251"/>
                    </a:cxn>
                    <a:cxn ang="0">
                      <a:pos x="0" y="210"/>
                    </a:cxn>
                    <a:cxn ang="0">
                      <a:pos x="39" y="84"/>
                    </a:cxn>
                    <a:cxn ang="0">
                      <a:pos x="59" y="0"/>
                    </a:cxn>
                    <a:cxn ang="0">
                      <a:pos x="79" y="84"/>
                    </a:cxn>
                    <a:cxn ang="0">
                      <a:pos x="59" y="126"/>
                    </a:cxn>
                    <a:cxn ang="0">
                      <a:pos x="98" y="147"/>
                    </a:cxn>
                    <a:cxn ang="0">
                      <a:pos x="157" y="105"/>
                    </a:cxn>
                    <a:cxn ang="0">
                      <a:pos x="177" y="42"/>
                    </a:cxn>
                    <a:cxn ang="0">
                      <a:pos x="157" y="126"/>
                    </a:cxn>
                    <a:cxn ang="0">
                      <a:pos x="138" y="168"/>
                    </a:cxn>
                    <a:cxn ang="0">
                      <a:pos x="98" y="210"/>
                    </a:cxn>
                    <a:cxn ang="0">
                      <a:pos x="177" y="210"/>
                    </a:cxn>
                    <a:cxn ang="0">
                      <a:pos x="157" y="230"/>
                    </a:cxn>
                    <a:cxn ang="0">
                      <a:pos x="118" y="251"/>
                    </a:cxn>
                    <a:cxn ang="0">
                      <a:pos x="118" y="293"/>
                    </a:cxn>
                    <a:cxn ang="0">
                      <a:pos x="118" y="356"/>
                    </a:cxn>
                    <a:cxn ang="0">
                      <a:pos x="177" y="377"/>
                    </a:cxn>
                    <a:cxn ang="0">
                      <a:pos x="118" y="419"/>
                    </a:cxn>
                    <a:cxn ang="0">
                      <a:pos x="118" y="377"/>
                    </a:cxn>
                    <a:cxn ang="0">
                      <a:pos x="39" y="335"/>
                    </a:cxn>
                    <a:cxn ang="0">
                      <a:pos x="20" y="314"/>
                    </a:cxn>
                  </a:cxnLst>
                  <a:rect l="0" t="0" r="r" b="b"/>
                  <a:pathLst>
                    <a:path w="178" h="420">
                      <a:moveTo>
                        <a:pt x="20" y="314"/>
                      </a:moveTo>
                      <a:lnTo>
                        <a:pt x="20" y="251"/>
                      </a:lnTo>
                      <a:lnTo>
                        <a:pt x="0" y="210"/>
                      </a:lnTo>
                      <a:lnTo>
                        <a:pt x="39" y="84"/>
                      </a:lnTo>
                      <a:lnTo>
                        <a:pt x="59" y="0"/>
                      </a:lnTo>
                      <a:lnTo>
                        <a:pt x="79" y="84"/>
                      </a:lnTo>
                      <a:lnTo>
                        <a:pt x="59" y="126"/>
                      </a:lnTo>
                      <a:lnTo>
                        <a:pt x="98" y="147"/>
                      </a:lnTo>
                      <a:lnTo>
                        <a:pt x="157" y="105"/>
                      </a:lnTo>
                      <a:lnTo>
                        <a:pt x="177" y="42"/>
                      </a:lnTo>
                      <a:lnTo>
                        <a:pt x="157" y="126"/>
                      </a:lnTo>
                      <a:lnTo>
                        <a:pt x="138" y="168"/>
                      </a:lnTo>
                      <a:lnTo>
                        <a:pt x="98" y="210"/>
                      </a:lnTo>
                      <a:lnTo>
                        <a:pt x="177" y="210"/>
                      </a:lnTo>
                      <a:lnTo>
                        <a:pt x="157" y="230"/>
                      </a:lnTo>
                      <a:lnTo>
                        <a:pt x="118" y="251"/>
                      </a:lnTo>
                      <a:lnTo>
                        <a:pt x="118" y="293"/>
                      </a:lnTo>
                      <a:lnTo>
                        <a:pt x="118" y="356"/>
                      </a:lnTo>
                      <a:lnTo>
                        <a:pt x="177" y="377"/>
                      </a:lnTo>
                      <a:lnTo>
                        <a:pt x="118" y="419"/>
                      </a:lnTo>
                      <a:lnTo>
                        <a:pt x="118" y="377"/>
                      </a:lnTo>
                      <a:lnTo>
                        <a:pt x="39" y="335"/>
                      </a:lnTo>
                      <a:lnTo>
                        <a:pt x="20" y="314"/>
                      </a:lnTo>
                    </a:path>
                  </a:pathLst>
                </a:custGeom>
                <a:solidFill>
                  <a:srgbClr val="CECECE"/>
                </a:solidFill>
                <a:ln w="3175" cap="rnd" cmpd="sng">
                  <a:noFill/>
                  <a:prstDash val="solid"/>
                  <a:round/>
                  <a:headEnd type="none" w="med" len="med"/>
                  <a:tailEnd type="none" w="med" len="med"/>
                </a:ln>
                <a:effectLst/>
              </p:spPr>
              <p:txBody>
                <a:bodyPr/>
                <a:lstStyle/>
                <a:p>
                  <a:endParaRPr lang="ru-RU"/>
                </a:p>
              </p:txBody>
            </p:sp>
          </p:grpSp>
          <p:grpSp>
            <p:nvGrpSpPr>
              <p:cNvPr id="104" name="Group 38"/>
              <p:cNvGrpSpPr>
                <a:grpSpLocks/>
              </p:cNvGrpSpPr>
              <p:nvPr/>
            </p:nvGrpSpPr>
            <p:grpSpPr bwMode="auto">
              <a:xfrm>
                <a:off x="674" y="369"/>
                <a:ext cx="323" cy="388"/>
                <a:chOff x="674" y="369"/>
                <a:chExt cx="323" cy="388"/>
              </a:xfrm>
            </p:grpSpPr>
            <p:grpSp>
              <p:nvGrpSpPr>
                <p:cNvPr id="105" name="Group 39"/>
                <p:cNvGrpSpPr>
                  <a:grpSpLocks/>
                </p:cNvGrpSpPr>
                <p:nvPr/>
              </p:nvGrpSpPr>
              <p:grpSpPr bwMode="auto">
                <a:xfrm>
                  <a:off x="674" y="369"/>
                  <a:ext cx="323" cy="388"/>
                  <a:chOff x="674" y="369"/>
                  <a:chExt cx="323" cy="388"/>
                </a:xfrm>
              </p:grpSpPr>
              <p:sp>
                <p:nvSpPr>
                  <p:cNvPr id="109" name="Freeform 40"/>
                  <p:cNvSpPr>
                    <a:spLocks/>
                  </p:cNvSpPr>
                  <p:nvPr/>
                </p:nvSpPr>
                <p:spPr bwMode="auto">
                  <a:xfrm>
                    <a:off x="674" y="386"/>
                    <a:ext cx="323" cy="371"/>
                  </a:xfrm>
                  <a:custGeom>
                    <a:avLst/>
                    <a:gdLst/>
                    <a:ahLst/>
                    <a:cxnLst>
                      <a:cxn ang="0">
                        <a:pos x="496" y="133"/>
                      </a:cxn>
                      <a:cxn ang="0">
                        <a:pos x="573" y="91"/>
                      </a:cxn>
                      <a:cxn ang="0">
                        <a:pos x="750" y="224"/>
                      </a:cxn>
                      <a:cxn ang="0">
                        <a:pos x="772" y="290"/>
                      </a:cxn>
                      <a:cxn ang="0">
                        <a:pos x="750" y="423"/>
                      </a:cxn>
                      <a:cxn ang="0">
                        <a:pos x="728" y="511"/>
                      </a:cxn>
                      <a:cxn ang="0">
                        <a:pos x="684" y="622"/>
                      </a:cxn>
                      <a:cxn ang="0">
                        <a:pos x="662" y="732"/>
                      </a:cxn>
                      <a:cxn ang="0">
                        <a:pos x="684" y="776"/>
                      </a:cxn>
                      <a:cxn ang="0">
                        <a:pos x="684" y="843"/>
                      </a:cxn>
                      <a:cxn ang="0">
                        <a:pos x="640" y="887"/>
                      </a:cxn>
                      <a:cxn ang="0">
                        <a:pos x="596" y="887"/>
                      </a:cxn>
                      <a:cxn ang="0">
                        <a:pos x="507" y="865"/>
                      </a:cxn>
                      <a:cxn ang="0">
                        <a:pos x="243" y="843"/>
                      </a:cxn>
                      <a:cxn ang="0">
                        <a:pos x="132" y="843"/>
                      </a:cxn>
                      <a:cxn ang="0">
                        <a:pos x="88" y="843"/>
                      </a:cxn>
                      <a:cxn ang="0">
                        <a:pos x="44" y="799"/>
                      </a:cxn>
                      <a:cxn ang="0">
                        <a:pos x="44" y="732"/>
                      </a:cxn>
                      <a:cxn ang="0">
                        <a:pos x="0" y="644"/>
                      </a:cxn>
                      <a:cxn ang="0">
                        <a:pos x="22" y="91"/>
                      </a:cxn>
                      <a:cxn ang="0">
                        <a:pos x="88" y="69"/>
                      </a:cxn>
                      <a:cxn ang="0">
                        <a:pos x="88" y="47"/>
                      </a:cxn>
                      <a:cxn ang="0">
                        <a:pos x="132" y="47"/>
                      </a:cxn>
                      <a:cxn ang="0">
                        <a:pos x="301" y="0"/>
                      </a:cxn>
                      <a:cxn ang="0">
                        <a:pos x="380" y="88"/>
                      </a:cxn>
                      <a:cxn ang="0">
                        <a:pos x="430" y="119"/>
                      </a:cxn>
                      <a:cxn ang="0">
                        <a:pos x="496" y="133"/>
                      </a:cxn>
                    </a:cxnLst>
                    <a:rect l="0" t="0" r="r" b="b"/>
                    <a:pathLst>
                      <a:path w="773" h="888">
                        <a:moveTo>
                          <a:pt x="496" y="133"/>
                        </a:moveTo>
                        <a:lnTo>
                          <a:pt x="573" y="91"/>
                        </a:lnTo>
                        <a:lnTo>
                          <a:pt x="750" y="224"/>
                        </a:lnTo>
                        <a:lnTo>
                          <a:pt x="772" y="290"/>
                        </a:lnTo>
                        <a:lnTo>
                          <a:pt x="750" y="423"/>
                        </a:lnTo>
                        <a:lnTo>
                          <a:pt x="728" y="511"/>
                        </a:lnTo>
                        <a:lnTo>
                          <a:pt x="684" y="622"/>
                        </a:lnTo>
                        <a:lnTo>
                          <a:pt x="662" y="732"/>
                        </a:lnTo>
                        <a:lnTo>
                          <a:pt x="684" y="776"/>
                        </a:lnTo>
                        <a:lnTo>
                          <a:pt x="684" y="843"/>
                        </a:lnTo>
                        <a:lnTo>
                          <a:pt x="640" y="887"/>
                        </a:lnTo>
                        <a:lnTo>
                          <a:pt x="596" y="887"/>
                        </a:lnTo>
                        <a:lnTo>
                          <a:pt x="507" y="865"/>
                        </a:lnTo>
                        <a:lnTo>
                          <a:pt x="243" y="843"/>
                        </a:lnTo>
                        <a:lnTo>
                          <a:pt x="132" y="843"/>
                        </a:lnTo>
                        <a:lnTo>
                          <a:pt x="88" y="843"/>
                        </a:lnTo>
                        <a:lnTo>
                          <a:pt x="44" y="799"/>
                        </a:lnTo>
                        <a:lnTo>
                          <a:pt x="44" y="732"/>
                        </a:lnTo>
                        <a:lnTo>
                          <a:pt x="0" y="644"/>
                        </a:lnTo>
                        <a:lnTo>
                          <a:pt x="22" y="91"/>
                        </a:lnTo>
                        <a:lnTo>
                          <a:pt x="88" y="69"/>
                        </a:lnTo>
                        <a:lnTo>
                          <a:pt x="88" y="47"/>
                        </a:lnTo>
                        <a:lnTo>
                          <a:pt x="132" y="47"/>
                        </a:lnTo>
                        <a:lnTo>
                          <a:pt x="301" y="0"/>
                        </a:lnTo>
                        <a:lnTo>
                          <a:pt x="380" y="88"/>
                        </a:lnTo>
                        <a:lnTo>
                          <a:pt x="430" y="119"/>
                        </a:lnTo>
                        <a:lnTo>
                          <a:pt x="496" y="133"/>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10" name="Freeform 41"/>
                  <p:cNvSpPr>
                    <a:spLocks/>
                  </p:cNvSpPr>
                  <p:nvPr/>
                </p:nvSpPr>
                <p:spPr bwMode="auto">
                  <a:xfrm>
                    <a:off x="876" y="452"/>
                    <a:ext cx="38" cy="296"/>
                  </a:xfrm>
                  <a:custGeom>
                    <a:avLst/>
                    <a:gdLst/>
                    <a:ahLst/>
                    <a:cxnLst>
                      <a:cxn ang="0">
                        <a:pos x="0" y="0"/>
                      </a:cxn>
                      <a:cxn ang="0">
                        <a:pos x="0" y="66"/>
                      </a:cxn>
                      <a:cxn ang="0">
                        <a:pos x="22" y="133"/>
                      </a:cxn>
                      <a:cxn ang="0">
                        <a:pos x="45" y="221"/>
                      </a:cxn>
                      <a:cxn ang="0">
                        <a:pos x="22" y="287"/>
                      </a:cxn>
                      <a:cxn ang="0">
                        <a:pos x="22" y="376"/>
                      </a:cxn>
                      <a:cxn ang="0">
                        <a:pos x="45" y="442"/>
                      </a:cxn>
                      <a:cxn ang="0">
                        <a:pos x="45" y="508"/>
                      </a:cxn>
                      <a:cxn ang="0">
                        <a:pos x="45" y="574"/>
                      </a:cxn>
                      <a:cxn ang="0">
                        <a:pos x="89" y="641"/>
                      </a:cxn>
                      <a:cxn ang="0">
                        <a:pos x="89" y="685"/>
                      </a:cxn>
                      <a:cxn ang="0">
                        <a:pos x="45" y="707"/>
                      </a:cxn>
                    </a:cxnLst>
                    <a:rect l="0" t="0" r="r" b="b"/>
                    <a:pathLst>
                      <a:path w="90" h="708">
                        <a:moveTo>
                          <a:pt x="0" y="0"/>
                        </a:moveTo>
                        <a:lnTo>
                          <a:pt x="0" y="66"/>
                        </a:lnTo>
                        <a:lnTo>
                          <a:pt x="22" y="133"/>
                        </a:lnTo>
                        <a:lnTo>
                          <a:pt x="45" y="221"/>
                        </a:lnTo>
                        <a:lnTo>
                          <a:pt x="22" y="287"/>
                        </a:lnTo>
                        <a:lnTo>
                          <a:pt x="22" y="376"/>
                        </a:lnTo>
                        <a:lnTo>
                          <a:pt x="45" y="442"/>
                        </a:lnTo>
                        <a:lnTo>
                          <a:pt x="45" y="508"/>
                        </a:lnTo>
                        <a:lnTo>
                          <a:pt x="45" y="574"/>
                        </a:lnTo>
                        <a:lnTo>
                          <a:pt x="89" y="641"/>
                        </a:lnTo>
                        <a:lnTo>
                          <a:pt x="89"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1" name="Freeform 42"/>
                  <p:cNvSpPr>
                    <a:spLocks/>
                  </p:cNvSpPr>
                  <p:nvPr/>
                </p:nvSpPr>
                <p:spPr bwMode="auto">
                  <a:xfrm>
                    <a:off x="867" y="452"/>
                    <a:ext cx="28" cy="296"/>
                  </a:xfrm>
                  <a:custGeom>
                    <a:avLst/>
                    <a:gdLst/>
                    <a:ahLst/>
                    <a:cxnLst>
                      <a:cxn ang="0">
                        <a:pos x="0" y="0"/>
                      </a:cxn>
                      <a:cxn ang="0">
                        <a:pos x="0" y="66"/>
                      </a:cxn>
                      <a:cxn ang="0">
                        <a:pos x="0" y="133"/>
                      </a:cxn>
                      <a:cxn ang="0">
                        <a:pos x="22" y="221"/>
                      </a:cxn>
                      <a:cxn ang="0">
                        <a:pos x="22" y="287"/>
                      </a:cxn>
                      <a:cxn ang="0">
                        <a:pos x="22" y="376"/>
                      </a:cxn>
                      <a:cxn ang="0">
                        <a:pos x="22" y="442"/>
                      </a:cxn>
                      <a:cxn ang="0">
                        <a:pos x="45" y="508"/>
                      </a:cxn>
                      <a:cxn ang="0">
                        <a:pos x="45" y="574"/>
                      </a:cxn>
                      <a:cxn ang="0">
                        <a:pos x="67" y="641"/>
                      </a:cxn>
                      <a:cxn ang="0">
                        <a:pos x="67" y="685"/>
                      </a:cxn>
                      <a:cxn ang="0">
                        <a:pos x="45" y="707"/>
                      </a:cxn>
                    </a:cxnLst>
                    <a:rect l="0" t="0" r="r" b="b"/>
                    <a:pathLst>
                      <a:path w="68" h="708">
                        <a:moveTo>
                          <a:pt x="0" y="0"/>
                        </a:moveTo>
                        <a:lnTo>
                          <a:pt x="0" y="66"/>
                        </a:lnTo>
                        <a:lnTo>
                          <a:pt x="0" y="133"/>
                        </a:lnTo>
                        <a:lnTo>
                          <a:pt x="22" y="221"/>
                        </a:lnTo>
                        <a:lnTo>
                          <a:pt x="22" y="287"/>
                        </a:lnTo>
                        <a:lnTo>
                          <a:pt x="22" y="376"/>
                        </a:lnTo>
                        <a:lnTo>
                          <a:pt x="22" y="442"/>
                        </a:lnTo>
                        <a:lnTo>
                          <a:pt x="45" y="508"/>
                        </a:lnTo>
                        <a:lnTo>
                          <a:pt x="45" y="574"/>
                        </a:lnTo>
                        <a:lnTo>
                          <a:pt x="67" y="641"/>
                        </a:lnTo>
                        <a:lnTo>
                          <a:pt x="67"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2" name="Freeform 43"/>
                  <p:cNvSpPr>
                    <a:spLocks/>
                  </p:cNvSpPr>
                  <p:nvPr/>
                </p:nvSpPr>
                <p:spPr bwMode="auto">
                  <a:xfrm>
                    <a:off x="794" y="369"/>
                    <a:ext cx="120" cy="83"/>
                  </a:xfrm>
                  <a:custGeom>
                    <a:avLst/>
                    <a:gdLst/>
                    <a:ahLst/>
                    <a:cxnLst>
                      <a:cxn ang="0">
                        <a:pos x="22" y="0"/>
                      </a:cxn>
                      <a:cxn ang="0">
                        <a:pos x="22" y="0"/>
                      </a:cxn>
                      <a:cxn ang="0">
                        <a:pos x="22" y="22"/>
                      </a:cxn>
                      <a:cxn ang="0">
                        <a:pos x="88" y="110"/>
                      </a:cxn>
                      <a:cxn ang="0">
                        <a:pos x="177" y="154"/>
                      </a:cxn>
                      <a:cxn ang="0">
                        <a:pos x="221" y="154"/>
                      </a:cxn>
                      <a:cxn ang="0">
                        <a:pos x="243" y="132"/>
                      </a:cxn>
                      <a:cxn ang="0">
                        <a:pos x="265" y="110"/>
                      </a:cxn>
                      <a:cxn ang="0">
                        <a:pos x="287" y="132"/>
                      </a:cxn>
                      <a:cxn ang="0">
                        <a:pos x="243" y="176"/>
                      </a:cxn>
                      <a:cxn ang="0">
                        <a:pos x="199" y="198"/>
                      </a:cxn>
                      <a:cxn ang="0">
                        <a:pos x="132" y="176"/>
                      </a:cxn>
                      <a:cxn ang="0">
                        <a:pos x="88" y="132"/>
                      </a:cxn>
                      <a:cxn ang="0">
                        <a:pos x="22" y="66"/>
                      </a:cxn>
                      <a:cxn ang="0">
                        <a:pos x="0" y="44"/>
                      </a:cxn>
                      <a:cxn ang="0">
                        <a:pos x="0" y="0"/>
                      </a:cxn>
                      <a:cxn ang="0">
                        <a:pos x="22" y="0"/>
                      </a:cxn>
                    </a:cxnLst>
                    <a:rect l="0" t="0" r="r" b="b"/>
                    <a:pathLst>
                      <a:path w="288" h="199">
                        <a:moveTo>
                          <a:pt x="22" y="0"/>
                        </a:moveTo>
                        <a:lnTo>
                          <a:pt x="22" y="0"/>
                        </a:lnTo>
                        <a:lnTo>
                          <a:pt x="22" y="22"/>
                        </a:lnTo>
                        <a:lnTo>
                          <a:pt x="88" y="110"/>
                        </a:lnTo>
                        <a:lnTo>
                          <a:pt x="177" y="154"/>
                        </a:lnTo>
                        <a:lnTo>
                          <a:pt x="221" y="154"/>
                        </a:lnTo>
                        <a:lnTo>
                          <a:pt x="243" y="132"/>
                        </a:lnTo>
                        <a:lnTo>
                          <a:pt x="265" y="110"/>
                        </a:lnTo>
                        <a:lnTo>
                          <a:pt x="287" y="132"/>
                        </a:lnTo>
                        <a:lnTo>
                          <a:pt x="243" y="176"/>
                        </a:lnTo>
                        <a:lnTo>
                          <a:pt x="199" y="198"/>
                        </a:lnTo>
                        <a:lnTo>
                          <a:pt x="132" y="176"/>
                        </a:lnTo>
                        <a:lnTo>
                          <a:pt x="88" y="132"/>
                        </a:lnTo>
                        <a:lnTo>
                          <a:pt x="22" y="66"/>
                        </a:lnTo>
                        <a:lnTo>
                          <a:pt x="0" y="44"/>
                        </a:lnTo>
                        <a:lnTo>
                          <a:pt x="0" y="0"/>
                        </a:lnTo>
                        <a:lnTo>
                          <a:pt x="22" y="0"/>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sp>
              <p:nvSpPr>
                <p:cNvPr id="106" name="Freeform 44"/>
                <p:cNvSpPr>
                  <a:spLocks/>
                </p:cNvSpPr>
                <p:nvPr/>
              </p:nvSpPr>
              <p:spPr bwMode="auto">
                <a:xfrm>
                  <a:off x="684" y="470"/>
                  <a:ext cx="79" cy="250"/>
                </a:xfrm>
                <a:custGeom>
                  <a:avLst/>
                  <a:gdLst/>
                  <a:ahLst/>
                  <a:cxnLst>
                    <a:cxn ang="0">
                      <a:pos x="188" y="85"/>
                    </a:cxn>
                    <a:cxn ang="0">
                      <a:pos x="168" y="213"/>
                    </a:cxn>
                    <a:cxn ang="0">
                      <a:pos x="148" y="277"/>
                    </a:cxn>
                    <a:cxn ang="0">
                      <a:pos x="168" y="319"/>
                    </a:cxn>
                    <a:cxn ang="0">
                      <a:pos x="148" y="383"/>
                    </a:cxn>
                    <a:cxn ang="0">
                      <a:pos x="109" y="383"/>
                    </a:cxn>
                    <a:cxn ang="0">
                      <a:pos x="109" y="426"/>
                    </a:cxn>
                    <a:cxn ang="0">
                      <a:pos x="148" y="447"/>
                    </a:cxn>
                    <a:cxn ang="0">
                      <a:pos x="148" y="532"/>
                    </a:cxn>
                    <a:cxn ang="0">
                      <a:pos x="168" y="596"/>
                    </a:cxn>
                    <a:cxn ang="0">
                      <a:pos x="109" y="575"/>
                    </a:cxn>
                    <a:cxn ang="0">
                      <a:pos x="69" y="596"/>
                    </a:cxn>
                    <a:cxn ang="0">
                      <a:pos x="49" y="553"/>
                    </a:cxn>
                    <a:cxn ang="0">
                      <a:pos x="30" y="490"/>
                    </a:cxn>
                    <a:cxn ang="0">
                      <a:pos x="0" y="439"/>
                    </a:cxn>
                    <a:cxn ang="0">
                      <a:pos x="0" y="349"/>
                    </a:cxn>
                    <a:cxn ang="0">
                      <a:pos x="64" y="266"/>
                    </a:cxn>
                    <a:cxn ang="0">
                      <a:pos x="84" y="176"/>
                    </a:cxn>
                    <a:cxn ang="0">
                      <a:pos x="148" y="0"/>
                    </a:cxn>
                    <a:cxn ang="0">
                      <a:pos x="188" y="85"/>
                    </a:cxn>
                  </a:cxnLst>
                  <a:rect l="0" t="0" r="r" b="b"/>
                  <a:pathLst>
                    <a:path w="189" h="597">
                      <a:moveTo>
                        <a:pt x="188" y="85"/>
                      </a:moveTo>
                      <a:lnTo>
                        <a:pt x="168" y="213"/>
                      </a:lnTo>
                      <a:lnTo>
                        <a:pt x="148" y="277"/>
                      </a:lnTo>
                      <a:lnTo>
                        <a:pt x="168" y="319"/>
                      </a:lnTo>
                      <a:lnTo>
                        <a:pt x="148" y="383"/>
                      </a:lnTo>
                      <a:lnTo>
                        <a:pt x="109" y="383"/>
                      </a:lnTo>
                      <a:lnTo>
                        <a:pt x="109" y="426"/>
                      </a:lnTo>
                      <a:lnTo>
                        <a:pt x="148" y="447"/>
                      </a:lnTo>
                      <a:lnTo>
                        <a:pt x="148" y="532"/>
                      </a:lnTo>
                      <a:lnTo>
                        <a:pt x="168" y="596"/>
                      </a:lnTo>
                      <a:lnTo>
                        <a:pt x="109" y="575"/>
                      </a:lnTo>
                      <a:lnTo>
                        <a:pt x="69" y="596"/>
                      </a:lnTo>
                      <a:lnTo>
                        <a:pt x="49" y="553"/>
                      </a:lnTo>
                      <a:lnTo>
                        <a:pt x="30" y="490"/>
                      </a:lnTo>
                      <a:lnTo>
                        <a:pt x="0" y="439"/>
                      </a:lnTo>
                      <a:lnTo>
                        <a:pt x="0" y="349"/>
                      </a:lnTo>
                      <a:lnTo>
                        <a:pt x="64" y="266"/>
                      </a:lnTo>
                      <a:lnTo>
                        <a:pt x="84" y="176"/>
                      </a:lnTo>
                      <a:lnTo>
                        <a:pt x="148" y="0"/>
                      </a:lnTo>
                      <a:lnTo>
                        <a:pt x="188" y="85"/>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07" name="Freeform 45"/>
                <p:cNvSpPr>
                  <a:spLocks/>
                </p:cNvSpPr>
                <p:nvPr/>
              </p:nvSpPr>
              <p:spPr bwMode="auto">
                <a:xfrm>
                  <a:off x="775" y="729"/>
                  <a:ext cx="148" cy="10"/>
                </a:xfrm>
                <a:custGeom>
                  <a:avLst/>
                  <a:gdLst/>
                  <a:ahLst/>
                  <a:cxnLst>
                    <a:cxn ang="0">
                      <a:pos x="332" y="22"/>
                    </a:cxn>
                    <a:cxn ang="0">
                      <a:pos x="353" y="11"/>
                    </a:cxn>
                    <a:cxn ang="0">
                      <a:pos x="270" y="0"/>
                    </a:cxn>
                    <a:cxn ang="0">
                      <a:pos x="125" y="0"/>
                    </a:cxn>
                    <a:cxn ang="0">
                      <a:pos x="0" y="11"/>
                    </a:cxn>
                    <a:cxn ang="0">
                      <a:pos x="228" y="11"/>
                    </a:cxn>
                    <a:cxn ang="0">
                      <a:pos x="332" y="22"/>
                    </a:cxn>
                  </a:cxnLst>
                  <a:rect l="0" t="0" r="r" b="b"/>
                  <a:pathLst>
                    <a:path w="354" h="23">
                      <a:moveTo>
                        <a:pt x="332" y="22"/>
                      </a:moveTo>
                      <a:lnTo>
                        <a:pt x="353" y="11"/>
                      </a:lnTo>
                      <a:lnTo>
                        <a:pt x="270" y="0"/>
                      </a:lnTo>
                      <a:lnTo>
                        <a:pt x="125" y="0"/>
                      </a:lnTo>
                      <a:lnTo>
                        <a:pt x="0" y="11"/>
                      </a:lnTo>
                      <a:lnTo>
                        <a:pt x="228" y="11"/>
                      </a:lnTo>
                      <a:lnTo>
                        <a:pt x="332" y="22"/>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08" name="Freeform 46"/>
                <p:cNvSpPr>
                  <a:spLocks/>
                </p:cNvSpPr>
                <p:nvPr/>
              </p:nvSpPr>
              <p:spPr bwMode="auto">
                <a:xfrm>
                  <a:off x="692" y="683"/>
                  <a:ext cx="47" cy="47"/>
                </a:xfrm>
                <a:custGeom>
                  <a:avLst/>
                  <a:gdLst/>
                  <a:ahLst/>
                  <a:cxnLst>
                    <a:cxn ang="0">
                      <a:pos x="37" y="110"/>
                    </a:cxn>
                    <a:cxn ang="0">
                      <a:pos x="18" y="73"/>
                    </a:cxn>
                    <a:cxn ang="0">
                      <a:pos x="18" y="18"/>
                    </a:cxn>
                    <a:cxn ang="0">
                      <a:pos x="0" y="0"/>
                    </a:cxn>
                    <a:cxn ang="0">
                      <a:pos x="55" y="37"/>
                    </a:cxn>
                    <a:cxn ang="0">
                      <a:pos x="55" y="55"/>
                    </a:cxn>
                    <a:cxn ang="0">
                      <a:pos x="92" y="73"/>
                    </a:cxn>
                    <a:cxn ang="0">
                      <a:pos x="110" y="92"/>
                    </a:cxn>
                    <a:cxn ang="0">
                      <a:pos x="55" y="92"/>
                    </a:cxn>
                    <a:cxn ang="0">
                      <a:pos x="37" y="110"/>
                    </a:cxn>
                  </a:cxnLst>
                  <a:rect l="0" t="0" r="r" b="b"/>
                  <a:pathLst>
                    <a:path w="111" h="111">
                      <a:moveTo>
                        <a:pt x="37" y="110"/>
                      </a:moveTo>
                      <a:lnTo>
                        <a:pt x="18" y="73"/>
                      </a:lnTo>
                      <a:lnTo>
                        <a:pt x="18" y="18"/>
                      </a:lnTo>
                      <a:lnTo>
                        <a:pt x="0" y="0"/>
                      </a:lnTo>
                      <a:lnTo>
                        <a:pt x="55" y="37"/>
                      </a:lnTo>
                      <a:lnTo>
                        <a:pt x="55" y="55"/>
                      </a:lnTo>
                      <a:lnTo>
                        <a:pt x="92" y="73"/>
                      </a:lnTo>
                      <a:lnTo>
                        <a:pt x="110" y="92"/>
                      </a:lnTo>
                      <a:lnTo>
                        <a:pt x="55" y="92"/>
                      </a:lnTo>
                      <a:lnTo>
                        <a:pt x="37" y="110"/>
                      </a:lnTo>
                    </a:path>
                  </a:pathLst>
                </a:custGeom>
                <a:solidFill>
                  <a:srgbClr val="919191"/>
                </a:solidFill>
                <a:ln w="3175" cap="rnd" cmpd="sng">
                  <a:noFill/>
                  <a:prstDash val="solid"/>
                  <a:round/>
                  <a:headEnd type="none" w="med" len="med"/>
                  <a:tailEnd type="none" w="med" len="med"/>
                </a:ln>
                <a:effectLst/>
              </p:spPr>
              <p:txBody>
                <a:bodyPr/>
                <a:lstStyle/>
                <a:p>
                  <a:endParaRPr lang="ru-RU"/>
                </a:p>
              </p:txBody>
            </p:sp>
          </p:grpSp>
        </p:grpSp>
        <p:grpSp>
          <p:nvGrpSpPr>
            <p:cNvPr id="21" name="Group 47"/>
            <p:cNvGrpSpPr>
              <a:grpSpLocks/>
            </p:cNvGrpSpPr>
            <p:nvPr/>
          </p:nvGrpSpPr>
          <p:grpSpPr bwMode="auto">
            <a:xfrm>
              <a:off x="574" y="2659"/>
              <a:ext cx="863" cy="569"/>
              <a:chOff x="3280" y="2647"/>
              <a:chExt cx="863" cy="569"/>
            </a:xfrm>
          </p:grpSpPr>
          <p:grpSp>
            <p:nvGrpSpPr>
              <p:cNvPr id="33" name="Group 48"/>
              <p:cNvGrpSpPr>
                <a:grpSpLocks/>
              </p:cNvGrpSpPr>
              <p:nvPr/>
            </p:nvGrpSpPr>
            <p:grpSpPr bwMode="auto">
              <a:xfrm>
                <a:off x="3280" y="2865"/>
                <a:ext cx="863" cy="351"/>
                <a:chOff x="3253" y="2867"/>
                <a:chExt cx="936" cy="351"/>
              </a:xfrm>
            </p:grpSpPr>
            <p:sp>
              <p:nvSpPr>
                <p:cNvPr id="98" name="Freeform 49"/>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99" name="Freeform 50"/>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100" name="Freeform 51"/>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4" name="Group 52"/>
              <p:cNvGrpSpPr>
                <a:grpSpLocks/>
              </p:cNvGrpSpPr>
              <p:nvPr/>
            </p:nvGrpSpPr>
            <p:grpSpPr bwMode="auto">
              <a:xfrm>
                <a:off x="3338" y="2915"/>
                <a:ext cx="494" cy="217"/>
                <a:chOff x="1049" y="1977"/>
                <a:chExt cx="1136" cy="495"/>
              </a:xfrm>
            </p:grpSpPr>
            <p:grpSp>
              <p:nvGrpSpPr>
                <p:cNvPr id="63" name="Group 53"/>
                <p:cNvGrpSpPr>
                  <a:grpSpLocks/>
                </p:cNvGrpSpPr>
                <p:nvPr/>
              </p:nvGrpSpPr>
              <p:grpSpPr bwMode="auto">
                <a:xfrm>
                  <a:off x="1477" y="1977"/>
                  <a:ext cx="708" cy="274"/>
                  <a:chOff x="1477" y="1977"/>
                  <a:chExt cx="708" cy="274"/>
                </a:xfrm>
              </p:grpSpPr>
              <p:grpSp>
                <p:nvGrpSpPr>
                  <p:cNvPr id="74" name="Group 54"/>
                  <p:cNvGrpSpPr>
                    <a:grpSpLocks/>
                  </p:cNvGrpSpPr>
                  <p:nvPr/>
                </p:nvGrpSpPr>
                <p:grpSpPr bwMode="auto">
                  <a:xfrm>
                    <a:off x="1477" y="1977"/>
                    <a:ext cx="708" cy="274"/>
                    <a:chOff x="1477" y="1977"/>
                    <a:chExt cx="708" cy="274"/>
                  </a:xfrm>
                </p:grpSpPr>
                <p:sp>
                  <p:nvSpPr>
                    <p:cNvPr id="95" name="Freeform 55"/>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96" name="Freeform 56"/>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7" name="Freeform 57"/>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5" name="Group 58"/>
                  <p:cNvGrpSpPr>
                    <a:grpSpLocks/>
                  </p:cNvGrpSpPr>
                  <p:nvPr/>
                </p:nvGrpSpPr>
                <p:grpSpPr bwMode="auto">
                  <a:xfrm>
                    <a:off x="1557" y="2046"/>
                    <a:ext cx="307" cy="109"/>
                    <a:chOff x="1557" y="2046"/>
                    <a:chExt cx="307" cy="109"/>
                  </a:xfrm>
                </p:grpSpPr>
                <p:sp>
                  <p:nvSpPr>
                    <p:cNvPr id="86" name="Freeform 59"/>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87" name="Group 60"/>
                    <p:cNvGrpSpPr>
                      <a:grpSpLocks/>
                    </p:cNvGrpSpPr>
                    <p:nvPr/>
                  </p:nvGrpSpPr>
                  <p:grpSpPr bwMode="auto">
                    <a:xfrm>
                      <a:off x="1614" y="2056"/>
                      <a:ext cx="220" cy="88"/>
                      <a:chOff x="1614" y="2056"/>
                      <a:chExt cx="220" cy="88"/>
                    </a:xfrm>
                  </p:grpSpPr>
                  <p:sp>
                    <p:nvSpPr>
                      <p:cNvPr id="88" name="Line 61"/>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89" name="Line 62"/>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90" name="Line 63"/>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91" name="Line 64"/>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92" name="Line 65"/>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93" name="Line 66"/>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94" name="Line 67"/>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76" name="Group 68"/>
                  <p:cNvGrpSpPr>
                    <a:grpSpLocks/>
                  </p:cNvGrpSpPr>
                  <p:nvPr/>
                </p:nvGrpSpPr>
                <p:grpSpPr bwMode="auto">
                  <a:xfrm>
                    <a:off x="1830" y="1991"/>
                    <a:ext cx="313" cy="105"/>
                    <a:chOff x="1830" y="1991"/>
                    <a:chExt cx="313" cy="105"/>
                  </a:xfrm>
                </p:grpSpPr>
                <p:sp>
                  <p:nvSpPr>
                    <p:cNvPr id="77" name="Freeform 69"/>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8" name="Line 70"/>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79" name="Line 71"/>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80" name="Line 72"/>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81" name="Line 73"/>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82" name="Line 74"/>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83" name="Line 75"/>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84" name="Line 76"/>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85" name="Line 77"/>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64" name="Group 78"/>
                <p:cNvGrpSpPr>
                  <a:grpSpLocks/>
                </p:cNvGrpSpPr>
                <p:nvPr/>
              </p:nvGrpSpPr>
              <p:grpSpPr bwMode="auto">
                <a:xfrm>
                  <a:off x="1049" y="2118"/>
                  <a:ext cx="973" cy="354"/>
                  <a:chOff x="1049" y="2118"/>
                  <a:chExt cx="973" cy="354"/>
                </a:xfrm>
              </p:grpSpPr>
              <p:sp>
                <p:nvSpPr>
                  <p:cNvPr id="65" name="Freeform 79"/>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 name="Freeform 80"/>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67" name="Group 81"/>
                  <p:cNvGrpSpPr>
                    <a:grpSpLocks/>
                  </p:cNvGrpSpPr>
                  <p:nvPr/>
                </p:nvGrpSpPr>
                <p:grpSpPr bwMode="auto">
                  <a:xfrm>
                    <a:off x="1190" y="2118"/>
                    <a:ext cx="266" cy="177"/>
                    <a:chOff x="1190" y="2118"/>
                    <a:chExt cx="266" cy="177"/>
                  </a:xfrm>
                </p:grpSpPr>
                <p:sp>
                  <p:nvSpPr>
                    <p:cNvPr id="69" name="Freeform 82"/>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0" name="Freeform 83"/>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1" name="Freeform 84"/>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2" name="Freeform 85"/>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73" name="Freeform 86"/>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68" name="Freeform 87"/>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35" name="Group 88"/>
              <p:cNvGrpSpPr>
                <a:grpSpLocks/>
              </p:cNvGrpSpPr>
              <p:nvPr/>
            </p:nvGrpSpPr>
            <p:grpSpPr bwMode="auto">
              <a:xfrm>
                <a:off x="3726" y="2647"/>
                <a:ext cx="385" cy="445"/>
                <a:chOff x="1763" y="872"/>
                <a:chExt cx="884" cy="1025"/>
              </a:xfrm>
            </p:grpSpPr>
            <p:grpSp>
              <p:nvGrpSpPr>
                <p:cNvPr id="36" name="Group 89"/>
                <p:cNvGrpSpPr>
                  <a:grpSpLocks/>
                </p:cNvGrpSpPr>
                <p:nvPr/>
              </p:nvGrpSpPr>
              <p:grpSpPr bwMode="auto">
                <a:xfrm>
                  <a:off x="1887" y="1609"/>
                  <a:ext cx="716" cy="288"/>
                  <a:chOff x="2067" y="2118"/>
                  <a:chExt cx="716" cy="288"/>
                </a:xfrm>
              </p:grpSpPr>
              <p:sp>
                <p:nvSpPr>
                  <p:cNvPr id="60" name="Freeform 90"/>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1" name="Freeform 91"/>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2" name="Freeform 92"/>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37" name="Freeform 93"/>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38" name="Group 94"/>
                <p:cNvGrpSpPr>
                  <a:grpSpLocks/>
                </p:cNvGrpSpPr>
                <p:nvPr/>
              </p:nvGrpSpPr>
              <p:grpSpPr bwMode="auto">
                <a:xfrm>
                  <a:off x="1763" y="872"/>
                  <a:ext cx="795" cy="851"/>
                  <a:chOff x="1943" y="1381"/>
                  <a:chExt cx="795" cy="851"/>
                </a:xfrm>
              </p:grpSpPr>
              <p:sp>
                <p:nvSpPr>
                  <p:cNvPr id="57" name="Freeform 95"/>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8" name="Freeform 96"/>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9" name="Freeform 97"/>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9" name="Group 98"/>
                <p:cNvGrpSpPr>
                  <a:grpSpLocks/>
                </p:cNvGrpSpPr>
                <p:nvPr/>
              </p:nvGrpSpPr>
              <p:grpSpPr bwMode="auto">
                <a:xfrm>
                  <a:off x="1983" y="1056"/>
                  <a:ext cx="664" cy="222"/>
                  <a:chOff x="2163" y="1565"/>
                  <a:chExt cx="664" cy="222"/>
                </a:xfrm>
              </p:grpSpPr>
              <p:sp>
                <p:nvSpPr>
                  <p:cNvPr id="52" name="Freeform 99"/>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3" name="Freeform 100"/>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4" name="Freeform 101"/>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5" name="Freeform 102"/>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6" name="Freeform 103"/>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 name="Group 104"/>
                <p:cNvGrpSpPr>
                  <a:grpSpLocks/>
                </p:cNvGrpSpPr>
                <p:nvPr/>
              </p:nvGrpSpPr>
              <p:grpSpPr bwMode="auto">
                <a:xfrm>
                  <a:off x="1983" y="1145"/>
                  <a:ext cx="178" cy="597"/>
                  <a:chOff x="2163" y="1654"/>
                  <a:chExt cx="178" cy="597"/>
                </a:xfrm>
              </p:grpSpPr>
              <p:sp>
                <p:nvSpPr>
                  <p:cNvPr id="47" name="Freeform 105"/>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8" name="Freeform 106"/>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9" name="Freeform 107"/>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0" name="Freeform 108"/>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1" name="Freeform 109"/>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41" name="Freeform 110"/>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2" name="Freeform 111"/>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3" name="Freeform 112"/>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4" name="Freeform 113"/>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5" name="Line 114"/>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46" name="Line 115"/>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22" name="Group 116"/>
            <p:cNvGrpSpPr>
              <a:grpSpLocks/>
            </p:cNvGrpSpPr>
            <p:nvPr/>
          </p:nvGrpSpPr>
          <p:grpSpPr bwMode="auto">
            <a:xfrm>
              <a:off x="571" y="2575"/>
              <a:ext cx="277" cy="457"/>
              <a:chOff x="540" y="404"/>
              <a:chExt cx="277" cy="457"/>
            </a:xfrm>
          </p:grpSpPr>
          <p:sp>
            <p:nvSpPr>
              <p:cNvPr id="23" name="Freeform 117"/>
              <p:cNvSpPr>
                <a:spLocks/>
              </p:cNvSpPr>
              <p:nvPr/>
            </p:nvSpPr>
            <p:spPr bwMode="auto">
              <a:xfrm>
                <a:off x="791" y="773"/>
                <a:ext cx="19" cy="19"/>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24" name="Freeform 118"/>
              <p:cNvSpPr>
                <a:spLocks/>
              </p:cNvSpPr>
              <p:nvPr/>
            </p:nvSpPr>
            <p:spPr bwMode="auto">
              <a:xfrm>
                <a:off x="597" y="690"/>
                <a:ext cx="220" cy="171"/>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25" name="Freeform 119"/>
              <p:cNvSpPr>
                <a:spLocks/>
              </p:cNvSpPr>
              <p:nvPr/>
            </p:nvSpPr>
            <p:spPr bwMode="auto">
              <a:xfrm>
                <a:off x="745" y="792"/>
                <a:ext cx="9" cy="18"/>
              </a:xfrm>
              <a:custGeom>
                <a:avLst/>
                <a:gdLst/>
                <a:ahLst/>
                <a:cxnLst>
                  <a:cxn ang="0">
                    <a:pos x="22" y="44"/>
                  </a:cxn>
                  <a:cxn ang="0">
                    <a:pos x="0" y="0"/>
                  </a:cxn>
                </a:cxnLst>
                <a:rect l="0" t="0" r="r" b="b"/>
                <a:pathLst>
                  <a:path w="23" h="45">
                    <a:moveTo>
                      <a:pt x="22" y="44"/>
                    </a:move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26" name="Line 120"/>
              <p:cNvSpPr>
                <a:spLocks noChangeShapeType="1"/>
              </p:cNvSpPr>
              <p:nvPr/>
            </p:nvSpPr>
            <p:spPr bwMode="auto">
              <a:xfrm flipH="1" flipV="1">
                <a:off x="762" y="787"/>
                <a:ext cx="12" cy="23"/>
              </a:xfrm>
              <a:prstGeom prst="line">
                <a:avLst/>
              </a:prstGeom>
              <a:noFill/>
              <a:ln w="3175">
                <a:solidFill>
                  <a:srgbClr val="000000"/>
                </a:solidFill>
                <a:round/>
                <a:headEnd/>
                <a:tailEnd/>
              </a:ln>
              <a:effectLst/>
            </p:spPr>
            <p:txBody>
              <a:bodyPr wrap="none" anchor="ctr"/>
              <a:lstStyle/>
              <a:p>
                <a:endParaRPr lang="ru-RU"/>
              </a:p>
            </p:txBody>
          </p:sp>
          <p:sp>
            <p:nvSpPr>
              <p:cNvPr id="27" name="Line 121"/>
              <p:cNvSpPr>
                <a:spLocks noChangeShapeType="1"/>
              </p:cNvSpPr>
              <p:nvPr/>
            </p:nvSpPr>
            <p:spPr bwMode="auto">
              <a:xfrm flipH="1" flipV="1">
                <a:off x="779" y="790"/>
                <a:ext cx="13" cy="23"/>
              </a:xfrm>
              <a:prstGeom prst="line">
                <a:avLst/>
              </a:prstGeom>
              <a:noFill/>
              <a:ln w="3175">
                <a:solidFill>
                  <a:srgbClr val="000000"/>
                </a:solidFill>
                <a:round/>
                <a:headEnd/>
                <a:tailEnd/>
              </a:ln>
              <a:effectLst/>
            </p:spPr>
            <p:txBody>
              <a:bodyPr wrap="none" anchor="ctr"/>
              <a:lstStyle/>
              <a:p>
                <a:endParaRPr lang="ru-RU"/>
              </a:p>
            </p:txBody>
          </p:sp>
          <p:sp>
            <p:nvSpPr>
              <p:cNvPr id="28" name="Freeform 122"/>
              <p:cNvSpPr>
                <a:spLocks/>
              </p:cNvSpPr>
              <p:nvPr/>
            </p:nvSpPr>
            <p:spPr bwMode="auto">
              <a:xfrm>
                <a:off x="540" y="404"/>
                <a:ext cx="196" cy="360"/>
              </a:xfrm>
              <a:custGeom>
                <a:avLst/>
                <a:gdLst/>
                <a:ahLst/>
                <a:cxnLst>
                  <a:cxn ang="0">
                    <a:pos x="468" y="0"/>
                  </a:cxn>
                  <a:cxn ang="0">
                    <a:pos x="408" y="0"/>
                  </a:cxn>
                  <a:cxn ang="0">
                    <a:pos x="392" y="24"/>
                  </a:cxn>
                  <a:cxn ang="0">
                    <a:pos x="356" y="20"/>
                  </a:cxn>
                  <a:cxn ang="0">
                    <a:pos x="332" y="68"/>
                  </a:cxn>
                  <a:cxn ang="0">
                    <a:pos x="232" y="112"/>
                  </a:cxn>
                  <a:cxn ang="0">
                    <a:pos x="196" y="164"/>
                  </a:cxn>
                  <a:cxn ang="0">
                    <a:pos x="188" y="240"/>
                  </a:cxn>
                  <a:cxn ang="0">
                    <a:pos x="96" y="396"/>
                  </a:cxn>
                  <a:cxn ang="0">
                    <a:pos x="16" y="520"/>
                  </a:cxn>
                  <a:cxn ang="0">
                    <a:pos x="4" y="532"/>
                  </a:cxn>
                  <a:cxn ang="0">
                    <a:pos x="0" y="664"/>
                  </a:cxn>
                  <a:cxn ang="0">
                    <a:pos x="68" y="708"/>
                  </a:cxn>
                  <a:cxn ang="0">
                    <a:pos x="112" y="756"/>
                  </a:cxn>
                  <a:cxn ang="0">
                    <a:pos x="124" y="792"/>
                  </a:cxn>
                  <a:cxn ang="0">
                    <a:pos x="300" y="860"/>
                  </a:cxn>
                  <a:cxn ang="0">
                    <a:pos x="336" y="860"/>
                  </a:cxn>
                  <a:cxn ang="0">
                    <a:pos x="396" y="736"/>
                  </a:cxn>
                  <a:cxn ang="0">
                    <a:pos x="380" y="708"/>
                  </a:cxn>
                  <a:cxn ang="0">
                    <a:pos x="304" y="664"/>
                  </a:cxn>
                  <a:cxn ang="0">
                    <a:pos x="312" y="616"/>
                  </a:cxn>
                  <a:cxn ang="0">
                    <a:pos x="232" y="572"/>
                  </a:cxn>
                  <a:cxn ang="0">
                    <a:pos x="284" y="556"/>
                  </a:cxn>
                  <a:cxn ang="0">
                    <a:pos x="392" y="428"/>
                  </a:cxn>
                  <a:cxn ang="0">
                    <a:pos x="424" y="312"/>
                  </a:cxn>
                  <a:cxn ang="0">
                    <a:pos x="448" y="288"/>
                  </a:cxn>
                </a:cxnLst>
                <a:rect l="0" t="0" r="r" b="b"/>
                <a:pathLst>
                  <a:path w="469" h="861">
                    <a:moveTo>
                      <a:pt x="468" y="0"/>
                    </a:moveTo>
                    <a:lnTo>
                      <a:pt x="408" y="0"/>
                    </a:lnTo>
                    <a:lnTo>
                      <a:pt x="392" y="24"/>
                    </a:lnTo>
                    <a:lnTo>
                      <a:pt x="356" y="20"/>
                    </a:lnTo>
                    <a:lnTo>
                      <a:pt x="332" y="68"/>
                    </a:lnTo>
                    <a:lnTo>
                      <a:pt x="232" y="112"/>
                    </a:lnTo>
                    <a:lnTo>
                      <a:pt x="196" y="164"/>
                    </a:lnTo>
                    <a:lnTo>
                      <a:pt x="188" y="240"/>
                    </a:lnTo>
                    <a:lnTo>
                      <a:pt x="96" y="396"/>
                    </a:lnTo>
                    <a:lnTo>
                      <a:pt x="16" y="520"/>
                    </a:lnTo>
                    <a:lnTo>
                      <a:pt x="4" y="532"/>
                    </a:lnTo>
                    <a:lnTo>
                      <a:pt x="0" y="664"/>
                    </a:lnTo>
                    <a:lnTo>
                      <a:pt x="68" y="708"/>
                    </a:lnTo>
                    <a:lnTo>
                      <a:pt x="112" y="756"/>
                    </a:lnTo>
                    <a:lnTo>
                      <a:pt x="124" y="792"/>
                    </a:lnTo>
                    <a:lnTo>
                      <a:pt x="300" y="860"/>
                    </a:lnTo>
                    <a:lnTo>
                      <a:pt x="336" y="860"/>
                    </a:lnTo>
                    <a:lnTo>
                      <a:pt x="396" y="736"/>
                    </a:lnTo>
                    <a:lnTo>
                      <a:pt x="380" y="708"/>
                    </a:lnTo>
                    <a:lnTo>
                      <a:pt x="304" y="664"/>
                    </a:lnTo>
                    <a:lnTo>
                      <a:pt x="312" y="616"/>
                    </a:lnTo>
                    <a:lnTo>
                      <a:pt x="232" y="572"/>
                    </a:lnTo>
                    <a:lnTo>
                      <a:pt x="284" y="556"/>
                    </a:lnTo>
                    <a:lnTo>
                      <a:pt x="392" y="428"/>
                    </a:lnTo>
                    <a:lnTo>
                      <a:pt x="424" y="312"/>
                    </a:lnTo>
                    <a:lnTo>
                      <a:pt x="448" y="288"/>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29" name="Freeform 123"/>
              <p:cNvSpPr>
                <a:spLocks/>
              </p:cNvSpPr>
              <p:nvPr/>
            </p:nvSpPr>
            <p:spPr bwMode="auto">
              <a:xfrm>
                <a:off x="570" y="478"/>
                <a:ext cx="64" cy="139"/>
              </a:xfrm>
              <a:custGeom>
                <a:avLst/>
                <a:gdLst/>
                <a:ahLst/>
                <a:cxnLst>
                  <a:cxn ang="0">
                    <a:pos x="154" y="0"/>
                  </a:cxn>
                  <a:cxn ang="0">
                    <a:pos x="154" y="41"/>
                  </a:cxn>
                  <a:cxn ang="0">
                    <a:pos x="135" y="186"/>
                  </a:cxn>
                  <a:cxn ang="0">
                    <a:pos x="0" y="331"/>
                  </a:cxn>
                  <a:cxn ang="0">
                    <a:pos x="0" y="290"/>
                  </a:cxn>
                  <a:cxn ang="0">
                    <a:pos x="53" y="204"/>
                  </a:cxn>
                  <a:cxn ang="0">
                    <a:pos x="101" y="132"/>
                  </a:cxn>
                  <a:cxn ang="0">
                    <a:pos x="137" y="67"/>
                  </a:cxn>
                  <a:cxn ang="0">
                    <a:pos x="154" y="0"/>
                  </a:cxn>
                </a:cxnLst>
                <a:rect l="0" t="0" r="r" b="b"/>
                <a:pathLst>
                  <a:path w="155" h="332">
                    <a:moveTo>
                      <a:pt x="154" y="0"/>
                    </a:moveTo>
                    <a:lnTo>
                      <a:pt x="154" y="41"/>
                    </a:lnTo>
                    <a:lnTo>
                      <a:pt x="135" y="186"/>
                    </a:lnTo>
                    <a:lnTo>
                      <a:pt x="0" y="331"/>
                    </a:lnTo>
                    <a:lnTo>
                      <a:pt x="0" y="290"/>
                    </a:lnTo>
                    <a:lnTo>
                      <a:pt x="53" y="204"/>
                    </a:lnTo>
                    <a:lnTo>
                      <a:pt x="101" y="132"/>
                    </a:lnTo>
                    <a:lnTo>
                      <a:pt x="137" y="67"/>
                    </a:lnTo>
                    <a:lnTo>
                      <a:pt x="15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0" name="Freeform 124"/>
              <p:cNvSpPr>
                <a:spLocks/>
              </p:cNvSpPr>
              <p:nvPr/>
            </p:nvSpPr>
            <p:spPr bwMode="auto">
              <a:xfrm>
                <a:off x="579" y="681"/>
                <a:ext cx="55" cy="46"/>
              </a:xfrm>
              <a:custGeom>
                <a:avLst/>
                <a:gdLst/>
                <a:ahLst/>
                <a:cxnLst>
                  <a:cxn ang="0">
                    <a:pos x="132" y="110"/>
                  </a:cxn>
                  <a:cxn ang="0">
                    <a:pos x="132" y="92"/>
                  </a:cxn>
                  <a:cxn ang="0">
                    <a:pos x="113" y="73"/>
                  </a:cxn>
                  <a:cxn ang="0">
                    <a:pos x="75" y="55"/>
                  </a:cxn>
                  <a:cxn ang="0">
                    <a:pos x="0" y="0"/>
                  </a:cxn>
                  <a:cxn ang="0">
                    <a:pos x="0" y="18"/>
                  </a:cxn>
                  <a:cxn ang="0">
                    <a:pos x="38" y="55"/>
                  </a:cxn>
                  <a:cxn ang="0">
                    <a:pos x="38" y="73"/>
                  </a:cxn>
                  <a:cxn ang="0">
                    <a:pos x="57" y="92"/>
                  </a:cxn>
                  <a:cxn ang="0">
                    <a:pos x="94" y="110"/>
                  </a:cxn>
                  <a:cxn ang="0">
                    <a:pos x="132" y="110"/>
                  </a:cxn>
                </a:cxnLst>
                <a:rect l="0" t="0" r="r" b="b"/>
                <a:pathLst>
                  <a:path w="133" h="111">
                    <a:moveTo>
                      <a:pt x="132" y="110"/>
                    </a:moveTo>
                    <a:lnTo>
                      <a:pt x="132" y="92"/>
                    </a:lnTo>
                    <a:lnTo>
                      <a:pt x="113" y="73"/>
                    </a:lnTo>
                    <a:lnTo>
                      <a:pt x="75" y="55"/>
                    </a:lnTo>
                    <a:lnTo>
                      <a:pt x="0" y="0"/>
                    </a:lnTo>
                    <a:lnTo>
                      <a:pt x="0" y="18"/>
                    </a:lnTo>
                    <a:lnTo>
                      <a:pt x="38" y="55"/>
                    </a:lnTo>
                    <a:lnTo>
                      <a:pt x="38" y="73"/>
                    </a:lnTo>
                    <a:lnTo>
                      <a:pt x="57" y="92"/>
                    </a:lnTo>
                    <a:lnTo>
                      <a:pt x="94" y="110"/>
                    </a:lnTo>
                    <a:lnTo>
                      <a:pt x="132" y="11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1" name="Freeform 125"/>
              <p:cNvSpPr>
                <a:spLocks/>
              </p:cNvSpPr>
              <p:nvPr/>
            </p:nvSpPr>
            <p:spPr bwMode="auto">
              <a:xfrm>
                <a:off x="625" y="662"/>
                <a:ext cx="19" cy="10"/>
              </a:xfrm>
              <a:custGeom>
                <a:avLst/>
                <a:gdLst/>
                <a:ahLst/>
                <a:cxnLst>
                  <a:cxn ang="0">
                    <a:pos x="44" y="0"/>
                  </a:cxn>
                  <a:cxn ang="0">
                    <a:pos x="29" y="12"/>
                  </a:cxn>
                  <a:cxn ang="0">
                    <a:pos x="15" y="23"/>
                  </a:cxn>
                  <a:cxn ang="0">
                    <a:pos x="0" y="0"/>
                  </a:cxn>
                  <a:cxn ang="0">
                    <a:pos x="15" y="0"/>
                  </a:cxn>
                  <a:cxn ang="0">
                    <a:pos x="44" y="0"/>
                  </a:cxn>
                </a:cxnLst>
                <a:rect l="0" t="0" r="r" b="b"/>
                <a:pathLst>
                  <a:path w="45" h="24">
                    <a:moveTo>
                      <a:pt x="44" y="0"/>
                    </a:moveTo>
                    <a:lnTo>
                      <a:pt x="29" y="12"/>
                    </a:lnTo>
                    <a:lnTo>
                      <a:pt x="15" y="23"/>
                    </a:lnTo>
                    <a:lnTo>
                      <a:pt x="0" y="0"/>
                    </a:lnTo>
                    <a:lnTo>
                      <a:pt x="15" y="0"/>
                    </a:lnTo>
                    <a:lnTo>
                      <a:pt x="4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2" name="Freeform 126"/>
              <p:cNvSpPr>
                <a:spLocks/>
              </p:cNvSpPr>
              <p:nvPr/>
            </p:nvSpPr>
            <p:spPr bwMode="auto">
              <a:xfrm>
                <a:off x="662" y="699"/>
                <a:ext cx="56" cy="74"/>
              </a:xfrm>
              <a:custGeom>
                <a:avLst/>
                <a:gdLst/>
                <a:ahLst/>
                <a:cxnLst>
                  <a:cxn ang="0">
                    <a:pos x="0" y="176"/>
                  </a:cxn>
                  <a:cxn ang="0">
                    <a:pos x="88" y="176"/>
                  </a:cxn>
                  <a:cxn ang="0">
                    <a:pos x="132" y="66"/>
                  </a:cxn>
                  <a:cxn ang="0">
                    <a:pos x="132" y="0"/>
                  </a:cxn>
                  <a:cxn ang="0">
                    <a:pos x="88" y="0"/>
                  </a:cxn>
                  <a:cxn ang="0">
                    <a:pos x="0" y="176"/>
                  </a:cxn>
                </a:cxnLst>
                <a:rect l="0" t="0" r="r" b="b"/>
                <a:pathLst>
                  <a:path w="133" h="177">
                    <a:moveTo>
                      <a:pt x="0" y="176"/>
                    </a:moveTo>
                    <a:lnTo>
                      <a:pt x="88" y="176"/>
                    </a:lnTo>
                    <a:lnTo>
                      <a:pt x="132" y="66"/>
                    </a:lnTo>
                    <a:lnTo>
                      <a:pt x="132" y="0"/>
                    </a:lnTo>
                    <a:lnTo>
                      <a:pt x="88" y="0"/>
                    </a:lnTo>
                    <a:lnTo>
                      <a:pt x="0" y="176"/>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grpSp>
      <p:sp>
        <p:nvSpPr>
          <p:cNvPr id="126" name="Line 127"/>
          <p:cNvSpPr>
            <a:spLocks noChangeShapeType="1"/>
          </p:cNvSpPr>
          <p:nvPr/>
        </p:nvSpPr>
        <p:spPr bwMode="auto">
          <a:xfrm>
            <a:off x="6927083" y="1991817"/>
            <a:ext cx="0" cy="731838"/>
          </a:xfrm>
          <a:prstGeom prst="line">
            <a:avLst/>
          </a:prstGeom>
          <a:noFill/>
          <a:ln w="38100">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127" name="Line 129"/>
          <p:cNvSpPr>
            <a:spLocks noChangeShapeType="1"/>
          </p:cNvSpPr>
          <p:nvPr/>
        </p:nvSpPr>
        <p:spPr bwMode="auto">
          <a:xfrm>
            <a:off x="7374758" y="3520580"/>
            <a:ext cx="777875" cy="1236662"/>
          </a:xfrm>
          <a:prstGeom prst="line">
            <a:avLst/>
          </a:prstGeom>
          <a:noFill/>
          <a:ln w="28575">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grpSp>
        <p:nvGrpSpPr>
          <p:cNvPr id="128" name="Group 186"/>
          <p:cNvGrpSpPr>
            <a:grpSpLocks/>
          </p:cNvGrpSpPr>
          <p:nvPr/>
        </p:nvGrpSpPr>
        <p:grpSpPr bwMode="auto">
          <a:xfrm>
            <a:off x="6415908" y="3801567"/>
            <a:ext cx="677862" cy="1014413"/>
            <a:chOff x="2202" y="2529"/>
            <a:chExt cx="722" cy="944"/>
          </a:xfrm>
        </p:grpSpPr>
        <p:sp>
          <p:nvSpPr>
            <p:cNvPr id="129" name="Freeform 187"/>
            <p:cNvSpPr>
              <a:spLocks/>
            </p:cNvSpPr>
            <p:nvPr/>
          </p:nvSpPr>
          <p:spPr bwMode="auto">
            <a:xfrm>
              <a:off x="2593" y="3290"/>
              <a:ext cx="38" cy="18"/>
            </a:xfrm>
            <a:custGeom>
              <a:avLst/>
              <a:gdLst/>
              <a:ahLst/>
              <a:cxnLst>
                <a:cxn ang="0">
                  <a:pos x="77" y="6"/>
                </a:cxn>
                <a:cxn ang="0">
                  <a:pos x="48" y="0"/>
                </a:cxn>
                <a:cxn ang="0">
                  <a:pos x="0" y="25"/>
                </a:cxn>
                <a:cxn ang="0">
                  <a:pos x="24" y="36"/>
                </a:cxn>
                <a:cxn ang="0">
                  <a:pos x="77" y="6"/>
                </a:cxn>
                <a:cxn ang="0">
                  <a:pos x="77" y="6"/>
                </a:cxn>
              </a:cxnLst>
              <a:rect l="0" t="0" r="r" b="b"/>
              <a:pathLst>
                <a:path w="77" h="36">
                  <a:moveTo>
                    <a:pt x="77" y="6"/>
                  </a:moveTo>
                  <a:lnTo>
                    <a:pt x="48" y="0"/>
                  </a:lnTo>
                  <a:lnTo>
                    <a:pt x="0" y="25"/>
                  </a:lnTo>
                  <a:lnTo>
                    <a:pt x="24" y="36"/>
                  </a:lnTo>
                  <a:lnTo>
                    <a:pt x="77" y="6"/>
                  </a:lnTo>
                  <a:lnTo>
                    <a:pt x="77" y="6"/>
                  </a:lnTo>
                  <a:close/>
                </a:path>
              </a:pathLst>
            </a:custGeom>
            <a:solidFill>
              <a:srgbClr val="F0F0D4"/>
            </a:solidFill>
            <a:ln w="9525">
              <a:noFill/>
              <a:round/>
              <a:headEnd/>
              <a:tailEnd/>
            </a:ln>
          </p:spPr>
          <p:txBody>
            <a:bodyPr/>
            <a:lstStyle/>
            <a:p>
              <a:endParaRPr lang="ru-RU"/>
            </a:p>
          </p:txBody>
        </p:sp>
        <p:sp>
          <p:nvSpPr>
            <p:cNvPr id="130" name="Freeform 188"/>
            <p:cNvSpPr>
              <a:spLocks/>
            </p:cNvSpPr>
            <p:nvPr/>
          </p:nvSpPr>
          <p:spPr bwMode="auto">
            <a:xfrm>
              <a:off x="2395" y="2535"/>
              <a:ext cx="310" cy="114"/>
            </a:xfrm>
            <a:custGeom>
              <a:avLst/>
              <a:gdLst/>
              <a:ahLst/>
              <a:cxnLst>
                <a:cxn ang="0">
                  <a:pos x="13" y="111"/>
                </a:cxn>
                <a:cxn ang="0">
                  <a:pos x="0" y="192"/>
                </a:cxn>
                <a:cxn ang="0">
                  <a:pos x="79" y="189"/>
                </a:cxn>
                <a:cxn ang="0">
                  <a:pos x="79" y="189"/>
                </a:cxn>
                <a:cxn ang="0">
                  <a:pos x="81" y="192"/>
                </a:cxn>
                <a:cxn ang="0">
                  <a:pos x="84" y="195"/>
                </a:cxn>
                <a:cxn ang="0">
                  <a:pos x="87" y="200"/>
                </a:cxn>
                <a:cxn ang="0">
                  <a:pos x="88" y="201"/>
                </a:cxn>
                <a:cxn ang="0">
                  <a:pos x="90" y="204"/>
                </a:cxn>
                <a:cxn ang="0">
                  <a:pos x="91" y="207"/>
                </a:cxn>
                <a:cxn ang="0">
                  <a:pos x="93" y="212"/>
                </a:cxn>
                <a:cxn ang="0">
                  <a:pos x="94" y="215"/>
                </a:cxn>
                <a:cxn ang="0">
                  <a:pos x="96" y="218"/>
                </a:cxn>
                <a:cxn ang="0">
                  <a:pos x="97" y="223"/>
                </a:cxn>
                <a:cxn ang="0">
                  <a:pos x="99" y="227"/>
                </a:cxn>
                <a:cxn ang="0">
                  <a:pos x="531" y="221"/>
                </a:cxn>
                <a:cxn ang="0">
                  <a:pos x="540" y="170"/>
                </a:cxn>
                <a:cxn ang="0">
                  <a:pos x="601" y="158"/>
                </a:cxn>
                <a:cxn ang="0">
                  <a:pos x="621" y="127"/>
                </a:cxn>
                <a:cxn ang="0">
                  <a:pos x="475" y="0"/>
                </a:cxn>
                <a:cxn ang="0">
                  <a:pos x="238" y="94"/>
                </a:cxn>
                <a:cxn ang="0">
                  <a:pos x="13" y="111"/>
                </a:cxn>
                <a:cxn ang="0">
                  <a:pos x="13" y="111"/>
                </a:cxn>
              </a:cxnLst>
              <a:rect l="0" t="0" r="r" b="b"/>
              <a:pathLst>
                <a:path w="621" h="227">
                  <a:moveTo>
                    <a:pt x="13" y="111"/>
                  </a:moveTo>
                  <a:lnTo>
                    <a:pt x="0" y="192"/>
                  </a:lnTo>
                  <a:lnTo>
                    <a:pt x="79" y="189"/>
                  </a:lnTo>
                  <a:lnTo>
                    <a:pt x="79" y="189"/>
                  </a:lnTo>
                  <a:lnTo>
                    <a:pt x="81" y="192"/>
                  </a:lnTo>
                  <a:lnTo>
                    <a:pt x="84" y="195"/>
                  </a:lnTo>
                  <a:lnTo>
                    <a:pt x="87" y="200"/>
                  </a:lnTo>
                  <a:lnTo>
                    <a:pt x="88" y="201"/>
                  </a:lnTo>
                  <a:lnTo>
                    <a:pt x="90" y="204"/>
                  </a:lnTo>
                  <a:lnTo>
                    <a:pt x="91" y="207"/>
                  </a:lnTo>
                  <a:lnTo>
                    <a:pt x="93" y="212"/>
                  </a:lnTo>
                  <a:lnTo>
                    <a:pt x="94" y="215"/>
                  </a:lnTo>
                  <a:lnTo>
                    <a:pt x="96" y="218"/>
                  </a:lnTo>
                  <a:lnTo>
                    <a:pt x="97" y="223"/>
                  </a:lnTo>
                  <a:lnTo>
                    <a:pt x="99" y="227"/>
                  </a:lnTo>
                  <a:lnTo>
                    <a:pt x="531" y="221"/>
                  </a:lnTo>
                  <a:lnTo>
                    <a:pt x="540" y="170"/>
                  </a:lnTo>
                  <a:lnTo>
                    <a:pt x="601" y="158"/>
                  </a:lnTo>
                  <a:lnTo>
                    <a:pt x="621" y="127"/>
                  </a:lnTo>
                  <a:lnTo>
                    <a:pt x="475" y="0"/>
                  </a:lnTo>
                  <a:lnTo>
                    <a:pt x="238" y="94"/>
                  </a:lnTo>
                  <a:lnTo>
                    <a:pt x="13" y="111"/>
                  </a:lnTo>
                  <a:lnTo>
                    <a:pt x="13" y="111"/>
                  </a:lnTo>
                  <a:close/>
                </a:path>
              </a:pathLst>
            </a:custGeom>
            <a:solidFill>
              <a:schemeClr val="accent2"/>
            </a:solidFill>
            <a:ln w="9525">
              <a:noFill/>
              <a:round/>
              <a:headEnd/>
              <a:tailEnd/>
            </a:ln>
          </p:spPr>
          <p:txBody>
            <a:bodyPr/>
            <a:lstStyle/>
            <a:p>
              <a:endParaRPr lang="ru-RU"/>
            </a:p>
          </p:txBody>
        </p:sp>
        <p:sp>
          <p:nvSpPr>
            <p:cNvPr id="131" name="Freeform 189"/>
            <p:cNvSpPr>
              <a:spLocks/>
            </p:cNvSpPr>
            <p:nvPr/>
          </p:nvSpPr>
          <p:spPr bwMode="auto">
            <a:xfrm>
              <a:off x="2582" y="2553"/>
              <a:ext cx="71" cy="71"/>
            </a:xfrm>
            <a:custGeom>
              <a:avLst/>
              <a:gdLst/>
              <a:ahLst/>
              <a:cxnLst>
                <a:cxn ang="0">
                  <a:pos x="80" y="2"/>
                </a:cxn>
                <a:cxn ang="0">
                  <a:pos x="74" y="0"/>
                </a:cxn>
                <a:cxn ang="0">
                  <a:pos x="41" y="41"/>
                </a:cxn>
                <a:cxn ang="0">
                  <a:pos x="6" y="44"/>
                </a:cxn>
                <a:cxn ang="0">
                  <a:pos x="0" y="50"/>
                </a:cxn>
                <a:cxn ang="0">
                  <a:pos x="0" y="50"/>
                </a:cxn>
                <a:cxn ang="0">
                  <a:pos x="2" y="52"/>
                </a:cxn>
                <a:cxn ang="0">
                  <a:pos x="3" y="56"/>
                </a:cxn>
                <a:cxn ang="0">
                  <a:pos x="5" y="61"/>
                </a:cxn>
                <a:cxn ang="0">
                  <a:pos x="5" y="64"/>
                </a:cxn>
                <a:cxn ang="0">
                  <a:pos x="6" y="67"/>
                </a:cxn>
                <a:cxn ang="0">
                  <a:pos x="8" y="70"/>
                </a:cxn>
                <a:cxn ang="0">
                  <a:pos x="9" y="73"/>
                </a:cxn>
                <a:cxn ang="0">
                  <a:pos x="11" y="76"/>
                </a:cxn>
                <a:cxn ang="0">
                  <a:pos x="12" y="80"/>
                </a:cxn>
                <a:cxn ang="0">
                  <a:pos x="14" y="85"/>
                </a:cxn>
                <a:cxn ang="0">
                  <a:pos x="17" y="88"/>
                </a:cxn>
                <a:cxn ang="0">
                  <a:pos x="18" y="92"/>
                </a:cxn>
                <a:cxn ang="0">
                  <a:pos x="21" y="95"/>
                </a:cxn>
                <a:cxn ang="0">
                  <a:pos x="23" y="100"/>
                </a:cxn>
                <a:cxn ang="0">
                  <a:pos x="26" y="104"/>
                </a:cxn>
                <a:cxn ang="0">
                  <a:pos x="29" y="107"/>
                </a:cxn>
                <a:cxn ang="0">
                  <a:pos x="32" y="112"/>
                </a:cxn>
                <a:cxn ang="0">
                  <a:pos x="35" y="115"/>
                </a:cxn>
                <a:cxn ang="0">
                  <a:pos x="39" y="120"/>
                </a:cxn>
                <a:cxn ang="0">
                  <a:pos x="42" y="123"/>
                </a:cxn>
                <a:cxn ang="0">
                  <a:pos x="45" y="127"/>
                </a:cxn>
                <a:cxn ang="0">
                  <a:pos x="50" y="130"/>
                </a:cxn>
                <a:cxn ang="0">
                  <a:pos x="54" y="133"/>
                </a:cxn>
                <a:cxn ang="0">
                  <a:pos x="58" y="136"/>
                </a:cxn>
                <a:cxn ang="0">
                  <a:pos x="62" y="139"/>
                </a:cxn>
                <a:cxn ang="0">
                  <a:pos x="68" y="142"/>
                </a:cxn>
                <a:cxn ang="0">
                  <a:pos x="73" y="144"/>
                </a:cxn>
                <a:cxn ang="0">
                  <a:pos x="83" y="139"/>
                </a:cxn>
                <a:cxn ang="0">
                  <a:pos x="142" y="52"/>
                </a:cxn>
                <a:cxn ang="0">
                  <a:pos x="104" y="39"/>
                </a:cxn>
                <a:cxn ang="0">
                  <a:pos x="80" y="2"/>
                </a:cxn>
                <a:cxn ang="0">
                  <a:pos x="80" y="2"/>
                </a:cxn>
              </a:cxnLst>
              <a:rect l="0" t="0" r="r" b="b"/>
              <a:pathLst>
                <a:path w="142" h="144">
                  <a:moveTo>
                    <a:pt x="80" y="2"/>
                  </a:moveTo>
                  <a:lnTo>
                    <a:pt x="74" y="0"/>
                  </a:lnTo>
                  <a:lnTo>
                    <a:pt x="41" y="41"/>
                  </a:lnTo>
                  <a:lnTo>
                    <a:pt x="6" y="44"/>
                  </a:lnTo>
                  <a:lnTo>
                    <a:pt x="0" y="50"/>
                  </a:lnTo>
                  <a:lnTo>
                    <a:pt x="0" y="50"/>
                  </a:lnTo>
                  <a:lnTo>
                    <a:pt x="2" y="52"/>
                  </a:lnTo>
                  <a:lnTo>
                    <a:pt x="3" y="56"/>
                  </a:lnTo>
                  <a:lnTo>
                    <a:pt x="5" y="61"/>
                  </a:lnTo>
                  <a:lnTo>
                    <a:pt x="5" y="64"/>
                  </a:lnTo>
                  <a:lnTo>
                    <a:pt x="6" y="67"/>
                  </a:lnTo>
                  <a:lnTo>
                    <a:pt x="8" y="70"/>
                  </a:lnTo>
                  <a:lnTo>
                    <a:pt x="9" y="73"/>
                  </a:lnTo>
                  <a:lnTo>
                    <a:pt x="11" y="76"/>
                  </a:lnTo>
                  <a:lnTo>
                    <a:pt x="12" y="80"/>
                  </a:lnTo>
                  <a:lnTo>
                    <a:pt x="14" y="85"/>
                  </a:lnTo>
                  <a:lnTo>
                    <a:pt x="17" y="88"/>
                  </a:lnTo>
                  <a:lnTo>
                    <a:pt x="18" y="92"/>
                  </a:lnTo>
                  <a:lnTo>
                    <a:pt x="21" y="95"/>
                  </a:lnTo>
                  <a:lnTo>
                    <a:pt x="23" y="100"/>
                  </a:lnTo>
                  <a:lnTo>
                    <a:pt x="26" y="104"/>
                  </a:lnTo>
                  <a:lnTo>
                    <a:pt x="29" y="107"/>
                  </a:lnTo>
                  <a:lnTo>
                    <a:pt x="32" y="112"/>
                  </a:lnTo>
                  <a:lnTo>
                    <a:pt x="35" y="115"/>
                  </a:lnTo>
                  <a:lnTo>
                    <a:pt x="39" y="120"/>
                  </a:lnTo>
                  <a:lnTo>
                    <a:pt x="42" y="123"/>
                  </a:lnTo>
                  <a:lnTo>
                    <a:pt x="45" y="127"/>
                  </a:lnTo>
                  <a:lnTo>
                    <a:pt x="50" y="130"/>
                  </a:lnTo>
                  <a:lnTo>
                    <a:pt x="54" y="133"/>
                  </a:lnTo>
                  <a:lnTo>
                    <a:pt x="58" y="136"/>
                  </a:lnTo>
                  <a:lnTo>
                    <a:pt x="62" y="139"/>
                  </a:lnTo>
                  <a:lnTo>
                    <a:pt x="68" y="142"/>
                  </a:lnTo>
                  <a:lnTo>
                    <a:pt x="73" y="144"/>
                  </a:lnTo>
                  <a:lnTo>
                    <a:pt x="83" y="139"/>
                  </a:lnTo>
                  <a:lnTo>
                    <a:pt x="142" y="52"/>
                  </a:lnTo>
                  <a:lnTo>
                    <a:pt x="104" y="39"/>
                  </a:lnTo>
                  <a:lnTo>
                    <a:pt x="80" y="2"/>
                  </a:lnTo>
                  <a:lnTo>
                    <a:pt x="80" y="2"/>
                  </a:lnTo>
                  <a:close/>
                </a:path>
              </a:pathLst>
            </a:custGeom>
            <a:solidFill>
              <a:srgbClr val="FFFF85"/>
            </a:solidFill>
            <a:ln w="9525">
              <a:noFill/>
              <a:round/>
              <a:headEnd/>
              <a:tailEnd/>
            </a:ln>
          </p:spPr>
          <p:txBody>
            <a:bodyPr/>
            <a:lstStyle/>
            <a:p>
              <a:endParaRPr lang="ru-RU"/>
            </a:p>
          </p:txBody>
        </p:sp>
        <p:sp>
          <p:nvSpPr>
            <p:cNvPr id="132" name="Freeform 190"/>
            <p:cNvSpPr>
              <a:spLocks/>
            </p:cNvSpPr>
            <p:nvPr/>
          </p:nvSpPr>
          <p:spPr bwMode="auto">
            <a:xfrm>
              <a:off x="2276" y="2711"/>
              <a:ext cx="131" cy="110"/>
            </a:xfrm>
            <a:custGeom>
              <a:avLst/>
              <a:gdLst/>
              <a:ahLst/>
              <a:cxnLst>
                <a:cxn ang="0">
                  <a:pos x="32" y="133"/>
                </a:cxn>
                <a:cxn ang="0">
                  <a:pos x="32" y="132"/>
                </a:cxn>
                <a:cxn ang="0">
                  <a:pos x="29" y="124"/>
                </a:cxn>
                <a:cxn ang="0">
                  <a:pos x="27" y="113"/>
                </a:cxn>
                <a:cxn ang="0">
                  <a:pos x="26" y="107"/>
                </a:cxn>
                <a:cxn ang="0">
                  <a:pos x="26" y="101"/>
                </a:cxn>
                <a:cxn ang="0">
                  <a:pos x="24" y="95"/>
                </a:cxn>
                <a:cxn ang="0">
                  <a:pos x="24" y="88"/>
                </a:cxn>
                <a:cxn ang="0">
                  <a:pos x="23" y="82"/>
                </a:cxn>
                <a:cxn ang="0">
                  <a:pos x="24" y="76"/>
                </a:cxn>
                <a:cxn ang="0">
                  <a:pos x="24" y="68"/>
                </a:cxn>
                <a:cxn ang="0">
                  <a:pos x="26" y="64"/>
                </a:cxn>
                <a:cxn ang="0">
                  <a:pos x="30" y="56"/>
                </a:cxn>
                <a:cxn ang="0">
                  <a:pos x="39" y="47"/>
                </a:cxn>
                <a:cxn ang="0">
                  <a:pos x="45" y="42"/>
                </a:cxn>
                <a:cxn ang="0">
                  <a:pos x="53" y="39"/>
                </a:cxn>
                <a:cxn ang="0">
                  <a:pos x="60" y="35"/>
                </a:cxn>
                <a:cxn ang="0">
                  <a:pos x="68" y="30"/>
                </a:cxn>
                <a:cxn ang="0">
                  <a:pos x="77" y="24"/>
                </a:cxn>
                <a:cxn ang="0">
                  <a:pos x="85" y="21"/>
                </a:cxn>
                <a:cxn ang="0">
                  <a:pos x="94" y="15"/>
                </a:cxn>
                <a:cxn ang="0">
                  <a:pos x="101" y="12"/>
                </a:cxn>
                <a:cxn ang="0">
                  <a:pos x="109" y="9"/>
                </a:cxn>
                <a:cxn ang="0">
                  <a:pos x="115" y="6"/>
                </a:cxn>
                <a:cxn ang="0">
                  <a:pos x="124" y="2"/>
                </a:cxn>
                <a:cxn ang="0">
                  <a:pos x="129" y="0"/>
                </a:cxn>
                <a:cxn ang="0">
                  <a:pos x="192" y="30"/>
                </a:cxn>
                <a:cxn ang="0">
                  <a:pos x="259" y="55"/>
                </a:cxn>
                <a:cxn ang="0">
                  <a:pos x="219" y="73"/>
                </a:cxn>
                <a:cxn ang="0">
                  <a:pos x="227" y="97"/>
                </a:cxn>
                <a:cxn ang="0">
                  <a:pos x="236" y="139"/>
                </a:cxn>
                <a:cxn ang="0">
                  <a:pos x="130" y="147"/>
                </a:cxn>
                <a:cxn ang="0">
                  <a:pos x="106" y="221"/>
                </a:cxn>
                <a:cxn ang="0">
                  <a:pos x="0" y="192"/>
                </a:cxn>
              </a:cxnLst>
              <a:rect l="0" t="0" r="r" b="b"/>
              <a:pathLst>
                <a:path w="262" h="221">
                  <a:moveTo>
                    <a:pt x="0" y="192"/>
                  </a:moveTo>
                  <a:lnTo>
                    <a:pt x="32" y="133"/>
                  </a:lnTo>
                  <a:lnTo>
                    <a:pt x="32" y="133"/>
                  </a:lnTo>
                  <a:lnTo>
                    <a:pt x="32" y="132"/>
                  </a:lnTo>
                  <a:lnTo>
                    <a:pt x="30" y="127"/>
                  </a:lnTo>
                  <a:lnTo>
                    <a:pt x="29" y="124"/>
                  </a:lnTo>
                  <a:lnTo>
                    <a:pt x="29" y="120"/>
                  </a:lnTo>
                  <a:lnTo>
                    <a:pt x="27" y="113"/>
                  </a:lnTo>
                  <a:lnTo>
                    <a:pt x="27" y="110"/>
                  </a:lnTo>
                  <a:lnTo>
                    <a:pt x="26" y="107"/>
                  </a:lnTo>
                  <a:lnTo>
                    <a:pt x="26" y="104"/>
                  </a:lnTo>
                  <a:lnTo>
                    <a:pt x="26" y="101"/>
                  </a:lnTo>
                  <a:lnTo>
                    <a:pt x="24" y="98"/>
                  </a:lnTo>
                  <a:lnTo>
                    <a:pt x="24" y="95"/>
                  </a:lnTo>
                  <a:lnTo>
                    <a:pt x="24" y="91"/>
                  </a:lnTo>
                  <a:lnTo>
                    <a:pt x="24" y="88"/>
                  </a:lnTo>
                  <a:lnTo>
                    <a:pt x="23" y="85"/>
                  </a:lnTo>
                  <a:lnTo>
                    <a:pt x="23" y="82"/>
                  </a:lnTo>
                  <a:lnTo>
                    <a:pt x="23" y="79"/>
                  </a:lnTo>
                  <a:lnTo>
                    <a:pt x="24" y="76"/>
                  </a:lnTo>
                  <a:lnTo>
                    <a:pt x="24" y="73"/>
                  </a:lnTo>
                  <a:lnTo>
                    <a:pt x="24" y="68"/>
                  </a:lnTo>
                  <a:lnTo>
                    <a:pt x="24" y="67"/>
                  </a:lnTo>
                  <a:lnTo>
                    <a:pt x="26" y="64"/>
                  </a:lnTo>
                  <a:lnTo>
                    <a:pt x="27" y="59"/>
                  </a:lnTo>
                  <a:lnTo>
                    <a:pt x="30" y="56"/>
                  </a:lnTo>
                  <a:lnTo>
                    <a:pt x="33" y="51"/>
                  </a:lnTo>
                  <a:lnTo>
                    <a:pt x="39" y="47"/>
                  </a:lnTo>
                  <a:lnTo>
                    <a:pt x="41" y="45"/>
                  </a:lnTo>
                  <a:lnTo>
                    <a:pt x="45" y="42"/>
                  </a:lnTo>
                  <a:lnTo>
                    <a:pt x="48" y="41"/>
                  </a:lnTo>
                  <a:lnTo>
                    <a:pt x="53" y="39"/>
                  </a:lnTo>
                  <a:lnTo>
                    <a:pt x="56" y="36"/>
                  </a:lnTo>
                  <a:lnTo>
                    <a:pt x="60" y="35"/>
                  </a:lnTo>
                  <a:lnTo>
                    <a:pt x="64" y="32"/>
                  </a:lnTo>
                  <a:lnTo>
                    <a:pt x="68" y="30"/>
                  </a:lnTo>
                  <a:lnTo>
                    <a:pt x="73" y="27"/>
                  </a:lnTo>
                  <a:lnTo>
                    <a:pt x="77" y="24"/>
                  </a:lnTo>
                  <a:lnTo>
                    <a:pt x="82" y="23"/>
                  </a:lnTo>
                  <a:lnTo>
                    <a:pt x="85" y="21"/>
                  </a:lnTo>
                  <a:lnTo>
                    <a:pt x="89" y="18"/>
                  </a:lnTo>
                  <a:lnTo>
                    <a:pt x="94" y="15"/>
                  </a:lnTo>
                  <a:lnTo>
                    <a:pt x="97" y="14"/>
                  </a:lnTo>
                  <a:lnTo>
                    <a:pt x="101" y="12"/>
                  </a:lnTo>
                  <a:lnTo>
                    <a:pt x="104" y="11"/>
                  </a:lnTo>
                  <a:lnTo>
                    <a:pt x="109" y="9"/>
                  </a:lnTo>
                  <a:lnTo>
                    <a:pt x="112" y="8"/>
                  </a:lnTo>
                  <a:lnTo>
                    <a:pt x="115" y="6"/>
                  </a:lnTo>
                  <a:lnTo>
                    <a:pt x="119" y="3"/>
                  </a:lnTo>
                  <a:lnTo>
                    <a:pt x="124" y="2"/>
                  </a:lnTo>
                  <a:lnTo>
                    <a:pt x="127" y="0"/>
                  </a:lnTo>
                  <a:lnTo>
                    <a:pt x="129" y="0"/>
                  </a:lnTo>
                  <a:lnTo>
                    <a:pt x="174" y="8"/>
                  </a:lnTo>
                  <a:lnTo>
                    <a:pt x="192" y="30"/>
                  </a:lnTo>
                  <a:lnTo>
                    <a:pt x="230" y="41"/>
                  </a:lnTo>
                  <a:lnTo>
                    <a:pt x="259" y="55"/>
                  </a:lnTo>
                  <a:lnTo>
                    <a:pt x="262" y="79"/>
                  </a:lnTo>
                  <a:lnTo>
                    <a:pt x="219" y="73"/>
                  </a:lnTo>
                  <a:lnTo>
                    <a:pt x="195" y="79"/>
                  </a:lnTo>
                  <a:lnTo>
                    <a:pt x="227" y="97"/>
                  </a:lnTo>
                  <a:lnTo>
                    <a:pt x="250" y="135"/>
                  </a:lnTo>
                  <a:lnTo>
                    <a:pt x="236" y="139"/>
                  </a:lnTo>
                  <a:lnTo>
                    <a:pt x="201" y="121"/>
                  </a:lnTo>
                  <a:lnTo>
                    <a:pt x="130" y="147"/>
                  </a:lnTo>
                  <a:lnTo>
                    <a:pt x="130" y="182"/>
                  </a:lnTo>
                  <a:lnTo>
                    <a:pt x="106" y="221"/>
                  </a:lnTo>
                  <a:lnTo>
                    <a:pt x="0" y="192"/>
                  </a:lnTo>
                  <a:lnTo>
                    <a:pt x="0" y="192"/>
                  </a:lnTo>
                  <a:close/>
                </a:path>
              </a:pathLst>
            </a:custGeom>
            <a:solidFill>
              <a:srgbClr val="E6E6FF"/>
            </a:solidFill>
            <a:ln w="9525">
              <a:noFill/>
              <a:round/>
              <a:headEnd/>
              <a:tailEnd/>
            </a:ln>
          </p:spPr>
          <p:txBody>
            <a:bodyPr/>
            <a:lstStyle/>
            <a:p>
              <a:endParaRPr lang="ru-RU"/>
            </a:p>
          </p:txBody>
        </p:sp>
        <p:sp>
          <p:nvSpPr>
            <p:cNvPr id="133" name="Freeform 191"/>
            <p:cNvSpPr>
              <a:spLocks/>
            </p:cNvSpPr>
            <p:nvPr/>
          </p:nvSpPr>
          <p:spPr bwMode="auto">
            <a:xfrm>
              <a:off x="2705" y="2726"/>
              <a:ext cx="218" cy="211"/>
            </a:xfrm>
            <a:custGeom>
              <a:avLst/>
              <a:gdLst/>
              <a:ahLst/>
              <a:cxnLst>
                <a:cxn ang="0">
                  <a:pos x="149" y="420"/>
                </a:cxn>
                <a:cxn ang="0">
                  <a:pos x="292" y="352"/>
                </a:cxn>
                <a:cxn ang="0">
                  <a:pos x="422" y="281"/>
                </a:cxn>
                <a:cxn ang="0">
                  <a:pos x="320" y="275"/>
                </a:cxn>
                <a:cxn ang="0">
                  <a:pos x="426" y="98"/>
                </a:cxn>
                <a:cxn ang="0">
                  <a:pos x="263" y="218"/>
                </a:cxn>
                <a:cxn ang="0">
                  <a:pos x="338" y="32"/>
                </a:cxn>
                <a:cxn ang="0">
                  <a:pos x="298" y="9"/>
                </a:cxn>
                <a:cxn ang="0">
                  <a:pos x="288" y="15"/>
                </a:cxn>
                <a:cxn ang="0">
                  <a:pos x="284" y="23"/>
                </a:cxn>
                <a:cxn ang="0">
                  <a:pos x="279" y="30"/>
                </a:cxn>
                <a:cxn ang="0">
                  <a:pos x="272" y="42"/>
                </a:cxn>
                <a:cxn ang="0">
                  <a:pos x="269" y="51"/>
                </a:cxn>
                <a:cxn ang="0">
                  <a:pos x="263" y="60"/>
                </a:cxn>
                <a:cxn ang="0">
                  <a:pos x="258" y="71"/>
                </a:cxn>
                <a:cxn ang="0">
                  <a:pos x="252" y="81"/>
                </a:cxn>
                <a:cxn ang="0">
                  <a:pos x="246" y="92"/>
                </a:cxn>
                <a:cxn ang="0">
                  <a:pos x="240" y="103"/>
                </a:cxn>
                <a:cxn ang="0">
                  <a:pos x="234" y="115"/>
                </a:cxn>
                <a:cxn ang="0">
                  <a:pos x="228" y="125"/>
                </a:cxn>
                <a:cxn ang="0">
                  <a:pos x="223" y="137"/>
                </a:cxn>
                <a:cxn ang="0">
                  <a:pos x="217" y="146"/>
                </a:cxn>
                <a:cxn ang="0">
                  <a:pos x="213" y="156"/>
                </a:cxn>
                <a:cxn ang="0">
                  <a:pos x="207" y="168"/>
                </a:cxn>
                <a:cxn ang="0">
                  <a:pos x="201" y="180"/>
                </a:cxn>
                <a:cxn ang="0">
                  <a:pos x="196" y="186"/>
                </a:cxn>
                <a:cxn ang="0">
                  <a:pos x="189" y="107"/>
                </a:cxn>
                <a:cxn ang="0">
                  <a:pos x="190" y="0"/>
                </a:cxn>
                <a:cxn ang="0">
                  <a:pos x="155" y="19"/>
                </a:cxn>
                <a:cxn ang="0">
                  <a:pos x="146" y="30"/>
                </a:cxn>
                <a:cxn ang="0">
                  <a:pos x="140" y="41"/>
                </a:cxn>
                <a:cxn ang="0">
                  <a:pos x="136" y="53"/>
                </a:cxn>
                <a:cxn ang="0">
                  <a:pos x="133" y="63"/>
                </a:cxn>
                <a:cxn ang="0">
                  <a:pos x="130" y="74"/>
                </a:cxn>
                <a:cxn ang="0">
                  <a:pos x="128" y="89"/>
                </a:cxn>
                <a:cxn ang="0">
                  <a:pos x="127" y="104"/>
                </a:cxn>
                <a:cxn ang="0">
                  <a:pos x="125" y="121"/>
                </a:cxn>
                <a:cxn ang="0">
                  <a:pos x="125" y="137"/>
                </a:cxn>
                <a:cxn ang="0">
                  <a:pos x="124" y="153"/>
                </a:cxn>
                <a:cxn ang="0">
                  <a:pos x="124" y="166"/>
                </a:cxn>
                <a:cxn ang="0">
                  <a:pos x="122" y="177"/>
                </a:cxn>
                <a:cxn ang="0">
                  <a:pos x="122" y="184"/>
                </a:cxn>
                <a:cxn ang="0">
                  <a:pos x="81" y="245"/>
                </a:cxn>
                <a:cxn ang="0">
                  <a:pos x="28" y="133"/>
                </a:cxn>
                <a:cxn ang="0">
                  <a:pos x="0" y="190"/>
                </a:cxn>
              </a:cxnLst>
              <a:rect l="0" t="0" r="r" b="b"/>
              <a:pathLst>
                <a:path w="437" h="420">
                  <a:moveTo>
                    <a:pt x="0" y="190"/>
                  </a:moveTo>
                  <a:lnTo>
                    <a:pt x="119" y="413"/>
                  </a:lnTo>
                  <a:lnTo>
                    <a:pt x="149" y="420"/>
                  </a:lnTo>
                  <a:lnTo>
                    <a:pt x="202" y="420"/>
                  </a:lnTo>
                  <a:lnTo>
                    <a:pt x="254" y="408"/>
                  </a:lnTo>
                  <a:lnTo>
                    <a:pt x="292" y="352"/>
                  </a:lnTo>
                  <a:lnTo>
                    <a:pt x="340" y="319"/>
                  </a:lnTo>
                  <a:lnTo>
                    <a:pt x="394" y="305"/>
                  </a:lnTo>
                  <a:lnTo>
                    <a:pt x="422" y="281"/>
                  </a:lnTo>
                  <a:lnTo>
                    <a:pt x="437" y="258"/>
                  </a:lnTo>
                  <a:lnTo>
                    <a:pt x="425" y="245"/>
                  </a:lnTo>
                  <a:lnTo>
                    <a:pt x="320" y="275"/>
                  </a:lnTo>
                  <a:lnTo>
                    <a:pt x="317" y="266"/>
                  </a:lnTo>
                  <a:lnTo>
                    <a:pt x="423" y="133"/>
                  </a:lnTo>
                  <a:lnTo>
                    <a:pt x="426" y="98"/>
                  </a:lnTo>
                  <a:lnTo>
                    <a:pt x="397" y="91"/>
                  </a:lnTo>
                  <a:lnTo>
                    <a:pt x="275" y="221"/>
                  </a:lnTo>
                  <a:lnTo>
                    <a:pt x="263" y="218"/>
                  </a:lnTo>
                  <a:lnTo>
                    <a:pt x="263" y="198"/>
                  </a:lnTo>
                  <a:lnTo>
                    <a:pt x="322" y="91"/>
                  </a:lnTo>
                  <a:lnTo>
                    <a:pt x="338" y="32"/>
                  </a:lnTo>
                  <a:lnTo>
                    <a:pt x="334" y="4"/>
                  </a:lnTo>
                  <a:lnTo>
                    <a:pt x="301" y="9"/>
                  </a:lnTo>
                  <a:lnTo>
                    <a:pt x="298" y="9"/>
                  </a:lnTo>
                  <a:lnTo>
                    <a:pt x="295" y="10"/>
                  </a:lnTo>
                  <a:lnTo>
                    <a:pt x="292" y="12"/>
                  </a:lnTo>
                  <a:lnTo>
                    <a:pt x="288" y="15"/>
                  </a:lnTo>
                  <a:lnTo>
                    <a:pt x="287" y="18"/>
                  </a:lnTo>
                  <a:lnTo>
                    <a:pt x="285" y="21"/>
                  </a:lnTo>
                  <a:lnTo>
                    <a:pt x="284" y="23"/>
                  </a:lnTo>
                  <a:lnTo>
                    <a:pt x="282" y="24"/>
                  </a:lnTo>
                  <a:lnTo>
                    <a:pt x="281" y="26"/>
                  </a:lnTo>
                  <a:lnTo>
                    <a:pt x="279" y="30"/>
                  </a:lnTo>
                  <a:lnTo>
                    <a:pt x="276" y="35"/>
                  </a:lnTo>
                  <a:lnTo>
                    <a:pt x="275" y="39"/>
                  </a:lnTo>
                  <a:lnTo>
                    <a:pt x="272" y="42"/>
                  </a:lnTo>
                  <a:lnTo>
                    <a:pt x="272" y="45"/>
                  </a:lnTo>
                  <a:lnTo>
                    <a:pt x="270" y="48"/>
                  </a:lnTo>
                  <a:lnTo>
                    <a:pt x="269" y="51"/>
                  </a:lnTo>
                  <a:lnTo>
                    <a:pt x="266" y="54"/>
                  </a:lnTo>
                  <a:lnTo>
                    <a:pt x="264" y="57"/>
                  </a:lnTo>
                  <a:lnTo>
                    <a:pt x="263" y="60"/>
                  </a:lnTo>
                  <a:lnTo>
                    <a:pt x="261" y="63"/>
                  </a:lnTo>
                  <a:lnTo>
                    <a:pt x="260" y="66"/>
                  </a:lnTo>
                  <a:lnTo>
                    <a:pt x="258" y="71"/>
                  </a:lnTo>
                  <a:lnTo>
                    <a:pt x="257" y="74"/>
                  </a:lnTo>
                  <a:lnTo>
                    <a:pt x="254" y="77"/>
                  </a:lnTo>
                  <a:lnTo>
                    <a:pt x="252" y="81"/>
                  </a:lnTo>
                  <a:lnTo>
                    <a:pt x="251" y="85"/>
                  </a:lnTo>
                  <a:lnTo>
                    <a:pt x="249" y="89"/>
                  </a:lnTo>
                  <a:lnTo>
                    <a:pt x="246" y="92"/>
                  </a:lnTo>
                  <a:lnTo>
                    <a:pt x="245" y="95"/>
                  </a:lnTo>
                  <a:lnTo>
                    <a:pt x="242" y="100"/>
                  </a:lnTo>
                  <a:lnTo>
                    <a:pt x="240" y="103"/>
                  </a:lnTo>
                  <a:lnTo>
                    <a:pt x="239" y="107"/>
                  </a:lnTo>
                  <a:lnTo>
                    <a:pt x="237" y="110"/>
                  </a:lnTo>
                  <a:lnTo>
                    <a:pt x="234" y="115"/>
                  </a:lnTo>
                  <a:lnTo>
                    <a:pt x="233" y="118"/>
                  </a:lnTo>
                  <a:lnTo>
                    <a:pt x="231" y="122"/>
                  </a:lnTo>
                  <a:lnTo>
                    <a:pt x="228" y="125"/>
                  </a:lnTo>
                  <a:lnTo>
                    <a:pt x="226" y="130"/>
                  </a:lnTo>
                  <a:lnTo>
                    <a:pt x="225" y="133"/>
                  </a:lnTo>
                  <a:lnTo>
                    <a:pt x="223" y="137"/>
                  </a:lnTo>
                  <a:lnTo>
                    <a:pt x="220" y="140"/>
                  </a:lnTo>
                  <a:lnTo>
                    <a:pt x="219" y="143"/>
                  </a:lnTo>
                  <a:lnTo>
                    <a:pt x="217" y="146"/>
                  </a:lnTo>
                  <a:lnTo>
                    <a:pt x="216" y="150"/>
                  </a:lnTo>
                  <a:lnTo>
                    <a:pt x="214" y="153"/>
                  </a:lnTo>
                  <a:lnTo>
                    <a:pt x="213" y="156"/>
                  </a:lnTo>
                  <a:lnTo>
                    <a:pt x="210" y="159"/>
                  </a:lnTo>
                  <a:lnTo>
                    <a:pt x="210" y="163"/>
                  </a:lnTo>
                  <a:lnTo>
                    <a:pt x="207" y="168"/>
                  </a:lnTo>
                  <a:lnTo>
                    <a:pt x="204" y="172"/>
                  </a:lnTo>
                  <a:lnTo>
                    <a:pt x="202" y="177"/>
                  </a:lnTo>
                  <a:lnTo>
                    <a:pt x="201" y="180"/>
                  </a:lnTo>
                  <a:lnTo>
                    <a:pt x="198" y="183"/>
                  </a:lnTo>
                  <a:lnTo>
                    <a:pt x="198" y="186"/>
                  </a:lnTo>
                  <a:lnTo>
                    <a:pt x="196" y="186"/>
                  </a:lnTo>
                  <a:lnTo>
                    <a:pt x="196" y="187"/>
                  </a:lnTo>
                  <a:lnTo>
                    <a:pt x="186" y="192"/>
                  </a:lnTo>
                  <a:lnTo>
                    <a:pt x="189" y="107"/>
                  </a:lnTo>
                  <a:lnTo>
                    <a:pt x="201" y="66"/>
                  </a:lnTo>
                  <a:lnTo>
                    <a:pt x="198" y="13"/>
                  </a:lnTo>
                  <a:lnTo>
                    <a:pt x="190" y="0"/>
                  </a:lnTo>
                  <a:lnTo>
                    <a:pt x="158" y="16"/>
                  </a:lnTo>
                  <a:lnTo>
                    <a:pt x="157" y="16"/>
                  </a:lnTo>
                  <a:lnTo>
                    <a:pt x="155" y="19"/>
                  </a:lnTo>
                  <a:lnTo>
                    <a:pt x="152" y="23"/>
                  </a:lnTo>
                  <a:lnTo>
                    <a:pt x="149" y="27"/>
                  </a:lnTo>
                  <a:lnTo>
                    <a:pt x="146" y="30"/>
                  </a:lnTo>
                  <a:lnTo>
                    <a:pt x="145" y="33"/>
                  </a:lnTo>
                  <a:lnTo>
                    <a:pt x="142" y="36"/>
                  </a:lnTo>
                  <a:lnTo>
                    <a:pt x="140" y="41"/>
                  </a:lnTo>
                  <a:lnTo>
                    <a:pt x="139" y="44"/>
                  </a:lnTo>
                  <a:lnTo>
                    <a:pt x="137" y="48"/>
                  </a:lnTo>
                  <a:lnTo>
                    <a:pt x="136" y="53"/>
                  </a:lnTo>
                  <a:lnTo>
                    <a:pt x="134" y="59"/>
                  </a:lnTo>
                  <a:lnTo>
                    <a:pt x="133" y="60"/>
                  </a:lnTo>
                  <a:lnTo>
                    <a:pt x="133" y="63"/>
                  </a:lnTo>
                  <a:lnTo>
                    <a:pt x="131" y="66"/>
                  </a:lnTo>
                  <a:lnTo>
                    <a:pt x="131" y="71"/>
                  </a:lnTo>
                  <a:lnTo>
                    <a:pt x="130" y="74"/>
                  </a:lnTo>
                  <a:lnTo>
                    <a:pt x="130" y="78"/>
                  </a:lnTo>
                  <a:lnTo>
                    <a:pt x="128" y="85"/>
                  </a:lnTo>
                  <a:lnTo>
                    <a:pt x="128" y="89"/>
                  </a:lnTo>
                  <a:lnTo>
                    <a:pt x="128" y="94"/>
                  </a:lnTo>
                  <a:lnTo>
                    <a:pt x="127" y="100"/>
                  </a:lnTo>
                  <a:lnTo>
                    <a:pt x="127" y="104"/>
                  </a:lnTo>
                  <a:lnTo>
                    <a:pt x="127" y="110"/>
                  </a:lnTo>
                  <a:lnTo>
                    <a:pt x="127" y="115"/>
                  </a:lnTo>
                  <a:lnTo>
                    <a:pt x="125" y="121"/>
                  </a:lnTo>
                  <a:lnTo>
                    <a:pt x="125" y="125"/>
                  </a:lnTo>
                  <a:lnTo>
                    <a:pt x="125" y="131"/>
                  </a:lnTo>
                  <a:lnTo>
                    <a:pt x="125" y="137"/>
                  </a:lnTo>
                  <a:lnTo>
                    <a:pt x="124" y="142"/>
                  </a:lnTo>
                  <a:lnTo>
                    <a:pt x="124" y="146"/>
                  </a:lnTo>
                  <a:lnTo>
                    <a:pt x="124" y="153"/>
                  </a:lnTo>
                  <a:lnTo>
                    <a:pt x="124" y="157"/>
                  </a:lnTo>
                  <a:lnTo>
                    <a:pt x="124" y="162"/>
                  </a:lnTo>
                  <a:lnTo>
                    <a:pt x="124" y="166"/>
                  </a:lnTo>
                  <a:lnTo>
                    <a:pt x="124" y="169"/>
                  </a:lnTo>
                  <a:lnTo>
                    <a:pt x="122" y="174"/>
                  </a:lnTo>
                  <a:lnTo>
                    <a:pt x="122" y="177"/>
                  </a:lnTo>
                  <a:lnTo>
                    <a:pt x="122" y="178"/>
                  </a:lnTo>
                  <a:lnTo>
                    <a:pt x="122" y="181"/>
                  </a:lnTo>
                  <a:lnTo>
                    <a:pt x="122" y="184"/>
                  </a:lnTo>
                  <a:lnTo>
                    <a:pt x="122" y="186"/>
                  </a:lnTo>
                  <a:lnTo>
                    <a:pt x="96" y="252"/>
                  </a:lnTo>
                  <a:lnTo>
                    <a:pt x="81" y="245"/>
                  </a:lnTo>
                  <a:lnTo>
                    <a:pt x="71" y="210"/>
                  </a:lnTo>
                  <a:lnTo>
                    <a:pt x="43" y="145"/>
                  </a:lnTo>
                  <a:lnTo>
                    <a:pt x="28" y="133"/>
                  </a:lnTo>
                  <a:lnTo>
                    <a:pt x="10" y="145"/>
                  </a:lnTo>
                  <a:lnTo>
                    <a:pt x="1" y="166"/>
                  </a:lnTo>
                  <a:lnTo>
                    <a:pt x="0" y="190"/>
                  </a:lnTo>
                  <a:lnTo>
                    <a:pt x="0" y="190"/>
                  </a:lnTo>
                  <a:close/>
                </a:path>
              </a:pathLst>
            </a:custGeom>
            <a:solidFill>
              <a:srgbClr val="E6E6FF"/>
            </a:solidFill>
            <a:ln w="9525">
              <a:noFill/>
              <a:round/>
              <a:headEnd/>
              <a:tailEnd/>
            </a:ln>
          </p:spPr>
          <p:txBody>
            <a:bodyPr/>
            <a:lstStyle/>
            <a:p>
              <a:endParaRPr lang="ru-RU"/>
            </a:p>
          </p:txBody>
        </p:sp>
        <p:sp>
          <p:nvSpPr>
            <p:cNvPr id="134" name="Freeform 192"/>
            <p:cNvSpPr>
              <a:spLocks/>
            </p:cNvSpPr>
            <p:nvPr/>
          </p:nvSpPr>
          <p:spPr bwMode="auto">
            <a:xfrm>
              <a:off x="2414" y="2645"/>
              <a:ext cx="277" cy="185"/>
            </a:xfrm>
            <a:custGeom>
              <a:avLst/>
              <a:gdLst/>
              <a:ahLst/>
              <a:cxnLst>
                <a:cxn ang="0">
                  <a:pos x="70" y="104"/>
                </a:cxn>
                <a:cxn ang="0">
                  <a:pos x="61" y="104"/>
                </a:cxn>
                <a:cxn ang="0">
                  <a:pos x="53" y="104"/>
                </a:cxn>
                <a:cxn ang="0">
                  <a:pos x="44" y="107"/>
                </a:cxn>
                <a:cxn ang="0">
                  <a:pos x="35" y="111"/>
                </a:cxn>
                <a:cxn ang="0">
                  <a:pos x="24" y="119"/>
                </a:cxn>
                <a:cxn ang="0">
                  <a:pos x="17" y="127"/>
                </a:cxn>
                <a:cxn ang="0">
                  <a:pos x="14" y="133"/>
                </a:cxn>
                <a:cxn ang="0">
                  <a:pos x="9" y="139"/>
                </a:cxn>
                <a:cxn ang="0">
                  <a:pos x="6" y="146"/>
                </a:cxn>
                <a:cxn ang="0">
                  <a:pos x="3" y="152"/>
                </a:cxn>
                <a:cxn ang="0">
                  <a:pos x="2" y="158"/>
                </a:cxn>
                <a:cxn ang="0">
                  <a:pos x="0" y="167"/>
                </a:cxn>
                <a:cxn ang="0">
                  <a:pos x="2" y="179"/>
                </a:cxn>
                <a:cxn ang="0">
                  <a:pos x="5" y="190"/>
                </a:cxn>
                <a:cxn ang="0">
                  <a:pos x="9" y="199"/>
                </a:cxn>
                <a:cxn ang="0">
                  <a:pos x="15" y="208"/>
                </a:cxn>
                <a:cxn ang="0">
                  <a:pos x="21" y="216"/>
                </a:cxn>
                <a:cxn ang="0">
                  <a:pos x="29" y="220"/>
                </a:cxn>
                <a:cxn ang="0">
                  <a:pos x="38" y="223"/>
                </a:cxn>
                <a:cxn ang="0">
                  <a:pos x="49" y="226"/>
                </a:cxn>
                <a:cxn ang="0">
                  <a:pos x="59" y="228"/>
                </a:cxn>
                <a:cxn ang="0">
                  <a:pos x="70" y="228"/>
                </a:cxn>
                <a:cxn ang="0">
                  <a:pos x="80" y="226"/>
                </a:cxn>
                <a:cxn ang="0">
                  <a:pos x="86" y="226"/>
                </a:cxn>
                <a:cxn ang="0">
                  <a:pos x="91" y="226"/>
                </a:cxn>
                <a:cxn ang="0">
                  <a:pos x="93" y="226"/>
                </a:cxn>
                <a:cxn ang="0">
                  <a:pos x="93" y="231"/>
                </a:cxn>
                <a:cxn ang="0">
                  <a:pos x="93" y="240"/>
                </a:cxn>
                <a:cxn ang="0">
                  <a:pos x="96" y="248"/>
                </a:cxn>
                <a:cxn ang="0">
                  <a:pos x="99" y="254"/>
                </a:cxn>
                <a:cxn ang="0">
                  <a:pos x="103" y="260"/>
                </a:cxn>
                <a:cxn ang="0">
                  <a:pos x="109" y="264"/>
                </a:cxn>
                <a:cxn ang="0">
                  <a:pos x="115" y="269"/>
                </a:cxn>
                <a:cxn ang="0">
                  <a:pos x="121" y="273"/>
                </a:cxn>
                <a:cxn ang="0">
                  <a:pos x="129" y="278"/>
                </a:cxn>
                <a:cxn ang="0">
                  <a:pos x="135" y="281"/>
                </a:cxn>
                <a:cxn ang="0">
                  <a:pos x="142" y="285"/>
                </a:cxn>
                <a:cxn ang="0">
                  <a:pos x="150" y="290"/>
                </a:cxn>
                <a:cxn ang="0">
                  <a:pos x="158" y="293"/>
                </a:cxn>
                <a:cxn ang="0">
                  <a:pos x="165" y="297"/>
                </a:cxn>
                <a:cxn ang="0">
                  <a:pos x="171" y="300"/>
                </a:cxn>
                <a:cxn ang="0">
                  <a:pos x="179" y="303"/>
                </a:cxn>
                <a:cxn ang="0">
                  <a:pos x="186" y="306"/>
                </a:cxn>
                <a:cxn ang="0">
                  <a:pos x="245" y="370"/>
                </a:cxn>
                <a:cxn ang="0">
                  <a:pos x="383" y="331"/>
                </a:cxn>
                <a:cxn ang="0">
                  <a:pos x="549" y="184"/>
                </a:cxn>
                <a:cxn ang="0">
                  <a:pos x="545" y="89"/>
                </a:cxn>
                <a:cxn ang="0">
                  <a:pos x="168" y="0"/>
                </a:cxn>
                <a:cxn ang="0">
                  <a:pos x="71" y="104"/>
                </a:cxn>
              </a:cxnLst>
              <a:rect l="0" t="0" r="r" b="b"/>
              <a:pathLst>
                <a:path w="555" h="370">
                  <a:moveTo>
                    <a:pt x="71" y="104"/>
                  </a:moveTo>
                  <a:lnTo>
                    <a:pt x="70" y="104"/>
                  </a:lnTo>
                  <a:lnTo>
                    <a:pt x="65" y="104"/>
                  </a:lnTo>
                  <a:lnTo>
                    <a:pt x="61" y="104"/>
                  </a:lnTo>
                  <a:lnTo>
                    <a:pt x="58" y="104"/>
                  </a:lnTo>
                  <a:lnTo>
                    <a:pt x="53" y="104"/>
                  </a:lnTo>
                  <a:lnTo>
                    <a:pt x="50" y="107"/>
                  </a:lnTo>
                  <a:lnTo>
                    <a:pt x="44" y="107"/>
                  </a:lnTo>
                  <a:lnTo>
                    <a:pt x="40" y="110"/>
                  </a:lnTo>
                  <a:lnTo>
                    <a:pt x="35" y="111"/>
                  </a:lnTo>
                  <a:lnTo>
                    <a:pt x="31" y="116"/>
                  </a:lnTo>
                  <a:lnTo>
                    <a:pt x="24" y="119"/>
                  </a:lnTo>
                  <a:lnTo>
                    <a:pt x="20" y="124"/>
                  </a:lnTo>
                  <a:lnTo>
                    <a:pt x="17" y="127"/>
                  </a:lnTo>
                  <a:lnTo>
                    <a:pt x="15" y="130"/>
                  </a:lnTo>
                  <a:lnTo>
                    <a:pt x="14" y="133"/>
                  </a:lnTo>
                  <a:lnTo>
                    <a:pt x="12" y="137"/>
                  </a:lnTo>
                  <a:lnTo>
                    <a:pt x="9" y="139"/>
                  </a:lnTo>
                  <a:lnTo>
                    <a:pt x="8" y="143"/>
                  </a:lnTo>
                  <a:lnTo>
                    <a:pt x="6" y="146"/>
                  </a:lnTo>
                  <a:lnTo>
                    <a:pt x="5" y="149"/>
                  </a:lnTo>
                  <a:lnTo>
                    <a:pt x="3" y="152"/>
                  </a:lnTo>
                  <a:lnTo>
                    <a:pt x="3" y="155"/>
                  </a:lnTo>
                  <a:lnTo>
                    <a:pt x="2" y="158"/>
                  </a:lnTo>
                  <a:lnTo>
                    <a:pt x="2" y="161"/>
                  </a:lnTo>
                  <a:lnTo>
                    <a:pt x="0" y="167"/>
                  </a:lnTo>
                  <a:lnTo>
                    <a:pt x="2" y="173"/>
                  </a:lnTo>
                  <a:lnTo>
                    <a:pt x="2" y="179"/>
                  </a:lnTo>
                  <a:lnTo>
                    <a:pt x="3" y="186"/>
                  </a:lnTo>
                  <a:lnTo>
                    <a:pt x="5" y="190"/>
                  </a:lnTo>
                  <a:lnTo>
                    <a:pt x="6" y="195"/>
                  </a:lnTo>
                  <a:lnTo>
                    <a:pt x="9" y="199"/>
                  </a:lnTo>
                  <a:lnTo>
                    <a:pt x="12" y="204"/>
                  </a:lnTo>
                  <a:lnTo>
                    <a:pt x="15" y="208"/>
                  </a:lnTo>
                  <a:lnTo>
                    <a:pt x="18" y="211"/>
                  </a:lnTo>
                  <a:lnTo>
                    <a:pt x="21" y="216"/>
                  </a:lnTo>
                  <a:lnTo>
                    <a:pt x="26" y="219"/>
                  </a:lnTo>
                  <a:lnTo>
                    <a:pt x="29" y="220"/>
                  </a:lnTo>
                  <a:lnTo>
                    <a:pt x="34" y="223"/>
                  </a:lnTo>
                  <a:lnTo>
                    <a:pt x="38" y="223"/>
                  </a:lnTo>
                  <a:lnTo>
                    <a:pt x="43" y="226"/>
                  </a:lnTo>
                  <a:lnTo>
                    <a:pt x="49" y="226"/>
                  </a:lnTo>
                  <a:lnTo>
                    <a:pt x="55" y="228"/>
                  </a:lnTo>
                  <a:lnTo>
                    <a:pt x="59" y="228"/>
                  </a:lnTo>
                  <a:lnTo>
                    <a:pt x="65" y="228"/>
                  </a:lnTo>
                  <a:lnTo>
                    <a:pt x="70" y="228"/>
                  </a:lnTo>
                  <a:lnTo>
                    <a:pt x="76" y="228"/>
                  </a:lnTo>
                  <a:lnTo>
                    <a:pt x="80" y="226"/>
                  </a:lnTo>
                  <a:lnTo>
                    <a:pt x="85" y="226"/>
                  </a:lnTo>
                  <a:lnTo>
                    <a:pt x="86" y="226"/>
                  </a:lnTo>
                  <a:lnTo>
                    <a:pt x="90" y="226"/>
                  </a:lnTo>
                  <a:lnTo>
                    <a:pt x="91" y="226"/>
                  </a:lnTo>
                  <a:lnTo>
                    <a:pt x="93" y="226"/>
                  </a:lnTo>
                  <a:lnTo>
                    <a:pt x="93" y="226"/>
                  </a:lnTo>
                  <a:lnTo>
                    <a:pt x="93" y="228"/>
                  </a:lnTo>
                  <a:lnTo>
                    <a:pt x="93" y="231"/>
                  </a:lnTo>
                  <a:lnTo>
                    <a:pt x="93" y="235"/>
                  </a:lnTo>
                  <a:lnTo>
                    <a:pt x="93" y="240"/>
                  </a:lnTo>
                  <a:lnTo>
                    <a:pt x="96" y="244"/>
                  </a:lnTo>
                  <a:lnTo>
                    <a:pt x="96" y="248"/>
                  </a:lnTo>
                  <a:lnTo>
                    <a:pt x="97" y="251"/>
                  </a:lnTo>
                  <a:lnTo>
                    <a:pt x="99" y="254"/>
                  </a:lnTo>
                  <a:lnTo>
                    <a:pt x="102" y="257"/>
                  </a:lnTo>
                  <a:lnTo>
                    <a:pt x="103" y="260"/>
                  </a:lnTo>
                  <a:lnTo>
                    <a:pt x="108" y="263"/>
                  </a:lnTo>
                  <a:lnTo>
                    <a:pt x="109" y="264"/>
                  </a:lnTo>
                  <a:lnTo>
                    <a:pt x="112" y="267"/>
                  </a:lnTo>
                  <a:lnTo>
                    <a:pt x="115" y="269"/>
                  </a:lnTo>
                  <a:lnTo>
                    <a:pt x="118" y="272"/>
                  </a:lnTo>
                  <a:lnTo>
                    <a:pt x="121" y="273"/>
                  </a:lnTo>
                  <a:lnTo>
                    <a:pt x="124" y="275"/>
                  </a:lnTo>
                  <a:lnTo>
                    <a:pt x="129" y="278"/>
                  </a:lnTo>
                  <a:lnTo>
                    <a:pt x="132" y="279"/>
                  </a:lnTo>
                  <a:lnTo>
                    <a:pt x="135" y="281"/>
                  </a:lnTo>
                  <a:lnTo>
                    <a:pt x="139" y="284"/>
                  </a:lnTo>
                  <a:lnTo>
                    <a:pt x="142" y="285"/>
                  </a:lnTo>
                  <a:lnTo>
                    <a:pt x="147" y="288"/>
                  </a:lnTo>
                  <a:lnTo>
                    <a:pt x="150" y="290"/>
                  </a:lnTo>
                  <a:lnTo>
                    <a:pt x="155" y="291"/>
                  </a:lnTo>
                  <a:lnTo>
                    <a:pt x="158" y="293"/>
                  </a:lnTo>
                  <a:lnTo>
                    <a:pt x="162" y="296"/>
                  </a:lnTo>
                  <a:lnTo>
                    <a:pt x="165" y="297"/>
                  </a:lnTo>
                  <a:lnTo>
                    <a:pt x="168" y="299"/>
                  </a:lnTo>
                  <a:lnTo>
                    <a:pt x="171" y="300"/>
                  </a:lnTo>
                  <a:lnTo>
                    <a:pt x="174" y="302"/>
                  </a:lnTo>
                  <a:lnTo>
                    <a:pt x="179" y="303"/>
                  </a:lnTo>
                  <a:lnTo>
                    <a:pt x="183" y="306"/>
                  </a:lnTo>
                  <a:lnTo>
                    <a:pt x="186" y="306"/>
                  </a:lnTo>
                  <a:lnTo>
                    <a:pt x="186" y="308"/>
                  </a:lnTo>
                  <a:lnTo>
                    <a:pt x="245" y="370"/>
                  </a:lnTo>
                  <a:lnTo>
                    <a:pt x="342" y="370"/>
                  </a:lnTo>
                  <a:lnTo>
                    <a:pt x="383" y="331"/>
                  </a:lnTo>
                  <a:lnTo>
                    <a:pt x="524" y="254"/>
                  </a:lnTo>
                  <a:lnTo>
                    <a:pt x="549" y="184"/>
                  </a:lnTo>
                  <a:lnTo>
                    <a:pt x="555" y="143"/>
                  </a:lnTo>
                  <a:lnTo>
                    <a:pt x="545" y="89"/>
                  </a:lnTo>
                  <a:lnTo>
                    <a:pt x="508" y="34"/>
                  </a:lnTo>
                  <a:lnTo>
                    <a:pt x="168" y="0"/>
                  </a:lnTo>
                  <a:lnTo>
                    <a:pt x="71" y="104"/>
                  </a:lnTo>
                  <a:lnTo>
                    <a:pt x="71" y="104"/>
                  </a:lnTo>
                  <a:close/>
                </a:path>
              </a:pathLst>
            </a:custGeom>
            <a:solidFill>
              <a:srgbClr val="E0B394"/>
            </a:solidFill>
            <a:ln w="9525">
              <a:noFill/>
              <a:round/>
              <a:headEnd/>
              <a:tailEnd/>
            </a:ln>
          </p:spPr>
          <p:txBody>
            <a:bodyPr/>
            <a:lstStyle/>
            <a:p>
              <a:endParaRPr lang="ru-RU"/>
            </a:p>
          </p:txBody>
        </p:sp>
        <p:sp>
          <p:nvSpPr>
            <p:cNvPr id="135" name="Freeform 193"/>
            <p:cNvSpPr>
              <a:spLocks/>
            </p:cNvSpPr>
            <p:nvPr/>
          </p:nvSpPr>
          <p:spPr bwMode="auto">
            <a:xfrm>
              <a:off x="2625" y="2742"/>
              <a:ext cx="50" cy="56"/>
            </a:xfrm>
            <a:custGeom>
              <a:avLst/>
              <a:gdLst/>
              <a:ahLst/>
              <a:cxnLst>
                <a:cxn ang="0">
                  <a:pos x="0" y="0"/>
                </a:cxn>
                <a:cxn ang="0">
                  <a:pos x="83" y="0"/>
                </a:cxn>
                <a:cxn ang="0">
                  <a:pos x="98" y="19"/>
                </a:cxn>
                <a:cxn ang="0">
                  <a:pos x="97" y="72"/>
                </a:cxn>
                <a:cxn ang="0">
                  <a:pos x="78" y="92"/>
                </a:cxn>
                <a:cxn ang="0">
                  <a:pos x="9" y="111"/>
                </a:cxn>
                <a:cxn ang="0">
                  <a:pos x="0" y="0"/>
                </a:cxn>
                <a:cxn ang="0">
                  <a:pos x="0" y="0"/>
                </a:cxn>
              </a:cxnLst>
              <a:rect l="0" t="0" r="r" b="b"/>
              <a:pathLst>
                <a:path w="98" h="111">
                  <a:moveTo>
                    <a:pt x="0" y="0"/>
                  </a:moveTo>
                  <a:lnTo>
                    <a:pt x="83" y="0"/>
                  </a:lnTo>
                  <a:lnTo>
                    <a:pt x="98" y="19"/>
                  </a:lnTo>
                  <a:lnTo>
                    <a:pt x="97" y="72"/>
                  </a:lnTo>
                  <a:lnTo>
                    <a:pt x="78" y="92"/>
                  </a:lnTo>
                  <a:lnTo>
                    <a:pt x="9" y="111"/>
                  </a:lnTo>
                  <a:lnTo>
                    <a:pt x="0" y="0"/>
                  </a:lnTo>
                  <a:lnTo>
                    <a:pt x="0" y="0"/>
                  </a:lnTo>
                  <a:close/>
                </a:path>
              </a:pathLst>
            </a:custGeom>
            <a:solidFill>
              <a:srgbClr val="699E91"/>
            </a:solidFill>
            <a:ln w="9525">
              <a:noFill/>
              <a:round/>
              <a:headEnd/>
              <a:tailEnd/>
            </a:ln>
          </p:spPr>
          <p:txBody>
            <a:bodyPr/>
            <a:lstStyle/>
            <a:p>
              <a:endParaRPr lang="ru-RU"/>
            </a:p>
          </p:txBody>
        </p:sp>
        <p:sp>
          <p:nvSpPr>
            <p:cNvPr id="136" name="Freeform 194"/>
            <p:cNvSpPr>
              <a:spLocks/>
            </p:cNvSpPr>
            <p:nvPr/>
          </p:nvSpPr>
          <p:spPr bwMode="auto">
            <a:xfrm>
              <a:off x="2587" y="2742"/>
              <a:ext cx="54" cy="55"/>
            </a:xfrm>
            <a:custGeom>
              <a:avLst/>
              <a:gdLst/>
              <a:ahLst/>
              <a:cxnLst>
                <a:cxn ang="0">
                  <a:pos x="0" y="37"/>
                </a:cxn>
                <a:cxn ang="0">
                  <a:pos x="6" y="4"/>
                </a:cxn>
                <a:cxn ang="0">
                  <a:pos x="77" y="0"/>
                </a:cxn>
                <a:cxn ang="0">
                  <a:pos x="101" y="27"/>
                </a:cxn>
                <a:cxn ang="0">
                  <a:pos x="109" y="59"/>
                </a:cxn>
                <a:cxn ang="0">
                  <a:pos x="102" y="84"/>
                </a:cxn>
                <a:cxn ang="0">
                  <a:pos x="86" y="107"/>
                </a:cxn>
                <a:cxn ang="0">
                  <a:pos x="60" y="108"/>
                </a:cxn>
                <a:cxn ang="0">
                  <a:pos x="31" y="98"/>
                </a:cxn>
                <a:cxn ang="0">
                  <a:pos x="27" y="69"/>
                </a:cxn>
                <a:cxn ang="0">
                  <a:pos x="31" y="40"/>
                </a:cxn>
                <a:cxn ang="0">
                  <a:pos x="0" y="37"/>
                </a:cxn>
                <a:cxn ang="0">
                  <a:pos x="0" y="37"/>
                </a:cxn>
              </a:cxnLst>
              <a:rect l="0" t="0" r="r" b="b"/>
              <a:pathLst>
                <a:path w="109" h="108">
                  <a:moveTo>
                    <a:pt x="0" y="37"/>
                  </a:moveTo>
                  <a:lnTo>
                    <a:pt x="6" y="4"/>
                  </a:lnTo>
                  <a:lnTo>
                    <a:pt x="77" y="0"/>
                  </a:lnTo>
                  <a:lnTo>
                    <a:pt x="101" y="27"/>
                  </a:lnTo>
                  <a:lnTo>
                    <a:pt x="109" y="59"/>
                  </a:lnTo>
                  <a:lnTo>
                    <a:pt x="102" y="84"/>
                  </a:lnTo>
                  <a:lnTo>
                    <a:pt x="86" y="107"/>
                  </a:lnTo>
                  <a:lnTo>
                    <a:pt x="60" y="108"/>
                  </a:lnTo>
                  <a:lnTo>
                    <a:pt x="31" y="98"/>
                  </a:lnTo>
                  <a:lnTo>
                    <a:pt x="27" y="69"/>
                  </a:lnTo>
                  <a:lnTo>
                    <a:pt x="31" y="40"/>
                  </a:lnTo>
                  <a:lnTo>
                    <a:pt x="0" y="37"/>
                  </a:lnTo>
                  <a:lnTo>
                    <a:pt x="0" y="37"/>
                  </a:lnTo>
                  <a:close/>
                </a:path>
              </a:pathLst>
            </a:custGeom>
            <a:solidFill>
              <a:srgbClr val="8AC2B3"/>
            </a:solidFill>
            <a:ln w="9525">
              <a:noFill/>
              <a:round/>
              <a:headEnd/>
              <a:tailEnd/>
            </a:ln>
          </p:spPr>
          <p:txBody>
            <a:bodyPr/>
            <a:lstStyle/>
            <a:p>
              <a:endParaRPr lang="ru-RU"/>
            </a:p>
          </p:txBody>
        </p:sp>
        <p:sp>
          <p:nvSpPr>
            <p:cNvPr id="137" name="Freeform 195"/>
            <p:cNvSpPr>
              <a:spLocks/>
            </p:cNvSpPr>
            <p:nvPr/>
          </p:nvSpPr>
          <p:spPr bwMode="auto">
            <a:xfrm>
              <a:off x="2388" y="3384"/>
              <a:ext cx="332" cy="89"/>
            </a:xfrm>
            <a:custGeom>
              <a:avLst/>
              <a:gdLst/>
              <a:ahLst/>
              <a:cxnLst>
                <a:cxn ang="0">
                  <a:pos x="157" y="33"/>
                </a:cxn>
                <a:cxn ang="0">
                  <a:pos x="148" y="36"/>
                </a:cxn>
                <a:cxn ang="0">
                  <a:pos x="139" y="39"/>
                </a:cxn>
                <a:cxn ang="0">
                  <a:pos x="130" y="43"/>
                </a:cxn>
                <a:cxn ang="0">
                  <a:pos x="121" y="47"/>
                </a:cxn>
                <a:cxn ang="0">
                  <a:pos x="113" y="49"/>
                </a:cxn>
                <a:cxn ang="0">
                  <a:pos x="107" y="52"/>
                </a:cxn>
                <a:cxn ang="0">
                  <a:pos x="100" y="53"/>
                </a:cxn>
                <a:cxn ang="0">
                  <a:pos x="94" y="56"/>
                </a:cxn>
                <a:cxn ang="0">
                  <a:pos x="86" y="59"/>
                </a:cxn>
                <a:cxn ang="0">
                  <a:pos x="80" y="62"/>
                </a:cxn>
                <a:cxn ang="0">
                  <a:pos x="72" y="65"/>
                </a:cxn>
                <a:cxn ang="0">
                  <a:pos x="65" y="68"/>
                </a:cxn>
                <a:cxn ang="0">
                  <a:pos x="57" y="71"/>
                </a:cxn>
                <a:cxn ang="0">
                  <a:pos x="51" y="74"/>
                </a:cxn>
                <a:cxn ang="0">
                  <a:pos x="44" y="77"/>
                </a:cxn>
                <a:cxn ang="0">
                  <a:pos x="38" y="80"/>
                </a:cxn>
                <a:cxn ang="0">
                  <a:pos x="32" y="83"/>
                </a:cxn>
                <a:cxn ang="0">
                  <a:pos x="24" y="88"/>
                </a:cxn>
                <a:cxn ang="0">
                  <a:pos x="13" y="92"/>
                </a:cxn>
                <a:cxn ang="0">
                  <a:pos x="6" y="97"/>
                </a:cxn>
                <a:cxn ang="0">
                  <a:pos x="1" y="103"/>
                </a:cxn>
                <a:cxn ang="0">
                  <a:pos x="0" y="108"/>
                </a:cxn>
                <a:cxn ang="0">
                  <a:pos x="1" y="115"/>
                </a:cxn>
                <a:cxn ang="0">
                  <a:pos x="6" y="124"/>
                </a:cxn>
                <a:cxn ang="0">
                  <a:pos x="12" y="132"/>
                </a:cxn>
                <a:cxn ang="0">
                  <a:pos x="19" y="138"/>
                </a:cxn>
                <a:cxn ang="0">
                  <a:pos x="27" y="144"/>
                </a:cxn>
                <a:cxn ang="0">
                  <a:pos x="36" y="150"/>
                </a:cxn>
                <a:cxn ang="0">
                  <a:pos x="130" y="177"/>
                </a:cxn>
                <a:cxn ang="0">
                  <a:pos x="422" y="109"/>
                </a:cxn>
                <a:cxn ang="0">
                  <a:pos x="546" y="162"/>
                </a:cxn>
                <a:cxn ang="0">
                  <a:pos x="644" y="144"/>
                </a:cxn>
                <a:cxn ang="0">
                  <a:pos x="452" y="0"/>
                </a:cxn>
                <a:cxn ang="0">
                  <a:pos x="159" y="33"/>
                </a:cxn>
              </a:cxnLst>
              <a:rect l="0" t="0" r="r" b="b"/>
              <a:pathLst>
                <a:path w="664" h="177">
                  <a:moveTo>
                    <a:pt x="159" y="33"/>
                  </a:moveTo>
                  <a:lnTo>
                    <a:pt x="157" y="33"/>
                  </a:lnTo>
                  <a:lnTo>
                    <a:pt x="153" y="35"/>
                  </a:lnTo>
                  <a:lnTo>
                    <a:pt x="148" y="36"/>
                  </a:lnTo>
                  <a:lnTo>
                    <a:pt x="145" y="38"/>
                  </a:lnTo>
                  <a:lnTo>
                    <a:pt x="139" y="39"/>
                  </a:lnTo>
                  <a:lnTo>
                    <a:pt x="136" y="41"/>
                  </a:lnTo>
                  <a:lnTo>
                    <a:pt x="130" y="43"/>
                  </a:lnTo>
                  <a:lnTo>
                    <a:pt x="124" y="46"/>
                  </a:lnTo>
                  <a:lnTo>
                    <a:pt x="121" y="47"/>
                  </a:lnTo>
                  <a:lnTo>
                    <a:pt x="118" y="47"/>
                  </a:lnTo>
                  <a:lnTo>
                    <a:pt x="113" y="49"/>
                  </a:lnTo>
                  <a:lnTo>
                    <a:pt x="110" y="50"/>
                  </a:lnTo>
                  <a:lnTo>
                    <a:pt x="107" y="52"/>
                  </a:lnTo>
                  <a:lnTo>
                    <a:pt x="104" y="53"/>
                  </a:lnTo>
                  <a:lnTo>
                    <a:pt x="100" y="53"/>
                  </a:lnTo>
                  <a:lnTo>
                    <a:pt x="97" y="55"/>
                  </a:lnTo>
                  <a:lnTo>
                    <a:pt x="94" y="56"/>
                  </a:lnTo>
                  <a:lnTo>
                    <a:pt x="89" y="58"/>
                  </a:lnTo>
                  <a:lnTo>
                    <a:pt x="86" y="59"/>
                  </a:lnTo>
                  <a:lnTo>
                    <a:pt x="83" y="61"/>
                  </a:lnTo>
                  <a:lnTo>
                    <a:pt x="80" y="62"/>
                  </a:lnTo>
                  <a:lnTo>
                    <a:pt x="75" y="64"/>
                  </a:lnTo>
                  <a:lnTo>
                    <a:pt x="72" y="65"/>
                  </a:lnTo>
                  <a:lnTo>
                    <a:pt x="68" y="67"/>
                  </a:lnTo>
                  <a:lnTo>
                    <a:pt x="65" y="68"/>
                  </a:lnTo>
                  <a:lnTo>
                    <a:pt x="62" y="70"/>
                  </a:lnTo>
                  <a:lnTo>
                    <a:pt x="57" y="71"/>
                  </a:lnTo>
                  <a:lnTo>
                    <a:pt x="54" y="73"/>
                  </a:lnTo>
                  <a:lnTo>
                    <a:pt x="51" y="74"/>
                  </a:lnTo>
                  <a:lnTo>
                    <a:pt x="47" y="76"/>
                  </a:lnTo>
                  <a:lnTo>
                    <a:pt x="44" y="77"/>
                  </a:lnTo>
                  <a:lnTo>
                    <a:pt x="41" y="79"/>
                  </a:lnTo>
                  <a:lnTo>
                    <a:pt x="38" y="80"/>
                  </a:lnTo>
                  <a:lnTo>
                    <a:pt x="35" y="82"/>
                  </a:lnTo>
                  <a:lnTo>
                    <a:pt x="32" y="83"/>
                  </a:lnTo>
                  <a:lnTo>
                    <a:pt x="30" y="85"/>
                  </a:lnTo>
                  <a:lnTo>
                    <a:pt x="24" y="88"/>
                  </a:lnTo>
                  <a:lnTo>
                    <a:pt x="18" y="89"/>
                  </a:lnTo>
                  <a:lnTo>
                    <a:pt x="13" y="92"/>
                  </a:lnTo>
                  <a:lnTo>
                    <a:pt x="10" y="95"/>
                  </a:lnTo>
                  <a:lnTo>
                    <a:pt x="6" y="97"/>
                  </a:lnTo>
                  <a:lnTo>
                    <a:pt x="4" y="100"/>
                  </a:lnTo>
                  <a:lnTo>
                    <a:pt x="1" y="103"/>
                  </a:lnTo>
                  <a:lnTo>
                    <a:pt x="1" y="104"/>
                  </a:lnTo>
                  <a:lnTo>
                    <a:pt x="0" y="108"/>
                  </a:lnTo>
                  <a:lnTo>
                    <a:pt x="0" y="112"/>
                  </a:lnTo>
                  <a:lnTo>
                    <a:pt x="1" y="115"/>
                  </a:lnTo>
                  <a:lnTo>
                    <a:pt x="3" y="120"/>
                  </a:lnTo>
                  <a:lnTo>
                    <a:pt x="6" y="124"/>
                  </a:lnTo>
                  <a:lnTo>
                    <a:pt x="9" y="127"/>
                  </a:lnTo>
                  <a:lnTo>
                    <a:pt x="12" y="132"/>
                  </a:lnTo>
                  <a:lnTo>
                    <a:pt x="16" y="136"/>
                  </a:lnTo>
                  <a:lnTo>
                    <a:pt x="19" y="138"/>
                  </a:lnTo>
                  <a:lnTo>
                    <a:pt x="24" y="141"/>
                  </a:lnTo>
                  <a:lnTo>
                    <a:pt x="27" y="144"/>
                  </a:lnTo>
                  <a:lnTo>
                    <a:pt x="32" y="147"/>
                  </a:lnTo>
                  <a:lnTo>
                    <a:pt x="36" y="150"/>
                  </a:lnTo>
                  <a:lnTo>
                    <a:pt x="38" y="151"/>
                  </a:lnTo>
                  <a:lnTo>
                    <a:pt x="130" y="177"/>
                  </a:lnTo>
                  <a:lnTo>
                    <a:pt x="254" y="118"/>
                  </a:lnTo>
                  <a:lnTo>
                    <a:pt x="422" y="109"/>
                  </a:lnTo>
                  <a:lnTo>
                    <a:pt x="435" y="101"/>
                  </a:lnTo>
                  <a:lnTo>
                    <a:pt x="546" y="162"/>
                  </a:lnTo>
                  <a:lnTo>
                    <a:pt x="608" y="166"/>
                  </a:lnTo>
                  <a:lnTo>
                    <a:pt x="644" y="144"/>
                  </a:lnTo>
                  <a:lnTo>
                    <a:pt x="664" y="117"/>
                  </a:lnTo>
                  <a:lnTo>
                    <a:pt x="452" y="0"/>
                  </a:lnTo>
                  <a:lnTo>
                    <a:pt x="159" y="33"/>
                  </a:lnTo>
                  <a:lnTo>
                    <a:pt x="159" y="33"/>
                  </a:lnTo>
                  <a:close/>
                </a:path>
              </a:pathLst>
            </a:custGeom>
            <a:solidFill>
              <a:srgbClr val="1C404F"/>
            </a:solidFill>
            <a:ln w="9525">
              <a:noFill/>
              <a:round/>
              <a:headEnd/>
              <a:tailEnd/>
            </a:ln>
          </p:spPr>
          <p:txBody>
            <a:bodyPr/>
            <a:lstStyle/>
            <a:p>
              <a:endParaRPr lang="ru-RU"/>
            </a:p>
          </p:txBody>
        </p:sp>
        <p:sp>
          <p:nvSpPr>
            <p:cNvPr id="138" name="Freeform 196"/>
            <p:cNvSpPr>
              <a:spLocks/>
            </p:cNvSpPr>
            <p:nvPr/>
          </p:nvSpPr>
          <p:spPr bwMode="auto">
            <a:xfrm>
              <a:off x="2456" y="3153"/>
              <a:ext cx="190" cy="266"/>
            </a:xfrm>
            <a:custGeom>
              <a:avLst/>
              <a:gdLst/>
              <a:ahLst/>
              <a:cxnLst>
                <a:cxn ang="0">
                  <a:pos x="33" y="22"/>
                </a:cxn>
                <a:cxn ang="0">
                  <a:pos x="62" y="396"/>
                </a:cxn>
                <a:cxn ang="0">
                  <a:pos x="0" y="480"/>
                </a:cxn>
                <a:cxn ang="0">
                  <a:pos x="36" y="512"/>
                </a:cxn>
                <a:cxn ang="0">
                  <a:pos x="98" y="532"/>
                </a:cxn>
                <a:cxn ang="0">
                  <a:pos x="210" y="497"/>
                </a:cxn>
                <a:cxn ang="0">
                  <a:pos x="312" y="512"/>
                </a:cxn>
                <a:cxn ang="0">
                  <a:pos x="380" y="491"/>
                </a:cxn>
                <a:cxn ang="0">
                  <a:pos x="322" y="368"/>
                </a:cxn>
                <a:cxn ang="0">
                  <a:pos x="340" y="0"/>
                </a:cxn>
                <a:cxn ang="0">
                  <a:pos x="33" y="22"/>
                </a:cxn>
                <a:cxn ang="0">
                  <a:pos x="33" y="22"/>
                </a:cxn>
              </a:cxnLst>
              <a:rect l="0" t="0" r="r" b="b"/>
              <a:pathLst>
                <a:path w="380" h="532">
                  <a:moveTo>
                    <a:pt x="33" y="22"/>
                  </a:moveTo>
                  <a:lnTo>
                    <a:pt x="62" y="396"/>
                  </a:lnTo>
                  <a:lnTo>
                    <a:pt x="0" y="480"/>
                  </a:lnTo>
                  <a:lnTo>
                    <a:pt x="36" y="512"/>
                  </a:lnTo>
                  <a:lnTo>
                    <a:pt x="98" y="532"/>
                  </a:lnTo>
                  <a:lnTo>
                    <a:pt x="210" y="497"/>
                  </a:lnTo>
                  <a:lnTo>
                    <a:pt x="312" y="512"/>
                  </a:lnTo>
                  <a:lnTo>
                    <a:pt x="380" y="491"/>
                  </a:lnTo>
                  <a:lnTo>
                    <a:pt x="322" y="368"/>
                  </a:lnTo>
                  <a:lnTo>
                    <a:pt x="340" y="0"/>
                  </a:lnTo>
                  <a:lnTo>
                    <a:pt x="33" y="22"/>
                  </a:lnTo>
                  <a:lnTo>
                    <a:pt x="33" y="22"/>
                  </a:lnTo>
                  <a:close/>
                </a:path>
              </a:pathLst>
            </a:custGeom>
            <a:solidFill>
              <a:schemeClr val="accent2"/>
            </a:solidFill>
            <a:ln w="9525">
              <a:noFill/>
              <a:round/>
              <a:headEnd/>
              <a:tailEnd/>
            </a:ln>
          </p:spPr>
          <p:txBody>
            <a:bodyPr/>
            <a:lstStyle/>
            <a:p>
              <a:endParaRPr lang="ru-RU"/>
            </a:p>
          </p:txBody>
        </p:sp>
        <p:sp>
          <p:nvSpPr>
            <p:cNvPr id="139" name="Freeform 197"/>
            <p:cNvSpPr>
              <a:spLocks/>
            </p:cNvSpPr>
            <p:nvPr/>
          </p:nvSpPr>
          <p:spPr bwMode="auto">
            <a:xfrm>
              <a:off x="2202" y="2805"/>
              <a:ext cx="559" cy="356"/>
            </a:xfrm>
            <a:custGeom>
              <a:avLst/>
              <a:gdLst/>
              <a:ahLst/>
              <a:cxnLst>
                <a:cxn ang="0">
                  <a:pos x="121" y="5"/>
                </a:cxn>
                <a:cxn ang="0">
                  <a:pos x="106" y="17"/>
                </a:cxn>
                <a:cxn ang="0">
                  <a:pos x="89" y="32"/>
                </a:cxn>
                <a:cxn ang="0">
                  <a:pos x="77" y="44"/>
                </a:cxn>
                <a:cxn ang="0">
                  <a:pos x="65" y="58"/>
                </a:cxn>
                <a:cxn ang="0">
                  <a:pos x="53" y="73"/>
                </a:cxn>
                <a:cxn ang="0">
                  <a:pos x="41" y="89"/>
                </a:cxn>
                <a:cxn ang="0">
                  <a:pos x="30" y="106"/>
                </a:cxn>
                <a:cxn ang="0">
                  <a:pos x="19" y="124"/>
                </a:cxn>
                <a:cxn ang="0">
                  <a:pos x="10" y="144"/>
                </a:cxn>
                <a:cxn ang="0">
                  <a:pos x="4" y="163"/>
                </a:cxn>
                <a:cxn ang="0">
                  <a:pos x="1" y="183"/>
                </a:cxn>
                <a:cxn ang="0">
                  <a:pos x="0" y="204"/>
                </a:cxn>
                <a:cxn ang="0">
                  <a:pos x="1" y="224"/>
                </a:cxn>
                <a:cxn ang="0">
                  <a:pos x="4" y="242"/>
                </a:cxn>
                <a:cxn ang="0">
                  <a:pos x="10" y="259"/>
                </a:cxn>
                <a:cxn ang="0">
                  <a:pos x="18" y="274"/>
                </a:cxn>
                <a:cxn ang="0">
                  <a:pos x="25" y="287"/>
                </a:cxn>
                <a:cxn ang="0">
                  <a:pos x="42" y="304"/>
                </a:cxn>
                <a:cxn ang="0">
                  <a:pos x="59" y="318"/>
                </a:cxn>
                <a:cxn ang="0">
                  <a:pos x="71" y="325"/>
                </a:cxn>
                <a:cxn ang="0">
                  <a:pos x="84" y="331"/>
                </a:cxn>
                <a:cxn ang="0">
                  <a:pos x="97" y="337"/>
                </a:cxn>
                <a:cxn ang="0">
                  <a:pos x="112" y="342"/>
                </a:cxn>
                <a:cxn ang="0">
                  <a:pos x="125" y="346"/>
                </a:cxn>
                <a:cxn ang="0">
                  <a:pos x="137" y="349"/>
                </a:cxn>
                <a:cxn ang="0">
                  <a:pos x="151" y="354"/>
                </a:cxn>
                <a:cxn ang="0">
                  <a:pos x="163" y="355"/>
                </a:cxn>
                <a:cxn ang="0">
                  <a:pos x="175" y="358"/>
                </a:cxn>
                <a:cxn ang="0">
                  <a:pos x="190" y="358"/>
                </a:cxn>
                <a:cxn ang="0">
                  <a:pos x="208" y="358"/>
                </a:cxn>
                <a:cxn ang="0">
                  <a:pos x="228" y="358"/>
                </a:cxn>
                <a:cxn ang="0">
                  <a:pos x="251" y="357"/>
                </a:cxn>
                <a:cxn ang="0">
                  <a:pos x="274" y="355"/>
                </a:cxn>
                <a:cxn ang="0">
                  <a:pos x="298" y="352"/>
                </a:cxn>
                <a:cxn ang="0">
                  <a:pos x="322" y="351"/>
                </a:cxn>
                <a:cxn ang="0">
                  <a:pos x="345" y="348"/>
                </a:cxn>
                <a:cxn ang="0">
                  <a:pos x="367" y="345"/>
                </a:cxn>
                <a:cxn ang="0">
                  <a:pos x="388" y="342"/>
                </a:cxn>
                <a:cxn ang="0">
                  <a:pos x="408" y="339"/>
                </a:cxn>
                <a:cxn ang="0">
                  <a:pos x="423" y="336"/>
                </a:cxn>
                <a:cxn ang="0">
                  <a:pos x="437" y="334"/>
                </a:cxn>
                <a:cxn ang="0">
                  <a:pos x="449" y="333"/>
                </a:cxn>
                <a:cxn ang="0">
                  <a:pos x="520" y="709"/>
                </a:cxn>
                <a:cxn ang="0">
                  <a:pos x="928" y="348"/>
                </a:cxn>
                <a:cxn ang="0">
                  <a:pos x="1083" y="183"/>
                </a:cxn>
                <a:cxn ang="0">
                  <a:pos x="634" y="53"/>
                </a:cxn>
                <a:cxn ang="0">
                  <a:pos x="215" y="157"/>
                </a:cxn>
                <a:cxn ang="0">
                  <a:pos x="219" y="144"/>
                </a:cxn>
                <a:cxn ang="0">
                  <a:pos x="224" y="130"/>
                </a:cxn>
                <a:cxn ang="0">
                  <a:pos x="231" y="113"/>
                </a:cxn>
                <a:cxn ang="0">
                  <a:pos x="240" y="94"/>
                </a:cxn>
                <a:cxn ang="0">
                  <a:pos x="252" y="77"/>
                </a:cxn>
                <a:cxn ang="0">
                  <a:pos x="267" y="59"/>
                </a:cxn>
                <a:cxn ang="0">
                  <a:pos x="284" y="47"/>
                </a:cxn>
              </a:cxnLst>
              <a:rect l="0" t="0" r="r" b="b"/>
              <a:pathLst>
                <a:path w="1118" h="712">
                  <a:moveTo>
                    <a:pt x="269" y="33"/>
                  </a:moveTo>
                  <a:lnTo>
                    <a:pt x="127" y="0"/>
                  </a:lnTo>
                  <a:lnTo>
                    <a:pt x="125" y="0"/>
                  </a:lnTo>
                  <a:lnTo>
                    <a:pt x="121" y="5"/>
                  </a:lnTo>
                  <a:lnTo>
                    <a:pt x="116" y="6"/>
                  </a:lnTo>
                  <a:lnTo>
                    <a:pt x="113" y="9"/>
                  </a:lnTo>
                  <a:lnTo>
                    <a:pt x="109" y="12"/>
                  </a:lnTo>
                  <a:lnTo>
                    <a:pt x="106" y="17"/>
                  </a:lnTo>
                  <a:lnTo>
                    <a:pt x="100" y="21"/>
                  </a:lnTo>
                  <a:lnTo>
                    <a:pt x="95" y="27"/>
                  </a:lnTo>
                  <a:lnTo>
                    <a:pt x="90" y="29"/>
                  </a:lnTo>
                  <a:lnTo>
                    <a:pt x="89" y="32"/>
                  </a:lnTo>
                  <a:lnTo>
                    <a:pt x="86" y="35"/>
                  </a:lnTo>
                  <a:lnTo>
                    <a:pt x="83" y="38"/>
                  </a:lnTo>
                  <a:lnTo>
                    <a:pt x="80" y="41"/>
                  </a:lnTo>
                  <a:lnTo>
                    <a:pt x="77" y="44"/>
                  </a:lnTo>
                  <a:lnTo>
                    <a:pt x="74" y="47"/>
                  </a:lnTo>
                  <a:lnTo>
                    <a:pt x="71" y="50"/>
                  </a:lnTo>
                  <a:lnTo>
                    <a:pt x="68" y="55"/>
                  </a:lnTo>
                  <a:lnTo>
                    <a:pt x="65" y="58"/>
                  </a:lnTo>
                  <a:lnTo>
                    <a:pt x="62" y="61"/>
                  </a:lnTo>
                  <a:lnTo>
                    <a:pt x="59" y="65"/>
                  </a:lnTo>
                  <a:lnTo>
                    <a:pt x="56" y="70"/>
                  </a:lnTo>
                  <a:lnTo>
                    <a:pt x="53" y="73"/>
                  </a:lnTo>
                  <a:lnTo>
                    <a:pt x="50" y="77"/>
                  </a:lnTo>
                  <a:lnTo>
                    <a:pt x="47" y="80"/>
                  </a:lnTo>
                  <a:lnTo>
                    <a:pt x="44" y="85"/>
                  </a:lnTo>
                  <a:lnTo>
                    <a:pt x="41" y="89"/>
                  </a:lnTo>
                  <a:lnTo>
                    <a:pt x="38" y="92"/>
                  </a:lnTo>
                  <a:lnTo>
                    <a:pt x="36" y="97"/>
                  </a:lnTo>
                  <a:lnTo>
                    <a:pt x="32" y="101"/>
                  </a:lnTo>
                  <a:lnTo>
                    <a:pt x="30" y="106"/>
                  </a:lnTo>
                  <a:lnTo>
                    <a:pt x="27" y="110"/>
                  </a:lnTo>
                  <a:lnTo>
                    <a:pt x="25" y="115"/>
                  </a:lnTo>
                  <a:lnTo>
                    <a:pt x="22" y="120"/>
                  </a:lnTo>
                  <a:lnTo>
                    <a:pt x="19" y="124"/>
                  </a:lnTo>
                  <a:lnTo>
                    <a:pt x="18" y="129"/>
                  </a:lnTo>
                  <a:lnTo>
                    <a:pt x="16" y="133"/>
                  </a:lnTo>
                  <a:lnTo>
                    <a:pt x="13" y="138"/>
                  </a:lnTo>
                  <a:lnTo>
                    <a:pt x="10" y="144"/>
                  </a:lnTo>
                  <a:lnTo>
                    <a:pt x="9" y="148"/>
                  </a:lnTo>
                  <a:lnTo>
                    <a:pt x="7" y="153"/>
                  </a:lnTo>
                  <a:lnTo>
                    <a:pt x="6" y="157"/>
                  </a:lnTo>
                  <a:lnTo>
                    <a:pt x="4" y="163"/>
                  </a:lnTo>
                  <a:lnTo>
                    <a:pt x="3" y="168"/>
                  </a:lnTo>
                  <a:lnTo>
                    <a:pt x="3" y="172"/>
                  </a:lnTo>
                  <a:lnTo>
                    <a:pt x="1" y="178"/>
                  </a:lnTo>
                  <a:lnTo>
                    <a:pt x="1" y="183"/>
                  </a:lnTo>
                  <a:lnTo>
                    <a:pt x="0" y="188"/>
                  </a:lnTo>
                  <a:lnTo>
                    <a:pt x="0" y="194"/>
                  </a:lnTo>
                  <a:lnTo>
                    <a:pt x="0" y="198"/>
                  </a:lnTo>
                  <a:lnTo>
                    <a:pt x="0" y="204"/>
                  </a:lnTo>
                  <a:lnTo>
                    <a:pt x="0" y="209"/>
                  </a:lnTo>
                  <a:lnTo>
                    <a:pt x="1" y="215"/>
                  </a:lnTo>
                  <a:lnTo>
                    <a:pt x="1" y="218"/>
                  </a:lnTo>
                  <a:lnTo>
                    <a:pt x="1" y="224"/>
                  </a:lnTo>
                  <a:lnTo>
                    <a:pt x="1" y="228"/>
                  </a:lnTo>
                  <a:lnTo>
                    <a:pt x="3" y="233"/>
                  </a:lnTo>
                  <a:lnTo>
                    <a:pt x="3" y="237"/>
                  </a:lnTo>
                  <a:lnTo>
                    <a:pt x="4" y="242"/>
                  </a:lnTo>
                  <a:lnTo>
                    <a:pt x="6" y="247"/>
                  </a:lnTo>
                  <a:lnTo>
                    <a:pt x="7" y="251"/>
                  </a:lnTo>
                  <a:lnTo>
                    <a:pt x="9" y="254"/>
                  </a:lnTo>
                  <a:lnTo>
                    <a:pt x="10" y="259"/>
                  </a:lnTo>
                  <a:lnTo>
                    <a:pt x="12" y="262"/>
                  </a:lnTo>
                  <a:lnTo>
                    <a:pt x="13" y="266"/>
                  </a:lnTo>
                  <a:lnTo>
                    <a:pt x="15" y="269"/>
                  </a:lnTo>
                  <a:lnTo>
                    <a:pt x="18" y="274"/>
                  </a:lnTo>
                  <a:lnTo>
                    <a:pt x="19" y="277"/>
                  </a:lnTo>
                  <a:lnTo>
                    <a:pt x="22" y="281"/>
                  </a:lnTo>
                  <a:lnTo>
                    <a:pt x="24" y="283"/>
                  </a:lnTo>
                  <a:lnTo>
                    <a:pt x="25" y="287"/>
                  </a:lnTo>
                  <a:lnTo>
                    <a:pt x="28" y="289"/>
                  </a:lnTo>
                  <a:lnTo>
                    <a:pt x="32" y="293"/>
                  </a:lnTo>
                  <a:lnTo>
                    <a:pt x="36" y="298"/>
                  </a:lnTo>
                  <a:lnTo>
                    <a:pt x="42" y="304"/>
                  </a:lnTo>
                  <a:lnTo>
                    <a:pt x="47" y="308"/>
                  </a:lnTo>
                  <a:lnTo>
                    <a:pt x="53" y="313"/>
                  </a:lnTo>
                  <a:lnTo>
                    <a:pt x="56" y="315"/>
                  </a:lnTo>
                  <a:lnTo>
                    <a:pt x="59" y="318"/>
                  </a:lnTo>
                  <a:lnTo>
                    <a:pt x="62" y="319"/>
                  </a:lnTo>
                  <a:lnTo>
                    <a:pt x="65" y="322"/>
                  </a:lnTo>
                  <a:lnTo>
                    <a:pt x="68" y="324"/>
                  </a:lnTo>
                  <a:lnTo>
                    <a:pt x="71" y="325"/>
                  </a:lnTo>
                  <a:lnTo>
                    <a:pt x="74" y="327"/>
                  </a:lnTo>
                  <a:lnTo>
                    <a:pt x="77" y="328"/>
                  </a:lnTo>
                  <a:lnTo>
                    <a:pt x="81" y="330"/>
                  </a:lnTo>
                  <a:lnTo>
                    <a:pt x="84" y="331"/>
                  </a:lnTo>
                  <a:lnTo>
                    <a:pt x="87" y="333"/>
                  </a:lnTo>
                  <a:lnTo>
                    <a:pt x="90" y="336"/>
                  </a:lnTo>
                  <a:lnTo>
                    <a:pt x="94" y="336"/>
                  </a:lnTo>
                  <a:lnTo>
                    <a:pt x="97" y="337"/>
                  </a:lnTo>
                  <a:lnTo>
                    <a:pt x="101" y="339"/>
                  </a:lnTo>
                  <a:lnTo>
                    <a:pt x="104" y="340"/>
                  </a:lnTo>
                  <a:lnTo>
                    <a:pt x="107" y="342"/>
                  </a:lnTo>
                  <a:lnTo>
                    <a:pt x="112" y="342"/>
                  </a:lnTo>
                  <a:lnTo>
                    <a:pt x="115" y="343"/>
                  </a:lnTo>
                  <a:lnTo>
                    <a:pt x="118" y="345"/>
                  </a:lnTo>
                  <a:lnTo>
                    <a:pt x="121" y="346"/>
                  </a:lnTo>
                  <a:lnTo>
                    <a:pt x="125" y="346"/>
                  </a:lnTo>
                  <a:lnTo>
                    <a:pt x="128" y="348"/>
                  </a:lnTo>
                  <a:lnTo>
                    <a:pt x="131" y="348"/>
                  </a:lnTo>
                  <a:lnTo>
                    <a:pt x="134" y="349"/>
                  </a:lnTo>
                  <a:lnTo>
                    <a:pt x="137" y="349"/>
                  </a:lnTo>
                  <a:lnTo>
                    <a:pt x="142" y="351"/>
                  </a:lnTo>
                  <a:lnTo>
                    <a:pt x="145" y="352"/>
                  </a:lnTo>
                  <a:lnTo>
                    <a:pt x="148" y="352"/>
                  </a:lnTo>
                  <a:lnTo>
                    <a:pt x="151" y="354"/>
                  </a:lnTo>
                  <a:lnTo>
                    <a:pt x="154" y="354"/>
                  </a:lnTo>
                  <a:lnTo>
                    <a:pt x="157" y="355"/>
                  </a:lnTo>
                  <a:lnTo>
                    <a:pt x="160" y="355"/>
                  </a:lnTo>
                  <a:lnTo>
                    <a:pt x="163" y="355"/>
                  </a:lnTo>
                  <a:lnTo>
                    <a:pt x="166" y="357"/>
                  </a:lnTo>
                  <a:lnTo>
                    <a:pt x="169" y="357"/>
                  </a:lnTo>
                  <a:lnTo>
                    <a:pt x="172" y="357"/>
                  </a:lnTo>
                  <a:lnTo>
                    <a:pt x="175" y="358"/>
                  </a:lnTo>
                  <a:lnTo>
                    <a:pt x="180" y="358"/>
                  </a:lnTo>
                  <a:lnTo>
                    <a:pt x="183" y="358"/>
                  </a:lnTo>
                  <a:lnTo>
                    <a:pt x="186" y="358"/>
                  </a:lnTo>
                  <a:lnTo>
                    <a:pt x="190" y="358"/>
                  </a:lnTo>
                  <a:lnTo>
                    <a:pt x="195" y="358"/>
                  </a:lnTo>
                  <a:lnTo>
                    <a:pt x="199" y="360"/>
                  </a:lnTo>
                  <a:lnTo>
                    <a:pt x="204" y="358"/>
                  </a:lnTo>
                  <a:lnTo>
                    <a:pt x="208" y="358"/>
                  </a:lnTo>
                  <a:lnTo>
                    <a:pt x="213" y="358"/>
                  </a:lnTo>
                  <a:lnTo>
                    <a:pt x="219" y="358"/>
                  </a:lnTo>
                  <a:lnTo>
                    <a:pt x="224" y="358"/>
                  </a:lnTo>
                  <a:lnTo>
                    <a:pt x="228" y="358"/>
                  </a:lnTo>
                  <a:lnTo>
                    <a:pt x="234" y="358"/>
                  </a:lnTo>
                  <a:lnTo>
                    <a:pt x="240" y="358"/>
                  </a:lnTo>
                  <a:lnTo>
                    <a:pt x="245" y="357"/>
                  </a:lnTo>
                  <a:lnTo>
                    <a:pt x="251" y="357"/>
                  </a:lnTo>
                  <a:lnTo>
                    <a:pt x="255" y="357"/>
                  </a:lnTo>
                  <a:lnTo>
                    <a:pt x="261" y="355"/>
                  </a:lnTo>
                  <a:lnTo>
                    <a:pt x="267" y="355"/>
                  </a:lnTo>
                  <a:lnTo>
                    <a:pt x="274" y="355"/>
                  </a:lnTo>
                  <a:lnTo>
                    <a:pt x="280" y="354"/>
                  </a:lnTo>
                  <a:lnTo>
                    <a:pt x="286" y="354"/>
                  </a:lnTo>
                  <a:lnTo>
                    <a:pt x="292" y="354"/>
                  </a:lnTo>
                  <a:lnTo>
                    <a:pt x="298" y="352"/>
                  </a:lnTo>
                  <a:lnTo>
                    <a:pt x="304" y="352"/>
                  </a:lnTo>
                  <a:lnTo>
                    <a:pt x="310" y="351"/>
                  </a:lnTo>
                  <a:lnTo>
                    <a:pt x="316" y="351"/>
                  </a:lnTo>
                  <a:lnTo>
                    <a:pt x="322" y="351"/>
                  </a:lnTo>
                  <a:lnTo>
                    <a:pt x="328" y="349"/>
                  </a:lnTo>
                  <a:lnTo>
                    <a:pt x="334" y="349"/>
                  </a:lnTo>
                  <a:lnTo>
                    <a:pt x="340" y="348"/>
                  </a:lnTo>
                  <a:lnTo>
                    <a:pt x="345" y="348"/>
                  </a:lnTo>
                  <a:lnTo>
                    <a:pt x="351" y="346"/>
                  </a:lnTo>
                  <a:lnTo>
                    <a:pt x="357" y="346"/>
                  </a:lnTo>
                  <a:lnTo>
                    <a:pt x="363" y="345"/>
                  </a:lnTo>
                  <a:lnTo>
                    <a:pt x="367" y="345"/>
                  </a:lnTo>
                  <a:lnTo>
                    <a:pt x="373" y="343"/>
                  </a:lnTo>
                  <a:lnTo>
                    <a:pt x="379" y="343"/>
                  </a:lnTo>
                  <a:lnTo>
                    <a:pt x="384" y="342"/>
                  </a:lnTo>
                  <a:lnTo>
                    <a:pt x="388" y="342"/>
                  </a:lnTo>
                  <a:lnTo>
                    <a:pt x="393" y="340"/>
                  </a:lnTo>
                  <a:lnTo>
                    <a:pt x="399" y="340"/>
                  </a:lnTo>
                  <a:lnTo>
                    <a:pt x="404" y="339"/>
                  </a:lnTo>
                  <a:lnTo>
                    <a:pt x="408" y="339"/>
                  </a:lnTo>
                  <a:lnTo>
                    <a:pt x="413" y="337"/>
                  </a:lnTo>
                  <a:lnTo>
                    <a:pt x="417" y="337"/>
                  </a:lnTo>
                  <a:lnTo>
                    <a:pt x="420" y="337"/>
                  </a:lnTo>
                  <a:lnTo>
                    <a:pt x="423" y="336"/>
                  </a:lnTo>
                  <a:lnTo>
                    <a:pt x="428" y="336"/>
                  </a:lnTo>
                  <a:lnTo>
                    <a:pt x="431" y="336"/>
                  </a:lnTo>
                  <a:lnTo>
                    <a:pt x="434" y="336"/>
                  </a:lnTo>
                  <a:lnTo>
                    <a:pt x="437" y="334"/>
                  </a:lnTo>
                  <a:lnTo>
                    <a:pt x="440" y="334"/>
                  </a:lnTo>
                  <a:lnTo>
                    <a:pt x="443" y="334"/>
                  </a:lnTo>
                  <a:lnTo>
                    <a:pt x="446" y="333"/>
                  </a:lnTo>
                  <a:lnTo>
                    <a:pt x="449" y="333"/>
                  </a:lnTo>
                  <a:lnTo>
                    <a:pt x="452" y="333"/>
                  </a:lnTo>
                  <a:lnTo>
                    <a:pt x="452" y="333"/>
                  </a:lnTo>
                  <a:lnTo>
                    <a:pt x="528" y="634"/>
                  </a:lnTo>
                  <a:lnTo>
                    <a:pt x="520" y="709"/>
                  </a:lnTo>
                  <a:lnTo>
                    <a:pt x="562" y="712"/>
                  </a:lnTo>
                  <a:lnTo>
                    <a:pt x="863" y="694"/>
                  </a:lnTo>
                  <a:lnTo>
                    <a:pt x="909" y="490"/>
                  </a:lnTo>
                  <a:lnTo>
                    <a:pt x="928" y="348"/>
                  </a:lnTo>
                  <a:lnTo>
                    <a:pt x="909" y="198"/>
                  </a:lnTo>
                  <a:lnTo>
                    <a:pt x="1118" y="251"/>
                  </a:lnTo>
                  <a:lnTo>
                    <a:pt x="1108" y="225"/>
                  </a:lnTo>
                  <a:lnTo>
                    <a:pt x="1083" y="183"/>
                  </a:lnTo>
                  <a:lnTo>
                    <a:pt x="1049" y="97"/>
                  </a:lnTo>
                  <a:lnTo>
                    <a:pt x="776" y="71"/>
                  </a:lnTo>
                  <a:lnTo>
                    <a:pt x="773" y="47"/>
                  </a:lnTo>
                  <a:lnTo>
                    <a:pt x="634" y="53"/>
                  </a:lnTo>
                  <a:lnTo>
                    <a:pt x="629" y="82"/>
                  </a:lnTo>
                  <a:lnTo>
                    <a:pt x="414" y="194"/>
                  </a:lnTo>
                  <a:lnTo>
                    <a:pt x="278" y="201"/>
                  </a:lnTo>
                  <a:lnTo>
                    <a:pt x="215" y="157"/>
                  </a:lnTo>
                  <a:lnTo>
                    <a:pt x="215" y="156"/>
                  </a:lnTo>
                  <a:lnTo>
                    <a:pt x="216" y="154"/>
                  </a:lnTo>
                  <a:lnTo>
                    <a:pt x="216" y="150"/>
                  </a:lnTo>
                  <a:lnTo>
                    <a:pt x="219" y="144"/>
                  </a:lnTo>
                  <a:lnTo>
                    <a:pt x="219" y="141"/>
                  </a:lnTo>
                  <a:lnTo>
                    <a:pt x="221" y="138"/>
                  </a:lnTo>
                  <a:lnTo>
                    <a:pt x="222" y="133"/>
                  </a:lnTo>
                  <a:lnTo>
                    <a:pt x="224" y="130"/>
                  </a:lnTo>
                  <a:lnTo>
                    <a:pt x="225" y="126"/>
                  </a:lnTo>
                  <a:lnTo>
                    <a:pt x="227" y="121"/>
                  </a:lnTo>
                  <a:lnTo>
                    <a:pt x="228" y="116"/>
                  </a:lnTo>
                  <a:lnTo>
                    <a:pt x="231" y="113"/>
                  </a:lnTo>
                  <a:lnTo>
                    <a:pt x="233" y="107"/>
                  </a:lnTo>
                  <a:lnTo>
                    <a:pt x="236" y="103"/>
                  </a:lnTo>
                  <a:lnTo>
                    <a:pt x="237" y="98"/>
                  </a:lnTo>
                  <a:lnTo>
                    <a:pt x="240" y="94"/>
                  </a:lnTo>
                  <a:lnTo>
                    <a:pt x="243" y="89"/>
                  </a:lnTo>
                  <a:lnTo>
                    <a:pt x="246" y="85"/>
                  </a:lnTo>
                  <a:lnTo>
                    <a:pt x="249" y="80"/>
                  </a:lnTo>
                  <a:lnTo>
                    <a:pt x="252" y="77"/>
                  </a:lnTo>
                  <a:lnTo>
                    <a:pt x="255" y="71"/>
                  </a:lnTo>
                  <a:lnTo>
                    <a:pt x="260" y="67"/>
                  </a:lnTo>
                  <a:lnTo>
                    <a:pt x="263" y="64"/>
                  </a:lnTo>
                  <a:lnTo>
                    <a:pt x="267" y="59"/>
                  </a:lnTo>
                  <a:lnTo>
                    <a:pt x="270" y="56"/>
                  </a:lnTo>
                  <a:lnTo>
                    <a:pt x="275" y="53"/>
                  </a:lnTo>
                  <a:lnTo>
                    <a:pt x="280" y="48"/>
                  </a:lnTo>
                  <a:lnTo>
                    <a:pt x="284" y="47"/>
                  </a:lnTo>
                  <a:lnTo>
                    <a:pt x="269" y="33"/>
                  </a:lnTo>
                  <a:lnTo>
                    <a:pt x="269" y="33"/>
                  </a:lnTo>
                  <a:close/>
                </a:path>
              </a:pathLst>
            </a:custGeom>
            <a:solidFill>
              <a:schemeClr val="accent2"/>
            </a:solidFill>
            <a:ln w="9525">
              <a:noFill/>
              <a:round/>
              <a:headEnd/>
              <a:tailEnd/>
            </a:ln>
          </p:spPr>
          <p:txBody>
            <a:bodyPr/>
            <a:lstStyle/>
            <a:p>
              <a:endParaRPr lang="ru-RU"/>
            </a:p>
          </p:txBody>
        </p:sp>
        <p:sp>
          <p:nvSpPr>
            <p:cNvPr id="140" name="Freeform 198"/>
            <p:cNvSpPr>
              <a:spLocks/>
            </p:cNvSpPr>
            <p:nvPr/>
          </p:nvSpPr>
          <p:spPr bwMode="auto">
            <a:xfrm>
              <a:off x="2483" y="2934"/>
              <a:ext cx="15" cy="16"/>
            </a:xfrm>
            <a:custGeom>
              <a:avLst/>
              <a:gdLst/>
              <a:ahLst/>
              <a:cxnLst>
                <a:cxn ang="0">
                  <a:pos x="16" y="1"/>
                </a:cxn>
                <a:cxn ang="0">
                  <a:pos x="14" y="1"/>
                </a:cxn>
                <a:cxn ang="0">
                  <a:pos x="9" y="4"/>
                </a:cxn>
                <a:cxn ang="0">
                  <a:pos x="6" y="6"/>
                </a:cxn>
                <a:cxn ang="0">
                  <a:pos x="3" y="9"/>
                </a:cxn>
                <a:cxn ang="0">
                  <a:pos x="2" y="12"/>
                </a:cxn>
                <a:cxn ang="0">
                  <a:pos x="0" y="16"/>
                </a:cxn>
                <a:cxn ang="0">
                  <a:pos x="0" y="19"/>
                </a:cxn>
                <a:cxn ang="0">
                  <a:pos x="2" y="22"/>
                </a:cxn>
                <a:cxn ang="0">
                  <a:pos x="5" y="25"/>
                </a:cxn>
                <a:cxn ang="0">
                  <a:pos x="8" y="28"/>
                </a:cxn>
                <a:cxn ang="0">
                  <a:pos x="11" y="28"/>
                </a:cxn>
                <a:cxn ang="0">
                  <a:pos x="16" y="30"/>
                </a:cxn>
                <a:cxn ang="0">
                  <a:pos x="17" y="31"/>
                </a:cxn>
                <a:cxn ang="0">
                  <a:pos x="19" y="31"/>
                </a:cxn>
                <a:cxn ang="0">
                  <a:pos x="29" y="22"/>
                </a:cxn>
                <a:cxn ang="0">
                  <a:pos x="25" y="7"/>
                </a:cxn>
                <a:cxn ang="0">
                  <a:pos x="25" y="6"/>
                </a:cxn>
                <a:cxn ang="0">
                  <a:pos x="23" y="4"/>
                </a:cxn>
                <a:cxn ang="0">
                  <a:pos x="22" y="1"/>
                </a:cxn>
                <a:cxn ang="0">
                  <a:pos x="20" y="1"/>
                </a:cxn>
                <a:cxn ang="0">
                  <a:pos x="17" y="0"/>
                </a:cxn>
                <a:cxn ang="0">
                  <a:pos x="16" y="1"/>
                </a:cxn>
                <a:cxn ang="0">
                  <a:pos x="16" y="1"/>
                </a:cxn>
              </a:cxnLst>
              <a:rect l="0" t="0" r="r" b="b"/>
              <a:pathLst>
                <a:path w="29" h="31">
                  <a:moveTo>
                    <a:pt x="16" y="1"/>
                  </a:moveTo>
                  <a:lnTo>
                    <a:pt x="14" y="1"/>
                  </a:lnTo>
                  <a:lnTo>
                    <a:pt x="9" y="4"/>
                  </a:lnTo>
                  <a:lnTo>
                    <a:pt x="6" y="6"/>
                  </a:lnTo>
                  <a:lnTo>
                    <a:pt x="3" y="9"/>
                  </a:lnTo>
                  <a:lnTo>
                    <a:pt x="2" y="12"/>
                  </a:lnTo>
                  <a:lnTo>
                    <a:pt x="0" y="16"/>
                  </a:lnTo>
                  <a:lnTo>
                    <a:pt x="0" y="19"/>
                  </a:lnTo>
                  <a:lnTo>
                    <a:pt x="2" y="22"/>
                  </a:lnTo>
                  <a:lnTo>
                    <a:pt x="5" y="25"/>
                  </a:lnTo>
                  <a:lnTo>
                    <a:pt x="8" y="28"/>
                  </a:lnTo>
                  <a:lnTo>
                    <a:pt x="11" y="28"/>
                  </a:lnTo>
                  <a:lnTo>
                    <a:pt x="16" y="30"/>
                  </a:lnTo>
                  <a:lnTo>
                    <a:pt x="17" y="31"/>
                  </a:lnTo>
                  <a:lnTo>
                    <a:pt x="19" y="31"/>
                  </a:lnTo>
                  <a:lnTo>
                    <a:pt x="29" y="22"/>
                  </a:lnTo>
                  <a:lnTo>
                    <a:pt x="25" y="7"/>
                  </a:lnTo>
                  <a:lnTo>
                    <a:pt x="25" y="6"/>
                  </a:lnTo>
                  <a:lnTo>
                    <a:pt x="23" y="4"/>
                  </a:lnTo>
                  <a:lnTo>
                    <a:pt x="22" y="1"/>
                  </a:lnTo>
                  <a:lnTo>
                    <a:pt x="20" y="1"/>
                  </a:lnTo>
                  <a:lnTo>
                    <a:pt x="17" y="0"/>
                  </a:lnTo>
                  <a:lnTo>
                    <a:pt x="16" y="1"/>
                  </a:lnTo>
                  <a:lnTo>
                    <a:pt x="16" y="1"/>
                  </a:lnTo>
                  <a:close/>
                </a:path>
              </a:pathLst>
            </a:custGeom>
            <a:solidFill>
              <a:srgbClr val="E6E6FF"/>
            </a:solidFill>
            <a:ln w="9525">
              <a:noFill/>
              <a:round/>
              <a:headEnd/>
              <a:tailEnd/>
            </a:ln>
          </p:spPr>
          <p:txBody>
            <a:bodyPr/>
            <a:lstStyle/>
            <a:p>
              <a:endParaRPr lang="ru-RU"/>
            </a:p>
          </p:txBody>
        </p:sp>
        <p:sp>
          <p:nvSpPr>
            <p:cNvPr id="141" name="Freeform 199"/>
            <p:cNvSpPr>
              <a:spLocks/>
            </p:cNvSpPr>
            <p:nvPr/>
          </p:nvSpPr>
          <p:spPr bwMode="auto">
            <a:xfrm>
              <a:off x="2490" y="3004"/>
              <a:ext cx="14" cy="16"/>
            </a:xfrm>
            <a:custGeom>
              <a:avLst/>
              <a:gdLst/>
              <a:ahLst/>
              <a:cxnLst>
                <a:cxn ang="0">
                  <a:pos x="15" y="0"/>
                </a:cxn>
                <a:cxn ang="0">
                  <a:pos x="12" y="1"/>
                </a:cxn>
                <a:cxn ang="0">
                  <a:pos x="9" y="4"/>
                </a:cxn>
                <a:cxn ang="0">
                  <a:pos x="6" y="6"/>
                </a:cxn>
                <a:cxn ang="0">
                  <a:pos x="3" y="9"/>
                </a:cxn>
                <a:cxn ang="0">
                  <a:pos x="2" y="12"/>
                </a:cxn>
                <a:cxn ang="0">
                  <a:pos x="2" y="18"/>
                </a:cxn>
                <a:cxn ang="0">
                  <a:pos x="0" y="21"/>
                </a:cxn>
                <a:cxn ang="0">
                  <a:pos x="2" y="24"/>
                </a:cxn>
                <a:cxn ang="0">
                  <a:pos x="5" y="27"/>
                </a:cxn>
                <a:cxn ang="0">
                  <a:pos x="8" y="28"/>
                </a:cxn>
                <a:cxn ang="0">
                  <a:pos x="11" y="30"/>
                </a:cxn>
                <a:cxn ang="0">
                  <a:pos x="14" y="31"/>
                </a:cxn>
                <a:cxn ang="0">
                  <a:pos x="17" y="33"/>
                </a:cxn>
                <a:cxn ang="0">
                  <a:pos x="18" y="33"/>
                </a:cxn>
                <a:cxn ang="0">
                  <a:pos x="29" y="22"/>
                </a:cxn>
                <a:cxn ang="0">
                  <a:pos x="26" y="7"/>
                </a:cxn>
                <a:cxn ang="0">
                  <a:pos x="24" y="7"/>
                </a:cxn>
                <a:cxn ang="0">
                  <a:pos x="23" y="4"/>
                </a:cxn>
                <a:cxn ang="0">
                  <a:pos x="21" y="3"/>
                </a:cxn>
                <a:cxn ang="0">
                  <a:pos x="20" y="1"/>
                </a:cxn>
                <a:cxn ang="0">
                  <a:pos x="17" y="0"/>
                </a:cxn>
                <a:cxn ang="0">
                  <a:pos x="15" y="0"/>
                </a:cxn>
                <a:cxn ang="0">
                  <a:pos x="15" y="0"/>
                </a:cxn>
              </a:cxnLst>
              <a:rect l="0" t="0" r="r" b="b"/>
              <a:pathLst>
                <a:path w="29" h="33">
                  <a:moveTo>
                    <a:pt x="15" y="0"/>
                  </a:moveTo>
                  <a:lnTo>
                    <a:pt x="12" y="1"/>
                  </a:lnTo>
                  <a:lnTo>
                    <a:pt x="9" y="4"/>
                  </a:lnTo>
                  <a:lnTo>
                    <a:pt x="6" y="6"/>
                  </a:lnTo>
                  <a:lnTo>
                    <a:pt x="3" y="9"/>
                  </a:lnTo>
                  <a:lnTo>
                    <a:pt x="2" y="12"/>
                  </a:lnTo>
                  <a:lnTo>
                    <a:pt x="2" y="18"/>
                  </a:lnTo>
                  <a:lnTo>
                    <a:pt x="0" y="21"/>
                  </a:lnTo>
                  <a:lnTo>
                    <a:pt x="2" y="24"/>
                  </a:lnTo>
                  <a:lnTo>
                    <a:pt x="5" y="27"/>
                  </a:lnTo>
                  <a:lnTo>
                    <a:pt x="8" y="28"/>
                  </a:lnTo>
                  <a:lnTo>
                    <a:pt x="11" y="30"/>
                  </a:lnTo>
                  <a:lnTo>
                    <a:pt x="14" y="31"/>
                  </a:lnTo>
                  <a:lnTo>
                    <a:pt x="17" y="33"/>
                  </a:lnTo>
                  <a:lnTo>
                    <a:pt x="18" y="33"/>
                  </a:lnTo>
                  <a:lnTo>
                    <a:pt x="29" y="22"/>
                  </a:lnTo>
                  <a:lnTo>
                    <a:pt x="26" y="7"/>
                  </a:lnTo>
                  <a:lnTo>
                    <a:pt x="24" y="7"/>
                  </a:lnTo>
                  <a:lnTo>
                    <a:pt x="23" y="4"/>
                  </a:lnTo>
                  <a:lnTo>
                    <a:pt x="21" y="3"/>
                  </a:lnTo>
                  <a:lnTo>
                    <a:pt x="20" y="1"/>
                  </a:lnTo>
                  <a:lnTo>
                    <a:pt x="17" y="0"/>
                  </a:lnTo>
                  <a:lnTo>
                    <a:pt x="15" y="0"/>
                  </a:lnTo>
                  <a:lnTo>
                    <a:pt x="15" y="0"/>
                  </a:lnTo>
                  <a:close/>
                </a:path>
              </a:pathLst>
            </a:custGeom>
            <a:solidFill>
              <a:srgbClr val="E6E6FF"/>
            </a:solidFill>
            <a:ln w="9525">
              <a:noFill/>
              <a:round/>
              <a:headEnd/>
              <a:tailEnd/>
            </a:ln>
          </p:spPr>
          <p:txBody>
            <a:bodyPr/>
            <a:lstStyle/>
            <a:p>
              <a:endParaRPr lang="ru-RU"/>
            </a:p>
          </p:txBody>
        </p:sp>
        <p:sp>
          <p:nvSpPr>
            <p:cNvPr id="142" name="Freeform 200"/>
            <p:cNvSpPr>
              <a:spLocks/>
            </p:cNvSpPr>
            <p:nvPr/>
          </p:nvSpPr>
          <p:spPr bwMode="auto">
            <a:xfrm>
              <a:off x="2582" y="2920"/>
              <a:ext cx="68" cy="74"/>
            </a:xfrm>
            <a:custGeom>
              <a:avLst/>
              <a:gdLst/>
              <a:ahLst/>
              <a:cxnLst>
                <a:cxn ang="0">
                  <a:pos x="8" y="27"/>
                </a:cxn>
                <a:cxn ang="0">
                  <a:pos x="0" y="27"/>
                </a:cxn>
                <a:cxn ang="0">
                  <a:pos x="0" y="29"/>
                </a:cxn>
                <a:cxn ang="0">
                  <a:pos x="0" y="30"/>
                </a:cxn>
                <a:cxn ang="0">
                  <a:pos x="0" y="33"/>
                </a:cxn>
                <a:cxn ang="0">
                  <a:pos x="0" y="35"/>
                </a:cxn>
                <a:cxn ang="0">
                  <a:pos x="0" y="38"/>
                </a:cxn>
                <a:cxn ang="0">
                  <a:pos x="0" y="41"/>
                </a:cxn>
                <a:cxn ang="0">
                  <a:pos x="0" y="44"/>
                </a:cxn>
                <a:cxn ang="0">
                  <a:pos x="0" y="47"/>
                </a:cxn>
                <a:cxn ang="0">
                  <a:pos x="0" y="51"/>
                </a:cxn>
                <a:cxn ang="0">
                  <a:pos x="2" y="56"/>
                </a:cxn>
                <a:cxn ang="0">
                  <a:pos x="3" y="59"/>
                </a:cxn>
                <a:cxn ang="0">
                  <a:pos x="3" y="63"/>
                </a:cxn>
                <a:cxn ang="0">
                  <a:pos x="5" y="69"/>
                </a:cxn>
                <a:cxn ang="0">
                  <a:pos x="8" y="74"/>
                </a:cxn>
                <a:cxn ang="0">
                  <a:pos x="8" y="78"/>
                </a:cxn>
                <a:cxn ang="0">
                  <a:pos x="11" y="83"/>
                </a:cxn>
                <a:cxn ang="0">
                  <a:pos x="12" y="88"/>
                </a:cxn>
                <a:cxn ang="0">
                  <a:pos x="15" y="94"/>
                </a:cxn>
                <a:cxn ang="0">
                  <a:pos x="17" y="97"/>
                </a:cxn>
                <a:cxn ang="0">
                  <a:pos x="21" y="103"/>
                </a:cxn>
                <a:cxn ang="0">
                  <a:pos x="24" y="107"/>
                </a:cxn>
                <a:cxn ang="0">
                  <a:pos x="29" y="112"/>
                </a:cxn>
                <a:cxn ang="0">
                  <a:pos x="33" y="116"/>
                </a:cxn>
                <a:cxn ang="0">
                  <a:pos x="38" y="121"/>
                </a:cxn>
                <a:cxn ang="0">
                  <a:pos x="42" y="125"/>
                </a:cxn>
                <a:cxn ang="0">
                  <a:pos x="48" y="130"/>
                </a:cxn>
                <a:cxn ang="0">
                  <a:pos x="51" y="131"/>
                </a:cxn>
                <a:cxn ang="0">
                  <a:pos x="54" y="133"/>
                </a:cxn>
                <a:cxn ang="0">
                  <a:pos x="58" y="134"/>
                </a:cxn>
                <a:cxn ang="0">
                  <a:pos x="61" y="137"/>
                </a:cxn>
                <a:cxn ang="0">
                  <a:pos x="65" y="139"/>
                </a:cxn>
                <a:cxn ang="0">
                  <a:pos x="68" y="140"/>
                </a:cxn>
                <a:cxn ang="0">
                  <a:pos x="73" y="142"/>
                </a:cxn>
                <a:cxn ang="0">
                  <a:pos x="77" y="144"/>
                </a:cxn>
                <a:cxn ang="0">
                  <a:pos x="103" y="148"/>
                </a:cxn>
                <a:cxn ang="0">
                  <a:pos x="138" y="88"/>
                </a:cxn>
                <a:cxn ang="0">
                  <a:pos x="138" y="0"/>
                </a:cxn>
                <a:cxn ang="0">
                  <a:pos x="103" y="30"/>
                </a:cxn>
                <a:cxn ang="0">
                  <a:pos x="70" y="4"/>
                </a:cxn>
                <a:cxn ang="0">
                  <a:pos x="51" y="33"/>
                </a:cxn>
                <a:cxn ang="0">
                  <a:pos x="8" y="27"/>
                </a:cxn>
                <a:cxn ang="0">
                  <a:pos x="8" y="27"/>
                </a:cxn>
              </a:cxnLst>
              <a:rect l="0" t="0" r="r" b="b"/>
              <a:pathLst>
                <a:path w="138" h="148">
                  <a:moveTo>
                    <a:pt x="8" y="27"/>
                  </a:moveTo>
                  <a:lnTo>
                    <a:pt x="0" y="27"/>
                  </a:lnTo>
                  <a:lnTo>
                    <a:pt x="0" y="29"/>
                  </a:lnTo>
                  <a:lnTo>
                    <a:pt x="0" y="30"/>
                  </a:lnTo>
                  <a:lnTo>
                    <a:pt x="0" y="33"/>
                  </a:lnTo>
                  <a:lnTo>
                    <a:pt x="0" y="35"/>
                  </a:lnTo>
                  <a:lnTo>
                    <a:pt x="0" y="38"/>
                  </a:lnTo>
                  <a:lnTo>
                    <a:pt x="0" y="41"/>
                  </a:lnTo>
                  <a:lnTo>
                    <a:pt x="0" y="44"/>
                  </a:lnTo>
                  <a:lnTo>
                    <a:pt x="0" y="47"/>
                  </a:lnTo>
                  <a:lnTo>
                    <a:pt x="0" y="51"/>
                  </a:lnTo>
                  <a:lnTo>
                    <a:pt x="2" y="56"/>
                  </a:lnTo>
                  <a:lnTo>
                    <a:pt x="3" y="59"/>
                  </a:lnTo>
                  <a:lnTo>
                    <a:pt x="3" y="63"/>
                  </a:lnTo>
                  <a:lnTo>
                    <a:pt x="5" y="69"/>
                  </a:lnTo>
                  <a:lnTo>
                    <a:pt x="8" y="74"/>
                  </a:lnTo>
                  <a:lnTo>
                    <a:pt x="8" y="78"/>
                  </a:lnTo>
                  <a:lnTo>
                    <a:pt x="11" y="83"/>
                  </a:lnTo>
                  <a:lnTo>
                    <a:pt x="12" y="88"/>
                  </a:lnTo>
                  <a:lnTo>
                    <a:pt x="15" y="94"/>
                  </a:lnTo>
                  <a:lnTo>
                    <a:pt x="17" y="97"/>
                  </a:lnTo>
                  <a:lnTo>
                    <a:pt x="21" y="103"/>
                  </a:lnTo>
                  <a:lnTo>
                    <a:pt x="24" y="107"/>
                  </a:lnTo>
                  <a:lnTo>
                    <a:pt x="29" y="112"/>
                  </a:lnTo>
                  <a:lnTo>
                    <a:pt x="33" y="116"/>
                  </a:lnTo>
                  <a:lnTo>
                    <a:pt x="38" y="121"/>
                  </a:lnTo>
                  <a:lnTo>
                    <a:pt x="42" y="125"/>
                  </a:lnTo>
                  <a:lnTo>
                    <a:pt x="48" y="130"/>
                  </a:lnTo>
                  <a:lnTo>
                    <a:pt x="51" y="131"/>
                  </a:lnTo>
                  <a:lnTo>
                    <a:pt x="54" y="133"/>
                  </a:lnTo>
                  <a:lnTo>
                    <a:pt x="58" y="134"/>
                  </a:lnTo>
                  <a:lnTo>
                    <a:pt x="61" y="137"/>
                  </a:lnTo>
                  <a:lnTo>
                    <a:pt x="65" y="139"/>
                  </a:lnTo>
                  <a:lnTo>
                    <a:pt x="68" y="140"/>
                  </a:lnTo>
                  <a:lnTo>
                    <a:pt x="73" y="142"/>
                  </a:lnTo>
                  <a:lnTo>
                    <a:pt x="77" y="144"/>
                  </a:lnTo>
                  <a:lnTo>
                    <a:pt x="103" y="148"/>
                  </a:lnTo>
                  <a:lnTo>
                    <a:pt x="138" y="88"/>
                  </a:lnTo>
                  <a:lnTo>
                    <a:pt x="138" y="0"/>
                  </a:lnTo>
                  <a:lnTo>
                    <a:pt x="103" y="30"/>
                  </a:lnTo>
                  <a:lnTo>
                    <a:pt x="70" y="4"/>
                  </a:lnTo>
                  <a:lnTo>
                    <a:pt x="51" y="33"/>
                  </a:lnTo>
                  <a:lnTo>
                    <a:pt x="8" y="27"/>
                  </a:lnTo>
                  <a:lnTo>
                    <a:pt x="8" y="27"/>
                  </a:lnTo>
                  <a:close/>
                </a:path>
              </a:pathLst>
            </a:custGeom>
            <a:solidFill>
              <a:srgbClr val="FFFF85"/>
            </a:solidFill>
            <a:ln w="9525">
              <a:noFill/>
              <a:round/>
              <a:headEnd/>
              <a:tailEnd/>
            </a:ln>
          </p:spPr>
          <p:txBody>
            <a:bodyPr/>
            <a:lstStyle/>
            <a:p>
              <a:endParaRPr lang="ru-RU"/>
            </a:p>
          </p:txBody>
        </p:sp>
        <p:sp>
          <p:nvSpPr>
            <p:cNvPr id="143" name="Freeform 201"/>
            <p:cNvSpPr>
              <a:spLocks/>
            </p:cNvSpPr>
            <p:nvPr/>
          </p:nvSpPr>
          <p:spPr bwMode="auto">
            <a:xfrm>
              <a:off x="2485" y="2971"/>
              <a:ext cx="15" cy="15"/>
            </a:xfrm>
            <a:custGeom>
              <a:avLst/>
              <a:gdLst/>
              <a:ahLst/>
              <a:cxnLst>
                <a:cxn ang="0">
                  <a:pos x="17" y="0"/>
                </a:cxn>
                <a:cxn ang="0">
                  <a:pos x="14" y="0"/>
                </a:cxn>
                <a:cxn ang="0">
                  <a:pos x="9" y="3"/>
                </a:cxn>
                <a:cxn ang="0">
                  <a:pos x="6" y="4"/>
                </a:cxn>
                <a:cxn ang="0">
                  <a:pos x="4" y="7"/>
                </a:cxn>
                <a:cxn ang="0">
                  <a:pos x="1" y="10"/>
                </a:cxn>
                <a:cxn ang="0">
                  <a:pos x="0" y="15"/>
                </a:cxn>
                <a:cxn ang="0">
                  <a:pos x="0" y="18"/>
                </a:cxn>
                <a:cxn ang="0">
                  <a:pos x="3" y="22"/>
                </a:cxn>
                <a:cxn ang="0">
                  <a:pos x="4" y="24"/>
                </a:cxn>
                <a:cxn ang="0">
                  <a:pos x="9" y="27"/>
                </a:cxn>
                <a:cxn ang="0">
                  <a:pos x="12" y="28"/>
                </a:cxn>
                <a:cxn ang="0">
                  <a:pos x="15" y="30"/>
                </a:cxn>
                <a:cxn ang="0">
                  <a:pos x="18" y="30"/>
                </a:cxn>
                <a:cxn ang="0">
                  <a:pos x="18" y="30"/>
                </a:cxn>
                <a:cxn ang="0">
                  <a:pos x="29" y="22"/>
                </a:cxn>
                <a:cxn ang="0">
                  <a:pos x="27" y="7"/>
                </a:cxn>
                <a:cxn ang="0">
                  <a:pos x="26" y="6"/>
                </a:cxn>
                <a:cxn ang="0">
                  <a:pos x="24" y="4"/>
                </a:cxn>
                <a:cxn ang="0">
                  <a:pos x="23" y="1"/>
                </a:cxn>
                <a:cxn ang="0">
                  <a:pos x="21" y="0"/>
                </a:cxn>
                <a:cxn ang="0">
                  <a:pos x="18" y="0"/>
                </a:cxn>
                <a:cxn ang="0">
                  <a:pos x="17" y="0"/>
                </a:cxn>
                <a:cxn ang="0">
                  <a:pos x="17" y="0"/>
                </a:cxn>
              </a:cxnLst>
              <a:rect l="0" t="0" r="r" b="b"/>
              <a:pathLst>
                <a:path w="29" h="30">
                  <a:moveTo>
                    <a:pt x="17" y="0"/>
                  </a:moveTo>
                  <a:lnTo>
                    <a:pt x="14" y="0"/>
                  </a:lnTo>
                  <a:lnTo>
                    <a:pt x="9" y="3"/>
                  </a:lnTo>
                  <a:lnTo>
                    <a:pt x="6" y="4"/>
                  </a:lnTo>
                  <a:lnTo>
                    <a:pt x="4" y="7"/>
                  </a:lnTo>
                  <a:lnTo>
                    <a:pt x="1" y="10"/>
                  </a:lnTo>
                  <a:lnTo>
                    <a:pt x="0" y="15"/>
                  </a:lnTo>
                  <a:lnTo>
                    <a:pt x="0" y="18"/>
                  </a:lnTo>
                  <a:lnTo>
                    <a:pt x="3" y="22"/>
                  </a:lnTo>
                  <a:lnTo>
                    <a:pt x="4" y="24"/>
                  </a:lnTo>
                  <a:lnTo>
                    <a:pt x="9" y="27"/>
                  </a:lnTo>
                  <a:lnTo>
                    <a:pt x="12" y="28"/>
                  </a:lnTo>
                  <a:lnTo>
                    <a:pt x="15" y="30"/>
                  </a:lnTo>
                  <a:lnTo>
                    <a:pt x="18" y="30"/>
                  </a:lnTo>
                  <a:lnTo>
                    <a:pt x="18" y="30"/>
                  </a:lnTo>
                  <a:lnTo>
                    <a:pt x="29" y="22"/>
                  </a:lnTo>
                  <a:lnTo>
                    <a:pt x="27" y="7"/>
                  </a:lnTo>
                  <a:lnTo>
                    <a:pt x="26" y="6"/>
                  </a:lnTo>
                  <a:lnTo>
                    <a:pt x="24" y="4"/>
                  </a:lnTo>
                  <a:lnTo>
                    <a:pt x="23" y="1"/>
                  </a:lnTo>
                  <a:lnTo>
                    <a:pt x="21" y="0"/>
                  </a:lnTo>
                  <a:lnTo>
                    <a:pt x="18" y="0"/>
                  </a:lnTo>
                  <a:lnTo>
                    <a:pt x="17" y="0"/>
                  </a:lnTo>
                  <a:lnTo>
                    <a:pt x="17" y="0"/>
                  </a:lnTo>
                  <a:close/>
                </a:path>
              </a:pathLst>
            </a:custGeom>
            <a:solidFill>
              <a:srgbClr val="E6E6FF"/>
            </a:solidFill>
            <a:ln w="9525">
              <a:noFill/>
              <a:round/>
              <a:headEnd/>
              <a:tailEnd/>
            </a:ln>
          </p:spPr>
          <p:txBody>
            <a:bodyPr/>
            <a:lstStyle/>
            <a:p>
              <a:endParaRPr lang="ru-RU"/>
            </a:p>
          </p:txBody>
        </p:sp>
        <p:sp>
          <p:nvSpPr>
            <p:cNvPr id="144" name="Freeform 202"/>
            <p:cNvSpPr>
              <a:spLocks/>
            </p:cNvSpPr>
            <p:nvPr/>
          </p:nvSpPr>
          <p:spPr bwMode="auto">
            <a:xfrm>
              <a:off x="2419" y="2530"/>
              <a:ext cx="290" cy="302"/>
            </a:xfrm>
            <a:custGeom>
              <a:avLst/>
              <a:gdLst/>
              <a:ahLst/>
              <a:cxnLst>
                <a:cxn ang="0">
                  <a:pos x="42" y="261"/>
                </a:cxn>
                <a:cxn ang="0">
                  <a:pos x="36" y="284"/>
                </a:cxn>
                <a:cxn ang="0">
                  <a:pos x="50" y="314"/>
                </a:cxn>
                <a:cxn ang="0">
                  <a:pos x="20" y="349"/>
                </a:cxn>
                <a:cxn ang="0">
                  <a:pos x="1" y="385"/>
                </a:cxn>
                <a:cxn ang="0">
                  <a:pos x="7" y="423"/>
                </a:cxn>
                <a:cxn ang="0">
                  <a:pos x="36" y="450"/>
                </a:cxn>
                <a:cxn ang="0">
                  <a:pos x="77" y="458"/>
                </a:cxn>
                <a:cxn ang="0">
                  <a:pos x="100" y="485"/>
                </a:cxn>
                <a:cxn ang="0">
                  <a:pos x="136" y="514"/>
                </a:cxn>
                <a:cxn ang="0">
                  <a:pos x="178" y="539"/>
                </a:cxn>
                <a:cxn ang="0">
                  <a:pos x="210" y="574"/>
                </a:cxn>
                <a:cxn ang="0">
                  <a:pos x="243" y="603"/>
                </a:cxn>
                <a:cxn ang="0">
                  <a:pos x="222" y="571"/>
                </a:cxn>
                <a:cxn ang="0">
                  <a:pos x="193" y="532"/>
                </a:cxn>
                <a:cxn ang="0">
                  <a:pos x="160" y="508"/>
                </a:cxn>
                <a:cxn ang="0">
                  <a:pos x="127" y="487"/>
                </a:cxn>
                <a:cxn ang="0">
                  <a:pos x="101" y="446"/>
                </a:cxn>
                <a:cxn ang="0">
                  <a:pos x="82" y="441"/>
                </a:cxn>
                <a:cxn ang="0">
                  <a:pos x="42" y="435"/>
                </a:cxn>
                <a:cxn ang="0">
                  <a:pos x="15" y="403"/>
                </a:cxn>
                <a:cxn ang="0">
                  <a:pos x="20" y="369"/>
                </a:cxn>
                <a:cxn ang="0">
                  <a:pos x="50" y="346"/>
                </a:cxn>
                <a:cxn ang="0">
                  <a:pos x="83" y="367"/>
                </a:cxn>
                <a:cxn ang="0">
                  <a:pos x="103" y="391"/>
                </a:cxn>
                <a:cxn ang="0">
                  <a:pos x="107" y="370"/>
                </a:cxn>
                <a:cxn ang="0">
                  <a:pos x="118" y="334"/>
                </a:cxn>
                <a:cxn ang="0">
                  <a:pos x="139" y="317"/>
                </a:cxn>
                <a:cxn ang="0">
                  <a:pos x="141" y="285"/>
                </a:cxn>
                <a:cxn ang="0">
                  <a:pos x="169" y="260"/>
                </a:cxn>
                <a:cxn ang="0">
                  <a:pos x="193" y="270"/>
                </a:cxn>
                <a:cxn ang="0">
                  <a:pos x="228" y="289"/>
                </a:cxn>
                <a:cxn ang="0">
                  <a:pos x="272" y="305"/>
                </a:cxn>
                <a:cxn ang="0">
                  <a:pos x="322" y="317"/>
                </a:cxn>
                <a:cxn ang="0">
                  <a:pos x="379" y="320"/>
                </a:cxn>
                <a:cxn ang="0">
                  <a:pos x="438" y="313"/>
                </a:cxn>
                <a:cxn ang="0">
                  <a:pos x="485" y="302"/>
                </a:cxn>
                <a:cxn ang="0">
                  <a:pos x="523" y="290"/>
                </a:cxn>
                <a:cxn ang="0">
                  <a:pos x="564" y="275"/>
                </a:cxn>
                <a:cxn ang="0">
                  <a:pos x="569" y="257"/>
                </a:cxn>
                <a:cxn ang="0">
                  <a:pos x="534" y="242"/>
                </a:cxn>
                <a:cxn ang="0">
                  <a:pos x="499" y="225"/>
                </a:cxn>
                <a:cxn ang="0">
                  <a:pos x="520" y="181"/>
                </a:cxn>
                <a:cxn ang="0">
                  <a:pos x="566" y="174"/>
                </a:cxn>
                <a:cxn ang="0">
                  <a:pos x="578" y="143"/>
                </a:cxn>
                <a:cxn ang="0">
                  <a:pos x="549" y="110"/>
                </a:cxn>
                <a:cxn ang="0">
                  <a:pos x="514" y="78"/>
                </a:cxn>
                <a:cxn ang="0">
                  <a:pos x="481" y="50"/>
                </a:cxn>
                <a:cxn ang="0">
                  <a:pos x="440" y="6"/>
                </a:cxn>
                <a:cxn ang="0">
                  <a:pos x="428" y="18"/>
                </a:cxn>
                <a:cxn ang="0">
                  <a:pos x="461" y="56"/>
                </a:cxn>
                <a:cxn ang="0">
                  <a:pos x="517" y="104"/>
                </a:cxn>
                <a:cxn ang="0">
                  <a:pos x="559" y="140"/>
                </a:cxn>
                <a:cxn ang="0">
                  <a:pos x="537" y="162"/>
                </a:cxn>
                <a:cxn ang="0">
                  <a:pos x="488" y="174"/>
                </a:cxn>
                <a:cxn ang="0">
                  <a:pos x="479" y="202"/>
                </a:cxn>
                <a:cxn ang="0">
                  <a:pos x="460" y="217"/>
                </a:cxn>
                <a:cxn ang="0">
                  <a:pos x="404" y="216"/>
                </a:cxn>
                <a:cxn ang="0">
                  <a:pos x="319" y="216"/>
                </a:cxn>
                <a:cxn ang="0">
                  <a:pos x="227" y="216"/>
                </a:cxn>
                <a:cxn ang="0">
                  <a:pos x="142" y="216"/>
                </a:cxn>
                <a:cxn ang="0">
                  <a:pos x="85" y="214"/>
                </a:cxn>
                <a:cxn ang="0">
                  <a:pos x="57" y="227"/>
                </a:cxn>
              </a:cxnLst>
              <a:rect l="0" t="0" r="r" b="b"/>
              <a:pathLst>
                <a:path w="581" h="605">
                  <a:moveTo>
                    <a:pt x="57" y="227"/>
                  </a:moveTo>
                  <a:lnTo>
                    <a:pt x="54" y="227"/>
                  </a:lnTo>
                  <a:lnTo>
                    <a:pt x="50" y="230"/>
                  </a:lnTo>
                  <a:lnTo>
                    <a:pt x="48" y="233"/>
                  </a:lnTo>
                  <a:lnTo>
                    <a:pt x="45" y="236"/>
                  </a:lnTo>
                  <a:lnTo>
                    <a:pt x="42" y="240"/>
                  </a:lnTo>
                  <a:lnTo>
                    <a:pt x="42" y="246"/>
                  </a:lnTo>
                  <a:lnTo>
                    <a:pt x="39" y="251"/>
                  </a:lnTo>
                  <a:lnTo>
                    <a:pt x="41" y="257"/>
                  </a:lnTo>
                  <a:lnTo>
                    <a:pt x="42" y="261"/>
                  </a:lnTo>
                  <a:lnTo>
                    <a:pt x="44" y="266"/>
                  </a:lnTo>
                  <a:lnTo>
                    <a:pt x="45" y="269"/>
                  </a:lnTo>
                  <a:lnTo>
                    <a:pt x="48" y="270"/>
                  </a:lnTo>
                  <a:lnTo>
                    <a:pt x="50" y="272"/>
                  </a:lnTo>
                  <a:lnTo>
                    <a:pt x="51" y="272"/>
                  </a:lnTo>
                  <a:lnTo>
                    <a:pt x="50" y="272"/>
                  </a:lnTo>
                  <a:lnTo>
                    <a:pt x="47" y="275"/>
                  </a:lnTo>
                  <a:lnTo>
                    <a:pt x="44" y="276"/>
                  </a:lnTo>
                  <a:lnTo>
                    <a:pt x="41" y="279"/>
                  </a:lnTo>
                  <a:lnTo>
                    <a:pt x="36" y="284"/>
                  </a:lnTo>
                  <a:lnTo>
                    <a:pt x="33" y="287"/>
                  </a:lnTo>
                  <a:lnTo>
                    <a:pt x="32" y="290"/>
                  </a:lnTo>
                  <a:lnTo>
                    <a:pt x="33" y="295"/>
                  </a:lnTo>
                  <a:lnTo>
                    <a:pt x="33" y="298"/>
                  </a:lnTo>
                  <a:lnTo>
                    <a:pt x="36" y="301"/>
                  </a:lnTo>
                  <a:lnTo>
                    <a:pt x="39" y="305"/>
                  </a:lnTo>
                  <a:lnTo>
                    <a:pt x="42" y="308"/>
                  </a:lnTo>
                  <a:lnTo>
                    <a:pt x="45" y="310"/>
                  </a:lnTo>
                  <a:lnTo>
                    <a:pt x="48" y="313"/>
                  </a:lnTo>
                  <a:lnTo>
                    <a:pt x="50" y="314"/>
                  </a:lnTo>
                  <a:lnTo>
                    <a:pt x="51" y="314"/>
                  </a:lnTo>
                  <a:lnTo>
                    <a:pt x="48" y="338"/>
                  </a:lnTo>
                  <a:lnTo>
                    <a:pt x="45" y="338"/>
                  </a:lnTo>
                  <a:lnTo>
                    <a:pt x="42" y="338"/>
                  </a:lnTo>
                  <a:lnTo>
                    <a:pt x="39" y="338"/>
                  </a:lnTo>
                  <a:lnTo>
                    <a:pt x="36" y="340"/>
                  </a:lnTo>
                  <a:lnTo>
                    <a:pt x="32" y="341"/>
                  </a:lnTo>
                  <a:lnTo>
                    <a:pt x="29" y="344"/>
                  </a:lnTo>
                  <a:lnTo>
                    <a:pt x="24" y="346"/>
                  </a:lnTo>
                  <a:lnTo>
                    <a:pt x="20" y="349"/>
                  </a:lnTo>
                  <a:lnTo>
                    <a:pt x="15" y="354"/>
                  </a:lnTo>
                  <a:lnTo>
                    <a:pt x="12" y="358"/>
                  </a:lnTo>
                  <a:lnTo>
                    <a:pt x="10" y="361"/>
                  </a:lnTo>
                  <a:lnTo>
                    <a:pt x="9" y="363"/>
                  </a:lnTo>
                  <a:lnTo>
                    <a:pt x="7" y="367"/>
                  </a:lnTo>
                  <a:lnTo>
                    <a:pt x="6" y="370"/>
                  </a:lnTo>
                  <a:lnTo>
                    <a:pt x="4" y="373"/>
                  </a:lnTo>
                  <a:lnTo>
                    <a:pt x="4" y="376"/>
                  </a:lnTo>
                  <a:lnTo>
                    <a:pt x="3" y="381"/>
                  </a:lnTo>
                  <a:lnTo>
                    <a:pt x="1" y="385"/>
                  </a:lnTo>
                  <a:lnTo>
                    <a:pt x="1" y="390"/>
                  </a:lnTo>
                  <a:lnTo>
                    <a:pt x="0" y="394"/>
                  </a:lnTo>
                  <a:lnTo>
                    <a:pt x="0" y="397"/>
                  </a:lnTo>
                  <a:lnTo>
                    <a:pt x="1" y="402"/>
                  </a:lnTo>
                  <a:lnTo>
                    <a:pt x="1" y="405"/>
                  </a:lnTo>
                  <a:lnTo>
                    <a:pt x="3" y="409"/>
                  </a:lnTo>
                  <a:lnTo>
                    <a:pt x="4" y="412"/>
                  </a:lnTo>
                  <a:lnTo>
                    <a:pt x="6" y="417"/>
                  </a:lnTo>
                  <a:lnTo>
                    <a:pt x="6" y="420"/>
                  </a:lnTo>
                  <a:lnTo>
                    <a:pt x="7" y="423"/>
                  </a:lnTo>
                  <a:lnTo>
                    <a:pt x="10" y="426"/>
                  </a:lnTo>
                  <a:lnTo>
                    <a:pt x="13" y="429"/>
                  </a:lnTo>
                  <a:lnTo>
                    <a:pt x="15" y="432"/>
                  </a:lnTo>
                  <a:lnTo>
                    <a:pt x="18" y="435"/>
                  </a:lnTo>
                  <a:lnTo>
                    <a:pt x="21" y="438"/>
                  </a:lnTo>
                  <a:lnTo>
                    <a:pt x="24" y="441"/>
                  </a:lnTo>
                  <a:lnTo>
                    <a:pt x="27" y="444"/>
                  </a:lnTo>
                  <a:lnTo>
                    <a:pt x="30" y="446"/>
                  </a:lnTo>
                  <a:lnTo>
                    <a:pt x="33" y="447"/>
                  </a:lnTo>
                  <a:lnTo>
                    <a:pt x="36" y="450"/>
                  </a:lnTo>
                  <a:lnTo>
                    <a:pt x="39" y="452"/>
                  </a:lnTo>
                  <a:lnTo>
                    <a:pt x="44" y="453"/>
                  </a:lnTo>
                  <a:lnTo>
                    <a:pt x="48" y="453"/>
                  </a:lnTo>
                  <a:lnTo>
                    <a:pt x="51" y="456"/>
                  </a:lnTo>
                  <a:lnTo>
                    <a:pt x="56" y="456"/>
                  </a:lnTo>
                  <a:lnTo>
                    <a:pt x="59" y="456"/>
                  </a:lnTo>
                  <a:lnTo>
                    <a:pt x="63" y="458"/>
                  </a:lnTo>
                  <a:lnTo>
                    <a:pt x="68" y="458"/>
                  </a:lnTo>
                  <a:lnTo>
                    <a:pt x="71" y="458"/>
                  </a:lnTo>
                  <a:lnTo>
                    <a:pt x="77" y="458"/>
                  </a:lnTo>
                  <a:lnTo>
                    <a:pt x="80" y="458"/>
                  </a:lnTo>
                  <a:lnTo>
                    <a:pt x="86" y="458"/>
                  </a:lnTo>
                  <a:lnTo>
                    <a:pt x="85" y="459"/>
                  </a:lnTo>
                  <a:lnTo>
                    <a:pt x="86" y="462"/>
                  </a:lnTo>
                  <a:lnTo>
                    <a:pt x="86" y="465"/>
                  </a:lnTo>
                  <a:lnTo>
                    <a:pt x="88" y="468"/>
                  </a:lnTo>
                  <a:lnTo>
                    <a:pt x="89" y="471"/>
                  </a:lnTo>
                  <a:lnTo>
                    <a:pt x="92" y="476"/>
                  </a:lnTo>
                  <a:lnTo>
                    <a:pt x="95" y="481"/>
                  </a:lnTo>
                  <a:lnTo>
                    <a:pt x="100" y="485"/>
                  </a:lnTo>
                  <a:lnTo>
                    <a:pt x="101" y="487"/>
                  </a:lnTo>
                  <a:lnTo>
                    <a:pt x="104" y="490"/>
                  </a:lnTo>
                  <a:lnTo>
                    <a:pt x="107" y="493"/>
                  </a:lnTo>
                  <a:lnTo>
                    <a:pt x="110" y="496"/>
                  </a:lnTo>
                  <a:lnTo>
                    <a:pt x="113" y="499"/>
                  </a:lnTo>
                  <a:lnTo>
                    <a:pt x="118" y="500"/>
                  </a:lnTo>
                  <a:lnTo>
                    <a:pt x="121" y="503"/>
                  </a:lnTo>
                  <a:lnTo>
                    <a:pt x="125" y="506"/>
                  </a:lnTo>
                  <a:lnTo>
                    <a:pt x="131" y="509"/>
                  </a:lnTo>
                  <a:lnTo>
                    <a:pt x="136" y="514"/>
                  </a:lnTo>
                  <a:lnTo>
                    <a:pt x="139" y="515"/>
                  </a:lnTo>
                  <a:lnTo>
                    <a:pt x="142" y="517"/>
                  </a:lnTo>
                  <a:lnTo>
                    <a:pt x="145" y="518"/>
                  </a:lnTo>
                  <a:lnTo>
                    <a:pt x="148" y="520"/>
                  </a:lnTo>
                  <a:lnTo>
                    <a:pt x="153" y="523"/>
                  </a:lnTo>
                  <a:lnTo>
                    <a:pt x="159" y="526"/>
                  </a:lnTo>
                  <a:lnTo>
                    <a:pt x="163" y="529"/>
                  </a:lnTo>
                  <a:lnTo>
                    <a:pt x="169" y="532"/>
                  </a:lnTo>
                  <a:lnTo>
                    <a:pt x="174" y="536"/>
                  </a:lnTo>
                  <a:lnTo>
                    <a:pt x="178" y="539"/>
                  </a:lnTo>
                  <a:lnTo>
                    <a:pt x="181" y="543"/>
                  </a:lnTo>
                  <a:lnTo>
                    <a:pt x="186" y="547"/>
                  </a:lnTo>
                  <a:lnTo>
                    <a:pt x="190" y="550"/>
                  </a:lnTo>
                  <a:lnTo>
                    <a:pt x="193" y="553"/>
                  </a:lnTo>
                  <a:lnTo>
                    <a:pt x="196" y="556"/>
                  </a:lnTo>
                  <a:lnTo>
                    <a:pt x="200" y="561"/>
                  </a:lnTo>
                  <a:lnTo>
                    <a:pt x="201" y="564"/>
                  </a:lnTo>
                  <a:lnTo>
                    <a:pt x="204" y="567"/>
                  </a:lnTo>
                  <a:lnTo>
                    <a:pt x="207" y="571"/>
                  </a:lnTo>
                  <a:lnTo>
                    <a:pt x="210" y="574"/>
                  </a:lnTo>
                  <a:lnTo>
                    <a:pt x="213" y="579"/>
                  </a:lnTo>
                  <a:lnTo>
                    <a:pt x="218" y="585"/>
                  </a:lnTo>
                  <a:lnTo>
                    <a:pt x="219" y="589"/>
                  </a:lnTo>
                  <a:lnTo>
                    <a:pt x="222" y="594"/>
                  </a:lnTo>
                  <a:lnTo>
                    <a:pt x="224" y="597"/>
                  </a:lnTo>
                  <a:lnTo>
                    <a:pt x="225" y="600"/>
                  </a:lnTo>
                  <a:lnTo>
                    <a:pt x="225" y="601"/>
                  </a:lnTo>
                  <a:lnTo>
                    <a:pt x="225" y="603"/>
                  </a:lnTo>
                  <a:lnTo>
                    <a:pt x="245" y="605"/>
                  </a:lnTo>
                  <a:lnTo>
                    <a:pt x="243" y="603"/>
                  </a:lnTo>
                  <a:lnTo>
                    <a:pt x="243" y="601"/>
                  </a:lnTo>
                  <a:lnTo>
                    <a:pt x="240" y="597"/>
                  </a:lnTo>
                  <a:lnTo>
                    <a:pt x="237" y="592"/>
                  </a:lnTo>
                  <a:lnTo>
                    <a:pt x="236" y="589"/>
                  </a:lnTo>
                  <a:lnTo>
                    <a:pt x="234" y="586"/>
                  </a:lnTo>
                  <a:lnTo>
                    <a:pt x="231" y="583"/>
                  </a:lnTo>
                  <a:lnTo>
                    <a:pt x="230" y="580"/>
                  </a:lnTo>
                  <a:lnTo>
                    <a:pt x="227" y="577"/>
                  </a:lnTo>
                  <a:lnTo>
                    <a:pt x="225" y="574"/>
                  </a:lnTo>
                  <a:lnTo>
                    <a:pt x="222" y="571"/>
                  </a:lnTo>
                  <a:lnTo>
                    <a:pt x="221" y="567"/>
                  </a:lnTo>
                  <a:lnTo>
                    <a:pt x="218" y="562"/>
                  </a:lnTo>
                  <a:lnTo>
                    <a:pt x="215" y="559"/>
                  </a:lnTo>
                  <a:lnTo>
                    <a:pt x="212" y="555"/>
                  </a:lnTo>
                  <a:lnTo>
                    <a:pt x="209" y="552"/>
                  </a:lnTo>
                  <a:lnTo>
                    <a:pt x="206" y="547"/>
                  </a:lnTo>
                  <a:lnTo>
                    <a:pt x="203" y="544"/>
                  </a:lnTo>
                  <a:lnTo>
                    <a:pt x="200" y="539"/>
                  </a:lnTo>
                  <a:lnTo>
                    <a:pt x="196" y="536"/>
                  </a:lnTo>
                  <a:lnTo>
                    <a:pt x="193" y="532"/>
                  </a:lnTo>
                  <a:lnTo>
                    <a:pt x="190" y="529"/>
                  </a:lnTo>
                  <a:lnTo>
                    <a:pt x="186" y="526"/>
                  </a:lnTo>
                  <a:lnTo>
                    <a:pt x="183" y="523"/>
                  </a:lnTo>
                  <a:lnTo>
                    <a:pt x="180" y="520"/>
                  </a:lnTo>
                  <a:lnTo>
                    <a:pt x="177" y="518"/>
                  </a:lnTo>
                  <a:lnTo>
                    <a:pt x="174" y="515"/>
                  </a:lnTo>
                  <a:lnTo>
                    <a:pt x="169" y="514"/>
                  </a:lnTo>
                  <a:lnTo>
                    <a:pt x="166" y="512"/>
                  </a:lnTo>
                  <a:lnTo>
                    <a:pt x="163" y="509"/>
                  </a:lnTo>
                  <a:lnTo>
                    <a:pt x="160" y="508"/>
                  </a:lnTo>
                  <a:lnTo>
                    <a:pt x="157" y="506"/>
                  </a:lnTo>
                  <a:lnTo>
                    <a:pt x="154" y="503"/>
                  </a:lnTo>
                  <a:lnTo>
                    <a:pt x="151" y="502"/>
                  </a:lnTo>
                  <a:lnTo>
                    <a:pt x="148" y="500"/>
                  </a:lnTo>
                  <a:lnTo>
                    <a:pt x="145" y="500"/>
                  </a:lnTo>
                  <a:lnTo>
                    <a:pt x="141" y="496"/>
                  </a:lnTo>
                  <a:lnTo>
                    <a:pt x="137" y="494"/>
                  </a:lnTo>
                  <a:lnTo>
                    <a:pt x="133" y="491"/>
                  </a:lnTo>
                  <a:lnTo>
                    <a:pt x="130" y="488"/>
                  </a:lnTo>
                  <a:lnTo>
                    <a:pt x="127" y="487"/>
                  </a:lnTo>
                  <a:lnTo>
                    <a:pt x="124" y="484"/>
                  </a:lnTo>
                  <a:lnTo>
                    <a:pt x="121" y="481"/>
                  </a:lnTo>
                  <a:lnTo>
                    <a:pt x="119" y="479"/>
                  </a:lnTo>
                  <a:lnTo>
                    <a:pt x="116" y="474"/>
                  </a:lnTo>
                  <a:lnTo>
                    <a:pt x="112" y="470"/>
                  </a:lnTo>
                  <a:lnTo>
                    <a:pt x="109" y="464"/>
                  </a:lnTo>
                  <a:lnTo>
                    <a:pt x="107" y="459"/>
                  </a:lnTo>
                  <a:lnTo>
                    <a:pt x="104" y="453"/>
                  </a:lnTo>
                  <a:lnTo>
                    <a:pt x="104" y="450"/>
                  </a:lnTo>
                  <a:lnTo>
                    <a:pt x="101" y="446"/>
                  </a:lnTo>
                  <a:lnTo>
                    <a:pt x="101" y="443"/>
                  </a:lnTo>
                  <a:lnTo>
                    <a:pt x="101" y="440"/>
                  </a:lnTo>
                  <a:lnTo>
                    <a:pt x="101" y="440"/>
                  </a:lnTo>
                  <a:lnTo>
                    <a:pt x="100" y="440"/>
                  </a:lnTo>
                  <a:lnTo>
                    <a:pt x="97" y="440"/>
                  </a:lnTo>
                  <a:lnTo>
                    <a:pt x="94" y="440"/>
                  </a:lnTo>
                  <a:lnTo>
                    <a:pt x="92" y="440"/>
                  </a:lnTo>
                  <a:lnTo>
                    <a:pt x="89" y="441"/>
                  </a:lnTo>
                  <a:lnTo>
                    <a:pt x="86" y="441"/>
                  </a:lnTo>
                  <a:lnTo>
                    <a:pt x="82" y="441"/>
                  </a:lnTo>
                  <a:lnTo>
                    <a:pt x="79" y="441"/>
                  </a:lnTo>
                  <a:lnTo>
                    <a:pt x="74" y="441"/>
                  </a:lnTo>
                  <a:lnTo>
                    <a:pt x="71" y="441"/>
                  </a:lnTo>
                  <a:lnTo>
                    <a:pt x="66" y="441"/>
                  </a:lnTo>
                  <a:lnTo>
                    <a:pt x="63" y="441"/>
                  </a:lnTo>
                  <a:lnTo>
                    <a:pt x="59" y="440"/>
                  </a:lnTo>
                  <a:lnTo>
                    <a:pt x="54" y="440"/>
                  </a:lnTo>
                  <a:lnTo>
                    <a:pt x="50" y="438"/>
                  </a:lnTo>
                  <a:lnTo>
                    <a:pt x="47" y="438"/>
                  </a:lnTo>
                  <a:lnTo>
                    <a:pt x="42" y="435"/>
                  </a:lnTo>
                  <a:lnTo>
                    <a:pt x="38" y="434"/>
                  </a:lnTo>
                  <a:lnTo>
                    <a:pt x="35" y="432"/>
                  </a:lnTo>
                  <a:lnTo>
                    <a:pt x="32" y="429"/>
                  </a:lnTo>
                  <a:lnTo>
                    <a:pt x="27" y="428"/>
                  </a:lnTo>
                  <a:lnTo>
                    <a:pt x="26" y="425"/>
                  </a:lnTo>
                  <a:lnTo>
                    <a:pt x="21" y="422"/>
                  </a:lnTo>
                  <a:lnTo>
                    <a:pt x="20" y="417"/>
                  </a:lnTo>
                  <a:lnTo>
                    <a:pt x="18" y="412"/>
                  </a:lnTo>
                  <a:lnTo>
                    <a:pt x="16" y="409"/>
                  </a:lnTo>
                  <a:lnTo>
                    <a:pt x="15" y="403"/>
                  </a:lnTo>
                  <a:lnTo>
                    <a:pt x="15" y="399"/>
                  </a:lnTo>
                  <a:lnTo>
                    <a:pt x="15" y="396"/>
                  </a:lnTo>
                  <a:lnTo>
                    <a:pt x="15" y="393"/>
                  </a:lnTo>
                  <a:lnTo>
                    <a:pt x="15" y="390"/>
                  </a:lnTo>
                  <a:lnTo>
                    <a:pt x="16" y="387"/>
                  </a:lnTo>
                  <a:lnTo>
                    <a:pt x="16" y="384"/>
                  </a:lnTo>
                  <a:lnTo>
                    <a:pt x="16" y="381"/>
                  </a:lnTo>
                  <a:lnTo>
                    <a:pt x="18" y="376"/>
                  </a:lnTo>
                  <a:lnTo>
                    <a:pt x="18" y="375"/>
                  </a:lnTo>
                  <a:lnTo>
                    <a:pt x="20" y="369"/>
                  </a:lnTo>
                  <a:lnTo>
                    <a:pt x="23" y="366"/>
                  </a:lnTo>
                  <a:lnTo>
                    <a:pt x="24" y="361"/>
                  </a:lnTo>
                  <a:lnTo>
                    <a:pt x="27" y="357"/>
                  </a:lnTo>
                  <a:lnTo>
                    <a:pt x="30" y="354"/>
                  </a:lnTo>
                  <a:lnTo>
                    <a:pt x="33" y="352"/>
                  </a:lnTo>
                  <a:lnTo>
                    <a:pt x="36" y="349"/>
                  </a:lnTo>
                  <a:lnTo>
                    <a:pt x="39" y="349"/>
                  </a:lnTo>
                  <a:lnTo>
                    <a:pt x="42" y="347"/>
                  </a:lnTo>
                  <a:lnTo>
                    <a:pt x="47" y="347"/>
                  </a:lnTo>
                  <a:lnTo>
                    <a:pt x="50" y="346"/>
                  </a:lnTo>
                  <a:lnTo>
                    <a:pt x="53" y="346"/>
                  </a:lnTo>
                  <a:lnTo>
                    <a:pt x="56" y="347"/>
                  </a:lnTo>
                  <a:lnTo>
                    <a:pt x="60" y="347"/>
                  </a:lnTo>
                  <a:lnTo>
                    <a:pt x="63" y="349"/>
                  </a:lnTo>
                  <a:lnTo>
                    <a:pt x="66" y="349"/>
                  </a:lnTo>
                  <a:lnTo>
                    <a:pt x="69" y="351"/>
                  </a:lnTo>
                  <a:lnTo>
                    <a:pt x="72" y="354"/>
                  </a:lnTo>
                  <a:lnTo>
                    <a:pt x="77" y="357"/>
                  </a:lnTo>
                  <a:lnTo>
                    <a:pt x="82" y="361"/>
                  </a:lnTo>
                  <a:lnTo>
                    <a:pt x="83" y="367"/>
                  </a:lnTo>
                  <a:lnTo>
                    <a:pt x="85" y="372"/>
                  </a:lnTo>
                  <a:lnTo>
                    <a:pt x="83" y="376"/>
                  </a:lnTo>
                  <a:lnTo>
                    <a:pt x="80" y="382"/>
                  </a:lnTo>
                  <a:lnTo>
                    <a:pt x="80" y="382"/>
                  </a:lnTo>
                  <a:lnTo>
                    <a:pt x="83" y="385"/>
                  </a:lnTo>
                  <a:lnTo>
                    <a:pt x="88" y="387"/>
                  </a:lnTo>
                  <a:lnTo>
                    <a:pt x="92" y="388"/>
                  </a:lnTo>
                  <a:lnTo>
                    <a:pt x="97" y="390"/>
                  </a:lnTo>
                  <a:lnTo>
                    <a:pt x="100" y="391"/>
                  </a:lnTo>
                  <a:lnTo>
                    <a:pt x="103" y="391"/>
                  </a:lnTo>
                  <a:lnTo>
                    <a:pt x="103" y="391"/>
                  </a:lnTo>
                  <a:lnTo>
                    <a:pt x="101" y="387"/>
                  </a:lnTo>
                  <a:lnTo>
                    <a:pt x="101" y="385"/>
                  </a:lnTo>
                  <a:lnTo>
                    <a:pt x="101" y="381"/>
                  </a:lnTo>
                  <a:lnTo>
                    <a:pt x="101" y="379"/>
                  </a:lnTo>
                  <a:lnTo>
                    <a:pt x="101" y="375"/>
                  </a:lnTo>
                  <a:lnTo>
                    <a:pt x="101" y="373"/>
                  </a:lnTo>
                  <a:lnTo>
                    <a:pt x="101" y="372"/>
                  </a:lnTo>
                  <a:lnTo>
                    <a:pt x="104" y="372"/>
                  </a:lnTo>
                  <a:lnTo>
                    <a:pt x="107" y="370"/>
                  </a:lnTo>
                  <a:lnTo>
                    <a:pt x="110" y="370"/>
                  </a:lnTo>
                  <a:lnTo>
                    <a:pt x="115" y="367"/>
                  </a:lnTo>
                  <a:lnTo>
                    <a:pt x="118" y="366"/>
                  </a:lnTo>
                  <a:lnTo>
                    <a:pt x="121" y="361"/>
                  </a:lnTo>
                  <a:lnTo>
                    <a:pt x="122" y="357"/>
                  </a:lnTo>
                  <a:lnTo>
                    <a:pt x="122" y="352"/>
                  </a:lnTo>
                  <a:lnTo>
                    <a:pt x="121" y="347"/>
                  </a:lnTo>
                  <a:lnTo>
                    <a:pt x="119" y="341"/>
                  </a:lnTo>
                  <a:lnTo>
                    <a:pt x="119" y="338"/>
                  </a:lnTo>
                  <a:lnTo>
                    <a:pt x="118" y="334"/>
                  </a:lnTo>
                  <a:lnTo>
                    <a:pt x="116" y="332"/>
                  </a:lnTo>
                  <a:lnTo>
                    <a:pt x="115" y="331"/>
                  </a:lnTo>
                  <a:lnTo>
                    <a:pt x="116" y="331"/>
                  </a:lnTo>
                  <a:lnTo>
                    <a:pt x="119" y="331"/>
                  </a:lnTo>
                  <a:lnTo>
                    <a:pt x="124" y="331"/>
                  </a:lnTo>
                  <a:lnTo>
                    <a:pt x="127" y="329"/>
                  </a:lnTo>
                  <a:lnTo>
                    <a:pt x="131" y="328"/>
                  </a:lnTo>
                  <a:lnTo>
                    <a:pt x="136" y="325"/>
                  </a:lnTo>
                  <a:lnTo>
                    <a:pt x="139" y="320"/>
                  </a:lnTo>
                  <a:lnTo>
                    <a:pt x="139" y="317"/>
                  </a:lnTo>
                  <a:lnTo>
                    <a:pt x="141" y="314"/>
                  </a:lnTo>
                  <a:lnTo>
                    <a:pt x="141" y="311"/>
                  </a:lnTo>
                  <a:lnTo>
                    <a:pt x="142" y="308"/>
                  </a:lnTo>
                  <a:lnTo>
                    <a:pt x="142" y="302"/>
                  </a:lnTo>
                  <a:lnTo>
                    <a:pt x="142" y="298"/>
                  </a:lnTo>
                  <a:lnTo>
                    <a:pt x="141" y="292"/>
                  </a:lnTo>
                  <a:lnTo>
                    <a:pt x="139" y="289"/>
                  </a:lnTo>
                  <a:lnTo>
                    <a:pt x="139" y="285"/>
                  </a:lnTo>
                  <a:lnTo>
                    <a:pt x="139" y="285"/>
                  </a:lnTo>
                  <a:lnTo>
                    <a:pt x="141" y="285"/>
                  </a:lnTo>
                  <a:lnTo>
                    <a:pt x="145" y="289"/>
                  </a:lnTo>
                  <a:lnTo>
                    <a:pt x="148" y="287"/>
                  </a:lnTo>
                  <a:lnTo>
                    <a:pt x="151" y="285"/>
                  </a:lnTo>
                  <a:lnTo>
                    <a:pt x="156" y="284"/>
                  </a:lnTo>
                  <a:lnTo>
                    <a:pt x="160" y="279"/>
                  </a:lnTo>
                  <a:lnTo>
                    <a:pt x="162" y="275"/>
                  </a:lnTo>
                  <a:lnTo>
                    <a:pt x="165" y="270"/>
                  </a:lnTo>
                  <a:lnTo>
                    <a:pt x="166" y="266"/>
                  </a:lnTo>
                  <a:lnTo>
                    <a:pt x="168" y="263"/>
                  </a:lnTo>
                  <a:lnTo>
                    <a:pt x="169" y="260"/>
                  </a:lnTo>
                  <a:lnTo>
                    <a:pt x="169" y="258"/>
                  </a:lnTo>
                  <a:lnTo>
                    <a:pt x="169" y="255"/>
                  </a:lnTo>
                  <a:lnTo>
                    <a:pt x="169" y="255"/>
                  </a:lnTo>
                  <a:lnTo>
                    <a:pt x="171" y="257"/>
                  </a:lnTo>
                  <a:lnTo>
                    <a:pt x="174" y="260"/>
                  </a:lnTo>
                  <a:lnTo>
                    <a:pt x="177" y="261"/>
                  </a:lnTo>
                  <a:lnTo>
                    <a:pt x="180" y="263"/>
                  </a:lnTo>
                  <a:lnTo>
                    <a:pt x="184" y="264"/>
                  </a:lnTo>
                  <a:lnTo>
                    <a:pt x="189" y="269"/>
                  </a:lnTo>
                  <a:lnTo>
                    <a:pt x="193" y="270"/>
                  </a:lnTo>
                  <a:lnTo>
                    <a:pt x="200" y="273"/>
                  </a:lnTo>
                  <a:lnTo>
                    <a:pt x="201" y="275"/>
                  </a:lnTo>
                  <a:lnTo>
                    <a:pt x="204" y="276"/>
                  </a:lnTo>
                  <a:lnTo>
                    <a:pt x="207" y="278"/>
                  </a:lnTo>
                  <a:lnTo>
                    <a:pt x="212" y="279"/>
                  </a:lnTo>
                  <a:lnTo>
                    <a:pt x="215" y="282"/>
                  </a:lnTo>
                  <a:lnTo>
                    <a:pt x="218" y="284"/>
                  </a:lnTo>
                  <a:lnTo>
                    <a:pt x="221" y="285"/>
                  </a:lnTo>
                  <a:lnTo>
                    <a:pt x="225" y="287"/>
                  </a:lnTo>
                  <a:lnTo>
                    <a:pt x="228" y="289"/>
                  </a:lnTo>
                  <a:lnTo>
                    <a:pt x="233" y="290"/>
                  </a:lnTo>
                  <a:lnTo>
                    <a:pt x="237" y="292"/>
                  </a:lnTo>
                  <a:lnTo>
                    <a:pt x="242" y="295"/>
                  </a:lnTo>
                  <a:lnTo>
                    <a:pt x="245" y="295"/>
                  </a:lnTo>
                  <a:lnTo>
                    <a:pt x="249" y="296"/>
                  </a:lnTo>
                  <a:lnTo>
                    <a:pt x="254" y="298"/>
                  </a:lnTo>
                  <a:lnTo>
                    <a:pt x="258" y="301"/>
                  </a:lnTo>
                  <a:lnTo>
                    <a:pt x="262" y="301"/>
                  </a:lnTo>
                  <a:lnTo>
                    <a:pt x="268" y="302"/>
                  </a:lnTo>
                  <a:lnTo>
                    <a:pt x="272" y="305"/>
                  </a:lnTo>
                  <a:lnTo>
                    <a:pt x="277" y="307"/>
                  </a:lnTo>
                  <a:lnTo>
                    <a:pt x="281" y="307"/>
                  </a:lnTo>
                  <a:lnTo>
                    <a:pt x="286" y="308"/>
                  </a:lnTo>
                  <a:lnTo>
                    <a:pt x="292" y="310"/>
                  </a:lnTo>
                  <a:lnTo>
                    <a:pt x="296" y="311"/>
                  </a:lnTo>
                  <a:lnTo>
                    <a:pt x="301" y="313"/>
                  </a:lnTo>
                  <a:lnTo>
                    <a:pt x="307" y="313"/>
                  </a:lnTo>
                  <a:lnTo>
                    <a:pt x="311" y="314"/>
                  </a:lnTo>
                  <a:lnTo>
                    <a:pt x="317" y="316"/>
                  </a:lnTo>
                  <a:lnTo>
                    <a:pt x="322" y="317"/>
                  </a:lnTo>
                  <a:lnTo>
                    <a:pt x="328" y="317"/>
                  </a:lnTo>
                  <a:lnTo>
                    <a:pt x="334" y="317"/>
                  </a:lnTo>
                  <a:lnTo>
                    <a:pt x="340" y="319"/>
                  </a:lnTo>
                  <a:lnTo>
                    <a:pt x="345" y="319"/>
                  </a:lnTo>
                  <a:lnTo>
                    <a:pt x="351" y="319"/>
                  </a:lnTo>
                  <a:lnTo>
                    <a:pt x="357" y="320"/>
                  </a:lnTo>
                  <a:lnTo>
                    <a:pt x="363" y="320"/>
                  </a:lnTo>
                  <a:lnTo>
                    <a:pt x="367" y="320"/>
                  </a:lnTo>
                  <a:lnTo>
                    <a:pt x="373" y="320"/>
                  </a:lnTo>
                  <a:lnTo>
                    <a:pt x="379" y="320"/>
                  </a:lnTo>
                  <a:lnTo>
                    <a:pt x="386" y="320"/>
                  </a:lnTo>
                  <a:lnTo>
                    <a:pt x="392" y="319"/>
                  </a:lnTo>
                  <a:lnTo>
                    <a:pt x="398" y="319"/>
                  </a:lnTo>
                  <a:lnTo>
                    <a:pt x="404" y="319"/>
                  </a:lnTo>
                  <a:lnTo>
                    <a:pt x="410" y="317"/>
                  </a:lnTo>
                  <a:lnTo>
                    <a:pt x="416" y="316"/>
                  </a:lnTo>
                  <a:lnTo>
                    <a:pt x="422" y="316"/>
                  </a:lnTo>
                  <a:lnTo>
                    <a:pt x="426" y="314"/>
                  </a:lnTo>
                  <a:lnTo>
                    <a:pt x="432" y="313"/>
                  </a:lnTo>
                  <a:lnTo>
                    <a:pt x="438" y="313"/>
                  </a:lnTo>
                  <a:lnTo>
                    <a:pt x="443" y="311"/>
                  </a:lnTo>
                  <a:lnTo>
                    <a:pt x="448" y="310"/>
                  </a:lnTo>
                  <a:lnTo>
                    <a:pt x="454" y="310"/>
                  </a:lnTo>
                  <a:lnTo>
                    <a:pt x="458" y="308"/>
                  </a:lnTo>
                  <a:lnTo>
                    <a:pt x="463" y="307"/>
                  </a:lnTo>
                  <a:lnTo>
                    <a:pt x="467" y="305"/>
                  </a:lnTo>
                  <a:lnTo>
                    <a:pt x="473" y="305"/>
                  </a:lnTo>
                  <a:lnTo>
                    <a:pt x="478" y="304"/>
                  </a:lnTo>
                  <a:lnTo>
                    <a:pt x="482" y="302"/>
                  </a:lnTo>
                  <a:lnTo>
                    <a:pt x="485" y="302"/>
                  </a:lnTo>
                  <a:lnTo>
                    <a:pt x="491" y="301"/>
                  </a:lnTo>
                  <a:lnTo>
                    <a:pt x="494" y="299"/>
                  </a:lnTo>
                  <a:lnTo>
                    <a:pt x="499" y="298"/>
                  </a:lnTo>
                  <a:lnTo>
                    <a:pt x="502" y="298"/>
                  </a:lnTo>
                  <a:lnTo>
                    <a:pt x="507" y="296"/>
                  </a:lnTo>
                  <a:lnTo>
                    <a:pt x="510" y="295"/>
                  </a:lnTo>
                  <a:lnTo>
                    <a:pt x="514" y="295"/>
                  </a:lnTo>
                  <a:lnTo>
                    <a:pt x="517" y="293"/>
                  </a:lnTo>
                  <a:lnTo>
                    <a:pt x="520" y="292"/>
                  </a:lnTo>
                  <a:lnTo>
                    <a:pt x="523" y="290"/>
                  </a:lnTo>
                  <a:lnTo>
                    <a:pt x="526" y="290"/>
                  </a:lnTo>
                  <a:lnTo>
                    <a:pt x="529" y="289"/>
                  </a:lnTo>
                  <a:lnTo>
                    <a:pt x="532" y="289"/>
                  </a:lnTo>
                  <a:lnTo>
                    <a:pt x="538" y="285"/>
                  </a:lnTo>
                  <a:lnTo>
                    <a:pt x="544" y="284"/>
                  </a:lnTo>
                  <a:lnTo>
                    <a:pt x="549" y="282"/>
                  </a:lnTo>
                  <a:lnTo>
                    <a:pt x="553" y="279"/>
                  </a:lnTo>
                  <a:lnTo>
                    <a:pt x="556" y="278"/>
                  </a:lnTo>
                  <a:lnTo>
                    <a:pt x="561" y="276"/>
                  </a:lnTo>
                  <a:lnTo>
                    <a:pt x="564" y="275"/>
                  </a:lnTo>
                  <a:lnTo>
                    <a:pt x="567" y="273"/>
                  </a:lnTo>
                  <a:lnTo>
                    <a:pt x="569" y="272"/>
                  </a:lnTo>
                  <a:lnTo>
                    <a:pt x="572" y="270"/>
                  </a:lnTo>
                  <a:lnTo>
                    <a:pt x="575" y="267"/>
                  </a:lnTo>
                  <a:lnTo>
                    <a:pt x="576" y="266"/>
                  </a:lnTo>
                  <a:lnTo>
                    <a:pt x="576" y="263"/>
                  </a:lnTo>
                  <a:lnTo>
                    <a:pt x="576" y="263"/>
                  </a:lnTo>
                  <a:lnTo>
                    <a:pt x="573" y="260"/>
                  </a:lnTo>
                  <a:lnTo>
                    <a:pt x="570" y="258"/>
                  </a:lnTo>
                  <a:lnTo>
                    <a:pt x="569" y="257"/>
                  </a:lnTo>
                  <a:lnTo>
                    <a:pt x="566" y="255"/>
                  </a:lnTo>
                  <a:lnTo>
                    <a:pt x="563" y="254"/>
                  </a:lnTo>
                  <a:lnTo>
                    <a:pt x="559" y="252"/>
                  </a:lnTo>
                  <a:lnTo>
                    <a:pt x="556" y="251"/>
                  </a:lnTo>
                  <a:lnTo>
                    <a:pt x="552" y="249"/>
                  </a:lnTo>
                  <a:lnTo>
                    <a:pt x="549" y="248"/>
                  </a:lnTo>
                  <a:lnTo>
                    <a:pt x="546" y="246"/>
                  </a:lnTo>
                  <a:lnTo>
                    <a:pt x="541" y="245"/>
                  </a:lnTo>
                  <a:lnTo>
                    <a:pt x="538" y="243"/>
                  </a:lnTo>
                  <a:lnTo>
                    <a:pt x="534" y="242"/>
                  </a:lnTo>
                  <a:lnTo>
                    <a:pt x="531" y="240"/>
                  </a:lnTo>
                  <a:lnTo>
                    <a:pt x="528" y="237"/>
                  </a:lnTo>
                  <a:lnTo>
                    <a:pt x="523" y="236"/>
                  </a:lnTo>
                  <a:lnTo>
                    <a:pt x="520" y="234"/>
                  </a:lnTo>
                  <a:lnTo>
                    <a:pt x="516" y="233"/>
                  </a:lnTo>
                  <a:lnTo>
                    <a:pt x="513" y="231"/>
                  </a:lnTo>
                  <a:lnTo>
                    <a:pt x="510" y="230"/>
                  </a:lnTo>
                  <a:lnTo>
                    <a:pt x="507" y="228"/>
                  </a:lnTo>
                  <a:lnTo>
                    <a:pt x="504" y="228"/>
                  </a:lnTo>
                  <a:lnTo>
                    <a:pt x="499" y="225"/>
                  </a:lnTo>
                  <a:lnTo>
                    <a:pt x="494" y="224"/>
                  </a:lnTo>
                  <a:lnTo>
                    <a:pt x="493" y="222"/>
                  </a:lnTo>
                  <a:lnTo>
                    <a:pt x="491" y="222"/>
                  </a:lnTo>
                  <a:lnTo>
                    <a:pt x="504" y="184"/>
                  </a:lnTo>
                  <a:lnTo>
                    <a:pt x="504" y="183"/>
                  </a:lnTo>
                  <a:lnTo>
                    <a:pt x="507" y="183"/>
                  </a:lnTo>
                  <a:lnTo>
                    <a:pt x="508" y="183"/>
                  </a:lnTo>
                  <a:lnTo>
                    <a:pt x="513" y="183"/>
                  </a:lnTo>
                  <a:lnTo>
                    <a:pt x="516" y="181"/>
                  </a:lnTo>
                  <a:lnTo>
                    <a:pt x="520" y="181"/>
                  </a:lnTo>
                  <a:lnTo>
                    <a:pt x="526" y="181"/>
                  </a:lnTo>
                  <a:lnTo>
                    <a:pt x="532" y="180"/>
                  </a:lnTo>
                  <a:lnTo>
                    <a:pt x="537" y="180"/>
                  </a:lnTo>
                  <a:lnTo>
                    <a:pt x="541" y="178"/>
                  </a:lnTo>
                  <a:lnTo>
                    <a:pt x="547" y="178"/>
                  </a:lnTo>
                  <a:lnTo>
                    <a:pt x="552" y="177"/>
                  </a:lnTo>
                  <a:lnTo>
                    <a:pt x="556" y="175"/>
                  </a:lnTo>
                  <a:lnTo>
                    <a:pt x="559" y="175"/>
                  </a:lnTo>
                  <a:lnTo>
                    <a:pt x="563" y="174"/>
                  </a:lnTo>
                  <a:lnTo>
                    <a:pt x="566" y="174"/>
                  </a:lnTo>
                  <a:lnTo>
                    <a:pt x="567" y="171"/>
                  </a:lnTo>
                  <a:lnTo>
                    <a:pt x="569" y="166"/>
                  </a:lnTo>
                  <a:lnTo>
                    <a:pt x="570" y="163"/>
                  </a:lnTo>
                  <a:lnTo>
                    <a:pt x="572" y="160"/>
                  </a:lnTo>
                  <a:lnTo>
                    <a:pt x="573" y="157"/>
                  </a:lnTo>
                  <a:lnTo>
                    <a:pt x="575" y="154"/>
                  </a:lnTo>
                  <a:lnTo>
                    <a:pt x="575" y="151"/>
                  </a:lnTo>
                  <a:lnTo>
                    <a:pt x="576" y="148"/>
                  </a:lnTo>
                  <a:lnTo>
                    <a:pt x="578" y="145"/>
                  </a:lnTo>
                  <a:lnTo>
                    <a:pt x="578" y="143"/>
                  </a:lnTo>
                  <a:lnTo>
                    <a:pt x="579" y="139"/>
                  </a:lnTo>
                  <a:lnTo>
                    <a:pt x="581" y="137"/>
                  </a:lnTo>
                  <a:lnTo>
                    <a:pt x="579" y="136"/>
                  </a:lnTo>
                  <a:lnTo>
                    <a:pt x="575" y="133"/>
                  </a:lnTo>
                  <a:lnTo>
                    <a:pt x="572" y="130"/>
                  </a:lnTo>
                  <a:lnTo>
                    <a:pt x="569" y="127"/>
                  </a:lnTo>
                  <a:lnTo>
                    <a:pt x="564" y="122"/>
                  </a:lnTo>
                  <a:lnTo>
                    <a:pt x="559" y="119"/>
                  </a:lnTo>
                  <a:lnTo>
                    <a:pt x="553" y="115"/>
                  </a:lnTo>
                  <a:lnTo>
                    <a:pt x="549" y="110"/>
                  </a:lnTo>
                  <a:lnTo>
                    <a:pt x="544" y="106"/>
                  </a:lnTo>
                  <a:lnTo>
                    <a:pt x="538" y="101"/>
                  </a:lnTo>
                  <a:lnTo>
                    <a:pt x="535" y="98"/>
                  </a:lnTo>
                  <a:lnTo>
                    <a:pt x="532" y="95"/>
                  </a:lnTo>
                  <a:lnTo>
                    <a:pt x="528" y="92"/>
                  </a:lnTo>
                  <a:lnTo>
                    <a:pt x="526" y="90"/>
                  </a:lnTo>
                  <a:lnTo>
                    <a:pt x="522" y="87"/>
                  </a:lnTo>
                  <a:lnTo>
                    <a:pt x="520" y="84"/>
                  </a:lnTo>
                  <a:lnTo>
                    <a:pt x="516" y="81"/>
                  </a:lnTo>
                  <a:lnTo>
                    <a:pt x="514" y="78"/>
                  </a:lnTo>
                  <a:lnTo>
                    <a:pt x="510" y="75"/>
                  </a:lnTo>
                  <a:lnTo>
                    <a:pt x="507" y="72"/>
                  </a:lnTo>
                  <a:lnTo>
                    <a:pt x="504" y="69"/>
                  </a:lnTo>
                  <a:lnTo>
                    <a:pt x="501" y="66"/>
                  </a:lnTo>
                  <a:lnTo>
                    <a:pt x="497" y="63"/>
                  </a:lnTo>
                  <a:lnTo>
                    <a:pt x="494" y="60"/>
                  </a:lnTo>
                  <a:lnTo>
                    <a:pt x="490" y="59"/>
                  </a:lnTo>
                  <a:lnTo>
                    <a:pt x="487" y="56"/>
                  </a:lnTo>
                  <a:lnTo>
                    <a:pt x="484" y="53"/>
                  </a:lnTo>
                  <a:lnTo>
                    <a:pt x="481" y="50"/>
                  </a:lnTo>
                  <a:lnTo>
                    <a:pt x="478" y="47"/>
                  </a:lnTo>
                  <a:lnTo>
                    <a:pt x="475" y="44"/>
                  </a:lnTo>
                  <a:lnTo>
                    <a:pt x="470" y="38"/>
                  </a:lnTo>
                  <a:lnTo>
                    <a:pt x="464" y="33"/>
                  </a:lnTo>
                  <a:lnTo>
                    <a:pt x="460" y="27"/>
                  </a:lnTo>
                  <a:lnTo>
                    <a:pt x="454" y="22"/>
                  </a:lnTo>
                  <a:lnTo>
                    <a:pt x="451" y="18"/>
                  </a:lnTo>
                  <a:lnTo>
                    <a:pt x="446" y="13"/>
                  </a:lnTo>
                  <a:lnTo>
                    <a:pt x="443" y="9"/>
                  </a:lnTo>
                  <a:lnTo>
                    <a:pt x="440" y="6"/>
                  </a:lnTo>
                  <a:lnTo>
                    <a:pt x="438" y="1"/>
                  </a:lnTo>
                  <a:lnTo>
                    <a:pt x="437" y="0"/>
                  </a:lnTo>
                  <a:lnTo>
                    <a:pt x="435" y="0"/>
                  </a:lnTo>
                  <a:lnTo>
                    <a:pt x="434" y="1"/>
                  </a:lnTo>
                  <a:lnTo>
                    <a:pt x="432" y="1"/>
                  </a:lnTo>
                  <a:lnTo>
                    <a:pt x="429" y="4"/>
                  </a:lnTo>
                  <a:lnTo>
                    <a:pt x="428" y="7"/>
                  </a:lnTo>
                  <a:lnTo>
                    <a:pt x="426" y="12"/>
                  </a:lnTo>
                  <a:lnTo>
                    <a:pt x="425" y="13"/>
                  </a:lnTo>
                  <a:lnTo>
                    <a:pt x="428" y="18"/>
                  </a:lnTo>
                  <a:lnTo>
                    <a:pt x="429" y="21"/>
                  </a:lnTo>
                  <a:lnTo>
                    <a:pt x="431" y="24"/>
                  </a:lnTo>
                  <a:lnTo>
                    <a:pt x="434" y="27"/>
                  </a:lnTo>
                  <a:lnTo>
                    <a:pt x="437" y="31"/>
                  </a:lnTo>
                  <a:lnTo>
                    <a:pt x="440" y="35"/>
                  </a:lnTo>
                  <a:lnTo>
                    <a:pt x="445" y="39"/>
                  </a:lnTo>
                  <a:lnTo>
                    <a:pt x="448" y="42"/>
                  </a:lnTo>
                  <a:lnTo>
                    <a:pt x="452" y="47"/>
                  </a:lnTo>
                  <a:lnTo>
                    <a:pt x="457" y="51"/>
                  </a:lnTo>
                  <a:lnTo>
                    <a:pt x="461" y="56"/>
                  </a:lnTo>
                  <a:lnTo>
                    <a:pt x="467" y="62"/>
                  </a:lnTo>
                  <a:lnTo>
                    <a:pt x="472" y="66"/>
                  </a:lnTo>
                  <a:lnTo>
                    <a:pt x="478" y="71"/>
                  </a:lnTo>
                  <a:lnTo>
                    <a:pt x="482" y="75"/>
                  </a:lnTo>
                  <a:lnTo>
                    <a:pt x="488" y="80"/>
                  </a:lnTo>
                  <a:lnTo>
                    <a:pt x="494" y="86"/>
                  </a:lnTo>
                  <a:lnTo>
                    <a:pt x="499" y="90"/>
                  </a:lnTo>
                  <a:lnTo>
                    <a:pt x="507" y="95"/>
                  </a:lnTo>
                  <a:lnTo>
                    <a:pt x="511" y="100"/>
                  </a:lnTo>
                  <a:lnTo>
                    <a:pt x="517" y="104"/>
                  </a:lnTo>
                  <a:lnTo>
                    <a:pt x="523" y="109"/>
                  </a:lnTo>
                  <a:lnTo>
                    <a:pt x="528" y="113"/>
                  </a:lnTo>
                  <a:lnTo>
                    <a:pt x="534" y="118"/>
                  </a:lnTo>
                  <a:lnTo>
                    <a:pt x="540" y="122"/>
                  </a:lnTo>
                  <a:lnTo>
                    <a:pt x="544" y="125"/>
                  </a:lnTo>
                  <a:lnTo>
                    <a:pt x="550" y="130"/>
                  </a:lnTo>
                  <a:lnTo>
                    <a:pt x="555" y="133"/>
                  </a:lnTo>
                  <a:lnTo>
                    <a:pt x="559" y="137"/>
                  </a:lnTo>
                  <a:lnTo>
                    <a:pt x="559" y="139"/>
                  </a:lnTo>
                  <a:lnTo>
                    <a:pt x="559" y="140"/>
                  </a:lnTo>
                  <a:lnTo>
                    <a:pt x="559" y="143"/>
                  </a:lnTo>
                  <a:lnTo>
                    <a:pt x="559" y="146"/>
                  </a:lnTo>
                  <a:lnTo>
                    <a:pt x="558" y="151"/>
                  </a:lnTo>
                  <a:lnTo>
                    <a:pt x="556" y="154"/>
                  </a:lnTo>
                  <a:lnTo>
                    <a:pt x="555" y="157"/>
                  </a:lnTo>
                  <a:lnTo>
                    <a:pt x="553" y="157"/>
                  </a:lnTo>
                  <a:lnTo>
                    <a:pt x="550" y="158"/>
                  </a:lnTo>
                  <a:lnTo>
                    <a:pt x="546" y="160"/>
                  </a:lnTo>
                  <a:lnTo>
                    <a:pt x="541" y="162"/>
                  </a:lnTo>
                  <a:lnTo>
                    <a:pt x="537" y="162"/>
                  </a:lnTo>
                  <a:lnTo>
                    <a:pt x="532" y="163"/>
                  </a:lnTo>
                  <a:lnTo>
                    <a:pt x="526" y="163"/>
                  </a:lnTo>
                  <a:lnTo>
                    <a:pt x="522" y="165"/>
                  </a:lnTo>
                  <a:lnTo>
                    <a:pt x="516" y="166"/>
                  </a:lnTo>
                  <a:lnTo>
                    <a:pt x="510" y="168"/>
                  </a:lnTo>
                  <a:lnTo>
                    <a:pt x="505" y="168"/>
                  </a:lnTo>
                  <a:lnTo>
                    <a:pt x="499" y="169"/>
                  </a:lnTo>
                  <a:lnTo>
                    <a:pt x="494" y="171"/>
                  </a:lnTo>
                  <a:lnTo>
                    <a:pt x="491" y="172"/>
                  </a:lnTo>
                  <a:lnTo>
                    <a:pt x="488" y="174"/>
                  </a:lnTo>
                  <a:lnTo>
                    <a:pt x="487" y="175"/>
                  </a:lnTo>
                  <a:lnTo>
                    <a:pt x="485" y="177"/>
                  </a:lnTo>
                  <a:lnTo>
                    <a:pt x="484" y="180"/>
                  </a:lnTo>
                  <a:lnTo>
                    <a:pt x="484" y="181"/>
                  </a:lnTo>
                  <a:lnTo>
                    <a:pt x="482" y="186"/>
                  </a:lnTo>
                  <a:lnTo>
                    <a:pt x="482" y="189"/>
                  </a:lnTo>
                  <a:lnTo>
                    <a:pt x="481" y="192"/>
                  </a:lnTo>
                  <a:lnTo>
                    <a:pt x="479" y="195"/>
                  </a:lnTo>
                  <a:lnTo>
                    <a:pt x="479" y="199"/>
                  </a:lnTo>
                  <a:lnTo>
                    <a:pt x="479" y="202"/>
                  </a:lnTo>
                  <a:lnTo>
                    <a:pt x="479" y="205"/>
                  </a:lnTo>
                  <a:lnTo>
                    <a:pt x="478" y="208"/>
                  </a:lnTo>
                  <a:lnTo>
                    <a:pt x="478" y="211"/>
                  </a:lnTo>
                  <a:lnTo>
                    <a:pt x="476" y="216"/>
                  </a:lnTo>
                  <a:lnTo>
                    <a:pt x="476" y="217"/>
                  </a:lnTo>
                  <a:lnTo>
                    <a:pt x="473" y="217"/>
                  </a:lnTo>
                  <a:lnTo>
                    <a:pt x="470" y="217"/>
                  </a:lnTo>
                  <a:lnTo>
                    <a:pt x="467" y="217"/>
                  </a:lnTo>
                  <a:lnTo>
                    <a:pt x="464" y="217"/>
                  </a:lnTo>
                  <a:lnTo>
                    <a:pt x="460" y="217"/>
                  </a:lnTo>
                  <a:lnTo>
                    <a:pt x="457" y="217"/>
                  </a:lnTo>
                  <a:lnTo>
                    <a:pt x="452" y="217"/>
                  </a:lnTo>
                  <a:lnTo>
                    <a:pt x="448" y="217"/>
                  </a:lnTo>
                  <a:lnTo>
                    <a:pt x="442" y="217"/>
                  </a:lnTo>
                  <a:lnTo>
                    <a:pt x="437" y="217"/>
                  </a:lnTo>
                  <a:lnTo>
                    <a:pt x="431" y="217"/>
                  </a:lnTo>
                  <a:lnTo>
                    <a:pt x="425" y="217"/>
                  </a:lnTo>
                  <a:lnTo>
                    <a:pt x="419" y="217"/>
                  </a:lnTo>
                  <a:lnTo>
                    <a:pt x="411" y="217"/>
                  </a:lnTo>
                  <a:lnTo>
                    <a:pt x="404" y="216"/>
                  </a:lnTo>
                  <a:lnTo>
                    <a:pt x="396" y="216"/>
                  </a:lnTo>
                  <a:lnTo>
                    <a:pt x="389" y="216"/>
                  </a:lnTo>
                  <a:lnTo>
                    <a:pt x="381" y="216"/>
                  </a:lnTo>
                  <a:lnTo>
                    <a:pt x="372" y="216"/>
                  </a:lnTo>
                  <a:lnTo>
                    <a:pt x="364" y="216"/>
                  </a:lnTo>
                  <a:lnTo>
                    <a:pt x="355" y="216"/>
                  </a:lnTo>
                  <a:lnTo>
                    <a:pt x="348" y="216"/>
                  </a:lnTo>
                  <a:lnTo>
                    <a:pt x="339" y="216"/>
                  </a:lnTo>
                  <a:lnTo>
                    <a:pt x="330" y="216"/>
                  </a:lnTo>
                  <a:lnTo>
                    <a:pt x="319" y="216"/>
                  </a:lnTo>
                  <a:lnTo>
                    <a:pt x="311" y="216"/>
                  </a:lnTo>
                  <a:lnTo>
                    <a:pt x="302" y="216"/>
                  </a:lnTo>
                  <a:lnTo>
                    <a:pt x="292" y="216"/>
                  </a:lnTo>
                  <a:lnTo>
                    <a:pt x="283" y="216"/>
                  </a:lnTo>
                  <a:lnTo>
                    <a:pt x="274" y="216"/>
                  </a:lnTo>
                  <a:lnTo>
                    <a:pt x="265" y="216"/>
                  </a:lnTo>
                  <a:lnTo>
                    <a:pt x="255" y="216"/>
                  </a:lnTo>
                  <a:lnTo>
                    <a:pt x="245" y="216"/>
                  </a:lnTo>
                  <a:lnTo>
                    <a:pt x="236" y="216"/>
                  </a:lnTo>
                  <a:lnTo>
                    <a:pt x="227" y="216"/>
                  </a:lnTo>
                  <a:lnTo>
                    <a:pt x="218" y="216"/>
                  </a:lnTo>
                  <a:lnTo>
                    <a:pt x="209" y="216"/>
                  </a:lnTo>
                  <a:lnTo>
                    <a:pt x="200" y="216"/>
                  </a:lnTo>
                  <a:lnTo>
                    <a:pt x="190" y="216"/>
                  </a:lnTo>
                  <a:lnTo>
                    <a:pt x="181" y="216"/>
                  </a:lnTo>
                  <a:lnTo>
                    <a:pt x="174" y="216"/>
                  </a:lnTo>
                  <a:lnTo>
                    <a:pt x="166" y="216"/>
                  </a:lnTo>
                  <a:lnTo>
                    <a:pt x="157" y="216"/>
                  </a:lnTo>
                  <a:lnTo>
                    <a:pt x="150" y="216"/>
                  </a:lnTo>
                  <a:lnTo>
                    <a:pt x="142" y="216"/>
                  </a:lnTo>
                  <a:lnTo>
                    <a:pt x="136" y="216"/>
                  </a:lnTo>
                  <a:lnTo>
                    <a:pt x="128" y="216"/>
                  </a:lnTo>
                  <a:lnTo>
                    <a:pt x="122" y="216"/>
                  </a:lnTo>
                  <a:lnTo>
                    <a:pt x="115" y="216"/>
                  </a:lnTo>
                  <a:lnTo>
                    <a:pt x="110" y="216"/>
                  </a:lnTo>
                  <a:lnTo>
                    <a:pt x="104" y="216"/>
                  </a:lnTo>
                  <a:lnTo>
                    <a:pt x="98" y="216"/>
                  </a:lnTo>
                  <a:lnTo>
                    <a:pt x="94" y="216"/>
                  </a:lnTo>
                  <a:lnTo>
                    <a:pt x="89" y="216"/>
                  </a:lnTo>
                  <a:lnTo>
                    <a:pt x="85" y="214"/>
                  </a:lnTo>
                  <a:lnTo>
                    <a:pt x="82" y="214"/>
                  </a:lnTo>
                  <a:lnTo>
                    <a:pt x="77" y="214"/>
                  </a:lnTo>
                  <a:lnTo>
                    <a:pt x="75" y="214"/>
                  </a:lnTo>
                  <a:lnTo>
                    <a:pt x="71" y="214"/>
                  </a:lnTo>
                  <a:lnTo>
                    <a:pt x="69" y="214"/>
                  </a:lnTo>
                  <a:lnTo>
                    <a:pt x="65" y="216"/>
                  </a:lnTo>
                  <a:lnTo>
                    <a:pt x="60" y="220"/>
                  </a:lnTo>
                  <a:lnTo>
                    <a:pt x="57" y="224"/>
                  </a:lnTo>
                  <a:lnTo>
                    <a:pt x="57" y="227"/>
                  </a:lnTo>
                  <a:lnTo>
                    <a:pt x="57" y="227"/>
                  </a:lnTo>
                  <a:close/>
                </a:path>
              </a:pathLst>
            </a:custGeom>
            <a:solidFill>
              <a:srgbClr val="000000"/>
            </a:solidFill>
            <a:ln w="9525">
              <a:noFill/>
              <a:round/>
              <a:headEnd/>
              <a:tailEnd/>
            </a:ln>
          </p:spPr>
          <p:txBody>
            <a:bodyPr/>
            <a:lstStyle/>
            <a:p>
              <a:endParaRPr lang="ru-RU"/>
            </a:p>
          </p:txBody>
        </p:sp>
        <p:sp>
          <p:nvSpPr>
            <p:cNvPr id="145" name="Freeform 203"/>
            <p:cNvSpPr>
              <a:spLocks/>
            </p:cNvSpPr>
            <p:nvPr/>
          </p:nvSpPr>
          <p:spPr bwMode="auto">
            <a:xfrm>
              <a:off x="2585" y="2572"/>
              <a:ext cx="71" cy="55"/>
            </a:xfrm>
            <a:custGeom>
              <a:avLst/>
              <a:gdLst/>
              <a:ahLst/>
              <a:cxnLst>
                <a:cxn ang="0">
                  <a:pos x="0" y="5"/>
                </a:cxn>
                <a:cxn ang="0">
                  <a:pos x="1" y="11"/>
                </a:cxn>
                <a:cxn ang="0">
                  <a:pos x="3" y="19"/>
                </a:cxn>
                <a:cxn ang="0">
                  <a:pos x="6" y="25"/>
                </a:cxn>
                <a:cxn ang="0">
                  <a:pos x="9" y="32"/>
                </a:cxn>
                <a:cxn ang="0">
                  <a:pos x="13" y="40"/>
                </a:cxn>
                <a:cxn ang="0">
                  <a:pos x="16" y="49"/>
                </a:cxn>
                <a:cxn ang="0">
                  <a:pos x="21" y="56"/>
                </a:cxn>
                <a:cxn ang="0">
                  <a:pos x="27" y="67"/>
                </a:cxn>
                <a:cxn ang="0">
                  <a:pos x="33" y="74"/>
                </a:cxn>
                <a:cxn ang="0">
                  <a:pos x="39" y="84"/>
                </a:cxn>
                <a:cxn ang="0">
                  <a:pos x="46" y="91"/>
                </a:cxn>
                <a:cxn ang="0">
                  <a:pos x="54" y="99"/>
                </a:cxn>
                <a:cxn ang="0">
                  <a:pos x="63" y="106"/>
                </a:cxn>
                <a:cxn ang="0">
                  <a:pos x="69" y="109"/>
                </a:cxn>
                <a:cxn ang="0">
                  <a:pos x="74" y="105"/>
                </a:cxn>
                <a:cxn ang="0">
                  <a:pos x="83" y="97"/>
                </a:cxn>
                <a:cxn ang="0">
                  <a:pos x="90" y="88"/>
                </a:cxn>
                <a:cxn ang="0">
                  <a:pos x="98" y="82"/>
                </a:cxn>
                <a:cxn ang="0">
                  <a:pos x="104" y="74"/>
                </a:cxn>
                <a:cxn ang="0">
                  <a:pos x="110" y="67"/>
                </a:cxn>
                <a:cxn ang="0">
                  <a:pos x="116" y="59"/>
                </a:cxn>
                <a:cxn ang="0">
                  <a:pos x="121" y="50"/>
                </a:cxn>
                <a:cxn ang="0">
                  <a:pos x="127" y="41"/>
                </a:cxn>
                <a:cxn ang="0">
                  <a:pos x="131" y="32"/>
                </a:cxn>
                <a:cxn ang="0">
                  <a:pos x="136" y="23"/>
                </a:cxn>
                <a:cxn ang="0">
                  <a:pos x="139" y="14"/>
                </a:cxn>
                <a:cxn ang="0">
                  <a:pos x="139" y="8"/>
                </a:cxn>
                <a:cxn ang="0">
                  <a:pos x="134" y="3"/>
                </a:cxn>
                <a:cxn ang="0">
                  <a:pos x="128" y="5"/>
                </a:cxn>
                <a:cxn ang="0">
                  <a:pos x="125" y="9"/>
                </a:cxn>
                <a:cxn ang="0">
                  <a:pos x="124" y="14"/>
                </a:cxn>
                <a:cxn ang="0">
                  <a:pos x="119" y="20"/>
                </a:cxn>
                <a:cxn ang="0">
                  <a:pos x="116" y="28"/>
                </a:cxn>
                <a:cxn ang="0">
                  <a:pos x="113" y="35"/>
                </a:cxn>
                <a:cxn ang="0">
                  <a:pos x="109" y="43"/>
                </a:cxn>
                <a:cxn ang="0">
                  <a:pos x="104" y="52"/>
                </a:cxn>
                <a:cxn ang="0">
                  <a:pos x="99" y="59"/>
                </a:cxn>
                <a:cxn ang="0">
                  <a:pos x="93" y="67"/>
                </a:cxn>
                <a:cxn ang="0">
                  <a:pos x="89" y="74"/>
                </a:cxn>
                <a:cxn ang="0">
                  <a:pos x="84" y="81"/>
                </a:cxn>
                <a:cxn ang="0">
                  <a:pos x="80" y="88"/>
                </a:cxn>
                <a:cxn ang="0">
                  <a:pos x="72" y="96"/>
                </a:cxn>
                <a:cxn ang="0">
                  <a:pos x="68" y="99"/>
                </a:cxn>
                <a:cxn ang="0">
                  <a:pos x="65" y="96"/>
                </a:cxn>
                <a:cxn ang="0">
                  <a:pos x="59" y="88"/>
                </a:cxn>
                <a:cxn ang="0">
                  <a:pos x="53" y="79"/>
                </a:cxn>
                <a:cxn ang="0">
                  <a:pos x="45" y="70"/>
                </a:cxn>
                <a:cxn ang="0">
                  <a:pos x="40" y="62"/>
                </a:cxn>
                <a:cxn ang="0">
                  <a:pos x="37" y="55"/>
                </a:cxn>
                <a:cxn ang="0">
                  <a:pos x="33" y="47"/>
                </a:cxn>
                <a:cxn ang="0">
                  <a:pos x="28" y="38"/>
                </a:cxn>
                <a:cxn ang="0">
                  <a:pos x="25" y="29"/>
                </a:cxn>
                <a:cxn ang="0">
                  <a:pos x="21" y="20"/>
                </a:cxn>
                <a:cxn ang="0">
                  <a:pos x="18" y="9"/>
                </a:cxn>
                <a:cxn ang="0">
                  <a:pos x="16" y="3"/>
                </a:cxn>
                <a:cxn ang="0">
                  <a:pos x="10" y="2"/>
                </a:cxn>
                <a:cxn ang="0">
                  <a:pos x="3" y="0"/>
                </a:cxn>
                <a:cxn ang="0">
                  <a:pos x="0" y="2"/>
                </a:cxn>
                <a:cxn ang="0">
                  <a:pos x="0" y="5"/>
                </a:cxn>
              </a:cxnLst>
              <a:rect l="0" t="0" r="r" b="b"/>
              <a:pathLst>
                <a:path w="140" h="111">
                  <a:moveTo>
                    <a:pt x="0" y="5"/>
                  </a:moveTo>
                  <a:lnTo>
                    <a:pt x="0" y="5"/>
                  </a:lnTo>
                  <a:lnTo>
                    <a:pt x="0" y="6"/>
                  </a:lnTo>
                  <a:lnTo>
                    <a:pt x="1" y="11"/>
                  </a:lnTo>
                  <a:lnTo>
                    <a:pt x="3" y="16"/>
                  </a:lnTo>
                  <a:lnTo>
                    <a:pt x="3" y="19"/>
                  </a:lnTo>
                  <a:lnTo>
                    <a:pt x="4" y="22"/>
                  </a:lnTo>
                  <a:lnTo>
                    <a:pt x="6" y="25"/>
                  </a:lnTo>
                  <a:lnTo>
                    <a:pt x="7" y="29"/>
                  </a:lnTo>
                  <a:lnTo>
                    <a:pt x="9" y="32"/>
                  </a:lnTo>
                  <a:lnTo>
                    <a:pt x="10" y="37"/>
                  </a:lnTo>
                  <a:lnTo>
                    <a:pt x="13" y="40"/>
                  </a:lnTo>
                  <a:lnTo>
                    <a:pt x="15" y="46"/>
                  </a:lnTo>
                  <a:lnTo>
                    <a:pt x="16" y="49"/>
                  </a:lnTo>
                  <a:lnTo>
                    <a:pt x="19" y="53"/>
                  </a:lnTo>
                  <a:lnTo>
                    <a:pt x="21" y="56"/>
                  </a:lnTo>
                  <a:lnTo>
                    <a:pt x="24" y="62"/>
                  </a:lnTo>
                  <a:lnTo>
                    <a:pt x="27" y="67"/>
                  </a:lnTo>
                  <a:lnTo>
                    <a:pt x="30" y="71"/>
                  </a:lnTo>
                  <a:lnTo>
                    <a:pt x="33" y="74"/>
                  </a:lnTo>
                  <a:lnTo>
                    <a:pt x="36" y="81"/>
                  </a:lnTo>
                  <a:lnTo>
                    <a:pt x="39" y="84"/>
                  </a:lnTo>
                  <a:lnTo>
                    <a:pt x="43" y="88"/>
                  </a:lnTo>
                  <a:lnTo>
                    <a:pt x="46" y="91"/>
                  </a:lnTo>
                  <a:lnTo>
                    <a:pt x="51" y="96"/>
                  </a:lnTo>
                  <a:lnTo>
                    <a:pt x="54" y="99"/>
                  </a:lnTo>
                  <a:lnTo>
                    <a:pt x="59" y="103"/>
                  </a:lnTo>
                  <a:lnTo>
                    <a:pt x="63" y="106"/>
                  </a:lnTo>
                  <a:lnTo>
                    <a:pt x="69" y="111"/>
                  </a:lnTo>
                  <a:lnTo>
                    <a:pt x="69" y="109"/>
                  </a:lnTo>
                  <a:lnTo>
                    <a:pt x="71" y="108"/>
                  </a:lnTo>
                  <a:lnTo>
                    <a:pt x="74" y="105"/>
                  </a:lnTo>
                  <a:lnTo>
                    <a:pt x="78" y="102"/>
                  </a:lnTo>
                  <a:lnTo>
                    <a:pt x="83" y="97"/>
                  </a:lnTo>
                  <a:lnTo>
                    <a:pt x="89" y="91"/>
                  </a:lnTo>
                  <a:lnTo>
                    <a:pt x="90" y="88"/>
                  </a:lnTo>
                  <a:lnTo>
                    <a:pt x="95" y="85"/>
                  </a:lnTo>
                  <a:lnTo>
                    <a:pt x="98" y="82"/>
                  </a:lnTo>
                  <a:lnTo>
                    <a:pt x="101" y="79"/>
                  </a:lnTo>
                  <a:lnTo>
                    <a:pt x="104" y="74"/>
                  </a:lnTo>
                  <a:lnTo>
                    <a:pt x="107" y="71"/>
                  </a:lnTo>
                  <a:lnTo>
                    <a:pt x="110" y="67"/>
                  </a:lnTo>
                  <a:lnTo>
                    <a:pt x="113" y="64"/>
                  </a:lnTo>
                  <a:lnTo>
                    <a:pt x="116" y="59"/>
                  </a:lnTo>
                  <a:lnTo>
                    <a:pt x="119" y="55"/>
                  </a:lnTo>
                  <a:lnTo>
                    <a:pt x="121" y="50"/>
                  </a:lnTo>
                  <a:lnTo>
                    <a:pt x="125" y="47"/>
                  </a:lnTo>
                  <a:lnTo>
                    <a:pt x="127" y="41"/>
                  </a:lnTo>
                  <a:lnTo>
                    <a:pt x="128" y="37"/>
                  </a:lnTo>
                  <a:lnTo>
                    <a:pt x="131" y="32"/>
                  </a:lnTo>
                  <a:lnTo>
                    <a:pt x="134" y="29"/>
                  </a:lnTo>
                  <a:lnTo>
                    <a:pt x="136" y="23"/>
                  </a:lnTo>
                  <a:lnTo>
                    <a:pt x="137" y="19"/>
                  </a:lnTo>
                  <a:lnTo>
                    <a:pt x="139" y="14"/>
                  </a:lnTo>
                  <a:lnTo>
                    <a:pt x="140" y="11"/>
                  </a:lnTo>
                  <a:lnTo>
                    <a:pt x="139" y="8"/>
                  </a:lnTo>
                  <a:lnTo>
                    <a:pt x="137" y="6"/>
                  </a:lnTo>
                  <a:lnTo>
                    <a:pt x="134" y="3"/>
                  </a:lnTo>
                  <a:lnTo>
                    <a:pt x="131" y="5"/>
                  </a:lnTo>
                  <a:lnTo>
                    <a:pt x="128" y="5"/>
                  </a:lnTo>
                  <a:lnTo>
                    <a:pt x="127" y="8"/>
                  </a:lnTo>
                  <a:lnTo>
                    <a:pt x="125" y="9"/>
                  </a:lnTo>
                  <a:lnTo>
                    <a:pt x="125" y="13"/>
                  </a:lnTo>
                  <a:lnTo>
                    <a:pt x="124" y="14"/>
                  </a:lnTo>
                  <a:lnTo>
                    <a:pt x="122" y="19"/>
                  </a:lnTo>
                  <a:lnTo>
                    <a:pt x="119" y="20"/>
                  </a:lnTo>
                  <a:lnTo>
                    <a:pt x="118" y="25"/>
                  </a:lnTo>
                  <a:lnTo>
                    <a:pt x="116" y="28"/>
                  </a:lnTo>
                  <a:lnTo>
                    <a:pt x="115" y="31"/>
                  </a:lnTo>
                  <a:lnTo>
                    <a:pt x="113" y="35"/>
                  </a:lnTo>
                  <a:lnTo>
                    <a:pt x="110" y="38"/>
                  </a:lnTo>
                  <a:lnTo>
                    <a:pt x="109" y="43"/>
                  </a:lnTo>
                  <a:lnTo>
                    <a:pt x="107" y="47"/>
                  </a:lnTo>
                  <a:lnTo>
                    <a:pt x="104" y="52"/>
                  </a:lnTo>
                  <a:lnTo>
                    <a:pt x="101" y="55"/>
                  </a:lnTo>
                  <a:lnTo>
                    <a:pt x="99" y="59"/>
                  </a:lnTo>
                  <a:lnTo>
                    <a:pt x="96" y="62"/>
                  </a:lnTo>
                  <a:lnTo>
                    <a:pt x="93" y="67"/>
                  </a:lnTo>
                  <a:lnTo>
                    <a:pt x="92" y="71"/>
                  </a:lnTo>
                  <a:lnTo>
                    <a:pt x="89" y="74"/>
                  </a:lnTo>
                  <a:lnTo>
                    <a:pt x="87" y="79"/>
                  </a:lnTo>
                  <a:lnTo>
                    <a:pt x="84" y="81"/>
                  </a:lnTo>
                  <a:lnTo>
                    <a:pt x="83" y="85"/>
                  </a:lnTo>
                  <a:lnTo>
                    <a:pt x="80" y="88"/>
                  </a:lnTo>
                  <a:lnTo>
                    <a:pt x="77" y="91"/>
                  </a:lnTo>
                  <a:lnTo>
                    <a:pt x="72" y="96"/>
                  </a:lnTo>
                  <a:lnTo>
                    <a:pt x="69" y="99"/>
                  </a:lnTo>
                  <a:lnTo>
                    <a:pt x="68" y="99"/>
                  </a:lnTo>
                  <a:lnTo>
                    <a:pt x="66" y="97"/>
                  </a:lnTo>
                  <a:lnTo>
                    <a:pt x="65" y="96"/>
                  </a:lnTo>
                  <a:lnTo>
                    <a:pt x="63" y="93"/>
                  </a:lnTo>
                  <a:lnTo>
                    <a:pt x="59" y="88"/>
                  </a:lnTo>
                  <a:lnTo>
                    <a:pt x="56" y="84"/>
                  </a:lnTo>
                  <a:lnTo>
                    <a:pt x="53" y="79"/>
                  </a:lnTo>
                  <a:lnTo>
                    <a:pt x="48" y="73"/>
                  </a:lnTo>
                  <a:lnTo>
                    <a:pt x="45" y="70"/>
                  </a:lnTo>
                  <a:lnTo>
                    <a:pt x="43" y="67"/>
                  </a:lnTo>
                  <a:lnTo>
                    <a:pt x="40" y="62"/>
                  </a:lnTo>
                  <a:lnTo>
                    <a:pt x="39" y="59"/>
                  </a:lnTo>
                  <a:lnTo>
                    <a:pt x="37" y="55"/>
                  </a:lnTo>
                  <a:lnTo>
                    <a:pt x="34" y="52"/>
                  </a:lnTo>
                  <a:lnTo>
                    <a:pt x="33" y="47"/>
                  </a:lnTo>
                  <a:lnTo>
                    <a:pt x="31" y="44"/>
                  </a:lnTo>
                  <a:lnTo>
                    <a:pt x="28" y="38"/>
                  </a:lnTo>
                  <a:lnTo>
                    <a:pt x="27" y="35"/>
                  </a:lnTo>
                  <a:lnTo>
                    <a:pt x="25" y="29"/>
                  </a:lnTo>
                  <a:lnTo>
                    <a:pt x="22" y="25"/>
                  </a:lnTo>
                  <a:lnTo>
                    <a:pt x="21" y="20"/>
                  </a:lnTo>
                  <a:lnTo>
                    <a:pt x="19" y="14"/>
                  </a:lnTo>
                  <a:lnTo>
                    <a:pt x="18" y="9"/>
                  </a:lnTo>
                  <a:lnTo>
                    <a:pt x="16" y="5"/>
                  </a:lnTo>
                  <a:lnTo>
                    <a:pt x="16" y="3"/>
                  </a:lnTo>
                  <a:lnTo>
                    <a:pt x="13" y="3"/>
                  </a:lnTo>
                  <a:lnTo>
                    <a:pt x="10" y="2"/>
                  </a:lnTo>
                  <a:lnTo>
                    <a:pt x="7" y="0"/>
                  </a:lnTo>
                  <a:lnTo>
                    <a:pt x="3" y="0"/>
                  </a:lnTo>
                  <a:lnTo>
                    <a:pt x="1" y="0"/>
                  </a:lnTo>
                  <a:lnTo>
                    <a:pt x="0" y="2"/>
                  </a:lnTo>
                  <a:lnTo>
                    <a:pt x="0" y="5"/>
                  </a:lnTo>
                  <a:lnTo>
                    <a:pt x="0" y="5"/>
                  </a:lnTo>
                  <a:close/>
                </a:path>
              </a:pathLst>
            </a:custGeom>
            <a:solidFill>
              <a:srgbClr val="000000"/>
            </a:solidFill>
            <a:ln w="9525">
              <a:noFill/>
              <a:round/>
              <a:headEnd/>
              <a:tailEnd/>
            </a:ln>
          </p:spPr>
          <p:txBody>
            <a:bodyPr/>
            <a:lstStyle/>
            <a:p>
              <a:endParaRPr lang="ru-RU"/>
            </a:p>
          </p:txBody>
        </p:sp>
        <p:sp>
          <p:nvSpPr>
            <p:cNvPr id="146" name="Freeform 204"/>
            <p:cNvSpPr>
              <a:spLocks/>
            </p:cNvSpPr>
            <p:nvPr/>
          </p:nvSpPr>
          <p:spPr bwMode="auto">
            <a:xfrm>
              <a:off x="2585" y="2550"/>
              <a:ext cx="69" cy="29"/>
            </a:xfrm>
            <a:custGeom>
              <a:avLst/>
              <a:gdLst/>
              <a:ahLst/>
              <a:cxnLst>
                <a:cxn ang="0">
                  <a:pos x="15" y="51"/>
                </a:cxn>
                <a:cxn ang="0">
                  <a:pos x="23" y="54"/>
                </a:cxn>
                <a:cxn ang="0">
                  <a:pos x="27" y="56"/>
                </a:cxn>
                <a:cxn ang="0">
                  <a:pos x="33" y="56"/>
                </a:cxn>
                <a:cxn ang="0">
                  <a:pos x="41" y="54"/>
                </a:cxn>
                <a:cxn ang="0">
                  <a:pos x="50" y="51"/>
                </a:cxn>
                <a:cxn ang="0">
                  <a:pos x="58" y="46"/>
                </a:cxn>
                <a:cxn ang="0">
                  <a:pos x="64" y="40"/>
                </a:cxn>
                <a:cxn ang="0">
                  <a:pos x="73" y="31"/>
                </a:cxn>
                <a:cxn ang="0">
                  <a:pos x="77" y="24"/>
                </a:cxn>
                <a:cxn ang="0">
                  <a:pos x="79" y="21"/>
                </a:cxn>
                <a:cxn ang="0">
                  <a:pos x="80" y="27"/>
                </a:cxn>
                <a:cxn ang="0">
                  <a:pos x="83" y="31"/>
                </a:cxn>
                <a:cxn ang="0">
                  <a:pos x="89" y="39"/>
                </a:cxn>
                <a:cxn ang="0">
                  <a:pos x="95" y="46"/>
                </a:cxn>
                <a:cxn ang="0">
                  <a:pos x="104" y="52"/>
                </a:cxn>
                <a:cxn ang="0">
                  <a:pos x="115" y="56"/>
                </a:cxn>
                <a:cxn ang="0">
                  <a:pos x="121" y="57"/>
                </a:cxn>
                <a:cxn ang="0">
                  <a:pos x="129" y="57"/>
                </a:cxn>
                <a:cxn ang="0">
                  <a:pos x="139" y="49"/>
                </a:cxn>
                <a:cxn ang="0">
                  <a:pos x="135" y="48"/>
                </a:cxn>
                <a:cxn ang="0">
                  <a:pos x="127" y="46"/>
                </a:cxn>
                <a:cxn ang="0">
                  <a:pos x="118" y="43"/>
                </a:cxn>
                <a:cxn ang="0">
                  <a:pos x="107" y="37"/>
                </a:cxn>
                <a:cxn ang="0">
                  <a:pos x="97" y="31"/>
                </a:cxn>
                <a:cxn ang="0">
                  <a:pos x="91" y="24"/>
                </a:cxn>
                <a:cxn ang="0">
                  <a:pos x="86" y="19"/>
                </a:cxn>
                <a:cxn ang="0">
                  <a:pos x="83" y="13"/>
                </a:cxn>
                <a:cxn ang="0">
                  <a:pos x="82" y="6"/>
                </a:cxn>
                <a:cxn ang="0">
                  <a:pos x="80" y="1"/>
                </a:cxn>
                <a:cxn ang="0">
                  <a:pos x="77" y="0"/>
                </a:cxn>
                <a:cxn ang="0">
                  <a:pos x="71" y="6"/>
                </a:cxn>
                <a:cxn ang="0">
                  <a:pos x="67" y="13"/>
                </a:cxn>
                <a:cxn ang="0">
                  <a:pos x="62" y="19"/>
                </a:cxn>
                <a:cxn ang="0">
                  <a:pos x="56" y="27"/>
                </a:cxn>
                <a:cxn ang="0">
                  <a:pos x="48" y="37"/>
                </a:cxn>
                <a:cxn ang="0">
                  <a:pos x="42" y="40"/>
                </a:cxn>
                <a:cxn ang="0">
                  <a:pos x="36" y="42"/>
                </a:cxn>
                <a:cxn ang="0">
                  <a:pos x="29" y="42"/>
                </a:cxn>
                <a:cxn ang="0">
                  <a:pos x="21" y="42"/>
                </a:cxn>
                <a:cxn ang="0">
                  <a:pos x="14" y="42"/>
                </a:cxn>
                <a:cxn ang="0">
                  <a:pos x="8" y="40"/>
                </a:cxn>
                <a:cxn ang="0">
                  <a:pos x="2" y="40"/>
                </a:cxn>
                <a:cxn ang="0">
                  <a:pos x="14" y="48"/>
                </a:cxn>
              </a:cxnLst>
              <a:rect l="0" t="0" r="r" b="b"/>
              <a:pathLst>
                <a:path w="139" h="57">
                  <a:moveTo>
                    <a:pt x="14" y="48"/>
                  </a:moveTo>
                  <a:lnTo>
                    <a:pt x="15" y="51"/>
                  </a:lnTo>
                  <a:lnTo>
                    <a:pt x="18" y="52"/>
                  </a:lnTo>
                  <a:lnTo>
                    <a:pt x="23" y="54"/>
                  </a:lnTo>
                  <a:lnTo>
                    <a:pt x="24" y="56"/>
                  </a:lnTo>
                  <a:lnTo>
                    <a:pt x="27" y="56"/>
                  </a:lnTo>
                  <a:lnTo>
                    <a:pt x="30" y="56"/>
                  </a:lnTo>
                  <a:lnTo>
                    <a:pt x="33" y="56"/>
                  </a:lnTo>
                  <a:lnTo>
                    <a:pt x="36" y="56"/>
                  </a:lnTo>
                  <a:lnTo>
                    <a:pt x="41" y="54"/>
                  </a:lnTo>
                  <a:lnTo>
                    <a:pt x="45" y="52"/>
                  </a:lnTo>
                  <a:lnTo>
                    <a:pt x="50" y="51"/>
                  </a:lnTo>
                  <a:lnTo>
                    <a:pt x="53" y="48"/>
                  </a:lnTo>
                  <a:lnTo>
                    <a:pt x="58" y="46"/>
                  </a:lnTo>
                  <a:lnTo>
                    <a:pt x="61" y="43"/>
                  </a:lnTo>
                  <a:lnTo>
                    <a:pt x="64" y="40"/>
                  </a:lnTo>
                  <a:lnTo>
                    <a:pt x="68" y="36"/>
                  </a:lnTo>
                  <a:lnTo>
                    <a:pt x="73" y="31"/>
                  </a:lnTo>
                  <a:lnTo>
                    <a:pt x="74" y="25"/>
                  </a:lnTo>
                  <a:lnTo>
                    <a:pt x="77" y="24"/>
                  </a:lnTo>
                  <a:lnTo>
                    <a:pt x="77" y="21"/>
                  </a:lnTo>
                  <a:lnTo>
                    <a:pt x="79" y="21"/>
                  </a:lnTo>
                  <a:lnTo>
                    <a:pt x="79" y="21"/>
                  </a:lnTo>
                  <a:lnTo>
                    <a:pt x="80" y="27"/>
                  </a:lnTo>
                  <a:lnTo>
                    <a:pt x="82" y="28"/>
                  </a:lnTo>
                  <a:lnTo>
                    <a:pt x="83" y="31"/>
                  </a:lnTo>
                  <a:lnTo>
                    <a:pt x="86" y="36"/>
                  </a:lnTo>
                  <a:lnTo>
                    <a:pt x="89" y="39"/>
                  </a:lnTo>
                  <a:lnTo>
                    <a:pt x="92" y="43"/>
                  </a:lnTo>
                  <a:lnTo>
                    <a:pt x="95" y="46"/>
                  </a:lnTo>
                  <a:lnTo>
                    <a:pt x="100" y="49"/>
                  </a:lnTo>
                  <a:lnTo>
                    <a:pt x="104" y="52"/>
                  </a:lnTo>
                  <a:lnTo>
                    <a:pt x="109" y="54"/>
                  </a:lnTo>
                  <a:lnTo>
                    <a:pt x="115" y="56"/>
                  </a:lnTo>
                  <a:lnTo>
                    <a:pt x="118" y="56"/>
                  </a:lnTo>
                  <a:lnTo>
                    <a:pt x="121" y="57"/>
                  </a:lnTo>
                  <a:lnTo>
                    <a:pt x="124" y="57"/>
                  </a:lnTo>
                  <a:lnTo>
                    <a:pt x="129" y="57"/>
                  </a:lnTo>
                  <a:lnTo>
                    <a:pt x="139" y="49"/>
                  </a:lnTo>
                  <a:lnTo>
                    <a:pt x="139" y="49"/>
                  </a:lnTo>
                  <a:lnTo>
                    <a:pt x="136" y="49"/>
                  </a:lnTo>
                  <a:lnTo>
                    <a:pt x="135" y="48"/>
                  </a:lnTo>
                  <a:lnTo>
                    <a:pt x="132" y="48"/>
                  </a:lnTo>
                  <a:lnTo>
                    <a:pt x="127" y="46"/>
                  </a:lnTo>
                  <a:lnTo>
                    <a:pt x="123" y="45"/>
                  </a:lnTo>
                  <a:lnTo>
                    <a:pt x="118" y="43"/>
                  </a:lnTo>
                  <a:lnTo>
                    <a:pt x="114" y="42"/>
                  </a:lnTo>
                  <a:lnTo>
                    <a:pt x="107" y="37"/>
                  </a:lnTo>
                  <a:lnTo>
                    <a:pt x="103" y="36"/>
                  </a:lnTo>
                  <a:lnTo>
                    <a:pt x="97" y="31"/>
                  </a:lnTo>
                  <a:lnTo>
                    <a:pt x="92" y="27"/>
                  </a:lnTo>
                  <a:lnTo>
                    <a:pt x="91" y="24"/>
                  </a:lnTo>
                  <a:lnTo>
                    <a:pt x="88" y="21"/>
                  </a:lnTo>
                  <a:lnTo>
                    <a:pt x="86" y="19"/>
                  </a:lnTo>
                  <a:lnTo>
                    <a:pt x="85" y="16"/>
                  </a:lnTo>
                  <a:lnTo>
                    <a:pt x="83" y="13"/>
                  </a:lnTo>
                  <a:lnTo>
                    <a:pt x="82" y="9"/>
                  </a:lnTo>
                  <a:lnTo>
                    <a:pt x="82" y="6"/>
                  </a:lnTo>
                  <a:lnTo>
                    <a:pt x="80" y="3"/>
                  </a:lnTo>
                  <a:lnTo>
                    <a:pt x="80" y="1"/>
                  </a:lnTo>
                  <a:lnTo>
                    <a:pt x="79" y="0"/>
                  </a:lnTo>
                  <a:lnTo>
                    <a:pt x="77" y="0"/>
                  </a:lnTo>
                  <a:lnTo>
                    <a:pt x="74" y="3"/>
                  </a:lnTo>
                  <a:lnTo>
                    <a:pt x="71" y="6"/>
                  </a:lnTo>
                  <a:lnTo>
                    <a:pt x="68" y="10"/>
                  </a:lnTo>
                  <a:lnTo>
                    <a:pt x="67" y="13"/>
                  </a:lnTo>
                  <a:lnTo>
                    <a:pt x="65" y="15"/>
                  </a:lnTo>
                  <a:lnTo>
                    <a:pt x="62" y="19"/>
                  </a:lnTo>
                  <a:lnTo>
                    <a:pt x="61" y="22"/>
                  </a:lnTo>
                  <a:lnTo>
                    <a:pt x="56" y="27"/>
                  </a:lnTo>
                  <a:lnTo>
                    <a:pt x="53" y="33"/>
                  </a:lnTo>
                  <a:lnTo>
                    <a:pt x="48" y="37"/>
                  </a:lnTo>
                  <a:lnTo>
                    <a:pt x="45" y="40"/>
                  </a:lnTo>
                  <a:lnTo>
                    <a:pt x="42" y="40"/>
                  </a:lnTo>
                  <a:lnTo>
                    <a:pt x="39" y="42"/>
                  </a:lnTo>
                  <a:lnTo>
                    <a:pt x="36" y="42"/>
                  </a:lnTo>
                  <a:lnTo>
                    <a:pt x="33" y="42"/>
                  </a:lnTo>
                  <a:lnTo>
                    <a:pt x="29" y="42"/>
                  </a:lnTo>
                  <a:lnTo>
                    <a:pt x="24" y="42"/>
                  </a:lnTo>
                  <a:lnTo>
                    <a:pt x="21" y="42"/>
                  </a:lnTo>
                  <a:lnTo>
                    <a:pt x="18" y="42"/>
                  </a:lnTo>
                  <a:lnTo>
                    <a:pt x="14" y="42"/>
                  </a:lnTo>
                  <a:lnTo>
                    <a:pt x="11" y="42"/>
                  </a:lnTo>
                  <a:lnTo>
                    <a:pt x="8" y="40"/>
                  </a:lnTo>
                  <a:lnTo>
                    <a:pt x="5" y="40"/>
                  </a:lnTo>
                  <a:lnTo>
                    <a:pt x="2" y="40"/>
                  </a:lnTo>
                  <a:lnTo>
                    <a:pt x="0" y="40"/>
                  </a:lnTo>
                  <a:lnTo>
                    <a:pt x="14" y="48"/>
                  </a:lnTo>
                  <a:lnTo>
                    <a:pt x="14" y="48"/>
                  </a:lnTo>
                  <a:close/>
                </a:path>
              </a:pathLst>
            </a:custGeom>
            <a:solidFill>
              <a:srgbClr val="000000"/>
            </a:solidFill>
            <a:ln w="9525">
              <a:noFill/>
              <a:round/>
              <a:headEnd/>
              <a:tailEnd/>
            </a:ln>
          </p:spPr>
          <p:txBody>
            <a:bodyPr/>
            <a:lstStyle/>
            <a:p>
              <a:endParaRPr lang="ru-RU"/>
            </a:p>
          </p:txBody>
        </p:sp>
        <p:sp>
          <p:nvSpPr>
            <p:cNvPr id="147" name="Freeform 205"/>
            <p:cNvSpPr>
              <a:spLocks/>
            </p:cNvSpPr>
            <p:nvPr/>
          </p:nvSpPr>
          <p:spPr bwMode="auto">
            <a:xfrm>
              <a:off x="2392" y="2529"/>
              <a:ext cx="244" cy="123"/>
            </a:xfrm>
            <a:custGeom>
              <a:avLst/>
              <a:gdLst/>
              <a:ahLst/>
              <a:cxnLst>
                <a:cxn ang="0">
                  <a:pos x="479" y="21"/>
                </a:cxn>
                <a:cxn ang="0">
                  <a:pos x="466" y="29"/>
                </a:cxn>
                <a:cxn ang="0">
                  <a:pos x="449" y="37"/>
                </a:cxn>
                <a:cxn ang="0">
                  <a:pos x="426" y="47"/>
                </a:cxn>
                <a:cxn ang="0">
                  <a:pos x="402" y="58"/>
                </a:cxn>
                <a:cxn ang="0">
                  <a:pos x="374" y="68"/>
                </a:cxn>
                <a:cxn ang="0">
                  <a:pos x="343" y="80"/>
                </a:cxn>
                <a:cxn ang="0">
                  <a:pos x="308" y="92"/>
                </a:cxn>
                <a:cxn ang="0">
                  <a:pos x="272" y="103"/>
                </a:cxn>
                <a:cxn ang="0">
                  <a:pos x="234" y="112"/>
                </a:cxn>
                <a:cxn ang="0">
                  <a:pos x="195" y="121"/>
                </a:cxn>
                <a:cxn ang="0">
                  <a:pos x="154" y="127"/>
                </a:cxn>
                <a:cxn ang="0">
                  <a:pos x="115" y="132"/>
                </a:cxn>
                <a:cxn ang="0">
                  <a:pos x="73" y="133"/>
                </a:cxn>
                <a:cxn ang="0">
                  <a:pos x="33" y="133"/>
                </a:cxn>
                <a:cxn ang="0">
                  <a:pos x="21" y="138"/>
                </a:cxn>
                <a:cxn ang="0">
                  <a:pos x="17" y="154"/>
                </a:cxn>
                <a:cxn ang="0">
                  <a:pos x="15" y="170"/>
                </a:cxn>
                <a:cxn ang="0">
                  <a:pos x="14" y="191"/>
                </a:cxn>
                <a:cxn ang="0">
                  <a:pos x="20" y="197"/>
                </a:cxn>
                <a:cxn ang="0">
                  <a:pos x="38" y="195"/>
                </a:cxn>
                <a:cxn ang="0">
                  <a:pos x="53" y="194"/>
                </a:cxn>
                <a:cxn ang="0">
                  <a:pos x="65" y="192"/>
                </a:cxn>
                <a:cxn ang="0">
                  <a:pos x="83" y="191"/>
                </a:cxn>
                <a:cxn ang="0">
                  <a:pos x="101" y="195"/>
                </a:cxn>
                <a:cxn ang="0">
                  <a:pos x="121" y="215"/>
                </a:cxn>
                <a:cxn ang="0">
                  <a:pos x="104" y="245"/>
                </a:cxn>
                <a:cxn ang="0">
                  <a:pos x="106" y="233"/>
                </a:cxn>
                <a:cxn ang="0">
                  <a:pos x="103" y="219"/>
                </a:cxn>
                <a:cxn ang="0">
                  <a:pos x="95" y="209"/>
                </a:cxn>
                <a:cxn ang="0">
                  <a:pos x="77" y="206"/>
                </a:cxn>
                <a:cxn ang="0">
                  <a:pos x="59" y="209"/>
                </a:cxn>
                <a:cxn ang="0">
                  <a:pos x="47" y="210"/>
                </a:cxn>
                <a:cxn ang="0">
                  <a:pos x="35" y="212"/>
                </a:cxn>
                <a:cxn ang="0">
                  <a:pos x="18" y="213"/>
                </a:cxn>
                <a:cxn ang="0">
                  <a:pos x="4" y="207"/>
                </a:cxn>
                <a:cxn ang="0">
                  <a:pos x="0" y="194"/>
                </a:cxn>
                <a:cxn ang="0">
                  <a:pos x="0" y="180"/>
                </a:cxn>
                <a:cxn ang="0">
                  <a:pos x="1" y="165"/>
                </a:cxn>
                <a:cxn ang="0">
                  <a:pos x="3" y="151"/>
                </a:cxn>
                <a:cxn ang="0">
                  <a:pos x="6" y="138"/>
                </a:cxn>
                <a:cxn ang="0">
                  <a:pos x="10" y="123"/>
                </a:cxn>
                <a:cxn ang="0">
                  <a:pos x="18" y="118"/>
                </a:cxn>
                <a:cxn ang="0">
                  <a:pos x="33" y="118"/>
                </a:cxn>
                <a:cxn ang="0">
                  <a:pos x="48" y="118"/>
                </a:cxn>
                <a:cxn ang="0">
                  <a:pos x="68" y="117"/>
                </a:cxn>
                <a:cxn ang="0">
                  <a:pos x="92" y="115"/>
                </a:cxn>
                <a:cxn ang="0">
                  <a:pos x="119" y="112"/>
                </a:cxn>
                <a:cxn ang="0">
                  <a:pos x="150" y="111"/>
                </a:cxn>
                <a:cxn ang="0">
                  <a:pos x="183" y="105"/>
                </a:cxn>
                <a:cxn ang="0">
                  <a:pos x="218" y="99"/>
                </a:cxn>
                <a:cxn ang="0">
                  <a:pos x="256" y="91"/>
                </a:cxn>
                <a:cxn ang="0">
                  <a:pos x="295" y="80"/>
                </a:cxn>
                <a:cxn ang="0">
                  <a:pos x="336" y="67"/>
                </a:cxn>
                <a:cxn ang="0">
                  <a:pos x="378" y="52"/>
                </a:cxn>
                <a:cxn ang="0">
                  <a:pos x="420" y="33"/>
                </a:cxn>
                <a:cxn ang="0">
                  <a:pos x="464" y="12"/>
                </a:cxn>
                <a:cxn ang="0">
                  <a:pos x="487" y="20"/>
                </a:cxn>
              </a:cxnLst>
              <a:rect l="0" t="0" r="r" b="b"/>
              <a:pathLst>
                <a:path w="487" h="245">
                  <a:moveTo>
                    <a:pt x="487" y="20"/>
                  </a:moveTo>
                  <a:lnTo>
                    <a:pt x="485" y="20"/>
                  </a:lnTo>
                  <a:lnTo>
                    <a:pt x="482" y="20"/>
                  </a:lnTo>
                  <a:lnTo>
                    <a:pt x="479" y="21"/>
                  </a:lnTo>
                  <a:lnTo>
                    <a:pt x="475" y="24"/>
                  </a:lnTo>
                  <a:lnTo>
                    <a:pt x="472" y="26"/>
                  </a:lnTo>
                  <a:lnTo>
                    <a:pt x="469" y="27"/>
                  </a:lnTo>
                  <a:lnTo>
                    <a:pt x="466" y="29"/>
                  </a:lnTo>
                  <a:lnTo>
                    <a:pt x="461" y="30"/>
                  </a:lnTo>
                  <a:lnTo>
                    <a:pt x="457" y="32"/>
                  </a:lnTo>
                  <a:lnTo>
                    <a:pt x="452" y="35"/>
                  </a:lnTo>
                  <a:lnTo>
                    <a:pt x="449" y="37"/>
                  </a:lnTo>
                  <a:lnTo>
                    <a:pt x="445" y="40"/>
                  </a:lnTo>
                  <a:lnTo>
                    <a:pt x="439" y="41"/>
                  </a:lnTo>
                  <a:lnTo>
                    <a:pt x="432" y="44"/>
                  </a:lnTo>
                  <a:lnTo>
                    <a:pt x="426" y="47"/>
                  </a:lnTo>
                  <a:lnTo>
                    <a:pt x="422" y="49"/>
                  </a:lnTo>
                  <a:lnTo>
                    <a:pt x="414" y="52"/>
                  </a:lnTo>
                  <a:lnTo>
                    <a:pt x="408" y="55"/>
                  </a:lnTo>
                  <a:lnTo>
                    <a:pt x="402" y="58"/>
                  </a:lnTo>
                  <a:lnTo>
                    <a:pt x="396" y="61"/>
                  </a:lnTo>
                  <a:lnTo>
                    <a:pt x="389" y="64"/>
                  </a:lnTo>
                  <a:lnTo>
                    <a:pt x="381" y="67"/>
                  </a:lnTo>
                  <a:lnTo>
                    <a:pt x="374" y="68"/>
                  </a:lnTo>
                  <a:lnTo>
                    <a:pt x="366" y="73"/>
                  </a:lnTo>
                  <a:lnTo>
                    <a:pt x="358" y="74"/>
                  </a:lnTo>
                  <a:lnTo>
                    <a:pt x="351" y="77"/>
                  </a:lnTo>
                  <a:lnTo>
                    <a:pt x="343" y="80"/>
                  </a:lnTo>
                  <a:lnTo>
                    <a:pt x="336" y="85"/>
                  </a:lnTo>
                  <a:lnTo>
                    <a:pt x="327" y="86"/>
                  </a:lnTo>
                  <a:lnTo>
                    <a:pt x="318" y="89"/>
                  </a:lnTo>
                  <a:lnTo>
                    <a:pt x="308" y="92"/>
                  </a:lnTo>
                  <a:lnTo>
                    <a:pt x="301" y="95"/>
                  </a:lnTo>
                  <a:lnTo>
                    <a:pt x="290" y="97"/>
                  </a:lnTo>
                  <a:lnTo>
                    <a:pt x="283" y="100"/>
                  </a:lnTo>
                  <a:lnTo>
                    <a:pt x="272" y="103"/>
                  </a:lnTo>
                  <a:lnTo>
                    <a:pt x="265" y="106"/>
                  </a:lnTo>
                  <a:lnTo>
                    <a:pt x="254" y="109"/>
                  </a:lnTo>
                  <a:lnTo>
                    <a:pt x="245" y="111"/>
                  </a:lnTo>
                  <a:lnTo>
                    <a:pt x="234" y="112"/>
                  </a:lnTo>
                  <a:lnTo>
                    <a:pt x="225" y="115"/>
                  </a:lnTo>
                  <a:lnTo>
                    <a:pt x="215" y="117"/>
                  </a:lnTo>
                  <a:lnTo>
                    <a:pt x="206" y="120"/>
                  </a:lnTo>
                  <a:lnTo>
                    <a:pt x="195" y="121"/>
                  </a:lnTo>
                  <a:lnTo>
                    <a:pt x="186" y="124"/>
                  </a:lnTo>
                  <a:lnTo>
                    <a:pt x="175" y="124"/>
                  </a:lnTo>
                  <a:lnTo>
                    <a:pt x="165" y="127"/>
                  </a:lnTo>
                  <a:lnTo>
                    <a:pt x="154" y="127"/>
                  </a:lnTo>
                  <a:lnTo>
                    <a:pt x="145" y="129"/>
                  </a:lnTo>
                  <a:lnTo>
                    <a:pt x="135" y="130"/>
                  </a:lnTo>
                  <a:lnTo>
                    <a:pt x="124" y="132"/>
                  </a:lnTo>
                  <a:lnTo>
                    <a:pt x="115" y="132"/>
                  </a:lnTo>
                  <a:lnTo>
                    <a:pt x="104" y="133"/>
                  </a:lnTo>
                  <a:lnTo>
                    <a:pt x="94" y="133"/>
                  </a:lnTo>
                  <a:lnTo>
                    <a:pt x="83" y="133"/>
                  </a:lnTo>
                  <a:lnTo>
                    <a:pt x="73" y="133"/>
                  </a:lnTo>
                  <a:lnTo>
                    <a:pt x="63" y="135"/>
                  </a:lnTo>
                  <a:lnTo>
                    <a:pt x="53" y="133"/>
                  </a:lnTo>
                  <a:lnTo>
                    <a:pt x="42" y="133"/>
                  </a:lnTo>
                  <a:lnTo>
                    <a:pt x="33" y="133"/>
                  </a:lnTo>
                  <a:lnTo>
                    <a:pt x="23" y="132"/>
                  </a:lnTo>
                  <a:lnTo>
                    <a:pt x="23" y="132"/>
                  </a:lnTo>
                  <a:lnTo>
                    <a:pt x="23" y="135"/>
                  </a:lnTo>
                  <a:lnTo>
                    <a:pt x="21" y="138"/>
                  </a:lnTo>
                  <a:lnTo>
                    <a:pt x="21" y="141"/>
                  </a:lnTo>
                  <a:lnTo>
                    <a:pt x="18" y="145"/>
                  </a:lnTo>
                  <a:lnTo>
                    <a:pt x="18" y="151"/>
                  </a:lnTo>
                  <a:lnTo>
                    <a:pt x="17" y="154"/>
                  </a:lnTo>
                  <a:lnTo>
                    <a:pt x="17" y="157"/>
                  </a:lnTo>
                  <a:lnTo>
                    <a:pt x="17" y="160"/>
                  </a:lnTo>
                  <a:lnTo>
                    <a:pt x="17" y="164"/>
                  </a:lnTo>
                  <a:lnTo>
                    <a:pt x="15" y="170"/>
                  </a:lnTo>
                  <a:lnTo>
                    <a:pt x="14" y="176"/>
                  </a:lnTo>
                  <a:lnTo>
                    <a:pt x="14" y="180"/>
                  </a:lnTo>
                  <a:lnTo>
                    <a:pt x="14" y="186"/>
                  </a:lnTo>
                  <a:lnTo>
                    <a:pt x="14" y="191"/>
                  </a:lnTo>
                  <a:lnTo>
                    <a:pt x="14" y="194"/>
                  </a:lnTo>
                  <a:lnTo>
                    <a:pt x="15" y="195"/>
                  </a:lnTo>
                  <a:lnTo>
                    <a:pt x="18" y="197"/>
                  </a:lnTo>
                  <a:lnTo>
                    <a:pt x="20" y="197"/>
                  </a:lnTo>
                  <a:lnTo>
                    <a:pt x="23" y="197"/>
                  </a:lnTo>
                  <a:lnTo>
                    <a:pt x="27" y="197"/>
                  </a:lnTo>
                  <a:lnTo>
                    <a:pt x="32" y="197"/>
                  </a:lnTo>
                  <a:lnTo>
                    <a:pt x="38" y="195"/>
                  </a:lnTo>
                  <a:lnTo>
                    <a:pt x="42" y="195"/>
                  </a:lnTo>
                  <a:lnTo>
                    <a:pt x="45" y="195"/>
                  </a:lnTo>
                  <a:lnTo>
                    <a:pt x="48" y="195"/>
                  </a:lnTo>
                  <a:lnTo>
                    <a:pt x="53" y="194"/>
                  </a:lnTo>
                  <a:lnTo>
                    <a:pt x="56" y="194"/>
                  </a:lnTo>
                  <a:lnTo>
                    <a:pt x="59" y="194"/>
                  </a:lnTo>
                  <a:lnTo>
                    <a:pt x="62" y="194"/>
                  </a:lnTo>
                  <a:lnTo>
                    <a:pt x="65" y="192"/>
                  </a:lnTo>
                  <a:lnTo>
                    <a:pt x="68" y="192"/>
                  </a:lnTo>
                  <a:lnTo>
                    <a:pt x="73" y="191"/>
                  </a:lnTo>
                  <a:lnTo>
                    <a:pt x="79" y="191"/>
                  </a:lnTo>
                  <a:lnTo>
                    <a:pt x="83" y="191"/>
                  </a:lnTo>
                  <a:lnTo>
                    <a:pt x="89" y="191"/>
                  </a:lnTo>
                  <a:lnTo>
                    <a:pt x="92" y="191"/>
                  </a:lnTo>
                  <a:lnTo>
                    <a:pt x="97" y="192"/>
                  </a:lnTo>
                  <a:lnTo>
                    <a:pt x="101" y="195"/>
                  </a:lnTo>
                  <a:lnTo>
                    <a:pt x="106" y="200"/>
                  </a:lnTo>
                  <a:lnTo>
                    <a:pt x="110" y="204"/>
                  </a:lnTo>
                  <a:lnTo>
                    <a:pt x="116" y="210"/>
                  </a:lnTo>
                  <a:lnTo>
                    <a:pt x="121" y="215"/>
                  </a:lnTo>
                  <a:lnTo>
                    <a:pt x="124" y="219"/>
                  </a:lnTo>
                  <a:lnTo>
                    <a:pt x="127" y="222"/>
                  </a:lnTo>
                  <a:lnTo>
                    <a:pt x="128" y="224"/>
                  </a:lnTo>
                  <a:lnTo>
                    <a:pt x="104" y="245"/>
                  </a:lnTo>
                  <a:lnTo>
                    <a:pt x="104" y="244"/>
                  </a:lnTo>
                  <a:lnTo>
                    <a:pt x="106" y="239"/>
                  </a:lnTo>
                  <a:lnTo>
                    <a:pt x="106" y="236"/>
                  </a:lnTo>
                  <a:lnTo>
                    <a:pt x="106" y="233"/>
                  </a:lnTo>
                  <a:lnTo>
                    <a:pt x="106" y="230"/>
                  </a:lnTo>
                  <a:lnTo>
                    <a:pt x="106" y="227"/>
                  </a:lnTo>
                  <a:lnTo>
                    <a:pt x="104" y="222"/>
                  </a:lnTo>
                  <a:lnTo>
                    <a:pt x="103" y="219"/>
                  </a:lnTo>
                  <a:lnTo>
                    <a:pt x="101" y="216"/>
                  </a:lnTo>
                  <a:lnTo>
                    <a:pt x="100" y="213"/>
                  </a:lnTo>
                  <a:lnTo>
                    <a:pt x="97" y="210"/>
                  </a:lnTo>
                  <a:lnTo>
                    <a:pt x="95" y="209"/>
                  </a:lnTo>
                  <a:lnTo>
                    <a:pt x="91" y="207"/>
                  </a:lnTo>
                  <a:lnTo>
                    <a:pt x="86" y="207"/>
                  </a:lnTo>
                  <a:lnTo>
                    <a:pt x="82" y="206"/>
                  </a:lnTo>
                  <a:lnTo>
                    <a:pt x="77" y="206"/>
                  </a:lnTo>
                  <a:lnTo>
                    <a:pt x="71" y="206"/>
                  </a:lnTo>
                  <a:lnTo>
                    <a:pt x="65" y="207"/>
                  </a:lnTo>
                  <a:lnTo>
                    <a:pt x="62" y="207"/>
                  </a:lnTo>
                  <a:lnTo>
                    <a:pt x="59" y="209"/>
                  </a:lnTo>
                  <a:lnTo>
                    <a:pt x="56" y="209"/>
                  </a:lnTo>
                  <a:lnTo>
                    <a:pt x="53" y="209"/>
                  </a:lnTo>
                  <a:lnTo>
                    <a:pt x="50" y="209"/>
                  </a:lnTo>
                  <a:lnTo>
                    <a:pt x="47" y="210"/>
                  </a:lnTo>
                  <a:lnTo>
                    <a:pt x="44" y="210"/>
                  </a:lnTo>
                  <a:lnTo>
                    <a:pt x="41" y="212"/>
                  </a:lnTo>
                  <a:lnTo>
                    <a:pt x="38" y="212"/>
                  </a:lnTo>
                  <a:lnTo>
                    <a:pt x="35" y="212"/>
                  </a:lnTo>
                  <a:lnTo>
                    <a:pt x="32" y="212"/>
                  </a:lnTo>
                  <a:lnTo>
                    <a:pt x="29" y="213"/>
                  </a:lnTo>
                  <a:lnTo>
                    <a:pt x="23" y="213"/>
                  </a:lnTo>
                  <a:lnTo>
                    <a:pt x="18" y="213"/>
                  </a:lnTo>
                  <a:lnTo>
                    <a:pt x="14" y="213"/>
                  </a:lnTo>
                  <a:lnTo>
                    <a:pt x="10" y="212"/>
                  </a:lnTo>
                  <a:lnTo>
                    <a:pt x="6" y="210"/>
                  </a:lnTo>
                  <a:lnTo>
                    <a:pt x="4" y="207"/>
                  </a:lnTo>
                  <a:lnTo>
                    <a:pt x="3" y="204"/>
                  </a:lnTo>
                  <a:lnTo>
                    <a:pt x="1" y="200"/>
                  </a:lnTo>
                  <a:lnTo>
                    <a:pt x="0" y="197"/>
                  </a:lnTo>
                  <a:lnTo>
                    <a:pt x="0" y="194"/>
                  </a:lnTo>
                  <a:lnTo>
                    <a:pt x="0" y="191"/>
                  </a:lnTo>
                  <a:lnTo>
                    <a:pt x="0" y="188"/>
                  </a:lnTo>
                  <a:lnTo>
                    <a:pt x="0" y="183"/>
                  </a:lnTo>
                  <a:lnTo>
                    <a:pt x="0" y="180"/>
                  </a:lnTo>
                  <a:lnTo>
                    <a:pt x="0" y="177"/>
                  </a:lnTo>
                  <a:lnTo>
                    <a:pt x="0" y="174"/>
                  </a:lnTo>
                  <a:lnTo>
                    <a:pt x="0" y="170"/>
                  </a:lnTo>
                  <a:lnTo>
                    <a:pt x="1" y="165"/>
                  </a:lnTo>
                  <a:lnTo>
                    <a:pt x="1" y="162"/>
                  </a:lnTo>
                  <a:lnTo>
                    <a:pt x="3" y="159"/>
                  </a:lnTo>
                  <a:lnTo>
                    <a:pt x="3" y="154"/>
                  </a:lnTo>
                  <a:lnTo>
                    <a:pt x="3" y="151"/>
                  </a:lnTo>
                  <a:lnTo>
                    <a:pt x="3" y="147"/>
                  </a:lnTo>
                  <a:lnTo>
                    <a:pt x="4" y="144"/>
                  </a:lnTo>
                  <a:lnTo>
                    <a:pt x="4" y="141"/>
                  </a:lnTo>
                  <a:lnTo>
                    <a:pt x="6" y="138"/>
                  </a:lnTo>
                  <a:lnTo>
                    <a:pt x="6" y="133"/>
                  </a:lnTo>
                  <a:lnTo>
                    <a:pt x="7" y="132"/>
                  </a:lnTo>
                  <a:lnTo>
                    <a:pt x="9" y="126"/>
                  </a:lnTo>
                  <a:lnTo>
                    <a:pt x="10" y="123"/>
                  </a:lnTo>
                  <a:lnTo>
                    <a:pt x="12" y="120"/>
                  </a:lnTo>
                  <a:lnTo>
                    <a:pt x="14" y="120"/>
                  </a:lnTo>
                  <a:lnTo>
                    <a:pt x="15" y="118"/>
                  </a:lnTo>
                  <a:lnTo>
                    <a:pt x="18" y="118"/>
                  </a:lnTo>
                  <a:lnTo>
                    <a:pt x="21" y="118"/>
                  </a:lnTo>
                  <a:lnTo>
                    <a:pt x="27" y="118"/>
                  </a:lnTo>
                  <a:lnTo>
                    <a:pt x="30" y="118"/>
                  </a:lnTo>
                  <a:lnTo>
                    <a:pt x="33" y="118"/>
                  </a:lnTo>
                  <a:lnTo>
                    <a:pt x="36" y="118"/>
                  </a:lnTo>
                  <a:lnTo>
                    <a:pt x="41" y="118"/>
                  </a:lnTo>
                  <a:lnTo>
                    <a:pt x="44" y="118"/>
                  </a:lnTo>
                  <a:lnTo>
                    <a:pt x="48" y="118"/>
                  </a:lnTo>
                  <a:lnTo>
                    <a:pt x="53" y="118"/>
                  </a:lnTo>
                  <a:lnTo>
                    <a:pt x="59" y="118"/>
                  </a:lnTo>
                  <a:lnTo>
                    <a:pt x="63" y="117"/>
                  </a:lnTo>
                  <a:lnTo>
                    <a:pt x="68" y="117"/>
                  </a:lnTo>
                  <a:lnTo>
                    <a:pt x="74" y="117"/>
                  </a:lnTo>
                  <a:lnTo>
                    <a:pt x="80" y="117"/>
                  </a:lnTo>
                  <a:lnTo>
                    <a:pt x="86" y="115"/>
                  </a:lnTo>
                  <a:lnTo>
                    <a:pt x="92" y="115"/>
                  </a:lnTo>
                  <a:lnTo>
                    <a:pt x="98" y="115"/>
                  </a:lnTo>
                  <a:lnTo>
                    <a:pt x="106" y="115"/>
                  </a:lnTo>
                  <a:lnTo>
                    <a:pt x="112" y="114"/>
                  </a:lnTo>
                  <a:lnTo>
                    <a:pt x="119" y="112"/>
                  </a:lnTo>
                  <a:lnTo>
                    <a:pt x="127" y="112"/>
                  </a:lnTo>
                  <a:lnTo>
                    <a:pt x="135" y="112"/>
                  </a:lnTo>
                  <a:lnTo>
                    <a:pt x="142" y="111"/>
                  </a:lnTo>
                  <a:lnTo>
                    <a:pt x="150" y="111"/>
                  </a:lnTo>
                  <a:lnTo>
                    <a:pt x="159" y="109"/>
                  </a:lnTo>
                  <a:lnTo>
                    <a:pt x="166" y="109"/>
                  </a:lnTo>
                  <a:lnTo>
                    <a:pt x="175" y="106"/>
                  </a:lnTo>
                  <a:lnTo>
                    <a:pt x="183" y="105"/>
                  </a:lnTo>
                  <a:lnTo>
                    <a:pt x="192" y="103"/>
                  </a:lnTo>
                  <a:lnTo>
                    <a:pt x="201" y="103"/>
                  </a:lnTo>
                  <a:lnTo>
                    <a:pt x="209" y="100"/>
                  </a:lnTo>
                  <a:lnTo>
                    <a:pt x="218" y="99"/>
                  </a:lnTo>
                  <a:lnTo>
                    <a:pt x="227" y="97"/>
                  </a:lnTo>
                  <a:lnTo>
                    <a:pt x="237" y="95"/>
                  </a:lnTo>
                  <a:lnTo>
                    <a:pt x="246" y="92"/>
                  </a:lnTo>
                  <a:lnTo>
                    <a:pt x="256" y="91"/>
                  </a:lnTo>
                  <a:lnTo>
                    <a:pt x="266" y="88"/>
                  </a:lnTo>
                  <a:lnTo>
                    <a:pt x="275" y="85"/>
                  </a:lnTo>
                  <a:lnTo>
                    <a:pt x="286" y="82"/>
                  </a:lnTo>
                  <a:lnTo>
                    <a:pt x="295" y="80"/>
                  </a:lnTo>
                  <a:lnTo>
                    <a:pt x="305" y="77"/>
                  </a:lnTo>
                  <a:lnTo>
                    <a:pt x="316" y="74"/>
                  </a:lnTo>
                  <a:lnTo>
                    <a:pt x="327" y="70"/>
                  </a:lnTo>
                  <a:lnTo>
                    <a:pt x="336" y="67"/>
                  </a:lnTo>
                  <a:lnTo>
                    <a:pt x="346" y="64"/>
                  </a:lnTo>
                  <a:lnTo>
                    <a:pt x="357" y="59"/>
                  </a:lnTo>
                  <a:lnTo>
                    <a:pt x="367" y="55"/>
                  </a:lnTo>
                  <a:lnTo>
                    <a:pt x="378" y="52"/>
                  </a:lnTo>
                  <a:lnTo>
                    <a:pt x="389" y="47"/>
                  </a:lnTo>
                  <a:lnTo>
                    <a:pt x="399" y="43"/>
                  </a:lnTo>
                  <a:lnTo>
                    <a:pt x="410" y="38"/>
                  </a:lnTo>
                  <a:lnTo>
                    <a:pt x="420" y="33"/>
                  </a:lnTo>
                  <a:lnTo>
                    <a:pt x="431" y="27"/>
                  </a:lnTo>
                  <a:lnTo>
                    <a:pt x="443" y="23"/>
                  </a:lnTo>
                  <a:lnTo>
                    <a:pt x="452" y="17"/>
                  </a:lnTo>
                  <a:lnTo>
                    <a:pt x="464" y="12"/>
                  </a:lnTo>
                  <a:lnTo>
                    <a:pt x="475" y="6"/>
                  </a:lnTo>
                  <a:lnTo>
                    <a:pt x="487" y="0"/>
                  </a:lnTo>
                  <a:lnTo>
                    <a:pt x="487" y="20"/>
                  </a:lnTo>
                  <a:lnTo>
                    <a:pt x="487" y="20"/>
                  </a:lnTo>
                  <a:close/>
                </a:path>
              </a:pathLst>
            </a:custGeom>
            <a:solidFill>
              <a:srgbClr val="000000"/>
            </a:solidFill>
            <a:ln w="9525">
              <a:noFill/>
              <a:round/>
              <a:headEnd/>
              <a:tailEnd/>
            </a:ln>
          </p:spPr>
          <p:txBody>
            <a:bodyPr/>
            <a:lstStyle/>
            <a:p>
              <a:endParaRPr lang="ru-RU"/>
            </a:p>
          </p:txBody>
        </p:sp>
        <p:sp>
          <p:nvSpPr>
            <p:cNvPr id="148" name="Freeform 206"/>
            <p:cNvSpPr>
              <a:spLocks/>
            </p:cNvSpPr>
            <p:nvPr/>
          </p:nvSpPr>
          <p:spPr bwMode="auto">
            <a:xfrm>
              <a:off x="2563" y="2685"/>
              <a:ext cx="11" cy="18"/>
            </a:xfrm>
            <a:custGeom>
              <a:avLst/>
              <a:gdLst/>
              <a:ahLst/>
              <a:cxnLst>
                <a:cxn ang="0">
                  <a:pos x="9" y="0"/>
                </a:cxn>
                <a:cxn ang="0">
                  <a:pos x="6" y="3"/>
                </a:cxn>
                <a:cxn ang="0">
                  <a:pos x="5" y="6"/>
                </a:cxn>
                <a:cxn ang="0">
                  <a:pos x="3" y="10"/>
                </a:cxn>
                <a:cxn ang="0">
                  <a:pos x="3" y="16"/>
                </a:cxn>
                <a:cxn ang="0">
                  <a:pos x="0" y="21"/>
                </a:cxn>
                <a:cxn ang="0">
                  <a:pos x="2" y="25"/>
                </a:cxn>
                <a:cxn ang="0">
                  <a:pos x="2" y="28"/>
                </a:cxn>
                <a:cxn ang="0">
                  <a:pos x="5" y="31"/>
                </a:cxn>
                <a:cxn ang="0">
                  <a:pos x="8" y="33"/>
                </a:cxn>
                <a:cxn ang="0">
                  <a:pos x="14" y="36"/>
                </a:cxn>
                <a:cxn ang="0">
                  <a:pos x="18" y="36"/>
                </a:cxn>
                <a:cxn ang="0">
                  <a:pos x="21" y="34"/>
                </a:cxn>
                <a:cxn ang="0">
                  <a:pos x="21" y="30"/>
                </a:cxn>
                <a:cxn ang="0">
                  <a:pos x="21" y="27"/>
                </a:cxn>
                <a:cxn ang="0">
                  <a:pos x="21" y="21"/>
                </a:cxn>
                <a:cxn ang="0">
                  <a:pos x="23" y="15"/>
                </a:cxn>
                <a:cxn ang="0">
                  <a:pos x="23" y="9"/>
                </a:cxn>
                <a:cxn ang="0">
                  <a:pos x="23" y="4"/>
                </a:cxn>
                <a:cxn ang="0">
                  <a:pos x="23" y="3"/>
                </a:cxn>
                <a:cxn ang="0">
                  <a:pos x="23" y="1"/>
                </a:cxn>
                <a:cxn ang="0">
                  <a:pos x="9" y="0"/>
                </a:cxn>
                <a:cxn ang="0">
                  <a:pos x="9" y="0"/>
                </a:cxn>
              </a:cxnLst>
              <a:rect l="0" t="0" r="r" b="b"/>
              <a:pathLst>
                <a:path w="23" h="36">
                  <a:moveTo>
                    <a:pt x="9" y="0"/>
                  </a:moveTo>
                  <a:lnTo>
                    <a:pt x="6" y="3"/>
                  </a:lnTo>
                  <a:lnTo>
                    <a:pt x="5" y="6"/>
                  </a:lnTo>
                  <a:lnTo>
                    <a:pt x="3" y="10"/>
                  </a:lnTo>
                  <a:lnTo>
                    <a:pt x="3" y="16"/>
                  </a:lnTo>
                  <a:lnTo>
                    <a:pt x="0" y="21"/>
                  </a:lnTo>
                  <a:lnTo>
                    <a:pt x="2" y="25"/>
                  </a:lnTo>
                  <a:lnTo>
                    <a:pt x="2" y="28"/>
                  </a:lnTo>
                  <a:lnTo>
                    <a:pt x="5" y="31"/>
                  </a:lnTo>
                  <a:lnTo>
                    <a:pt x="8" y="33"/>
                  </a:lnTo>
                  <a:lnTo>
                    <a:pt x="14" y="36"/>
                  </a:lnTo>
                  <a:lnTo>
                    <a:pt x="18" y="36"/>
                  </a:lnTo>
                  <a:lnTo>
                    <a:pt x="21" y="34"/>
                  </a:lnTo>
                  <a:lnTo>
                    <a:pt x="21" y="30"/>
                  </a:lnTo>
                  <a:lnTo>
                    <a:pt x="21" y="27"/>
                  </a:lnTo>
                  <a:lnTo>
                    <a:pt x="21" y="21"/>
                  </a:lnTo>
                  <a:lnTo>
                    <a:pt x="23" y="15"/>
                  </a:lnTo>
                  <a:lnTo>
                    <a:pt x="23" y="9"/>
                  </a:lnTo>
                  <a:lnTo>
                    <a:pt x="23" y="4"/>
                  </a:lnTo>
                  <a:lnTo>
                    <a:pt x="23" y="3"/>
                  </a:lnTo>
                  <a:lnTo>
                    <a:pt x="23" y="1"/>
                  </a:lnTo>
                  <a:lnTo>
                    <a:pt x="9" y="0"/>
                  </a:lnTo>
                  <a:lnTo>
                    <a:pt x="9" y="0"/>
                  </a:lnTo>
                  <a:close/>
                </a:path>
              </a:pathLst>
            </a:custGeom>
            <a:solidFill>
              <a:srgbClr val="000000"/>
            </a:solidFill>
            <a:ln w="9525">
              <a:noFill/>
              <a:round/>
              <a:headEnd/>
              <a:tailEnd/>
            </a:ln>
          </p:spPr>
          <p:txBody>
            <a:bodyPr/>
            <a:lstStyle/>
            <a:p>
              <a:endParaRPr lang="ru-RU"/>
            </a:p>
          </p:txBody>
        </p:sp>
        <p:sp>
          <p:nvSpPr>
            <p:cNvPr id="149" name="Freeform 207"/>
            <p:cNvSpPr>
              <a:spLocks/>
            </p:cNvSpPr>
            <p:nvPr/>
          </p:nvSpPr>
          <p:spPr bwMode="auto">
            <a:xfrm>
              <a:off x="2648" y="2683"/>
              <a:ext cx="11" cy="18"/>
            </a:xfrm>
            <a:custGeom>
              <a:avLst/>
              <a:gdLst/>
              <a:ahLst/>
              <a:cxnLst>
                <a:cxn ang="0">
                  <a:pos x="3" y="2"/>
                </a:cxn>
                <a:cxn ang="0">
                  <a:pos x="3" y="3"/>
                </a:cxn>
                <a:cxn ang="0">
                  <a:pos x="2" y="6"/>
                </a:cxn>
                <a:cxn ang="0">
                  <a:pos x="2" y="12"/>
                </a:cxn>
                <a:cxn ang="0">
                  <a:pos x="0" y="17"/>
                </a:cxn>
                <a:cxn ang="0">
                  <a:pos x="0" y="20"/>
                </a:cxn>
                <a:cxn ang="0">
                  <a:pos x="0" y="23"/>
                </a:cxn>
                <a:cxn ang="0">
                  <a:pos x="0" y="26"/>
                </a:cxn>
                <a:cxn ang="0">
                  <a:pos x="0" y="29"/>
                </a:cxn>
                <a:cxn ang="0">
                  <a:pos x="2" y="33"/>
                </a:cxn>
                <a:cxn ang="0">
                  <a:pos x="3" y="35"/>
                </a:cxn>
                <a:cxn ang="0">
                  <a:pos x="6" y="36"/>
                </a:cxn>
                <a:cxn ang="0">
                  <a:pos x="9" y="36"/>
                </a:cxn>
                <a:cxn ang="0">
                  <a:pos x="12" y="36"/>
                </a:cxn>
                <a:cxn ang="0">
                  <a:pos x="15" y="38"/>
                </a:cxn>
                <a:cxn ang="0">
                  <a:pos x="20" y="35"/>
                </a:cxn>
                <a:cxn ang="0">
                  <a:pos x="23" y="32"/>
                </a:cxn>
                <a:cxn ang="0">
                  <a:pos x="21" y="27"/>
                </a:cxn>
                <a:cxn ang="0">
                  <a:pos x="21" y="23"/>
                </a:cxn>
                <a:cxn ang="0">
                  <a:pos x="20" y="17"/>
                </a:cxn>
                <a:cxn ang="0">
                  <a:pos x="18" y="12"/>
                </a:cxn>
                <a:cxn ang="0">
                  <a:pos x="17" y="8"/>
                </a:cxn>
                <a:cxn ang="0">
                  <a:pos x="15" y="3"/>
                </a:cxn>
                <a:cxn ang="0">
                  <a:pos x="15" y="0"/>
                </a:cxn>
                <a:cxn ang="0">
                  <a:pos x="15" y="0"/>
                </a:cxn>
                <a:cxn ang="0">
                  <a:pos x="3" y="2"/>
                </a:cxn>
                <a:cxn ang="0">
                  <a:pos x="3" y="2"/>
                </a:cxn>
              </a:cxnLst>
              <a:rect l="0" t="0" r="r" b="b"/>
              <a:pathLst>
                <a:path w="23" h="38">
                  <a:moveTo>
                    <a:pt x="3" y="2"/>
                  </a:moveTo>
                  <a:lnTo>
                    <a:pt x="3" y="3"/>
                  </a:lnTo>
                  <a:lnTo>
                    <a:pt x="2" y="6"/>
                  </a:lnTo>
                  <a:lnTo>
                    <a:pt x="2" y="12"/>
                  </a:lnTo>
                  <a:lnTo>
                    <a:pt x="0" y="17"/>
                  </a:lnTo>
                  <a:lnTo>
                    <a:pt x="0" y="20"/>
                  </a:lnTo>
                  <a:lnTo>
                    <a:pt x="0" y="23"/>
                  </a:lnTo>
                  <a:lnTo>
                    <a:pt x="0" y="26"/>
                  </a:lnTo>
                  <a:lnTo>
                    <a:pt x="0" y="29"/>
                  </a:lnTo>
                  <a:lnTo>
                    <a:pt x="2" y="33"/>
                  </a:lnTo>
                  <a:lnTo>
                    <a:pt x="3" y="35"/>
                  </a:lnTo>
                  <a:lnTo>
                    <a:pt x="6" y="36"/>
                  </a:lnTo>
                  <a:lnTo>
                    <a:pt x="9" y="36"/>
                  </a:lnTo>
                  <a:lnTo>
                    <a:pt x="12" y="36"/>
                  </a:lnTo>
                  <a:lnTo>
                    <a:pt x="15" y="38"/>
                  </a:lnTo>
                  <a:lnTo>
                    <a:pt x="20" y="35"/>
                  </a:lnTo>
                  <a:lnTo>
                    <a:pt x="23" y="32"/>
                  </a:lnTo>
                  <a:lnTo>
                    <a:pt x="21" y="27"/>
                  </a:lnTo>
                  <a:lnTo>
                    <a:pt x="21" y="23"/>
                  </a:lnTo>
                  <a:lnTo>
                    <a:pt x="20" y="17"/>
                  </a:lnTo>
                  <a:lnTo>
                    <a:pt x="18" y="12"/>
                  </a:lnTo>
                  <a:lnTo>
                    <a:pt x="17" y="8"/>
                  </a:lnTo>
                  <a:lnTo>
                    <a:pt x="15" y="3"/>
                  </a:lnTo>
                  <a:lnTo>
                    <a:pt x="15" y="0"/>
                  </a:lnTo>
                  <a:lnTo>
                    <a:pt x="15" y="0"/>
                  </a:lnTo>
                  <a:lnTo>
                    <a:pt x="3" y="2"/>
                  </a:lnTo>
                  <a:lnTo>
                    <a:pt x="3" y="2"/>
                  </a:lnTo>
                  <a:close/>
                </a:path>
              </a:pathLst>
            </a:custGeom>
            <a:solidFill>
              <a:srgbClr val="000000"/>
            </a:solidFill>
            <a:ln w="9525">
              <a:noFill/>
              <a:round/>
              <a:headEnd/>
              <a:tailEnd/>
            </a:ln>
          </p:spPr>
          <p:txBody>
            <a:bodyPr/>
            <a:lstStyle/>
            <a:p>
              <a:endParaRPr lang="ru-RU"/>
            </a:p>
          </p:txBody>
        </p:sp>
        <p:sp>
          <p:nvSpPr>
            <p:cNvPr id="150" name="Freeform 208"/>
            <p:cNvSpPr>
              <a:spLocks/>
            </p:cNvSpPr>
            <p:nvPr/>
          </p:nvSpPr>
          <p:spPr bwMode="auto">
            <a:xfrm>
              <a:off x="2605" y="2694"/>
              <a:ext cx="29" cy="35"/>
            </a:xfrm>
            <a:custGeom>
              <a:avLst/>
              <a:gdLst/>
              <a:ahLst/>
              <a:cxnLst>
                <a:cxn ang="0">
                  <a:pos x="35" y="3"/>
                </a:cxn>
                <a:cxn ang="0">
                  <a:pos x="39" y="7"/>
                </a:cxn>
                <a:cxn ang="0">
                  <a:pos x="42" y="13"/>
                </a:cxn>
                <a:cxn ang="0">
                  <a:pos x="47" y="19"/>
                </a:cxn>
                <a:cxn ang="0">
                  <a:pos x="50" y="27"/>
                </a:cxn>
                <a:cxn ang="0">
                  <a:pos x="51" y="33"/>
                </a:cxn>
                <a:cxn ang="0">
                  <a:pos x="53" y="39"/>
                </a:cxn>
                <a:cxn ang="0">
                  <a:pos x="51" y="44"/>
                </a:cxn>
                <a:cxn ang="0">
                  <a:pos x="47" y="48"/>
                </a:cxn>
                <a:cxn ang="0">
                  <a:pos x="39" y="51"/>
                </a:cxn>
                <a:cxn ang="0">
                  <a:pos x="30" y="54"/>
                </a:cxn>
                <a:cxn ang="0">
                  <a:pos x="21" y="56"/>
                </a:cxn>
                <a:cxn ang="0">
                  <a:pos x="11" y="57"/>
                </a:cxn>
                <a:cxn ang="0">
                  <a:pos x="4" y="60"/>
                </a:cxn>
                <a:cxn ang="0">
                  <a:pos x="0" y="62"/>
                </a:cxn>
                <a:cxn ang="0">
                  <a:pos x="1" y="68"/>
                </a:cxn>
                <a:cxn ang="0">
                  <a:pos x="7" y="71"/>
                </a:cxn>
                <a:cxn ang="0">
                  <a:pos x="14" y="71"/>
                </a:cxn>
                <a:cxn ang="0">
                  <a:pos x="21" y="71"/>
                </a:cxn>
                <a:cxn ang="0">
                  <a:pos x="32" y="68"/>
                </a:cxn>
                <a:cxn ang="0">
                  <a:pos x="38" y="65"/>
                </a:cxn>
                <a:cxn ang="0">
                  <a:pos x="44" y="62"/>
                </a:cxn>
                <a:cxn ang="0">
                  <a:pos x="50" y="57"/>
                </a:cxn>
                <a:cxn ang="0">
                  <a:pos x="54" y="53"/>
                </a:cxn>
                <a:cxn ang="0">
                  <a:pos x="57" y="47"/>
                </a:cxn>
                <a:cxn ang="0">
                  <a:pos x="57" y="39"/>
                </a:cxn>
                <a:cxn ang="0">
                  <a:pos x="57" y="32"/>
                </a:cxn>
                <a:cxn ang="0">
                  <a:pos x="54" y="24"/>
                </a:cxn>
                <a:cxn ang="0">
                  <a:pos x="51" y="18"/>
                </a:cxn>
                <a:cxn ang="0">
                  <a:pos x="47" y="9"/>
                </a:cxn>
                <a:cxn ang="0">
                  <a:pos x="41" y="3"/>
                </a:cxn>
                <a:cxn ang="0">
                  <a:pos x="38" y="0"/>
                </a:cxn>
                <a:cxn ang="0">
                  <a:pos x="33" y="1"/>
                </a:cxn>
                <a:cxn ang="0">
                  <a:pos x="33" y="3"/>
                </a:cxn>
              </a:cxnLst>
              <a:rect l="0" t="0" r="r" b="b"/>
              <a:pathLst>
                <a:path w="59" h="71">
                  <a:moveTo>
                    <a:pt x="33" y="3"/>
                  </a:moveTo>
                  <a:lnTo>
                    <a:pt x="35" y="3"/>
                  </a:lnTo>
                  <a:lnTo>
                    <a:pt x="38" y="6"/>
                  </a:lnTo>
                  <a:lnTo>
                    <a:pt x="39" y="7"/>
                  </a:lnTo>
                  <a:lnTo>
                    <a:pt x="41" y="10"/>
                  </a:lnTo>
                  <a:lnTo>
                    <a:pt x="42" y="13"/>
                  </a:lnTo>
                  <a:lnTo>
                    <a:pt x="45" y="16"/>
                  </a:lnTo>
                  <a:lnTo>
                    <a:pt x="47" y="19"/>
                  </a:lnTo>
                  <a:lnTo>
                    <a:pt x="48" y="23"/>
                  </a:lnTo>
                  <a:lnTo>
                    <a:pt x="50" y="27"/>
                  </a:lnTo>
                  <a:lnTo>
                    <a:pt x="51" y="30"/>
                  </a:lnTo>
                  <a:lnTo>
                    <a:pt x="51" y="33"/>
                  </a:lnTo>
                  <a:lnTo>
                    <a:pt x="53" y="36"/>
                  </a:lnTo>
                  <a:lnTo>
                    <a:pt x="53" y="39"/>
                  </a:lnTo>
                  <a:lnTo>
                    <a:pt x="54" y="42"/>
                  </a:lnTo>
                  <a:lnTo>
                    <a:pt x="51" y="44"/>
                  </a:lnTo>
                  <a:lnTo>
                    <a:pt x="50" y="47"/>
                  </a:lnTo>
                  <a:lnTo>
                    <a:pt x="47" y="48"/>
                  </a:lnTo>
                  <a:lnTo>
                    <a:pt x="44" y="50"/>
                  </a:lnTo>
                  <a:lnTo>
                    <a:pt x="39" y="51"/>
                  </a:lnTo>
                  <a:lnTo>
                    <a:pt x="35" y="53"/>
                  </a:lnTo>
                  <a:lnTo>
                    <a:pt x="30" y="54"/>
                  </a:lnTo>
                  <a:lnTo>
                    <a:pt x="26" y="56"/>
                  </a:lnTo>
                  <a:lnTo>
                    <a:pt x="21" y="56"/>
                  </a:lnTo>
                  <a:lnTo>
                    <a:pt x="15" y="57"/>
                  </a:lnTo>
                  <a:lnTo>
                    <a:pt x="11" y="57"/>
                  </a:lnTo>
                  <a:lnTo>
                    <a:pt x="7" y="59"/>
                  </a:lnTo>
                  <a:lnTo>
                    <a:pt x="4" y="60"/>
                  </a:lnTo>
                  <a:lnTo>
                    <a:pt x="1" y="62"/>
                  </a:lnTo>
                  <a:lnTo>
                    <a:pt x="0" y="62"/>
                  </a:lnTo>
                  <a:lnTo>
                    <a:pt x="0" y="63"/>
                  </a:lnTo>
                  <a:lnTo>
                    <a:pt x="1" y="68"/>
                  </a:lnTo>
                  <a:lnTo>
                    <a:pt x="6" y="71"/>
                  </a:lnTo>
                  <a:lnTo>
                    <a:pt x="7" y="71"/>
                  </a:lnTo>
                  <a:lnTo>
                    <a:pt x="11" y="71"/>
                  </a:lnTo>
                  <a:lnTo>
                    <a:pt x="14" y="71"/>
                  </a:lnTo>
                  <a:lnTo>
                    <a:pt x="18" y="71"/>
                  </a:lnTo>
                  <a:lnTo>
                    <a:pt x="21" y="71"/>
                  </a:lnTo>
                  <a:lnTo>
                    <a:pt x="27" y="69"/>
                  </a:lnTo>
                  <a:lnTo>
                    <a:pt x="32" y="68"/>
                  </a:lnTo>
                  <a:lnTo>
                    <a:pt x="35" y="68"/>
                  </a:lnTo>
                  <a:lnTo>
                    <a:pt x="38" y="65"/>
                  </a:lnTo>
                  <a:lnTo>
                    <a:pt x="42" y="65"/>
                  </a:lnTo>
                  <a:lnTo>
                    <a:pt x="44" y="62"/>
                  </a:lnTo>
                  <a:lnTo>
                    <a:pt x="48" y="60"/>
                  </a:lnTo>
                  <a:lnTo>
                    <a:pt x="50" y="57"/>
                  </a:lnTo>
                  <a:lnTo>
                    <a:pt x="53" y="56"/>
                  </a:lnTo>
                  <a:lnTo>
                    <a:pt x="54" y="53"/>
                  </a:lnTo>
                  <a:lnTo>
                    <a:pt x="56" y="50"/>
                  </a:lnTo>
                  <a:lnTo>
                    <a:pt x="57" y="47"/>
                  </a:lnTo>
                  <a:lnTo>
                    <a:pt x="59" y="44"/>
                  </a:lnTo>
                  <a:lnTo>
                    <a:pt x="57" y="39"/>
                  </a:lnTo>
                  <a:lnTo>
                    <a:pt x="57" y="35"/>
                  </a:lnTo>
                  <a:lnTo>
                    <a:pt x="57" y="32"/>
                  </a:lnTo>
                  <a:lnTo>
                    <a:pt x="56" y="29"/>
                  </a:lnTo>
                  <a:lnTo>
                    <a:pt x="54" y="24"/>
                  </a:lnTo>
                  <a:lnTo>
                    <a:pt x="53" y="21"/>
                  </a:lnTo>
                  <a:lnTo>
                    <a:pt x="51" y="18"/>
                  </a:lnTo>
                  <a:lnTo>
                    <a:pt x="50" y="15"/>
                  </a:lnTo>
                  <a:lnTo>
                    <a:pt x="47" y="9"/>
                  </a:lnTo>
                  <a:lnTo>
                    <a:pt x="44" y="4"/>
                  </a:lnTo>
                  <a:lnTo>
                    <a:pt x="41" y="3"/>
                  </a:lnTo>
                  <a:lnTo>
                    <a:pt x="39" y="1"/>
                  </a:lnTo>
                  <a:lnTo>
                    <a:pt x="38" y="0"/>
                  </a:lnTo>
                  <a:lnTo>
                    <a:pt x="36" y="1"/>
                  </a:lnTo>
                  <a:lnTo>
                    <a:pt x="33" y="1"/>
                  </a:lnTo>
                  <a:lnTo>
                    <a:pt x="33" y="3"/>
                  </a:lnTo>
                  <a:lnTo>
                    <a:pt x="33" y="3"/>
                  </a:lnTo>
                  <a:close/>
                </a:path>
              </a:pathLst>
            </a:custGeom>
            <a:solidFill>
              <a:srgbClr val="000000"/>
            </a:solidFill>
            <a:ln w="9525">
              <a:noFill/>
              <a:round/>
              <a:headEnd/>
              <a:tailEnd/>
            </a:ln>
          </p:spPr>
          <p:txBody>
            <a:bodyPr/>
            <a:lstStyle/>
            <a:p>
              <a:endParaRPr lang="ru-RU"/>
            </a:p>
          </p:txBody>
        </p:sp>
        <p:sp>
          <p:nvSpPr>
            <p:cNvPr id="151" name="Freeform 209"/>
            <p:cNvSpPr>
              <a:spLocks/>
            </p:cNvSpPr>
            <p:nvPr/>
          </p:nvSpPr>
          <p:spPr bwMode="auto">
            <a:xfrm>
              <a:off x="2572" y="2725"/>
              <a:ext cx="19" cy="57"/>
            </a:xfrm>
            <a:custGeom>
              <a:avLst/>
              <a:gdLst/>
              <a:ahLst/>
              <a:cxnLst>
                <a:cxn ang="0">
                  <a:pos x="1" y="3"/>
                </a:cxn>
                <a:cxn ang="0">
                  <a:pos x="6" y="6"/>
                </a:cxn>
                <a:cxn ang="0">
                  <a:pos x="12" y="12"/>
                </a:cxn>
                <a:cxn ang="0">
                  <a:pos x="18" y="18"/>
                </a:cxn>
                <a:cxn ang="0">
                  <a:pos x="23" y="26"/>
                </a:cxn>
                <a:cxn ang="0">
                  <a:pos x="26" y="33"/>
                </a:cxn>
                <a:cxn ang="0">
                  <a:pos x="27" y="39"/>
                </a:cxn>
                <a:cxn ang="0">
                  <a:pos x="27" y="45"/>
                </a:cxn>
                <a:cxn ang="0">
                  <a:pos x="27" y="51"/>
                </a:cxn>
                <a:cxn ang="0">
                  <a:pos x="27" y="59"/>
                </a:cxn>
                <a:cxn ang="0">
                  <a:pos x="26" y="65"/>
                </a:cxn>
                <a:cxn ang="0">
                  <a:pos x="23" y="74"/>
                </a:cxn>
                <a:cxn ang="0">
                  <a:pos x="18" y="84"/>
                </a:cxn>
                <a:cxn ang="0">
                  <a:pos x="14" y="94"/>
                </a:cxn>
                <a:cxn ang="0">
                  <a:pos x="9" y="100"/>
                </a:cxn>
                <a:cxn ang="0">
                  <a:pos x="4" y="106"/>
                </a:cxn>
                <a:cxn ang="0">
                  <a:pos x="1" y="112"/>
                </a:cxn>
                <a:cxn ang="0">
                  <a:pos x="4" y="113"/>
                </a:cxn>
                <a:cxn ang="0">
                  <a:pos x="10" y="109"/>
                </a:cxn>
                <a:cxn ang="0">
                  <a:pos x="17" y="103"/>
                </a:cxn>
                <a:cxn ang="0">
                  <a:pos x="23" y="95"/>
                </a:cxn>
                <a:cxn ang="0">
                  <a:pos x="27" y="86"/>
                </a:cxn>
                <a:cxn ang="0">
                  <a:pos x="32" y="74"/>
                </a:cxn>
                <a:cxn ang="0">
                  <a:pos x="35" y="63"/>
                </a:cxn>
                <a:cxn ang="0">
                  <a:pos x="36" y="54"/>
                </a:cxn>
                <a:cxn ang="0">
                  <a:pos x="36" y="47"/>
                </a:cxn>
                <a:cxn ang="0">
                  <a:pos x="35" y="41"/>
                </a:cxn>
                <a:cxn ang="0">
                  <a:pos x="35" y="35"/>
                </a:cxn>
                <a:cxn ang="0">
                  <a:pos x="32" y="27"/>
                </a:cxn>
                <a:cxn ang="0">
                  <a:pos x="26" y="18"/>
                </a:cxn>
                <a:cxn ang="0">
                  <a:pos x="21" y="12"/>
                </a:cxn>
                <a:cxn ang="0">
                  <a:pos x="15" y="6"/>
                </a:cxn>
                <a:cxn ang="0">
                  <a:pos x="9" y="1"/>
                </a:cxn>
                <a:cxn ang="0">
                  <a:pos x="1" y="0"/>
                </a:cxn>
                <a:cxn ang="0">
                  <a:pos x="0" y="1"/>
                </a:cxn>
              </a:cxnLst>
              <a:rect l="0" t="0" r="r" b="b"/>
              <a:pathLst>
                <a:path w="38" h="113">
                  <a:moveTo>
                    <a:pt x="0" y="1"/>
                  </a:moveTo>
                  <a:lnTo>
                    <a:pt x="1" y="3"/>
                  </a:lnTo>
                  <a:lnTo>
                    <a:pt x="4" y="4"/>
                  </a:lnTo>
                  <a:lnTo>
                    <a:pt x="6" y="6"/>
                  </a:lnTo>
                  <a:lnTo>
                    <a:pt x="9" y="9"/>
                  </a:lnTo>
                  <a:lnTo>
                    <a:pt x="12" y="12"/>
                  </a:lnTo>
                  <a:lnTo>
                    <a:pt x="15" y="15"/>
                  </a:lnTo>
                  <a:lnTo>
                    <a:pt x="18" y="18"/>
                  </a:lnTo>
                  <a:lnTo>
                    <a:pt x="21" y="21"/>
                  </a:lnTo>
                  <a:lnTo>
                    <a:pt x="23" y="26"/>
                  </a:lnTo>
                  <a:lnTo>
                    <a:pt x="26" y="32"/>
                  </a:lnTo>
                  <a:lnTo>
                    <a:pt x="26" y="33"/>
                  </a:lnTo>
                  <a:lnTo>
                    <a:pt x="27" y="36"/>
                  </a:lnTo>
                  <a:lnTo>
                    <a:pt x="27" y="39"/>
                  </a:lnTo>
                  <a:lnTo>
                    <a:pt x="27" y="42"/>
                  </a:lnTo>
                  <a:lnTo>
                    <a:pt x="27" y="45"/>
                  </a:lnTo>
                  <a:lnTo>
                    <a:pt x="27" y="48"/>
                  </a:lnTo>
                  <a:lnTo>
                    <a:pt x="27" y="51"/>
                  </a:lnTo>
                  <a:lnTo>
                    <a:pt x="27" y="56"/>
                  </a:lnTo>
                  <a:lnTo>
                    <a:pt x="27" y="59"/>
                  </a:lnTo>
                  <a:lnTo>
                    <a:pt x="26" y="62"/>
                  </a:lnTo>
                  <a:lnTo>
                    <a:pt x="26" y="65"/>
                  </a:lnTo>
                  <a:lnTo>
                    <a:pt x="26" y="68"/>
                  </a:lnTo>
                  <a:lnTo>
                    <a:pt x="23" y="74"/>
                  </a:lnTo>
                  <a:lnTo>
                    <a:pt x="21" y="80"/>
                  </a:lnTo>
                  <a:lnTo>
                    <a:pt x="18" y="84"/>
                  </a:lnTo>
                  <a:lnTo>
                    <a:pt x="17" y="89"/>
                  </a:lnTo>
                  <a:lnTo>
                    <a:pt x="14" y="94"/>
                  </a:lnTo>
                  <a:lnTo>
                    <a:pt x="12" y="98"/>
                  </a:lnTo>
                  <a:lnTo>
                    <a:pt x="9" y="100"/>
                  </a:lnTo>
                  <a:lnTo>
                    <a:pt x="6" y="104"/>
                  </a:lnTo>
                  <a:lnTo>
                    <a:pt x="4" y="106"/>
                  </a:lnTo>
                  <a:lnTo>
                    <a:pt x="3" y="109"/>
                  </a:lnTo>
                  <a:lnTo>
                    <a:pt x="1" y="112"/>
                  </a:lnTo>
                  <a:lnTo>
                    <a:pt x="3" y="113"/>
                  </a:lnTo>
                  <a:lnTo>
                    <a:pt x="4" y="113"/>
                  </a:lnTo>
                  <a:lnTo>
                    <a:pt x="9" y="110"/>
                  </a:lnTo>
                  <a:lnTo>
                    <a:pt x="10" y="109"/>
                  </a:lnTo>
                  <a:lnTo>
                    <a:pt x="14" y="106"/>
                  </a:lnTo>
                  <a:lnTo>
                    <a:pt x="17" y="103"/>
                  </a:lnTo>
                  <a:lnTo>
                    <a:pt x="20" y="100"/>
                  </a:lnTo>
                  <a:lnTo>
                    <a:pt x="23" y="95"/>
                  </a:lnTo>
                  <a:lnTo>
                    <a:pt x="26" y="91"/>
                  </a:lnTo>
                  <a:lnTo>
                    <a:pt x="27" y="86"/>
                  </a:lnTo>
                  <a:lnTo>
                    <a:pt x="30" y="80"/>
                  </a:lnTo>
                  <a:lnTo>
                    <a:pt x="32" y="74"/>
                  </a:lnTo>
                  <a:lnTo>
                    <a:pt x="35" y="69"/>
                  </a:lnTo>
                  <a:lnTo>
                    <a:pt x="35" y="63"/>
                  </a:lnTo>
                  <a:lnTo>
                    <a:pt x="38" y="57"/>
                  </a:lnTo>
                  <a:lnTo>
                    <a:pt x="36" y="54"/>
                  </a:lnTo>
                  <a:lnTo>
                    <a:pt x="36" y="50"/>
                  </a:lnTo>
                  <a:lnTo>
                    <a:pt x="36" y="47"/>
                  </a:lnTo>
                  <a:lnTo>
                    <a:pt x="36" y="44"/>
                  </a:lnTo>
                  <a:lnTo>
                    <a:pt x="35" y="41"/>
                  </a:lnTo>
                  <a:lnTo>
                    <a:pt x="35" y="38"/>
                  </a:lnTo>
                  <a:lnTo>
                    <a:pt x="35" y="35"/>
                  </a:lnTo>
                  <a:lnTo>
                    <a:pt x="33" y="33"/>
                  </a:lnTo>
                  <a:lnTo>
                    <a:pt x="32" y="27"/>
                  </a:lnTo>
                  <a:lnTo>
                    <a:pt x="29" y="22"/>
                  </a:lnTo>
                  <a:lnTo>
                    <a:pt x="26" y="18"/>
                  </a:lnTo>
                  <a:lnTo>
                    <a:pt x="24" y="15"/>
                  </a:lnTo>
                  <a:lnTo>
                    <a:pt x="21" y="12"/>
                  </a:lnTo>
                  <a:lnTo>
                    <a:pt x="18" y="9"/>
                  </a:lnTo>
                  <a:lnTo>
                    <a:pt x="15" y="6"/>
                  </a:lnTo>
                  <a:lnTo>
                    <a:pt x="12" y="3"/>
                  </a:lnTo>
                  <a:lnTo>
                    <a:pt x="9" y="1"/>
                  </a:lnTo>
                  <a:lnTo>
                    <a:pt x="6" y="0"/>
                  </a:lnTo>
                  <a:lnTo>
                    <a:pt x="1" y="0"/>
                  </a:lnTo>
                  <a:lnTo>
                    <a:pt x="0" y="1"/>
                  </a:lnTo>
                  <a:lnTo>
                    <a:pt x="0" y="1"/>
                  </a:lnTo>
                  <a:close/>
                </a:path>
              </a:pathLst>
            </a:custGeom>
            <a:solidFill>
              <a:srgbClr val="000000"/>
            </a:solidFill>
            <a:ln w="9525">
              <a:noFill/>
              <a:round/>
              <a:headEnd/>
              <a:tailEnd/>
            </a:ln>
          </p:spPr>
          <p:txBody>
            <a:bodyPr/>
            <a:lstStyle/>
            <a:p>
              <a:endParaRPr lang="ru-RU"/>
            </a:p>
          </p:txBody>
        </p:sp>
        <p:sp>
          <p:nvSpPr>
            <p:cNvPr id="152" name="Freeform 210"/>
            <p:cNvSpPr>
              <a:spLocks/>
            </p:cNvSpPr>
            <p:nvPr/>
          </p:nvSpPr>
          <p:spPr bwMode="auto">
            <a:xfrm>
              <a:off x="2585" y="2739"/>
              <a:ext cx="93" cy="59"/>
            </a:xfrm>
            <a:custGeom>
              <a:avLst/>
              <a:gdLst/>
              <a:ahLst/>
              <a:cxnLst>
                <a:cxn ang="0">
                  <a:pos x="15" y="15"/>
                </a:cxn>
                <a:cxn ang="0">
                  <a:pos x="31" y="13"/>
                </a:cxn>
                <a:cxn ang="0">
                  <a:pos x="53" y="12"/>
                </a:cxn>
                <a:cxn ang="0">
                  <a:pos x="69" y="10"/>
                </a:cxn>
                <a:cxn ang="0">
                  <a:pos x="81" y="9"/>
                </a:cxn>
                <a:cxn ang="0">
                  <a:pos x="95" y="9"/>
                </a:cxn>
                <a:cxn ang="0">
                  <a:pos x="107" y="9"/>
                </a:cxn>
                <a:cxn ang="0">
                  <a:pos x="119" y="9"/>
                </a:cxn>
                <a:cxn ang="0">
                  <a:pos x="137" y="9"/>
                </a:cxn>
                <a:cxn ang="0">
                  <a:pos x="154" y="10"/>
                </a:cxn>
                <a:cxn ang="0">
                  <a:pos x="166" y="19"/>
                </a:cxn>
                <a:cxn ang="0">
                  <a:pos x="174" y="36"/>
                </a:cxn>
                <a:cxn ang="0">
                  <a:pos x="175" y="54"/>
                </a:cxn>
                <a:cxn ang="0">
                  <a:pos x="174" y="72"/>
                </a:cxn>
                <a:cxn ang="0">
                  <a:pos x="164" y="84"/>
                </a:cxn>
                <a:cxn ang="0">
                  <a:pos x="148" y="95"/>
                </a:cxn>
                <a:cxn ang="0">
                  <a:pos x="128" y="104"/>
                </a:cxn>
                <a:cxn ang="0">
                  <a:pos x="113" y="107"/>
                </a:cxn>
                <a:cxn ang="0">
                  <a:pos x="101" y="110"/>
                </a:cxn>
                <a:cxn ang="0">
                  <a:pos x="81" y="110"/>
                </a:cxn>
                <a:cxn ang="0">
                  <a:pos x="60" y="110"/>
                </a:cxn>
                <a:cxn ang="0">
                  <a:pos x="42" y="105"/>
                </a:cxn>
                <a:cxn ang="0">
                  <a:pos x="34" y="93"/>
                </a:cxn>
                <a:cxn ang="0">
                  <a:pos x="34" y="75"/>
                </a:cxn>
                <a:cxn ang="0">
                  <a:pos x="39" y="55"/>
                </a:cxn>
                <a:cxn ang="0">
                  <a:pos x="40" y="45"/>
                </a:cxn>
                <a:cxn ang="0">
                  <a:pos x="30" y="51"/>
                </a:cxn>
                <a:cxn ang="0">
                  <a:pos x="27" y="65"/>
                </a:cxn>
                <a:cxn ang="0">
                  <a:pos x="25" y="84"/>
                </a:cxn>
                <a:cxn ang="0">
                  <a:pos x="30" y="102"/>
                </a:cxn>
                <a:cxn ang="0">
                  <a:pos x="45" y="111"/>
                </a:cxn>
                <a:cxn ang="0">
                  <a:pos x="65" y="116"/>
                </a:cxn>
                <a:cxn ang="0">
                  <a:pos x="86" y="117"/>
                </a:cxn>
                <a:cxn ang="0">
                  <a:pos x="105" y="117"/>
                </a:cxn>
                <a:cxn ang="0">
                  <a:pos x="124" y="114"/>
                </a:cxn>
                <a:cxn ang="0">
                  <a:pos x="142" y="108"/>
                </a:cxn>
                <a:cxn ang="0">
                  <a:pos x="158" y="99"/>
                </a:cxn>
                <a:cxn ang="0">
                  <a:pos x="172" y="87"/>
                </a:cxn>
                <a:cxn ang="0">
                  <a:pos x="183" y="72"/>
                </a:cxn>
                <a:cxn ang="0">
                  <a:pos x="184" y="51"/>
                </a:cxn>
                <a:cxn ang="0">
                  <a:pos x="181" y="30"/>
                </a:cxn>
                <a:cxn ang="0">
                  <a:pos x="175" y="13"/>
                </a:cxn>
                <a:cxn ang="0">
                  <a:pos x="164" y="6"/>
                </a:cxn>
                <a:cxn ang="0">
                  <a:pos x="146" y="1"/>
                </a:cxn>
                <a:cxn ang="0">
                  <a:pos x="134" y="0"/>
                </a:cxn>
                <a:cxn ang="0">
                  <a:pos x="121" y="0"/>
                </a:cxn>
                <a:cxn ang="0">
                  <a:pos x="107" y="0"/>
                </a:cxn>
                <a:cxn ang="0">
                  <a:pos x="93" y="0"/>
                </a:cxn>
                <a:cxn ang="0">
                  <a:pos x="75" y="0"/>
                </a:cxn>
                <a:cxn ang="0">
                  <a:pos x="63" y="0"/>
                </a:cxn>
                <a:cxn ang="0">
                  <a:pos x="51" y="3"/>
                </a:cxn>
                <a:cxn ang="0">
                  <a:pos x="33" y="4"/>
                </a:cxn>
                <a:cxn ang="0">
                  <a:pos x="13" y="7"/>
                </a:cxn>
                <a:cxn ang="0">
                  <a:pos x="6" y="9"/>
                </a:cxn>
              </a:cxnLst>
              <a:rect l="0" t="0" r="r" b="b"/>
              <a:pathLst>
                <a:path w="184" h="117">
                  <a:moveTo>
                    <a:pt x="7" y="16"/>
                  </a:moveTo>
                  <a:lnTo>
                    <a:pt x="9" y="16"/>
                  </a:lnTo>
                  <a:lnTo>
                    <a:pt x="12" y="16"/>
                  </a:lnTo>
                  <a:lnTo>
                    <a:pt x="15" y="15"/>
                  </a:lnTo>
                  <a:lnTo>
                    <a:pt x="19" y="15"/>
                  </a:lnTo>
                  <a:lnTo>
                    <a:pt x="22" y="15"/>
                  </a:lnTo>
                  <a:lnTo>
                    <a:pt x="27" y="15"/>
                  </a:lnTo>
                  <a:lnTo>
                    <a:pt x="31" y="13"/>
                  </a:lnTo>
                  <a:lnTo>
                    <a:pt x="36" y="13"/>
                  </a:lnTo>
                  <a:lnTo>
                    <a:pt x="42" y="13"/>
                  </a:lnTo>
                  <a:lnTo>
                    <a:pt x="48" y="13"/>
                  </a:lnTo>
                  <a:lnTo>
                    <a:pt x="53" y="12"/>
                  </a:lnTo>
                  <a:lnTo>
                    <a:pt x="59" y="12"/>
                  </a:lnTo>
                  <a:lnTo>
                    <a:pt x="63" y="10"/>
                  </a:lnTo>
                  <a:lnTo>
                    <a:pt x="66" y="10"/>
                  </a:lnTo>
                  <a:lnTo>
                    <a:pt x="69" y="10"/>
                  </a:lnTo>
                  <a:lnTo>
                    <a:pt x="72" y="10"/>
                  </a:lnTo>
                  <a:lnTo>
                    <a:pt x="75" y="10"/>
                  </a:lnTo>
                  <a:lnTo>
                    <a:pt x="78" y="10"/>
                  </a:lnTo>
                  <a:lnTo>
                    <a:pt x="81" y="9"/>
                  </a:lnTo>
                  <a:lnTo>
                    <a:pt x="86" y="9"/>
                  </a:lnTo>
                  <a:lnTo>
                    <a:pt x="89" y="9"/>
                  </a:lnTo>
                  <a:lnTo>
                    <a:pt x="92" y="9"/>
                  </a:lnTo>
                  <a:lnTo>
                    <a:pt x="95" y="9"/>
                  </a:lnTo>
                  <a:lnTo>
                    <a:pt x="98" y="9"/>
                  </a:lnTo>
                  <a:lnTo>
                    <a:pt x="101" y="9"/>
                  </a:lnTo>
                  <a:lnTo>
                    <a:pt x="104" y="9"/>
                  </a:lnTo>
                  <a:lnTo>
                    <a:pt x="107" y="9"/>
                  </a:lnTo>
                  <a:lnTo>
                    <a:pt x="110" y="9"/>
                  </a:lnTo>
                  <a:lnTo>
                    <a:pt x="113" y="9"/>
                  </a:lnTo>
                  <a:lnTo>
                    <a:pt x="116" y="9"/>
                  </a:lnTo>
                  <a:lnTo>
                    <a:pt x="119" y="9"/>
                  </a:lnTo>
                  <a:lnTo>
                    <a:pt x="124" y="9"/>
                  </a:lnTo>
                  <a:lnTo>
                    <a:pt x="128" y="9"/>
                  </a:lnTo>
                  <a:lnTo>
                    <a:pt x="133" y="9"/>
                  </a:lnTo>
                  <a:lnTo>
                    <a:pt x="137" y="9"/>
                  </a:lnTo>
                  <a:lnTo>
                    <a:pt x="143" y="9"/>
                  </a:lnTo>
                  <a:lnTo>
                    <a:pt x="146" y="9"/>
                  </a:lnTo>
                  <a:lnTo>
                    <a:pt x="151" y="10"/>
                  </a:lnTo>
                  <a:lnTo>
                    <a:pt x="154" y="10"/>
                  </a:lnTo>
                  <a:lnTo>
                    <a:pt x="157" y="12"/>
                  </a:lnTo>
                  <a:lnTo>
                    <a:pt x="160" y="13"/>
                  </a:lnTo>
                  <a:lnTo>
                    <a:pt x="164" y="16"/>
                  </a:lnTo>
                  <a:lnTo>
                    <a:pt x="166" y="19"/>
                  </a:lnTo>
                  <a:lnTo>
                    <a:pt x="169" y="22"/>
                  </a:lnTo>
                  <a:lnTo>
                    <a:pt x="171" y="27"/>
                  </a:lnTo>
                  <a:lnTo>
                    <a:pt x="174" y="31"/>
                  </a:lnTo>
                  <a:lnTo>
                    <a:pt x="174" y="36"/>
                  </a:lnTo>
                  <a:lnTo>
                    <a:pt x="175" y="40"/>
                  </a:lnTo>
                  <a:lnTo>
                    <a:pt x="175" y="45"/>
                  </a:lnTo>
                  <a:lnTo>
                    <a:pt x="175" y="49"/>
                  </a:lnTo>
                  <a:lnTo>
                    <a:pt x="175" y="54"/>
                  </a:lnTo>
                  <a:lnTo>
                    <a:pt x="175" y="59"/>
                  </a:lnTo>
                  <a:lnTo>
                    <a:pt x="174" y="63"/>
                  </a:lnTo>
                  <a:lnTo>
                    <a:pt x="174" y="68"/>
                  </a:lnTo>
                  <a:lnTo>
                    <a:pt x="174" y="72"/>
                  </a:lnTo>
                  <a:lnTo>
                    <a:pt x="172" y="75"/>
                  </a:lnTo>
                  <a:lnTo>
                    <a:pt x="171" y="78"/>
                  </a:lnTo>
                  <a:lnTo>
                    <a:pt x="168" y="81"/>
                  </a:lnTo>
                  <a:lnTo>
                    <a:pt x="164" y="84"/>
                  </a:lnTo>
                  <a:lnTo>
                    <a:pt x="161" y="87"/>
                  </a:lnTo>
                  <a:lnTo>
                    <a:pt x="157" y="90"/>
                  </a:lnTo>
                  <a:lnTo>
                    <a:pt x="152" y="93"/>
                  </a:lnTo>
                  <a:lnTo>
                    <a:pt x="148" y="95"/>
                  </a:lnTo>
                  <a:lnTo>
                    <a:pt x="143" y="98"/>
                  </a:lnTo>
                  <a:lnTo>
                    <a:pt x="137" y="99"/>
                  </a:lnTo>
                  <a:lnTo>
                    <a:pt x="133" y="102"/>
                  </a:lnTo>
                  <a:lnTo>
                    <a:pt x="128" y="104"/>
                  </a:lnTo>
                  <a:lnTo>
                    <a:pt x="124" y="105"/>
                  </a:lnTo>
                  <a:lnTo>
                    <a:pt x="119" y="105"/>
                  </a:lnTo>
                  <a:lnTo>
                    <a:pt x="116" y="107"/>
                  </a:lnTo>
                  <a:lnTo>
                    <a:pt x="113" y="107"/>
                  </a:lnTo>
                  <a:lnTo>
                    <a:pt x="112" y="108"/>
                  </a:lnTo>
                  <a:lnTo>
                    <a:pt x="109" y="108"/>
                  </a:lnTo>
                  <a:lnTo>
                    <a:pt x="105" y="110"/>
                  </a:lnTo>
                  <a:lnTo>
                    <a:pt x="101" y="110"/>
                  </a:lnTo>
                  <a:lnTo>
                    <a:pt x="96" y="110"/>
                  </a:lnTo>
                  <a:lnTo>
                    <a:pt x="92" y="110"/>
                  </a:lnTo>
                  <a:lnTo>
                    <a:pt x="87" y="110"/>
                  </a:lnTo>
                  <a:lnTo>
                    <a:pt x="81" y="110"/>
                  </a:lnTo>
                  <a:lnTo>
                    <a:pt x="77" y="111"/>
                  </a:lnTo>
                  <a:lnTo>
                    <a:pt x="71" y="110"/>
                  </a:lnTo>
                  <a:lnTo>
                    <a:pt x="65" y="110"/>
                  </a:lnTo>
                  <a:lnTo>
                    <a:pt x="60" y="110"/>
                  </a:lnTo>
                  <a:lnTo>
                    <a:pt x="54" y="108"/>
                  </a:lnTo>
                  <a:lnTo>
                    <a:pt x="50" y="107"/>
                  </a:lnTo>
                  <a:lnTo>
                    <a:pt x="46" y="107"/>
                  </a:lnTo>
                  <a:lnTo>
                    <a:pt x="42" y="105"/>
                  </a:lnTo>
                  <a:lnTo>
                    <a:pt x="40" y="104"/>
                  </a:lnTo>
                  <a:lnTo>
                    <a:pt x="37" y="101"/>
                  </a:lnTo>
                  <a:lnTo>
                    <a:pt x="36" y="98"/>
                  </a:lnTo>
                  <a:lnTo>
                    <a:pt x="34" y="93"/>
                  </a:lnTo>
                  <a:lnTo>
                    <a:pt x="34" y="89"/>
                  </a:lnTo>
                  <a:lnTo>
                    <a:pt x="34" y="84"/>
                  </a:lnTo>
                  <a:lnTo>
                    <a:pt x="34" y="80"/>
                  </a:lnTo>
                  <a:lnTo>
                    <a:pt x="34" y="75"/>
                  </a:lnTo>
                  <a:lnTo>
                    <a:pt x="36" y="71"/>
                  </a:lnTo>
                  <a:lnTo>
                    <a:pt x="37" y="65"/>
                  </a:lnTo>
                  <a:lnTo>
                    <a:pt x="37" y="60"/>
                  </a:lnTo>
                  <a:lnTo>
                    <a:pt x="39" y="55"/>
                  </a:lnTo>
                  <a:lnTo>
                    <a:pt x="39" y="52"/>
                  </a:lnTo>
                  <a:lnTo>
                    <a:pt x="40" y="48"/>
                  </a:lnTo>
                  <a:lnTo>
                    <a:pt x="40" y="46"/>
                  </a:lnTo>
                  <a:lnTo>
                    <a:pt x="40" y="45"/>
                  </a:lnTo>
                  <a:lnTo>
                    <a:pt x="42" y="45"/>
                  </a:lnTo>
                  <a:lnTo>
                    <a:pt x="3" y="42"/>
                  </a:lnTo>
                  <a:lnTo>
                    <a:pt x="0" y="52"/>
                  </a:lnTo>
                  <a:lnTo>
                    <a:pt x="30" y="51"/>
                  </a:lnTo>
                  <a:lnTo>
                    <a:pt x="28" y="52"/>
                  </a:lnTo>
                  <a:lnTo>
                    <a:pt x="28" y="57"/>
                  </a:lnTo>
                  <a:lnTo>
                    <a:pt x="27" y="62"/>
                  </a:lnTo>
                  <a:lnTo>
                    <a:pt x="27" y="65"/>
                  </a:lnTo>
                  <a:lnTo>
                    <a:pt x="25" y="69"/>
                  </a:lnTo>
                  <a:lnTo>
                    <a:pt x="25" y="75"/>
                  </a:lnTo>
                  <a:lnTo>
                    <a:pt x="25" y="80"/>
                  </a:lnTo>
                  <a:lnTo>
                    <a:pt x="25" y="84"/>
                  </a:lnTo>
                  <a:lnTo>
                    <a:pt x="25" y="89"/>
                  </a:lnTo>
                  <a:lnTo>
                    <a:pt x="27" y="93"/>
                  </a:lnTo>
                  <a:lnTo>
                    <a:pt x="27" y="98"/>
                  </a:lnTo>
                  <a:lnTo>
                    <a:pt x="30" y="102"/>
                  </a:lnTo>
                  <a:lnTo>
                    <a:pt x="33" y="105"/>
                  </a:lnTo>
                  <a:lnTo>
                    <a:pt x="36" y="108"/>
                  </a:lnTo>
                  <a:lnTo>
                    <a:pt x="40" y="110"/>
                  </a:lnTo>
                  <a:lnTo>
                    <a:pt x="45" y="111"/>
                  </a:lnTo>
                  <a:lnTo>
                    <a:pt x="50" y="113"/>
                  </a:lnTo>
                  <a:lnTo>
                    <a:pt x="54" y="114"/>
                  </a:lnTo>
                  <a:lnTo>
                    <a:pt x="59" y="116"/>
                  </a:lnTo>
                  <a:lnTo>
                    <a:pt x="65" y="116"/>
                  </a:lnTo>
                  <a:lnTo>
                    <a:pt x="69" y="117"/>
                  </a:lnTo>
                  <a:lnTo>
                    <a:pt x="75" y="117"/>
                  </a:lnTo>
                  <a:lnTo>
                    <a:pt x="80" y="117"/>
                  </a:lnTo>
                  <a:lnTo>
                    <a:pt x="86" y="117"/>
                  </a:lnTo>
                  <a:lnTo>
                    <a:pt x="90" y="117"/>
                  </a:lnTo>
                  <a:lnTo>
                    <a:pt x="96" y="117"/>
                  </a:lnTo>
                  <a:lnTo>
                    <a:pt x="101" y="117"/>
                  </a:lnTo>
                  <a:lnTo>
                    <a:pt x="105" y="117"/>
                  </a:lnTo>
                  <a:lnTo>
                    <a:pt x="112" y="116"/>
                  </a:lnTo>
                  <a:lnTo>
                    <a:pt x="116" y="116"/>
                  </a:lnTo>
                  <a:lnTo>
                    <a:pt x="119" y="116"/>
                  </a:lnTo>
                  <a:lnTo>
                    <a:pt x="124" y="114"/>
                  </a:lnTo>
                  <a:lnTo>
                    <a:pt x="128" y="113"/>
                  </a:lnTo>
                  <a:lnTo>
                    <a:pt x="133" y="111"/>
                  </a:lnTo>
                  <a:lnTo>
                    <a:pt x="137" y="110"/>
                  </a:lnTo>
                  <a:lnTo>
                    <a:pt x="142" y="108"/>
                  </a:lnTo>
                  <a:lnTo>
                    <a:pt x="146" y="105"/>
                  </a:lnTo>
                  <a:lnTo>
                    <a:pt x="151" y="104"/>
                  </a:lnTo>
                  <a:lnTo>
                    <a:pt x="155" y="101"/>
                  </a:lnTo>
                  <a:lnTo>
                    <a:pt x="158" y="99"/>
                  </a:lnTo>
                  <a:lnTo>
                    <a:pt x="163" y="96"/>
                  </a:lnTo>
                  <a:lnTo>
                    <a:pt x="166" y="93"/>
                  </a:lnTo>
                  <a:lnTo>
                    <a:pt x="169" y="90"/>
                  </a:lnTo>
                  <a:lnTo>
                    <a:pt x="172" y="87"/>
                  </a:lnTo>
                  <a:lnTo>
                    <a:pt x="175" y="84"/>
                  </a:lnTo>
                  <a:lnTo>
                    <a:pt x="178" y="81"/>
                  </a:lnTo>
                  <a:lnTo>
                    <a:pt x="180" y="77"/>
                  </a:lnTo>
                  <a:lnTo>
                    <a:pt x="183" y="72"/>
                  </a:lnTo>
                  <a:lnTo>
                    <a:pt x="183" y="68"/>
                  </a:lnTo>
                  <a:lnTo>
                    <a:pt x="184" y="63"/>
                  </a:lnTo>
                  <a:lnTo>
                    <a:pt x="184" y="57"/>
                  </a:lnTo>
                  <a:lnTo>
                    <a:pt x="184" y="51"/>
                  </a:lnTo>
                  <a:lnTo>
                    <a:pt x="184" y="46"/>
                  </a:lnTo>
                  <a:lnTo>
                    <a:pt x="184" y="40"/>
                  </a:lnTo>
                  <a:lnTo>
                    <a:pt x="183" y="36"/>
                  </a:lnTo>
                  <a:lnTo>
                    <a:pt x="181" y="30"/>
                  </a:lnTo>
                  <a:lnTo>
                    <a:pt x="180" y="25"/>
                  </a:lnTo>
                  <a:lnTo>
                    <a:pt x="178" y="21"/>
                  </a:lnTo>
                  <a:lnTo>
                    <a:pt x="177" y="16"/>
                  </a:lnTo>
                  <a:lnTo>
                    <a:pt x="175" y="13"/>
                  </a:lnTo>
                  <a:lnTo>
                    <a:pt x="172" y="10"/>
                  </a:lnTo>
                  <a:lnTo>
                    <a:pt x="171" y="9"/>
                  </a:lnTo>
                  <a:lnTo>
                    <a:pt x="168" y="7"/>
                  </a:lnTo>
                  <a:lnTo>
                    <a:pt x="164" y="6"/>
                  </a:lnTo>
                  <a:lnTo>
                    <a:pt x="161" y="4"/>
                  </a:lnTo>
                  <a:lnTo>
                    <a:pt x="157" y="3"/>
                  </a:lnTo>
                  <a:lnTo>
                    <a:pt x="151" y="1"/>
                  </a:lnTo>
                  <a:lnTo>
                    <a:pt x="146" y="1"/>
                  </a:lnTo>
                  <a:lnTo>
                    <a:pt x="143" y="0"/>
                  </a:lnTo>
                  <a:lnTo>
                    <a:pt x="140" y="0"/>
                  </a:lnTo>
                  <a:lnTo>
                    <a:pt x="137" y="0"/>
                  </a:lnTo>
                  <a:lnTo>
                    <a:pt x="134" y="0"/>
                  </a:lnTo>
                  <a:lnTo>
                    <a:pt x="130" y="0"/>
                  </a:lnTo>
                  <a:lnTo>
                    <a:pt x="127" y="0"/>
                  </a:lnTo>
                  <a:lnTo>
                    <a:pt x="124" y="0"/>
                  </a:lnTo>
                  <a:lnTo>
                    <a:pt x="121" y="0"/>
                  </a:lnTo>
                  <a:lnTo>
                    <a:pt x="118" y="0"/>
                  </a:lnTo>
                  <a:lnTo>
                    <a:pt x="113" y="0"/>
                  </a:lnTo>
                  <a:lnTo>
                    <a:pt x="110" y="0"/>
                  </a:lnTo>
                  <a:lnTo>
                    <a:pt x="107" y="0"/>
                  </a:lnTo>
                  <a:lnTo>
                    <a:pt x="104" y="0"/>
                  </a:lnTo>
                  <a:lnTo>
                    <a:pt x="101" y="0"/>
                  </a:lnTo>
                  <a:lnTo>
                    <a:pt x="96" y="0"/>
                  </a:lnTo>
                  <a:lnTo>
                    <a:pt x="93" y="0"/>
                  </a:lnTo>
                  <a:lnTo>
                    <a:pt x="87" y="0"/>
                  </a:lnTo>
                  <a:lnTo>
                    <a:pt x="83" y="0"/>
                  </a:lnTo>
                  <a:lnTo>
                    <a:pt x="80" y="0"/>
                  </a:lnTo>
                  <a:lnTo>
                    <a:pt x="75" y="0"/>
                  </a:lnTo>
                  <a:lnTo>
                    <a:pt x="72" y="0"/>
                  </a:lnTo>
                  <a:lnTo>
                    <a:pt x="69" y="0"/>
                  </a:lnTo>
                  <a:lnTo>
                    <a:pt x="66" y="0"/>
                  </a:lnTo>
                  <a:lnTo>
                    <a:pt x="63" y="0"/>
                  </a:lnTo>
                  <a:lnTo>
                    <a:pt x="60" y="1"/>
                  </a:lnTo>
                  <a:lnTo>
                    <a:pt x="57" y="1"/>
                  </a:lnTo>
                  <a:lnTo>
                    <a:pt x="54" y="1"/>
                  </a:lnTo>
                  <a:lnTo>
                    <a:pt x="51" y="3"/>
                  </a:lnTo>
                  <a:lnTo>
                    <a:pt x="46" y="3"/>
                  </a:lnTo>
                  <a:lnTo>
                    <a:pt x="43" y="3"/>
                  </a:lnTo>
                  <a:lnTo>
                    <a:pt x="37" y="4"/>
                  </a:lnTo>
                  <a:lnTo>
                    <a:pt x="33" y="4"/>
                  </a:lnTo>
                  <a:lnTo>
                    <a:pt x="27" y="6"/>
                  </a:lnTo>
                  <a:lnTo>
                    <a:pt x="21" y="6"/>
                  </a:lnTo>
                  <a:lnTo>
                    <a:pt x="16" y="6"/>
                  </a:lnTo>
                  <a:lnTo>
                    <a:pt x="13" y="7"/>
                  </a:lnTo>
                  <a:lnTo>
                    <a:pt x="9" y="9"/>
                  </a:lnTo>
                  <a:lnTo>
                    <a:pt x="7" y="9"/>
                  </a:lnTo>
                  <a:lnTo>
                    <a:pt x="6" y="9"/>
                  </a:lnTo>
                  <a:lnTo>
                    <a:pt x="6" y="9"/>
                  </a:lnTo>
                  <a:lnTo>
                    <a:pt x="7" y="16"/>
                  </a:lnTo>
                  <a:lnTo>
                    <a:pt x="7" y="16"/>
                  </a:lnTo>
                  <a:close/>
                </a:path>
              </a:pathLst>
            </a:custGeom>
            <a:solidFill>
              <a:srgbClr val="000000"/>
            </a:solidFill>
            <a:ln w="9525">
              <a:noFill/>
              <a:round/>
              <a:headEnd/>
              <a:tailEnd/>
            </a:ln>
          </p:spPr>
          <p:txBody>
            <a:bodyPr/>
            <a:lstStyle/>
            <a:p>
              <a:endParaRPr lang="ru-RU"/>
            </a:p>
          </p:txBody>
        </p:sp>
        <p:sp>
          <p:nvSpPr>
            <p:cNvPr id="153" name="Freeform 211"/>
            <p:cNvSpPr>
              <a:spLocks/>
            </p:cNvSpPr>
            <p:nvPr/>
          </p:nvSpPr>
          <p:spPr bwMode="auto">
            <a:xfrm>
              <a:off x="2617" y="2742"/>
              <a:ext cx="27" cy="55"/>
            </a:xfrm>
            <a:custGeom>
              <a:avLst/>
              <a:gdLst/>
              <a:ahLst/>
              <a:cxnLst>
                <a:cxn ang="0">
                  <a:pos x="2" y="2"/>
                </a:cxn>
                <a:cxn ang="0">
                  <a:pos x="6" y="3"/>
                </a:cxn>
                <a:cxn ang="0">
                  <a:pos x="14" y="6"/>
                </a:cxn>
                <a:cxn ang="0">
                  <a:pos x="20" y="11"/>
                </a:cxn>
                <a:cxn ang="0">
                  <a:pos x="26" y="17"/>
                </a:cxn>
                <a:cxn ang="0">
                  <a:pos x="32" y="23"/>
                </a:cxn>
                <a:cxn ang="0">
                  <a:pos x="38" y="33"/>
                </a:cxn>
                <a:cxn ang="0">
                  <a:pos x="41" y="44"/>
                </a:cxn>
                <a:cxn ang="0">
                  <a:pos x="42" y="56"/>
                </a:cxn>
                <a:cxn ang="0">
                  <a:pos x="42" y="67"/>
                </a:cxn>
                <a:cxn ang="0">
                  <a:pos x="39" y="77"/>
                </a:cxn>
                <a:cxn ang="0">
                  <a:pos x="36" y="86"/>
                </a:cxn>
                <a:cxn ang="0">
                  <a:pos x="30" y="94"/>
                </a:cxn>
                <a:cxn ang="0">
                  <a:pos x="21" y="101"/>
                </a:cxn>
                <a:cxn ang="0">
                  <a:pos x="12" y="106"/>
                </a:cxn>
                <a:cxn ang="0">
                  <a:pos x="29" y="112"/>
                </a:cxn>
                <a:cxn ang="0">
                  <a:pos x="33" y="104"/>
                </a:cxn>
                <a:cxn ang="0">
                  <a:pos x="39" y="97"/>
                </a:cxn>
                <a:cxn ang="0">
                  <a:pos x="46" y="88"/>
                </a:cxn>
                <a:cxn ang="0">
                  <a:pos x="49" y="82"/>
                </a:cxn>
                <a:cxn ang="0">
                  <a:pos x="50" y="76"/>
                </a:cxn>
                <a:cxn ang="0">
                  <a:pos x="52" y="70"/>
                </a:cxn>
                <a:cxn ang="0">
                  <a:pos x="53" y="64"/>
                </a:cxn>
                <a:cxn ang="0">
                  <a:pos x="53" y="56"/>
                </a:cxn>
                <a:cxn ang="0">
                  <a:pos x="53" y="48"/>
                </a:cxn>
                <a:cxn ang="0">
                  <a:pos x="50" y="41"/>
                </a:cxn>
                <a:cxn ang="0">
                  <a:pos x="49" y="35"/>
                </a:cxn>
                <a:cxn ang="0">
                  <a:pos x="42" y="26"/>
                </a:cxn>
                <a:cxn ang="0">
                  <a:pos x="39" y="20"/>
                </a:cxn>
                <a:cxn ang="0">
                  <a:pos x="32" y="11"/>
                </a:cxn>
                <a:cxn ang="0">
                  <a:pos x="27" y="5"/>
                </a:cxn>
                <a:cxn ang="0">
                  <a:pos x="23" y="2"/>
                </a:cxn>
                <a:cxn ang="0">
                  <a:pos x="17" y="0"/>
                </a:cxn>
                <a:cxn ang="0">
                  <a:pos x="15" y="2"/>
                </a:cxn>
                <a:cxn ang="0">
                  <a:pos x="0" y="2"/>
                </a:cxn>
              </a:cxnLst>
              <a:rect l="0" t="0" r="r" b="b"/>
              <a:pathLst>
                <a:path w="53" h="112">
                  <a:moveTo>
                    <a:pt x="0" y="2"/>
                  </a:moveTo>
                  <a:lnTo>
                    <a:pt x="2" y="2"/>
                  </a:lnTo>
                  <a:lnTo>
                    <a:pt x="5" y="2"/>
                  </a:lnTo>
                  <a:lnTo>
                    <a:pt x="6" y="3"/>
                  </a:lnTo>
                  <a:lnTo>
                    <a:pt x="9" y="5"/>
                  </a:lnTo>
                  <a:lnTo>
                    <a:pt x="14" y="6"/>
                  </a:lnTo>
                  <a:lnTo>
                    <a:pt x="17" y="9"/>
                  </a:lnTo>
                  <a:lnTo>
                    <a:pt x="20" y="11"/>
                  </a:lnTo>
                  <a:lnTo>
                    <a:pt x="23" y="14"/>
                  </a:lnTo>
                  <a:lnTo>
                    <a:pt x="26" y="17"/>
                  </a:lnTo>
                  <a:lnTo>
                    <a:pt x="30" y="20"/>
                  </a:lnTo>
                  <a:lnTo>
                    <a:pt x="32" y="23"/>
                  </a:lnTo>
                  <a:lnTo>
                    <a:pt x="35" y="29"/>
                  </a:lnTo>
                  <a:lnTo>
                    <a:pt x="38" y="33"/>
                  </a:lnTo>
                  <a:lnTo>
                    <a:pt x="39" y="39"/>
                  </a:lnTo>
                  <a:lnTo>
                    <a:pt x="41" y="44"/>
                  </a:lnTo>
                  <a:lnTo>
                    <a:pt x="42" y="50"/>
                  </a:lnTo>
                  <a:lnTo>
                    <a:pt x="42" y="56"/>
                  </a:lnTo>
                  <a:lnTo>
                    <a:pt x="42" y="62"/>
                  </a:lnTo>
                  <a:lnTo>
                    <a:pt x="42" y="67"/>
                  </a:lnTo>
                  <a:lnTo>
                    <a:pt x="41" y="73"/>
                  </a:lnTo>
                  <a:lnTo>
                    <a:pt x="39" y="77"/>
                  </a:lnTo>
                  <a:lnTo>
                    <a:pt x="38" y="82"/>
                  </a:lnTo>
                  <a:lnTo>
                    <a:pt x="36" y="86"/>
                  </a:lnTo>
                  <a:lnTo>
                    <a:pt x="33" y="91"/>
                  </a:lnTo>
                  <a:lnTo>
                    <a:pt x="30" y="94"/>
                  </a:lnTo>
                  <a:lnTo>
                    <a:pt x="26" y="98"/>
                  </a:lnTo>
                  <a:lnTo>
                    <a:pt x="21" y="101"/>
                  </a:lnTo>
                  <a:lnTo>
                    <a:pt x="17" y="104"/>
                  </a:lnTo>
                  <a:lnTo>
                    <a:pt x="12" y="106"/>
                  </a:lnTo>
                  <a:lnTo>
                    <a:pt x="6" y="109"/>
                  </a:lnTo>
                  <a:lnTo>
                    <a:pt x="29" y="112"/>
                  </a:lnTo>
                  <a:lnTo>
                    <a:pt x="30" y="109"/>
                  </a:lnTo>
                  <a:lnTo>
                    <a:pt x="33" y="104"/>
                  </a:lnTo>
                  <a:lnTo>
                    <a:pt x="36" y="101"/>
                  </a:lnTo>
                  <a:lnTo>
                    <a:pt x="39" y="97"/>
                  </a:lnTo>
                  <a:lnTo>
                    <a:pt x="42" y="92"/>
                  </a:lnTo>
                  <a:lnTo>
                    <a:pt x="46" y="88"/>
                  </a:lnTo>
                  <a:lnTo>
                    <a:pt x="47" y="85"/>
                  </a:lnTo>
                  <a:lnTo>
                    <a:pt x="49" y="82"/>
                  </a:lnTo>
                  <a:lnTo>
                    <a:pt x="50" y="79"/>
                  </a:lnTo>
                  <a:lnTo>
                    <a:pt x="50" y="76"/>
                  </a:lnTo>
                  <a:lnTo>
                    <a:pt x="52" y="73"/>
                  </a:lnTo>
                  <a:lnTo>
                    <a:pt x="52" y="70"/>
                  </a:lnTo>
                  <a:lnTo>
                    <a:pt x="52" y="67"/>
                  </a:lnTo>
                  <a:lnTo>
                    <a:pt x="53" y="64"/>
                  </a:lnTo>
                  <a:lnTo>
                    <a:pt x="53" y="59"/>
                  </a:lnTo>
                  <a:lnTo>
                    <a:pt x="53" y="56"/>
                  </a:lnTo>
                  <a:lnTo>
                    <a:pt x="53" y="51"/>
                  </a:lnTo>
                  <a:lnTo>
                    <a:pt x="53" y="48"/>
                  </a:lnTo>
                  <a:lnTo>
                    <a:pt x="52" y="44"/>
                  </a:lnTo>
                  <a:lnTo>
                    <a:pt x="50" y="41"/>
                  </a:lnTo>
                  <a:lnTo>
                    <a:pt x="49" y="38"/>
                  </a:lnTo>
                  <a:lnTo>
                    <a:pt x="49" y="35"/>
                  </a:lnTo>
                  <a:lnTo>
                    <a:pt x="46" y="30"/>
                  </a:lnTo>
                  <a:lnTo>
                    <a:pt x="42" y="26"/>
                  </a:lnTo>
                  <a:lnTo>
                    <a:pt x="41" y="23"/>
                  </a:lnTo>
                  <a:lnTo>
                    <a:pt x="39" y="20"/>
                  </a:lnTo>
                  <a:lnTo>
                    <a:pt x="36" y="15"/>
                  </a:lnTo>
                  <a:lnTo>
                    <a:pt x="32" y="11"/>
                  </a:lnTo>
                  <a:lnTo>
                    <a:pt x="29" y="6"/>
                  </a:lnTo>
                  <a:lnTo>
                    <a:pt x="27" y="5"/>
                  </a:lnTo>
                  <a:lnTo>
                    <a:pt x="24" y="2"/>
                  </a:lnTo>
                  <a:lnTo>
                    <a:pt x="23" y="2"/>
                  </a:lnTo>
                  <a:lnTo>
                    <a:pt x="18" y="0"/>
                  </a:lnTo>
                  <a:lnTo>
                    <a:pt x="17" y="0"/>
                  </a:lnTo>
                  <a:lnTo>
                    <a:pt x="15" y="0"/>
                  </a:lnTo>
                  <a:lnTo>
                    <a:pt x="15" y="2"/>
                  </a:lnTo>
                  <a:lnTo>
                    <a:pt x="0" y="2"/>
                  </a:lnTo>
                  <a:lnTo>
                    <a:pt x="0" y="2"/>
                  </a:lnTo>
                  <a:close/>
                </a:path>
              </a:pathLst>
            </a:custGeom>
            <a:solidFill>
              <a:srgbClr val="000000"/>
            </a:solidFill>
            <a:ln w="9525">
              <a:noFill/>
              <a:round/>
              <a:headEnd/>
              <a:tailEnd/>
            </a:ln>
          </p:spPr>
          <p:txBody>
            <a:bodyPr/>
            <a:lstStyle/>
            <a:p>
              <a:endParaRPr lang="ru-RU"/>
            </a:p>
          </p:txBody>
        </p:sp>
        <p:sp>
          <p:nvSpPr>
            <p:cNvPr id="154" name="Freeform 212"/>
            <p:cNvSpPr>
              <a:spLocks/>
            </p:cNvSpPr>
            <p:nvPr/>
          </p:nvSpPr>
          <p:spPr bwMode="auto">
            <a:xfrm>
              <a:off x="2673" y="2675"/>
              <a:ext cx="19" cy="95"/>
            </a:xfrm>
            <a:custGeom>
              <a:avLst/>
              <a:gdLst/>
              <a:ahLst/>
              <a:cxnLst>
                <a:cxn ang="0">
                  <a:pos x="0" y="2"/>
                </a:cxn>
                <a:cxn ang="0">
                  <a:pos x="5" y="6"/>
                </a:cxn>
                <a:cxn ang="0">
                  <a:pos x="9" y="14"/>
                </a:cxn>
                <a:cxn ang="0">
                  <a:pos x="12" y="18"/>
                </a:cxn>
                <a:cxn ang="0">
                  <a:pos x="15" y="24"/>
                </a:cxn>
                <a:cxn ang="0">
                  <a:pos x="18" y="30"/>
                </a:cxn>
                <a:cxn ang="0">
                  <a:pos x="21" y="38"/>
                </a:cxn>
                <a:cxn ang="0">
                  <a:pos x="23" y="45"/>
                </a:cxn>
                <a:cxn ang="0">
                  <a:pos x="26" y="53"/>
                </a:cxn>
                <a:cxn ang="0">
                  <a:pos x="27" y="62"/>
                </a:cxn>
                <a:cxn ang="0">
                  <a:pos x="29" y="71"/>
                </a:cxn>
                <a:cxn ang="0">
                  <a:pos x="30" y="80"/>
                </a:cxn>
                <a:cxn ang="0">
                  <a:pos x="30" y="91"/>
                </a:cxn>
                <a:cxn ang="0">
                  <a:pos x="29" y="100"/>
                </a:cxn>
                <a:cxn ang="0">
                  <a:pos x="27" y="109"/>
                </a:cxn>
                <a:cxn ang="0">
                  <a:pos x="26" y="116"/>
                </a:cxn>
                <a:cxn ang="0">
                  <a:pos x="24" y="124"/>
                </a:cxn>
                <a:cxn ang="0">
                  <a:pos x="23" y="130"/>
                </a:cxn>
                <a:cxn ang="0">
                  <a:pos x="20" y="136"/>
                </a:cxn>
                <a:cxn ang="0">
                  <a:pos x="17" y="147"/>
                </a:cxn>
                <a:cxn ang="0">
                  <a:pos x="11" y="154"/>
                </a:cxn>
                <a:cxn ang="0">
                  <a:pos x="8" y="160"/>
                </a:cxn>
                <a:cxn ang="0">
                  <a:pos x="3" y="165"/>
                </a:cxn>
                <a:cxn ang="0">
                  <a:pos x="9" y="188"/>
                </a:cxn>
                <a:cxn ang="0">
                  <a:pos x="11" y="184"/>
                </a:cxn>
                <a:cxn ang="0">
                  <a:pos x="14" y="177"/>
                </a:cxn>
                <a:cxn ang="0">
                  <a:pos x="20" y="168"/>
                </a:cxn>
                <a:cxn ang="0">
                  <a:pos x="24" y="159"/>
                </a:cxn>
                <a:cxn ang="0">
                  <a:pos x="26" y="151"/>
                </a:cxn>
                <a:cxn ang="0">
                  <a:pos x="27" y="144"/>
                </a:cxn>
                <a:cxn ang="0">
                  <a:pos x="30" y="136"/>
                </a:cxn>
                <a:cxn ang="0">
                  <a:pos x="32" y="127"/>
                </a:cxn>
                <a:cxn ang="0">
                  <a:pos x="35" y="118"/>
                </a:cxn>
                <a:cxn ang="0">
                  <a:pos x="36" y="109"/>
                </a:cxn>
                <a:cxn ang="0">
                  <a:pos x="38" y="100"/>
                </a:cxn>
                <a:cxn ang="0">
                  <a:pos x="38" y="89"/>
                </a:cxn>
                <a:cxn ang="0">
                  <a:pos x="36" y="79"/>
                </a:cxn>
                <a:cxn ang="0">
                  <a:pos x="36" y="70"/>
                </a:cxn>
                <a:cxn ang="0">
                  <a:pos x="35" y="59"/>
                </a:cxn>
                <a:cxn ang="0">
                  <a:pos x="33" y="50"/>
                </a:cxn>
                <a:cxn ang="0">
                  <a:pos x="30" y="42"/>
                </a:cxn>
                <a:cxn ang="0">
                  <a:pos x="27" y="35"/>
                </a:cxn>
                <a:cxn ang="0">
                  <a:pos x="26" y="29"/>
                </a:cxn>
                <a:cxn ang="0">
                  <a:pos x="23" y="23"/>
                </a:cxn>
                <a:cxn ang="0">
                  <a:pos x="20" y="17"/>
                </a:cxn>
                <a:cxn ang="0">
                  <a:pos x="17" y="11"/>
                </a:cxn>
                <a:cxn ang="0">
                  <a:pos x="12" y="5"/>
                </a:cxn>
                <a:cxn ang="0">
                  <a:pos x="11" y="0"/>
                </a:cxn>
                <a:cxn ang="0">
                  <a:pos x="0" y="0"/>
                </a:cxn>
              </a:cxnLst>
              <a:rect l="0" t="0" r="r" b="b"/>
              <a:pathLst>
                <a:path w="38" h="189">
                  <a:moveTo>
                    <a:pt x="0" y="0"/>
                  </a:moveTo>
                  <a:lnTo>
                    <a:pt x="0" y="2"/>
                  </a:lnTo>
                  <a:lnTo>
                    <a:pt x="2" y="3"/>
                  </a:lnTo>
                  <a:lnTo>
                    <a:pt x="5" y="6"/>
                  </a:lnTo>
                  <a:lnTo>
                    <a:pt x="6" y="9"/>
                  </a:lnTo>
                  <a:lnTo>
                    <a:pt x="9" y="14"/>
                  </a:lnTo>
                  <a:lnTo>
                    <a:pt x="11" y="17"/>
                  </a:lnTo>
                  <a:lnTo>
                    <a:pt x="12" y="18"/>
                  </a:lnTo>
                  <a:lnTo>
                    <a:pt x="14" y="21"/>
                  </a:lnTo>
                  <a:lnTo>
                    <a:pt x="15" y="24"/>
                  </a:lnTo>
                  <a:lnTo>
                    <a:pt x="17" y="27"/>
                  </a:lnTo>
                  <a:lnTo>
                    <a:pt x="18" y="30"/>
                  </a:lnTo>
                  <a:lnTo>
                    <a:pt x="20" y="35"/>
                  </a:lnTo>
                  <a:lnTo>
                    <a:pt x="21" y="38"/>
                  </a:lnTo>
                  <a:lnTo>
                    <a:pt x="23" y="41"/>
                  </a:lnTo>
                  <a:lnTo>
                    <a:pt x="23" y="45"/>
                  </a:lnTo>
                  <a:lnTo>
                    <a:pt x="24" y="48"/>
                  </a:lnTo>
                  <a:lnTo>
                    <a:pt x="26" y="53"/>
                  </a:lnTo>
                  <a:lnTo>
                    <a:pt x="26" y="57"/>
                  </a:lnTo>
                  <a:lnTo>
                    <a:pt x="27" y="62"/>
                  </a:lnTo>
                  <a:lnTo>
                    <a:pt x="27" y="67"/>
                  </a:lnTo>
                  <a:lnTo>
                    <a:pt x="29" y="71"/>
                  </a:lnTo>
                  <a:lnTo>
                    <a:pt x="29" y="76"/>
                  </a:lnTo>
                  <a:lnTo>
                    <a:pt x="30" y="80"/>
                  </a:lnTo>
                  <a:lnTo>
                    <a:pt x="30" y="85"/>
                  </a:lnTo>
                  <a:lnTo>
                    <a:pt x="30" y="91"/>
                  </a:lnTo>
                  <a:lnTo>
                    <a:pt x="30" y="95"/>
                  </a:lnTo>
                  <a:lnTo>
                    <a:pt x="29" y="100"/>
                  </a:lnTo>
                  <a:lnTo>
                    <a:pt x="29" y="104"/>
                  </a:lnTo>
                  <a:lnTo>
                    <a:pt x="27" y="109"/>
                  </a:lnTo>
                  <a:lnTo>
                    <a:pt x="27" y="112"/>
                  </a:lnTo>
                  <a:lnTo>
                    <a:pt x="26" y="116"/>
                  </a:lnTo>
                  <a:lnTo>
                    <a:pt x="26" y="119"/>
                  </a:lnTo>
                  <a:lnTo>
                    <a:pt x="24" y="124"/>
                  </a:lnTo>
                  <a:lnTo>
                    <a:pt x="23" y="127"/>
                  </a:lnTo>
                  <a:lnTo>
                    <a:pt x="23" y="130"/>
                  </a:lnTo>
                  <a:lnTo>
                    <a:pt x="21" y="133"/>
                  </a:lnTo>
                  <a:lnTo>
                    <a:pt x="20" y="136"/>
                  </a:lnTo>
                  <a:lnTo>
                    <a:pt x="18" y="142"/>
                  </a:lnTo>
                  <a:lnTo>
                    <a:pt x="17" y="147"/>
                  </a:lnTo>
                  <a:lnTo>
                    <a:pt x="14" y="151"/>
                  </a:lnTo>
                  <a:lnTo>
                    <a:pt x="11" y="154"/>
                  </a:lnTo>
                  <a:lnTo>
                    <a:pt x="9" y="157"/>
                  </a:lnTo>
                  <a:lnTo>
                    <a:pt x="8" y="160"/>
                  </a:lnTo>
                  <a:lnTo>
                    <a:pt x="5" y="163"/>
                  </a:lnTo>
                  <a:lnTo>
                    <a:pt x="3" y="165"/>
                  </a:lnTo>
                  <a:lnTo>
                    <a:pt x="9" y="189"/>
                  </a:lnTo>
                  <a:lnTo>
                    <a:pt x="9" y="188"/>
                  </a:lnTo>
                  <a:lnTo>
                    <a:pt x="11" y="188"/>
                  </a:lnTo>
                  <a:lnTo>
                    <a:pt x="11" y="184"/>
                  </a:lnTo>
                  <a:lnTo>
                    <a:pt x="12" y="181"/>
                  </a:lnTo>
                  <a:lnTo>
                    <a:pt x="14" y="177"/>
                  </a:lnTo>
                  <a:lnTo>
                    <a:pt x="17" y="174"/>
                  </a:lnTo>
                  <a:lnTo>
                    <a:pt x="20" y="168"/>
                  </a:lnTo>
                  <a:lnTo>
                    <a:pt x="23" y="162"/>
                  </a:lnTo>
                  <a:lnTo>
                    <a:pt x="24" y="159"/>
                  </a:lnTo>
                  <a:lnTo>
                    <a:pt x="24" y="156"/>
                  </a:lnTo>
                  <a:lnTo>
                    <a:pt x="26" y="151"/>
                  </a:lnTo>
                  <a:lnTo>
                    <a:pt x="27" y="148"/>
                  </a:lnTo>
                  <a:lnTo>
                    <a:pt x="27" y="144"/>
                  </a:lnTo>
                  <a:lnTo>
                    <a:pt x="29" y="139"/>
                  </a:lnTo>
                  <a:lnTo>
                    <a:pt x="30" y="136"/>
                  </a:lnTo>
                  <a:lnTo>
                    <a:pt x="32" y="132"/>
                  </a:lnTo>
                  <a:lnTo>
                    <a:pt x="32" y="127"/>
                  </a:lnTo>
                  <a:lnTo>
                    <a:pt x="33" y="122"/>
                  </a:lnTo>
                  <a:lnTo>
                    <a:pt x="35" y="118"/>
                  </a:lnTo>
                  <a:lnTo>
                    <a:pt x="36" y="113"/>
                  </a:lnTo>
                  <a:lnTo>
                    <a:pt x="36" y="109"/>
                  </a:lnTo>
                  <a:lnTo>
                    <a:pt x="36" y="104"/>
                  </a:lnTo>
                  <a:lnTo>
                    <a:pt x="38" y="100"/>
                  </a:lnTo>
                  <a:lnTo>
                    <a:pt x="38" y="94"/>
                  </a:lnTo>
                  <a:lnTo>
                    <a:pt x="38" y="89"/>
                  </a:lnTo>
                  <a:lnTo>
                    <a:pt x="38" y="83"/>
                  </a:lnTo>
                  <a:lnTo>
                    <a:pt x="36" y="79"/>
                  </a:lnTo>
                  <a:lnTo>
                    <a:pt x="36" y="74"/>
                  </a:lnTo>
                  <a:lnTo>
                    <a:pt x="36" y="70"/>
                  </a:lnTo>
                  <a:lnTo>
                    <a:pt x="35" y="64"/>
                  </a:lnTo>
                  <a:lnTo>
                    <a:pt x="35" y="59"/>
                  </a:lnTo>
                  <a:lnTo>
                    <a:pt x="33" y="56"/>
                  </a:lnTo>
                  <a:lnTo>
                    <a:pt x="33" y="50"/>
                  </a:lnTo>
                  <a:lnTo>
                    <a:pt x="32" y="47"/>
                  </a:lnTo>
                  <a:lnTo>
                    <a:pt x="30" y="42"/>
                  </a:lnTo>
                  <a:lnTo>
                    <a:pt x="30" y="39"/>
                  </a:lnTo>
                  <a:lnTo>
                    <a:pt x="27" y="35"/>
                  </a:lnTo>
                  <a:lnTo>
                    <a:pt x="27" y="32"/>
                  </a:lnTo>
                  <a:lnTo>
                    <a:pt x="26" y="29"/>
                  </a:lnTo>
                  <a:lnTo>
                    <a:pt x="24" y="26"/>
                  </a:lnTo>
                  <a:lnTo>
                    <a:pt x="23" y="23"/>
                  </a:lnTo>
                  <a:lnTo>
                    <a:pt x="21" y="20"/>
                  </a:lnTo>
                  <a:lnTo>
                    <a:pt x="20" y="17"/>
                  </a:lnTo>
                  <a:lnTo>
                    <a:pt x="18" y="15"/>
                  </a:lnTo>
                  <a:lnTo>
                    <a:pt x="17" y="11"/>
                  </a:lnTo>
                  <a:lnTo>
                    <a:pt x="14" y="8"/>
                  </a:lnTo>
                  <a:lnTo>
                    <a:pt x="12" y="5"/>
                  </a:lnTo>
                  <a:lnTo>
                    <a:pt x="11" y="2"/>
                  </a:lnTo>
                  <a:lnTo>
                    <a:pt x="11" y="0"/>
                  </a:lnTo>
                  <a:lnTo>
                    <a:pt x="0" y="0"/>
                  </a:lnTo>
                  <a:lnTo>
                    <a:pt x="0" y="0"/>
                  </a:lnTo>
                  <a:close/>
                </a:path>
              </a:pathLst>
            </a:custGeom>
            <a:solidFill>
              <a:srgbClr val="000000"/>
            </a:solidFill>
            <a:ln w="9525">
              <a:noFill/>
              <a:round/>
              <a:headEnd/>
              <a:tailEnd/>
            </a:ln>
          </p:spPr>
          <p:txBody>
            <a:bodyPr/>
            <a:lstStyle/>
            <a:p>
              <a:endParaRPr lang="ru-RU"/>
            </a:p>
          </p:txBody>
        </p:sp>
        <p:sp>
          <p:nvSpPr>
            <p:cNvPr id="155" name="Freeform 213"/>
            <p:cNvSpPr>
              <a:spLocks/>
            </p:cNvSpPr>
            <p:nvPr/>
          </p:nvSpPr>
          <p:spPr bwMode="auto">
            <a:xfrm>
              <a:off x="2580" y="2797"/>
              <a:ext cx="60" cy="33"/>
            </a:xfrm>
            <a:custGeom>
              <a:avLst/>
              <a:gdLst/>
              <a:ahLst/>
              <a:cxnLst>
                <a:cxn ang="0">
                  <a:pos x="89" y="1"/>
                </a:cxn>
                <a:cxn ang="0">
                  <a:pos x="88" y="1"/>
                </a:cxn>
                <a:cxn ang="0">
                  <a:pos x="86" y="3"/>
                </a:cxn>
                <a:cxn ang="0">
                  <a:pos x="82" y="4"/>
                </a:cxn>
                <a:cxn ang="0">
                  <a:pos x="76" y="8"/>
                </a:cxn>
                <a:cxn ang="0">
                  <a:pos x="73" y="8"/>
                </a:cxn>
                <a:cxn ang="0">
                  <a:pos x="70" y="9"/>
                </a:cxn>
                <a:cxn ang="0">
                  <a:pos x="65" y="12"/>
                </a:cxn>
                <a:cxn ang="0">
                  <a:pos x="62" y="14"/>
                </a:cxn>
                <a:cxn ang="0">
                  <a:pos x="59" y="15"/>
                </a:cxn>
                <a:cxn ang="0">
                  <a:pos x="54" y="17"/>
                </a:cxn>
                <a:cxn ang="0">
                  <a:pos x="51" y="20"/>
                </a:cxn>
                <a:cxn ang="0">
                  <a:pos x="48" y="21"/>
                </a:cxn>
                <a:cxn ang="0">
                  <a:pos x="44" y="24"/>
                </a:cxn>
                <a:cxn ang="0">
                  <a:pos x="39" y="26"/>
                </a:cxn>
                <a:cxn ang="0">
                  <a:pos x="35" y="27"/>
                </a:cxn>
                <a:cxn ang="0">
                  <a:pos x="32" y="30"/>
                </a:cxn>
                <a:cxn ang="0">
                  <a:pos x="27" y="33"/>
                </a:cxn>
                <a:cxn ang="0">
                  <a:pos x="24" y="36"/>
                </a:cxn>
                <a:cxn ang="0">
                  <a:pos x="20" y="38"/>
                </a:cxn>
                <a:cxn ang="0">
                  <a:pos x="17" y="42"/>
                </a:cxn>
                <a:cxn ang="0">
                  <a:pos x="14" y="44"/>
                </a:cxn>
                <a:cxn ang="0">
                  <a:pos x="11" y="47"/>
                </a:cxn>
                <a:cxn ang="0">
                  <a:pos x="8" y="50"/>
                </a:cxn>
                <a:cxn ang="0">
                  <a:pos x="6" y="53"/>
                </a:cxn>
                <a:cxn ang="0">
                  <a:pos x="3" y="56"/>
                </a:cxn>
                <a:cxn ang="0">
                  <a:pos x="2" y="59"/>
                </a:cxn>
                <a:cxn ang="0">
                  <a:pos x="0" y="62"/>
                </a:cxn>
                <a:cxn ang="0">
                  <a:pos x="0" y="65"/>
                </a:cxn>
                <a:cxn ang="0">
                  <a:pos x="17" y="63"/>
                </a:cxn>
                <a:cxn ang="0">
                  <a:pos x="17" y="62"/>
                </a:cxn>
                <a:cxn ang="0">
                  <a:pos x="17" y="62"/>
                </a:cxn>
                <a:cxn ang="0">
                  <a:pos x="18" y="59"/>
                </a:cxn>
                <a:cxn ang="0">
                  <a:pos x="20" y="56"/>
                </a:cxn>
                <a:cxn ang="0">
                  <a:pos x="23" y="53"/>
                </a:cxn>
                <a:cxn ang="0">
                  <a:pos x="26" y="48"/>
                </a:cxn>
                <a:cxn ang="0">
                  <a:pos x="30" y="44"/>
                </a:cxn>
                <a:cxn ang="0">
                  <a:pos x="36" y="39"/>
                </a:cxn>
                <a:cxn ang="0">
                  <a:pos x="38" y="38"/>
                </a:cxn>
                <a:cxn ang="0">
                  <a:pos x="42" y="35"/>
                </a:cxn>
                <a:cxn ang="0">
                  <a:pos x="45" y="32"/>
                </a:cxn>
                <a:cxn ang="0">
                  <a:pos x="48" y="30"/>
                </a:cxn>
                <a:cxn ang="0">
                  <a:pos x="51" y="27"/>
                </a:cxn>
                <a:cxn ang="0">
                  <a:pos x="57" y="24"/>
                </a:cxn>
                <a:cxn ang="0">
                  <a:pos x="62" y="21"/>
                </a:cxn>
                <a:cxn ang="0">
                  <a:pos x="67" y="20"/>
                </a:cxn>
                <a:cxn ang="0">
                  <a:pos x="71" y="17"/>
                </a:cxn>
                <a:cxn ang="0">
                  <a:pos x="77" y="14"/>
                </a:cxn>
                <a:cxn ang="0">
                  <a:pos x="80" y="12"/>
                </a:cxn>
                <a:cxn ang="0">
                  <a:pos x="83" y="12"/>
                </a:cxn>
                <a:cxn ang="0">
                  <a:pos x="86" y="11"/>
                </a:cxn>
                <a:cxn ang="0">
                  <a:pos x="91" y="9"/>
                </a:cxn>
                <a:cxn ang="0">
                  <a:pos x="94" y="8"/>
                </a:cxn>
                <a:cxn ang="0">
                  <a:pos x="97" y="6"/>
                </a:cxn>
                <a:cxn ang="0">
                  <a:pos x="100" y="6"/>
                </a:cxn>
                <a:cxn ang="0">
                  <a:pos x="104" y="4"/>
                </a:cxn>
                <a:cxn ang="0">
                  <a:pos x="107" y="3"/>
                </a:cxn>
                <a:cxn ang="0">
                  <a:pos x="110" y="1"/>
                </a:cxn>
                <a:cxn ang="0">
                  <a:pos x="115" y="1"/>
                </a:cxn>
                <a:cxn ang="0">
                  <a:pos x="120" y="0"/>
                </a:cxn>
                <a:cxn ang="0">
                  <a:pos x="89" y="1"/>
                </a:cxn>
                <a:cxn ang="0">
                  <a:pos x="89" y="1"/>
                </a:cxn>
              </a:cxnLst>
              <a:rect l="0" t="0" r="r" b="b"/>
              <a:pathLst>
                <a:path w="120" h="65">
                  <a:moveTo>
                    <a:pt x="89" y="1"/>
                  </a:moveTo>
                  <a:lnTo>
                    <a:pt x="88" y="1"/>
                  </a:lnTo>
                  <a:lnTo>
                    <a:pt x="86" y="3"/>
                  </a:lnTo>
                  <a:lnTo>
                    <a:pt x="82" y="4"/>
                  </a:lnTo>
                  <a:lnTo>
                    <a:pt x="76" y="8"/>
                  </a:lnTo>
                  <a:lnTo>
                    <a:pt x="73" y="8"/>
                  </a:lnTo>
                  <a:lnTo>
                    <a:pt x="70" y="9"/>
                  </a:lnTo>
                  <a:lnTo>
                    <a:pt x="65" y="12"/>
                  </a:lnTo>
                  <a:lnTo>
                    <a:pt x="62" y="14"/>
                  </a:lnTo>
                  <a:lnTo>
                    <a:pt x="59" y="15"/>
                  </a:lnTo>
                  <a:lnTo>
                    <a:pt x="54" y="17"/>
                  </a:lnTo>
                  <a:lnTo>
                    <a:pt x="51" y="20"/>
                  </a:lnTo>
                  <a:lnTo>
                    <a:pt x="48" y="21"/>
                  </a:lnTo>
                  <a:lnTo>
                    <a:pt x="44" y="24"/>
                  </a:lnTo>
                  <a:lnTo>
                    <a:pt x="39" y="26"/>
                  </a:lnTo>
                  <a:lnTo>
                    <a:pt x="35" y="27"/>
                  </a:lnTo>
                  <a:lnTo>
                    <a:pt x="32" y="30"/>
                  </a:lnTo>
                  <a:lnTo>
                    <a:pt x="27" y="33"/>
                  </a:lnTo>
                  <a:lnTo>
                    <a:pt x="24" y="36"/>
                  </a:lnTo>
                  <a:lnTo>
                    <a:pt x="20" y="38"/>
                  </a:lnTo>
                  <a:lnTo>
                    <a:pt x="17" y="42"/>
                  </a:lnTo>
                  <a:lnTo>
                    <a:pt x="14" y="44"/>
                  </a:lnTo>
                  <a:lnTo>
                    <a:pt x="11" y="47"/>
                  </a:lnTo>
                  <a:lnTo>
                    <a:pt x="8" y="50"/>
                  </a:lnTo>
                  <a:lnTo>
                    <a:pt x="6" y="53"/>
                  </a:lnTo>
                  <a:lnTo>
                    <a:pt x="3" y="56"/>
                  </a:lnTo>
                  <a:lnTo>
                    <a:pt x="2" y="59"/>
                  </a:lnTo>
                  <a:lnTo>
                    <a:pt x="0" y="62"/>
                  </a:lnTo>
                  <a:lnTo>
                    <a:pt x="0" y="65"/>
                  </a:lnTo>
                  <a:lnTo>
                    <a:pt x="17" y="63"/>
                  </a:lnTo>
                  <a:lnTo>
                    <a:pt x="17" y="62"/>
                  </a:lnTo>
                  <a:lnTo>
                    <a:pt x="17" y="62"/>
                  </a:lnTo>
                  <a:lnTo>
                    <a:pt x="18" y="59"/>
                  </a:lnTo>
                  <a:lnTo>
                    <a:pt x="20" y="56"/>
                  </a:lnTo>
                  <a:lnTo>
                    <a:pt x="23" y="53"/>
                  </a:lnTo>
                  <a:lnTo>
                    <a:pt x="26" y="48"/>
                  </a:lnTo>
                  <a:lnTo>
                    <a:pt x="30" y="44"/>
                  </a:lnTo>
                  <a:lnTo>
                    <a:pt x="36" y="39"/>
                  </a:lnTo>
                  <a:lnTo>
                    <a:pt x="38" y="38"/>
                  </a:lnTo>
                  <a:lnTo>
                    <a:pt x="42" y="35"/>
                  </a:lnTo>
                  <a:lnTo>
                    <a:pt x="45" y="32"/>
                  </a:lnTo>
                  <a:lnTo>
                    <a:pt x="48" y="30"/>
                  </a:lnTo>
                  <a:lnTo>
                    <a:pt x="51" y="27"/>
                  </a:lnTo>
                  <a:lnTo>
                    <a:pt x="57" y="24"/>
                  </a:lnTo>
                  <a:lnTo>
                    <a:pt x="62" y="21"/>
                  </a:lnTo>
                  <a:lnTo>
                    <a:pt x="67" y="20"/>
                  </a:lnTo>
                  <a:lnTo>
                    <a:pt x="71" y="17"/>
                  </a:lnTo>
                  <a:lnTo>
                    <a:pt x="77" y="14"/>
                  </a:lnTo>
                  <a:lnTo>
                    <a:pt x="80" y="12"/>
                  </a:lnTo>
                  <a:lnTo>
                    <a:pt x="83" y="12"/>
                  </a:lnTo>
                  <a:lnTo>
                    <a:pt x="86" y="11"/>
                  </a:lnTo>
                  <a:lnTo>
                    <a:pt x="91" y="9"/>
                  </a:lnTo>
                  <a:lnTo>
                    <a:pt x="94" y="8"/>
                  </a:lnTo>
                  <a:lnTo>
                    <a:pt x="97" y="6"/>
                  </a:lnTo>
                  <a:lnTo>
                    <a:pt x="100" y="6"/>
                  </a:lnTo>
                  <a:lnTo>
                    <a:pt x="104" y="4"/>
                  </a:lnTo>
                  <a:lnTo>
                    <a:pt x="107" y="3"/>
                  </a:lnTo>
                  <a:lnTo>
                    <a:pt x="110" y="1"/>
                  </a:lnTo>
                  <a:lnTo>
                    <a:pt x="115" y="1"/>
                  </a:lnTo>
                  <a:lnTo>
                    <a:pt x="120" y="0"/>
                  </a:lnTo>
                  <a:lnTo>
                    <a:pt x="89" y="1"/>
                  </a:lnTo>
                  <a:lnTo>
                    <a:pt x="89" y="1"/>
                  </a:lnTo>
                  <a:close/>
                </a:path>
              </a:pathLst>
            </a:custGeom>
            <a:solidFill>
              <a:srgbClr val="000000"/>
            </a:solidFill>
            <a:ln w="9525">
              <a:noFill/>
              <a:round/>
              <a:headEnd/>
              <a:tailEnd/>
            </a:ln>
          </p:spPr>
          <p:txBody>
            <a:bodyPr/>
            <a:lstStyle/>
            <a:p>
              <a:endParaRPr lang="ru-RU"/>
            </a:p>
          </p:txBody>
        </p:sp>
        <p:sp>
          <p:nvSpPr>
            <p:cNvPr id="156" name="Freeform 214"/>
            <p:cNvSpPr>
              <a:spLocks/>
            </p:cNvSpPr>
            <p:nvPr/>
          </p:nvSpPr>
          <p:spPr bwMode="auto">
            <a:xfrm>
              <a:off x="2701" y="2791"/>
              <a:ext cx="95" cy="133"/>
            </a:xfrm>
            <a:custGeom>
              <a:avLst/>
              <a:gdLst/>
              <a:ahLst/>
              <a:cxnLst>
                <a:cxn ang="0">
                  <a:pos x="180" y="261"/>
                </a:cxn>
                <a:cxn ang="0">
                  <a:pos x="163" y="261"/>
                </a:cxn>
                <a:cxn ang="0">
                  <a:pos x="142" y="258"/>
                </a:cxn>
                <a:cxn ang="0">
                  <a:pos x="120" y="249"/>
                </a:cxn>
                <a:cxn ang="0">
                  <a:pos x="100" y="233"/>
                </a:cxn>
                <a:cxn ang="0">
                  <a:pos x="88" y="208"/>
                </a:cxn>
                <a:cxn ang="0">
                  <a:pos x="85" y="192"/>
                </a:cxn>
                <a:cxn ang="0">
                  <a:pos x="80" y="175"/>
                </a:cxn>
                <a:cxn ang="0">
                  <a:pos x="74" y="159"/>
                </a:cxn>
                <a:cxn ang="0">
                  <a:pos x="64" y="137"/>
                </a:cxn>
                <a:cxn ang="0">
                  <a:pos x="50" y="113"/>
                </a:cxn>
                <a:cxn ang="0">
                  <a:pos x="35" y="91"/>
                </a:cxn>
                <a:cxn ang="0">
                  <a:pos x="21" y="72"/>
                </a:cxn>
                <a:cxn ang="0">
                  <a:pos x="12" y="53"/>
                </a:cxn>
                <a:cxn ang="0">
                  <a:pos x="14" y="35"/>
                </a:cxn>
                <a:cxn ang="0">
                  <a:pos x="21" y="18"/>
                </a:cxn>
                <a:cxn ang="0">
                  <a:pos x="39" y="13"/>
                </a:cxn>
                <a:cxn ang="0">
                  <a:pos x="54" y="32"/>
                </a:cxn>
                <a:cxn ang="0">
                  <a:pos x="62" y="47"/>
                </a:cxn>
                <a:cxn ang="0">
                  <a:pos x="70" y="63"/>
                </a:cxn>
                <a:cxn ang="0">
                  <a:pos x="76" y="80"/>
                </a:cxn>
                <a:cxn ang="0">
                  <a:pos x="83" y="104"/>
                </a:cxn>
                <a:cxn ang="0">
                  <a:pos x="92" y="121"/>
                </a:cxn>
                <a:cxn ang="0">
                  <a:pos x="112" y="130"/>
                </a:cxn>
                <a:cxn ang="0">
                  <a:pos x="129" y="136"/>
                </a:cxn>
                <a:cxn ang="0">
                  <a:pos x="147" y="145"/>
                </a:cxn>
                <a:cxn ang="0">
                  <a:pos x="165" y="159"/>
                </a:cxn>
                <a:cxn ang="0">
                  <a:pos x="174" y="178"/>
                </a:cxn>
                <a:cxn ang="0">
                  <a:pos x="175" y="195"/>
                </a:cxn>
                <a:cxn ang="0">
                  <a:pos x="180" y="189"/>
                </a:cxn>
                <a:cxn ang="0">
                  <a:pos x="179" y="171"/>
                </a:cxn>
                <a:cxn ang="0">
                  <a:pos x="172" y="150"/>
                </a:cxn>
                <a:cxn ang="0">
                  <a:pos x="156" y="134"/>
                </a:cxn>
                <a:cxn ang="0">
                  <a:pos x="130" y="127"/>
                </a:cxn>
                <a:cxn ang="0">
                  <a:pos x="109" y="122"/>
                </a:cxn>
                <a:cxn ang="0">
                  <a:pos x="94" y="112"/>
                </a:cxn>
                <a:cxn ang="0">
                  <a:pos x="86" y="91"/>
                </a:cxn>
                <a:cxn ang="0">
                  <a:pos x="82" y="74"/>
                </a:cxn>
                <a:cxn ang="0">
                  <a:pos x="76" y="57"/>
                </a:cxn>
                <a:cxn ang="0">
                  <a:pos x="68" y="38"/>
                </a:cxn>
                <a:cxn ang="0">
                  <a:pos x="58" y="20"/>
                </a:cxn>
                <a:cxn ang="0">
                  <a:pos x="42" y="1"/>
                </a:cxn>
                <a:cxn ang="0">
                  <a:pos x="24" y="4"/>
                </a:cxn>
                <a:cxn ang="0">
                  <a:pos x="8" y="26"/>
                </a:cxn>
                <a:cxn ang="0">
                  <a:pos x="0" y="54"/>
                </a:cxn>
                <a:cxn ang="0">
                  <a:pos x="8" y="75"/>
                </a:cxn>
                <a:cxn ang="0">
                  <a:pos x="20" y="92"/>
                </a:cxn>
                <a:cxn ang="0">
                  <a:pos x="32" y="110"/>
                </a:cxn>
                <a:cxn ang="0">
                  <a:pos x="45" y="128"/>
                </a:cxn>
                <a:cxn ang="0">
                  <a:pos x="56" y="148"/>
                </a:cxn>
                <a:cxn ang="0">
                  <a:pos x="65" y="168"/>
                </a:cxn>
                <a:cxn ang="0">
                  <a:pos x="70" y="186"/>
                </a:cxn>
                <a:cxn ang="0">
                  <a:pos x="74" y="204"/>
                </a:cxn>
                <a:cxn ang="0">
                  <a:pos x="82" y="221"/>
                </a:cxn>
                <a:cxn ang="0">
                  <a:pos x="95" y="245"/>
                </a:cxn>
                <a:cxn ang="0">
                  <a:pos x="110" y="260"/>
                </a:cxn>
                <a:cxn ang="0">
                  <a:pos x="130" y="264"/>
                </a:cxn>
                <a:cxn ang="0">
                  <a:pos x="157" y="264"/>
                </a:cxn>
                <a:cxn ang="0">
                  <a:pos x="175" y="263"/>
                </a:cxn>
                <a:cxn ang="0">
                  <a:pos x="189" y="261"/>
                </a:cxn>
              </a:cxnLst>
              <a:rect l="0" t="0" r="r" b="b"/>
              <a:pathLst>
                <a:path w="189" h="266">
                  <a:moveTo>
                    <a:pt x="189" y="261"/>
                  </a:moveTo>
                  <a:lnTo>
                    <a:pt x="188" y="261"/>
                  </a:lnTo>
                  <a:lnTo>
                    <a:pt x="185" y="261"/>
                  </a:lnTo>
                  <a:lnTo>
                    <a:pt x="182" y="261"/>
                  </a:lnTo>
                  <a:lnTo>
                    <a:pt x="180" y="261"/>
                  </a:lnTo>
                  <a:lnTo>
                    <a:pt x="177" y="261"/>
                  </a:lnTo>
                  <a:lnTo>
                    <a:pt x="174" y="261"/>
                  </a:lnTo>
                  <a:lnTo>
                    <a:pt x="169" y="261"/>
                  </a:lnTo>
                  <a:lnTo>
                    <a:pt x="166" y="261"/>
                  </a:lnTo>
                  <a:lnTo>
                    <a:pt x="163" y="261"/>
                  </a:lnTo>
                  <a:lnTo>
                    <a:pt x="159" y="261"/>
                  </a:lnTo>
                  <a:lnTo>
                    <a:pt x="154" y="260"/>
                  </a:lnTo>
                  <a:lnTo>
                    <a:pt x="151" y="260"/>
                  </a:lnTo>
                  <a:lnTo>
                    <a:pt x="147" y="260"/>
                  </a:lnTo>
                  <a:lnTo>
                    <a:pt x="142" y="258"/>
                  </a:lnTo>
                  <a:lnTo>
                    <a:pt x="138" y="257"/>
                  </a:lnTo>
                  <a:lnTo>
                    <a:pt x="133" y="255"/>
                  </a:lnTo>
                  <a:lnTo>
                    <a:pt x="129" y="254"/>
                  </a:lnTo>
                  <a:lnTo>
                    <a:pt x="124" y="251"/>
                  </a:lnTo>
                  <a:lnTo>
                    <a:pt x="120" y="249"/>
                  </a:lnTo>
                  <a:lnTo>
                    <a:pt x="116" y="246"/>
                  </a:lnTo>
                  <a:lnTo>
                    <a:pt x="112" y="243"/>
                  </a:lnTo>
                  <a:lnTo>
                    <a:pt x="109" y="240"/>
                  </a:lnTo>
                  <a:lnTo>
                    <a:pt x="104" y="237"/>
                  </a:lnTo>
                  <a:lnTo>
                    <a:pt x="100" y="233"/>
                  </a:lnTo>
                  <a:lnTo>
                    <a:pt x="97" y="228"/>
                  </a:lnTo>
                  <a:lnTo>
                    <a:pt x="95" y="224"/>
                  </a:lnTo>
                  <a:lnTo>
                    <a:pt x="92" y="218"/>
                  </a:lnTo>
                  <a:lnTo>
                    <a:pt x="89" y="213"/>
                  </a:lnTo>
                  <a:lnTo>
                    <a:pt x="88" y="208"/>
                  </a:lnTo>
                  <a:lnTo>
                    <a:pt x="88" y="205"/>
                  </a:lnTo>
                  <a:lnTo>
                    <a:pt x="86" y="202"/>
                  </a:lnTo>
                  <a:lnTo>
                    <a:pt x="86" y="199"/>
                  </a:lnTo>
                  <a:lnTo>
                    <a:pt x="86" y="196"/>
                  </a:lnTo>
                  <a:lnTo>
                    <a:pt x="85" y="192"/>
                  </a:lnTo>
                  <a:lnTo>
                    <a:pt x="83" y="189"/>
                  </a:lnTo>
                  <a:lnTo>
                    <a:pt x="83" y="184"/>
                  </a:lnTo>
                  <a:lnTo>
                    <a:pt x="82" y="181"/>
                  </a:lnTo>
                  <a:lnTo>
                    <a:pt x="82" y="178"/>
                  </a:lnTo>
                  <a:lnTo>
                    <a:pt x="80" y="175"/>
                  </a:lnTo>
                  <a:lnTo>
                    <a:pt x="80" y="172"/>
                  </a:lnTo>
                  <a:lnTo>
                    <a:pt x="79" y="169"/>
                  </a:lnTo>
                  <a:lnTo>
                    <a:pt x="77" y="165"/>
                  </a:lnTo>
                  <a:lnTo>
                    <a:pt x="76" y="162"/>
                  </a:lnTo>
                  <a:lnTo>
                    <a:pt x="74" y="159"/>
                  </a:lnTo>
                  <a:lnTo>
                    <a:pt x="71" y="153"/>
                  </a:lnTo>
                  <a:lnTo>
                    <a:pt x="70" y="147"/>
                  </a:lnTo>
                  <a:lnTo>
                    <a:pt x="68" y="143"/>
                  </a:lnTo>
                  <a:lnTo>
                    <a:pt x="67" y="140"/>
                  </a:lnTo>
                  <a:lnTo>
                    <a:pt x="64" y="137"/>
                  </a:lnTo>
                  <a:lnTo>
                    <a:pt x="62" y="134"/>
                  </a:lnTo>
                  <a:lnTo>
                    <a:pt x="59" y="128"/>
                  </a:lnTo>
                  <a:lnTo>
                    <a:pt x="56" y="124"/>
                  </a:lnTo>
                  <a:lnTo>
                    <a:pt x="53" y="118"/>
                  </a:lnTo>
                  <a:lnTo>
                    <a:pt x="50" y="113"/>
                  </a:lnTo>
                  <a:lnTo>
                    <a:pt x="47" y="109"/>
                  </a:lnTo>
                  <a:lnTo>
                    <a:pt x="44" y="104"/>
                  </a:lnTo>
                  <a:lnTo>
                    <a:pt x="41" y="100"/>
                  </a:lnTo>
                  <a:lnTo>
                    <a:pt x="38" y="95"/>
                  </a:lnTo>
                  <a:lnTo>
                    <a:pt x="35" y="91"/>
                  </a:lnTo>
                  <a:lnTo>
                    <a:pt x="32" y="86"/>
                  </a:lnTo>
                  <a:lnTo>
                    <a:pt x="29" y="83"/>
                  </a:lnTo>
                  <a:lnTo>
                    <a:pt x="26" y="78"/>
                  </a:lnTo>
                  <a:lnTo>
                    <a:pt x="23" y="75"/>
                  </a:lnTo>
                  <a:lnTo>
                    <a:pt x="21" y="72"/>
                  </a:lnTo>
                  <a:lnTo>
                    <a:pt x="17" y="66"/>
                  </a:lnTo>
                  <a:lnTo>
                    <a:pt x="14" y="62"/>
                  </a:lnTo>
                  <a:lnTo>
                    <a:pt x="12" y="59"/>
                  </a:lnTo>
                  <a:lnTo>
                    <a:pt x="12" y="56"/>
                  </a:lnTo>
                  <a:lnTo>
                    <a:pt x="12" y="53"/>
                  </a:lnTo>
                  <a:lnTo>
                    <a:pt x="12" y="50"/>
                  </a:lnTo>
                  <a:lnTo>
                    <a:pt x="12" y="45"/>
                  </a:lnTo>
                  <a:lnTo>
                    <a:pt x="12" y="42"/>
                  </a:lnTo>
                  <a:lnTo>
                    <a:pt x="14" y="39"/>
                  </a:lnTo>
                  <a:lnTo>
                    <a:pt x="14" y="35"/>
                  </a:lnTo>
                  <a:lnTo>
                    <a:pt x="15" y="32"/>
                  </a:lnTo>
                  <a:lnTo>
                    <a:pt x="17" y="27"/>
                  </a:lnTo>
                  <a:lnTo>
                    <a:pt x="18" y="24"/>
                  </a:lnTo>
                  <a:lnTo>
                    <a:pt x="20" y="21"/>
                  </a:lnTo>
                  <a:lnTo>
                    <a:pt x="21" y="18"/>
                  </a:lnTo>
                  <a:lnTo>
                    <a:pt x="23" y="15"/>
                  </a:lnTo>
                  <a:lnTo>
                    <a:pt x="27" y="12"/>
                  </a:lnTo>
                  <a:lnTo>
                    <a:pt x="33" y="12"/>
                  </a:lnTo>
                  <a:lnTo>
                    <a:pt x="36" y="12"/>
                  </a:lnTo>
                  <a:lnTo>
                    <a:pt x="39" y="13"/>
                  </a:lnTo>
                  <a:lnTo>
                    <a:pt x="42" y="16"/>
                  </a:lnTo>
                  <a:lnTo>
                    <a:pt x="45" y="20"/>
                  </a:lnTo>
                  <a:lnTo>
                    <a:pt x="50" y="24"/>
                  </a:lnTo>
                  <a:lnTo>
                    <a:pt x="53" y="29"/>
                  </a:lnTo>
                  <a:lnTo>
                    <a:pt x="54" y="32"/>
                  </a:lnTo>
                  <a:lnTo>
                    <a:pt x="56" y="35"/>
                  </a:lnTo>
                  <a:lnTo>
                    <a:pt x="58" y="38"/>
                  </a:lnTo>
                  <a:lnTo>
                    <a:pt x="61" y="41"/>
                  </a:lnTo>
                  <a:lnTo>
                    <a:pt x="61" y="44"/>
                  </a:lnTo>
                  <a:lnTo>
                    <a:pt x="62" y="47"/>
                  </a:lnTo>
                  <a:lnTo>
                    <a:pt x="64" y="50"/>
                  </a:lnTo>
                  <a:lnTo>
                    <a:pt x="67" y="54"/>
                  </a:lnTo>
                  <a:lnTo>
                    <a:pt x="67" y="57"/>
                  </a:lnTo>
                  <a:lnTo>
                    <a:pt x="68" y="60"/>
                  </a:lnTo>
                  <a:lnTo>
                    <a:pt x="70" y="63"/>
                  </a:lnTo>
                  <a:lnTo>
                    <a:pt x="71" y="66"/>
                  </a:lnTo>
                  <a:lnTo>
                    <a:pt x="73" y="69"/>
                  </a:lnTo>
                  <a:lnTo>
                    <a:pt x="74" y="72"/>
                  </a:lnTo>
                  <a:lnTo>
                    <a:pt x="74" y="75"/>
                  </a:lnTo>
                  <a:lnTo>
                    <a:pt x="76" y="80"/>
                  </a:lnTo>
                  <a:lnTo>
                    <a:pt x="77" y="85"/>
                  </a:lnTo>
                  <a:lnTo>
                    <a:pt x="79" y="91"/>
                  </a:lnTo>
                  <a:lnTo>
                    <a:pt x="80" y="95"/>
                  </a:lnTo>
                  <a:lnTo>
                    <a:pt x="82" y="100"/>
                  </a:lnTo>
                  <a:lnTo>
                    <a:pt x="83" y="104"/>
                  </a:lnTo>
                  <a:lnTo>
                    <a:pt x="85" y="109"/>
                  </a:lnTo>
                  <a:lnTo>
                    <a:pt x="86" y="112"/>
                  </a:lnTo>
                  <a:lnTo>
                    <a:pt x="88" y="116"/>
                  </a:lnTo>
                  <a:lnTo>
                    <a:pt x="91" y="118"/>
                  </a:lnTo>
                  <a:lnTo>
                    <a:pt x="92" y="121"/>
                  </a:lnTo>
                  <a:lnTo>
                    <a:pt x="97" y="125"/>
                  </a:lnTo>
                  <a:lnTo>
                    <a:pt x="101" y="128"/>
                  </a:lnTo>
                  <a:lnTo>
                    <a:pt x="104" y="130"/>
                  </a:lnTo>
                  <a:lnTo>
                    <a:pt x="109" y="130"/>
                  </a:lnTo>
                  <a:lnTo>
                    <a:pt x="112" y="130"/>
                  </a:lnTo>
                  <a:lnTo>
                    <a:pt x="116" y="131"/>
                  </a:lnTo>
                  <a:lnTo>
                    <a:pt x="120" y="131"/>
                  </a:lnTo>
                  <a:lnTo>
                    <a:pt x="123" y="133"/>
                  </a:lnTo>
                  <a:lnTo>
                    <a:pt x="126" y="134"/>
                  </a:lnTo>
                  <a:lnTo>
                    <a:pt x="129" y="136"/>
                  </a:lnTo>
                  <a:lnTo>
                    <a:pt x="132" y="136"/>
                  </a:lnTo>
                  <a:lnTo>
                    <a:pt x="136" y="139"/>
                  </a:lnTo>
                  <a:lnTo>
                    <a:pt x="139" y="140"/>
                  </a:lnTo>
                  <a:lnTo>
                    <a:pt x="142" y="142"/>
                  </a:lnTo>
                  <a:lnTo>
                    <a:pt x="147" y="145"/>
                  </a:lnTo>
                  <a:lnTo>
                    <a:pt x="150" y="147"/>
                  </a:lnTo>
                  <a:lnTo>
                    <a:pt x="154" y="150"/>
                  </a:lnTo>
                  <a:lnTo>
                    <a:pt x="159" y="153"/>
                  </a:lnTo>
                  <a:lnTo>
                    <a:pt x="162" y="154"/>
                  </a:lnTo>
                  <a:lnTo>
                    <a:pt x="165" y="159"/>
                  </a:lnTo>
                  <a:lnTo>
                    <a:pt x="168" y="162"/>
                  </a:lnTo>
                  <a:lnTo>
                    <a:pt x="169" y="165"/>
                  </a:lnTo>
                  <a:lnTo>
                    <a:pt x="171" y="169"/>
                  </a:lnTo>
                  <a:lnTo>
                    <a:pt x="172" y="174"/>
                  </a:lnTo>
                  <a:lnTo>
                    <a:pt x="174" y="178"/>
                  </a:lnTo>
                  <a:lnTo>
                    <a:pt x="175" y="183"/>
                  </a:lnTo>
                  <a:lnTo>
                    <a:pt x="175" y="186"/>
                  </a:lnTo>
                  <a:lnTo>
                    <a:pt x="175" y="189"/>
                  </a:lnTo>
                  <a:lnTo>
                    <a:pt x="175" y="192"/>
                  </a:lnTo>
                  <a:lnTo>
                    <a:pt x="175" y="195"/>
                  </a:lnTo>
                  <a:lnTo>
                    <a:pt x="177" y="199"/>
                  </a:lnTo>
                  <a:lnTo>
                    <a:pt x="179" y="199"/>
                  </a:lnTo>
                  <a:lnTo>
                    <a:pt x="180" y="196"/>
                  </a:lnTo>
                  <a:lnTo>
                    <a:pt x="180" y="192"/>
                  </a:lnTo>
                  <a:lnTo>
                    <a:pt x="180" y="189"/>
                  </a:lnTo>
                  <a:lnTo>
                    <a:pt x="180" y="186"/>
                  </a:lnTo>
                  <a:lnTo>
                    <a:pt x="180" y="183"/>
                  </a:lnTo>
                  <a:lnTo>
                    <a:pt x="180" y="178"/>
                  </a:lnTo>
                  <a:lnTo>
                    <a:pt x="180" y="175"/>
                  </a:lnTo>
                  <a:lnTo>
                    <a:pt x="179" y="171"/>
                  </a:lnTo>
                  <a:lnTo>
                    <a:pt x="179" y="166"/>
                  </a:lnTo>
                  <a:lnTo>
                    <a:pt x="177" y="162"/>
                  </a:lnTo>
                  <a:lnTo>
                    <a:pt x="175" y="157"/>
                  </a:lnTo>
                  <a:lnTo>
                    <a:pt x="174" y="154"/>
                  </a:lnTo>
                  <a:lnTo>
                    <a:pt x="172" y="150"/>
                  </a:lnTo>
                  <a:lnTo>
                    <a:pt x="169" y="147"/>
                  </a:lnTo>
                  <a:lnTo>
                    <a:pt x="166" y="142"/>
                  </a:lnTo>
                  <a:lnTo>
                    <a:pt x="163" y="139"/>
                  </a:lnTo>
                  <a:lnTo>
                    <a:pt x="160" y="136"/>
                  </a:lnTo>
                  <a:lnTo>
                    <a:pt x="156" y="134"/>
                  </a:lnTo>
                  <a:lnTo>
                    <a:pt x="151" y="131"/>
                  </a:lnTo>
                  <a:lnTo>
                    <a:pt x="147" y="130"/>
                  </a:lnTo>
                  <a:lnTo>
                    <a:pt x="141" y="128"/>
                  </a:lnTo>
                  <a:lnTo>
                    <a:pt x="136" y="128"/>
                  </a:lnTo>
                  <a:lnTo>
                    <a:pt x="130" y="127"/>
                  </a:lnTo>
                  <a:lnTo>
                    <a:pt x="126" y="125"/>
                  </a:lnTo>
                  <a:lnTo>
                    <a:pt x="121" y="124"/>
                  </a:lnTo>
                  <a:lnTo>
                    <a:pt x="116" y="124"/>
                  </a:lnTo>
                  <a:lnTo>
                    <a:pt x="112" y="124"/>
                  </a:lnTo>
                  <a:lnTo>
                    <a:pt x="109" y="122"/>
                  </a:lnTo>
                  <a:lnTo>
                    <a:pt x="106" y="122"/>
                  </a:lnTo>
                  <a:lnTo>
                    <a:pt x="104" y="122"/>
                  </a:lnTo>
                  <a:lnTo>
                    <a:pt x="101" y="118"/>
                  </a:lnTo>
                  <a:lnTo>
                    <a:pt x="98" y="116"/>
                  </a:lnTo>
                  <a:lnTo>
                    <a:pt x="94" y="112"/>
                  </a:lnTo>
                  <a:lnTo>
                    <a:pt x="91" y="109"/>
                  </a:lnTo>
                  <a:lnTo>
                    <a:pt x="88" y="104"/>
                  </a:lnTo>
                  <a:lnTo>
                    <a:pt x="86" y="100"/>
                  </a:lnTo>
                  <a:lnTo>
                    <a:pt x="85" y="95"/>
                  </a:lnTo>
                  <a:lnTo>
                    <a:pt x="86" y="91"/>
                  </a:lnTo>
                  <a:lnTo>
                    <a:pt x="85" y="88"/>
                  </a:lnTo>
                  <a:lnTo>
                    <a:pt x="83" y="83"/>
                  </a:lnTo>
                  <a:lnTo>
                    <a:pt x="83" y="80"/>
                  </a:lnTo>
                  <a:lnTo>
                    <a:pt x="82" y="77"/>
                  </a:lnTo>
                  <a:lnTo>
                    <a:pt x="82" y="74"/>
                  </a:lnTo>
                  <a:lnTo>
                    <a:pt x="82" y="71"/>
                  </a:lnTo>
                  <a:lnTo>
                    <a:pt x="80" y="68"/>
                  </a:lnTo>
                  <a:lnTo>
                    <a:pt x="79" y="65"/>
                  </a:lnTo>
                  <a:lnTo>
                    <a:pt x="77" y="60"/>
                  </a:lnTo>
                  <a:lnTo>
                    <a:pt x="76" y="57"/>
                  </a:lnTo>
                  <a:lnTo>
                    <a:pt x="74" y="53"/>
                  </a:lnTo>
                  <a:lnTo>
                    <a:pt x="73" y="50"/>
                  </a:lnTo>
                  <a:lnTo>
                    <a:pt x="71" y="45"/>
                  </a:lnTo>
                  <a:lnTo>
                    <a:pt x="70" y="42"/>
                  </a:lnTo>
                  <a:lnTo>
                    <a:pt x="68" y="38"/>
                  </a:lnTo>
                  <a:lnTo>
                    <a:pt x="67" y="33"/>
                  </a:lnTo>
                  <a:lnTo>
                    <a:pt x="64" y="29"/>
                  </a:lnTo>
                  <a:lnTo>
                    <a:pt x="62" y="26"/>
                  </a:lnTo>
                  <a:lnTo>
                    <a:pt x="61" y="23"/>
                  </a:lnTo>
                  <a:lnTo>
                    <a:pt x="58" y="20"/>
                  </a:lnTo>
                  <a:lnTo>
                    <a:pt x="56" y="15"/>
                  </a:lnTo>
                  <a:lnTo>
                    <a:pt x="54" y="13"/>
                  </a:lnTo>
                  <a:lnTo>
                    <a:pt x="50" y="7"/>
                  </a:lnTo>
                  <a:lnTo>
                    <a:pt x="47" y="3"/>
                  </a:lnTo>
                  <a:lnTo>
                    <a:pt x="42" y="1"/>
                  </a:lnTo>
                  <a:lnTo>
                    <a:pt x="39" y="0"/>
                  </a:lnTo>
                  <a:lnTo>
                    <a:pt x="35" y="0"/>
                  </a:lnTo>
                  <a:lnTo>
                    <a:pt x="32" y="0"/>
                  </a:lnTo>
                  <a:lnTo>
                    <a:pt x="27" y="1"/>
                  </a:lnTo>
                  <a:lnTo>
                    <a:pt x="24" y="4"/>
                  </a:lnTo>
                  <a:lnTo>
                    <a:pt x="20" y="7"/>
                  </a:lnTo>
                  <a:lnTo>
                    <a:pt x="17" y="12"/>
                  </a:lnTo>
                  <a:lnTo>
                    <a:pt x="14" y="16"/>
                  </a:lnTo>
                  <a:lnTo>
                    <a:pt x="11" y="21"/>
                  </a:lnTo>
                  <a:lnTo>
                    <a:pt x="8" y="26"/>
                  </a:lnTo>
                  <a:lnTo>
                    <a:pt x="5" y="32"/>
                  </a:lnTo>
                  <a:lnTo>
                    <a:pt x="3" y="36"/>
                  </a:lnTo>
                  <a:lnTo>
                    <a:pt x="2" y="42"/>
                  </a:lnTo>
                  <a:lnTo>
                    <a:pt x="0" y="48"/>
                  </a:lnTo>
                  <a:lnTo>
                    <a:pt x="0" y="54"/>
                  </a:lnTo>
                  <a:lnTo>
                    <a:pt x="0" y="59"/>
                  </a:lnTo>
                  <a:lnTo>
                    <a:pt x="2" y="63"/>
                  </a:lnTo>
                  <a:lnTo>
                    <a:pt x="5" y="68"/>
                  </a:lnTo>
                  <a:lnTo>
                    <a:pt x="6" y="74"/>
                  </a:lnTo>
                  <a:lnTo>
                    <a:pt x="8" y="75"/>
                  </a:lnTo>
                  <a:lnTo>
                    <a:pt x="9" y="78"/>
                  </a:lnTo>
                  <a:lnTo>
                    <a:pt x="12" y="82"/>
                  </a:lnTo>
                  <a:lnTo>
                    <a:pt x="15" y="86"/>
                  </a:lnTo>
                  <a:lnTo>
                    <a:pt x="17" y="89"/>
                  </a:lnTo>
                  <a:lnTo>
                    <a:pt x="20" y="92"/>
                  </a:lnTo>
                  <a:lnTo>
                    <a:pt x="21" y="95"/>
                  </a:lnTo>
                  <a:lnTo>
                    <a:pt x="24" y="98"/>
                  </a:lnTo>
                  <a:lnTo>
                    <a:pt x="26" y="103"/>
                  </a:lnTo>
                  <a:lnTo>
                    <a:pt x="30" y="106"/>
                  </a:lnTo>
                  <a:lnTo>
                    <a:pt x="32" y="110"/>
                  </a:lnTo>
                  <a:lnTo>
                    <a:pt x="35" y="113"/>
                  </a:lnTo>
                  <a:lnTo>
                    <a:pt x="38" y="116"/>
                  </a:lnTo>
                  <a:lnTo>
                    <a:pt x="41" y="121"/>
                  </a:lnTo>
                  <a:lnTo>
                    <a:pt x="42" y="124"/>
                  </a:lnTo>
                  <a:lnTo>
                    <a:pt x="45" y="128"/>
                  </a:lnTo>
                  <a:lnTo>
                    <a:pt x="48" y="133"/>
                  </a:lnTo>
                  <a:lnTo>
                    <a:pt x="50" y="136"/>
                  </a:lnTo>
                  <a:lnTo>
                    <a:pt x="51" y="140"/>
                  </a:lnTo>
                  <a:lnTo>
                    <a:pt x="54" y="145"/>
                  </a:lnTo>
                  <a:lnTo>
                    <a:pt x="56" y="148"/>
                  </a:lnTo>
                  <a:lnTo>
                    <a:pt x="59" y="153"/>
                  </a:lnTo>
                  <a:lnTo>
                    <a:pt x="61" y="156"/>
                  </a:lnTo>
                  <a:lnTo>
                    <a:pt x="62" y="160"/>
                  </a:lnTo>
                  <a:lnTo>
                    <a:pt x="64" y="163"/>
                  </a:lnTo>
                  <a:lnTo>
                    <a:pt x="65" y="168"/>
                  </a:lnTo>
                  <a:lnTo>
                    <a:pt x="67" y="171"/>
                  </a:lnTo>
                  <a:lnTo>
                    <a:pt x="68" y="175"/>
                  </a:lnTo>
                  <a:lnTo>
                    <a:pt x="68" y="178"/>
                  </a:lnTo>
                  <a:lnTo>
                    <a:pt x="68" y="183"/>
                  </a:lnTo>
                  <a:lnTo>
                    <a:pt x="70" y="186"/>
                  </a:lnTo>
                  <a:lnTo>
                    <a:pt x="70" y="190"/>
                  </a:lnTo>
                  <a:lnTo>
                    <a:pt x="71" y="193"/>
                  </a:lnTo>
                  <a:lnTo>
                    <a:pt x="73" y="196"/>
                  </a:lnTo>
                  <a:lnTo>
                    <a:pt x="73" y="199"/>
                  </a:lnTo>
                  <a:lnTo>
                    <a:pt x="74" y="204"/>
                  </a:lnTo>
                  <a:lnTo>
                    <a:pt x="76" y="207"/>
                  </a:lnTo>
                  <a:lnTo>
                    <a:pt x="76" y="210"/>
                  </a:lnTo>
                  <a:lnTo>
                    <a:pt x="77" y="213"/>
                  </a:lnTo>
                  <a:lnTo>
                    <a:pt x="79" y="216"/>
                  </a:lnTo>
                  <a:lnTo>
                    <a:pt x="82" y="221"/>
                  </a:lnTo>
                  <a:lnTo>
                    <a:pt x="85" y="227"/>
                  </a:lnTo>
                  <a:lnTo>
                    <a:pt x="86" y="231"/>
                  </a:lnTo>
                  <a:lnTo>
                    <a:pt x="89" y="237"/>
                  </a:lnTo>
                  <a:lnTo>
                    <a:pt x="92" y="240"/>
                  </a:lnTo>
                  <a:lnTo>
                    <a:pt x="95" y="245"/>
                  </a:lnTo>
                  <a:lnTo>
                    <a:pt x="98" y="248"/>
                  </a:lnTo>
                  <a:lnTo>
                    <a:pt x="101" y="252"/>
                  </a:lnTo>
                  <a:lnTo>
                    <a:pt x="104" y="255"/>
                  </a:lnTo>
                  <a:lnTo>
                    <a:pt x="107" y="257"/>
                  </a:lnTo>
                  <a:lnTo>
                    <a:pt x="110" y="260"/>
                  </a:lnTo>
                  <a:lnTo>
                    <a:pt x="113" y="261"/>
                  </a:lnTo>
                  <a:lnTo>
                    <a:pt x="118" y="261"/>
                  </a:lnTo>
                  <a:lnTo>
                    <a:pt x="123" y="263"/>
                  </a:lnTo>
                  <a:lnTo>
                    <a:pt x="126" y="264"/>
                  </a:lnTo>
                  <a:lnTo>
                    <a:pt x="130" y="264"/>
                  </a:lnTo>
                  <a:lnTo>
                    <a:pt x="136" y="266"/>
                  </a:lnTo>
                  <a:lnTo>
                    <a:pt x="141" y="266"/>
                  </a:lnTo>
                  <a:lnTo>
                    <a:pt x="147" y="266"/>
                  </a:lnTo>
                  <a:lnTo>
                    <a:pt x="151" y="266"/>
                  </a:lnTo>
                  <a:lnTo>
                    <a:pt x="157" y="264"/>
                  </a:lnTo>
                  <a:lnTo>
                    <a:pt x="163" y="264"/>
                  </a:lnTo>
                  <a:lnTo>
                    <a:pt x="166" y="264"/>
                  </a:lnTo>
                  <a:lnTo>
                    <a:pt x="168" y="263"/>
                  </a:lnTo>
                  <a:lnTo>
                    <a:pt x="172" y="263"/>
                  </a:lnTo>
                  <a:lnTo>
                    <a:pt x="175" y="263"/>
                  </a:lnTo>
                  <a:lnTo>
                    <a:pt x="179" y="263"/>
                  </a:lnTo>
                  <a:lnTo>
                    <a:pt x="182" y="261"/>
                  </a:lnTo>
                  <a:lnTo>
                    <a:pt x="185" y="261"/>
                  </a:lnTo>
                  <a:lnTo>
                    <a:pt x="189" y="261"/>
                  </a:lnTo>
                  <a:lnTo>
                    <a:pt x="189" y="261"/>
                  </a:lnTo>
                  <a:close/>
                </a:path>
              </a:pathLst>
            </a:custGeom>
            <a:solidFill>
              <a:srgbClr val="000000"/>
            </a:solidFill>
            <a:ln w="9525">
              <a:noFill/>
              <a:round/>
              <a:headEnd/>
              <a:tailEnd/>
            </a:ln>
          </p:spPr>
          <p:txBody>
            <a:bodyPr/>
            <a:lstStyle/>
            <a:p>
              <a:endParaRPr lang="ru-RU"/>
            </a:p>
          </p:txBody>
        </p:sp>
        <p:sp>
          <p:nvSpPr>
            <p:cNvPr id="157" name="Freeform 215"/>
            <p:cNvSpPr>
              <a:spLocks/>
            </p:cNvSpPr>
            <p:nvPr/>
          </p:nvSpPr>
          <p:spPr bwMode="auto">
            <a:xfrm>
              <a:off x="2752" y="2724"/>
              <a:ext cx="172" cy="200"/>
            </a:xfrm>
            <a:custGeom>
              <a:avLst/>
              <a:gdLst/>
              <a:ahLst/>
              <a:cxnLst>
                <a:cxn ang="0">
                  <a:pos x="36" y="215"/>
                </a:cxn>
                <a:cxn ang="0">
                  <a:pos x="45" y="155"/>
                </a:cxn>
                <a:cxn ang="0">
                  <a:pos x="54" y="77"/>
                </a:cxn>
                <a:cxn ang="0">
                  <a:pos x="72" y="26"/>
                </a:cxn>
                <a:cxn ang="0">
                  <a:pos x="101" y="35"/>
                </a:cxn>
                <a:cxn ang="0">
                  <a:pos x="97" y="83"/>
                </a:cxn>
                <a:cxn ang="0">
                  <a:pos x="72" y="138"/>
                </a:cxn>
                <a:cxn ang="0">
                  <a:pos x="85" y="156"/>
                </a:cxn>
                <a:cxn ang="0">
                  <a:pos x="92" y="201"/>
                </a:cxn>
                <a:cxn ang="0">
                  <a:pos x="133" y="158"/>
                </a:cxn>
                <a:cxn ang="0">
                  <a:pos x="154" y="112"/>
                </a:cxn>
                <a:cxn ang="0">
                  <a:pos x="175" y="65"/>
                </a:cxn>
                <a:cxn ang="0">
                  <a:pos x="215" y="15"/>
                </a:cxn>
                <a:cxn ang="0">
                  <a:pos x="236" y="49"/>
                </a:cxn>
                <a:cxn ang="0">
                  <a:pos x="210" y="112"/>
                </a:cxn>
                <a:cxn ang="0">
                  <a:pos x="193" y="135"/>
                </a:cxn>
                <a:cxn ang="0">
                  <a:pos x="183" y="168"/>
                </a:cxn>
                <a:cxn ang="0">
                  <a:pos x="177" y="232"/>
                </a:cxn>
                <a:cxn ang="0">
                  <a:pos x="236" y="177"/>
                </a:cxn>
                <a:cxn ang="0">
                  <a:pos x="292" y="114"/>
                </a:cxn>
                <a:cxn ang="0">
                  <a:pos x="325" y="127"/>
                </a:cxn>
                <a:cxn ang="0">
                  <a:pos x="278" y="189"/>
                </a:cxn>
                <a:cxn ang="0">
                  <a:pos x="224" y="254"/>
                </a:cxn>
                <a:cxn ang="0">
                  <a:pos x="236" y="282"/>
                </a:cxn>
                <a:cxn ang="0">
                  <a:pos x="283" y="265"/>
                </a:cxn>
                <a:cxn ang="0">
                  <a:pos x="331" y="257"/>
                </a:cxn>
                <a:cxn ang="0">
                  <a:pos x="301" y="301"/>
                </a:cxn>
                <a:cxn ang="0">
                  <a:pos x="230" y="327"/>
                </a:cxn>
                <a:cxn ang="0">
                  <a:pos x="166" y="380"/>
                </a:cxn>
                <a:cxn ang="0">
                  <a:pos x="118" y="395"/>
                </a:cxn>
                <a:cxn ang="0">
                  <a:pos x="65" y="396"/>
                </a:cxn>
                <a:cxn ang="0">
                  <a:pos x="112" y="401"/>
                </a:cxn>
                <a:cxn ang="0">
                  <a:pos x="171" y="386"/>
                </a:cxn>
                <a:cxn ang="0">
                  <a:pos x="225" y="342"/>
                </a:cxn>
                <a:cxn ang="0">
                  <a:pos x="286" y="316"/>
                </a:cxn>
                <a:cxn ang="0">
                  <a:pos x="339" y="274"/>
                </a:cxn>
                <a:cxn ang="0">
                  <a:pos x="304" y="250"/>
                </a:cxn>
                <a:cxn ang="0">
                  <a:pos x="246" y="274"/>
                </a:cxn>
                <a:cxn ang="0">
                  <a:pos x="246" y="242"/>
                </a:cxn>
                <a:cxn ang="0">
                  <a:pos x="289" y="188"/>
                </a:cxn>
                <a:cxn ang="0">
                  <a:pos x="330" y="136"/>
                </a:cxn>
                <a:cxn ang="0">
                  <a:pos x="318" y="88"/>
                </a:cxn>
                <a:cxn ang="0">
                  <a:pos x="268" y="127"/>
                </a:cxn>
                <a:cxn ang="0">
                  <a:pos x="206" y="197"/>
                </a:cxn>
                <a:cxn ang="0">
                  <a:pos x="169" y="210"/>
                </a:cxn>
                <a:cxn ang="0">
                  <a:pos x="195" y="161"/>
                </a:cxn>
                <a:cxn ang="0">
                  <a:pos x="230" y="91"/>
                </a:cxn>
                <a:cxn ang="0">
                  <a:pos x="243" y="35"/>
                </a:cxn>
                <a:cxn ang="0">
                  <a:pos x="225" y="2"/>
                </a:cxn>
                <a:cxn ang="0">
                  <a:pos x="183" y="41"/>
                </a:cxn>
                <a:cxn ang="0">
                  <a:pos x="159" y="91"/>
                </a:cxn>
                <a:cxn ang="0">
                  <a:pos x="135" y="139"/>
                </a:cxn>
                <a:cxn ang="0">
                  <a:pos x="103" y="191"/>
                </a:cxn>
                <a:cxn ang="0">
                  <a:pos x="94" y="156"/>
                </a:cxn>
                <a:cxn ang="0">
                  <a:pos x="103" y="105"/>
                </a:cxn>
                <a:cxn ang="0">
                  <a:pos x="110" y="53"/>
                </a:cxn>
                <a:cxn ang="0">
                  <a:pos x="101" y="6"/>
                </a:cxn>
                <a:cxn ang="0">
                  <a:pos x="56" y="28"/>
                </a:cxn>
                <a:cxn ang="0">
                  <a:pos x="41" y="82"/>
                </a:cxn>
                <a:cxn ang="0">
                  <a:pos x="33" y="151"/>
                </a:cxn>
                <a:cxn ang="0">
                  <a:pos x="26" y="209"/>
                </a:cxn>
                <a:cxn ang="0">
                  <a:pos x="0" y="260"/>
                </a:cxn>
              </a:cxnLst>
              <a:rect l="0" t="0" r="r" b="b"/>
              <a:pathLst>
                <a:path w="343" h="401">
                  <a:moveTo>
                    <a:pt x="10" y="265"/>
                  </a:moveTo>
                  <a:lnTo>
                    <a:pt x="10" y="263"/>
                  </a:lnTo>
                  <a:lnTo>
                    <a:pt x="12" y="262"/>
                  </a:lnTo>
                  <a:lnTo>
                    <a:pt x="12" y="260"/>
                  </a:lnTo>
                  <a:lnTo>
                    <a:pt x="15" y="257"/>
                  </a:lnTo>
                  <a:lnTo>
                    <a:pt x="17" y="253"/>
                  </a:lnTo>
                  <a:lnTo>
                    <a:pt x="18" y="250"/>
                  </a:lnTo>
                  <a:lnTo>
                    <a:pt x="21" y="245"/>
                  </a:lnTo>
                  <a:lnTo>
                    <a:pt x="24" y="241"/>
                  </a:lnTo>
                  <a:lnTo>
                    <a:pt x="26" y="236"/>
                  </a:lnTo>
                  <a:lnTo>
                    <a:pt x="29" y="230"/>
                  </a:lnTo>
                  <a:lnTo>
                    <a:pt x="32" y="226"/>
                  </a:lnTo>
                  <a:lnTo>
                    <a:pt x="35" y="220"/>
                  </a:lnTo>
                  <a:lnTo>
                    <a:pt x="36" y="215"/>
                  </a:lnTo>
                  <a:lnTo>
                    <a:pt x="38" y="209"/>
                  </a:lnTo>
                  <a:lnTo>
                    <a:pt x="39" y="204"/>
                  </a:lnTo>
                  <a:lnTo>
                    <a:pt x="41" y="200"/>
                  </a:lnTo>
                  <a:lnTo>
                    <a:pt x="41" y="197"/>
                  </a:lnTo>
                  <a:lnTo>
                    <a:pt x="41" y="194"/>
                  </a:lnTo>
                  <a:lnTo>
                    <a:pt x="42" y="191"/>
                  </a:lnTo>
                  <a:lnTo>
                    <a:pt x="42" y="188"/>
                  </a:lnTo>
                  <a:lnTo>
                    <a:pt x="42" y="183"/>
                  </a:lnTo>
                  <a:lnTo>
                    <a:pt x="44" y="179"/>
                  </a:lnTo>
                  <a:lnTo>
                    <a:pt x="44" y="174"/>
                  </a:lnTo>
                  <a:lnTo>
                    <a:pt x="44" y="170"/>
                  </a:lnTo>
                  <a:lnTo>
                    <a:pt x="44" y="164"/>
                  </a:lnTo>
                  <a:lnTo>
                    <a:pt x="45" y="159"/>
                  </a:lnTo>
                  <a:lnTo>
                    <a:pt x="45" y="155"/>
                  </a:lnTo>
                  <a:lnTo>
                    <a:pt x="47" y="148"/>
                  </a:lnTo>
                  <a:lnTo>
                    <a:pt x="47" y="142"/>
                  </a:lnTo>
                  <a:lnTo>
                    <a:pt x="47" y="136"/>
                  </a:lnTo>
                  <a:lnTo>
                    <a:pt x="47" y="132"/>
                  </a:lnTo>
                  <a:lnTo>
                    <a:pt x="48" y="126"/>
                  </a:lnTo>
                  <a:lnTo>
                    <a:pt x="48" y="120"/>
                  </a:lnTo>
                  <a:lnTo>
                    <a:pt x="50" y="114"/>
                  </a:lnTo>
                  <a:lnTo>
                    <a:pt x="50" y="108"/>
                  </a:lnTo>
                  <a:lnTo>
                    <a:pt x="51" y="103"/>
                  </a:lnTo>
                  <a:lnTo>
                    <a:pt x="51" y="97"/>
                  </a:lnTo>
                  <a:lnTo>
                    <a:pt x="51" y="93"/>
                  </a:lnTo>
                  <a:lnTo>
                    <a:pt x="53" y="86"/>
                  </a:lnTo>
                  <a:lnTo>
                    <a:pt x="53" y="82"/>
                  </a:lnTo>
                  <a:lnTo>
                    <a:pt x="54" y="77"/>
                  </a:lnTo>
                  <a:lnTo>
                    <a:pt x="54" y="73"/>
                  </a:lnTo>
                  <a:lnTo>
                    <a:pt x="54" y="68"/>
                  </a:lnTo>
                  <a:lnTo>
                    <a:pt x="56" y="65"/>
                  </a:lnTo>
                  <a:lnTo>
                    <a:pt x="57" y="62"/>
                  </a:lnTo>
                  <a:lnTo>
                    <a:pt x="57" y="58"/>
                  </a:lnTo>
                  <a:lnTo>
                    <a:pt x="59" y="56"/>
                  </a:lnTo>
                  <a:lnTo>
                    <a:pt x="59" y="53"/>
                  </a:lnTo>
                  <a:lnTo>
                    <a:pt x="60" y="50"/>
                  </a:lnTo>
                  <a:lnTo>
                    <a:pt x="62" y="46"/>
                  </a:lnTo>
                  <a:lnTo>
                    <a:pt x="63" y="41"/>
                  </a:lnTo>
                  <a:lnTo>
                    <a:pt x="66" y="37"/>
                  </a:lnTo>
                  <a:lnTo>
                    <a:pt x="68" y="34"/>
                  </a:lnTo>
                  <a:lnTo>
                    <a:pt x="69" y="29"/>
                  </a:lnTo>
                  <a:lnTo>
                    <a:pt x="72" y="26"/>
                  </a:lnTo>
                  <a:lnTo>
                    <a:pt x="76" y="23"/>
                  </a:lnTo>
                  <a:lnTo>
                    <a:pt x="77" y="20"/>
                  </a:lnTo>
                  <a:lnTo>
                    <a:pt x="80" y="17"/>
                  </a:lnTo>
                  <a:lnTo>
                    <a:pt x="82" y="15"/>
                  </a:lnTo>
                  <a:lnTo>
                    <a:pt x="85" y="14"/>
                  </a:lnTo>
                  <a:lnTo>
                    <a:pt x="89" y="12"/>
                  </a:lnTo>
                  <a:lnTo>
                    <a:pt x="95" y="14"/>
                  </a:lnTo>
                  <a:lnTo>
                    <a:pt x="97" y="15"/>
                  </a:lnTo>
                  <a:lnTo>
                    <a:pt x="98" y="18"/>
                  </a:lnTo>
                  <a:lnTo>
                    <a:pt x="100" y="21"/>
                  </a:lnTo>
                  <a:lnTo>
                    <a:pt x="101" y="28"/>
                  </a:lnTo>
                  <a:lnTo>
                    <a:pt x="101" y="29"/>
                  </a:lnTo>
                  <a:lnTo>
                    <a:pt x="101" y="32"/>
                  </a:lnTo>
                  <a:lnTo>
                    <a:pt x="101" y="35"/>
                  </a:lnTo>
                  <a:lnTo>
                    <a:pt x="101" y="38"/>
                  </a:lnTo>
                  <a:lnTo>
                    <a:pt x="101" y="41"/>
                  </a:lnTo>
                  <a:lnTo>
                    <a:pt x="101" y="44"/>
                  </a:lnTo>
                  <a:lnTo>
                    <a:pt x="101" y="47"/>
                  </a:lnTo>
                  <a:lnTo>
                    <a:pt x="101" y="52"/>
                  </a:lnTo>
                  <a:lnTo>
                    <a:pt x="100" y="55"/>
                  </a:lnTo>
                  <a:lnTo>
                    <a:pt x="100" y="58"/>
                  </a:lnTo>
                  <a:lnTo>
                    <a:pt x="100" y="61"/>
                  </a:lnTo>
                  <a:lnTo>
                    <a:pt x="100" y="64"/>
                  </a:lnTo>
                  <a:lnTo>
                    <a:pt x="98" y="68"/>
                  </a:lnTo>
                  <a:lnTo>
                    <a:pt x="98" y="71"/>
                  </a:lnTo>
                  <a:lnTo>
                    <a:pt x="98" y="74"/>
                  </a:lnTo>
                  <a:lnTo>
                    <a:pt x="98" y="77"/>
                  </a:lnTo>
                  <a:lnTo>
                    <a:pt x="97" y="83"/>
                  </a:lnTo>
                  <a:lnTo>
                    <a:pt x="97" y="88"/>
                  </a:lnTo>
                  <a:lnTo>
                    <a:pt x="95" y="93"/>
                  </a:lnTo>
                  <a:lnTo>
                    <a:pt x="95" y="97"/>
                  </a:lnTo>
                  <a:lnTo>
                    <a:pt x="94" y="100"/>
                  </a:lnTo>
                  <a:lnTo>
                    <a:pt x="92" y="103"/>
                  </a:lnTo>
                  <a:lnTo>
                    <a:pt x="91" y="108"/>
                  </a:lnTo>
                  <a:lnTo>
                    <a:pt x="89" y="111"/>
                  </a:lnTo>
                  <a:lnTo>
                    <a:pt x="88" y="114"/>
                  </a:lnTo>
                  <a:lnTo>
                    <a:pt x="85" y="118"/>
                  </a:lnTo>
                  <a:lnTo>
                    <a:pt x="83" y="121"/>
                  </a:lnTo>
                  <a:lnTo>
                    <a:pt x="82" y="126"/>
                  </a:lnTo>
                  <a:lnTo>
                    <a:pt x="77" y="130"/>
                  </a:lnTo>
                  <a:lnTo>
                    <a:pt x="74" y="135"/>
                  </a:lnTo>
                  <a:lnTo>
                    <a:pt x="72" y="138"/>
                  </a:lnTo>
                  <a:lnTo>
                    <a:pt x="76" y="138"/>
                  </a:lnTo>
                  <a:lnTo>
                    <a:pt x="79" y="135"/>
                  </a:lnTo>
                  <a:lnTo>
                    <a:pt x="83" y="130"/>
                  </a:lnTo>
                  <a:lnTo>
                    <a:pt x="88" y="126"/>
                  </a:lnTo>
                  <a:lnTo>
                    <a:pt x="89" y="124"/>
                  </a:lnTo>
                  <a:lnTo>
                    <a:pt x="88" y="126"/>
                  </a:lnTo>
                  <a:lnTo>
                    <a:pt x="88" y="129"/>
                  </a:lnTo>
                  <a:lnTo>
                    <a:pt x="88" y="133"/>
                  </a:lnTo>
                  <a:lnTo>
                    <a:pt x="86" y="138"/>
                  </a:lnTo>
                  <a:lnTo>
                    <a:pt x="86" y="144"/>
                  </a:lnTo>
                  <a:lnTo>
                    <a:pt x="85" y="147"/>
                  </a:lnTo>
                  <a:lnTo>
                    <a:pt x="85" y="148"/>
                  </a:lnTo>
                  <a:lnTo>
                    <a:pt x="85" y="153"/>
                  </a:lnTo>
                  <a:lnTo>
                    <a:pt x="85" y="156"/>
                  </a:lnTo>
                  <a:lnTo>
                    <a:pt x="83" y="159"/>
                  </a:lnTo>
                  <a:lnTo>
                    <a:pt x="83" y="162"/>
                  </a:lnTo>
                  <a:lnTo>
                    <a:pt x="83" y="164"/>
                  </a:lnTo>
                  <a:lnTo>
                    <a:pt x="83" y="168"/>
                  </a:lnTo>
                  <a:lnTo>
                    <a:pt x="83" y="171"/>
                  </a:lnTo>
                  <a:lnTo>
                    <a:pt x="83" y="174"/>
                  </a:lnTo>
                  <a:lnTo>
                    <a:pt x="83" y="177"/>
                  </a:lnTo>
                  <a:lnTo>
                    <a:pt x="83" y="180"/>
                  </a:lnTo>
                  <a:lnTo>
                    <a:pt x="83" y="185"/>
                  </a:lnTo>
                  <a:lnTo>
                    <a:pt x="83" y="189"/>
                  </a:lnTo>
                  <a:lnTo>
                    <a:pt x="85" y="192"/>
                  </a:lnTo>
                  <a:lnTo>
                    <a:pt x="86" y="197"/>
                  </a:lnTo>
                  <a:lnTo>
                    <a:pt x="89" y="200"/>
                  </a:lnTo>
                  <a:lnTo>
                    <a:pt x="92" y="201"/>
                  </a:lnTo>
                  <a:lnTo>
                    <a:pt x="95" y="203"/>
                  </a:lnTo>
                  <a:lnTo>
                    <a:pt x="98" y="203"/>
                  </a:lnTo>
                  <a:lnTo>
                    <a:pt x="101" y="200"/>
                  </a:lnTo>
                  <a:lnTo>
                    <a:pt x="107" y="197"/>
                  </a:lnTo>
                  <a:lnTo>
                    <a:pt x="112" y="194"/>
                  </a:lnTo>
                  <a:lnTo>
                    <a:pt x="118" y="189"/>
                  </a:lnTo>
                  <a:lnTo>
                    <a:pt x="118" y="186"/>
                  </a:lnTo>
                  <a:lnTo>
                    <a:pt x="119" y="183"/>
                  </a:lnTo>
                  <a:lnTo>
                    <a:pt x="121" y="180"/>
                  </a:lnTo>
                  <a:lnTo>
                    <a:pt x="124" y="177"/>
                  </a:lnTo>
                  <a:lnTo>
                    <a:pt x="125" y="173"/>
                  </a:lnTo>
                  <a:lnTo>
                    <a:pt x="128" y="168"/>
                  </a:lnTo>
                  <a:lnTo>
                    <a:pt x="130" y="162"/>
                  </a:lnTo>
                  <a:lnTo>
                    <a:pt x="133" y="158"/>
                  </a:lnTo>
                  <a:lnTo>
                    <a:pt x="135" y="155"/>
                  </a:lnTo>
                  <a:lnTo>
                    <a:pt x="136" y="151"/>
                  </a:lnTo>
                  <a:lnTo>
                    <a:pt x="138" y="148"/>
                  </a:lnTo>
                  <a:lnTo>
                    <a:pt x="139" y="145"/>
                  </a:lnTo>
                  <a:lnTo>
                    <a:pt x="141" y="142"/>
                  </a:lnTo>
                  <a:lnTo>
                    <a:pt x="142" y="139"/>
                  </a:lnTo>
                  <a:lnTo>
                    <a:pt x="144" y="136"/>
                  </a:lnTo>
                  <a:lnTo>
                    <a:pt x="145" y="133"/>
                  </a:lnTo>
                  <a:lnTo>
                    <a:pt x="147" y="129"/>
                  </a:lnTo>
                  <a:lnTo>
                    <a:pt x="148" y="126"/>
                  </a:lnTo>
                  <a:lnTo>
                    <a:pt x="150" y="123"/>
                  </a:lnTo>
                  <a:lnTo>
                    <a:pt x="151" y="120"/>
                  </a:lnTo>
                  <a:lnTo>
                    <a:pt x="153" y="115"/>
                  </a:lnTo>
                  <a:lnTo>
                    <a:pt x="154" y="112"/>
                  </a:lnTo>
                  <a:lnTo>
                    <a:pt x="156" y="109"/>
                  </a:lnTo>
                  <a:lnTo>
                    <a:pt x="157" y="106"/>
                  </a:lnTo>
                  <a:lnTo>
                    <a:pt x="159" y="102"/>
                  </a:lnTo>
                  <a:lnTo>
                    <a:pt x="160" y="99"/>
                  </a:lnTo>
                  <a:lnTo>
                    <a:pt x="162" y="96"/>
                  </a:lnTo>
                  <a:lnTo>
                    <a:pt x="163" y="93"/>
                  </a:lnTo>
                  <a:lnTo>
                    <a:pt x="165" y="88"/>
                  </a:lnTo>
                  <a:lnTo>
                    <a:pt x="166" y="85"/>
                  </a:lnTo>
                  <a:lnTo>
                    <a:pt x="168" y="82"/>
                  </a:lnTo>
                  <a:lnTo>
                    <a:pt x="169" y="79"/>
                  </a:lnTo>
                  <a:lnTo>
                    <a:pt x="171" y="76"/>
                  </a:lnTo>
                  <a:lnTo>
                    <a:pt x="172" y="71"/>
                  </a:lnTo>
                  <a:lnTo>
                    <a:pt x="174" y="68"/>
                  </a:lnTo>
                  <a:lnTo>
                    <a:pt x="175" y="65"/>
                  </a:lnTo>
                  <a:lnTo>
                    <a:pt x="178" y="59"/>
                  </a:lnTo>
                  <a:lnTo>
                    <a:pt x="181" y="55"/>
                  </a:lnTo>
                  <a:lnTo>
                    <a:pt x="183" y="49"/>
                  </a:lnTo>
                  <a:lnTo>
                    <a:pt x="186" y="44"/>
                  </a:lnTo>
                  <a:lnTo>
                    <a:pt x="187" y="40"/>
                  </a:lnTo>
                  <a:lnTo>
                    <a:pt x="190" y="37"/>
                  </a:lnTo>
                  <a:lnTo>
                    <a:pt x="192" y="32"/>
                  </a:lnTo>
                  <a:lnTo>
                    <a:pt x="195" y="29"/>
                  </a:lnTo>
                  <a:lnTo>
                    <a:pt x="197" y="28"/>
                  </a:lnTo>
                  <a:lnTo>
                    <a:pt x="198" y="28"/>
                  </a:lnTo>
                  <a:lnTo>
                    <a:pt x="203" y="21"/>
                  </a:lnTo>
                  <a:lnTo>
                    <a:pt x="209" y="18"/>
                  </a:lnTo>
                  <a:lnTo>
                    <a:pt x="212" y="17"/>
                  </a:lnTo>
                  <a:lnTo>
                    <a:pt x="215" y="15"/>
                  </a:lnTo>
                  <a:lnTo>
                    <a:pt x="218" y="14"/>
                  </a:lnTo>
                  <a:lnTo>
                    <a:pt x="221" y="14"/>
                  </a:lnTo>
                  <a:lnTo>
                    <a:pt x="225" y="12"/>
                  </a:lnTo>
                  <a:lnTo>
                    <a:pt x="231" y="14"/>
                  </a:lnTo>
                  <a:lnTo>
                    <a:pt x="233" y="15"/>
                  </a:lnTo>
                  <a:lnTo>
                    <a:pt x="236" y="17"/>
                  </a:lnTo>
                  <a:lnTo>
                    <a:pt x="237" y="20"/>
                  </a:lnTo>
                  <a:lnTo>
                    <a:pt x="239" y="23"/>
                  </a:lnTo>
                  <a:lnTo>
                    <a:pt x="239" y="26"/>
                  </a:lnTo>
                  <a:lnTo>
                    <a:pt x="239" y="29"/>
                  </a:lnTo>
                  <a:lnTo>
                    <a:pt x="239" y="34"/>
                  </a:lnTo>
                  <a:lnTo>
                    <a:pt x="239" y="38"/>
                  </a:lnTo>
                  <a:lnTo>
                    <a:pt x="237" y="44"/>
                  </a:lnTo>
                  <a:lnTo>
                    <a:pt x="236" y="49"/>
                  </a:lnTo>
                  <a:lnTo>
                    <a:pt x="234" y="53"/>
                  </a:lnTo>
                  <a:lnTo>
                    <a:pt x="233" y="59"/>
                  </a:lnTo>
                  <a:lnTo>
                    <a:pt x="231" y="64"/>
                  </a:lnTo>
                  <a:lnTo>
                    <a:pt x="228" y="68"/>
                  </a:lnTo>
                  <a:lnTo>
                    <a:pt x="227" y="73"/>
                  </a:lnTo>
                  <a:lnTo>
                    <a:pt x="225" y="79"/>
                  </a:lnTo>
                  <a:lnTo>
                    <a:pt x="224" y="83"/>
                  </a:lnTo>
                  <a:lnTo>
                    <a:pt x="221" y="88"/>
                  </a:lnTo>
                  <a:lnTo>
                    <a:pt x="219" y="93"/>
                  </a:lnTo>
                  <a:lnTo>
                    <a:pt x="219" y="97"/>
                  </a:lnTo>
                  <a:lnTo>
                    <a:pt x="218" y="100"/>
                  </a:lnTo>
                  <a:lnTo>
                    <a:pt x="215" y="105"/>
                  </a:lnTo>
                  <a:lnTo>
                    <a:pt x="213" y="108"/>
                  </a:lnTo>
                  <a:lnTo>
                    <a:pt x="210" y="112"/>
                  </a:lnTo>
                  <a:lnTo>
                    <a:pt x="207" y="115"/>
                  </a:lnTo>
                  <a:lnTo>
                    <a:pt x="203" y="120"/>
                  </a:lnTo>
                  <a:lnTo>
                    <a:pt x="200" y="123"/>
                  </a:lnTo>
                  <a:lnTo>
                    <a:pt x="197" y="126"/>
                  </a:lnTo>
                  <a:lnTo>
                    <a:pt x="193" y="129"/>
                  </a:lnTo>
                  <a:lnTo>
                    <a:pt x="190" y="130"/>
                  </a:lnTo>
                  <a:lnTo>
                    <a:pt x="187" y="133"/>
                  </a:lnTo>
                  <a:lnTo>
                    <a:pt x="186" y="136"/>
                  </a:lnTo>
                  <a:lnTo>
                    <a:pt x="181" y="138"/>
                  </a:lnTo>
                  <a:lnTo>
                    <a:pt x="183" y="139"/>
                  </a:lnTo>
                  <a:lnTo>
                    <a:pt x="184" y="138"/>
                  </a:lnTo>
                  <a:lnTo>
                    <a:pt x="187" y="136"/>
                  </a:lnTo>
                  <a:lnTo>
                    <a:pt x="190" y="135"/>
                  </a:lnTo>
                  <a:lnTo>
                    <a:pt x="193" y="135"/>
                  </a:lnTo>
                  <a:lnTo>
                    <a:pt x="197" y="132"/>
                  </a:lnTo>
                  <a:lnTo>
                    <a:pt x="200" y="132"/>
                  </a:lnTo>
                  <a:lnTo>
                    <a:pt x="201" y="132"/>
                  </a:lnTo>
                  <a:lnTo>
                    <a:pt x="203" y="135"/>
                  </a:lnTo>
                  <a:lnTo>
                    <a:pt x="201" y="136"/>
                  </a:lnTo>
                  <a:lnTo>
                    <a:pt x="200" y="138"/>
                  </a:lnTo>
                  <a:lnTo>
                    <a:pt x="198" y="142"/>
                  </a:lnTo>
                  <a:lnTo>
                    <a:pt x="195" y="147"/>
                  </a:lnTo>
                  <a:lnTo>
                    <a:pt x="192" y="150"/>
                  </a:lnTo>
                  <a:lnTo>
                    <a:pt x="189" y="156"/>
                  </a:lnTo>
                  <a:lnTo>
                    <a:pt x="187" y="159"/>
                  </a:lnTo>
                  <a:lnTo>
                    <a:pt x="186" y="162"/>
                  </a:lnTo>
                  <a:lnTo>
                    <a:pt x="184" y="165"/>
                  </a:lnTo>
                  <a:lnTo>
                    <a:pt x="183" y="168"/>
                  </a:lnTo>
                  <a:lnTo>
                    <a:pt x="178" y="174"/>
                  </a:lnTo>
                  <a:lnTo>
                    <a:pt x="175" y="180"/>
                  </a:lnTo>
                  <a:lnTo>
                    <a:pt x="171" y="185"/>
                  </a:lnTo>
                  <a:lnTo>
                    <a:pt x="169" y="191"/>
                  </a:lnTo>
                  <a:lnTo>
                    <a:pt x="165" y="197"/>
                  </a:lnTo>
                  <a:lnTo>
                    <a:pt x="163" y="201"/>
                  </a:lnTo>
                  <a:lnTo>
                    <a:pt x="162" y="204"/>
                  </a:lnTo>
                  <a:lnTo>
                    <a:pt x="162" y="209"/>
                  </a:lnTo>
                  <a:lnTo>
                    <a:pt x="162" y="213"/>
                  </a:lnTo>
                  <a:lnTo>
                    <a:pt x="163" y="220"/>
                  </a:lnTo>
                  <a:lnTo>
                    <a:pt x="165" y="223"/>
                  </a:lnTo>
                  <a:lnTo>
                    <a:pt x="169" y="227"/>
                  </a:lnTo>
                  <a:lnTo>
                    <a:pt x="172" y="229"/>
                  </a:lnTo>
                  <a:lnTo>
                    <a:pt x="177" y="232"/>
                  </a:lnTo>
                  <a:lnTo>
                    <a:pt x="181" y="232"/>
                  </a:lnTo>
                  <a:lnTo>
                    <a:pt x="186" y="232"/>
                  </a:lnTo>
                  <a:lnTo>
                    <a:pt x="189" y="229"/>
                  </a:lnTo>
                  <a:lnTo>
                    <a:pt x="193" y="224"/>
                  </a:lnTo>
                  <a:lnTo>
                    <a:pt x="197" y="221"/>
                  </a:lnTo>
                  <a:lnTo>
                    <a:pt x="200" y="217"/>
                  </a:lnTo>
                  <a:lnTo>
                    <a:pt x="203" y="212"/>
                  </a:lnTo>
                  <a:lnTo>
                    <a:pt x="207" y="209"/>
                  </a:lnTo>
                  <a:lnTo>
                    <a:pt x="212" y="204"/>
                  </a:lnTo>
                  <a:lnTo>
                    <a:pt x="215" y="198"/>
                  </a:lnTo>
                  <a:lnTo>
                    <a:pt x="221" y="194"/>
                  </a:lnTo>
                  <a:lnTo>
                    <a:pt x="225" y="188"/>
                  </a:lnTo>
                  <a:lnTo>
                    <a:pt x="230" y="182"/>
                  </a:lnTo>
                  <a:lnTo>
                    <a:pt x="236" y="177"/>
                  </a:lnTo>
                  <a:lnTo>
                    <a:pt x="240" y="171"/>
                  </a:lnTo>
                  <a:lnTo>
                    <a:pt x="245" y="165"/>
                  </a:lnTo>
                  <a:lnTo>
                    <a:pt x="248" y="162"/>
                  </a:lnTo>
                  <a:lnTo>
                    <a:pt x="251" y="159"/>
                  </a:lnTo>
                  <a:lnTo>
                    <a:pt x="252" y="156"/>
                  </a:lnTo>
                  <a:lnTo>
                    <a:pt x="256" y="153"/>
                  </a:lnTo>
                  <a:lnTo>
                    <a:pt x="260" y="147"/>
                  </a:lnTo>
                  <a:lnTo>
                    <a:pt x="266" y="142"/>
                  </a:lnTo>
                  <a:lnTo>
                    <a:pt x="269" y="136"/>
                  </a:lnTo>
                  <a:lnTo>
                    <a:pt x="275" y="130"/>
                  </a:lnTo>
                  <a:lnTo>
                    <a:pt x="280" y="126"/>
                  </a:lnTo>
                  <a:lnTo>
                    <a:pt x="284" y="121"/>
                  </a:lnTo>
                  <a:lnTo>
                    <a:pt x="287" y="117"/>
                  </a:lnTo>
                  <a:lnTo>
                    <a:pt x="292" y="114"/>
                  </a:lnTo>
                  <a:lnTo>
                    <a:pt x="295" y="111"/>
                  </a:lnTo>
                  <a:lnTo>
                    <a:pt x="298" y="108"/>
                  </a:lnTo>
                  <a:lnTo>
                    <a:pt x="302" y="105"/>
                  </a:lnTo>
                  <a:lnTo>
                    <a:pt x="307" y="103"/>
                  </a:lnTo>
                  <a:lnTo>
                    <a:pt x="310" y="103"/>
                  </a:lnTo>
                  <a:lnTo>
                    <a:pt x="314" y="103"/>
                  </a:lnTo>
                  <a:lnTo>
                    <a:pt x="318" y="105"/>
                  </a:lnTo>
                  <a:lnTo>
                    <a:pt x="321" y="108"/>
                  </a:lnTo>
                  <a:lnTo>
                    <a:pt x="322" y="111"/>
                  </a:lnTo>
                  <a:lnTo>
                    <a:pt x="324" y="114"/>
                  </a:lnTo>
                  <a:lnTo>
                    <a:pt x="324" y="117"/>
                  </a:lnTo>
                  <a:lnTo>
                    <a:pt x="325" y="120"/>
                  </a:lnTo>
                  <a:lnTo>
                    <a:pt x="325" y="123"/>
                  </a:lnTo>
                  <a:lnTo>
                    <a:pt x="325" y="127"/>
                  </a:lnTo>
                  <a:lnTo>
                    <a:pt x="324" y="129"/>
                  </a:lnTo>
                  <a:lnTo>
                    <a:pt x="322" y="132"/>
                  </a:lnTo>
                  <a:lnTo>
                    <a:pt x="321" y="135"/>
                  </a:lnTo>
                  <a:lnTo>
                    <a:pt x="319" y="138"/>
                  </a:lnTo>
                  <a:lnTo>
                    <a:pt x="314" y="141"/>
                  </a:lnTo>
                  <a:lnTo>
                    <a:pt x="313" y="145"/>
                  </a:lnTo>
                  <a:lnTo>
                    <a:pt x="310" y="150"/>
                  </a:lnTo>
                  <a:lnTo>
                    <a:pt x="305" y="156"/>
                  </a:lnTo>
                  <a:lnTo>
                    <a:pt x="301" y="161"/>
                  </a:lnTo>
                  <a:lnTo>
                    <a:pt x="298" y="167"/>
                  </a:lnTo>
                  <a:lnTo>
                    <a:pt x="292" y="171"/>
                  </a:lnTo>
                  <a:lnTo>
                    <a:pt x="287" y="177"/>
                  </a:lnTo>
                  <a:lnTo>
                    <a:pt x="283" y="183"/>
                  </a:lnTo>
                  <a:lnTo>
                    <a:pt x="278" y="189"/>
                  </a:lnTo>
                  <a:lnTo>
                    <a:pt x="275" y="192"/>
                  </a:lnTo>
                  <a:lnTo>
                    <a:pt x="274" y="195"/>
                  </a:lnTo>
                  <a:lnTo>
                    <a:pt x="271" y="198"/>
                  </a:lnTo>
                  <a:lnTo>
                    <a:pt x="268" y="201"/>
                  </a:lnTo>
                  <a:lnTo>
                    <a:pt x="263" y="207"/>
                  </a:lnTo>
                  <a:lnTo>
                    <a:pt x="257" y="213"/>
                  </a:lnTo>
                  <a:lnTo>
                    <a:pt x="252" y="220"/>
                  </a:lnTo>
                  <a:lnTo>
                    <a:pt x="248" y="226"/>
                  </a:lnTo>
                  <a:lnTo>
                    <a:pt x="243" y="230"/>
                  </a:lnTo>
                  <a:lnTo>
                    <a:pt x="237" y="236"/>
                  </a:lnTo>
                  <a:lnTo>
                    <a:pt x="233" y="241"/>
                  </a:lnTo>
                  <a:lnTo>
                    <a:pt x="230" y="247"/>
                  </a:lnTo>
                  <a:lnTo>
                    <a:pt x="227" y="250"/>
                  </a:lnTo>
                  <a:lnTo>
                    <a:pt x="224" y="254"/>
                  </a:lnTo>
                  <a:lnTo>
                    <a:pt x="219" y="257"/>
                  </a:lnTo>
                  <a:lnTo>
                    <a:pt x="218" y="262"/>
                  </a:lnTo>
                  <a:lnTo>
                    <a:pt x="215" y="265"/>
                  </a:lnTo>
                  <a:lnTo>
                    <a:pt x="215" y="266"/>
                  </a:lnTo>
                  <a:lnTo>
                    <a:pt x="213" y="268"/>
                  </a:lnTo>
                  <a:lnTo>
                    <a:pt x="213" y="271"/>
                  </a:lnTo>
                  <a:lnTo>
                    <a:pt x="213" y="274"/>
                  </a:lnTo>
                  <a:lnTo>
                    <a:pt x="215" y="277"/>
                  </a:lnTo>
                  <a:lnTo>
                    <a:pt x="218" y="278"/>
                  </a:lnTo>
                  <a:lnTo>
                    <a:pt x="221" y="282"/>
                  </a:lnTo>
                  <a:lnTo>
                    <a:pt x="225" y="282"/>
                  </a:lnTo>
                  <a:lnTo>
                    <a:pt x="230" y="283"/>
                  </a:lnTo>
                  <a:lnTo>
                    <a:pt x="233" y="282"/>
                  </a:lnTo>
                  <a:lnTo>
                    <a:pt x="236" y="282"/>
                  </a:lnTo>
                  <a:lnTo>
                    <a:pt x="237" y="282"/>
                  </a:lnTo>
                  <a:lnTo>
                    <a:pt x="242" y="280"/>
                  </a:lnTo>
                  <a:lnTo>
                    <a:pt x="243" y="278"/>
                  </a:lnTo>
                  <a:lnTo>
                    <a:pt x="246" y="277"/>
                  </a:lnTo>
                  <a:lnTo>
                    <a:pt x="249" y="277"/>
                  </a:lnTo>
                  <a:lnTo>
                    <a:pt x="252" y="275"/>
                  </a:lnTo>
                  <a:lnTo>
                    <a:pt x="256" y="274"/>
                  </a:lnTo>
                  <a:lnTo>
                    <a:pt x="260" y="274"/>
                  </a:lnTo>
                  <a:lnTo>
                    <a:pt x="263" y="271"/>
                  </a:lnTo>
                  <a:lnTo>
                    <a:pt x="268" y="271"/>
                  </a:lnTo>
                  <a:lnTo>
                    <a:pt x="271" y="269"/>
                  </a:lnTo>
                  <a:lnTo>
                    <a:pt x="275" y="268"/>
                  </a:lnTo>
                  <a:lnTo>
                    <a:pt x="278" y="266"/>
                  </a:lnTo>
                  <a:lnTo>
                    <a:pt x="283" y="265"/>
                  </a:lnTo>
                  <a:lnTo>
                    <a:pt x="286" y="263"/>
                  </a:lnTo>
                  <a:lnTo>
                    <a:pt x="290" y="262"/>
                  </a:lnTo>
                  <a:lnTo>
                    <a:pt x="293" y="262"/>
                  </a:lnTo>
                  <a:lnTo>
                    <a:pt x="298" y="260"/>
                  </a:lnTo>
                  <a:lnTo>
                    <a:pt x="301" y="259"/>
                  </a:lnTo>
                  <a:lnTo>
                    <a:pt x="305" y="257"/>
                  </a:lnTo>
                  <a:lnTo>
                    <a:pt x="308" y="257"/>
                  </a:lnTo>
                  <a:lnTo>
                    <a:pt x="313" y="257"/>
                  </a:lnTo>
                  <a:lnTo>
                    <a:pt x="314" y="256"/>
                  </a:lnTo>
                  <a:lnTo>
                    <a:pt x="319" y="254"/>
                  </a:lnTo>
                  <a:lnTo>
                    <a:pt x="321" y="254"/>
                  </a:lnTo>
                  <a:lnTo>
                    <a:pt x="324" y="254"/>
                  </a:lnTo>
                  <a:lnTo>
                    <a:pt x="327" y="254"/>
                  </a:lnTo>
                  <a:lnTo>
                    <a:pt x="331" y="257"/>
                  </a:lnTo>
                  <a:lnTo>
                    <a:pt x="334" y="259"/>
                  </a:lnTo>
                  <a:lnTo>
                    <a:pt x="334" y="262"/>
                  </a:lnTo>
                  <a:lnTo>
                    <a:pt x="334" y="265"/>
                  </a:lnTo>
                  <a:lnTo>
                    <a:pt x="334" y="269"/>
                  </a:lnTo>
                  <a:lnTo>
                    <a:pt x="331" y="274"/>
                  </a:lnTo>
                  <a:lnTo>
                    <a:pt x="328" y="278"/>
                  </a:lnTo>
                  <a:lnTo>
                    <a:pt x="325" y="283"/>
                  </a:lnTo>
                  <a:lnTo>
                    <a:pt x="322" y="288"/>
                  </a:lnTo>
                  <a:lnTo>
                    <a:pt x="319" y="289"/>
                  </a:lnTo>
                  <a:lnTo>
                    <a:pt x="316" y="292"/>
                  </a:lnTo>
                  <a:lnTo>
                    <a:pt x="313" y="294"/>
                  </a:lnTo>
                  <a:lnTo>
                    <a:pt x="310" y="297"/>
                  </a:lnTo>
                  <a:lnTo>
                    <a:pt x="305" y="298"/>
                  </a:lnTo>
                  <a:lnTo>
                    <a:pt x="301" y="301"/>
                  </a:lnTo>
                  <a:lnTo>
                    <a:pt x="298" y="304"/>
                  </a:lnTo>
                  <a:lnTo>
                    <a:pt x="293" y="307"/>
                  </a:lnTo>
                  <a:lnTo>
                    <a:pt x="287" y="309"/>
                  </a:lnTo>
                  <a:lnTo>
                    <a:pt x="283" y="310"/>
                  </a:lnTo>
                  <a:lnTo>
                    <a:pt x="277" y="312"/>
                  </a:lnTo>
                  <a:lnTo>
                    <a:pt x="272" y="315"/>
                  </a:lnTo>
                  <a:lnTo>
                    <a:pt x="266" y="316"/>
                  </a:lnTo>
                  <a:lnTo>
                    <a:pt x="262" y="318"/>
                  </a:lnTo>
                  <a:lnTo>
                    <a:pt x="257" y="318"/>
                  </a:lnTo>
                  <a:lnTo>
                    <a:pt x="251" y="319"/>
                  </a:lnTo>
                  <a:lnTo>
                    <a:pt x="245" y="319"/>
                  </a:lnTo>
                  <a:lnTo>
                    <a:pt x="240" y="322"/>
                  </a:lnTo>
                  <a:lnTo>
                    <a:pt x="234" y="324"/>
                  </a:lnTo>
                  <a:lnTo>
                    <a:pt x="230" y="327"/>
                  </a:lnTo>
                  <a:lnTo>
                    <a:pt x="224" y="330"/>
                  </a:lnTo>
                  <a:lnTo>
                    <a:pt x="218" y="334"/>
                  </a:lnTo>
                  <a:lnTo>
                    <a:pt x="212" y="339"/>
                  </a:lnTo>
                  <a:lnTo>
                    <a:pt x="207" y="343"/>
                  </a:lnTo>
                  <a:lnTo>
                    <a:pt x="201" y="348"/>
                  </a:lnTo>
                  <a:lnTo>
                    <a:pt x="197" y="353"/>
                  </a:lnTo>
                  <a:lnTo>
                    <a:pt x="192" y="356"/>
                  </a:lnTo>
                  <a:lnTo>
                    <a:pt x="187" y="360"/>
                  </a:lnTo>
                  <a:lnTo>
                    <a:pt x="183" y="365"/>
                  </a:lnTo>
                  <a:lnTo>
                    <a:pt x="180" y="368"/>
                  </a:lnTo>
                  <a:lnTo>
                    <a:pt x="175" y="371"/>
                  </a:lnTo>
                  <a:lnTo>
                    <a:pt x="174" y="375"/>
                  </a:lnTo>
                  <a:lnTo>
                    <a:pt x="171" y="377"/>
                  </a:lnTo>
                  <a:lnTo>
                    <a:pt x="166" y="380"/>
                  </a:lnTo>
                  <a:lnTo>
                    <a:pt x="162" y="381"/>
                  </a:lnTo>
                  <a:lnTo>
                    <a:pt x="157" y="384"/>
                  </a:lnTo>
                  <a:lnTo>
                    <a:pt x="154" y="384"/>
                  </a:lnTo>
                  <a:lnTo>
                    <a:pt x="150" y="386"/>
                  </a:lnTo>
                  <a:lnTo>
                    <a:pt x="147" y="387"/>
                  </a:lnTo>
                  <a:lnTo>
                    <a:pt x="144" y="389"/>
                  </a:lnTo>
                  <a:lnTo>
                    <a:pt x="141" y="389"/>
                  </a:lnTo>
                  <a:lnTo>
                    <a:pt x="138" y="390"/>
                  </a:lnTo>
                  <a:lnTo>
                    <a:pt x="135" y="392"/>
                  </a:lnTo>
                  <a:lnTo>
                    <a:pt x="131" y="392"/>
                  </a:lnTo>
                  <a:lnTo>
                    <a:pt x="128" y="393"/>
                  </a:lnTo>
                  <a:lnTo>
                    <a:pt x="125" y="393"/>
                  </a:lnTo>
                  <a:lnTo>
                    <a:pt x="121" y="395"/>
                  </a:lnTo>
                  <a:lnTo>
                    <a:pt x="118" y="395"/>
                  </a:lnTo>
                  <a:lnTo>
                    <a:pt x="115" y="395"/>
                  </a:lnTo>
                  <a:lnTo>
                    <a:pt x="112" y="396"/>
                  </a:lnTo>
                  <a:lnTo>
                    <a:pt x="109" y="396"/>
                  </a:lnTo>
                  <a:lnTo>
                    <a:pt x="107" y="398"/>
                  </a:lnTo>
                  <a:lnTo>
                    <a:pt x="101" y="398"/>
                  </a:lnTo>
                  <a:lnTo>
                    <a:pt x="97" y="398"/>
                  </a:lnTo>
                  <a:lnTo>
                    <a:pt x="94" y="398"/>
                  </a:lnTo>
                  <a:lnTo>
                    <a:pt x="91" y="398"/>
                  </a:lnTo>
                  <a:lnTo>
                    <a:pt x="86" y="398"/>
                  </a:lnTo>
                  <a:lnTo>
                    <a:pt x="82" y="396"/>
                  </a:lnTo>
                  <a:lnTo>
                    <a:pt x="77" y="396"/>
                  </a:lnTo>
                  <a:lnTo>
                    <a:pt x="72" y="396"/>
                  </a:lnTo>
                  <a:lnTo>
                    <a:pt x="68" y="396"/>
                  </a:lnTo>
                  <a:lnTo>
                    <a:pt x="65" y="396"/>
                  </a:lnTo>
                  <a:lnTo>
                    <a:pt x="65" y="396"/>
                  </a:lnTo>
                  <a:lnTo>
                    <a:pt x="66" y="398"/>
                  </a:lnTo>
                  <a:lnTo>
                    <a:pt x="66" y="398"/>
                  </a:lnTo>
                  <a:lnTo>
                    <a:pt x="68" y="399"/>
                  </a:lnTo>
                  <a:lnTo>
                    <a:pt x="71" y="399"/>
                  </a:lnTo>
                  <a:lnTo>
                    <a:pt x="74" y="401"/>
                  </a:lnTo>
                  <a:lnTo>
                    <a:pt x="77" y="401"/>
                  </a:lnTo>
                  <a:lnTo>
                    <a:pt x="82" y="401"/>
                  </a:lnTo>
                  <a:lnTo>
                    <a:pt x="88" y="401"/>
                  </a:lnTo>
                  <a:lnTo>
                    <a:pt x="92" y="401"/>
                  </a:lnTo>
                  <a:lnTo>
                    <a:pt x="97" y="401"/>
                  </a:lnTo>
                  <a:lnTo>
                    <a:pt x="101" y="401"/>
                  </a:lnTo>
                  <a:lnTo>
                    <a:pt x="107" y="401"/>
                  </a:lnTo>
                  <a:lnTo>
                    <a:pt x="112" y="401"/>
                  </a:lnTo>
                  <a:lnTo>
                    <a:pt x="118" y="399"/>
                  </a:lnTo>
                  <a:lnTo>
                    <a:pt x="122" y="399"/>
                  </a:lnTo>
                  <a:lnTo>
                    <a:pt x="127" y="398"/>
                  </a:lnTo>
                  <a:lnTo>
                    <a:pt x="131" y="398"/>
                  </a:lnTo>
                  <a:lnTo>
                    <a:pt x="135" y="398"/>
                  </a:lnTo>
                  <a:lnTo>
                    <a:pt x="139" y="396"/>
                  </a:lnTo>
                  <a:lnTo>
                    <a:pt x="144" y="395"/>
                  </a:lnTo>
                  <a:lnTo>
                    <a:pt x="147" y="395"/>
                  </a:lnTo>
                  <a:lnTo>
                    <a:pt x="151" y="392"/>
                  </a:lnTo>
                  <a:lnTo>
                    <a:pt x="156" y="392"/>
                  </a:lnTo>
                  <a:lnTo>
                    <a:pt x="159" y="390"/>
                  </a:lnTo>
                  <a:lnTo>
                    <a:pt x="163" y="389"/>
                  </a:lnTo>
                  <a:lnTo>
                    <a:pt x="166" y="387"/>
                  </a:lnTo>
                  <a:lnTo>
                    <a:pt x="171" y="386"/>
                  </a:lnTo>
                  <a:lnTo>
                    <a:pt x="174" y="384"/>
                  </a:lnTo>
                  <a:lnTo>
                    <a:pt x="177" y="383"/>
                  </a:lnTo>
                  <a:lnTo>
                    <a:pt x="181" y="380"/>
                  </a:lnTo>
                  <a:lnTo>
                    <a:pt x="186" y="377"/>
                  </a:lnTo>
                  <a:lnTo>
                    <a:pt x="187" y="375"/>
                  </a:lnTo>
                  <a:lnTo>
                    <a:pt x="190" y="372"/>
                  </a:lnTo>
                  <a:lnTo>
                    <a:pt x="193" y="369"/>
                  </a:lnTo>
                  <a:lnTo>
                    <a:pt x="198" y="366"/>
                  </a:lnTo>
                  <a:lnTo>
                    <a:pt x="201" y="362"/>
                  </a:lnTo>
                  <a:lnTo>
                    <a:pt x="206" y="357"/>
                  </a:lnTo>
                  <a:lnTo>
                    <a:pt x="210" y="354"/>
                  </a:lnTo>
                  <a:lnTo>
                    <a:pt x="215" y="350"/>
                  </a:lnTo>
                  <a:lnTo>
                    <a:pt x="221" y="345"/>
                  </a:lnTo>
                  <a:lnTo>
                    <a:pt x="225" y="342"/>
                  </a:lnTo>
                  <a:lnTo>
                    <a:pt x="230" y="337"/>
                  </a:lnTo>
                  <a:lnTo>
                    <a:pt x="236" y="334"/>
                  </a:lnTo>
                  <a:lnTo>
                    <a:pt x="239" y="331"/>
                  </a:lnTo>
                  <a:lnTo>
                    <a:pt x="243" y="330"/>
                  </a:lnTo>
                  <a:lnTo>
                    <a:pt x="248" y="328"/>
                  </a:lnTo>
                  <a:lnTo>
                    <a:pt x="251" y="327"/>
                  </a:lnTo>
                  <a:lnTo>
                    <a:pt x="254" y="325"/>
                  </a:lnTo>
                  <a:lnTo>
                    <a:pt x="259" y="325"/>
                  </a:lnTo>
                  <a:lnTo>
                    <a:pt x="262" y="324"/>
                  </a:lnTo>
                  <a:lnTo>
                    <a:pt x="266" y="322"/>
                  </a:lnTo>
                  <a:lnTo>
                    <a:pt x="271" y="321"/>
                  </a:lnTo>
                  <a:lnTo>
                    <a:pt x="275" y="319"/>
                  </a:lnTo>
                  <a:lnTo>
                    <a:pt x="281" y="318"/>
                  </a:lnTo>
                  <a:lnTo>
                    <a:pt x="286" y="316"/>
                  </a:lnTo>
                  <a:lnTo>
                    <a:pt x="292" y="313"/>
                  </a:lnTo>
                  <a:lnTo>
                    <a:pt x="296" y="312"/>
                  </a:lnTo>
                  <a:lnTo>
                    <a:pt x="301" y="310"/>
                  </a:lnTo>
                  <a:lnTo>
                    <a:pt x="305" y="307"/>
                  </a:lnTo>
                  <a:lnTo>
                    <a:pt x="310" y="304"/>
                  </a:lnTo>
                  <a:lnTo>
                    <a:pt x="314" y="303"/>
                  </a:lnTo>
                  <a:lnTo>
                    <a:pt x="318" y="300"/>
                  </a:lnTo>
                  <a:lnTo>
                    <a:pt x="321" y="297"/>
                  </a:lnTo>
                  <a:lnTo>
                    <a:pt x="324" y="294"/>
                  </a:lnTo>
                  <a:lnTo>
                    <a:pt x="325" y="292"/>
                  </a:lnTo>
                  <a:lnTo>
                    <a:pt x="328" y="288"/>
                  </a:lnTo>
                  <a:lnTo>
                    <a:pt x="331" y="286"/>
                  </a:lnTo>
                  <a:lnTo>
                    <a:pt x="336" y="280"/>
                  </a:lnTo>
                  <a:lnTo>
                    <a:pt x="339" y="274"/>
                  </a:lnTo>
                  <a:lnTo>
                    <a:pt x="342" y="268"/>
                  </a:lnTo>
                  <a:lnTo>
                    <a:pt x="343" y="263"/>
                  </a:lnTo>
                  <a:lnTo>
                    <a:pt x="343" y="257"/>
                  </a:lnTo>
                  <a:lnTo>
                    <a:pt x="342" y="254"/>
                  </a:lnTo>
                  <a:lnTo>
                    <a:pt x="339" y="250"/>
                  </a:lnTo>
                  <a:lnTo>
                    <a:pt x="334" y="248"/>
                  </a:lnTo>
                  <a:lnTo>
                    <a:pt x="331" y="247"/>
                  </a:lnTo>
                  <a:lnTo>
                    <a:pt x="327" y="247"/>
                  </a:lnTo>
                  <a:lnTo>
                    <a:pt x="324" y="247"/>
                  </a:lnTo>
                  <a:lnTo>
                    <a:pt x="321" y="247"/>
                  </a:lnTo>
                  <a:lnTo>
                    <a:pt x="316" y="247"/>
                  </a:lnTo>
                  <a:lnTo>
                    <a:pt x="311" y="247"/>
                  </a:lnTo>
                  <a:lnTo>
                    <a:pt x="307" y="248"/>
                  </a:lnTo>
                  <a:lnTo>
                    <a:pt x="304" y="250"/>
                  </a:lnTo>
                  <a:lnTo>
                    <a:pt x="301" y="250"/>
                  </a:lnTo>
                  <a:lnTo>
                    <a:pt x="296" y="251"/>
                  </a:lnTo>
                  <a:lnTo>
                    <a:pt x="293" y="253"/>
                  </a:lnTo>
                  <a:lnTo>
                    <a:pt x="292" y="254"/>
                  </a:lnTo>
                  <a:lnTo>
                    <a:pt x="287" y="257"/>
                  </a:lnTo>
                  <a:lnTo>
                    <a:pt x="284" y="259"/>
                  </a:lnTo>
                  <a:lnTo>
                    <a:pt x="280" y="260"/>
                  </a:lnTo>
                  <a:lnTo>
                    <a:pt x="275" y="263"/>
                  </a:lnTo>
                  <a:lnTo>
                    <a:pt x="271" y="265"/>
                  </a:lnTo>
                  <a:lnTo>
                    <a:pt x="266" y="266"/>
                  </a:lnTo>
                  <a:lnTo>
                    <a:pt x="262" y="268"/>
                  </a:lnTo>
                  <a:lnTo>
                    <a:pt x="257" y="271"/>
                  </a:lnTo>
                  <a:lnTo>
                    <a:pt x="251" y="271"/>
                  </a:lnTo>
                  <a:lnTo>
                    <a:pt x="246" y="274"/>
                  </a:lnTo>
                  <a:lnTo>
                    <a:pt x="240" y="274"/>
                  </a:lnTo>
                  <a:lnTo>
                    <a:pt x="237" y="275"/>
                  </a:lnTo>
                  <a:lnTo>
                    <a:pt x="233" y="275"/>
                  </a:lnTo>
                  <a:lnTo>
                    <a:pt x="231" y="277"/>
                  </a:lnTo>
                  <a:lnTo>
                    <a:pt x="228" y="275"/>
                  </a:lnTo>
                  <a:lnTo>
                    <a:pt x="227" y="275"/>
                  </a:lnTo>
                  <a:lnTo>
                    <a:pt x="227" y="272"/>
                  </a:lnTo>
                  <a:lnTo>
                    <a:pt x="230" y="268"/>
                  </a:lnTo>
                  <a:lnTo>
                    <a:pt x="231" y="265"/>
                  </a:lnTo>
                  <a:lnTo>
                    <a:pt x="233" y="260"/>
                  </a:lnTo>
                  <a:lnTo>
                    <a:pt x="236" y="256"/>
                  </a:lnTo>
                  <a:lnTo>
                    <a:pt x="239" y="253"/>
                  </a:lnTo>
                  <a:lnTo>
                    <a:pt x="243" y="247"/>
                  </a:lnTo>
                  <a:lnTo>
                    <a:pt x="246" y="242"/>
                  </a:lnTo>
                  <a:lnTo>
                    <a:pt x="251" y="236"/>
                  </a:lnTo>
                  <a:lnTo>
                    <a:pt x="256" y="232"/>
                  </a:lnTo>
                  <a:lnTo>
                    <a:pt x="257" y="227"/>
                  </a:lnTo>
                  <a:lnTo>
                    <a:pt x="260" y="226"/>
                  </a:lnTo>
                  <a:lnTo>
                    <a:pt x="263" y="221"/>
                  </a:lnTo>
                  <a:lnTo>
                    <a:pt x="266" y="220"/>
                  </a:lnTo>
                  <a:lnTo>
                    <a:pt x="271" y="212"/>
                  </a:lnTo>
                  <a:lnTo>
                    <a:pt x="275" y="207"/>
                  </a:lnTo>
                  <a:lnTo>
                    <a:pt x="277" y="204"/>
                  </a:lnTo>
                  <a:lnTo>
                    <a:pt x="280" y="201"/>
                  </a:lnTo>
                  <a:lnTo>
                    <a:pt x="281" y="197"/>
                  </a:lnTo>
                  <a:lnTo>
                    <a:pt x="284" y="194"/>
                  </a:lnTo>
                  <a:lnTo>
                    <a:pt x="287" y="191"/>
                  </a:lnTo>
                  <a:lnTo>
                    <a:pt x="289" y="188"/>
                  </a:lnTo>
                  <a:lnTo>
                    <a:pt x="292" y="185"/>
                  </a:lnTo>
                  <a:lnTo>
                    <a:pt x="295" y="182"/>
                  </a:lnTo>
                  <a:lnTo>
                    <a:pt x="296" y="179"/>
                  </a:lnTo>
                  <a:lnTo>
                    <a:pt x="299" y="176"/>
                  </a:lnTo>
                  <a:lnTo>
                    <a:pt x="301" y="173"/>
                  </a:lnTo>
                  <a:lnTo>
                    <a:pt x="304" y="170"/>
                  </a:lnTo>
                  <a:lnTo>
                    <a:pt x="308" y="164"/>
                  </a:lnTo>
                  <a:lnTo>
                    <a:pt x="313" y="159"/>
                  </a:lnTo>
                  <a:lnTo>
                    <a:pt x="316" y="155"/>
                  </a:lnTo>
                  <a:lnTo>
                    <a:pt x="319" y="150"/>
                  </a:lnTo>
                  <a:lnTo>
                    <a:pt x="322" y="145"/>
                  </a:lnTo>
                  <a:lnTo>
                    <a:pt x="325" y="142"/>
                  </a:lnTo>
                  <a:lnTo>
                    <a:pt x="327" y="138"/>
                  </a:lnTo>
                  <a:lnTo>
                    <a:pt x="330" y="136"/>
                  </a:lnTo>
                  <a:lnTo>
                    <a:pt x="331" y="133"/>
                  </a:lnTo>
                  <a:lnTo>
                    <a:pt x="333" y="132"/>
                  </a:lnTo>
                  <a:lnTo>
                    <a:pt x="334" y="126"/>
                  </a:lnTo>
                  <a:lnTo>
                    <a:pt x="336" y="121"/>
                  </a:lnTo>
                  <a:lnTo>
                    <a:pt x="337" y="115"/>
                  </a:lnTo>
                  <a:lnTo>
                    <a:pt x="339" y="111"/>
                  </a:lnTo>
                  <a:lnTo>
                    <a:pt x="337" y="105"/>
                  </a:lnTo>
                  <a:lnTo>
                    <a:pt x="337" y="100"/>
                  </a:lnTo>
                  <a:lnTo>
                    <a:pt x="334" y="94"/>
                  </a:lnTo>
                  <a:lnTo>
                    <a:pt x="330" y="91"/>
                  </a:lnTo>
                  <a:lnTo>
                    <a:pt x="327" y="90"/>
                  </a:lnTo>
                  <a:lnTo>
                    <a:pt x="324" y="88"/>
                  </a:lnTo>
                  <a:lnTo>
                    <a:pt x="321" y="88"/>
                  </a:lnTo>
                  <a:lnTo>
                    <a:pt x="318" y="88"/>
                  </a:lnTo>
                  <a:lnTo>
                    <a:pt x="314" y="88"/>
                  </a:lnTo>
                  <a:lnTo>
                    <a:pt x="311" y="88"/>
                  </a:lnTo>
                  <a:lnTo>
                    <a:pt x="308" y="88"/>
                  </a:lnTo>
                  <a:lnTo>
                    <a:pt x="305" y="90"/>
                  </a:lnTo>
                  <a:lnTo>
                    <a:pt x="299" y="93"/>
                  </a:lnTo>
                  <a:lnTo>
                    <a:pt x="295" y="97"/>
                  </a:lnTo>
                  <a:lnTo>
                    <a:pt x="290" y="100"/>
                  </a:lnTo>
                  <a:lnTo>
                    <a:pt x="287" y="105"/>
                  </a:lnTo>
                  <a:lnTo>
                    <a:pt x="284" y="108"/>
                  </a:lnTo>
                  <a:lnTo>
                    <a:pt x="280" y="112"/>
                  </a:lnTo>
                  <a:lnTo>
                    <a:pt x="277" y="115"/>
                  </a:lnTo>
                  <a:lnTo>
                    <a:pt x="274" y="118"/>
                  </a:lnTo>
                  <a:lnTo>
                    <a:pt x="271" y="123"/>
                  </a:lnTo>
                  <a:lnTo>
                    <a:pt x="268" y="127"/>
                  </a:lnTo>
                  <a:lnTo>
                    <a:pt x="263" y="130"/>
                  </a:lnTo>
                  <a:lnTo>
                    <a:pt x="260" y="136"/>
                  </a:lnTo>
                  <a:lnTo>
                    <a:pt x="256" y="141"/>
                  </a:lnTo>
                  <a:lnTo>
                    <a:pt x="251" y="145"/>
                  </a:lnTo>
                  <a:lnTo>
                    <a:pt x="245" y="150"/>
                  </a:lnTo>
                  <a:lnTo>
                    <a:pt x="240" y="156"/>
                  </a:lnTo>
                  <a:lnTo>
                    <a:pt x="237" y="162"/>
                  </a:lnTo>
                  <a:lnTo>
                    <a:pt x="233" y="167"/>
                  </a:lnTo>
                  <a:lnTo>
                    <a:pt x="227" y="173"/>
                  </a:lnTo>
                  <a:lnTo>
                    <a:pt x="222" y="177"/>
                  </a:lnTo>
                  <a:lnTo>
                    <a:pt x="218" y="182"/>
                  </a:lnTo>
                  <a:lnTo>
                    <a:pt x="213" y="186"/>
                  </a:lnTo>
                  <a:lnTo>
                    <a:pt x="209" y="191"/>
                  </a:lnTo>
                  <a:lnTo>
                    <a:pt x="206" y="197"/>
                  </a:lnTo>
                  <a:lnTo>
                    <a:pt x="201" y="201"/>
                  </a:lnTo>
                  <a:lnTo>
                    <a:pt x="198" y="204"/>
                  </a:lnTo>
                  <a:lnTo>
                    <a:pt x="193" y="209"/>
                  </a:lnTo>
                  <a:lnTo>
                    <a:pt x="190" y="212"/>
                  </a:lnTo>
                  <a:lnTo>
                    <a:pt x="187" y="215"/>
                  </a:lnTo>
                  <a:lnTo>
                    <a:pt x="184" y="218"/>
                  </a:lnTo>
                  <a:lnTo>
                    <a:pt x="180" y="223"/>
                  </a:lnTo>
                  <a:lnTo>
                    <a:pt x="178" y="224"/>
                  </a:lnTo>
                  <a:lnTo>
                    <a:pt x="175" y="224"/>
                  </a:lnTo>
                  <a:lnTo>
                    <a:pt x="174" y="223"/>
                  </a:lnTo>
                  <a:lnTo>
                    <a:pt x="171" y="221"/>
                  </a:lnTo>
                  <a:lnTo>
                    <a:pt x="171" y="218"/>
                  </a:lnTo>
                  <a:lnTo>
                    <a:pt x="169" y="213"/>
                  </a:lnTo>
                  <a:lnTo>
                    <a:pt x="169" y="210"/>
                  </a:lnTo>
                  <a:lnTo>
                    <a:pt x="169" y="206"/>
                  </a:lnTo>
                  <a:lnTo>
                    <a:pt x="171" y="204"/>
                  </a:lnTo>
                  <a:lnTo>
                    <a:pt x="172" y="201"/>
                  </a:lnTo>
                  <a:lnTo>
                    <a:pt x="174" y="197"/>
                  </a:lnTo>
                  <a:lnTo>
                    <a:pt x="175" y="195"/>
                  </a:lnTo>
                  <a:lnTo>
                    <a:pt x="177" y="192"/>
                  </a:lnTo>
                  <a:lnTo>
                    <a:pt x="180" y="189"/>
                  </a:lnTo>
                  <a:lnTo>
                    <a:pt x="181" y="186"/>
                  </a:lnTo>
                  <a:lnTo>
                    <a:pt x="183" y="182"/>
                  </a:lnTo>
                  <a:lnTo>
                    <a:pt x="186" y="179"/>
                  </a:lnTo>
                  <a:lnTo>
                    <a:pt x="187" y="174"/>
                  </a:lnTo>
                  <a:lnTo>
                    <a:pt x="190" y="171"/>
                  </a:lnTo>
                  <a:lnTo>
                    <a:pt x="192" y="165"/>
                  </a:lnTo>
                  <a:lnTo>
                    <a:pt x="195" y="161"/>
                  </a:lnTo>
                  <a:lnTo>
                    <a:pt x="198" y="156"/>
                  </a:lnTo>
                  <a:lnTo>
                    <a:pt x="201" y="153"/>
                  </a:lnTo>
                  <a:lnTo>
                    <a:pt x="203" y="147"/>
                  </a:lnTo>
                  <a:lnTo>
                    <a:pt x="206" y="142"/>
                  </a:lnTo>
                  <a:lnTo>
                    <a:pt x="209" y="136"/>
                  </a:lnTo>
                  <a:lnTo>
                    <a:pt x="212" y="132"/>
                  </a:lnTo>
                  <a:lnTo>
                    <a:pt x="213" y="126"/>
                  </a:lnTo>
                  <a:lnTo>
                    <a:pt x="216" y="121"/>
                  </a:lnTo>
                  <a:lnTo>
                    <a:pt x="219" y="115"/>
                  </a:lnTo>
                  <a:lnTo>
                    <a:pt x="221" y="111"/>
                  </a:lnTo>
                  <a:lnTo>
                    <a:pt x="224" y="106"/>
                  </a:lnTo>
                  <a:lnTo>
                    <a:pt x="225" y="100"/>
                  </a:lnTo>
                  <a:lnTo>
                    <a:pt x="227" y="96"/>
                  </a:lnTo>
                  <a:lnTo>
                    <a:pt x="230" y="91"/>
                  </a:lnTo>
                  <a:lnTo>
                    <a:pt x="231" y="86"/>
                  </a:lnTo>
                  <a:lnTo>
                    <a:pt x="233" y="80"/>
                  </a:lnTo>
                  <a:lnTo>
                    <a:pt x="234" y="76"/>
                  </a:lnTo>
                  <a:lnTo>
                    <a:pt x="236" y="71"/>
                  </a:lnTo>
                  <a:lnTo>
                    <a:pt x="237" y="67"/>
                  </a:lnTo>
                  <a:lnTo>
                    <a:pt x="237" y="64"/>
                  </a:lnTo>
                  <a:lnTo>
                    <a:pt x="239" y="59"/>
                  </a:lnTo>
                  <a:lnTo>
                    <a:pt x="239" y="55"/>
                  </a:lnTo>
                  <a:lnTo>
                    <a:pt x="240" y="52"/>
                  </a:lnTo>
                  <a:lnTo>
                    <a:pt x="240" y="47"/>
                  </a:lnTo>
                  <a:lnTo>
                    <a:pt x="240" y="44"/>
                  </a:lnTo>
                  <a:lnTo>
                    <a:pt x="242" y="41"/>
                  </a:lnTo>
                  <a:lnTo>
                    <a:pt x="242" y="38"/>
                  </a:lnTo>
                  <a:lnTo>
                    <a:pt x="243" y="35"/>
                  </a:lnTo>
                  <a:lnTo>
                    <a:pt x="243" y="32"/>
                  </a:lnTo>
                  <a:lnTo>
                    <a:pt x="243" y="31"/>
                  </a:lnTo>
                  <a:lnTo>
                    <a:pt x="243" y="24"/>
                  </a:lnTo>
                  <a:lnTo>
                    <a:pt x="245" y="21"/>
                  </a:lnTo>
                  <a:lnTo>
                    <a:pt x="243" y="17"/>
                  </a:lnTo>
                  <a:lnTo>
                    <a:pt x="243" y="15"/>
                  </a:lnTo>
                  <a:lnTo>
                    <a:pt x="243" y="11"/>
                  </a:lnTo>
                  <a:lnTo>
                    <a:pt x="243" y="9"/>
                  </a:lnTo>
                  <a:lnTo>
                    <a:pt x="240" y="6"/>
                  </a:lnTo>
                  <a:lnTo>
                    <a:pt x="240" y="3"/>
                  </a:lnTo>
                  <a:lnTo>
                    <a:pt x="237" y="2"/>
                  </a:lnTo>
                  <a:lnTo>
                    <a:pt x="233" y="2"/>
                  </a:lnTo>
                  <a:lnTo>
                    <a:pt x="230" y="0"/>
                  </a:lnTo>
                  <a:lnTo>
                    <a:pt x="225" y="2"/>
                  </a:lnTo>
                  <a:lnTo>
                    <a:pt x="219" y="2"/>
                  </a:lnTo>
                  <a:lnTo>
                    <a:pt x="215" y="3"/>
                  </a:lnTo>
                  <a:lnTo>
                    <a:pt x="209" y="5"/>
                  </a:lnTo>
                  <a:lnTo>
                    <a:pt x="204" y="8"/>
                  </a:lnTo>
                  <a:lnTo>
                    <a:pt x="203" y="8"/>
                  </a:lnTo>
                  <a:lnTo>
                    <a:pt x="201" y="11"/>
                  </a:lnTo>
                  <a:lnTo>
                    <a:pt x="200" y="12"/>
                  </a:lnTo>
                  <a:lnTo>
                    <a:pt x="197" y="17"/>
                  </a:lnTo>
                  <a:lnTo>
                    <a:pt x="193" y="20"/>
                  </a:lnTo>
                  <a:lnTo>
                    <a:pt x="192" y="24"/>
                  </a:lnTo>
                  <a:lnTo>
                    <a:pt x="189" y="29"/>
                  </a:lnTo>
                  <a:lnTo>
                    <a:pt x="186" y="35"/>
                  </a:lnTo>
                  <a:lnTo>
                    <a:pt x="184" y="38"/>
                  </a:lnTo>
                  <a:lnTo>
                    <a:pt x="183" y="41"/>
                  </a:lnTo>
                  <a:lnTo>
                    <a:pt x="181" y="44"/>
                  </a:lnTo>
                  <a:lnTo>
                    <a:pt x="180" y="47"/>
                  </a:lnTo>
                  <a:lnTo>
                    <a:pt x="177" y="50"/>
                  </a:lnTo>
                  <a:lnTo>
                    <a:pt x="175" y="53"/>
                  </a:lnTo>
                  <a:lnTo>
                    <a:pt x="174" y="58"/>
                  </a:lnTo>
                  <a:lnTo>
                    <a:pt x="172" y="61"/>
                  </a:lnTo>
                  <a:lnTo>
                    <a:pt x="171" y="64"/>
                  </a:lnTo>
                  <a:lnTo>
                    <a:pt x="169" y="68"/>
                  </a:lnTo>
                  <a:lnTo>
                    <a:pt x="166" y="71"/>
                  </a:lnTo>
                  <a:lnTo>
                    <a:pt x="165" y="76"/>
                  </a:lnTo>
                  <a:lnTo>
                    <a:pt x="163" y="79"/>
                  </a:lnTo>
                  <a:lnTo>
                    <a:pt x="162" y="82"/>
                  </a:lnTo>
                  <a:lnTo>
                    <a:pt x="160" y="86"/>
                  </a:lnTo>
                  <a:lnTo>
                    <a:pt x="159" y="91"/>
                  </a:lnTo>
                  <a:lnTo>
                    <a:pt x="156" y="94"/>
                  </a:lnTo>
                  <a:lnTo>
                    <a:pt x="154" y="99"/>
                  </a:lnTo>
                  <a:lnTo>
                    <a:pt x="153" y="102"/>
                  </a:lnTo>
                  <a:lnTo>
                    <a:pt x="151" y="105"/>
                  </a:lnTo>
                  <a:lnTo>
                    <a:pt x="150" y="108"/>
                  </a:lnTo>
                  <a:lnTo>
                    <a:pt x="147" y="112"/>
                  </a:lnTo>
                  <a:lnTo>
                    <a:pt x="145" y="115"/>
                  </a:lnTo>
                  <a:lnTo>
                    <a:pt x="144" y="120"/>
                  </a:lnTo>
                  <a:lnTo>
                    <a:pt x="142" y="123"/>
                  </a:lnTo>
                  <a:lnTo>
                    <a:pt x="141" y="126"/>
                  </a:lnTo>
                  <a:lnTo>
                    <a:pt x="139" y="130"/>
                  </a:lnTo>
                  <a:lnTo>
                    <a:pt x="138" y="133"/>
                  </a:lnTo>
                  <a:lnTo>
                    <a:pt x="135" y="136"/>
                  </a:lnTo>
                  <a:lnTo>
                    <a:pt x="135" y="139"/>
                  </a:lnTo>
                  <a:lnTo>
                    <a:pt x="133" y="142"/>
                  </a:lnTo>
                  <a:lnTo>
                    <a:pt x="131" y="145"/>
                  </a:lnTo>
                  <a:lnTo>
                    <a:pt x="128" y="150"/>
                  </a:lnTo>
                  <a:lnTo>
                    <a:pt x="125" y="156"/>
                  </a:lnTo>
                  <a:lnTo>
                    <a:pt x="122" y="161"/>
                  </a:lnTo>
                  <a:lnTo>
                    <a:pt x="121" y="165"/>
                  </a:lnTo>
                  <a:lnTo>
                    <a:pt x="119" y="168"/>
                  </a:lnTo>
                  <a:lnTo>
                    <a:pt x="118" y="173"/>
                  </a:lnTo>
                  <a:lnTo>
                    <a:pt x="116" y="174"/>
                  </a:lnTo>
                  <a:lnTo>
                    <a:pt x="116" y="176"/>
                  </a:lnTo>
                  <a:lnTo>
                    <a:pt x="112" y="179"/>
                  </a:lnTo>
                  <a:lnTo>
                    <a:pt x="109" y="183"/>
                  </a:lnTo>
                  <a:lnTo>
                    <a:pt x="106" y="186"/>
                  </a:lnTo>
                  <a:lnTo>
                    <a:pt x="103" y="191"/>
                  </a:lnTo>
                  <a:lnTo>
                    <a:pt x="100" y="192"/>
                  </a:lnTo>
                  <a:lnTo>
                    <a:pt x="97" y="195"/>
                  </a:lnTo>
                  <a:lnTo>
                    <a:pt x="94" y="195"/>
                  </a:lnTo>
                  <a:lnTo>
                    <a:pt x="94" y="194"/>
                  </a:lnTo>
                  <a:lnTo>
                    <a:pt x="92" y="191"/>
                  </a:lnTo>
                  <a:lnTo>
                    <a:pt x="92" y="189"/>
                  </a:lnTo>
                  <a:lnTo>
                    <a:pt x="92" y="185"/>
                  </a:lnTo>
                  <a:lnTo>
                    <a:pt x="92" y="180"/>
                  </a:lnTo>
                  <a:lnTo>
                    <a:pt x="92" y="174"/>
                  </a:lnTo>
                  <a:lnTo>
                    <a:pt x="92" y="170"/>
                  </a:lnTo>
                  <a:lnTo>
                    <a:pt x="92" y="167"/>
                  </a:lnTo>
                  <a:lnTo>
                    <a:pt x="94" y="162"/>
                  </a:lnTo>
                  <a:lnTo>
                    <a:pt x="94" y="159"/>
                  </a:lnTo>
                  <a:lnTo>
                    <a:pt x="94" y="156"/>
                  </a:lnTo>
                  <a:lnTo>
                    <a:pt x="94" y="153"/>
                  </a:lnTo>
                  <a:lnTo>
                    <a:pt x="94" y="150"/>
                  </a:lnTo>
                  <a:lnTo>
                    <a:pt x="95" y="147"/>
                  </a:lnTo>
                  <a:lnTo>
                    <a:pt x="95" y="142"/>
                  </a:lnTo>
                  <a:lnTo>
                    <a:pt x="95" y="139"/>
                  </a:lnTo>
                  <a:lnTo>
                    <a:pt x="95" y="136"/>
                  </a:lnTo>
                  <a:lnTo>
                    <a:pt x="97" y="133"/>
                  </a:lnTo>
                  <a:lnTo>
                    <a:pt x="97" y="130"/>
                  </a:lnTo>
                  <a:lnTo>
                    <a:pt x="97" y="124"/>
                  </a:lnTo>
                  <a:lnTo>
                    <a:pt x="98" y="120"/>
                  </a:lnTo>
                  <a:lnTo>
                    <a:pt x="100" y="115"/>
                  </a:lnTo>
                  <a:lnTo>
                    <a:pt x="101" y="112"/>
                  </a:lnTo>
                  <a:lnTo>
                    <a:pt x="101" y="109"/>
                  </a:lnTo>
                  <a:lnTo>
                    <a:pt x="103" y="105"/>
                  </a:lnTo>
                  <a:lnTo>
                    <a:pt x="103" y="102"/>
                  </a:lnTo>
                  <a:lnTo>
                    <a:pt x="103" y="99"/>
                  </a:lnTo>
                  <a:lnTo>
                    <a:pt x="104" y="96"/>
                  </a:lnTo>
                  <a:lnTo>
                    <a:pt x="106" y="93"/>
                  </a:lnTo>
                  <a:lnTo>
                    <a:pt x="106" y="88"/>
                  </a:lnTo>
                  <a:lnTo>
                    <a:pt x="106" y="85"/>
                  </a:lnTo>
                  <a:lnTo>
                    <a:pt x="106" y="80"/>
                  </a:lnTo>
                  <a:lnTo>
                    <a:pt x="107" y="77"/>
                  </a:lnTo>
                  <a:lnTo>
                    <a:pt x="107" y="73"/>
                  </a:lnTo>
                  <a:lnTo>
                    <a:pt x="109" y="68"/>
                  </a:lnTo>
                  <a:lnTo>
                    <a:pt x="109" y="65"/>
                  </a:lnTo>
                  <a:lnTo>
                    <a:pt x="110" y="61"/>
                  </a:lnTo>
                  <a:lnTo>
                    <a:pt x="110" y="56"/>
                  </a:lnTo>
                  <a:lnTo>
                    <a:pt x="110" y="53"/>
                  </a:lnTo>
                  <a:lnTo>
                    <a:pt x="110" y="49"/>
                  </a:lnTo>
                  <a:lnTo>
                    <a:pt x="112" y="46"/>
                  </a:lnTo>
                  <a:lnTo>
                    <a:pt x="112" y="41"/>
                  </a:lnTo>
                  <a:lnTo>
                    <a:pt x="112" y="37"/>
                  </a:lnTo>
                  <a:lnTo>
                    <a:pt x="112" y="34"/>
                  </a:lnTo>
                  <a:lnTo>
                    <a:pt x="112" y="31"/>
                  </a:lnTo>
                  <a:lnTo>
                    <a:pt x="112" y="28"/>
                  </a:lnTo>
                  <a:lnTo>
                    <a:pt x="112" y="24"/>
                  </a:lnTo>
                  <a:lnTo>
                    <a:pt x="110" y="21"/>
                  </a:lnTo>
                  <a:lnTo>
                    <a:pt x="110" y="20"/>
                  </a:lnTo>
                  <a:lnTo>
                    <a:pt x="109" y="15"/>
                  </a:lnTo>
                  <a:lnTo>
                    <a:pt x="109" y="14"/>
                  </a:lnTo>
                  <a:lnTo>
                    <a:pt x="104" y="9"/>
                  </a:lnTo>
                  <a:lnTo>
                    <a:pt x="101" y="6"/>
                  </a:lnTo>
                  <a:lnTo>
                    <a:pt x="100" y="3"/>
                  </a:lnTo>
                  <a:lnTo>
                    <a:pt x="97" y="3"/>
                  </a:lnTo>
                  <a:lnTo>
                    <a:pt x="95" y="2"/>
                  </a:lnTo>
                  <a:lnTo>
                    <a:pt x="92" y="2"/>
                  </a:lnTo>
                  <a:lnTo>
                    <a:pt x="89" y="3"/>
                  </a:lnTo>
                  <a:lnTo>
                    <a:pt x="83" y="5"/>
                  </a:lnTo>
                  <a:lnTo>
                    <a:pt x="80" y="6"/>
                  </a:lnTo>
                  <a:lnTo>
                    <a:pt x="77" y="8"/>
                  </a:lnTo>
                  <a:lnTo>
                    <a:pt x="74" y="9"/>
                  </a:lnTo>
                  <a:lnTo>
                    <a:pt x="72" y="11"/>
                  </a:lnTo>
                  <a:lnTo>
                    <a:pt x="66" y="14"/>
                  </a:lnTo>
                  <a:lnTo>
                    <a:pt x="63" y="17"/>
                  </a:lnTo>
                  <a:lnTo>
                    <a:pt x="59" y="21"/>
                  </a:lnTo>
                  <a:lnTo>
                    <a:pt x="56" y="28"/>
                  </a:lnTo>
                  <a:lnTo>
                    <a:pt x="54" y="31"/>
                  </a:lnTo>
                  <a:lnTo>
                    <a:pt x="53" y="34"/>
                  </a:lnTo>
                  <a:lnTo>
                    <a:pt x="51" y="37"/>
                  </a:lnTo>
                  <a:lnTo>
                    <a:pt x="50" y="43"/>
                  </a:lnTo>
                  <a:lnTo>
                    <a:pt x="48" y="44"/>
                  </a:lnTo>
                  <a:lnTo>
                    <a:pt x="47" y="47"/>
                  </a:lnTo>
                  <a:lnTo>
                    <a:pt x="47" y="50"/>
                  </a:lnTo>
                  <a:lnTo>
                    <a:pt x="45" y="55"/>
                  </a:lnTo>
                  <a:lnTo>
                    <a:pt x="45" y="58"/>
                  </a:lnTo>
                  <a:lnTo>
                    <a:pt x="44" y="62"/>
                  </a:lnTo>
                  <a:lnTo>
                    <a:pt x="44" y="68"/>
                  </a:lnTo>
                  <a:lnTo>
                    <a:pt x="42" y="73"/>
                  </a:lnTo>
                  <a:lnTo>
                    <a:pt x="41" y="77"/>
                  </a:lnTo>
                  <a:lnTo>
                    <a:pt x="41" y="82"/>
                  </a:lnTo>
                  <a:lnTo>
                    <a:pt x="39" y="88"/>
                  </a:lnTo>
                  <a:lnTo>
                    <a:pt x="39" y="94"/>
                  </a:lnTo>
                  <a:lnTo>
                    <a:pt x="38" y="100"/>
                  </a:lnTo>
                  <a:lnTo>
                    <a:pt x="38" y="106"/>
                  </a:lnTo>
                  <a:lnTo>
                    <a:pt x="38" y="108"/>
                  </a:lnTo>
                  <a:lnTo>
                    <a:pt x="38" y="111"/>
                  </a:lnTo>
                  <a:lnTo>
                    <a:pt x="38" y="114"/>
                  </a:lnTo>
                  <a:lnTo>
                    <a:pt x="38" y="118"/>
                  </a:lnTo>
                  <a:lnTo>
                    <a:pt x="36" y="123"/>
                  </a:lnTo>
                  <a:lnTo>
                    <a:pt x="35" y="129"/>
                  </a:lnTo>
                  <a:lnTo>
                    <a:pt x="35" y="135"/>
                  </a:lnTo>
                  <a:lnTo>
                    <a:pt x="35" y="141"/>
                  </a:lnTo>
                  <a:lnTo>
                    <a:pt x="35" y="145"/>
                  </a:lnTo>
                  <a:lnTo>
                    <a:pt x="33" y="151"/>
                  </a:lnTo>
                  <a:lnTo>
                    <a:pt x="33" y="156"/>
                  </a:lnTo>
                  <a:lnTo>
                    <a:pt x="33" y="162"/>
                  </a:lnTo>
                  <a:lnTo>
                    <a:pt x="33" y="167"/>
                  </a:lnTo>
                  <a:lnTo>
                    <a:pt x="32" y="171"/>
                  </a:lnTo>
                  <a:lnTo>
                    <a:pt x="32" y="174"/>
                  </a:lnTo>
                  <a:lnTo>
                    <a:pt x="32" y="179"/>
                  </a:lnTo>
                  <a:lnTo>
                    <a:pt x="32" y="182"/>
                  </a:lnTo>
                  <a:lnTo>
                    <a:pt x="32" y="185"/>
                  </a:lnTo>
                  <a:lnTo>
                    <a:pt x="32" y="186"/>
                  </a:lnTo>
                  <a:lnTo>
                    <a:pt x="32" y="189"/>
                  </a:lnTo>
                  <a:lnTo>
                    <a:pt x="30" y="192"/>
                  </a:lnTo>
                  <a:lnTo>
                    <a:pt x="29" y="197"/>
                  </a:lnTo>
                  <a:lnTo>
                    <a:pt x="27" y="203"/>
                  </a:lnTo>
                  <a:lnTo>
                    <a:pt x="26" y="209"/>
                  </a:lnTo>
                  <a:lnTo>
                    <a:pt x="23" y="213"/>
                  </a:lnTo>
                  <a:lnTo>
                    <a:pt x="20" y="220"/>
                  </a:lnTo>
                  <a:lnTo>
                    <a:pt x="18" y="223"/>
                  </a:lnTo>
                  <a:lnTo>
                    <a:pt x="17" y="226"/>
                  </a:lnTo>
                  <a:lnTo>
                    <a:pt x="15" y="229"/>
                  </a:lnTo>
                  <a:lnTo>
                    <a:pt x="15" y="232"/>
                  </a:lnTo>
                  <a:lnTo>
                    <a:pt x="12" y="238"/>
                  </a:lnTo>
                  <a:lnTo>
                    <a:pt x="9" y="242"/>
                  </a:lnTo>
                  <a:lnTo>
                    <a:pt x="6" y="247"/>
                  </a:lnTo>
                  <a:lnTo>
                    <a:pt x="3" y="251"/>
                  </a:lnTo>
                  <a:lnTo>
                    <a:pt x="1" y="254"/>
                  </a:lnTo>
                  <a:lnTo>
                    <a:pt x="0" y="257"/>
                  </a:lnTo>
                  <a:lnTo>
                    <a:pt x="0" y="259"/>
                  </a:lnTo>
                  <a:lnTo>
                    <a:pt x="0" y="260"/>
                  </a:lnTo>
                  <a:lnTo>
                    <a:pt x="10" y="265"/>
                  </a:lnTo>
                  <a:lnTo>
                    <a:pt x="10" y="265"/>
                  </a:lnTo>
                  <a:close/>
                </a:path>
              </a:pathLst>
            </a:custGeom>
            <a:solidFill>
              <a:srgbClr val="000000"/>
            </a:solidFill>
            <a:ln w="9525">
              <a:noFill/>
              <a:round/>
              <a:headEnd/>
              <a:tailEnd/>
            </a:ln>
          </p:spPr>
          <p:txBody>
            <a:bodyPr/>
            <a:lstStyle/>
            <a:p>
              <a:endParaRPr lang="ru-RU"/>
            </a:p>
          </p:txBody>
        </p:sp>
        <p:sp>
          <p:nvSpPr>
            <p:cNvPr id="158" name="Freeform 216"/>
            <p:cNvSpPr>
              <a:spLocks/>
            </p:cNvSpPr>
            <p:nvPr/>
          </p:nvSpPr>
          <p:spPr bwMode="auto">
            <a:xfrm>
              <a:off x="2754" y="2912"/>
              <a:ext cx="89" cy="27"/>
            </a:xfrm>
            <a:custGeom>
              <a:avLst/>
              <a:gdLst/>
              <a:ahLst/>
              <a:cxnLst>
                <a:cxn ang="0">
                  <a:pos x="15" y="18"/>
                </a:cxn>
                <a:cxn ang="0">
                  <a:pos x="15" y="25"/>
                </a:cxn>
                <a:cxn ang="0">
                  <a:pos x="18" y="32"/>
                </a:cxn>
                <a:cxn ang="0">
                  <a:pos x="26" y="38"/>
                </a:cxn>
                <a:cxn ang="0">
                  <a:pos x="35" y="41"/>
                </a:cxn>
                <a:cxn ang="0">
                  <a:pos x="42" y="42"/>
                </a:cxn>
                <a:cxn ang="0">
                  <a:pos x="48" y="44"/>
                </a:cxn>
                <a:cxn ang="0">
                  <a:pos x="54" y="44"/>
                </a:cxn>
                <a:cxn ang="0">
                  <a:pos x="62" y="45"/>
                </a:cxn>
                <a:cxn ang="0">
                  <a:pos x="68" y="45"/>
                </a:cxn>
                <a:cxn ang="0">
                  <a:pos x="76" y="45"/>
                </a:cxn>
                <a:cxn ang="0">
                  <a:pos x="83" y="47"/>
                </a:cxn>
                <a:cxn ang="0">
                  <a:pos x="91" y="47"/>
                </a:cxn>
                <a:cxn ang="0">
                  <a:pos x="98" y="45"/>
                </a:cxn>
                <a:cxn ang="0">
                  <a:pos x="104" y="45"/>
                </a:cxn>
                <a:cxn ang="0">
                  <a:pos x="110" y="44"/>
                </a:cxn>
                <a:cxn ang="0">
                  <a:pos x="118" y="44"/>
                </a:cxn>
                <a:cxn ang="0">
                  <a:pos x="125" y="41"/>
                </a:cxn>
                <a:cxn ang="0">
                  <a:pos x="135" y="38"/>
                </a:cxn>
                <a:cxn ang="0">
                  <a:pos x="142" y="33"/>
                </a:cxn>
                <a:cxn ang="0">
                  <a:pos x="150" y="30"/>
                </a:cxn>
                <a:cxn ang="0">
                  <a:pos x="157" y="24"/>
                </a:cxn>
                <a:cxn ang="0">
                  <a:pos x="162" y="18"/>
                </a:cxn>
                <a:cxn ang="0">
                  <a:pos x="163" y="12"/>
                </a:cxn>
                <a:cxn ang="0">
                  <a:pos x="178" y="0"/>
                </a:cxn>
                <a:cxn ang="0">
                  <a:pos x="178" y="6"/>
                </a:cxn>
                <a:cxn ang="0">
                  <a:pos x="177" y="12"/>
                </a:cxn>
                <a:cxn ang="0">
                  <a:pos x="174" y="19"/>
                </a:cxn>
                <a:cxn ang="0">
                  <a:pos x="168" y="27"/>
                </a:cxn>
                <a:cxn ang="0">
                  <a:pos x="162" y="32"/>
                </a:cxn>
                <a:cxn ang="0">
                  <a:pos x="157" y="36"/>
                </a:cxn>
                <a:cxn ang="0">
                  <a:pos x="150" y="39"/>
                </a:cxn>
                <a:cxn ang="0">
                  <a:pos x="141" y="42"/>
                </a:cxn>
                <a:cxn ang="0">
                  <a:pos x="130" y="45"/>
                </a:cxn>
                <a:cxn ang="0">
                  <a:pos x="119" y="48"/>
                </a:cxn>
                <a:cxn ang="0">
                  <a:pos x="112" y="50"/>
                </a:cxn>
                <a:cxn ang="0">
                  <a:pos x="106" y="50"/>
                </a:cxn>
                <a:cxn ang="0">
                  <a:pos x="94" y="51"/>
                </a:cxn>
                <a:cxn ang="0">
                  <a:pos x="88" y="51"/>
                </a:cxn>
                <a:cxn ang="0">
                  <a:pos x="83" y="51"/>
                </a:cxn>
                <a:cxn ang="0">
                  <a:pos x="73" y="53"/>
                </a:cxn>
                <a:cxn ang="0">
                  <a:pos x="60" y="51"/>
                </a:cxn>
                <a:cxn ang="0">
                  <a:pos x="51" y="51"/>
                </a:cxn>
                <a:cxn ang="0">
                  <a:pos x="42" y="50"/>
                </a:cxn>
                <a:cxn ang="0">
                  <a:pos x="35" y="48"/>
                </a:cxn>
                <a:cxn ang="0">
                  <a:pos x="26" y="45"/>
                </a:cxn>
                <a:cxn ang="0">
                  <a:pos x="20" y="42"/>
                </a:cxn>
                <a:cxn ang="0">
                  <a:pos x="14" y="39"/>
                </a:cxn>
                <a:cxn ang="0">
                  <a:pos x="9" y="36"/>
                </a:cxn>
                <a:cxn ang="0">
                  <a:pos x="3" y="25"/>
                </a:cxn>
                <a:cxn ang="0">
                  <a:pos x="0" y="15"/>
                </a:cxn>
                <a:cxn ang="0">
                  <a:pos x="15" y="16"/>
                </a:cxn>
              </a:cxnLst>
              <a:rect l="0" t="0" r="r" b="b"/>
              <a:pathLst>
                <a:path w="178" h="53">
                  <a:moveTo>
                    <a:pt x="15" y="16"/>
                  </a:moveTo>
                  <a:lnTo>
                    <a:pt x="15" y="18"/>
                  </a:lnTo>
                  <a:lnTo>
                    <a:pt x="15" y="22"/>
                  </a:lnTo>
                  <a:lnTo>
                    <a:pt x="15" y="25"/>
                  </a:lnTo>
                  <a:lnTo>
                    <a:pt x="17" y="28"/>
                  </a:lnTo>
                  <a:lnTo>
                    <a:pt x="18" y="32"/>
                  </a:lnTo>
                  <a:lnTo>
                    <a:pt x="23" y="36"/>
                  </a:lnTo>
                  <a:lnTo>
                    <a:pt x="26" y="38"/>
                  </a:lnTo>
                  <a:lnTo>
                    <a:pt x="30" y="39"/>
                  </a:lnTo>
                  <a:lnTo>
                    <a:pt x="35" y="41"/>
                  </a:lnTo>
                  <a:lnTo>
                    <a:pt x="39" y="42"/>
                  </a:lnTo>
                  <a:lnTo>
                    <a:pt x="42" y="42"/>
                  </a:lnTo>
                  <a:lnTo>
                    <a:pt x="45" y="42"/>
                  </a:lnTo>
                  <a:lnTo>
                    <a:pt x="48" y="44"/>
                  </a:lnTo>
                  <a:lnTo>
                    <a:pt x="51" y="44"/>
                  </a:lnTo>
                  <a:lnTo>
                    <a:pt x="54" y="44"/>
                  </a:lnTo>
                  <a:lnTo>
                    <a:pt x="57" y="45"/>
                  </a:lnTo>
                  <a:lnTo>
                    <a:pt x="62" y="45"/>
                  </a:lnTo>
                  <a:lnTo>
                    <a:pt x="65" y="45"/>
                  </a:lnTo>
                  <a:lnTo>
                    <a:pt x="68" y="45"/>
                  </a:lnTo>
                  <a:lnTo>
                    <a:pt x="73" y="45"/>
                  </a:lnTo>
                  <a:lnTo>
                    <a:pt x="76" y="45"/>
                  </a:lnTo>
                  <a:lnTo>
                    <a:pt x="80" y="47"/>
                  </a:lnTo>
                  <a:lnTo>
                    <a:pt x="83" y="47"/>
                  </a:lnTo>
                  <a:lnTo>
                    <a:pt x="86" y="47"/>
                  </a:lnTo>
                  <a:lnTo>
                    <a:pt x="91" y="47"/>
                  </a:lnTo>
                  <a:lnTo>
                    <a:pt x="94" y="47"/>
                  </a:lnTo>
                  <a:lnTo>
                    <a:pt x="98" y="45"/>
                  </a:lnTo>
                  <a:lnTo>
                    <a:pt x="101" y="45"/>
                  </a:lnTo>
                  <a:lnTo>
                    <a:pt x="104" y="45"/>
                  </a:lnTo>
                  <a:lnTo>
                    <a:pt x="109" y="45"/>
                  </a:lnTo>
                  <a:lnTo>
                    <a:pt x="110" y="44"/>
                  </a:lnTo>
                  <a:lnTo>
                    <a:pt x="115" y="44"/>
                  </a:lnTo>
                  <a:lnTo>
                    <a:pt x="118" y="44"/>
                  </a:lnTo>
                  <a:lnTo>
                    <a:pt x="121" y="42"/>
                  </a:lnTo>
                  <a:lnTo>
                    <a:pt x="125" y="41"/>
                  </a:lnTo>
                  <a:lnTo>
                    <a:pt x="130" y="39"/>
                  </a:lnTo>
                  <a:lnTo>
                    <a:pt x="135" y="38"/>
                  </a:lnTo>
                  <a:lnTo>
                    <a:pt x="139" y="36"/>
                  </a:lnTo>
                  <a:lnTo>
                    <a:pt x="142" y="33"/>
                  </a:lnTo>
                  <a:lnTo>
                    <a:pt x="147" y="32"/>
                  </a:lnTo>
                  <a:lnTo>
                    <a:pt x="150" y="30"/>
                  </a:lnTo>
                  <a:lnTo>
                    <a:pt x="153" y="28"/>
                  </a:lnTo>
                  <a:lnTo>
                    <a:pt x="157" y="24"/>
                  </a:lnTo>
                  <a:lnTo>
                    <a:pt x="160" y="19"/>
                  </a:lnTo>
                  <a:lnTo>
                    <a:pt x="162" y="18"/>
                  </a:lnTo>
                  <a:lnTo>
                    <a:pt x="163" y="15"/>
                  </a:lnTo>
                  <a:lnTo>
                    <a:pt x="163" y="12"/>
                  </a:lnTo>
                  <a:lnTo>
                    <a:pt x="163" y="9"/>
                  </a:lnTo>
                  <a:lnTo>
                    <a:pt x="178" y="0"/>
                  </a:lnTo>
                  <a:lnTo>
                    <a:pt x="178" y="0"/>
                  </a:lnTo>
                  <a:lnTo>
                    <a:pt x="178" y="6"/>
                  </a:lnTo>
                  <a:lnTo>
                    <a:pt x="178" y="7"/>
                  </a:lnTo>
                  <a:lnTo>
                    <a:pt x="177" y="12"/>
                  </a:lnTo>
                  <a:lnTo>
                    <a:pt x="175" y="15"/>
                  </a:lnTo>
                  <a:lnTo>
                    <a:pt x="174" y="19"/>
                  </a:lnTo>
                  <a:lnTo>
                    <a:pt x="171" y="24"/>
                  </a:lnTo>
                  <a:lnTo>
                    <a:pt x="168" y="27"/>
                  </a:lnTo>
                  <a:lnTo>
                    <a:pt x="165" y="28"/>
                  </a:lnTo>
                  <a:lnTo>
                    <a:pt x="162" y="32"/>
                  </a:lnTo>
                  <a:lnTo>
                    <a:pt x="160" y="33"/>
                  </a:lnTo>
                  <a:lnTo>
                    <a:pt x="157" y="36"/>
                  </a:lnTo>
                  <a:lnTo>
                    <a:pt x="153" y="38"/>
                  </a:lnTo>
                  <a:lnTo>
                    <a:pt x="150" y="39"/>
                  </a:lnTo>
                  <a:lnTo>
                    <a:pt x="145" y="41"/>
                  </a:lnTo>
                  <a:lnTo>
                    <a:pt x="141" y="42"/>
                  </a:lnTo>
                  <a:lnTo>
                    <a:pt x="136" y="44"/>
                  </a:lnTo>
                  <a:lnTo>
                    <a:pt x="130" y="45"/>
                  </a:lnTo>
                  <a:lnTo>
                    <a:pt x="124" y="47"/>
                  </a:lnTo>
                  <a:lnTo>
                    <a:pt x="119" y="48"/>
                  </a:lnTo>
                  <a:lnTo>
                    <a:pt x="116" y="48"/>
                  </a:lnTo>
                  <a:lnTo>
                    <a:pt x="112" y="50"/>
                  </a:lnTo>
                  <a:lnTo>
                    <a:pt x="109" y="50"/>
                  </a:lnTo>
                  <a:lnTo>
                    <a:pt x="106" y="50"/>
                  </a:lnTo>
                  <a:lnTo>
                    <a:pt x="100" y="50"/>
                  </a:lnTo>
                  <a:lnTo>
                    <a:pt x="94" y="51"/>
                  </a:lnTo>
                  <a:lnTo>
                    <a:pt x="91" y="51"/>
                  </a:lnTo>
                  <a:lnTo>
                    <a:pt x="88" y="51"/>
                  </a:lnTo>
                  <a:lnTo>
                    <a:pt x="85" y="51"/>
                  </a:lnTo>
                  <a:lnTo>
                    <a:pt x="83" y="51"/>
                  </a:lnTo>
                  <a:lnTo>
                    <a:pt x="77" y="51"/>
                  </a:lnTo>
                  <a:lnTo>
                    <a:pt x="73" y="53"/>
                  </a:lnTo>
                  <a:lnTo>
                    <a:pt x="66" y="51"/>
                  </a:lnTo>
                  <a:lnTo>
                    <a:pt x="60" y="51"/>
                  </a:lnTo>
                  <a:lnTo>
                    <a:pt x="56" y="51"/>
                  </a:lnTo>
                  <a:lnTo>
                    <a:pt x="51" y="51"/>
                  </a:lnTo>
                  <a:lnTo>
                    <a:pt x="47" y="50"/>
                  </a:lnTo>
                  <a:lnTo>
                    <a:pt x="42" y="50"/>
                  </a:lnTo>
                  <a:lnTo>
                    <a:pt x="38" y="50"/>
                  </a:lnTo>
                  <a:lnTo>
                    <a:pt x="35" y="48"/>
                  </a:lnTo>
                  <a:lnTo>
                    <a:pt x="30" y="47"/>
                  </a:lnTo>
                  <a:lnTo>
                    <a:pt x="26" y="45"/>
                  </a:lnTo>
                  <a:lnTo>
                    <a:pt x="23" y="44"/>
                  </a:lnTo>
                  <a:lnTo>
                    <a:pt x="20" y="42"/>
                  </a:lnTo>
                  <a:lnTo>
                    <a:pt x="17" y="41"/>
                  </a:lnTo>
                  <a:lnTo>
                    <a:pt x="14" y="39"/>
                  </a:lnTo>
                  <a:lnTo>
                    <a:pt x="10" y="38"/>
                  </a:lnTo>
                  <a:lnTo>
                    <a:pt x="9" y="36"/>
                  </a:lnTo>
                  <a:lnTo>
                    <a:pt x="4" y="30"/>
                  </a:lnTo>
                  <a:lnTo>
                    <a:pt x="3" y="25"/>
                  </a:lnTo>
                  <a:lnTo>
                    <a:pt x="0" y="19"/>
                  </a:lnTo>
                  <a:lnTo>
                    <a:pt x="0" y="15"/>
                  </a:lnTo>
                  <a:lnTo>
                    <a:pt x="15" y="16"/>
                  </a:lnTo>
                  <a:lnTo>
                    <a:pt x="15" y="16"/>
                  </a:lnTo>
                  <a:close/>
                </a:path>
              </a:pathLst>
            </a:custGeom>
            <a:solidFill>
              <a:srgbClr val="000000"/>
            </a:solidFill>
            <a:ln w="9525">
              <a:noFill/>
              <a:round/>
              <a:headEnd/>
              <a:tailEnd/>
            </a:ln>
          </p:spPr>
          <p:txBody>
            <a:bodyPr/>
            <a:lstStyle/>
            <a:p>
              <a:endParaRPr lang="ru-RU"/>
            </a:p>
          </p:txBody>
        </p:sp>
        <p:sp>
          <p:nvSpPr>
            <p:cNvPr id="159" name="Freeform 217"/>
            <p:cNvSpPr>
              <a:spLocks/>
            </p:cNvSpPr>
            <p:nvPr/>
          </p:nvSpPr>
          <p:spPr bwMode="auto">
            <a:xfrm>
              <a:off x="2516" y="2825"/>
              <a:ext cx="212" cy="47"/>
            </a:xfrm>
            <a:custGeom>
              <a:avLst/>
              <a:gdLst/>
              <a:ahLst/>
              <a:cxnLst>
                <a:cxn ang="0">
                  <a:pos x="153" y="29"/>
                </a:cxn>
                <a:cxn ang="0">
                  <a:pos x="153" y="24"/>
                </a:cxn>
                <a:cxn ang="0">
                  <a:pos x="155" y="14"/>
                </a:cxn>
                <a:cxn ang="0">
                  <a:pos x="153" y="4"/>
                </a:cxn>
                <a:cxn ang="0">
                  <a:pos x="152" y="1"/>
                </a:cxn>
                <a:cxn ang="0">
                  <a:pos x="147" y="0"/>
                </a:cxn>
                <a:cxn ang="0">
                  <a:pos x="143" y="0"/>
                </a:cxn>
                <a:cxn ang="0">
                  <a:pos x="134" y="1"/>
                </a:cxn>
                <a:cxn ang="0">
                  <a:pos x="124" y="1"/>
                </a:cxn>
                <a:cxn ang="0">
                  <a:pos x="112" y="1"/>
                </a:cxn>
                <a:cxn ang="0">
                  <a:pos x="106" y="1"/>
                </a:cxn>
                <a:cxn ang="0">
                  <a:pos x="100" y="3"/>
                </a:cxn>
                <a:cxn ang="0">
                  <a:pos x="93" y="3"/>
                </a:cxn>
                <a:cxn ang="0">
                  <a:pos x="87" y="3"/>
                </a:cxn>
                <a:cxn ang="0">
                  <a:pos x="79" y="3"/>
                </a:cxn>
                <a:cxn ang="0">
                  <a:pos x="73" y="4"/>
                </a:cxn>
                <a:cxn ang="0">
                  <a:pos x="65" y="4"/>
                </a:cxn>
                <a:cxn ang="0">
                  <a:pos x="58" y="4"/>
                </a:cxn>
                <a:cxn ang="0">
                  <a:pos x="52" y="6"/>
                </a:cxn>
                <a:cxn ang="0">
                  <a:pos x="46" y="6"/>
                </a:cxn>
                <a:cxn ang="0">
                  <a:pos x="38" y="6"/>
                </a:cxn>
                <a:cxn ang="0">
                  <a:pos x="32" y="6"/>
                </a:cxn>
                <a:cxn ang="0">
                  <a:pos x="23" y="7"/>
                </a:cxn>
                <a:cxn ang="0">
                  <a:pos x="13" y="7"/>
                </a:cxn>
                <a:cxn ang="0">
                  <a:pos x="7" y="9"/>
                </a:cxn>
                <a:cxn ang="0">
                  <a:pos x="0" y="12"/>
                </a:cxn>
                <a:cxn ang="0">
                  <a:pos x="0" y="17"/>
                </a:cxn>
                <a:cxn ang="0">
                  <a:pos x="0" y="26"/>
                </a:cxn>
                <a:cxn ang="0">
                  <a:pos x="0" y="30"/>
                </a:cxn>
                <a:cxn ang="0">
                  <a:pos x="0" y="38"/>
                </a:cxn>
                <a:cxn ang="0">
                  <a:pos x="0" y="44"/>
                </a:cxn>
                <a:cxn ang="0">
                  <a:pos x="0" y="51"/>
                </a:cxn>
                <a:cxn ang="0">
                  <a:pos x="0" y="59"/>
                </a:cxn>
                <a:cxn ang="0">
                  <a:pos x="0" y="65"/>
                </a:cxn>
                <a:cxn ang="0">
                  <a:pos x="2" y="71"/>
                </a:cxn>
                <a:cxn ang="0">
                  <a:pos x="3" y="77"/>
                </a:cxn>
                <a:cxn ang="0">
                  <a:pos x="3" y="86"/>
                </a:cxn>
                <a:cxn ang="0">
                  <a:pos x="7" y="91"/>
                </a:cxn>
                <a:cxn ang="0">
                  <a:pos x="14" y="92"/>
                </a:cxn>
                <a:cxn ang="0">
                  <a:pos x="19" y="92"/>
                </a:cxn>
                <a:cxn ang="0">
                  <a:pos x="141" y="12"/>
                </a:cxn>
                <a:cxn ang="0">
                  <a:pos x="147" y="80"/>
                </a:cxn>
                <a:cxn ang="0">
                  <a:pos x="152" y="82"/>
                </a:cxn>
                <a:cxn ang="0">
                  <a:pos x="155" y="75"/>
                </a:cxn>
                <a:cxn ang="0">
                  <a:pos x="155" y="66"/>
                </a:cxn>
                <a:cxn ang="0">
                  <a:pos x="155" y="60"/>
                </a:cxn>
                <a:cxn ang="0">
                  <a:pos x="155" y="53"/>
                </a:cxn>
                <a:cxn ang="0">
                  <a:pos x="155" y="47"/>
                </a:cxn>
                <a:cxn ang="0">
                  <a:pos x="155" y="41"/>
                </a:cxn>
                <a:cxn ang="0">
                  <a:pos x="425" y="63"/>
                </a:cxn>
                <a:cxn ang="0">
                  <a:pos x="416" y="48"/>
                </a:cxn>
              </a:cxnLst>
              <a:rect l="0" t="0" r="r" b="b"/>
              <a:pathLst>
                <a:path w="425" h="92">
                  <a:moveTo>
                    <a:pt x="416" y="48"/>
                  </a:moveTo>
                  <a:lnTo>
                    <a:pt x="153" y="29"/>
                  </a:lnTo>
                  <a:lnTo>
                    <a:pt x="153" y="26"/>
                  </a:lnTo>
                  <a:lnTo>
                    <a:pt x="153" y="24"/>
                  </a:lnTo>
                  <a:lnTo>
                    <a:pt x="153" y="18"/>
                  </a:lnTo>
                  <a:lnTo>
                    <a:pt x="155" y="14"/>
                  </a:lnTo>
                  <a:lnTo>
                    <a:pt x="153" y="9"/>
                  </a:lnTo>
                  <a:lnTo>
                    <a:pt x="153" y="4"/>
                  </a:lnTo>
                  <a:lnTo>
                    <a:pt x="152" y="1"/>
                  </a:lnTo>
                  <a:lnTo>
                    <a:pt x="152" y="1"/>
                  </a:lnTo>
                  <a:lnTo>
                    <a:pt x="149" y="0"/>
                  </a:lnTo>
                  <a:lnTo>
                    <a:pt x="147" y="0"/>
                  </a:lnTo>
                  <a:lnTo>
                    <a:pt x="146" y="0"/>
                  </a:lnTo>
                  <a:lnTo>
                    <a:pt x="143" y="0"/>
                  </a:lnTo>
                  <a:lnTo>
                    <a:pt x="138" y="0"/>
                  </a:lnTo>
                  <a:lnTo>
                    <a:pt x="134" y="1"/>
                  </a:lnTo>
                  <a:lnTo>
                    <a:pt x="129" y="1"/>
                  </a:lnTo>
                  <a:lnTo>
                    <a:pt x="124" y="1"/>
                  </a:lnTo>
                  <a:lnTo>
                    <a:pt x="118" y="1"/>
                  </a:lnTo>
                  <a:lnTo>
                    <a:pt x="112" y="1"/>
                  </a:lnTo>
                  <a:lnTo>
                    <a:pt x="109" y="1"/>
                  </a:lnTo>
                  <a:lnTo>
                    <a:pt x="106" y="1"/>
                  </a:lnTo>
                  <a:lnTo>
                    <a:pt x="103" y="1"/>
                  </a:lnTo>
                  <a:lnTo>
                    <a:pt x="100" y="3"/>
                  </a:lnTo>
                  <a:lnTo>
                    <a:pt x="96" y="3"/>
                  </a:lnTo>
                  <a:lnTo>
                    <a:pt x="93" y="3"/>
                  </a:lnTo>
                  <a:lnTo>
                    <a:pt x="90" y="3"/>
                  </a:lnTo>
                  <a:lnTo>
                    <a:pt x="87" y="3"/>
                  </a:lnTo>
                  <a:lnTo>
                    <a:pt x="82" y="3"/>
                  </a:lnTo>
                  <a:lnTo>
                    <a:pt x="79" y="3"/>
                  </a:lnTo>
                  <a:lnTo>
                    <a:pt x="76" y="3"/>
                  </a:lnTo>
                  <a:lnTo>
                    <a:pt x="73" y="4"/>
                  </a:lnTo>
                  <a:lnTo>
                    <a:pt x="69" y="4"/>
                  </a:lnTo>
                  <a:lnTo>
                    <a:pt x="65" y="4"/>
                  </a:lnTo>
                  <a:lnTo>
                    <a:pt x="62" y="4"/>
                  </a:lnTo>
                  <a:lnTo>
                    <a:pt x="58" y="4"/>
                  </a:lnTo>
                  <a:lnTo>
                    <a:pt x="55" y="4"/>
                  </a:lnTo>
                  <a:lnTo>
                    <a:pt x="52" y="6"/>
                  </a:lnTo>
                  <a:lnTo>
                    <a:pt x="49" y="6"/>
                  </a:lnTo>
                  <a:lnTo>
                    <a:pt x="46" y="6"/>
                  </a:lnTo>
                  <a:lnTo>
                    <a:pt x="43" y="6"/>
                  </a:lnTo>
                  <a:lnTo>
                    <a:pt x="38" y="6"/>
                  </a:lnTo>
                  <a:lnTo>
                    <a:pt x="35" y="6"/>
                  </a:lnTo>
                  <a:lnTo>
                    <a:pt x="32" y="6"/>
                  </a:lnTo>
                  <a:lnTo>
                    <a:pt x="28" y="7"/>
                  </a:lnTo>
                  <a:lnTo>
                    <a:pt x="23" y="7"/>
                  </a:lnTo>
                  <a:lnTo>
                    <a:pt x="17" y="7"/>
                  </a:lnTo>
                  <a:lnTo>
                    <a:pt x="13" y="7"/>
                  </a:lnTo>
                  <a:lnTo>
                    <a:pt x="8" y="9"/>
                  </a:lnTo>
                  <a:lnTo>
                    <a:pt x="7" y="9"/>
                  </a:lnTo>
                  <a:lnTo>
                    <a:pt x="0" y="10"/>
                  </a:lnTo>
                  <a:lnTo>
                    <a:pt x="0" y="12"/>
                  </a:lnTo>
                  <a:lnTo>
                    <a:pt x="0" y="12"/>
                  </a:lnTo>
                  <a:lnTo>
                    <a:pt x="0" y="17"/>
                  </a:lnTo>
                  <a:lnTo>
                    <a:pt x="0" y="20"/>
                  </a:lnTo>
                  <a:lnTo>
                    <a:pt x="0" y="26"/>
                  </a:lnTo>
                  <a:lnTo>
                    <a:pt x="0" y="27"/>
                  </a:lnTo>
                  <a:lnTo>
                    <a:pt x="0" y="30"/>
                  </a:lnTo>
                  <a:lnTo>
                    <a:pt x="0" y="35"/>
                  </a:lnTo>
                  <a:lnTo>
                    <a:pt x="0" y="38"/>
                  </a:lnTo>
                  <a:lnTo>
                    <a:pt x="0" y="41"/>
                  </a:lnTo>
                  <a:lnTo>
                    <a:pt x="0" y="44"/>
                  </a:lnTo>
                  <a:lnTo>
                    <a:pt x="0" y="48"/>
                  </a:lnTo>
                  <a:lnTo>
                    <a:pt x="0" y="51"/>
                  </a:lnTo>
                  <a:lnTo>
                    <a:pt x="0" y="54"/>
                  </a:lnTo>
                  <a:lnTo>
                    <a:pt x="0" y="59"/>
                  </a:lnTo>
                  <a:lnTo>
                    <a:pt x="0" y="62"/>
                  </a:lnTo>
                  <a:lnTo>
                    <a:pt x="0" y="65"/>
                  </a:lnTo>
                  <a:lnTo>
                    <a:pt x="0" y="68"/>
                  </a:lnTo>
                  <a:lnTo>
                    <a:pt x="2" y="71"/>
                  </a:lnTo>
                  <a:lnTo>
                    <a:pt x="2" y="74"/>
                  </a:lnTo>
                  <a:lnTo>
                    <a:pt x="3" y="77"/>
                  </a:lnTo>
                  <a:lnTo>
                    <a:pt x="3" y="83"/>
                  </a:lnTo>
                  <a:lnTo>
                    <a:pt x="3" y="86"/>
                  </a:lnTo>
                  <a:lnTo>
                    <a:pt x="5" y="89"/>
                  </a:lnTo>
                  <a:lnTo>
                    <a:pt x="7" y="91"/>
                  </a:lnTo>
                  <a:lnTo>
                    <a:pt x="10" y="92"/>
                  </a:lnTo>
                  <a:lnTo>
                    <a:pt x="14" y="92"/>
                  </a:lnTo>
                  <a:lnTo>
                    <a:pt x="17" y="92"/>
                  </a:lnTo>
                  <a:lnTo>
                    <a:pt x="19" y="92"/>
                  </a:lnTo>
                  <a:lnTo>
                    <a:pt x="14" y="21"/>
                  </a:lnTo>
                  <a:lnTo>
                    <a:pt x="141" y="12"/>
                  </a:lnTo>
                  <a:lnTo>
                    <a:pt x="146" y="80"/>
                  </a:lnTo>
                  <a:lnTo>
                    <a:pt x="147" y="80"/>
                  </a:lnTo>
                  <a:lnTo>
                    <a:pt x="149" y="82"/>
                  </a:lnTo>
                  <a:lnTo>
                    <a:pt x="152" y="82"/>
                  </a:lnTo>
                  <a:lnTo>
                    <a:pt x="155" y="79"/>
                  </a:lnTo>
                  <a:lnTo>
                    <a:pt x="155" y="75"/>
                  </a:lnTo>
                  <a:lnTo>
                    <a:pt x="155" y="71"/>
                  </a:lnTo>
                  <a:lnTo>
                    <a:pt x="155" y="66"/>
                  </a:lnTo>
                  <a:lnTo>
                    <a:pt x="155" y="63"/>
                  </a:lnTo>
                  <a:lnTo>
                    <a:pt x="155" y="60"/>
                  </a:lnTo>
                  <a:lnTo>
                    <a:pt x="155" y="57"/>
                  </a:lnTo>
                  <a:lnTo>
                    <a:pt x="155" y="53"/>
                  </a:lnTo>
                  <a:lnTo>
                    <a:pt x="155" y="50"/>
                  </a:lnTo>
                  <a:lnTo>
                    <a:pt x="155" y="47"/>
                  </a:lnTo>
                  <a:lnTo>
                    <a:pt x="155" y="44"/>
                  </a:lnTo>
                  <a:lnTo>
                    <a:pt x="155" y="41"/>
                  </a:lnTo>
                  <a:lnTo>
                    <a:pt x="155" y="39"/>
                  </a:lnTo>
                  <a:lnTo>
                    <a:pt x="425" y="63"/>
                  </a:lnTo>
                  <a:lnTo>
                    <a:pt x="416" y="48"/>
                  </a:lnTo>
                  <a:lnTo>
                    <a:pt x="416" y="48"/>
                  </a:lnTo>
                  <a:close/>
                </a:path>
              </a:pathLst>
            </a:custGeom>
            <a:solidFill>
              <a:srgbClr val="000000"/>
            </a:solidFill>
            <a:ln w="9525">
              <a:noFill/>
              <a:round/>
              <a:headEnd/>
              <a:tailEnd/>
            </a:ln>
          </p:spPr>
          <p:txBody>
            <a:bodyPr/>
            <a:lstStyle/>
            <a:p>
              <a:endParaRPr lang="ru-RU"/>
            </a:p>
          </p:txBody>
        </p:sp>
        <p:sp>
          <p:nvSpPr>
            <p:cNvPr id="160" name="Freeform 218"/>
            <p:cNvSpPr>
              <a:spLocks/>
            </p:cNvSpPr>
            <p:nvPr/>
          </p:nvSpPr>
          <p:spPr bwMode="auto">
            <a:xfrm>
              <a:off x="2557" y="2831"/>
              <a:ext cx="6" cy="40"/>
            </a:xfrm>
            <a:custGeom>
              <a:avLst/>
              <a:gdLst/>
              <a:ahLst/>
              <a:cxnLst>
                <a:cxn ang="0">
                  <a:pos x="1" y="0"/>
                </a:cxn>
                <a:cxn ang="0">
                  <a:pos x="1" y="2"/>
                </a:cxn>
                <a:cxn ang="0">
                  <a:pos x="1" y="5"/>
                </a:cxn>
                <a:cxn ang="0">
                  <a:pos x="0" y="9"/>
                </a:cxn>
                <a:cxn ang="0">
                  <a:pos x="0" y="14"/>
                </a:cxn>
                <a:cxn ang="0">
                  <a:pos x="0" y="17"/>
                </a:cxn>
                <a:cxn ang="0">
                  <a:pos x="0" y="20"/>
                </a:cxn>
                <a:cxn ang="0">
                  <a:pos x="0" y="24"/>
                </a:cxn>
                <a:cxn ang="0">
                  <a:pos x="0" y="27"/>
                </a:cxn>
                <a:cxn ang="0">
                  <a:pos x="0" y="30"/>
                </a:cxn>
                <a:cxn ang="0">
                  <a:pos x="0" y="33"/>
                </a:cxn>
                <a:cxn ang="0">
                  <a:pos x="0" y="38"/>
                </a:cxn>
                <a:cxn ang="0">
                  <a:pos x="0" y="41"/>
                </a:cxn>
                <a:cxn ang="0">
                  <a:pos x="0" y="44"/>
                </a:cxn>
                <a:cxn ang="0">
                  <a:pos x="0" y="48"/>
                </a:cxn>
                <a:cxn ang="0">
                  <a:pos x="0" y="51"/>
                </a:cxn>
                <a:cxn ang="0">
                  <a:pos x="0" y="54"/>
                </a:cxn>
                <a:cxn ang="0">
                  <a:pos x="0" y="57"/>
                </a:cxn>
                <a:cxn ang="0">
                  <a:pos x="0" y="60"/>
                </a:cxn>
                <a:cxn ang="0">
                  <a:pos x="0" y="63"/>
                </a:cxn>
                <a:cxn ang="0">
                  <a:pos x="0" y="67"/>
                </a:cxn>
                <a:cxn ang="0">
                  <a:pos x="0" y="71"/>
                </a:cxn>
                <a:cxn ang="0">
                  <a:pos x="1" y="74"/>
                </a:cxn>
                <a:cxn ang="0">
                  <a:pos x="1" y="77"/>
                </a:cxn>
                <a:cxn ang="0">
                  <a:pos x="3" y="77"/>
                </a:cxn>
                <a:cxn ang="0">
                  <a:pos x="6" y="77"/>
                </a:cxn>
                <a:cxn ang="0">
                  <a:pos x="9" y="79"/>
                </a:cxn>
                <a:cxn ang="0">
                  <a:pos x="10" y="79"/>
                </a:cxn>
                <a:cxn ang="0">
                  <a:pos x="10" y="79"/>
                </a:cxn>
                <a:cxn ang="0">
                  <a:pos x="10" y="77"/>
                </a:cxn>
                <a:cxn ang="0">
                  <a:pos x="12" y="74"/>
                </a:cxn>
                <a:cxn ang="0">
                  <a:pos x="10" y="71"/>
                </a:cxn>
                <a:cxn ang="0">
                  <a:pos x="10" y="68"/>
                </a:cxn>
                <a:cxn ang="0">
                  <a:pos x="10" y="62"/>
                </a:cxn>
                <a:cxn ang="0">
                  <a:pos x="10" y="59"/>
                </a:cxn>
                <a:cxn ang="0">
                  <a:pos x="10" y="54"/>
                </a:cxn>
                <a:cxn ang="0">
                  <a:pos x="10" y="53"/>
                </a:cxn>
                <a:cxn ang="0">
                  <a:pos x="10" y="48"/>
                </a:cxn>
                <a:cxn ang="0">
                  <a:pos x="10" y="47"/>
                </a:cxn>
                <a:cxn ang="0">
                  <a:pos x="10" y="42"/>
                </a:cxn>
                <a:cxn ang="0">
                  <a:pos x="10" y="39"/>
                </a:cxn>
                <a:cxn ang="0">
                  <a:pos x="10" y="36"/>
                </a:cxn>
                <a:cxn ang="0">
                  <a:pos x="10" y="35"/>
                </a:cxn>
                <a:cxn ang="0">
                  <a:pos x="9" y="30"/>
                </a:cxn>
                <a:cxn ang="0">
                  <a:pos x="9" y="27"/>
                </a:cxn>
                <a:cxn ang="0">
                  <a:pos x="9" y="24"/>
                </a:cxn>
                <a:cxn ang="0">
                  <a:pos x="9" y="21"/>
                </a:cxn>
                <a:cxn ang="0">
                  <a:pos x="9" y="15"/>
                </a:cxn>
                <a:cxn ang="0">
                  <a:pos x="9" y="11"/>
                </a:cxn>
                <a:cxn ang="0">
                  <a:pos x="9" y="6"/>
                </a:cxn>
                <a:cxn ang="0">
                  <a:pos x="9" y="5"/>
                </a:cxn>
                <a:cxn ang="0">
                  <a:pos x="9" y="2"/>
                </a:cxn>
                <a:cxn ang="0">
                  <a:pos x="1" y="0"/>
                </a:cxn>
                <a:cxn ang="0">
                  <a:pos x="1" y="0"/>
                </a:cxn>
              </a:cxnLst>
              <a:rect l="0" t="0" r="r" b="b"/>
              <a:pathLst>
                <a:path w="12" h="79">
                  <a:moveTo>
                    <a:pt x="1" y="0"/>
                  </a:moveTo>
                  <a:lnTo>
                    <a:pt x="1" y="2"/>
                  </a:lnTo>
                  <a:lnTo>
                    <a:pt x="1" y="5"/>
                  </a:lnTo>
                  <a:lnTo>
                    <a:pt x="0" y="9"/>
                  </a:lnTo>
                  <a:lnTo>
                    <a:pt x="0" y="14"/>
                  </a:lnTo>
                  <a:lnTo>
                    <a:pt x="0" y="17"/>
                  </a:lnTo>
                  <a:lnTo>
                    <a:pt x="0" y="20"/>
                  </a:lnTo>
                  <a:lnTo>
                    <a:pt x="0" y="24"/>
                  </a:lnTo>
                  <a:lnTo>
                    <a:pt x="0" y="27"/>
                  </a:lnTo>
                  <a:lnTo>
                    <a:pt x="0" y="30"/>
                  </a:lnTo>
                  <a:lnTo>
                    <a:pt x="0" y="33"/>
                  </a:lnTo>
                  <a:lnTo>
                    <a:pt x="0" y="38"/>
                  </a:lnTo>
                  <a:lnTo>
                    <a:pt x="0" y="41"/>
                  </a:lnTo>
                  <a:lnTo>
                    <a:pt x="0" y="44"/>
                  </a:lnTo>
                  <a:lnTo>
                    <a:pt x="0" y="48"/>
                  </a:lnTo>
                  <a:lnTo>
                    <a:pt x="0" y="51"/>
                  </a:lnTo>
                  <a:lnTo>
                    <a:pt x="0" y="54"/>
                  </a:lnTo>
                  <a:lnTo>
                    <a:pt x="0" y="57"/>
                  </a:lnTo>
                  <a:lnTo>
                    <a:pt x="0" y="60"/>
                  </a:lnTo>
                  <a:lnTo>
                    <a:pt x="0" y="63"/>
                  </a:lnTo>
                  <a:lnTo>
                    <a:pt x="0" y="67"/>
                  </a:lnTo>
                  <a:lnTo>
                    <a:pt x="0" y="71"/>
                  </a:lnTo>
                  <a:lnTo>
                    <a:pt x="1" y="74"/>
                  </a:lnTo>
                  <a:lnTo>
                    <a:pt x="1" y="77"/>
                  </a:lnTo>
                  <a:lnTo>
                    <a:pt x="3" y="77"/>
                  </a:lnTo>
                  <a:lnTo>
                    <a:pt x="6" y="77"/>
                  </a:lnTo>
                  <a:lnTo>
                    <a:pt x="9" y="79"/>
                  </a:lnTo>
                  <a:lnTo>
                    <a:pt x="10" y="79"/>
                  </a:lnTo>
                  <a:lnTo>
                    <a:pt x="10" y="79"/>
                  </a:lnTo>
                  <a:lnTo>
                    <a:pt x="10" y="77"/>
                  </a:lnTo>
                  <a:lnTo>
                    <a:pt x="12" y="74"/>
                  </a:lnTo>
                  <a:lnTo>
                    <a:pt x="10" y="71"/>
                  </a:lnTo>
                  <a:lnTo>
                    <a:pt x="10" y="68"/>
                  </a:lnTo>
                  <a:lnTo>
                    <a:pt x="10" y="62"/>
                  </a:lnTo>
                  <a:lnTo>
                    <a:pt x="10" y="59"/>
                  </a:lnTo>
                  <a:lnTo>
                    <a:pt x="10" y="54"/>
                  </a:lnTo>
                  <a:lnTo>
                    <a:pt x="10" y="53"/>
                  </a:lnTo>
                  <a:lnTo>
                    <a:pt x="10" y="48"/>
                  </a:lnTo>
                  <a:lnTo>
                    <a:pt x="10" y="47"/>
                  </a:lnTo>
                  <a:lnTo>
                    <a:pt x="10" y="42"/>
                  </a:lnTo>
                  <a:lnTo>
                    <a:pt x="10" y="39"/>
                  </a:lnTo>
                  <a:lnTo>
                    <a:pt x="10" y="36"/>
                  </a:lnTo>
                  <a:lnTo>
                    <a:pt x="10" y="35"/>
                  </a:lnTo>
                  <a:lnTo>
                    <a:pt x="9" y="30"/>
                  </a:lnTo>
                  <a:lnTo>
                    <a:pt x="9" y="27"/>
                  </a:lnTo>
                  <a:lnTo>
                    <a:pt x="9" y="24"/>
                  </a:lnTo>
                  <a:lnTo>
                    <a:pt x="9" y="21"/>
                  </a:lnTo>
                  <a:lnTo>
                    <a:pt x="9" y="15"/>
                  </a:lnTo>
                  <a:lnTo>
                    <a:pt x="9" y="11"/>
                  </a:lnTo>
                  <a:lnTo>
                    <a:pt x="9" y="6"/>
                  </a:lnTo>
                  <a:lnTo>
                    <a:pt x="9" y="5"/>
                  </a:lnTo>
                  <a:lnTo>
                    <a:pt x="9" y="2"/>
                  </a:lnTo>
                  <a:lnTo>
                    <a:pt x="1" y="0"/>
                  </a:lnTo>
                  <a:lnTo>
                    <a:pt x="1" y="0"/>
                  </a:lnTo>
                  <a:close/>
                </a:path>
              </a:pathLst>
            </a:custGeom>
            <a:solidFill>
              <a:srgbClr val="000000"/>
            </a:solidFill>
            <a:ln w="9525">
              <a:noFill/>
              <a:round/>
              <a:headEnd/>
              <a:tailEnd/>
            </a:ln>
          </p:spPr>
          <p:txBody>
            <a:bodyPr/>
            <a:lstStyle/>
            <a:p>
              <a:endParaRPr lang="ru-RU"/>
            </a:p>
          </p:txBody>
        </p:sp>
        <p:sp>
          <p:nvSpPr>
            <p:cNvPr id="161" name="Freeform 219"/>
            <p:cNvSpPr>
              <a:spLocks/>
            </p:cNvSpPr>
            <p:nvPr/>
          </p:nvSpPr>
          <p:spPr bwMode="auto">
            <a:xfrm>
              <a:off x="2548" y="2847"/>
              <a:ext cx="6" cy="7"/>
            </a:xfrm>
            <a:custGeom>
              <a:avLst/>
              <a:gdLst/>
              <a:ahLst/>
              <a:cxnLst>
                <a:cxn ang="0">
                  <a:pos x="5" y="0"/>
                </a:cxn>
                <a:cxn ang="0">
                  <a:pos x="2" y="3"/>
                </a:cxn>
                <a:cxn ang="0">
                  <a:pos x="0" y="7"/>
                </a:cxn>
                <a:cxn ang="0">
                  <a:pos x="0" y="10"/>
                </a:cxn>
                <a:cxn ang="0">
                  <a:pos x="2" y="13"/>
                </a:cxn>
                <a:cxn ang="0">
                  <a:pos x="7" y="13"/>
                </a:cxn>
                <a:cxn ang="0">
                  <a:pos x="10" y="12"/>
                </a:cxn>
                <a:cxn ang="0">
                  <a:pos x="11" y="7"/>
                </a:cxn>
                <a:cxn ang="0">
                  <a:pos x="11" y="4"/>
                </a:cxn>
                <a:cxn ang="0">
                  <a:pos x="10" y="1"/>
                </a:cxn>
                <a:cxn ang="0">
                  <a:pos x="8" y="0"/>
                </a:cxn>
                <a:cxn ang="0">
                  <a:pos x="7" y="0"/>
                </a:cxn>
                <a:cxn ang="0">
                  <a:pos x="5" y="0"/>
                </a:cxn>
                <a:cxn ang="0">
                  <a:pos x="5" y="0"/>
                </a:cxn>
              </a:cxnLst>
              <a:rect l="0" t="0" r="r" b="b"/>
              <a:pathLst>
                <a:path w="11" h="13">
                  <a:moveTo>
                    <a:pt x="5" y="0"/>
                  </a:moveTo>
                  <a:lnTo>
                    <a:pt x="2" y="3"/>
                  </a:lnTo>
                  <a:lnTo>
                    <a:pt x="0" y="7"/>
                  </a:lnTo>
                  <a:lnTo>
                    <a:pt x="0" y="10"/>
                  </a:lnTo>
                  <a:lnTo>
                    <a:pt x="2" y="13"/>
                  </a:lnTo>
                  <a:lnTo>
                    <a:pt x="7" y="13"/>
                  </a:lnTo>
                  <a:lnTo>
                    <a:pt x="10" y="12"/>
                  </a:lnTo>
                  <a:lnTo>
                    <a:pt x="11" y="7"/>
                  </a:lnTo>
                  <a:lnTo>
                    <a:pt x="11" y="4"/>
                  </a:lnTo>
                  <a:lnTo>
                    <a:pt x="10" y="1"/>
                  </a:lnTo>
                  <a:lnTo>
                    <a:pt x="8" y="0"/>
                  </a:lnTo>
                  <a:lnTo>
                    <a:pt x="7" y="0"/>
                  </a:lnTo>
                  <a:lnTo>
                    <a:pt x="5" y="0"/>
                  </a:lnTo>
                  <a:lnTo>
                    <a:pt x="5" y="0"/>
                  </a:lnTo>
                  <a:close/>
                </a:path>
              </a:pathLst>
            </a:custGeom>
            <a:solidFill>
              <a:srgbClr val="000000"/>
            </a:solidFill>
            <a:ln w="9525">
              <a:noFill/>
              <a:round/>
              <a:headEnd/>
              <a:tailEnd/>
            </a:ln>
          </p:spPr>
          <p:txBody>
            <a:bodyPr/>
            <a:lstStyle/>
            <a:p>
              <a:endParaRPr lang="ru-RU"/>
            </a:p>
          </p:txBody>
        </p:sp>
        <p:sp>
          <p:nvSpPr>
            <p:cNvPr id="162" name="Freeform 220"/>
            <p:cNvSpPr>
              <a:spLocks/>
            </p:cNvSpPr>
            <p:nvPr/>
          </p:nvSpPr>
          <p:spPr bwMode="auto">
            <a:xfrm>
              <a:off x="2566" y="2847"/>
              <a:ext cx="8" cy="6"/>
            </a:xfrm>
            <a:custGeom>
              <a:avLst/>
              <a:gdLst/>
              <a:ahLst/>
              <a:cxnLst>
                <a:cxn ang="0">
                  <a:pos x="5" y="2"/>
                </a:cxn>
                <a:cxn ang="0">
                  <a:pos x="2" y="5"/>
                </a:cxn>
                <a:cxn ang="0">
                  <a:pos x="0" y="8"/>
                </a:cxn>
                <a:cxn ang="0">
                  <a:pos x="0" y="12"/>
                </a:cxn>
                <a:cxn ang="0">
                  <a:pos x="5" y="14"/>
                </a:cxn>
                <a:cxn ang="0">
                  <a:pos x="9" y="14"/>
                </a:cxn>
                <a:cxn ang="0">
                  <a:pos x="14" y="12"/>
                </a:cxn>
                <a:cxn ang="0">
                  <a:pos x="17" y="8"/>
                </a:cxn>
                <a:cxn ang="0">
                  <a:pos x="17" y="5"/>
                </a:cxn>
                <a:cxn ang="0">
                  <a:pos x="15" y="2"/>
                </a:cxn>
                <a:cxn ang="0">
                  <a:pos x="11" y="2"/>
                </a:cxn>
                <a:cxn ang="0">
                  <a:pos x="6" y="0"/>
                </a:cxn>
                <a:cxn ang="0">
                  <a:pos x="5" y="2"/>
                </a:cxn>
                <a:cxn ang="0">
                  <a:pos x="5" y="2"/>
                </a:cxn>
              </a:cxnLst>
              <a:rect l="0" t="0" r="r" b="b"/>
              <a:pathLst>
                <a:path w="17" h="14">
                  <a:moveTo>
                    <a:pt x="5" y="2"/>
                  </a:moveTo>
                  <a:lnTo>
                    <a:pt x="2" y="5"/>
                  </a:lnTo>
                  <a:lnTo>
                    <a:pt x="0" y="8"/>
                  </a:lnTo>
                  <a:lnTo>
                    <a:pt x="0" y="12"/>
                  </a:lnTo>
                  <a:lnTo>
                    <a:pt x="5" y="14"/>
                  </a:lnTo>
                  <a:lnTo>
                    <a:pt x="9" y="14"/>
                  </a:lnTo>
                  <a:lnTo>
                    <a:pt x="14" y="12"/>
                  </a:lnTo>
                  <a:lnTo>
                    <a:pt x="17" y="8"/>
                  </a:lnTo>
                  <a:lnTo>
                    <a:pt x="17" y="5"/>
                  </a:lnTo>
                  <a:lnTo>
                    <a:pt x="15" y="2"/>
                  </a:lnTo>
                  <a:lnTo>
                    <a:pt x="11" y="2"/>
                  </a:lnTo>
                  <a:lnTo>
                    <a:pt x="6" y="0"/>
                  </a:lnTo>
                  <a:lnTo>
                    <a:pt x="5" y="2"/>
                  </a:lnTo>
                  <a:lnTo>
                    <a:pt x="5" y="2"/>
                  </a:lnTo>
                  <a:close/>
                </a:path>
              </a:pathLst>
            </a:custGeom>
            <a:solidFill>
              <a:srgbClr val="000000"/>
            </a:solidFill>
            <a:ln w="9525">
              <a:noFill/>
              <a:round/>
              <a:headEnd/>
              <a:tailEnd/>
            </a:ln>
          </p:spPr>
          <p:txBody>
            <a:bodyPr/>
            <a:lstStyle/>
            <a:p>
              <a:endParaRPr lang="ru-RU"/>
            </a:p>
          </p:txBody>
        </p:sp>
        <p:sp>
          <p:nvSpPr>
            <p:cNvPr id="163" name="Freeform 221"/>
            <p:cNvSpPr>
              <a:spLocks/>
            </p:cNvSpPr>
            <p:nvPr/>
          </p:nvSpPr>
          <p:spPr bwMode="auto">
            <a:xfrm>
              <a:off x="2520" y="2863"/>
              <a:ext cx="72" cy="11"/>
            </a:xfrm>
            <a:custGeom>
              <a:avLst/>
              <a:gdLst/>
              <a:ahLst/>
              <a:cxnLst>
                <a:cxn ang="0">
                  <a:pos x="5" y="7"/>
                </a:cxn>
                <a:cxn ang="0">
                  <a:pos x="83" y="14"/>
                </a:cxn>
                <a:cxn ang="0">
                  <a:pos x="144" y="0"/>
                </a:cxn>
                <a:cxn ang="0">
                  <a:pos x="144" y="0"/>
                </a:cxn>
                <a:cxn ang="0">
                  <a:pos x="145" y="2"/>
                </a:cxn>
                <a:cxn ang="0">
                  <a:pos x="145" y="5"/>
                </a:cxn>
                <a:cxn ang="0">
                  <a:pos x="145" y="8"/>
                </a:cxn>
                <a:cxn ang="0">
                  <a:pos x="144" y="8"/>
                </a:cxn>
                <a:cxn ang="0">
                  <a:pos x="141" y="10"/>
                </a:cxn>
                <a:cxn ang="0">
                  <a:pos x="138" y="10"/>
                </a:cxn>
                <a:cxn ang="0">
                  <a:pos x="135" y="11"/>
                </a:cxn>
                <a:cxn ang="0">
                  <a:pos x="129" y="13"/>
                </a:cxn>
                <a:cxn ang="0">
                  <a:pos x="124" y="14"/>
                </a:cxn>
                <a:cxn ang="0">
                  <a:pos x="120" y="16"/>
                </a:cxn>
                <a:cxn ang="0">
                  <a:pos x="115" y="17"/>
                </a:cxn>
                <a:cxn ang="0">
                  <a:pos x="109" y="17"/>
                </a:cxn>
                <a:cxn ang="0">
                  <a:pos x="103" y="19"/>
                </a:cxn>
                <a:cxn ang="0">
                  <a:pos x="98" y="19"/>
                </a:cxn>
                <a:cxn ang="0">
                  <a:pos x="94" y="20"/>
                </a:cxn>
                <a:cxn ang="0">
                  <a:pos x="89" y="22"/>
                </a:cxn>
                <a:cxn ang="0">
                  <a:pos x="86" y="22"/>
                </a:cxn>
                <a:cxn ang="0">
                  <a:pos x="85" y="22"/>
                </a:cxn>
                <a:cxn ang="0">
                  <a:pos x="83" y="22"/>
                </a:cxn>
                <a:cxn ang="0">
                  <a:pos x="82" y="22"/>
                </a:cxn>
                <a:cxn ang="0">
                  <a:pos x="79" y="22"/>
                </a:cxn>
                <a:cxn ang="0">
                  <a:pos x="73" y="22"/>
                </a:cxn>
                <a:cxn ang="0">
                  <a:pos x="68" y="22"/>
                </a:cxn>
                <a:cxn ang="0">
                  <a:pos x="65" y="20"/>
                </a:cxn>
                <a:cxn ang="0">
                  <a:pos x="61" y="20"/>
                </a:cxn>
                <a:cxn ang="0">
                  <a:pos x="57" y="20"/>
                </a:cxn>
                <a:cxn ang="0">
                  <a:pos x="54" y="20"/>
                </a:cxn>
                <a:cxn ang="0">
                  <a:pos x="50" y="19"/>
                </a:cxn>
                <a:cxn ang="0">
                  <a:pos x="47" y="19"/>
                </a:cxn>
                <a:cxn ang="0">
                  <a:pos x="44" y="19"/>
                </a:cxn>
                <a:cxn ang="0">
                  <a:pos x="41" y="19"/>
                </a:cxn>
                <a:cxn ang="0">
                  <a:pos x="36" y="19"/>
                </a:cxn>
                <a:cxn ang="0">
                  <a:pos x="32" y="19"/>
                </a:cxn>
                <a:cxn ang="0">
                  <a:pos x="29" y="19"/>
                </a:cxn>
                <a:cxn ang="0">
                  <a:pos x="24" y="19"/>
                </a:cxn>
                <a:cxn ang="0">
                  <a:pos x="21" y="17"/>
                </a:cxn>
                <a:cxn ang="0">
                  <a:pos x="18" y="17"/>
                </a:cxn>
                <a:cxn ang="0">
                  <a:pos x="15" y="17"/>
                </a:cxn>
                <a:cxn ang="0">
                  <a:pos x="12" y="17"/>
                </a:cxn>
                <a:cxn ang="0">
                  <a:pos x="8" y="17"/>
                </a:cxn>
                <a:cxn ang="0">
                  <a:pos x="3" y="16"/>
                </a:cxn>
                <a:cxn ang="0">
                  <a:pos x="2" y="16"/>
                </a:cxn>
                <a:cxn ang="0">
                  <a:pos x="0" y="16"/>
                </a:cxn>
                <a:cxn ang="0">
                  <a:pos x="0" y="14"/>
                </a:cxn>
                <a:cxn ang="0">
                  <a:pos x="2" y="11"/>
                </a:cxn>
                <a:cxn ang="0">
                  <a:pos x="3" y="8"/>
                </a:cxn>
                <a:cxn ang="0">
                  <a:pos x="5" y="7"/>
                </a:cxn>
                <a:cxn ang="0">
                  <a:pos x="5" y="7"/>
                </a:cxn>
              </a:cxnLst>
              <a:rect l="0" t="0" r="r" b="b"/>
              <a:pathLst>
                <a:path w="145" h="22">
                  <a:moveTo>
                    <a:pt x="5" y="7"/>
                  </a:moveTo>
                  <a:lnTo>
                    <a:pt x="83" y="14"/>
                  </a:lnTo>
                  <a:lnTo>
                    <a:pt x="144" y="0"/>
                  </a:lnTo>
                  <a:lnTo>
                    <a:pt x="144" y="0"/>
                  </a:lnTo>
                  <a:lnTo>
                    <a:pt x="145" y="2"/>
                  </a:lnTo>
                  <a:lnTo>
                    <a:pt x="145" y="5"/>
                  </a:lnTo>
                  <a:lnTo>
                    <a:pt x="145" y="8"/>
                  </a:lnTo>
                  <a:lnTo>
                    <a:pt x="144" y="8"/>
                  </a:lnTo>
                  <a:lnTo>
                    <a:pt x="141" y="10"/>
                  </a:lnTo>
                  <a:lnTo>
                    <a:pt x="138" y="10"/>
                  </a:lnTo>
                  <a:lnTo>
                    <a:pt x="135" y="11"/>
                  </a:lnTo>
                  <a:lnTo>
                    <a:pt x="129" y="13"/>
                  </a:lnTo>
                  <a:lnTo>
                    <a:pt x="124" y="14"/>
                  </a:lnTo>
                  <a:lnTo>
                    <a:pt x="120" y="16"/>
                  </a:lnTo>
                  <a:lnTo>
                    <a:pt x="115" y="17"/>
                  </a:lnTo>
                  <a:lnTo>
                    <a:pt x="109" y="17"/>
                  </a:lnTo>
                  <a:lnTo>
                    <a:pt x="103" y="19"/>
                  </a:lnTo>
                  <a:lnTo>
                    <a:pt x="98" y="19"/>
                  </a:lnTo>
                  <a:lnTo>
                    <a:pt x="94" y="20"/>
                  </a:lnTo>
                  <a:lnTo>
                    <a:pt x="89" y="22"/>
                  </a:lnTo>
                  <a:lnTo>
                    <a:pt x="86" y="22"/>
                  </a:lnTo>
                  <a:lnTo>
                    <a:pt x="85" y="22"/>
                  </a:lnTo>
                  <a:lnTo>
                    <a:pt x="83" y="22"/>
                  </a:lnTo>
                  <a:lnTo>
                    <a:pt x="82" y="22"/>
                  </a:lnTo>
                  <a:lnTo>
                    <a:pt x="79" y="22"/>
                  </a:lnTo>
                  <a:lnTo>
                    <a:pt x="73" y="22"/>
                  </a:lnTo>
                  <a:lnTo>
                    <a:pt x="68" y="22"/>
                  </a:lnTo>
                  <a:lnTo>
                    <a:pt x="65" y="20"/>
                  </a:lnTo>
                  <a:lnTo>
                    <a:pt x="61" y="20"/>
                  </a:lnTo>
                  <a:lnTo>
                    <a:pt x="57" y="20"/>
                  </a:lnTo>
                  <a:lnTo>
                    <a:pt x="54" y="20"/>
                  </a:lnTo>
                  <a:lnTo>
                    <a:pt x="50" y="19"/>
                  </a:lnTo>
                  <a:lnTo>
                    <a:pt x="47" y="19"/>
                  </a:lnTo>
                  <a:lnTo>
                    <a:pt x="44" y="19"/>
                  </a:lnTo>
                  <a:lnTo>
                    <a:pt x="41" y="19"/>
                  </a:lnTo>
                  <a:lnTo>
                    <a:pt x="36" y="19"/>
                  </a:lnTo>
                  <a:lnTo>
                    <a:pt x="32" y="19"/>
                  </a:lnTo>
                  <a:lnTo>
                    <a:pt x="29" y="19"/>
                  </a:lnTo>
                  <a:lnTo>
                    <a:pt x="24" y="19"/>
                  </a:lnTo>
                  <a:lnTo>
                    <a:pt x="21" y="17"/>
                  </a:lnTo>
                  <a:lnTo>
                    <a:pt x="18" y="17"/>
                  </a:lnTo>
                  <a:lnTo>
                    <a:pt x="15" y="17"/>
                  </a:lnTo>
                  <a:lnTo>
                    <a:pt x="12" y="17"/>
                  </a:lnTo>
                  <a:lnTo>
                    <a:pt x="8" y="17"/>
                  </a:lnTo>
                  <a:lnTo>
                    <a:pt x="3" y="16"/>
                  </a:lnTo>
                  <a:lnTo>
                    <a:pt x="2" y="16"/>
                  </a:lnTo>
                  <a:lnTo>
                    <a:pt x="0" y="16"/>
                  </a:lnTo>
                  <a:lnTo>
                    <a:pt x="0" y="14"/>
                  </a:lnTo>
                  <a:lnTo>
                    <a:pt x="2" y="11"/>
                  </a:lnTo>
                  <a:lnTo>
                    <a:pt x="3" y="8"/>
                  </a:lnTo>
                  <a:lnTo>
                    <a:pt x="5" y="7"/>
                  </a:lnTo>
                  <a:lnTo>
                    <a:pt x="5" y="7"/>
                  </a:lnTo>
                  <a:close/>
                </a:path>
              </a:pathLst>
            </a:custGeom>
            <a:solidFill>
              <a:srgbClr val="000000"/>
            </a:solidFill>
            <a:ln w="9525">
              <a:noFill/>
              <a:round/>
              <a:headEnd/>
              <a:tailEnd/>
            </a:ln>
          </p:spPr>
          <p:txBody>
            <a:bodyPr/>
            <a:lstStyle/>
            <a:p>
              <a:endParaRPr lang="ru-RU"/>
            </a:p>
          </p:txBody>
        </p:sp>
        <p:sp>
          <p:nvSpPr>
            <p:cNvPr id="164" name="Freeform 222"/>
            <p:cNvSpPr>
              <a:spLocks/>
            </p:cNvSpPr>
            <p:nvPr/>
          </p:nvSpPr>
          <p:spPr bwMode="auto">
            <a:xfrm>
              <a:off x="2316" y="2750"/>
              <a:ext cx="91" cy="69"/>
            </a:xfrm>
            <a:custGeom>
              <a:avLst/>
              <a:gdLst/>
              <a:ahLst/>
              <a:cxnLst>
                <a:cxn ang="0">
                  <a:pos x="35" y="134"/>
                </a:cxn>
                <a:cxn ang="0">
                  <a:pos x="50" y="122"/>
                </a:cxn>
                <a:cxn ang="0">
                  <a:pos x="55" y="109"/>
                </a:cxn>
                <a:cxn ang="0">
                  <a:pos x="55" y="93"/>
                </a:cxn>
                <a:cxn ang="0">
                  <a:pos x="55" y="78"/>
                </a:cxn>
                <a:cxn ang="0">
                  <a:pos x="55" y="72"/>
                </a:cxn>
                <a:cxn ang="0">
                  <a:pos x="65" y="66"/>
                </a:cxn>
                <a:cxn ang="0">
                  <a:pos x="85" y="59"/>
                </a:cxn>
                <a:cxn ang="0">
                  <a:pos x="108" y="51"/>
                </a:cxn>
                <a:cxn ang="0">
                  <a:pos x="126" y="48"/>
                </a:cxn>
                <a:cxn ang="0">
                  <a:pos x="139" y="54"/>
                </a:cxn>
                <a:cxn ang="0">
                  <a:pos x="153" y="66"/>
                </a:cxn>
                <a:cxn ang="0">
                  <a:pos x="170" y="63"/>
                </a:cxn>
                <a:cxn ang="0">
                  <a:pos x="182" y="56"/>
                </a:cxn>
                <a:cxn ang="0">
                  <a:pos x="177" y="45"/>
                </a:cxn>
                <a:cxn ang="0">
                  <a:pos x="163" y="31"/>
                </a:cxn>
                <a:cxn ang="0">
                  <a:pos x="145" y="16"/>
                </a:cxn>
                <a:cxn ang="0">
                  <a:pos x="132" y="4"/>
                </a:cxn>
                <a:cxn ang="0">
                  <a:pos x="120" y="0"/>
                </a:cxn>
                <a:cxn ang="0">
                  <a:pos x="100" y="0"/>
                </a:cxn>
                <a:cxn ang="0">
                  <a:pos x="80" y="1"/>
                </a:cxn>
                <a:cxn ang="0">
                  <a:pos x="65" y="4"/>
                </a:cxn>
                <a:cxn ang="0">
                  <a:pos x="52" y="15"/>
                </a:cxn>
                <a:cxn ang="0">
                  <a:pos x="39" y="28"/>
                </a:cxn>
                <a:cxn ang="0">
                  <a:pos x="50" y="25"/>
                </a:cxn>
                <a:cxn ang="0">
                  <a:pos x="70" y="19"/>
                </a:cxn>
                <a:cxn ang="0">
                  <a:pos x="82" y="18"/>
                </a:cxn>
                <a:cxn ang="0">
                  <a:pos x="94" y="13"/>
                </a:cxn>
                <a:cxn ang="0">
                  <a:pos x="109" y="12"/>
                </a:cxn>
                <a:cxn ang="0">
                  <a:pos x="126" y="12"/>
                </a:cxn>
                <a:cxn ang="0">
                  <a:pos x="139" y="21"/>
                </a:cxn>
                <a:cxn ang="0">
                  <a:pos x="153" y="33"/>
                </a:cxn>
                <a:cxn ang="0">
                  <a:pos x="163" y="48"/>
                </a:cxn>
                <a:cxn ang="0">
                  <a:pos x="150" y="53"/>
                </a:cxn>
                <a:cxn ang="0">
                  <a:pos x="136" y="42"/>
                </a:cxn>
                <a:cxn ang="0">
                  <a:pos x="123" y="36"/>
                </a:cxn>
                <a:cxn ang="0">
                  <a:pos x="111" y="36"/>
                </a:cxn>
                <a:cxn ang="0">
                  <a:pos x="94" y="38"/>
                </a:cxn>
                <a:cxn ang="0">
                  <a:pos x="79" y="44"/>
                </a:cxn>
                <a:cxn ang="0">
                  <a:pos x="68" y="50"/>
                </a:cxn>
                <a:cxn ang="0">
                  <a:pos x="56" y="56"/>
                </a:cxn>
                <a:cxn ang="0">
                  <a:pos x="39" y="63"/>
                </a:cxn>
                <a:cxn ang="0">
                  <a:pos x="44" y="78"/>
                </a:cxn>
                <a:cxn ang="0">
                  <a:pos x="42" y="86"/>
                </a:cxn>
                <a:cxn ang="0">
                  <a:pos x="41" y="98"/>
                </a:cxn>
                <a:cxn ang="0">
                  <a:pos x="36" y="112"/>
                </a:cxn>
                <a:cxn ang="0">
                  <a:pos x="24" y="125"/>
                </a:cxn>
                <a:cxn ang="0">
                  <a:pos x="5" y="134"/>
                </a:cxn>
                <a:cxn ang="0">
                  <a:pos x="29" y="137"/>
                </a:cxn>
              </a:cxnLst>
              <a:rect l="0" t="0" r="r" b="b"/>
              <a:pathLst>
                <a:path w="182" h="137">
                  <a:moveTo>
                    <a:pt x="29" y="137"/>
                  </a:moveTo>
                  <a:lnTo>
                    <a:pt x="29" y="137"/>
                  </a:lnTo>
                  <a:lnTo>
                    <a:pt x="32" y="136"/>
                  </a:lnTo>
                  <a:lnTo>
                    <a:pt x="35" y="134"/>
                  </a:lnTo>
                  <a:lnTo>
                    <a:pt x="41" y="133"/>
                  </a:lnTo>
                  <a:lnTo>
                    <a:pt x="44" y="128"/>
                  </a:lnTo>
                  <a:lnTo>
                    <a:pt x="49" y="125"/>
                  </a:lnTo>
                  <a:lnTo>
                    <a:pt x="50" y="122"/>
                  </a:lnTo>
                  <a:lnTo>
                    <a:pt x="52" y="119"/>
                  </a:lnTo>
                  <a:lnTo>
                    <a:pt x="53" y="116"/>
                  </a:lnTo>
                  <a:lnTo>
                    <a:pt x="55" y="112"/>
                  </a:lnTo>
                  <a:lnTo>
                    <a:pt x="55" y="109"/>
                  </a:lnTo>
                  <a:lnTo>
                    <a:pt x="55" y="104"/>
                  </a:lnTo>
                  <a:lnTo>
                    <a:pt x="55" y="101"/>
                  </a:lnTo>
                  <a:lnTo>
                    <a:pt x="55" y="96"/>
                  </a:lnTo>
                  <a:lnTo>
                    <a:pt x="55" y="93"/>
                  </a:lnTo>
                  <a:lnTo>
                    <a:pt x="55" y="90"/>
                  </a:lnTo>
                  <a:lnTo>
                    <a:pt x="55" y="86"/>
                  </a:lnTo>
                  <a:lnTo>
                    <a:pt x="55" y="84"/>
                  </a:lnTo>
                  <a:lnTo>
                    <a:pt x="55" y="78"/>
                  </a:lnTo>
                  <a:lnTo>
                    <a:pt x="55" y="75"/>
                  </a:lnTo>
                  <a:lnTo>
                    <a:pt x="55" y="72"/>
                  </a:lnTo>
                  <a:lnTo>
                    <a:pt x="55" y="72"/>
                  </a:lnTo>
                  <a:lnTo>
                    <a:pt x="55" y="72"/>
                  </a:lnTo>
                  <a:lnTo>
                    <a:pt x="56" y="71"/>
                  </a:lnTo>
                  <a:lnTo>
                    <a:pt x="58" y="69"/>
                  </a:lnTo>
                  <a:lnTo>
                    <a:pt x="62" y="68"/>
                  </a:lnTo>
                  <a:lnTo>
                    <a:pt x="65" y="66"/>
                  </a:lnTo>
                  <a:lnTo>
                    <a:pt x="70" y="65"/>
                  </a:lnTo>
                  <a:lnTo>
                    <a:pt x="74" y="63"/>
                  </a:lnTo>
                  <a:lnTo>
                    <a:pt x="80" y="62"/>
                  </a:lnTo>
                  <a:lnTo>
                    <a:pt x="85" y="59"/>
                  </a:lnTo>
                  <a:lnTo>
                    <a:pt x="91" y="57"/>
                  </a:lnTo>
                  <a:lnTo>
                    <a:pt x="97" y="54"/>
                  </a:lnTo>
                  <a:lnTo>
                    <a:pt x="103" y="53"/>
                  </a:lnTo>
                  <a:lnTo>
                    <a:pt x="108" y="51"/>
                  </a:lnTo>
                  <a:lnTo>
                    <a:pt x="114" y="50"/>
                  </a:lnTo>
                  <a:lnTo>
                    <a:pt x="117" y="50"/>
                  </a:lnTo>
                  <a:lnTo>
                    <a:pt x="123" y="50"/>
                  </a:lnTo>
                  <a:lnTo>
                    <a:pt x="126" y="48"/>
                  </a:lnTo>
                  <a:lnTo>
                    <a:pt x="129" y="50"/>
                  </a:lnTo>
                  <a:lnTo>
                    <a:pt x="132" y="50"/>
                  </a:lnTo>
                  <a:lnTo>
                    <a:pt x="135" y="51"/>
                  </a:lnTo>
                  <a:lnTo>
                    <a:pt x="139" y="54"/>
                  </a:lnTo>
                  <a:lnTo>
                    <a:pt x="144" y="57"/>
                  </a:lnTo>
                  <a:lnTo>
                    <a:pt x="147" y="60"/>
                  </a:lnTo>
                  <a:lnTo>
                    <a:pt x="150" y="63"/>
                  </a:lnTo>
                  <a:lnTo>
                    <a:pt x="153" y="66"/>
                  </a:lnTo>
                  <a:lnTo>
                    <a:pt x="157" y="68"/>
                  </a:lnTo>
                  <a:lnTo>
                    <a:pt x="160" y="66"/>
                  </a:lnTo>
                  <a:lnTo>
                    <a:pt x="165" y="66"/>
                  </a:lnTo>
                  <a:lnTo>
                    <a:pt x="170" y="63"/>
                  </a:lnTo>
                  <a:lnTo>
                    <a:pt x="174" y="63"/>
                  </a:lnTo>
                  <a:lnTo>
                    <a:pt x="177" y="60"/>
                  </a:lnTo>
                  <a:lnTo>
                    <a:pt x="180" y="59"/>
                  </a:lnTo>
                  <a:lnTo>
                    <a:pt x="182" y="56"/>
                  </a:lnTo>
                  <a:lnTo>
                    <a:pt x="182" y="53"/>
                  </a:lnTo>
                  <a:lnTo>
                    <a:pt x="182" y="51"/>
                  </a:lnTo>
                  <a:lnTo>
                    <a:pt x="180" y="48"/>
                  </a:lnTo>
                  <a:lnTo>
                    <a:pt x="177" y="45"/>
                  </a:lnTo>
                  <a:lnTo>
                    <a:pt x="176" y="42"/>
                  </a:lnTo>
                  <a:lnTo>
                    <a:pt x="171" y="39"/>
                  </a:lnTo>
                  <a:lnTo>
                    <a:pt x="168" y="34"/>
                  </a:lnTo>
                  <a:lnTo>
                    <a:pt x="163" y="31"/>
                  </a:lnTo>
                  <a:lnTo>
                    <a:pt x="159" y="27"/>
                  </a:lnTo>
                  <a:lnTo>
                    <a:pt x="154" y="24"/>
                  </a:lnTo>
                  <a:lnTo>
                    <a:pt x="150" y="19"/>
                  </a:lnTo>
                  <a:lnTo>
                    <a:pt x="145" y="16"/>
                  </a:lnTo>
                  <a:lnTo>
                    <a:pt x="142" y="13"/>
                  </a:lnTo>
                  <a:lnTo>
                    <a:pt x="138" y="10"/>
                  </a:lnTo>
                  <a:lnTo>
                    <a:pt x="135" y="7"/>
                  </a:lnTo>
                  <a:lnTo>
                    <a:pt x="132" y="4"/>
                  </a:lnTo>
                  <a:lnTo>
                    <a:pt x="130" y="4"/>
                  </a:lnTo>
                  <a:lnTo>
                    <a:pt x="127" y="1"/>
                  </a:lnTo>
                  <a:lnTo>
                    <a:pt x="123" y="0"/>
                  </a:lnTo>
                  <a:lnTo>
                    <a:pt x="120" y="0"/>
                  </a:lnTo>
                  <a:lnTo>
                    <a:pt x="115" y="0"/>
                  </a:lnTo>
                  <a:lnTo>
                    <a:pt x="111" y="0"/>
                  </a:lnTo>
                  <a:lnTo>
                    <a:pt x="106" y="0"/>
                  </a:lnTo>
                  <a:lnTo>
                    <a:pt x="100" y="0"/>
                  </a:lnTo>
                  <a:lnTo>
                    <a:pt x="95" y="0"/>
                  </a:lnTo>
                  <a:lnTo>
                    <a:pt x="89" y="0"/>
                  </a:lnTo>
                  <a:lnTo>
                    <a:pt x="85" y="1"/>
                  </a:lnTo>
                  <a:lnTo>
                    <a:pt x="80" y="1"/>
                  </a:lnTo>
                  <a:lnTo>
                    <a:pt x="76" y="3"/>
                  </a:lnTo>
                  <a:lnTo>
                    <a:pt x="71" y="4"/>
                  </a:lnTo>
                  <a:lnTo>
                    <a:pt x="68" y="4"/>
                  </a:lnTo>
                  <a:lnTo>
                    <a:pt x="65" y="4"/>
                  </a:lnTo>
                  <a:lnTo>
                    <a:pt x="65" y="6"/>
                  </a:lnTo>
                  <a:lnTo>
                    <a:pt x="61" y="7"/>
                  </a:lnTo>
                  <a:lnTo>
                    <a:pt x="56" y="10"/>
                  </a:lnTo>
                  <a:lnTo>
                    <a:pt x="52" y="15"/>
                  </a:lnTo>
                  <a:lnTo>
                    <a:pt x="47" y="19"/>
                  </a:lnTo>
                  <a:lnTo>
                    <a:pt x="42" y="22"/>
                  </a:lnTo>
                  <a:lnTo>
                    <a:pt x="41" y="25"/>
                  </a:lnTo>
                  <a:lnTo>
                    <a:pt x="39" y="28"/>
                  </a:lnTo>
                  <a:lnTo>
                    <a:pt x="41" y="28"/>
                  </a:lnTo>
                  <a:lnTo>
                    <a:pt x="42" y="27"/>
                  </a:lnTo>
                  <a:lnTo>
                    <a:pt x="46" y="27"/>
                  </a:lnTo>
                  <a:lnTo>
                    <a:pt x="50" y="25"/>
                  </a:lnTo>
                  <a:lnTo>
                    <a:pt x="55" y="24"/>
                  </a:lnTo>
                  <a:lnTo>
                    <a:pt x="59" y="22"/>
                  </a:lnTo>
                  <a:lnTo>
                    <a:pt x="65" y="21"/>
                  </a:lnTo>
                  <a:lnTo>
                    <a:pt x="70" y="19"/>
                  </a:lnTo>
                  <a:lnTo>
                    <a:pt x="73" y="19"/>
                  </a:lnTo>
                  <a:lnTo>
                    <a:pt x="76" y="18"/>
                  </a:lnTo>
                  <a:lnTo>
                    <a:pt x="79" y="18"/>
                  </a:lnTo>
                  <a:lnTo>
                    <a:pt x="82" y="18"/>
                  </a:lnTo>
                  <a:lnTo>
                    <a:pt x="85" y="16"/>
                  </a:lnTo>
                  <a:lnTo>
                    <a:pt x="88" y="16"/>
                  </a:lnTo>
                  <a:lnTo>
                    <a:pt x="91" y="15"/>
                  </a:lnTo>
                  <a:lnTo>
                    <a:pt x="94" y="13"/>
                  </a:lnTo>
                  <a:lnTo>
                    <a:pt x="97" y="13"/>
                  </a:lnTo>
                  <a:lnTo>
                    <a:pt x="100" y="13"/>
                  </a:lnTo>
                  <a:lnTo>
                    <a:pt x="103" y="13"/>
                  </a:lnTo>
                  <a:lnTo>
                    <a:pt x="109" y="12"/>
                  </a:lnTo>
                  <a:lnTo>
                    <a:pt x="115" y="12"/>
                  </a:lnTo>
                  <a:lnTo>
                    <a:pt x="118" y="12"/>
                  </a:lnTo>
                  <a:lnTo>
                    <a:pt x="123" y="12"/>
                  </a:lnTo>
                  <a:lnTo>
                    <a:pt x="126" y="12"/>
                  </a:lnTo>
                  <a:lnTo>
                    <a:pt x="129" y="13"/>
                  </a:lnTo>
                  <a:lnTo>
                    <a:pt x="132" y="16"/>
                  </a:lnTo>
                  <a:lnTo>
                    <a:pt x="136" y="18"/>
                  </a:lnTo>
                  <a:lnTo>
                    <a:pt x="139" y="21"/>
                  </a:lnTo>
                  <a:lnTo>
                    <a:pt x="142" y="24"/>
                  </a:lnTo>
                  <a:lnTo>
                    <a:pt x="147" y="27"/>
                  </a:lnTo>
                  <a:lnTo>
                    <a:pt x="150" y="30"/>
                  </a:lnTo>
                  <a:lnTo>
                    <a:pt x="153" y="33"/>
                  </a:lnTo>
                  <a:lnTo>
                    <a:pt x="156" y="36"/>
                  </a:lnTo>
                  <a:lnTo>
                    <a:pt x="159" y="39"/>
                  </a:lnTo>
                  <a:lnTo>
                    <a:pt x="160" y="42"/>
                  </a:lnTo>
                  <a:lnTo>
                    <a:pt x="163" y="48"/>
                  </a:lnTo>
                  <a:lnTo>
                    <a:pt x="163" y="51"/>
                  </a:lnTo>
                  <a:lnTo>
                    <a:pt x="159" y="54"/>
                  </a:lnTo>
                  <a:lnTo>
                    <a:pt x="154" y="54"/>
                  </a:lnTo>
                  <a:lnTo>
                    <a:pt x="150" y="53"/>
                  </a:lnTo>
                  <a:lnTo>
                    <a:pt x="147" y="48"/>
                  </a:lnTo>
                  <a:lnTo>
                    <a:pt x="144" y="45"/>
                  </a:lnTo>
                  <a:lnTo>
                    <a:pt x="139" y="44"/>
                  </a:lnTo>
                  <a:lnTo>
                    <a:pt x="136" y="42"/>
                  </a:lnTo>
                  <a:lnTo>
                    <a:pt x="132" y="41"/>
                  </a:lnTo>
                  <a:lnTo>
                    <a:pt x="129" y="38"/>
                  </a:lnTo>
                  <a:lnTo>
                    <a:pt x="126" y="38"/>
                  </a:lnTo>
                  <a:lnTo>
                    <a:pt x="123" y="36"/>
                  </a:lnTo>
                  <a:lnTo>
                    <a:pt x="120" y="36"/>
                  </a:lnTo>
                  <a:lnTo>
                    <a:pt x="117" y="36"/>
                  </a:lnTo>
                  <a:lnTo>
                    <a:pt x="114" y="36"/>
                  </a:lnTo>
                  <a:lnTo>
                    <a:pt x="111" y="36"/>
                  </a:lnTo>
                  <a:lnTo>
                    <a:pt x="108" y="36"/>
                  </a:lnTo>
                  <a:lnTo>
                    <a:pt x="105" y="36"/>
                  </a:lnTo>
                  <a:lnTo>
                    <a:pt x="100" y="36"/>
                  </a:lnTo>
                  <a:lnTo>
                    <a:pt x="94" y="38"/>
                  </a:lnTo>
                  <a:lnTo>
                    <a:pt x="89" y="41"/>
                  </a:lnTo>
                  <a:lnTo>
                    <a:pt x="86" y="42"/>
                  </a:lnTo>
                  <a:lnTo>
                    <a:pt x="83" y="42"/>
                  </a:lnTo>
                  <a:lnTo>
                    <a:pt x="79" y="44"/>
                  </a:lnTo>
                  <a:lnTo>
                    <a:pt x="77" y="45"/>
                  </a:lnTo>
                  <a:lnTo>
                    <a:pt x="73" y="47"/>
                  </a:lnTo>
                  <a:lnTo>
                    <a:pt x="71" y="48"/>
                  </a:lnTo>
                  <a:lnTo>
                    <a:pt x="68" y="50"/>
                  </a:lnTo>
                  <a:lnTo>
                    <a:pt x="65" y="51"/>
                  </a:lnTo>
                  <a:lnTo>
                    <a:pt x="62" y="53"/>
                  </a:lnTo>
                  <a:lnTo>
                    <a:pt x="58" y="54"/>
                  </a:lnTo>
                  <a:lnTo>
                    <a:pt x="56" y="56"/>
                  </a:lnTo>
                  <a:lnTo>
                    <a:pt x="53" y="57"/>
                  </a:lnTo>
                  <a:lnTo>
                    <a:pt x="47" y="60"/>
                  </a:lnTo>
                  <a:lnTo>
                    <a:pt x="42" y="62"/>
                  </a:lnTo>
                  <a:lnTo>
                    <a:pt x="39" y="63"/>
                  </a:lnTo>
                  <a:lnTo>
                    <a:pt x="36" y="66"/>
                  </a:lnTo>
                  <a:lnTo>
                    <a:pt x="33" y="66"/>
                  </a:lnTo>
                  <a:lnTo>
                    <a:pt x="33" y="68"/>
                  </a:lnTo>
                  <a:lnTo>
                    <a:pt x="44" y="78"/>
                  </a:lnTo>
                  <a:lnTo>
                    <a:pt x="44" y="78"/>
                  </a:lnTo>
                  <a:lnTo>
                    <a:pt x="44" y="81"/>
                  </a:lnTo>
                  <a:lnTo>
                    <a:pt x="42" y="83"/>
                  </a:lnTo>
                  <a:lnTo>
                    <a:pt x="42" y="86"/>
                  </a:lnTo>
                  <a:lnTo>
                    <a:pt x="42" y="89"/>
                  </a:lnTo>
                  <a:lnTo>
                    <a:pt x="42" y="92"/>
                  </a:lnTo>
                  <a:lnTo>
                    <a:pt x="41" y="95"/>
                  </a:lnTo>
                  <a:lnTo>
                    <a:pt x="41" y="98"/>
                  </a:lnTo>
                  <a:lnTo>
                    <a:pt x="39" y="103"/>
                  </a:lnTo>
                  <a:lnTo>
                    <a:pt x="39" y="106"/>
                  </a:lnTo>
                  <a:lnTo>
                    <a:pt x="38" y="109"/>
                  </a:lnTo>
                  <a:lnTo>
                    <a:pt x="36" y="112"/>
                  </a:lnTo>
                  <a:lnTo>
                    <a:pt x="35" y="115"/>
                  </a:lnTo>
                  <a:lnTo>
                    <a:pt x="33" y="118"/>
                  </a:lnTo>
                  <a:lnTo>
                    <a:pt x="29" y="121"/>
                  </a:lnTo>
                  <a:lnTo>
                    <a:pt x="24" y="125"/>
                  </a:lnTo>
                  <a:lnTo>
                    <a:pt x="18" y="128"/>
                  </a:lnTo>
                  <a:lnTo>
                    <a:pt x="14" y="131"/>
                  </a:lnTo>
                  <a:lnTo>
                    <a:pt x="8" y="133"/>
                  </a:lnTo>
                  <a:lnTo>
                    <a:pt x="5" y="134"/>
                  </a:lnTo>
                  <a:lnTo>
                    <a:pt x="2" y="134"/>
                  </a:lnTo>
                  <a:lnTo>
                    <a:pt x="0" y="136"/>
                  </a:lnTo>
                  <a:lnTo>
                    <a:pt x="29" y="137"/>
                  </a:lnTo>
                  <a:lnTo>
                    <a:pt x="29" y="137"/>
                  </a:lnTo>
                  <a:close/>
                </a:path>
              </a:pathLst>
            </a:custGeom>
            <a:solidFill>
              <a:srgbClr val="000000"/>
            </a:solidFill>
            <a:ln w="9525">
              <a:noFill/>
              <a:round/>
              <a:headEnd/>
              <a:tailEnd/>
            </a:ln>
          </p:spPr>
          <p:txBody>
            <a:bodyPr/>
            <a:lstStyle/>
            <a:p>
              <a:endParaRPr lang="ru-RU"/>
            </a:p>
          </p:txBody>
        </p:sp>
        <p:sp>
          <p:nvSpPr>
            <p:cNvPr id="165" name="Freeform 223"/>
            <p:cNvSpPr>
              <a:spLocks/>
            </p:cNvSpPr>
            <p:nvPr/>
          </p:nvSpPr>
          <p:spPr bwMode="auto">
            <a:xfrm>
              <a:off x="2313" y="2726"/>
              <a:ext cx="97" cy="28"/>
            </a:xfrm>
            <a:custGeom>
              <a:avLst/>
              <a:gdLst/>
              <a:ahLst/>
              <a:cxnLst>
                <a:cxn ang="0">
                  <a:pos x="126" y="49"/>
                </a:cxn>
                <a:cxn ang="0">
                  <a:pos x="139" y="47"/>
                </a:cxn>
                <a:cxn ang="0">
                  <a:pos x="156" y="47"/>
                </a:cxn>
                <a:cxn ang="0">
                  <a:pos x="169" y="52"/>
                </a:cxn>
                <a:cxn ang="0">
                  <a:pos x="183" y="55"/>
                </a:cxn>
                <a:cxn ang="0">
                  <a:pos x="189" y="50"/>
                </a:cxn>
                <a:cxn ang="0">
                  <a:pos x="194" y="43"/>
                </a:cxn>
                <a:cxn ang="0">
                  <a:pos x="189" y="29"/>
                </a:cxn>
                <a:cxn ang="0">
                  <a:pos x="182" y="21"/>
                </a:cxn>
                <a:cxn ang="0">
                  <a:pos x="171" y="15"/>
                </a:cxn>
                <a:cxn ang="0">
                  <a:pos x="160" y="9"/>
                </a:cxn>
                <a:cxn ang="0">
                  <a:pos x="147" y="5"/>
                </a:cxn>
                <a:cxn ang="0">
                  <a:pos x="133" y="2"/>
                </a:cxn>
                <a:cxn ang="0">
                  <a:pos x="121" y="0"/>
                </a:cxn>
                <a:cxn ang="0">
                  <a:pos x="106" y="0"/>
                </a:cxn>
                <a:cxn ang="0">
                  <a:pos x="95" y="0"/>
                </a:cxn>
                <a:cxn ang="0">
                  <a:pos x="86" y="2"/>
                </a:cxn>
                <a:cxn ang="0">
                  <a:pos x="77" y="2"/>
                </a:cxn>
                <a:cxn ang="0">
                  <a:pos x="67" y="5"/>
                </a:cxn>
                <a:cxn ang="0">
                  <a:pos x="58" y="5"/>
                </a:cxn>
                <a:cxn ang="0">
                  <a:pos x="44" y="9"/>
                </a:cxn>
                <a:cxn ang="0">
                  <a:pos x="30" y="15"/>
                </a:cxn>
                <a:cxn ang="0">
                  <a:pos x="20" y="25"/>
                </a:cxn>
                <a:cxn ang="0">
                  <a:pos x="9" y="37"/>
                </a:cxn>
                <a:cxn ang="0">
                  <a:pos x="3" y="47"/>
                </a:cxn>
                <a:cxn ang="0">
                  <a:pos x="0" y="55"/>
                </a:cxn>
                <a:cxn ang="0">
                  <a:pos x="9" y="50"/>
                </a:cxn>
                <a:cxn ang="0">
                  <a:pos x="17" y="43"/>
                </a:cxn>
                <a:cxn ang="0">
                  <a:pos x="26" y="37"/>
                </a:cxn>
                <a:cxn ang="0">
                  <a:pos x="36" y="29"/>
                </a:cxn>
                <a:cxn ang="0">
                  <a:pos x="47" y="25"/>
                </a:cxn>
                <a:cxn ang="0">
                  <a:pos x="59" y="18"/>
                </a:cxn>
                <a:cxn ang="0">
                  <a:pos x="76" y="14"/>
                </a:cxn>
                <a:cxn ang="0">
                  <a:pos x="85" y="12"/>
                </a:cxn>
                <a:cxn ang="0">
                  <a:pos x="100" y="9"/>
                </a:cxn>
                <a:cxn ang="0">
                  <a:pos x="114" y="8"/>
                </a:cxn>
                <a:cxn ang="0">
                  <a:pos x="124" y="8"/>
                </a:cxn>
                <a:cxn ang="0">
                  <a:pos x="132" y="8"/>
                </a:cxn>
                <a:cxn ang="0">
                  <a:pos x="144" y="12"/>
                </a:cxn>
                <a:cxn ang="0">
                  <a:pos x="157" y="15"/>
                </a:cxn>
                <a:cxn ang="0">
                  <a:pos x="169" y="20"/>
                </a:cxn>
                <a:cxn ang="0">
                  <a:pos x="177" y="25"/>
                </a:cxn>
                <a:cxn ang="0">
                  <a:pos x="182" y="31"/>
                </a:cxn>
                <a:cxn ang="0">
                  <a:pos x="183" y="41"/>
                </a:cxn>
                <a:cxn ang="0">
                  <a:pos x="180" y="44"/>
                </a:cxn>
                <a:cxn ang="0">
                  <a:pos x="169" y="41"/>
                </a:cxn>
                <a:cxn ang="0">
                  <a:pos x="159" y="38"/>
                </a:cxn>
                <a:cxn ang="0">
                  <a:pos x="145" y="37"/>
                </a:cxn>
                <a:cxn ang="0">
                  <a:pos x="135" y="40"/>
                </a:cxn>
                <a:cxn ang="0">
                  <a:pos x="120" y="43"/>
                </a:cxn>
                <a:cxn ang="0">
                  <a:pos x="106" y="47"/>
                </a:cxn>
                <a:cxn ang="0">
                  <a:pos x="95" y="50"/>
                </a:cxn>
                <a:cxn ang="0">
                  <a:pos x="91" y="53"/>
                </a:cxn>
              </a:cxnLst>
              <a:rect l="0" t="0" r="r" b="b"/>
              <a:pathLst>
                <a:path w="194" h="56">
                  <a:moveTo>
                    <a:pt x="121" y="50"/>
                  </a:moveTo>
                  <a:lnTo>
                    <a:pt x="123" y="49"/>
                  </a:lnTo>
                  <a:lnTo>
                    <a:pt x="126" y="49"/>
                  </a:lnTo>
                  <a:lnTo>
                    <a:pt x="129" y="47"/>
                  </a:lnTo>
                  <a:lnTo>
                    <a:pt x="135" y="47"/>
                  </a:lnTo>
                  <a:lnTo>
                    <a:pt x="139" y="47"/>
                  </a:lnTo>
                  <a:lnTo>
                    <a:pt x="145" y="47"/>
                  </a:lnTo>
                  <a:lnTo>
                    <a:pt x="151" y="46"/>
                  </a:lnTo>
                  <a:lnTo>
                    <a:pt x="156" y="47"/>
                  </a:lnTo>
                  <a:lnTo>
                    <a:pt x="160" y="49"/>
                  </a:lnTo>
                  <a:lnTo>
                    <a:pt x="165" y="50"/>
                  </a:lnTo>
                  <a:lnTo>
                    <a:pt x="169" y="52"/>
                  </a:lnTo>
                  <a:lnTo>
                    <a:pt x="176" y="53"/>
                  </a:lnTo>
                  <a:lnTo>
                    <a:pt x="179" y="55"/>
                  </a:lnTo>
                  <a:lnTo>
                    <a:pt x="183" y="55"/>
                  </a:lnTo>
                  <a:lnTo>
                    <a:pt x="186" y="55"/>
                  </a:lnTo>
                  <a:lnTo>
                    <a:pt x="188" y="53"/>
                  </a:lnTo>
                  <a:lnTo>
                    <a:pt x="189" y="50"/>
                  </a:lnTo>
                  <a:lnTo>
                    <a:pt x="191" y="49"/>
                  </a:lnTo>
                  <a:lnTo>
                    <a:pt x="192" y="46"/>
                  </a:lnTo>
                  <a:lnTo>
                    <a:pt x="194" y="43"/>
                  </a:lnTo>
                  <a:lnTo>
                    <a:pt x="192" y="38"/>
                  </a:lnTo>
                  <a:lnTo>
                    <a:pt x="192" y="34"/>
                  </a:lnTo>
                  <a:lnTo>
                    <a:pt x="189" y="29"/>
                  </a:lnTo>
                  <a:lnTo>
                    <a:pt x="188" y="26"/>
                  </a:lnTo>
                  <a:lnTo>
                    <a:pt x="185" y="23"/>
                  </a:lnTo>
                  <a:lnTo>
                    <a:pt x="182" y="21"/>
                  </a:lnTo>
                  <a:lnTo>
                    <a:pt x="179" y="18"/>
                  </a:lnTo>
                  <a:lnTo>
                    <a:pt x="176" y="17"/>
                  </a:lnTo>
                  <a:lnTo>
                    <a:pt x="171" y="15"/>
                  </a:lnTo>
                  <a:lnTo>
                    <a:pt x="168" y="12"/>
                  </a:lnTo>
                  <a:lnTo>
                    <a:pt x="163" y="11"/>
                  </a:lnTo>
                  <a:lnTo>
                    <a:pt x="160" y="9"/>
                  </a:lnTo>
                  <a:lnTo>
                    <a:pt x="156" y="8"/>
                  </a:lnTo>
                  <a:lnTo>
                    <a:pt x="151" y="6"/>
                  </a:lnTo>
                  <a:lnTo>
                    <a:pt x="147" y="5"/>
                  </a:lnTo>
                  <a:lnTo>
                    <a:pt x="142" y="3"/>
                  </a:lnTo>
                  <a:lnTo>
                    <a:pt x="138" y="2"/>
                  </a:lnTo>
                  <a:lnTo>
                    <a:pt x="133" y="2"/>
                  </a:lnTo>
                  <a:lnTo>
                    <a:pt x="129" y="0"/>
                  </a:lnTo>
                  <a:lnTo>
                    <a:pt x="126" y="0"/>
                  </a:lnTo>
                  <a:lnTo>
                    <a:pt x="121" y="0"/>
                  </a:lnTo>
                  <a:lnTo>
                    <a:pt x="117" y="0"/>
                  </a:lnTo>
                  <a:lnTo>
                    <a:pt x="111" y="0"/>
                  </a:lnTo>
                  <a:lnTo>
                    <a:pt x="106" y="0"/>
                  </a:lnTo>
                  <a:lnTo>
                    <a:pt x="101" y="0"/>
                  </a:lnTo>
                  <a:lnTo>
                    <a:pt x="98" y="0"/>
                  </a:lnTo>
                  <a:lnTo>
                    <a:pt x="95" y="0"/>
                  </a:lnTo>
                  <a:lnTo>
                    <a:pt x="92" y="0"/>
                  </a:lnTo>
                  <a:lnTo>
                    <a:pt x="89" y="0"/>
                  </a:lnTo>
                  <a:lnTo>
                    <a:pt x="86" y="2"/>
                  </a:lnTo>
                  <a:lnTo>
                    <a:pt x="83" y="2"/>
                  </a:lnTo>
                  <a:lnTo>
                    <a:pt x="80" y="2"/>
                  </a:lnTo>
                  <a:lnTo>
                    <a:pt x="77" y="2"/>
                  </a:lnTo>
                  <a:lnTo>
                    <a:pt x="74" y="3"/>
                  </a:lnTo>
                  <a:lnTo>
                    <a:pt x="70" y="3"/>
                  </a:lnTo>
                  <a:lnTo>
                    <a:pt x="67" y="5"/>
                  </a:lnTo>
                  <a:lnTo>
                    <a:pt x="64" y="5"/>
                  </a:lnTo>
                  <a:lnTo>
                    <a:pt x="61" y="5"/>
                  </a:lnTo>
                  <a:lnTo>
                    <a:pt x="58" y="5"/>
                  </a:lnTo>
                  <a:lnTo>
                    <a:pt x="55" y="6"/>
                  </a:lnTo>
                  <a:lnTo>
                    <a:pt x="48" y="8"/>
                  </a:lnTo>
                  <a:lnTo>
                    <a:pt x="44" y="9"/>
                  </a:lnTo>
                  <a:lnTo>
                    <a:pt x="39" y="11"/>
                  </a:lnTo>
                  <a:lnTo>
                    <a:pt x="35" y="14"/>
                  </a:lnTo>
                  <a:lnTo>
                    <a:pt x="30" y="15"/>
                  </a:lnTo>
                  <a:lnTo>
                    <a:pt x="27" y="18"/>
                  </a:lnTo>
                  <a:lnTo>
                    <a:pt x="23" y="21"/>
                  </a:lnTo>
                  <a:lnTo>
                    <a:pt x="20" y="25"/>
                  </a:lnTo>
                  <a:lnTo>
                    <a:pt x="15" y="28"/>
                  </a:lnTo>
                  <a:lnTo>
                    <a:pt x="14" y="32"/>
                  </a:lnTo>
                  <a:lnTo>
                    <a:pt x="9" y="37"/>
                  </a:lnTo>
                  <a:lnTo>
                    <a:pt x="8" y="40"/>
                  </a:lnTo>
                  <a:lnTo>
                    <a:pt x="5" y="43"/>
                  </a:lnTo>
                  <a:lnTo>
                    <a:pt x="3" y="47"/>
                  </a:lnTo>
                  <a:lnTo>
                    <a:pt x="2" y="49"/>
                  </a:lnTo>
                  <a:lnTo>
                    <a:pt x="2" y="52"/>
                  </a:lnTo>
                  <a:lnTo>
                    <a:pt x="0" y="55"/>
                  </a:lnTo>
                  <a:lnTo>
                    <a:pt x="2" y="56"/>
                  </a:lnTo>
                  <a:lnTo>
                    <a:pt x="5" y="53"/>
                  </a:lnTo>
                  <a:lnTo>
                    <a:pt x="9" y="50"/>
                  </a:lnTo>
                  <a:lnTo>
                    <a:pt x="11" y="47"/>
                  </a:lnTo>
                  <a:lnTo>
                    <a:pt x="14" y="46"/>
                  </a:lnTo>
                  <a:lnTo>
                    <a:pt x="17" y="43"/>
                  </a:lnTo>
                  <a:lnTo>
                    <a:pt x="20" y="41"/>
                  </a:lnTo>
                  <a:lnTo>
                    <a:pt x="23" y="38"/>
                  </a:lnTo>
                  <a:lnTo>
                    <a:pt x="26" y="37"/>
                  </a:lnTo>
                  <a:lnTo>
                    <a:pt x="29" y="34"/>
                  </a:lnTo>
                  <a:lnTo>
                    <a:pt x="33" y="31"/>
                  </a:lnTo>
                  <a:lnTo>
                    <a:pt x="36" y="29"/>
                  </a:lnTo>
                  <a:lnTo>
                    <a:pt x="39" y="26"/>
                  </a:lnTo>
                  <a:lnTo>
                    <a:pt x="44" y="25"/>
                  </a:lnTo>
                  <a:lnTo>
                    <a:pt x="47" y="25"/>
                  </a:lnTo>
                  <a:lnTo>
                    <a:pt x="52" y="21"/>
                  </a:lnTo>
                  <a:lnTo>
                    <a:pt x="56" y="20"/>
                  </a:lnTo>
                  <a:lnTo>
                    <a:pt x="59" y="18"/>
                  </a:lnTo>
                  <a:lnTo>
                    <a:pt x="65" y="18"/>
                  </a:lnTo>
                  <a:lnTo>
                    <a:pt x="70" y="17"/>
                  </a:lnTo>
                  <a:lnTo>
                    <a:pt x="76" y="14"/>
                  </a:lnTo>
                  <a:lnTo>
                    <a:pt x="79" y="14"/>
                  </a:lnTo>
                  <a:lnTo>
                    <a:pt x="82" y="14"/>
                  </a:lnTo>
                  <a:lnTo>
                    <a:pt x="85" y="12"/>
                  </a:lnTo>
                  <a:lnTo>
                    <a:pt x="88" y="12"/>
                  </a:lnTo>
                  <a:lnTo>
                    <a:pt x="94" y="11"/>
                  </a:lnTo>
                  <a:lnTo>
                    <a:pt x="100" y="9"/>
                  </a:lnTo>
                  <a:lnTo>
                    <a:pt x="104" y="8"/>
                  </a:lnTo>
                  <a:lnTo>
                    <a:pt x="109" y="8"/>
                  </a:lnTo>
                  <a:lnTo>
                    <a:pt x="114" y="8"/>
                  </a:lnTo>
                  <a:lnTo>
                    <a:pt x="118" y="6"/>
                  </a:lnTo>
                  <a:lnTo>
                    <a:pt x="121" y="6"/>
                  </a:lnTo>
                  <a:lnTo>
                    <a:pt x="124" y="8"/>
                  </a:lnTo>
                  <a:lnTo>
                    <a:pt x="126" y="8"/>
                  </a:lnTo>
                  <a:lnTo>
                    <a:pt x="129" y="8"/>
                  </a:lnTo>
                  <a:lnTo>
                    <a:pt x="132" y="8"/>
                  </a:lnTo>
                  <a:lnTo>
                    <a:pt x="136" y="11"/>
                  </a:lnTo>
                  <a:lnTo>
                    <a:pt x="139" y="11"/>
                  </a:lnTo>
                  <a:lnTo>
                    <a:pt x="144" y="12"/>
                  </a:lnTo>
                  <a:lnTo>
                    <a:pt x="148" y="12"/>
                  </a:lnTo>
                  <a:lnTo>
                    <a:pt x="153" y="14"/>
                  </a:lnTo>
                  <a:lnTo>
                    <a:pt x="157" y="15"/>
                  </a:lnTo>
                  <a:lnTo>
                    <a:pt x="162" y="17"/>
                  </a:lnTo>
                  <a:lnTo>
                    <a:pt x="165" y="18"/>
                  </a:lnTo>
                  <a:lnTo>
                    <a:pt x="169" y="20"/>
                  </a:lnTo>
                  <a:lnTo>
                    <a:pt x="173" y="21"/>
                  </a:lnTo>
                  <a:lnTo>
                    <a:pt x="176" y="23"/>
                  </a:lnTo>
                  <a:lnTo>
                    <a:pt x="177" y="25"/>
                  </a:lnTo>
                  <a:lnTo>
                    <a:pt x="180" y="26"/>
                  </a:lnTo>
                  <a:lnTo>
                    <a:pt x="180" y="28"/>
                  </a:lnTo>
                  <a:lnTo>
                    <a:pt x="182" y="31"/>
                  </a:lnTo>
                  <a:lnTo>
                    <a:pt x="183" y="34"/>
                  </a:lnTo>
                  <a:lnTo>
                    <a:pt x="183" y="38"/>
                  </a:lnTo>
                  <a:lnTo>
                    <a:pt x="183" y="41"/>
                  </a:lnTo>
                  <a:lnTo>
                    <a:pt x="183" y="43"/>
                  </a:lnTo>
                  <a:lnTo>
                    <a:pt x="182" y="44"/>
                  </a:lnTo>
                  <a:lnTo>
                    <a:pt x="180" y="44"/>
                  </a:lnTo>
                  <a:lnTo>
                    <a:pt x="176" y="44"/>
                  </a:lnTo>
                  <a:lnTo>
                    <a:pt x="173" y="43"/>
                  </a:lnTo>
                  <a:lnTo>
                    <a:pt x="169" y="41"/>
                  </a:lnTo>
                  <a:lnTo>
                    <a:pt x="166" y="41"/>
                  </a:lnTo>
                  <a:lnTo>
                    <a:pt x="162" y="38"/>
                  </a:lnTo>
                  <a:lnTo>
                    <a:pt x="159" y="38"/>
                  </a:lnTo>
                  <a:lnTo>
                    <a:pt x="154" y="37"/>
                  </a:lnTo>
                  <a:lnTo>
                    <a:pt x="150" y="37"/>
                  </a:lnTo>
                  <a:lnTo>
                    <a:pt x="145" y="37"/>
                  </a:lnTo>
                  <a:lnTo>
                    <a:pt x="142" y="37"/>
                  </a:lnTo>
                  <a:lnTo>
                    <a:pt x="138" y="38"/>
                  </a:lnTo>
                  <a:lnTo>
                    <a:pt x="135" y="40"/>
                  </a:lnTo>
                  <a:lnTo>
                    <a:pt x="129" y="41"/>
                  </a:lnTo>
                  <a:lnTo>
                    <a:pt x="124" y="41"/>
                  </a:lnTo>
                  <a:lnTo>
                    <a:pt x="120" y="43"/>
                  </a:lnTo>
                  <a:lnTo>
                    <a:pt x="115" y="44"/>
                  </a:lnTo>
                  <a:lnTo>
                    <a:pt x="111" y="46"/>
                  </a:lnTo>
                  <a:lnTo>
                    <a:pt x="106" y="47"/>
                  </a:lnTo>
                  <a:lnTo>
                    <a:pt x="101" y="49"/>
                  </a:lnTo>
                  <a:lnTo>
                    <a:pt x="98" y="50"/>
                  </a:lnTo>
                  <a:lnTo>
                    <a:pt x="95" y="50"/>
                  </a:lnTo>
                  <a:lnTo>
                    <a:pt x="92" y="52"/>
                  </a:lnTo>
                  <a:lnTo>
                    <a:pt x="91" y="52"/>
                  </a:lnTo>
                  <a:lnTo>
                    <a:pt x="91" y="53"/>
                  </a:lnTo>
                  <a:lnTo>
                    <a:pt x="121" y="50"/>
                  </a:lnTo>
                  <a:lnTo>
                    <a:pt x="121" y="50"/>
                  </a:lnTo>
                  <a:close/>
                </a:path>
              </a:pathLst>
            </a:custGeom>
            <a:solidFill>
              <a:srgbClr val="000000"/>
            </a:solidFill>
            <a:ln w="9525">
              <a:noFill/>
              <a:round/>
              <a:headEnd/>
              <a:tailEnd/>
            </a:ln>
          </p:spPr>
          <p:txBody>
            <a:bodyPr/>
            <a:lstStyle/>
            <a:p>
              <a:endParaRPr lang="ru-RU"/>
            </a:p>
          </p:txBody>
        </p:sp>
        <p:sp>
          <p:nvSpPr>
            <p:cNvPr id="166" name="Freeform 224"/>
            <p:cNvSpPr>
              <a:spLocks/>
            </p:cNvSpPr>
            <p:nvPr/>
          </p:nvSpPr>
          <p:spPr bwMode="auto">
            <a:xfrm>
              <a:off x="2278" y="2708"/>
              <a:ext cx="97" cy="103"/>
            </a:xfrm>
            <a:custGeom>
              <a:avLst/>
              <a:gdLst/>
              <a:ahLst/>
              <a:cxnLst>
                <a:cxn ang="0">
                  <a:pos x="181" y="36"/>
                </a:cxn>
                <a:cxn ang="0">
                  <a:pos x="180" y="30"/>
                </a:cxn>
                <a:cxn ang="0">
                  <a:pos x="175" y="25"/>
                </a:cxn>
                <a:cxn ang="0">
                  <a:pos x="164" y="19"/>
                </a:cxn>
                <a:cxn ang="0">
                  <a:pos x="154" y="13"/>
                </a:cxn>
                <a:cxn ang="0">
                  <a:pos x="145" y="10"/>
                </a:cxn>
                <a:cxn ang="0">
                  <a:pos x="139" y="10"/>
                </a:cxn>
                <a:cxn ang="0">
                  <a:pos x="133" y="12"/>
                </a:cxn>
                <a:cxn ang="0">
                  <a:pos x="125" y="13"/>
                </a:cxn>
                <a:cxn ang="0">
                  <a:pos x="116" y="18"/>
                </a:cxn>
                <a:cxn ang="0">
                  <a:pos x="107" y="24"/>
                </a:cxn>
                <a:cxn ang="0">
                  <a:pos x="96" y="30"/>
                </a:cxn>
                <a:cxn ang="0">
                  <a:pos x="84" y="37"/>
                </a:cxn>
                <a:cxn ang="0">
                  <a:pos x="74" y="45"/>
                </a:cxn>
                <a:cxn ang="0">
                  <a:pos x="65" y="52"/>
                </a:cxn>
                <a:cxn ang="0">
                  <a:pos x="54" y="60"/>
                </a:cxn>
                <a:cxn ang="0">
                  <a:pos x="48" y="68"/>
                </a:cxn>
                <a:cxn ang="0">
                  <a:pos x="43" y="74"/>
                </a:cxn>
                <a:cxn ang="0">
                  <a:pos x="40" y="83"/>
                </a:cxn>
                <a:cxn ang="0">
                  <a:pos x="39" y="95"/>
                </a:cxn>
                <a:cxn ang="0">
                  <a:pos x="39" y="102"/>
                </a:cxn>
                <a:cxn ang="0">
                  <a:pos x="39" y="110"/>
                </a:cxn>
                <a:cxn ang="0">
                  <a:pos x="39" y="119"/>
                </a:cxn>
                <a:cxn ang="0">
                  <a:pos x="39" y="128"/>
                </a:cxn>
                <a:cxn ang="0">
                  <a:pos x="39" y="137"/>
                </a:cxn>
                <a:cxn ang="0">
                  <a:pos x="39" y="142"/>
                </a:cxn>
                <a:cxn ang="0">
                  <a:pos x="13" y="205"/>
                </a:cxn>
                <a:cxn ang="0">
                  <a:pos x="33" y="140"/>
                </a:cxn>
                <a:cxn ang="0">
                  <a:pos x="31" y="137"/>
                </a:cxn>
                <a:cxn ang="0">
                  <a:pos x="31" y="131"/>
                </a:cxn>
                <a:cxn ang="0">
                  <a:pos x="30" y="122"/>
                </a:cxn>
                <a:cxn ang="0">
                  <a:pos x="28" y="111"/>
                </a:cxn>
                <a:cxn ang="0">
                  <a:pos x="27" y="101"/>
                </a:cxn>
                <a:cxn ang="0">
                  <a:pos x="27" y="89"/>
                </a:cxn>
                <a:cxn ang="0">
                  <a:pos x="27" y="78"/>
                </a:cxn>
                <a:cxn ang="0">
                  <a:pos x="30" y="71"/>
                </a:cxn>
                <a:cxn ang="0">
                  <a:pos x="34" y="63"/>
                </a:cxn>
                <a:cxn ang="0">
                  <a:pos x="39" y="59"/>
                </a:cxn>
                <a:cxn ang="0">
                  <a:pos x="45" y="54"/>
                </a:cxn>
                <a:cxn ang="0">
                  <a:pos x="51" y="48"/>
                </a:cxn>
                <a:cxn ang="0">
                  <a:pos x="59" y="42"/>
                </a:cxn>
                <a:cxn ang="0">
                  <a:pos x="66" y="37"/>
                </a:cxn>
                <a:cxn ang="0">
                  <a:pos x="75" y="33"/>
                </a:cxn>
                <a:cxn ang="0">
                  <a:pos x="83" y="27"/>
                </a:cxn>
                <a:cxn ang="0">
                  <a:pos x="90" y="22"/>
                </a:cxn>
                <a:cxn ang="0">
                  <a:pos x="98" y="18"/>
                </a:cxn>
                <a:cxn ang="0">
                  <a:pos x="104" y="13"/>
                </a:cxn>
                <a:cxn ang="0">
                  <a:pos x="110" y="10"/>
                </a:cxn>
                <a:cxn ang="0">
                  <a:pos x="116" y="7"/>
                </a:cxn>
                <a:cxn ang="0">
                  <a:pos x="125" y="3"/>
                </a:cxn>
                <a:cxn ang="0">
                  <a:pos x="128" y="1"/>
                </a:cxn>
                <a:cxn ang="0">
                  <a:pos x="136" y="0"/>
                </a:cxn>
                <a:cxn ang="0">
                  <a:pos x="142" y="1"/>
                </a:cxn>
                <a:cxn ang="0">
                  <a:pos x="149" y="3"/>
                </a:cxn>
                <a:cxn ang="0">
                  <a:pos x="155" y="4"/>
                </a:cxn>
                <a:cxn ang="0">
                  <a:pos x="161" y="7"/>
                </a:cxn>
                <a:cxn ang="0">
                  <a:pos x="167" y="9"/>
                </a:cxn>
                <a:cxn ang="0">
                  <a:pos x="172" y="12"/>
                </a:cxn>
                <a:cxn ang="0">
                  <a:pos x="178" y="18"/>
                </a:cxn>
                <a:cxn ang="0">
                  <a:pos x="186" y="25"/>
                </a:cxn>
                <a:cxn ang="0">
                  <a:pos x="192" y="33"/>
                </a:cxn>
                <a:cxn ang="0">
                  <a:pos x="193" y="36"/>
                </a:cxn>
                <a:cxn ang="0">
                  <a:pos x="181" y="36"/>
                </a:cxn>
              </a:cxnLst>
              <a:rect l="0" t="0" r="r" b="b"/>
              <a:pathLst>
                <a:path w="193" h="205">
                  <a:moveTo>
                    <a:pt x="181" y="36"/>
                  </a:moveTo>
                  <a:lnTo>
                    <a:pt x="181" y="36"/>
                  </a:lnTo>
                  <a:lnTo>
                    <a:pt x="181" y="33"/>
                  </a:lnTo>
                  <a:lnTo>
                    <a:pt x="180" y="30"/>
                  </a:lnTo>
                  <a:lnTo>
                    <a:pt x="178" y="28"/>
                  </a:lnTo>
                  <a:lnTo>
                    <a:pt x="175" y="25"/>
                  </a:lnTo>
                  <a:lnTo>
                    <a:pt x="170" y="22"/>
                  </a:lnTo>
                  <a:lnTo>
                    <a:pt x="164" y="19"/>
                  </a:lnTo>
                  <a:lnTo>
                    <a:pt x="160" y="16"/>
                  </a:lnTo>
                  <a:lnTo>
                    <a:pt x="154" y="13"/>
                  </a:lnTo>
                  <a:lnTo>
                    <a:pt x="148" y="12"/>
                  </a:lnTo>
                  <a:lnTo>
                    <a:pt x="145" y="10"/>
                  </a:lnTo>
                  <a:lnTo>
                    <a:pt x="142" y="10"/>
                  </a:lnTo>
                  <a:lnTo>
                    <a:pt x="139" y="10"/>
                  </a:lnTo>
                  <a:lnTo>
                    <a:pt x="136" y="12"/>
                  </a:lnTo>
                  <a:lnTo>
                    <a:pt x="133" y="12"/>
                  </a:lnTo>
                  <a:lnTo>
                    <a:pt x="128" y="12"/>
                  </a:lnTo>
                  <a:lnTo>
                    <a:pt x="125" y="13"/>
                  </a:lnTo>
                  <a:lnTo>
                    <a:pt x="122" y="16"/>
                  </a:lnTo>
                  <a:lnTo>
                    <a:pt x="116" y="18"/>
                  </a:lnTo>
                  <a:lnTo>
                    <a:pt x="111" y="19"/>
                  </a:lnTo>
                  <a:lnTo>
                    <a:pt x="107" y="24"/>
                  </a:lnTo>
                  <a:lnTo>
                    <a:pt x="102" y="27"/>
                  </a:lnTo>
                  <a:lnTo>
                    <a:pt x="96" y="30"/>
                  </a:lnTo>
                  <a:lnTo>
                    <a:pt x="90" y="33"/>
                  </a:lnTo>
                  <a:lnTo>
                    <a:pt x="84" y="37"/>
                  </a:lnTo>
                  <a:lnTo>
                    <a:pt x="80" y="40"/>
                  </a:lnTo>
                  <a:lnTo>
                    <a:pt x="74" y="45"/>
                  </a:lnTo>
                  <a:lnTo>
                    <a:pt x="69" y="48"/>
                  </a:lnTo>
                  <a:lnTo>
                    <a:pt x="65" y="52"/>
                  </a:lnTo>
                  <a:lnTo>
                    <a:pt x="60" y="55"/>
                  </a:lnTo>
                  <a:lnTo>
                    <a:pt x="54" y="60"/>
                  </a:lnTo>
                  <a:lnTo>
                    <a:pt x="51" y="65"/>
                  </a:lnTo>
                  <a:lnTo>
                    <a:pt x="48" y="68"/>
                  </a:lnTo>
                  <a:lnTo>
                    <a:pt x="46" y="71"/>
                  </a:lnTo>
                  <a:lnTo>
                    <a:pt x="43" y="74"/>
                  </a:lnTo>
                  <a:lnTo>
                    <a:pt x="42" y="78"/>
                  </a:lnTo>
                  <a:lnTo>
                    <a:pt x="40" y="83"/>
                  </a:lnTo>
                  <a:lnTo>
                    <a:pt x="40" y="89"/>
                  </a:lnTo>
                  <a:lnTo>
                    <a:pt x="39" y="95"/>
                  </a:lnTo>
                  <a:lnTo>
                    <a:pt x="39" y="101"/>
                  </a:lnTo>
                  <a:lnTo>
                    <a:pt x="39" y="102"/>
                  </a:lnTo>
                  <a:lnTo>
                    <a:pt x="39" y="107"/>
                  </a:lnTo>
                  <a:lnTo>
                    <a:pt x="39" y="110"/>
                  </a:lnTo>
                  <a:lnTo>
                    <a:pt x="39" y="113"/>
                  </a:lnTo>
                  <a:lnTo>
                    <a:pt x="39" y="119"/>
                  </a:lnTo>
                  <a:lnTo>
                    <a:pt x="39" y="124"/>
                  </a:lnTo>
                  <a:lnTo>
                    <a:pt x="39" y="128"/>
                  </a:lnTo>
                  <a:lnTo>
                    <a:pt x="39" y="133"/>
                  </a:lnTo>
                  <a:lnTo>
                    <a:pt x="39" y="137"/>
                  </a:lnTo>
                  <a:lnTo>
                    <a:pt x="39" y="140"/>
                  </a:lnTo>
                  <a:lnTo>
                    <a:pt x="39" y="142"/>
                  </a:lnTo>
                  <a:lnTo>
                    <a:pt x="40" y="143"/>
                  </a:lnTo>
                  <a:lnTo>
                    <a:pt x="13" y="205"/>
                  </a:lnTo>
                  <a:lnTo>
                    <a:pt x="0" y="202"/>
                  </a:lnTo>
                  <a:lnTo>
                    <a:pt x="33" y="140"/>
                  </a:lnTo>
                  <a:lnTo>
                    <a:pt x="31" y="139"/>
                  </a:lnTo>
                  <a:lnTo>
                    <a:pt x="31" y="137"/>
                  </a:lnTo>
                  <a:lnTo>
                    <a:pt x="31" y="134"/>
                  </a:lnTo>
                  <a:lnTo>
                    <a:pt x="31" y="131"/>
                  </a:lnTo>
                  <a:lnTo>
                    <a:pt x="30" y="127"/>
                  </a:lnTo>
                  <a:lnTo>
                    <a:pt x="30" y="122"/>
                  </a:lnTo>
                  <a:lnTo>
                    <a:pt x="28" y="117"/>
                  </a:lnTo>
                  <a:lnTo>
                    <a:pt x="28" y="111"/>
                  </a:lnTo>
                  <a:lnTo>
                    <a:pt x="27" y="105"/>
                  </a:lnTo>
                  <a:lnTo>
                    <a:pt x="27" y="101"/>
                  </a:lnTo>
                  <a:lnTo>
                    <a:pt x="27" y="95"/>
                  </a:lnTo>
                  <a:lnTo>
                    <a:pt x="27" y="89"/>
                  </a:lnTo>
                  <a:lnTo>
                    <a:pt x="27" y="83"/>
                  </a:lnTo>
                  <a:lnTo>
                    <a:pt x="27" y="78"/>
                  </a:lnTo>
                  <a:lnTo>
                    <a:pt x="28" y="75"/>
                  </a:lnTo>
                  <a:lnTo>
                    <a:pt x="30" y="71"/>
                  </a:lnTo>
                  <a:lnTo>
                    <a:pt x="31" y="66"/>
                  </a:lnTo>
                  <a:lnTo>
                    <a:pt x="34" y="63"/>
                  </a:lnTo>
                  <a:lnTo>
                    <a:pt x="36" y="60"/>
                  </a:lnTo>
                  <a:lnTo>
                    <a:pt x="39" y="59"/>
                  </a:lnTo>
                  <a:lnTo>
                    <a:pt x="42" y="55"/>
                  </a:lnTo>
                  <a:lnTo>
                    <a:pt x="45" y="54"/>
                  </a:lnTo>
                  <a:lnTo>
                    <a:pt x="48" y="51"/>
                  </a:lnTo>
                  <a:lnTo>
                    <a:pt x="51" y="48"/>
                  </a:lnTo>
                  <a:lnTo>
                    <a:pt x="55" y="45"/>
                  </a:lnTo>
                  <a:lnTo>
                    <a:pt x="59" y="42"/>
                  </a:lnTo>
                  <a:lnTo>
                    <a:pt x="63" y="40"/>
                  </a:lnTo>
                  <a:lnTo>
                    <a:pt x="66" y="37"/>
                  </a:lnTo>
                  <a:lnTo>
                    <a:pt x="71" y="34"/>
                  </a:lnTo>
                  <a:lnTo>
                    <a:pt x="75" y="33"/>
                  </a:lnTo>
                  <a:lnTo>
                    <a:pt x="78" y="30"/>
                  </a:lnTo>
                  <a:lnTo>
                    <a:pt x="83" y="27"/>
                  </a:lnTo>
                  <a:lnTo>
                    <a:pt x="86" y="24"/>
                  </a:lnTo>
                  <a:lnTo>
                    <a:pt x="90" y="22"/>
                  </a:lnTo>
                  <a:lnTo>
                    <a:pt x="93" y="19"/>
                  </a:lnTo>
                  <a:lnTo>
                    <a:pt x="98" y="18"/>
                  </a:lnTo>
                  <a:lnTo>
                    <a:pt x="101" y="15"/>
                  </a:lnTo>
                  <a:lnTo>
                    <a:pt x="104" y="13"/>
                  </a:lnTo>
                  <a:lnTo>
                    <a:pt x="107" y="12"/>
                  </a:lnTo>
                  <a:lnTo>
                    <a:pt x="110" y="10"/>
                  </a:lnTo>
                  <a:lnTo>
                    <a:pt x="113" y="9"/>
                  </a:lnTo>
                  <a:lnTo>
                    <a:pt x="116" y="7"/>
                  </a:lnTo>
                  <a:lnTo>
                    <a:pt x="121" y="4"/>
                  </a:lnTo>
                  <a:lnTo>
                    <a:pt x="125" y="3"/>
                  </a:lnTo>
                  <a:lnTo>
                    <a:pt x="127" y="1"/>
                  </a:lnTo>
                  <a:lnTo>
                    <a:pt x="128" y="1"/>
                  </a:lnTo>
                  <a:lnTo>
                    <a:pt x="133" y="0"/>
                  </a:lnTo>
                  <a:lnTo>
                    <a:pt x="136" y="0"/>
                  </a:lnTo>
                  <a:lnTo>
                    <a:pt x="139" y="0"/>
                  </a:lnTo>
                  <a:lnTo>
                    <a:pt x="142" y="1"/>
                  </a:lnTo>
                  <a:lnTo>
                    <a:pt x="145" y="1"/>
                  </a:lnTo>
                  <a:lnTo>
                    <a:pt x="149" y="3"/>
                  </a:lnTo>
                  <a:lnTo>
                    <a:pt x="152" y="4"/>
                  </a:lnTo>
                  <a:lnTo>
                    <a:pt x="155" y="4"/>
                  </a:lnTo>
                  <a:lnTo>
                    <a:pt x="158" y="6"/>
                  </a:lnTo>
                  <a:lnTo>
                    <a:pt x="161" y="7"/>
                  </a:lnTo>
                  <a:lnTo>
                    <a:pt x="164" y="9"/>
                  </a:lnTo>
                  <a:lnTo>
                    <a:pt x="167" y="9"/>
                  </a:lnTo>
                  <a:lnTo>
                    <a:pt x="169" y="10"/>
                  </a:lnTo>
                  <a:lnTo>
                    <a:pt x="172" y="12"/>
                  </a:lnTo>
                  <a:lnTo>
                    <a:pt x="175" y="13"/>
                  </a:lnTo>
                  <a:lnTo>
                    <a:pt x="178" y="18"/>
                  </a:lnTo>
                  <a:lnTo>
                    <a:pt x="183" y="22"/>
                  </a:lnTo>
                  <a:lnTo>
                    <a:pt x="186" y="25"/>
                  </a:lnTo>
                  <a:lnTo>
                    <a:pt x="189" y="30"/>
                  </a:lnTo>
                  <a:lnTo>
                    <a:pt x="192" y="33"/>
                  </a:lnTo>
                  <a:lnTo>
                    <a:pt x="192" y="36"/>
                  </a:lnTo>
                  <a:lnTo>
                    <a:pt x="193" y="36"/>
                  </a:lnTo>
                  <a:lnTo>
                    <a:pt x="181" y="36"/>
                  </a:lnTo>
                  <a:lnTo>
                    <a:pt x="181" y="36"/>
                  </a:lnTo>
                  <a:close/>
                </a:path>
              </a:pathLst>
            </a:custGeom>
            <a:solidFill>
              <a:srgbClr val="000000"/>
            </a:solidFill>
            <a:ln w="9525">
              <a:noFill/>
              <a:round/>
              <a:headEnd/>
              <a:tailEnd/>
            </a:ln>
          </p:spPr>
          <p:txBody>
            <a:bodyPr/>
            <a:lstStyle/>
            <a:p>
              <a:endParaRPr lang="ru-RU"/>
            </a:p>
          </p:txBody>
        </p:sp>
        <p:sp>
          <p:nvSpPr>
            <p:cNvPr id="167" name="Freeform 225"/>
            <p:cNvSpPr>
              <a:spLocks/>
            </p:cNvSpPr>
            <p:nvPr/>
          </p:nvSpPr>
          <p:spPr bwMode="auto">
            <a:xfrm>
              <a:off x="2206" y="2805"/>
              <a:ext cx="314" cy="178"/>
            </a:xfrm>
            <a:custGeom>
              <a:avLst/>
              <a:gdLst/>
              <a:ahLst/>
              <a:cxnLst>
                <a:cxn ang="0">
                  <a:pos x="260" y="48"/>
                </a:cxn>
                <a:cxn ang="0">
                  <a:pos x="232" y="83"/>
                </a:cxn>
                <a:cxn ang="0">
                  <a:pos x="215" y="127"/>
                </a:cxn>
                <a:cxn ang="0">
                  <a:pos x="226" y="169"/>
                </a:cxn>
                <a:cxn ang="0">
                  <a:pos x="253" y="188"/>
                </a:cxn>
                <a:cxn ang="0">
                  <a:pos x="280" y="195"/>
                </a:cxn>
                <a:cxn ang="0">
                  <a:pos x="313" y="198"/>
                </a:cxn>
                <a:cxn ang="0">
                  <a:pos x="347" y="197"/>
                </a:cxn>
                <a:cxn ang="0">
                  <a:pos x="381" y="191"/>
                </a:cxn>
                <a:cxn ang="0">
                  <a:pos x="413" y="180"/>
                </a:cxn>
                <a:cxn ang="0">
                  <a:pos x="440" y="168"/>
                </a:cxn>
                <a:cxn ang="0">
                  <a:pos x="471" y="148"/>
                </a:cxn>
                <a:cxn ang="0">
                  <a:pos x="501" y="130"/>
                </a:cxn>
                <a:cxn ang="0">
                  <a:pos x="525" y="116"/>
                </a:cxn>
                <a:cxn ang="0">
                  <a:pos x="555" y="101"/>
                </a:cxn>
                <a:cxn ang="0">
                  <a:pos x="596" y="85"/>
                </a:cxn>
                <a:cxn ang="0">
                  <a:pos x="627" y="95"/>
                </a:cxn>
                <a:cxn ang="0">
                  <a:pos x="598" y="106"/>
                </a:cxn>
                <a:cxn ang="0">
                  <a:pos x="560" y="121"/>
                </a:cxn>
                <a:cxn ang="0">
                  <a:pos x="531" y="133"/>
                </a:cxn>
                <a:cxn ang="0">
                  <a:pos x="501" y="148"/>
                </a:cxn>
                <a:cxn ang="0">
                  <a:pos x="469" y="166"/>
                </a:cxn>
                <a:cxn ang="0">
                  <a:pos x="436" y="186"/>
                </a:cxn>
                <a:cxn ang="0">
                  <a:pos x="400" y="200"/>
                </a:cxn>
                <a:cxn ang="0">
                  <a:pos x="360" y="209"/>
                </a:cxn>
                <a:cxn ang="0">
                  <a:pos x="321" y="210"/>
                </a:cxn>
                <a:cxn ang="0">
                  <a:pos x="283" y="207"/>
                </a:cxn>
                <a:cxn ang="0">
                  <a:pos x="248" y="198"/>
                </a:cxn>
                <a:cxn ang="0">
                  <a:pos x="221" y="185"/>
                </a:cxn>
                <a:cxn ang="0">
                  <a:pos x="197" y="148"/>
                </a:cxn>
                <a:cxn ang="0">
                  <a:pos x="195" y="109"/>
                </a:cxn>
                <a:cxn ang="0">
                  <a:pos x="211" y="73"/>
                </a:cxn>
                <a:cxn ang="0">
                  <a:pos x="236" y="41"/>
                </a:cxn>
                <a:cxn ang="0">
                  <a:pos x="120" y="27"/>
                </a:cxn>
                <a:cxn ang="0">
                  <a:pos x="94" y="53"/>
                </a:cxn>
                <a:cxn ang="0">
                  <a:pos x="71" y="83"/>
                </a:cxn>
                <a:cxn ang="0">
                  <a:pos x="49" y="121"/>
                </a:cxn>
                <a:cxn ang="0">
                  <a:pos x="32" y="163"/>
                </a:cxn>
                <a:cxn ang="0">
                  <a:pos x="25" y="210"/>
                </a:cxn>
                <a:cxn ang="0">
                  <a:pos x="31" y="260"/>
                </a:cxn>
                <a:cxn ang="0">
                  <a:pos x="56" y="305"/>
                </a:cxn>
                <a:cxn ang="0">
                  <a:pos x="106" y="331"/>
                </a:cxn>
                <a:cxn ang="0">
                  <a:pos x="174" y="340"/>
                </a:cxn>
                <a:cxn ang="0">
                  <a:pos x="250" y="337"/>
                </a:cxn>
                <a:cxn ang="0">
                  <a:pos x="326" y="327"/>
                </a:cxn>
                <a:cxn ang="0">
                  <a:pos x="392" y="313"/>
                </a:cxn>
                <a:cxn ang="0">
                  <a:pos x="442" y="301"/>
                </a:cxn>
                <a:cxn ang="0">
                  <a:pos x="469" y="295"/>
                </a:cxn>
                <a:cxn ang="0">
                  <a:pos x="439" y="321"/>
                </a:cxn>
                <a:cxn ang="0">
                  <a:pos x="392" y="331"/>
                </a:cxn>
                <a:cxn ang="0">
                  <a:pos x="327" y="343"/>
                </a:cxn>
                <a:cxn ang="0">
                  <a:pos x="253" y="352"/>
                </a:cxn>
                <a:cxn ang="0">
                  <a:pos x="176" y="354"/>
                </a:cxn>
                <a:cxn ang="0">
                  <a:pos x="105" y="346"/>
                </a:cxn>
                <a:cxn ang="0">
                  <a:pos x="47" y="322"/>
                </a:cxn>
                <a:cxn ang="0">
                  <a:pos x="12" y="280"/>
                </a:cxn>
                <a:cxn ang="0">
                  <a:pos x="0" y="228"/>
                </a:cxn>
                <a:cxn ang="0">
                  <a:pos x="6" y="178"/>
                </a:cxn>
                <a:cxn ang="0">
                  <a:pos x="26" y="130"/>
                </a:cxn>
                <a:cxn ang="0">
                  <a:pos x="55" y="88"/>
                </a:cxn>
                <a:cxn ang="0">
                  <a:pos x="83" y="50"/>
                </a:cxn>
                <a:cxn ang="0">
                  <a:pos x="112" y="23"/>
                </a:cxn>
                <a:cxn ang="0">
                  <a:pos x="138" y="0"/>
                </a:cxn>
              </a:cxnLst>
              <a:rect l="0" t="0" r="r" b="b"/>
              <a:pathLst>
                <a:path w="628" h="355">
                  <a:moveTo>
                    <a:pt x="150" y="0"/>
                  </a:moveTo>
                  <a:lnTo>
                    <a:pt x="282" y="32"/>
                  </a:lnTo>
                  <a:lnTo>
                    <a:pt x="280" y="32"/>
                  </a:lnTo>
                  <a:lnTo>
                    <a:pt x="277" y="35"/>
                  </a:lnTo>
                  <a:lnTo>
                    <a:pt x="273" y="38"/>
                  </a:lnTo>
                  <a:lnTo>
                    <a:pt x="268" y="42"/>
                  </a:lnTo>
                  <a:lnTo>
                    <a:pt x="263" y="45"/>
                  </a:lnTo>
                  <a:lnTo>
                    <a:pt x="260" y="48"/>
                  </a:lnTo>
                  <a:lnTo>
                    <a:pt x="257" y="53"/>
                  </a:lnTo>
                  <a:lnTo>
                    <a:pt x="254" y="58"/>
                  </a:lnTo>
                  <a:lnTo>
                    <a:pt x="250" y="61"/>
                  </a:lnTo>
                  <a:lnTo>
                    <a:pt x="247" y="65"/>
                  </a:lnTo>
                  <a:lnTo>
                    <a:pt x="242" y="70"/>
                  </a:lnTo>
                  <a:lnTo>
                    <a:pt x="239" y="74"/>
                  </a:lnTo>
                  <a:lnTo>
                    <a:pt x="236" y="79"/>
                  </a:lnTo>
                  <a:lnTo>
                    <a:pt x="232" y="83"/>
                  </a:lnTo>
                  <a:lnTo>
                    <a:pt x="229" y="89"/>
                  </a:lnTo>
                  <a:lnTo>
                    <a:pt x="226" y="94"/>
                  </a:lnTo>
                  <a:lnTo>
                    <a:pt x="223" y="100"/>
                  </a:lnTo>
                  <a:lnTo>
                    <a:pt x="221" y="104"/>
                  </a:lnTo>
                  <a:lnTo>
                    <a:pt x="218" y="110"/>
                  </a:lnTo>
                  <a:lnTo>
                    <a:pt x="217" y="115"/>
                  </a:lnTo>
                  <a:lnTo>
                    <a:pt x="215" y="121"/>
                  </a:lnTo>
                  <a:lnTo>
                    <a:pt x="215" y="127"/>
                  </a:lnTo>
                  <a:lnTo>
                    <a:pt x="214" y="132"/>
                  </a:lnTo>
                  <a:lnTo>
                    <a:pt x="214" y="138"/>
                  </a:lnTo>
                  <a:lnTo>
                    <a:pt x="214" y="144"/>
                  </a:lnTo>
                  <a:lnTo>
                    <a:pt x="215" y="148"/>
                  </a:lnTo>
                  <a:lnTo>
                    <a:pt x="217" y="154"/>
                  </a:lnTo>
                  <a:lnTo>
                    <a:pt x="220" y="160"/>
                  </a:lnTo>
                  <a:lnTo>
                    <a:pt x="223" y="165"/>
                  </a:lnTo>
                  <a:lnTo>
                    <a:pt x="226" y="169"/>
                  </a:lnTo>
                  <a:lnTo>
                    <a:pt x="230" y="174"/>
                  </a:lnTo>
                  <a:lnTo>
                    <a:pt x="236" y="178"/>
                  </a:lnTo>
                  <a:lnTo>
                    <a:pt x="238" y="180"/>
                  </a:lnTo>
                  <a:lnTo>
                    <a:pt x="241" y="181"/>
                  </a:lnTo>
                  <a:lnTo>
                    <a:pt x="244" y="183"/>
                  </a:lnTo>
                  <a:lnTo>
                    <a:pt x="247" y="185"/>
                  </a:lnTo>
                  <a:lnTo>
                    <a:pt x="250" y="186"/>
                  </a:lnTo>
                  <a:lnTo>
                    <a:pt x="253" y="188"/>
                  </a:lnTo>
                  <a:lnTo>
                    <a:pt x="256" y="189"/>
                  </a:lnTo>
                  <a:lnTo>
                    <a:pt x="259" y="191"/>
                  </a:lnTo>
                  <a:lnTo>
                    <a:pt x="262" y="191"/>
                  </a:lnTo>
                  <a:lnTo>
                    <a:pt x="267" y="192"/>
                  </a:lnTo>
                  <a:lnTo>
                    <a:pt x="270" y="194"/>
                  </a:lnTo>
                  <a:lnTo>
                    <a:pt x="273" y="194"/>
                  </a:lnTo>
                  <a:lnTo>
                    <a:pt x="277" y="195"/>
                  </a:lnTo>
                  <a:lnTo>
                    <a:pt x="280" y="195"/>
                  </a:lnTo>
                  <a:lnTo>
                    <a:pt x="285" y="197"/>
                  </a:lnTo>
                  <a:lnTo>
                    <a:pt x="289" y="197"/>
                  </a:lnTo>
                  <a:lnTo>
                    <a:pt x="292" y="197"/>
                  </a:lnTo>
                  <a:lnTo>
                    <a:pt x="297" y="198"/>
                  </a:lnTo>
                  <a:lnTo>
                    <a:pt x="300" y="198"/>
                  </a:lnTo>
                  <a:lnTo>
                    <a:pt x="304" y="198"/>
                  </a:lnTo>
                  <a:lnTo>
                    <a:pt x="309" y="198"/>
                  </a:lnTo>
                  <a:lnTo>
                    <a:pt x="313" y="198"/>
                  </a:lnTo>
                  <a:lnTo>
                    <a:pt x="316" y="198"/>
                  </a:lnTo>
                  <a:lnTo>
                    <a:pt x="322" y="200"/>
                  </a:lnTo>
                  <a:lnTo>
                    <a:pt x="326" y="198"/>
                  </a:lnTo>
                  <a:lnTo>
                    <a:pt x="330" y="198"/>
                  </a:lnTo>
                  <a:lnTo>
                    <a:pt x="335" y="198"/>
                  </a:lnTo>
                  <a:lnTo>
                    <a:pt x="338" y="198"/>
                  </a:lnTo>
                  <a:lnTo>
                    <a:pt x="342" y="197"/>
                  </a:lnTo>
                  <a:lnTo>
                    <a:pt x="347" y="197"/>
                  </a:lnTo>
                  <a:lnTo>
                    <a:pt x="351" y="197"/>
                  </a:lnTo>
                  <a:lnTo>
                    <a:pt x="356" y="197"/>
                  </a:lnTo>
                  <a:lnTo>
                    <a:pt x="360" y="195"/>
                  </a:lnTo>
                  <a:lnTo>
                    <a:pt x="365" y="194"/>
                  </a:lnTo>
                  <a:lnTo>
                    <a:pt x="368" y="194"/>
                  </a:lnTo>
                  <a:lnTo>
                    <a:pt x="372" y="192"/>
                  </a:lnTo>
                  <a:lnTo>
                    <a:pt x="377" y="192"/>
                  </a:lnTo>
                  <a:lnTo>
                    <a:pt x="381" y="191"/>
                  </a:lnTo>
                  <a:lnTo>
                    <a:pt x="386" y="189"/>
                  </a:lnTo>
                  <a:lnTo>
                    <a:pt x="391" y="189"/>
                  </a:lnTo>
                  <a:lnTo>
                    <a:pt x="394" y="188"/>
                  </a:lnTo>
                  <a:lnTo>
                    <a:pt x="398" y="186"/>
                  </a:lnTo>
                  <a:lnTo>
                    <a:pt x="401" y="185"/>
                  </a:lnTo>
                  <a:lnTo>
                    <a:pt x="406" y="183"/>
                  </a:lnTo>
                  <a:lnTo>
                    <a:pt x="409" y="181"/>
                  </a:lnTo>
                  <a:lnTo>
                    <a:pt x="413" y="180"/>
                  </a:lnTo>
                  <a:lnTo>
                    <a:pt x="416" y="178"/>
                  </a:lnTo>
                  <a:lnTo>
                    <a:pt x="421" y="178"/>
                  </a:lnTo>
                  <a:lnTo>
                    <a:pt x="424" y="175"/>
                  </a:lnTo>
                  <a:lnTo>
                    <a:pt x="427" y="174"/>
                  </a:lnTo>
                  <a:lnTo>
                    <a:pt x="431" y="172"/>
                  </a:lnTo>
                  <a:lnTo>
                    <a:pt x="434" y="171"/>
                  </a:lnTo>
                  <a:lnTo>
                    <a:pt x="437" y="169"/>
                  </a:lnTo>
                  <a:lnTo>
                    <a:pt x="440" y="168"/>
                  </a:lnTo>
                  <a:lnTo>
                    <a:pt x="443" y="166"/>
                  </a:lnTo>
                  <a:lnTo>
                    <a:pt x="447" y="163"/>
                  </a:lnTo>
                  <a:lnTo>
                    <a:pt x="453" y="160"/>
                  </a:lnTo>
                  <a:lnTo>
                    <a:pt x="459" y="156"/>
                  </a:lnTo>
                  <a:lnTo>
                    <a:pt x="460" y="154"/>
                  </a:lnTo>
                  <a:lnTo>
                    <a:pt x="463" y="151"/>
                  </a:lnTo>
                  <a:lnTo>
                    <a:pt x="466" y="150"/>
                  </a:lnTo>
                  <a:lnTo>
                    <a:pt x="471" y="148"/>
                  </a:lnTo>
                  <a:lnTo>
                    <a:pt x="475" y="144"/>
                  </a:lnTo>
                  <a:lnTo>
                    <a:pt x="481" y="139"/>
                  </a:lnTo>
                  <a:lnTo>
                    <a:pt x="484" y="138"/>
                  </a:lnTo>
                  <a:lnTo>
                    <a:pt x="489" y="136"/>
                  </a:lnTo>
                  <a:lnTo>
                    <a:pt x="492" y="135"/>
                  </a:lnTo>
                  <a:lnTo>
                    <a:pt x="495" y="133"/>
                  </a:lnTo>
                  <a:lnTo>
                    <a:pt x="498" y="132"/>
                  </a:lnTo>
                  <a:lnTo>
                    <a:pt x="501" y="130"/>
                  </a:lnTo>
                  <a:lnTo>
                    <a:pt x="504" y="127"/>
                  </a:lnTo>
                  <a:lnTo>
                    <a:pt x="507" y="126"/>
                  </a:lnTo>
                  <a:lnTo>
                    <a:pt x="510" y="124"/>
                  </a:lnTo>
                  <a:lnTo>
                    <a:pt x="513" y="123"/>
                  </a:lnTo>
                  <a:lnTo>
                    <a:pt x="516" y="121"/>
                  </a:lnTo>
                  <a:lnTo>
                    <a:pt x="519" y="120"/>
                  </a:lnTo>
                  <a:lnTo>
                    <a:pt x="522" y="118"/>
                  </a:lnTo>
                  <a:lnTo>
                    <a:pt x="525" y="116"/>
                  </a:lnTo>
                  <a:lnTo>
                    <a:pt x="528" y="115"/>
                  </a:lnTo>
                  <a:lnTo>
                    <a:pt x="531" y="113"/>
                  </a:lnTo>
                  <a:lnTo>
                    <a:pt x="534" y="112"/>
                  </a:lnTo>
                  <a:lnTo>
                    <a:pt x="537" y="110"/>
                  </a:lnTo>
                  <a:lnTo>
                    <a:pt x="540" y="109"/>
                  </a:lnTo>
                  <a:lnTo>
                    <a:pt x="545" y="107"/>
                  </a:lnTo>
                  <a:lnTo>
                    <a:pt x="549" y="104"/>
                  </a:lnTo>
                  <a:lnTo>
                    <a:pt x="555" y="101"/>
                  </a:lnTo>
                  <a:lnTo>
                    <a:pt x="560" y="100"/>
                  </a:lnTo>
                  <a:lnTo>
                    <a:pt x="566" y="97"/>
                  </a:lnTo>
                  <a:lnTo>
                    <a:pt x="572" y="95"/>
                  </a:lnTo>
                  <a:lnTo>
                    <a:pt x="577" y="92"/>
                  </a:lnTo>
                  <a:lnTo>
                    <a:pt x="583" y="91"/>
                  </a:lnTo>
                  <a:lnTo>
                    <a:pt x="587" y="89"/>
                  </a:lnTo>
                  <a:lnTo>
                    <a:pt x="592" y="88"/>
                  </a:lnTo>
                  <a:lnTo>
                    <a:pt x="596" y="85"/>
                  </a:lnTo>
                  <a:lnTo>
                    <a:pt x="601" y="85"/>
                  </a:lnTo>
                  <a:lnTo>
                    <a:pt x="605" y="83"/>
                  </a:lnTo>
                  <a:lnTo>
                    <a:pt x="608" y="82"/>
                  </a:lnTo>
                  <a:lnTo>
                    <a:pt x="611" y="82"/>
                  </a:lnTo>
                  <a:lnTo>
                    <a:pt x="614" y="80"/>
                  </a:lnTo>
                  <a:lnTo>
                    <a:pt x="619" y="80"/>
                  </a:lnTo>
                  <a:lnTo>
                    <a:pt x="628" y="95"/>
                  </a:lnTo>
                  <a:lnTo>
                    <a:pt x="627" y="95"/>
                  </a:lnTo>
                  <a:lnTo>
                    <a:pt x="623" y="97"/>
                  </a:lnTo>
                  <a:lnTo>
                    <a:pt x="620" y="97"/>
                  </a:lnTo>
                  <a:lnTo>
                    <a:pt x="619" y="98"/>
                  </a:lnTo>
                  <a:lnTo>
                    <a:pt x="614" y="100"/>
                  </a:lnTo>
                  <a:lnTo>
                    <a:pt x="611" y="101"/>
                  </a:lnTo>
                  <a:lnTo>
                    <a:pt x="607" y="101"/>
                  </a:lnTo>
                  <a:lnTo>
                    <a:pt x="604" y="103"/>
                  </a:lnTo>
                  <a:lnTo>
                    <a:pt x="598" y="106"/>
                  </a:lnTo>
                  <a:lnTo>
                    <a:pt x="593" y="107"/>
                  </a:lnTo>
                  <a:lnTo>
                    <a:pt x="587" y="109"/>
                  </a:lnTo>
                  <a:lnTo>
                    <a:pt x="583" y="112"/>
                  </a:lnTo>
                  <a:lnTo>
                    <a:pt x="577" y="113"/>
                  </a:lnTo>
                  <a:lnTo>
                    <a:pt x="571" y="118"/>
                  </a:lnTo>
                  <a:lnTo>
                    <a:pt x="566" y="118"/>
                  </a:lnTo>
                  <a:lnTo>
                    <a:pt x="563" y="120"/>
                  </a:lnTo>
                  <a:lnTo>
                    <a:pt x="560" y="121"/>
                  </a:lnTo>
                  <a:lnTo>
                    <a:pt x="557" y="123"/>
                  </a:lnTo>
                  <a:lnTo>
                    <a:pt x="552" y="124"/>
                  </a:lnTo>
                  <a:lnTo>
                    <a:pt x="549" y="126"/>
                  </a:lnTo>
                  <a:lnTo>
                    <a:pt x="546" y="127"/>
                  </a:lnTo>
                  <a:lnTo>
                    <a:pt x="543" y="129"/>
                  </a:lnTo>
                  <a:lnTo>
                    <a:pt x="539" y="130"/>
                  </a:lnTo>
                  <a:lnTo>
                    <a:pt x="536" y="132"/>
                  </a:lnTo>
                  <a:lnTo>
                    <a:pt x="531" y="133"/>
                  </a:lnTo>
                  <a:lnTo>
                    <a:pt x="528" y="135"/>
                  </a:lnTo>
                  <a:lnTo>
                    <a:pt x="524" y="138"/>
                  </a:lnTo>
                  <a:lnTo>
                    <a:pt x="521" y="139"/>
                  </a:lnTo>
                  <a:lnTo>
                    <a:pt x="516" y="141"/>
                  </a:lnTo>
                  <a:lnTo>
                    <a:pt x="513" y="144"/>
                  </a:lnTo>
                  <a:lnTo>
                    <a:pt x="509" y="145"/>
                  </a:lnTo>
                  <a:lnTo>
                    <a:pt x="504" y="147"/>
                  </a:lnTo>
                  <a:lnTo>
                    <a:pt x="501" y="148"/>
                  </a:lnTo>
                  <a:lnTo>
                    <a:pt x="496" y="151"/>
                  </a:lnTo>
                  <a:lnTo>
                    <a:pt x="492" y="153"/>
                  </a:lnTo>
                  <a:lnTo>
                    <a:pt x="489" y="154"/>
                  </a:lnTo>
                  <a:lnTo>
                    <a:pt x="484" y="157"/>
                  </a:lnTo>
                  <a:lnTo>
                    <a:pt x="481" y="160"/>
                  </a:lnTo>
                  <a:lnTo>
                    <a:pt x="477" y="162"/>
                  </a:lnTo>
                  <a:lnTo>
                    <a:pt x="472" y="163"/>
                  </a:lnTo>
                  <a:lnTo>
                    <a:pt x="469" y="166"/>
                  </a:lnTo>
                  <a:lnTo>
                    <a:pt x="465" y="169"/>
                  </a:lnTo>
                  <a:lnTo>
                    <a:pt x="460" y="171"/>
                  </a:lnTo>
                  <a:lnTo>
                    <a:pt x="457" y="174"/>
                  </a:lnTo>
                  <a:lnTo>
                    <a:pt x="453" y="175"/>
                  </a:lnTo>
                  <a:lnTo>
                    <a:pt x="450" y="180"/>
                  </a:lnTo>
                  <a:lnTo>
                    <a:pt x="445" y="181"/>
                  </a:lnTo>
                  <a:lnTo>
                    <a:pt x="440" y="183"/>
                  </a:lnTo>
                  <a:lnTo>
                    <a:pt x="436" y="186"/>
                  </a:lnTo>
                  <a:lnTo>
                    <a:pt x="433" y="188"/>
                  </a:lnTo>
                  <a:lnTo>
                    <a:pt x="427" y="189"/>
                  </a:lnTo>
                  <a:lnTo>
                    <a:pt x="422" y="192"/>
                  </a:lnTo>
                  <a:lnTo>
                    <a:pt x="418" y="194"/>
                  </a:lnTo>
                  <a:lnTo>
                    <a:pt x="415" y="195"/>
                  </a:lnTo>
                  <a:lnTo>
                    <a:pt x="409" y="197"/>
                  </a:lnTo>
                  <a:lnTo>
                    <a:pt x="404" y="198"/>
                  </a:lnTo>
                  <a:lnTo>
                    <a:pt x="400" y="200"/>
                  </a:lnTo>
                  <a:lnTo>
                    <a:pt x="395" y="201"/>
                  </a:lnTo>
                  <a:lnTo>
                    <a:pt x="391" y="203"/>
                  </a:lnTo>
                  <a:lnTo>
                    <a:pt x="386" y="204"/>
                  </a:lnTo>
                  <a:lnTo>
                    <a:pt x="380" y="204"/>
                  </a:lnTo>
                  <a:lnTo>
                    <a:pt x="377" y="206"/>
                  </a:lnTo>
                  <a:lnTo>
                    <a:pt x="371" y="207"/>
                  </a:lnTo>
                  <a:lnTo>
                    <a:pt x="366" y="207"/>
                  </a:lnTo>
                  <a:lnTo>
                    <a:pt x="360" y="209"/>
                  </a:lnTo>
                  <a:lnTo>
                    <a:pt x="356" y="209"/>
                  </a:lnTo>
                  <a:lnTo>
                    <a:pt x="351" y="209"/>
                  </a:lnTo>
                  <a:lnTo>
                    <a:pt x="347" y="210"/>
                  </a:lnTo>
                  <a:lnTo>
                    <a:pt x="341" y="210"/>
                  </a:lnTo>
                  <a:lnTo>
                    <a:pt x="336" y="210"/>
                  </a:lnTo>
                  <a:lnTo>
                    <a:pt x="332" y="210"/>
                  </a:lnTo>
                  <a:lnTo>
                    <a:pt x="327" y="210"/>
                  </a:lnTo>
                  <a:lnTo>
                    <a:pt x="321" y="210"/>
                  </a:lnTo>
                  <a:lnTo>
                    <a:pt x="316" y="210"/>
                  </a:lnTo>
                  <a:lnTo>
                    <a:pt x="312" y="210"/>
                  </a:lnTo>
                  <a:lnTo>
                    <a:pt x="306" y="210"/>
                  </a:lnTo>
                  <a:lnTo>
                    <a:pt x="301" y="210"/>
                  </a:lnTo>
                  <a:lnTo>
                    <a:pt x="297" y="210"/>
                  </a:lnTo>
                  <a:lnTo>
                    <a:pt x="292" y="209"/>
                  </a:lnTo>
                  <a:lnTo>
                    <a:pt x="288" y="209"/>
                  </a:lnTo>
                  <a:lnTo>
                    <a:pt x="283" y="207"/>
                  </a:lnTo>
                  <a:lnTo>
                    <a:pt x="279" y="207"/>
                  </a:lnTo>
                  <a:lnTo>
                    <a:pt x="274" y="206"/>
                  </a:lnTo>
                  <a:lnTo>
                    <a:pt x="270" y="204"/>
                  </a:lnTo>
                  <a:lnTo>
                    <a:pt x="265" y="204"/>
                  </a:lnTo>
                  <a:lnTo>
                    <a:pt x="260" y="203"/>
                  </a:lnTo>
                  <a:lnTo>
                    <a:pt x="256" y="201"/>
                  </a:lnTo>
                  <a:lnTo>
                    <a:pt x="253" y="200"/>
                  </a:lnTo>
                  <a:lnTo>
                    <a:pt x="248" y="198"/>
                  </a:lnTo>
                  <a:lnTo>
                    <a:pt x="245" y="198"/>
                  </a:lnTo>
                  <a:lnTo>
                    <a:pt x="241" y="197"/>
                  </a:lnTo>
                  <a:lnTo>
                    <a:pt x="238" y="194"/>
                  </a:lnTo>
                  <a:lnTo>
                    <a:pt x="235" y="192"/>
                  </a:lnTo>
                  <a:lnTo>
                    <a:pt x="230" y="191"/>
                  </a:lnTo>
                  <a:lnTo>
                    <a:pt x="227" y="189"/>
                  </a:lnTo>
                  <a:lnTo>
                    <a:pt x="224" y="186"/>
                  </a:lnTo>
                  <a:lnTo>
                    <a:pt x="221" y="185"/>
                  </a:lnTo>
                  <a:lnTo>
                    <a:pt x="218" y="183"/>
                  </a:lnTo>
                  <a:lnTo>
                    <a:pt x="214" y="178"/>
                  </a:lnTo>
                  <a:lnTo>
                    <a:pt x="209" y="174"/>
                  </a:lnTo>
                  <a:lnTo>
                    <a:pt x="205" y="168"/>
                  </a:lnTo>
                  <a:lnTo>
                    <a:pt x="201" y="162"/>
                  </a:lnTo>
                  <a:lnTo>
                    <a:pt x="198" y="156"/>
                  </a:lnTo>
                  <a:lnTo>
                    <a:pt x="197" y="151"/>
                  </a:lnTo>
                  <a:lnTo>
                    <a:pt x="197" y="148"/>
                  </a:lnTo>
                  <a:lnTo>
                    <a:pt x="195" y="144"/>
                  </a:lnTo>
                  <a:lnTo>
                    <a:pt x="194" y="141"/>
                  </a:lnTo>
                  <a:lnTo>
                    <a:pt x="194" y="138"/>
                  </a:lnTo>
                  <a:lnTo>
                    <a:pt x="194" y="132"/>
                  </a:lnTo>
                  <a:lnTo>
                    <a:pt x="194" y="126"/>
                  </a:lnTo>
                  <a:lnTo>
                    <a:pt x="194" y="120"/>
                  </a:lnTo>
                  <a:lnTo>
                    <a:pt x="194" y="115"/>
                  </a:lnTo>
                  <a:lnTo>
                    <a:pt x="195" y="109"/>
                  </a:lnTo>
                  <a:lnTo>
                    <a:pt x="197" y="104"/>
                  </a:lnTo>
                  <a:lnTo>
                    <a:pt x="198" y="100"/>
                  </a:lnTo>
                  <a:lnTo>
                    <a:pt x="200" y="94"/>
                  </a:lnTo>
                  <a:lnTo>
                    <a:pt x="201" y="89"/>
                  </a:lnTo>
                  <a:lnTo>
                    <a:pt x="205" y="85"/>
                  </a:lnTo>
                  <a:lnTo>
                    <a:pt x="206" y="80"/>
                  </a:lnTo>
                  <a:lnTo>
                    <a:pt x="209" y="77"/>
                  </a:lnTo>
                  <a:lnTo>
                    <a:pt x="211" y="73"/>
                  </a:lnTo>
                  <a:lnTo>
                    <a:pt x="214" y="70"/>
                  </a:lnTo>
                  <a:lnTo>
                    <a:pt x="215" y="65"/>
                  </a:lnTo>
                  <a:lnTo>
                    <a:pt x="218" y="61"/>
                  </a:lnTo>
                  <a:lnTo>
                    <a:pt x="220" y="58"/>
                  </a:lnTo>
                  <a:lnTo>
                    <a:pt x="223" y="55"/>
                  </a:lnTo>
                  <a:lnTo>
                    <a:pt x="227" y="50"/>
                  </a:lnTo>
                  <a:lnTo>
                    <a:pt x="232" y="45"/>
                  </a:lnTo>
                  <a:lnTo>
                    <a:pt x="236" y="41"/>
                  </a:lnTo>
                  <a:lnTo>
                    <a:pt x="239" y="39"/>
                  </a:lnTo>
                  <a:lnTo>
                    <a:pt x="241" y="36"/>
                  </a:lnTo>
                  <a:lnTo>
                    <a:pt x="242" y="36"/>
                  </a:lnTo>
                  <a:lnTo>
                    <a:pt x="133" y="17"/>
                  </a:lnTo>
                  <a:lnTo>
                    <a:pt x="130" y="17"/>
                  </a:lnTo>
                  <a:lnTo>
                    <a:pt x="126" y="21"/>
                  </a:lnTo>
                  <a:lnTo>
                    <a:pt x="123" y="24"/>
                  </a:lnTo>
                  <a:lnTo>
                    <a:pt x="120" y="27"/>
                  </a:lnTo>
                  <a:lnTo>
                    <a:pt x="115" y="32"/>
                  </a:lnTo>
                  <a:lnTo>
                    <a:pt x="111" y="36"/>
                  </a:lnTo>
                  <a:lnTo>
                    <a:pt x="108" y="39"/>
                  </a:lnTo>
                  <a:lnTo>
                    <a:pt x="105" y="41"/>
                  </a:lnTo>
                  <a:lnTo>
                    <a:pt x="103" y="44"/>
                  </a:lnTo>
                  <a:lnTo>
                    <a:pt x="100" y="47"/>
                  </a:lnTo>
                  <a:lnTo>
                    <a:pt x="97" y="50"/>
                  </a:lnTo>
                  <a:lnTo>
                    <a:pt x="94" y="53"/>
                  </a:lnTo>
                  <a:lnTo>
                    <a:pt x="91" y="58"/>
                  </a:lnTo>
                  <a:lnTo>
                    <a:pt x="88" y="61"/>
                  </a:lnTo>
                  <a:lnTo>
                    <a:pt x="85" y="64"/>
                  </a:lnTo>
                  <a:lnTo>
                    <a:pt x="82" y="68"/>
                  </a:lnTo>
                  <a:lnTo>
                    <a:pt x="80" y="71"/>
                  </a:lnTo>
                  <a:lnTo>
                    <a:pt x="77" y="76"/>
                  </a:lnTo>
                  <a:lnTo>
                    <a:pt x="74" y="79"/>
                  </a:lnTo>
                  <a:lnTo>
                    <a:pt x="71" y="83"/>
                  </a:lnTo>
                  <a:lnTo>
                    <a:pt x="68" y="88"/>
                  </a:lnTo>
                  <a:lnTo>
                    <a:pt x="65" y="92"/>
                  </a:lnTo>
                  <a:lnTo>
                    <a:pt x="62" y="97"/>
                  </a:lnTo>
                  <a:lnTo>
                    <a:pt x="59" y="101"/>
                  </a:lnTo>
                  <a:lnTo>
                    <a:pt x="56" y="106"/>
                  </a:lnTo>
                  <a:lnTo>
                    <a:pt x="55" y="112"/>
                  </a:lnTo>
                  <a:lnTo>
                    <a:pt x="50" y="115"/>
                  </a:lnTo>
                  <a:lnTo>
                    <a:pt x="49" y="121"/>
                  </a:lnTo>
                  <a:lnTo>
                    <a:pt x="46" y="126"/>
                  </a:lnTo>
                  <a:lnTo>
                    <a:pt x="44" y="132"/>
                  </a:lnTo>
                  <a:lnTo>
                    <a:pt x="41" y="136"/>
                  </a:lnTo>
                  <a:lnTo>
                    <a:pt x="40" y="141"/>
                  </a:lnTo>
                  <a:lnTo>
                    <a:pt x="37" y="147"/>
                  </a:lnTo>
                  <a:lnTo>
                    <a:pt x="35" y="151"/>
                  </a:lnTo>
                  <a:lnTo>
                    <a:pt x="34" y="157"/>
                  </a:lnTo>
                  <a:lnTo>
                    <a:pt x="32" y="163"/>
                  </a:lnTo>
                  <a:lnTo>
                    <a:pt x="31" y="169"/>
                  </a:lnTo>
                  <a:lnTo>
                    <a:pt x="29" y="175"/>
                  </a:lnTo>
                  <a:lnTo>
                    <a:pt x="28" y="180"/>
                  </a:lnTo>
                  <a:lnTo>
                    <a:pt x="26" y="186"/>
                  </a:lnTo>
                  <a:lnTo>
                    <a:pt x="26" y="192"/>
                  </a:lnTo>
                  <a:lnTo>
                    <a:pt x="25" y="198"/>
                  </a:lnTo>
                  <a:lnTo>
                    <a:pt x="25" y="204"/>
                  </a:lnTo>
                  <a:lnTo>
                    <a:pt x="25" y="210"/>
                  </a:lnTo>
                  <a:lnTo>
                    <a:pt x="25" y="216"/>
                  </a:lnTo>
                  <a:lnTo>
                    <a:pt x="25" y="222"/>
                  </a:lnTo>
                  <a:lnTo>
                    <a:pt x="25" y="228"/>
                  </a:lnTo>
                  <a:lnTo>
                    <a:pt x="25" y="234"/>
                  </a:lnTo>
                  <a:lnTo>
                    <a:pt x="26" y="240"/>
                  </a:lnTo>
                  <a:lnTo>
                    <a:pt x="28" y="248"/>
                  </a:lnTo>
                  <a:lnTo>
                    <a:pt x="29" y="254"/>
                  </a:lnTo>
                  <a:lnTo>
                    <a:pt x="31" y="260"/>
                  </a:lnTo>
                  <a:lnTo>
                    <a:pt x="32" y="268"/>
                  </a:lnTo>
                  <a:lnTo>
                    <a:pt x="35" y="274"/>
                  </a:lnTo>
                  <a:lnTo>
                    <a:pt x="37" y="280"/>
                  </a:lnTo>
                  <a:lnTo>
                    <a:pt x="40" y="286"/>
                  </a:lnTo>
                  <a:lnTo>
                    <a:pt x="43" y="290"/>
                  </a:lnTo>
                  <a:lnTo>
                    <a:pt x="47" y="296"/>
                  </a:lnTo>
                  <a:lnTo>
                    <a:pt x="52" y="301"/>
                  </a:lnTo>
                  <a:lnTo>
                    <a:pt x="56" y="305"/>
                  </a:lnTo>
                  <a:lnTo>
                    <a:pt x="61" y="310"/>
                  </a:lnTo>
                  <a:lnTo>
                    <a:pt x="67" y="315"/>
                  </a:lnTo>
                  <a:lnTo>
                    <a:pt x="71" y="318"/>
                  </a:lnTo>
                  <a:lnTo>
                    <a:pt x="79" y="321"/>
                  </a:lnTo>
                  <a:lnTo>
                    <a:pt x="85" y="324"/>
                  </a:lnTo>
                  <a:lnTo>
                    <a:pt x="93" y="327"/>
                  </a:lnTo>
                  <a:lnTo>
                    <a:pt x="99" y="328"/>
                  </a:lnTo>
                  <a:lnTo>
                    <a:pt x="106" y="331"/>
                  </a:lnTo>
                  <a:lnTo>
                    <a:pt x="114" y="333"/>
                  </a:lnTo>
                  <a:lnTo>
                    <a:pt x="123" y="336"/>
                  </a:lnTo>
                  <a:lnTo>
                    <a:pt x="130" y="336"/>
                  </a:lnTo>
                  <a:lnTo>
                    <a:pt x="138" y="337"/>
                  </a:lnTo>
                  <a:lnTo>
                    <a:pt x="147" y="337"/>
                  </a:lnTo>
                  <a:lnTo>
                    <a:pt x="156" y="339"/>
                  </a:lnTo>
                  <a:lnTo>
                    <a:pt x="164" y="339"/>
                  </a:lnTo>
                  <a:lnTo>
                    <a:pt x="174" y="340"/>
                  </a:lnTo>
                  <a:lnTo>
                    <a:pt x="183" y="340"/>
                  </a:lnTo>
                  <a:lnTo>
                    <a:pt x="192" y="340"/>
                  </a:lnTo>
                  <a:lnTo>
                    <a:pt x="201" y="340"/>
                  </a:lnTo>
                  <a:lnTo>
                    <a:pt x="211" y="340"/>
                  </a:lnTo>
                  <a:lnTo>
                    <a:pt x="221" y="339"/>
                  </a:lnTo>
                  <a:lnTo>
                    <a:pt x="230" y="339"/>
                  </a:lnTo>
                  <a:lnTo>
                    <a:pt x="241" y="337"/>
                  </a:lnTo>
                  <a:lnTo>
                    <a:pt x="250" y="337"/>
                  </a:lnTo>
                  <a:lnTo>
                    <a:pt x="260" y="336"/>
                  </a:lnTo>
                  <a:lnTo>
                    <a:pt x="270" y="336"/>
                  </a:lnTo>
                  <a:lnTo>
                    <a:pt x="279" y="334"/>
                  </a:lnTo>
                  <a:lnTo>
                    <a:pt x="289" y="333"/>
                  </a:lnTo>
                  <a:lnTo>
                    <a:pt x="298" y="331"/>
                  </a:lnTo>
                  <a:lnTo>
                    <a:pt x="307" y="330"/>
                  </a:lnTo>
                  <a:lnTo>
                    <a:pt x="316" y="328"/>
                  </a:lnTo>
                  <a:lnTo>
                    <a:pt x="326" y="327"/>
                  </a:lnTo>
                  <a:lnTo>
                    <a:pt x="335" y="325"/>
                  </a:lnTo>
                  <a:lnTo>
                    <a:pt x="344" y="324"/>
                  </a:lnTo>
                  <a:lnTo>
                    <a:pt x="351" y="322"/>
                  </a:lnTo>
                  <a:lnTo>
                    <a:pt x="360" y="321"/>
                  </a:lnTo>
                  <a:lnTo>
                    <a:pt x="368" y="319"/>
                  </a:lnTo>
                  <a:lnTo>
                    <a:pt x="377" y="318"/>
                  </a:lnTo>
                  <a:lnTo>
                    <a:pt x="384" y="315"/>
                  </a:lnTo>
                  <a:lnTo>
                    <a:pt x="392" y="313"/>
                  </a:lnTo>
                  <a:lnTo>
                    <a:pt x="400" y="312"/>
                  </a:lnTo>
                  <a:lnTo>
                    <a:pt x="407" y="310"/>
                  </a:lnTo>
                  <a:lnTo>
                    <a:pt x="413" y="308"/>
                  </a:lnTo>
                  <a:lnTo>
                    <a:pt x="421" y="307"/>
                  </a:lnTo>
                  <a:lnTo>
                    <a:pt x="427" y="305"/>
                  </a:lnTo>
                  <a:lnTo>
                    <a:pt x="433" y="304"/>
                  </a:lnTo>
                  <a:lnTo>
                    <a:pt x="437" y="302"/>
                  </a:lnTo>
                  <a:lnTo>
                    <a:pt x="442" y="301"/>
                  </a:lnTo>
                  <a:lnTo>
                    <a:pt x="447" y="299"/>
                  </a:lnTo>
                  <a:lnTo>
                    <a:pt x="451" y="299"/>
                  </a:lnTo>
                  <a:lnTo>
                    <a:pt x="454" y="296"/>
                  </a:lnTo>
                  <a:lnTo>
                    <a:pt x="459" y="296"/>
                  </a:lnTo>
                  <a:lnTo>
                    <a:pt x="462" y="295"/>
                  </a:lnTo>
                  <a:lnTo>
                    <a:pt x="465" y="295"/>
                  </a:lnTo>
                  <a:lnTo>
                    <a:pt x="466" y="295"/>
                  </a:lnTo>
                  <a:lnTo>
                    <a:pt x="469" y="295"/>
                  </a:lnTo>
                  <a:lnTo>
                    <a:pt x="460" y="316"/>
                  </a:lnTo>
                  <a:lnTo>
                    <a:pt x="459" y="316"/>
                  </a:lnTo>
                  <a:lnTo>
                    <a:pt x="457" y="318"/>
                  </a:lnTo>
                  <a:lnTo>
                    <a:pt x="454" y="318"/>
                  </a:lnTo>
                  <a:lnTo>
                    <a:pt x="451" y="318"/>
                  </a:lnTo>
                  <a:lnTo>
                    <a:pt x="447" y="319"/>
                  </a:lnTo>
                  <a:lnTo>
                    <a:pt x="443" y="321"/>
                  </a:lnTo>
                  <a:lnTo>
                    <a:pt x="439" y="321"/>
                  </a:lnTo>
                  <a:lnTo>
                    <a:pt x="434" y="322"/>
                  </a:lnTo>
                  <a:lnTo>
                    <a:pt x="430" y="322"/>
                  </a:lnTo>
                  <a:lnTo>
                    <a:pt x="424" y="324"/>
                  </a:lnTo>
                  <a:lnTo>
                    <a:pt x="418" y="325"/>
                  </a:lnTo>
                  <a:lnTo>
                    <a:pt x="413" y="327"/>
                  </a:lnTo>
                  <a:lnTo>
                    <a:pt x="406" y="328"/>
                  </a:lnTo>
                  <a:lnTo>
                    <a:pt x="401" y="330"/>
                  </a:lnTo>
                  <a:lnTo>
                    <a:pt x="392" y="331"/>
                  </a:lnTo>
                  <a:lnTo>
                    <a:pt x="386" y="333"/>
                  </a:lnTo>
                  <a:lnTo>
                    <a:pt x="378" y="334"/>
                  </a:lnTo>
                  <a:lnTo>
                    <a:pt x="371" y="336"/>
                  </a:lnTo>
                  <a:lnTo>
                    <a:pt x="362" y="337"/>
                  </a:lnTo>
                  <a:lnTo>
                    <a:pt x="354" y="339"/>
                  </a:lnTo>
                  <a:lnTo>
                    <a:pt x="345" y="340"/>
                  </a:lnTo>
                  <a:lnTo>
                    <a:pt x="336" y="342"/>
                  </a:lnTo>
                  <a:lnTo>
                    <a:pt x="327" y="343"/>
                  </a:lnTo>
                  <a:lnTo>
                    <a:pt x="318" y="343"/>
                  </a:lnTo>
                  <a:lnTo>
                    <a:pt x="309" y="345"/>
                  </a:lnTo>
                  <a:lnTo>
                    <a:pt x="300" y="346"/>
                  </a:lnTo>
                  <a:lnTo>
                    <a:pt x="291" y="348"/>
                  </a:lnTo>
                  <a:lnTo>
                    <a:pt x="282" y="349"/>
                  </a:lnTo>
                  <a:lnTo>
                    <a:pt x="273" y="349"/>
                  </a:lnTo>
                  <a:lnTo>
                    <a:pt x="262" y="351"/>
                  </a:lnTo>
                  <a:lnTo>
                    <a:pt x="253" y="352"/>
                  </a:lnTo>
                  <a:lnTo>
                    <a:pt x="242" y="352"/>
                  </a:lnTo>
                  <a:lnTo>
                    <a:pt x="233" y="354"/>
                  </a:lnTo>
                  <a:lnTo>
                    <a:pt x="224" y="354"/>
                  </a:lnTo>
                  <a:lnTo>
                    <a:pt x="214" y="354"/>
                  </a:lnTo>
                  <a:lnTo>
                    <a:pt x="205" y="354"/>
                  </a:lnTo>
                  <a:lnTo>
                    <a:pt x="194" y="354"/>
                  </a:lnTo>
                  <a:lnTo>
                    <a:pt x="185" y="355"/>
                  </a:lnTo>
                  <a:lnTo>
                    <a:pt x="176" y="354"/>
                  </a:lnTo>
                  <a:lnTo>
                    <a:pt x="165" y="354"/>
                  </a:lnTo>
                  <a:lnTo>
                    <a:pt x="156" y="354"/>
                  </a:lnTo>
                  <a:lnTo>
                    <a:pt x="147" y="352"/>
                  </a:lnTo>
                  <a:lnTo>
                    <a:pt x="138" y="351"/>
                  </a:lnTo>
                  <a:lnTo>
                    <a:pt x="129" y="351"/>
                  </a:lnTo>
                  <a:lnTo>
                    <a:pt x="121" y="349"/>
                  </a:lnTo>
                  <a:lnTo>
                    <a:pt x="112" y="348"/>
                  </a:lnTo>
                  <a:lnTo>
                    <a:pt x="105" y="346"/>
                  </a:lnTo>
                  <a:lnTo>
                    <a:pt x="96" y="343"/>
                  </a:lnTo>
                  <a:lnTo>
                    <a:pt x="88" y="342"/>
                  </a:lnTo>
                  <a:lnTo>
                    <a:pt x="80" y="339"/>
                  </a:lnTo>
                  <a:lnTo>
                    <a:pt x="73" y="336"/>
                  </a:lnTo>
                  <a:lnTo>
                    <a:pt x="67" y="333"/>
                  </a:lnTo>
                  <a:lnTo>
                    <a:pt x="59" y="330"/>
                  </a:lnTo>
                  <a:lnTo>
                    <a:pt x="53" y="327"/>
                  </a:lnTo>
                  <a:lnTo>
                    <a:pt x="47" y="322"/>
                  </a:lnTo>
                  <a:lnTo>
                    <a:pt x="41" y="318"/>
                  </a:lnTo>
                  <a:lnTo>
                    <a:pt x="37" y="313"/>
                  </a:lnTo>
                  <a:lnTo>
                    <a:pt x="31" y="308"/>
                  </a:lnTo>
                  <a:lnTo>
                    <a:pt x="26" y="304"/>
                  </a:lnTo>
                  <a:lnTo>
                    <a:pt x="23" y="298"/>
                  </a:lnTo>
                  <a:lnTo>
                    <a:pt x="18" y="292"/>
                  </a:lnTo>
                  <a:lnTo>
                    <a:pt x="15" y="287"/>
                  </a:lnTo>
                  <a:lnTo>
                    <a:pt x="12" y="280"/>
                  </a:lnTo>
                  <a:lnTo>
                    <a:pt x="9" y="274"/>
                  </a:lnTo>
                  <a:lnTo>
                    <a:pt x="6" y="266"/>
                  </a:lnTo>
                  <a:lnTo>
                    <a:pt x="5" y="260"/>
                  </a:lnTo>
                  <a:lnTo>
                    <a:pt x="3" y="254"/>
                  </a:lnTo>
                  <a:lnTo>
                    <a:pt x="2" y="248"/>
                  </a:lnTo>
                  <a:lnTo>
                    <a:pt x="0" y="242"/>
                  </a:lnTo>
                  <a:lnTo>
                    <a:pt x="0" y="236"/>
                  </a:lnTo>
                  <a:lnTo>
                    <a:pt x="0" y="228"/>
                  </a:lnTo>
                  <a:lnTo>
                    <a:pt x="0" y="222"/>
                  </a:lnTo>
                  <a:lnTo>
                    <a:pt x="0" y="216"/>
                  </a:lnTo>
                  <a:lnTo>
                    <a:pt x="0" y="210"/>
                  </a:lnTo>
                  <a:lnTo>
                    <a:pt x="2" y="204"/>
                  </a:lnTo>
                  <a:lnTo>
                    <a:pt x="2" y="198"/>
                  </a:lnTo>
                  <a:lnTo>
                    <a:pt x="3" y="192"/>
                  </a:lnTo>
                  <a:lnTo>
                    <a:pt x="6" y="186"/>
                  </a:lnTo>
                  <a:lnTo>
                    <a:pt x="6" y="178"/>
                  </a:lnTo>
                  <a:lnTo>
                    <a:pt x="8" y="172"/>
                  </a:lnTo>
                  <a:lnTo>
                    <a:pt x="11" y="166"/>
                  </a:lnTo>
                  <a:lnTo>
                    <a:pt x="12" y="160"/>
                  </a:lnTo>
                  <a:lnTo>
                    <a:pt x="15" y="154"/>
                  </a:lnTo>
                  <a:lnTo>
                    <a:pt x="18" y="148"/>
                  </a:lnTo>
                  <a:lnTo>
                    <a:pt x="20" y="142"/>
                  </a:lnTo>
                  <a:lnTo>
                    <a:pt x="25" y="136"/>
                  </a:lnTo>
                  <a:lnTo>
                    <a:pt x="26" y="130"/>
                  </a:lnTo>
                  <a:lnTo>
                    <a:pt x="31" y="126"/>
                  </a:lnTo>
                  <a:lnTo>
                    <a:pt x="34" y="120"/>
                  </a:lnTo>
                  <a:lnTo>
                    <a:pt x="37" y="113"/>
                  </a:lnTo>
                  <a:lnTo>
                    <a:pt x="40" y="109"/>
                  </a:lnTo>
                  <a:lnTo>
                    <a:pt x="44" y="103"/>
                  </a:lnTo>
                  <a:lnTo>
                    <a:pt x="47" y="98"/>
                  </a:lnTo>
                  <a:lnTo>
                    <a:pt x="52" y="92"/>
                  </a:lnTo>
                  <a:lnTo>
                    <a:pt x="55" y="88"/>
                  </a:lnTo>
                  <a:lnTo>
                    <a:pt x="58" y="83"/>
                  </a:lnTo>
                  <a:lnTo>
                    <a:pt x="62" y="77"/>
                  </a:lnTo>
                  <a:lnTo>
                    <a:pt x="67" y="73"/>
                  </a:lnTo>
                  <a:lnTo>
                    <a:pt x="70" y="68"/>
                  </a:lnTo>
                  <a:lnTo>
                    <a:pt x="73" y="64"/>
                  </a:lnTo>
                  <a:lnTo>
                    <a:pt x="77" y="59"/>
                  </a:lnTo>
                  <a:lnTo>
                    <a:pt x="80" y="55"/>
                  </a:lnTo>
                  <a:lnTo>
                    <a:pt x="83" y="50"/>
                  </a:lnTo>
                  <a:lnTo>
                    <a:pt x="88" y="47"/>
                  </a:lnTo>
                  <a:lnTo>
                    <a:pt x="93" y="42"/>
                  </a:lnTo>
                  <a:lnTo>
                    <a:pt x="96" y="39"/>
                  </a:lnTo>
                  <a:lnTo>
                    <a:pt x="99" y="35"/>
                  </a:lnTo>
                  <a:lnTo>
                    <a:pt x="103" y="32"/>
                  </a:lnTo>
                  <a:lnTo>
                    <a:pt x="106" y="29"/>
                  </a:lnTo>
                  <a:lnTo>
                    <a:pt x="109" y="26"/>
                  </a:lnTo>
                  <a:lnTo>
                    <a:pt x="112" y="23"/>
                  </a:lnTo>
                  <a:lnTo>
                    <a:pt x="115" y="18"/>
                  </a:lnTo>
                  <a:lnTo>
                    <a:pt x="118" y="17"/>
                  </a:lnTo>
                  <a:lnTo>
                    <a:pt x="120" y="14"/>
                  </a:lnTo>
                  <a:lnTo>
                    <a:pt x="126" y="9"/>
                  </a:lnTo>
                  <a:lnTo>
                    <a:pt x="130" y="6"/>
                  </a:lnTo>
                  <a:lnTo>
                    <a:pt x="133" y="3"/>
                  </a:lnTo>
                  <a:lnTo>
                    <a:pt x="136" y="2"/>
                  </a:lnTo>
                  <a:lnTo>
                    <a:pt x="138" y="0"/>
                  </a:lnTo>
                  <a:lnTo>
                    <a:pt x="138" y="0"/>
                  </a:lnTo>
                  <a:lnTo>
                    <a:pt x="150" y="0"/>
                  </a:lnTo>
                  <a:lnTo>
                    <a:pt x="150" y="0"/>
                  </a:lnTo>
                  <a:close/>
                </a:path>
              </a:pathLst>
            </a:custGeom>
            <a:solidFill>
              <a:srgbClr val="000000"/>
            </a:solidFill>
            <a:ln w="9525">
              <a:noFill/>
              <a:round/>
              <a:headEnd/>
              <a:tailEnd/>
            </a:ln>
          </p:spPr>
          <p:txBody>
            <a:bodyPr/>
            <a:lstStyle/>
            <a:p>
              <a:endParaRPr lang="ru-RU"/>
            </a:p>
          </p:txBody>
        </p:sp>
        <p:sp>
          <p:nvSpPr>
            <p:cNvPr id="168" name="Freeform 226"/>
            <p:cNvSpPr>
              <a:spLocks/>
            </p:cNvSpPr>
            <p:nvPr/>
          </p:nvSpPr>
          <p:spPr bwMode="auto">
            <a:xfrm>
              <a:off x="2626" y="2867"/>
              <a:ext cx="139" cy="293"/>
            </a:xfrm>
            <a:custGeom>
              <a:avLst/>
              <a:gdLst/>
              <a:ahLst/>
              <a:cxnLst>
                <a:cxn ang="0">
                  <a:pos x="21" y="6"/>
                </a:cxn>
                <a:cxn ang="0">
                  <a:pos x="34" y="23"/>
                </a:cxn>
                <a:cxn ang="0">
                  <a:pos x="41" y="36"/>
                </a:cxn>
                <a:cxn ang="0">
                  <a:pos x="49" y="56"/>
                </a:cxn>
                <a:cxn ang="0">
                  <a:pos x="56" y="80"/>
                </a:cxn>
                <a:cxn ang="0">
                  <a:pos x="62" y="109"/>
                </a:cxn>
                <a:cxn ang="0">
                  <a:pos x="65" y="144"/>
                </a:cxn>
                <a:cxn ang="0">
                  <a:pos x="67" y="184"/>
                </a:cxn>
                <a:cxn ang="0">
                  <a:pos x="65" y="233"/>
                </a:cxn>
                <a:cxn ang="0">
                  <a:pos x="59" y="287"/>
                </a:cxn>
                <a:cxn ang="0">
                  <a:pos x="50" y="351"/>
                </a:cxn>
                <a:cxn ang="0">
                  <a:pos x="37" y="422"/>
                </a:cxn>
                <a:cxn ang="0">
                  <a:pos x="18" y="500"/>
                </a:cxn>
                <a:cxn ang="0">
                  <a:pos x="17" y="587"/>
                </a:cxn>
                <a:cxn ang="0">
                  <a:pos x="18" y="578"/>
                </a:cxn>
                <a:cxn ang="0">
                  <a:pos x="21" y="561"/>
                </a:cxn>
                <a:cxn ang="0">
                  <a:pos x="28" y="540"/>
                </a:cxn>
                <a:cxn ang="0">
                  <a:pos x="35" y="511"/>
                </a:cxn>
                <a:cxn ang="0">
                  <a:pos x="43" y="478"/>
                </a:cxn>
                <a:cxn ang="0">
                  <a:pos x="50" y="442"/>
                </a:cxn>
                <a:cxn ang="0">
                  <a:pos x="58" y="402"/>
                </a:cxn>
                <a:cxn ang="0">
                  <a:pos x="65" y="361"/>
                </a:cxn>
                <a:cxn ang="0">
                  <a:pos x="71" y="318"/>
                </a:cxn>
                <a:cxn ang="0">
                  <a:pos x="77" y="275"/>
                </a:cxn>
                <a:cxn ang="0">
                  <a:pos x="82" y="233"/>
                </a:cxn>
                <a:cxn ang="0">
                  <a:pos x="83" y="194"/>
                </a:cxn>
                <a:cxn ang="0">
                  <a:pos x="83" y="154"/>
                </a:cxn>
                <a:cxn ang="0">
                  <a:pos x="82" y="121"/>
                </a:cxn>
                <a:cxn ang="0">
                  <a:pos x="76" y="89"/>
                </a:cxn>
                <a:cxn ang="0">
                  <a:pos x="77" y="79"/>
                </a:cxn>
                <a:cxn ang="0">
                  <a:pos x="90" y="86"/>
                </a:cxn>
                <a:cxn ang="0">
                  <a:pos x="111" y="97"/>
                </a:cxn>
                <a:cxn ang="0">
                  <a:pos x="123" y="101"/>
                </a:cxn>
                <a:cxn ang="0">
                  <a:pos x="136" y="107"/>
                </a:cxn>
                <a:cxn ang="0">
                  <a:pos x="152" y="112"/>
                </a:cxn>
                <a:cxn ang="0">
                  <a:pos x="167" y="118"/>
                </a:cxn>
                <a:cxn ang="0">
                  <a:pos x="183" y="123"/>
                </a:cxn>
                <a:cxn ang="0">
                  <a:pos x="201" y="127"/>
                </a:cxn>
                <a:cxn ang="0">
                  <a:pos x="220" y="130"/>
                </a:cxn>
                <a:cxn ang="0">
                  <a:pos x="238" y="132"/>
                </a:cxn>
                <a:cxn ang="0">
                  <a:pos x="257" y="132"/>
                </a:cxn>
                <a:cxn ang="0">
                  <a:pos x="277" y="132"/>
                </a:cxn>
                <a:cxn ang="0">
                  <a:pos x="259" y="113"/>
                </a:cxn>
                <a:cxn ang="0">
                  <a:pos x="244" y="113"/>
                </a:cxn>
                <a:cxn ang="0">
                  <a:pos x="224" y="110"/>
                </a:cxn>
                <a:cxn ang="0">
                  <a:pos x="212" y="109"/>
                </a:cxn>
                <a:cxn ang="0">
                  <a:pos x="197" y="107"/>
                </a:cxn>
                <a:cxn ang="0">
                  <a:pos x="182" y="103"/>
                </a:cxn>
                <a:cxn ang="0">
                  <a:pos x="165" y="100"/>
                </a:cxn>
                <a:cxn ang="0">
                  <a:pos x="149" y="94"/>
                </a:cxn>
                <a:cxn ang="0">
                  <a:pos x="130" y="89"/>
                </a:cxn>
                <a:cxn ang="0">
                  <a:pos x="112" y="82"/>
                </a:cxn>
                <a:cxn ang="0">
                  <a:pos x="94" y="73"/>
                </a:cxn>
                <a:cxn ang="0">
                  <a:pos x="76" y="64"/>
                </a:cxn>
                <a:cxn ang="0">
                  <a:pos x="62" y="54"/>
                </a:cxn>
                <a:cxn ang="0">
                  <a:pos x="55" y="39"/>
                </a:cxn>
                <a:cxn ang="0">
                  <a:pos x="47" y="26"/>
                </a:cxn>
                <a:cxn ang="0">
                  <a:pos x="41" y="12"/>
                </a:cxn>
                <a:cxn ang="0">
                  <a:pos x="29" y="2"/>
                </a:cxn>
                <a:cxn ang="0">
                  <a:pos x="15" y="0"/>
                </a:cxn>
              </a:cxnLst>
              <a:rect l="0" t="0" r="r" b="b"/>
              <a:pathLst>
                <a:path w="277" h="587">
                  <a:moveTo>
                    <a:pt x="15" y="0"/>
                  </a:moveTo>
                  <a:lnTo>
                    <a:pt x="17" y="0"/>
                  </a:lnTo>
                  <a:lnTo>
                    <a:pt x="20" y="5"/>
                  </a:lnTo>
                  <a:lnTo>
                    <a:pt x="21" y="6"/>
                  </a:lnTo>
                  <a:lnTo>
                    <a:pt x="26" y="11"/>
                  </a:lnTo>
                  <a:lnTo>
                    <a:pt x="29" y="15"/>
                  </a:lnTo>
                  <a:lnTo>
                    <a:pt x="32" y="20"/>
                  </a:lnTo>
                  <a:lnTo>
                    <a:pt x="34" y="23"/>
                  </a:lnTo>
                  <a:lnTo>
                    <a:pt x="37" y="26"/>
                  </a:lnTo>
                  <a:lnTo>
                    <a:pt x="38" y="30"/>
                  </a:lnTo>
                  <a:lnTo>
                    <a:pt x="40" y="33"/>
                  </a:lnTo>
                  <a:lnTo>
                    <a:pt x="41" y="36"/>
                  </a:lnTo>
                  <a:lnTo>
                    <a:pt x="44" y="42"/>
                  </a:lnTo>
                  <a:lnTo>
                    <a:pt x="46" y="45"/>
                  </a:lnTo>
                  <a:lnTo>
                    <a:pt x="47" y="51"/>
                  </a:lnTo>
                  <a:lnTo>
                    <a:pt x="49" y="56"/>
                  </a:lnTo>
                  <a:lnTo>
                    <a:pt x="50" y="62"/>
                  </a:lnTo>
                  <a:lnTo>
                    <a:pt x="52" y="68"/>
                  </a:lnTo>
                  <a:lnTo>
                    <a:pt x="55" y="74"/>
                  </a:lnTo>
                  <a:lnTo>
                    <a:pt x="56" y="80"/>
                  </a:lnTo>
                  <a:lnTo>
                    <a:pt x="58" y="88"/>
                  </a:lnTo>
                  <a:lnTo>
                    <a:pt x="59" y="94"/>
                  </a:lnTo>
                  <a:lnTo>
                    <a:pt x="61" y="103"/>
                  </a:lnTo>
                  <a:lnTo>
                    <a:pt x="62" y="109"/>
                  </a:lnTo>
                  <a:lnTo>
                    <a:pt x="62" y="118"/>
                  </a:lnTo>
                  <a:lnTo>
                    <a:pt x="64" y="126"/>
                  </a:lnTo>
                  <a:lnTo>
                    <a:pt x="65" y="135"/>
                  </a:lnTo>
                  <a:lnTo>
                    <a:pt x="65" y="144"/>
                  </a:lnTo>
                  <a:lnTo>
                    <a:pt x="65" y="154"/>
                  </a:lnTo>
                  <a:lnTo>
                    <a:pt x="67" y="163"/>
                  </a:lnTo>
                  <a:lnTo>
                    <a:pt x="67" y="175"/>
                  </a:lnTo>
                  <a:lnTo>
                    <a:pt x="67" y="184"/>
                  </a:lnTo>
                  <a:lnTo>
                    <a:pt x="67" y="197"/>
                  </a:lnTo>
                  <a:lnTo>
                    <a:pt x="65" y="209"/>
                  </a:lnTo>
                  <a:lnTo>
                    <a:pt x="65" y="221"/>
                  </a:lnTo>
                  <a:lnTo>
                    <a:pt x="65" y="233"/>
                  </a:lnTo>
                  <a:lnTo>
                    <a:pt x="64" y="246"/>
                  </a:lnTo>
                  <a:lnTo>
                    <a:pt x="64" y="260"/>
                  </a:lnTo>
                  <a:lnTo>
                    <a:pt x="62" y="274"/>
                  </a:lnTo>
                  <a:lnTo>
                    <a:pt x="59" y="287"/>
                  </a:lnTo>
                  <a:lnTo>
                    <a:pt x="58" y="304"/>
                  </a:lnTo>
                  <a:lnTo>
                    <a:pt x="56" y="318"/>
                  </a:lnTo>
                  <a:lnTo>
                    <a:pt x="53" y="334"/>
                  </a:lnTo>
                  <a:lnTo>
                    <a:pt x="50" y="351"/>
                  </a:lnTo>
                  <a:lnTo>
                    <a:pt x="47" y="367"/>
                  </a:lnTo>
                  <a:lnTo>
                    <a:pt x="44" y="386"/>
                  </a:lnTo>
                  <a:lnTo>
                    <a:pt x="41" y="404"/>
                  </a:lnTo>
                  <a:lnTo>
                    <a:pt x="37" y="422"/>
                  </a:lnTo>
                  <a:lnTo>
                    <a:pt x="32" y="440"/>
                  </a:lnTo>
                  <a:lnTo>
                    <a:pt x="28" y="460"/>
                  </a:lnTo>
                  <a:lnTo>
                    <a:pt x="23" y="481"/>
                  </a:lnTo>
                  <a:lnTo>
                    <a:pt x="18" y="500"/>
                  </a:lnTo>
                  <a:lnTo>
                    <a:pt x="12" y="522"/>
                  </a:lnTo>
                  <a:lnTo>
                    <a:pt x="6" y="544"/>
                  </a:lnTo>
                  <a:lnTo>
                    <a:pt x="0" y="567"/>
                  </a:lnTo>
                  <a:lnTo>
                    <a:pt x="17" y="587"/>
                  </a:lnTo>
                  <a:lnTo>
                    <a:pt x="17" y="585"/>
                  </a:lnTo>
                  <a:lnTo>
                    <a:pt x="17" y="582"/>
                  </a:lnTo>
                  <a:lnTo>
                    <a:pt x="17" y="581"/>
                  </a:lnTo>
                  <a:lnTo>
                    <a:pt x="18" y="578"/>
                  </a:lnTo>
                  <a:lnTo>
                    <a:pt x="18" y="575"/>
                  </a:lnTo>
                  <a:lnTo>
                    <a:pt x="20" y="570"/>
                  </a:lnTo>
                  <a:lnTo>
                    <a:pt x="21" y="565"/>
                  </a:lnTo>
                  <a:lnTo>
                    <a:pt x="21" y="561"/>
                  </a:lnTo>
                  <a:lnTo>
                    <a:pt x="23" y="556"/>
                  </a:lnTo>
                  <a:lnTo>
                    <a:pt x="24" y="550"/>
                  </a:lnTo>
                  <a:lnTo>
                    <a:pt x="26" y="544"/>
                  </a:lnTo>
                  <a:lnTo>
                    <a:pt x="28" y="540"/>
                  </a:lnTo>
                  <a:lnTo>
                    <a:pt x="31" y="532"/>
                  </a:lnTo>
                  <a:lnTo>
                    <a:pt x="32" y="526"/>
                  </a:lnTo>
                  <a:lnTo>
                    <a:pt x="34" y="519"/>
                  </a:lnTo>
                  <a:lnTo>
                    <a:pt x="35" y="511"/>
                  </a:lnTo>
                  <a:lnTo>
                    <a:pt x="37" y="504"/>
                  </a:lnTo>
                  <a:lnTo>
                    <a:pt x="38" y="496"/>
                  </a:lnTo>
                  <a:lnTo>
                    <a:pt x="40" y="487"/>
                  </a:lnTo>
                  <a:lnTo>
                    <a:pt x="43" y="478"/>
                  </a:lnTo>
                  <a:lnTo>
                    <a:pt x="44" y="469"/>
                  </a:lnTo>
                  <a:lnTo>
                    <a:pt x="46" y="461"/>
                  </a:lnTo>
                  <a:lnTo>
                    <a:pt x="47" y="452"/>
                  </a:lnTo>
                  <a:lnTo>
                    <a:pt x="50" y="442"/>
                  </a:lnTo>
                  <a:lnTo>
                    <a:pt x="52" y="432"/>
                  </a:lnTo>
                  <a:lnTo>
                    <a:pt x="53" y="423"/>
                  </a:lnTo>
                  <a:lnTo>
                    <a:pt x="56" y="413"/>
                  </a:lnTo>
                  <a:lnTo>
                    <a:pt x="58" y="402"/>
                  </a:lnTo>
                  <a:lnTo>
                    <a:pt x="59" y="393"/>
                  </a:lnTo>
                  <a:lnTo>
                    <a:pt x="62" y="383"/>
                  </a:lnTo>
                  <a:lnTo>
                    <a:pt x="64" y="372"/>
                  </a:lnTo>
                  <a:lnTo>
                    <a:pt x="65" y="361"/>
                  </a:lnTo>
                  <a:lnTo>
                    <a:pt x="67" y="351"/>
                  </a:lnTo>
                  <a:lnTo>
                    <a:pt x="68" y="340"/>
                  </a:lnTo>
                  <a:lnTo>
                    <a:pt x="70" y="328"/>
                  </a:lnTo>
                  <a:lnTo>
                    <a:pt x="71" y="318"/>
                  </a:lnTo>
                  <a:lnTo>
                    <a:pt x="74" y="308"/>
                  </a:lnTo>
                  <a:lnTo>
                    <a:pt x="76" y="298"/>
                  </a:lnTo>
                  <a:lnTo>
                    <a:pt x="76" y="286"/>
                  </a:lnTo>
                  <a:lnTo>
                    <a:pt x="77" y="275"/>
                  </a:lnTo>
                  <a:lnTo>
                    <a:pt x="79" y="265"/>
                  </a:lnTo>
                  <a:lnTo>
                    <a:pt x="80" y="254"/>
                  </a:lnTo>
                  <a:lnTo>
                    <a:pt x="80" y="243"/>
                  </a:lnTo>
                  <a:lnTo>
                    <a:pt x="82" y="233"/>
                  </a:lnTo>
                  <a:lnTo>
                    <a:pt x="82" y="224"/>
                  </a:lnTo>
                  <a:lnTo>
                    <a:pt x="83" y="213"/>
                  </a:lnTo>
                  <a:lnTo>
                    <a:pt x="83" y="203"/>
                  </a:lnTo>
                  <a:lnTo>
                    <a:pt x="83" y="194"/>
                  </a:lnTo>
                  <a:lnTo>
                    <a:pt x="83" y="183"/>
                  </a:lnTo>
                  <a:lnTo>
                    <a:pt x="85" y="174"/>
                  </a:lnTo>
                  <a:lnTo>
                    <a:pt x="83" y="163"/>
                  </a:lnTo>
                  <a:lnTo>
                    <a:pt x="83" y="154"/>
                  </a:lnTo>
                  <a:lnTo>
                    <a:pt x="83" y="145"/>
                  </a:lnTo>
                  <a:lnTo>
                    <a:pt x="83" y="138"/>
                  </a:lnTo>
                  <a:lnTo>
                    <a:pt x="82" y="129"/>
                  </a:lnTo>
                  <a:lnTo>
                    <a:pt x="82" y="121"/>
                  </a:lnTo>
                  <a:lnTo>
                    <a:pt x="80" y="112"/>
                  </a:lnTo>
                  <a:lnTo>
                    <a:pt x="80" y="104"/>
                  </a:lnTo>
                  <a:lnTo>
                    <a:pt x="77" y="97"/>
                  </a:lnTo>
                  <a:lnTo>
                    <a:pt x="76" y="89"/>
                  </a:lnTo>
                  <a:lnTo>
                    <a:pt x="74" y="83"/>
                  </a:lnTo>
                  <a:lnTo>
                    <a:pt x="73" y="77"/>
                  </a:lnTo>
                  <a:lnTo>
                    <a:pt x="74" y="77"/>
                  </a:lnTo>
                  <a:lnTo>
                    <a:pt x="77" y="79"/>
                  </a:lnTo>
                  <a:lnTo>
                    <a:pt x="79" y="80"/>
                  </a:lnTo>
                  <a:lnTo>
                    <a:pt x="82" y="82"/>
                  </a:lnTo>
                  <a:lnTo>
                    <a:pt x="85" y="85"/>
                  </a:lnTo>
                  <a:lnTo>
                    <a:pt x="90" y="86"/>
                  </a:lnTo>
                  <a:lnTo>
                    <a:pt x="94" y="88"/>
                  </a:lnTo>
                  <a:lnTo>
                    <a:pt x="100" y="91"/>
                  </a:lnTo>
                  <a:lnTo>
                    <a:pt x="105" y="92"/>
                  </a:lnTo>
                  <a:lnTo>
                    <a:pt x="111" y="97"/>
                  </a:lnTo>
                  <a:lnTo>
                    <a:pt x="114" y="97"/>
                  </a:lnTo>
                  <a:lnTo>
                    <a:pt x="117" y="98"/>
                  </a:lnTo>
                  <a:lnTo>
                    <a:pt x="120" y="100"/>
                  </a:lnTo>
                  <a:lnTo>
                    <a:pt x="123" y="101"/>
                  </a:lnTo>
                  <a:lnTo>
                    <a:pt x="126" y="103"/>
                  </a:lnTo>
                  <a:lnTo>
                    <a:pt x="129" y="104"/>
                  </a:lnTo>
                  <a:lnTo>
                    <a:pt x="133" y="106"/>
                  </a:lnTo>
                  <a:lnTo>
                    <a:pt x="136" y="107"/>
                  </a:lnTo>
                  <a:lnTo>
                    <a:pt x="139" y="109"/>
                  </a:lnTo>
                  <a:lnTo>
                    <a:pt x="144" y="110"/>
                  </a:lnTo>
                  <a:lnTo>
                    <a:pt x="147" y="110"/>
                  </a:lnTo>
                  <a:lnTo>
                    <a:pt x="152" y="112"/>
                  </a:lnTo>
                  <a:lnTo>
                    <a:pt x="155" y="113"/>
                  </a:lnTo>
                  <a:lnTo>
                    <a:pt x="159" y="115"/>
                  </a:lnTo>
                  <a:lnTo>
                    <a:pt x="162" y="116"/>
                  </a:lnTo>
                  <a:lnTo>
                    <a:pt x="167" y="118"/>
                  </a:lnTo>
                  <a:lnTo>
                    <a:pt x="171" y="119"/>
                  </a:lnTo>
                  <a:lnTo>
                    <a:pt x="176" y="121"/>
                  </a:lnTo>
                  <a:lnTo>
                    <a:pt x="179" y="121"/>
                  </a:lnTo>
                  <a:lnTo>
                    <a:pt x="183" y="123"/>
                  </a:lnTo>
                  <a:lnTo>
                    <a:pt x="188" y="124"/>
                  </a:lnTo>
                  <a:lnTo>
                    <a:pt x="192" y="124"/>
                  </a:lnTo>
                  <a:lnTo>
                    <a:pt x="197" y="126"/>
                  </a:lnTo>
                  <a:lnTo>
                    <a:pt x="201" y="127"/>
                  </a:lnTo>
                  <a:lnTo>
                    <a:pt x="206" y="127"/>
                  </a:lnTo>
                  <a:lnTo>
                    <a:pt x="211" y="129"/>
                  </a:lnTo>
                  <a:lnTo>
                    <a:pt x="215" y="129"/>
                  </a:lnTo>
                  <a:lnTo>
                    <a:pt x="220" y="130"/>
                  </a:lnTo>
                  <a:lnTo>
                    <a:pt x="224" y="130"/>
                  </a:lnTo>
                  <a:lnTo>
                    <a:pt x="229" y="130"/>
                  </a:lnTo>
                  <a:lnTo>
                    <a:pt x="233" y="132"/>
                  </a:lnTo>
                  <a:lnTo>
                    <a:pt x="238" y="132"/>
                  </a:lnTo>
                  <a:lnTo>
                    <a:pt x="242" y="132"/>
                  </a:lnTo>
                  <a:lnTo>
                    <a:pt x="248" y="132"/>
                  </a:lnTo>
                  <a:lnTo>
                    <a:pt x="253" y="132"/>
                  </a:lnTo>
                  <a:lnTo>
                    <a:pt x="257" y="132"/>
                  </a:lnTo>
                  <a:lnTo>
                    <a:pt x="262" y="132"/>
                  </a:lnTo>
                  <a:lnTo>
                    <a:pt x="266" y="132"/>
                  </a:lnTo>
                  <a:lnTo>
                    <a:pt x="273" y="132"/>
                  </a:lnTo>
                  <a:lnTo>
                    <a:pt x="277" y="132"/>
                  </a:lnTo>
                  <a:lnTo>
                    <a:pt x="266" y="115"/>
                  </a:lnTo>
                  <a:lnTo>
                    <a:pt x="265" y="113"/>
                  </a:lnTo>
                  <a:lnTo>
                    <a:pt x="262" y="113"/>
                  </a:lnTo>
                  <a:lnTo>
                    <a:pt x="259" y="113"/>
                  </a:lnTo>
                  <a:lnTo>
                    <a:pt x="256" y="113"/>
                  </a:lnTo>
                  <a:lnTo>
                    <a:pt x="251" y="113"/>
                  </a:lnTo>
                  <a:lnTo>
                    <a:pt x="248" y="113"/>
                  </a:lnTo>
                  <a:lnTo>
                    <a:pt x="244" y="113"/>
                  </a:lnTo>
                  <a:lnTo>
                    <a:pt x="238" y="112"/>
                  </a:lnTo>
                  <a:lnTo>
                    <a:pt x="233" y="112"/>
                  </a:lnTo>
                  <a:lnTo>
                    <a:pt x="227" y="112"/>
                  </a:lnTo>
                  <a:lnTo>
                    <a:pt x="224" y="110"/>
                  </a:lnTo>
                  <a:lnTo>
                    <a:pt x="221" y="110"/>
                  </a:lnTo>
                  <a:lnTo>
                    <a:pt x="218" y="110"/>
                  </a:lnTo>
                  <a:lnTo>
                    <a:pt x="215" y="110"/>
                  </a:lnTo>
                  <a:lnTo>
                    <a:pt x="212" y="109"/>
                  </a:lnTo>
                  <a:lnTo>
                    <a:pt x="208" y="109"/>
                  </a:lnTo>
                  <a:lnTo>
                    <a:pt x="204" y="109"/>
                  </a:lnTo>
                  <a:lnTo>
                    <a:pt x="201" y="109"/>
                  </a:lnTo>
                  <a:lnTo>
                    <a:pt x="197" y="107"/>
                  </a:lnTo>
                  <a:lnTo>
                    <a:pt x="194" y="106"/>
                  </a:lnTo>
                  <a:lnTo>
                    <a:pt x="189" y="104"/>
                  </a:lnTo>
                  <a:lnTo>
                    <a:pt x="186" y="104"/>
                  </a:lnTo>
                  <a:lnTo>
                    <a:pt x="182" y="103"/>
                  </a:lnTo>
                  <a:lnTo>
                    <a:pt x="177" y="103"/>
                  </a:lnTo>
                  <a:lnTo>
                    <a:pt x="174" y="101"/>
                  </a:lnTo>
                  <a:lnTo>
                    <a:pt x="170" y="101"/>
                  </a:lnTo>
                  <a:lnTo>
                    <a:pt x="165" y="100"/>
                  </a:lnTo>
                  <a:lnTo>
                    <a:pt x="161" y="98"/>
                  </a:lnTo>
                  <a:lnTo>
                    <a:pt x="156" y="97"/>
                  </a:lnTo>
                  <a:lnTo>
                    <a:pt x="153" y="95"/>
                  </a:lnTo>
                  <a:lnTo>
                    <a:pt x="149" y="94"/>
                  </a:lnTo>
                  <a:lnTo>
                    <a:pt x="144" y="92"/>
                  </a:lnTo>
                  <a:lnTo>
                    <a:pt x="139" y="92"/>
                  </a:lnTo>
                  <a:lnTo>
                    <a:pt x="136" y="91"/>
                  </a:lnTo>
                  <a:lnTo>
                    <a:pt x="130" y="89"/>
                  </a:lnTo>
                  <a:lnTo>
                    <a:pt x="126" y="86"/>
                  </a:lnTo>
                  <a:lnTo>
                    <a:pt x="121" y="85"/>
                  </a:lnTo>
                  <a:lnTo>
                    <a:pt x="118" y="83"/>
                  </a:lnTo>
                  <a:lnTo>
                    <a:pt x="112" y="82"/>
                  </a:lnTo>
                  <a:lnTo>
                    <a:pt x="108" y="79"/>
                  </a:lnTo>
                  <a:lnTo>
                    <a:pt x="105" y="77"/>
                  </a:lnTo>
                  <a:lnTo>
                    <a:pt x="100" y="76"/>
                  </a:lnTo>
                  <a:lnTo>
                    <a:pt x="94" y="73"/>
                  </a:lnTo>
                  <a:lnTo>
                    <a:pt x="90" y="70"/>
                  </a:lnTo>
                  <a:lnTo>
                    <a:pt x="85" y="68"/>
                  </a:lnTo>
                  <a:lnTo>
                    <a:pt x="80" y="67"/>
                  </a:lnTo>
                  <a:lnTo>
                    <a:pt x="76" y="64"/>
                  </a:lnTo>
                  <a:lnTo>
                    <a:pt x="71" y="61"/>
                  </a:lnTo>
                  <a:lnTo>
                    <a:pt x="67" y="57"/>
                  </a:lnTo>
                  <a:lnTo>
                    <a:pt x="62" y="56"/>
                  </a:lnTo>
                  <a:lnTo>
                    <a:pt x="62" y="54"/>
                  </a:lnTo>
                  <a:lnTo>
                    <a:pt x="59" y="50"/>
                  </a:lnTo>
                  <a:lnTo>
                    <a:pt x="58" y="45"/>
                  </a:lnTo>
                  <a:lnTo>
                    <a:pt x="56" y="44"/>
                  </a:lnTo>
                  <a:lnTo>
                    <a:pt x="55" y="39"/>
                  </a:lnTo>
                  <a:lnTo>
                    <a:pt x="53" y="36"/>
                  </a:lnTo>
                  <a:lnTo>
                    <a:pt x="52" y="33"/>
                  </a:lnTo>
                  <a:lnTo>
                    <a:pt x="50" y="29"/>
                  </a:lnTo>
                  <a:lnTo>
                    <a:pt x="47" y="26"/>
                  </a:lnTo>
                  <a:lnTo>
                    <a:pt x="46" y="21"/>
                  </a:lnTo>
                  <a:lnTo>
                    <a:pt x="44" y="18"/>
                  </a:lnTo>
                  <a:lnTo>
                    <a:pt x="43" y="15"/>
                  </a:lnTo>
                  <a:lnTo>
                    <a:pt x="41" y="12"/>
                  </a:lnTo>
                  <a:lnTo>
                    <a:pt x="40" y="11"/>
                  </a:lnTo>
                  <a:lnTo>
                    <a:pt x="37" y="6"/>
                  </a:lnTo>
                  <a:lnTo>
                    <a:pt x="34" y="3"/>
                  </a:lnTo>
                  <a:lnTo>
                    <a:pt x="29" y="2"/>
                  </a:lnTo>
                  <a:lnTo>
                    <a:pt x="24" y="0"/>
                  </a:lnTo>
                  <a:lnTo>
                    <a:pt x="21" y="0"/>
                  </a:lnTo>
                  <a:lnTo>
                    <a:pt x="18" y="0"/>
                  </a:lnTo>
                  <a:lnTo>
                    <a:pt x="15" y="0"/>
                  </a:lnTo>
                  <a:lnTo>
                    <a:pt x="15" y="0"/>
                  </a:lnTo>
                  <a:lnTo>
                    <a:pt x="15" y="0"/>
                  </a:lnTo>
                  <a:close/>
                </a:path>
              </a:pathLst>
            </a:custGeom>
            <a:solidFill>
              <a:srgbClr val="000000"/>
            </a:solidFill>
            <a:ln w="9525">
              <a:noFill/>
              <a:round/>
              <a:headEnd/>
              <a:tailEnd/>
            </a:ln>
          </p:spPr>
          <p:txBody>
            <a:bodyPr/>
            <a:lstStyle/>
            <a:p>
              <a:endParaRPr lang="ru-RU"/>
            </a:p>
          </p:txBody>
        </p:sp>
        <p:sp>
          <p:nvSpPr>
            <p:cNvPr id="169" name="Freeform 227"/>
            <p:cNvSpPr>
              <a:spLocks/>
            </p:cNvSpPr>
            <p:nvPr/>
          </p:nvSpPr>
          <p:spPr bwMode="auto">
            <a:xfrm>
              <a:off x="2464" y="2890"/>
              <a:ext cx="189" cy="152"/>
            </a:xfrm>
            <a:custGeom>
              <a:avLst/>
              <a:gdLst/>
              <a:ahLst/>
              <a:cxnLst>
                <a:cxn ang="0">
                  <a:pos x="363" y="3"/>
                </a:cxn>
                <a:cxn ang="0">
                  <a:pos x="346" y="9"/>
                </a:cxn>
                <a:cxn ang="0">
                  <a:pos x="332" y="14"/>
                </a:cxn>
                <a:cxn ang="0">
                  <a:pos x="316" y="20"/>
                </a:cxn>
                <a:cxn ang="0">
                  <a:pos x="296" y="25"/>
                </a:cxn>
                <a:cxn ang="0">
                  <a:pos x="273" y="31"/>
                </a:cxn>
                <a:cxn ang="0">
                  <a:pos x="248" y="35"/>
                </a:cxn>
                <a:cxn ang="0">
                  <a:pos x="219" y="41"/>
                </a:cxn>
                <a:cxn ang="0">
                  <a:pos x="187" y="46"/>
                </a:cxn>
                <a:cxn ang="0">
                  <a:pos x="152" y="50"/>
                </a:cxn>
                <a:cxn ang="0">
                  <a:pos x="116" y="53"/>
                </a:cxn>
                <a:cxn ang="0">
                  <a:pos x="75" y="56"/>
                </a:cxn>
                <a:cxn ang="0">
                  <a:pos x="33" y="59"/>
                </a:cxn>
                <a:cxn ang="0">
                  <a:pos x="0" y="61"/>
                </a:cxn>
                <a:cxn ang="0">
                  <a:pos x="1" y="79"/>
                </a:cxn>
                <a:cxn ang="0">
                  <a:pos x="1" y="94"/>
                </a:cxn>
                <a:cxn ang="0">
                  <a:pos x="3" y="108"/>
                </a:cxn>
                <a:cxn ang="0">
                  <a:pos x="6" y="123"/>
                </a:cxn>
                <a:cxn ang="0">
                  <a:pos x="9" y="141"/>
                </a:cxn>
                <a:cxn ang="0">
                  <a:pos x="10" y="159"/>
                </a:cxn>
                <a:cxn ang="0">
                  <a:pos x="13" y="179"/>
                </a:cxn>
                <a:cxn ang="0">
                  <a:pos x="18" y="198"/>
                </a:cxn>
                <a:cxn ang="0">
                  <a:pos x="22" y="220"/>
                </a:cxn>
                <a:cxn ang="0">
                  <a:pos x="27" y="241"/>
                </a:cxn>
                <a:cxn ang="0">
                  <a:pos x="33" y="260"/>
                </a:cxn>
                <a:cxn ang="0">
                  <a:pos x="39" y="280"/>
                </a:cxn>
                <a:cxn ang="0">
                  <a:pos x="46" y="300"/>
                </a:cxn>
                <a:cxn ang="0">
                  <a:pos x="45" y="291"/>
                </a:cxn>
                <a:cxn ang="0">
                  <a:pos x="42" y="276"/>
                </a:cxn>
                <a:cxn ang="0">
                  <a:pos x="39" y="262"/>
                </a:cxn>
                <a:cxn ang="0">
                  <a:pos x="36" y="244"/>
                </a:cxn>
                <a:cxn ang="0">
                  <a:pos x="33" y="226"/>
                </a:cxn>
                <a:cxn ang="0">
                  <a:pos x="30" y="206"/>
                </a:cxn>
                <a:cxn ang="0">
                  <a:pos x="27" y="185"/>
                </a:cxn>
                <a:cxn ang="0">
                  <a:pos x="22" y="165"/>
                </a:cxn>
                <a:cxn ang="0">
                  <a:pos x="19" y="146"/>
                </a:cxn>
                <a:cxn ang="0">
                  <a:pos x="16" y="126"/>
                </a:cxn>
                <a:cxn ang="0">
                  <a:pos x="13" y="108"/>
                </a:cxn>
                <a:cxn ang="0">
                  <a:pos x="12" y="94"/>
                </a:cxn>
                <a:cxn ang="0">
                  <a:pos x="10" y="82"/>
                </a:cxn>
                <a:cxn ang="0">
                  <a:pos x="10" y="71"/>
                </a:cxn>
                <a:cxn ang="0">
                  <a:pos x="22" y="71"/>
                </a:cxn>
                <a:cxn ang="0">
                  <a:pos x="37" y="71"/>
                </a:cxn>
                <a:cxn ang="0">
                  <a:pos x="56" y="70"/>
                </a:cxn>
                <a:cxn ang="0">
                  <a:pos x="77" y="70"/>
                </a:cxn>
                <a:cxn ang="0">
                  <a:pos x="102" y="68"/>
                </a:cxn>
                <a:cxn ang="0">
                  <a:pos x="128" y="67"/>
                </a:cxn>
                <a:cxn ang="0">
                  <a:pos x="158" y="64"/>
                </a:cxn>
                <a:cxn ang="0">
                  <a:pos x="187" y="61"/>
                </a:cxn>
                <a:cxn ang="0">
                  <a:pos x="219" y="58"/>
                </a:cxn>
                <a:cxn ang="0">
                  <a:pos x="249" y="53"/>
                </a:cxn>
                <a:cxn ang="0">
                  <a:pos x="279" y="49"/>
                </a:cxn>
                <a:cxn ang="0">
                  <a:pos x="308" y="41"/>
                </a:cxn>
                <a:cxn ang="0">
                  <a:pos x="335" y="34"/>
                </a:cxn>
                <a:cxn ang="0">
                  <a:pos x="361" y="25"/>
                </a:cxn>
                <a:cxn ang="0">
                  <a:pos x="373" y="0"/>
                </a:cxn>
              </a:cxnLst>
              <a:rect l="0" t="0" r="r" b="b"/>
              <a:pathLst>
                <a:path w="378" h="306">
                  <a:moveTo>
                    <a:pt x="373" y="0"/>
                  </a:moveTo>
                  <a:lnTo>
                    <a:pt x="372" y="0"/>
                  </a:lnTo>
                  <a:lnTo>
                    <a:pt x="367" y="3"/>
                  </a:lnTo>
                  <a:lnTo>
                    <a:pt x="363" y="3"/>
                  </a:lnTo>
                  <a:lnTo>
                    <a:pt x="360" y="5"/>
                  </a:lnTo>
                  <a:lnTo>
                    <a:pt x="355" y="6"/>
                  </a:lnTo>
                  <a:lnTo>
                    <a:pt x="349" y="9"/>
                  </a:lnTo>
                  <a:lnTo>
                    <a:pt x="346" y="9"/>
                  </a:lnTo>
                  <a:lnTo>
                    <a:pt x="343" y="11"/>
                  </a:lnTo>
                  <a:lnTo>
                    <a:pt x="340" y="12"/>
                  </a:lnTo>
                  <a:lnTo>
                    <a:pt x="337" y="12"/>
                  </a:lnTo>
                  <a:lnTo>
                    <a:pt x="332" y="14"/>
                  </a:lnTo>
                  <a:lnTo>
                    <a:pt x="328" y="16"/>
                  </a:lnTo>
                  <a:lnTo>
                    <a:pt x="325" y="17"/>
                  </a:lnTo>
                  <a:lnTo>
                    <a:pt x="320" y="19"/>
                  </a:lnTo>
                  <a:lnTo>
                    <a:pt x="316" y="20"/>
                  </a:lnTo>
                  <a:lnTo>
                    <a:pt x="311" y="22"/>
                  </a:lnTo>
                  <a:lnTo>
                    <a:pt x="305" y="22"/>
                  </a:lnTo>
                  <a:lnTo>
                    <a:pt x="301" y="23"/>
                  </a:lnTo>
                  <a:lnTo>
                    <a:pt x="296" y="25"/>
                  </a:lnTo>
                  <a:lnTo>
                    <a:pt x="292" y="26"/>
                  </a:lnTo>
                  <a:lnTo>
                    <a:pt x="285" y="28"/>
                  </a:lnTo>
                  <a:lnTo>
                    <a:pt x="279" y="29"/>
                  </a:lnTo>
                  <a:lnTo>
                    <a:pt x="273" y="31"/>
                  </a:lnTo>
                  <a:lnTo>
                    <a:pt x="267" y="32"/>
                  </a:lnTo>
                  <a:lnTo>
                    <a:pt x="261" y="34"/>
                  </a:lnTo>
                  <a:lnTo>
                    <a:pt x="255" y="35"/>
                  </a:lnTo>
                  <a:lnTo>
                    <a:pt x="248" y="35"/>
                  </a:lnTo>
                  <a:lnTo>
                    <a:pt x="242" y="37"/>
                  </a:lnTo>
                  <a:lnTo>
                    <a:pt x="234" y="38"/>
                  </a:lnTo>
                  <a:lnTo>
                    <a:pt x="226" y="40"/>
                  </a:lnTo>
                  <a:lnTo>
                    <a:pt x="219" y="41"/>
                  </a:lnTo>
                  <a:lnTo>
                    <a:pt x="211" y="43"/>
                  </a:lnTo>
                  <a:lnTo>
                    <a:pt x="204" y="44"/>
                  </a:lnTo>
                  <a:lnTo>
                    <a:pt x="196" y="44"/>
                  </a:lnTo>
                  <a:lnTo>
                    <a:pt x="187" y="46"/>
                  </a:lnTo>
                  <a:lnTo>
                    <a:pt x="180" y="47"/>
                  </a:lnTo>
                  <a:lnTo>
                    <a:pt x="171" y="47"/>
                  </a:lnTo>
                  <a:lnTo>
                    <a:pt x="163" y="49"/>
                  </a:lnTo>
                  <a:lnTo>
                    <a:pt x="152" y="50"/>
                  </a:lnTo>
                  <a:lnTo>
                    <a:pt x="143" y="52"/>
                  </a:lnTo>
                  <a:lnTo>
                    <a:pt x="134" y="52"/>
                  </a:lnTo>
                  <a:lnTo>
                    <a:pt x="125" y="53"/>
                  </a:lnTo>
                  <a:lnTo>
                    <a:pt x="116" y="53"/>
                  </a:lnTo>
                  <a:lnTo>
                    <a:pt x="105" y="55"/>
                  </a:lnTo>
                  <a:lnTo>
                    <a:pt x="96" y="55"/>
                  </a:lnTo>
                  <a:lnTo>
                    <a:pt x="87" y="56"/>
                  </a:lnTo>
                  <a:lnTo>
                    <a:pt x="75" y="56"/>
                  </a:lnTo>
                  <a:lnTo>
                    <a:pt x="65" y="58"/>
                  </a:lnTo>
                  <a:lnTo>
                    <a:pt x="54" y="58"/>
                  </a:lnTo>
                  <a:lnTo>
                    <a:pt x="43" y="59"/>
                  </a:lnTo>
                  <a:lnTo>
                    <a:pt x="33" y="59"/>
                  </a:lnTo>
                  <a:lnTo>
                    <a:pt x="22" y="59"/>
                  </a:lnTo>
                  <a:lnTo>
                    <a:pt x="10" y="59"/>
                  </a:lnTo>
                  <a:lnTo>
                    <a:pt x="0" y="61"/>
                  </a:lnTo>
                  <a:lnTo>
                    <a:pt x="0" y="61"/>
                  </a:lnTo>
                  <a:lnTo>
                    <a:pt x="0" y="67"/>
                  </a:lnTo>
                  <a:lnTo>
                    <a:pt x="0" y="70"/>
                  </a:lnTo>
                  <a:lnTo>
                    <a:pt x="0" y="74"/>
                  </a:lnTo>
                  <a:lnTo>
                    <a:pt x="1" y="79"/>
                  </a:lnTo>
                  <a:lnTo>
                    <a:pt x="1" y="85"/>
                  </a:lnTo>
                  <a:lnTo>
                    <a:pt x="1" y="88"/>
                  </a:lnTo>
                  <a:lnTo>
                    <a:pt x="1" y="90"/>
                  </a:lnTo>
                  <a:lnTo>
                    <a:pt x="1" y="94"/>
                  </a:lnTo>
                  <a:lnTo>
                    <a:pt x="3" y="97"/>
                  </a:lnTo>
                  <a:lnTo>
                    <a:pt x="3" y="100"/>
                  </a:lnTo>
                  <a:lnTo>
                    <a:pt x="3" y="103"/>
                  </a:lnTo>
                  <a:lnTo>
                    <a:pt x="3" y="108"/>
                  </a:lnTo>
                  <a:lnTo>
                    <a:pt x="4" y="112"/>
                  </a:lnTo>
                  <a:lnTo>
                    <a:pt x="4" y="115"/>
                  </a:lnTo>
                  <a:lnTo>
                    <a:pt x="4" y="120"/>
                  </a:lnTo>
                  <a:lnTo>
                    <a:pt x="6" y="123"/>
                  </a:lnTo>
                  <a:lnTo>
                    <a:pt x="6" y="127"/>
                  </a:lnTo>
                  <a:lnTo>
                    <a:pt x="7" y="132"/>
                  </a:lnTo>
                  <a:lnTo>
                    <a:pt x="7" y="136"/>
                  </a:lnTo>
                  <a:lnTo>
                    <a:pt x="9" y="141"/>
                  </a:lnTo>
                  <a:lnTo>
                    <a:pt x="9" y="146"/>
                  </a:lnTo>
                  <a:lnTo>
                    <a:pt x="9" y="150"/>
                  </a:lnTo>
                  <a:lnTo>
                    <a:pt x="10" y="155"/>
                  </a:lnTo>
                  <a:lnTo>
                    <a:pt x="10" y="159"/>
                  </a:lnTo>
                  <a:lnTo>
                    <a:pt x="12" y="164"/>
                  </a:lnTo>
                  <a:lnTo>
                    <a:pt x="12" y="170"/>
                  </a:lnTo>
                  <a:lnTo>
                    <a:pt x="13" y="174"/>
                  </a:lnTo>
                  <a:lnTo>
                    <a:pt x="13" y="179"/>
                  </a:lnTo>
                  <a:lnTo>
                    <a:pt x="15" y="185"/>
                  </a:lnTo>
                  <a:lnTo>
                    <a:pt x="16" y="189"/>
                  </a:lnTo>
                  <a:lnTo>
                    <a:pt x="16" y="194"/>
                  </a:lnTo>
                  <a:lnTo>
                    <a:pt x="18" y="198"/>
                  </a:lnTo>
                  <a:lnTo>
                    <a:pt x="19" y="205"/>
                  </a:lnTo>
                  <a:lnTo>
                    <a:pt x="21" y="209"/>
                  </a:lnTo>
                  <a:lnTo>
                    <a:pt x="21" y="215"/>
                  </a:lnTo>
                  <a:lnTo>
                    <a:pt x="22" y="220"/>
                  </a:lnTo>
                  <a:lnTo>
                    <a:pt x="24" y="226"/>
                  </a:lnTo>
                  <a:lnTo>
                    <a:pt x="25" y="230"/>
                  </a:lnTo>
                  <a:lnTo>
                    <a:pt x="27" y="235"/>
                  </a:lnTo>
                  <a:lnTo>
                    <a:pt x="27" y="241"/>
                  </a:lnTo>
                  <a:lnTo>
                    <a:pt x="28" y="245"/>
                  </a:lnTo>
                  <a:lnTo>
                    <a:pt x="30" y="251"/>
                  </a:lnTo>
                  <a:lnTo>
                    <a:pt x="31" y="256"/>
                  </a:lnTo>
                  <a:lnTo>
                    <a:pt x="33" y="260"/>
                  </a:lnTo>
                  <a:lnTo>
                    <a:pt x="34" y="266"/>
                  </a:lnTo>
                  <a:lnTo>
                    <a:pt x="36" y="271"/>
                  </a:lnTo>
                  <a:lnTo>
                    <a:pt x="37" y="276"/>
                  </a:lnTo>
                  <a:lnTo>
                    <a:pt x="39" y="280"/>
                  </a:lnTo>
                  <a:lnTo>
                    <a:pt x="40" y="285"/>
                  </a:lnTo>
                  <a:lnTo>
                    <a:pt x="42" y="291"/>
                  </a:lnTo>
                  <a:lnTo>
                    <a:pt x="45" y="295"/>
                  </a:lnTo>
                  <a:lnTo>
                    <a:pt x="46" y="300"/>
                  </a:lnTo>
                  <a:lnTo>
                    <a:pt x="48" y="306"/>
                  </a:lnTo>
                  <a:lnTo>
                    <a:pt x="46" y="300"/>
                  </a:lnTo>
                  <a:lnTo>
                    <a:pt x="46" y="297"/>
                  </a:lnTo>
                  <a:lnTo>
                    <a:pt x="45" y="291"/>
                  </a:lnTo>
                  <a:lnTo>
                    <a:pt x="43" y="286"/>
                  </a:lnTo>
                  <a:lnTo>
                    <a:pt x="43" y="283"/>
                  </a:lnTo>
                  <a:lnTo>
                    <a:pt x="42" y="279"/>
                  </a:lnTo>
                  <a:lnTo>
                    <a:pt x="42" y="276"/>
                  </a:lnTo>
                  <a:lnTo>
                    <a:pt x="42" y="273"/>
                  </a:lnTo>
                  <a:lnTo>
                    <a:pt x="40" y="270"/>
                  </a:lnTo>
                  <a:lnTo>
                    <a:pt x="40" y="265"/>
                  </a:lnTo>
                  <a:lnTo>
                    <a:pt x="39" y="262"/>
                  </a:lnTo>
                  <a:lnTo>
                    <a:pt x="39" y="257"/>
                  </a:lnTo>
                  <a:lnTo>
                    <a:pt x="37" y="253"/>
                  </a:lnTo>
                  <a:lnTo>
                    <a:pt x="37" y="248"/>
                  </a:lnTo>
                  <a:lnTo>
                    <a:pt x="36" y="244"/>
                  </a:lnTo>
                  <a:lnTo>
                    <a:pt x="36" y="239"/>
                  </a:lnTo>
                  <a:lnTo>
                    <a:pt x="34" y="235"/>
                  </a:lnTo>
                  <a:lnTo>
                    <a:pt x="34" y="230"/>
                  </a:lnTo>
                  <a:lnTo>
                    <a:pt x="33" y="226"/>
                  </a:lnTo>
                  <a:lnTo>
                    <a:pt x="33" y="221"/>
                  </a:lnTo>
                  <a:lnTo>
                    <a:pt x="31" y="215"/>
                  </a:lnTo>
                  <a:lnTo>
                    <a:pt x="31" y="211"/>
                  </a:lnTo>
                  <a:lnTo>
                    <a:pt x="30" y="206"/>
                  </a:lnTo>
                  <a:lnTo>
                    <a:pt x="30" y="201"/>
                  </a:lnTo>
                  <a:lnTo>
                    <a:pt x="28" y="195"/>
                  </a:lnTo>
                  <a:lnTo>
                    <a:pt x="27" y="191"/>
                  </a:lnTo>
                  <a:lnTo>
                    <a:pt x="27" y="185"/>
                  </a:lnTo>
                  <a:lnTo>
                    <a:pt x="25" y="180"/>
                  </a:lnTo>
                  <a:lnTo>
                    <a:pt x="25" y="174"/>
                  </a:lnTo>
                  <a:lnTo>
                    <a:pt x="24" y="170"/>
                  </a:lnTo>
                  <a:lnTo>
                    <a:pt x="22" y="165"/>
                  </a:lnTo>
                  <a:lnTo>
                    <a:pt x="22" y="161"/>
                  </a:lnTo>
                  <a:lnTo>
                    <a:pt x="21" y="155"/>
                  </a:lnTo>
                  <a:lnTo>
                    <a:pt x="21" y="150"/>
                  </a:lnTo>
                  <a:lnTo>
                    <a:pt x="19" y="146"/>
                  </a:lnTo>
                  <a:lnTo>
                    <a:pt x="19" y="139"/>
                  </a:lnTo>
                  <a:lnTo>
                    <a:pt x="18" y="135"/>
                  </a:lnTo>
                  <a:lnTo>
                    <a:pt x="18" y="130"/>
                  </a:lnTo>
                  <a:lnTo>
                    <a:pt x="16" y="126"/>
                  </a:lnTo>
                  <a:lnTo>
                    <a:pt x="16" y="121"/>
                  </a:lnTo>
                  <a:lnTo>
                    <a:pt x="15" y="117"/>
                  </a:lnTo>
                  <a:lnTo>
                    <a:pt x="15" y="112"/>
                  </a:lnTo>
                  <a:lnTo>
                    <a:pt x="13" y="108"/>
                  </a:lnTo>
                  <a:lnTo>
                    <a:pt x="13" y="105"/>
                  </a:lnTo>
                  <a:lnTo>
                    <a:pt x="13" y="100"/>
                  </a:lnTo>
                  <a:lnTo>
                    <a:pt x="12" y="97"/>
                  </a:lnTo>
                  <a:lnTo>
                    <a:pt x="12" y="94"/>
                  </a:lnTo>
                  <a:lnTo>
                    <a:pt x="12" y="91"/>
                  </a:lnTo>
                  <a:lnTo>
                    <a:pt x="10" y="88"/>
                  </a:lnTo>
                  <a:lnTo>
                    <a:pt x="10" y="84"/>
                  </a:lnTo>
                  <a:lnTo>
                    <a:pt x="10" y="82"/>
                  </a:lnTo>
                  <a:lnTo>
                    <a:pt x="10" y="79"/>
                  </a:lnTo>
                  <a:lnTo>
                    <a:pt x="10" y="74"/>
                  </a:lnTo>
                  <a:lnTo>
                    <a:pt x="10" y="71"/>
                  </a:lnTo>
                  <a:lnTo>
                    <a:pt x="10" y="71"/>
                  </a:lnTo>
                  <a:lnTo>
                    <a:pt x="13" y="71"/>
                  </a:lnTo>
                  <a:lnTo>
                    <a:pt x="16" y="71"/>
                  </a:lnTo>
                  <a:lnTo>
                    <a:pt x="21" y="71"/>
                  </a:lnTo>
                  <a:lnTo>
                    <a:pt x="22" y="71"/>
                  </a:lnTo>
                  <a:lnTo>
                    <a:pt x="27" y="71"/>
                  </a:lnTo>
                  <a:lnTo>
                    <a:pt x="30" y="71"/>
                  </a:lnTo>
                  <a:lnTo>
                    <a:pt x="33" y="71"/>
                  </a:lnTo>
                  <a:lnTo>
                    <a:pt x="37" y="71"/>
                  </a:lnTo>
                  <a:lnTo>
                    <a:pt x="42" y="71"/>
                  </a:lnTo>
                  <a:lnTo>
                    <a:pt x="46" y="71"/>
                  </a:lnTo>
                  <a:lnTo>
                    <a:pt x="51" y="71"/>
                  </a:lnTo>
                  <a:lnTo>
                    <a:pt x="56" y="70"/>
                  </a:lnTo>
                  <a:lnTo>
                    <a:pt x="60" y="70"/>
                  </a:lnTo>
                  <a:lnTo>
                    <a:pt x="66" y="70"/>
                  </a:lnTo>
                  <a:lnTo>
                    <a:pt x="72" y="70"/>
                  </a:lnTo>
                  <a:lnTo>
                    <a:pt x="77" y="70"/>
                  </a:lnTo>
                  <a:lnTo>
                    <a:pt x="83" y="70"/>
                  </a:lnTo>
                  <a:lnTo>
                    <a:pt x="89" y="68"/>
                  </a:lnTo>
                  <a:lnTo>
                    <a:pt x="96" y="68"/>
                  </a:lnTo>
                  <a:lnTo>
                    <a:pt x="102" y="68"/>
                  </a:lnTo>
                  <a:lnTo>
                    <a:pt x="109" y="67"/>
                  </a:lnTo>
                  <a:lnTo>
                    <a:pt x="115" y="67"/>
                  </a:lnTo>
                  <a:lnTo>
                    <a:pt x="122" y="67"/>
                  </a:lnTo>
                  <a:lnTo>
                    <a:pt x="128" y="67"/>
                  </a:lnTo>
                  <a:lnTo>
                    <a:pt x="137" y="65"/>
                  </a:lnTo>
                  <a:lnTo>
                    <a:pt x="143" y="65"/>
                  </a:lnTo>
                  <a:lnTo>
                    <a:pt x="151" y="65"/>
                  </a:lnTo>
                  <a:lnTo>
                    <a:pt x="158" y="64"/>
                  </a:lnTo>
                  <a:lnTo>
                    <a:pt x="166" y="64"/>
                  </a:lnTo>
                  <a:lnTo>
                    <a:pt x="174" y="62"/>
                  </a:lnTo>
                  <a:lnTo>
                    <a:pt x="181" y="62"/>
                  </a:lnTo>
                  <a:lnTo>
                    <a:pt x="187" y="61"/>
                  </a:lnTo>
                  <a:lnTo>
                    <a:pt x="196" y="61"/>
                  </a:lnTo>
                  <a:lnTo>
                    <a:pt x="202" y="59"/>
                  </a:lnTo>
                  <a:lnTo>
                    <a:pt x="211" y="59"/>
                  </a:lnTo>
                  <a:lnTo>
                    <a:pt x="219" y="58"/>
                  </a:lnTo>
                  <a:lnTo>
                    <a:pt x="226" y="56"/>
                  </a:lnTo>
                  <a:lnTo>
                    <a:pt x="234" y="55"/>
                  </a:lnTo>
                  <a:lnTo>
                    <a:pt x="242" y="55"/>
                  </a:lnTo>
                  <a:lnTo>
                    <a:pt x="249" y="53"/>
                  </a:lnTo>
                  <a:lnTo>
                    <a:pt x="257" y="52"/>
                  </a:lnTo>
                  <a:lnTo>
                    <a:pt x="264" y="52"/>
                  </a:lnTo>
                  <a:lnTo>
                    <a:pt x="273" y="50"/>
                  </a:lnTo>
                  <a:lnTo>
                    <a:pt x="279" y="49"/>
                  </a:lnTo>
                  <a:lnTo>
                    <a:pt x="287" y="47"/>
                  </a:lnTo>
                  <a:lnTo>
                    <a:pt x="295" y="46"/>
                  </a:lnTo>
                  <a:lnTo>
                    <a:pt x="302" y="44"/>
                  </a:lnTo>
                  <a:lnTo>
                    <a:pt x="308" y="41"/>
                  </a:lnTo>
                  <a:lnTo>
                    <a:pt x="316" y="40"/>
                  </a:lnTo>
                  <a:lnTo>
                    <a:pt x="322" y="38"/>
                  </a:lnTo>
                  <a:lnTo>
                    <a:pt x="329" y="37"/>
                  </a:lnTo>
                  <a:lnTo>
                    <a:pt x="335" y="34"/>
                  </a:lnTo>
                  <a:lnTo>
                    <a:pt x="341" y="32"/>
                  </a:lnTo>
                  <a:lnTo>
                    <a:pt x="349" y="29"/>
                  </a:lnTo>
                  <a:lnTo>
                    <a:pt x="355" y="28"/>
                  </a:lnTo>
                  <a:lnTo>
                    <a:pt x="361" y="25"/>
                  </a:lnTo>
                  <a:lnTo>
                    <a:pt x="367" y="23"/>
                  </a:lnTo>
                  <a:lnTo>
                    <a:pt x="372" y="20"/>
                  </a:lnTo>
                  <a:lnTo>
                    <a:pt x="378" y="19"/>
                  </a:lnTo>
                  <a:lnTo>
                    <a:pt x="373" y="0"/>
                  </a:lnTo>
                  <a:lnTo>
                    <a:pt x="373" y="0"/>
                  </a:lnTo>
                  <a:close/>
                </a:path>
              </a:pathLst>
            </a:custGeom>
            <a:solidFill>
              <a:srgbClr val="000000"/>
            </a:solidFill>
            <a:ln w="9525">
              <a:noFill/>
              <a:round/>
              <a:headEnd/>
              <a:tailEnd/>
            </a:ln>
          </p:spPr>
          <p:txBody>
            <a:bodyPr/>
            <a:lstStyle/>
            <a:p>
              <a:endParaRPr lang="ru-RU"/>
            </a:p>
          </p:txBody>
        </p:sp>
        <p:sp>
          <p:nvSpPr>
            <p:cNvPr id="170" name="Freeform 228"/>
            <p:cNvSpPr>
              <a:spLocks/>
            </p:cNvSpPr>
            <p:nvPr/>
          </p:nvSpPr>
          <p:spPr bwMode="auto">
            <a:xfrm>
              <a:off x="2583" y="2914"/>
              <a:ext cx="69" cy="26"/>
            </a:xfrm>
            <a:custGeom>
              <a:avLst/>
              <a:gdLst/>
              <a:ahLst/>
              <a:cxnLst>
                <a:cxn ang="0">
                  <a:pos x="0" y="36"/>
                </a:cxn>
                <a:cxn ang="0">
                  <a:pos x="5" y="42"/>
                </a:cxn>
                <a:cxn ang="0">
                  <a:pos x="9" y="47"/>
                </a:cxn>
                <a:cxn ang="0">
                  <a:pos x="15" y="50"/>
                </a:cxn>
                <a:cxn ang="0">
                  <a:pos x="21" y="53"/>
                </a:cxn>
                <a:cxn ang="0">
                  <a:pos x="32" y="53"/>
                </a:cxn>
                <a:cxn ang="0">
                  <a:pos x="42" y="51"/>
                </a:cxn>
                <a:cxn ang="0">
                  <a:pos x="50" y="48"/>
                </a:cxn>
                <a:cxn ang="0">
                  <a:pos x="58" y="44"/>
                </a:cxn>
                <a:cxn ang="0">
                  <a:pos x="62" y="39"/>
                </a:cxn>
                <a:cxn ang="0">
                  <a:pos x="67" y="32"/>
                </a:cxn>
                <a:cxn ang="0">
                  <a:pos x="70" y="24"/>
                </a:cxn>
                <a:cxn ang="0">
                  <a:pos x="71" y="24"/>
                </a:cxn>
                <a:cxn ang="0">
                  <a:pos x="74" y="30"/>
                </a:cxn>
                <a:cxn ang="0">
                  <a:pos x="83" y="39"/>
                </a:cxn>
                <a:cxn ang="0">
                  <a:pos x="91" y="42"/>
                </a:cxn>
                <a:cxn ang="0">
                  <a:pos x="98" y="45"/>
                </a:cxn>
                <a:cxn ang="0">
                  <a:pos x="104" y="45"/>
                </a:cxn>
                <a:cxn ang="0">
                  <a:pos x="112" y="44"/>
                </a:cxn>
                <a:cxn ang="0">
                  <a:pos x="118" y="41"/>
                </a:cxn>
                <a:cxn ang="0">
                  <a:pos x="124" y="36"/>
                </a:cxn>
                <a:cxn ang="0">
                  <a:pos x="130" y="30"/>
                </a:cxn>
                <a:cxn ang="0">
                  <a:pos x="136" y="22"/>
                </a:cxn>
                <a:cxn ang="0">
                  <a:pos x="138" y="0"/>
                </a:cxn>
                <a:cxn ang="0">
                  <a:pos x="135" y="3"/>
                </a:cxn>
                <a:cxn ang="0">
                  <a:pos x="130" y="9"/>
                </a:cxn>
                <a:cxn ang="0">
                  <a:pos x="123" y="18"/>
                </a:cxn>
                <a:cxn ang="0">
                  <a:pos x="114" y="27"/>
                </a:cxn>
                <a:cxn ang="0">
                  <a:pos x="101" y="32"/>
                </a:cxn>
                <a:cxn ang="0">
                  <a:pos x="91" y="33"/>
                </a:cxn>
                <a:cxn ang="0">
                  <a:pos x="79" y="25"/>
                </a:cxn>
                <a:cxn ang="0">
                  <a:pos x="73" y="18"/>
                </a:cxn>
                <a:cxn ang="0">
                  <a:pos x="68" y="9"/>
                </a:cxn>
                <a:cxn ang="0">
                  <a:pos x="67" y="12"/>
                </a:cxn>
                <a:cxn ang="0">
                  <a:pos x="62" y="22"/>
                </a:cxn>
                <a:cxn ang="0">
                  <a:pos x="53" y="33"/>
                </a:cxn>
                <a:cxn ang="0">
                  <a:pos x="47" y="38"/>
                </a:cxn>
                <a:cxn ang="0">
                  <a:pos x="39" y="42"/>
                </a:cxn>
                <a:cxn ang="0">
                  <a:pos x="30" y="42"/>
                </a:cxn>
                <a:cxn ang="0">
                  <a:pos x="24" y="42"/>
                </a:cxn>
                <a:cxn ang="0">
                  <a:pos x="15" y="39"/>
                </a:cxn>
                <a:cxn ang="0">
                  <a:pos x="9" y="35"/>
                </a:cxn>
                <a:cxn ang="0">
                  <a:pos x="0" y="36"/>
                </a:cxn>
              </a:cxnLst>
              <a:rect l="0" t="0" r="r" b="b"/>
              <a:pathLst>
                <a:path w="138" h="53">
                  <a:moveTo>
                    <a:pt x="0" y="36"/>
                  </a:moveTo>
                  <a:lnTo>
                    <a:pt x="0" y="36"/>
                  </a:lnTo>
                  <a:lnTo>
                    <a:pt x="2" y="39"/>
                  </a:lnTo>
                  <a:lnTo>
                    <a:pt x="5" y="42"/>
                  </a:lnTo>
                  <a:lnTo>
                    <a:pt x="8" y="45"/>
                  </a:lnTo>
                  <a:lnTo>
                    <a:pt x="9" y="47"/>
                  </a:lnTo>
                  <a:lnTo>
                    <a:pt x="12" y="48"/>
                  </a:lnTo>
                  <a:lnTo>
                    <a:pt x="15" y="50"/>
                  </a:lnTo>
                  <a:lnTo>
                    <a:pt x="18" y="51"/>
                  </a:lnTo>
                  <a:lnTo>
                    <a:pt x="21" y="53"/>
                  </a:lnTo>
                  <a:lnTo>
                    <a:pt x="27" y="53"/>
                  </a:lnTo>
                  <a:lnTo>
                    <a:pt x="32" y="53"/>
                  </a:lnTo>
                  <a:lnTo>
                    <a:pt x="38" y="53"/>
                  </a:lnTo>
                  <a:lnTo>
                    <a:pt x="42" y="51"/>
                  </a:lnTo>
                  <a:lnTo>
                    <a:pt x="47" y="51"/>
                  </a:lnTo>
                  <a:lnTo>
                    <a:pt x="50" y="48"/>
                  </a:lnTo>
                  <a:lnTo>
                    <a:pt x="55" y="47"/>
                  </a:lnTo>
                  <a:lnTo>
                    <a:pt x="58" y="44"/>
                  </a:lnTo>
                  <a:lnTo>
                    <a:pt x="59" y="42"/>
                  </a:lnTo>
                  <a:lnTo>
                    <a:pt x="62" y="39"/>
                  </a:lnTo>
                  <a:lnTo>
                    <a:pt x="65" y="38"/>
                  </a:lnTo>
                  <a:lnTo>
                    <a:pt x="67" y="32"/>
                  </a:lnTo>
                  <a:lnTo>
                    <a:pt x="70" y="29"/>
                  </a:lnTo>
                  <a:lnTo>
                    <a:pt x="70" y="24"/>
                  </a:lnTo>
                  <a:lnTo>
                    <a:pt x="71" y="24"/>
                  </a:lnTo>
                  <a:lnTo>
                    <a:pt x="71" y="24"/>
                  </a:lnTo>
                  <a:lnTo>
                    <a:pt x="73" y="27"/>
                  </a:lnTo>
                  <a:lnTo>
                    <a:pt x="74" y="30"/>
                  </a:lnTo>
                  <a:lnTo>
                    <a:pt x="79" y="35"/>
                  </a:lnTo>
                  <a:lnTo>
                    <a:pt x="83" y="39"/>
                  </a:lnTo>
                  <a:lnTo>
                    <a:pt x="88" y="42"/>
                  </a:lnTo>
                  <a:lnTo>
                    <a:pt x="91" y="42"/>
                  </a:lnTo>
                  <a:lnTo>
                    <a:pt x="94" y="45"/>
                  </a:lnTo>
                  <a:lnTo>
                    <a:pt x="98" y="45"/>
                  </a:lnTo>
                  <a:lnTo>
                    <a:pt x="101" y="45"/>
                  </a:lnTo>
                  <a:lnTo>
                    <a:pt x="104" y="45"/>
                  </a:lnTo>
                  <a:lnTo>
                    <a:pt x="107" y="45"/>
                  </a:lnTo>
                  <a:lnTo>
                    <a:pt x="112" y="44"/>
                  </a:lnTo>
                  <a:lnTo>
                    <a:pt x="115" y="42"/>
                  </a:lnTo>
                  <a:lnTo>
                    <a:pt x="118" y="41"/>
                  </a:lnTo>
                  <a:lnTo>
                    <a:pt x="121" y="39"/>
                  </a:lnTo>
                  <a:lnTo>
                    <a:pt x="124" y="36"/>
                  </a:lnTo>
                  <a:lnTo>
                    <a:pt x="127" y="35"/>
                  </a:lnTo>
                  <a:lnTo>
                    <a:pt x="130" y="30"/>
                  </a:lnTo>
                  <a:lnTo>
                    <a:pt x="135" y="25"/>
                  </a:lnTo>
                  <a:lnTo>
                    <a:pt x="136" y="22"/>
                  </a:lnTo>
                  <a:lnTo>
                    <a:pt x="138" y="22"/>
                  </a:lnTo>
                  <a:lnTo>
                    <a:pt x="138" y="0"/>
                  </a:lnTo>
                  <a:lnTo>
                    <a:pt x="136" y="0"/>
                  </a:lnTo>
                  <a:lnTo>
                    <a:pt x="135" y="3"/>
                  </a:lnTo>
                  <a:lnTo>
                    <a:pt x="133" y="4"/>
                  </a:lnTo>
                  <a:lnTo>
                    <a:pt x="130" y="9"/>
                  </a:lnTo>
                  <a:lnTo>
                    <a:pt x="126" y="13"/>
                  </a:lnTo>
                  <a:lnTo>
                    <a:pt x="123" y="18"/>
                  </a:lnTo>
                  <a:lnTo>
                    <a:pt x="118" y="22"/>
                  </a:lnTo>
                  <a:lnTo>
                    <a:pt x="114" y="27"/>
                  </a:lnTo>
                  <a:lnTo>
                    <a:pt x="107" y="29"/>
                  </a:lnTo>
                  <a:lnTo>
                    <a:pt x="101" y="32"/>
                  </a:lnTo>
                  <a:lnTo>
                    <a:pt x="95" y="33"/>
                  </a:lnTo>
                  <a:lnTo>
                    <a:pt x="91" y="33"/>
                  </a:lnTo>
                  <a:lnTo>
                    <a:pt x="85" y="30"/>
                  </a:lnTo>
                  <a:lnTo>
                    <a:pt x="79" y="25"/>
                  </a:lnTo>
                  <a:lnTo>
                    <a:pt x="76" y="21"/>
                  </a:lnTo>
                  <a:lnTo>
                    <a:pt x="73" y="18"/>
                  </a:lnTo>
                  <a:lnTo>
                    <a:pt x="70" y="13"/>
                  </a:lnTo>
                  <a:lnTo>
                    <a:pt x="68" y="9"/>
                  </a:lnTo>
                  <a:lnTo>
                    <a:pt x="68" y="9"/>
                  </a:lnTo>
                  <a:lnTo>
                    <a:pt x="67" y="12"/>
                  </a:lnTo>
                  <a:lnTo>
                    <a:pt x="64" y="16"/>
                  </a:lnTo>
                  <a:lnTo>
                    <a:pt x="62" y="22"/>
                  </a:lnTo>
                  <a:lnTo>
                    <a:pt x="58" y="27"/>
                  </a:lnTo>
                  <a:lnTo>
                    <a:pt x="53" y="33"/>
                  </a:lnTo>
                  <a:lnTo>
                    <a:pt x="50" y="35"/>
                  </a:lnTo>
                  <a:lnTo>
                    <a:pt x="47" y="38"/>
                  </a:lnTo>
                  <a:lnTo>
                    <a:pt x="42" y="39"/>
                  </a:lnTo>
                  <a:lnTo>
                    <a:pt x="39" y="42"/>
                  </a:lnTo>
                  <a:lnTo>
                    <a:pt x="33" y="42"/>
                  </a:lnTo>
                  <a:lnTo>
                    <a:pt x="30" y="42"/>
                  </a:lnTo>
                  <a:lnTo>
                    <a:pt x="27" y="42"/>
                  </a:lnTo>
                  <a:lnTo>
                    <a:pt x="24" y="42"/>
                  </a:lnTo>
                  <a:lnTo>
                    <a:pt x="18" y="41"/>
                  </a:lnTo>
                  <a:lnTo>
                    <a:pt x="15" y="39"/>
                  </a:lnTo>
                  <a:lnTo>
                    <a:pt x="11" y="38"/>
                  </a:lnTo>
                  <a:lnTo>
                    <a:pt x="9" y="35"/>
                  </a:lnTo>
                  <a:lnTo>
                    <a:pt x="8" y="33"/>
                  </a:lnTo>
                  <a:lnTo>
                    <a:pt x="0" y="36"/>
                  </a:lnTo>
                  <a:lnTo>
                    <a:pt x="0" y="36"/>
                  </a:lnTo>
                  <a:close/>
                </a:path>
              </a:pathLst>
            </a:custGeom>
            <a:solidFill>
              <a:srgbClr val="000000"/>
            </a:solidFill>
            <a:ln w="9525">
              <a:noFill/>
              <a:round/>
              <a:headEnd/>
              <a:tailEnd/>
            </a:ln>
          </p:spPr>
          <p:txBody>
            <a:bodyPr/>
            <a:lstStyle/>
            <a:p>
              <a:endParaRPr lang="ru-RU"/>
            </a:p>
          </p:txBody>
        </p:sp>
        <p:sp>
          <p:nvSpPr>
            <p:cNvPr id="171" name="Freeform 229"/>
            <p:cNvSpPr>
              <a:spLocks/>
            </p:cNvSpPr>
            <p:nvPr/>
          </p:nvSpPr>
          <p:spPr bwMode="auto">
            <a:xfrm>
              <a:off x="2583" y="2916"/>
              <a:ext cx="70" cy="81"/>
            </a:xfrm>
            <a:custGeom>
              <a:avLst/>
              <a:gdLst/>
              <a:ahLst/>
              <a:cxnLst>
                <a:cxn ang="0">
                  <a:pos x="6" y="41"/>
                </a:cxn>
                <a:cxn ang="0">
                  <a:pos x="9" y="53"/>
                </a:cxn>
                <a:cxn ang="0">
                  <a:pos x="14" y="68"/>
                </a:cxn>
                <a:cxn ang="0">
                  <a:pos x="18" y="82"/>
                </a:cxn>
                <a:cxn ang="0">
                  <a:pos x="21" y="91"/>
                </a:cxn>
                <a:cxn ang="0">
                  <a:pos x="27" y="102"/>
                </a:cxn>
                <a:cxn ang="0">
                  <a:pos x="32" y="111"/>
                </a:cxn>
                <a:cxn ang="0">
                  <a:pos x="44" y="126"/>
                </a:cxn>
                <a:cxn ang="0">
                  <a:pos x="58" y="138"/>
                </a:cxn>
                <a:cxn ang="0">
                  <a:pos x="71" y="147"/>
                </a:cxn>
                <a:cxn ang="0">
                  <a:pos x="83" y="152"/>
                </a:cxn>
                <a:cxn ang="0">
                  <a:pos x="95" y="152"/>
                </a:cxn>
                <a:cxn ang="0">
                  <a:pos x="101" y="141"/>
                </a:cxn>
                <a:cxn ang="0">
                  <a:pos x="110" y="129"/>
                </a:cxn>
                <a:cxn ang="0">
                  <a:pos x="118" y="117"/>
                </a:cxn>
                <a:cxn ang="0">
                  <a:pos x="124" y="105"/>
                </a:cxn>
                <a:cxn ang="0">
                  <a:pos x="129" y="94"/>
                </a:cxn>
                <a:cxn ang="0">
                  <a:pos x="132" y="79"/>
                </a:cxn>
                <a:cxn ang="0">
                  <a:pos x="132" y="68"/>
                </a:cxn>
                <a:cxn ang="0">
                  <a:pos x="132" y="59"/>
                </a:cxn>
                <a:cxn ang="0">
                  <a:pos x="132" y="50"/>
                </a:cxn>
                <a:cxn ang="0">
                  <a:pos x="132" y="41"/>
                </a:cxn>
                <a:cxn ang="0">
                  <a:pos x="132" y="26"/>
                </a:cxn>
                <a:cxn ang="0">
                  <a:pos x="138" y="0"/>
                </a:cxn>
                <a:cxn ang="0">
                  <a:pos x="138" y="6"/>
                </a:cxn>
                <a:cxn ang="0">
                  <a:pos x="138" y="17"/>
                </a:cxn>
                <a:cxn ang="0">
                  <a:pos x="138" y="26"/>
                </a:cxn>
                <a:cxn ang="0">
                  <a:pos x="139" y="38"/>
                </a:cxn>
                <a:cxn ang="0">
                  <a:pos x="139" y="49"/>
                </a:cxn>
                <a:cxn ang="0">
                  <a:pos x="139" y="61"/>
                </a:cxn>
                <a:cxn ang="0">
                  <a:pos x="139" y="73"/>
                </a:cxn>
                <a:cxn ang="0">
                  <a:pos x="138" y="83"/>
                </a:cxn>
                <a:cxn ang="0">
                  <a:pos x="136" y="99"/>
                </a:cxn>
                <a:cxn ang="0">
                  <a:pos x="130" y="115"/>
                </a:cxn>
                <a:cxn ang="0">
                  <a:pos x="121" y="132"/>
                </a:cxn>
                <a:cxn ang="0">
                  <a:pos x="112" y="147"/>
                </a:cxn>
                <a:cxn ang="0">
                  <a:pos x="103" y="159"/>
                </a:cxn>
                <a:cxn ang="0">
                  <a:pos x="98" y="162"/>
                </a:cxn>
                <a:cxn ang="0">
                  <a:pos x="89" y="159"/>
                </a:cxn>
                <a:cxn ang="0">
                  <a:pos x="76" y="156"/>
                </a:cxn>
                <a:cxn ang="0">
                  <a:pos x="61" y="152"/>
                </a:cxn>
                <a:cxn ang="0">
                  <a:pos x="51" y="147"/>
                </a:cxn>
                <a:cxn ang="0">
                  <a:pos x="38" y="136"/>
                </a:cxn>
                <a:cxn ang="0">
                  <a:pos x="30" y="127"/>
                </a:cxn>
                <a:cxn ang="0">
                  <a:pos x="23" y="118"/>
                </a:cxn>
                <a:cxn ang="0">
                  <a:pos x="17" y="106"/>
                </a:cxn>
                <a:cxn ang="0">
                  <a:pos x="12" y="94"/>
                </a:cxn>
                <a:cxn ang="0">
                  <a:pos x="9" y="83"/>
                </a:cxn>
                <a:cxn ang="0">
                  <a:pos x="6" y="73"/>
                </a:cxn>
                <a:cxn ang="0">
                  <a:pos x="3" y="62"/>
                </a:cxn>
                <a:cxn ang="0">
                  <a:pos x="2" y="50"/>
                </a:cxn>
                <a:cxn ang="0">
                  <a:pos x="0" y="38"/>
                </a:cxn>
                <a:cxn ang="0">
                  <a:pos x="0" y="32"/>
                </a:cxn>
              </a:cxnLst>
              <a:rect l="0" t="0" r="r" b="b"/>
              <a:pathLst>
                <a:path w="139" h="162">
                  <a:moveTo>
                    <a:pt x="6" y="38"/>
                  </a:moveTo>
                  <a:lnTo>
                    <a:pt x="6" y="40"/>
                  </a:lnTo>
                  <a:lnTo>
                    <a:pt x="6" y="41"/>
                  </a:lnTo>
                  <a:lnTo>
                    <a:pt x="8" y="44"/>
                  </a:lnTo>
                  <a:lnTo>
                    <a:pt x="8" y="49"/>
                  </a:lnTo>
                  <a:lnTo>
                    <a:pt x="9" y="53"/>
                  </a:lnTo>
                  <a:lnTo>
                    <a:pt x="11" y="58"/>
                  </a:lnTo>
                  <a:lnTo>
                    <a:pt x="12" y="64"/>
                  </a:lnTo>
                  <a:lnTo>
                    <a:pt x="14" y="68"/>
                  </a:lnTo>
                  <a:lnTo>
                    <a:pt x="15" y="74"/>
                  </a:lnTo>
                  <a:lnTo>
                    <a:pt x="17" y="79"/>
                  </a:lnTo>
                  <a:lnTo>
                    <a:pt x="18" y="82"/>
                  </a:lnTo>
                  <a:lnTo>
                    <a:pt x="20" y="85"/>
                  </a:lnTo>
                  <a:lnTo>
                    <a:pt x="21" y="88"/>
                  </a:lnTo>
                  <a:lnTo>
                    <a:pt x="21" y="91"/>
                  </a:lnTo>
                  <a:lnTo>
                    <a:pt x="24" y="96"/>
                  </a:lnTo>
                  <a:lnTo>
                    <a:pt x="26" y="99"/>
                  </a:lnTo>
                  <a:lnTo>
                    <a:pt x="27" y="102"/>
                  </a:lnTo>
                  <a:lnTo>
                    <a:pt x="29" y="105"/>
                  </a:lnTo>
                  <a:lnTo>
                    <a:pt x="30" y="108"/>
                  </a:lnTo>
                  <a:lnTo>
                    <a:pt x="32" y="111"/>
                  </a:lnTo>
                  <a:lnTo>
                    <a:pt x="35" y="115"/>
                  </a:lnTo>
                  <a:lnTo>
                    <a:pt x="39" y="120"/>
                  </a:lnTo>
                  <a:lnTo>
                    <a:pt x="44" y="126"/>
                  </a:lnTo>
                  <a:lnTo>
                    <a:pt x="48" y="130"/>
                  </a:lnTo>
                  <a:lnTo>
                    <a:pt x="53" y="135"/>
                  </a:lnTo>
                  <a:lnTo>
                    <a:pt x="58" y="138"/>
                  </a:lnTo>
                  <a:lnTo>
                    <a:pt x="62" y="141"/>
                  </a:lnTo>
                  <a:lnTo>
                    <a:pt x="67" y="144"/>
                  </a:lnTo>
                  <a:lnTo>
                    <a:pt x="71" y="147"/>
                  </a:lnTo>
                  <a:lnTo>
                    <a:pt x="76" y="148"/>
                  </a:lnTo>
                  <a:lnTo>
                    <a:pt x="80" y="150"/>
                  </a:lnTo>
                  <a:lnTo>
                    <a:pt x="83" y="152"/>
                  </a:lnTo>
                  <a:lnTo>
                    <a:pt x="86" y="152"/>
                  </a:lnTo>
                  <a:lnTo>
                    <a:pt x="92" y="152"/>
                  </a:lnTo>
                  <a:lnTo>
                    <a:pt x="95" y="152"/>
                  </a:lnTo>
                  <a:lnTo>
                    <a:pt x="97" y="148"/>
                  </a:lnTo>
                  <a:lnTo>
                    <a:pt x="100" y="144"/>
                  </a:lnTo>
                  <a:lnTo>
                    <a:pt x="101" y="141"/>
                  </a:lnTo>
                  <a:lnTo>
                    <a:pt x="104" y="138"/>
                  </a:lnTo>
                  <a:lnTo>
                    <a:pt x="107" y="133"/>
                  </a:lnTo>
                  <a:lnTo>
                    <a:pt x="110" y="129"/>
                  </a:lnTo>
                  <a:lnTo>
                    <a:pt x="112" y="126"/>
                  </a:lnTo>
                  <a:lnTo>
                    <a:pt x="115" y="121"/>
                  </a:lnTo>
                  <a:lnTo>
                    <a:pt x="118" y="117"/>
                  </a:lnTo>
                  <a:lnTo>
                    <a:pt x="120" y="112"/>
                  </a:lnTo>
                  <a:lnTo>
                    <a:pt x="123" y="108"/>
                  </a:lnTo>
                  <a:lnTo>
                    <a:pt x="124" y="105"/>
                  </a:lnTo>
                  <a:lnTo>
                    <a:pt x="126" y="102"/>
                  </a:lnTo>
                  <a:lnTo>
                    <a:pt x="129" y="99"/>
                  </a:lnTo>
                  <a:lnTo>
                    <a:pt x="129" y="94"/>
                  </a:lnTo>
                  <a:lnTo>
                    <a:pt x="130" y="90"/>
                  </a:lnTo>
                  <a:lnTo>
                    <a:pt x="130" y="85"/>
                  </a:lnTo>
                  <a:lnTo>
                    <a:pt x="132" y="79"/>
                  </a:lnTo>
                  <a:lnTo>
                    <a:pt x="132" y="76"/>
                  </a:lnTo>
                  <a:lnTo>
                    <a:pt x="132" y="73"/>
                  </a:lnTo>
                  <a:lnTo>
                    <a:pt x="132" y="68"/>
                  </a:lnTo>
                  <a:lnTo>
                    <a:pt x="132" y="65"/>
                  </a:lnTo>
                  <a:lnTo>
                    <a:pt x="132" y="62"/>
                  </a:lnTo>
                  <a:lnTo>
                    <a:pt x="132" y="59"/>
                  </a:lnTo>
                  <a:lnTo>
                    <a:pt x="132" y="56"/>
                  </a:lnTo>
                  <a:lnTo>
                    <a:pt x="132" y="53"/>
                  </a:lnTo>
                  <a:lnTo>
                    <a:pt x="132" y="50"/>
                  </a:lnTo>
                  <a:lnTo>
                    <a:pt x="132" y="47"/>
                  </a:lnTo>
                  <a:lnTo>
                    <a:pt x="132" y="43"/>
                  </a:lnTo>
                  <a:lnTo>
                    <a:pt x="132" y="41"/>
                  </a:lnTo>
                  <a:lnTo>
                    <a:pt x="132" y="35"/>
                  </a:lnTo>
                  <a:lnTo>
                    <a:pt x="132" y="31"/>
                  </a:lnTo>
                  <a:lnTo>
                    <a:pt x="132" y="26"/>
                  </a:lnTo>
                  <a:lnTo>
                    <a:pt x="132" y="23"/>
                  </a:lnTo>
                  <a:lnTo>
                    <a:pt x="132" y="21"/>
                  </a:lnTo>
                  <a:lnTo>
                    <a:pt x="138" y="0"/>
                  </a:lnTo>
                  <a:lnTo>
                    <a:pt x="138" y="0"/>
                  </a:lnTo>
                  <a:lnTo>
                    <a:pt x="138" y="2"/>
                  </a:lnTo>
                  <a:lnTo>
                    <a:pt x="138" y="6"/>
                  </a:lnTo>
                  <a:lnTo>
                    <a:pt x="138" y="11"/>
                  </a:lnTo>
                  <a:lnTo>
                    <a:pt x="138" y="12"/>
                  </a:lnTo>
                  <a:lnTo>
                    <a:pt x="138" y="17"/>
                  </a:lnTo>
                  <a:lnTo>
                    <a:pt x="138" y="20"/>
                  </a:lnTo>
                  <a:lnTo>
                    <a:pt x="138" y="23"/>
                  </a:lnTo>
                  <a:lnTo>
                    <a:pt x="138" y="26"/>
                  </a:lnTo>
                  <a:lnTo>
                    <a:pt x="138" y="31"/>
                  </a:lnTo>
                  <a:lnTo>
                    <a:pt x="138" y="34"/>
                  </a:lnTo>
                  <a:lnTo>
                    <a:pt x="139" y="38"/>
                  </a:lnTo>
                  <a:lnTo>
                    <a:pt x="139" y="41"/>
                  </a:lnTo>
                  <a:lnTo>
                    <a:pt x="139" y="46"/>
                  </a:lnTo>
                  <a:lnTo>
                    <a:pt x="139" y="49"/>
                  </a:lnTo>
                  <a:lnTo>
                    <a:pt x="139" y="53"/>
                  </a:lnTo>
                  <a:lnTo>
                    <a:pt x="139" y="58"/>
                  </a:lnTo>
                  <a:lnTo>
                    <a:pt x="139" y="61"/>
                  </a:lnTo>
                  <a:lnTo>
                    <a:pt x="139" y="65"/>
                  </a:lnTo>
                  <a:lnTo>
                    <a:pt x="139" y="70"/>
                  </a:lnTo>
                  <a:lnTo>
                    <a:pt x="139" y="73"/>
                  </a:lnTo>
                  <a:lnTo>
                    <a:pt x="139" y="76"/>
                  </a:lnTo>
                  <a:lnTo>
                    <a:pt x="138" y="79"/>
                  </a:lnTo>
                  <a:lnTo>
                    <a:pt x="138" y="83"/>
                  </a:lnTo>
                  <a:lnTo>
                    <a:pt x="138" y="90"/>
                  </a:lnTo>
                  <a:lnTo>
                    <a:pt x="138" y="94"/>
                  </a:lnTo>
                  <a:lnTo>
                    <a:pt x="136" y="99"/>
                  </a:lnTo>
                  <a:lnTo>
                    <a:pt x="133" y="103"/>
                  </a:lnTo>
                  <a:lnTo>
                    <a:pt x="132" y="109"/>
                  </a:lnTo>
                  <a:lnTo>
                    <a:pt x="130" y="115"/>
                  </a:lnTo>
                  <a:lnTo>
                    <a:pt x="126" y="120"/>
                  </a:lnTo>
                  <a:lnTo>
                    <a:pt x="124" y="126"/>
                  </a:lnTo>
                  <a:lnTo>
                    <a:pt x="121" y="132"/>
                  </a:lnTo>
                  <a:lnTo>
                    <a:pt x="118" y="138"/>
                  </a:lnTo>
                  <a:lnTo>
                    <a:pt x="115" y="142"/>
                  </a:lnTo>
                  <a:lnTo>
                    <a:pt x="112" y="147"/>
                  </a:lnTo>
                  <a:lnTo>
                    <a:pt x="107" y="152"/>
                  </a:lnTo>
                  <a:lnTo>
                    <a:pt x="106" y="156"/>
                  </a:lnTo>
                  <a:lnTo>
                    <a:pt x="103" y="159"/>
                  </a:lnTo>
                  <a:lnTo>
                    <a:pt x="100" y="161"/>
                  </a:lnTo>
                  <a:lnTo>
                    <a:pt x="98" y="162"/>
                  </a:lnTo>
                  <a:lnTo>
                    <a:pt x="98" y="162"/>
                  </a:lnTo>
                  <a:lnTo>
                    <a:pt x="95" y="162"/>
                  </a:lnTo>
                  <a:lnTo>
                    <a:pt x="92" y="161"/>
                  </a:lnTo>
                  <a:lnTo>
                    <a:pt x="89" y="159"/>
                  </a:lnTo>
                  <a:lnTo>
                    <a:pt x="85" y="159"/>
                  </a:lnTo>
                  <a:lnTo>
                    <a:pt x="80" y="158"/>
                  </a:lnTo>
                  <a:lnTo>
                    <a:pt x="76" y="156"/>
                  </a:lnTo>
                  <a:lnTo>
                    <a:pt x="70" y="155"/>
                  </a:lnTo>
                  <a:lnTo>
                    <a:pt x="64" y="153"/>
                  </a:lnTo>
                  <a:lnTo>
                    <a:pt x="61" y="152"/>
                  </a:lnTo>
                  <a:lnTo>
                    <a:pt x="58" y="150"/>
                  </a:lnTo>
                  <a:lnTo>
                    <a:pt x="55" y="147"/>
                  </a:lnTo>
                  <a:lnTo>
                    <a:pt x="51" y="147"/>
                  </a:lnTo>
                  <a:lnTo>
                    <a:pt x="45" y="142"/>
                  </a:lnTo>
                  <a:lnTo>
                    <a:pt x="41" y="139"/>
                  </a:lnTo>
                  <a:lnTo>
                    <a:pt x="38" y="136"/>
                  </a:lnTo>
                  <a:lnTo>
                    <a:pt x="35" y="133"/>
                  </a:lnTo>
                  <a:lnTo>
                    <a:pt x="32" y="130"/>
                  </a:lnTo>
                  <a:lnTo>
                    <a:pt x="30" y="127"/>
                  </a:lnTo>
                  <a:lnTo>
                    <a:pt x="27" y="124"/>
                  </a:lnTo>
                  <a:lnTo>
                    <a:pt x="24" y="121"/>
                  </a:lnTo>
                  <a:lnTo>
                    <a:pt x="23" y="118"/>
                  </a:lnTo>
                  <a:lnTo>
                    <a:pt x="21" y="115"/>
                  </a:lnTo>
                  <a:lnTo>
                    <a:pt x="18" y="111"/>
                  </a:lnTo>
                  <a:lnTo>
                    <a:pt x="17" y="106"/>
                  </a:lnTo>
                  <a:lnTo>
                    <a:pt x="15" y="102"/>
                  </a:lnTo>
                  <a:lnTo>
                    <a:pt x="14" y="99"/>
                  </a:lnTo>
                  <a:lnTo>
                    <a:pt x="12" y="94"/>
                  </a:lnTo>
                  <a:lnTo>
                    <a:pt x="11" y="91"/>
                  </a:lnTo>
                  <a:lnTo>
                    <a:pt x="9" y="86"/>
                  </a:lnTo>
                  <a:lnTo>
                    <a:pt x="9" y="83"/>
                  </a:lnTo>
                  <a:lnTo>
                    <a:pt x="8" y="79"/>
                  </a:lnTo>
                  <a:lnTo>
                    <a:pt x="6" y="76"/>
                  </a:lnTo>
                  <a:lnTo>
                    <a:pt x="6" y="73"/>
                  </a:lnTo>
                  <a:lnTo>
                    <a:pt x="5" y="68"/>
                  </a:lnTo>
                  <a:lnTo>
                    <a:pt x="5" y="65"/>
                  </a:lnTo>
                  <a:lnTo>
                    <a:pt x="3" y="62"/>
                  </a:lnTo>
                  <a:lnTo>
                    <a:pt x="3" y="59"/>
                  </a:lnTo>
                  <a:lnTo>
                    <a:pt x="3" y="56"/>
                  </a:lnTo>
                  <a:lnTo>
                    <a:pt x="2" y="50"/>
                  </a:lnTo>
                  <a:lnTo>
                    <a:pt x="2" y="46"/>
                  </a:lnTo>
                  <a:lnTo>
                    <a:pt x="0" y="41"/>
                  </a:lnTo>
                  <a:lnTo>
                    <a:pt x="0" y="38"/>
                  </a:lnTo>
                  <a:lnTo>
                    <a:pt x="0" y="35"/>
                  </a:lnTo>
                  <a:lnTo>
                    <a:pt x="0" y="34"/>
                  </a:lnTo>
                  <a:lnTo>
                    <a:pt x="0" y="32"/>
                  </a:lnTo>
                  <a:lnTo>
                    <a:pt x="6" y="38"/>
                  </a:lnTo>
                  <a:lnTo>
                    <a:pt x="6" y="38"/>
                  </a:lnTo>
                  <a:close/>
                </a:path>
              </a:pathLst>
            </a:custGeom>
            <a:solidFill>
              <a:srgbClr val="000000"/>
            </a:solidFill>
            <a:ln w="9525">
              <a:noFill/>
              <a:round/>
              <a:headEnd/>
              <a:tailEnd/>
            </a:ln>
          </p:spPr>
          <p:txBody>
            <a:bodyPr/>
            <a:lstStyle/>
            <a:p>
              <a:endParaRPr lang="ru-RU"/>
            </a:p>
          </p:txBody>
        </p:sp>
        <p:sp>
          <p:nvSpPr>
            <p:cNvPr id="172" name="Freeform 230"/>
            <p:cNvSpPr>
              <a:spLocks/>
            </p:cNvSpPr>
            <p:nvPr/>
          </p:nvSpPr>
          <p:spPr bwMode="auto">
            <a:xfrm>
              <a:off x="2492" y="3005"/>
              <a:ext cx="12" cy="16"/>
            </a:xfrm>
            <a:custGeom>
              <a:avLst/>
              <a:gdLst/>
              <a:ahLst/>
              <a:cxnLst>
                <a:cxn ang="0">
                  <a:pos x="20" y="11"/>
                </a:cxn>
                <a:cxn ang="0">
                  <a:pos x="18" y="9"/>
                </a:cxn>
                <a:cxn ang="0">
                  <a:pos x="17" y="8"/>
                </a:cxn>
                <a:cxn ang="0">
                  <a:pos x="15" y="6"/>
                </a:cxn>
                <a:cxn ang="0">
                  <a:pos x="11" y="9"/>
                </a:cxn>
                <a:cxn ang="0">
                  <a:pos x="6" y="12"/>
                </a:cxn>
                <a:cxn ang="0">
                  <a:pos x="5" y="18"/>
                </a:cxn>
                <a:cxn ang="0">
                  <a:pos x="5" y="23"/>
                </a:cxn>
                <a:cxn ang="0">
                  <a:pos x="9" y="26"/>
                </a:cxn>
                <a:cxn ang="0">
                  <a:pos x="12" y="26"/>
                </a:cxn>
                <a:cxn ang="0">
                  <a:pos x="15" y="26"/>
                </a:cxn>
                <a:cxn ang="0">
                  <a:pos x="17" y="24"/>
                </a:cxn>
                <a:cxn ang="0">
                  <a:pos x="18" y="24"/>
                </a:cxn>
                <a:cxn ang="0">
                  <a:pos x="20" y="21"/>
                </a:cxn>
                <a:cxn ang="0">
                  <a:pos x="23" y="20"/>
                </a:cxn>
                <a:cxn ang="0">
                  <a:pos x="23" y="21"/>
                </a:cxn>
                <a:cxn ang="0">
                  <a:pos x="24" y="21"/>
                </a:cxn>
                <a:cxn ang="0">
                  <a:pos x="26" y="24"/>
                </a:cxn>
                <a:cxn ang="0">
                  <a:pos x="24" y="27"/>
                </a:cxn>
                <a:cxn ang="0">
                  <a:pos x="23" y="29"/>
                </a:cxn>
                <a:cxn ang="0">
                  <a:pos x="20" y="32"/>
                </a:cxn>
                <a:cxn ang="0">
                  <a:pos x="17" y="32"/>
                </a:cxn>
                <a:cxn ang="0">
                  <a:pos x="14" y="33"/>
                </a:cxn>
                <a:cxn ang="0">
                  <a:pos x="11" y="32"/>
                </a:cxn>
                <a:cxn ang="0">
                  <a:pos x="6" y="32"/>
                </a:cxn>
                <a:cxn ang="0">
                  <a:pos x="3" y="29"/>
                </a:cxn>
                <a:cxn ang="0">
                  <a:pos x="2" y="24"/>
                </a:cxn>
                <a:cxn ang="0">
                  <a:pos x="0" y="20"/>
                </a:cxn>
                <a:cxn ang="0">
                  <a:pos x="0" y="15"/>
                </a:cxn>
                <a:cxn ang="0">
                  <a:pos x="0" y="11"/>
                </a:cxn>
                <a:cxn ang="0">
                  <a:pos x="2" y="8"/>
                </a:cxn>
                <a:cxn ang="0">
                  <a:pos x="3" y="5"/>
                </a:cxn>
                <a:cxn ang="0">
                  <a:pos x="6" y="3"/>
                </a:cxn>
                <a:cxn ang="0">
                  <a:pos x="9" y="0"/>
                </a:cxn>
                <a:cxn ang="0">
                  <a:pos x="12" y="0"/>
                </a:cxn>
                <a:cxn ang="0">
                  <a:pos x="15" y="0"/>
                </a:cxn>
                <a:cxn ang="0">
                  <a:pos x="17" y="0"/>
                </a:cxn>
                <a:cxn ang="0">
                  <a:pos x="20" y="2"/>
                </a:cxn>
                <a:cxn ang="0">
                  <a:pos x="21" y="3"/>
                </a:cxn>
                <a:cxn ang="0">
                  <a:pos x="24" y="5"/>
                </a:cxn>
                <a:cxn ang="0">
                  <a:pos x="24" y="9"/>
                </a:cxn>
                <a:cxn ang="0">
                  <a:pos x="24" y="11"/>
                </a:cxn>
                <a:cxn ang="0">
                  <a:pos x="23" y="11"/>
                </a:cxn>
                <a:cxn ang="0">
                  <a:pos x="20" y="11"/>
                </a:cxn>
                <a:cxn ang="0">
                  <a:pos x="20" y="11"/>
                </a:cxn>
                <a:cxn ang="0">
                  <a:pos x="20" y="11"/>
                </a:cxn>
              </a:cxnLst>
              <a:rect l="0" t="0" r="r" b="b"/>
              <a:pathLst>
                <a:path w="26" h="33">
                  <a:moveTo>
                    <a:pt x="20" y="11"/>
                  </a:moveTo>
                  <a:lnTo>
                    <a:pt x="18" y="9"/>
                  </a:lnTo>
                  <a:lnTo>
                    <a:pt x="17" y="8"/>
                  </a:lnTo>
                  <a:lnTo>
                    <a:pt x="15" y="6"/>
                  </a:lnTo>
                  <a:lnTo>
                    <a:pt x="11" y="9"/>
                  </a:lnTo>
                  <a:lnTo>
                    <a:pt x="6" y="12"/>
                  </a:lnTo>
                  <a:lnTo>
                    <a:pt x="5" y="18"/>
                  </a:lnTo>
                  <a:lnTo>
                    <a:pt x="5" y="23"/>
                  </a:lnTo>
                  <a:lnTo>
                    <a:pt x="9" y="26"/>
                  </a:lnTo>
                  <a:lnTo>
                    <a:pt x="12" y="26"/>
                  </a:lnTo>
                  <a:lnTo>
                    <a:pt x="15" y="26"/>
                  </a:lnTo>
                  <a:lnTo>
                    <a:pt x="17" y="24"/>
                  </a:lnTo>
                  <a:lnTo>
                    <a:pt x="18" y="24"/>
                  </a:lnTo>
                  <a:lnTo>
                    <a:pt x="20" y="21"/>
                  </a:lnTo>
                  <a:lnTo>
                    <a:pt x="23" y="20"/>
                  </a:lnTo>
                  <a:lnTo>
                    <a:pt x="23" y="21"/>
                  </a:lnTo>
                  <a:lnTo>
                    <a:pt x="24" y="21"/>
                  </a:lnTo>
                  <a:lnTo>
                    <a:pt x="26" y="24"/>
                  </a:lnTo>
                  <a:lnTo>
                    <a:pt x="24" y="27"/>
                  </a:lnTo>
                  <a:lnTo>
                    <a:pt x="23" y="29"/>
                  </a:lnTo>
                  <a:lnTo>
                    <a:pt x="20" y="32"/>
                  </a:lnTo>
                  <a:lnTo>
                    <a:pt x="17" y="32"/>
                  </a:lnTo>
                  <a:lnTo>
                    <a:pt x="14" y="33"/>
                  </a:lnTo>
                  <a:lnTo>
                    <a:pt x="11" y="32"/>
                  </a:lnTo>
                  <a:lnTo>
                    <a:pt x="6" y="32"/>
                  </a:lnTo>
                  <a:lnTo>
                    <a:pt x="3" y="29"/>
                  </a:lnTo>
                  <a:lnTo>
                    <a:pt x="2" y="24"/>
                  </a:lnTo>
                  <a:lnTo>
                    <a:pt x="0" y="20"/>
                  </a:lnTo>
                  <a:lnTo>
                    <a:pt x="0" y="15"/>
                  </a:lnTo>
                  <a:lnTo>
                    <a:pt x="0" y="11"/>
                  </a:lnTo>
                  <a:lnTo>
                    <a:pt x="2" y="8"/>
                  </a:lnTo>
                  <a:lnTo>
                    <a:pt x="3" y="5"/>
                  </a:lnTo>
                  <a:lnTo>
                    <a:pt x="6" y="3"/>
                  </a:lnTo>
                  <a:lnTo>
                    <a:pt x="9" y="0"/>
                  </a:lnTo>
                  <a:lnTo>
                    <a:pt x="12" y="0"/>
                  </a:lnTo>
                  <a:lnTo>
                    <a:pt x="15" y="0"/>
                  </a:lnTo>
                  <a:lnTo>
                    <a:pt x="17" y="0"/>
                  </a:lnTo>
                  <a:lnTo>
                    <a:pt x="20" y="2"/>
                  </a:lnTo>
                  <a:lnTo>
                    <a:pt x="21" y="3"/>
                  </a:lnTo>
                  <a:lnTo>
                    <a:pt x="24" y="5"/>
                  </a:lnTo>
                  <a:lnTo>
                    <a:pt x="24" y="9"/>
                  </a:lnTo>
                  <a:lnTo>
                    <a:pt x="24" y="11"/>
                  </a:lnTo>
                  <a:lnTo>
                    <a:pt x="23" y="11"/>
                  </a:lnTo>
                  <a:lnTo>
                    <a:pt x="20" y="11"/>
                  </a:lnTo>
                  <a:lnTo>
                    <a:pt x="20" y="11"/>
                  </a:lnTo>
                  <a:lnTo>
                    <a:pt x="20" y="11"/>
                  </a:lnTo>
                  <a:close/>
                </a:path>
              </a:pathLst>
            </a:custGeom>
            <a:solidFill>
              <a:srgbClr val="000000"/>
            </a:solidFill>
            <a:ln w="9525">
              <a:noFill/>
              <a:round/>
              <a:headEnd/>
              <a:tailEnd/>
            </a:ln>
          </p:spPr>
          <p:txBody>
            <a:bodyPr/>
            <a:lstStyle/>
            <a:p>
              <a:endParaRPr lang="ru-RU"/>
            </a:p>
          </p:txBody>
        </p:sp>
        <p:sp>
          <p:nvSpPr>
            <p:cNvPr id="173" name="Freeform 231"/>
            <p:cNvSpPr>
              <a:spLocks/>
            </p:cNvSpPr>
            <p:nvPr/>
          </p:nvSpPr>
          <p:spPr bwMode="auto">
            <a:xfrm>
              <a:off x="2500" y="3008"/>
              <a:ext cx="6" cy="9"/>
            </a:xfrm>
            <a:custGeom>
              <a:avLst/>
              <a:gdLst/>
              <a:ahLst/>
              <a:cxnLst>
                <a:cxn ang="0">
                  <a:pos x="0" y="0"/>
                </a:cxn>
                <a:cxn ang="0">
                  <a:pos x="1" y="0"/>
                </a:cxn>
                <a:cxn ang="0">
                  <a:pos x="3" y="5"/>
                </a:cxn>
                <a:cxn ang="0">
                  <a:pos x="4" y="11"/>
                </a:cxn>
                <a:cxn ang="0">
                  <a:pos x="4" y="17"/>
                </a:cxn>
                <a:cxn ang="0">
                  <a:pos x="4" y="17"/>
                </a:cxn>
                <a:cxn ang="0">
                  <a:pos x="6" y="18"/>
                </a:cxn>
                <a:cxn ang="0">
                  <a:pos x="7" y="20"/>
                </a:cxn>
                <a:cxn ang="0">
                  <a:pos x="9" y="20"/>
                </a:cxn>
                <a:cxn ang="0">
                  <a:pos x="9" y="18"/>
                </a:cxn>
                <a:cxn ang="0">
                  <a:pos x="10" y="15"/>
                </a:cxn>
                <a:cxn ang="0">
                  <a:pos x="10" y="11"/>
                </a:cxn>
                <a:cxn ang="0">
                  <a:pos x="12" y="9"/>
                </a:cxn>
                <a:cxn ang="0">
                  <a:pos x="9" y="3"/>
                </a:cxn>
                <a:cxn ang="0">
                  <a:pos x="7" y="0"/>
                </a:cxn>
                <a:cxn ang="0">
                  <a:pos x="0" y="0"/>
                </a:cxn>
                <a:cxn ang="0">
                  <a:pos x="0" y="0"/>
                </a:cxn>
              </a:cxnLst>
              <a:rect l="0" t="0" r="r" b="b"/>
              <a:pathLst>
                <a:path w="12" h="20">
                  <a:moveTo>
                    <a:pt x="0" y="0"/>
                  </a:moveTo>
                  <a:lnTo>
                    <a:pt x="1" y="0"/>
                  </a:lnTo>
                  <a:lnTo>
                    <a:pt x="3" y="5"/>
                  </a:lnTo>
                  <a:lnTo>
                    <a:pt x="4" y="11"/>
                  </a:lnTo>
                  <a:lnTo>
                    <a:pt x="4" y="17"/>
                  </a:lnTo>
                  <a:lnTo>
                    <a:pt x="4" y="17"/>
                  </a:lnTo>
                  <a:lnTo>
                    <a:pt x="6" y="18"/>
                  </a:lnTo>
                  <a:lnTo>
                    <a:pt x="7" y="20"/>
                  </a:lnTo>
                  <a:lnTo>
                    <a:pt x="9" y="20"/>
                  </a:lnTo>
                  <a:lnTo>
                    <a:pt x="9" y="18"/>
                  </a:lnTo>
                  <a:lnTo>
                    <a:pt x="10" y="15"/>
                  </a:lnTo>
                  <a:lnTo>
                    <a:pt x="10" y="11"/>
                  </a:lnTo>
                  <a:lnTo>
                    <a:pt x="12" y="9"/>
                  </a:lnTo>
                  <a:lnTo>
                    <a:pt x="9" y="3"/>
                  </a:lnTo>
                  <a:lnTo>
                    <a:pt x="7" y="0"/>
                  </a:lnTo>
                  <a:lnTo>
                    <a:pt x="0" y="0"/>
                  </a:lnTo>
                  <a:lnTo>
                    <a:pt x="0" y="0"/>
                  </a:lnTo>
                  <a:close/>
                </a:path>
              </a:pathLst>
            </a:custGeom>
            <a:solidFill>
              <a:srgbClr val="000000"/>
            </a:solidFill>
            <a:ln w="9525">
              <a:noFill/>
              <a:round/>
              <a:headEnd/>
              <a:tailEnd/>
            </a:ln>
          </p:spPr>
          <p:txBody>
            <a:bodyPr/>
            <a:lstStyle/>
            <a:p>
              <a:endParaRPr lang="ru-RU"/>
            </a:p>
          </p:txBody>
        </p:sp>
        <p:sp>
          <p:nvSpPr>
            <p:cNvPr id="174" name="Freeform 232"/>
            <p:cNvSpPr>
              <a:spLocks/>
            </p:cNvSpPr>
            <p:nvPr/>
          </p:nvSpPr>
          <p:spPr bwMode="auto">
            <a:xfrm>
              <a:off x="2488" y="2972"/>
              <a:ext cx="13" cy="16"/>
            </a:xfrm>
            <a:custGeom>
              <a:avLst/>
              <a:gdLst/>
              <a:ahLst/>
              <a:cxnLst>
                <a:cxn ang="0">
                  <a:pos x="20" y="11"/>
                </a:cxn>
                <a:cxn ang="0">
                  <a:pos x="19" y="9"/>
                </a:cxn>
                <a:cxn ang="0">
                  <a:pos x="17" y="8"/>
                </a:cxn>
                <a:cxn ang="0">
                  <a:pos x="14" y="6"/>
                </a:cxn>
                <a:cxn ang="0">
                  <a:pos x="11" y="8"/>
                </a:cxn>
                <a:cxn ang="0">
                  <a:pos x="7" y="12"/>
                </a:cxn>
                <a:cxn ang="0">
                  <a:pos x="5" y="17"/>
                </a:cxn>
                <a:cxn ang="0">
                  <a:pos x="5" y="20"/>
                </a:cxn>
                <a:cxn ang="0">
                  <a:pos x="7" y="21"/>
                </a:cxn>
                <a:cxn ang="0">
                  <a:pos x="8" y="23"/>
                </a:cxn>
                <a:cxn ang="0">
                  <a:pos x="11" y="26"/>
                </a:cxn>
                <a:cxn ang="0">
                  <a:pos x="16" y="26"/>
                </a:cxn>
                <a:cxn ang="0">
                  <a:pos x="19" y="23"/>
                </a:cxn>
                <a:cxn ang="0">
                  <a:pos x="20" y="20"/>
                </a:cxn>
                <a:cxn ang="0">
                  <a:pos x="23" y="18"/>
                </a:cxn>
                <a:cxn ang="0">
                  <a:pos x="23" y="18"/>
                </a:cxn>
                <a:cxn ang="0">
                  <a:pos x="25" y="20"/>
                </a:cxn>
                <a:cxn ang="0">
                  <a:pos x="26" y="21"/>
                </a:cxn>
                <a:cxn ang="0">
                  <a:pos x="25" y="26"/>
                </a:cxn>
                <a:cxn ang="0">
                  <a:pos x="23" y="27"/>
                </a:cxn>
                <a:cxn ang="0">
                  <a:pos x="20" y="29"/>
                </a:cxn>
                <a:cxn ang="0">
                  <a:pos x="17" y="30"/>
                </a:cxn>
                <a:cxn ang="0">
                  <a:pos x="14" y="32"/>
                </a:cxn>
                <a:cxn ang="0">
                  <a:pos x="11" y="32"/>
                </a:cxn>
                <a:cxn ang="0">
                  <a:pos x="7" y="30"/>
                </a:cxn>
                <a:cxn ang="0">
                  <a:pos x="4" y="27"/>
                </a:cxn>
                <a:cxn ang="0">
                  <a:pos x="2" y="23"/>
                </a:cxn>
                <a:cxn ang="0">
                  <a:pos x="0" y="18"/>
                </a:cxn>
                <a:cxn ang="0">
                  <a:pos x="0" y="14"/>
                </a:cxn>
                <a:cxn ang="0">
                  <a:pos x="0" y="11"/>
                </a:cxn>
                <a:cxn ang="0">
                  <a:pos x="2" y="8"/>
                </a:cxn>
                <a:cxn ang="0">
                  <a:pos x="4" y="3"/>
                </a:cxn>
                <a:cxn ang="0">
                  <a:pos x="7" y="2"/>
                </a:cxn>
                <a:cxn ang="0">
                  <a:pos x="8" y="0"/>
                </a:cxn>
                <a:cxn ang="0">
                  <a:pos x="13" y="0"/>
                </a:cxn>
                <a:cxn ang="0">
                  <a:pos x="14" y="0"/>
                </a:cxn>
                <a:cxn ang="0">
                  <a:pos x="19" y="0"/>
                </a:cxn>
                <a:cxn ang="0">
                  <a:pos x="20" y="2"/>
                </a:cxn>
                <a:cxn ang="0">
                  <a:pos x="23" y="3"/>
                </a:cxn>
                <a:cxn ang="0">
                  <a:pos x="25" y="5"/>
                </a:cxn>
                <a:cxn ang="0">
                  <a:pos x="26" y="8"/>
                </a:cxn>
                <a:cxn ang="0">
                  <a:pos x="25" y="9"/>
                </a:cxn>
                <a:cxn ang="0">
                  <a:pos x="23" y="11"/>
                </a:cxn>
                <a:cxn ang="0">
                  <a:pos x="20" y="11"/>
                </a:cxn>
                <a:cxn ang="0">
                  <a:pos x="20" y="11"/>
                </a:cxn>
                <a:cxn ang="0">
                  <a:pos x="20" y="11"/>
                </a:cxn>
              </a:cxnLst>
              <a:rect l="0" t="0" r="r" b="b"/>
              <a:pathLst>
                <a:path w="26" h="32">
                  <a:moveTo>
                    <a:pt x="20" y="11"/>
                  </a:moveTo>
                  <a:lnTo>
                    <a:pt x="19" y="9"/>
                  </a:lnTo>
                  <a:lnTo>
                    <a:pt x="17" y="8"/>
                  </a:lnTo>
                  <a:lnTo>
                    <a:pt x="14" y="6"/>
                  </a:lnTo>
                  <a:lnTo>
                    <a:pt x="11" y="8"/>
                  </a:lnTo>
                  <a:lnTo>
                    <a:pt x="7" y="12"/>
                  </a:lnTo>
                  <a:lnTo>
                    <a:pt x="5" y="17"/>
                  </a:lnTo>
                  <a:lnTo>
                    <a:pt x="5" y="20"/>
                  </a:lnTo>
                  <a:lnTo>
                    <a:pt x="7" y="21"/>
                  </a:lnTo>
                  <a:lnTo>
                    <a:pt x="8" y="23"/>
                  </a:lnTo>
                  <a:lnTo>
                    <a:pt x="11" y="26"/>
                  </a:lnTo>
                  <a:lnTo>
                    <a:pt x="16" y="26"/>
                  </a:lnTo>
                  <a:lnTo>
                    <a:pt x="19" y="23"/>
                  </a:lnTo>
                  <a:lnTo>
                    <a:pt x="20" y="20"/>
                  </a:lnTo>
                  <a:lnTo>
                    <a:pt x="23" y="18"/>
                  </a:lnTo>
                  <a:lnTo>
                    <a:pt x="23" y="18"/>
                  </a:lnTo>
                  <a:lnTo>
                    <a:pt x="25" y="20"/>
                  </a:lnTo>
                  <a:lnTo>
                    <a:pt x="26" y="21"/>
                  </a:lnTo>
                  <a:lnTo>
                    <a:pt x="25" y="26"/>
                  </a:lnTo>
                  <a:lnTo>
                    <a:pt x="23" y="27"/>
                  </a:lnTo>
                  <a:lnTo>
                    <a:pt x="20" y="29"/>
                  </a:lnTo>
                  <a:lnTo>
                    <a:pt x="17" y="30"/>
                  </a:lnTo>
                  <a:lnTo>
                    <a:pt x="14" y="32"/>
                  </a:lnTo>
                  <a:lnTo>
                    <a:pt x="11" y="32"/>
                  </a:lnTo>
                  <a:lnTo>
                    <a:pt x="7" y="30"/>
                  </a:lnTo>
                  <a:lnTo>
                    <a:pt x="4" y="27"/>
                  </a:lnTo>
                  <a:lnTo>
                    <a:pt x="2" y="23"/>
                  </a:lnTo>
                  <a:lnTo>
                    <a:pt x="0" y="18"/>
                  </a:lnTo>
                  <a:lnTo>
                    <a:pt x="0" y="14"/>
                  </a:lnTo>
                  <a:lnTo>
                    <a:pt x="0" y="11"/>
                  </a:lnTo>
                  <a:lnTo>
                    <a:pt x="2" y="8"/>
                  </a:lnTo>
                  <a:lnTo>
                    <a:pt x="4" y="3"/>
                  </a:lnTo>
                  <a:lnTo>
                    <a:pt x="7" y="2"/>
                  </a:lnTo>
                  <a:lnTo>
                    <a:pt x="8" y="0"/>
                  </a:lnTo>
                  <a:lnTo>
                    <a:pt x="13" y="0"/>
                  </a:lnTo>
                  <a:lnTo>
                    <a:pt x="14" y="0"/>
                  </a:lnTo>
                  <a:lnTo>
                    <a:pt x="19" y="0"/>
                  </a:lnTo>
                  <a:lnTo>
                    <a:pt x="20" y="2"/>
                  </a:lnTo>
                  <a:lnTo>
                    <a:pt x="23" y="3"/>
                  </a:lnTo>
                  <a:lnTo>
                    <a:pt x="25" y="5"/>
                  </a:lnTo>
                  <a:lnTo>
                    <a:pt x="26" y="8"/>
                  </a:lnTo>
                  <a:lnTo>
                    <a:pt x="25" y="9"/>
                  </a:lnTo>
                  <a:lnTo>
                    <a:pt x="23" y="11"/>
                  </a:lnTo>
                  <a:lnTo>
                    <a:pt x="20" y="11"/>
                  </a:lnTo>
                  <a:lnTo>
                    <a:pt x="20" y="11"/>
                  </a:lnTo>
                  <a:lnTo>
                    <a:pt x="20" y="11"/>
                  </a:lnTo>
                  <a:close/>
                </a:path>
              </a:pathLst>
            </a:custGeom>
            <a:solidFill>
              <a:srgbClr val="000000"/>
            </a:solidFill>
            <a:ln w="9525">
              <a:noFill/>
              <a:round/>
              <a:headEnd/>
              <a:tailEnd/>
            </a:ln>
          </p:spPr>
          <p:txBody>
            <a:bodyPr/>
            <a:lstStyle/>
            <a:p>
              <a:endParaRPr lang="ru-RU"/>
            </a:p>
          </p:txBody>
        </p:sp>
        <p:sp>
          <p:nvSpPr>
            <p:cNvPr id="175" name="Freeform 233"/>
            <p:cNvSpPr>
              <a:spLocks/>
            </p:cNvSpPr>
            <p:nvPr/>
          </p:nvSpPr>
          <p:spPr bwMode="auto">
            <a:xfrm>
              <a:off x="2496" y="2974"/>
              <a:ext cx="6" cy="11"/>
            </a:xfrm>
            <a:custGeom>
              <a:avLst/>
              <a:gdLst/>
              <a:ahLst/>
              <a:cxnLst>
                <a:cxn ang="0">
                  <a:pos x="0" y="0"/>
                </a:cxn>
                <a:cxn ang="0">
                  <a:pos x="2" y="0"/>
                </a:cxn>
                <a:cxn ang="0">
                  <a:pos x="3" y="4"/>
                </a:cxn>
                <a:cxn ang="0">
                  <a:pos x="3" y="7"/>
                </a:cxn>
                <a:cxn ang="0">
                  <a:pos x="5" y="10"/>
                </a:cxn>
                <a:cxn ang="0">
                  <a:pos x="5" y="13"/>
                </a:cxn>
                <a:cxn ang="0">
                  <a:pos x="5" y="16"/>
                </a:cxn>
                <a:cxn ang="0">
                  <a:pos x="5" y="18"/>
                </a:cxn>
                <a:cxn ang="0">
                  <a:pos x="6" y="19"/>
                </a:cxn>
                <a:cxn ang="0">
                  <a:pos x="8" y="21"/>
                </a:cxn>
                <a:cxn ang="0">
                  <a:pos x="9" y="21"/>
                </a:cxn>
                <a:cxn ang="0">
                  <a:pos x="9" y="18"/>
                </a:cxn>
                <a:cxn ang="0">
                  <a:pos x="11" y="15"/>
                </a:cxn>
                <a:cxn ang="0">
                  <a:pos x="11" y="12"/>
                </a:cxn>
                <a:cxn ang="0">
                  <a:pos x="12" y="9"/>
                </a:cxn>
                <a:cxn ang="0">
                  <a:pos x="11" y="6"/>
                </a:cxn>
                <a:cxn ang="0">
                  <a:pos x="9" y="3"/>
                </a:cxn>
                <a:cxn ang="0">
                  <a:pos x="8" y="1"/>
                </a:cxn>
                <a:cxn ang="0">
                  <a:pos x="8" y="0"/>
                </a:cxn>
                <a:cxn ang="0">
                  <a:pos x="0" y="0"/>
                </a:cxn>
                <a:cxn ang="0">
                  <a:pos x="0" y="0"/>
                </a:cxn>
              </a:cxnLst>
              <a:rect l="0" t="0" r="r" b="b"/>
              <a:pathLst>
                <a:path w="12" h="21">
                  <a:moveTo>
                    <a:pt x="0" y="0"/>
                  </a:moveTo>
                  <a:lnTo>
                    <a:pt x="2" y="0"/>
                  </a:lnTo>
                  <a:lnTo>
                    <a:pt x="3" y="4"/>
                  </a:lnTo>
                  <a:lnTo>
                    <a:pt x="3" y="7"/>
                  </a:lnTo>
                  <a:lnTo>
                    <a:pt x="5" y="10"/>
                  </a:lnTo>
                  <a:lnTo>
                    <a:pt x="5" y="13"/>
                  </a:lnTo>
                  <a:lnTo>
                    <a:pt x="5" y="16"/>
                  </a:lnTo>
                  <a:lnTo>
                    <a:pt x="5" y="18"/>
                  </a:lnTo>
                  <a:lnTo>
                    <a:pt x="6" y="19"/>
                  </a:lnTo>
                  <a:lnTo>
                    <a:pt x="8" y="21"/>
                  </a:lnTo>
                  <a:lnTo>
                    <a:pt x="9" y="21"/>
                  </a:lnTo>
                  <a:lnTo>
                    <a:pt x="9" y="18"/>
                  </a:lnTo>
                  <a:lnTo>
                    <a:pt x="11" y="15"/>
                  </a:lnTo>
                  <a:lnTo>
                    <a:pt x="11" y="12"/>
                  </a:lnTo>
                  <a:lnTo>
                    <a:pt x="12" y="9"/>
                  </a:lnTo>
                  <a:lnTo>
                    <a:pt x="11" y="6"/>
                  </a:lnTo>
                  <a:lnTo>
                    <a:pt x="9" y="3"/>
                  </a:lnTo>
                  <a:lnTo>
                    <a:pt x="8" y="1"/>
                  </a:lnTo>
                  <a:lnTo>
                    <a:pt x="8" y="0"/>
                  </a:lnTo>
                  <a:lnTo>
                    <a:pt x="0" y="0"/>
                  </a:lnTo>
                  <a:lnTo>
                    <a:pt x="0" y="0"/>
                  </a:lnTo>
                  <a:close/>
                </a:path>
              </a:pathLst>
            </a:custGeom>
            <a:solidFill>
              <a:srgbClr val="000000"/>
            </a:solidFill>
            <a:ln w="9525">
              <a:noFill/>
              <a:round/>
              <a:headEnd/>
              <a:tailEnd/>
            </a:ln>
          </p:spPr>
          <p:txBody>
            <a:bodyPr/>
            <a:lstStyle/>
            <a:p>
              <a:endParaRPr lang="ru-RU"/>
            </a:p>
          </p:txBody>
        </p:sp>
        <p:sp>
          <p:nvSpPr>
            <p:cNvPr id="176" name="Freeform 234"/>
            <p:cNvSpPr>
              <a:spLocks/>
            </p:cNvSpPr>
            <p:nvPr/>
          </p:nvSpPr>
          <p:spPr bwMode="auto">
            <a:xfrm>
              <a:off x="2485" y="2935"/>
              <a:ext cx="13" cy="17"/>
            </a:xfrm>
            <a:custGeom>
              <a:avLst/>
              <a:gdLst/>
              <a:ahLst/>
              <a:cxnLst>
                <a:cxn ang="0">
                  <a:pos x="20" y="11"/>
                </a:cxn>
                <a:cxn ang="0">
                  <a:pos x="20" y="9"/>
                </a:cxn>
                <a:cxn ang="0">
                  <a:pos x="19" y="8"/>
                </a:cxn>
                <a:cxn ang="0">
                  <a:pos x="16" y="6"/>
                </a:cxn>
                <a:cxn ang="0">
                  <a:pos x="13" y="9"/>
                </a:cxn>
                <a:cxn ang="0">
                  <a:pos x="8" y="12"/>
                </a:cxn>
                <a:cxn ang="0">
                  <a:pos x="5" y="18"/>
                </a:cxn>
                <a:cxn ang="0">
                  <a:pos x="6" y="23"/>
                </a:cxn>
                <a:cxn ang="0">
                  <a:pos x="11" y="27"/>
                </a:cxn>
                <a:cxn ang="0">
                  <a:pos x="13" y="27"/>
                </a:cxn>
                <a:cxn ang="0">
                  <a:pos x="16" y="26"/>
                </a:cxn>
                <a:cxn ang="0">
                  <a:pos x="17" y="24"/>
                </a:cxn>
                <a:cxn ang="0">
                  <a:pos x="19" y="23"/>
                </a:cxn>
                <a:cxn ang="0">
                  <a:pos x="22" y="20"/>
                </a:cxn>
                <a:cxn ang="0">
                  <a:pos x="23" y="18"/>
                </a:cxn>
                <a:cxn ang="0">
                  <a:pos x="25" y="20"/>
                </a:cxn>
                <a:cxn ang="0">
                  <a:pos x="25" y="21"/>
                </a:cxn>
                <a:cxn ang="0">
                  <a:pos x="26" y="23"/>
                </a:cxn>
                <a:cxn ang="0">
                  <a:pos x="26" y="27"/>
                </a:cxn>
                <a:cxn ang="0">
                  <a:pos x="25" y="29"/>
                </a:cxn>
                <a:cxn ang="0">
                  <a:pos x="22" y="30"/>
                </a:cxn>
                <a:cxn ang="0">
                  <a:pos x="19" y="32"/>
                </a:cxn>
                <a:cxn ang="0">
                  <a:pos x="16" y="33"/>
                </a:cxn>
                <a:cxn ang="0">
                  <a:pos x="11" y="32"/>
                </a:cxn>
                <a:cxn ang="0">
                  <a:pos x="8" y="30"/>
                </a:cxn>
                <a:cxn ang="0">
                  <a:pos x="5" y="29"/>
                </a:cxn>
                <a:cxn ang="0">
                  <a:pos x="2" y="24"/>
                </a:cxn>
                <a:cxn ang="0">
                  <a:pos x="0" y="20"/>
                </a:cxn>
                <a:cxn ang="0">
                  <a:pos x="0" y="15"/>
                </a:cxn>
                <a:cxn ang="0">
                  <a:pos x="0" y="11"/>
                </a:cxn>
                <a:cxn ang="0">
                  <a:pos x="2" y="8"/>
                </a:cxn>
                <a:cxn ang="0">
                  <a:pos x="5" y="5"/>
                </a:cxn>
                <a:cxn ang="0">
                  <a:pos x="6" y="3"/>
                </a:cxn>
                <a:cxn ang="0">
                  <a:pos x="10" y="2"/>
                </a:cxn>
                <a:cxn ang="0">
                  <a:pos x="13" y="2"/>
                </a:cxn>
                <a:cxn ang="0">
                  <a:pos x="16" y="0"/>
                </a:cxn>
                <a:cxn ang="0">
                  <a:pos x="19" y="0"/>
                </a:cxn>
                <a:cxn ang="0">
                  <a:pos x="20" y="2"/>
                </a:cxn>
                <a:cxn ang="0">
                  <a:pos x="23" y="3"/>
                </a:cxn>
                <a:cxn ang="0">
                  <a:pos x="25" y="6"/>
                </a:cxn>
                <a:cxn ang="0">
                  <a:pos x="26" y="9"/>
                </a:cxn>
                <a:cxn ang="0">
                  <a:pos x="25" y="11"/>
                </a:cxn>
                <a:cxn ang="0">
                  <a:pos x="23" y="11"/>
                </a:cxn>
                <a:cxn ang="0">
                  <a:pos x="22" y="11"/>
                </a:cxn>
                <a:cxn ang="0">
                  <a:pos x="20" y="11"/>
                </a:cxn>
                <a:cxn ang="0">
                  <a:pos x="20" y="11"/>
                </a:cxn>
              </a:cxnLst>
              <a:rect l="0" t="0" r="r" b="b"/>
              <a:pathLst>
                <a:path w="26" h="33">
                  <a:moveTo>
                    <a:pt x="20" y="11"/>
                  </a:moveTo>
                  <a:lnTo>
                    <a:pt x="20" y="9"/>
                  </a:lnTo>
                  <a:lnTo>
                    <a:pt x="19" y="8"/>
                  </a:lnTo>
                  <a:lnTo>
                    <a:pt x="16" y="6"/>
                  </a:lnTo>
                  <a:lnTo>
                    <a:pt x="13" y="9"/>
                  </a:lnTo>
                  <a:lnTo>
                    <a:pt x="8" y="12"/>
                  </a:lnTo>
                  <a:lnTo>
                    <a:pt x="5" y="18"/>
                  </a:lnTo>
                  <a:lnTo>
                    <a:pt x="6" y="23"/>
                  </a:lnTo>
                  <a:lnTo>
                    <a:pt x="11" y="27"/>
                  </a:lnTo>
                  <a:lnTo>
                    <a:pt x="13" y="27"/>
                  </a:lnTo>
                  <a:lnTo>
                    <a:pt x="16" y="26"/>
                  </a:lnTo>
                  <a:lnTo>
                    <a:pt x="17" y="24"/>
                  </a:lnTo>
                  <a:lnTo>
                    <a:pt x="19" y="23"/>
                  </a:lnTo>
                  <a:lnTo>
                    <a:pt x="22" y="20"/>
                  </a:lnTo>
                  <a:lnTo>
                    <a:pt x="23" y="18"/>
                  </a:lnTo>
                  <a:lnTo>
                    <a:pt x="25" y="20"/>
                  </a:lnTo>
                  <a:lnTo>
                    <a:pt x="25" y="21"/>
                  </a:lnTo>
                  <a:lnTo>
                    <a:pt x="26" y="23"/>
                  </a:lnTo>
                  <a:lnTo>
                    <a:pt x="26" y="27"/>
                  </a:lnTo>
                  <a:lnTo>
                    <a:pt x="25" y="29"/>
                  </a:lnTo>
                  <a:lnTo>
                    <a:pt x="22" y="30"/>
                  </a:lnTo>
                  <a:lnTo>
                    <a:pt x="19" y="32"/>
                  </a:lnTo>
                  <a:lnTo>
                    <a:pt x="16" y="33"/>
                  </a:lnTo>
                  <a:lnTo>
                    <a:pt x="11" y="32"/>
                  </a:lnTo>
                  <a:lnTo>
                    <a:pt x="8" y="30"/>
                  </a:lnTo>
                  <a:lnTo>
                    <a:pt x="5" y="29"/>
                  </a:lnTo>
                  <a:lnTo>
                    <a:pt x="2" y="24"/>
                  </a:lnTo>
                  <a:lnTo>
                    <a:pt x="0" y="20"/>
                  </a:lnTo>
                  <a:lnTo>
                    <a:pt x="0" y="15"/>
                  </a:lnTo>
                  <a:lnTo>
                    <a:pt x="0" y="11"/>
                  </a:lnTo>
                  <a:lnTo>
                    <a:pt x="2" y="8"/>
                  </a:lnTo>
                  <a:lnTo>
                    <a:pt x="5" y="5"/>
                  </a:lnTo>
                  <a:lnTo>
                    <a:pt x="6" y="3"/>
                  </a:lnTo>
                  <a:lnTo>
                    <a:pt x="10" y="2"/>
                  </a:lnTo>
                  <a:lnTo>
                    <a:pt x="13" y="2"/>
                  </a:lnTo>
                  <a:lnTo>
                    <a:pt x="16" y="0"/>
                  </a:lnTo>
                  <a:lnTo>
                    <a:pt x="19" y="0"/>
                  </a:lnTo>
                  <a:lnTo>
                    <a:pt x="20" y="2"/>
                  </a:lnTo>
                  <a:lnTo>
                    <a:pt x="23" y="3"/>
                  </a:lnTo>
                  <a:lnTo>
                    <a:pt x="25" y="6"/>
                  </a:lnTo>
                  <a:lnTo>
                    <a:pt x="26" y="9"/>
                  </a:lnTo>
                  <a:lnTo>
                    <a:pt x="25" y="11"/>
                  </a:lnTo>
                  <a:lnTo>
                    <a:pt x="23" y="11"/>
                  </a:lnTo>
                  <a:lnTo>
                    <a:pt x="22" y="11"/>
                  </a:lnTo>
                  <a:lnTo>
                    <a:pt x="20" y="11"/>
                  </a:lnTo>
                  <a:lnTo>
                    <a:pt x="20" y="11"/>
                  </a:lnTo>
                  <a:close/>
                </a:path>
              </a:pathLst>
            </a:custGeom>
            <a:solidFill>
              <a:srgbClr val="000000"/>
            </a:solidFill>
            <a:ln w="9525">
              <a:noFill/>
              <a:round/>
              <a:headEnd/>
              <a:tailEnd/>
            </a:ln>
          </p:spPr>
          <p:txBody>
            <a:bodyPr/>
            <a:lstStyle/>
            <a:p>
              <a:endParaRPr lang="ru-RU"/>
            </a:p>
          </p:txBody>
        </p:sp>
        <p:sp>
          <p:nvSpPr>
            <p:cNvPr id="177" name="Freeform 235"/>
            <p:cNvSpPr>
              <a:spLocks/>
            </p:cNvSpPr>
            <p:nvPr/>
          </p:nvSpPr>
          <p:spPr bwMode="auto">
            <a:xfrm>
              <a:off x="2493" y="2937"/>
              <a:ext cx="6" cy="12"/>
            </a:xfrm>
            <a:custGeom>
              <a:avLst/>
              <a:gdLst/>
              <a:ahLst/>
              <a:cxnLst>
                <a:cxn ang="0">
                  <a:pos x="0" y="0"/>
                </a:cxn>
                <a:cxn ang="0">
                  <a:pos x="0" y="1"/>
                </a:cxn>
                <a:cxn ang="0">
                  <a:pos x="3" y="6"/>
                </a:cxn>
                <a:cxn ang="0">
                  <a:pos x="3" y="9"/>
                </a:cxn>
                <a:cxn ang="0">
                  <a:pos x="3" y="12"/>
                </a:cxn>
                <a:cxn ang="0">
                  <a:pos x="3" y="15"/>
                </a:cxn>
                <a:cxn ang="0">
                  <a:pos x="3" y="18"/>
                </a:cxn>
                <a:cxn ang="0">
                  <a:pos x="5" y="18"/>
                </a:cxn>
                <a:cxn ang="0">
                  <a:pos x="6" y="19"/>
                </a:cxn>
                <a:cxn ang="0">
                  <a:pos x="8" y="21"/>
                </a:cxn>
                <a:cxn ang="0">
                  <a:pos x="9" y="22"/>
                </a:cxn>
                <a:cxn ang="0">
                  <a:pos x="9" y="19"/>
                </a:cxn>
                <a:cxn ang="0">
                  <a:pos x="11" y="16"/>
                </a:cxn>
                <a:cxn ang="0">
                  <a:pos x="12" y="13"/>
                </a:cxn>
                <a:cxn ang="0">
                  <a:pos x="12" y="10"/>
                </a:cxn>
                <a:cxn ang="0">
                  <a:pos x="11" y="7"/>
                </a:cxn>
                <a:cxn ang="0">
                  <a:pos x="9" y="4"/>
                </a:cxn>
                <a:cxn ang="0">
                  <a:pos x="8" y="1"/>
                </a:cxn>
                <a:cxn ang="0">
                  <a:pos x="8" y="1"/>
                </a:cxn>
                <a:cxn ang="0">
                  <a:pos x="0" y="0"/>
                </a:cxn>
                <a:cxn ang="0">
                  <a:pos x="0" y="0"/>
                </a:cxn>
              </a:cxnLst>
              <a:rect l="0" t="0" r="r" b="b"/>
              <a:pathLst>
                <a:path w="12" h="22">
                  <a:moveTo>
                    <a:pt x="0" y="0"/>
                  </a:moveTo>
                  <a:lnTo>
                    <a:pt x="0" y="1"/>
                  </a:lnTo>
                  <a:lnTo>
                    <a:pt x="3" y="6"/>
                  </a:lnTo>
                  <a:lnTo>
                    <a:pt x="3" y="9"/>
                  </a:lnTo>
                  <a:lnTo>
                    <a:pt x="3" y="12"/>
                  </a:lnTo>
                  <a:lnTo>
                    <a:pt x="3" y="15"/>
                  </a:lnTo>
                  <a:lnTo>
                    <a:pt x="3" y="18"/>
                  </a:lnTo>
                  <a:lnTo>
                    <a:pt x="5" y="18"/>
                  </a:lnTo>
                  <a:lnTo>
                    <a:pt x="6" y="19"/>
                  </a:lnTo>
                  <a:lnTo>
                    <a:pt x="8" y="21"/>
                  </a:lnTo>
                  <a:lnTo>
                    <a:pt x="9" y="22"/>
                  </a:lnTo>
                  <a:lnTo>
                    <a:pt x="9" y="19"/>
                  </a:lnTo>
                  <a:lnTo>
                    <a:pt x="11" y="16"/>
                  </a:lnTo>
                  <a:lnTo>
                    <a:pt x="12" y="13"/>
                  </a:lnTo>
                  <a:lnTo>
                    <a:pt x="12" y="10"/>
                  </a:lnTo>
                  <a:lnTo>
                    <a:pt x="11" y="7"/>
                  </a:lnTo>
                  <a:lnTo>
                    <a:pt x="9" y="4"/>
                  </a:lnTo>
                  <a:lnTo>
                    <a:pt x="8" y="1"/>
                  </a:lnTo>
                  <a:lnTo>
                    <a:pt x="8" y="1"/>
                  </a:lnTo>
                  <a:lnTo>
                    <a:pt x="0" y="0"/>
                  </a:lnTo>
                  <a:lnTo>
                    <a:pt x="0" y="0"/>
                  </a:lnTo>
                  <a:close/>
                </a:path>
              </a:pathLst>
            </a:custGeom>
            <a:solidFill>
              <a:srgbClr val="000000"/>
            </a:solidFill>
            <a:ln w="9525">
              <a:noFill/>
              <a:round/>
              <a:headEnd/>
              <a:tailEnd/>
            </a:ln>
          </p:spPr>
          <p:txBody>
            <a:bodyPr/>
            <a:lstStyle/>
            <a:p>
              <a:endParaRPr lang="ru-RU"/>
            </a:p>
          </p:txBody>
        </p:sp>
        <p:sp>
          <p:nvSpPr>
            <p:cNvPr id="178" name="Freeform 236"/>
            <p:cNvSpPr>
              <a:spLocks/>
            </p:cNvSpPr>
            <p:nvPr/>
          </p:nvSpPr>
          <p:spPr bwMode="auto">
            <a:xfrm>
              <a:off x="2426" y="2962"/>
              <a:ext cx="208" cy="204"/>
            </a:xfrm>
            <a:custGeom>
              <a:avLst/>
              <a:gdLst/>
              <a:ahLst/>
              <a:cxnLst>
                <a:cxn ang="0">
                  <a:pos x="20" y="0"/>
                </a:cxn>
                <a:cxn ang="0">
                  <a:pos x="22" y="6"/>
                </a:cxn>
                <a:cxn ang="0">
                  <a:pos x="23" y="14"/>
                </a:cxn>
                <a:cxn ang="0">
                  <a:pos x="25" y="21"/>
                </a:cxn>
                <a:cxn ang="0">
                  <a:pos x="26" y="30"/>
                </a:cxn>
                <a:cxn ang="0">
                  <a:pos x="29" y="39"/>
                </a:cxn>
                <a:cxn ang="0">
                  <a:pos x="31" y="50"/>
                </a:cxn>
                <a:cxn ang="0">
                  <a:pos x="32" y="61"/>
                </a:cxn>
                <a:cxn ang="0">
                  <a:pos x="35" y="73"/>
                </a:cxn>
                <a:cxn ang="0">
                  <a:pos x="38" y="85"/>
                </a:cxn>
                <a:cxn ang="0">
                  <a:pos x="40" y="98"/>
                </a:cxn>
                <a:cxn ang="0">
                  <a:pos x="43" y="112"/>
                </a:cxn>
                <a:cxn ang="0">
                  <a:pos x="46" y="126"/>
                </a:cxn>
                <a:cxn ang="0">
                  <a:pos x="49" y="141"/>
                </a:cxn>
                <a:cxn ang="0">
                  <a:pos x="52" y="154"/>
                </a:cxn>
                <a:cxn ang="0">
                  <a:pos x="55" y="169"/>
                </a:cxn>
                <a:cxn ang="0">
                  <a:pos x="58" y="183"/>
                </a:cxn>
                <a:cxn ang="0">
                  <a:pos x="61" y="197"/>
                </a:cxn>
                <a:cxn ang="0">
                  <a:pos x="62" y="212"/>
                </a:cxn>
                <a:cxn ang="0">
                  <a:pos x="66" y="224"/>
                </a:cxn>
                <a:cxn ang="0">
                  <a:pos x="69" y="237"/>
                </a:cxn>
                <a:cxn ang="0">
                  <a:pos x="72" y="251"/>
                </a:cxn>
                <a:cxn ang="0">
                  <a:pos x="73" y="263"/>
                </a:cxn>
                <a:cxn ang="0">
                  <a:pos x="75" y="274"/>
                </a:cxn>
                <a:cxn ang="0">
                  <a:pos x="76" y="283"/>
                </a:cxn>
                <a:cxn ang="0">
                  <a:pos x="79" y="293"/>
                </a:cxn>
                <a:cxn ang="0">
                  <a:pos x="81" y="301"/>
                </a:cxn>
                <a:cxn ang="0">
                  <a:pos x="81" y="308"/>
                </a:cxn>
                <a:cxn ang="0">
                  <a:pos x="82" y="316"/>
                </a:cxn>
                <a:cxn ang="0">
                  <a:pos x="84" y="324"/>
                </a:cxn>
                <a:cxn ang="0">
                  <a:pos x="84" y="331"/>
                </a:cxn>
                <a:cxn ang="0">
                  <a:pos x="84" y="337"/>
                </a:cxn>
                <a:cxn ang="0">
                  <a:pos x="84" y="343"/>
                </a:cxn>
                <a:cxn ang="0">
                  <a:pos x="84" y="352"/>
                </a:cxn>
                <a:cxn ang="0">
                  <a:pos x="84" y="363"/>
                </a:cxn>
                <a:cxn ang="0">
                  <a:pos x="84" y="373"/>
                </a:cxn>
                <a:cxn ang="0">
                  <a:pos x="84" y="381"/>
                </a:cxn>
                <a:cxn ang="0">
                  <a:pos x="84" y="389"/>
                </a:cxn>
                <a:cxn ang="0">
                  <a:pos x="416" y="373"/>
                </a:cxn>
                <a:cxn ang="0">
                  <a:pos x="67" y="408"/>
                </a:cxn>
                <a:cxn ang="0">
                  <a:pos x="0" y="3"/>
                </a:cxn>
                <a:cxn ang="0">
                  <a:pos x="20" y="0"/>
                </a:cxn>
              </a:cxnLst>
              <a:rect l="0" t="0" r="r" b="b"/>
              <a:pathLst>
                <a:path w="416" h="408">
                  <a:moveTo>
                    <a:pt x="20" y="0"/>
                  </a:moveTo>
                  <a:lnTo>
                    <a:pt x="20" y="0"/>
                  </a:lnTo>
                  <a:lnTo>
                    <a:pt x="20" y="2"/>
                  </a:lnTo>
                  <a:lnTo>
                    <a:pt x="22" y="6"/>
                  </a:lnTo>
                  <a:lnTo>
                    <a:pt x="23" y="12"/>
                  </a:lnTo>
                  <a:lnTo>
                    <a:pt x="23" y="14"/>
                  </a:lnTo>
                  <a:lnTo>
                    <a:pt x="25" y="18"/>
                  </a:lnTo>
                  <a:lnTo>
                    <a:pt x="25" y="21"/>
                  </a:lnTo>
                  <a:lnTo>
                    <a:pt x="26" y="26"/>
                  </a:lnTo>
                  <a:lnTo>
                    <a:pt x="26" y="30"/>
                  </a:lnTo>
                  <a:lnTo>
                    <a:pt x="28" y="35"/>
                  </a:lnTo>
                  <a:lnTo>
                    <a:pt x="29" y="39"/>
                  </a:lnTo>
                  <a:lnTo>
                    <a:pt x="31" y="44"/>
                  </a:lnTo>
                  <a:lnTo>
                    <a:pt x="31" y="50"/>
                  </a:lnTo>
                  <a:lnTo>
                    <a:pt x="32" y="54"/>
                  </a:lnTo>
                  <a:lnTo>
                    <a:pt x="32" y="61"/>
                  </a:lnTo>
                  <a:lnTo>
                    <a:pt x="35" y="67"/>
                  </a:lnTo>
                  <a:lnTo>
                    <a:pt x="35" y="73"/>
                  </a:lnTo>
                  <a:lnTo>
                    <a:pt x="37" y="79"/>
                  </a:lnTo>
                  <a:lnTo>
                    <a:pt x="38" y="85"/>
                  </a:lnTo>
                  <a:lnTo>
                    <a:pt x="40" y="92"/>
                  </a:lnTo>
                  <a:lnTo>
                    <a:pt x="40" y="98"/>
                  </a:lnTo>
                  <a:lnTo>
                    <a:pt x="43" y="104"/>
                  </a:lnTo>
                  <a:lnTo>
                    <a:pt x="43" y="112"/>
                  </a:lnTo>
                  <a:lnTo>
                    <a:pt x="44" y="119"/>
                  </a:lnTo>
                  <a:lnTo>
                    <a:pt x="46" y="126"/>
                  </a:lnTo>
                  <a:lnTo>
                    <a:pt x="47" y="133"/>
                  </a:lnTo>
                  <a:lnTo>
                    <a:pt x="49" y="141"/>
                  </a:lnTo>
                  <a:lnTo>
                    <a:pt x="50" y="148"/>
                  </a:lnTo>
                  <a:lnTo>
                    <a:pt x="52" y="154"/>
                  </a:lnTo>
                  <a:lnTo>
                    <a:pt x="53" y="162"/>
                  </a:lnTo>
                  <a:lnTo>
                    <a:pt x="55" y="169"/>
                  </a:lnTo>
                  <a:lnTo>
                    <a:pt x="56" y="175"/>
                  </a:lnTo>
                  <a:lnTo>
                    <a:pt x="58" y="183"/>
                  </a:lnTo>
                  <a:lnTo>
                    <a:pt x="59" y="191"/>
                  </a:lnTo>
                  <a:lnTo>
                    <a:pt x="61" y="197"/>
                  </a:lnTo>
                  <a:lnTo>
                    <a:pt x="62" y="204"/>
                  </a:lnTo>
                  <a:lnTo>
                    <a:pt x="62" y="212"/>
                  </a:lnTo>
                  <a:lnTo>
                    <a:pt x="64" y="218"/>
                  </a:lnTo>
                  <a:lnTo>
                    <a:pt x="66" y="224"/>
                  </a:lnTo>
                  <a:lnTo>
                    <a:pt x="67" y="231"/>
                  </a:lnTo>
                  <a:lnTo>
                    <a:pt x="69" y="237"/>
                  </a:lnTo>
                  <a:lnTo>
                    <a:pt x="70" y="245"/>
                  </a:lnTo>
                  <a:lnTo>
                    <a:pt x="72" y="251"/>
                  </a:lnTo>
                  <a:lnTo>
                    <a:pt x="73" y="257"/>
                  </a:lnTo>
                  <a:lnTo>
                    <a:pt x="73" y="263"/>
                  </a:lnTo>
                  <a:lnTo>
                    <a:pt x="75" y="268"/>
                  </a:lnTo>
                  <a:lnTo>
                    <a:pt x="75" y="274"/>
                  </a:lnTo>
                  <a:lnTo>
                    <a:pt x="76" y="278"/>
                  </a:lnTo>
                  <a:lnTo>
                    <a:pt x="76" y="283"/>
                  </a:lnTo>
                  <a:lnTo>
                    <a:pt x="78" y="289"/>
                  </a:lnTo>
                  <a:lnTo>
                    <a:pt x="79" y="293"/>
                  </a:lnTo>
                  <a:lnTo>
                    <a:pt x="79" y="298"/>
                  </a:lnTo>
                  <a:lnTo>
                    <a:pt x="81" y="301"/>
                  </a:lnTo>
                  <a:lnTo>
                    <a:pt x="81" y="305"/>
                  </a:lnTo>
                  <a:lnTo>
                    <a:pt x="81" y="308"/>
                  </a:lnTo>
                  <a:lnTo>
                    <a:pt x="82" y="311"/>
                  </a:lnTo>
                  <a:lnTo>
                    <a:pt x="82" y="316"/>
                  </a:lnTo>
                  <a:lnTo>
                    <a:pt x="84" y="321"/>
                  </a:lnTo>
                  <a:lnTo>
                    <a:pt x="84" y="324"/>
                  </a:lnTo>
                  <a:lnTo>
                    <a:pt x="84" y="327"/>
                  </a:lnTo>
                  <a:lnTo>
                    <a:pt x="84" y="331"/>
                  </a:lnTo>
                  <a:lnTo>
                    <a:pt x="84" y="334"/>
                  </a:lnTo>
                  <a:lnTo>
                    <a:pt x="84" y="337"/>
                  </a:lnTo>
                  <a:lnTo>
                    <a:pt x="84" y="340"/>
                  </a:lnTo>
                  <a:lnTo>
                    <a:pt x="84" y="343"/>
                  </a:lnTo>
                  <a:lnTo>
                    <a:pt x="84" y="346"/>
                  </a:lnTo>
                  <a:lnTo>
                    <a:pt x="84" y="352"/>
                  </a:lnTo>
                  <a:lnTo>
                    <a:pt x="84" y="357"/>
                  </a:lnTo>
                  <a:lnTo>
                    <a:pt x="84" y="363"/>
                  </a:lnTo>
                  <a:lnTo>
                    <a:pt x="84" y="369"/>
                  </a:lnTo>
                  <a:lnTo>
                    <a:pt x="84" y="373"/>
                  </a:lnTo>
                  <a:lnTo>
                    <a:pt x="84" y="378"/>
                  </a:lnTo>
                  <a:lnTo>
                    <a:pt x="84" y="381"/>
                  </a:lnTo>
                  <a:lnTo>
                    <a:pt x="84" y="384"/>
                  </a:lnTo>
                  <a:lnTo>
                    <a:pt x="84" y="389"/>
                  </a:lnTo>
                  <a:lnTo>
                    <a:pt x="84" y="390"/>
                  </a:lnTo>
                  <a:lnTo>
                    <a:pt x="416" y="373"/>
                  </a:lnTo>
                  <a:lnTo>
                    <a:pt x="416" y="395"/>
                  </a:lnTo>
                  <a:lnTo>
                    <a:pt x="67" y="408"/>
                  </a:lnTo>
                  <a:lnTo>
                    <a:pt x="73" y="330"/>
                  </a:lnTo>
                  <a:lnTo>
                    <a:pt x="0" y="3"/>
                  </a:lnTo>
                  <a:lnTo>
                    <a:pt x="20" y="0"/>
                  </a:lnTo>
                  <a:lnTo>
                    <a:pt x="20" y="0"/>
                  </a:lnTo>
                  <a:close/>
                </a:path>
              </a:pathLst>
            </a:custGeom>
            <a:solidFill>
              <a:srgbClr val="000000"/>
            </a:solidFill>
            <a:ln w="9525">
              <a:noFill/>
              <a:round/>
              <a:headEnd/>
              <a:tailEnd/>
            </a:ln>
          </p:spPr>
          <p:txBody>
            <a:bodyPr/>
            <a:lstStyle/>
            <a:p>
              <a:endParaRPr lang="ru-RU"/>
            </a:p>
          </p:txBody>
        </p:sp>
        <p:sp>
          <p:nvSpPr>
            <p:cNvPr id="179" name="Freeform 237"/>
            <p:cNvSpPr>
              <a:spLocks/>
            </p:cNvSpPr>
            <p:nvPr/>
          </p:nvSpPr>
          <p:spPr bwMode="auto">
            <a:xfrm>
              <a:off x="2457" y="3154"/>
              <a:ext cx="194" cy="269"/>
            </a:xfrm>
            <a:custGeom>
              <a:avLst/>
              <a:gdLst/>
              <a:ahLst/>
              <a:cxnLst>
                <a:cxn ang="0">
                  <a:pos x="5" y="492"/>
                </a:cxn>
                <a:cxn ang="0">
                  <a:pos x="20" y="508"/>
                </a:cxn>
                <a:cxn ang="0">
                  <a:pos x="37" y="518"/>
                </a:cxn>
                <a:cxn ang="0">
                  <a:pos x="55" y="529"/>
                </a:cxn>
                <a:cxn ang="0">
                  <a:pos x="76" y="535"/>
                </a:cxn>
                <a:cxn ang="0">
                  <a:pos x="100" y="535"/>
                </a:cxn>
                <a:cxn ang="0">
                  <a:pos x="125" y="530"/>
                </a:cxn>
                <a:cxn ang="0">
                  <a:pos x="149" y="524"/>
                </a:cxn>
                <a:cxn ang="0">
                  <a:pos x="170" y="517"/>
                </a:cxn>
                <a:cxn ang="0">
                  <a:pos x="188" y="509"/>
                </a:cxn>
                <a:cxn ang="0">
                  <a:pos x="205" y="502"/>
                </a:cxn>
                <a:cxn ang="0">
                  <a:pos x="212" y="503"/>
                </a:cxn>
                <a:cxn ang="0">
                  <a:pos x="227" y="506"/>
                </a:cxn>
                <a:cxn ang="0">
                  <a:pos x="250" y="511"/>
                </a:cxn>
                <a:cxn ang="0">
                  <a:pos x="274" y="514"/>
                </a:cxn>
                <a:cxn ang="0">
                  <a:pos x="298" y="515"/>
                </a:cxn>
                <a:cxn ang="0">
                  <a:pos x="323" y="514"/>
                </a:cxn>
                <a:cxn ang="0">
                  <a:pos x="341" y="509"/>
                </a:cxn>
                <a:cxn ang="0">
                  <a:pos x="357" y="505"/>
                </a:cxn>
                <a:cxn ang="0">
                  <a:pos x="379" y="495"/>
                </a:cxn>
                <a:cxn ang="0">
                  <a:pos x="323" y="355"/>
                </a:cxn>
                <a:cxn ang="0">
                  <a:pos x="308" y="367"/>
                </a:cxn>
                <a:cxn ang="0">
                  <a:pos x="298" y="387"/>
                </a:cxn>
                <a:cxn ang="0">
                  <a:pos x="317" y="376"/>
                </a:cxn>
                <a:cxn ang="0">
                  <a:pos x="362" y="489"/>
                </a:cxn>
                <a:cxn ang="0">
                  <a:pos x="345" y="495"/>
                </a:cxn>
                <a:cxn ang="0">
                  <a:pos x="320" y="500"/>
                </a:cxn>
                <a:cxn ang="0">
                  <a:pos x="298" y="500"/>
                </a:cxn>
                <a:cxn ang="0">
                  <a:pos x="282" y="500"/>
                </a:cxn>
                <a:cxn ang="0">
                  <a:pos x="261" y="497"/>
                </a:cxn>
                <a:cxn ang="0">
                  <a:pos x="241" y="494"/>
                </a:cxn>
                <a:cxn ang="0">
                  <a:pos x="218" y="486"/>
                </a:cxn>
                <a:cxn ang="0">
                  <a:pos x="239" y="117"/>
                </a:cxn>
                <a:cxn ang="0">
                  <a:pos x="218" y="119"/>
                </a:cxn>
                <a:cxn ang="0">
                  <a:pos x="197" y="124"/>
                </a:cxn>
                <a:cxn ang="0">
                  <a:pos x="196" y="128"/>
                </a:cxn>
                <a:cxn ang="0">
                  <a:pos x="197" y="482"/>
                </a:cxn>
                <a:cxn ang="0">
                  <a:pos x="182" y="491"/>
                </a:cxn>
                <a:cxn ang="0">
                  <a:pos x="167" y="498"/>
                </a:cxn>
                <a:cxn ang="0">
                  <a:pos x="147" y="506"/>
                </a:cxn>
                <a:cxn ang="0">
                  <a:pos x="125" y="511"/>
                </a:cxn>
                <a:cxn ang="0">
                  <a:pos x="99" y="514"/>
                </a:cxn>
                <a:cxn ang="0">
                  <a:pos x="73" y="511"/>
                </a:cxn>
                <a:cxn ang="0">
                  <a:pos x="53" y="506"/>
                </a:cxn>
                <a:cxn ang="0">
                  <a:pos x="38" y="500"/>
                </a:cxn>
                <a:cxn ang="0">
                  <a:pos x="23" y="489"/>
                </a:cxn>
                <a:cxn ang="0">
                  <a:pos x="79" y="411"/>
                </a:cxn>
                <a:cxn ang="0">
                  <a:pos x="93" y="429"/>
                </a:cxn>
                <a:cxn ang="0">
                  <a:pos x="90" y="417"/>
                </a:cxn>
                <a:cxn ang="0">
                  <a:pos x="84" y="397"/>
                </a:cxn>
                <a:cxn ang="0">
                  <a:pos x="79" y="379"/>
                </a:cxn>
                <a:cxn ang="0">
                  <a:pos x="79" y="368"/>
                </a:cxn>
                <a:cxn ang="0">
                  <a:pos x="78" y="350"/>
                </a:cxn>
                <a:cxn ang="0">
                  <a:pos x="76" y="322"/>
                </a:cxn>
                <a:cxn ang="0">
                  <a:pos x="75" y="290"/>
                </a:cxn>
                <a:cxn ang="0">
                  <a:pos x="73" y="251"/>
                </a:cxn>
                <a:cxn ang="0">
                  <a:pos x="72" y="210"/>
                </a:cxn>
                <a:cxn ang="0">
                  <a:pos x="70" y="169"/>
                </a:cxn>
                <a:cxn ang="0">
                  <a:pos x="69" y="128"/>
                </a:cxn>
                <a:cxn ang="0">
                  <a:pos x="67" y="92"/>
                </a:cxn>
                <a:cxn ang="0">
                  <a:pos x="66" y="60"/>
                </a:cxn>
                <a:cxn ang="0">
                  <a:pos x="64" y="36"/>
                </a:cxn>
                <a:cxn ang="0">
                  <a:pos x="64" y="21"/>
                </a:cxn>
              </a:cxnLst>
              <a:rect l="0" t="0" r="r" b="b"/>
              <a:pathLst>
                <a:path w="389" h="536">
                  <a:moveTo>
                    <a:pt x="41" y="13"/>
                  </a:moveTo>
                  <a:lnTo>
                    <a:pt x="69" y="391"/>
                  </a:lnTo>
                  <a:lnTo>
                    <a:pt x="0" y="488"/>
                  </a:lnTo>
                  <a:lnTo>
                    <a:pt x="2" y="489"/>
                  </a:lnTo>
                  <a:lnTo>
                    <a:pt x="5" y="492"/>
                  </a:lnTo>
                  <a:lnTo>
                    <a:pt x="8" y="495"/>
                  </a:lnTo>
                  <a:lnTo>
                    <a:pt x="11" y="498"/>
                  </a:lnTo>
                  <a:lnTo>
                    <a:pt x="16" y="503"/>
                  </a:lnTo>
                  <a:lnTo>
                    <a:pt x="17" y="505"/>
                  </a:lnTo>
                  <a:lnTo>
                    <a:pt x="20" y="508"/>
                  </a:lnTo>
                  <a:lnTo>
                    <a:pt x="23" y="509"/>
                  </a:lnTo>
                  <a:lnTo>
                    <a:pt x="26" y="512"/>
                  </a:lnTo>
                  <a:lnTo>
                    <a:pt x="29" y="514"/>
                  </a:lnTo>
                  <a:lnTo>
                    <a:pt x="32" y="517"/>
                  </a:lnTo>
                  <a:lnTo>
                    <a:pt x="37" y="518"/>
                  </a:lnTo>
                  <a:lnTo>
                    <a:pt x="40" y="521"/>
                  </a:lnTo>
                  <a:lnTo>
                    <a:pt x="43" y="523"/>
                  </a:lnTo>
                  <a:lnTo>
                    <a:pt x="47" y="524"/>
                  </a:lnTo>
                  <a:lnTo>
                    <a:pt x="50" y="526"/>
                  </a:lnTo>
                  <a:lnTo>
                    <a:pt x="55" y="529"/>
                  </a:lnTo>
                  <a:lnTo>
                    <a:pt x="59" y="530"/>
                  </a:lnTo>
                  <a:lnTo>
                    <a:pt x="64" y="532"/>
                  </a:lnTo>
                  <a:lnTo>
                    <a:pt x="67" y="532"/>
                  </a:lnTo>
                  <a:lnTo>
                    <a:pt x="73" y="533"/>
                  </a:lnTo>
                  <a:lnTo>
                    <a:pt x="76" y="535"/>
                  </a:lnTo>
                  <a:lnTo>
                    <a:pt x="81" y="535"/>
                  </a:lnTo>
                  <a:lnTo>
                    <a:pt x="87" y="535"/>
                  </a:lnTo>
                  <a:lnTo>
                    <a:pt x="91" y="536"/>
                  </a:lnTo>
                  <a:lnTo>
                    <a:pt x="96" y="535"/>
                  </a:lnTo>
                  <a:lnTo>
                    <a:pt x="100" y="535"/>
                  </a:lnTo>
                  <a:lnTo>
                    <a:pt x="105" y="533"/>
                  </a:lnTo>
                  <a:lnTo>
                    <a:pt x="109" y="533"/>
                  </a:lnTo>
                  <a:lnTo>
                    <a:pt x="115" y="532"/>
                  </a:lnTo>
                  <a:lnTo>
                    <a:pt x="120" y="530"/>
                  </a:lnTo>
                  <a:lnTo>
                    <a:pt x="125" y="530"/>
                  </a:lnTo>
                  <a:lnTo>
                    <a:pt x="129" y="529"/>
                  </a:lnTo>
                  <a:lnTo>
                    <a:pt x="134" y="527"/>
                  </a:lnTo>
                  <a:lnTo>
                    <a:pt x="138" y="526"/>
                  </a:lnTo>
                  <a:lnTo>
                    <a:pt x="144" y="524"/>
                  </a:lnTo>
                  <a:lnTo>
                    <a:pt x="149" y="524"/>
                  </a:lnTo>
                  <a:lnTo>
                    <a:pt x="153" y="521"/>
                  </a:lnTo>
                  <a:lnTo>
                    <a:pt x="158" y="521"/>
                  </a:lnTo>
                  <a:lnTo>
                    <a:pt x="162" y="520"/>
                  </a:lnTo>
                  <a:lnTo>
                    <a:pt x="167" y="518"/>
                  </a:lnTo>
                  <a:lnTo>
                    <a:pt x="170" y="517"/>
                  </a:lnTo>
                  <a:lnTo>
                    <a:pt x="174" y="515"/>
                  </a:lnTo>
                  <a:lnTo>
                    <a:pt x="179" y="514"/>
                  </a:lnTo>
                  <a:lnTo>
                    <a:pt x="182" y="512"/>
                  </a:lnTo>
                  <a:lnTo>
                    <a:pt x="185" y="509"/>
                  </a:lnTo>
                  <a:lnTo>
                    <a:pt x="188" y="509"/>
                  </a:lnTo>
                  <a:lnTo>
                    <a:pt x="191" y="508"/>
                  </a:lnTo>
                  <a:lnTo>
                    <a:pt x="194" y="506"/>
                  </a:lnTo>
                  <a:lnTo>
                    <a:pt x="199" y="505"/>
                  </a:lnTo>
                  <a:lnTo>
                    <a:pt x="203" y="503"/>
                  </a:lnTo>
                  <a:lnTo>
                    <a:pt x="205" y="502"/>
                  </a:lnTo>
                  <a:lnTo>
                    <a:pt x="206" y="502"/>
                  </a:lnTo>
                  <a:lnTo>
                    <a:pt x="206" y="502"/>
                  </a:lnTo>
                  <a:lnTo>
                    <a:pt x="209" y="503"/>
                  </a:lnTo>
                  <a:lnTo>
                    <a:pt x="211" y="503"/>
                  </a:lnTo>
                  <a:lnTo>
                    <a:pt x="212" y="503"/>
                  </a:lnTo>
                  <a:lnTo>
                    <a:pt x="215" y="503"/>
                  </a:lnTo>
                  <a:lnTo>
                    <a:pt x="218" y="505"/>
                  </a:lnTo>
                  <a:lnTo>
                    <a:pt x="221" y="505"/>
                  </a:lnTo>
                  <a:lnTo>
                    <a:pt x="224" y="506"/>
                  </a:lnTo>
                  <a:lnTo>
                    <a:pt x="227" y="506"/>
                  </a:lnTo>
                  <a:lnTo>
                    <a:pt x="232" y="508"/>
                  </a:lnTo>
                  <a:lnTo>
                    <a:pt x="236" y="508"/>
                  </a:lnTo>
                  <a:lnTo>
                    <a:pt x="241" y="509"/>
                  </a:lnTo>
                  <a:lnTo>
                    <a:pt x="246" y="509"/>
                  </a:lnTo>
                  <a:lnTo>
                    <a:pt x="250" y="511"/>
                  </a:lnTo>
                  <a:lnTo>
                    <a:pt x="255" y="511"/>
                  </a:lnTo>
                  <a:lnTo>
                    <a:pt x="259" y="512"/>
                  </a:lnTo>
                  <a:lnTo>
                    <a:pt x="264" y="512"/>
                  </a:lnTo>
                  <a:lnTo>
                    <a:pt x="270" y="514"/>
                  </a:lnTo>
                  <a:lnTo>
                    <a:pt x="274" y="514"/>
                  </a:lnTo>
                  <a:lnTo>
                    <a:pt x="279" y="514"/>
                  </a:lnTo>
                  <a:lnTo>
                    <a:pt x="283" y="514"/>
                  </a:lnTo>
                  <a:lnTo>
                    <a:pt x="289" y="515"/>
                  </a:lnTo>
                  <a:lnTo>
                    <a:pt x="294" y="515"/>
                  </a:lnTo>
                  <a:lnTo>
                    <a:pt x="298" y="515"/>
                  </a:lnTo>
                  <a:lnTo>
                    <a:pt x="303" y="515"/>
                  </a:lnTo>
                  <a:lnTo>
                    <a:pt x="309" y="515"/>
                  </a:lnTo>
                  <a:lnTo>
                    <a:pt x="312" y="515"/>
                  </a:lnTo>
                  <a:lnTo>
                    <a:pt x="318" y="515"/>
                  </a:lnTo>
                  <a:lnTo>
                    <a:pt x="323" y="514"/>
                  </a:lnTo>
                  <a:lnTo>
                    <a:pt x="327" y="514"/>
                  </a:lnTo>
                  <a:lnTo>
                    <a:pt x="330" y="512"/>
                  </a:lnTo>
                  <a:lnTo>
                    <a:pt x="333" y="512"/>
                  </a:lnTo>
                  <a:lnTo>
                    <a:pt x="336" y="511"/>
                  </a:lnTo>
                  <a:lnTo>
                    <a:pt x="341" y="509"/>
                  </a:lnTo>
                  <a:lnTo>
                    <a:pt x="344" y="509"/>
                  </a:lnTo>
                  <a:lnTo>
                    <a:pt x="347" y="508"/>
                  </a:lnTo>
                  <a:lnTo>
                    <a:pt x="350" y="508"/>
                  </a:lnTo>
                  <a:lnTo>
                    <a:pt x="353" y="506"/>
                  </a:lnTo>
                  <a:lnTo>
                    <a:pt x="357" y="505"/>
                  </a:lnTo>
                  <a:lnTo>
                    <a:pt x="363" y="502"/>
                  </a:lnTo>
                  <a:lnTo>
                    <a:pt x="368" y="500"/>
                  </a:lnTo>
                  <a:lnTo>
                    <a:pt x="373" y="498"/>
                  </a:lnTo>
                  <a:lnTo>
                    <a:pt x="376" y="497"/>
                  </a:lnTo>
                  <a:lnTo>
                    <a:pt x="379" y="495"/>
                  </a:lnTo>
                  <a:lnTo>
                    <a:pt x="382" y="494"/>
                  </a:lnTo>
                  <a:lnTo>
                    <a:pt x="385" y="492"/>
                  </a:lnTo>
                  <a:lnTo>
                    <a:pt x="388" y="491"/>
                  </a:lnTo>
                  <a:lnTo>
                    <a:pt x="389" y="491"/>
                  </a:lnTo>
                  <a:lnTo>
                    <a:pt x="323" y="355"/>
                  </a:lnTo>
                  <a:lnTo>
                    <a:pt x="345" y="4"/>
                  </a:lnTo>
                  <a:lnTo>
                    <a:pt x="327" y="0"/>
                  </a:lnTo>
                  <a:lnTo>
                    <a:pt x="309" y="362"/>
                  </a:lnTo>
                  <a:lnTo>
                    <a:pt x="309" y="364"/>
                  </a:lnTo>
                  <a:lnTo>
                    <a:pt x="308" y="367"/>
                  </a:lnTo>
                  <a:lnTo>
                    <a:pt x="304" y="370"/>
                  </a:lnTo>
                  <a:lnTo>
                    <a:pt x="303" y="376"/>
                  </a:lnTo>
                  <a:lnTo>
                    <a:pt x="300" y="381"/>
                  </a:lnTo>
                  <a:lnTo>
                    <a:pt x="298" y="384"/>
                  </a:lnTo>
                  <a:lnTo>
                    <a:pt x="298" y="387"/>
                  </a:lnTo>
                  <a:lnTo>
                    <a:pt x="301" y="387"/>
                  </a:lnTo>
                  <a:lnTo>
                    <a:pt x="306" y="384"/>
                  </a:lnTo>
                  <a:lnTo>
                    <a:pt x="311" y="381"/>
                  </a:lnTo>
                  <a:lnTo>
                    <a:pt x="315" y="378"/>
                  </a:lnTo>
                  <a:lnTo>
                    <a:pt x="317" y="376"/>
                  </a:lnTo>
                  <a:lnTo>
                    <a:pt x="373" y="485"/>
                  </a:lnTo>
                  <a:lnTo>
                    <a:pt x="371" y="485"/>
                  </a:lnTo>
                  <a:lnTo>
                    <a:pt x="370" y="485"/>
                  </a:lnTo>
                  <a:lnTo>
                    <a:pt x="367" y="488"/>
                  </a:lnTo>
                  <a:lnTo>
                    <a:pt x="362" y="489"/>
                  </a:lnTo>
                  <a:lnTo>
                    <a:pt x="359" y="491"/>
                  </a:lnTo>
                  <a:lnTo>
                    <a:pt x="356" y="492"/>
                  </a:lnTo>
                  <a:lnTo>
                    <a:pt x="353" y="492"/>
                  </a:lnTo>
                  <a:lnTo>
                    <a:pt x="348" y="494"/>
                  </a:lnTo>
                  <a:lnTo>
                    <a:pt x="345" y="495"/>
                  </a:lnTo>
                  <a:lnTo>
                    <a:pt x="341" y="495"/>
                  </a:lnTo>
                  <a:lnTo>
                    <a:pt x="336" y="497"/>
                  </a:lnTo>
                  <a:lnTo>
                    <a:pt x="332" y="498"/>
                  </a:lnTo>
                  <a:lnTo>
                    <a:pt x="326" y="500"/>
                  </a:lnTo>
                  <a:lnTo>
                    <a:pt x="320" y="500"/>
                  </a:lnTo>
                  <a:lnTo>
                    <a:pt x="314" y="500"/>
                  </a:lnTo>
                  <a:lnTo>
                    <a:pt x="309" y="502"/>
                  </a:lnTo>
                  <a:lnTo>
                    <a:pt x="304" y="500"/>
                  </a:lnTo>
                  <a:lnTo>
                    <a:pt x="301" y="500"/>
                  </a:lnTo>
                  <a:lnTo>
                    <a:pt x="298" y="500"/>
                  </a:lnTo>
                  <a:lnTo>
                    <a:pt x="295" y="500"/>
                  </a:lnTo>
                  <a:lnTo>
                    <a:pt x="291" y="500"/>
                  </a:lnTo>
                  <a:lnTo>
                    <a:pt x="288" y="500"/>
                  </a:lnTo>
                  <a:lnTo>
                    <a:pt x="285" y="500"/>
                  </a:lnTo>
                  <a:lnTo>
                    <a:pt x="282" y="500"/>
                  </a:lnTo>
                  <a:lnTo>
                    <a:pt x="277" y="500"/>
                  </a:lnTo>
                  <a:lnTo>
                    <a:pt x="273" y="500"/>
                  </a:lnTo>
                  <a:lnTo>
                    <a:pt x="270" y="498"/>
                  </a:lnTo>
                  <a:lnTo>
                    <a:pt x="265" y="498"/>
                  </a:lnTo>
                  <a:lnTo>
                    <a:pt x="261" y="497"/>
                  </a:lnTo>
                  <a:lnTo>
                    <a:pt x="258" y="497"/>
                  </a:lnTo>
                  <a:lnTo>
                    <a:pt x="253" y="495"/>
                  </a:lnTo>
                  <a:lnTo>
                    <a:pt x="249" y="495"/>
                  </a:lnTo>
                  <a:lnTo>
                    <a:pt x="244" y="494"/>
                  </a:lnTo>
                  <a:lnTo>
                    <a:pt x="241" y="494"/>
                  </a:lnTo>
                  <a:lnTo>
                    <a:pt x="236" y="492"/>
                  </a:lnTo>
                  <a:lnTo>
                    <a:pt x="232" y="491"/>
                  </a:lnTo>
                  <a:lnTo>
                    <a:pt x="227" y="489"/>
                  </a:lnTo>
                  <a:lnTo>
                    <a:pt x="223" y="488"/>
                  </a:lnTo>
                  <a:lnTo>
                    <a:pt x="218" y="486"/>
                  </a:lnTo>
                  <a:lnTo>
                    <a:pt x="214" y="485"/>
                  </a:lnTo>
                  <a:lnTo>
                    <a:pt x="221" y="133"/>
                  </a:lnTo>
                  <a:lnTo>
                    <a:pt x="242" y="117"/>
                  </a:lnTo>
                  <a:lnTo>
                    <a:pt x="241" y="117"/>
                  </a:lnTo>
                  <a:lnTo>
                    <a:pt x="239" y="117"/>
                  </a:lnTo>
                  <a:lnTo>
                    <a:pt x="236" y="117"/>
                  </a:lnTo>
                  <a:lnTo>
                    <a:pt x="233" y="119"/>
                  </a:lnTo>
                  <a:lnTo>
                    <a:pt x="229" y="119"/>
                  </a:lnTo>
                  <a:lnTo>
                    <a:pt x="224" y="119"/>
                  </a:lnTo>
                  <a:lnTo>
                    <a:pt x="218" y="119"/>
                  </a:lnTo>
                  <a:lnTo>
                    <a:pt x="215" y="121"/>
                  </a:lnTo>
                  <a:lnTo>
                    <a:pt x="209" y="121"/>
                  </a:lnTo>
                  <a:lnTo>
                    <a:pt x="205" y="122"/>
                  </a:lnTo>
                  <a:lnTo>
                    <a:pt x="200" y="122"/>
                  </a:lnTo>
                  <a:lnTo>
                    <a:pt x="197" y="124"/>
                  </a:lnTo>
                  <a:lnTo>
                    <a:pt x="193" y="124"/>
                  </a:lnTo>
                  <a:lnTo>
                    <a:pt x="191" y="125"/>
                  </a:lnTo>
                  <a:lnTo>
                    <a:pt x="190" y="125"/>
                  </a:lnTo>
                  <a:lnTo>
                    <a:pt x="191" y="127"/>
                  </a:lnTo>
                  <a:lnTo>
                    <a:pt x="196" y="128"/>
                  </a:lnTo>
                  <a:lnTo>
                    <a:pt x="200" y="131"/>
                  </a:lnTo>
                  <a:lnTo>
                    <a:pt x="205" y="133"/>
                  </a:lnTo>
                  <a:lnTo>
                    <a:pt x="208" y="134"/>
                  </a:lnTo>
                  <a:lnTo>
                    <a:pt x="199" y="482"/>
                  </a:lnTo>
                  <a:lnTo>
                    <a:pt x="197" y="482"/>
                  </a:lnTo>
                  <a:lnTo>
                    <a:pt x="196" y="483"/>
                  </a:lnTo>
                  <a:lnTo>
                    <a:pt x="194" y="483"/>
                  </a:lnTo>
                  <a:lnTo>
                    <a:pt x="191" y="486"/>
                  </a:lnTo>
                  <a:lnTo>
                    <a:pt x="187" y="488"/>
                  </a:lnTo>
                  <a:lnTo>
                    <a:pt x="182" y="491"/>
                  </a:lnTo>
                  <a:lnTo>
                    <a:pt x="179" y="492"/>
                  </a:lnTo>
                  <a:lnTo>
                    <a:pt x="176" y="494"/>
                  </a:lnTo>
                  <a:lnTo>
                    <a:pt x="173" y="495"/>
                  </a:lnTo>
                  <a:lnTo>
                    <a:pt x="170" y="498"/>
                  </a:lnTo>
                  <a:lnTo>
                    <a:pt x="167" y="498"/>
                  </a:lnTo>
                  <a:lnTo>
                    <a:pt x="164" y="500"/>
                  </a:lnTo>
                  <a:lnTo>
                    <a:pt x="159" y="502"/>
                  </a:lnTo>
                  <a:lnTo>
                    <a:pt x="156" y="503"/>
                  </a:lnTo>
                  <a:lnTo>
                    <a:pt x="152" y="505"/>
                  </a:lnTo>
                  <a:lnTo>
                    <a:pt x="147" y="506"/>
                  </a:lnTo>
                  <a:lnTo>
                    <a:pt x="143" y="506"/>
                  </a:lnTo>
                  <a:lnTo>
                    <a:pt x="138" y="508"/>
                  </a:lnTo>
                  <a:lnTo>
                    <a:pt x="134" y="509"/>
                  </a:lnTo>
                  <a:lnTo>
                    <a:pt x="129" y="509"/>
                  </a:lnTo>
                  <a:lnTo>
                    <a:pt x="125" y="511"/>
                  </a:lnTo>
                  <a:lnTo>
                    <a:pt x="120" y="512"/>
                  </a:lnTo>
                  <a:lnTo>
                    <a:pt x="114" y="512"/>
                  </a:lnTo>
                  <a:lnTo>
                    <a:pt x="109" y="514"/>
                  </a:lnTo>
                  <a:lnTo>
                    <a:pt x="103" y="514"/>
                  </a:lnTo>
                  <a:lnTo>
                    <a:pt x="99" y="514"/>
                  </a:lnTo>
                  <a:lnTo>
                    <a:pt x="93" y="514"/>
                  </a:lnTo>
                  <a:lnTo>
                    <a:pt x="88" y="514"/>
                  </a:lnTo>
                  <a:lnTo>
                    <a:pt x="82" y="512"/>
                  </a:lnTo>
                  <a:lnTo>
                    <a:pt x="78" y="512"/>
                  </a:lnTo>
                  <a:lnTo>
                    <a:pt x="73" y="511"/>
                  </a:lnTo>
                  <a:lnTo>
                    <a:pt x="69" y="511"/>
                  </a:lnTo>
                  <a:lnTo>
                    <a:pt x="64" y="509"/>
                  </a:lnTo>
                  <a:lnTo>
                    <a:pt x="61" y="509"/>
                  </a:lnTo>
                  <a:lnTo>
                    <a:pt x="56" y="508"/>
                  </a:lnTo>
                  <a:lnTo>
                    <a:pt x="53" y="506"/>
                  </a:lnTo>
                  <a:lnTo>
                    <a:pt x="50" y="506"/>
                  </a:lnTo>
                  <a:lnTo>
                    <a:pt x="47" y="505"/>
                  </a:lnTo>
                  <a:lnTo>
                    <a:pt x="44" y="503"/>
                  </a:lnTo>
                  <a:lnTo>
                    <a:pt x="41" y="502"/>
                  </a:lnTo>
                  <a:lnTo>
                    <a:pt x="38" y="500"/>
                  </a:lnTo>
                  <a:lnTo>
                    <a:pt x="37" y="500"/>
                  </a:lnTo>
                  <a:lnTo>
                    <a:pt x="32" y="495"/>
                  </a:lnTo>
                  <a:lnTo>
                    <a:pt x="29" y="494"/>
                  </a:lnTo>
                  <a:lnTo>
                    <a:pt x="25" y="491"/>
                  </a:lnTo>
                  <a:lnTo>
                    <a:pt x="23" y="489"/>
                  </a:lnTo>
                  <a:lnTo>
                    <a:pt x="20" y="485"/>
                  </a:lnTo>
                  <a:lnTo>
                    <a:pt x="20" y="485"/>
                  </a:lnTo>
                  <a:lnTo>
                    <a:pt x="76" y="408"/>
                  </a:lnTo>
                  <a:lnTo>
                    <a:pt x="76" y="409"/>
                  </a:lnTo>
                  <a:lnTo>
                    <a:pt x="79" y="411"/>
                  </a:lnTo>
                  <a:lnTo>
                    <a:pt x="81" y="415"/>
                  </a:lnTo>
                  <a:lnTo>
                    <a:pt x="85" y="420"/>
                  </a:lnTo>
                  <a:lnTo>
                    <a:pt x="88" y="424"/>
                  </a:lnTo>
                  <a:lnTo>
                    <a:pt x="90" y="427"/>
                  </a:lnTo>
                  <a:lnTo>
                    <a:pt x="93" y="429"/>
                  </a:lnTo>
                  <a:lnTo>
                    <a:pt x="93" y="427"/>
                  </a:lnTo>
                  <a:lnTo>
                    <a:pt x="93" y="426"/>
                  </a:lnTo>
                  <a:lnTo>
                    <a:pt x="91" y="423"/>
                  </a:lnTo>
                  <a:lnTo>
                    <a:pt x="90" y="420"/>
                  </a:lnTo>
                  <a:lnTo>
                    <a:pt x="90" y="417"/>
                  </a:lnTo>
                  <a:lnTo>
                    <a:pt x="88" y="412"/>
                  </a:lnTo>
                  <a:lnTo>
                    <a:pt x="88" y="409"/>
                  </a:lnTo>
                  <a:lnTo>
                    <a:pt x="87" y="405"/>
                  </a:lnTo>
                  <a:lnTo>
                    <a:pt x="85" y="400"/>
                  </a:lnTo>
                  <a:lnTo>
                    <a:pt x="84" y="397"/>
                  </a:lnTo>
                  <a:lnTo>
                    <a:pt x="82" y="393"/>
                  </a:lnTo>
                  <a:lnTo>
                    <a:pt x="82" y="388"/>
                  </a:lnTo>
                  <a:lnTo>
                    <a:pt x="81" y="385"/>
                  </a:lnTo>
                  <a:lnTo>
                    <a:pt x="81" y="382"/>
                  </a:lnTo>
                  <a:lnTo>
                    <a:pt x="79" y="379"/>
                  </a:lnTo>
                  <a:lnTo>
                    <a:pt x="79" y="378"/>
                  </a:lnTo>
                  <a:lnTo>
                    <a:pt x="79" y="376"/>
                  </a:lnTo>
                  <a:lnTo>
                    <a:pt x="79" y="375"/>
                  </a:lnTo>
                  <a:lnTo>
                    <a:pt x="79" y="370"/>
                  </a:lnTo>
                  <a:lnTo>
                    <a:pt x="79" y="368"/>
                  </a:lnTo>
                  <a:lnTo>
                    <a:pt x="79" y="365"/>
                  </a:lnTo>
                  <a:lnTo>
                    <a:pt x="79" y="362"/>
                  </a:lnTo>
                  <a:lnTo>
                    <a:pt x="79" y="358"/>
                  </a:lnTo>
                  <a:lnTo>
                    <a:pt x="78" y="355"/>
                  </a:lnTo>
                  <a:lnTo>
                    <a:pt x="78" y="350"/>
                  </a:lnTo>
                  <a:lnTo>
                    <a:pt x="78" y="344"/>
                  </a:lnTo>
                  <a:lnTo>
                    <a:pt x="78" y="340"/>
                  </a:lnTo>
                  <a:lnTo>
                    <a:pt x="76" y="334"/>
                  </a:lnTo>
                  <a:lnTo>
                    <a:pt x="76" y="328"/>
                  </a:lnTo>
                  <a:lnTo>
                    <a:pt x="76" y="322"/>
                  </a:lnTo>
                  <a:lnTo>
                    <a:pt x="76" y="317"/>
                  </a:lnTo>
                  <a:lnTo>
                    <a:pt x="76" y="309"/>
                  </a:lnTo>
                  <a:lnTo>
                    <a:pt x="76" y="303"/>
                  </a:lnTo>
                  <a:lnTo>
                    <a:pt x="75" y="296"/>
                  </a:lnTo>
                  <a:lnTo>
                    <a:pt x="75" y="290"/>
                  </a:lnTo>
                  <a:lnTo>
                    <a:pt x="75" y="282"/>
                  </a:lnTo>
                  <a:lnTo>
                    <a:pt x="75" y="273"/>
                  </a:lnTo>
                  <a:lnTo>
                    <a:pt x="75" y="266"/>
                  </a:lnTo>
                  <a:lnTo>
                    <a:pt x="75" y="260"/>
                  </a:lnTo>
                  <a:lnTo>
                    <a:pt x="73" y="251"/>
                  </a:lnTo>
                  <a:lnTo>
                    <a:pt x="73" y="243"/>
                  </a:lnTo>
                  <a:lnTo>
                    <a:pt x="73" y="234"/>
                  </a:lnTo>
                  <a:lnTo>
                    <a:pt x="73" y="226"/>
                  </a:lnTo>
                  <a:lnTo>
                    <a:pt x="73" y="219"/>
                  </a:lnTo>
                  <a:lnTo>
                    <a:pt x="72" y="210"/>
                  </a:lnTo>
                  <a:lnTo>
                    <a:pt x="72" y="202"/>
                  </a:lnTo>
                  <a:lnTo>
                    <a:pt x="72" y="195"/>
                  </a:lnTo>
                  <a:lnTo>
                    <a:pt x="72" y="186"/>
                  </a:lnTo>
                  <a:lnTo>
                    <a:pt x="70" y="176"/>
                  </a:lnTo>
                  <a:lnTo>
                    <a:pt x="70" y="169"/>
                  </a:lnTo>
                  <a:lnTo>
                    <a:pt x="70" y="161"/>
                  </a:lnTo>
                  <a:lnTo>
                    <a:pt x="70" y="152"/>
                  </a:lnTo>
                  <a:lnTo>
                    <a:pt x="69" y="145"/>
                  </a:lnTo>
                  <a:lnTo>
                    <a:pt x="69" y="137"/>
                  </a:lnTo>
                  <a:lnTo>
                    <a:pt x="69" y="128"/>
                  </a:lnTo>
                  <a:lnTo>
                    <a:pt x="69" y="121"/>
                  </a:lnTo>
                  <a:lnTo>
                    <a:pt x="67" y="113"/>
                  </a:lnTo>
                  <a:lnTo>
                    <a:pt x="67" y="105"/>
                  </a:lnTo>
                  <a:lnTo>
                    <a:pt x="67" y="98"/>
                  </a:lnTo>
                  <a:lnTo>
                    <a:pt x="67" y="92"/>
                  </a:lnTo>
                  <a:lnTo>
                    <a:pt x="67" y="84"/>
                  </a:lnTo>
                  <a:lnTo>
                    <a:pt x="67" y="78"/>
                  </a:lnTo>
                  <a:lnTo>
                    <a:pt x="67" y="72"/>
                  </a:lnTo>
                  <a:lnTo>
                    <a:pt x="66" y="66"/>
                  </a:lnTo>
                  <a:lnTo>
                    <a:pt x="66" y="60"/>
                  </a:lnTo>
                  <a:lnTo>
                    <a:pt x="64" y="54"/>
                  </a:lnTo>
                  <a:lnTo>
                    <a:pt x="64" y="49"/>
                  </a:lnTo>
                  <a:lnTo>
                    <a:pt x="64" y="45"/>
                  </a:lnTo>
                  <a:lnTo>
                    <a:pt x="64" y="40"/>
                  </a:lnTo>
                  <a:lnTo>
                    <a:pt x="64" y="36"/>
                  </a:lnTo>
                  <a:lnTo>
                    <a:pt x="64" y="33"/>
                  </a:lnTo>
                  <a:lnTo>
                    <a:pt x="64" y="28"/>
                  </a:lnTo>
                  <a:lnTo>
                    <a:pt x="64" y="25"/>
                  </a:lnTo>
                  <a:lnTo>
                    <a:pt x="64" y="22"/>
                  </a:lnTo>
                  <a:lnTo>
                    <a:pt x="64" y="21"/>
                  </a:lnTo>
                  <a:lnTo>
                    <a:pt x="64" y="18"/>
                  </a:lnTo>
                  <a:lnTo>
                    <a:pt x="64" y="18"/>
                  </a:lnTo>
                  <a:lnTo>
                    <a:pt x="41" y="13"/>
                  </a:lnTo>
                  <a:lnTo>
                    <a:pt x="41" y="13"/>
                  </a:lnTo>
                  <a:close/>
                </a:path>
              </a:pathLst>
            </a:custGeom>
            <a:solidFill>
              <a:srgbClr val="000000"/>
            </a:solidFill>
            <a:ln w="9525">
              <a:noFill/>
              <a:round/>
              <a:headEnd/>
              <a:tailEnd/>
            </a:ln>
          </p:spPr>
          <p:txBody>
            <a:bodyPr/>
            <a:lstStyle/>
            <a:p>
              <a:endParaRPr lang="ru-RU"/>
            </a:p>
          </p:txBody>
        </p:sp>
        <p:sp>
          <p:nvSpPr>
            <p:cNvPr id="180" name="Freeform 238"/>
            <p:cNvSpPr>
              <a:spLocks/>
            </p:cNvSpPr>
            <p:nvPr/>
          </p:nvSpPr>
          <p:spPr bwMode="auto">
            <a:xfrm>
              <a:off x="2392" y="3401"/>
              <a:ext cx="331" cy="72"/>
            </a:xfrm>
            <a:custGeom>
              <a:avLst/>
              <a:gdLst/>
              <a:ahLst/>
              <a:cxnLst>
                <a:cxn ang="0">
                  <a:pos x="123" y="23"/>
                </a:cxn>
                <a:cxn ang="0">
                  <a:pos x="82" y="46"/>
                </a:cxn>
                <a:cxn ang="0">
                  <a:pos x="44" y="65"/>
                </a:cxn>
                <a:cxn ang="0">
                  <a:pos x="14" y="91"/>
                </a:cxn>
                <a:cxn ang="0">
                  <a:pos x="34" y="112"/>
                </a:cxn>
                <a:cxn ang="0">
                  <a:pos x="67" y="126"/>
                </a:cxn>
                <a:cxn ang="0">
                  <a:pos x="106" y="130"/>
                </a:cxn>
                <a:cxn ang="0">
                  <a:pos x="150" y="123"/>
                </a:cxn>
                <a:cxn ang="0">
                  <a:pos x="196" y="105"/>
                </a:cxn>
                <a:cxn ang="0">
                  <a:pos x="233" y="84"/>
                </a:cxn>
                <a:cxn ang="0">
                  <a:pos x="259" y="70"/>
                </a:cxn>
                <a:cxn ang="0">
                  <a:pos x="286" y="75"/>
                </a:cxn>
                <a:cxn ang="0">
                  <a:pos x="327" y="67"/>
                </a:cxn>
                <a:cxn ang="0">
                  <a:pos x="333" y="50"/>
                </a:cxn>
                <a:cxn ang="0">
                  <a:pos x="330" y="13"/>
                </a:cxn>
                <a:cxn ang="0">
                  <a:pos x="345" y="26"/>
                </a:cxn>
                <a:cxn ang="0">
                  <a:pos x="348" y="65"/>
                </a:cxn>
                <a:cxn ang="0">
                  <a:pos x="371" y="73"/>
                </a:cxn>
                <a:cxn ang="0">
                  <a:pos x="406" y="73"/>
                </a:cxn>
                <a:cxn ang="0">
                  <a:pos x="427" y="62"/>
                </a:cxn>
                <a:cxn ang="0">
                  <a:pos x="448" y="76"/>
                </a:cxn>
                <a:cxn ang="0">
                  <a:pos x="489" y="99"/>
                </a:cxn>
                <a:cxn ang="0">
                  <a:pos x="533" y="118"/>
                </a:cxn>
                <a:cxn ang="0">
                  <a:pos x="568" y="124"/>
                </a:cxn>
                <a:cxn ang="0">
                  <a:pos x="596" y="118"/>
                </a:cxn>
                <a:cxn ang="0">
                  <a:pos x="628" y="103"/>
                </a:cxn>
                <a:cxn ang="0">
                  <a:pos x="639" y="76"/>
                </a:cxn>
                <a:cxn ang="0">
                  <a:pos x="604" y="56"/>
                </a:cxn>
                <a:cxn ang="0">
                  <a:pos x="578" y="44"/>
                </a:cxn>
                <a:cxn ang="0">
                  <a:pos x="551" y="31"/>
                </a:cxn>
                <a:cxn ang="0">
                  <a:pos x="525" y="20"/>
                </a:cxn>
                <a:cxn ang="0">
                  <a:pos x="497" y="8"/>
                </a:cxn>
                <a:cxn ang="0">
                  <a:pos x="533" y="10"/>
                </a:cxn>
                <a:cxn ang="0">
                  <a:pos x="557" y="19"/>
                </a:cxn>
                <a:cxn ang="0">
                  <a:pos x="587" y="32"/>
                </a:cxn>
                <a:cxn ang="0">
                  <a:pos x="614" y="44"/>
                </a:cxn>
                <a:cxn ang="0">
                  <a:pos x="640" y="59"/>
                </a:cxn>
                <a:cxn ang="0">
                  <a:pos x="663" y="84"/>
                </a:cxn>
                <a:cxn ang="0">
                  <a:pos x="634" y="114"/>
                </a:cxn>
                <a:cxn ang="0">
                  <a:pos x="605" y="127"/>
                </a:cxn>
                <a:cxn ang="0">
                  <a:pos x="571" y="133"/>
                </a:cxn>
                <a:cxn ang="0">
                  <a:pos x="531" y="126"/>
                </a:cxn>
                <a:cxn ang="0">
                  <a:pos x="487" y="106"/>
                </a:cxn>
                <a:cxn ang="0">
                  <a:pos x="448" y="87"/>
                </a:cxn>
                <a:cxn ang="0">
                  <a:pos x="428" y="75"/>
                </a:cxn>
                <a:cxn ang="0">
                  <a:pos x="410" y="85"/>
                </a:cxn>
                <a:cxn ang="0">
                  <a:pos x="368" y="85"/>
                </a:cxn>
                <a:cxn ang="0">
                  <a:pos x="332" y="87"/>
                </a:cxn>
                <a:cxn ang="0">
                  <a:pos x="235" y="97"/>
                </a:cxn>
                <a:cxn ang="0">
                  <a:pos x="199" y="115"/>
                </a:cxn>
                <a:cxn ang="0">
                  <a:pos x="156" y="133"/>
                </a:cxn>
                <a:cxn ang="0">
                  <a:pos x="120" y="143"/>
                </a:cxn>
                <a:cxn ang="0">
                  <a:pos x="81" y="141"/>
                </a:cxn>
                <a:cxn ang="0">
                  <a:pos x="40" y="130"/>
                </a:cxn>
                <a:cxn ang="0">
                  <a:pos x="11" y="111"/>
                </a:cxn>
                <a:cxn ang="0">
                  <a:pos x="5" y="79"/>
                </a:cxn>
                <a:cxn ang="0">
                  <a:pos x="37" y="52"/>
                </a:cxn>
                <a:cxn ang="0">
                  <a:pos x="64" y="38"/>
                </a:cxn>
                <a:cxn ang="0">
                  <a:pos x="93" y="25"/>
                </a:cxn>
                <a:cxn ang="0">
                  <a:pos x="118" y="14"/>
                </a:cxn>
                <a:cxn ang="0">
                  <a:pos x="147" y="3"/>
                </a:cxn>
              </a:cxnLst>
              <a:rect l="0" t="0" r="r" b="b"/>
              <a:pathLst>
                <a:path w="663" h="144">
                  <a:moveTo>
                    <a:pt x="149" y="11"/>
                  </a:moveTo>
                  <a:lnTo>
                    <a:pt x="147" y="11"/>
                  </a:lnTo>
                  <a:lnTo>
                    <a:pt x="143" y="14"/>
                  </a:lnTo>
                  <a:lnTo>
                    <a:pt x="140" y="16"/>
                  </a:lnTo>
                  <a:lnTo>
                    <a:pt x="137" y="17"/>
                  </a:lnTo>
                  <a:lnTo>
                    <a:pt x="132" y="19"/>
                  </a:lnTo>
                  <a:lnTo>
                    <a:pt x="129" y="22"/>
                  </a:lnTo>
                  <a:lnTo>
                    <a:pt x="123" y="23"/>
                  </a:lnTo>
                  <a:lnTo>
                    <a:pt x="118" y="26"/>
                  </a:lnTo>
                  <a:lnTo>
                    <a:pt x="112" y="28"/>
                  </a:lnTo>
                  <a:lnTo>
                    <a:pt x="108" y="32"/>
                  </a:lnTo>
                  <a:lnTo>
                    <a:pt x="102" y="34"/>
                  </a:lnTo>
                  <a:lnTo>
                    <a:pt x="97" y="38"/>
                  </a:lnTo>
                  <a:lnTo>
                    <a:pt x="91" y="41"/>
                  </a:lnTo>
                  <a:lnTo>
                    <a:pt x="85" y="44"/>
                  </a:lnTo>
                  <a:lnTo>
                    <a:pt x="82" y="46"/>
                  </a:lnTo>
                  <a:lnTo>
                    <a:pt x="79" y="47"/>
                  </a:lnTo>
                  <a:lnTo>
                    <a:pt x="75" y="49"/>
                  </a:lnTo>
                  <a:lnTo>
                    <a:pt x="73" y="50"/>
                  </a:lnTo>
                  <a:lnTo>
                    <a:pt x="67" y="53"/>
                  </a:lnTo>
                  <a:lnTo>
                    <a:pt x="61" y="56"/>
                  </a:lnTo>
                  <a:lnTo>
                    <a:pt x="55" y="59"/>
                  </a:lnTo>
                  <a:lnTo>
                    <a:pt x="49" y="62"/>
                  </a:lnTo>
                  <a:lnTo>
                    <a:pt x="44" y="65"/>
                  </a:lnTo>
                  <a:lnTo>
                    <a:pt x="40" y="70"/>
                  </a:lnTo>
                  <a:lnTo>
                    <a:pt x="35" y="71"/>
                  </a:lnTo>
                  <a:lnTo>
                    <a:pt x="31" y="75"/>
                  </a:lnTo>
                  <a:lnTo>
                    <a:pt x="26" y="78"/>
                  </a:lnTo>
                  <a:lnTo>
                    <a:pt x="23" y="81"/>
                  </a:lnTo>
                  <a:lnTo>
                    <a:pt x="19" y="85"/>
                  </a:lnTo>
                  <a:lnTo>
                    <a:pt x="16" y="88"/>
                  </a:lnTo>
                  <a:lnTo>
                    <a:pt x="14" y="91"/>
                  </a:lnTo>
                  <a:lnTo>
                    <a:pt x="16" y="94"/>
                  </a:lnTo>
                  <a:lnTo>
                    <a:pt x="17" y="99"/>
                  </a:lnTo>
                  <a:lnTo>
                    <a:pt x="22" y="103"/>
                  </a:lnTo>
                  <a:lnTo>
                    <a:pt x="23" y="105"/>
                  </a:lnTo>
                  <a:lnTo>
                    <a:pt x="25" y="106"/>
                  </a:lnTo>
                  <a:lnTo>
                    <a:pt x="28" y="108"/>
                  </a:lnTo>
                  <a:lnTo>
                    <a:pt x="31" y="111"/>
                  </a:lnTo>
                  <a:lnTo>
                    <a:pt x="34" y="112"/>
                  </a:lnTo>
                  <a:lnTo>
                    <a:pt x="37" y="114"/>
                  </a:lnTo>
                  <a:lnTo>
                    <a:pt x="41" y="117"/>
                  </a:lnTo>
                  <a:lnTo>
                    <a:pt x="46" y="118"/>
                  </a:lnTo>
                  <a:lnTo>
                    <a:pt x="49" y="120"/>
                  </a:lnTo>
                  <a:lnTo>
                    <a:pt x="53" y="121"/>
                  </a:lnTo>
                  <a:lnTo>
                    <a:pt x="56" y="123"/>
                  </a:lnTo>
                  <a:lnTo>
                    <a:pt x="62" y="124"/>
                  </a:lnTo>
                  <a:lnTo>
                    <a:pt x="67" y="126"/>
                  </a:lnTo>
                  <a:lnTo>
                    <a:pt x="71" y="126"/>
                  </a:lnTo>
                  <a:lnTo>
                    <a:pt x="76" y="127"/>
                  </a:lnTo>
                  <a:lnTo>
                    <a:pt x="82" y="129"/>
                  </a:lnTo>
                  <a:lnTo>
                    <a:pt x="87" y="130"/>
                  </a:lnTo>
                  <a:lnTo>
                    <a:pt x="91" y="130"/>
                  </a:lnTo>
                  <a:lnTo>
                    <a:pt x="97" y="130"/>
                  </a:lnTo>
                  <a:lnTo>
                    <a:pt x="102" y="130"/>
                  </a:lnTo>
                  <a:lnTo>
                    <a:pt x="106" y="130"/>
                  </a:lnTo>
                  <a:lnTo>
                    <a:pt x="112" y="130"/>
                  </a:lnTo>
                  <a:lnTo>
                    <a:pt x="118" y="130"/>
                  </a:lnTo>
                  <a:lnTo>
                    <a:pt x="123" y="130"/>
                  </a:lnTo>
                  <a:lnTo>
                    <a:pt x="129" y="129"/>
                  </a:lnTo>
                  <a:lnTo>
                    <a:pt x="134" y="127"/>
                  </a:lnTo>
                  <a:lnTo>
                    <a:pt x="140" y="126"/>
                  </a:lnTo>
                  <a:lnTo>
                    <a:pt x="146" y="124"/>
                  </a:lnTo>
                  <a:lnTo>
                    <a:pt x="150" y="123"/>
                  </a:lnTo>
                  <a:lnTo>
                    <a:pt x="156" y="121"/>
                  </a:lnTo>
                  <a:lnTo>
                    <a:pt x="162" y="118"/>
                  </a:lnTo>
                  <a:lnTo>
                    <a:pt x="168" y="117"/>
                  </a:lnTo>
                  <a:lnTo>
                    <a:pt x="173" y="114"/>
                  </a:lnTo>
                  <a:lnTo>
                    <a:pt x="179" y="112"/>
                  </a:lnTo>
                  <a:lnTo>
                    <a:pt x="185" y="109"/>
                  </a:lnTo>
                  <a:lnTo>
                    <a:pt x="191" y="106"/>
                  </a:lnTo>
                  <a:lnTo>
                    <a:pt x="196" y="105"/>
                  </a:lnTo>
                  <a:lnTo>
                    <a:pt x="202" y="102"/>
                  </a:lnTo>
                  <a:lnTo>
                    <a:pt x="206" y="99"/>
                  </a:lnTo>
                  <a:lnTo>
                    <a:pt x="212" y="97"/>
                  </a:lnTo>
                  <a:lnTo>
                    <a:pt x="217" y="93"/>
                  </a:lnTo>
                  <a:lnTo>
                    <a:pt x="221" y="91"/>
                  </a:lnTo>
                  <a:lnTo>
                    <a:pt x="226" y="88"/>
                  </a:lnTo>
                  <a:lnTo>
                    <a:pt x="230" y="87"/>
                  </a:lnTo>
                  <a:lnTo>
                    <a:pt x="233" y="84"/>
                  </a:lnTo>
                  <a:lnTo>
                    <a:pt x="238" y="81"/>
                  </a:lnTo>
                  <a:lnTo>
                    <a:pt x="241" y="79"/>
                  </a:lnTo>
                  <a:lnTo>
                    <a:pt x="245" y="78"/>
                  </a:lnTo>
                  <a:lnTo>
                    <a:pt x="250" y="73"/>
                  </a:lnTo>
                  <a:lnTo>
                    <a:pt x="255" y="71"/>
                  </a:lnTo>
                  <a:lnTo>
                    <a:pt x="256" y="68"/>
                  </a:lnTo>
                  <a:lnTo>
                    <a:pt x="258" y="68"/>
                  </a:lnTo>
                  <a:lnTo>
                    <a:pt x="259" y="70"/>
                  </a:lnTo>
                  <a:lnTo>
                    <a:pt x="261" y="73"/>
                  </a:lnTo>
                  <a:lnTo>
                    <a:pt x="264" y="76"/>
                  </a:lnTo>
                  <a:lnTo>
                    <a:pt x="268" y="76"/>
                  </a:lnTo>
                  <a:lnTo>
                    <a:pt x="270" y="76"/>
                  </a:lnTo>
                  <a:lnTo>
                    <a:pt x="273" y="76"/>
                  </a:lnTo>
                  <a:lnTo>
                    <a:pt x="277" y="75"/>
                  </a:lnTo>
                  <a:lnTo>
                    <a:pt x="282" y="75"/>
                  </a:lnTo>
                  <a:lnTo>
                    <a:pt x="286" y="75"/>
                  </a:lnTo>
                  <a:lnTo>
                    <a:pt x="291" y="73"/>
                  </a:lnTo>
                  <a:lnTo>
                    <a:pt x="297" y="73"/>
                  </a:lnTo>
                  <a:lnTo>
                    <a:pt x="303" y="71"/>
                  </a:lnTo>
                  <a:lnTo>
                    <a:pt x="309" y="71"/>
                  </a:lnTo>
                  <a:lnTo>
                    <a:pt x="313" y="70"/>
                  </a:lnTo>
                  <a:lnTo>
                    <a:pt x="318" y="68"/>
                  </a:lnTo>
                  <a:lnTo>
                    <a:pt x="323" y="68"/>
                  </a:lnTo>
                  <a:lnTo>
                    <a:pt x="327" y="67"/>
                  </a:lnTo>
                  <a:lnTo>
                    <a:pt x="330" y="67"/>
                  </a:lnTo>
                  <a:lnTo>
                    <a:pt x="332" y="65"/>
                  </a:lnTo>
                  <a:lnTo>
                    <a:pt x="333" y="65"/>
                  </a:lnTo>
                  <a:lnTo>
                    <a:pt x="333" y="64"/>
                  </a:lnTo>
                  <a:lnTo>
                    <a:pt x="333" y="61"/>
                  </a:lnTo>
                  <a:lnTo>
                    <a:pt x="333" y="58"/>
                  </a:lnTo>
                  <a:lnTo>
                    <a:pt x="333" y="55"/>
                  </a:lnTo>
                  <a:lnTo>
                    <a:pt x="333" y="50"/>
                  </a:lnTo>
                  <a:lnTo>
                    <a:pt x="333" y="46"/>
                  </a:lnTo>
                  <a:lnTo>
                    <a:pt x="332" y="40"/>
                  </a:lnTo>
                  <a:lnTo>
                    <a:pt x="332" y="35"/>
                  </a:lnTo>
                  <a:lnTo>
                    <a:pt x="332" y="29"/>
                  </a:lnTo>
                  <a:lnTo>
                    <a:pt x="330" y="25"/>
                  </a:lnTo>
                  <a:lnTo>
                    <a:pt x="330" y="20"/>
                  </a:lnTo>
                  <a:lnTo>
                    <a:pt x="330" y="17"/>
                  </a:lnTo>
                  <a:lnTo>
                    <a:pt x="330" y="13"/>
                  </a:lnTo>
                  <a:lnTo>
                    <a:pt x="330" y="11"/>
                  </a:lnTo>
                  <a:lnTo>
                    <a:pt x="330" y="10"/>
                  </a:lnTo>
                  <a:lnTo>
                    <a:pt x="347" y="8"/>
                  </a:lnTo>
                  <a:lnTo>
                    <a:pt x="347" y="10"/>
                  </a:lnTo>
                  <a:lnTo>
                    <a:pt x="347" y="13"/>
                  </a:lnTo>
                  <a:lnTo>
                    <a:pt x="347" y="17"/>
                  </a:lnTo>
                  <a:lnTo>
                    <a:pt x="345" y="22"/>
                  </a:lnTo>
                  <a:lnTo>
                    <a:pt x="345" y="26"/>
                  </a:lnTo>
                  <a:lnTo>
                    <a:pt x="345" y="32"/>
                  </a:lnTo>
                  <a:lnTo>
                    <a:pt x="345" y="38"/>
                  </a:lnTo>
                  <a:lnTo>
                    <a:pt x="345" y="43"/>
                  </a:lnTo>
                  <a:lnTo>
                    <a:pt x="345" y="49"/>
                  </a:lnTo>
                  <a:lnTo>
                    <a:pt x="345" y="53"/>
                  </a:lnTo>
                  <a:lnTo>
                    <a:pt x="347" y="59"/>
                  </a:lnTo>
                  <a:lnTo>
                    <a:pt x="347" y="62"/>
                  </a:lnTo>
                  <a:lnTo>
                    <a:pt x="348" y="65"/>
                  </a:lnTo>
                  <a:lnTo>
                    <a:pt x="350" y="68"/>
                  </a:lnTo>
                  <a:lnTo>
                    <a:pt x="351" y="70"/>
                  </a:lnTo>
                  <a:lnTo>
                    <a:pt x="353" y="70"/>
                  </a:lnTo>
                  <a:lnTo>
                    <a:pt x="354" y="71"/>
                  </a:lnTo>
                  <a:lnTo>
                    <a:pt x="359" y="71"/>
                  </a:lnTo>
                  <a:lnTo>
                    <a:pt x="363" y="73"/>
                  </a:lnTo>
                  <a:lnTo>
                    <a:pt x="366" y="73"/>
                  </a:lnTo>
                  <a:lnTo>
                    <a:pt x="371" y="73"/>
                  </a:lnTo>
                  <a:lnTo>
                    <a:pt x="376" y="75"/>
                  </a:lnTo>
                  <a:lnTo>
                    <a:pt x="380" y="75"/>
                  </a:lnTo>
                  <a:lnTo>
                    <a:pt x="385" y="75"/>
                  </a:lnTo>
                  <a:lnTo>
                    <a:pt x="391" y="75"/>
                  </a:lnTo>
                  <a:lnTo>
                    <a:pt x="395" y="75"/>
                  </a:lnTo>
                  <a:lnTo>
                    <a:pt x="400" y="75"/>
                  </a:lnTo>
                  <a:lnTo>
                    <a:pt x="403" y="75"/>
                  </a:lnTo>
                  <a:lnTo>
                    <a:pt x="406" y="73"/>
                  </a:lnTo>
                  <a:lnTo>
                    <a:pt x="409" y="73"/>
                  </a:lnTo>
                  <a:lnTo>
                    <a:pt x="410" y="73"/>
                  </a:lnTo>
                  <a:lnTo>
                    <a:pt x="412" y="70"/>
                  </a:lnTo>
                  <a:lnTo>
                    <a:pt x="415" y="68"/>
                  </a:lnTo>
                  <a:lnTo>
                    <a:pt x="418" y="67"/>
                  </a:lnTo>
                  <a:lnTo>
                    <a:pt x="421" y="65"/>
                  </a:lnTo>
                  <a:lnTo>
                    <a:pt x="425" y="64"/>
                  </a:lnTo>
                  <a:lnTo>
                    <a:pt x="427" y="62"/>
                  </a:lnTo>
                  <a:lnTo>
                    <a:pt x="427" y="62"/>
                  </a:lnTo>
                  <a:lnTo>
                    <a:pt x="431" y="65"/>
                  </a:lnTo>
                  <a:lnTo>
                    <a:pt x="433" y="65"/>
                  </a:lnTo>
                  <a:lnTo>
                    <a:pt x="434" y="68"/>
                  </a:lnTo>
                  <a:lnTo>
                    <a:pt x="438" y="70"/>
                  </a:lnTo>
                  <a:lnTo>
                    <a:pt x="442" y="71"/>
                  </a:lnTo>
                  <a:lnTo>
                    <a:pt x="445" y="75"/>
                  </a:lnTo>
                  <a:lnTo>
                    <a:pt x="448" y="76"/>
                  </a:lnTo>
                  <a:lnTo>
                    <a:pt x="453" y="79"/>
                  </a:lnTo>
                  <a:lnTo>
                    <a:pt x="459" y="82"/>
                  </a:lnTo>
                  <a:lnTo>
                    <a:pt x="463" y="85"/>
                  </a:lnTo>
                  <a:lnTo>
                    <a:pt x="468" y="87"/>
                  </a:lnTo>
                  <a:lnTo>
                    <a:pt x="474" y="90"/>
                  </a:lnTo>
                  <a:lnTo>
                    <a:pt x="478" y="93"/>
                  </a:lnTo>
                  <a:lnTo>
                    <a:pt x="483" y="96"/>
                  </a:lnTo>
                  <a:lnTo>
                    <a:pt x="489" y="99"/>
                  </a:lnTo>
                  <a:lnTo>
                    <a:pt x="493" y="102"/>
                  </a:lnTo>
                  <a:lnTo>
                    <a:pt x="500" y="105"/>
                  </a:lnTo>
                  <a:lnTo>
                    <a:pt x="506" y="106"/>
                  </a:lnTo>
                  <a:lnTo>
                    <a:pt x="512" y="109"/>
                  </a:lnTo>
                  <a:lnTo>
                    <a:pt x="516" y="111"/>
                  </a:lnTo>
                  <a:lnTo>
                    <a:pt x="522" y="114"/>
                  </a:lnTo>
                  <a:lnTo>
                    <a:pt x="527" y="115"/>
                  </a:lnTo>
                  <a:lnTo>
                    <a:pt x="533" y="118"/>
                  </a:lnTo>
                  <a:lnTo>
                    <a:pt x="537" y="120"/>
                  </a:lnTo>
                  <a:lnTo>
                    <a:pt x="543" y="121"/>
                  </a:lnTo>
                  <a:lnTo>
                    <a:pt x="546" y="123"/>
                  </a:lnTo>
                  <a:lnTo>
                    <a:pt x="551" y="124"/>
                  </a:lnTo>
                  <a:lnTo>
                    <a:pt x="556" y="124"/>
                  </a:lnTo>
                  <a:lnTo>
                    <a:pt x="560" y="126"/>
                  </a:lnTo>
                  <a:lnTo>
                    <a:pt x="563" y="124"/>
                  </a:lnTo>
                  <a:lnTo>
                    <a:pt x="568" y="124"/>
                  </a:lnTo>
                  <a:lnTo>
                    <a:pt x="571" y="124"/>
                  </a:lnTo>
                  <a:lnTo>
                    <a:pt x="575" y="124"/>
                  </a:lnTo>
                  <a:lnTo>
                    <a:pt x="578" y="123"/>
                  </a:lnTo>
                  <a:lnTo>
                    <a:pt x="583" y="123"/>
                  </a:lnTo>
                  <a:lnTo>
                    <a:pt x="586" y="121"/>
                  </a:lnTo>
                  <a:lnTo>
                    <a:pt x="590" y="121"/>
                  </a:lnTo>
                  <a:lnTo>
                    <a:pt x="593" y="120"/>
                  </a:lnTo>
                  <a:lnTo>
                    <a:pt x="596" y="118"/>
                  </a:lnTo>
                  <a:lnTo>
                    <a:pt x="601" y="118"/>
                  </a:lnTo>
                  <a:lnTo>
                    <a:pt x="604" y="117"/>
                  </a:lnTo>
                  <a:lnTo>
                    <a:pt x="607" y="115"/>
                  </a:lnTo>
                  <a:lnTo>
                    <a:pt x="611" y="114"/>
                  </a:lnTo>
                  <a:lnTo>
                    <a:pt x="614" y="112"/>
                  </a:lnTo>
                  <a:lnTo>
                    <a:pt x="618" y="111"/>
                  </a:lnTo>
                  <a:lnTo>
                    <a:pt x="624" y="106"/>
                  </a:lnTo>
                  <a:lnTo>
                    <a:pt x="628" y="103"/>
                  </a:lnTo>
                  <a:lnTo>
                    <a:pt x="633" y="100"/>
                  </a:lnTo>
                  <a:lnTo>
                    <a:pt x="637" y="97"/>
                  </a:lnTo>
                  <a:lnTo>
                    <a:pt x="640" y="94"/>
                  </a:lnTo>
                  <a:lnTo>
                    <a:pt x="643" y="91"/>
                  </a:lnTo>
                  <a:lnTo>
                    <a:pt x="645" y="87"/>
                  </a:lnTo>
                  <a:lnTo>
                    <a:pt x="646" y="85"/>
                  </a:lnTo>
                  <a:lnTo>
                    <a:pt x="643" y="81"/>
                  </a:lnTo>
                  <a:lnTo>
                    <a:pt x="639" y="76"/>
                  </a:lnTo>
                  <a:lnTo>
                    <a:pt x="636" y="75"/>
                  </a:lnTo>
                  <a:lnTo>
                    <a:pt x="631" y="71"/>
                  </a:lnTo>
                  <a:lnTo>
                    <a:pt x="627" y="68"/>
                  </a:lnTo>
                  <a:lnTo>
                    <a:pt x="622" y="65"/>
                  </a:lnTo>
                  <a:lnTo>
                    <a:pt x="616" y="62"/>
                  </a:lnTo>
                  <a:lnTo>
                    <a:pt x="611" y="59"/>
                  </a:lnTo>
                  <a:lnTo>
                    <a:pt x="607" y="58"/>
                  </a:lnTo>
                  <a:lnTo>
                    <a:pt x="604" y="56"/>
                  </a:lnTo>
                  <a:lnTo>
                    <a:pt x="601" y="55"/>
                  </a:lnTo>
                  <a:lnTo>
                    <a:pt x="598" y="53"/>
                  </a:lnTo>
                  <a:lnTo>
                    <a:pt x="595" y="52"/>
                  </a:lnTo>
                  <a:lnTo>
                    <a:pt x="592" y="50"/>
                  </a:lnTo>
                  <a:lnTo>
                    <a:pt x="589" y="49"/>
                  </a:lnTo>
                  <a:lnTo>
                    <a:pt x="586" y="47"/>
                  </a:lnTo>
                  <a:lnTo>
                    <a:pt x="581" y="46"/>
                  </a:lnTo>
                  <a:lnTo>
                    <a:pt x="578" y="44"/>
                  </a:lnTo>
                  <a:lnTo>
                    <a:pt x="575" y="43"/>
                  </a:lnTo>
                  <a:lnTo>
                    <a:pt x="571" y="41"/>
                  </a:lnTo>
                  <a:lnTo>
                    <a:pt x="568" y="40"/>
                  </a:lnTo>
                  <a:lnTo>
                    <a:pt x="565" y="38"/>
                  </a:lnTo>
                  <a:lnTo>
                    <a:pt x="560" y="35"/>
                  </a:lnTo>
                  <a:lnTo>
                    <a:pt x="557" y="34"/>
                  </a:lnTo>
                  <a:lnTo>
                    <a:pt x="554" y="32"/>
                  </a:lnTo>
                  <a:lnTo>
                    <a:pt x="551" y="31"/>
                  </a:lnTo>
                  <a:lnTo>
                    <a:pt x="546" y="29"/>
                  </a:lnTo>
                  <a:lnTo>
                    <a:pt x="543" y="28"/>
                  </a:lnTo>
                  <a:lnTo>
                    <a:pt x="540" y="26"/>
                  </a:lnTo>
                  <a:lnTo>
                    <a:pt x="537" y="25"/>
                  </a:lnTo>
                  <a:lnTo>
                    <a:pt x="534" y="23"/>
                  </a:lnTo>
                  <a:lnTo>
                    <a:pt x="531" y="22"/>
                  </a:lnTo>
                  <a:lnTo>
                    <a:pt x="528" y="20"/>
                  </a:lnTo>
                  <a:lnTo>
                    <a:pt x="525" y="20"/>
                  </a:lnTo>
                  <a:lnTo>
                    <a:pt x="522" y="19"/>
                  </a:lnTo>
                  <a:lnTo>
                    <a:pt x="521" y="17"/>
                  </a:lnTo>
                  <a:lnTo>
                    <a:pt x="515" y="16"/>
                  </a:lnTo>
                  <a:lnTo>
                    <a:pt x="510" y="14"/>
                  </a:lnTo>
                  <a:lnTo>
                    <a:pt x="506" y="11"/>
                  </a:lnTo>
                  <a:lnTo>
                    <a:pt x="503" y="10"/>
                  </a:lnTo>
                  <a:lnTo>
                    <a:pt x="498" y="8"/>
                  </a:lnTo>
                  <a:lnTo>
                    <a:pt x="497" y="8"/>
                  </a:lnTo>
                  <a:lnTo>
                    <a:pt x="507" y="0"/>
                  </a:lnTo>
                  <a:lnTo>
                    <a:pt x="509" y="0"/>
                  </a:lnTo>
                  <a:lnTo>
                    <a:pt x="512" y="0"/>
                  </a:lnTo>
                  <a:lnTo>
                    <a:pt x="515" y="2"/>
                  </a:lnTo>
                  <a:lnTo>
                    <a:pt x="518" y="3"/>
                  </a:lnTo>
                  <a:lnTo>
                    <a:pt x="522" y="5"/>
                  </a:lnTo>
                  <a:lnTo>
                    <a:pt x="527" y="6"/>
                  </a:lnTo>
                  <a:lnTo>
                    <a:pt x="533" y="10"/>
                  </a:lnTo>
                  <a:lnTo>
                    <a:pt x="534" y="10"/>
                  </a:lnTo>
                  <a:lnTo>
                    <a:pt x="537" y="11"/>
                  </a:lnTo>
                  <a:lnTo>
                    <a:pt x="540" y="11"/>
                  </a:lnTo>
                  <a:lnTo>
                    <a:pt x="543" y="14"/>
                  </a:lnTo>
                  <a:lnTo>
                    <a:pt x="546" y="14"/>
                  </a:lnTo>
                  <a:lnTo>
                    <a:pt x="551" y="16"/>
                  </a:lnTo>
                  <a:lnTo>
                    <a:pt x="554" y="17"/>
                  </a:lnTo>
                  <a:lnTo>
                    <a:pt x="557" y="19"/>
                  </a:lnTo>
                  <a:lnTo>
                    <a:pt x="562" y="20"/>
                  </a:lnTo>
                  <a:lnTo>
                    <a:pt x="565" y="22"/>
                  </a:lnTo>
                  <a:lnTo>
                    <a:pt x="568" y="23"/>
                  </a:lnTo>
                  <a:lnTo>
                    <a:pt x="572" y="25"/>
                  </a:lnTo>
                  <a:lnTo>
                    <a:pt x="575" y="26"/>
                  </a:lnTo>
                  <a:lnTo>
                    <a:pt x="580" y="28"/>
                  </a:lnTo>
                  <a:lnTo>
                    <a:pt x="583" y="29"/>
                  </a:lnTo>
                  <a:lnTo>
                    <a:pt x="587" y="32"/>
                  </a:lnTo>
                  <a:lnTo>
                    <a:pt x="590" y="34"/>
                  </a:lnTo>
                  <a:lnTo>
                    <a:pt x="593" y="35"/>
                  </a:lnTo>
                  <a:lnTo>
                    <a:pt x="596" y="37"/>
                  </a:lnTo>
                  <a:lnTo>
                    <a:pt x="601" y="38"/>
                  </a:lnTo>
                  <a:lnTo>
                    <a:pt x="604" y="40"/>
                  </a:lnTo>
                  <a:lnTo>
                    <a:pt x="608" y="41"/>
                  </a:lnTo>
                  <a:lnTo>
                    <a:pt x="611" y="43"/>
                  </a:lnTo>
                  <a:lnTo>
                    <a:pt x="614" y="44"/>
                  </a:lnTo>
                  <a:lnTo>
                    <a:pt x="618" y="46"/>
                  </a:lnTo>
                  <a:lnTo>
                    <a:pt x="621" y="49"/>
                  </a:lnTo>
                  <a:lnTo>
                    <a:pt x="625" y="50"/>
                  </a:lnTo>
                  <a:lnTo>
                    <a:pt x="628" y="52"/>
                  </a:lnTo>
                  <a:lnTo>
                    <a:pt x="631" y="53"/>
                  </a:lnTo>
                  <a:lnTo>
                    <a:pt x="634" y="55"/>
                  </a:lnTo>
                  <a:lnTo>
                    <a:pt x="637" y="56"/>
                  </a:lnTo>
                  <a:lnTo>
                    <a:pt x="640" y="59"/>
                  </a:lnTo>
                  <a:lnTo>
                    <a:pt x="645" y="62"/>
                  </a:lnTo>
                  <a:lnTo>
                    <a:pt x="649" y="65"/>
                  </a:lnTo>
                  <a:lnTo>
                    <a:pt x="654" y="68"/>
                  </a:lnTo>
                  <a:lnTo>
                    <a:pt x="657" y="71"/>
                  </a:lnTo>
                  <a:lnTo>
                    <a:pt x="660" y="75"/>
                  </a:lnTo>
                  <a:lnTo>
                    <a:pt x="661" y="78"/>
                  </a:lnTo>
                  <a:lnTo>
                    <a:pt x="661" y="81"/>
                  </a:lnTo>
                  <a:lnTo>
                    <a:pt x="663" y="84"/>
                  </a:lnTo>
                  <a:lnTo>
                    <a:pt x="660" y="88"/>
                  </a:lnTo>
                  <a:lnTo>
                    <a:pt x="658" y="93"/>
                  </a:lnTo>
                  <a:lnTo>
                    <a:pt x="655" y="97"/>
                  </a:lnTo>
                  <a:lnTo>
                    <a:pt x="651" y="102"/>
                  </a:lnTo>
                  <a:lnTo>
                    <a:pt x="646" y="106"/>
                  </a:lnTo>
                  <a:lnTo>
                    <a:pt x="642" y="111"/>
                  </a:lnTo>
                  <a:lnTo>
                    <a:pt x="637" y="112"/>
                  </a:lnTo>
                  <a:lnTo>
                    <a:pt x="634" y="114"/>
                  </a:lnTo>
                  <a:lnTo>
                    <a:pt x="631" y="117"/>
                  </a:lnTo>
                  <a:lnTo>
                    <a:pt x="628" y="118"/>
                  </a:lnTo>
                  <a:lnTo>
                    <a:pt x="625" y="120"/>
                  </a:lnTo>
                  <a:lnTo>
                    <a:pt x="621" y="121"/>
                  </a:lnTo>
                  <a:lnTo>
                    <a:pt x="618" y="123"/>
                  </a:lnTo>
                  <a:lnTo>
                    <a:pt x="614" y="124"/>
                  </a:lnTo>
                  <a:lnTo>
                    <a:pt x="610" y="126"/>
                  </a:lnTo>
                  <a:lnTo>
                    <a:pt x="605" y="127"/>
                  </a:lnTo>
                  <a:lnTo>
                    <a:pt x="602" y="129"/>
                  </a:lnTo>
                  <a:lnTo>
                    <a:pt x="598" y="130"/>
                  </a:lnTo>
                  <a:lnTo>
                    <a:pt x="593" y="130"/>
                  </a:lnTo>
                  <a:lnTo>
                    <a:pt x="589" y="130"/>
                  </a:lnTo>
                  <a:lnTo>
                    <a:pt x="584" y="132"/>
                  </a:lnTo>
                  <a:lnTo>
                    <a:pt x="580" y="133"/>
                  </a:lnTo>
                  <a:lnTo>
                    <a:pt x="575" y="133"/>
                  </a:lnTo>
                  <a:lnTo>
                    <a:pt x="571" y="133"/>
                  </a:lnTo>
                  <a:lnTo>
                    <a:pt x="568" y="133"/>
                  </a:lnTo>
                  <a:lnTo>
                    <a:pt x="563" y="133"/>
                  </a:lnTo>
                  <a:lnTo>
                    <a:pt x="557" y="132"/>
                  </a:lnTo>
                  <a:lnTo>
                    <a:pt x="552" y="132"/>
                  </a:lnTo>
                  <a:lnTo>
                    <a:pt x="546" y="130"/>
                  </a:lnTo>
                  <a:lnTo>
                    <a:pt x="542" y="129"/>
                  </a:lnTo>
                  <a:lnTo>
                    <a:pt x="537" y="127"/>
                  </a:lnTo>
                  <a:lnTo>
                    <a:pt x="531" y="126"/>
                  </a:lnTo>
                  <a:lnTo>
                    <a:pt x="525" y="123"/>
                  </a:lnTo>
                  <a:lnTo>
                    <a:pt x="521" y="121"/>
                  </a:lnTo>
                  <a:lnTo>
                    <a:pt x="515" y="118"/>
                  </a:lnTo>
                  <a:lnTo>
                    <a:pt x="509" y="117"/>
                  </a:lnTo>
                  <a:lnTo>
                    <a:pt x="503" y="114"/>
                  </a:lnTo>
                  <a:lnTo>
                    <a:pt x="498" y="112"/>
                  </a:lnTo>
                  <a:lnTo>
                    <a:pt x="492" y="109"/>
                  </a:lnTo>
                  <a:lnTo>
                    <a:pt x="487" y="106"/>
                  </a:lnTo>
                  <a:lnTo>
                    <a:pt x="481" y="105"/>
                  </a:lnTo>
                  <a:lnTo>
                    <a:pt x="477" y="102"/>
                  </a:lnTo>
                  <a:lnTo>
                    <a:pt x="471" y="99"/>
                  </a:lnTo>
                  <a:lnTo>
                    <a:pt x="466" y="97"/>
                  </a:lnTo>
                  <a:lnTo>
                    <a:pt x="462" y="94"/>
                  </a:lnTo>
                  <a:lnTo>
                    <a:pt x="457" y="91"/>
                  </a:lnTo>
                  <a:lnTo>
                    <a:pt x="453" y="88"/>
                  </a:lnTo>
                  <a:lnTo>
                    <a:pt x="448" y="87"/>
                  </a:lnTo>
                  <a:lnTo>
                    <a:pt x="445" y="85"/>
                  </a:lnTo>
                  <a:lnTo>
                    <a:pt x="442" y="82"/>
                  </a:lnTo>
                  <a:lnTo>
                    <a:pt x="439" y="81"/>
                  </a:lnTo>
                  <a:lnTo>
                    <a:pt x="436" y="79"/>
                  </a:lnTo>
                  <a:lnTo>
                    <a:pt x="433" y="78"/>
                  </a:lnTo>
                  <a:lnTo>
                    <a:pt x="431" y="76"/>
                  </a:lnTo>
                  <a:lnTo>
                    <a:pt x="428" y="75"/>
                  </a:lnTo>
                  <a:lnTo>
                    <a:pt x="428" y="75"/>
                  </a:lnTo>
                  <a:lnTo>
                    <a:pt x="427" y="76"/>
                  </a:lnTo>
                  <a:lnTo>
                    <a:pt x="425" y="79"/>
                  </a:lnTo>
                  <a:lnTo>
                    <a:pt x="422" y="81"/>
                  </a:lnTo>
                  <a:lnTo>
                    <a:pt x="421" y="82"/>
                  </a:lnTo>
                  <a:lnTo>
                    <a:pt x="419" y="84"/>
                  </a:lnTo>
                  <a:lnTo>
                    <a:pt x="416" y="85"/>
                  </a:lnTo>
                  <a:lnTo>
                    <a:pt x="413" y="85"/>
                  </a:lnTo>
                  <a:lnTo>
                    <a:pt x="410" y="85"/>
                  </a:lnTo>
                  <a:lnTo>
                    <a:pt x="407" y="85"/>
                  </a:lnTo>
                  <a:lnTo>
                    <a:pt x="403" y="85"/>
                  </a:lnTo>
                  <a:lnTo>
                    <a:pt x="397" y="85"/>
                  </a:lnTo>
                  <a:lnTo>
                    <a:pt x="391" y="85"/>
                  </a:lnTo>
                  <a:lnTo>
                    <a:pt x="386" y="85"/>
                  </a:lnTo>
                  <a:lnTo>
                    <a:pt x="380" y="85"/>
                  </a:lnTo>
                  <a:lnTo>
                    <a:pt x="374" y="85"/>
                  </a:lnTo>
                  <a:lnTo>
                    <a:pt x="368" y="85"/>
                  </a:lnTo>
                  <a:lnTo>
                    <a:pt x="363" y="85"/>
                  </a:lnTo>
                  <a:lnTo>
                    <a:pt x="360" y="87"/>
                  </a:lnTo>
                  <a:lnTo>
                    <a:pt x="356" y="87"/>
                  </a:lnTo>
                  <a:lnTo>
                    <a:pt x="353" y="87"/>
                  </a:lnTo>
                  <a:lnTo>
                    <a:pt x="351" y="87"/>
                  </a:lnTo>
                  <a:lnTo>
                    <a:pt x="351" y="87"/>
                  </a:lnTo>
                  <a:lnTo>
                    <a:pt x="341" y="76"/>
                  </a:lnTo>
                  <a:lnTo>
                    <a:pt x="332" y="87"/>
                  </a:lnTo>
                  <a:lnTo>
                    <a:pt x="267" y="94"/>
                  </a:lnTo>
                  <a:lnTo>
                    <a:pt x="256" y="87"/>
                  </a:lnTo>
                  <a:lnTo>
                    <a:pt x="256" y="87"/>
                  </a:lnTo>
                  <a:lnTo>
                    <a:pt x="253" y="88"/>
                  </a:lnTo>
                  <a:lnTo>
                    <a:pt x="248" y="91"/>
                  </a:lnTo>
                  <a:lnTo>
                    <a:pt x="242" y="94"/>
                  </a:lnTo>
                  <a:lnTo>
                    <a:pt x="239" y="96"/>
                  </a:lnTo>
                  <a:lnTo>
                    <a:pt x="235" y="97"/>
                  </a:lnTo>
                  <a:lnTo>
                    <a:pt x="232" y="99"/>
                  </a:lnTo>
                  <a:lnTo>
                    <a:pt x="227" y="102"/>
                  </a:lnTo>
                  <a:lnTo>
                    <a:pt x="223" y="103"/>
                  </a:lnTo>
                  <a:lnTo>
                    <a:pt x="218" y="106"/>
                  </a:lnTo>
                  <a:lnTo>
                    <a:pt x="214" y="108"/>
                  </a:lnTo>
                  <a:lnTo>
                    <a:pt x="209" y="111"/>
                  </a:lnTo>
                  <a:lnTo>
                    <a:pt x="205" y="112"/>
                  </a:lnTo>
                  <a:lnTo>
                    <a:pt x="199" y="115"/>
                  </a:lnTo>
                  <a:lnTo>
                    <a:pt x="194" y="117"/>
                  </a:lnTo>
                  <a:lnTo>
                    <a:pt x="188" y="120"/>
                  </a:lnTo>
                  <a:lnTo>
                    <a:pt x="183" y="123"/>
                  </a:lnTo>
                  <a:lnTo>
                    <a:pt x="177" y="124"/>
                  </a:lnTo>
                  <a:lnTo>
                    <a:pt x="173" y="126"/>
                  </a:lnTo>
                  <a:lnTo>
                    <a:pt x="168" y="129"/>
                  </a:lnTo>
                  <a:lnTo>
                    <a:pt x="162" y="130"/>
                  </a:lnTo>
                  <a:lnTo>
                    <a:pt x="156" y="133"/>
                  </a:lnTo>
                  <a:lnTo>
                    <a:pt x="152" y="135"/>
                  </a:lnTo>
                  <a:lnTo>
                    <a:pt x="147" y="137"/>
                  </a:lnTo>
                  <a:lnTo>
                    <a:pt x="143" y="138"/>
                  </a:lnTo>
                  <a:lnTo>
                    <a:pt x="138" y="140"/>
                  </a:lnTo>
                  <a:lnTo>
                    <a:pt x="134" y="141"/>
                  </a:lnTo>
                  <a:lnTo>
                    <a:pt x="130" y="143"/>
                  </a:lnTo>
                  <a:lnTo>
                    <a:pt x="124" y="143"/>
                  </a:lnTo>
                  <a:lnTo>
                    <a:pt x="120" y="143"/>
                  </a:lnTo>
                  <a:lnTo>
                    <a:pt x="115" y="143"/>
                  </a:lnTo>
                  <a:lnTo>
                    <a:pt x="111" y="144"/>
                  </a:lnTo>
                  <a:lnTo>
                    <a:pt x="106" y="143"/>
                  </a:lnTo>
                  <a:lnTo>
                    <a:pt x="102" y="143"/>
                  </a:lnTo>
                  <a:lnTo>
                    <a:pt x="97" y="143"/>
                  </a:lnTo>
                  <a:lnTo>
                    <a:pt x="91" y="143"/>
                  </a:lnTo>
                  <a:lnTo>
                    <a:pt x="87" y="143"/>
                  </a:lnTo>
                  <a:lnTo>
                    <a:pt x="81" y="141"/>
                  </a:lnTo>
                  <a:lnTo>
                    <a:pt x="76" y="140"/>
                  </a:lnTo>
                  <a:lnTo>
                    <a:pt x="70" y="140"/>
                  </a:lnTo>
                  <a:lnTo>
                    <a:pt x="65" y="138"/>
                  </a:lnTo>
                  <a:lnTo>
                    <a:pt x="61" y="137"/>
                  </a:lnTo>
                  <a:lnTo>
                    <a:pt x="55" y="135"/>
                  </a:lnTo>
                  <a:lnTo>
                    <a:pt x="50" y="135"/>
                  </a:lnTo>
                  <a:lnTo>
                    <a:pt x="46" y="132"/>
                  </a:lnTo>
                  <a:lnTo>
                    <a:pt x="40" y="130"/>
                  </a:lnTo>
                  <a:lnTo>
                    <a:pt x="35" y="127"/>
                  </a:lnTo>
                  <a:lnTo>
                    <a:pt x="32" y="126"/>
                  </a:lnTo>
                  <a:lnTo>
                    <a:pt x="28" y="123"/>
                  </a:lnTo>
                  <a:lnTo>
                    <a:pt x="23" y="121"/>
                  </a:lnTo>
                  <a:lnTo>
                    <a:pt x="20" y="118"/>
                  </a:lnTo>
                  <a:lnTo>
                    <a:pt x="17" y="117"/>
                  </a:lnTo>
                  <a:lnTo>
                    <a:pt x="14" y="114"/>
                  </a:lnTo>
                  <a:lnTo>
                    <a:pt x="11" y="111"/>
                  </a:lnTo>
                  <a:lnTo>
                    <a:pt x="8" y="108"/>
                  </a:lnTo>
                  <a:lnTo>
                    <a:pt x="6" y="105"/>
                  </a:lnTo>
                  <a:lnTo>
                    <a:pt x="2" y="99"/>
                  </a:lnTo>
                  <a:lnTo>
                    <a:pt x="0" y="94"/>
                  </a:lnTo>
                  <a:lnTo>
                    <a:pt x="0" y="90"/>
                  </a:lnTo>
                  <a:lnTo>
                    <a:pt x="0" y="87"/>
                  </a:lnTo>
                  <a:lnTo>
                    <a:pt x="2" y="82"/>
                  </a:lnTo>
                  <a:lnTo>
                    <a:pt x="5" y="79"/>
                  </a:lnTo>
                  <a:lnTo>
                    <a:pt x="6" y="75"/>
                  </a:lnTo>
                  <a:lnTo>
                    <a:pt x="11" y="71"/>
                  </a:lnTo>
                  <a:lnTo>
                    <a:pt x="14" y="67"/>
                  </a:lnTo>
                  <a:lnTo>
                    <a:pt x="20" y="64"/>
                  </a:lnTo>
                  <a:lnTo>
                    <a:pt x="25" y="59"/>
                  </a:lnTo>
                  <a:lnTo>
                    <a:pt x="31" y="56"/>
                  </a:lnTo>
                  <a:lnTo>
                    <a:pt x="34" y="55"/>
                  </a:lnTo>
                  <a:lnTo>
                    <a:pt x="37" y="52"/>
                  </a:lnTo>
                  <a:lnTo>
                    <a:pt x="40" y="50"/>
                  </a:lnTo>
                  <a:lnTo>
                    <a:pt x="43" y="49"/>
                  </a:lnTo>
                  <a:lnTo>
                    <a:pt x="46" y="46"/>
                  </a:lnTo>
                  <a:lnTo>
                    <a:pt x="50" y="44"/>
                  </a:lnTo>
                  <a:lnTo>
                    <a:pt x="53" y="43"/>
                  </a:lnTo>
                  <a:lnTo>
                    <a:pt x="56" y="41"/>
                  </a:lnTo>
                  <a:lnTo>
                    <a:pt x="61" y="40"/>
                  </a:lnTo>
                  <a:lnTo>
                    <a:pt x="64" y="38"/>
                  </a:lnTo>
                  <a:lnTo>
                    <a:pt x="68" y="37"/>
                  </a:lnTo>
                  <a:lnTo>
                    <a:pt x="71" y="35"/>
                  </a:lnTo>
                  <a:lnTo>
                    <a:pt x="75" y="34"/>
                  </a:lnTo>
                  <a:lnTo>
                    <a:pt x="79" y="32"/>
                  </a:lnTo>
                  <a:lnTo>
                    <a:pt x="82" y="29"/>
                  </a:lnTo>
                  <a:lnTo>
                    <a:pt x="85" y="28"/>
                  </a:lnTo>
                  <a:lnTo>
                    <a:pt x="88" y="26"/>
                  </a:lnTo>
                  <a:lnTo>
                    <a:pt x="93" y="25"/>
                  </a:lnTo>
                  <a:lnTo>
                    <a:pt x="96" y="23"/>
                  </a:lnTo>
                  <a:lnTo>
                    <a:pt x="99" y="22"/>
                  </a:lnTo>
                  <a:lnTo>
                    <a:pt x="103" y="20"/>
                  </a:lnTo>
                  <a:lnTo>
                    <a:pt x="106" y="20"/>
                  </a:lnTo>
                  <a:lnTo>
                    <a:pt x="109" y="19"/>
                  </a:lnTo>
                  <a:lnTo>
                    <a:pt x="112" y="17"/>
                  </a:lnTo>
                  <a:lnTo>
                    <a:pt x="115" y="16"/>
                  </a:lnTo>
                  <a:lnTo>
                    <a:pt x="118" y="14"/>
                  </a:lnTo>
                  <a:lnTo>
                    <a:pt x="121" y="14"/>
                  </a:lnTo>
                  <a:lnTo>
                    <a:pt x="124" y="13"/>
                  </a:lnTo>
                  <a:lnTo>
                    <a:pt x="129" y="11"/>
                  </a:lnTo>
                  <a:lnTo>
                    <a:pt x="134" y="10"/>
                  </a:lnTo>
                  <a:lnTo>
                    <a:pt x="138" y="8"/>
                  </a:lnTo>
                  <a:lnTo>
                    <a:pt x="143" y="6"/>
                  </a:lnTo>
                  <a:lnTo>
                    <a:pt x="144" y="5"/>
                  </a:lnTo>
                  <a:lnTo>
                    <a:pt x="147" y="3"/>
                  </a:lnTo>
                  <a:lnTo>
                    <a:pt x="149" y="3"/>
                  </a:lnTo>
                  <a:lnTo>
                    <a:pt x="149" y="3"/>
                  </a:lnTo>
                  <a:lnTo>
                    <a:pt x="149" y="11"/>
                  </a:lnTo>
                  <a:lnTo>
                    <a:pt x="149" y="11"/>
                  </a:lnTo>
                  <a:close/>
                </a:path>
              </a:pathLst>
            </a:custGeom>
            <a:solidFill>
              <a:srgbClr val="000000"/>
            </a:solidFill>
            <a:ln w="9525">
              <a:no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Миграция соединений</a:t>
            </a:r>
            <a:endParaRPr lang="ru-RU" dirty="0"/>
          </a:p>
        </p:txBody>
      </p:sp>
      <p:sp>
        <p:nvSpPr>
          <p:cNvPr id="3" name="Текст 2"/>
          <p:cNvSpPr>
            <a:spLocks noGrp="1"/>
          </p:cNvSpPr>
          <p:nvPr>
            <p:ph type="body" sz="quarter" idx="15"/>
          </p:nvPr>
        </p:nvSpPr>
        <p:spPr>
          <a:xfrm>
            <a:off x="512824" y="1259973"/>
            <a:ext cx="5857715" cy="5072354"/>
          </a:xfrm>
        </p:spPr>
        <p:txBody>
          <a:bodyPr/>
          <a:lstStyle/>
          <a:p>
            <a:pPr>
              <a:lnSpc>
                <a:spcPct val="90000"/>
              </a:lnSpc>
            </a:pPr>
            <a:r>
              <a:rPr lang="ru-RU" sz="2000" b="1" dirty="0" smtClean="0"/>
              <a:t>Перенос </a:t>
            </a:r>
            <a:r>
              <a:rPr lang="ru-RU" sz="2000" b="1" dirty="0" smtClean="0">
                <a:solidFill>
                  <a:schemeClr val="accent4"/>
                </a:solidFill>
              </a:rPr>
              <a:t>существующих</a:t>
            </a:r>
            <a:r>
              <a:rPr lang="ru-RU" sz="2000" b="1" dirty="0" smtClean="0"/>
              <a:t> клиентских соединения с одного </a:t>
            </a:r>
            <a:r>
              <a:rPr lang="en-US" sz="2000" b="1" dirty="0" smtClean="0"/>
              <a:t>ASE</a:t>
            </a:r>
            <a:r>
              <a:rPr lang="ru-RU" sz="2000" b="1" dirty="0" smtClean="0"/>
              <a:t>-сервера на другой</a:t>
            </a:r>
            <a:endParaRPr lang="en-US" sz="2000" b="1" dirty="0" smtClean="0"/>
          </a:p>
          <a:p>
            <a:pPr lvl="1">
              <a:lnSpc>
                <a:spcPct val="90000"/>
              </a:lnSpc>
            </a:pPr>
            <a:r>
              <a:rPr lang="ru-RU" sz="1800" dirty="0" smtClean="0"/>
              <a:t>Позволяет </a:t>
            </a:r>
            <a:r>
              <a:rPr lang="en-US" sz="1800" dirty="0" smtClean="0"/>
              <a:t>Workload Manager </a:t>
            </a:r>
            <a:r>
              <a:rPr lang="ru-RU" sz="1800" dirty="0" smtClean="0"/>
              <a:t>корректно переводить пользовательские соединения с одного </a:t>
            </a:r>
            <a:r>
              <a:rPr lang="en-US" sz="1800" dirty="0" smtClean="0"/>
              <a:t>ASE-</a:t>
            </a:r>
            <a:r>
              <a:rPr lang="ru-RU" sz="1800" dirty="0" smtClean="0"/>
              <a:t>сервера на другой</a:t>
            </a:r>
            <a:r>
              <a:rPr lang="en-US" sz="1800" dirty="0" smtClean="0"/>
              <a:t> </a:t>
            </a:r>
          </a:p>
          <a:p>
            <a:pPr lvl="2">
              <a:lnSpc>
                <a:spcPct val="90000"/>
              </a:lnSpc>
            </a:pPr>
            <a:r>
              <a:rPr lang="ru-RU" sz="1600" dirty="0" smtClean="0"/>
              <a:t>Для балансирования нагрузки</a:t>
            </a:r>
            <a:endParaRPr lang="en-US" sz="1600" dirty="0" smtClean="0"/>
          </a:p>
          <a:p>
            <a:pPr lvl="2">
              <a:lnSpc>
                <a:spcPct val="90000"/>
              </a:lnSpc>
            </a:pPr>
            <a:r>
              <a:rPr lang="ru-RU" sz="1600" dirty="0" smtClean="0"/>
              <a:t>Для выполнения административных операций:</a:t>
            </a:r>
            <a:r>
              <a:rPr lang="en-US" sz="1600" dirty="0" smtClean="0"/>
              <a:t> failover, failback </a:t>
            </a:r>
            <a:r>
              <a:rPr lang="ru-RU" sz="1600" dirty="0" smtClean="0"/>
              <a:t>или выключения Логического кластера</a:t>
            </a:r>
            <a:endParaRPr lang="en-US" sz="1600" dirty="0" smtClean="0"/>
          </a:p>
          <a:p>
            <a:pPr lvl="1">
              <a:lnSpc>
                <a:spcPct val="90000"/>
              </a:lnSpc>
            </a:pPr>
            <a:r>
              <a:rPr lang="ru-RU" sz="1800" dirty="0" smtClean="0"/>
              <a:t>Миграция соединений доступна автоматически, если используется</a:t>
            </a:r>
            <a:r>
              <a:rPr lang="en-US" sz="1800" dirty="0" smtClean="0"/>
              <a:t> Open Client 15.0. </a:t>
            </a:r>
          </a:p>
          <a:p>
            <a:pPr lvl="2">
              <a:lnSpc>
                <a:spcPct val="90000"/>
              </a:lnSpc>
            </a:pPr>
            <a:r>
              <a:rPr lang="ru-RU" sz="1600" dirty="0" smtClean="0"/>
              <a:t>Никаких изменений в приложении не требуется</a:t>
            </a:r>
            <a:endParaRPr lang="en-US" sz="1600" dirty="0" smtClean="0"/>
          </a:p>
          <a:p>
            <a:pPr>
              <a:lnSpc>
                <a:spcPct val="90000"/>
              </a:lnSpc>
            </a:pPr>
            <a:r>
              <a:rPr lang="ru-RU" sz="2000" b="1" dirty="0" smtClean="0"/>
              <a:t>Соединения должны быть неактивны (</a:t>
            </a:r>
            <a:r>
              <a:rPr lang="en-US" sz="2000" b="1" dirty="0" smtClean="0"/>
              <a:t>‘quiescent’</a:t>
            </a:r>
            <a:r>
              <a:rPr lang="ru-RU" sz="2000" b="1" dirty="0" smtClean="0"/>
              <a:t>)</a:t>
            </a:r>
            <a:endParaRPr lang="en-US" sz="2000" b="1" dirty="0" smtClean="0"/>
          </a:p>
          <a:p>
            <a:pPr lvl="1">
              <a:lnSpc>
                <a:spcPct val="90000"/>
              </a:lnSpc>
            </a:pPr>
            <a:r>
              <a:rPr lang="ru-RU" sz="1800" dirty="0" smtClean="0"/>
              <a:t>Не должен выполнять никакой </a:t>
            </a:r>
            <a:r>
              <a:rPr lang="en-US" sz="1800" dirty="0" smtClean="0"/>
              <a:t>batch</a:t>
            </a:r>
          </a:p>
          <a:p>
            <a:pPr lvl="1">
              <a:lnSpc>
                <a:spcPct val="90000"/>
              </a:lnSpc>
            </a:pPr>
            <a:r>
              <a:rPr lang="ru-RU" sz="1800" dirty="0" smtClean="0"/>
              <a:t>Не должно быть открытой транзакции</a:t>
            </a:r>
            <a:endParaRPr lang="en-US" sz="1800" dirty="0" smtClean="0"/>
          </a:p>
          <a:p>
            <a:pPr lvl="1">
              <a:lnSpc>
                <a:spcPct val="90000"/>
              </a:lnSpc>
            </a:pPr>
            <a:r>
              <a:rPr lang="ru-RU" sz="1800" dirty="0" smtClean="0"/>
              <a:t>Не должно быть </a:t>
            </a:r>
            <a:r>
              <a:rPr lang="en-US" sz="1800" dirty="0" smtClean="0"/>
              <a:t>#table</a:t>
            </a:r>
          </a:p>
          <a:p>
            <a:pPr lvl="1">
              <a:lnSpc>
                <a:spcPct val="90000"/>
              </a:lnSpc>
            </a:pPr>
            <a:r>
              <a:rPr lang="ru-RU" sz="1800" dirty="0" smtClean="0"/>
              <a:t>Не должно быть открытых курсоров</a:t>
            </a:r>
            <a:endParaRPr lang="en-US" sz="1800" dirty="0" smtClean="0"/>
          </a:p>
          <a:p>
            <a:pPr lvl="1">
              <a:lnSpc>
                <a:spcPct val="90000"/>
              </a:lnSpc>
            </a:pPr>
            <a:r>
              <a:rPr lang="ru-RU" sz="1600" dirty="0" smtClean="0"/>
              <a:t>И т.п.</a:t>
            </a:r>
            <a:endParaRPr lang="en-US" sz="1600" dirty="0" smtClean="0"/>
          </a:p>
          <a:p>
            <a:endParaRPr lang="ru-RU" dirty="0"/>
          </a:p>
        </p:txBody>
      </p:sp>
      <p:sp>
        <p:nvSpPr>
          <p:cNvPr id="4" name="Freeform 5"/>
          <p:cNvSpPr>
            <a:spLocks/>
          </p:cNvSpPr>
          <p:nvPr/>
        </p:nvSpPr>
        <p:spPr bwMode="auto">
          <a:xfrm>
            <a:off x="6263508" y="3201492"/>
            <a:ext cx="2000250" cy="1638300"/>
          </a:xfrm>
          <a:custGeom>
            <a:avLst/>
            <a:gdLst/>
            <a:ahLst/>
            <a:cxnLst>
              <a:cxn ang="0">
                <a:pos x="1165" y="1032"/>
              </a:cxn>
              <a:cxn ang="0">
                <a:pos x="0" y="0"/>
              </a:cxn>
              <a:cxn ang="0">
                <a:pos x="971" y="9"/>
              </a:cxn>
              <a:cxn ang="0">
                <a:pos x="1260" y="1008"/>
              </a:cxn>
            </a:cxnLst>
            <a:rect l="0" t="0" r="r" b="b"/>
            <a:pathLst>
              <a:path w="1260" h="1032">
                <a:moveTo>
                  <a:pt x="1165" y="1032"/>
                </a:moveTo>
                <a:lnTo>
                  <a:pt x="0" y="0"/>
                </a:lnTo>
                <a:lnTo>
                  <a:pt x="971" y="9"/>
                </a:lnTo>
                <a:lnTo>
                  <a:pt x="1260" y="1008"/>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sp>
        <p:nvSpPr>
          <p:cNvPr id="5" name="Freeform 6"/>
          <p:cNvSpPr>
            <a:spLocks/>
          </p:cNvSpPr>
          <p:nvPr/>
        </p:nvSpPr>
        <p:spPr bwMode="auto">
          <a:xfrm>
            <a:off x="6231758" y="3215780"/>
            <a:ext cx="1541462" cy="1601787"/>
          </a:xfrm>
          <a:custGeom>
            <a:avLst/>
            <a:gdLst/>
            <a:ahLst/>
            <a:cxnLst>
              <a:cxn ang="0">
                <a:pos x="300" y="995"/>
              </a:cxn>
              <a:cxn ang="0">
                <a:pos x="0" y="0"/>
              </a:cxn>
              <a:cxn ang="0">
                <a:pos x="971" y="9"/>
              </a:cxn>
              <a:cxn ang="0">
                <a:pos x="442" y="1009"/>
              </a:cxn>
            </a:cxnLst>
            <a:rect l="0" t="0" r="r" b="b"/>
            <a:pathLst>
              <a:path w="971" h="1009">
                <a:moveTo>
                  <a:pt x="300" y="995"/>
                </a:moveTo>
                <a:lnTo>
                  <a:pt x="0" y="0"/>
                </a:lnTo>
                <a:lnTo>
                  <a:pt x="971" y="9"/>
                </a:lnTo>
                <a:lnTo>
                  <a:pt x="442" y="1009"/>
                </a:lnTo>
              </a:path>
            </a:pathLst>
          </a:custGeom>
          <a:solidFill>
            <a:srgbClr val="CCECFF">
              <a:alpha val="50000"/>
            </a:srgbClr>
          </a:solidFill>
          <a:ln w="9525" cap="flat" cmpd="sng">
            <a:solidFill>
              <a:srgbClr val="CCECFF"/>
            </a:solidFill>
            <a:prstDash val="solid"/>
            <a:round/>
            <a:headEnd/>
            <a:tailEnd/>
          </a:ln>
          <a:effectLst/>
        </p:spPr>
        <p:txBody>
          <a:bodyPr wrap="none" anchor="ctr"/>
          <a:lstStyle/>
          <a:p>
            <a:endParaRPr lang="ru-RU"/>
          </a:p>
        </p:txBody>
      </p:sp>
      <p:grpSp>
        <p:nvGrpSpPr>
          <p:cNvPr id="6" name="Group 7"/>
          <p:cNvGrpSpPr>
            <a:grpSpLocks/>
          </p:cNvGrpSpPr>
          <p:nvPr/>
        </p:nvGrpSpPr>
        <p:grpSpPr bwMode="auto">
          <a:xfrm>
            <a:off x="6296845" y="4800105"/>
            <a:ext cx="977900" cy="1622425"/>
            <a:chOff x="895" y="3263"/>
            <a:chExt cx="616" cy="1022"/>
          </a:xfrm>
        </p:grpSpPr>
        <p:pic>
          <p:nvPicPr>
            <p:cNvPr id="7" name="Picture 8"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8" name="Picture 9"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9" name="Text Box 10"/>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SYBASE_1</a:t>
              </a:r>
            </a:p>
          </p:txBody>
        </p:sp>
      </p:grpSp>
      <p:grpSp>
        <p:nvGrpSpPr>
          <p:cNvPr id="10" name="Group 11"/>
          <p:cNvGrpSpPr>
            <a:grpSpLocks/>
          </p:cNvGrpSpPr>
          <p:nvPr/>
        </p:nvGrpSpPr>
        <p:grpSpPr bwMode="auto">
          <a:xfrm>
            <a:off x="7647808" y="4800105"/>
            <a:ext cx="977900" cy="1622425"/>
            <a:chOff x="895" y="3263"/>
            <a:chExt cx="616" cy="1022"/>
          </a:xfrm>
        </p:grpSpPr>
        <p:pic>
          <p:nvPicPr>
            <p:cNvPr id="11" name="Picture 12" descr="Superdome 2"/>
            <p:cNvPicPr>
              <a:picLocks noChangeAspect="1" noChangeArrowheads="1"/>
            </p:cNvPicPr>
            <p:nvPr/>
          </p:nvPicPr>
          <p:blipFill>
            <a:blip r:embed="rId2" cstate="print"/>
            <a:srcRect/>
            <a:stretch>
              <a:fillRect/>
            </a:stretch>
          </p:blipFill>
          <p:spPr bwMode="auto">
            <a:xfrm>
              <a:off x="963" y="3263"/>
              <a:ext cx="480" cy="912"/>
            </a:xfrm>
            <a:prstGeom prst="rect">
              <a:avLst/>
            </a:prstGeom>
            <a:noFill/>
          </p:spPr>
        </p:pic>
        <p:pic>
          <p:nvPicPr>
            <p:cNvPr id="12" name="Picture 13" descr="ASE FINAL LOGO - 2 copy"/>
            <p:cNvPicPr>
              <a:picLocks noChangeAspect="1" noChangeArrowheads="1"/>
            </p:cNvPicPr>
            <p:nvPr/>
          </p:nvPicPr>
          <p:blipFill>
            <a:blip r:embed="rId3" cstate="print"/>
            <a:srcRect/>
            <a:stretch>
              <a:fillRect/>
            </a:stretch>
          </p:blipFill>
          <p:spPr bwMode="auto">
            <a:xfrm>
              <a:off x="1035" y="3376"/>
              <a:ext cx="336" cy="336"/>
            </a:xfrm>
            <a:prstGeom prst="rect">
              <a:avLst/>
            </a:prstGeom>
            <a:noFill/>
          </p:spPr>
        </p:pic>
        <p:sp>
          <p:nvSpPr>
            <p:cNvPr id="13" name="Text Box 14"/>
            <p:cNvSpPr txBox="1">
              <a:spLocks noChangeArrowheads="1"/>
            </p:cNvSpPr>
            <p:nvPr/>
          </p:nvSpPr>
          <p:spPr bwMode="auto">
            <a:xfrm>
              <a:off x="895" y="4112"/>
              <a:ext cx="616" cy="173"/>
            </a:xfrm>
            <a:prstGeom prst="rect">
              <a:avLst/>
            </a:prstGeom>
            <a:noFill/>
            <a:ln w="9525" algn="ctr">
              <a:noFill/>
              <a:miter lim="800000"/>
              <a:headEnd/>
              <a:tailEnd/>
            </a:ln>
            <a:effectLst/>
          </p:spPr>
          <p:txBody>
            <a:bodyPr wrap="none">
              <a:spAutoFit/>
            </a:bodyPr>
            <a:lstStyle/>
            <a:p>
              <a:r>
                <a:rPr lang="en-US" sz="1200"/>
                <a:t>SYBASE_2</a:t>
              </a:r>
            </a:p>
          </p:txBody>
        </p:sp>
      </p:grpSp>
      <p:sp>
        <p:nvSpPr>
          <p:cNvPr id="14" name="Oval 15"/>
          <p:cNvSpPr>
            <a:spLocks noChangeArrowheads="1"/>
          </p:cNvSpPr>
          <p:nvPr/>
        </p:nvSpPr>
        <p:spPr bwMode="auto">
          <a:xfrm>
            <a:off x="6207945" y="2747467"/>
            <a:ext cx="1587500" cy="777875"/>
          </a:xfrm>
          <a:prstGeom prst="ellipse">
            <a:avLst/>
          </a:prstGeom>
          <a:solidFill>
            <a:srgbClr val="CCECFF">
              <a:alpha val="50000"/>
            </a:srgbClr>
          </a:solidFill>
          <a:ln w="9525" algn="ctr">
            <a:noFill/>
            <a:round/>
            <a:headEnd/>
            <a:tailEnd/>
          </a:ln>
          <a:effectLst>
            <a:prstShdw prst="shdw17" dist="17961" dir="2700000">
              <a:srgbClr val="CCECFF">
                <a:gamma/>
                <a:shade val="60000"/>
                <a:invGamma/>
              </a:srgbClr>
            </a:prstShdw>
          </a:effectLst>
        </p:spPr>
        <p:txBody>
          <a:bodyPr wrap="none" anchor="ctr"/>
          <a:lstStyle/>
          <a:p>
            <a:endParaRPr lang="ru-RU"/>
          </a:p>
        </p:txBody>
      </p:sp>
      <p:grpSp>
        <p:nvGrpSpPr>
          <p:cNvPr id="15" name="Group 16"/>
          <p:cNvGrpSpPr>
            <a:grpSpLocks/>
          </p:cNvGrpSpPr>
          <p:nvPr/>
        </p:nvGrpSpPr>
        <p:grpSpPr bwMode="auto">
          <a:xfrm>
            <a:off x="6593708" y="2952255"/>
            <a:ext cx="814387" cy="369887"/>
            <a:chOff x="1347" y="2024"/>
            <a:chExt cx="513" cy="233"/>
          </a:xfrm>
        </p:grpSpPr>
        <p:pic>
          <p:nvPicPr>
            <p:cNvPr id="16" name="Picture 17"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7" y="2024"/>
              <a:ext cx="232" cy="232"/>
            </a:xfrm>
            <a:prstGeom prst="rect">
              <a:avLst/>
            </a:prstGeom>
            <a:noFill/>
          </p:spPr>
        </p:pic>
        <p:pic>
          <p:nvPicPr>
            <p:cNvPr id="17" name="Picture 18" descr="ASE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8" y="2025"/>
              <a:ext cx="232" cy="232"/>
            </a:xfrm>
            <a:prstGeom prst="rect">
              <a:avLst/>
            </a:prstGeom>
            <a:noFill/>
          </p:spPr>
        </p:pic>
      </p:grpSp>
      <p:sp>
        <p:nvSpPr>
          <p:cNvPr id="18" name="Text Box 19"/>
          <p:cNvSpPr txBox="1">
            <a:spLocks noChangeArrowheads="1"/>
          </p:cNvSpPr>
          <p:nvPr/>
        </p:nvSpPr>
        <p:spPr bwMode="auto">
          <a:xfrm>
            <a:off x="6355583" y="2641105"/>
            <a:ext cx="1276350" cy="36671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r>
              <a:rPr lang="en-US" sz="1800">
                <a:solidFill>
                  <a:srgbClr val="CC0000"/>
                </a:solidFill>
              </a:rPr>
              <a:t>CUSTSVC</a:t>
            </a:r>
          </a:p>
        </p:txBody>
      </p:sp>
      <p:grpSp>
        <p:nvGrpSpPr>
          <p:cNvPr id="19" name="Group 20"/>
          <p:cNvGrpSpPr>
            <a:grpSpLocks/>
          </p:cNvGrpSpPr>
          <p:nvPr/>
        </p:nvGrpSpPr>
        <p:grpSpPr bwMode="auto">
          <a:xfrm>
            <a:off x="6444483" y="1120280"/>
            <a:ext cx="928687" cy="920750"/>
            <a:chOff x="561" y="2360"/>
            <a:chExt cx="876" cy="868"/>
          </a:xfrm>
        </p:grpSpPr>
        <p:grpSp>
          <p:nvGrpSpPr>
            <p:cNvPr id="20" name="Group 21"/>
            <p:cNvGrpSpPr>
              <a:grpSpLocks/>
            </p:cNvGrpSpPr>
            <p:nvPr/>
          </p:nvGrpSpPr>
          <p:grpSpPr bwMode="auto">
            <a:xfrm>
              <a:off x="690" y="2357"/>
              <a:ext cx="391" cy="598"/>
              <a:chOff x="674" y="192"/>
              <a:chExt cx="397" cy="611"/>
            </a:xfrm>
          </p:grpSpPr>
          <p:sp>
            <p:nvSpPr>
              <p:cNvPr id="101" name="Rectangle 22"/>
              <p:cNvSpPr>
                <a:spLocks noChangeArrowheads="1"/>
              </p:cNvSpPr>
              <p:nvPr/>
            </p:nvSpPr>
            <p:spPr bwMode="auto">
              <a:xfrm>
                <a:off x="711" y="701"/>
                <a:ext cx="230" cy="102"/>
              </a:xfrm>
              <a:prstGeom prst="rect">
                <a:avLst/>
              </a:prstGeom>
              <a:solidFill>
                <a:srgbClr val="000000"/>
              </a:solidFill>
              <a:ln w="3175">
                <a:noFill/>
                <a:miter lim="800000"/>
                <a:headEnd/>
                <a:tailEnd/>
              </a:ln>
              <a:effectLst/>
            </p:spPr>
            <p:txBody>
              <a:bodyPr wrap="none" anchor="ctr"/>
              <a:lstStyle/>
              <a:p>
                <a:endParaRPr lang="ru-RU"/>
              </a:p>
            </p:txBody>
          </p:sp>
          <p:grpSp>
            <p:nvGrpSpPr>
              <p:cNvPr id="102" name="Group 23"/>
              <p:cNvGrpSpPr>
                <a:grpSpLocks/>
              </p:cNvGrpSpPr>
              <p:nvPr/>
            </p:nvGrpSpPr>
            <p:grpSpPr bwMode="auto">
              <a:xfrm>
                <a:off x="794" y="192"/>
                <a:ext cx="150" cy="250"/>
                <a:chOff x="794" y="192"/>
                <a:chExt cx="150" cy="250"/>
              </a:xfrm>
            </p:grpSpPr>
            <p:sp>
              <p:nvSpPr>
                <p:cNvPr id="115" name="Freeform 24"/>
                <p:cNvSpPr>
                  <a:spLocks/>
                </p:cNvSpPr>
                <p:nvPr/>
              </p:nvSpPr>
              <p:spPr bwMode="auto">
                <a:xfrm>
                  <a:off x="800" y="313"/>
                  <a:ext cx="105" cy="129"/>
                </a:xfrm>
                <a:custGeom>
                  <a:avLst/>
                  <a:gdLst/>
                  <a:ahLst/>
                  <a:cxnLst>
                    <a:cxn ang="0">
                      <a:pos x="30" y="0"/>
                    </a:cxn>
                    <a:cxn ang="0">
                      <a:pos x="21" y="79"/>
                    </a:cxn>
                    <a:cxn ang="0">
                      <a:pos x="8" y="155"/>
                    </a:cxn>
                    <a:cxn ang="0">
                      <a:pos x="0" y="177"/>
                    </a:cxn>
                    <a:cxn ang="0">
                      <a:pos x="80" y="262"/>
                    </a:cxn>
                    <a:cxn ang="0">
                      <a:pos x="185" y="309"/>
                    </a:cxn>
                    <a:cxn ang="0">
                      <a:pos x="251" y="270"/>
                    </a:cxn>
                    <a:cxn ang="0">
                      <a:pos x="229" y="243"/>
                    </a:cxn>
                    <a:cxn ang="0">
                      <a:pos x="229" y="177"/>
                    </a:cxn>
                    <a:cxn ang="0">
                      <a:pos x="30" y="0"/>
                    </a:cxn>
                  </a:cxnLst>
                  <a:rect l="0" t="0" r="r" b="b"/>
                  <a:pathLst>
                    <a:path w="251" h="309">
                      <a:moveTo>
                        <a:pt x="30" y="0"/>
                      </a:moveTo>
                      <a:lnTo>
                        <a:pt x="21" y="79"/>
                      </a:lnTo>
                      <a:lnTo>
                        <a:pt x="8" y="155"/>
                      </a:lnTo>
                      <a:lnTo>
                        <a:pt x="0" y="177"/>
                      </a:lnTo>
                      <a:lnTo>
                        <a:pt x="80" y="262"/>
                      </a:lnTo>
                      <a:lnTo>
                        <a:pt x="185" y="309"/>
                      </a:lnTo>
                      <a:lnTo>
                        <a:pt x="251" y="270"/>
                      </a:lnTo>
                      <a:lnTo>
                        <a:pt x="229" y="243"/>
                      </a:lnTo>
                      <a:lnTo>
                        <a:pt x="229" y="177"/>
                      </a:lnTo>
                      <a:lnTo>
                        <a:pt x="3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16" name="Freeform 25"/>
                <p:cNvSpPr>
                  <a:spLocks/>
                </p:cNvSpPr>
                <p:nvPr/>
              </p:nvSpPr>
              <p:spPr bwMode="auto">
                <a:xfrm>
                  <a:off x="794" y="239"/>
                  <a:ext cx="149" cy="165"/>
                </a:xfrm>
                <a:custGeom>
                  <a:avLst/>
                  <a:gdLst/>
                  <a:ahLst/>
                  <a:cxnLst>
                    <a:cxn ang="0">
                      <a:pos x="44" y="199"/>
                    </a:cxn>
                    <a:cxn ang="0">
                      <a:pos x="55" y="276"/>
                    </a:cxn>
                    <a:cxn ang="0">
                      <a:pos x="88" y="315"/>
                    </a:cxn>
                    <a:cxn ang="0">
                      <a:pos x="149" y="367"/>
                    </a:cxn>
                    <a:cxn ang="0">
                      <a:pos x="229" y="395"/>
                    </a:cxn>
                    <a:cxn ang="0">
                      <a:pos x="273" y="387"/>
                    </a:cxn>
                    <a:cxn ang="0">
                      <a:pos x="287" y="354"/>
                    </a:cxn>
                    <a:cxn ang="0">
                      <a:pos x="323" y="293"/>
                    </a:cxn>
                    <a:cxn ang="0">
                      <a:pos x="350" y="224"/>
                    </a:cxn>
                    <a:cxn ang="0">
                      <a:pos x="353" y="177"/>
                    </a:cxn>
                    <a:cxn ang="0">
                      <a:pos x="342" y="155"/>
                    </a:cxn>
                    <a:cxn ang="0">
                      <a:pos x="353" y="133"/>
                    </a:cxn>
                    <a:cxn ang="0">
                      <a:pos x="356" y="94"/>
                    </a:cxn>
                    <a:cxn ang="0">
                      <a:pos x="348" y="39"/>
                    </a:cxn>
                    <a:cxn ang="0">
                      <a:pos x="309" y="0"/>
                    </a:cxn>
                    <a:cxn ang="0">
                      <a:pos x="155" y="0"/>
                    </a:cxn>
                    <a:cxn ang="0">
                      <a:pos x="132" y="22"/>
                    </a:cxn>
                    <a:cxn ang="0">
                      <a:pos x="0" y="88"/>
                    </a:cxn>
                    <a:cxn ang="0">
                      <a:pos x="0" y="110"/>
                    </a:cxn>
                    <a:cxn ang="0">
                      <a:pos x="0" y="155"/>
                    </a:cxn>
                    <a:cxn ang="0">
                      <a:pos x="19" y="207"/>
                    </a:cxn>
                    <a:cxn ang="0">
                      <a:pos x="44" y="199"/>
                    </a:cxn>
                  </a:cxnLst>
                  <a:rect l="0" t="0" r="r" b="b"/>
                  <a:pathLst>
                    <a:path w="357" h="396">
                      <a:moveTo>
                        <a:pt x="44" y="199"/>
                      </a:moveTo>
                      <a:lnTo>
                        <a:pt x="55" y="276"/>
                      </a:lnTo>
                      <a:lnTo>
                        <a:pt x="88" y="315"/>
                      </a:lnTo>
                      <a:lnTo>
                        <a:pt x="149" y="367"/>
                      </a:lnTo>
                      <a:lnTo>
                        <a:pt x="229" y="395"/>
                      </a:lnTo>
                      <a:lnTo>
                        <a:pt x="273" y="387"/>
                      </a:lnTo>
                      <a:lnTo>
                        <a:pt x="287" y="354"/>
                      </a:lnTo>
                      <a:lnTo>
                        <a:pt x="323" y="293"/>
                      </a:lnTo>
                      <a:lnTo>
                        <a:pt x="350" y="224"/>
                      </a:lnTo>
                      <a:lnTo>
                        <a:pt x="353" y="177"/>
                      </a:lnTo>
                      <a:lnTo>
                        <a:pt x="342" y="155"/>
                      </a:lnTo>
                      <a:lnTo>
                        <a:pt x="353" y="133"/>
                      </a:lnTo>
                      <a:lnTo>
                        <a:pt x="356" y="94"/>
                      </a:lnTo>
                      <a:lnTo>
                        <a:pt x="348" y="39"/>
                      </a:lnTo>
                      <a:lnTo>
                        <a:pt x="309" y="0"/>
                      </a:lnTo>
                      <a:lnTo>
                        <a:pt x="155" y="0"/>
                      </a:lnTo>
                      <a:lnTo>
                        <a:pt x="132" y="22"/>
                      </a:lnTo>
                      <a:lnTo>
                        <a:pt x="0" y="88"/>
                      </a:lnTo>
                      <a:lnTo>
                        <a:pt x="0" y="110"/>
                      </a:lnTo>
                      <a:lnTo>
                        <a:pt x="0" y="155"/>
                      </a:lnTo>
                      <a:lnTo>
                        <a:pt x="19" y="207"/>
                      </a:lnTo>
                      <a:lnTo>
                        <a:pt x="44" y="199"/>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117" name="Freeform 26"/>
                <p:cNvSpPr>
                  <a:spLocks/>
                </p:cNvSpPr>
                <p:nvPr/>
              </p:nvSpPr>
              <p:spPr bwMode="auto">
                <a:xfrm>
                  <a:off x="798" y="192"/>
                  <a:ext cx="146" cy="108"/>
                </a:xfrm>
                <a:custGeom>
                  <a:avLst/>
                  <a:gdLst/>
                  <a:ahLst/>
                  <a:cxnLst>
                    <a:cxn ang="0">
                      <a:pos x="349" y="138"/>
                    </a:cxn>
                    <a:cxn ang="0">
                      <a:pos x="338" y="77"/>
                    </a:cxn>
                    <a:cxn ang="0">
                      <a:pos x="283" y="22"/>
                    </a:cxn>
                    <a:cxn ang="0">
                      <a:pos x="198" y="0"/>
                    </a:cxn>
                    <a:cxn ang="0">
                      <a:pos x="115" y="6"/>
                    </a:cxn>
                    <a:cxn ang="0">
                      <a:pos x="44" y="55"/>
                    </a:cxn>
                    <a:cxn ang="0">
                      <a:pos x="0" y="122"/>
                    </a:cxn>
                    <a:cxn ang="0">
                      <a:pos x="0" y="196"/>
                    </a:cxn>
                    <a:cxn ang="0">
                      <a:pos x="27" y="196"/>
                    </a:cxn>
                    <a:cxn ang="0">
                      <a:pos x="60" y="257"/>
                    </a:cxn>
                    <a:cxn ang="0">
                      <a:pos x="96" y="224"/>
                    </a:cxn>
                    <a:cxn ang="0">
                      <a:pos x="102" y="152"/>
                    </a:cxn>
                    <a:cxn ang="0">
                      <a:pos x="154" y="130"/>
                    </a:cxn>
                    <a:cxn ang="0">
                      <a:pos x="275" y="163"/>
                    </a:cxn>
                    <a:cxn ang="0">
                      <a:pos x="316" y="160"/>
                    </a:cxn>
                    <a:cxn ang="0">
                      <a:pos x="349" y="138"/>
                    </a:cxn>
                  </a:cxnLst>
                  <a:rect l="0" t="0" r="r" b="b"/>
                  <a:pathLst>
                    <a:path w="350" h="258">
                      <a:moveTo>
                        <a:pt x="349" y="138"/>
                      </a:moveTo>
                      <a:lnTo>
                        <a:pt x="338" y="77"/>
                      </a:lnTo>
                      <a:lnTo>
                        <a:pt x="283" y="22"/>
                      </a:lnTo>
                      <a:lnTo>
                        <a:pt x="198" y="0"/>
                      </a:lnTo>
                      <a:lnTo>
                        <a:pt x="115" y="6"/>
                      </a:lnTo>
                      <a:lnTo>
                        <a:pt x="44" y="55"/>
                      </a:lnTo>
                      <a:lnTo>
                        <a:pt x="0" y="122"/>
                      </a:lnTo>
                      <a:lnTo>
                        <a:pt x="0" y="196"/>
                      </a:lnTo>
                      <a:lnTo>
                        <a:pt x="27" y="196"/>
                      </a:lnTo>
                      <a:lnTo>
                        <a:pt x="60" y="257"/>
                      </a:lnTo>
                      <a:lnTo>
                        <a:pt x="96" y="224"/>
                      </a:lnTo>
                      <a:lnTo>
                        <a:pt x="102" y="152"/>
                      </a:lnTo>
                      <a:lnTo>
                        <a:pt x="154" y="130"/>
                      </a:lnTo>
                      <a:lnTo>
                        <a:pt x="275" y="163"/>
                      </a:lnTo>
                      <a:lnTo>
                        <a:pt x="316" y="160"/>
                      </a:lnTo>
                      <a:lnTo>
                        <a:pt x="349" y="138"/>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8" name="Freeform 27"/>
                <p:cNvSpPr>
                  <a:spLocks/>
                </p:cNvSpPr>
                <p:nvPr/>
              </p:nvSpPr>
              <p:spPr bwMode="auto">
                <a:xfrm>
                  <a:off x="858" y="291"/>
                  <a:ext cx="38" cy="7"/>
                </a:xfrm>
                <a:custGeom>
                  <a:avLst/>
                  <a:gdLst/>
                  <a:ahLst/>
                  <a:cxnLst>
                    <a:cxn ang="0">
                      <a:pos x="36" y="11"/>
                    </a:cxn>
                    <a:cxn ang="0">
                      <a:pos x="91" y="17"/>
                    </a:cxn>
                    <a:cxn ang="0">
                      <a:pos x="33" y="0"/>
                    </a:cxn>
                    <a:cxn ang="0">
                      <a:pos x="0" y="17"/>
                    </a:cxn>
                    <a:cxn ang="0">
                      <a:pos x="36" y="11"/>
                    </a:cxn>
                  </a:cxnLst>
                  <a:rect l="0" t="0" r="r" b="b"/>
                  <a:pathLst>
                    <a:path w="92" h="18">
                      <a:moveTo>
                        <a:pt x="36" y="11"/>
                      </a:moveTo>
                      <a:lnTo>
                        <a:pt x="91" y="17"/>
                      </a:lnTo>
                      <a:lnTo>
                        <a:pt x="33" y="0"/>
                      </a:lnTo>
                      <a:lnTo>
                        <a:pt x="0" y="17"/>
                      </a:lnTo>
                      <a:lnTo>
                        <a:pt x="36" y="11"/>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19" name="Freeform 28"/>
                <p:cNvSpPr>
                  <a:spLocks/>
                </p:cNvSpPr>
                <p:nvPr/>
              </p:nvSpPr>
              <p:spPr bwMode="auto">
                <a:xfrm>
                  <a:off x="914" y="294"/>
                  <a:ext cx="27" cy="6"/>
                </a:xfrm>
                <a:custGeom>
                  <a:avLst/>
                  <a:gdLst/>
                  <a:ahLst/>
                  <a:cxnLst>
                    <a:cxn ang="0">
                      <a:pos x="63" y="14"/>
                    </a:cxn>
                    <a:cxn ang="0">
                      <a:pos x="44" y="0"/>
                    </a:cxn>
                    <a:cxn ang="0">
                      <a:pos x="0" y="14"/>
                    </a:cxn>
                    <a:cxn ang="0">
                      <a:pos x="47" y="11"/>
                    </a:cxn>
                    <a:cxn ang="0">
                      <a:pos x="63" y="14"/>
                    </a:cxn>
                  </a:cxnLst>
                  <a:rect l="0" t="0" r="r" b="b"/>
                  <a:pathLst>
                    <a:path w="64" h="15">
                      <a:moveTo>
                        <a:pt x="63" y="14"/>
                      </a:moveTo>
                      <a:lnTo>
                        <a:pt x="44" y="0"/>
                      </a:lnTo>
                      <a:lnTo>
                        <a:pt x="0" y="14"/>
                      </a:lnTo>
                      <a:lnTo>
                        <a:pt x="47" y="11"/>
                      </a:lnTo>
                      <a:lnTo>
                        <a:pt x="63" y="14"/>
                      </a:lnTo>
                    </a:path>
                  </a:pathLst>
                </a:custGeom>
                <a:solidFill>
                  <a:srgbClr val="000000"/>
                </a:solidFill>
                <a:ln w="3175" cap="rnd" cmpd="sng">
                  <a:solidFill>
                    <a:srgbClr val="000000"/>
                  </a:solidFill>
                  <a:prstDash val="solid"/>
                  <a:round/>
                  <a:headEnd type="none" w="med" len="med"/>
                  <a:tailEnd type="none" w="med" len="med"/>
                </a:ln>
                <a:effectLst/>
              </p:spPr>
              <p:txBody>
                <a:bodyPr/>
                <a:lstStyle/>
                <a:p>
                  <a:endParaRPr lang="ru-RU"/>
                </a:p>
              </p:txBody>
            </p:sp>
            <p:sp>
              <p:nvSpPr>
                <p:cNvPr id="120" name="Freeform 29"/>
                <p:cNvSpPr>
                  <a:spLocks/>
                </p:cNvSpPr>
                <p:nvPr/>
              </p:nvSpPr>
              <p:spPr bwMode="auto">
                <a:xfrm>
                  <a:off x="898" y="298"/>
                  <a:ext cx="18" cy="51"/>
                </a:xfrm>
                <a:custGeom>
                  <a:avLst/>
                  <a:gdLst/>
                  <a:ahLst/>
                  <a:cxnLst>
                    <a:cxn ang="0">
                      <a:pos x="36" y="0"/>
                    </a:cxn>
                    <a:cxn ang="0">
                      <a:pos x="30" y="22"/>
                    </a:cxn>
                    <a:cxn ang="0">
                      <a:pos x="44" y="107"/>
                    </a:cxn>
                    <a:cxn ang="0">
                      <a:pos x="36" y="121"/>
                    </a:cxn>
                    <a:cxn ang="0">
                      <a:pos x="0" y="116"/>
                    </a:cxn>
                  </a:cxnLst>
                  <a:rect l="0" t="0" r="r" b="b"/>
                  <a:pathLst>
                    <a:path w="45" h="122">
                      <a:moveTo>
                        <a:pt x="36" y="0"/>
                      </a:moveTo>
                      <a:lnTo>
                        <a:pt x="30" y="22"/>
                      </a:lnTo>
                      <a:lnTo>
                        <a:pt x="44" y="107"/>
                      </a:lnTo>
                      <a:lnTo>
                        <a:pt x="36" y="121"/>
                      </a:lnTo>
                      <a:lnTo>
                        <a:pt x="0" y="11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21" name="Freeform 30"/>
                <p:cNvSpPr>
                  <a:spLocks/>
                </p:cNvSpPr>
                <p:nvPr/>
              </p:nvSpPr>
              <p:spPr bwMode="auto">
                <a:xfrm>
                  <a:off x="885" y="364"/>
                  <a:ext cx="32" cy="4"/>
                </a:xfrm>
                <a:custGeom>
                  <a:avLst/>
                  <a:gdLst/>
                  <a:ahLst/>
                  <a:cxnLst>
                    <a:cxn ang="0">
                      <a:pos x="76" y="2"/>
                    </a:cxn>
                    <a:cxn ang="0">
                      <a:pos x="52" y="8"/>
                    </a:cxn>
                    <a:cxn ang="0">
                      <a:pos x="0" y="0"/>
                    </a:cxn>
                  </a:cxnLst>
                  <a:rect l="0" t="0" r="r" b="b"/>
                  <a:pathLst>
                    <a:path w="77" h="9">
                      <a:moveTo>
                        <a:pt x="76" y="2"/>
                      </a:moveTo>
                      <a:lnTo>
                        <a:pt x="52" y="8"/>
                      </a:ln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22" name="Freeform 31"/>
                <p:cNvSpPr>
                  <a:spLocks/>
                </p:cNvSpPr>
                <p:nvPr/>
              </p:nvSpPr>
              <p:spPr bwMode="auto">
                <a:xfrm>
                  <a:off x="894" y="379"/>
                  <a:ext cx="11" cy="1"/>
                </a:xfrm>
                <a:custGeom>
                  <a:avLst/>
                  <a:gdLst/>
                  <a:ahLst/>
                  <a:cxnLst>
                    <a:cxn ang="0">
                      <a:pos x="0" y="0"/>
                    </a:cxn>
                    <a:cxn ang="0">
                      <a:pos x="26" y="0"/>
                    </a:cxn>
                    <a:cxn ang="0">
                      <a:pos x="24" y="2"/>
                    </a:cxn>
                  </a:cxnLst>
                  <a:rect l="0" t="0" r="r" b="b"/>
                  <a:pathLst>
                    <a:path w="27" h="3">
                      <a:moveTo>
                        <a:pt x="0" y="0"/>
                      </a:moveTo>
                      <a:lnTo>
                        <a:pt x="26" y="0"/>
                      </a:lnTo>
                      <a:lnTo>
                        <a:pt x="24" y="2"/>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23" name="Freeform 32"/>
                <p:cNvSpPr>
                  <a:spLocks/>
                </p:cNvSpPr>
                <p:nvPr/>
              </p:nvSpPr>
              <p:spPr bwMode="auto">
                <a:xfrm>
                  <a:off x="856" y="300"/>
                  <a:ext cx="37" cy="9"/>
                </a:xfrm>
                <a:custGeom>
                  <a:avLst/>
                  <a:gdLst/>
                  <a:ahLst/>
                  <a:cxnLst>
                    <a:cxn ang="0">
                      <a:pos x="86" y="18"/>
                    </a:cxn>
                    <a:cxn ang="0">
                      <a:pos x="76" y="9"/>
                    </a:cxn>
                    <a:cxn ang="0">
                      <a:pos x="52" y="1"/>
                    </a:cxn>
                    <a:cxn ang="0">
                      <a:pos x="37" y="0"/>
                    </a:cxn>
                    <a:cxn ang="0">
                      <a:pos x="22" y="6"/>
                    </a:cxn>
                    <a:cxn ang="0">
                      <a:pos x="0" y="14"/>
                    </a:cxn>
                    <a:cxn ang="0">
                      <a:pos x="36" y="11"/>
                    </a:cxn>
                    <a:cxn ang="0">
                      <a:pos x="40" y="20"/>
                    </a:cxn>
                    <a:cxn ang="0">
                      <a:pos x="56" y="20"/>
                    </a:cxn>
                    <a:cxn ang="0">
                      <a:pos x="58" y="12"/>
                    </a:cxn>
                    <a:cxn ang="0">
                      <a:pos x="86" y="18"/>
                    </a:cxn>
                  </a:cxnLst>
                  <a:rect l="0" t="0" r="r" b="b"/>
                  <a:pathLst>
                    <a:path w="87" h="21">
                      <a:moveTo>
                        <a:pt x="86" y="18"/>
                      </a:moveTo>
                      <a:lnTo>
                        <a:pt x="76" y="9"/>
                      </a:lnTo>
                      <a:lnTo>
                        <a:pt x="52" y="1"/>
                      </a:lnTo>
                      <a:lnTo>
                        <a:pt x="37" y="0"/>
                      </a:lnTo>
                      <a:lnTo>
                        <a:pt x="22" y="6"/>
                      </a:lnTo>
                      <a:lnTo>
                        <a:pt x="0" y="14"/>
                      </a:lnTo>
                      <a:lnTo>
                        <a:pt x="36" y="11"/>
                      </a:lnTo>
                      <a:lnTo>
                        <a:pt x="40" y="20"/>
                      </a:lnTo>
                      <a:lnTo>
                        <a:pt x="56" y="20"/>
                      </a:lnTo>
                      <a:lnTo>
                        <a:pt x="58" y="12"/>
                      </a:lnTo>
                      <a:lnTo>
                        <a:pt x="86" y="18"/>
                      </a:lnTo>
                    </a:path>
                  </a:pathLst>
                </a:custGeom>
                <a:solidFill>
                  <a:srgbClr val="000000"/>
                </a:solidFill>
                <a:ln w="3175" cap="rnd" cmpd="sng">
                  <a:noFill/>
                  <a:prstDash val="solid"/>
                  <a:round/>
                  <a:headEnd type="none" w="med" len="med"/>
                  <a:tailEnd type="none" w="med" len="med"/>
                </a:ln>
                <a:effectLst/>
              </p:spPr>
              <p:txBody>
                <a:bodyPr/>
                <a:lstStyle/>
                <a:p>
                  <a:endParaRPr lang="ru-RU"/>
                </a:p>
              </p:txBody>
            </p:sp>
            <p:sp>
              <p:nvSpPr>
                <p:cNvPr id="124" name="Freeform 33"/>
                <p:cNvSpPr>
                  <a:spLocks/>
                </p:cNvSpPr>
                <p:nvPr/>
              </p:nvSpPr>
              <p:spPr bwMode="auto">
                <a:xfrm>
                  <a:off x="799" y="279"/>
                  <a:ext cx="15" cy="34"/>
                </a:xfrm>
                <a:custGeom>
                  <a:avLst/>
                  <a:gdLst/>
                  <a:ahLst/>
                  <a:cxnLst>
                    <a:cxn ang="0">
                      <a:pos x="22" y="10"/>
                    </a:cxn>
                    <a:cxn ang="0">
                      <a:pos x="10" y="0"/>
                    </a:cxn>
                    <a:cxn ang="0">
                      <a:pos x="0" y="16"/>
                    </a:cxn>
                    <a:cxn ang="0">
                      <a:pos x="2" y="46"/>
                    </a:cxn>
                    <a:cxn ang="0">
                      <a:pos x="16" y="80"/>
                    </a:cxn>
                    <a:cxn ang="0">
                      <a:pos x="34" y="80"/>
                    </a:cxn>
                    <a:cxn ang="0">
                      <a:pos x="36" y="66"/>
                    </a:cxn>
                    <a:cxn ang="0">
                      <a:pos x="24" y="56"/>
                    </a:cxn>
                    <a:cxn ang="0">
                      <a:pos x="34" y="46"/>
                    </a:cxn>
                  </a:cxnLst>
                  <a:rect l="0" t="0" r="r" b="b"/>
                  <a:pathLst>
                    <a:path w="37" h="81">
                      <a:moveTo>
                        <a:pt x="22" y="10"/>
                      </a:moveTo>
                      <a:lnTo>
                        <a:pt x="10" y="0"/>
                      </a:lnTo>
                      <a:lnTo>
                        <a:pt x="0" y="16"/>
                      </a:lnTo>
                      <a:lnTo>
                        <a:pt x="2" y="46"/>
                      </a:lnTo>
                      <a:lnTo>
                        <a:pt x="16" y="80"/>
                      </a:lnTo>
                      <a:lnTo>
                        <a:pt x="34" y="80"/>
                      </a:lnTo>
                      <a:lnTo>
                        <a:pt x="36" y="66"/>
                      </a:lnTo>
                      <a:lnTo>
                        <a:pt x="24" y="56"/>
                      </a:lnTo>
                      <a:lnTo>
                        <a:pt x="34" y="46"/>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25" name="Freeform 34"/>
                <p:cNvSpPr>
                  <a:spLocks/>
                </p:cNvSpPr>
                <p:nvPr/>
              </p:nvSpPr>
              <p:spPr bwMode="auto">
                <a:xfrm>
                  <a:off x="909" y="302"/>
                  <a:ext cx="32" cy="8"/>
                </a:xfrm>
                <a:custGeom>
                  <a:avLst/>
                  <a:gdLst/>
                  <a:ahLst/>
                  <a:cxnLst>
                    <a:cxn ang="0">
                      <a:pos x="0" y="15"/>
                    </a:cxn>
                    <a:cxn ang="0">
                      <a:pos x="10" y="7"/>
                    </a:cxn>
                    <a:cxn ang="0">
                      <a:pos x="23" y="0"/>
                    </a:cxn>
                    <a:cxn ang="0">
                      <a:pos x="39" y="0"/>
                    </a:cxn>
                    <a:cxn ang="0">
                      <a:pos x="63" y="4"/>
                    </a:cxn>
                    <a:cxn ang="0">
                      <a:pos x="76" y="12"/>
                    </a:cxn>
                    <a:cxn ang="0">
                      <a:pos x="61" y="9"/>
                    </a:cxn>
                    <a:cxn ang="0">
                      <a:pos x="45" y="8"/>
                    </a:cxn>
                    <a:cxn ang="0">
                      <a:pos x="43" y="17"/>
                    </a:cxn>
                    <a:cxn ang="0">
                      <a:pos x="27" y="18"/>
                    </a:cxn>
                    <a:cxn ang="0">
                      <a:pos x="21" y="10"/>
                    </a:cxn>
                    <a:cxn ang="0">
                      <a:pos x="0" y="15"/>
                    </a:cxn>
                  </a:cxnLst>
                  <a:rect l="0" t="0" r="r" b="b"/>
                  <a:pathLst>
                    <a:path w="77" h="19">
                      <a:moveTo>
                        <a:pt x="0" y="15"/>
                      </a:moveTo>
                      <a:lnTo>
                        <a:pt x="10" y="7"/>
                      </a:lnTo>
                      <a:lnTo>
                        <a:pt x="23" y="0"/>
                      </a:lnTo>
                      <a:lnTo>
                        <a:pt x="39" y="0"/>
                      </a:lnTo>
                      <a:lnTo>
                        <a:pt x="63" y="4"/>
                      </a:lnTo>
                      <a:lnTo>
                        <a:pt x="76" y="12"/>
                      </a:lnTo>
                      <a:lnTo>
                        <a:pt x="61" y="9"/>
                      </a:lnTo>
                      <a:lnTo>
                        <a:pt x="45" y="8"/>
                      </a:lnTo>
                      <a:lnTo>
                        <a:pt x="43" y="17"/>
                      </a:lnTo>
                      <a:lnTo>
                        <a:pt x="27" y="18"/>
                      </a:lnTo>
                      <a:lnTo>
                        <a:pt x="21" y="10"/>
                      </a:lnTo>
                      <a:lnTo>
                        <a:pt x="0" y="15"/>
                      </a:lnTo>
                    </a:path>
                  </a:pathLst>
                </a:custGeom>
                <a:solidFill>
                  <a:srgbClr val="000000"/>
                </a:solidFill>
                <a:ln w="3175" cap="rnd" cmpd="sng">
                  <a:noFill/>
                  <a:prstDash val="solid"/>
                  <a:round/>
                  <a:headEnd type="none" w="med" len="med"/>
                  <a:tailEnd type="none" w="med" len="med"/>
                </a:ln>
                <a:effectLst/>
              </p:spPr>
              <p:txBody>
                <a:bodyPr/>
                <a:lstStyle/>
                <a:p>
                  <a:endParaRPr lang="ru-RU"/>
                </a:p>
              </p:txBody>
            </p:sp>
          </p:grpSp>
          <p:grpSp>
            <p:nvGrpSpPr>
              <p:cNvPr id="103" name="Group 35"/>
              <p:cNvGrpSpPr>
                <a:grpSpLocks/>
              </p:cNvGrpSpPr>
              <p:nvPr/>
            </p:nvGrpSpPr>
            <p:grpSpPr bwMode="auto">
              <a:xfrm>
                <a:off x="957" y="507"/>
                <a:ext cx="114" cy="278"/>
                <a:chOff x="957" y="507"/>
                <a:chExt cx="114" cy="278"/>
              </a:xfrm>
            </p:grpSpPr>
            <p:sp>
              <p:nvSpPr>
                <p:cNvPr id="113" name="Freeform 36"/>
                <p:cNvSpPr>
                  <a:spLocks/>
                </p:cNvSpPr>
                <p:nvPr/>
              </p:nvSpPr>
              <p:spPr bwMode="auto">
                <a:xfrm>
                  <a:off x="987" y="507"/>
                  <a:ext cx="84" cy="278"/>
                </a:xfrm>
                <a:custGeom>
                  <a:avLst/>
                  <a:gdLst/>
                  <a:ahLst/>
                  <a:cxnLst>
                    <a:cxn ang="0">
                      <a:pos x="22" y="0"/>
                    </a:cxn>
                    <a:cxn ang="0">
                      <a:pos x="66" y="66"/>
                    </a:cxn>
                    <a:cxn ang="0">
                      <a:pos x="88" y="133"/>
                    </a:cxn>
                    <a:cxn ang="0">
                      <a:pos x="88" y="177"/>
                    </a:cxn>
                    <a:cxn ang="0">
                      <a:pos x="111" y="243"/>
                    </a:cxn>
                    <a:cxn ang="0">
                      <a:pos x="133" y="265"/>
                    </a:cxn>
                    <a:cxn ang="0">
                      <a:pos x="177" y="354"/>
                    </a:cxn>
                    <a:cxn ang="0">
                      <a:pos x="177" y="398"/>
                    </a:cxn>
                    <a:cxn ang="0">
                      <a:pos x="155" y="464"/>
                    </a:cxn>
                    <a:cxn ang="0">
                      <a:pos x="177" y="508"/>
                    </a:cxn>
                    <a:cxn ang="0">
                      <a:pos x="177" y="575"/>
                    </a:cxn>
                    <a:cxn ang="0">
                      <a:pos x="177" y="597"/>
                    </a:cxn>
                    <a:cxn ang="0">
                      <a:pos x="199" y="663"/>
                    </a:cxn>
                    <a:cxn ang="0">
                      <a:pos x="155" y="641"/>
                    </a:cxn>
                    <a:cxn ang="0">
                      <a:pos x="111" y="619"/>
                    </a:cxn>
                    <a:cxn ang="0">
                      <a:pos x="66" y="641"/>
                    </a:cxn>
                    <a:cxn ang="0">
                      <a:pos x="44" y="663"/>
                    </a:cxn>
                    <a:cxn ang="0">
                      <a:pos x="0" y="663"/>
                    </a:cxn>
                    <a:cxn ang="0">
                      <a:pos x="0" y="641"/>
                    </a:cxn>
                  </a:cxnLst>
                  <a:rect l="0" t="0" r="r" b="b"/>
                  <a:pathLst>
                    <a:path w="200" h="664">
                      <a:moveTo>
                        <a:pt x="22" y="0"/>
                      </a:moveTo>
                      <a:lnTo>
                        <a:pt x="66" y="66"/>
                      </a:lnTo>
                      <a:lnTo>
                        <a:pt x="88" y="133"/>
                      </a:lnTo>
                      <a:lnTo>
                        <a:pt x="88" y="177"/>
                      </a:lnTo>
                      <a:lnTo>
                        <a:pt x="111" y="243"/>
                      </a:lnTo>
                      <a:lnTo>
                        <a:pt x="133" y="265"/>
                      </a:lnTo>
                      <a:lnTo>
                        <a:pt x="177" y="354"/>
                      </a:lnTo>
                      <a:lnTo>
                        <a:pt x="177" y="398"/>
                      </a:lnTo>
                      <a:lnTo>
                        <a:pt x="155" y="464"/>
                      </a:lnTo>
                      <a:lnTo>
                        <a:pt x="177" y="508"/>
                      </a:lnTo>
                      <a:lnTo>
                        <a:pt x="177" y="575"/>
                      </a:lnTo>
                      <a:lnTo>
                        <a:pt x="177" y="597"/>
                      </a:lnTo>
                      <a:lnTo>
                        <a:pt x="199" y="663"/>
                      </a:lnTo>
                      <a:lnTo>
                        <a:pt x="155" y="641"/>
                      </a:lnTo>
                      <a:lnTo>
                        <a:pt x="111" y="619"/>
                      </a:lnTo>
                      <a:lnTo>
                        <a:pt x="66" y="641"/>
                      </a:lnTo>
                      <a:lnTo>
                        <a:pt x="44" y="663"/>
                      </a:lnTo>
                      <a:lnTo>
                        <a:pt x="0" y="663"/>
                      </a:lnTo>
                      <a:lnTo>
                        <a:pt x="0" y="641"/>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14" name="Freeform 37"/>
                <p:cNvSpPr>
                  <a:spLocks/>
                </p:cNvSpPr>
                <p:nvPr/>
              </p:nvSpPr>
              <p:spPr bwMode="auto">
                <a:xfrm>
                  <a:off x="957" y="600"/>
                  <a:ext cx="74" cy="175"/>
                </a:xfrm>
                <a:custGeom>
                  <a:avLst/>
                  <a:gdLst/>
                  <a:ahLst/>
                  <a:cxnLst>
                    <a:cxn ang="0">
                      <a:pos x="20" y="314"/>
                    </a:cxn>
                    <a:cxn ang="0">
                      <a:pos x="20" y="251"/>
                    </a:cxn>
                    <a:cxn ang="0">
                      <a:pos x="0" y="210"/>
                    </a:cxn>
                    <a:cxn ang="0">
                      <a:pos x="39" y="84"/>
                    </a:cxn>
                    <a:cxn ang="0">
                      <a:pos x="59" y="0"/>
                    </a:cxn>
                    <a:cxn ang="0">
                      <a:pos x="79" y="84"/>
                    </a:cxn>
                    <a:cxn ang="0">
                      <a:pos x="59" y="126"/>
                    </a:cxn>
                    <a:cxn ang="0">
                      <a:pos x="98" y="147"/>
                    </a:cxn>
                    <a:cxn ang="0">
                      <a:pos x="157" y="105"/>
                    </a:cxn>
                    <a:cxn ang="0">
                      <a:pos x="177" y="42"/>
                    </a:cxn>
                    <a:cxn ang="0">
                      <a:pos x="157" y="126"/>
                    </a:cxn>
                    <a:cxn ang="0">
                      <a:pos x="138" y="168"/>
                    </a:cxn>
                    <a:cxn ang="0">
                      <a:pos x="98" y="210"/>
                    </a:cxn>
                    <a:cxn ang="0">
                      <a:pos x="177" y="210"/>
                    </a:cxn>
                    <a:cxn ang="0">
                      <a:pos x="157" y="230"/>
                    </a:cxn>
                    <a:cxn ang="0">
                      <a:pos x="118" y="251"/>
                    </a:cxn>
                    <a:cxn ang="0">
                      <a:pos x="118" y="293"/>
                    </a:cxn>
                    <a:cxn ang="0">
                      <a:pos x="118" y="356"/>
                    </a:cxn>
                    <a:cxn ang="0">
                      <a:pos x="177" y="377"/>
                    </a:cxn>
                    <a:cxn ang="0">
                      <a:pos x="118" y="419"/>
                    </a:cxn>
                    <a:cxn ang="0">
                      <a:pos x="118" y="377"/>
                    </a:cxn>
                    <a:cxn ang="0">
                      <a:pos x="39" y="335"/>
                    </a:cxn>
                    <a:cxn ang="0">
                      <a:pos x="20" y="314"/>
                    </a:cxn>
                  </a:cxnLst>
                  <a:rect l="0" t="0" r="r" b="b"/>
                  <a:pathLst>
                    <a:path w="178" h="420">
                      <a:moveTo>
                        <a:pt x="20" y="314"/>
                      </a:moveTo>
                      <a:lnTo>
                        <a:pt x="20" y="251"/>
                      </a:lnTo>
                      <a:lnTo>
                        <a:pt x="0" y="210"/>
                      </a:lnTo>
                      <a:lnTo>
                        <a:pt x="39" y="84"/>
                      </a:lnTo>
                      <a:lnTo>
                        <a:pt x="59" y="0"/>
                      </a:lnTo>
                      <a:lnTo>
                        <a:pt x="79" y="84"/>
                      </a:lnTo>
                      <a:lnTo>
                        <a:pt x="59" y="126"/>
                      </a:lnTo>
                      <a:lnTo>
                        <a:pt x="98" y="147"/>
                      </a:lnTo>
                      <a:lnTo>
                        <a:pt x="157" y="105"/>
                      </a:lnTo>
                      <a:lnTo>
                        <a:pt x="177" y="42"/>
                      </a:lnTo>
                      <a:lnTo>
                        <a:pt x="157" y="126"/>
                      </a:lnTo>
                      <a:lnTo>
                        <a:pt x="138" y="168"/>
                      </a:lnTo>
                      <a:lnTo>
                        <a:pt x="98" y="210"/>
                      </a:lnTo>
                      <a:lnTo>
                        <a:pt x="177" y="210"/>
                      </a:lnTo>
                      <a:lnTo>
                        <a:pt x="157" y="230"/>
                      </a:lnTo>
                      <a:lnTo>
                        <a:pt x="118" y="251"/>
                      </a:lnTo>
                      <a:lnTo>
                        <a:pt x="118" y="293"/>
                      </a:lnTo>
                      <a:lnTo>
                        <a:pt x="118" y="356"/>
                      </a:lnTo>
                      <a:lnTo>
                        <a:pt x="177" y="377"/>
                      </a:lnTo>
                      <a:lnTo>
                        <a:pt x="118" y="419"/>
                      </a:lnTo>
                      <a:lnTo>
                        <a:pt x="118" y="377"/>
                      </a:lnTo>
                      <a:lnTo>
                        <a:pt x="39" y="335"/>
                      </a:lnTo>
                      <a:lnTo>
                        <a:pt x="20" y="314"/>
                      </a:lnTo>
                    </a:path>
                  </a:pathLst>
                </a:custGeom>
                <a:solidFill>
                  <a:srgbClr val="CECECE"/>
                </a:solidFill>
                <a:ln w="3175" cap="rnd" cmpd="sng">
                  <a:noFill/>
                  <a:prstDash val="solid"/>
                  <a:round/>
                  <a:headEnd type="none" w="med" len="med"/>
                  <a:tailEnd type="none" w="med" len="med"/>
                </a:ln>
                <a:effectLst/>
              </p:spPr>
              <p:txBody>
                <a:bodyPr/>
                <a:lstStyle/>
                <a:p>
                  <a:endParaRPr lang="ru-RU"/>
                </a:p>
              </p:txBody>
            </p:sp>
          </p:grpSp>
          <p:grpSp>
            <p:nvGrpSpPr>
              <p:cNvPr id="104" name="Group 38"/>
              <p:cNvGrpSpPr>
                <a:grpSpLocks/>
              </p:cNvGrpSpPr>
              <p:nvPr/>
            </p:nvGrpSpPr>
            <p:grpSpPr bwMode="auto">
              <a:xfrm>
                <a:off x="674" y="369"/>
                <a:ext cx="323" cy="388"/>
                <a:chOff x="674" y="369"/>
                <a:chExt cx="323" cy="388"/>
              </a:xfrm>
            </p:grpSpPr>
            <p:grpSp>
              <p:nvGrpSpPr>
                <p:cNvPr id="105" name="Group 39"/>
                <p:cNvGrpSpPr>
                  <a:grpSpLocks/>
                </p:cNvGrpSpPr>
                <p:nvPr/>
              </p:nvGrpSpPr>
              <p:grpSpPr bwMode="auto">
                <a:xfrm>
                  <a:off x="674" y="369"/>
                  <a:ext cx="323" cy="388"/>
                  <a:chOff x="674" y="369"/>
                  <a:chExt cx="323" cy="388"/>
                </a:xfrm>
              </p:grpSpPr>
              <p:sp>
                <p:nvSpPr>
                  <p:cNvPr id="109" name="Freeform 40"/>
                  <p:cNvSpPr>
                    <a:spLocks/>
                  </p:cNvSpPr>
                  <p:nvPr/>
                </p:nvSpPr>
                <p:spPr bwMode="auto">
                  <a:xfrm>
                    <a:off x="674" y="386"/>
                    <a:ext cx="323" cy="371"/>
                  </a:xfrm>
                  <a:custGeom>
                    <a:avLst/>
                    <a:gdLst/>
                    <a:ahLst/>
                    <a:cxnLst>
                      <a:cxn ang="0">
                        <a:pos x="496" y="133"/>
                      </a:cxn>
                      <a:cxn ang="0">
                        <a:pos x="573" y="91"/>
                      </a:cxn>
                      <a:cxn ang="0">
                        <a:pos x="750" y="224"/>
                      </a:cxn>
                      <a:cxn ang="0">
                        <a:pos x="772" y="290"/>
                      </a:cxn>
                      <a:cxn ang="0">
                        <a:pos x="750" y="423"/>
                      </a:cxn>
                      <a:cxn ang="0">
                        <a:pos x="728" y="511"/>
                      </a:cxn>
                      <a:cxn ang="0">
                        <a:pos x="684" y="622"/>
                      </a:cxn>
                      <a:cxn ang="0">
                        <a:pos x="662" y="732"/>
                      </a:cxn>
                      <a:cxn ang="0">
                        <a:pos x="684" y="776"/>
                      </a:cxn>
                      <a:cxn ang="0">
                        <a:pos x="684" y="843"/>
                      </a:cxn>
                      <a:cxn ang="0">
                        <a:pos x="640" y="887"/>
                      </a:cxn>
                      <a:cxn ang="0">
                        <a:pos x="596" y="887"/>
                      </a:cxn>
                      <a:cxn ang="0">
                        <a:pos x="507" y="865"/>
                      </a:cxn>
                      <a:cxn ang="0">
                        <a:pos x="243" y="843"/>
                      </a:cxn>
                      <a:cxn ang="0">
                        <a:pos x="132" y="843"/>
                      </a:cxn>
                      <a:cxn ang="0">
                        <a:pos x="88" y="843"/>
                      </a:cxn>
                      <a:cxn ang="0">
                        <a:pos x="44" y="799"/>
                      </a:cxn>
                      <a:cxn ang="0">
                        <a:pos x="44" y="732"/>
                      </a:cxn>
                      <a:cxn ang="0">
                        <a:pos x="0" y="644"/>
                      </a:cxn>
                      <a:cxn ang="0">
                        <a:pos x="22" y="91"/>
                      </a:cxn>
                      <a:cxn ang="0">
                        <a:pos x="88" y="69"/>
                      </a:cxn>
                      <a:cxn ang="0">
                        <a:pos x="88" y="47"/>
                      </a:cxn>
                      <a:cxn ang="0">
                        <a:pos x="132" y="47"/>
                      </a:cxn>
                      <a:cxn ang="0">
                        <a:pos x="301" y="0"/>
                      </a:cxn>
                      <a:cxn ang="0">
                        <a:pos x="380" y="88"/>
                      </a:cxn>
                      <a:cxn ang="0">
                        <a:pos x="430" y="119"/>
                      </a:cxn>
                      <a:cxn ang="0">
                        <a:pos x="496" y="133"/>
                      </a:cxn>
                    </a:cxnLst>
                    <a:rect l="0" t="0" r="r" b="b"/>
                    <a:pathLst>
                      <a:path w="773" h="888">
                        <a:moveTo>
                          <a:pt x="496" y="133"/>
                        </a:moveTo>
                        <a:lnTo>
                          <a:pt x="573" y="91"/>
                        </a:lnTo>
                        <a:lnTo>
                          <a:pt x="750" y="224"/>
                        </a:lnTo>
                        <a:lnTo>
                          <a:pt x="772" y="290"/>
                        </a:lnTo>
                        <a:lnTo>
                          <a:pt x="750" y="423"/>
                        </a:lnTo>
                        <a:lnTo>
                          <a:pt x="728" y="511"/>
                        </a:lnTo>
                        <a:lnTo>
                          <a:pt x="684" y="622"/>
                        </a:lnTo>
                        <a:lnTo>
                          <a:pt x="662" y="732"/>
                        </a:lnTo>
                        <a:lnTo>
                          <a:pt x="684" y="776"/>
                        </a:lnTo>
                        <a:lnTo>
                          <a:pt x="684" y="843"/>
                        </a:lnTo>
                        <a:lnTo>
                          <a:pt x="640" y="887"/>
                        </a:lnTo>
                        <a:lnTo>
                          <a:pt x="596" y="887"/>
                        </a:lnTo>
                        <a:lnTo>
                          <a:pt x="507" y="865"/>
                        </a:lnTo>
                        <a:lnTo>
                          <a:pt x="243" y="843"/>
                        </a:lnTo>
                        <a:lnTo>
                          <a:pt x="132" y="843"/>
                        </a:lnTo>
                        <a:lnTo>
                          <a:pt x="88" y="843"/>
                        </a:lnTo>
                        <a:lnTo>
                          <a:pt x="44" y="799"/>
                        </a:lnTo>
                        <a:lnTo>
                          <a:pt x="44" y="732"/>
                        </a:lnTo>
                        <a:lnTo>
                          <a:pt x="0" y="644"/>
                        </a:lnTo>
                        <a:lnTo>
                          <a:pt x="22" y="91"/>
                        </a:lnTo>
                        <a:lnTo>
                          <a:pt x="88" y="69"/>
                        </a:lnTo>
                        <a:lnTo>
                          <a:pt x="88" y="47"/>
                        </a:lnTo>
                        <a:lnTo>
                          <a:pt x="132" y="47"/>
                        </a:lnTo>
                        <a:lnTo>
                          <a:pt x="301" y="0"/>
                        </a:lnTo>
                        <a:lnTo>
                          <a:pt x="380" y="88"/>
                        </a:lnTo>
                        <a:lnTo>
                          <a:pt x="430" y="119"/>
                        </a:lnTo>
                        <a:lnTo>
                          <a:pt x="496" y="133"/>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110" name="Freeform 41"/>
                  <p:cNvSpPr>
                    <a:spLocks/>
                  </p:cNvSpPr>
                  <p:nvPr/>
                </p:nvSpPr>
                <p:spPr bwMode="auto">
                  <a:xfrm>
                    <a:off x="876" y="452"/>
                    <a:ext cx="38" cy="296"/>
                  </a:xfrm>
                  <a:custGeom>
                    <a:avLst/>
                    <a:gdLst/>
                    <a:ahLst/>
                    <a:cxnLst>
                      <a:cxn ang="0">
                        <a:pos x="0" y="0"/>
                      </a:cxn>
                      <a:cxn ang="0">
                        <a:pos x="0" y="66"/>
                      </a:cxn>
                      <a:cxn ang="0">
                        <a:pos x="22" y="133"/>
                      </a:cxn>
                      <a:cxn ang="0">
                        <a:pos x="45" y="221"/>
                      </a:cxn>
                      <a:cxn ang="0">
                        <a:pos x="22" y="287"/>
                      </a:cxn>
                      <a:cxn ang="0">
                        <a:pos x="22" y="376"/>
                      </a:cxn>
                      <a:cxn ang="0">
                        <a:pos x="45" y="442"/>
                      </a:cxn>
                      <a:cxn ang="0">
                        <a:pos x="45" y="508"/>
                      </a:cxn>
                      <a:cxn ang="0">
                        <a:pos x="45" y="574"/>
                      </a:cxn>
                      <a:cxn ang="0">
                        <a:pos x="89" y="641"/>
                      </a:cxn>
                      <a:cxn ang="0">
                        <a:pos x="89" y="685"/>
                      </a:cxn>
                      <a:cxn ang="0">
                        <a:pos x="45" y="707"/>
                      </a:cxn>
                    </a:cxnLst>
                    <a:rect l="0" t="0" r="r" b="b"/>
                    <a:pathLst>
                      <a:path w="90" h="708">
                        <a:moveTo>
                          <a:pt x="0" y="0"/>
                        </a:moveTo>
                        <a:lnTo>
                          <a:pt x="0" y="66"/>
                        </a:lnTo>
                        <a:lnTo>
                          <a:pt x="22" y="133"/>
                        </a:lnTo>
                        <a:lnTo>
                          <a:pt x="45" y="221"/>
                        </a:lnTo>
                        <a:lnTo>
                          <a:pt x="22" y="287"/>
                        </a:lnTo>
                        <a:lnTo>
                          <a:pt x="22" y="376"/>
                        </a:lnTo>
                        <a:lnTo>
                          <a:pt x="45" y="442"/>
                        </a:lnTo>
                        <a:lnTo>
                          <a:pt x="45" y="508"/>
                        </a:lnTo>
                        <a:lnTo>
                          <a:pt x="45" y="574"/>
                        </a:lnTo>
                        <a:lnTo>
                          <a:pt x="89" y="641"/>
                        </a:lnTo>
                        <a:lnTo>
                          <a:pt x="89"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1" name="Freeform 42"/>
                  <p:cNvSpPr>
                    <a:spLocks/>
                  </p:cNvSpPr>
                  <p:nvPr/>
                </p:nvSpPr>
                <p:spPr bwMode="auto">
                  <a:xfrm>
                    <a:off x="867" y="452"/>
                    <a:ext cx="28" cy="296"/>
                  </a:xfrm>
                  <a:custGeom>
                    <a:avLst/>
                    <a:gdLst/>
                    <a:ahLst/>
                    <a:cxnLst>
                      <a:cxn ang="0">
                        <a:pos x="0" y="0"/>
                      </a:cxn>
                      <a:cxn ang="0">
                        <a:pos x="0" y="66"/>
                      </a:cxn>
                      <a:cxn ang="0">
                        <a:pos x="0" y="133"/>
                      </a:cxn>
                      <a:cxn ang="0">
                        <a:pos x="22" y="221"/>
                      </a:cxn>
                      <a:cxn ang="0">
                        <a:pos x="22" y="287"/>
                      </a:cxn>
                      <a:cxn ang="0">
                        <a:pos x="22" y="376"/>
                      </a:cxn>
                      <a:cxn ang="0">
                        <a:pos x="22" y="442"/>
                      </a:cxn>
                      <a:cxn ang="0">
                        <a:pos x="45" y="508"/>
                      </a:cxn>
                      <a:cxn ang="0">
                        <a:pos x="45" y="574"/>
                      </a:cxn>
                      <a:cxn ang="0">
                        <a:pos x="67" y="641"/>
                      </a:cxn>
                      <a:cxn ang="0">
                        <a:pos x="67" y="685"/>
                      </a:cxn>
                      <a:cxn ang="0">
                        <a:pos x="45" y="707"/>
                      </a:cxn>
                    </a:cxnLst>
                    <a:rect l="0" t="0" r="r" b="b"/>
                    <a:pathLst>
                      <a:path w="68" h="708">
                        <a:moveTo>
                          <a:pt x="0" y="0"/>
                        </a:moveTo>
                        <a:lnTo>
                          <a:pt x="0" y="66"/>
                        </a:lnTo>
                        <a:lnTo>
                          <a:pt x="0" y="133"/>
                        </a:lnTo>
                        <a:lnTo>
                          <a:pt x="22" y="221"/>
                        </a:lnTo>
                        <a:lnTo>
                          <a:pt x="22" y="287"/>
                        </a:lnTo>
                        <a:lnTo>
                          <a:pt x="22" y="376"/>
                        </a:lnTo>
                        <a:lnTo>
                          <a:pt x="22" y="442"/>
                        </a:lnTo>
                        <a:lnTo>
                          <a:pt x="45" y="508"/>
                        </a:lnTo>
                        <a:lnTo>
                          <a:pt x="45" y="574"/>
                        </a:lnTo>
                        <a:lnTo>
                          <a:pt x="67" y="641"/>
                        </a:lnTo>
                        <a:lnTo>
                          <a:pt x="67" y="685"/>
                        </a:lnTo>
                        <a:lnTo>
                          <a:pt x="45" y="707"/>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112" name="Freeform 43"/>
                  <p:cNvSpPr>
                    <a:spLocks/>
                  </p:cNvSpPr>
                  <p:nvPr/>
                </p:nvSpPr>
                <p:spPr bwMode="auto">
                  <a:xfrm>
                    <a:off x="794" y="369"/>
                    <a:ext cx="120" cy="83"/>
                  </a:xfrm>
                  <a:custGeom>
                    <a:avLst/>
                    <a:gdLst/>
                    <a:ahLst/>
                    <a:cxnLst>
                      <a:cxn ang="0">
                        <a:pos x="22" y="0"/>
                      </a:cxn>
                      <a:cxn ang="0">
                        <a:pos x="22" y="0"/>
                      </a:cxn>
                      <a:cxn ang="0">
                        <a:pos x="22" y="22"/>
                      </a:cxn>
                      <a:cxn ang="0">
                        <a:pos x="88" y="110"/>
                      </a:cxn>
                      <a:cxn ang="0">
                        <a:pos x="177" y="154"/>
                      </a:cxn>
                      <a:cxn ang="0">
                        <a:pos x="221" y="154"/>
                      </a:cxn>
                      <a:cxn ang="0">
                        <a:pos x="243" y="132"/>
                      </a:cxn>
                      <a:cxn ang="0">
                        <a:pos x="265" y="110"/>
                      </a:cxn>
                      <a:cxn ang="0">
                        <a:pos x="287" y="132"/>
                      </a:cxn>
                      <a:cxn ang="0">
                        <a:pos x="243" y="176"/>
                      </a:cxn>
                      <a:cxn ang="0">
                        <a:pos x="199" y="198"/>
                      </a:cxn>
                      <a:cxn ang="0">
                        <a:pos x="132" y="176"/>
                      </a:cxn>
                      <a:cxn ang="0">
                        <a:pos x="88" y="132"/>
                      </a:cxn>
                      <a:cxn ang="0">
                        <a:pos x="22" y="66"/>
                      </a:cxn>
                      <a:cxn ang="0">
                        <a:pos x="0" y="44"/>
                      </a:cxn>
                      <a:cxn ang="0">
                        <a:pos x="0" y="0"/>
                      </a:cxn>
                      <a:cxn ang="0">
                        <a:pos x="22" y="0"/>
                      </a:cxn>
                    </a:cxnLst>
                    <a:rect l="0" t="0" r="r" b="b"/>
                    <a:pathLst>
                      <a:path w="288" h="199">
                        <a:moveTo>
                          <a:pt x="22" y="0"/>
                        </a:moveTo>
                        <a:lnTo>
                          <a:pt x="22" y="0"/>
                        </a:lnTo>
                        <a:lnTo>
                          <a:pt x="22" y="22"/>
                        </a:lnTo>
                        <a:lnTo>
                          <a:pt x="88" y="110"/>
                        </a:lnTo>
                        <a:lnTo>
                          <a:pt x="177" y="154"/>
                        </a:lnTo>
                        <a:lnTo>
                          <a:pt x="221" y="154"/>
                        </a:lnTo>
                        <a:lnTo>
                          <a:pt x="243" y="132"/>
                        </a:lnTo>
                        <a:lnTo>
                          <a:pt x="265" y="110"/>
                        </a:lnTo>
                        <a:lnTo>
                          <a:pt x="287" y="132"/>
                        </a:lnTo>
                        <a:lnTo>
                          <a:pt x="243" y="176"/>
                        </a:lnTo>
                        <a:lnTo>
                          <a:pt x="199" y="198"/>
                        </a:lnTo>
                        <a:lnTo>
                          <a:pt x="132" y="176"/>
                        </a:lnTo>
                        <a:lnTo>
                          <a:pt x="88" y="132"/>
                        </a:lnTo>
                        <a:lnTo>
                          <a:pt x="22" y="66"/>
                        </a:lnTo>
                        <a:lnTo>
                          <a:pt x="0" y="44"/>
                        </a:lnTo>
                        <a:lnTo>
                          <a:pt x="0" y="0"/>
                        </a:lnTo>
                        <a:lnTo>
                          <a:pt x="22" y="0"/>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sp>
              <p:nvSpPr>
                <p:cNvPr id="106" name="Freeform 44"/>
                <p:cNvSpPr>
                  <a:spLocks/>
                </p:cNvSpPr>
                <p:nvPr/>
              </p:nvSpPr>
              <p:spPr bwMode="auto">
                <a:xfrm>
                  <a:off x="684" y="470"/>
                  <a:ext cx="79" cy="250"/>
                </a:xfrm>
                <a:custGeom>
                  <a:avLst/>
                  <a:gdLst/>
                  <a:ahLst/>
                  <a:cxnLst>
                    <a:cxn ang="0">
                      <a:pos x="188" y="85"/>
                    </a:cxn>
                    <a:cxn ang="0">
                      <a:pos x="168" y="213"/>
                    </a:cxn>
                    <a:cxn ang="0">
                      <a:pos x="148" y="277"/>
                    </a:cxn>
                    <a:cxn ang="0">
                      <a:pos x="168" y="319"/>
                    </a:cxn>
                    <a:cxn ang="0">
                      <a:pos x="148" y="383"/>
                    </a:cxn>
                    <a:cxn ang="0">
                      <a:pos x="109" y="383"/>
                    </a:cxn>
                    <a:cxn ang="0">
                      <a:pos x="109" y="426"/>
                    </a:cxn>
                    <a:cxn ang="0">
                      <a:pos x="148" y="447"/>
                    </a:cxn>
                    <a:cxn ang="0">
                      <a:pos x="148" y="532"/>
                    </a:cxn>
                    <a:cxn ang="0">
                      <a:pos x="168" y="596"/>
                    </a:cxn>
                    <a:cxn ang="0">
                      <a:pos x="109" y="575"/>
                    </a:cxn>
                    <a:cxn ang="0">
                      <a:pos x="69" y="596"/>
                    </a:cxn>
                    <a:cxn ang="0">
                      <a:pos x="49" y="553"/>
                    </a:cxn>
                    <a:cxn ang="0">
                      <a:pos x="30" y="490"/>
                    </a:cxn>
                    <a:cxn ang="0">
                      <a:pos x="0" y="439"/>
                    </a:cxn>
                    <a:cxn ang="0">
                      <a:pos x="0" y="349"/>
                    </a:cxn>
                    <a:cxn ang="0">
                      <a:pos x="64" y="266"/>
                    </a:cxn>
                    <a:cxn ang="0">
                      <a:pos x="84" y="176"/>
                    </a:cxn>
                    <a:cxn ang="0">
                      <a:pos x="148" y="0"/>
                    </a:cxn>
                    <a:cxn ang="0">
                      <a:pos x="188" y="85"/>
                    </a:cxn>
                  </a:cxnLst>
                  <a:rect l="0" t="0" r="r" b="b"/>
                  <a:pathLst>
                    <a:path w="189" h="597">
                      <a:moveTo>
                        <a:pt x="188" y="85"/>
                      </a:moveTo>
                      <a:lnTo>
                        <a:pt x="168" y="213"/>
                      </a:lnTo>
                      <a:lnTo>
                        <a:pt x="148" y="277"/>
                      </a:lnTo>
                      <a:lnTo>
                        <a:pt x="168" y="319"/>
                      </a:lnTo>
                      <a:lnTo>
                        <a:pt x="148" y="383"/>
                      </a:lnTo>
                      <a:lnTo>
                        <a:pt x="109" y="383"/>
                      </a:lnTo>
                      <a:lnTo>
                        <a:pt x="109" y="426"/>
                      </a:lnTo>
                      <a:lnTo>
                        <a:pt x="148" y="447"/>
                      </a:lnTo>
                      <a:lnTo>
                        <a:pt x="148" y="532"/>
                      </a:lnTo>
                      <a:lnTo>
                        <a:pt x="168" y="596"/>
                      </a:lnTo>
                      <a:lnTo>
                        <a:pt x="109" y="575"/>
                      </a:lnTo>
                      <a:lnTo>
                        <a:pt x="69" y="596"/>
                      </a:lnTo>
                      <a:lnTo>
                        <a:pt x="49" y="553"/>
                      </a:lnTo>
                      <a:lnTo>
                        <a:pt x="30" y="490"/>
                      </a:lnTo>
                      <a:lnTo>
                        <a:pt x="0" y="439"/>
                      </a:lnTo>
                      <a:lnTo>
                        <a:pt x="0" y="349"/>
                      </a:lnTo>
                      <a:lnTo>
                        <a:pt x="64" y="266"/>
                      </a:lnTo>
                      <a:lnTo>
                        <a:pt x="84" y="176"/>
                      </a:lnTo>
                      <a:lnTo>
                        <a:pt x="148" y="0"/>
                      </a:lnTo>
                      <a:lnTo>
                        <a:pt x="188" y="85"/>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07" name="Freeform 45"/>
                <p:cNvSpPr>
                  <a:spLocks/>
                </p:cNvSpPr>
                <p:nvPr/>
              </p:nvSpPr>
              <p:spPr bwMode="auto">
                <a:xfrm>
                  <a:off x="775" y="729"/>
                  <a:ext cx="148" cy="10"/>
                </a:xfrm>
                <a:custGeom>
                  <a:avLst/>
                  <a:gdLst/>
                  <a:ahLst/>
                  <a:cxnLst>
                    <a:cxn ang="0">
                      <a:pos x="332" y="22"/>
                    </a:cxn>
                    <a:cxn ang="0">
                      <a:pos x="353" y="11"/>
                    </a:cxn>
                    <a:cxn ang="0">
                      <a:pos x="270" y="0"/>
                    </a:cxn>
                    <a:cxn ang="0">
                      <a:pos x="125" y="0"/>
                    </a:cxn>
                    <a:cxn ang="0">
                      <a:pos x="0" y="11"/>
                    </a:cxn>
                    <a:cxn ang="0">
                      <a:pos x="228" y="11"/>
                    </a:cxn>
                    <a:cxn ang="0">
                      <a:pos x="332" y="22"/>
                    </a:cxn>
                  </a:cxnLst>
                  <a:rect l="0" t="0" r="r" b="b"/>
                  <a:pathLst>
                    <a:path w="354" h="23">
                      <a:moveTo>
                        <a:pt x="332" y="22"/>
                      </a:moveTo>
                      <a:lnTo>
                        <a:pt x="353" y="11"/>
                      </a:lnTo>
                      <a:lnTo>
                        <a:pt x="270" y="0"/>
                      </a:lnTo>
                      <a:lnTo>
                        <a:pt x="125" y="0"/>
                      </a:lnTo>
                      <a:lnTo>
                        <a:pt x="0" y="11"/>
                      </a:lnTo>
                      <a:lnTo>
                        <a:pt x="228" y="11"/>
                      </a:lnTo>
                      <a:lnTo>
                        <a:pt x="332" y="22"/>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108" name="Freeform 46"/>
                <p:cNvSpPr>
                  <a:spLocks/>
                </p:cNvSpPr>
                <p:nvPr/>
              </p:nvSpPr>
              <p:spPr bwMode="auto">
                <a:xfrm>
                  <a:off x="692" y="683"/>
                  <a:ext cx="47" cy="47"/>
                </a:xfrm>
                <a:custGeom>
                  <a:avLst/>
                  <a:gdLst/>
                  <a:ahLst/>
                  <a:cxnLst>
                    <a:cxn ang="0">
                      <a:pos x="37" y="110"/>
                    </a:cxn>
                    <a:cxn ang="0">
                      <a:pos x="18" y="73"/>
                    </a:cxn>
                    <a:cxn ang="0">
                      <a:pos x="18" y="18"/>
                    </a:cxn>
                    <a:cxn ang="0">
                      <a:pos x="0" y="0"/>
                    </a:cxn>
                    <a:cxn ang="0">
                      <a:pos x="55" y="37"/>
                    </a:cxn>
                    <a:cxn ang="0">
                      <a:pos x="55" y="55"/>
                    </a:cxn>
                    <a:cxn ang="0">
                      <a:pos x="92" y="73"/>
                    </a:cxn>
                    <a:cxn ang="0">
                      <a:pos x="110" y="92"/>
                    </a:cxn>
                    <a:cxn ang="0">
                      <a:pos x="55" y="92"/>
                    </a:cxn>
                    <a:cxn ang="0">
                      <a:pos x="37" y="110"/>
                    </a:cxn>
                  </a:cxnLst>
                  <a:rect l="0" t="0" r="r" b="b"/>
                  <a:pathLst>
                    <a:path w="111" h="111">
                      <a:moveTo>
                        <a:pt x="37" y="110"/>
                      </a:moveTo>
                      <a:lnTo>
                        <a:pt x="18" y="73"/>
                      </a:lnTo>
                      <a:lnTo>
                        <a:pt x="18" y="18"/>
                      </a:lnTo>
                      <a:lnTo>
                        <a:pt x="0" y="0"/>
                      </a:lnTo>
                      <a:lnTo>
                        <a:pt x="55" y="37"/>
                      </a:lnTo>
                      <a:lnTo>
                        <a:pt x="55" y="55"/>
                      </a:lnTo>
                      <a:lnTo>
                        <a:pt x="92" y="73"/>
                      </a:lnTo>
                      <a:lnTo>
                        <a:pt x="110" y="92"/>
                      </a:lnTo>
                      <a:lnTo>
                        <a:pt x="55" y="92"/>
                      </a:lnTo>
                      <a:lnTo>
                        <a:pt x="37" y="110"/>
                      </a:lnTo>
                    </a:path>
                  </a:pathLst>
                </a:custGeom>
                <a:solidFill>
                  <a:srgbClr val="919191"/>
                </a:solidFill>
                <a:ln w="3175" cap="rnd" cmpd="sng">
                  <a:noFill/>
                  <a:prstDash val="solid"/>
                  <a:round/>
                  <a:headEnd type="none" w="med" len="med"/>
                  <a:tailEnd type="none" w="med" len="med"/>
                </a:ln>
                <a:effectLst/>
              </p:spPr>
              <p:txBody>
                <a:bodyPr/>
                <a:lstStyle/>
                <a:p>
                  <a:endParaRPr lang="ru-RU"/>
                </a:p>
              </p:txBody>
            </p:sp>
          </p:grpSp>
        </p:grpSp>
        <p:grpSp>
          <p:nvGrpSpPr>
            <p:cNvPr id="21" name="Group 47"/>
            <p:cNvGrpSpPr>
              <a:grpSpLocks/>
            </p:cNvGrpSpPr>
            <p:nvPr/>
          </p:nvGrpSpPr>
          <p:grpSpPr bwMode="auto">
            <a:xfrm>
              <a:off x="574" y="2659"/>
              <a:ext cx="863" cy="569"/>
              <a:chOff x="3280" y="2647"/>
              <a:chExt cx="863" cy="569"/>
            </a:xfrm>
          </p:grpSpPr>
          <p:grpSp>
            <p:nvGrpSpPr>
              <p:cNvPr id="33" name="Group 48"/>
              <p:cNvGrpSpPr>
                <a:grpSpLocks/>
              </p:cNvGrpSpPr>
              <p:nvPr/>
            </p:nvGrpSpPr>
            <p:grpSpPr bwMode="auto">
              <a:xfrm>
                <a:off x="3280" y="2865"/>
                <a:ext cx="863" cy="351"/>
                <a:chOff x="3253" y="2867"/>
                <a:chExt cx="936" cy="351"/>
              </a:xfrm>
            </p:grpSpPr>
            <p:sp>
              <p:nvSpPr>
                <p:cNvPr id="98" name="Freeform 49"/>
                <p:cNvSpPr>
                  <a:spLocks/>
                </p:cNvSpPr>
                <p:nvPr/>
              </p:nvSpPr>
              <p:spPr bwMode="auto">
                <a:xfrm>
                  <a:off x="3253" y="2990"/>
                  <a:ext cx="256" cy="228"/>
                </a:xfrm>
                <a:custGeom>
                  <a:avLst/>
                  <a:gdLst/>
                  <a:ahLst/>
                  <a:cxnLst>
                    <a:cxn ang="0">
                      <a:pos x="238" y="228"/>
                    </a:cxn>
                    <a:cxn ang="0">
                      <a:pos x="256" y="183"/>
                    </a:cxn>
                    <a:cxn ang="0">
                      <a:pos x="1" y="0"/>
                    </a:cxn>
                    <a:cxn ang="0">
                      <a:pos x="0" y="24"/>
                    </a:cxn>
                    <a:cxn ang="0">
                      <a:pos x="238" y="228"/>
                    </a:cxn>
                  </a:cxnLst>
                  <a:rect l="0" t="0" r="r" b="b"/>
                  <a:pathLst>
                    <a:path w="256" h="228">
                      <a:moveTo>
                        <a:pt x="238" y="228"/>
                      </a:moveTo>
                      <a:lnTo>
                        <a:pt x="256" y="183"/>
                      </a:lnTo>
                      <a:lnTo>
                        <a:pt x="1" y="0"/>
                      </a:lnTo>
                      <a:lnTo>
                        <a:pt x="0" y="24"/>
                      </a:lnTo>
                      <a:lnTo>
                        <a:pt x="238" y="228"/>
                      </a:lnTo>
                      <a:close/>
                    </a:path>
                  </a:pathLst>
                </a:custGeom>
                <a:solidFill>
                  <a:srgbClr val="FFFF66"/>
                </a:solidFill>
                <a:ln w="6350" cap="rnd" cmpd="sng">
                  <a:solidFill>
                    <a:srgbClr val="000000"/>
                  </a:solidFill>
                  <a:prstDash val="solid"/>
                  <a:round/>
                  <a:headEnd type="none" w="med" len="med"/>
                  <a:tailEnd type="none" w="med" len="med"/>
                </a:ln>
                <a:effectLst/>
              </p:spPr>
              <p:txBody>
                <a:bodyPr/>
                <a:lstStyle/>
                <a:p>
                  <a:endParaRPr lang="ru-RU"/>
                </a:p>
              </p:txBody>
            </p:sp>
            <p:sp>
              <p:nvSpPr>
                <p:cNvPr id="99" name="Freeform 50"/>
                <p:cNvSpPr>
                  <a:spLocks/>
                </p:cNvSpPr>
                <p:nvPr/>
              </p:nvSpPr>
              <p:spPr bwMode="auto">
                <a:xfrm>
                  <a:off x="3491" y="3050"/>
                  <a:ext cx="698" cy="166"/>
                </a:xfrm>
                <a:custGeom>
                  <a:avLst/>
                  <a:gdLst/>
                  <a:ahLst/>
                  <a:cxnLst>
                    <a:cxn ang="0">
                      <a:pos x="0" y="166"/>
                    </a:cxn>
                    <a:cxn ang="0">
                      <a:pos x="698" y="27"/>
                    </a:cxn>
                    <a:cxn ang="0">
                      <a:pos x="696" y="0"/>
                    </a:cxn>
                    <a:cxn ang="0">
                      <a:pos x="325" y="51"/>
                    </a:cxn>
                    <a:cxn ang="0">
                      <a:pos x="2" y="136"/>
                    </a:cxn>
                    <a:cxn ang="0">
                      <a:pos x="0" y="166"/>
                    </a:cxn>
                  </a:cxnLst>
                  <a:rect l="0" t="0" r="r" b="b"/>
                  <a:pathLst>
                    <a:path w="698" h="166">
                      <a:moveTo>
                        <a:pt x="0" y="166"/>
                      </a:moveTo>
                      <a:lnTo>
                        <a:pt x="698" y="27"/>
                      </a:lnTo>
                      <a:lnTo>
                        <a:pt x="696" y="0"/>
                      </a:lnTo>
                      <a:lnTo>
                        <a:pt x="325" y="51"/>
                      </a:lnTo>
                      <a:lnTo>
                        <a:pt x="2" y="136"/>
                      </a:lnTo>
                      <a:lnTo>
                        <a:pt x="0" y="166"/>
                      </a:lnTo>
                      <a:close/>
                    </a:path>
                  </a:pathLst>
                </a:custGeom>
                <a:solidFill>
                  <a:srgbClr val="FFFF99"/>
                </a:solidFill>
                <a:ln w="6350" cap="rnd" cmpd="sng">
                  <a:solidFill>
                    <a:srgbClr val="000000"/>
                  </a:solidFill>
                  <a:prstDash val="solid"/>
                  <a:round/>
                  <a:headEnd type="none" w="med" len="med"/>
                  <a:tailEnd type="none" w="med" len="med"/>
                </a:ln>
                <a:effectLst/>
              </p:spPr>
              <p:txBody>
                <a:bodyPr/>
                <a:lstStyle/>
                <a:p>
                  <a:endParaRPr lang="ru-RU"/>
                </a:p>
              </p:txBody>
            </p:sp>
            <p:sp>
              <p:nvSpPr>
                <p:cNvPr id="100" name="Freeform 51"/>
                <p:cNvSpPr>
                  <a:spLocks/>
                </p:cNvSpPr>
                <p:nvPr/>
              </p:nvSpPr>
              <p:spPr bwMode="auto">
                <a:xfrm>
                  <a:off x="3254" y="2867"/>
                  <a:ext cx="935" cy="320"/>
                </a:xfrm>
                <a:custGeom>
                  <a:avLst/>
                  <a:gdLst/>
                  <a:ahLst/>
                  <a:cxnLst>
                    <a:cxn ang="0">
                      <a:pos x="0" y="122"/>
                    </a:cxn>
                    <a:cxn ang="0">
                      <a:pos x="240" y="320"/>
                    </a:cxn>
                    <a:cxn ang="0">
                      <a:pos x="935" y="186"/>
                    </a:cxn>
                    <a:cxn ang="0">
                      <a:pos x="671" y="0"/>
                    </a:cxn>
                    <a:cxn ang="0">
                      <a:pos x="0" y="122"/>
                    </a:cxn>
                  </a:cxnLst>
                  <a:rect l="0" t="0" r="r" b="b"/>
                  <a:pathLst>
                    <a:path w="935" h="320">
                      <a:moveTo>
                        <a:pt x="0" y="122"/>
                      </a:moveTo>
                      <a:lnTo>
                        <a:pt x="240" y="320"/>
                      </a:lnTo>
                      <a:lnTo>
                        <a:pt x="935" y="186"/>
                      </a:lnTo>
                      <a:lnTo>
                        <a:pt x="671" y="0"/>
                      </a:lnTo>
                      <a:lnTo>
                        <a:pt x="0" y="122"/>
                      </a:lnTo>
                      <a:close/>
                    </a:path>
                  </a:pathLst>
                </a:custGeom>
                <a:solidFill>
                  <a:srgbClr val="FFFFCC"/>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4" name="Group 52"/>
              <p:cNvGrpSpPr>
                <a:grpSpLocks/>
              </p:cNvGrpSpPr>
              <p:nvPr/>
            </p:nvGrpSpPr>
            <p:grpSpPr bwMode="auto">
              <a:xfrm>
                <a:off x="3338" y="2915"/>
                <a:ext cx="494" cy="217"/>
                <a:chOff x="1049" y="1977"/>
                <a:chExt cx="1136" cy="495"/>
              </a:xfrm>
            </p:grpSpPr>
            <p:grpSp>
              <p:nvGrpSpPr>
                <p:cNvPr id="63" name="Group 53"/>
                <p:cNvGrpSpPr>
                  <a:grpSpLocks/>
                </p:cNvGrpSpPr>
                <p:nvPr/>
              </p:nvGrpSpPr>
              <p:grpSpPr bwMode="auto">
                <a:xfrm>
                  <a:off x="1477" y="1977"/>
                  <a:ext cx="708" cy="274"/>
                  <a:chOff x="1477" y="1977"/>
                  <a:chExt cx="708" cy="274"/>
                </a:xfrm>
              </p:grpSpPr>
              <p:grpSp>
                <p:nvGrpSpPr>
                  <p:cNvPr id="74" name="Group 54"/>
                  <p:cNvGrpSpPr>
                    <a:grpSpLocks/>
                  </p:cNvGrpSpPr>
                  <p:nvPr/>
                </p:nvGrpSpPr>
                <p:grpSpPr bwMode="auto">
                  <a:xfrm>
                    <a:off x="1477" y="1977"/>
                    <a:ext cx="708" cy="274"/>
                    <a:chOff x="1477" y="1977"/>
                    <a:chExt cx="708" cy="274"/>
                  </a:xfrm>
                </p:grpSpPr>
                <p:sp>
                  <p:nvSpPr>
                    <p:cNvPr id="95" name="Freeform 55"/>
                    <p:cNvSpPr>
                      <a:spLocks/>
                    </p:cNvSpPr>
                    <p:nvPr/>
                  </p:nvSpPr>
                  <p:spPr bwMode="auto">
                    <a:xfrm>
                      <a:off x="1477" y="1977"/>
                      <a:ext cx="708" cy="208"/>
                    </a:xfrm>
                    <a:custGeom>
                      <a:avLst/>
                      <a:gdLst/>
                      <a:ahLst/>
                      <a:cxnLst>
                        <a:cxn ang="0">
                          <a:pos x="199" y="207"/>
                        </a:cxn>
                        <a:cxn ang="0">
                          <a:pos x="707" y="97"/>
                        </a:cxn>
                        <a:cxn ang="0">
                          <a:pos x="530" y="0"/>
                        </a:cxn>
                        <a:cxn ang="0">
                          <a:pos x="0" y="97"/>
                        </a:cxn>
                        <a:cxn ang="0">
                          <a:pos x="199" y="207"/>
                        </a:cxn>
                      </a:cxnLst>
                      <a:rect l="0" t="0" r="r" b="b"/>
                      <a:pathLst>
                        <a:path w="708" h="208">
                          <a:moveTo>
                            <a:pt x="199" y="207"/>
                          </a:moveTo>
                          <a:lnTo>
                            <a:pt x="707" y="97"/>
                          </a:lnTo>
                          <a:lnTo>
                            <a:pt x="530" y="0"/>
                          </a:lnTo>
                          <a:lnTo>
                            <a:pt x="0" y="97"/>
                          </a:lnTo>
                          <a:lnTo>
                            <a:pt x="199" y="207"/>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96" name="Freeform 56"/>
                    <p:cNvSpPr>
                      <a:spLocks/>
                    </p:cNvSpPr>
                    <p:nvPr/>
                  </p:nvSpPr>
                  <p:spPr bwMode="auto">
                    <a:xfrm>
                      <a:off x="1477" y="2073"/>
                      <a:ext cx="200" cy="178"/>
                    </a:xfrm>
                    <a:custGeom>
                      <a:avLst/>
                      <a:gdLst/>
                      <a:ahLst/>
                      <a:cxnLst>
                        <a:cxn ang="0">
                          <a:pos x="199" y="111"/>
                        </a:cxn>
                        <a:cxn ang="0">
                          <a:pos x="199" y="177"/>
                        </a:cxn>
                        <a:cxn ang="0">
                          <a:pos x="0" y="39"/>
                        </a:cxn>
                        <a:cxn ang="0">
                          <a:pos x="0" y="0"/>
                        </a:cxn>
                        <a:cxn ang="0">
                          <a:pos x="199" y="111"/>
                        </a:cxn>
                      </a:cxnLst>
                      <a:rect l="0" t="0" r="r" b="b"/>
                      <a:pathLst>
                        <a:path w="200" h="178">
                          <a:moveTo>
                            <a:pt x="199" y="111"/>
                          </a:moveTo>
                          <a:lnTo>
                            <a:pt x="199" y="177"/>
                          </a:lnTo>
                          <a:lnTo>
                            <a:pt x="0" y="39"/>
                          </a:lnTo>
                          <a:lnTo>
                            <a:pt x="0" y="0"/>
                          </a:lnTo>
                          <a:lnTo>
                            <a:pt x="199" y="111"/>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97" name="Freeform 57"/>
                    <p:cNvSpPr>
                      <a:spLocks/>
                    </p:cNvSpPr>
                    <p:nvPr/>
                  </p:nvSpPr>
                  <p:spPr bwMode="auto">
                    <a:xfrm>
                      <a:off x="1676" y="2073"/>
                      <a:ext cx="509" cy="178"/>
                    </a:xfrm>
                    <a:custGeom>
                      <a:avLst/>
                      <a:gdLst/>
                      <a:ahLst/>
                      <a:cxnLst>
                        <a:cxn ang="0">
                          <a:pos x="0" y="111"/>
                        </a:cxn>
                        <a:cxn ang="0">
                          <a:pos x="0" y="177"/>
                        </a:cxn>
                        <a:cxn ang="0">
                          <a:pos x="508" y="69"/>
                        </a:cxn>
                        <a:cxn ang="0">
                          <a:pos x="508" y="0"/>
                        </a:cxn>
                        <a:cxn ang="0">
                          <a:pos x="0" y="111"/>
                        </a:cxn>
                      </a:cxnLst>
                      <a:rect l="0" t="0" r="r" b="b"/>
                      <a:pathLst>
                        <a:path w="509" h="178">
                          <a:moveTo>
                            <a:pt x="0" y="111"/>
                          </a:moveTo>
                          <a:lnTo>
                            <a:pt x="0" y="177"/>
                          </a:lnTo>
                          <a:lnTo>
                            <a:pt x="508" y="69"/>
                          </a:lnTo>
                          <a:lnTo>
                            <a:pt x="508" y="0"/>
                          </a:lnTo>
                          <a:lnTo>
                            <a:pt x="0" y="11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75" name="Group 58"/>
                  <p:cNvGrpSpPr>
                    <a:grpSpLocks/>
                  </p:cNvGrpSpPr>
                  <p:nvPr/>
                </p:nvGrpSpPr>
                <p:grpSpPr bwMode="auto">
                  <a:xfrm>
                    <a:off x="1557" y="2046"/>
                    <a:ext cx="307" cy="109"/>
                    <a:chOff x="1557" y="2046"/>
                    <a:chExt cx="307" cy="109"/>
                  </a:xfrm>
                </p:grpSpPr>
                <p:sp>
                  <p:nvSpPr>
                    <p:cNvPr id="86" name="Freeform 59"/>
                    <p:cNvSpPr>
                      <a:spLocks/>
                    </p:cNvSpPr>
                    <p:nvPr/>
                  </p:nvSpPr>
                  <p:spPr bwMode="auto">
                    <a:xfrm>
                      <a:off x="1557" y="2046"/>
                      <a:ext cx="307" cy="109"/>
                    </a:xfrm>
                    <a:custGeom>
                      <a:avLst/>
                      <a:gdLst/>
                      <a:ahLst/>
                      <a:cxnLst>
                        <a:cxn ang="0">
                          <a:pos x="127" y="108"/>
                        </a:cxn>
                        <a:cxn ang="0">
                          <a:pos x="306" y="69"/>
                        </a:cxn>
                        <a:cxn ang="0">
                          <a:pos x="196" y="0"/>
                        </a:cxn>
                        <a:cxn ang="0">
                          <a:pos x="0" y="39"/>
                        </a:cxn>
                        <a:cxn ang="0">
                          <a:pos x="127" y="108"/>
                        </a:cxn>
                      </a:cxnLst>
                      <a:rect l="0" t="0" r="r" b="b"/>
                      <a:pathLst>
                        <a:path w="307" h="109">
                          <a:moveTo>
                            <a:pt x="127" y="108"/>
                          </a:moveTo>
                          <a:lnTo>
                            <a:pt x="306" y="69"/>
                          </a:lnTo>
                          <a:lnTo>
                            <a:pt x="196" y="0"/>
                          </a:lnTo>
                          <a:lnTo>
                            <a:pt x="0" y="39"/>
                          </a:lnTo>
                          <a:lnTo>
                            <a:pt x="127" y="10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87" name="Group 60"/>
                    <p:cNvGrpSpPr>
                      <a:grpSpLocks/>
                    </p:cNvGrpSpPr>
                    <p:nvPr/>
                  </p:nvGrpSpPr>
                  <p:grpSpPr bwMode="auto">
                    <a:xfrm>
                      <a:off x="1614" y="2056"/>
                      <a:ext cx="220" cy="88"/>
                      <a:chOff x="1614" y="2056"/>
                      <a:chExt cx="220" cy="88"/>
                    </a:xfrm>
                  </p:grpSpPr>
                  <p:sp>
                    <p:nvSpPr>
                      <p:cNvPr id="88" name="Line 61"/>
                      <p:cNvSpPr>
                        <a:spLocks noChangeShapeType="1"/>
                      </p:cNvSpPr>
                      <p:nvPr/>
                    </p:nvSpPr>
                    <p:spPr bwMode="auto">
                      <a:xfrm flipV="1">
                        <a:off x="1632" y="2056"/>
                        <a:ext cx="132" cy="36"/>
                      </a:xfrm>
                      <a:prstGeom prst="line">
                        <a:avLst/>
                      </a:prstGeom>
                      <a:noFill/>
                      <a:ln w="6350">
                        <a:solidFill>
                          <a:srgbClr val="000000"/>
                        </a:solidFill>
                        <a:round/>
                        <a:headEnd/>
                        <a:tailEnd/>
                      </a:ln>
                      <a:effectLst/>
                    </p:spPr>
                    <p:txBody>
                      <a:bodyPr wrap="none" anchor="ctr"/>
                      <a:lstStyle/>
                      <a:p>
                        <a:endParaRPr lang="ru-RU"/>
                      </a:p>
                    </p:txBody>
                  </p:sp>
                  <p:sp>
                    <p:nvSpPr>
                      <p:cNvPr id="89" name="Line 62"/>
                      <p:cNvSpPr>
                        <a:spLocks noChangeShapeType="1"/>
                      </p:cNvSpPr>
                      <p:nvPr/>
                    </p:nvSpPr>
                    <p:spPr bwMode="auto">
                      <a:xfrm flipV="1">
                        <a:off x="1614" y="2070"/>
                        <a:ext cx="174" cy="46"/>
                      </a:xfrm>
                      <a:prstGeom prst="line">
                        <a:avLst/>
                      </a:prstGeom>
                      <a:noFill/>
                      <a:ln w="6350">
                        <a:solidFill>
                          <a:srgbClr val="000000"/>
                        </a:solidFill>
                        <a:round/>
                        <a:headEnd/>
                        <a:tailEnd/>
                      </a:ln>
                      <a:effectLst/>
                    </p:spPr>
                    <p:txBody>
                      <a:bodyPr wrap="none" anchor="ctr"/>
                      <a:lstStyle/>
                      <a:p>
                        <a:endParaRPr lang="ru-RU"/>
                      </a:p>
                    </p:txBody>
                  </p:sp>
                  <p:sp>
                    <p:nvSpPr>
                      <p:cNvPr id="90" name="Line 63"/>
                      <p:cNvSpPr>
                        <a:spLocks noChangeShapeType="1"/>
                      </p:cNvSpPr>
                      <p:nvPr/>
                    </p:nvSpPr>
                    <p:spPr bwMode="auto">
                      <a:xfrm flipV="1">
                        <a:off x="1630" y="2083"/>
                        <a:ext cx="180" cy="47"/>
                      </a:xfrm>
                      <a:prstGeom prst="line">
                        <a:avLst/>
                      </a:prstGeom>
                      <a:noFill/>
                      <a:ln w="6350">
                        <a:solidFill>
                          <a:srgbClr val="000000"/>
                        </a:solidFill>
                        <a:round/>
                        <a:headEnd/>
                        <a:tailEnd/>
                      </a:ln>
                      <a:effectLst/>
                    </p:spPr>
                    <p:txBody>
                      <a:bodyPr wrap="none" anchor="ctr"/>
                      <a:lstStyle/>
                      <a:p>
                        <a:endParaRPr lang="ru-RU"/>
                      </a:p>
                    </p:txBody>
                  </p:sp>
                  <p:sp>
                    <p:nvSpPr>
                      <p:cNvPr id="91" name="Line 64"/>
                      <p:cNvSpPr>
                        <a:spLocks noChangeShapeType="1"/>
                      </p:cNvSpPr>
                      <p:nvPr/>
                    </p:nvSpPr>
                    <p:spPr bwMode="auto">
                      <a:xfrm>
                        <a:off x="1738" y="2072"/>
                        <a:ext cx="74" cy="46"/>
                      </a:xfrm>
                      <a:prstGeom prst="line">
                        <a:avLst/>
                      </a:prstGeom>
                      <a:noFill/>
                      <a:ln w="6350">
                        <a:solidFill>
                          <a:srgbClr val="000000"/>
                        </a:solidFill>
                        <a:round/>
                        <a:headEnd/>
                        <a:tailEnd/>
                      </a:ln>
                      <a:effectLst/>
                    </p:spPr>
                    <p:txBody>
                      <a:bodyPr wrap="none" anchor="ctr"/>
                      <a:lstStyle/>
                      <a:p>
                        <a:endParaRPr lang="ru-RU"/>
                      </a:p>
                    </p:txBody>
                  </p:sp>
                  <p:sp>
                    <p:nvSpPr>
                      <p:cNvPr id="92" name="Line 65"/>
                      <p:cNvSpPr>
                        <a:spLocks noChangeShapeType="1"/>
                      </p:cNvSpPr>
                      <p:nvPr/>
                    </p:nvSpPr>
                    <p:spPr bwMode="auto">
                      <a:xfrm>
                        <a:off x="1670" y="2068"/>
                        <a:ext cx="96" cy="60"/>
                      </a:xfrm>
                      <a:prstGeom prst="line">
                        <a:avLst/>
                      </a:prstGeom>
                      <a:noFill/>
                      <a:ln w="6350">
                        <a:solidFill>
                          <a:srgbClr val="000000"/>
                        </a:solidFill>
                        <a:round/>
                        <a:headEnd/>
                        <a:tailEnd/>
                      </a:ln>
                      <a:effectLst/>
                    </p:spPr>
                    <p:txBody>
                      <a:bodyPr wrap="none" anchor="ctr"/>
                      <a:lstStyle/>
                      <a:p>
                        <a:endParaRPr lang="ru-RU"/>
                      </a:p>
                    </p:txBody>
                  </p:sp>
                  <p:sp>
                    <p:nvSpPr>
                      <p:cNvPr id="93" name="Line 66"/>
                      <p:cNvSpPr>
                        <a:spLocks noChangeShapeType="1"/>
                      </p:cNvSpPr>
                      <p:nvPr/>
                    </p:nvSpPr>
                    <p:spPr bwMode="auto">
                      <a:xfrm>
                        <a:off x="1616" y="2076"/>
                        <a:ext cx="106" cy="64"/>
                      </a:xfrm>
                      <a:prstGeom prst="line">
                        <a:avLst/>
                      </a:prstGeom>
                      <a:noFill/>
                      <a:ln w="6350">
                        <a:solidFill>
                          <a:srgbClr val="000000"/>
                        </a:solidFill>
                        <a:round/>
                        <a:headEnd/>
                        <a:tailEnd/>
                      </a:ln>
                      <a:effectLst/>
                    </p:spPr>
                    <p:txBody>
                      <a:bodyPr wrap="none" anchor="ctr"/>
                      <a:lstStyle/>
                      <a:p>
                        <a:endParaRPr lang="ru-RU"/>
                      </a:p>
                    </p:txBody>
                  </p:sp>
                  <p:sp>
                    <p:nvSpPr>
                      <p:cNvPr id="94" name="Line 67"/>
                      <p:cNvSpPr>
                        <a:spLocks noChangeShapeType="1"/>
                      </p:cNvSpPr>
                      <p:nvPr/>
                    </p:nvSpPr>
                    <p:spPr bwMode="auto">
                      <a:xfrm flipV="1">
                        <a:off x="1658" y="2097"/>
                        <a:ext cx="176" cy="47"/>
                      </a:xfrm>
                      <a:prstGeom prst="line">
                        <a:avLst/>
                      </a:prstGeom>
                      <a:noFill/>
                      <a:ln w="6350">
                        <a:solidFill>
                          <a:srgbClr val="000000"/>
                        </a:solidFill>
                        <a:round/>
                        <a:headEnd/>
                        <a:tailEnd/>
                      </a:ln>
                      <a:effectLst/>
                    </p:spPr>
                    <p:txBody>
                      <a:bodyPr wrap="none" anchor="ctr"/>
                      <a:lstStyle/>
                      <a:p>
                        <a:endParaRPr lang="ru-RU"/>
                      </a:p>
                    </p:txBody>
                  </p:sp>
                </p:grpSp>
              </p:grpSp>
              <p:grpSp>
                <p:nvGrpSpPr>
                  <p:cNvPr id="76" name="Group 68"/>
                  <p:cNvGrpSpPr>
                    <a:grpSpLocks/>
                  </p:cNvGrpSpPr>
                  <p:nvPr/>
                </p:nvGrpSpPr>
                <p:grpSpPr bwMode="auto">
                  <a:xfrm>
                    <a:off x="1830" y="1991"/>
                    <a:ext cx="313" cy="105"/>
                    <a:chOff x="1830" y="1991"/>
                    <a:chExt cx="313" cy="105"/>
                  </a:xfrm>
                </p:grpSpPr>
                <p:sp>
                  <p:nvSpPr>
                    <p:cNvPr id="77" name="Freeform 69"/>
                    <p:cNvSpPr>
                      <a:spLocks/>
                    </p:cNvSpPr>
                    <p:nvPr/>
                  </p:nvSpPr>
                  <p:spPr bwMode="auto">
                    <a:xfrm>
                      <a:off x="1830" y="1991"/>
                      <a:ext cx="313" cy="105"/>
                    </a:xfrm>
                    <a:custGeom>
                      <a:avLst/>
                      <a:gdLst/>
                      <a:ahLst/>
                      <a:cxnLst>
                        <a:cxn ang="0">
                          <a:pos x="110" y="104"/>
                        </a:cxn>
                        <a:cxn ang="0">
                          <a:pos x="312" y="66"/>
                        </a:cxn>
                        <a:cxn ang="0">
                          <a:pos x="199" y="0"/>
                        </a:cxn>
                        <a:cxn ang="0">
                          <a:pos x="0" y="38"/>
                        </a:cxn>
                        <a:cxn ang="0">
                          <a:pos x="110" y="104"/>
                        </a:cxn>
                      </a:cxnLst>
                      <a:rect l="0" t="0" r="r" b="b"/>
                      <a:pathLst>
                        <a:path w="313" h="105">
                          <a:moveTo>
                            <a:pt x="110" y="104"/>
                          </a:moveTo>
                          <a:lnTo>
                            <a:pt x="312" y="66"/>
                          </a:lnTo>
                          <a:lnTo>
                            <a:pt x="199" y="0"/>
                          </a:lnTo>
                          <a:lnTo>
                            <a:pt x="0" y="38"/>
                          </a:lnTo>
                          <a:lnTo>
                            <a:pt x="110" y="10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8" name="Line 70"/>
                    <p:cNvSpPr>
                      <a:spLocks noChangeShapeType="1"/>
                    </p:cNvSpPr>
                    <p:nvPr/>
                  </p:nvSpPr>
                  <p:spPr bwMode="auto">
                    <a:xfrm flipV="1">
                      <a:off x="1856" y="2000"/>
                      <a:ext cx="190" cy="46"/>
                    </a:xfrm>
                    <a:prstGeom prst="line">
                      <a:avLst/>
                    </a:prstGeom>
                    <a:noFill/>
                    <a:ln w="6350">
                      <a:solidFill>
                        <a:srgbClr val="000000"/>
                      </a:solidFill>
                      <a:round/>
                      <a:headEnd/>
                      <a:tailEnd/>
                    </a:ln>
                    <a:effectLst/>
                  </p:spPr>
                  <p:txBody>
                    <a:bodyPr wrap="none" anchor="ctr"/>
                    <a:lstStyle/>
                    <a:p>
                      <a:endParaRPr lang="ru-RU"/>
                    </a:p>
                  </p:txBody>
                </p:sp>
                <p:sp>
                  <p:nvSpPr>
                    <p:cNvPr id="79" name="Line 71"/>
                    <p:cNvSpPr>
                      <a:spLocks noChangeShapeType="1"/>
                    </p:cNvSpPr>
                    <p:nvPr/>
                  </p:nvSpPr>
                  <p:spPr bwMode="auto">
                    <a:xfrm>
                      <a:off x="1880" y="2023"/>
                      <a:ext cx="92" cy="61"/>
                    </a:xfrm>
                    <a:prstGeom prst="line">
                      <a:avLst/>
                    </a:prstGeom>
                    <a:noFill/>
                    <a:ln w="6350">
                      <a:solidFill>
                        <a:srgbClr val="000000"/>
                      </a:solidFill>
                      <a:round/>
                      <a:headEnd/>
                      <a:tailEnd/>
                    </a:ln>
                    <a:effectLst/>
                  </p:spPr>
                  <p:txBody>
                    <a:bodyPr wrap="none" anchor="ctr"/>
                    <a:lstStyle/>
                    <a:p>
                      <a:endParaRPr lang="ru-RU"/>
                    </a:p>
                  </p:txBody>
                </p:sp>
                <p:sp>
                  <p:nvSpPr>
                    <p:cNvPr id="80" name="Line 72"/>
                    <p:cNvSpPr>
                      <a:spLocks noChangeShapeType="1"/>
                    </p:cNvSpPr>
                    <p:nvPr/>
                  </p:nvSpPr>
                  <p:spPr bwMode="auto">
                    <a:xfrm flipV="1">
                      <a:off x="1876" y="2012"/>
                      <a:ext cx="190" cy="46"/>
                    </a:xfrm>
                    <a:prstGeom prst="line">
                      <a:avLst/>
                    </a:prstGeom>
                    <a:noFill/>
                    <a:ln w="6350">
                      <a:solidFill>
                        <a:srgbClr val="000000"/>
                      </a:solidFill>
                      <a:round/>
                      <a:headEnd/>
                      <a:tailEnd/>
                    </a:ln>
                    <a:effectLst/>
                  </p:spPr>
                  <p:txBody>
                    <a:bodyPr wrap="none" anchor="ctr"/>
                    <a:lstStyle/>
                    <a:p>
                      <a:endParaRPr lang="ru-RU"/>
                    </a:p>
                  </p:txBody>
                </p:sp>
                <p:sp>
                  <p:nvSpPr>
                    <p:cNvPr id="81" name="Line 73"/>
                    <p:cNvSpPr>
                      <a:spLocks noChangeShapeType="1"/>
                    </p:cNvSpPr>
                    <p:nvPr/>
                  </p:nvSpPr>
                  <p:spPr bwMode="auto">
                    <a:xfrm flipV="1">
                      <a:off x="1898" y="2026"/>
                      <a:ext cx="190" cy="46"/>
                    </a:xfrm>
                    <a:prstGeom prst="line">
                      <a:avLst/>
                    </a:prstGeom>
                    <a:noFill/>
                    <a:ln w="6350">
                      <a:solidFill>
                        <a:srgbClr val="000000"/>
                      </a:solidFill>
                      <a:round/>
                      <a:headEnd/>
                      <a:tailEnd/>
                    </a:ln>
                    <a:effectLst/>
                  </p:spPr>
                  <p:txBody>
                    <a:bodyPr wrap="none" anchor="ctr"/>
                    <a:lstStyle/>
                    <a:p>
                      <a:endParaRPr lang="ru-RU"/>
                    </a:p>
                  </p:txBody>
                </p:sp>
                <p:sp>
                  <p:nvSpPr>
                    <p:cNvPr id="82" name="Line 74"/>
                    <p:cNvSpPr>
                      <a:spLocks noChangeShapeType="1"/>
                    </p:cNvSpPr>
                    <p:nvPr/>
                  </p:nvSpPr>
                  <p:spPr bwMode="auto">
                    <a:xfrm flipV="1">
                      <a:off x="1922" y="2040"/>
                      <a:ext cx="190" cy="46"/>
                    </a:xfrm>
                    <a:prstGeom prst="line">
                      <a:avLst/>
                    </a:prstGeom>
                    <a:noFill/>
                    <a:ln w="6350">
                      <a:solidFill>
                        <a:srgbClr val="000000"/>
                      </a:solidFill>
                      <a:round/>
                      <a:headEnd/>
                      <a:tailEnd/>
                    </a:ln>
                    <a:effectLst/>
                  </p:spPr>
                  <p:txBody>
                    <a:bodyPr wrap="none" anchor="ctr"/>
                    <a:lstStyle/>
                    <a:p>
                      <a:endParaRPr lang="ru-RU"/>
                    </a:p>
                  </p:txBody>
                </p:sp>
                <p:sp>
                  <p:nvSpPr>
                    <p:cNvPr id="83" name="Line 75"/>
                    <p:cNvSpPr>
                      <a:spLocks noChangeShapeType="1"/>
                    </p:cNvSpPr>
                    <p:nvPr/>
                  </p:nvSpPr>
                  <p:spPr bwMode="auto">
                    <a:xfrm>
                      <a:off x="1924" y="2015"/>
                      <a:ext cx="92" cy="61"/>
                    </a:xfrm>
                    <a:prstGeom prst="line">
                      <a:avLst/>
                    </a:prstGeom>
                    <a:noFill/>
                    <a:ln w="6350">
                      <a:solidFill>
                        <a:srgbClr val="000000"/>
                      </a:solidFill>
                      <a:round/>
                      <a:headEnd/>
                      <a:tailEnd/>
                    </a:ln>
                    <a:effectLst/>
                  </p:spPr>
                  <p:txBody>
                    <a:bodyPr wrap="none" anchor="ctr"/>
                    <a:lstStyle/>
                    <a:p>
                      <a:endParaRPr lang="ru-RU"/>
                    </a:p>
                  </p:txBody>
                </p:sp>
                <p:sp>
                  <p:nvSpPr>
                    <p:cNvPr id="84" name="Line 76"/>
                    <p:cNvSpPr>
                      <a:spLocks noChangeShapeType="1"/>
                    </p:cNvSpPr>
                    <p:nvPr/>
                  </p:nvSpPr>
                  <p:spPr bwMode="auto">
                    <a:xfrm>
                      <a:off x="1968" y="2003"/>
                      <a:ext cx="92" cy="61"/>
                    </a:xfrm>
                    <a:prstGeom prst="line">
                      <a:avLst/>
                    </a:prstGeom>
                    <a:noFill/>
                    <a:ln w="6350">
                      <a:solidFill>
                        <a:srgbClr val="000000"/>
                      </a:solidFill>
                      <a:round/>
                      <a:headEnd/>
                      <a:tailEnd/>
                    </a:ln>
                    <a:effectLst/>
                  </p:spPr>
                  <p:txBody>
                    <a:bodyPr wrap="none" anchor="ctr"/>
                    <a:lstStyle/>
                    <a:p>
                      <a:endParaRPr lang="ru-RU"/>
                    </a:p>
                  </p:txBody>
                </p:sp>
                <p:sp>
                  <p:nvSpPr>
                    <p:cNvPr id="85" name="Line 77"/>
                    <p:cNvSpPr>
                      <a:spLocks noChangeShapeType="1"/>
                    </p:cNvSpPr>
                    <p:nvPr/>
                  </p:nvSpPr>
                  <p:spPr bwMode="auto">
                    <a:xfrm>
                      <a:off x="2010" y="1997"/>
                      <a:ext cx="92" cy="61"/>
                    </a:xfrm>
                    <a:prstGeom prst="line">
                      <a:avLst/>
                    </a:prstGeom>
                    <a:noFill/>
                    <a:ln w="6350">
                      <a:solidFill>
                        <a:srgbClr val="000000"/>
                      </a:solidFill>
                      <a:round/>
                      <a:headEnd/>
                      <a:tailEnd/>
                    </a:ln>
                    <a:effectLst/>
                  </p:spPr>
                  <p:txBody>
                    <a:bodyPr wrap="none" anchor="ctr"/>
                    <a:lstStyle/>
                    <a:p>
                      <a:endParaRPr lang="ru-RU"/>
                    </a:p>
                  </p:txBody>
                </p:sp>
              </p:grpSp>
            </p:grpSp>
            <p:grpSp>
              <p:nvGrpSpPr>
                <p:cNvPr id="64" name="Group 78"/>
                <p:cNvGrpSpPr>
                  <a:grpSpLocks/>
                </p:cNvGrpSpPr>
                <p:nvPr/>
              </p:nvGrpSpPr>
              <p:grpSpPr bwMode="auto">
                <a:xfrm>
                  <a:off x="1049" y="2118"/>
                  <a:ext cx="973" cy="354"/>
                  <a:chOff x="1049" y="2118"/>
                  <a:chExt cx="973" cy="354"/>
                </a:xfrm>
              </p:grpSpPr>
              <p:sp>
                <p:nvSpPr>
                  <p:cNvPr id="65" name="Freeform 79"/>
                  <p:cNvSpPr>
                    <a:spLocks/>
                  </p:cNvSpPr>
                  <p:nvPr/>
                </p:nvSpPr>
                <p:spPr bwMode="auto">
                  <a:xfrm>
                    <a:off x="1049" y="2206"/>
                    <a:ext cx="517" cy="150"/>
                  </a:xfrm>
                  <a:custGeom>
                    <a:avLst/>
                    <a:gdLst/>
                    <a:ahLst/>
                    <a:cxnLst>
                      <a:cxn ang="0">
                        <a:pos x="516" y="44"/>
                      </a:cxn>
                      <a:cxn ang="0">
                        <a:pos x="513" y="72"/>
                      </a:cxn>
                      <a:cxn ang="0">
                        <a:pos x="196" y="149"/>
                      </a:cxn>
                      <a:cxn ang="0">
                        <a:pos x="177" y="146"/>
                      </a:cxn>
                      <a:cxn ang="0">
                        <a:pos x="3" y="17"/>
                      </a:cxn>
                      <a:cxn ang="0">
                        <a:pos x="0" y="0"/>
                      </a:cxn>
                      <a:cxn ang="0">
                        <a:pos x="177" y="132"/>
                      </a:cxn>
                      <a:cxn ang="0">
                        <a:pos x="204" y="132"/>
                      </a:cxn>
                      <a:cxn ang="0">
                        <a:pos x="499" y="61"/>
                      </a:cxn>
                      <a:cxn ang="0">
                        <a:pos x="516" y="44"/>
                      </a:cxn>
                    </a:cxnLst>
                    <a:rect l="0" t="0" r="r" b="b"/>
                    <a:pathLst>
                      <a:path w="517" h="150">
                        <a:moveTo>
                          <a:pt x="516" y="44"/>
                        </a:moveTo>
                        <a:lnTo>
                          <a:pt x="513" y="72"/>
                        </a:lnTo>
                        <a:lnTo>
                          <a:pt x="196" y="149"/>
                        </a:lnTo>
                        <a:lnTo>
                          <a:pt x="177" y="146"/>
                        </a:lnTo>
                        <a:lnTo>
                          <a:pt x="3" y="17"/>
                        </a:lnTo>
                        <a:lnTo>
                          <a:pt x="0" y="0"/>
                        </a:lnTo>
                        <a:lnTo>
                          <a:pt x="177" y="132"/>
                        </a:lnTo>
                        <a:lnTo>
                          <a:pt x="204" y="132"/>
                        </a:lnTo>
                        <a:lnTo>
                          <a:pt x="499" y="61"/>
                        </a:lnTo>
                        <a:lnTo>
                          <a:pt x="516" y="4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66" name="Freeform 80"/>
                  <p:cNvSpPr>
                    <a:spLocks/>
                  </p:cNvSpPr>
                  <p:nvPr/>
                </p:nvSpPr>
                <p:spPr bwMode="auto">
                  <a:xfrm>
                    <a:off x="1049" y="2121"/>
                    <a:ext cx="517" cy="221"/>
                  </a:xfrm>
                  <a:custGeom>
                    <a:avLst/>
                    <a:gdLst/>
                    <a:ahLst/>
                    <a:cxnLst>
                      <a:cxn ang="0">
                        <a:pos x="505" y="146"/>
                      </a:cxn>
                      <a:cxn ang="0">
                        <a:pos x="516" y="129"/>
                      </a:cxn>
                      <a:cxn ang="0">
                        <a:pos x="342" y="6"/>
                      </a:cxn>
                      <a:cxn ang="0">
                        <a:pos x="301" y="0"/>
                      </a:cxn>
                      <a:cxn ang="0">
                        <a:pos x="11" y="63"/>
                      </a:cxn>
                      <a:cxn ang="0">
                        <a:pos x="0" y="83"/>
                      </a:cxn>
                      <a:cxn ang="0">
                        <a:pos x="168" y="215"/>
                      </a:cxn>
                      <a:cxn ang="0">
                        <a:pos x="201" y="220"/>
                      </a:cxn>
                      <a:cxn ang="0">
                        <a:pos x="505" y="146"/>
                      </a:cxn>
                    </a:cxnLst>
                    <a:rect l="0" t="0" r="r" b="b"/>
                    <a:pathLst>
                      <a:path w="517" h="221">
                        <a:moveTo>
                          <a:pt x="505" y="146"/>
                        </a:moveTo>
                        <a:lnTo>
                          <a:pt x="516" y="129"/>
                        </a:lnTo>
                        <a:lnTo>
                          <a:pt x="342" y="6"/>
                        </a:lnTo>
                        <a:lnTo>
                          <a:pt x="301" y="0"/>
                        </a:lnTo>
                        <a:lnTo>
                          <a:pt x="11" y="63"/>
                        </a:lnTo>
                        <a:lnTo>
                          <a:pt x="0" y="83"/>
                        </a:lnTo>
                        <a:lnTo>
                          <a:pt x="168" y="215"/>
                        </a:lnTo>
                        <a:lnTo>
                          <a:pt x="201" y="220"/>
                        </a:lnTo>
                        <a:lnTo>
                          <a:pt x="505" y="146"/>
                        </a:lnTo>
                      </a:path>
                    </a:pathLst>
                  </a:custGeom>
                  <a:solidFill>
                    <a:srgbClr val="A2C1FE"/>
                  </a:solidFill>
                  <a:ln w="6350" cap="rnd" cmpd="sng">
                    <a:solidFill>
                      <a:srgbClr val="000000"/>
                    </a:solidFill>
                    <a:prstDash val="solid"/>
                    <a:round/>
                    <a:headEnd type="none" w="med" len="med"/>
                    <a:tailEnd type="none" w="med" len="med"/>
                  </a:ln>
                  <a:effectLst/>
                </p:spPr>
                <p:txBody>
                  <a:bodyPr/>
                  <a:lstStyle/>
                  <a:p>
                    <a:endParaRPr lang="ru-RU"/>
                  </a:p>
                </p:txBody>
              </p:sp>
              <p:grpSp>
                <p:nvGrpSpPr>
                  <p:cNvPr id="67" name="Group 81"/>
                  <p:cNvGrpSpPr>
                    <a:grpSpLocks/>
                  </p:cNvGrpSpPr>
                  <p:nvPr/>
                </p:nvGrpSpPr>
                <p:grpSpPr bwMode="auto">
                  <a:xfrm>
                    <a:off x="1190" y="2118"/>
                    <a:ext cx="266" cy="177"/>
                    <a:chOff x="1190" y="2118"/>
                    <a:chExt cx="266" cy="177"/>
                  </a:xfrm>
                </p:grpSpPr>
                <p:sp>
                  <p:nvSpPr>
                    <p:cNvPr id="69" name="Freeform 82"/>
                    <p:cNvSpPr>
                      <a:spLocks/>
                    </p:cNvSpPr>
                    <p:nvPr/>
                  </p:nvSpPr>
                  <p:spPr bwMode="auto">
                    <a:xfrm>
                      <a:off x="1300" y="2228"/>
                      <a:ext cx="156" cy="67"/>
                    </a:xfrm>
                    <a:custGeom>
                      <a:avLst/>
                      <a:gdLst/>
                      <a:ahLst/>
                      <a:cxnLst>
                        <a:cxn ang="0">
                          <a:pos x="0" y="66"/>
                        </a:cxn>
                        <a:cxn ang="0">
                          <a:pos x="0" y="22"/>
                        </a:cxn>
                        <a:cxn ang="0">
                          <a:pos x="155" y="0"/>
                        </a:cxn>
                        <a:cxn ang="0">
                          <a:pos x="155" y="44"/>
                        </a:cxn>
                        <a:cxn ang="0">
                          <a:pos x="0" y="66"/>
                        </a:cxn>
                      </a:cxnLst>
                      <a:rect l="0" t="0" r="r" b="b"/>
                      <a:pathLst>
                        <a:path w="156" h="67">
                          <a:moveTo>
                            <a:pt x="0" y="66"/>
                          </a:moveTo>
                          <a:lnTo>
                            <a:pt x="0" y="22"/>
                          </a:lnTo>
                          <a:lnTo>
                            <a:pt x="155" y="0"/>
                          </a:lnTo>
                          <a:lnTo>
                            <a:pt x="155" y="44"/>
                          </a:lnTo>
                          <a:lnTo>
                            <a:pt x="0" y="66"/>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0" name="Freeform 83"/>
                    <p:cNvSpPr>
                      <a:spLocks/>
                    </p:cNvSpPr>
                    <p:nvPr/>
                  </p:nvSpPr>
                  <p:spPr bwMode="auto">
                    <a:xfrm>
                      <a:off x="1234" y="2118"/>
                      <a:ext cx="222" cy="133"/>
                    </a:xfrm>
                    <a:custGeom>
                      <a:avLst/>
                      <a:gdLst/>
                      <a:ahLst/>
                      <a:cxnLst>
                        <a:cxn ang="0">
                          <a:pos x="221" y="110"/>
                        </a:cxn>
                        <a:cxn ang="0">
                          <a:pos x="133" y="0"/>
                        </a:cxn>
                        <a:cxn ang="0">
                          <a:pos x="0" y="22"/>
                        </a:cxn>
                        <a:cxn ang="0">
                          <a:pos x="66" y="132"/>
                        </a:cxn>
                        <a:cxn ang="0">
                          <a:pos x="221" y="110"/>
                        </a:cxn>
                      </a:cxnLst>
                      <a:rect l="0" t="0" r="r" b="b"/>
                      <a:pathLst>
                        <a:path w="222" h="133">
                          <a:moveTo>
                            <a:pt x="221" y="110"/>
                          </a:moveTo>
                          <a:lnTo>
                            <a:pt x="133" y="0"/>
                          </a:lnTo>
                          <a:lnTo>
                            <a:pt x="0" y="22"/>
                          </a:lnTo>
                          <a:lnTo>
                            <a:pt x="66" y="132"/>
                          </a:lnTo>
                          <a:lnTo>
                            <a:pt x="221" y="11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71" name="Freeform 84"/>
                    <p:cNvSpPr>
                      <a:spLocks/>
                    </p:cNvSpPr>
                    <p:nvPr/>
                  </p:nvSpPr>
                  <p:spPr bwMode="auto">
                    <a:xfrm>
                      <a:off x="1190" y="2140"/>
                      <a:ext cx="111" cy="155"/>
                    </a:xfrm>
                    <a:custGeom>
                      <a:avLst/>
                      <a:gdLst/>
                      <a:ahLst/>
                      <a:cxnLst>
                        <a:cxn ang="0">
                          <a:pos x="110" y="154"/>
                        </a:cxn>
                        <a:cxn ang="0">
                          <a:pos x="110" y="110"/>
                        </a:cxn>
                        <a:cxn ang="0">
                          <a:pos x="44" y="0"/>
                        </a:cxn>
                        <a:cxn ang="0">
                          <a:pos x="0" y="22"/>
                        </a:cxn>
                        <a:cxn ang="0">
                          <a:pos x="0" y="66"/>
                        </a:cxn>
                        <a:cxn ang="0">
                          <a:pos x="110" y="154"/>
                        </a:cxn>
                      </a:cxnLst>
                      <a:rect l="0" t="0" r="r" b="b"/>
                      <a:pathLst>
                        <a:path w="111" h="155">
                          <a:moveTo>
                            <a:pt x="110" y="154"/>
                          </a:moveTo>
                          <a:lnTo>
                            <a:pt x="110" y="110"/>
                          </a:lnTo>
                          <a:lnTo>
                            <a:pt x="44" y="0"/>
                          </a:lnTo>
                          <a:lnTo>
                            <a:pt x="0" y="22"/>
                          </a:lnTo>
                          <a:lnTo>
                            <a:pt x="0" y="66"/>
                          </a:lnTo>
                          <a:lnTo>
                            <a:pt x="110" y="154"/>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72" name="Freeform 85"/>
                    <p:cNvSpPr>
                      <a:spLocks/>
                    </p:cNvSpPr>
                    <p:nvPr/>
                  </p:nvSpPr>
                  <p:spPr bwMode="auto">
                    <a:xfrm>
                      <a:off x="1352" y="2184"/>
                      <a:ext cx="65" cy="34"/>
                    </a:xfrm>
                    <a:custGeom>
                      <a:avLst/>
                      <a:gdLst/>
                      <a:ahLst/>
                      <a:cxnLst>
                        <a:cxn ang="0">
                          <a:pos x="22" y="33"/>
                        </a:cxn>
                        <a:cxn ang="0">
                          <a:pos x="64" y="30"/>
                        </a:cxn>
                        <a:cxn ang="0">
                          <a:pos x="39" y="0"/>
                        </a:cxn>
                        <a:cxn ang="0">
                          <a:pos x="0" y="6"/>
                        </a:cxn>
                        <a:cxn ang="0">
                          <a:pos x="22" y="33"/>
                        </a:cxn>
                      </a:cxnLst>
                      <a:rect l="0" t="0" r="r" b="b"/>
                      <a:pathLst>
                        <a:path w="65" h="34">
                          <a:moveTo>
                            <a:pt x="22" y="33"/>
                          </a:moveTo>
                          <a:lnTo>
                            <a:pt x="64" y="30"/>
                          </a:lnTo>
                          <a:lnTo>
                            <a:pt x="39" y="0"/>
                          </a:lnTo>
                          <a:lnTo>
                            <a:pt x="0" y="6"/>
                          </a:lnTo>
                          <a:lnTo>
                            <a:pt x="22"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73" name="Freeform 86"/>
                    <p:cNvSpPr>
                      <a:spLocks/>
                    </p:cNvSpPr>
                    <p:nvPr/>
                  </p:nvSpPr>
                  <p:spPr bwMode="auto">
                    <a:xfrm>
                      <a:off x="1294" y="2194"/>
                      <a:ext cx="62" cy="34"/>
                    </a:xfrm>
                    <a:custGeom>
                      <a:avLst/>
                      <a:gdLst/>
                      <a:ahLst/>
                      <a:cxnLst>
                        <a:cxn ang="0">
                          <a:pos x="19" y="33"/>
                        </a:cxn>
                        <a:cxn ang="0">
                          <a:pos x="61" y="28"/>
                        </a:cxn>
                        <a:cxn ang="0">
                          <a:pos x="39" y="0"/>
                        </a:cxn>
                        <a:cxn ang="0">
                          <a:pos x="0" y="3"/>
                        </a:cxn>
                        <a:cxn ang="0">
                          <a:pos x="19" y="33"/>
                        </a:cxn>
                      </a:cxnLst>
                      <a:rect l="0" t="0" r="r" b="b"/>
                      <a:pathLst>
                        <a:path w="62" h="34">
                          <a:moveTo>
                            <a:pt x="19" y="33"/>
                          </a:moveTo>
                          <a:lnTo>
                            <a:pt x="61" y="28"/>
                          </a:lnTo>
                          <a:lnTo>
                            <a:pt x="39" y="0"/>
                          </a:lnTo>
                          <a:lnTo>
                            <a:pt x="0" y="3"/>
                          </a:lnTo>
                          <a:lnTo>
                            <a:pt x="19" y="33"/>
                          </a:lnTo>
                        </a:path>
                      </a:pathLst>
                    </a:custGeom>
                    <a:noFill/>
                    <a:ln w="6350" cap="rnd" cmpd="sng">
                      <a:solidFill>
                        <a:srgbClr val="000000"/>
                      </a:solidFill>
                      <a:prstDash val="solid"/>
                      <a:round/>
                      <a:headEnd type="none" w="med" len="med"/>
                      <a:tailEnd type="none" w="med" len="med"/>
                    </a:ln>
                    <a:effectLst/>
                  </p:spPr>
                  <p:txBody>
                    <a:bodyPr/>
                    <a:lstStyle/>
                    <a:p>
                      <a:endParaRPr lang="ru-RU"/>
                    </a:p>
                  </p:txBody>
                </p:sp>
              </p:grpSp>
              <p:sp>
                <p:nvSpPr>
                  <p:cNvPr id="68" name="Freeform 87"/>
                  <p:cNvSpPr>
                    <a:spLocks/>
                  </p:cNvSpPr>
                  <p:nvPr/>
                </p:nvSpPr>
                <p:spPr bwMode="auto">
                  <a:xfrm>
                    <a:off x="1384" y="2209"/>
                    <a:ext cx="638" cy="263"/>
                  </a:xfrm>
                  <a:custGeom>
                    <a:avLst/>
                    <a:gdLst/>
                    <a:ahLst/>
                    <a:cxnLst>
                      <a:cxn ang="0">
                        <a:pos x="22" y="61"/>
                      </a:cxn>
                      <a:cxn ang="0">
                        <a:pos x="72" y="108"/>
                      </a:cxn>
                      <a:cxn ang="0">
                        <a:pos x="108" y="149"/>
                      </a:cxn>
                      <a:cxn ang="0">
                        <a:pos x="171" y="196"/>
                      </a:cxn>
                      <a:cxn ang="0">
                        <a:pos x="292" y="240"/>
                      </a:cxn>
                      <a:cxn ang="0">
                        <a:pos x="381" y="240"/>
                      </a:cxn>
                      <a:cxn ang="0">
                        <a:pos x="469" y="218"/>
                      </a:cxn>
                      <a:cxn ang="0">
                        <a:pos x="543" y="190"/>
                      </a:cxn>
                      <a:cxn ang="0">
                        <a:pos x="596" y="152"/>
                      </a:cxn>
                      <a:cxn ang="0">
                        <a:pos x="612" y="124"/>
                      </a:cxn>
                      <a:cxn ang="0">
                        <a:pos x="607" y="99"/>
                      </a:cxn>
                      <a:cxn ang="0">
                        <a:pos x="576" y="85"/>
                      </a:cxn>
                      <a:cxn ang="0">
                        <a:pos x="513" y="85"/>
                      </a:cxn>
                      <a:cxn ang="0">
                        <a:pos x="452" y="69"/>
                      </a:cxn>
                      <a:cxn ang="0">
                        <a:pos x="403" y="41"/>
                      </a:cxn>
                      <a:cxn ang="0">
                        <a:pos x="381" y="19"/>
                      </a:cxn>
                      <a:cxn ang="0">
                        <a:pos x="383" y="0"/>
                      </a:cxn>
                      <a:cxn ang="0">
                        <a:pos x="403" y="3"/>
                      </a:cxn>
                      <a:cxn ang="0">
                        <a:pos x="419" y="22"/>
                      </a:cxn>
                      <a:cxn ang="0">
                        <a:pos x="463" y="52"/>
                      </a:cxn>
                      <a:cxn ang="0">
                        <a:pos x="524" y="66"/>
                      </a:cxn>
                      <a:cxn ang="0">
                        <a:pos x="585" y="66"/>
                      </a:cxn>
                      <a:cxn ang="0">
                        <a:pos x="623" y="85"/>
                      </a:cxn>
                      <a:cxn ang="0">
                        <a:pos x="637" y="121"/>
                      </a:cxn>
                      <a:cxn ang="0">
                        <a:pos x="623" y="152"/>
                      </a:cxn>
                      <a:cxn ang="0">
                        <a:pos x="607" y="174"/>
                      </a:cxn>
                      <a:cxn ang="0">
                        <a:pos x="552" y="212"/>
                      </a:cxn>
                      <a:cxn ang="0">
                        <a:pos x="469" y="240"/>
                      </a:cxn>
                      <a:cxn ang="0">
                        <a:pos x="381" y="262"/>
                      </a:cxn>
                      <a:cxn ang="0">
                        <a:pos x="284" y="262"/>
                      </a:cxn>
                      <a:cxn ang="0">
                        <a:pos x="160" y="218"/>
                      </a:cxn>
                      <a:cxn ang="0">
                        <a:pos x="91" y="165"/>
                      </a:cxn>
                      <a:cxn ang="0">
                        <a:pos x="47" y="119"/>
                      </a:cxn>
                      <a:cxn ang="0">
                        <a:pos x="0" y="72"/>
                      </a:cxn>
                      <a:cxn ang="0">
                        <a:pos x="3" y="58"/>
                      </a:cxn>
                      <a:cxn ang="0">
                        <a:pos x="22" y="61"/>
                      </a:cxn>
                    </a:cxnLst>
                    <a:rect l="0" t="0" r="r" b="b"/>
                    <a:pathLst>
                      <a:path w="638" h="263">
                        <a:moveTo>
                          <a:pt x="22" y="61"/>
                        </a:moveTo>
                        <a:lnTo>
                          <a:pt x="72" y="108"/>
                        </a:lnTo>
                        <a:lnTo>
                          <a:pt x="108" y="149"/>
                        </a:lnTo>
                        <a:lnTo>
                          <a:pt x="171" y="196"/>
                        </a:lnTo>
                        <a:lnTo>
                          <a:pt x="292" y="240"/>
                        </a:lnTo>
                        <a:lnTo>
                          <a:pt x="381" y="240"/>
                        </a:lnTo>
                        <a:lnTo>
                          <a:pt x="469" y="218"/>
                        </a:lnTo>
                        <a:lnTo>
                          <a:pt x="543" y="190"/>
                        </a:lnTo>
                        <a:lnTo>
                          <a:pt x="596" y="152"/>
                        </a:lnTo>
                        <a:lnTo>
                          <a:pt x="612" y="124"/>
                        </a:lnTo>
                        <a:lnTo>
                          <a:pt x="607" y="99"/>
                        </a:lnTo>
                        <a:lnTo>
                          <a:pt x="576" y="85"/>
                        </a:lnTo>
                        <a:lnTo>
                          <a:pt x="513" y="85"/>
                        </a:lnTo>
                        <a:lnTo>
                          <a:pt x="452" y="69"/>
                        </a:lnTo>
                        <a:lnTo>
                          <a:pt x="403" y="41"/>
                        </a:lnTo>
                        <a:lnTo>
                          <a:pt x="381" y="19"/>
                        </a:lnTo>
                        <a:lnTo>
                          <a:pt x="383" y="0"/>
                        </a:lnTo>
                        <a:lnTo>
                          <a:pt x="403" y="3"/>
                        </a:lnTo>
                        <a:lnTo>
                          <a:pt x="419" y="22"/>
                        </a:lnTo>
                        <a:lnTo>
                          <a:pt x="463" y="52"/>
                        </a:lnTo>
                        <a:lnTo>
                          <a:pt x="524" y="66"/>
                        </a:lnTo>
                        <a:lnTo>
                          <a:pt x="585" y="66"/>
                        </a:lnTo>
                        <a:lnTo>
                          <a:pt x="623" y="85"/>
                        </a:lnTo>
                        <a:lnTo>
                          <a:pt x="637" y="121"/>
                        </a:lnTo>
                        <a:lnTo>
                          <a:pt x="623" y="152"/>
                        </a:lnTo>
                        <a:lnTo>
                          <a:pt x="607" y="174"/>
                        </a:lnTo>
                        <a:lnTo>
                          <a:pt x="552" y="212"/>
                        </a:lnTo>
                        <a:lnTo>
                          <a:pt x="469" y="240"/>
                        </a:lnTo>
                        <a:lnTo>
                          <a:pt x="381" y="262"/>
                        </a:lnTo>
                        <a:lnTo>
                          <a:pt x="284" y="262"/>
                        </a:lnTo>
                        <a:lnTo>
                          <a:pt x="160" y="218"/>
                        </a:lnTo>
                        <a:lnTo>
                          <a:pt x="91" y="165"/>
                        </a:lnTo>
                        <a:lnTo>
                          <a:pt x="47" y="119"/>
                        </a:lnTo>
                        <a:lnTo>
                          <a:pt x="0" y="72"/>
                        </a:lnTo>
                        <a:lnTo>
                          <a:pt x="3" y="58"/>
                        </a:lnTo>
                        <a:lnTo>
                          <a:pt x="22" y="61"/>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grpSp>
          </p:grpSp>
          <p:grpSp>
            <p:nvGrpSpPr>
              <p:cNvPr id="35" name="Group 88"/>
              <p:cNvGrpSpPr>
                <a:grpSpLocks/>
              </p:cNvGrpSpPr>
              <p:nvPr/>
            </p:nvGrpSpPr>
            <p:grpSpPr bwMode="auto">
              <a:xfrm>
                <a:off x="3726" y="2647"/>
                <a:ext cx="385" cy="445"/>
                <a:chOff x="1763" y="872"/>
                <a:chExt cx="884" cy="1025"/>
              </a:xfrm>
            </p:grpSpPr>
            <p:grpSp>
              <p:nvGrpSpPr>
                <p:cNvPr id="36" name="Group 89"/>
                <p:cNvGrpSpPr>
                  <a:grpSpLocks/>
                </p:cNvGrpSpPr>
                <p:nvPr/>
              </p:nvGrpSpPr>
              <p:grpSpPr bwMode="auto">
                <a:xfrm>
                  <a:off x="1887" y="1609"/>
                  <a:ext cx="716" cy="288"/>
                  <a:chOff x="2067" y="2118"/>
                  <a:chExt cx="716" cy="288"/>
                </a:xfrm>
              </p:grpSpPr>
              <p:sp>
                <p:nvSpPr>
                  <p:cNvPr id="60" name="Freeform 90"/>
                  <p:cNvSpPr>
                    <a:spLocks/>
                  </p:cNvSpPr>
                  <p:nvPr/>
                </p:nvSpPr>
                <p:spPr bwMode="auto">
                  <a:xfrm>
                    <a:off x="2097" y="2118"/>
                    <a:ext cx="686" cy="244"/>
                  </a:xfrm>
                  <a:custGeom>
                    <a:avLst/>
                    <a:gdLst/>
                    <a:ahLst/>
                    <a:cxnLst>
                      <a:cxn ang="0">
                        <a:pos x="685" y="155"/>
                      </a:cxn>
                      <a:cxn ang="0">
                        <a:pos x="199" y="243"/>
                      </a:cxn>
                      <a:cxn ang="0">
                        <a:pos x="0" y="88"/>
                      </a:cxn>
                      <a:cxn ang="0">
                        <a:pos x="464" y="0"/>
                      </a:cxn>
                      <a:cxn ang="0">
                        <a:pos x="685" y="155"/>
                      </a:cxn>
                    </a:cxnLst>
                    <a:rect l="0" t="0" r="r" b="b"/>
                    <a:pathLst>
                      <a:path w="686" h="244">
                        <a:moveTo>
                          <a:pt x="685" y="155"/>
                        </a:moveTo>
                        <a:lnTo>
                          <a:pt x="199" y="243"/>
                        </a:lnTo>
                        <a:lnTo>
                          <a:pt x="0" y="88"/>
                        </a:lnTo>
                        <a:lnTo>
                          <a:pt x="464" y="0"/>
                        </a:lnTo>
                        <a:lnTo>
                          <a:pt x="685" y="155"/>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61" name="Freeform 91"/>
                  <p:cNvSpPr>
                    <a:spLocks/>
                  </p:cNvSpPr>
                  <p:nvPr/>
                </p:nvSpPr>
                <p:spPr bwMode="auto">
                  <a:xfrm>
                    <a:off x="2296" y="2272"/>
                    <a:ext cx="487" cy="134"/>
                  </a:xfrm>
                  <a:custGeom>
                    <a:avLst/>
                    <a:gdLst/>
                    <a:ahLst/>
                    <a:cxnLst>
                      <a:cxn ang="0">
                        <a:pos x="486" y="0"/>
                      </a:cxn>
                      <a:cxn ang="0">
                        <a:pos x="486" y="36"/>
                      </a:cxn>
                      <a:cxn ang="0">
                        <a:pos x="0" y="133"/>
                      </a:cxn>
                      <a:cxn ang="0">
                        <a:pos x="0" y="89"/>
                      </a:cxn>
                      <a:cxn ang="0">
                        <a:pos x="486" y="0"/>
                      </a:cxn>
                    </a:cxnLst>
                    <a:rect l="0" t="0" r="r" b="b"/>
                    <a:pathLst>
                      <a:path w="487" h="134">
                        <a:moveTo>
                          <a:pt x="486" y="0"/>
                        </a:moveTo>
                        <a:lnTo>
                          <a:pt x="486" y="36"/>
                        </a:lnTo>
                        <a:lnTo>
                          <a:pt x="0" y="133"/>
                        </a:lnTo>
                        <a:lnTo>
                          <a:pt x="0" y="89"/>
                        </a:lnTo>
                        <a:lnTo>
                          <a:pt x="486" y="0"/>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62" name="Freeform 92"/>
                  <p:cNvSpPr>
                    <a:spLocks/>
                  </p:cNvSpPr>
                  <p:nvPr/>
                </p:nvSpPr>
                <p:spPr bwMode="auto">
                  <a:xfrm>
                    <a:off x="2067" y="2206"/>
                    <a:ext cx="230" cy="200"/>
                  </a:xfrm>
                  <a:custGeom>
                    <a:avLst/>
                    <a:gdLst/>
                    <a:ahLst/>
                    <a:cxnLst>
                      <a:cxn ang="0">
                        <a:pos x="229" y="199"/>
                      </a:cxn>
                      <a:cxn ang="0">
                        <a:pos x="229" y="155"/>
                      </a:cxn>
                      <a:cxn ang="0">
                        <a:pos x="30" y="0"/>
                      </a:cxn>
                      <a:cxn ang="0">
                        <a:pos x="0" y="17"/>
                      </a:cxn>
                      <a:cxn ang="0">
                        <a:pos x="229" y="199"/>
                      </a:cxn>
                    </a:cxnLst>
                    <a:rect l="0" t="0" r="r" b="b"/>
                    <a:pathLst>
                      <a:path w="230" h="200">
                        <a:moveTo>
                          <a:pt x="229" y="199"/>
                        </a:moveTo>
                        <a:lnTo>
                          <a:pt x="229" y="155"/>
                        </a:lnTo>
                        <a:lnTo>
                          <a:pt x="30" y="0"/>
                        </a:lnTo>
                        <a:lnTo>
                          <a:pt x="0" y="17"/>
                        </a:lnTo>
                        <a:lnTo>
                          <a:pt x="229" y="19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sp>
              <p:nvSpPr>
                <p:cNvPr id="37" name="Freeform 93"/>
                <p:cNvSpPr>
                  <a:spLocks/>
                </p:cNvSpPr>
                <p:nvPr/>
              </p:nvSpPr>
              <p:spPr bwMode="auto">
                <a:xfrm>
                  <a:off x="2072" y="1675"/>
                  <a:ext cx="310" cy="128"/>
                </a:xfrm>
                <a:custGeom>
                  <a:avLst/>
                  <a:gdLst/>
                  <a:ahLst/>
                  <a:cxnLst>
                    <a:cxn ang="0">
                      <a:pos x="0" y="0"/>
                    </a:cxn>
                    <a:cxn ang="0">
                      <a:pos x="0" y="66"/>
                    </a:cxn>
                    <a:cxn ang="0">
                      <a:pos x="14" y="86"/>
                    </a:cxn>
                    <a:cxn ang="0">
                      <a:pos x="55" y="110"/>
                    </a:cxn>
                    <a:cxn ang="0">
                      <a:pos x="119" y="127"/>
                    </a:cxn>
                    <a:cxn ang="0">
                      <a:pos x="196" y="127"/>
                    </a:cxn>
                    <a:cxn ang="0">
                      <a:pos x="265" y="110"/>
                    </a:cxn>
                    <a:cxn ang="0">
                      <a:pos x="301" y="88"/>
                    </a:cxn>
                    <a:cxn ang="0">
                      <a:pos x="309" y="66"/>
                    </a:cxn>
                    <a:cxn ang="0">
                      <a:pos x="309" y="22"/>
                    </a:cxn>
                    <a:cxn ang="0">
                      <a:pos x="88" y="44"/>
                    </a:cxn>
                    <a:cxn ang="0">
                      <a:pos x="0" y="0"/>
                    </a:cxn>
                  </a:cxnLst>
                  <a:rect l="0" t="0" r="r" b="b"/>
                  <a:pathLst>
                    <a:path w="310" h="128">
                      <a:moveTo>
                        <a:pt x="0" y="0"/>
                      </a:moveTo>
                      <a:lnTo>
                        <a:pt x="0" y="66"/>
                      </a:lnTo>
                      <a:lnTo>
                        <a:pt x="14" y="86"/>
                      </a:lnTo>
                      <a:lnTo>
                        <a:pt x="55" y="110"/>
                      </a:lnTo>
                      <a:lnTo>
                        <a:pt x="119" y="127"/>
                      </a:lnTo>
                      <a:lnTo>
                        <a:pt x="196" y="127"/>
                      </a:lnTo>
                      <a:lnTo>
                        <a:pt x="265" y="110"/>
                      </a:lnTo>
                      <a:lnTo>
                        <a:pt x="301" y="88"/>
                      </a:lnTo>
                      <a:lnTo>
                        <a:pt x="309" y="66"/>
                      </a:lnTo>
                      <a:lnTo>
                        <a:pt x="309" y="22"/>
                      </a:lnTo>
                      <a:lnTo>
                        <a:pt x="88" y="44"/>
                      </a:lnTo>
                      <a:lnTo>
                        <a:pt x="0" y="0"/>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nvGrpSpPr>
                <p:cNvPr id="38" name="Group 94"/>
                <p:cNvGrpSpPr>
                  <a:grpSpLocks/>
                </p:cNvGrpSpPr>
                <p:nvPr/>
              </p:nvGrpSpPr>
              <p:grpSpPr bwMode="auto">
                <a:xfrm>
                  <a:off x="1763" y="872"/>
                  <a:ext cx="795" cy="851"/>
                  <a:chOff x="1943" y="1381"/>
                  <a:chExt cx="795" cy="851"/>
                </a:xfrm>
              </p:grpSpPr>
              <p:sp>
                <p:nvSpPr>
                  <p:cNvPr id="57" name="Freeform 95"/>
                  <p:cNvSpPr>
                    <a:spLocks/>
                  </p:cNvSpPr>
                  <p:nvPr/>
                </p:nvSpPr>
                <p:spPr bwMode="auto">
                  <a:xfrm>
                    <a:off x="2047" y="1455"/>
                    <a:ext cx="691" cy="774"/>
                  </a:xfrm>
                  <a:custGeom>
                    <a:avLst/>
                    <a:gdLst/>
                    <a:ahLst/>
                    <a:cxnLst>
                      <a:cxn ang="0">
                        <a:pos x="690" y="177"/>
                      </a:cxn>
                      <a:cxn ang="0">
                        <a:pos x="690" y="0"/>
                      </a:cxn>
                      <a:cxn ang="0">
                        <a:pos x="0" y="133"/>
                      </a:cxn>
                      <a:cxn ang="0">
                        <a:pos x="6" y="773"/>
                      </a:cxn>
                      <a:cxn ang="0">
                        <a:pos x="204" y="729"/>
                      </a:cxn>
                      <a:cxn ang="0">
                        <a:pos x="116" y="663"/>
                      </a:cxn>
                      <a:cxn ang="0">
                        <a:pos x="116" y="199"/>
                      </a:cxn>
                      <a:cxn ang="0">
                        <a:pos x="602" y="110"/>
                      </a:cxn>
                      <a:cxn ang="0">
                        <a:pos x="690" y="177"/>
                      </a:cxn>
                    </a:cxnLst>
                    <a:rect l="0" t="0" r="r" b="b"/>
                    <a:pathLst>
                      <a:path w="691" h="774">
                        <a:moveTo>
                          <a:pt x="690" y="177"/>
                        </a:moveTo>
                        <a:lnTo>
                          <a:pt x="690" y="0"/>
                        </a:lnTo>
                        <a:lnTo>
                          <a:pt x="0" y="133"/>
                        </a:lnTo>
                        <a:lnTo>
                          <a:pt x="6" y="773"/>
                        </a:lnTo>
                        <a:lnTo>
                          <a:pt x="204" y="729"/>
                        </a:lnTo>
                        <a:lnTo>
                          <a:pt x="116" y="663"/>
                        </a:lnTo>
                        <a:lnTo>
                          <a:pt x="116" y="199"/>
                        </a:lnTo>
                        <a:lnTo>
                          <a:pt x="602" y="110"/>
                        </a:lnTo>
                        <a:lnTo>
                          <a:pt x="690" y="177"/>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58" name="Freeform 96"/>
                  <p:cNvSpPr>
                    <a:spLocks/>
                  </p:cNvSpPr>
                  <p:nvPr/>
                </p:nvSpPr>
                <p:spPr bwMode="auto">
                  <a:xfrm>
                    <a:off x="1943" y="1381"/>
                    <a:ext cx="795" cy="212"/>
                  </a:xfrm>
                  <a:custGeom>
                    <a:avLst/>
                    <a:gdLst/>
                    <a:ahLst/>
                    <a:cxnLst>
                      <a:cxn ang="0">
                        <a:pos x="794" y="74"/>
                      </a:cxn>
                      <a:cxn ang="0">
                        <a:pos x="692" y="3"/>
                      </a:cxn>
                      <a:cxn ang="0">
                        <a:pos x="540" y="0"/>
                      </a:cxn>
                      <a:cxn ang="0">
                        <a:pos x="309" y="27"/>
                      </a:cxn>
                      <a:cxn ang="0">
                        <a:pos x="165" y="66"/>
                      </a:cxn>
                      <a:cxn ang="0">
                        <a:pos x="0" y="118"/>
                      </a:cxn>
                      <a:cxn ang="0">
                        <a:pos x="96" y="211"/>
                      </a:cxn>
                      <a:cxn ang="0">
                        <a:pos x="794" y="74"/>
                      </a:cxn>
                    </a:cxnLst>
                    <a:rect l="0" t="0" r="r" b="b"/>
                    <a:pathLst>
                      <a:path w="795" h="212">
                        <a:moveTo>
                          <a:pt x="794" y="74"/>
                        </a:moveTo>
                        <a:lnTo>
                          <a:pt x="692" y="3"/>
                        </a:lnTo>
                        <a:lnTo>
                          <a:pt x="540" y="0"/>
                        </a:lnTo>
                        <a:lnTo>
                          <a:pt x="309" y="27"/>
                        </a:lnTo>
                        <a:lnTo>
                          <a:pt x="165" y="66"/>
                        </a:lnTo>
                        <a:lnTo>
                          <a:pt x="0" y="118"/>
                        </a:lnTo>
                        <a:lnTo>
                          <a:pt x="96" y="211"/>
                        </a:lnTo>
                        <a:lnTo>
                          <a:pt x="794" y="74"/>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9" name="Freeform 97"/>
                  <p:cNvSpPr>
                    <a:spLocks/>
                  </p:cNvSpPr>
                  <p:nvPr/>
                </p:nvSpPr>
                <p:spPr bwMode="auto">
                  <a:xfrm>
                    <a:off x="1943" y="1499"/>
                    <a:ext cx="111" cy="733"/>
                  </a:xfrm>
                  <a:custGeom>
                    <a:avLst/>
                    <a:gdLst/>
                    <a:ahLst/>
                    <a:cxnLst>
                      <a:cxn ang="0">
                        <a:pos x="110" y="88"/>
                      </a:cxn>
                      <a:cxn ang="0">
                        <a:pos x="110" y="732"/>
                      </a:cxn>
                      <a:cxn ang="0">
                        <a:pos x="8" y="649"/>
                      </a:cxn>
                      <a:cxn ang="0">
                        <a:pos x="0" y="0"/>
                      </a:cxn>
                      <a:cxn ang="0">
                        <a:pos x="110" y="88"/>
                      </a:cxn>
                    </a:cxnLst>
                    <a:rect l="0" t="0" r="r" b="b"/>
                    <a:pathLst>
                      <a:path w="111" h="733">
                        <a:moveTo>
                          <a:pt x="110" y="88"/>
                        </a:moveTo>
                        <a:lnTo>
                          <a:pt x="110" y="732"/>
                        </a:lnTo>
                        <a:lnTo>
                          <a:pt x="8" y="649"/>
                        </a:lnTo>
                        <a:lnTo>
                          <a:pt x="0" y="0"/>
                        </a:lnTo>
                        <a:lnTo>
                          <a:pt x="110" y="88"/>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39" name="Group 98"/>
                <p:cNvGrpSpPr>
                  <a:grpSpLocks/>
                </p:cNvGrpSpPr>
                <p:nvPr/>
              </p:nvGrpSpPr>
              <p:grpSpPr bwMode="auto">
                <a:xfrm>
                  <a:off x="1983" y="1056"/>
                  <a:ext cx="664" cy="222"/>
                  <a:chOff x="2163" y="1565"/>
                  <a:chExt cx="664" cy="222"/>
                </a:xfrm>
              </p:grpSpPr>
              <p:sp>
                <p:nvSpPr>
                  <p:cNvPr id="52" name="Freeform 99"/>
                  <p:cNvSpPr>
                    <a:spLocks/>
                  </p:cNvSpPr>
                  <p:nvPr/>
                </p:nvSpPr>
                <p:spPr bwMode="auto">
                  <a:xfrm>
                    <a:off x="2163" y="1565"/>
                    <a:ext cx="664" cy="222"/>
                  </a:xfrm>
                  <a:custGeom>
                    <a:avLst/>
                    <a:gdLst/>
                    <a:ahLst/>
                    <a:cxnLst>
                      <a:cxn ang="0">
                        <a:pos x="663" y="133"/>
                      </a:cxn>
                      <a:cxn ang="0">
                        <a:pos x="486" y="0"/>
                      </a:cxn>
                      <a:cxn ang="0">
                        <a:pos x="0" y="88"/>
                      </a:cxn>
                      <a:cxn ang="0">
                        <a:pos x="177" y="221"/>
                      </a:cxn>
                      <a:cxn ang="0">
                        <a:pos x="663" y="133"/>
                      </a:cxn>
                    </a:cxnLst>
                    <a:rect l="0" t="0" r="r" b="b"/>
                    <a:pathLst>
                      <a:path w="664" h="222">
                        <a:moveTo>
                          <a:pt x="663" y="133"/>
                        </a:moveTo>
                        <a:lnTo>
                          <a:pt x="486" y="0"/>
                        </a:lnTo>
                        <a:lnTo>
                          <a:pt x="0" y="88"/>
                        </a:lnTo>
                        <a:lnTo>
                          <a:pt x="177" y="221"/>
                        </a:lnTo>
                        <a:lnTo>
                          <a:pt x="663" y="133"/>
                        </a:lnTo>
                      </a:path>
                    </a:pathLst>
                  </a:custGeom>
                  <a:solidFill>
                    <a:srgbClr val="DADADA"/>
                  </a:solidFill>
                  <a:ln w="6350" cap="rnd" cmpd="sng">
                    <a:solidFill>
                      <a:srgbClr val="000000"/>
                    </a:solidFill>
                    <a:prstDash val="solid"/>
                    <a:round/>
                    <a:headEnd type="none" w="med" len="med"/>
                    <a:tailEnd type="none" w="med" len="med"/>
                  </a:ln>
                  <a:effectLst/>
                </p:spPr>
                <p:txBody>
                  <a:bodyPr/>
                  <a:lstStyle/>
                  <a:p>
                    <a:endParaRPr lang="ru-RU"/>
                  </a:p>
                </p:txBody>
              </p:sp>
              <p:sp>
                <p:nvSpPr>
                  <p:cNvPr id="53" name="Freeform 100"/>
                  <p:cNvSpPr>
                    <a:spLocks/>
                  </p:cNvSpPr>
                  <p:nvPr/>
                </p:nvSpPr>
                <p:spPr bwMode="auto">
                  <a:xfrm>
                    <a:off x="2583" y="1599"/>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4" name="Freeform 101"/>
                  <p:cNvSpPr>
                    <a:spLocks/>
                  </p:cNvSpPr>
                  <p:nvPr/>
                </p:nvSpPr>
                <p:spPr bwMode="auto">
                  <a:xfrm>
                    <a:off x="2273" y="165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5" name="Freeform 102"/>
                  <p:cNvSpPr>
                    <a:spLocks/>
                  </p:cNvSpPr>
                  <p:nvPr/>
                </p:nvSpPr>
                <p:spPr bwMode="auto">
                  <a:xfrm>
                    <a:off x="2375" y="1631"/>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6" name="Freeform 103"/>
                  <p:cNvSpPr>
                    <a:spLocks/>
                  </p:cNvSpPr>
                  <p:nvPr/>
                </p:nvSpPr>
                <p:spPr bwMode="auto">
                  <a:xfrm>
                    <a:off x="2481" y="1613"/>
                    <a:ext cx="150" cy="100"/>
                  </a:xfrm>
                  <a:custGeom>
                    <a:avLst/>
                    <a:gdLst/>
                    <a:ahLst/>
                    <a:cxnLst>
                      <a:cxn ang="0">
                        <a:pos x="124" y="99"/>
                      </a:cxn>
                      <a:cxn ang="0">
                        <a:pos x="149" y="96"/>
                      </a:cxn>
                      <a:cxn ang="0">
                        <a:pos x="22" y="0"/>
                      </a:cxn>
                      <a:cxn ang="0">
                        <a:pos x="0" y="3"/>
                      </a:cxn>
                      <a:cxn ang="0">
                        <a:pos x="124" y="99"/>
                      </a:cxn>
                    </a:cxnLst>
                    <a:rect l="0" t="0" r="r" b="b"/>
                    <a:pathLst>
                      <a:path w="150" h="100">
                        <a:moveTo>
                          <a:pt x="124" y="99"/>
                        </a:moveTo>
                        <a:lnTo>
                          <a:pt x="149" y="96"/>
                        </a:lnTo>
                        <a:lnTo>
                          <a:pt x="22" y="0"/>
                        </a:lnTo>
                        <a:lnTo>
                          <a:pt x="0" y="3"/>
                        </a:lnTo>
                        <a:lnTo>
                          <a:pt x="124" y="9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grpSp>
              <p:nvGrpSpPr>
                <p:cNvPr id="40" name="Group 104"/>
                <p:cNvGrpSpPr>
                  <a:grpSpLocks/>
                </p:cNvGrpSpPr>
                <p:nvPr/>
              </p:nvGrpSpPr>
              <p:grpSpPr bwMode="auto">
                <a:xfrm>
                  <a:off x="1983" y="1145"/>
                  <a:ext cx="178" cy="597"/>
                  <a:chOff x="2163" y="1654"/>
                  <a:chExt cx="178" cy="597"/>
                </a:xfrm>
              </p:grpSpPr>
              <p:sp>
                <p:nvSpPr>
                  <p:cNvPr id="47" name="Freeform 105"/>
                  <p:cNvSpPr>
                    <a:spLocks/>
                  </p:cNvSpPr>
                  <p:nvPr/>
                </p:nvSpPr>
                <p:spPr bwMode="auto">
                  <a:xfrm>
                    <a:off x="2163" y="1654"/>
                    <a:ext cx="178" cy="597"/>
                  </a:xfrm>
                  <a:custGeom>
                    <a:avLst/>
                    <a:gdLst/>
                    <a:ahLst/>
                    <a:cxnLst>
                      <a:cxn ang="0">
                        <a:pos x="177" y="596"/>
                      </a:cxn>
                      <a:cxn ang="0">
                        <a:pos x="177" y="132"/>
                      </a:cxn>
                      <a:cxn ang="0">
                        <a:pos x="0" y="0"/>
                      </a:cxn>
                      <a:cxn ang="0">
                        <a:pos x="0" y="464"/>
                      </a:cxn>
                      <a:cxn ang="0">
                        <a:pos x="177" y="596"/>
                      </a:cxn>
                    </a:cxnLst>
                    <a:rect l="0" t="0" r="r" b="b"/>
                    <a:pathLst>
                      <a:path w="178" h="597">
                        <a:moveTo>
                          <a:pt x="177" y="596"/>
                        </a:moveTo>
                        <a:lnTo>
                          <a:pt x="177" y="132"/>
                        </a:lnTo>
                        <a:lnTo>
                          <a:pt x="0" y="0"/>
                        </a:lnTo>
                        <a:lnTo>
                          <a:pt x="0" y="464"/>
                        </a:lnTo>
                        <a:lnTo>
                          <a:pt x="177" y="596"/>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8" name="Freeform 106"/>
                  <p:cNvSpPr>
                    <a:spLocks/>
                  </p:cNvSpPr>
                  <p:nvPr/>
                </p:nvSpPr>
                <p:spPr bwMode="auto">
                  <a:xfrm>
                    <a:off x="2185" y="1726"/>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49" name="Freeform 107"/>
                  <p:cNvSpPr>
                    <a:spLocks/>
                  </p:cNvSpPr>
                  <p:nvPr/>
                </p:nvSpPr>
                <p:spPr bwMode="auto">
                  <a:xfrm>
                    <a:off x="2185" y="1840"/>
                    <a:ext cx="134" cy="120"/>
                  </a:xfrm>
                  <a:custGeom>
                    <a:avLst/>
                    <a:gdLst/>
                    <a:ahLst/>
                    <a:cxnLst>
                      <a:cxn ang="0">
                        <a:pos x="133" y="119"/>
                      </a:cxn>
                      <a:cxn ang="0">
                        <a:pos x="133" y="93"/>
                      </a:cxn>
                      <a:cxn ang="0">
                        <a:pos x="0" y="0"/>
                      </a:cxn>
                      <a:cxn ang="0">
                        <a:pos x="0" y="29"/>
                      </a:cxn>
                      <a:cxn ang="0">
                        <a:pos x="133" y="119"/>
                      </a:cxn>
                    </a:cxnLst>
                    <a:rect l="0" t="0" r="r" b="b"/>
                    <a:pathLst>
                      <a:path w="134" h="120">
                        <a:moveTo>
                          <a:pt x="133" y="119"/>
                        </a:moveTo>
                        <a:lnTo>
                          <a:pt x="133" y="93"/>
                        </a:lnTo>
                        <a:lnTo>
                          <a:pt x="0" y="0"/>
                        </a:lnTo>
                        <a:lnTo>
                          <a:pt x="0" y="29"/>
                        </a:lnTo>
                        <a:lnTo>
                          <a:pt x="133" y="119"/>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0" name="Freeform 108"/>
                  <p:cNvSpPr>
                    <a:spLocks/>
                  </p:cNvSpPr>
                  <p:nvPr/>
                </p:nvSpPr>
                <p:spPr bwMode="auto">
                  <a:xfrm>
                    <a:off x="2185" y="1958"/>
                    <a:ext cx="134" cy="116"/>
                  </a:xfrm>
                  <a:custGeom>
                    <a:avLst/>
                    <a:gdLst/>
                    <a:ahLst/>
                    <a:cxnLst>
                      <a:cxn ang="0">
                        <a:pos x="133" y="115"/>
                      </a:cxn>
                      <a:cxn ang="0">
                        <a:pos x="133" y="89"/>
                      </a:cxn>
                      <a:cxn ang="0">
                        <a:pos x="0" y="0"/>
                      </a:cxn>
                      <a:cxn ang="0">
                        <a:pos x="0" y="28"/>
                      </a:cxn>
                      <a:cxn ang="0">
                        <a:pos x="133" y="115"/>
                      </a:cxn>
                    </a:cxnLst>
                    <a:rect l="0" t="0" r="r" b="b"/>
                    <a:pathLst>
                      <a:path w="134" h="116">
                        <a:moveTo>
                          <a:pt x="133" y="115"/>
                        </a:moveTo>
                        <a:lnTo>
                          <a:pt x="133" y="89"/>
                        </a:lnTo>
                        <a:lnTo>
                          <a:pt x="0" y="0"/>
                        </a:lnTo>
                        <a:lnTo>
                          <a:pt x="0" y="28"/>
                        </a:lnTo>
                        <a:lnTo>
                          <a:pt x="133" y="115"/>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sp>
                <p:nvSpPr>
                  <p:cNvPr id="51" name="Freeform 109"/>
                  <p:cNvSpPr>
                    <a:spLocks/>
                  </p:cNvSpPr>
                  <p:nvPr/>
                </p:nvSpPr>
                <p:spPr bwMode="auto">
                  <a:xfrm>
                    <a:off x="2185" y="2056"/>
                    <a:ext cx="134" cy="125"/>
                  </a:xfrm>
                  <a:custGeom>
                    <a:avLst/>
                    <a:gdLst/>
                    <a:ahLst/>
                    <a:cxnLst>
                      <a:cxn ang="0">
                        <a:pos x="133" y="124"/>
                      </a:cxn>
                      <a:cxn ang="0">
                        <a:pos x="133" y="96"/>
                      </a:cxn>
                      <a:cxn ang="0">
                        <a:pos x="0" y="0"/>
                      </a:cxn>
                      <a:cxn ang="0">
                        <a:pos x="0" y="30"/>
                      </a:cxn>
                      <a:cxn ang="0">
                        <a:pos x="133" y="124"/>
                      </a:cxn>
                    </a:cxnLst>
                    <a:rect l="0" t="0" r="r" b="b"/>
                    <a:pathLst>
                      <a:path w="134" h="125">
                        <a:moveTo>
                          <a:pt x="133" y="124"/>
                        </a:moveTo>
                        <a:lnTo>
                          <a:pt x="133" y="96"/>
                        </a:lnTo>
                        <a:lnTo>
                          <a:pt x="0" y="0"/>
                        </a:lnTo>
                        <a:lnTo>
                          <a:pt x="0" y="30"/>
                        </a:lnTo>
                        <a:lnTo>
                          <a:pt x="133" y="124"/>
                        </a:lnTo>
                      </a:path>
                    </a:pathLst>
                  </a:custGeom>
                  <a:solidFill>
                    <a:srgbClr val="000000"/>
                  </a:solidFill>
                  <a:ln w="6350" cap="rnd" cmpd="sng">
                    <a:solidFill>
                      <a:srgbClr val="000000"/>
                    </a:solidFill>
                    <a:prstDash val="solid"/>
                    <a:round/>
                    <a:headEnd type="none" w="med" len="med"/>
                    <a:tailEnd type="none" w="med" len="med"/>
                  </a:ln>
                  <a:effectLst/>
                </p:spPr>
                <p:txBody>
                  <a:bodyPr/>
                  <a:lstStyle/>
                  <a:p>
                    <a:endParaRPr lang="ru-RU"/>
                  </a:p>
                </p:txBody>
              </p:sp>
            </p:grpSp>
            <p:sp>
              <p:nvSpPr>
                <p:cNvPr id="41" name="Freeform 110"/>
                <p:cNvSpPr>
                  <a:spLocks/>
                </p:cNvSpPr>
                <p:nvPr/>
              </p:nvSpPr>
              <p:spPr bwMode="auto">
                <a:xfrm>
                  <a:off x="2160" y="1189"/>
                  <a:ext cx="487" cy="553"/>
                </a:xfrm>
                <a:custGeom>
                  <a:avLst/>
                  <a:gdLst/>
                  <a:ahLst/>
                  <a:cxnLst>
                    <a:cxn ang="0">
                      <a:pos x="0" y="552"/>
                    </a:cxn>
                    <a:cxn ang="0">
                      <a:pos x="486" y="464"/>
                    </a:cxn>
                    <a:cxn ang="0">
                      <a:pos x="486" y="0"/>
                    </a:cxn>
                    <a:cxn ang="0">
                      <a:pos x="0" y="88"/>
                    </a:cxn>
                    <a:cxn ang="0">
                      <a:pos x="0" y="552"/>
                    </a:cxn>
                  </a:cxnLst>
                  <a:rect l="0" t="0" r="r" b="b"/>
                  <a:pathLst>
                    <a:path w="487" h="553">
                      <a:moveTo>
                        <a:pt x="0" y="552"/>
                      </a:moveTo>
                      <a:lnTo>
                        <a:pt x="486" y="464"/>
                      </a:lnTo>
                      <a:lnTo>
                        <a:pt x="486" y="0"/>
                      </a:lnTo>
                      <a:lnTo>
                        <a:pt x="0" y="88"/>
                      </a:lnTo>
                      <a:lnTo>
                        <a:pt x="0" y="552"/>
                      </a:lnTo>
                    </a:path>
                  </a:pathLst>
                </a:custGeom>
                <a:solidFill>
                  <a:srgbClr val="CECECE"/>
                </a:solidFill>
                <a:ln w="6350" cap="rnd" cmpd="sng">
                  <a:solidFill>
                    <a:srgbClr val="000000"/>
                  </a:solidFill>
                  <a:prstDash val="solid"/>
                  <a:round/>
                  <a:headEnd type="none" w="med" len="med"/>
                  <a:tailEnd type="none" w="med" len="med"/>
                </a:ln>
                <a:effectLst/>
              </p:spPr>
              <p:txBody>
                <a:bodyPr/>
                <a:lstStyle/>
                <a:p>
                  <a:endParaRPr lang="ru-RU"/>
                </a:p>
              </p:txBody>
            </p:sp>
            <p:sp>
              <p:nvSpPr>
                <p:cNvPr id="42" name="Freeform 111"/>
                <p:cNvSpPr>
                  <a:spLocks/>
                </p:cNvSpPr>
                <p:nvPr/>
              </p:nvSpPr>
              <p:spPr bwMode="auto">
                <a:xfrm>
                  <a:off x="2204" y="1618"/>
                  <a:ext cx="97" cy="80"/>
                </a:xfrm>
                <a:custGeom>
                  <a:avLst/>
                  <a:gdLst/>
                  <a:ahLst/>
                  <a:cxnLst>
                    <a:cxn ang="0">
                      <a:pos x="0" y="79"/>
                    </a:cxn>
                    <a:cxn ang="0">
                      <a:pos x="96" y="63"/>
                    </a:cxn>
                    <a:cxn ang="0">
                      <a:pos x="96" y="0"/>
                    </a:cxn>
                    <a:cxn ang="0">
                      <a:pos x="0" y="19"/>
                    </a:cxn>
                    <a:cxn ang="0">
                      <a:pos x="0" y="79"/>
                    </a:cxn>
                  </a:cxnLst>
                  <a:rect l="0" t="0" r="r" b="b"/>
                  <a:pathLst>
                    <a:path w="97" h="80">
                      <a:moveTo>
                        <a:pt x="0" y="79"/>
                      </a:moveTo>
                      <a:lnTo>
                        <a:pt x="96" y="63"/>
                      </a:lnTo>
                      <a:lnTo>
                        <a:pt x="96" y="0"/>
                      </a:lnTo>
                      <a:lnTo>
                        <a:pt x="0" y="19"/>
                      </a:lnTo>
                      <a:lnTo>
                        <a:pt x="0" y="79"/>
                      </a:lnTo>
                    </a:path>
                  </a:pathLst>
                </a:custGeom>
                <a:solidFill>
                  <a:srgbClr val="919191"/>
                </a:solidFill>
                <a:ln w="6350" cap="rnd" cmpd="sng">
                  <a:solidFill>
                    <a:srgbClr val="000000"/>
                  </a:solidFill>
                  <a:prstDash val="solid"/>
                  <a:round/>
                  <a:headEnd type="none" w="med" len="med"/>
                  <a:tailEnd type="none" w="med" len="med"/>
                </a:ln>
                <a:effectLst/>
              </p:spPr>
              <p:txBody>
                <a:bodyPr/>
                <a:lstStyle/>
                <a:p>
                  <a:endParaRPr lang="ru-RU"/>
                </a:p>
              </p:txBody>
            </p:sp>
            <p:sp>
              <p:nvSpPr>
                <p:cNvPr id="43" name="Freeform 112"/>
                <p:cNvSpPr>
                  <a:spLocks/>
                </p:cNvSpPr>
                <p:nvPr/>
              </p:nvSpPr>
              <p:spPr bwMode="auto">
                <a:xfrm>
                  <a:off x="2331" y="1611"/>
                  <a:ext cx="133" cy="67"/>
                </a:xfrm>
                <a:custGeom>
                  <a:avLst/>
                  <a:gdLst/>
                  <a:ahLst/>
                  <a:cxnLst>
                    <a:cxn ang="0">
                      <a:pos x="0" y="66"/>
                    </a:cxn>
                    <a:cxn ang="0">
                      <a:pos x="132" y="44"/>
                    </a:cxn>
                    <a:cxn ang="0">
                      <a:pos x="132" y="0"/>
                    </a:cxn>
                    <a:cxn ang="0">
                      <a:pos x="0" y="22"/>
                    </a:cxn>
                    <a:cxn ang="0">
                      <a:pos x="0" y="66"/>
                    </a:cxn>
                  </a:cxnLst>
                  <a:rect l="0" t="0" r="r" b="b"/>
                  <a:pathLst>
                    <a:path w="133" h="67">
                      <a:moveTo>
                        <a:pt x="0" y="66"/>
                      </a:moveTo>
                      <a:lnTo>
                        <a:pt x="132" y="44"/>
                      </a:lnTo>
                      <a:lnTo>
                        <a:pt x="132" y="0"/>
                      </a:lnTo>
                      <a:lnTo>
                        <a:pt x="0" y="22"/>
                      </a:lnTo>
                      <a:lnTo>
                        <a:pt x="0" y="66"/>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4" name="Freeform 113"/>
                <p:cNvSpPr>
                  <a:spLocks/>
                </p:cNvSpPr>
                <p:nvPr/>
              </p:nvSpPr>
              <p:spPr bwMode="auto">
                <a:xfrm>
                  <a:off x="2491" y="1542"/>
                  <a:ext cx="128" cy="112"/>
                </a:xfrm>
                <a:custGeom>
                  <a:avLst/>
                  <a:gdLst/>
                  <a:ahLst/>
                  <a:cxnLst>
                    <a:cxn ang="0">
                      <a:pos x="0" y="111"/>
                    </a:cxn>
                    <a:cxn ang="0">
                      <a:pos x="127" y="89"/>
                    </a:cxn>
                    <a:cxn ang="0">
                      <a:pos x="127" y="0"/>
                    </a:cxn>
                    <a:cxn ang="0">
                      <a:pos x="0" y="22"/>
                    </a:cxn>
                    <a:cxn ang="0">
                      <a:pos x="0" y="111"/>
                    </a:cxn>
                  </a:cxnLst>
                  <a:rect l="0" t="0" r="r" b="b"/>
                  <a:pathLst>
                    <a:path w="128" h="112">
                      <a:moveTo>
                        <a:pt x="0" y="111"/>
                      </a:moveTo>
                      <a:lnTo>
                        <a:pt x="127" y="89"/>
                      </a:lnTo>
                      <a:lnTo>
                        <a:pt x="127" y="0"/>
                      </a:lnTo>
                      <a:lnTo>
                        <a:pt x="0" y="22"/>
                      </a:lnTo>
                      <a:lnTo>
                        <a:pt x="0" y="111"/>
                      </a:lnTo>
                    </a:path>
                  </a:pathLst>
                </a:custGeom>
                <a:noFill/>
                <a:ln w="6350" cap="rnd" cmpd="sng">
                  <a:solidFill>
                    <a:srgbClr val="000000"/>
                  </a:solidFill>
                  <a:prstDash val="solid"/>
                  <a:round/>
                  <a:headEnd type="none" w="med" len="med"/>
                  <a:tailEnd type="none" w="med" len="med"/>
                </a:ln>
                <a:effectLst/>
              </p:spPr>
              <p:txBody>
                <a:bodyPr/>
                <a:lstStyle/>
                <a:p>
                  <a:endParaRPr lang="ru-RU"/>
                </a:p>
              </p:txBody>
            </p:sp>
            <p:sp>
              <p:nvSpPr>
                <p:cNvPr id="45" name="Line 114"/>
                <p:cNvSpPr>
                  <a:spLocks noChangeShapeType="1"/>
                </p:cNvSpPr>
                <p:nvPr/>
              </p:nvSpPr>
              <p:spPr bwMode="auto">
                <a:xfrm flipV="1">
                  <a:off x="2536" y="1553"/>
                  <a:ext cx="0" cy="92"/>
                </a:xfrm>
                <a:prstGeom prst="line">
                  <a:avLst/>
                </a:prstGeom>
                <a:noFill/>
                <a:ln w="6350">
                  <a:solidFill>
                    <a:srgbClr val="000000"/>
                  </a:solidFill>
                  <a:round/>
                  <a:headEnd/>
                  <a:tailEnd/>
                </a:ln>
                <a:effectLst/>
              </p:spPr>
              <p:txBody>
                <a:bodyPr wrap="none" anchor="ctr"/>
                <a:lstStyle/>
                <a:p>
                  <a:endParaRPr lang="ru-RU"/>
                </a:p>
              </p:txBody>
            </p:sp>
            <p:sp>
              <p:nvSpPr>
                <p:cNvPr id="46" name="Line 115"/>
                <p:cNvSpPr>
                  <a:spLocks noChangeShapeType="1"/>
                </p:cNvSpPr>
                <p:nvPr/>
              </p:nvSpPr>
              <p:spPr bwMode="auto">
                <a:xfrm flipV="1">
                  <a:off x="2578" y="1549"/>
                  <a:ext cx="0" cy="92"/>
                </a:xfrm>
                <a:prstGeom prst="line">
                  <a:avLst/>
                </a:prstGeom>
                <a:noFill/>
                <a:ln w="6350">
                  <a:solidFill>
                    <a:srgbClr val="000000"/>
                  </a:solidFill>
                  <a:round/>
                  <a:headEnd/>
                  <a:tailEnd/>
                </a:ln>
                <a:effectLst/>
              </p:spPr>
              <p:txBody>
                <a:bodyPr wrap="none" anchor="ctr"/>
                <a:lstStyle/>
                <a:p>
                  <a:endParaRPr lang="ru-RU"/>
                </a:p>
              </p:txBody>
            </p:sp>
          </p:grpSp>
        </p:grpSp>
        <p:grpSp>
          <p:nvGrpSpPr>
            <p:cNvPr id="22" name="Group 116"/>
            <p:cNvGrpSpPr>
              <a:grpSpLocks/>
            </p:cNvGrpSpPr>
            <p:nvPr/>
          </p:nvGrpSpPr>
          <p:grpSpPr bwMode="auto">
            <a:xfrm>
              <a:off x="571" y="2575"/>
              <a:ext cx="277" cy="457"/>
              <a:chOff x="540" y="404"/>
              <a:chExt cx="277" cy="457"/>
            </a:xfrm>
          </p:grpSpPr>
          <p:sp>
            <p:nvSpPr>
              <p:cNvPr id="23" name="Freeform 117"/>
              <p:cNvSpPr>
                <a:spLocks/>
              </p:cNvSpPr>
              <p:nvPr/>
            </p:nvSpPr>
            <p:spPr bwMode="auto">
              <a:xfrm>
                <a:off x="791" y="773"/>
                <a:ext cx="19" cy="19"/>
              </a:xfrm>
              <a:custGeom>
                <a:avLst/>
                <a:gdLst/>
                <a:ahLst/>
                <a:cxnLst>
                  <a:cxn ang="0">
                    <a:pos x="0" y="0"/>
                  </a:cxn>
                  <a:cxn ang="0">
                    <a:pos x="44" y="23"/>
                  </a:cxn>
                  <a:cxn ang="0">
                    <a:pos x="44" y="45"/>
                  </a:cxn>
                  <a:cxn ang="0">
                    <a:pos x="22" y="45"/>
                  </a:cxn>
                  <a:cxn ang="0">
                    <a:pos x="0" y="45"/>
                  </a:cxn>
                  <a:cxn ang="0">
                    <a:pos x="0" y="0"/>
                  </a:cxn>
                </a:cxnLst>
                <a:rect l="0" t="0" r="r" b="b"/>
                <a:pathLst>
                  <a:path w="45" h="46">
                    <a:moveTo>
                      <a:pt x="0" y="0"/>
                    </a:moveTo>
                    <a:lnTo>
                      <a:pt x="44" y="23"/>
                    </a:lnTo>
                    <a:lnTo>
                      <a:pt x="44" y="45"/>
                    </a:lnTo>
                    <a:lnTo>
                      <a:pt x="22" y="45"/>
                    </a:lnTo>
                    <a:lnTo>
                      <a:pt x="0" y="45"/>
                    </a:lnTo>
                    <a:lnTo>
                      <a:pt x="0"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24" name="Freeform 118"/>
              <p:cNvSpPr>
                <a:spLocks/>
              </p:cNvSpPr>
              <p:nvPr/>
            </p:nvSpPr>
            <p:spPr bwMode="auto">
              <a:xfrm>
                <a:off x="597" y="690"/>
                <a:ext cx="220" cy="171"/>
              </a:xfrm>
              <a:custGeom>
                <a:avLst/>
                <a:gdLst/>
                <a:ahLst/>
                <a:cxnLst>
                  <a:cxn ang="0">
                    <a:pos x="133" y="0"/>
                  </a:cxn>
                  <a:cxn ang="0">
                    <a:pos x="332" y="88"/>
                  </a:cxn>
                  <a:cxn ang="0">
                    <a:pos x="467" y="201"/>
                  </a:cxn>
                  <a:cxn ang="0">
                    <a:pos x="511" y="295"/>
                  </a:cxn>
                  <a:cxn ang="0">
                    <a:pos x="525" y="358"/>
                  </a:cxn>
                  <a:cxn ang="0">
                    <a:pos x="508" y="383"/>
                  </a:cxn>
                  <a:cxn ang="0">
                    <a:pos x="486" y="364"/>
                  </a:cxn>
                  <a:cxn ang="0">
                    <a:pos x="475" y="323"/>
                  </a:cxn>
                  <a:cxn ang="0">
                    <a:pos x="461" y="292"/>
                  </a:cxn>
                  <a:cxn ang="0">
                    <a:pos x="459" y="378"/>
                  </a:cxn>
                  <a:cxn ang="0">
                    <a:pos x="445" y="402"/>
                  </a:cxn>
                  <a:cxn ang="0">
                    <a:pos x="428" y="378"/>
                  </a:cxn>
                  <a:cxn ang="0">
                    <a:pos x="420" y="287"/>
                  </a:cxn>
                  <a:cxn ang="0">
                    <a:pos x="414" y="386"/>
                  </a:cxn>
                  <a:cxn ang="0">
                    <a:pos x="401" y="408"/>
                  </a:cxn>
                  <a:cxn ang="0">
                    <a:pos x="381" y="386"/>
                  </a:cxn>
                  <a:cxn ang="0">
                    <a:pos x="379" y="287"/>
                  </a:cxn>
                  <a:cxn ang="0">
                    <a:pos x="376" y="375"/>
                  </a:cxn>
                  <a:cxn ang="0">
                    <a:pos x="362" y="400"/>
                  </a:cxn>
                  <a:cxn ang="0">
                    <a:pos x="345" y="378"/>
                  </a:cxn>
                  <a:cxn ang="0">
                    <a:pos x="332" y="287"/>
                  </a:cxn>
                  <a:cxn ang="0">
                    <a:pos x="287" y="243"/>
                  </a:cxn>
                  <a:cxn ang="0">
                    <a:pos x="243" y="176"/>
                  </a:cxn>
                  <a:cxn ang="0">
                    <a:pos x="0" y="88"/>
                  </a:cxn>
                  <a:cxn ang="0">
                    <a:pos x="133" y="0"/>
                  </a:cxn>
                </a:cxnLst>
                <a:rect l="0" t="0" r="r" b="b"/>
                <a:pathLst>
                  <a:path w="526" h="409">
                    <a:moveTo>
                      <a:pt x="133" y="0"/>
                    </a:moveTo>
                    <a:lnTo>
                      <a:pt x="332" y="88"/>
                    </a:lnTo>
                    <a:lnTo>
                      <a:pt x="467" y="201"/>
                    </a:lnTo>
                    <a:lnTo>
                      <a:pt x="511" y="295"/>
                    </a:lnTo>
                    <a:lnTo>
                      <a:pt x="525" y="358"/>
                    </a:lnTo>
                    <a:lnTo>
                      <a:pt x="508" y="383"/>
                    </a:lnTo>
                    <a:lnTo>
                      <a:pt x="486" y="364"/>
                    </a:lnTo>
                    <a:lnTo>
                      <a:pt x="475" y="323"/>
                    </a:lnTo>
                    <a:lnTo>
                      <a:pt x="461" y="292"/>
                    </a:lnTo>
                    <a:lnTo>
                      <a:pt x="459" y="378"/>
                    </a:lnTo>
                    <a:lnTo>
                      <a:pt x="445" y="402"/>
                    </a:lnTo>
                    <a:lnTo>
                      <a:pt x="428" y="378"/>
                    </a:lnTo>
                    <a:lnTo>
                      <a:pt x="420" y="287"/>
                    </a:lnTo>
                    <a:lnTo>
                      <a:pt x="414" y="386"/>
                    </a:lnTo>
                    <a:lnTo>
                      <a:pt x="401" y="408"/>
                    </a:lnTo>
                    <a:lnTo>
                      <a:pt x="381" y="386"/>
                    </a:lnTo>
                    <a:lnTo>
                      <a:pt x="379" y="287"/>
                    </a:lnTo>
                    <a:lnTo>
                      <a:pt x="376" y="375"/>
                    </a:lnTo>
                    <a:lnTo>
                      <a:pt x="362" y="400"/>
                    </a:lnTo>
                    <a:lnTo>
                      <a:pt x="345" y="378"/>
                    </a:lnTo>
                    <a:lnTo>
                      <a:pt x="332" y="287"/>
                    </a:lnTo>
                    <a:lnTo>
                      <a:pt x="287" y="243"/>
                    </a:lnTo>
                    <a:lnTo>
                      <a:pt x="243" y="176"/>
                    </a:lnTo>
                    <a:lnTo>
                      <a:pt x="0" y="88"/>
                    </a:lnTo>
                    <a:lnTo>
                      <a:pt x="133" y="0"/>
                    </a:lnTo>
                  </a:path>
                </a:pathLst>
              </a:custGeom>
              <a:solidFill>
                <a:srgbClr val="996633"/>
              </a:solidFill>
              <a:ln w="3175" cap="rnd" cmpd="sng">
                <a:solidFill>
                  <a:srgbClr val="000000"/>
                </a:solidFill>
                <a:prstDash val="solid"/>
                <a:round/>
                <a:headEnd type="none" w="med" len="med"/>
                <a:tailEnd type="none" w="med" len="med"/>
              </a:ln>
              <a:effectLst/>
            </p:spPr>
            <p:txBody>
              <a:bodyPr/>
              <a:lstStyle/>
              <a:p>
                <a:endParaRPr lang="ru-RU"/>
              </a:p>
            </p:txBody>
          </p:sp>
          <p:sp>
            <p:nvSpPr>
              <p:cNvPr id="25" name="Freeform 119"/>
              <p:cNvSpPr>
                <a:spLocks/>
              </p:cNvSpPr>
              <p:nvPr/>
            </p:nvSpPr>
            <p:spPr bwMode="auto">
              <a:xfrm>
                <a:off x="745" y="792"/>
                <a:ext cx="9" cy="18"/>
              </a:xfrm>
              <a:custGeom>
                <a:avLst/>
                <a:gdLst/>
                <a:ahLst/>
                <a:cxnLst>
                  <a:cxn ang="0">
                    <a:pos x="22" y="44"/>
                  </a:cxn>
                  <a:cxn ang="0">
                    <a:pos x="0" y="0"/>
                  </a:cxn>
                </a:cxnLst>
                <a:rect l="0" t="0" r="r" b="b"/>
                <a:pathLst>
                  <a:path w="23" h="45">
                    <a:moveTo>
                      <a:pt x="22" y="44"/>
                    </a:moveTo>
                    <a:lnTo>
                      <a:pt x="0" y="0"/>
                    </a:lnTo>
                  </a:path>
                </a:pathLst>
              </a:custGeom>
              <a:noFill/>
              <a:ln w="3175" cap="rnd" cmpd="sng">
                <a:solidFill>
                  <a:srgbClr val="000000"/>
                </a:solidFill>
                <a:prstDash val="solid"/>
                <a:round/>
                <a:headEnd type="none" w="med" len="med"/>
                <a:tailEnd type="none" w="med" len="med"/>
              </a:ln>
              <a:effectLst/>
            </p:spPr>
            <p:txBody>
              <a:bodyPr/>
              <a:lstStyle/>
              <a:p>
                <a:endParaRPr lang="ru-RU"/>
              </a:p>
            </p:txBody>
          </p:sp>
          <p:sp>
            <p:nvSpPr>
              <p:cNvPr id="26" name="Line 120"/>
              <p:cNvSpPr>
                <a:spLocks noChangeShapeType="1"/>
              </p:cNvSpPr>
              <p:nvPr/>
            </p:nvSpPr>
            <p:spPr bwMode="auto">
              <a:xfrm flipH="1" flipV="1">
                <a:off x="762" y="787"/>
                <a:ext cx="12" cy="23"/>
              </a:xfrm>
              <a:prstGeom prst="line">
                <a:avLst/>
              </a:prstGeom>
              <a:noFill/>
              <a:ln w="3175">
                <a:solidFill>
                  <a:srgbClr val="000000"/>
                </a:solidFill>
                <a:round/>
                <a:headEnd/>
                <a:tailEnd/>
              </a:ln>
              <a:effectLst/>
            </p:spPr>
            <p:txBody>
              <a:bodyPr wrap="none" anchor="ctr"/>
              <a:lstStyle/>
              <a:p>
                <a:endParaRPr lang="ru-RU"/>
              </a:p>
            </p:txBody>
          </p:sp>
          <p:sp>
            <p:nvSpPr>
              <p:cNvPr id="27" name="Line 121"/>
              <p:cNvSpPr>
                <a:spLocks noChangeShapeType="1"/>
              </p:cNvSpPr>
              <p:nvPr/>
            </p:nvSpPr>
            <p:spPr bwMode="auto">
              <a:xfrm flipH="1" flipV="1">
                <a:off x="779" y="790"/>
                <a:ext cx="13" cy="23"/>
              </a:xfrm>
              <a:prstGeom prst="line">
                <a:avLst/>
              </a:prstGeom>
              <a:noFill/>
              <a:ln w="3175">
                <a:solidFill>
                  <a:srgbClr val="000000"/>
                </a:solidFill>
                <a:round/>
                <a:headEnd/>
                <a:tailEnd/>
              </a:ln>
              <a:effectLst/>
            </p:spPr>
            <p:txBody>
              <a:bodyPr wrap="none" anchor="ctr"/>
              <a:lstStyle/>
              <a:p>
                <a:endParaRPr lang="ru-RU"/>
              </a:p>
            </p:txBody>
          </p:sp>
          <p:sp>
            <p:nvSpPr>
              <p:cNvPr id="28" name="Freeform 122"/>
              <p:cNvSpPr>
                <a:spLocks/>
              </p:cNvSpPr>
              <p:nvPr/>
            </p:nvSpPr>
            <p:spPr bwMode="auto">
              <a:xfrm>
                <a:off x="540" y="404"/>
                <a:ext cx="196" cy="360"/>
              </a:xfrm>
              <a:custGeom>
                <a:avLst/>
                <a:gdLst/>
                <a:ahLst/>
                <a:cxnLst>
                  <a:cxn ang="0">
                    <a:pos x="468" y="0"/>
                  </a:cxn>
                  <a:cxn ang="0">
                    <a:pos x="408" y="0"/>
                  </a:cxn>
                  <a:cxn ang="0">
                    <a:pos x="392" y="24"/>
                  </a:cxn>
                  <a:cxn ang="0">
                    <a:pos x="356" y="20"/>
                  </a:cxn>
                  <a:cxn ang="0">
                    <a:pos x="332" y="68"/>
                  </a:cxn>
                  <a:cxn ang="0">
                    <a:pos x="232" y="112"/>
                  </a:cxn>
                  <a:cxn ang="0">
                    <a:pos x="196" y="164"/>
                  </a:cxn>
                  <a:cxn ang="0">
                    <a:pos x="188" y="240"/>
                  </a:cxn>
                  <a:cxn ang="0">
                    <a:pos x="96" y="396"/>
                  </a:cxn>
                  <a:cxn ang="0">
                    <a:pos x="16" y="520"/>
                  </a:cxn>
                  <a:cxn ang="0">
                    <a:pos x="4" y="532"/>
                  </a:cxn>
                  <a:cxn ang="0">
                    <a:pos x="0" y="664"/>
                  </a:cxn>
                  <a:cxn ang="0">
                    <a:pos x="68" y="708"/>
                  </a:cxn>
                  <a:cxn ang="0">
                    <a:pos x="112" y="756"/>
                  </a:cxn>
                  <a:cxn ang="0">
                    <a:pos x="124" y="792"/>
                  </a:cxn>
                  <a:cxn ang="0">
                    <a:pos x="300" y="860"/>
                  </a:cxn>
                  <a:cxn ang="0">
                    <a:pos x="336" y="860"/>
                  </a:cxn>
                  <a:cxn ang="0">
                    <a:pos x="396" y="736"/>
                  </a:cxn>
                  <a:cxn ang="0">
                    <a:pos x="380" y="708"/>
                  </a:cxn>
                  <a:cxn ang="0">
                    <a:pos x="304" y="664"/>
                  </a:cxn>
                  <a:cxn ang="0">
                    <a:pos x="312" y="616"/>
                  </a:cxn>
                  <a:cxn ang="0">
                    <a:pos x="232" y="572"/>
                  </a:cxn>
                  <a:cxn ang="0">
                    <a:pos x="284" y="556"/>
                  </a:cxn>
                  <a:cxn ang="0">
                    <a:pos x="392" y="428"/>
                  </a:cxn>
                  <a:cxn ang="0">
                    <a:pos x="424" y="312"/>
                  </a:cxn>
                  <a:cxn ang="0">
                    <a:pos x="448" y="288"/>
                  </a:cxn>
                </a:cxnLst>
                <a:rect l="0" t="0" r="r" b="b"/>
                <a:pathLst>
                  <a:path w="469" h="861">
                    <a:moveTo>
                      <a:pt x="468" y="0"/>
                    </a:moveTo>
                    <a:lnTo>
                      <a:pt x="408" y="0"/>
                    </a:lnTo>
                    <a:lnTo>
                      <a:pt x="392" y="24"/>
                    </a:lnTo>
                    <a:lnTo>
                      <a:pt x="356" y="20"/>
                    </a:lnTo>
                    <a:lnTo>
                      <a:pt x="332" y="68"/>
                    </a:lnTo>
                    <a:lnTo>
                      <a:pt x="232" y="112"/>
                    </a:lnTo>
                    <a:lnTo>
                      <a:pt x="196" y="164"/>
                    </a:lnTo>
                    <a:lnTo>
                      <a:pt x="188" y="240"/>
                    </a:lnTo>
                    <a:lnTo>
                      <a:pt x="96" y="396"/>
                    </a:lnTo>
                    <a:lnTo>
                      <a:pt x="16" y="520"/>
                    </a:lnTo>
                    <a:lnTo>
                      <a:pt x="4" y="532"/>
                    </a:lnTo>
                    <a:lnTo>
                      <a:pt x="0" y="664"/>
                    </a:lnTo>
                    <a:lnTo>
                      <a:pt x="68" y="708"/>
                    </a:lnTo>
                    <a:lnTo>
                      <a:pt x="112" y="756"/>
                    </a:lnTo>
                    <a:lnTo>
                      <a:pt x="124" y="792"/>
                    </a:lnTo>
                    <a:lnTo>
                      <a:pt x="300" y="860"/>
                    </a:lnTo>
                    <a:lnTo>
                      <a:pt x="336" y="860"/>
                    </a:lnTo>
                    <a:lnTo>
                      <a:pt x="396" y="736"/>
                    </a:lnTo>
                    <a:lnTo>
                      <a:pt x="380" y="708"/>
                    </a:lnTo>
                    <a:lnTo>
                      <a:pt x="304" y="664"/>
                    </a:lnTo>
                    <a:lnTo>
                      <a:pt x="312" y="616"/>
                    </a:lnTo>
                    <a:lnTo>
                      <a:pt x="232" y="572"/>
                    </a:lnTo>
                    <a:lnTo>
                      <a:pt x="284" y="556"/>
                    </a:lnTo>
                    <a:lnTo>
                      <a:pt x="392" y="428"/>
                    </a:lnTo>
                    <a:lnTo>
                      <a:pt x="424" y="312"/>
                    </a:lnTo>
                    <a:lnTo>
                      <a:pt x="448" y="288"/>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sp>
            <p:nvSpPr>
              <p:cNvPr id="29" name="Freeform 123"/>
              <p:cNvSpPr>
                <a:spLocks/>
              </p:cNvSpPr>
              <p:nvPr/>
            </p:nvSpPr>
            <p:spPr bwMode="auto">
              <a:xfrm>
                <a:off x="570" y="478"/>
                <a:ext cx="64" cy="139"/>
              </a:xfrm>
              <a:custGeom>
                <a:avLst/>
                <a:gdLst/>
                <a:ahLst/>
                <a:cxnLst>
                  <a:cxn ang="0">
                    <a:pos x="154" y="0"/>
                  </a:cxn>
                  <a:cxn ang="0">
                    <a:pos x="154" y="41"/>
                  </a:cxn>
                  <a:cxn ang="0">
                    <a:pos x="135" y="186"/>
                  </a:cxn>
                  <a:cxn ang="0">
                    <a:pos x="0" y="331"/>
                  </a:cxn>
                  <a:cxn ang="0">
                    <a:pos x="0" y="290"/>
                  </a:cxn>
                  <a:cxn ang="0">
                    <a:pos x="53" y="204"/>
                  </a:cxn>
                  <a:cxn ang="0">
                    <a:pos x="101" y="132"/>
                  </a:cxn>
                  <a:cxn ang="0">
                    <a:pos x="137" y="67"/>
                  </a:cxn>
                  <a:cxn ang="0">
                    <a:pos x="154" y="0"/>
                  </a:cxn>
                </a:cxnLst>
                <a:rect l="0" t="0" r="r" b="b"/>
                <a:pathLst>
                  <a:path w="155" h="332">
                    <a:moveTo>
                      <a:pt x="154" y="0"/>
                    </a:moveTo>
                    <a:lnTo>
                      <a:pt x="154" y="41"/>
                    </a:lnTo>
                    <a:lnTo>
                      <a:pt x="135" y="186"/>
                    </a:lnTo>
                    <a:lnTo>
                      <a:pt x="0" y="331"/>
                    </a:lnTo>
                    <a:lnTo>
                      <a:pt x="0" y="290"/>
                    </a:lnTo>
                    <a:lnTo>
                      <a:pt x="53" y="204"/>
                    </a:lnTo>
                    <a:lnTo>
                      <a:pt x="101" y="132"/>
                    </a:lnTo>
                    <a:lnTo>
                      <a:pt x="137" y="67"/>
                    </a:lnTo>
                    <a:lnTo>
                      <a:pt x="15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0" name="Freeform 124"/>
              <p:cNvSpPr>
                <a:spLocks/>
              </p:cNvSpPr>
              <p:nvPr/>
            </p:nvSpPr>
            <p:spPr bwMode="auto">
              <a:xfrm>
                <a:off x="579" y="681"/>
                <a:ext cx="55" cy="46"/>
              </a:xfrm>
              <a:custGeom>
                <a:avLst/>
                <a:gdLst/>
                <a:ahLst/>
                <a:cxnLst>
                  <a:cxn ang="0">
                    <a:pos x="132" y="110"/>
                  </a:cxn>
                  <a:cxn ang="0">
                    <a:pos x="132" y="92"/>
                  </a:cxn>
                  <a:cxn ang="0">
                    <a:pos x="113" y="73"/>
                  </a:cxn>
                  <a:cxn ang="0">
                    <a:pos x="75" y="55"/>
                  </a:cxn>
                  <a:cxn ang="0">
                    <a:pos x="0" y="0"/>
                  </a:cxn>
                  <a:cxn ang="0">
                    <a:pos x="0" y="18"/>
                  </a:cxn>
                  <a:cxn ang="0">
                    <a:pos x="38" y="55"/>
                  </a:cxn>
                  <a:cxn ang="0">
                    <a:pos x="38" y="73"/>
                  </a:cxn>
                  <a:cxn ang="0">
                    <a:pos x="57" y="92"/>
                  </a:cxn>
                  <a:cxn ang="0">
                    <a:pos x="94" y="110"/>
                  </a:cxn>
                  <a:cxn ang="0">
                    <a:pos x="132" y="110"/>
                  </a:cxn>
                </a:cxnLst>
                <a:rect l="0" t="0" r="r" b="b"/>
                <a:pathLst>
                  <a:path w="133" h="111">
                    <a:moveTo>
                      <a:pt x="132" y="110"/>
                    </a:moveTo>
                    <a:lnTo>
                      <a:pt x="132" y="92"/>
                    </a:lnTo>
                    <a:lnTo>
                      <a:pt x="113" y="73"/>
                    </a:lnTo>
                    <a:lnTo>
                      <a:pt x="75" y="55"/>
                    </a:lnTo>
                    <a:lnTo>
                      <a:pt x="0" y="0"/>
                    </a:lnTo>
                    <a:lnTo>
                      <a:pt x="0" y="18"/>
                    </a:lnTo>
                    <a:lnTo>
                      <a:pt x="38" y="55"/>
                    </a:lnTo>
                    <a:lnTo>
                      <a:pt x="38" y="73"/>
                    </a:lnTo>
                    <a:lnTo>
                      <a:pt x="57" y="92"/>
                    </a:lnTo>
                    <a:lnTo>
                      <a:pt x="94" y="110"/>
                    </a:lnTo>
                    <a:lnTo>
                      <a:pt x="132" y="11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1" name="Freeform 125"/>
              <p:cNvSpPr>
                <a:spLocks/>
              </p:cNvSpPr>
              <p:nvPr/>
            </p:nvSpPr>
            <p:spPr bwMode="auto">
              <a:xfrm>
                <a:off x="625" y="662"/>
                <a:ext cx="19" cy="10"/>
              </a:xfrm>
              <a:custGeom>
                <a:avLst/>
                <a:gdLst/>
                <a:ahLst/>
                <a:cxnLst>
                  <a:cxn ang="0">
                    <a:pos x="44" y="0"/>
                  </a:cxn>
                  <a:cxn ang="0">
                    <a:pos x="29" y="12"/>
                  </a:cxn>
                  <a:cxn ang="0">
                    <a:pos x="15" y="23"/>
                  </a:cxn>
                  <a:cxn ang="0">
                    <a:pos x="0" y="0"/>
                  </a:cxn>
                  <a:cxn ang="0">
                    <a:pos x="15" y="0"/>
                  </a:cxn>
                  <a:cxn ang="0">
                    <a:pos x="44" y="0"/>
                  </a:cxn>
                </a:cxnLst>
                <a:rect l="0" t="0" r="r" b="b"/>
                <a:pathLst>
                  <a:path w="45" h="24">
                    <a:moveTo>
                      <a:pt x="44" y="0"/>
                    </a:moveTo>
                    <a:lnTo>
                      <a:pt x="29" y="12"/>
                    </a:lnTo>
                    <a:lnTo>
                      <a:pt x="15" y="23"/>
                    </a:lnTo>
                    <a:lnTo>
                      <a:pt x="0" y="0"/>
                    </a:lnTo>
                    <a:lnTo>
                      <a:pt x="15" y="0"/>
                    </a:lnTo>
                    <a:lnTo>
                      <a:pt x="44" y="0"/>
                    </a:lnTo>
                  </a:path>
                </a:pathLst>
              </a:custGeom>
              <a:solidFill>
                <a:srgbClr val="CECECE"/>
              </a:solidFill>
              <a:ln w="3175" cap="rnd" cmpd="sng">
                <a:noFill/>
                <a:prstDash val="solid"/>
                <a:round/>
                <a:headEnd type="none" w="med" len="med"/>
                <a:tailEnd type="none" w="med" len="med"/>
              </a:ln>
              <a:effectLst/>
            </p:spPr>
            <p:txBody>
              <a:bodyPr/>
              <a:lstStyle/>
              <a:p>
                <a:endParaRPr lang="ru-RU"/>
              </a:p>
            </p:txBody>
          </p:sp>
          <p:sp>
            <p:nvSpPr>
              <p:cNvPr id="32" name="Freeform 126"/>
              <p:cNvSpPr>
                <a:spLocks/>
              </p:cNvSpPr>
              <p:nvPr/>
            </p:nvSpPr>
            <p:spPr bwMode="auto">
              <a:xfrm>
                <a:off x="662" y="699"/>
                <a:ext cx="56" cy="74"/>
              </a:xfrm>
              <a:custGeom>
                <a:avLst/>
                <a:gdLst/>
                <a:ahLst/>
                <a:cxnLst>
                  <a:cxn ang="0">
                    <a:pos x="0" y="176"/>
                  </a:cxn>
                  <a:cxn ang="0">
                    <a:pos x="88" y="176"/>
                  </a:cxn>
                  <a:cxn ang="0">
                    <a:pos x="132" y="66"/>
                  </a:cxn>
                  <a:cxn ang="0">
                    <a:pos x="132" y="0"/>
                  </a:cxn>
                  <a:cxn ang="0">
                    <a:pos x="88" y="0"/>
                  </a:cxn>
                  <a:cxn ang="0">
                    <a:pos x="0" y="176"/>
                  </a:cxn>
                </a:cxnLst>
                <a:rect l="0" t="0" r="r" b="b"/>
                <a:pathLst>
                  <a:path w="133" h="177">
                    <a:moveTo>
                      <a:pt x="0" y="176"/>
                    </a:moveTo>
                    <a:lnTo>
                      <a:pt x="88" y="176"/>
                    </a:lnTo>
                    <a:lnTo>
                      <a:pt x="132" y="66"/>
                    </a:lnTo>
                    <a:lnTo>
                      <a:pt x="132" y="0"/>
                    </a:lnTo>
                    <a:lnTo>
                      <a:pt x="88" y="0"/>
                    </a:lnTo>
                    <a:lnTo>
                      <a:pt x="0" y="176"/>
                    </a:lnTo>
                  </a:path>
                </a:pathLst>
              </a:custGeom>
              <a:solidFill>
                <a:srgbClr val="FFFFFF"/>
              </a:solidFill>
              <a:ln w="3175" cap="rnd" cmpd="sng">
                <a:solidFill>
                  <a:srgbClr val="000000"/>
                </a:solidFill>
                <a:prstDash val="solid"/>
                <a:round/>
                <a:headEnd type="none" w="med" len="med"/>
                <a:tailEnd type="none" w="med" len="med"/>
              </a:ln>
              <a:effectLst/>
            </p:spPr>
            <p:txBody>
              <a:bodyPr/>
              <a:lstStyle/>
              <a:p>
                <a:endParaRPr lang="ru-RU"/>
              </a:p>
            </p:txBody>
          </p:sp>
        </p:grpSp>
      </p:grpSp>
      <p:sp>
        <p:nvSpPr>
          <p:cNvPr id="126" name="Line 127"/>
          <p:cNvSpPr>
            <a:spLocks noChangeShapeType="1"/>
          </p:cNvSpPr>
          <p:nvPr/>
        </p:nvSpPr>
        <p:spPr bwMode="auto">
          <a:xfrm>
            <a:off x="6927083" y="1991817"/>
            <a:ext cx="0" cy="731838"/>
          </a:xfrm>
          <a:prstGeom prst="line">
            <a:avLst/>
          </a:prstGeom>
          <a:noFill/>
          <a:ln w="38100">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127" name="Line 128"/>
          <p:cNvSpPr>
            <a:spLocks noChangeShapeType="1"/>
          </p:cNvSpPr>
          <p:nvPr/>
        </p:nvSpPr>
        <p:spPr bwMode="auto">
          <a:xfrm>
            <a:off x="7374758" y="3520580"/>
            <a:ext cx="777875" cy="1236662"/>
          </a:xfrm>
          <a:prstGeom prst="line">
            <a:avLst/>
          </a:prstGeom>
          <a:noFill/>
          <a:ln w="28575">
            <a:solidFill>
              <a:schemeClr val="accent2"/>
            </a:solidFill>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sp>
        <p:nvSpPr>
          <p:cNvPr id="128" name="Line 182"/>
          <p:cNvSpPr>
            <a:spLocks noChangeShapeType="1"/>
          </p:cNvSpPr>
          <p:nvPr/>
        </p:nvSpPr>
        <p:spPr bwMode="auto">
          <a:xfrm flipH="1">
            <a:off x="6773095" y="3545980"/>
            <a:ext cx="90488" cy="1228725"/>
          </a:xfrm>
          <a:prstGeom prst="line">
            <a:avLst/>
          </a:prstGeom>
          <a:noFill/>
          <a:ln w="19050">
            <a:solidFill>
              <a:schemeClr val="accent2"/>
            </a:solidFill>
            <a:prstDash val="dash"/>
            <a:round/>
            <a:headEnd/>
            <a:tailEnd type="arrow" w="lg" len="lg"/>
          </a:ln>
          <a:effectLst>
            <a:prstShdw prst="shdw17" dist="17961" dir="2700000">
              <a:schemeClr val="accent2">
                <a:gamma/>
                <a:shade val="60000"/>
                <a:invGamma/>
              </a:schemeClr>
            </a:prstShdw>
          </a:effectLst>
        </p:spPr>
        <p:txBody>
          <a:bodyPr wrap="none" anchor="ctr"/>
          <a:lstStyle/>
          <a:p>
            <a:endParaRPr lang="ru-RU"/>
          </a:p>
        </p:txBody>
      </p:sp>
      <p:grpSp>
        <p:nvGrpSpPr>
          <p:cNvPr id="129" name="Group 183"/>
          <p:cNvGrpSpPr>
            <a:grpSpLocks/>
          </p:cNvGrpSpPr>
          <p:nvPr/>
        </p:nvGrpSpPr>
        <p:grpSpPr bwMode="auto">
          <a:xfrm>
            <a:off x="6263508" y="3801567"/>
            <a:ext cx="677862" cy="1014413"/>
            <a:chOff x="2202" y="2529"/>
            <a:chExt cx="722" cy="944"/>
          </a:xfrm>
        </p:grpSpPr>
        <p:sp>
          <p:nvSpPr>
            <p:cNvPr id="130" name="Freeform 184"/>
            <p:cNvSpPr>
              <a:spLocks/>
            </p:cNvSpPr>
            <p:nvPr/>
          </p:nvSpPr>
          <p:spPr bwMode="auto">
            <a:xfrm>
              <a:off x="2593" y="3290"/>
              <a:ext cx="38" cy="18"/>
            </a:xfrm>
            <a:custGeom>
              <a:avLst/>
              <a:gdLst/>
              <a:ahLst/>
              <a:cxnLst>
                <a:cxn ang="0">
                  <a:pos x="77" y="6"/>
                </a:cxn>
                <a:cxn ang="0">
                  <a:pos x="48" y="0"/>
                </a:cxn>
                <a:cxn ang="0">
                  <a:pos x="0" y="25"/>
                </a:cxn>
                <a:cxn ang="0">
                  <a:pos x="24" y="36"/>
                </a:cxn>
                <a:cxn ang="0">
                  <a:pos x="77" y="6"/>
                </a:cxn>
                <a:cxn ang="0">
                  <a:pos x="77" y="6"/>
                </a:cxn>
              </a:cxnLst>
              <a:rect l="0" t="0" r="r" b="b"/>
              <a:pathLst>
                <a:path w="77" h="36">
                  <a:moveTo>
                    <a:pt x="77" y="6"/>
                  </a:moveTo>
                  <a:lnTo>
                    <a:pt x="48" y="0"/>
                  </a:lnTo>
                  <a:lnTo>
                    <a:pt x="0" y="25"/>
                  </a:lnTo>
                  <a:lnTo>
                    <a:pt x="24" y="36"/>
                  </a:lnTo>
                  <a:lnTo>
                    <a:pt x="77" y="6"/>
                  </a:lnTo>
                  <a:lnTo>
                    <a:pt x="77" y="6"/>
                  </a:lnTo>
                  <a:close/>
                </a:path>
              </a:pathLst>
            </a:custGeom>
            <a:solidFill>
              <a:srgbClr val="F0F0D4"/>
            </a:solidFill>
            <a:ln w="9525">
              <a:noFill/>
              <a:round/>
              <a:headEnd/>
              <a:tailEnd/>
            </a:ln>
          </p:spPr>
          <p:txBody>
            <a:bodyPr/>
            <a:lstStyle/>
            <a:p>
              <a:endParaRPr lang="ru-RU"/>
            </a:p>
          </p:txBody>
        </p:sp>
        <p:sp>
          <p:nvSpPr>
            <p:cNvPr id="131" name="Freeform 185"/>
            <p:cNvSpPr>
              <a:spLocks/>
            </p:cNvSpPr>
            <p:nvPr/>
          </p:nvSpPr>
          <p:spPr bwMode="auto">
            <a:xfrm>
              <a:off x="2395" y="2535"/>
              <a:ext cx="310" cy="114"/>
            </a:xfrm>
            <a:custGeom>
              <a:avLst/>
              <a:gdLst/>
              <a:ahLst/>
              <a:cxnLst>
                <a:cxn ang="0">
                  <a:pos x="13" y="111"/>
                </a:cxn>
                <a:cxn ang="0">
                  <a:pos x="0" y="192"/>
                </a:cxn>
                <a:cxn ang="0">
                  <a:pos x="79" y="189"/>
                </a:cxn>
                <a:cxn ang="0">
                  <a:pos x="79" y="189"/>
                </a:cxn>
                <a:cxn ang="0">
                  <a:pos x="81" y="192"/>
                </a:cxn>
                <a:cxn ang="0">
                  <a:pos x="84" y="195"/>
                </a:cxn>
                <a:cxn ang="0">
                  <a:pos x="87" y="200"/>
                </a:cxn>
                <a:cxn ang="0">
                  <a:pos x="88" y="201"/>
                </a:cxn>
                <a:cxn ang="0">
                  <a:pos x="90" y="204"/>
                </a:cxn>
                <a:cxn ang="0">
                  <a:pos x="91" y="207"/>
                </a:cxn>
                <a:cxn ang="0">
                  <a:pos x="93" y="212"/>
                </a:cxn>
                <a:cxn ang="0">
                  <a:pos x="94" y="215"/>
                </a:cxn>
                <a:cxn ang="0">
                  <a:pos x="96" y="218"/>
                </a:cxn>
                <a:cxn ang="0">
                  <a:pos x="97" y="223"/>
                </a:cxn>
                <a:cxn ang="0">
                  <a:pos x="99" y="227"/>
                </a:cxn>
                <a:cxn ang="0">
                  <a:pos x="531" y="221"/>
                </a:cxn>
                <a:cxn ang="0">
                  <a:pos x="540" y="170"/>
                </a:cxn>
                <a:cxn ang="0">
                  <a:pos x="601" y="158"/>
                </a:cxn>
                <a:cxn ang="0">
                  <a:pos x="621" y="127"/>
                </a:cxn>
                <a:cxn ang="0">
                  <a:pos x="475" y="0"/>
                </a:cxn>
                <a:cxn ang="0">
                  <a:pos x="238" y="94"/>
                </a:cxn>
                <a:cxn ang="0">
                  <a:pos x="13" y="111"/>
                </a:cxn>
                <a:cxn ang="0">
                  <a:pos x="13" y="111"/>
                </a:cxn>
              </a:cxnLst>
              <a:rect l="0" t="0" r="r" b="b"/>
              <a:pathLst>
                <a:path w="621" h="227">
                  <a:moveTo>
                    <a:pt x="13" y="111"/>
                  </a:moveTo>
                  <a:lnTo>
                    <a:pt x="0" y="192"/>
                  </a:lnTo>
                  <a:lnTo>
                    <a:pt x="79" y="189"/>
                  </a:lnTo>
                  <a:lnTo>
                    <a:pt x="79" y="189"/>
                  </a:lnTo>
                  <a:lnTo>
                    <a:pt x="81" y="192"/>
                  </a:lnTo>
                  <a:lnTo>
                    <a:pt x="84" y="195"/>
                  </a:lnTo>
                  <a:lnTo>
                    <a:pt x="87" y="200"/>
                  </a:lnTo>
                  <a:lnTo>
                    <a:pt x="88" y="201"/>
                  </a:lnTo>
                  <a:lnTo>
                    <a:pt x="90" y="204"/>
                  </a:lnTo>
                  <a:lnTo>
                    <a:pt x="91" y="207"/>
                  </a:lnTo>
                  <a:lnTo>
                    <a:pt x="93" y="212"/>
                  </a:lnTo>
                  <a:lnTo>
                    <a:pt x="94" y="215"/>
                  </a:lnTo>
                  <a:lnTo>
                    <a:pt x="96" y="218"/>
                  </a:lnTo>
                  <a:lnTo>
                    <a:pt x="97" y="223"/>
                  </a:lnTo>
                  <a:lnTo>
                    <a:pt x="99" y="227"/>
                  </a:lnTo>
                  <a:lnTo>
                    <a:pt x="531" y="221"/>
                  </a:lnTo>
                  <a:lnTo>
                    <a:pt x="540" y="170"/>
                  </a:lnTo>
                  <a:lnTo>
                    <a:pt x="601" y="158"/>
                  </a:lnTo>
                  <a:lnTo>
                    <a:pt x="621" y="127"/>
                  </a:lnTo>
                  <a:lnTo>
                    <a:pt x="475" y="0"/>
                  </a:lnTo>
                  <a:lnTo>
                    <a:pt x="238" y="94"/>
                  </a:lnTo>
                  <a:lnTo>
                    <a:pt x="13" y="111"/>
                  </a:lnTo>
                  <a:lnTo>
                    <a:pt x="13" y="111"/>
                  </a:lnTo>
                  <a:close/>
                </a:path>
              </a:pathLst>
            </a:custGeom>
            <a:solidFill>
              <a:schemeClr val="accent2"/>
            </a:solidFill>
            <a:ln w="9525">
              <a:noFill/>
              <a:round/>
              <a:headEnd/>
              <a:tailEnd/>
            </a:ln>
          </p:spPr>
          <p:txBody>
            <a:bodyPr/>
            <a:lstStyle/>
            <a:p>
              <a:endParaRPr lang="ru-RU"/>
            </a:p>
          </p:txBody>
        </p:sp>
        <p:sp>
          <p:nvSpPr>
            <p:cNvPr id="132" name="Freeform 186"/>
            <p:cNvSpPr>
              <a:spLocks/>
            </p:cNvSpPr>
            <p:nvPr/>
          </p:nvSpPr>
          <p:spPr bwMode="auto">
            <a:xfrm>
              <a:off x="2582" y="2553"/>
              <a:ext cx="71" cy="71"/>
            </a:xfrm>
            <a:custGeom>
              <a:avLst/>
              <a:gdLst/>
              <a:ahLst/>
              <a:cxnLst>
                <a:cxn ang="0">
                  <a:pos x="80" y="2"/>
                </a:cxn>
                <a:cxn ang="0">
                  <a:pos x="74" y="0"/>
                </a:cxn>
                <a:cxn ang="0">
                  <a:pos x="41" y="41"/>
                </a:cxn>
                <a:cxn ang="0">
                  <a:pos x="6" y="44"/>
                </a:cxn>
                <a:cxn ang="0">
                  <a:pos x="0" y="50"/>
                </a:cxn>
                <a:cxn ang="0">
                  <a:pos x="0" y="50"/>
                </a:cxn>
                <a:cxn ang="0">
                  <a:pos x="2" y="52"/>
                </a:cxn>
                <a:cxn ang="0">
                  <a:pos x="3" y="56"/>
                </a:cxn>
                <a:cxn ang="0">
                  <a:pos x="5" y="61"/>
                </a:cxn>
                <a:cxn ang="0">
                  <a:pos x="5" y="64"/>
                </a:cxn>
                <a:cxn ang="0">
                  <a:pos x="6" y="67"/>
                </a:cxn>
                <a:cxn ang="0">
                  <a:pos x="8" y="70"/>
                </a:cxn>
                <a:cxn ang="0">
                  <a:pos x="9" y="73"/>
                </a:cxn>
                <a:cxn ang="0">
                  <a:pos x="11" y="76"/>
                </a:cxn>
                <a:cxn ang="0">
                  <a:pos x="12" y="80"/>
                </a:cxn>
                <a:cxn ang="0">
                  <a:pos x="14" y="85"/>
                </a:cxn>
                <a:cxn ang="0">
                  <a:pos x="17" y="88"/>
                </a:cxn>
                <a:cxn ang="0">
                  <a:pos x="18" y="92"/>
                </a:cxn>
                <a:cxn ang="0">
                  <a:pos x="21" y="95"/>
                </a:cxn>
                <a:cxn ang="0">
                  <a:pos x="23" y="100"/>
                </a:cxn>
                <a:cxn ang="0">
                  <a:pos x="26" y="104"/>
                </a:cxn>
                <a:cxn ang="0">
                  <a:pos x="29" y="107"/>
                </a:cxn>
                <a:cxn ang="0">
                  <a:pos x="32" y="112"/>
                </a:cxn>
                <a:cxn ang="0">
                  <a:pos x="35" y="115"/>
                </a:cxn>
                <a:cxn ang="0">
                  <a:pos x="39" y="120"/>
                </a:cxn>
                <a:cxn ang="0">
                  <a:pos x="42" y="123"/>
                </a:cxn>
                <a:cxn ang="0">
                  <a:pos x="45" y="127"/>
                </a:cxn>
                <a:cxn ang="0">
                  <a:pos x="50" y="130"/>
                </a:cxn>
                <a:cxn ang="0">
                  <a:pos x="54" y="133"/>
                </a:cxn>
                <a:cxn ang="0">
                  <a:pos x="58" y="136"/>
                </a:cxn>
                <a:cxn ang="0">
                  <a:pos x="62" y="139"/>
                </a:cxn>
                <a:cxn ang="0">
                  <a:pos x="68" y="142"/>
                </a:cxn>
                <a:cxn ang="0">
                  <a:pos x="73" y="144"/>
                </a:cxn>
                <a:cxn ang="0">
                  <a:pos x="83" y="139"/>
                </a:cxn>
                <a:cxn ang="0">
                  <a:pos x="142" y="52"/>
                </a:cxn>
                <a:cxn ang="0">
                  <a:pos x="104" y="39"/>
                </a:cxn>
                <a:cxn ang="0">
                  <a:pos x="80" y="2"/>
                </a:cxn>
                <a:cxn ang="0">
                  <a:pos x="80" y="2"/>
                </a:cxn>
              </a:cxnLst>
              <a:rect l="0" t="0" r="r" b="b"/>
              <a:pathLst>
                <a:path w="142" h="144">
                  <a:moveTo>
                    <a:pt x="80" y="2"/>
                  </a:moveTo>
                  <a:lnTo>
                    <a:pt x="74" y="0"/>
                  </a:lnTo>
                  <a:lnTo>
                    <a:pt x="41" y="41"/>
                  </a:lnTo>
                  <a:lnTo>
                    <a:pt x="6" y="44"/>
                  </a:lnTo>
                  <a:lnTo>
                    <a:pt x="0" y="50"/>
                  </a:lnTo>
                  <a:lnTo>
                    <a:pt x="0" y="50"/>
                  </a:lnTo>
                  <a:lnTo>
                    <a:pt x="2" y="52"/>
                  </a:lnTo>
                  <a:lnTo>
                    <a:pt x="3" y="56"/>
                  </a:lnTo>
                  <a:lnTo>
                    <a:pt x="5" y="61"/>
                  </a:lnTo>
                  <a:lnTo>
                    <a:pt x="5" y="64"/>
                  </a:lnTo>
                  <a:lnTo>
                    <a:pt x="6" y="67"/>
                  </a:lnTo>
                  <a:lnTo>
                    <a:pt x="8" y="70"/>
                  </a:lnTo>
                  <a:lnTo>
                    <a:pt x="9" y="73"/>
                  </a:lnTo>
                  <a:lnTo>
                    <a:pt x="11" y="76"/>
                  </a:lnTo>
                  <a:lnTo>
                    <a:pt x="12" y="80"/>
                  </a:lnTo>
                  <a:lnTo>
                    <a:pt x="14" y="85"/>
                  </a:lnTo>
                  <a:lnTo>
                    <a:pt x="17" y="88"/>
                  </a:lnTo>
                  <a:lnTo>
                    <a:pt x="18" y="92"/>
                  </a:lnTo>
                  <a:lnTo>
                    <a:pt x="21" y="95"/>
                  </a:lnTo>
                  <a:lnTo>
                    <a:pt x="23" y="100"/>
                  </a:lnTo>
                  <a:lnTo>
                    <a:pt x="26" y="104"/>
                  </a:lnTo>
                  <a:lnTo>
                    <a:pt x="29" y="107"/>
                  </a:lnTo>
                  <a:lnTo>
                    <a:pt x="32" y="112"/>
                  </a:lnTo>
                  <a:lnTo>
                    <a:pt x="35" y="115"/>
                  </a:lnTo>
                  <a:lnTo>
                    <a:pt x="39" y="120"/>
                  </a:lnTo>
                  <a:lnTo>
                    <a:pt x="42" y="123"/>
                  </a:lnTo>
                  <a:lnTo>
                    <a:pt x="45" y="127"/>
                  </a:lnTo>
                  <a:lnTo>
                    <a:pt x="50" y="130"/>
                  </a:lnTo>
                  <a:lnTo>
                    <a:pt x="54" y="133"/>
                  </a:lnTo>
                  <a:lnTo>
                    <a:pt x="58" y="136"/>
                  </a:lnTo>
                  <a:lnTo>
                    <a:pt x="62" y="139"/>
                  </a:lnTo>
                  <a:lnTo>
                    <a:pt x="68" y="142"/>
                  </a:lnTo>
                  <a:lnTo>
                    <a:pt x="73" y="144"/>
                  </a:lnTo>
                  <a:lnTo>
                    <a:pt x="83" y="139"/>
                  </a:lnTo>
                  <a:lnTo>
                    <a:pt x="142" y="52"/>
                  </a:lnTo>
                  <a:lnTo>
                    <a:pt x="104" y="39"/>
                  </a:lnTo>
                  <a:lnTo>
                    <a:pt x="80" y="2"/>
                  </a:lnTo>
                  <a:lnTo>
                    <a:pt x="80" y="2"/>
                  </a:lnTo>
                  <a:close/>
                </a:path>
              </a:pathLst>
            </a:custGeom>
            <a:solidFill>
              <a:srgbClr val="FFFF85"/>
            </a:solidFill>
            <a:ln w="9525">
              <a:noFill/>
              <a:round/>
              <a:headEnd/>
              <a:tailEnd/>
            </a:ln>
          </p:spPr>
          <p:txBody>
            <a:bodyPr/>
            <a:lstStyle/>
            <a:p>
              <a:endParaRPr lang="ru-RU"/>
            </a:p>
          </p:txBody>
        </p:sp>
        <p:sp>
          <p:nvSpPr>
            <p:cNvPr id="133" name="Freeform 187"/>
            <p:cNvSpPr>
              <a:spLocks/>
            </p:cNvSpPr>
            <p:nvPr/>
          </p:nvSpPr>
          <p:spPr bwMode="auto">
            <a:xfrm>
              <a:off x="2276" y="2711"/>
              <a:ext cx="131" cy="110"/>
            </a:xfrm>
            <a:custGeom>
              <a:avLst/>
              <a:gdLst/>
              <a:ahLst/>
              <a:cxnLst>
                <a:cxn ang="0">
                  <a:pos x="32" y="133"/>
                </a:cxn>
                <a:cxn ang="0">
                  <a:pos x="32" y="132"/>
                </a:cxn>
                <a:cxn ang="0">
                  <a:pos x="29" y="124"/>
                </a:cxn>
                <a:cxn ang="0">
                  <a:pos x="27" y="113"/>
                </a:cxn>
                <a:cxn ang="0">
                  <a:pos x="26" y="107"/>
                </a:cxn>
                <a:cxn ang="0">
                  <a:pos x="26" y="101"/>
                </a:cxn>
                <a:cxn ang="0">
                  <a:pos x="24" y="95"/>
                </a:cxn>
                <a:cxn ang="0">
                  <a:pos x="24" y="88"/>
                </a:cxn>
                <a:cxn ang="0">
                  <a:pos x="23" y="82"/>
                </a:cxn>
                <a:cxn ang="0">
                  <a:pos x="24" y="76"/>
                </a:cxn>
                <a:cxn ang="0">
                  <a:pos x="24" y="68"/>
                </a:cxn>
                <a:cxn ang="0">
                  <a:pos x="26" y="64"/>
                </a:cxn>
                <a:cxn ang="0">
                  <a:pos x="30" y="56"/>
                </a:cxn>
                <a:cxn ang="0">
                  <a:pos x="39" y="47"/>
                </a:cxn>
                <a:cxn ang="0">
                  <a:pos x="45" y="42"/>
                </a:cxn>
                <a:cxn ang="0">
                  <a:pos x="53" y="39"/>
                </a:cxn>
                <a:cxn ang="0">
                  <a:pos x="60" y="35"/>
                </a:cxn>
                <a:cxn ang="0">
                  <a:pos x="68" y="30"/>
                </a:cxn>
                <a:cxn ang="0">
                  <a:pos x="77" y="24"/>
                </a:cxn>
                <a:cxn ang="0">
                  <a:pos x="85" y="21"/>
                </a:cxn>
                <a:cxn ang="0">
                  <a:pos x="94" y="15"/>
                </a:cxn>
                <a:cxn ang="0">
                  <a:pos x="101" y="12"/>
                </a:cxn>
                <a:cxn ang="0">
                  <a:pos x="109" y="9"/>
                </a:cxn>
                <a:cxn ang="0">
                  <a:pos x="115" y="6"/>
                </a:cxn>
                <a:cxn ang="0">
                  <a:pos x="124" y="2"/>
                </a:cxn>
                <a:cxn ang="0">
                  <a:pos x="129" y="0"/>
                </a:cxn>
                <a:cxn ang="0">
                  <a:pos x="192" y="30"/>
                </a:cxn>
                <a:cxn ang="0">
                  <a:pos x="259" y="55"/>
                </a:cxn>
                <a:cxn ang="0">
                  <a:pos x="219" y="73"/>
                </a:cxn>
                <a:cxn ang="0">
                  <a:pos x="227" y="97"/>
                </a:cxn>
                <a:cxn ang="0">
                  <a:pos x="236" y="139"/>
                </a:cxn>
                <a:cxn ang="0">
                  <a:pos x="130" y="147"/>
                </a:cxn>
                <a:cxn ang="0">
                  <a:pos x="106" y="221"/>
                </a:cxn>
                <a:cxn ang="0">
                  <a:pos x="0" y="192"/>
                </a:cxn>
              </a:cxnLst>
              <a:rect l="0" t="0" r="r" b="b"/>
              <a:pathLst>
                <a:path w="262" h="221">
                  <a:moveTo>
                    <a:pt x="0" y="192"/>
                  </a:moveTo>
                  <a:lnTo>
                    <a:pt x="32" y="133"/>
                  </a:lnTo>
                  <a:lnTo>
                    <a:pt x="32" y="133"/>
                  </a:lnTo>
                  <a:lnTo>
                    <a:pt x="32" y="132"/>
                  </a:lnTo>
                  <a:lnTo>
                    <a:pt x="30" y="127"/>
                  </a:lnTo>
                  <a:lnTo>
                    <a:pt x="29" y="124"/>
                  </a:lnTo>
                  <a:lnTo>
                    <a:pt x="29" y="120"/>
                  </a:lnTo>
                  <a:lnTo>
                    <a:pt x="27" y="113"/>
                  </a:lnTo>
                  <a:lnTo>
                    <a:pt x="27" y="110"/>
                  </a:lnTo>
                  <a:lnTo>
                    <a:pt x="26" y="107"/>
                  </a:lnTo>
                  <a:lnTo>
                    <a:pt x="26" y="104"/>
                  </a:lnTo>
                  <a:lnTo>
                    <a:pt x="26" y="101"/>
                  </a:lnTo>
                  <a:lnTo>
                    <a:pt x="24" y="98"/>
                  </a:lnTo>
                  <a:lnTo>
                    <a:pt x="24" y="95"/>
                  </a:lnTo>
                  <a:lnTo>
                    <a:pt x="24" y="91"/>
                  </a:lnTo>
                  <a:lnTo>
                    <a:pt x="24" y="88"/>
                  </a:lnTo>
                  <a:lnTo>
                    <a:pt x="23" y="85"/>
                  </a:lnTo>
                  <a:lnTo>
                    <a:pt x="23" y="82"/>
                  </a:lnTo>
                  <a:lnTo>
                    <a:pt x="23" y="79"/>
                  </a:lnTo>
                  <a:lnTo>
                    <a:pt x="24" y="76"/>
                  </a:lnTo>
                  <a:lnTo>
                    <a:pt x="24" y="73"/>
                  </a:lnTo>
                  <a:lnTo>
                    <a:pt x="24" y="68"/>
                  </a:lnTo>
                  <a:lnTo>
                    <a:pt x="24" y="67"/>
                  </a:lnTo>
                  <a:lnTo>
                    <a:pt x="26" y="64"/>
                  </a:lnTo>
                  <a:lnTo>
                    <a:pt x="27" y="59"/>
                  </a:lnTo>
                  <a:lnTo>
                    <a:pt x="30" y="56"/>
                  </a:lnTo>
                  <a:lnTo>
                    <a:pt x="33" y="51"/>
                  </a:lnTo>
                  <a:lnTo>
                    <a:pt x="39" y="47"/>
                  </a:lnTo>
                  <a:lnTo>
                    <a:pt x="41" y="45"/>
                  </a:lnTo>
                  <a:lnTo>
                    <a:pt x="45" y="42"/>
                  </a:lnTo>
                  <a:lnTo>
                    <a:pt x="48" y="41"/>
                  </a:lnTo>
                  <a:lnTo>
                    <a:pt x="53" y="39"/>
                  </a:lnTo>
                  <a:lnTo>
                    <a:pt x="56" y="36"/>
                  </a:lnTo>
                  <a:lnTo>
                    <a:pt x="60" y="35"/>
                  </a:lnTo>
                  <a:lnTo>
                    <a:pt x="64" y="32"/>
                  </a:lnTo>
                  <a:lnTo>
                    <a:pt x="68" y="30"/>
                  </a:lnTo>
                  <a:lnTo>
                    <a:pt x="73" y="27"/>
                  </a:lnTo>
                  <a:lnTo>
                    <a:pt x="77" y="24"/>
                  </a:lnTo>
                  <a:lnTo>
                    <a:pt x="82" y="23"/>
                  </a:lnTo>
                  <a:lnTo>
                    <a:pt x="85" y="21"/>
                  </a:lnTo>
                  <a:lnTo>
                    <a:pt x="89" y="18"/>
                  </a:lnTo>
                  <a:lnTo>
                    <a:pt x="94" y="15"/>
                  </a:lnTo>
                  <a:lnTo>
                    <a:pt x="97" y="14"/>
                  </a:lnTo>
                  <a:lnTo>
                    <a:pt x="101" y="12"/>
                  </a:lnTo>
                  <a:lnTo>
                    <a:pt x="104" y="11"/>
                  </a:lnTo>
                  <a:lnTo>
                    <a:pt x="109" y="9"/>
                  </a:lnTo>
                  <a:lnTo>
                    <a:pt x="112" y="8"/>
                  </a:lnTo>
                  <a:lnTo>
                    <a:pt x="115" y="6"/>
                  </a:lnTo>
                  <a:lnTo>
                    <a:pt x="119" y="3"/>
                  </a:lnTo>
                  <a:lnTo>
                    <a:pt x="124" y="2"/>
                  </a:lnTo>
                  <a:lnTo>
                    <a:pt x="127" y="0"/>
                  </a:lnTo>
                  <a:lnTo>
                    <a:pt x="129" y="0"/>
                  </a:lnTo>
                  <a:lnTo>
                    <a:pt x="174" y="8"/>
                  </a:lnTo>
                  <a:lnTo>
                    <a:pt x="192" y="30"/>
                  </a:lnTo>
                  <a:lnTo>
                    <a:pt x="230" y="41"/>
                  </a:lnTo>
                  <a:lnTo>
                    <a:pt x="259" y="55"/>
                  </a:lnTo>
                  <a:lnTo>
                    <a:pt x="262" y="79"/>
                  </a:lnTo>
                  <a:lnTo>
                    <a:pt x="219" y="73"/>
                  </a:lnTo>
                  <a:lnTo>
                    <a:pt x="195" y="79"/>
                  </a:lnTo>
                  <a:lnTo>
                    <a:pt x="227" y="97"/>
                  </a:lnTo>
                  <a:lnTo>
                    <a:pt x="250" y="135"/>
                  </a:lnTo>
                  <a:lnTo>
                    <a:pt x="236" y="139"/>
                  </a:lnTo>
                  <a:lnTo>
                    <a:pt x="201" y="121"/>
                  </a:lnTo>
                  <a:lnTo>
                    <a:pt x="130" y="147"/>
                  </a:lnTo>
                  <a:lnTo>
                    <a:pt x="130" y="182"/>
                  </a:lnTo>
                  <a:lnTo>
                    <a:pt x="106" y="221"/>
                  </a:lnTo>
                  <a:lnTo>
                    <a:pt x="0" y="192"/>
                  </a:lnTo>
                  <a:lnTo>
                    <a:pt x="0" y="192"/>
                  </a:lnTo>
                  <a:close/>
                </a:path>
              </a:pathLst>
            </a:custGeom>
            <a:solidFill>
              <a:srgbClr val="E6E6FF"/>
            </a:solidFill>
            <a:ln w="9525">
              <a:noFill/>
              <a:round/>
              <a:headEnd/>
              <a:tailEnd/>
            </a:ln>
          </p:spPr>
          <p:txBody>
            <a:bodyPr/>
            <a:lstStyle/>
            <a:p>
              <a:endParaRPr lang="ru-RU"/>
            </a:p>
          </p:txBody>
        </p:sp>
        <p:sp>
          <p:nvSpPr>
            <p:cNvPr id="134" name="Freeform 188"/>
            <p:cNvSpPr>
              <a:spLocks/>
            </p:cNvSpPr>
            <p:nvPr/>
          </p:nvSpPr>
          <p:spPr bwMode="auto">
            <a:xfrm>
              <a:off x="2705" y="2726"/>
              <a:ext cx="218" cy="211"/>
            </a:xfrm>
            <a:custGeom>
              <a:avLst/>
              <a:gdLst/>
              <a:ahLst/>
              <a:cxnLst>
                <a:cxn ang="0">
                  <a:pos x="149" y="420"/>
                </a:cxn>
                <a:cxn ang="0">
                  <a:pos x="292" y="352"/>
                </a:cxn>
                <a:cxn ang="0">
                  <a:pos x="422" y="281"/>
                </a:cxn>
                <a:cxn ang="0">
                  <a:pos x="320" y="275"/>
                </a:cxn>
                <a:cxn ang="0">
                  <a:pos x="426" y="98"/>
                </a:cxn>
                <a:cxn ang="0">
                  <a:pos x="263" y="218"/>
                </a:cxn>
                <a:cxn ang="0">
                  <a:pos x="338" y="32"/>
                </a:cxn>
                <a:cxn ang="0">
                  <a:pos x="298" y="9"/>
                </a:cxn>
                <a:cxn ang="0">
                  <a:pos x="288" y="15"/>
                </a:cxn>
                <a:cxn ang="0">
                  <a:pos x="284" y="23"/>
                </a:cxn>
                <a:cxn ang="0">
                  <a:pos x="279" y="30"/>
                </a:cxn>
                <a:cxn ang="0">
                  <a:pos x="272" y="42"/>
                </a:cxn>
                <a:cxn ang="0">
                  <a:pos x="269" y="51"/>
                </a:cxn>
                <a:cxn ang="0">
                  <a:pos x="263" y="60"/>
                </a:cxn>
                <a:cxn ang="0">
                  <a:pos x="258" y="71"/>
                </a:cxn>
                <a:cxn ang="0">
                  <a:pos x="252" y="81"/>
                </a:cxn>
                <a:cxn ang="0">
                  <a:pos x="246" y="92"/>
                </a:cxn>
                <a:cxn ang="0">
                  <a:pos x="240" y="103"/>
                </a:cxn>
                <a:cxn ang="0">
                  <a:pos x="234" y="115"/>
                </a:cxn>
                <a:cxn ang="0">
                  <a:pos x="228" y="125"/>
                </a:cxn>
                <a:cxn ang="0">
                  <a:pos x="223" y="137"/>
                </a:cxn>
                <a:cxn ang="0">
                  <a:pos x="217" y="146"/>
                </a:cxn>
                <a:cxn ang="0">
                  <a:pos x="213" y="156"/>
                </a:cxn>
                <a:cxn ang="0">
                  <a:pos x="207" y="168"/>
                </a:cxn>
                <a:cxn ang="0">
                  <a:pos x="201" y="180"/>
                </a:cxn>
                <a:cxn ang="0">
                  <a:pos x="196" y="186"/>
                </a:cxn>
                <a:cxn ang="0">
                  <a:pos x="189" y="107"/>
                </a:cxn>
                <a:cxn ang="0">
                  <a:pos x="190" y="0"/>
                </a:cxn>
                <a:cxn ang="0">
                  <a:pos x="155" y="19"/>
                </a:cxn>
                <a:cxn ang="0">
                  <a:pos x="146" y="30"/>
                </a:cxn>
                <a:cxn ang="0">
                  <a:pos x="140" y="41"/>
                </a:cxn>
                <a:cxn ang="0">
                  <a:pos x="136" y="53"/>
                </a:cxn>
                <a:cxn ang="0">
                  <a:pos x="133" y="63"/>
                </a:cxn>
                <a:cxn ang="0">
                  <a:pos x="130" y="74"/>
                </a:cxn>
                <a:cxn ang="0">
                  <a:pos x="128" y="89"/>
                </a:cxn>
                <a:cxn ang="0">
                  <a:pos x="127" y="104"/>
                </a:cxn>
                <a:cxn ang="0">
                  <a:pos x="125" y="121"/>
                </a:cxn>
                <a:cxn ang="0">
                  <a:pos x="125" y="137"/>
                </a:cxn>
                <a:cxn ang="0">
                  <a:pos x="124" y="153"/>
                </a:cxn>
                <a:cxn ang="0">
                  <a:pos x="124" y="166"/>
                </a:cxn>
                <a:cxn ang="0">
                  <a:pos x="122" y="177"/>
                </a:cxn>
                <a:cxn ang="0">
                  <a:pos x="122" y="184"/>
                </a:cxn>
                <a:cxn ang="0">
                  <a:pos x="81" y="245"/>
                </a:cxn>
                <a:cxn ang="0">
                  <a:pos x="28" y="133"/>
                </a:cxn>
                <a:cxn ang="0">
                  <a:pos x="0" y="190"/>
                </a:cxn>
              </a:cxnLst>
              <a:rect l="0" t="0" r="r" b="b"/>
              <a:pathLst>
                <a:path w="437" h="420">
                  <a:moveTo>
                    <a:pt x="0" y="190"/>
                  </a:moveTo>
                  <a:lnTo>
                    <a:pt x="119" y="413"/>
                  </a:lnTo>
                  <a:lnTo>
                    <a:pt x="149" y="420"/>
                  </a:lnTo>
                  <a:lnTo>
                    <a:pt x="202" y="420"/>
                  </a:lnTo>
                  <a:lnTo>
                    <a:pt x="254" y="408"/>
                  </a:lnTo>
                  <a:lnTo>
                    <a:pt x="292" y="352"/>
                  </a:lnTo>
                  <a:lnTo>
                    <a:pt x="340" y="319"/>
                  </a:lnTo>
                  <a:lnTo>
                    <a:pt x="394" y="305"/>
                  </a:lnTo>
                  <a:lnTo>
                    <a:pt x="422" y="281"/>
                  </a:lnTo>
                  <a:lnTo>
                    <a:pt x="437" y="258"/>
                  </a:lnTo>
                  <a:lnTo>
                    <a:pt x="425" y="245"/>
                  </a:lnTo>
                  <a:lnTo>
                    <a:pt x="320" y="275"/>
                  </a:lnTo>
                  <a:lnTo>
                    <a:pt x="317" y="266"/>
                  </a:lnTo>
                  <a:lnTo>
                    <a:pt x="423" y="133"/>
                  </a:lnTo>
                  <a:lnTo>
                    <a:pt x="426" y="98"/>
                  </a:lnTo>
                  <a:lnTo>
                    <a:pt x="397" y="91"/>
                  </a:lnTo>
                  <a:lnTo>
                    <a:pt x="275" y="221"/>
                  </a:lnTo>
                  <a:lnTo>
                    <a:pt x="263" y="218"/>
                  </a:lnTo>
                  <a:lnTo>
                    <a:pt x="263" y="198"/>
                  </a:lnTo>
                  <a:lnTo>
                    <a:pt x="322" y="91"/>
                  </a:lnTo>
                  <a:lnTo>
                    <a:pt x="338" y="32"/>
                  </a:lnTo>
                  <a:lnTo>
                    <a:pt x="334" y="4"/>
                  </a:lnTo>
                  <a:lnTo>
                    <a:pt x="301" y="9"/>
                  </a:lnTo>
                  <a:lnTo>
                    <a:pt x="298" y="9"/>
                  </a:lnTo>
                  <a:lnTo>
                    <a:pt x="295" y="10"/>
                  </a:lnTo>
                  <a:lnTo>
                    <a:pt x="292" y="12"/>
                  </a:lnTo>
                  <a:lnTo>
                    <a:pt x="288" y="15"/>
                  </a:lnTo>
                  <a:lnTo>
                    <a:pt x="287" y="18"/>
                  </a:lnTo>
                  <a:lnTo>
                    <a:pt x="285" y="21"/>
                  </a:lnTo>
                  <a:lnTo>
                    <a:pt x="284" y="23"/>
                  </a:lnTo>
                  <a:lnTo>
                    <a:pt x="282" y="24"/>
                  </a:lnTo>
                  <a:lnTo>
                    <a:pt x="281" y="26"/>
                  </a:lnTo>
                  <a:lnTo>
                    <a:pt x="279" y="30"/>
                  </a:lnTo>
                  <a:lnTo>
                    <a:pt x="276" y="35"/>
                  </a:lnTo>
                  <a:lnTo>
                    <a:pt x="275" y="39"/>
                  </a:lnTo>
                  <a:lnTo>
                    <a:pt x="272" y="42"/>
                  </a:lnTo>
                  <a:lnTo>
                    <a:pt x="272" y="45"/>
                  </a:lnTo>
                  <a:lnTo>
                    <a:pt x="270" y="48"/>
                  </a:lnTo>
                  <a:lnTo>
                    <a:pt x="269" y="51"/>
                  </a:lnTo>
                  <a:lnTo>
                    <a:pt x="266" y="54"/>
                  </a:lnTo>
                  <a:lnTo>
                    <a:pt x="264" y="57"/>
                  </a:lnTo>
                  <a:lnTo>
                    <a:pt x="263" y="60"/>
                  </a:lnTo>
                  <a:lnTo>
                    <a:pt x="261" y="63"/>
                  </a:lnTo>
                  <a:lnTo>
                    <a:pt x="260" y="66"/>
                  </a:lnTo>
                  <a:lnTo>
                    <a:pt x="258" y="71"/>
                  </a:lnTo>
                  <a:lnTo>
                    <a:pt x="257" y="74"/>
                  </a:lnTo>
                  <a:lnTo>
                    <a:pt x="254" y="77"/>
                  </a:lnTo>
                  <a:lnTo>
                    <a:pt x="252" y="81"/>
                  </a:lnTo>
                  <a:lnTo>
                    <a:pt x="251" y="85"/>
                  </a:lnTo>
                  <a:lnTo>
                    <a:pt x="249" y="89"/>
                  </a:lnTo>
                  <a:lnTo>
                    <a:pt x="246" y="92"/>
                  </a:lnTo>
                  <a:lnTo>
                    <a:pt x="245" y="95"/>
                  </a:lnTo>
                  <a:lnTo>
                    <a:pt x="242" y="100"/>
                  </a:lnTo>
                  <a:lnTo>
                    <a:pt x="240" y="103"/>
                  </a:lnTo>
                  <a:lnTo>
                    <a:pt x="239" y="107"/>
                  </a:lnTo>
                  <a:lnTo>
                    <a:pt x="237" y="110"/>
                  </a:lnTo>
                  <a:lnTo>
                    <a:pt x="234" y="115"/>
                  </a:lnTo>
                  <a:lnTo>
                    <a:pt x="233" y="118"/>
                  </a:lnTo>
                  <a:lnTo>
                    <a:pt x="231" y="122"/>
                  </a:lnTo>
                  <a:lnTo>
                    <a:pt x="228" y="125"/>
                  </a:lnTo>
                  <a:lnTo>
                    <a:pt x="226" y="130"/>
                  </a:lnTo>
                  <a:lnTo>
                    <a:pt x="225" y="133"/>
                  </a:lnTo>
                  <a:lnTo>
                    <a:pt x="223" y="137"/>
                  </a:lnTo>
                  <a:lnTo>
                    <a:pt x="220" y="140"/>
                  </a:lnTo>
                  <a:lnTo>
                    <a:pt x="219" y="143"/>
                  </a:lnTo>
                  <a:lnTo>
                    <a:pt x="217" y="146"/>
                  </a:lnTo>
                  <a:lnTo>
                    <a:pt x="216" y="150"/>
                  </a:lnTo>
                  <a:lnTo>
                    <a:pt x="214" y="153"/>
                  </a:lnTo>
                  <a:lnTo>
                    <a:pt x="213" y="156"/>
                  </a:lnTo>
                  <a:lnTo>
                    <a:pt x="210" y="159"/>
                  </a:lnTo>
                  <a:lnTo>
                    <a:pt x="210" y="163"/>
                  </a:lnTo>
                  <a:lnTo>
                    <a:pt x="207" y="168"/>
                  </a:lnTo>
                  <a:lnTo>
                    <a:pt x="204" y="172"/>
                  </a:lnTo>
                  <a:lnTo>
                    <a:pt x="202" y="177"/>
                  </a:lnTo>
                  <a:lnTo>
                    <a:pt x="201" y="180"/>
                  </a:lnTo>
                  <a:lnTo>
                    <a:pt x="198" y="183"/>
                  </a:lnTo>
                  <a:lnTo>
                    <a:pt x="198" y="186"/>
                  </a:lnTo>
                  <a:lnTo>
                    <a:pt x="196" y="186"/>
                  </a:lnTo>
                  <a:lnTo>
                    <a:pt x="196" y="187"/>
                  </a:lnTo>
                  <a:lnTo>
                    <a:pt x="186" y="192"/>
                  </a:lnTo>
                  <a:lnTo>
                    <a:pt x="189" y="107"/>
                  </a:lnTo>
                  <a:lnTo>
                    <a:pt x="201" y="66"/>
                  </a:lnTo>
                  <a:lnTo>
                    <a:pt x="198" y="13"/>
                  </a:lnTo>
                  <a:lnTo>
                    <a:pt x="190" y="0"/>
                  </a:lnTo>
                  <a:lnTo>
                    <a:pt x="158" y="16"/>
                  </a:lnTo>
                  <a:lnTo>
                    <a:pt x="157" y="16"/>
                  </a:lnTo>
                  <a:lnTo>
                    <a:pt x="155" y="19"/>
                  </a:lnTo>
                  <a:lnTo>
                    <a:pt x="152" y="23"/>
                  </a:lnTo>
                  <a:lnTo>
                    <a:pt x="149" y="27"/>
                  </a:lnTo>
                  <a:lnTo>
                    <a:pt x="146" y="30"/>
                  </a:lnTo>
                  <a:lnTo>
                    <a:pt x="145" y="33"/>
                  </a:lnTo>
                  <a:lnTo>
                    <a:pt x="142" y="36"/>
                  </a:lnTo>
                  <a:lnTo>
                    <a:pt x="140" y="41"/>
                  </a:lnTo>
                  <a:lnTo>
                    <a:pt x="139" y="44"/>
                  </a:lnTo>
                  <a:lnTo>
                    <a:pt x="137" y="48"/>
                  </a:lnTo>
                  <a:lnTo>
                    <a:pt x="136" y="53"/>
                  </a:lnTo>
                  <a:lnTo>
                    <a:pt x="134" y="59"/>
                  </a:lnTo>
                  <a:lnTo>
                    <a:pt x="133" y="60"/>
                  </a:lnTo>
                  <a:lnTo>
                    <a:pt x="133" y="63"/>
                  </a:lnTo>
                  <a:lnTo>
                    <a:pt x="131" y="66"/>
                  </a:lnTo>
                  <a:lnTo>
                    <a:pt x="131" y="71"/>
                  </a:lnTo>
                  <a:lnTo>
                    <a:pt x="130" y="74"/>
                  </a:lnTo>
                  <a:lnTo>
                    <a:pt x="130" y="78"/>
                  </a:lnTo>
                  <a:lnTo>
                    <a:pt x="128" y="85"/>
                  </a:lnTo>
                  <a:lnTo>
                    <a:pt x="128" y="89"/>
                  </a:lnTo>
                  <a:lnTo>
                    <a:pt x="128" y="94"/>
                  </a:lnTo>
                  <a:lnTo>
                    <a:pt x="127" y="100"/>
                  </a:lnTo>
                  <a:lnTo>
                    <a:pt x="127" y="104"/>
                  </a:lnTo>
                  <a:lnTo>
                    <a:pt x="127" y="110"/>
                  </a:lnTo>
                  <a:lnTo>
                    <a:pt x="127" y="115"/>
                  </a:lnTo>
                  <a:lnTo>
                    <a:pt x="125" y="121"/>
                  </a:lnTo>
                  <a:lnTo>
                    <a:pt x="125" y="125"/>
                  </a:lnTo>
                  <a:lnTo>
                    <a:pt x="125" y="131"/>
                  </a:lnTo>
                  <a:lnTo>
                    <a:pt x="125" y="137"/>
                  </a:lnTo>
                  <a:lnTo>
                    <a:pt x="124" y="142"/>
                  </a:lnTo>
                  <a:lnTo>
                    <a:pt x="124" y="146"/>
                  </a:lnTo>
                  <a:lnTo>
                    <a:pt x="124" y="153"/>
                  </a:lnTo>
                  <a:lnTo>
                    <a:pt x="124" y="157"/>
                  </a:lnTo>
                  <a:lnTo>
                    <a:pt x="124" y="162"/>
                  </a:lnTo>
                  <a:lnTo>
                    <a:pt x="124" y="166"/>
                  </a:lnTo>
                  <a:lnTo>
                    <a:pt x="124" y="169"/>
                  </a:lnTo>
                  <a:lnTo>
                    <a:pt x="122" y="174"/>
                  </a:lnTo>
                  <a:lnTo>
                    <a:pt x="122" y="177"/>
                  </a:lnTo>
                  <a:lnTo>
                    <a:pt x="122" y="178"/>
                  </a:lnTo>
                  <a:lnTo>
                    <a:pt x="122" y="181"/>
                  </a:lnTo>
                  <a:lnTo>
                    <a:pt x="122" y="184"/>
                  </a:lnTo>
                  <a:lnTo>
                    <a:pt x="122" y="186"/>
                  </a:lnTo>
                  <a:lnTo>
                    <a:pt x="96" y="252"/>
                  </a:lnTo>
                  <a:lnTo>
                    <a:pt x="81" y="245"/>
                  </a:lnTo>
                  <a:lnTo>
                    <a:pt x="71" y="210"/>
                  </a:lnTo>
                  <a:lnTo>
                    <a:pt x="43" y="145"/>
                  </a:lnTo>
                  <a:lnTo>
                    <a:pt x="28" y="133"/>
                  </a:lnTo>
                  <a:lnTo>
                    <a:pt x="10" y="145"/>
                  </a:lnTo>
                  <a:lnTo>
                    <a:pt x="1" y="166"/>
                  </a:lnTo>
                  <a:lnTo>
                    <a:pt x="0" y="190"/>
                  </a:lnTo>
                  <a:lnTo>
                    <a:pt x="0" y="190"/>
                  </a:lnTo>
                  <a:close/>
                </a:path>
              </a:pathLst>
            </a:custGeom>
            <a:solidFill>
              <a:srgbClr val="E6E6FF"/>
            </a:solidFill>
            <a:ln w="9525">
              <a:noFill/>
              <a:round/>
              <a:headEnd/>
              <a:tailEnd/>
            </a:ln>
          </p:spPr>
          <p:txBody>
            <a:bodyPr/>
            <a:lstStyle/>
            <a:p>
              <a:endParaRPr lang="ru-RU"/>
            </a:p>
          </p:txBody>
        </p:sp>
        <p:sp>
          <p:nvSpPr>
            <p:cNvPr id="135" name="Freeform 189"/>
            <p:cNvSpPr>
              <a:spLocks/>
            </p:cNvSpPr>
            <p:nvPr/>
          </p:nvSpPr>
          <p:spPr bwMode="auto">
            <a:xfrm>
              <a:off x="2414" y="2645"/>
              <a:ext cx="277" cy="185"/>
            </a:xfrm>
            <a:custGeom>
              <a:avLst/>
              <a:gdLst/>
              <a:ahLst/>
              <a:cxnLst>
                <a:cxn ang="0">
                  <a:pos x="70" y="104"/>
                </a:cxn>
                <a:cxn ang="0">
                  <a:pos x="61" y="104"/>
                </a:cxn>
                <a:cxn ang="0">
                  <a:pos x="53" y="104"/>
                </a:cxn>
                <a:cxn ang="0">
                  <a:pos x="44" y="107"/>
                </a:cxn>
                <a:cxn ang="0">
                  <a:pos x="35" y="111"/>
                </a:cxn>
                <a:cxn ang="0">
                  <a:pos x="24" y="119"/>
                </a:cxn>
                <a:cxn ang="0">
                  <a:pos x="17" y="127"/>
                </a:cxn>
                <a:cxn ang="0">
                  <a:pos x="14" y="133"/>
                </a:cxn>
                <a:cxn ang="0">
                  <a:pos x="9" y="139"/>
                </a:cxn>
                <a:cxn ang="0">
                  <a:pos x="6" y="146"/>
                </a:cxn>
                <a:cxn ang="0">
                  <a:pos x="3" y="152"/>
                </a:cxn>
                <a:cxn ang="0">
                  <a:pos x="2" y="158"/>
                </a:cxn>
                <a:cxn ang="0">
                  <a:pos x="0" y="167"/>
                </a:cxn>
                <a:cxn ang="0">
                  <a:pos x="2" y="179"/>
                </a:cxn>
                <a:cxn ang="0">
                  <a:pos x="5" y="190"/>
                </a:cxn>
                <a:cxn ang="0">
                  <a:pos x="9" y="199"/>
                </a:cxn>
                <a:cxn ang="0">
                  <a:pos x="15" y="208"/>
                </a:cxn>
                <a:cxn ang="0">
                  <a:pos x="21" y="216"/>
                </a:cxn>
                <a:cxn ang="0">
                  <a:pos x="29" y="220"/>
                </a:cxn>
                <a:cxn ang="0">
                  <a:pos x="38" y="223"/>
                </a:cxn>
                <a:cxn ang="0">
                  <a:pos x="49" y="226"/>
                </a:cxn>
                <a:cxn ang="0">
                  <a:pos x="59" y="228"/>
                </a:cxn>
                <a:cxn ang="0">
                  <a:pos x="70" y="228"/>
                </a:cxn>
                <a:cxn ang="0">
                  <a:pos x="80" y="226"/>
                </a:cxn>
                <a:cxn ang="0">
                  <a:pos x="86" y="226"/>
                </a:cxn>
                <a:cxn ang="0">
                  <a:pos x="91" y="226"/>
                </a:cxn>
                <a:cxn ang="0">
                  <a:pos x="93" y="226"/>
                </a:cxn>
                <a:cxn ang="0">
                  <a:pos x="93" y="231"/>
                </a:cxn>
                <a:cxn ang="0">
                  <a:pos x="93" y="240"/>
                </a:cxn>
                <a:cxn ang="0">
                  <a:pos x="96" y="248"/>
                </a:cxn>
                <a:cxn ang="0">
                  <a:pos x="99" y="254"/>
                </a:cxn>
                <a:cxn ang="0">
                  <a:pos x="103" y="260"/>
                </a:cxn>
                <a:cxn ang="0">
                  <a:pos x="109" y="264"/>
                </a:cxn>
                <a:cxn ang="0">
                  <a:pos x="115" y="269"/>
                </a:cxn>
                <a:cxn ang="0">
                  <a:pos x="121" y="273"/>
                </a:cxn>
                <a:cxn ang="0">
                  <a:pos x="129" y="278"/>
                </a:cxn>
                <a:cxn ang="0">
                  <a:pos x="135" y="281"/>
                </a:cxn>
                <a:cxn ang="0">
                  <a:pos x="142" y="285"/>
                </a:cxn>
                <a:cxn ang="0">
                  <a:pos x="150" y="290"/>
                </a:cxn>
                <a:cxn ang="0">
                  <a:pos x="158" y="293"/>
                </a:cxn>
                <a:cxn ang="0">
                  <a:pos x="165" y="297"/>
                </a:cxn>
                <a:cxn ang="0">
                  <a:pos x="171" y="300"/>
                </a:cxn>
                <a:cxn ang="0">
                  <a:pos x="179" y="303"/>
                </a:cxn>
                <a:cxn ang="0">
                  <a:pos x="186" y="306"/>
                </a:cxn>
                <a:cxn ang="0">
                  <a:pos x="245" y="370"/>
                </a:cxn>
                <a:cxn ang="0">
                  <a:pos x="383" y="331"/>
                </a:cxn>
                <a:cxn ang="0">
                  <a:pos x="549" y="184"/>
                </a:cxn>
                <a:cxn ang="0">
                  <a:pos x="545" y="89"/>
                </a:cxn>
                <a:cxn ang="0">
                  <a:pos x="168" y="0"/>
                </a:cxn>
                <a:cxn ang="0">
                  <a:pos x="71" y="104"/>
                </a:cxn>
              </a:cxnLst>
              <a:rect l="0" t="0" r="r" b="b"/>
              <a:pathLst>
                <a:path w="555" h="370">
                  <a:moveTo>
                    <a:pt x="71" y="104"/>
                  </a:moveTo>
                  <a:lnTo>
                    <a:pt x="70" y="104"/>
                  </a:lnTo>
                  <a:lnTo>
                    <a:pt x="65" y="104"/>
                  </a:lnTo>
                  <a:lnTo>
                    <a:pt x="61" y="104"/>
                  </a:lnTo>
                  <a:lnTo>
                    <a:pt x="58" y="104"/>
                  </a:lnTo>
                  <a:lnTo>
                    <a:pt x="53" y="104"/>
                  </a:lnTo>
                  <a:lnTo>
                    <a:pt x="50" y="107"/>
                  </a:lnTo>
                  <a:lnTo>
                    <a:pt x="44" y="107"/>
                  </a:lnTo>
                  <a:lnTo>
                    <a:pt x="40" y="110"/>
                  </a:lnTo>
                  <a:lnTo>
                    <a:pt x="35" y="111"/>
                  </a:lnTo>
                  <a:lnTo>
                    <a:pt x="31" y="116"/>
                  </a:lnTo>
                  <a:lnTo>
                    <a:pt x="24" y="119"/>
                  </a:lnTo>
                  <a:lnTo>
                    <a:pt x="20" y="124"/>
                  </a:lnTo>
                  <a:lnTo>
                    <a:pt x="17" y="127"/>
                  </a:lnTo>
                  <a:lnTo>
                    <a:pt x="15" y="130"/>
                  </a:lnTo>
                  <a:lnTo>
                    <a:pt x="14" y="133"/>
                  </a:lnTo>
                  <a:lnTo>
                    <a:pt x="12" y="137"/>
                  </a:lnTo>
                  <a:lnTo>
                    <a:pt x="9" y="139"/>
                  </a:lnTo>
                  <a:lnTo>
                    <a:pt x="8" y="143"/>
                  </a:lnTo>
                  <a:lnTo>
                    <a:pt x="6" y="146"/>
                  </a:lnTo>
                  <a:lnTo>
                    <a:pt x="5" y="149"/>
                  </a:lnTo>
                  <a:lnTo>
                    <a:pt x="3" y="152"/>
                  </a:lnTo>
                  <a:lnTo>
                    <a:pt x="3" y="155"/>
                  </a:lnTo>
                  <a:lnTo>
                    <a:pt x="2" y="158"/>
                  </a:lnTo>
                  <a:lnTo>
                    <a:pt x="2" y="161"/>
                  </a:lnTo>
                  <a:lnTo>
                    <a:pt x="0" y="167"/>
                  </a:lnTo>
                  <a:lnTo>
                    <a:pt x="2" y="173"/>
                  </a:lnTo>
                  <a:lnTo>
                    <a:pt x="2" y="179"/>
                  </a:lnTo>
                  <a:lnTo>
                    <a:pt x="3" y="186"/>
                  </a:lnTo>
                  <a:lnTo>
                    <a:pt x="5" y="190"/>
                  </a:lnTo>
                  <a:lnTo>
                    <a:pt x="6" y="195"/>
                  </a:lnTo>
                  <a:lnTo>
                    <a:pt x="9" y="199"/>
                  </a:lnTo>
                  <a:lnTo>
                    <a:pt x="12" y="204"/>
                  </a:lnTo>
                  <a:lnTo>
                    <a:pt x="15" y="208"/>
                  </a:lnTo>
                  <a:lnTo>
                    <a:pt x="18" y="211"/>
                  </a:lnTo>
                  <a:lnTo>
                    <a:pt x="21" y="216"/>
                  </a:lnTo>
                  <a:lnTo>
                    <a:pt x="26" y="219"/>
                  </a:lnTo>
                  <a:lnTo>
                    <a:pt x="29" y="220"/>
                  </a:lnTo>
                  <a:lnTo>
                    <a:pt x="34" y="223"/>
                  </a:lnTo>
                  <a:lnTo>
                    <a:pt x="38" y="223"/>
                  </a:lnTo>
                  <a:lnTo>
                    <a:pt x="43" y="226"/>
                  </a:lnTo>
                  <a:lnTo>
                    <a:pt x="49" y="226"/>
                  </a:lnTo>
                  <a:lnTo>
                    <a:pt x="55" y="228"/>
                  </a:lnTo>
                  <a:lnTo>
                    <a:pt x="59" y="228"/>
                  </a:lnTo>
                  <a:lnTo>
                    <a:pt x="65" y="228"/>
                  </a:lnTo>
                  <a:lnTo>
                    <a:pt x="70" y="228"/>
                  </a:lnTo>
                  <a:lnTo>
                    <a:pt x="76" y="228"/>
                  </a:lnTo>
                  <a:lnTo>
                    <a:pt x="80" y="226"/>
                  </a:lnTo>
                  <a:lnTo>
                    <a:pt x="85" y="226"/>
                  </a:lnTo>
                  <a:lnTo>
                    <a:pt x="86" y="226"/>
                  </a:lnTo>
                  <a:lnTo>
                    <a:pt x="90" y="226"/>
                  </a:lnTo>
                  <a:lnTo>
                    <a:pt x="91" y="226"/>
                  </a:lnTo>
                  <a:lnTo>
                    <a:pt x="93" y="226"/>
                  </a:lnTo>
                  <a:lnTo>
                    <a:pt x="93" y="226"/>
                  </a:lnTo>
                  <a:lnTo>
                    <a:pt x="93" y="228"/>
                  </a:lnTo>
                  <a:lnTo>
                    <a:pt x="93" y="231"/>
                  </a:lnTo>
                  <a:lnTo>
                    <a:pt x="93" y="235"/>
                  </a:lnTo>
                  <a:lnTo>
                    <a:pt x="93" y="240"/>
                  </a:lnTo>
                  <a:lnTo>
                    <a:pt x="96" y="244"/>
                  </a:lnTo>
                  <a:lnTo>
                    <a:pt x="96" y="248"/>
                  </a:lnTo>
                  <a:lnTo>
                    <a:pt x="97" y="251"/>
                  </a:lnTo>
                  <a:lnTo>
                    <a:pt x="99" y="254"/>
                  </a:lnTo>
                  <a:lnTo>
                    <a:pt x="102" y="257"/>
                  </a:lnTo>
                  <a:lnTo>
                    <a:pt x="103" y="260"/>
                  </a:lnTo>
                  <a:lnTo>
                    <a:pt x="108" y="263"/>
                  </a:lnTo>
                  <a:lnTo>
                    <a:pt x="109" y="264"/>
                  </a:lnTo>
                  <a:lnTo>
                    <a:pt x="112" y="267"/>
                  </a:lnTo>
                  <a:lnTo>
                    <a:pt x="115" y="269"/>
                  </a:lnTo>
                  <a:lnTo>
                    <a:pt x="118" y="272"/>
                  </a:lnTo>
                  <a:lnTo>
                    <a:pt x="121" y="273"/>
                  </a:lnTo>
                  <a:lnTo>
                    <a:pt x="124" y="275"/>
                  </a:lnTo>
                  <a:lnTo>
                    <a:pt x="129" y="278"/>
                  </a:lnTo>
                  <a:lnTo>
                    <a:pt x="132" y="279"/>
                  </a:lnTo>
                  <a:lnTo>
                    <a:pt x="135" y="281"/>
                  </a:lnTo>
                  <a:lnTo>
                    <a:pt x="139" y="284"/>
                  </a:lnTo>
                  <a:lnTo>
                    <a:pt x="142" y="285"/>
                  </a:lnTo>
                  <a:lnTo>
                    <a:pt x="147" y="288"/>
                  </a:lnTo>
                  <a:lnTo>
                    <a:pt x="150" y="290"/>
                  </a:lnTo>
                  <a:lnTo>
                    <a:pt x="155" y="291"/>
                  </a:lnTo>
                  <a:lnTo>
                    <a:pt x="158" y="293"/>
                  </a:lnTo>
                  <a:lnTo>
                    <a:pt x="162" y="296"/>
                  </a:lnTo>
                  <a:lnTo>
                    <a:pt x="165" y="297"/>
                  </a:lnTo>
                  <a:lnTo>
                    <a:pt x="168" y="299"/>
                  </a:lnTo>
                  <a:lnTo>
                    <a:pt x="171" y="300"/>
                  </a:lnTo>
                  <a:lnTo>
                    <a:pt x="174" y="302"/>
                  </a:lnTo>
                  <a:lnTo>
                    <a:pt x="179" y="303"/>
                  </a:lnTo>
                  <a:lnTo>
                    <a:pt x="183" y="306"/>
                  </a:lnTo>
                  <a:lnTo>
                    <a:pt x="186" y="306"/>
                  </a:lnTo>
                  <a:lnTo>
                    <a:pt x="186" y="308"/>
                  </a:lnTo>
                  <a:lnTo>
                    <a:pt x="245" y="370"/>
                  </a:lnTo>
                  <a:lnTo>
                    <a:pt x="342" y="370"/>
                  </a:lnTo>
                  <a:lnTo>
                    <a:pt x="383" y="331"/>
                  </a:lnTo>
                  <a:lnTo>
                    <a:pt x="524" y="254"/>
                  </a:lnTo>
                  <a:lnTo>
                    <a:pt x="549" y="184"/>
                  </a:lnTo>
                  <a:lnTo>
                    <a:pt x="555" y="143"/>
                  </a:lnTo>
                  <a:lnTo>
                    <a:pt x="545" y="89"/>
                  </a:lnTo>
                  <a:lnTo>
                    <a:pt x="508" y="34"/>
                  </a:lnTo>
                  <a:lnTo>
                    <a:pt x="168" y="0"/>
                  </a:lnTo>
                  <a:lnTo>
                    <a:pt x="71" y="104"/>
                  </a:lnTo>
                  <a:lnTo>
                    <a:pt x="71" y="104"/>
                  </a:lnTo>
                  <a:close/>
                </a:path>
              </a:pathLst>
            </a:custGeom>
            <a:solidFill>
              <a:srgbClr val="E0B394"/>
            </a:solidFill>
            <a:ln w="9525">
              <a:noFill/>
              <a:round/>
              <a:headEnd/>
              <a:tailEnd/>
            </a:ln>
          </p:spPr>
          <p:txBody>
            <a:bodyPr/>
            <a:lstStyle/>
            <a:p>
              <a:endParaRPr lang="ru-RU"/>
            </a:p>
          </p:txBody>
        </p:sp>
        <p:sp>
          <p:nvSpPr>
            <p:cNvPr id="136" name="Freeform 190"/>
            <p:cNvSpPr>
              <a:spLocks/>
            </p:cNvSpPr>
            <p:nvPr/>
          </p:nvSpPr>
          <p:spPr bwMode="auto">
            <a:xfrm>
              <a:off x="2625" y="2742"/>
              <a:ext cx="50" cy="56"/>
            </a:xfrm>
            <a:custGeom>
              <a:avLst/>
              <a:gdLst/>
              <a:ahLst/>
              <a:cxnLst>
                <a:cxn ang="0">
                  <a:pos x="0" y="0"/>
                </a:cxn>
                <a:cxn ang="0">
                  <a:pos x="83" y="0"/>
                </a:cxn>
                <a:cxn ang="0">
                  <a:pos x="98" y="19"/>
                </a:cxn>
                <a:cxn ang="0">
                  <a:pos x="97" y="72"/>
                </a:cxn>
                <a:cxn ang="0">
                  <a:pos x="78" y="92"/>
                </a:cxn>
                <a:cxn ang="0">
                  <a:pos x="9" y="111"/>
                </a:cxn>
                <a:cxn ang="0">
                  <a:pos x="0" y="0"/>
                </a:cxn>
                <a:cxn ang="0">
                  <a:pos x="0" y="0"/>
                </a:cxn>
              </a:cxnLst>
              <a:rect l="0" t="0" r="r" b="b"/>
              <a:pathLst>
                <a:path w="98" h="111">
                  <a:moveTo>
                    <a:pt x="0" y="0"/>
                  </a:moveTo>
                  <a:lnTo>
                    <a:pt x="83" y="0"/>
                  </a:lnTo>
                  <a:lnTo>
                    <a:pt x="98" y="19"/>
                  </a:lnTo>
                  <a:lnTo>
                    <a:pt x="97" y="72"/>
                  </a:lnTo>
                  <a:lnTo>
                    <a:pt x="78" y="92"/>
                  </a:lnTo>
                  <a:lnTo>
                    <a:pt x="9" y="111"/>
                  </a:lnTo>
                  <a:lnTo>
                    <a:pt x="0" y="0"/>
                  </a:lnTo>
                  <a:lnTo>
                    <a:pt x="0" y="0"/>
                  </a:lnTo>
                  <a:close/>
                </a:path>
              </a:pathLst>
            </a:custGeom>
            <a:solidFill>
              <a:srgbClr val="699E91"/>
            </a:solidFill>
            <a:ln w="9525">
              <a:noFill/>
              <a:round/>
              <a:headEnd/>
              <a:tailEnd/>
            </a:ln>
          </p:spPr>
          <p:txBody>
            <a:bodyPr/>
            <a:lstStyle/>
            <a:p>
              <a:endParaRPr lang="ru-RU"/>
            </a:p>
          </p:txBody>
        </p:sp>
        <p:sp>
          <p:nvSpPr>
            <p:cNvPr id="137" name="Freeform 191"/>
            <p:cNvSpPr>
              <a:spLocks/>
            </p:cNvSpPr>
            <p:nvPr/>
          </p:nvSpPr>
          <p:spPr bwMode="auto">
            <a:xfrm>
              <a:off x="2587" y="2742"/>
              <a:ext cx="54" cy="55"/>
            </a:xfrm>
            <a:custGeom>
              <a:avLst/>
              <a:gdLst/>
              <a:ahLst/>
              <a:cxnLst>
                <a:cxn ang="0">
                  <a:pos x="0" y="37"/>
                </a:cxn>
                <a:cxn ang="0">
                  <a:pos x="6" y="4"/>
                </a:cxn>
                <a:cxn ang="0">
                  <a:pos x="77" y="0"/>
                </a:cxn>
                <a:cxn ang="0">
                  <a:pos x="101" y="27"/>
                </a:cxn>
                <a:cxn ang="0">
                  <a:pos x="109" y="59"/>
                </a:cxn>
                <a:cxn ang="0">
                  <a:pos x="102" y="84"/>
                </a:cxn>
                <a:cxn ang="0">
                  <a:pos x="86" y="107"/>
                </a:cxn>
                <a:cxn ang="0">
                  <a:pos x="60" y="108"/>
                </a:cxn>
                <a:cxn ang="0">
                  <a:pos x="31" y="98"/>
                </a:cxn>
                <a:cxn ang="0">
                  <a:pos x="27" y="69"/>
                </a:cxn>
                <a:cxn ang="0">
                  <a:pos x="31" y="40"/>
                </a:cxn>
                <a:cxn ang="0">
                  <a:pos x="0" y="37"/>
                </a:cxn>
                <a:cxn ang="0">
                  <a:pos x="0" y="37"/>
                </a:cxn>
              </a:cxnLst>
              <a:rect l="0" t="0" r="r" b="b"/>
              <a:pathLst>
                <a:path w="109" h="108">
                  <a:moveTo>
                    <a:pt x="0" y="37"/>
                  </a:moveTo>
                  <a:lnTo>
                    <a:pt x="6" y="4"/>
                  </a:lnTo>
                  <a:lnTo>
                    <a:pt x="77" y="0"/>
                  </a:lnTo>
                  <a:lnTo>
                    <a:pt x="101" y="27"/>
                  </a:lnTo>
                  <a:lnTo>
                    <a:pt x="109" y="59"/>
                  </a:lnTo>
                  <a:lnTo>
                    <a:pt x="102" y="84"/>
                  </a:lnTo>
                  <a:lnTo>
                    <a:pt x="86" y="107"/>
                  </a:lnTo>
                  <a:lnTo>
                    <a:pt x="60" y="108"/>
                  </a:lnTo>
                  <a:lnTo>
                    <a:pt x="31" y="98"/>
                  </a:lnTo>
                  <a:lnTo>
                    <a:pt x="27" y="69"/>
                  </a:lnTo>
                  <a:lnTo>
                    <a:pt x="31" y="40"/>
                  </a:lnTo>
                  <a:lnTo>
                    <a:pt x="0" y="37"/>
                  </a:lnTo>
                  <a:lnTo>
                    <a:pt x="0" y="37"/>
                  </a:lnTo>
                  <a:close/>
                </a:path>
              </a:pathLst>
            </a:custGeom>
            <a:solidFill>
              <a:srgbClr val="8AC2B3"/>
            </a:solidFill>
            <a:ln w="9525">
              <a:noFill/>
              <a:round/>
              <a:headEnd/>
              <a:tailEnd/>
            </a:ln>
          </p:spPr>
          <p:txBody>
            <a:bodyPr/>
            <a:lstStyle/>
            <a:p>
              <a:endParaRPr lang="ru-RU"/>
            </a:p>
          </p:txBody>
        </p:sp>
        <p:sp>
          <p:nvSpPr>
            <p:cNvPr id="138" name="Freeform 192"/>
            <p:cNvSpPr>
              <a:spLocks/>
            </p:cNvSpPr>
            <p:nvPr/>
          </p:nvSpPr>
          <p:spPr bwMode="auto">
            <a:xfrm>
              <a:off x="2388" y="3384"/>
              <a:ext cx="332" cy="89"/>
            </a:xfrm>
            <a:custGeom>
              <a:avLst/>
              <a:gdLst/>
              <a:ahLst/>
              <a:cxnLst>
                <a:cxn ang="0">
                  <a:pos x="157" y="33"/>
                </a:cxn>
                <a:cxn ang="0">
                  <a:pos x="148" y="36"/>
                </a:cxn>
                <a:cxn ang="0">
                  <a:pos x="139" y="39"/>
                </a:cxn>
                <a:cxn ang="0">
                  <a:pos x="130" y="43"/>
                </a:cxn>
                <a:cxn ang="0">
                  <a:pos x="121" y="47"/>
                </a:cxn>
                <a:cxn ang="0">
                  <a:pos x="113" y="49"/>
                </a:cxn>
                <a:cxn ang="0">
                  <a:pos x="107" y="52"/>
                </a:cxn>
                <a:cxn ang="0">
                  <a:pos x="100" y="53"/>
                </a:cxn>
                <a:cxn ang="0">
                  <a:pos x="94" y="56"/>
                </a:cxn>
                <a:cxn ang="0">
                  <a:pos x="86" y="59"/>
                </a:cxn>
                <a:cxn ang="0">
                  <a:pos x="80" y="62"/>
                </a:cxn>
                <a:cxn ang="0">
                  <a:pos x="72" y="65"/>
                </a:cxn>
                <a:cxn ang="0">
                  <a:pos x="65" y="68"/>
                </a:cxn>
                <a:cxn ang="0">
                  <a:pos x="57" y="71"/>
                </a:cxn>
                <a:cxn ang="0">
                  <a:pos x="51" y="74"/>
                </a:cxn>
                <a:cxn ang="0">
                  <a:pos x="44" y="77"/>
                </a:cxn>
                <a:cxn ang="0">
                  <a:pos x="38" y="80"/>
                </a:cxn>
                <a:cxn ang="0">
                  <a:pos x="32" y="83"/>
                </a:cxn>
                <a:cxn ang="0">
                  <a:pos x="24" y="88"/>
                </a:cxn>
                <a:cxn ang="0">
                  <a:pos x="13" y="92"/>
                </a:cxn>
                <a:cxn ang="0">
                  <a:pos x="6" y="97"/>
                </a:cxn>
                <a:cxn ang="0">
                  <a:pos x="1" y="103"/>
                </a:cxn>
                <a:cxn ang="0">
                  <a:pos x="0" y="108"/>
                </a:cxn>
                <a:cxn ang="0">
                  <a:pos x="1" y="115"/>
                </a:cxn>
                <a:cxn ang="0">
                  <a:pos x="6" y="124"/>
                </a:cxn>
                <a:cxn ang="0">
                  <a:pos x="12" y="132"/>
                </a:cxn>
                <a:cxn ang="0">
                  <a:pos x="19" y="138"/>
                </a:cxn>
                <a:cxn ang="0">
                  <a:pos x="27" y="144"/>
                </a:cxn>
                <a:cxn ang="0">
                  <a:pos x="36" y="150"/>
                </a:cxn>
                <a:cxn ang="0">
                  <a:pos x="130" y="177"/>
                </a:cxn>
                <a:cxn ang="0">
                  <a:pos x="422" y="109"/>
                </a:cxn>
                <a:cxn ang="0">
                  <a:pos x="546" y="162"/>
                </a:cxn>
                <a:cxn ang="0">
                  <a:pos x="644" y="144"/>
                </a:cxn>
                <a:cxn ang="0">
                  <a:pos x="452" y="0"/>
                </a:cxn>
                <a:cxn ang="0">
                  <a:pos x="159" y="33"/>
                </a:cxn>
              </a:cxnLst>
              <a:rect l="0" t="0" r="r" b="b"/>
              <a:pathLst>
                <a:path w="664" h="177">
                  <a:moveTo>
                    <a:pt x="159" y="33"/>
                  </a:moveTo>
                  <a:lnTo>
                    <a:pt x="157" y="33"/>
                  </a:lnTo>
                  <a:lnTo>
                    <a:pt x="153" y="35"/>
                  </a:lnTo>
                  <a:lnTo>
                    <a:pt x="148" y="36"/>
                  </a:lnTo>
                  <a:lnTo>
                    <a:pt x="145" y="38"/>
                  </a:lnTo>
                  <a:lnTo>
                    <a:pt x="139" y="39"/>
                  </a:lnTo>
                  <a:lnTo>
                    <a:pt x="136" y="41"/>
                  </a:lnTo>
                  <a:lnTo>
                    <a:pt x="130" y="43"/>
                  </a:lnTo>
                  <a:lnTo>
                    <a:pt x="124" y="46"/>
                  </a:lnTo>
                  <a:lnTo>
                    <a:pt x="121" y="47"/>
                  </a:lnTo>
                  <a:lnTo>
                    <a:pt x="118" y="47"/>
                  </a:lnTo>
                  <a:lnTo>
                    <a:pt x="113" y="49"/>
                  </a:lnTo>
                  <a:lnTo>
                    <a:pt x="110" y="50"/>
                  </a:lnTo>
                  <a:lnTo>
                    <a:pt x="107" y="52"/>
                  </a:lnTo>
                  <a:lnTo>
                    <a:pt x="104" y="53"/>
                  </a:lnTo>
                  <a:lnTo>
                    <a:pt x="100" y="53"/>
                  </a:lnTo>
                  <a:lnTo>
                    <a:pt x="97" y="55"/>
                  </a:lnTo>
                  <a:lnTo>
                    <a:pt x="94" y="56"/>
                  </a:lnTo>
                  <a:lnTo>
                    <a:pt x="89" y="58"/>
                  </a:lnTo>
                  <a:lnTo>
                    <a:pt x="86" y="59"/>
                  </a:lnTo>
                  <a:lnTo>
                    <a:pt x="83" y="61"/>
                  </a:lnTo>
                  <a:lnTo>
                    <a:pt x="80" y="62"/>
                  </a:lnTo>
                  <a:lnTo>
                    <a:pt x="75" y="64"/>
                  </a:lnTo>
                  <a:lnTo>
                    <a:pt x="72" y="65"/>
                  </a:lnTo>
                  <a:lnTo>
                    <a:pt x="68" y="67"/>
                  </a:lnTo>
                  <a:lnTo>
                    <a:pt x="65" y="68"/>
                  </a:lnTo>
                  <a:lnTo>
                    <a:pt x="62" y="70"/>
                  </a:lnTo>
                  <a:lnTo>
                    <a:pt x="57" y="71"/>
                  </a:lnTo>
                  <a:lnTo>
                    <a:pt x="54" y="73"/>
                  </a:lnTo>
                  <a:lnTo>
                    <a:pt x="51" y="74"/>
                  </a:lnTo>
                  <a:lnTo>
                    <a:pt x="47" y="76"/>
                  </a:lnTo>
                  <a:lnTo>
                    <a:pt x="44" y="77"/>
                  </a:lnTo>
                  <a:lnTo>
                    <a:pt x="41" y="79"/>
                  </a:lnTo>
                  <a:lnTo>
                    <a:pt x="38" y="80"/>
                  </a:lnTo>
                  <a:lnTo>
                    <a:pt x="35" y="82"/>
                  </a:lnTo>
                  <a:lnTo>
                    <a:pt x="32" y="83"/>
                  </a:lnTo>
                  <a:lnTo>
                    <a:pt x="30" y="85"/>
                  </a:lnTo>
                  <a:lnTo>
                    <a:pt x="24" y="88"/>
                  </a:lnTo>
                  <a:lnTo>
                    <a:pt x="18" y="89"/>
                  </a:lnTo>
                  <a:lnTo>
                    <a:pt x="13" y="92"/>
                  </a:lnTo>
                  <a:lnTo>
                    <a:pt x="10" y="95"/>
                  </a:lnTo>
                  <a:lnTo>
                    <a:pt x="6" y="97"/>
                  </a:lnTo>
                  <a:lnTo>
                    <a:pt x="4" y="100"/>
                  </a:lnTo>
                  <a:lnTo>
                    <a:pt x="1" y="103"/>
                  </a:lnTo>
                  <a:lnTo>
                    <a:pt x="1" y="104"/>
                  </a:lnTo>
                  <a:lnTo>
                    <a:pt x="0" y="108"/>
                  </a:lnTo>
                  <a:lnTo>
                    <a:pt x="0" y="112"/>
                  </a:lnTo>
                  <a:lnTo>
                    <a:pt x="1" y="115"/>
                  </a:lnTo>
                  <a:lnTo>
                    <a:pt x="3" y="120"/>
                  </a:lnTo>
                  <a:lnTo>
                    <a:pt x="6" y="124"/>
                  </a:lnTo>
                  <a:lnTo>
                    <a:pt x="9" y="127"/>
                  </a:lnTo>
                  <a:lnTo>
                    <a:pt x="12" y="132"/>
                  </a:lnTo>
                  <a:lnTo>
                    <a:pt x="16" y="136"/>
                  </a:lnTo>
                  <a:lnTo>
                    <a:pt x="19" y="138"/>
                  </a:lnTo>
                  <a:lnTo>
                    <a:pt x="24" y="141"/>
                  </a:lnTo>
                  <a:lnTo>
                    <a:pt x="27" y="144"/>
                  </a:lnTo>
                  <a:lnTo>
                    <a:pt x="32" y="147"/>
                  </a:lnTo>
                  <a:lnTo>
                    <a:pt x="36" y="150"/>
                  </a:lnTo>
                  <a:lnTo>
                    <a:pt x="38" y="151"/>
                  </a:lnTo>
                  <a:lnTo>
                    <a:pt x="130" y="177"/>
                  </a:lnTo>
                  <a:lnTo>
                    <a:pt x="254" y="118"/>
                  </a:lnTo>
                  <a:lnTo>
                    <a:pt x="422" y="109"/>
                  </a:lnTo>
                  <a:lnTo>
                    <a:pt x="435" y="101"/>
                  </a:lnTo>
                  <a:lnTo>
                    <a:pt x="546" y="162"/>
                  </a:lnTo>
                  <a:lnTo>
                    <a:pt x="608" y="166"/>
                  </a:lnTo>
                  <a:lnTo>
                    <a:pt x="644" y="144"/>
                  </a:lnTo>
                  <a:lnTo>
                    <a:pt x="664" y="117"/>
                  </a:lnTo>
                  <a:lnTo>
                    <a:pt x="452" y="0"/>
                  </a:lnTo>
                  <a:lnTo>
                    <a:pt x="159" y="33"/>
                  </a:lnTo>
                  <a:lnTo>
                    <a:pt x="159" y="33"/>
                  </a:lnTo>
                  <a:close/>
                </a:path>
              </a:pathLst>
            </a:custGeom>
            <a:solidFill>
              <a:srgbClr val="1C404F"/>
            </a:solidFill>
            <a:ln w="9525">
              <a:noFill/>
              <a:round/>
              <a:headEnd/>
              <a:tailEnd/>
            </a:ln>
          </p:spPr>
          <p:txBody>
            <a:bodyPr/>
            <a:lstStyle/>
            <a:p>
              <a:endParaRPr lang="ru-RU"/>
            </a:p>
          </p:txBody>
        </p:sp>
        <p:sp>
          <p:nvSpPr>
            <p:cNvPr id="139" name="Freeform 193"/>
            <p:cNvSpPr>
              <a:spLocks/>
            </p:cNvSpPr>
            <p:nvPr/>
          </p:nvSpPr>
          <p:spPr bwMode="auto">
            <a:xfrm>
              <a:off x="2456" y="3153"/>
              <a:ext cx="190" cy="266"/>
            </a:xfrm>
            <a:custGeom>
              <a:avLst/>
              <a:gdLst/>
              <a:ahLst/>
              <a:cxnLst>
                <a:cxn ang="0">
                  <a:pos x="33" y="22"/>
                </a:cxn>
                <a:cxn ang="0">
                  <a:pos x="62" y="396"/>
                </a:cxn>
                <a:cxn ang="0">
                  <a:pos x="0" y="480"/>
                </a:cxn>
                <a:cxn ang="0">
                  <a:pos x="36" y="512"/>
                </a:cxn>
                <a:cxn ang="0">
                  <a:pos x="98" y="532"/>
                </a:cxn>
                <a:cxn ang="0">
                  <a:pos x="210" y="497"/>
                </a:cxn>
                <a:cxn ang="0">
                  <a:pos x="312" y="512"/>
                </a:cxn>
                <a:cxn ang="0">
                  <a:pos x="380" y="491"/>
                </a:cxn>
                <a:cxn ang="0">
                  <a:pos x="322" y="368"/>
                </a:cxn>
                <a:cxn ang="0">
                  <a:pos x="340" y="0"/>
                </a:cxn>
                <a:cxn ang="0">
                  <a:pos x="33" y="22"/>
                </a:cxn>
                <a:cxn ang="0">
                  <a:pos x="33" y="22"/>
                </a:cxn>
              </a:cxnLst>
              <a:rect l="0" t="0" r="r" b="b"/>
              <a:pathLst>
                <a:path w="380" h="532">
                  <a:moveTo>
                    <a:pt x="33" y="22"/>
                  </a:moveTo>
                  <a:lnTo>
                    <a:pt x="62" y="396"/>
                  </a:lnTo>
                  <a:lnTo>
                    <a:pt x="0" y="480"/>
                  </a:lnTo>
                  <a:lnTo>
                    <a:pt x="36" y="512"/>
                  </a:lnTo>
                  <a:lnTo>
                    <a:pt x="98" y="532"/>
                  </a:lnTo>
                  <a:lnTo>
                    <a:pt x="210" y="497"/>
                  </a:lnTo>
                  <a:lnTo>
                    <a:pt x="312" y="512"/>
                  </a:lnTo>
                  <a:lnTo>
                    <a:pt x="380" y="491"/>
                  </a:lnTo>
                  <a:lnTo>
                    <a:pt x="322" y="368"/>
                  </a:lnTo>
                  <a:lnTo>
                    <a:pt x="340" y="0"/>
                  </a:lnTo>
                  <a:lnTo>
                    <a:pt x="33" y="22"/>
                  </a:lnTo>
                  <a:lnTo>
                    <a:pt x="33" y="22"/>
                  </a:lnTo>
                  <a:close/>
                </a:path>
              </a:pathLst>
            </a:custGeom>
            <a:solidFill>
              <a:schemeClr val="accent2"/>
            </a:solidFill>
            <a:ln w="9525">
              <a:noFill/>
              <a:round/>
              <a:headEnd/>
              <a:tailEnd/>
            </a:ln>
          </p:spPr>
          <p:txBody>
            <a:bodyPr/>
            <a:lstStyle/>
            <a:p>
              <a:endParaRPr lang="ru-RU"/>
            </a:p>
          </p:txBody>
        </p:sp>
        <p:sp>
          <p:nvSpPr>
            <p:cNvPr id="140" name="Freeform 194"/>
            <p:cNvSpPr>
              <a:spLocks/>
            </p:cNvSpPr>
            <p:nvPr/>
          </p:nvSpPr>
          <p:spPr bwMode="auto">
            <a:xfrm>
              <a:off x="2202" y="2805"/>
              <a:ext cx="559" cy="356"/>
            </a:xfrm>
            <a:custGeom>
              <a:avLst/>
              <a:gdLst/>
              <a:ahLst/>
              <a:cxnLst>
                <a:cxn ang="0">
                  <a:pos x="121" y="5"/>
                </a:cxn>
                <a:cxn ang="0">
                  <a:pos x="106" y="17"/>
                </a:cxn>
                <a:cxn ang="0">
                  <a:pos x="89" y="32"/>
                </a:cxn>
                <a:cxn ang="0">
                  <a:pos x="77" y="44"/>
                </a:cxn>
                <a:cxn ang="0">
                  <a:pos x="65" y="58"/>
                </a:cxn>
                <a:cxn ang="0">
                  <a:pos x="53" y="73"/>
                </a:cxn>
                <a:cxn ang="0">
                  <a:pos x="41" y="89"/>
                </a:cxn>
                <a:cxn ang="0">
                  <a:pos x="30" y="106"/>
                </a:cxn>
                <a:cxn ang="0">
                  <a:pos x="19" y="124"/>
                </a:cxn>
                <a:cxn ang="0">
                  <a:pos x="10" y="144"/>
                </a:cxn>
                <a:cxn ang="0">
                  <a:pos x="4" y="163"/>
                </a:cxn>
                <a:cxn ang="0">
                  <a:pos x="1" y="183"/>
                </a:cxn>
                <a:cxn ang="0">
                  <a:pos x="0" y="204"/>
                </a:cxn>
                <a:cxn ang="0">
                  <a:pos x="1" y="224"/>
                </a:cxn>
                <a:cxn ang="0">
                  <a:pos x="4" y="242"/>
                </a:cxn>
                <a:cxn ang="0">
                  <a:pos x="10" y="259"/>
                </a:cxn>
                <a:cxn ang="0">
                  <a:pos x="18" y="274"/>
                </a:cxn>
                <a:cxn ang="0">
                  <a:pos x="25" y="287"/>
                </a:cxn>
                <a:cxn ang="0">
                  <a:pos x="42" y="304"/>
                </a:cxn>
                <a:cxn ang="0">
                  <a:pos x="59" y="318"/>
                </a:cxn>
                <a:cxn ang="0">
                  <a:pos x="71" y="325"/>
                </a:cxn>
                <a:cxn ang="0">
                  <a:pos x="84" y="331"/>
                </a:cxn>
                <a:cxn ang="0">
                  <a:pos x="97" y="337"/>
                </a:cxn>
                <a:cxn ang="0">
                  <a:pos x="112" y="342"/>
                </a:cxn>
                <a:cxn ang="0">
                  <a:pos x="125" y="346"/>
                </a:cxn>
                <a:cxn ang="0">
                  <a:pos x="137" y="349"/>
                </a:cxn>
                <a:cxn ang="0">
                  <a:pos x="151" y="354"/>
                </a:cxn>
                <a:cxn ang="0">
                  <a:pos x="163" y="355"/>
                </a:cxn>
                <a:cxn ang="0">
                  <a:pos x="175" y="358"/>
                </a:cxn>
                <a:cxn ang="0">
                  <a:pos x="190" y="358"/>
                </a:cxn>
                <a:cxn ang="0">
                  <a:pos x="208" y="358"/>
                </a:cxn>
                <a:cxn ang="0">
                  <a:pos x="228" y="358"/>
                </a:cxn>
                <a:cxn ang="0">
                  <a:pos x="251" y="357"/>
                </a:cxn>
                <a:cxn ang="0">
                  <a:pos x="274" y="355"/>
                </a:cxn>
                <a:cxn ang="0">
                  <a:pos x="298" y="352"/>
                </a:cxn>
                <a:cxn ang="0">
                  <a:pos x="322" y="351"/>
                </a:cxn>
                <a:cxn ang="0">
                  <a:pos x="345" y="348"/>
                </a:cxn>
                <a:cxn ang="0">
                  <a:pos x="367" y="345"/>
                </a:cxn>
                <a:cxn ang="0">
                  <a:pos x="388" y="342"/>
                </a:cxn>
                <a:cxn ang="0">
                  <a:pos x="408" y="339"/>
                </a:cxn>
                <a:cxn ang="0">
                  <a:pos x="423" y="336"/>
                </a:cxn>
                <a:cxn ang="0">
                  <a:pos x="437" y="334"/>
                </a:cxn>
                <a:cxn ang="0">
                  <a:pos x="449" y="333"/>
                </a:cxn>
                <a:cxn ang="0">
                  <a:pos x="520" y="709"/>
                </a:cxn>
                <a:cxn ang="0">
                  <a:pos x="928" y="348"/>
                </a:cxn>
                <a:cxn ang="0">
                  <a:pos x="1083" y="183"/>
                </a:cxn>
                <a:cxn ang="0">
                  <a:pos x="634" y="53"/>
                </a:cxn>
                <a:cxn ang="0">
                  <a:pos x="215" y="157"/>
                </a:cxn>
                <a:cxn ang="0">
                  <a:pos x="219" y="144"/>
                </a:cxn>
                <a:cxn ang="0">
                  <a:pos x="224" y="130"/>
                </a:cxn>
                <a:cxn ang="0">
                  <a:pos x="231" y="113"/>
                </a:cxn>
                <a:cxn ang="0">
                  <a:pos x="240" y="94"/>
                </a:cxn>
                <a:cxn ang="0">
                  <a:pos x="252" y="77"/>
                </a:cxn>
                <a:cxn ang="0">
                  <a:pos x="267" y="59"/>
                </a:cxn>
                <a:cxn ang="0">
                  <a:pos x="284" y="47"/>
                </a:cxn>
              </a:cxnLst>
              <a:rect l="0" t="0" r="r" b="b"/>
              <a:pathLst>
                <a:path w="1118" h="712">
                  <a:moveTo>
                    <a:pt x="269" y="33"/>
                  </a:moveTo>
                  <a:lnTo>
                    <a:pt x="127" y="0"/>
                  </a:lnTo>
                  <a:lnTo>
                    <a:pt x="125" y="0"/>
                  </a:lnTo>
                  <a:lnTo>
                    <a:pt x="121" y="5"/>
                  </a:lnTo>
                  <a:lnTo>
                    <a:pt x="116" y="6"/>
                  </a:lnTo>
                  <a:lnTo>
                    <a:pt x="113" y="9"/>
                  </a:lnTo>
                  <a:lnTo>
                    <a:pt x="109" y="12"/>
                  </a:lnTo>
                  <a:lnTo>
                    <a:pt x="106" y="17"/>
                  </a:lnTo>
                  <a:lnTo>
                    <a:pt x="100" y="21"/>
                  </a:lnTo>
                  <a:lnTo>
                    <a:pt x="95" y="27"/>
                  </a:lnTo>
                  <a:lnTo>
                    <a:pt x="90" y="29"/>
                  </a:lnTo>
                  <a:lnTo>
                    <a:pt x="89" y="32"/>
                  </a:lnTo>
                  <a:lnTo>
                    <a:pt x="86" y="35"/>
                  </a:lnTo>
                  <a:lnTo>
                    <a:pt x="83" y="38"/>
                  </a:lnTo>
                  <a:lnTo>
                    <a:pt x="80" y="41"/>
                  </a:lnTo>
                  <a:lnTo>
                    <a:pt x="77" y="44"/>
                  </a:lnTo>
                  <a:lnTo>
                    <a:pt x="74" y="47"/>
                  </a:lnTo>
                  <a:lnTo>
                    <a:pt x="71" y="50"/>
                  </a:lnTo>
                  <a:lnTo>
                    <a:pt x="68" y="55"/>
                  </a:lnTo>
                  <a:lnTo>
                    <a:pt x="65" y="58"/>
                  </a:lnTo>
                  <a:lnTo>
                    <a:pt x="62" y="61"/>
                  </a:lnTo>
                  <a:lnTo>
                    <a:pt x="59" y="65"/>
                  </a:lnTo>
                  <a:lnTo>
                    <a:pt x="56" y="70"/>
                  </a:lnTo>
                  <a:lnTo>
                    <a:pt x="53" y="73"/>
                  </a:lnTo>
                  <a:lnTo>
                    <a:pt x="50" y="77"/>
                  </a:lnTo>
                  <a:lnTo>
                    <a:pt x="47" y="80"/>
                  </a:lnTo>
                  <a:lnTo>
                    <a:pt x="44" y="85"/>
                  </a:lnTo>
                  <a:lnTo>
                    <a:pt x="41" y="89"/>
                  </a:lnTo>
                  <a:lnTo>
                    <a:pt x="38" y="92"/>
                  </a:lnTo>
                  <a:lnTo>
                    <a:pt x="36" y="97"/>
                  </a:lnTo>
                  <a:lnTo>
                    <a:pt x="32" y="101"/>
                  </a:lnTo>
                  <a:lnTo>
                    <a:pt x="30" y="106"/>
                  </a:lnTo>
                  <a:lnTo>
                    <a:pt x="27" y="110"/>
                  </a:lnTo>
                  <a:lnTo>
                    <a:pt x="25" y="115"/>
                  </a:lnTo>
                  <a:lnTo>
                    <a:pt x="22" y="120"/>
                  </a:lnTo>
                  <a:lnTo>
                    <a:pt x="19" y="124"/>
                  </a:lnTo>
                  <a:lnTo>
                    <a:pt x="18" y="129"/>
                  </a:lnTo>
                  <a:lnTo>
                    <a:pt x="16" y="133"/>
                  </a:lnTo>
                  <a:lnTo>
                    <a:pt x="13" y="138"/>
                  </a:lnTo>
                  <a:lnTo>
                    <a:pt x="10" y="144"/>
                  </a:lnTo>
                  <a:lnTo>
                    <a:pt x="9" y="148"/>
                  </a:lnTo>
                  <a:lnTo>
                    <a:pt x="7" y="153"/>
                  </a:lnTo>
                  <a:lnTo>
                    <a:pt x="6" y="157"/>
                  </a:lnTo>
                  <a:lnTo>
                    <a:pt x="4" y="163"/>
                  </a:lnTo>
                  <a:lnTo>
                    <a:pt x="3" y="168"/>
                  </a:lnTo>
                  <a:lnTo>
                    <a:pt x="3" y="172"/>
                  </a:lnTo>
                  <a:lnTo>
                    <a:pt x="1" y="178"/>
                  </a:lnTo>
                  <a:lnTo>
                    <a:pt x="1" y="183"/>
                  </a:lnTo>
                  <a:lnTo>
                    <a:pt x="0" y="188"/>
                  </a:lnTo>
                  <a:lnTo>
                    <a:pt x="0" y="194"/>
                  </a:lnTo>
                  <a:lnTo>
                    <a:pt x="0" y="198"/>
                  </a:lnTo>
                  <a:lnTo>
                    <a:pt x="0" y="204"/>
                  </a:lnTo>
                  <a:lnTo>
                    <a:pt x="0" y="209"/>
                  </a:lnTo>
                  <a:lnTo>
                    <a:pt x="1" y="215"/>
                  </a:lnTo>
                  <a:lnTo>
                    <a:pt x="1" y="218"/>
                  </a:lnTo>
                  <a:lnTo>
                    <a:pt x="1" y="224"/>
                  </a:lnTo>
                  <a:lnTo>
                    <a:pt x="1" y="228"/>
                  </a:lnTo>
                  <a:lnTo>
                    <a:pt x="3" y="233"/>
                  </a:lnTo>
                  <a:lnTo>
                    <a:pt x="3" y="237"/>
                  </a:lnTo>
                  <a:lnTo>
                    <a:pt x="4" y="242"/>
                  </a:lnTo>
                  <a:lnTo>
                    <a:pt x="6" y="247"/>
                  </a:lnTo>
                  <a:lnTo>
                    <a:pt x="7" y="251"/>
                  </a:lnTo>
                  <a:lnTo>
                    <a:pt x="9" y="254"/>
                  </a:lnTo>
                  <a:lnTo>
                    <a:pt x="10" y="259"/>
                  </a:lnTo>
                  <a:lnTo>
                    <a:pt x="12" y="262"/>
                  </a:lnTo>
                  <a:lnTo>
                    <a:pt x="13" y="266"/>
                  </a:lnTo>
                  <a:lnTo>
                    <a:pt x="15" y="269"/>
                  </a:lnTo>
                  <a:lnTo>
                    <a:pt x="18" y="274"/>
                  </a:lnTo>
                  <a:lnTo>
                    <a:pt x="19" y="277"/>
                  </a:lnTo>
                  <a:lnTo>
                    <a:pt x="22" y="281"/>
                  </a:lnTo>
                  <a:lnTo>
                    <a:pt x="24" y="283"/>
                  </a:lnTo>
                  <a:lnTo>
                    <a:pt x="25" y="287"/>
                  </a:lnTo>
                  <a:lnTo>
                    <a:pt x="28" y="289"/>
                  </a:lnTo>
                  <a:lnTo>
                    <a:pt x="32" y="293"/>
                  </a:lnTo>
                  <a:lnTo>
                    <a:pt x="36" y="298"/>
                  </a:lnTo>
                  <a:lnTo>
                    <a:pt x="42" y="304"/>
                  </a:lnTo>
                  <a:lnTo>
                    <a:pt x="47" y="308"/>
                  </a:lnTo>
                  <a:lnTo>
                    <a:pt x="53" y="313"/>
                  </a:lnTo>
                  <a:lnTo>
                    <a:pt x="56" y="315"/>
                  </a:lnTo>
                  <a:lnTo>
                    <a:pt x="59" y="318"/>
                  </a:lnTo>
                  <a:lnTo>
                    <a:pt x="62" y="319"/>
                  </a:lnTo>
                  <a:lnTo>
                    <a:pt x="65" y="322"/>
                  </a:lnTo>
                  <a:lnTo>
                    <a:pt x="68" y="324"/>
                  </a:lnTo>
                  <a:lnTo>
                    <a:pt x="71" y="325"/>
                  </a:lnTo>
                  <a:lnTo>
                    <a:pt x="74" y="327"/>
                  </a:lnTo>
                  <a:lnTo>
                    <a:pt x="77" y="328"/>
                  </a:lnTo>
                  <a:lnTo>
                    <a:pt x="81" y="330"/>
                  </a:lnTo>
                  <a:lnTo>
                    <a:pt x="84" y="331"/>
                  </a:lnTo>
                  <a:lnTo>
                    <a:pt x="87" y="333"/>
                  </a:lnTo>
                  <a:lnTo>
                    <a:pt x="90" y="336"/>
                  </a:lnTo>
                  <a:lnTo>
                    <a:pt x="94" y="336"/>
                  </a:lnTo>
                  <a:lnTo>
                    <a:pt x="97" y="337"/>
                  </a:lnTo>
                  <a:lnTo>
                    <a:pt x="101" y="339"/>
                  </a:lnTo>
                  <a:lnTo>
                    <a:pt x="104" y="340"/>
                  </a:lnTo>
                  <a:lnTo>
                    <a:pt x="107" y="342"/>
                  </a:lnTo>
                  <a:lnTo>
                    <a:pt x="112" y="342"/>
                  </a:lnTo>
                  <a:lnTo>
                    <a:pt x="115" y="343"/>
                  </a:lnTo>
                  <a:lnTo>
                    <a:pt x="118" y="345"/>
                  </a:lnTo>
                  <a:lnTo>
                    <a:pt x="121" y="346"/>
                  </a:lnTo>
                  <a:lnTo>
                    <a:pt x="125" y="346"/>
                  </a:lnTo>
                  <a:lnTo>
                    <a:pt x="128" y="348"/>
                  </a:lnTo>
                  <a:lnTo>
                    <a:pt x="131" y="348"/>
                  </a:lnTo>
                  <a:lnTo>
                    <a:pt x="134" y="349"/>
                  </a:lnTo>
                  <a:lnTo>
                    <a:pt x="137" y="349"/>
                  </a:lnTo>
                  <a:lnTo>
                    <a:pt x="142" y="351"/>
                  </a:lnTo>
                  <a:lnTo>
                    <a:pt x="145" y="352"/>
                  </a:lnTo>
                  <a:lnTo>
                    <a:pt x="148" y="352"/>
                  </a:lnTo>
                  <a:lnTo>
                    <a:pt x="151" y="354"/>
                  </a:lnTo>
                  <a:lnTo>
                    <a:pt x="154" y="354"/>
                  </a:lnTo>
                  <a:lnTo>
                    <a:pt x="157" y="355"/>
                  </a:lnTo>
                  <a:lnTo>
                    <a:pt x="160" y="355"/>
                  </a:lnTo>
                  <a:lnTo>
                    <a:pt x="163" y="355"/>
                  </a:lnTo>
                  <a:lnTo>
                    <a:pt x="166" y="357"/>
                  </a:lnTo>
                  <a:lnTo>
                    <a:pt x="169" y="357"/>
                  </a:lnTo>
                  <a:lnTo>
                    <a:pt x="172" y="357"/>
                  </a:lnTo>
                  <a:lnTo>
                    <a:pt x="175" y="358"/>
                  </a:lnTo>
                  <a:lnTo>
                    <a:pt x="180" y="358"/>
                  </a:lnTo>
                  <a:lnTo>
                    <a:pt x="183" y="358"/>
                  </a:lnTo>
                  <a:lnTo>
                    <a:pt x="186" y="358"/>
                  </a:lnTo>
                  <a:lnTo>
                    <a:pt x="190" y="358"/>
                  </a:lnTo>
                  <a:lnTo>
                    <a:pt x="195" y="358"/>
                  </a:lnTo>
                  <a:lnTo>
                    <a:pt x="199" y="360"/>
                  </a:lnTo>
                  <a:lnTo>
                    <a:pt x="204" y="358"/>
                  </a:lnTo>
                  <a:lnTo>
                    <a:pt x="208" y="358"/>
                  </a:lnTo>
                  <a:lnTo>
                    <a:pt x="213" y="358"/>
                  </a:lnTo>
                  <a:lnTo>
                    <a:pt x="219" y="358"/>
                  </a:lnTo>
                  <a:lnTo>
                    <a:pt x="224" y="358"/>
                  </a:lnTo>
                  <a:lnTo>
                    <a:pt x="228" y="358"/>
                  </a:lnTo>
                  <a:lnTo>
                    <a:pt x="234" y="358"/>
                  </a:lnTo>
                  <a:lnTo>
                    <a:pt x="240" y="358"/>
                  </a:lnTo>
                  <a:lnTo>
                    <a:pt x="245" y="357"/>
                  </a:lnTo>
                  <a:lnTo>
                    <a:pt x="251" y="357"/>
                  </a:lnTo>
                  <a:lnTo>
                    <a:pt x="255" y="357"/>
                  </a:lnTo>
                  <a:lnTo>
                    <a:pt x="261" y="355"/>
                  </a:lnTo>
                  <a:lnTo>
                    <a:pt x="267" y="355"/>
                  </a:lnTo>
                  <a:lnTo>
                    <a:pt x="274" y="355"/>
                  </a:lnTo>
                  <a:lnTo>
                    <a:pt x="280" y="354"/>
                  </a:lnTo>
                  <a:lnTo>
                    <a:pt x="286" y="354"/>
                  </a:lnTo>
                  <a:lnTo>
                    <a:pt x="292" y="354"/>
                  </a:lnTo>
                  <a:lnTo>
                    <a:pt x="298" y="352"/>
                  </a:lnTo>
                  <a:lnTo>
                    <a:pt x="304" y="352"/>
                  </a:lnTo>
                  <a:lnTo>
                    <a:pt x="310" y="351"/>
                  </a:lnTo>
                  <a:lnTo>
                    <a:pt x="316" y="351"/>
                  </a:lnTo>
                  <a:lnTo>
                    <a:pt x="322" y="351"/>
                  </a:lnTo>
                  <a:lnTo>
                    <a:pt x="328" y="349"/>
                  </a:lnTo>
                  <a:lnTo>
                    <a:pt x="334" y="349"/>
                  </a:lnTo>
                  <a:lnTo>
                    <a:pt x="340" y="348"/>
                  </a:lnTo>
                  <a:lnTo>
                    <a:pt x="345" y="348"/>
                  </a:lnTo>
                  <a:lnTo>
                    <a:pt x="351" y="346"/>
                  </a:lnTo>
                  <a:lnTo>
                    <a:pt x="357" y="346"/>
                  </a:lnTo>
                  <a:lnTo>
                    <a:pt x="363" y="345"/>
                  </a:lnTo>
                  <a:lnTo>
                    <a:pt x="367" y="345"/>
                  </a:lnTo>
                  <a:lnTo>
                    <a:pt x="373" y="343"/>
                  </a:lnTo>
                  <a:lnTo>
                    <a:pt x="379" y="343"/>
                  </a:lnTo>
                  <a:lnTo>
                    <a:pt x="384" y="342"/>
                  </a:lnTo>
                  <a:lnTo>
                    <a:pt x="388" y="342"/>
                  </a:lnTo>
                  <a:lnTo>
                    <a:pt x="393" y="340"/>
                  </a:lnTo>
                  <a:lnTo>
                    <a:pt x="399" y="340"/>
                  </a:lnTo>
                  <a:lnTo>
                    <a:pt x="404" y="339"/>
                  </a:lnTo>
                  <a:lnTo>
                    <a:pt x="408" y="339"/>
                  </a:lnTo>
                  <a:lnTo>
                    <a:pt x="413" y="337"/>
                  </a:lnTo>
                  <a:lnTo>
                    <a:pt x="417" y="337"/>
                  </a:lnTo>
                  <a:lnTo>
                    <a:pt x="420" y="337"/>
                  </a:lnTo>
                  <a:lnTo>
                    <a:pt x="423" y="336"/>
                  </a:lnTo>
                  <a:lnTo>
                    <a:pt x="428" y="336"/>
                  </a:lnTo>
                  <a:lnTo>
                    <a:pt x="431" y="336"/>
                  </a:lnTo>
                  <a:lnTo>
                    <a:pt x="434" y="336"/>
                  </a:lnTo>
                  <a:lnTo>
                    <a:pt x="437" y="334"/>
                  </a:lnTo>
                  <a:lnTo>
                    <a:pt x="440" y="334"/>
                  </a:lnTo>
                  <a:lnTo>
                    <a:pt x="443" y="334"/>
                  </a:lnTo>
                  <a:lnTo>
                    <a:pt x="446" y="333"/>
                  </a:lnTo>
                  <a:lnTo>
                    <a:pt x="449" y="333"/>
                  </a:lnTo>
                  <a:lnTo>
                    <a:pt x="452" y="333"/>
                  </a:lnTo>
                  <a:lnTo>
                    <a:pt x="452" y="333"/>
                  </a:lnTo>
                  <a:lnTo>
                    <a:pt x="528" y="634"/>
                  </a:lnTo>
                  <a:lnTo>
                    <a:pt x="520" y="709"/>
                  </a:lnTo>
                  <a:lnTo>
                    <a:pt x="562" y="712"/>
                  </a:lnTo>
                  <a:lnTo>
                    <a:pt x="863" y="694"/>
                  </a:lnTo>
                  <a:lnTo>
                    <a:pt x="909" y="490"/>
                  </a:lnTo>
                  <a:lnTo>
                    <a:pt x="928" y="348"/>
                  </a:lnTo>
                  <a:lnTo>
                    <a:pt x="909" y="198"/>
                  </a:lnTo>
                  <a:lnTo>
                    <a:pt x="1118" y="251"/>
                  </a:lnTo>
                  <a:lnTo>
                    <a:pt x="1108" y="225"/>
                  </a:lnTo>
                  <a:lnTo>
                    <a:pt x="1083" y="183"/>
                  </a:lnTo>
                  <a:lnTo>
                    <a:pt x="1049" y="97"/>
                  </a:lnTo>
                  <a:lnTo>
                    <a:pt x="776" y="71"/>
                  </a:lnTo>
                  <a:lnTo>
                    <a:pt x="773" y="47"/>
                  </a:lnTo>
                  <a:lnTo>
                    <a:pt x="634" y="53"/>
                  </a:lnTo>
                  <a:lnTo>
                    <a:pt x="629" y="82"/>
                  </a:lnTo>
                  <a:lnTo>
                    <a:pt x="414" y="194"/>
                  </a:lnTo>
                  <a:lnTo>
                    <a:pt x="278" y="201"/>
                  </a:lnTo>
                  <a:lnTo>
                    <a:pt x="215" y="157"/>
                  </a:lnTo>
                  <a:lnTo>
                    <a:pt x="215" y="156"/>
                  </a:lnTo>
                  <a:lnTo>
                    <a:pt x="216" y="154"/>
                  </a:lnTo>
                  <a:lnTo>
                    <a:pt x="216" y="150"/>
                  </a:lnTo>
                  <a:lnTo>
                    <a:pt x="219" y="144"/>
                  </a:lnTo>
                  <a:lnTo>
                    <a:pt x="219" y="141"/>
                  </a:lnTo>
                  <a:lnTo>
                    <a:pt x="221" y="138"/>
                  </a:lnTo>
                  <a:lnTo>
                    <a:pt x="222" y="133"/>
                  </a:lnTo>
                  <a:lnTo>
                    <a:pt x="224" y="130"/>
                  </a:lnTo>
                  <a:lnTo>
                    <a:pt x="225" y="126"/>
                  </a:lnTo>
                  <a:lnTo>
                    <a:pt x="227" y="121"/>
                  </a:lnTo>
                  <a:lnTo>
                    <a:pt x="228" y="116"/>
                  </a:lnTo>
                  <a:lnTo>
                    <a:pt x="231" y="113"/>
                  </a:lnTo>
                  <a:lnTo>
                    <a:pt x="233" y="107"/>
                  </a:lnTo>
                  <a:lnTo>
                    <a:pt x="236" y="103"/>
                  </a:lnTo>
                  <a:lnTo>
                    <a:pt x="237" y="98"/>
                  </a:lnTo>
                  <a:lnTo>
                    <a:pt x="240" y="94"/>
                  </a:lnTo>
                  <a:lnTo>
                    <a:pt x="243" y="89"/>
                  </a:lnTo>
                  <a:lnTo>
                    <a:pt x="246" y="85"/>
                  </a:lnTo>
                  <a:lnTo>
                    <a:pt x="249" y="80"/>
                  </a:lnTo>
                  <a:lnTo>
                    <a:pt x="252" y="77"/>
                  </a:lnTo>
                  <a:lnTo>
                    <a:pt x="255" y="71"/>
                  </a:lnTo>
                  <a:lnTo>
                    <a:pt x="260" y="67"/>
                  </a:lnTo>
                  <a:lnTo>
                    <a:pt x="263" y="64"/>
                  </a:lnTo>
                  <a:lnTo>
                    <a:pt x="267" y="59"/>
                  </a:lnTo>
                  <a:lnTo>
                    <a:pt x="270" y="56"/>
                  </a:lnTo>
                  <a:lnTo>
                    <a:pt x="275" y="53"/>
                  </a:lnTo>
                  <a:lnTo>
                    <a:pt x="280" y="48"/>
                  </a:lnTo>
                  <a:lnTo>
                    <a:pt x="284" y="47"/>
                  </a:lnTo>
                  <a:lnTo>
                    <a:pt x="269" y="33"/>
                  </a:lnTo>
                  <a:lnTo>
                    <a:pt x="269" y="33"/>
                  </a:lnTo>
                  <a:close/>
                </a:path>
              </a:pathLst>
            </a:custGeom>
            <a:solidFill>
              <a:schemeClr val="accent2"/>
            </a:solidFill>
            <a:ln w="9525">
              <a:noFill/>
              <a:round/>
              <a:headEnd/>
              <a:tailEnd/>
            </a:ln>
          </p:spPr>
          <p:txBody>
            <a:bodyPr/>
            <a:lstStyle/>
            <a:p>
              <a:endParaRPr lang="ru-RU"/>
            </a:p>
          </p:txBody>
        </p:sp>
        <p:sp>
          <p:nvSpPr>
            <p:cNvPr id="141" name="Freeform 195"/>
            <p:cNvSpPr>
              <a:spLocks/>
            </p:cNvSpPr>
            <p:nvPr/>
          </p:nvSpPr>
          <p:spPr bwMode="auto">
            <a:xfrm>
              <a:off x="2483" y="2934"/>
              <a:ext cx="15" cy="16"/>
            </a:xfrm>
            <a:custGeom>
              <a:avLst/>
              <a:gdLst/>
              <a:ahLst/>
              <a:cxnLst>
                <a:cxn ang="0">
                  <a:pos x="16" y="1"/>
                </a:cxn>
                <a:cxn ang="0">
                  <a:pos x="14" y="1"/>
                </a:cxn>
                <a:cxn ang="0">
                  <a:pos x="9" y="4"/>
                </a:cxn>
                <a:cxn ang="0">
                  <a:pos x="6" y="6"/>
                </a:cxn>
                <a:cxn ang="0">
                  <a:pos x="3" y="9"/>
                </a:cxn>
                <a:cxn ang="0">
                  <a:pos x="2" y="12"/>
                </a:cxn>
                <a:cxn ang="0">
                  <a:pos x="0" y="16"/>
                </a:cxn>
                <a:cxn ang="0">
                  <a:pos x="0" y="19"/>
                </a:cxn>
                <a:cxn ang="0">
                  <a:pos x="2" y="22"/>
                </a:cxn>
                <a:cxn ang="0">
                  <a:pos x="5" y="25"/>
                </a:cxn>
                <a:cxn ang="0">
                  <a:pos x="8" y="28"/>
                </a:cxn>
                <a:cxn ang="0">
                  <a:pos x="11" y="28"/>
                </a:cxn>
                <a:cxn ang="0">
                  <a:pos x="16" y="30"/>
                </a:cxn>
                <a:cxn ang="0">
                  <a:pos x="17" y="31"/>
                </a:cxn>
                <a:cxn ang="0">
                  <a:pos x="19" y="31"/>
                </a:cxn>
                <a:cxn ang="0">
                  <a:pos x="29" y="22"/>
                </a:cxn>
                <a:cxn ang="0">
                  <a:pos x="25" y="7"/>
                </a:cxn>
                <a:cxn ang="0">
                  <a:pos x="25" y="6"/>
                </a:cxn>
                <a:cxn ang="0">
                  <a:pos x="23" y="4"/>
                </a:cxn>
                <a:cxn ang="0">
                  <a:pos x="22" y="1"/>
                </a:cxn>
                <a:cxn ang="0">
                  <a:pos x="20" y="1"/>
                </a:cxn>
                <a:cxn ang="0">
                  <a:pos x="17" y="0"/>
                </a:cxn>
                <a:cxn ang="0">
                  <a:pos x="16" y="1"/>
                </a:cxn>
                <a:cxn ang="0">
                  <a:pos x="16" y="1"/>
                </a:cxn>
              </a:cxnLst>
              <a:rect l="0" t="0" r="r" b="b"/>
              <a:pathLst>
                <a:path w="29" h="31">
                  <a:moveTo>
                    <a:pt x="16" y="1"/>
                  </a:moveTo>
                  <a:lnTo>
                    <a:pt x="14" y="1"/>
                  </a:lnTo>
                  <a:lnTo>
                    <a:pt x="9" y="4"/>
                  </a:lnTo>
                  <a:lnTo>
                    <a:pt x="6" y="6"/>
                  </a:lnTo>
                  <a:lnTo>
                    <a:pt x="3" y="9"/>
                  </a:lnTo>
                  <a:lnTo>
                    <a:pt x="2" y="12"/>
                  </a:lnTo>
                  <a:lnTo>
                    <a:pt x="0" y="16"/>
                  </a:lnTo>
                  <a:lnTo>
                    <a:pt x="0" y="19"/>
                  </a:lnTo>
                  <a:lnTo>
                    <a:pt x="2" y="22"/>
                  </a:lnTo>
                  <a:lnTo>
                    <a:pt x="5" y="25"/>
                  </a:lnTo>
                  <a:lnTo>
                    <a:pt x="8" y="28"/>
                  </a:lnTo>
                  <a:lnTo>
                    <a:pt x="11" y="28"/>
                  </a:lnTo>
                  <a:lnTo>
                    <a:pt x="16" y="30"/>
                  </a:lnTo>
                  <a:lnTo>
                    <a:pt x="17" y="31"/>
                  </a:lnTo>
                  <a:lnTo>
                    <a:pt x="19" y="31"/>
                  </a:lnTo>
                  <a:lnTo>
                    <a:pt x="29" y="22"/>
                  </a:lnTo>
                  <a:lnTo>
                    <a:pt x="25" y="7"/>
                  </a:lnTo>
                  <a:lnTo>
                    <a:pt x="25" y="6"/>
                  </a:lnTo>
                  <a:lnTo>
                    <a:pt x="23" y="4"/>
                  </a:lnTo>
                  <a:lnTo>
                    <a:pt x="22" y="1"/>
                  </a:lnTo>
                  <a:lnTo>
                    <a:pt x="20" y="1"/>
                  </a:lnTo>
                  <a:lnTo>
                    <a:pt x="17" y="0"/>
                  </a:lnTo>
                  <a:lnTo>
                    <a:pt x="16" y="1"/>
                  </a:lnTo>
                  <a:lnTo>
                    <a:pt x="16" y="1"/>
                  </a:lnTo>
                  <a:close/>
                </a:path>
              </a:pathLst>
            </a:custGeom>
            <a:solidFill>
              <a:srgbClr val="E6E6FF"/>
            </a:solidFill>
            <a:ln w="9525">
              <a:noFill/>
              <a:round/>
              <a:headEnd/>
              <a:tailEnd/>
            </a:ln>
          </p:spPr>
          <p:txBody>
            <a:bodyPr/>
            <a:lstStyle/>
            <a:p>
              <a:endParaRPr lang="ru-RU"/>
            </a:p>
          </p:txBody>
        </p:sp>
        <p:sp>
          <p:nvSpPr>
            <p:cNvPr id="142" name="Freeform 196"/>
            <p:cNvSpPr>
              <a:spLocks/>
            </p:cNvSpPr>
            <p:nvPr/>
          </p:nvSpPr>
          <p:spPr bwMode="auto">
            <a:xfrm>
              <a:off x="2490" y="3004"/>
              <a:ext cx="14" cy="16"/>
            </a:xfrm>
            <a:custGeom>
              <a:avLst/>
              <a:gdLst/>
              <a:ahLst/>
              <a:cxnLst>
                <a:cxn ang="0">
                  <a:pos x="15" y="0"/>
                </a:cxn>
                <a:cxn ang="0">
                  <a:pos x="12" y="1"/>
                </a:cxn>
                <a:cxn ang="0">
                  <a:pos x="9" y="4"/>
                </a:cxn>
                <a:cxn ang="0">
                  <a:pos x="6" y="6"/>
                </a:cxn>
                <a:cxn ang="0">
                  <a:pos x="3" y="9"/>
                </a:cxn>
                <a:cxn ang="0">
                  <a:pos x="2" y="12"/>
                </a:cxn>
                <a:cxn ang="0">
                  <a:pos x="2" y="18"/>
                </a:cxn>
                <a:cxn ang="0">
                  <a:pos x="0" y="21"/>
                </a:cxn>
                <a:cxn ang="0">
                  <a:pos x="2" y="24"/>
                </a:cxn>
                <a:cxn ang="0">
                  <a:pos x="5" y="27"/>
                </a:cxn>
                <a:cxn ang="0">
                  <a:pos x="8" y="28"/>
                </a:cxn>
                <a:cxn ang="0">
                  <a:pos x="11" y="30"/>
                </a:cxn>
                <a:cxn ang="0">
                  <a:pos x="14" y="31"/>
                </a:cxn>
                <a:cxn ang="0">
                  <a:pos x="17" y="33"/>
                </a:cxn>
                <a:cxn ang="0">
                  <a:pos x="18" y="33"/>
                </a:cxn>
                <a:cxn ang="0">
                  <a:pos x="29" y="22"/>
                </a:cxn>
                <a:cxn ang="0">
                  <a:pos x="26" y="7"/>
                </a:cxn>
                <a:cxn ang="0">
                  <a:pos x="24" y="7"/>
                </a:cxn>
                <a:cxn ang="0">
                  <a:pos x="23" y="4"/>
                </a:cxn>
                <a:cxn ang="0">
                  <a:pos x="21" y="3"/>
                </a:cxn>
                <a:cxn ang="0">
                  <a:pos x="20" y="1"/>
                </a:cxn>
                <a:cxn ang="0">
                  <a:pos x="17" y="0"/>
                </a:cxn>
                <a:cxn ang="0">
                  <a:pos x="15" y="0"/>
                </a:cxn>
                <a:cxn ang="0">
                  <a:pos x="15" y="0"/>
                </a:cxn>
              </a:cxnLst>
              <a:rect l="0" t="0" r="r" b="b"/>
              <a:pathLst>
                <a:path w="29" h="33">
                  <a:moveTo>
                    <a:pt x="15" y="0"/>
                  </a:moveTo>
                  <a:lnTo>
                    <a:pt x="12" y="1"/>
                  </a:lnTo>
                  <a:lnTo>
                    <a:pt x="9" y="4"/>
                  </a:lnTo>
                  <a:lnTo>
                    <a:pt x="6" y="6"/>
                  </a:lnTo>
                  <a:lnTo>
                    <a:pt x="3" y="9"/>
                  </a:lnTo>
                  <a:lnTo>
                    <a:pt x="2" y="12"/>
                  </a:lnTo>
                  <a:lnTo>
                    <a:pt x="2" y="18"/>
                  </a:lnTo>
                  <a:lnTo>
                    <a:pt x="0" y="21"/>
                  </a:lnTo>
                  <a:lnTo>
                    <a:pt x="2" y="24"/>
                  </a:lnTo>
                  <a:lnTo>
                    <a:pt x="5" y="27"/>
                  </a:lnTo>
                  <a:lnTo>
                    <a:pt x="8" y="28"/>
                  </a:lnTo>
                  <a:lnTo>
                    <a:pt x="11" y="30"/>
                  </a:lnTo>
                  <a:lnTo>
                    <a:pt x="14" y="31"/>
                  </a:lnTo>
                  <a:lnTo>
                    <a:pt x="17" y="33"/>
                  </a:lnTo>
                  <a:lnTo>
                    <a:pt x="18" y="33"/>
                  </a:lnTo>
                  <a:lnTo>
                    <a:pt x="29" y="22"/>
                  </a:lnTo>
                  <a:lnTo>
                    <a:pt x="26" y="7"/>
                  </a:lnTo>
                  <a:lnTo>
                    <a:pt x="24" y="7"/>
                  </a:lnTo>
                  <a:lnTo>
                    <a:pt x="23" y="4"/>
                  </a:lnTo>
                  <a:lnTo>
                    <a:pt x="21" y="3"/>
                  </a:lnTo>
                  <a:lnTo>
                    <a:pt x="20" y="1"/>
                  </a:lnTo>
                  <a:lnTo>
                    <a:pt x="17" y="0"/>
                  </a:lnTo>
                  <a:lnTo>
                    <a:pt x="15" y="0"/>
                  </a:lnTo>
                  <a:lnTo>
                    <a:pt x="15" y="0"/>
                  </a:lnTo>
                  <a:close/>
                </a:path>
              </a:pathLst>
            </a:custGeom>
            <a:solidFill>
              <a:srgbClr val="E6E6FF"/>
            </a:solidFill>
            <a:ln w="9525">
              <a:noFill/>
              <a:round/>
              <a:headEnd/>
              <a:tailEnd/>
            </a:ln>
          </p:spPr>
          <p:txBody>
            <a:bodyPr/>
            <a:lstStyle/>
            <a:p>
              <a:endParaRPr lang="ru-RU"/>
            </a:p>
          </p:txBody>
        </p:sp>
        <p:sp>
          <p:nvSpPr>
            <p:cNvPr id="143" name="Freeform 197"/>
            <p:cNvSpPr>
              <a:spLocks/>
            </p:cNvSpPr>
            <p:nvPr/>
          </p:nvSpPr>
          <p:spPr bwMode="auto">
            <a:xfrm>
              <a:off x="2582" y="2920"/>
              <a:ext cx="68" cy="74"/>
            </a:xfrm>
            <a:custGeom>
              <a:avLst/>
              <a:gdLst/>
              <a:ahLst/>
              <a:cxnLst>
                <a:cxn ang="0">
                  <a:pos x="8" y="27"/>
                </a:cxn>
                <a:cxn ang="0">
                  <a:pos x="0" y="27"/>
                </a:cxn>
                <a:cxn ang="0">
                  <a:pos x="0" y="29"/>
                </a:cxn>
                <a:cxn ang="0">
                  <a:pos x="0" y="30"/>
                </a:cxn>
                <a:cxn ang="0">
                  <a:pos x="0" y="33"/>
                </a:cxn>
                <a:cxn ang="0">
                  <a:pos x="0" y="35"/>
                </a:cxn>
                <a:cxn ang="0">
                  <a:pos x="0" y="38"/>
                </a:cxn>
                <a:cxn ang="0">
                  <a:pos x="0" y="41"/>
                </a:cxn>
                <a:cxn ang="0">
                  <a:pos x="0" y="44"/>
                </a:cxn>
                <a:cxn ang="0">
                  <a:pos x="0" y="47"/>
                </a:cxn>
                <a:cxn ang="0">
                  <a:pos x="0" y="51"/>
                </a:cxn>
                <a:cxn ang="0">
                  <a:pos x="2" y="56"/>
                </a:cxn>
                <a:cxn ang="0">
                  <a:pos x="3" y="59"/>
                </a:cxn>
                <a:cxn ang="0">
                  <a:pos x="3" y="63"/>
                </a:cxn>
                <a:cxn ang="0">
                  <a:pos x="5" y="69"/>
                </a:cxn>
                <a:cxn ang="0">
                  <a:pos x="8" y="74"/>
                </a:cxn>
                <a:cxn ang="0">
                  <a:pos x="8" y="78"/>
                </a:cxn>
                <a:cxn ang="0">
                  <a:pos x="11" y="83"/>
                </a:cxn>
                <a:cxn ang="0">
                  <a:pos x="12" y="88"/>
                </a:cxn>
                <a:cxn ang="0">
                  <a:pos x="15" y="94"/>
                </a:cxn>
                <a:cxn ang="0">
                  <a:pos x="17" y="97"/>
                </a:cxn>
                <a:cxn ang="0">
                  <a:pos x="21" y="103"/>
                </a:cxn>
                <a:cxn ang="0">
                  <a:pos x="24" y="107"/>
                </a:cxn>
                <a:cxn ang="0">
                  <a:pos x="29" y="112"/>
                </a:cxn>
                <a:cxn ang="0">
                  <a:pos x="33" y="116"/>
                </a:cxn>
                <a:cxn ang="0">
                  <a:pos x="38" y="121"/>
                </a:cxn>
                <a:cxn ang="0">
                  <a:pos x="42" y="125"/>
                </a:cxn>
                <a:cxn ang="0">
                  <a:pos x="48" y="130"/>
                </a:cxn>
                <a:cxn ang="0">
                  <a:pos x="51" y="131"/>
                </a:cxn>
                <a:cxn ang="0">
                  <a:pos x="54" y="133"/>
                </a:cxn>
                <a:cxn ang="0">
                  <a:pos x="58" y="134"/>
                </a:cxn>
                <a:cxn ang="0">
                  <a:pos x="61" y="137"/>
                </a:cxn>
                <a:cxn ang="0">
                  <a:pos x="65" y="139"/>
                </a:cxn>
                <a:cxn ang="0">
                  <a:pos x="68" y="140"/>
                </a:cxn>
                <a:cxn ang="0">
                  <a:pos x="73" y="142"/>
                </a:cxn>
                <a:cxn ang="0">
                  <a:pos x="77" y="144"/>
                </a:cxn>
                <a:cxn ang="0">
                  <a:pos x="103" y="148"/>
                </a:cxn>
                <a:cxn ang="0">
                  <a:pos x="138" y="88"/>
                </a:cxn>
                <a:cxn ang="0">
                  <a:pos x="138" y="0"/>
                </a:cxn>
                <a:cxn ang="0">
                  <a:pos x="103" y="30"/>
                </a:cxn>
                <a:cxn ang="0">
                  <a:pos x="70" y="4"/>
                </a:cxn>
                <a:cxn ang="0">
                  <a:pos x="51" y="33"/>
                </a:cxn>
                <a:cxn ang="0">
                  <a:pos x="8" y="27"/>
                </a:cxn>
                <a:cxn ang="0">
                  <a:pos x="8" y="27"/>
                </a:cxn>
              </a:cxnLst>
              <a:rect l="0" t="0" r="r" b="b"/>
              <a:pathLst>
                <a:path w="138" h="148">
                  <a:moveTo>
                    <a:pt x="8" y="27"/>
                  </a:moveTo>
                  <a:lnTo>
                    <a:pt x="0" y="27"/>
                  </a:lnTo>
                  <a:lnTo>
                    <a:pt x="0" y="29"/>
                  </a:lnTo>
                  <a:lnTo>
                    <a:pt x="0" y="30"/>
                  </a:lnTo>
                  <a:lnTo>
                    <a:pt x="0" y="33"/>
                  </a:lnTo>
                  <a:lnTo>
                    <a:pt x="0" y="35"/>
                  </a:lnTo>
                  <a:lnTo>
                    <a:pt x="0" y="38"/>
                  </a:lnTo>
                  <a:lnTo>
                    <a:pt x="0" y="41"/>
                  </a:lnTo>
                  <a:lnTo>
                    <a:pt x="0" y="44"/>
                  </a:lnTo>
                  <a:lnTo>
                    <a:pt x="0" y="47"/>
                  </a:lnTo>
                  <a:lnTo>
                    <a:pt x="0" y="51"/>
                  </a:lnTo>
                  <a:lnTo>
                    <a:pt x="2" y="56"/>
                  </a:lnTo>
                  <a:lnTo>
                    <a:pt x="3" y="59"/>
                  </a:lnTo>
                  <a:lnTo>
                    <a:pt x="3" y="63"/>
                  </a:lnTo>
                  <a:lnTo>
                    <a:pt x="5" y="69"/>
                  </a:lnTo>
                  <a:lnTo>
                    <a:pt x="8" y="74"/>
                  </a:lnTo>
                  <a:lnTo>
                    <a:pt x="8" y="78"/>
                  </a:lnTo>
                  <a:lnTo>
                    <a:pt x="11" y="83"/>
                  </a:lnTo>
                  <a:lnTo>
                    <a:pt x="12" y="88"/>
                  </a:lnTo>
                  <a:lnTo>
                    <a:pt x="15" y="94"/>
                  </a:lnTo>
                  <a:lnTo>
                    <a:pt x="17" y="97"/>
                  </a:lnTo>
                  <a:lnTo>
                    <a:pt x="21" y="103"/>
                  </a:lnTo>
                  <a:lnTo>
                    <a:pt x="24" y="107"/>
                  </a:lnTo>
                  <a:lnTo>
                    <a:pt x="29" y="112"/>
                  </a:lnTo>
                  <a:lnTo>
                    <a:pt x="33" y="116"/>
                  </a:lnTo>
                  <a:lnTo>
                    <a:pt x="38" y="121"/>
                  </a:lnTo>
                  <a:lnTo>
                    <a:pt x="42" y="125"/>
                  </a:lnTo>
                  <a:lnTo>
                    <a:pt x="48" y="130"/>
                  </a:lnTo>
                  <a:lnTo>
                    <a:pt x="51" y="131"/>
                  </a:lnTo>
                  <a:lnTo>
                    <a:pt x="54" y="133"/>
                  </a:lnTo>
                  <a:lnTo>
                    <a:pt x="58" y="134"/>
                  </a:lnTo>
                  <a:lnTo>
                    <a:pt x="61" y="137"/>
                  </a:lnTo>
                  <a:lnTo>
                    <a:pt x="65" y="139"/>
                  </a:lnTo>
                  <a:lnTo>
                    <a:pt x="68" y="140"/>
                  </a:lnTo>
                  <a:lnTo>
                    <a:pt x="73" y="142"/>
                  </a:lnTo>
                  <a:lnTo>
                    <a:pt x="77" y="144"/>
                  </a:lnTo>
                  <a:lnTo>
                    <a:pt x="103" y="148"/>
                  </a:lnTo>
                  <a:lnTo>
                    <a:pt x="138" y="88"/>
                  </a:lnTo>
                  <a:lnTo>
                    <a:pt x="138" y="0"/>
                  </a:lnTo>
                  <a:lnTo>
                    <a:pt x="103" y="30"/>
                  </a:lnTo>
                  <a:lnTo>
                    <a:pt x="70" y="4"/>
                  </a:lnTo>
                  <a:lnTo>
                    <a:pt x="51" y="33"/>
                  </a:lnTo>
                  <a:lnTo>
                    <a:pt x="8" y="27"/>
                  </a:lnTo>
                  <a:lnTo>
                    <a:pt x="8" y="27"/>
                  </a:lnTo>
                  <a:close/>
                </a:path>
              </a:pathLst>
            </a:custGeom>
            <a:solidFill>
              <a:srgbClr val="FFFF85"/>
            </a:solidFill>
            <a:ln w="9525">
              <a:noFill/>
              <a:round/>
              <a:headEnd/>
              <a:tailEnd/>
            </a:ln>
          </p:spPr>
          <p:txBody>
            <a:bodyPr/>
            <a:lstStyle/>
            <a:p>
              <a:endParaRPr lang="ru-RU"/>
            </a:p>
          </p:txBody>
        </p:sp>
        <p:sp>
          <p:nvSpPr>
            <p:cNvPr id="144" name="Freeform 198"/>
            <p:cNvSpPr>
              <a:spLocks/>
            </p:cNvSpPr>
            <p:nvPr/>
          </p:nvSpPr>
          <p:spPr bwMode="auto">
            <a:xfrm>
              <a:off x="2485" y="2971"/>
              <a:ext cx="15" cy="15"/>
            </a:xfrm>
            <a:custGeom>
              <a:avLst/>
              <a:gdLst/>
              <a:ahLst/>
              <a:cxnLst>
                <a:cxn ang="0">
                  <a:pos x="17" y="0"/>
                </a:cxn>
                <a:cxn ang="0">
                  <a:pos x="14" y="0"/>
                </a:cxn>
                <a:cxn ang="0">
                  <a:pos x="9" y="3"/>
                </a:cxn>
                <a:cxn ang="0">
                  <a:pos x="6" y="4"/>
                </a:cxn>
                <a:cxn ang="0">
                  <a:pos x="4" y="7"/>
                </a:cxn>
                <a:cxn ang="0">
                  <a:pos x="1" y="10"/>
                </a:cxn>
                <a:cxn ang="0">
                  <a:pos x="0" y="15"/>
                </a:cxn>
                <a:cxn ang="0">
                  <a:pos x="0" y="18"/>
                </a:cxn>
                <a:cxn ang="0">
                  <a:pos x="3" y="22"/>
                </a:cxn>
                <a:cxn ang="0">
                  <a:pos x="4" y="24"/>
                </a:cxn>
                <a:cxn ang="0">
                  <a:pos x="9" y="27"/>
                </a:cxn>
                <a:cxn ang="0">
                  <a:pos x="12" y="28"/>
                </a:cxn>
                <a:cxn ang="0">
                  <a:pos x="15" y="30"/>
                </a:cxn>
                <a:cxn ang="0">
                  <a:pos x="18" y="30"/>
                </a:cxn>
                <a:cxn ang="0">
                  <a:pos x="18" y="30"/>
                </a:cxn>
                <a:cxn ang="0">
                  <a:pos x="29" y="22"/>
                </a:cxn>
                <a:cxn ang="0">
                  <a:pos x="27" y="7"/>
                </a:cxn>
                <a:cxn ang="0">
                  <a:pos x="26" y="6"/>
                </a:cxn>
                <a:cxn ang="0">
                  <a:pos x="24" y="4"/>
                </a:cxn>
                <a:cxn ang="0">
                  <a:pos x="23" y="1"/>
                </a:cxn>
                <a:cxn ang="0">
                  <a:pos x="21" y="0"/>
                </a:cxn>
                <a:cxn ang="0">
                  <a:pos x="18" y="0"/>
                </a:cxn>
                <a:cxn ang="0">
                  <a:pos x="17" y="0"/>
                </a:cxn>
                <a:cxn ang="0">
                  <a:pos x="17" y="0"/>
                </a:cxn>
              </a:cxnLst>
              <a:rect l="0" t="0" r="r" b="b"/>
              <a:pathLst>
                <a:path w="29" h="30">
                  <a:moveTo>
                    <a:pt x="17" y="0"/>
                  </a:moveTo>
                  <a:lnTo>
                    <a:pt x="14" y="0"/>
                  </a:lnTo>
                  <a:lnTo>
                    <a:pt x="9" y="3"/>
                  </a:lnTo>
                  <a:lnTo>
                    <a:pt x="6" y="4"/>
                  </a:lnTo>
                  <a:lnTo>
                    <a:pt x="4" y="7"/>
                  </a:lnTo>
                  <a:lnTo>
                    <a:pt x="1" y="10"/>
                  </a:lnTo>
                  <a:lnTo>
                    <a:pt x="0" y="15"/>
                  </a:lnTo>
                  <a:lnTo>
                    <a:pt x="0" y="18"/>
                  </a:lnTo>
                  <a:lnTo>
                    <a:pt x="3" y="22"/>
                  </a:lnTo>
                  <a:lnTo>
                    <a:pt x="4" y="24"/>
                  </a:lnTo>
                  <a:lnTo>
                    <a:pt x="9" y="27"/>
                  </a:lnTo>
                  <a:lnTo>
                    <a:pt x="12" y="28"/>
                  </a:lnTo>
                  <a:lnTo>
                    <a:pt x="15" y="30"/>
                  </a:lnTo>
                  <a:lnTo>
                    <a:pt x="18" y="30"/>
                  </a:lnTo>
                  <a:lnTo>
                    <a:pt x="18" y="30"/>
                  </a:lnTo>
                  <a:lnTo>
                    <a:pt x="29" y="22"/>
                  </a:lnTo>
                  <a:lnTo>
                    <a:pt x="27" y="7"/>
                  </a:lnTo>
                  <a:lnTo>
                    <a:pt x="26" y="6"/>
                  </a:lnTo>
                  <a:lnTo>
                    <a:pt x="24" y="4"/>
                  </a:lnTo>
                  <a:lnTo>
                    <a:pt x="23" y="1"/>
                  </a:lnTo>
                  <a:lnTo>
                    <a:pt x="21" y="0"/>
                  </a:lnTo>
                  <a:lnTo>
                    <a:pt x="18" y="0"/>
                  </a:lnTo>
                  <a:lnTo>
                    <a:pt x="17" y="0"/>
                  </a:lnTo>
                  <a:lnTo>
                    <a:pt x="17" y="0"/>
                  </a:lnTo>
                  <a:close/>
                </a:path>
              </a:pathLst>
            </a:custGeom>
            <a:solidFill>
              <a:srgbClr val="E6E6FF"/>
            </a:solidFill>
            <a:ln w="9525">
              <a:noFill/>
              <a:round/>
              <a:headEnd/>
              <a:tailEnd/>
            </a:ln>
          </p:spPr>
          <p:txBody>
            <a:bodyPr/>
            <a:lstStyle/>
            <a:p>
              <a:endParaRPr lang="ru-RU"/>
            </a:p>
          </p:txBody>
        </p:sp>
        <p:sp>
          <p:nvSpPr>
            <p:cNvPr id="145" name="Freeform 199"/>
            <p:cNvSpPr>
              <a:spLocks/>
            </p:cNvSpPr>
            <p:nvPr/>
          </p:nvSpPr>
          <p:spPr bwMode="auto">
            <a:xfrm>
              <a:off x="2419" y="2530"/>
              <a:ext cx="290" cy="302"/>
            </a:xfrm>
            <a:custGeom>
              <a:avLst/>
              <a:gdLst/>
              <a:ahLst/>
              <a:cxnLst>
                <a:cxn ang="0">
                  <a:pos x="42" y="261"/>
                </a:cxn>
                <a:cxn ang="0">
                  <a:pos x="36" y="284"/>
                </a:cxn>
                <a:cxn ang="0">
                  <a:pos x="50" y="314"/>
                </a:cxn>
                <a:cxn ang="0">
                  <a:pos x="20" y="349"/>
                </a:cxn>
                <a:cxn ang="0">
                  <a:pos x="1" y="385"/>
                </a:cxn>
                <a:cxn ang="0">
                  <a:pos x="7" y="423"/>
                </a:cxn>
                <a:cxn ang="0">
                  <a:pos x="36" y="450"/>
                </a:cxn>
                <a:cxn ang="0">
                  <a:pos x="77" y="458"/>
                </a:cxn>
                <a:cxn ang="0">
                  <a:pos x="100" y="485"/>
                </a:cxn>
                <a:cxn ang="0">
                  <a:pos x="136" y="514"/>
                </a:cxn>
                <a:cxn ang="0">
                  <a:pos x="178" y="539"/>
                </a:cxn>
                <a:cxn ang="0">
                  <a:pos x="210" y="574"/>
                </a:cxn>
                <a:cxn ang="0">
                  <a:pos x="243" y="603"/>
                </a:cxn>
                <a:cxn ang="0">
                  <a:pos x="222" y="571"/>
                </a:cxn>
                <a:cxn ang="0">
                  <a:pos x="193" y="532"/>
                </a:cxn>
                <a:cxn ang="0">
                  <a:pos x="160" y="508"/>
                </a:cxn>
                <a:cxn ang="0">
                  <a:pos x="127" y="487"/>
                </a:cxn>
                <a:cxn ang="0">
                  <a:pos x="101" y="446"/>
                </a:cxn>
                <a:cxn ang="0">
                  <a:pos x="82" y="441"/>
                </a:cxn>
                <a:cxn ang="0">
                  <a:pos x="42" y="435"/>
                </a:cxn>
                <a:cxn ang="0">
                  <a:pos x="15" y="403"/>
                </a:cxn>
                <a:cxn ang="0">
                  <a:pos x="20" y="369"/>
                </a:cxn>
                <a:cxn ang="0">
                  <a:pos x="50" y="346"/>
                </a:cxn>
                <a:cxn ang="0">
                  <a:pos x="83" y="367"/>
                </a:cxn>
                <a:cxn ang="0">
                  <a:pos x="103" y="391"/>
                </a:cxn>
                <a:cxn ang="0">
                  <a:pos x="107" y="370"/>
                </a:cxn>
                <a:cxn ang="0">
                  <a:pos x="118" y="334"/>
                </a:cxn>
                <a:cxn ang="0">
                  <a:pos x="139" y="317"/>
                </a:cxn>
                <a:cxn ang="0">
                  <a:pos x="141" y="285"/>
                </a:cxn>
                <a:cxn ang="0">
                  <a:pos x="169" y="260"/>
                </a:cxn>
                <a:cxn ang="0">
                  <a:pos x="193" y="270"/>
                </a:cxn>
                <a:cxn ang="0">
                  <a:pos x="228" y="289"/>
                </a:cxn>
                <a:cxn ang="0">
                  <a:pos x="272" y="305"/>
                </a:cxn>
                <a:cxn ang="0">
                  <a:pos x="322" y="317"/>
                </a:cxn>
                <a:cxn ang="0">
                  <a:pos x="379" y="320"/>
                </a:cxn>
                <a:cxn ang="0">
                  <a:pos x="438" y="313"/>
                </a:cxn>
                <a:cxn ang="0">
                  <a:pos x="485" y="302"/>
                </a:cxn>
                <a:cxn ang="0">
                  <a:pos x="523" y="290"/>
                </a:cxn>
                <a:cxn ang="0">
                  <a:pos x="564" y="275"/>
                </a:cxn>
                <a:cxn ang="0">
                  <a:pos x="569" y="257"/>
                </a:cxn>
                <a:cxn ang="0">
                  <a:pos x="534" y="242"/>
                </a:cxn>
                <a:cxn ang="0">
                  <a:pos x="499" y="225"/>
                </a:cxn>
                <a:cxn ang="0">
                  <a:pos x="520" y="181"/>
                </a:cxn>
                <a:cxn ang="0">
                  <a:pos x="566" y="174"/>
                </a:cxn>
                <a:cxn ang="0">
                  <a:pos x="578" y="143"/>
                </a:cxn>
                <a:cxn ang="0">
                  <a:pos x="549" y="110"/>
                </a:cxn>
                <a:cxn ang="0">
                  <a:pos x="514" y="78"/>
                </a:cxn>
                <a:cxn ang="0">
                  <a:pos x="481" y="50"/>
                </a:cxn>
                <a:cxn ang="0">
                  <a:pos x="440" y="6"/>
                </a:cxn>
                <a:cxn ang="0">
                  <a:pos x="428" y="18"/>
                </a:cxn>
                <a:cxn ang="0">
                  <a:pos x="461" y="56"/>
                </a:cxn>
                <a:cxn ang="0">
                  <a:pos x="517" y="104"/>
                </a:cxn>
                <a:cxn ang="0">
                  <a:pos x="559" y="140"/>
                </a:cxn>
                <a:cxn ang="0">
                  <a:pos x="537" y="162"/>
                </a:cxn>
                <a:cxn ang="0">
                  <a:pos x="488" y="174"/>
                </a:cxn>
                <a:cxn ang="0">
                  <a:pos x="479" y="202"/>
                </a:cxn>
                <a:cxn ang="0">
                  <a:pos x="460" y="217"/>
                </a:cxn>
                <a:cxn ang="0">
                  <a:pos x="404" y="216"/>
                </a:cxn>
                <a:cxn ang="0">
                  <a:pos x="319" y="216"/>
                </a:cxn>
                <a:cxn ang="0">
                  <a:pos x="227" y="216"/>
                </a:cxn>
                <a:cxn ang="0">
                  <a:pos x="142" y="216"/>
                </a:cxn>
                <a:cxn ang="0">
                  <a:pos x="85" y="214"/>
                </a:cxn>
                <a:cxn ang="0">
                  <a:pos x="57" y="227"/>
                </a:cxn>
              </a:cxnLst>
              <a:rect l="0" t="0" r="r" b="b"/>
              <a:pathLst>
                <a:path w="581" h="605">
                  <a:moveTo>
                    <a:pt x="57" y="227"/>
                  </a:moveTo>
                  <a:lnTo>
                    <a:pt x="54" y="227"/>
                  </a:lnTo>
                  <a:lnTo>
                    <a:pt x="50" y="230"/>
                  </a:lnTo>
                  <a:lnTo>
                    <a:pt x="48" y="233"/>
                  </a:lnTo>
                  <a:lnTo>
                    <a:pt x="45" y="236"/>
                  </a:lnTo>
                  <a:lnTo>
                    <a:pt x="42" y="240"/>
                  </a:lnTo>
                  <a:lnTo>
                    <a:pt x="42" y="246"/>
                  </a:lnTo>
                  <a:lnTo>
                    <a:pt x="39" y="251"/>
                  </a:lnTo>
                  <a:lnTo>
                    <a:pt x="41" y="257"/>
                  </a:lnTo>
                  <a:lnTo>
                    <a:pt x="42" y="261"/>
                  </a:lnTo>
                  <a:lnTo>
                    <a:pt x="44" y="266"/>
                  </a:lnTo>
                  <a:lnTo>
                    <a:pt x="45" y="269"/>
                  </a:lnTo>
                  <a:lnTo>
                    <a:pt x="48" y="270"/>
                  </a:lnTo>
                  <a:lnTo>
                    <a:pt x="50" y="272"/>
                  </a:lnTo>
                  <a:lnTo>
                    <a:pt x="51" y="272"/>
                  </a:lnTo>
                  <a:lnTo>
                    <a:pt x="50" y="272"/>
                  </a:lnTo>
                  <a:lnTo>
                    <a:pt x="47" y="275"/>
                  </a:lnTo>
                  <a:lnTo>
                    <a:pt x="44" y="276"/>
                  </a:lnTo>
                  <a:lnTo>
                    <a:pt x="41" y="279"/>
                  </a:lnTo>
                  <a:lnTo>
                    <a:pt x="36" y="284"/>
                  </a:lnTo>
                  <a:lnTo>
                    <a:pt x="33" y="287"/>
                  </a:lnTo>
                  <a:lnTo>
                    <a:pt x="32" y="290"/>
                  </a:lnTo>
                  <a:lnTo>
                    <a:pt x="33" y="295"/>
                  </a:lnTo>
                  <a:lnTo>
                    <a:pt x="33" y="298"/>
                  </a:lnTo>
                  <a:lnTo>
                    <a:pt x="36" y="301"/>
                  </a:lnTo>
                  <a:lnTo>
                    <a:pt x="39" y="305"/>
                  </a:lnTo>
                  <a:lnTo>
                    <a:pt x="42" y="308"/>
                  </a:lnTo>
                  <a:lnTo>
                    <a:pt x="45" y="310"/>
                  </a:lnTo>
                  <a:lnTo>
                    <a:pt x="48" y="313"/>
                  </a:lnTo>
                  <a:lnTo>
                    <a:pt x="50" y="314"/>
                  </a:lnTo>
                  <a:lnTo>
                    <a:pt x="51" y="314"/>
                  </a:lnTo>
                  <a:lnTo>
                    <a:pt x="48" y="338"/>
                  </a:lnTo>
                  <a:lnTo>
                    <a:pt x="45" y="338"/>
                  </a:lnTo>
                  <a:lnTo>
                    <a:pt x="42" y="338"/>
                  </a:lnTo>
                  <a:lnTo>
                    <a:pt x="39" y="338"/>
                  </a:lnTo>
                  <a:lnTo>
                    <a:pt x="36" y="340"/>
                  </a:lnTo>
                  <a:lnTo>
                    <a:pt x="32" y="341"/>
                  </a:lnTo>
                  <a:lnTo>
                    <a:pt x="29" y="344"/>
                  </a:lnTo>
                  <a:lnTo>
                    <a:pt x="24" y="346"/>
                  </a:lnTo>
                  <a:lnTo>
                    <a:pt x="20" y="349"/>
                  </a:lnTo>
                  <a:lnTo>
                    <a:pt x="15" y="354"/>
                  </a:lnTo>
                  <a:lnTo>
                    <a:pt x="12" y="358"/>
                  </a:lnTo>
                  <a:lnTo>
                    <a:pt x="10" y="361"/>
                  </a:lnTo>
                  <a:lnTo>
                    <a:pt x="9" y="363"/>
                  </a:lnTo>
                  <a:lnTo>
                    <a:pt x="7" y="367"/>
                  </a:lnTo>
                  <a:lnTo>
                    <a:pt x="6" y="370"/>
                  </a:lnTo>
                  <a:lnTo>
                    <a:pt x="4" y="373"/>
                  </a:lnTo>
                  <a:lnTo>
                    <a:pt x="4" y="376"/>
                  </a:lnTo>
                  <a:lnTo>
                    <a:pt x="3" y="381"/>
                  </a:lnTo>
                  <a:lnTo>
                    <a:pt x="1" y="385"/>
                  </a:lnTo>
                  <a:lnTo>
                    <a:pt x="1" y="390"/>
                  </a:lnTo>
                  <a:lnTo>
                    <a:pt x="0" y="394"/>
                  </a:lnTo>
                  <a:lnTo>
                    <a:pt x="0" y="397"/>
                  </a:lnTo>
                  <a:lnTo>
                    <a:pt x="1" y="402"/>
                  </a:lnTo>
                  <a:lnTo>
                    <a:pt x="1" y="405"/>
                  </a:lnTo>
                  <a:lnTo>
                    <a:pt x="3" y="409"/>
                  </a:lnTo>
                  <a:lnTo>
                    <a:pt x="4" y="412"/>
                  </a:lnTo>
                  <a:lnTo>
                    <a:pt x="6" y="417"/>
                  </a:lnTo>
                  <a:lnTo>
                    <a:pt x="6" y="420"/>
                  </a:lnTo>
                  <a:lnTo>
                    <a:pt x="7" y="423"/>
                  </a:lnTo>
                  <a:lnTo>
                    <a:pt x="10" y="426"/>
                  </a:lnTo>
                  <a:lnTo>
                    <a:pt x="13" y="429"/>
                  </a:lnTo>
                  <a:lnTo>
                    <a:pt x="15" y="432"/>
                  </a:lnTo>
                  <a:lnTo>
                    <a:pt x="18" y="435"/>
                  </a:lnTo>
                  <a:lnTo>
                    <a:pt x="21" y="438"/>
                  </a:lnTo>
                  <a:lnTo>
                    <a:pt x="24" y="441"/>
                  </a:lnTo>
                  <a:lnTo>
                    <a:pt x="27" y="444"/>
                  </a:lnTo>
                  <a:lnTo>
                    <a:pt x="30" y="446"/>
                  </a:lnTo>
                  <a:lnTo>
                    <a:pt x="33" y="447"/>
                  </a:lnTo>
                  <a:lnTo>
                    <a:pt x="36" y="450"/>
                  </a:lnTo>
                  <a:lnTo>
                    <a:pt x="39" y="452"/>
                  </a:lnTo>
                  <a:lnTo>
                    <a:pt x="44" y="453"/>
                  </a:lnTo>
                  <a:lnTo>
                    <a:pt x="48" y="453"/>
                  </a:lnTo>
                  <a:lnTo>
                    <a:pt x="51" y="456"/>
                  </a:lnTo>
                  <a:lnTo>
                    <a:pt x="56" y="456"/>
                  </a:lnTo>
                  <a:lnTo>
                    <a:pt x="59" y="456"/>
                  </a:lnTo>
                  <a:lnTo>
                    <a:pt x="63" y="458"/>
                  </a:lnTo>
                  <a:lnTo>
                    <a:pt x="68" y="458"/>
                  </a:lnTo>
                  <a:lnTo>
                    <a:pt x="71" y="458"/>
                  </a:lnTo>
                  <a:lnTo>
                    <a:pt x="77" y="458"/>
                  </a:lnTo>
                  <a:lnTo>
                    <a:pt x="80" y="458"/>
                  </a:lnTo>
                  <a:lnTo>
                    <a:pt x="86" y="458"/>
                  </a:lnTo>
                  <a:lnTo>
                    <a:pt x="85" y="459"/>
                  </a:lnTo>
                  <a:lnTo>
                    <a:pt x="86" y="462"/>
                  </a:lnTo>
                  <a:lnTo>
                    <a:pt x="86" y="465"/>
                  </a:lnTo>
                  <a:lnTo>
                    <a:pt x="88" y="468"/>
                  </a:lnTo>
                  <a:lnTo>
                    <a:pt x="89" y="471"/>
                  </a:lnTo>
                  <a:lnTo>
                    <a:pt x="92" y="476"/>
                  </a:lnTo>
                  <a:lnTo>
                    <a:pt x="95" y="481"/>
                  </a:lnTo>
                  <a:lnTo>
                    <a:pt x="100" y="485"/>
                  </a:lnTo>
                  <a:lnTo>
                    <a:pt x="101" y="487"/>
                  </a:lnTo>
                  <a:lnTo>
                    <a:pt x="104" y="490"/>
                  </a:lnTo>
                  <a:lnTo>
                    <a:pt x="107" y="493"/>
                  </a:lnTo>
                  <a:lnTo>
                    <a:pt x="110" y="496"/>
                  </a:lnTo>
                  <a:lnTo>
                    <a:pt x="113" y="499"/>
                  </a:lnTo>
                  <a:lnTo>
                    <a:pt x="118" y="500"/>
                  </a:lnTo>
                  <a:lnTo>
                    <a:pt x="121" y="503"/>
                  </a:lnTo>
                  <a:lnTo>
                    <a:pt x="125" y="506"/>
                  </a:lnTo>
                  <a:lnTo>
                    <a:pt x="131" y="509"/>
                  </a:lnTo>
                  <a:lnTo>
                    <a:pt x="136" y="514"/>
                  </a:lnTo>
                  <a:lnTo>
                    <a:pt x="139" y="515"/>
                  </a:lnTo>
                  <a:lnTo>
                    <a:pt x="142" y="517"/>
                  </a:lnTo>
                  <a:lnTo>
                    <a:pt x="145" y="518"/>
                  </a:lnTo>
                  <a:lnTo>
                    <a:pt x="148" y="520"/>
                  </a:lnTo>
                  <a:lnTo>
                    <a:pt x="153" y="523"/>
                  </a:lnTo>
                  <a:lnTo>
                    <a:pt x="159" y="526"/>
                  </a:lnTo>
                  <a:lnTo>
                    <a:pt x="163" y="529"/>
                  </a:lnTo>
                  <a:lnTo>
                    <a:pt x="169" y="532"/>
                  </a:lnTo>
                  <a:lnTo>
                    <a:pt x="174" y="536"/>
                  </a:lnTo>
                  <a:lnTo>
                    <a:pt x="178" y="539"/>
                  </a:lnTo>
                  <a:lnTo>
                    <a:pt x="181" y="543"/>
                  </a:lnTo>
                  <a:lnTo>
                    <a:pt x="186" y="547"/>
                  </a:lnTo>
                  <a:lnTo>
                    <a:pt x="190" y="550"/>
                  </a:lnTo>
                  <a:lnTo>
                    <a:pt x="193" y="553"/>
                  </a:lnTo>
                  <a:lnTo>
                    <a:pt x="196" y="556"/>
                  </a:lnTo>
                  <a:lnTo>
                    <a:pt x="200" y="561"/>
                  </a:lnTo>
                  <a:lnTo>
                    <a:pt x="201" y="564"/>
                  </a:lnTo>
                  <a:lnTo>
                    <a:pt x="204" y="567"/>
                  </a:lnTo>
                  <a:lnTo>
                    <a:pt x="207" y="571"/>
                  </a:lnTo>
                  <a:lnTo>
                    <a:pt x="210" y="574"/>
                  </a:lnTo>
                  <a:lnTo>
                    <a:pt x="213" y="579"/>
                  </a:lnTo>
                  <a:lnTo>
                    <a:pt x="218" y="585"/>
                  </a:lnTo>
                  <a:lnTo>
                    <a:pt x="219" y="589"/>
                  </a:lnTo>
                  <a:lnTo>
                    <a:pt x="222" y="594"/>
                  </a:lnTo>
                  <a:lnTo>
                    <a:pt x="224" y="597"/>
                  </a:lnTo>
                  <a:lnTo>
                    <a:pt x="225" y="600"/>
                  </a:lnTo>
                  <a:lnTo>
                    <a:pt x="225" y="601"/>
                  </a:lnTo>
                  <a:lnTo>
                    <a:pt x="225" y="603"/>
                  </a:lnTo>
                  <a:lnTo>
                    <a:pt x="245" y="605"/>
                  </a:lnTo>
                  <a:lnTo>
                    <a:pt x="243" y="603"/>
                  </a:lnTo>
                  <a:lnTo>
                    <a:pt x="243" y="601"/>
                  </a:lnTo>
                  <a:lnTo>
                    <a:pt x="240" y="597"/>
                  </a:lnTo>
                  <a:lnTo>
                    <a:pt x="237" y="592"/>
                  </a:lnTo>
                  <a:lnTo>
                    <a:pt x="236" y="589"/>
                  </a:lnTo>
                  <a:lnTo>
                    <a:pt x="234" y="586"/>
                  </a:lnTo>
                  <a:lnTo>
                    <a:pt x="231" y="583"/>
                  </a:lnTo>
                  <a:lnTo>
                    <a:pt x="230" y="580"/>
                  </a:lnTo>
                  <a:lnTo>
                    <a:pt x="227" y="577"/>
                  </a:lnTo>
                  <a:lnTo>
                    <a:pt x="225" y="574"/>
                  </a:lnTo>
                  <a:lnTo>
                    <a:pt x="222" y="571"/>
                  </a:lnTo>
                  <a:lnTo>
                    <a:pt x="221" y="567"/>
                  </a:lnTo>
                  <a:lnTo>
                    <a:pt x="218" y="562"/>
                  </a:lnTo>
                  <a:lnTo>
                    <a:pt x="215" y="559"/>
                  </a:lnTo>
                  <a:lnTo>
                    <a:pt x="212" y="555"/>
                  </a:lnTo>
                  <a:lnTo>
                    <a:pt x="209" y="552"/>
                  </a:lnTo>
                  <a:lnTo>
                    <a:pt x="206" y="547"/>
                  </a:lnTo>
                  <a:lnTo>
                    <a:pt x="203" y="544"/>
                  </a:lnTo>
                  <a:lnTo>
                    <a:pt x="200" y="539"/>
                  </a:lnTo>
                  <a:lnTo>
                    <a:pt x="196" y="536"/>
                  </a:lnTo>
                  <a:lnTo>
                    <a:pt x="193" y="532"/>
                  </a:lnTo>
                  <a:lnTo>
                    <a:pt x="190" y="529"/>
                  </a:lnTo>
                  <a:lnTo>
                    <a:pt x="186" y="526"/>
                  </a:lnTo>
                  <a:lnTo>
                    <a:pt x="183" y="523"/>
                  </a:lnTo>
                  <a:lnTo>
                    <a:pt x="180" y="520"/>
                  </a:lnTo>
                  <a:lnTo>
                    <a:pt x="177" y="518"/>
                  </a:lnTo>
                  <a:lnTo>
                    <a:pt x="174" y="515"/>
                  </a:lnTo>
                  <a:lnTo>
                    <a:pt x="169" y="514"/>
                  </a:lnTo>
                  <a:lnTo>
                    <a:pt x="166" y="512"/>
                  </a:lnTo>
                  <a:lnTo>
                    <a:pt x="163" y="509"/>
                  </a:lnTo>
                  <a:lnTo>
                    <a:pt x="160" y="508"/>
                  </a:lnTo>
                  <a:lnTo>
                    <a:pt x="157" y="506"/>
                  </a:lnTo>
                  <a:lnTo>
                    <a:pt x="154" y="503"/>
                  </a:lnTo>
                  <a:lnTo>
                    <a:pt x="151" y="502"/>
                  </a:lnTo>
                  <a:lnTo>
                    <a:pt x="148" y="500"/>
                  </a:lnTo>
                  <a:lnTo>
                    <a:pt x="145" y="500"/>
                  </a:lnTo>
                  <a:lnTo>
                    <a:pt x="141" y="496"/>
                  </a:lnTo>
                  <a:lnTo>
                    <a:pt x="137" y="494"/>
                  </a:lnTo>
                  <a:lnTo>
                    <a:pt x="133" y="491"/>
                  </a:lnTo>
                  <a:lnTo>
                    <a:pt x="130" y="488"/>
                  </a:lnTo>
                  <a:lnTo>
                    <a:pt x="127" y="487"/>
                  </a:lnTo>
                  <a:lnTo>
                    <a:pt x="124" y="484"/>
                  </a:lnTo>
                  <a:lnTo>
                    <a:pt x="121" y="481"/>
                  </a:lnTo>
                  <a:lnTo>
                    <a:pt x="119" y="479"/>
                  </a:lnTo>
                  <a:lnTo>
                    <a:pt x="116" y="474"/>
                  </a:lnTo>
                  <a:lnTo>
                    <a:pt x="112" y="470"/>
                  </a:lnTo>
                  <a:lnTo>
                    <a:pt x="109" y="464"/>
                  </a:lnTo>
                  <a:lnTo>
                    <a:pt x="107" y="459"/>
                  </a:lnTo>
                  <a:lnTo>
                    <a:pt x="104" y="453"/>
                  </a:lnTo>
                  <a:lnTo>
                    <a:pt x="104" y="450"/>
                  </a:lnTo>
                  <a:lnTo>
                    <a:pt x="101" y="446"/>
                  </a:lnTo>
                  <a:lnTo>
                    <a:pt x="101" y="443"/>
                  </a:lnTo>
                  <a:lnTo>
                    <a:pt x="101" y="440"/>
                  </a:lnTo>
                  <a:lnTo>
                    <a:pt x="101" y="440"/>
                  </a:lnTo>
                  <a:lnTo>
                    <a:pt x="100" y="440"/>
                  </a:lnTo>
                  <a:lnTo>
                    <a:pt x="97" y="440"/>
                  </a:lnTo>
                  <a:lnTo>
                    <a:pt x="94" y="440"/>
                  </a:lnTo>
                  <a:lnTo>
                    <a:pt x="92" y="440"/>
                  </a:lnTo>
                  <a:lnTo>
                    <a:pt x="89" y="441"/>
                  </a:lnTo>
                  <a:lnTo>
                    <a:pt x="86" y="441"/>
                  </a:lnTo>
                  <a:lnTo>
                    <a:pt x="82" y="441"/>
                  </a:lnTo>
                  <a:lnTo>
                    <a:pt x="79" y="441"/>
                  </a:lnTo>
                  <a:lnTo>
                    <a:pt x="74" y="441"/>
                  </a:lnTo>
                  <a:lnTo>
                    <a:pt x="71" y="441"/>
                  </a:lnTo>
                  <a:lnTo>
                    <a:pt x="66" y="441"/>
                  </a:lnTo>
                  <a:lnTo>
                    <a:pt x="63" y="441"/>
                  </a:lnTo>
                  <a:lnTo>
                    <a:pt x="59" y="440"/>
                  </a:lnTo>
                  <a:lnTo>
                    <a:pt x="54" y="440"/>
                  </a:lnTo>
                  <a:lnTo>
                    <a:pt x="50" y="438"/>
                  </a:lnTo>
                  <a:lnTo>
                    <a:pt x="47" y="438"/>
                  </a:lnTo>
                  <a:lnTo>
                    <a:pt x="42" y="435"/>
                  </a:lnTo>
                  <a:lnTo>
                    <a:pt x="38" y="434"/>
                  </a:lnTo>
                  <a:lnTo>
                    <a:pt x="35" y="432"/>
                  </a:lnTo>
                  <a:lnTo>
                    <a:pt x="32" y="429"/>
                  </a:lnTo>
                  <a:lnTo>
                    <a:pt x="27" y="428"/>
                  </a:lnTo>
                  <a:lnTo>
                    <a:pt x="26" y="425"/>
                  </a:lnTo>
                  <a:lnTo>
                    <a:pt x="21" y="422"/>
                  </a:lnTo>
                  <a:lnTo>
                    <a:pt x="20" y="417"/>
                  </a:lnTo>
                  <a:lnTo>
                    <a:pt x="18" y="412"/>
                  </a:lnTo>
                  <a:lnTo>
                    <a:pt x="16" y="409"/>
                  </a:lnTo>
                  <a:lnTo>
                    <a:pt x="15" y="403"/>
                  </a:lnTo>
                  <a:lnTo>
                    <a:pt x="15" y="399"/>
                  </a:lnTo>
                  <a:lnTo>
                    <a:pt x="15" y="396"/>
                  </a:lnTo>
                  <a:lnTo>
                    <a:pt x="15" y="393"/>
                  </a:lnTo>
                  <a:lnTo>
                    <a:pt x="15" y="390"/>
                  </a:lnTo>
                  <a:lnTo>
                    <a:pt x="16" y="387"/>
                  </a:lnTo>
                  <a:lnTo>
                    <a:pt x="16" y="384"/>
                  </a:lnTo>
                  <a:lnTo>
                    <a:pt x="16" y="381"/>
                  </a:lnTo>
                  <a:lnTo>
                    <a:pt x="18" y="376"/>
                  </a:lnTo>
                  <a:lnTo>
                    <a:pt x="18" y="375"/>
                  </a:lnTo>
                  <a:lnTo>
                    <a:pt x="20" y="369"/>
                  </a:lnTo>
                  <a:lnTo>
                    <a:pt x="23" y="366"/>
                  </a:lnTo>
                  <a:lnTo>
                    <a:pt x="24" y="361"/>
                  </a:lnTo>
                  <a:lnTo>
                    <a:pt x="27" y="357"/>
                  </a:lnTo>
                  <a:lnTo>
                    <a:pt x="30" y="354"/>
                  </a:lnTo>
                  <a:lnTo>
                    <a:pt x="33" y="352"/>
                  </a:lnTo>
                  <a:lnTo>
                    <a:pt x="36" y="349"/>
                  </a:lnTo>
                  <a:lnTo>
                    <a:pt x="39" y="349"/>
                  </a:lnTo>
                  <a:lnTo>
                    <a:pt x="42" y="347"/>
                  </a:lnTo>
                  <a:lnTo>
                    <a:pt x="47" y="347"/>
                  </a:lnTo>
                  <a:lnTo>
                    <a:pt x="50" y="346"/>
                  </a:lnTo>
                  <a:lnTo>
                    <a:pt x="53" y="346"/>
                  </a:lnTo>
                  <a:lnTo>
                    <a:pt x="56" y="347"/>
                  </a:lnTo>
                  <a:lnTo>
                    <a:pt x="60" y="347"/>
                  </a:lnTo>
                  <a:lnTo>
                    <a:pt x="63" y="349"/>
                  </a:lnTo>
                  <a:lnTo>
                    <a:pt x="66" y="349"/>
                  </a:lnTo>
                  <a:lnTo>
                    <a:pt x="69" y="351"/>
                  </a:lnTo>
                  <a:lnTo>
                    <a:pt x="72" y="354"/>
                  </a:lnTo>
                  <a:lnTo>
                    <a:pt x="77" y="357"/>
                  </a:lnTo>
                  <a:lnTo>
                    <a:pt x="82" y="361"/>
                  </a:lnTo>
                  <a:lnTo>
                    <a:pt x="83" y="367"/>
                  </a:lnTo>
                  <a:lnTo>
                    <a:pt x="85" y="372"/>
                  </a:lnTo>
                  <a:lnTo>
                    <a:pt x="83" y="376"/>
                  </a:lnTo>
                  <a:lnTo>
                    <a:pt x="80" y="382"/>
                  </a:lnTo>
                  <a:lnTo>
                    <a:pt x="80" y="382"/>
                  </a:lnTo>
                  <a:lnTo>
                    <a:pt x="83" y="385"/>
                  </a:lnTo>
                  <a:lnTo>
                    <a:pt x="88" y="387"/>
                  </a:lnTo>
                  <a:lnTo>
                    <a:pt x="92" y="388"/>
                  </a:lnTo>
                  <a:lnTo>
                    <a:pt x="97" y="390"/>
                  </a:lnTo>
                  <a:lnTo>
                    <a:pt x="100" y="391"/>
                  </a:lnTo>
                  <a:lnTo>
                    <a:pt x="103" y="391"/>
                  </a:lnTo>
                  <a:lnTo>
                    <a:pt x="103" y="391"/>
                  </a:lnTo>
                  <a:lnTo>
                    <a:pt x="101" y="387"/>
                  </a:lnTo>
                  <a:lnTo>
                    <a:pt x="101" y="385"/>
                  </a:lnTo>
                  <a:lnTo>
                    <a:pt x="101" y="381"/>
                  </a:lnTo>
                  <a:lnTo>
                    <a:pt x="101" y="379"/>
                  </a:lnTo>
                  <a:lnTo>
                    <a:pt x="101" y="375"/>
                  </a:lnTo>
                  <a:lnTo>
                    <a:pt x="101" y="373"/>
                  </a:lnTo>
                  <a:lnTo>
                    <a:pt x="101" y="372"/>
                  </a:lnTo>
                  <a:lnTo>
                    <a:pt x="104" y="372"/>
                  </a:lnTo>
                  <a:lnTo>
                    <a:pt x="107" y="370"/>
                  </a:lnTo>
                  <a:lnTo>
                    <a:pt x="110" y="370"/>
                  </a:lnTo>
                  <a:lnTo>
                    <a:pt x="115" y="367"/>
                  </a:lnTo>
                  <a:lnTo>
                    <a:pt x="118" y="366"/>
                  </a:lnTo>
                  <a:lnTo>
                    <a:pt x="121" y="361"/>
                  </a:lnTo>
                  <a:lnTo>
                    <a:pt x="122" y="357"/>
                  </a:lnTo>
                  <a:lnTo>
                    <a:pt x="122" y="352"/>
                  </a:lnTo>
                  <a:lnTo>
                    <a:pt x="121" y="347"/>
                  </a:lnTo>
                  <a:lnTo>
                    <a:pt x="119" y="341"/>
                  </a:lnTo>
                  <a:lnTo>
                    <a:pt x="119" y="338"/>
                  </a:lnTo>
                  <a:lnTo>
                    <a:pt x="118" y="334"/>
                  </a:lnTo>
                  <a:lnTo>
                    <a:pt x="116" y="332"/>
                  </a:lnTo>
                  <a:lnTo>
                    <a:pt x="115" y="331"/>
                  </a:lnTo>
                  <a:lnTo>
                    <a:pt x="116" y="331"/>
                  </a:lnTo>
                  <a:lnTo>
                    <a:pt x="119" y="331"/>
                  </a:lnTo>
                  <a:lnTo>
                    <a:pt x="124" y="331"/>
                  </a:lnTo>
                  <a:lnTo>
                    <a:pt x="127" y="329"/>
                  </a:lnTo>
                  <a:lnTo>
                    <a:pt x="131" y="328"/>
                  </a:lnTo>
                  <a:lnTo>
                    <a:pt x="136" y="325"/>
                  </a:lnTo>
                  <a:lnTo>
                    <a:pt x="139" y="320"/>
                  </a:lnTo>
                  <a:lnTo>
                    <a:pt x="139" y="317"/>
                  </a:lnTo>
                  <a:lnTo>
                    <a:pt x="141" y="314"/>
                  </a:lnTo>
                  <a:lnTo>
                    <a:pt x="141" y="311"/>
                  </a:lnTo>
                  <a:lnTo>
                    <a:pt x="142" y="308"/>
                  </a:lnTo>
                  <a:lnTo>
                    <a:pt x="142" y="302"/>
                  </a:lnTo>
                  <a:lnTo>
                    <a:pt x="142" y="298"/>
                  </a:lnTo>
                  <a:lnTo>
                    <a:pt x="141" y="292"/>
                  </a:lnTo>
                  <a:lnTo>
                    <a:pt x="139" y="289"/>
                  </a:lnTo>
                  <a:lnTo>
                    <a:pt x="139" y="285"/>
                  </a:lnTo>
                  <a:lnTo>
                    <a:pt x="139" y="285"/>
                  </a:lnTo>
                  <a:lnTo>
                    <a:pt x="141" y="285"/>
                  </a:lnTo>
                  <a:lnTo>
                    <a:pt x="145" y="289"/>
                  </a:lnTo>
                  <a:lnTo>
                    <a:pt x="148" y="287"/>
                  </a:lnTo>
                  <a:lnTo>
                    <a:pt x="151" y="285"/>
                  </a:lnTo>
                  <a:lnTo>
                    <a:pt x="156" y="284"/>
                  </a:lnTo>
                  <a:lnTo>
                    <a:pt x="160" y="279"/>
                  </a:lnTo>
                  <a:lnTo>
                    <a:pt x="162" y="275"/>
                  </a:lnTo>
                  <a:lnTo>
                    <a:pt x="165" y="270"/>
                  </a:lnTo>
                  <a:lnTo>
                    <a:pt x="166" y="266"/>
                  </a:lnTo>
                  <a:lnTo>
                    <a:pt x="168" y="263"/>
                  </a:lnTo>
                  <a:lnTo>
                    <a:pt x="169" y="260"/>
                  </a:lnTo>
                  <a:lnTo>
                    <a:pt x="169" y="258"/>
                  </a:lnTo>
                  <a:lnTo>
                    <a:pt x="169" y="255"/>
                  </a:lnTo>
                  <a:lnTo>
                    <a:pt x="169" y="255"/>
                  </a:lnTo>
                  <a:lnTo>
                    <a:pt x="171" y="257"/>
                  </a:lnTo>
                  <a:lnTo>
                    <a:pt x="174" y="260"/>
                  </a:lnTo>
                  <a:lnTo>
                    <a:pt x="177" y="261"/>
                  </a:lnTo>
                  <a:lnTo>
                    <a:pt x="180" y="263"/>
                  </a:lnTo>
                  <a:lnTo>
                    <a:pt x="184" y="264"/>
                  </a:lnTo>
                  <a:lnTo>
                    <a:pt x="189" y="269"/>
                  </a:lnTo>
                  <a:lnTo>
                    <a:pt x="193" y="270"/>
                  </a:lnTo>
                  <a:lnTo>
                    <a:pt x="200" y="273"/>
                  </a:lnTo>
                  <a:lnTo>
                    <a:pt x="201" y="275"/>
                  </a:lnTo>
                  <a:lnTo>
                    <a:pt x="204" y="276"/>
                  </a:lnTo>
                  <a:lnTo>
                    <a:pt x="207" y="278"/>
                  </a:lnTo>
                  <a:lnTo>
                    <a:pt x="212" y="279"/>
                  </a:lnTo>
                  <a:lnTo>
                    <a:pt x="215" y="282"/>
                  </a:lnTo>
                  <a:lnTo>
                    <a:pt x="218" y="284"/>
                  </a:lnTo>
                  <a:lnTo>
                    <a:pt x="221" y="285"/>
                  </a:lnTo>
                  <a:lnTo>
                    <a:pt x="225" y="287"/>
                  </a:lnTo>
                  <a:lnTo>
                    <a:pt x="228" y="289"/>
                  </a:lnTo>
                  <a:lnTo>
                    <a:pt x="233" y="290"/>
                  </a:lnTo>
                  <a:lnTo>
                    <a:pt x="237" y="292"/>
                  </a:lnTo>
                  <a:lnTo>
                    <a:pt x="242" y="295"/>
                  </a:lnTo>
                  <a:lnTo>
                    <a:pt x="245" y="295"/>
                  </a:lnTo>
                  <a:lnTo>
                    <a:pt x="249" y="296"/>
                  </a:lnTo>
                  <a:lnTo>
                    <a:pt x="254" y="298"/>
                  </a:lnTo>
                  <a:lnTo>
                    <a:pt x="258" y="301"/>
                  </a:lnTo>
                  <a:lnTo>
                    <a:pt x="262" y="301"/>
                  </a:lnTo>
                  <a:lnTo>
                    <a:pt x="268" y="302"/>
                  </a:lnTo>
                  <a:lnTo>
                    <a:pt x="272" y="305"/>
                  </a:lnTo>
                  <a:lnTo>
                    <a:pt x="277" y="307"/>
                  </a:lnTo>
                  <a:lnTo>
                    <a:pt x="281" y="307"/>
                  </a:lnTo>
                  <a:lnTo>
                    <a:pt x="286" y="308"/>
                  </a:lnTo>
                  <a:lnTo>
                    <a:pt x="292" y="310"/>
                  </a:lnTo>
                  <a:lnTo>
                    <a:pt x="296" y="311"/>
                  </a:lnTo>
                  <a:lnTo>
                    <a:pt x="301" y="313"/>
                  </a:lnTo>
                  <a:lnTo>
                    <a:pt x="307" y="313"/>
                  </a:lnTo>
                  <a:lnTo>
                    <a:pt x="311" y="314"/>
                  </a:lnTo>
                  <a:lnTo>
                    <a:pt x="317" y="316"/>
                  </a:lnTo>
                  <a:lnTo>
                    <a:pt x="322" y="317"/>
                  </a:lnTo>
                  <a:lnTo>
                    <a:pt x="328" y="317"/>
                  </a:lnTo>
                  <a:lnTo>
                    <a:pt x="334" y="317"/>
                  </a:lnTo>
                  <a:lnTo>
                    <a:pt x="340" y="319"/>
                  </a:lnTo>
                  <a:lnTo>
                    <a:pt x="345" y="319"/>
                  </a:lnTo>
                  <a:lnTo>
                    <a:pt x="351" y="319"/>
                  </a:lnTo>
                  <a:lnTo>
                    <a:pt x="357" y="320"/>
                  </a:lnTo>
                  <a:lnTo>
                    <a:pt x="363" y="320"/>
                  </a:lnTo>
                  <a:lnTo>
                    <a:pt x="367" y="320"/>
                  </a:lnTo>
                  <a:lnTo>
                    <a:pt x="373" y="320"/>
                  </a:lnTo>
                  <a:lnTo>
                    <a:pt x="379" y="320"/>
                  </a:lnTo>
                  <a:lnTo>
                    <a:pt x="386" y="320"/>
                  </a:lnTo>
                  <a:lnTo>
                    <a:pt x="392" y="319"/>
                  </a:lnTo>
                  <a:lnTo>
                    <a:pt x="398" y="319"/>
                  </a:lnTo>
                  <a:lnTo>
                    <a:pt x="404" y="319"/>
                  </a:lnTo>
                  <a:lnTo>
                    <a:pt x="410" y="317"/>
                  </a:lnTo>
                  <a:lnTo>
                    <a:pt x="416" y="316"/>
                  </a:lnTo>
                  <a:lnTo>
                    <a:pt x="422" y="316"/>
                  </a:lnTo>
                  <a:lnTo>
                    <a:pt x="426" y="314"/>
                  </a:lnTo>
                  <a:lnTo>
                    <a:pt x="432" y="313"/>
                  </a:lnTo>
                  <a:lnTo>
                    <a:pt x="438" y="313"/>
                  </a:lnTo>
                  <a:lnTo>
                    <a:pt x="443" y="311"/>
                  </a:lnTo>
                  <a:lnTo>
                    <a:pt x="448" y="310"/>
                  </a:lnTo>
                  <a:lnTo>
                    <a:pt x="454" y="310"/>
                  </a:lnTo>
                  <a:lnTo>
                    <a:pt x="458" y="308"/>
                  </a:lnTo>
                  <a:lnTo>
                    <a:pt x="463" y="307"/>
                  </a:lnTo>
                  <a:lnTo>
                    <a:pt x="467" y="305"/>
                  </a:lnTo>
                  <a:lnTo>
                    <a:pt x="473" y="305"/>
                  </a:lnTo>
                  <a:lnTo>
                    <a:pt x="478" y="304"/>
                  </a:lnTo>
                  <a:lnTo>
                    <a:pt x="482" y="302"/>
                  </a:lnTo>
                  <a:lnTo>
                    <a:pt x="485" y="302"/>
                  </a:lnTo>
                  <a:lnTo>
                    <a:pt x="491" y="301"/>
                  </a:lnTo>
                  <a:lnTo>
                    <a:pt x="494" y="299"/>
                  </a:lnTo>
                  <a:lnTo>
                    <a:pt x="499" y="298"/>
                  </a:lnTo>
                  <a:lnTo>
                    <a:pt x="502" y="298"/>
                  </a:lnTo>
                  <a:lnTo>
                    <a:pt x="507" y="296"/>
                  </a:lnTo>
                  <a:lnTo>
                    <a:pt x="510" y="295"/>
                  </a:lnTo>
                  <a:lnTo>
                    <a:pt x="514" y="295"/>
                  </a:lnTo>
                  <a:lnTo>
                    <a:pt x="517" y="293"/>
                  </a:lnTo>
                  <a:lnTo>
                    <a:pt x="520" y="292"/>
                  </a:lnTo>
                  <a:lnTo>
                    <a:pt x="523" y="290"/>
                  </a:lnTo>
                  <a:lnTo>
                    <a:pt x="526" y="290"/>
                  </a:lnTo>
                  <a:lnTo>
                    <a:pt x="529" y="289"/>
                  </a:lnTo>
                  <a:lnTo>
                    <a:pt x="532" y="289"/>
                  </a:lnTo>
                  <a:lnTo>
                    <a:pt x="538" y="285"/>
                  </a:lnTo>
                  <a:lnTo>
                    <a:pt x="544" y="284"/>
                  </a:lnTo>
                  <a:lnTo>
                    <a:pt x="549" y="282"/>
                  </a:lnTo>
                  <a:lnTo>
                    <a:pt x="553" y="279"/>
                  </a:lnTo>
                  <a:lnTo>
                    <a:pt x="556" y="278"/>
                  </a:lnTo>
                  <a:lnTo>
                    <a:pt x="561" y="276"/>
                  </a:lnTo>
                  <a:lnTo>
                    <a:pt x="564" y="275"/>
                  </a:lnTo>
                  <a:lnTo>
                    <a:pt x="567" y="273"/>
                  </a:lnTo>
                  <a:lnTo>
                    <a:pt x="569" y="272"/>
                  </a:lnTo>
                  <a:lnTo>
                    <a:pt x="572" y="270"/>
                  </a:lnTo>
                  <a:lnTo>
                    <a:pt x="575" y="267"/>
                  </a:lnTo>
                  <a:lnTo>
                    <a:pt x="576" y="266"/>
                  </a:lnTo>
                  <a:lnTo>
                    <a:pt x="576" y="263"/>
                  </a:lnTo>
                  <a:lnTo>
                    <a:pt x="576" y="263"/>
                  </a:lnTo>
                  <a:lnTo>
                    <a:pt x="573" y="260"/>
                  </a:lnTo>
                  <a:lnTo>
                    <a:pt x="570" y="258"/>
                  </a:lnTo>
                  <a:lnTo>
                    <a:pt x="569" y="257"/>
                  </a:lnTo>
                  <a:lnTo>
                    <a:pt x="566" y="255"/>
                  </a:lnTo>
                  <a:lnTo>
                    <a:pt x="563" y="254"/>
                  </a:lnTo>
                  <a:lnTo>
                    <a:pt x="559" y="252"/>
                  </a:lnTo>
                  <a:lnTo>
                    <a:pt x="556" y="251"/>
                  </a:lnTo>
                  <a:lnTo>
                    <a:pt x="552" y="249"/>
                  </a:lnTo>
                  <a:lnTo>
                    <a:pt x="549" y="248"/>
                  </a:lnTo>
                  <a:lnTo>
                    <a:pt x="546" y="246"/>
                  </a:lnTo>
                  <a:lnTo>
                    <a:pt x="541" y="245"/>
                  </a:lnTo>
                  <a:lnTo>
                    <a:pt x="538" y="243"/>
                  </a:lnTo>
                  <a:lnTo>
                    <a:pt x="534" y="242"/>
                  </a:lnTo>
                  <a:lnTo>
                    <a:pt x="531" y="240"/>
                  </a:lnTo>
                  <a:lnTo>
                    <a:pt x="528" y="237"/>
                  </a:lnTo>
                  <a:lnTo>
                    <a:pt x="523" y="236"/>
                  </a:lnTo>
                  <a:lnTo>
                    <a:pt x="520" y="234"/>
                  </a:lnTo>
                  <a:lnTo>
                    <a:pt x="516" y="233"/>
                  </a:lnTo>
                  <a:lnTo>
                    <a:pt x="513" y="231"/>
                  </a:lnTo>
                  <a:lnTo>
                    <a:pt x="510" y="230"/>
                  </a:lnTo>
                  <a:lnTo>
                    <a:pt x="507" y="228"/>
                  </a:lnTo>
                  <a:lnTo>
                    <a:pt x="504" y="228"/>
                  </a:lnTo>
                  <a:lnTo>
                    <a:pt x="499" y="225"/>
                  </a:lnTo>
                  <a:lnTo>
                    <a:pt x="494" y="224"/>
                  </a:lnTo>
                  <a:lnTo>
                    <a:pt x="493" y="222"/>
                  </a:lnTo>
                  <a:lnTo>
                    <a:pt x="491" y="222"/>
                  </a:lnTo>
                  <a:lnTo>
                    <a:pt x="504" y="184"/>
                  </a:lnTo>
                  <a:lnTo>
                    <a:pt x="504" y="183"/>
                  </a:lnTo>
                  <a:lnTo>
                    <a:pt x="507" y="183"/>
                  </a:lnTo>
                  <a:lnTo>
                    <a:pt x="508" y="183"/>
                  </a:lnTo>
                  <a:lnTo>
                    <a:pt x="513" y="183"/>
                  </a:lnTo>
                  <a:lnTo>
                    <a:pt x="516" y="181"/>
                  </a:lnTo>
                  <a:lnTo>
                    <a:pt x="520" y="181"/>
                  </a:lnTo>
                  <a:lnTo>
                    <a:pt x="526" y="181"/>
                  </a:lnTo>
                  <a:lnTo>
                    <a:pt x="532" y="180"/>
                  </a:lnTo>
                  <a:lnTo>
                    <a:pt x="537" y="180"/>
                  </a:lnTo>
                  <a:lnTo>
                    <a:pt x="541" y="178"/>
                  </a:lnTo>
                  <a:lnTo>
                    <a:pt x="547" y="178"/>
                  </a:lnTo>
                  <a:lnTo>
                    <a:pt x="552" y="177"/>
                  </a:lnTo>
                  <a:lnTo>
                    <a:pt x="556" y="175"/>
                  </a:lnTo>
                  <a:lnTo>
                    <a:pt x="559" y="175"/>
                  </a:lnTo>
                  <a:lnTo>
                    <a:pt x="563" y="174"/>
                  </a:lnTo>
                  <a:lnTo>
                    <a:pt x="566" y="174"/>
                  </a:lnTo>
                  <a:lnTo>
                    <a:pt x="567" y="171"/>
                  </a:lnTo>
                  <a:lnTo>
                    <a:pt x="569" y="166"/>
                  </a:lnTo>
                  <a:lnTo>
                    <a:pt x="570" y="163"/>
                  </a:lnTo>
                  <a:lnTo>
                    <a:pt x="572" y="160"/>
                  </a:lnTo>
                  <a:lnTo>
                    <a:pt x="573" y="157"/>
                  </a:lnTo>
                  <a:lnTo>
                    <a:pt x="575" y="154"/>
                  </a:lnTo>
                  <a:lnTo>
                    <a:pt x="575" y="151"/>
                  </a:lnTo>
                  <a:lnTo>
                    <a:pt x="576" y="148"/>
                  </a:lnTo>
                  <a:lnTo>
                    <a:pt x="578" y="145"/>
                  </a:lnTo>
                  <a:lnTo>
                    <a:pt x="578" y="143"/>
                  </a:lnTo>
                  <a:lnTo>
                    <a:pt x="579" y="139"/>
                  </a:lnTo>
                  <a:lnTo>
                    <a:pt x="581" y="137"/>
                  </a:lnTo>
                  <a:lnTo>
                    <a:pt x="579" y="136"/>
                  </a:lnTo>
                  <a:lnTo>
                    <a:pt x="575" y="133"/>
                  </a:lnTo>
                  <a:lnTo>
                    <a:pt x="572" y="130"/>
                  </a:lnTo>
                  <a:lnTo>
                    <a:pt x="569" y="127"/>
                  </a:lnTo>
                  <a:lnTo>
                    <a:pt x="564" y="122"/>
                  </a:lnTo>
                  <a:lnTo>
                    <a:pt x="559" y="119"/>
                  </a:lnTo>
                  <a:lnTo>
                    <a:pt x="553" y="115"/>
                  </a:lnTo>
                  <a:lnTo>
                    <a:pt x="549" y="110"/>
                  </a:lnTo>
                  <a:lnTo>
                    <a:pt x="544" y="106"/>
                  </a:lnTo>
                  <a:lnTo>
                    <a:pt x="538" y="101"/>
                  </a:lnTo>
                  <a:lnTo>
                    <a:pt x="535" y="98"/>
                  </a:lnTo>
                  <a:lnTo>
                    <a:pt x="532" y="95"/>
                  </a:lnTo>
                  <a:lnTo>
                    <a:pt x="528" y="92"/>
                  </a:lnTo>
                  <a:lnTo>
                    <a:pt x="526" y="90"/>
                  </a:lnTo>
                  <a:lnTo>
                    <a:pt x="522" y="87"/>
                  </a:lnTo>
                  <a:lnTo>
                    <a:pt x="520" y="84"/>
                  </a:lnTo>
                  <a:lnTo>
                    <a:pt x="516" y="81"/>
                  </a:lnTo>
                  <a:lnTo>
                    <a:pt x="514" y="78"/>
                  </a:lnTo>
                  <a:lnTo>
                    <a:pt x="510" y="75"/>
                  </a:lnTo>
                  <a:lnTo>
                    <a:pt x="507" y="72"/>
                  </a:lnTo>
                  <a:lnTo>
                    <a:pt x="504" y="69"/>
                  </a:lnTo>
                  <a:lnTo>
                    <a:pt x="501" y="66"/>
                  </a:lnTo>
                  <a:lnTo>
                    <a:pt x="497" y="63"/>
                  </a:lnTo>
                  <a:lnTo>
                    <a:pt x="494" y="60"/>
                  </a:lnTo>
                  <a:lnTo>
                    <a:pt x="490" y="59"/>
                  </a:lnTo>
                  <a:lnTo>
                    <a:pt x="487" y="56"/>
                  </a:lnTo>
                  <a:lnTo>
                    <a:pt x="484" y="53"/>
                  </a:lnTo>
                  <a:lnTo>
                    <a:pt x="481" y="50"/>
                  </a:lnTo>
                  <a:lnTo>
                    <a:pt x="478" y="47"/>
                  </a:lnTo>
                  <a:lnTo>
                    <a:pt x="475" y="44"/>
                  </a:lnTo>
                  <a:lnTo>
                    <a:pt x="470" y="38"/>
                  </a:lnTo>
                  <a:lnTo>
                    <a:pt x="464" y="33"/>
                  </a:lnTo>
                  <a:lnTo>
                    <a:pt x="460" y="27"/>
                  </a:lnTo>
                  <a:lnTo>
                    <a:pt x="454" y="22"/>
                  </a:lnTo>
                  <a:lnTo>
                    <a:pt x="451" y="18"/>
                  </a:lnTo>
                  <a:lnTo>
                    <a:pt x="446" y="13"/>
                  </a:lnTo>
                  <a:lnTo>
                    <a:pt x="443" y="9"/>
                  </a:lnTo>
                  <a:lnTo>
                    <a:pt x="440" y="6"/>
                  </a:lnTo>
                  <a:lnTo>
                    <a:pt x="438" y="1"/>
                  </a:lnTo>
                  <a:lnTo>
                    <a:pt x="437" y="0"/>
                  </a:lnTo>
                  <a:lnTo>
                    <a:pt x="435" y="0"/>
                  </a:lnTo>
                  <a:lnTo>
                    <a:pt x="434" y="1"/>
                  </a:lnTo>
                  <a:lnTo>
                    <a:pt x="432" y="1"/>
                  </a:lnTo>
                  <a:lnTo>
                    <a:pt x="429" y="4"/>
                  </a:lnTo>
                  <a:lnTo>
                    <a:pt x="428" y="7"/>
                  </a:lnTo>
                  <a:lnTo>
                    <a:pt x="426" y="12"/>
                  </a:lnTo>
                  <a:lnTo>
                    <a:pt x="425" y="13"/>
                  </a:lnTo>
                  <a:lnTo>
                    <a:pt x="428" y="18"/>
                  </a:lnTo>
                  <a:lnTo>
                    <a:pt x="429" y="21"/>
                  </a:lnTo>
                  <a:lnTo>
                    <a:pt x="431" y="24"/>
                  </a:lnTo>
                  <a:lnTo>
                    <a:pt x="434" y="27"/>
                  </a:lnTo>
                  <a:lnTo>
                    <a:pt x="437" y="31"/>
                  </a:lnTo>
                  <a:lnTo>
                    <a:pt x="440" y="35"/>
                  </a:lnTo>
                  <a:lnTo>
                    <a:pt x="445" y="39"/>
                  </a:lnTo>
                  <a:lnTo>
                    <a:pt x="448" y="42"/>
                  </a:lnTo>
                  <a:lnTo>
                    <a:pt x="452" y="47"/>
                  </a:lnTo>
                  <a:lnTo>
                    <a:pt x="457" y="51"/>
                  </a:lnTo>
                  <a:lnTo>
                    <a:pt x="461" y="56"/>
                  </a:lnTo>
                  <a:lnTo>
                    <a:pt x="467" y="62"/>
                  </a:lnTo>
                  <a:lnTo>
                    <a:pt x="472" y="66"/>
                  </a:lnTo>
                  <a:lnTo>
                    <a:pt x="478" y="71"/>
                  </a:lnTo>
                  <a:lnTo>
                    <a:pt x="482" y="75"/>
                  </a:lnTo>
                  <a:lnTo>
                    <a:pt x="488" y="80"/>
                  </a:lnTo>
                  <a:lnTo>
                    <a:pt x="494" y="86"/>
                  </a:lnTo>
                  <a:lnTo>
                    <a:pt x="499" y="90"/>
                  </a:lnTo>
                  <a:lnTo>
                    <a:pt x="507" y="95"/>
                  </a:lnTo>
                  <a:lnTo>
                    <a:pt x="511" y="100"/>
                  </a:lnTo>
                  <a:lnTo>
                    <a:pt x="517" y="104"/>
                  </a:lnTo>
                  <a:lnTo>
                    <a:pt x="523" y="109"/>
                  </a:lnTo>
                  <a:lnTo>
                    <a:pt x="528" y="113"/>
                  </a:lnTo>
                  <a:lnTo>
                    <a:pt x="534" y="118"/>
                  </a:lnTo>
                  <a:lnTo>
                    <a:pt x="540" y="122"/>
                  </a:lnTo>
                  <a:lnTo>
                    <a:pt x="544" y="125"/>
                  </a:lnTo>
                  <a:lnTo>
                    <a:pt x="550" y="130"/>
                  </a:lnTo>
                  <a:lnTo>
                    <a:pt x="555" y="133"/>
                  </a:lnTo>
                  <a:lnTo>
                    <a:pt x="559" y="137"/>
                  </a:lnTo>
                  <a:lnTo>
                    <a:pt x="559" y="139"/>
                  </a:lnTo>
                  <a:lnTo>
                    <a:pt x="559" y="140"/>
                  </a:lnTo>
                  <a:lnTo>
                    <a:pt x="559" y="143"/>
                  </a:lnTo>
                  <a:lnTo>
                    <a:pt x="559" y="146"/>
                  </a:lnTo>
                  <a:lnTo>
                    <a:pt x="558" y="151"/>
                  </a:lnTo>
                  <a:lnTo>
                    <a:pt x="556" y="154"/>
                  </a:lnTo>
                  <a:lnTo>
                    <a:pt x="555" y="157"/>
                  </a:lnTo>
                  <a:lnTo>
                    <a:pt x="553" y="157"/>
                  </a:lnTo>
                  <a:lnTo>
                    <a:pt x="550" y="158"/>
                  </a:lnTo>
                  <a:lnTo>
                    <a:pt x="546" y="160"/>
                  </a:lnTo>
                  <a:lnTo>
                    <a:pt x="541" y="162"/>
                  </a:lnTo>
                  <a:lnTo>
                    <a:pt x="537" y="162"/>
                  </a:lnTo>
                  <a:lnTo>
                    <a:pt x="532" y="163"/>
                  </a:lnTo>
                  <a:lnTo>
                    <a:pt x="526" y="163"/>
                  </a:lnTo>
                  <a:lnTo>
                    <a:pt x="522" y="165"/>
                  </a:lnTo>
                  <a:lnTo>
                    <a:pt x="516" y="166"/>
                  </a:lnTo>
                  <a:lnTo>
                    <a:pt x="510" y="168"/>
                  </a:lnTo>
                  <a:lnTo>
                    <a:pt x="505" y="168"/>
                  </a:lnTo>
                  <a:lnTo>
                    <a:pt x="499" y="169"/>
                  </a:lnTo>
                  <a:lnTo>
                    <a:pt x="494" y="171"/>
                  </a:lnTo>
                  <a:lnTo>
                    <a:pt x="491" y="172"/>
                  </a:lnTo>
                  <a:lnTo>
                    <a:pt x="488" y="174"/>
                  </a:lnTo>
                  <a:lnTo>
                    <a:pt x="487" y="175"/>
                  </a:lnTo>
                  <a:lnTo>
                    <a:pt x="485" y="177"/>
                  </a:lnTo>
                  <a:lnTo>
                    <a:pt x="484" y="180"/>
                  </a:lnTo>
                  <a:lnTo>
                    <a:pt x="484" y="181"/>
                  </a:lnTo>
                  <a:lnTo>
                    <a:pt x="482" y="186"/>
                  </a:lnTo>
                  <a:lnTo>
                    <a:pt x="482" y="189"/>
                  </a:lnTo>
                  <a:lnTo>
                    <a:pt x="481" y="192"/>
                  </a:lnTo>
                  <a:lnTo>
                    <a:pt x="479" y="195"/>
                  </a:lnTo>
                  <a:lnTo>
                    <a:pt x="479" y="199"/>
                  </a:lnTo>
                  <a:lnTo>
                    <a:pt x="479" y="202"/>
                  </a:lnTo>
                  <a:lnTo>
                    <a:pt x="479" y="205"/>
                  </a:lnTo>
                  <a:lnTo>
                    <a:pt x="478" y="208"/>
                  </a:lnTo>
                  <a:lnTo>
                    <a:pt x="478" y="211"/>
                  </a:lnTo>
                  <a:lnTo>
                    <a:pt x="476" y="216"/>
                  </a:lnTo>
                  <a:lnTo>
                    <a:pt x="476" y="217"/>
                  </a:lnTo>
                  <a:lnTo>
                    <a:pt x="473" y="217"/>
                  </a:lnTo>
                  <a:lnTo>
                    <a:pt x="470" y="217"/>
                  </a:lnTo>
                  <a:lnTo>
                    <a:pt x="467" y="217"/>
                  </a:lnTo>
                  <a:lnTo>
                    <a:pt x="464" y="217"/>
                  </a:lnTo>
                  <a:lnTo>
                    <a:pt x="460" y="217"/>
                  </a:lnTo>
                  <a:lnTo>
                    <a:pt x="457" y="217"/>
                  </a:lnTo>
                  <a:lnTo>
                    <a:pt x="452" y="217"/>
                  </a:lnTo>
                  <a:lnTo>
                    <a:pt x="448" y="217"/>
                  </a:lnTo>
                  <a:lnTo>
                    <a:pt x="442" y="217"/>
                  </a:lnTo>
                  <a:lnTo>
                    <a:pt x="437" y="217"/>
                  </a:lnTo>
                  <a:lnTo>
                    <a:pt x="431" y="217"/>
                  </a:lnTo>
                  <a:lnTo>
                    <a:pt x="425" y="217"/>
                  </a:lnTo>
                  <a:lnTo>
                    <a:pt x="419" y="217"/>
                  </a:lnTo>
                  <a:lnTo>
                    <a:pt x="411" y="217"/>
                  </a:lnTo>
                  <a:lnTo>
                    <a:pt x="404" y="216"/>
                  </a:lnTo>
                  <a:lnTo>
                    <a:pt x="396" y="216"/>
                  </a:lnTo>
                  <a:lnTo>
                    <a:pt x="389" y="216"/>
                  </a:lnTo>
                  <a:lnTo>
                    <a:pt x="381" y="216"/>
                  </a:lnTo>
                  <a:lnTo>
                    <a:pt x="372" y="216"/>
                  </a:lnTo>
                  <a:lnTo>
                    <a:pt x="364" y="216"/>
                  </a:lnTo>
                  <a:lnTo>
                    <a:pt x="355" y="216"/>
                  </a:lnTo>
                  <a:lnTo>
                    <a:pt x="348" y="216"/>
                  </a:lnTo>
                  <a:lnTo>
                    <a:pt x="339" y="216"/>
                  </a:lnTo>
                  <a:lnTo>
                    <a:pt x="330" y="216"/>
                  </a:lnTo>
                  <a:lnTo>
                    <a:pt x="319" y="216"/>
                  </a:lnTo>
                  <a:lnTo>
                    <a:pt x="311" y="216"/>
                  </a:lnTo>
                  <a:lnTo>
                    <a:pt x="302" y="216"/>
                  </a:lnTo>
                  <a:lnTo>
                    <a:pt x="292" y="216"/>
                  </a:lnTo>
                  <a:lnTo>
                    <a:pt x="283" y="216"/>
                  </a:lnTo>
                  <a:lnTo>
                    <a:pt x="274" y="216"/>
                  </a:lnTo>
                  <a:lnTo>
                    <a:pt x="265" y="216"/>
                  </a:lnTo>
                  <a:lnTo>
                    <a:pt x="255" y="216"/>
                  </a:lnTo>
                  <a:lnTo>
                    <a:pt x="245" y="216"/>
                  </a:lnTo>
                  <a:lnTo>
                    <a:pt x="236" y="216"/>
                  </a:lnTo>
                  <a:lnTo>
                    <a:pt x="227" y="216"/>
                  </a:lnTo>
                  <a:lnTo>
                    <a:pt x="218" y="216"/>
                  </a:lnTo>
                  <a:lnTo>
                    <a:pt x="209" y="216"/>
                  </a:lnTo>
                  <a:lnTo>
                    <a:pt x="200" y="216"/>
                  </a:lnTo>
                  <a:lnTo>
                    <a:pt x="190" y="216"/>
                  </a:lnTo>
                  <a:lnTo>
                    <a:pt x="181" y="216"/>
                  </a:lnTo>
                  <a:lnTo>
                    <a:pt x="174" y="216"/>
                  </a:lnTo>
                  <a:lnTo>
                    <a:pt x="166" y="216"/>
                  </a:lnTo>
                  <a:lnTo>
                    <a:pt x="157" y="216"/>
                  </a:lnTo>
                  <a:lnTo>
                    <a:pt x="150" y="216"/>
                  </a:lnTo>
                  <a:lnTo>
                    <a:pt x="142" y="216"/>
                  </a:lnTo>
                  <a:lnTo>
                    <a:pt x="136" y="216"/>
                  </a:lnTo>
                  <a:lnTo>
                    <a:pt x="128" y="216"/>
                  </a:lnTo>
                  <a:lnTo>
                    <a:pt x="122" y="216"/>
                  </a:lnTo>
                  <a:lnTo>
                    <a:pt x="115" y="216"/>
                  </a:lnTo>
                  <a:lnTo>
                    <a:pt x="110" y="216"/>
                  </a:lnTo>
                  <a:lnTo>
                    <a:pt x="104" y="216"/>
                  </a:lnTo>
                  <a:lnTo>
                    <a:pt x="98" y="216"/>
                  </a:lnTo>
                  <a:lnTo>
                    <a:pt x="94" y="216"/>
                  </a:lnTo>
                  <a:lnTo>
                    <a:pt x="89" y="216"/>
                  </a:lnTo>
                  <a:lnTo>
                    <a:pt x="85" y="214"/>
                  </a:lnTo>
                  <a:lnTo>
                    <a:pt x="82" y="214"/>
                  </a:lnTo>
                  <a:lnTo>
                    <a:pt x="77" y="214"/>
                  </a:lnTo>
                  <a:lnTo>
                    <a:pt x="75" y="214"/>
                  </a:lnTo>
                  <a:lnTo>
                    <a:pt x="71" y="214"/>
                  </a:lnTo>
                  <a:lnTo>
                    <a:pt x="69" y="214"/>
                  </a:lnTo>
                  <a:lnTo>
                    <a:pt x="65" y="216"/>
                  </a:lnTo>
                  <a:lnTo>
                    <a:pt x="60" y="220"/>
                  </a:lnTo>
                  <a:lnTo>
                    <a:pt x="57" y="224"/>
                  </a:lnTo>
                  <a:lnTo>
                    <a:pt x="57" y="227"/>
                  </a:lnTo>
                  <a:lnTo>
                    <a:pt x="57" y="227"/>
                  </a:lnTo>
                  <a:close/>
                </a:path>
              </a:pathLst>
            </a:custGeom>
            <a:solidFill>
              <a:srgbClr val="000000"/>
            </a:solidFill>
            <a:ln w="9525">
              <a:noFill/>
              <a:round/>
              <a:headEnd/>
              <a:tailEnd/>
            </a:ln>
          </p:spPr>
          <p:txBody>
            <a:bodyPr/>
            <a:lstStyle/>
            <a:p>
              <a:endParaRPr lang="ru-RU"/>
            </a:p>
          </p:txBody>
        </p:sp>
        <p:sp>
          <p:nvSpPr>
            <p:cNvPr id="146" name="Freeform 200"/>
            <p:cNvSpPr>
              <a:spLocks/>
            </p:cNvSpPr>
            <p:nvPr/>
          </p:nvSpPr>
          <p:spPr bwMode="auto">
            <a:xfrm>
              <a:off x="2585" y="2572"/>
              <a:ext cx="71" cy="55"/>
            </a:xfrm>
            <a:custGeom>
              <a:avLst/>
              <a:gdLst/>
              <a:ahLst/>
              <a:cxnLst>
                <a:cxn ang="0">
                  <a:pos x="0" y="5"/>
                </a:cxn>
                <a:cxn ang="0">
                  <a:pos x="1" y="11"/>
                </a:cxn>
                <a:cxn ang="0">
                  <a:pos x="3" y="19"/>
                </a:cxn>
                <a:cxn ang="0">
                  <a:pos x="6" y="25"/>
                </a:cxn>
                <a:cxn ang="0">
                  <a:pos x="9" y="32"/>
                </a:cxn>
                <a:cxn ang="0">
                  <a:pos x="13" y="40"/>
                </a:cxn>
                <a:cxn ang="0">
                  <a:pos x="16" y="49"/>
                </a:cxn>
                <a:cxn ang="0">
                  <a:pos x="21" y="56"/>
                </a:cxn>
                <a:cxn ang="0">
                  <a:pos x="27" y="67"/>
                </a:cxn>
                <a:cxn ang="0">
                  <a:pos x="33" y="74"/>
                </a:cxn>
                <a:cxn ang="0">
                  <a:pos x="39" y="84"/>
                </a:cxn>
                <a:cxn ang="0">
                  <a:pos x="46" y="91"/>
                </a:cxn>
                <a:cxn ang="0">
                  <a:pos x="54" y="99"/>
                </a:cxn>
                <a:cxn ang="0">
                  <a:pos x="63" y="106"/>
                </a:cxn>
                <a:cxn ang="0">
                  <a:pos x="69" y="109"/>
                </a:cxn>
                <a:cxn ang="0">
                  <a:pos x="74" y="105"/>
                </a:cxn>
                <a:cxn ang="0">
                  <a:pos x="83" y="97"/>
                </a:cxn>
                <a:cxn ang="0">
                  <a:pos x="90" y="88"/>
                </a:cxn>
                <a:cxn ang="0">
                  <a:pos x="98" y="82"/>
                </a:cxn>
                <a:cxn ang="0">
                  <a:pos x="104" y="74"/>
                </a:cxn>
                <a:cxn ang="0">
                  <a:pos x="110" y="67"/>
                </a:cxn>
                <a:cxn ang="0">
                  <a:pos x="116" y="59"/>
                </a:cxn>
                <a:cxn ang="0">
                  <a:pos x="121" y="50"/>
                </a:cxn>
                <a:cxn ang="0">
                  <a:pos x="127" y="41"/>
                </a:cxn>
                <a:cxn ang="0">
                  <a:pos x="131" y="32"/>
                </a:cxn>
                <a:cxn ang="0">
                  <a:pos x="136" y="23"/>
                </a:cxn>
                <a:cxn ang="0">
                  <a:pos x="139" y="14"/>
                </a:cxn>
                <a:cxn ang="0">
                  <a:pos x="139" y="8"/>
                </a:cxn>
                <a:cxn ang="0">
                  <a:pos x="134" y="3"/>
                </a:cxn>
                <a:cxn ang="0">
                  <a:pos x="128" y="5"/>
                </a:cxn>
                <a:cxn ang="0">
                  <a:pos x="125" y="9"/>
                </a:cxn>
                <a:cxn ang="0">
                  <a:pos x="124" y="14"/>
                </a:cxn>
                <a:cxn ang="0">
                  <a:pos x="119" y="20"/>
                </a:cxn>
                <a:cxn ang="0">
                  <a:pos x="116" y="28"/>
                </a:cxn>
                <a:cxn ang="0">
                  <a:pos x="113" y="35"/>
                </a:cxn>
                <a:cxn ang="0">
                  <a:pos x="109" y="43"/>
                </a:cxn>
                <a:cxn ang="0">
                  <a:pos x="104" y="52"/>
                </a:cxn>
                <a:cxn ang="0">
                  <a:pos x="99" y="59"/>
                </a:cxn>
                <a:cxn ang="0">
                  <a:pos x="93" y="67"/>
                </a:cxn>
                <a:cxn ang="0">
                  <a:pos x="89" y="74"/>
                </a:cxn>
                <a:cxn ang="0">
                  <a:pos x="84" y="81"/>
                </a:cxn>
                <a:cxn ang="0">
                  <a:pos x="80" y="88"/>
                </a:cxn>
                <a:cxn ang="0">
                  <a:pos x="72" y="96"/>
                </a:cxn>
                <a:cxn ang="0">
                  <a:pos x="68" y="99"/>
                </a:cxn>
                <a:cxn ang="0">
                  <a:pos x="65" y="96"/>
                </a:cxn>
                <a:cxn ang="0">
                  <a:pos x="59" y="88"/>
                </a:cxn>
                <a:cxn ang="0">
                  <a:pos x="53" y="79"/>
                </a:cxn>
                <a:cxn ang="0">
                  <a:pos x="45" y="70"/>
                </a:cxn>
                <a:cxn ang="0">
                  <a:pos x="40" y="62"/>
                </a:cxn>
                <a:cxn ang="0">
                  <a:pos x="37" y="55"/>
                </a:cxn>
                <a:cxn ang="0">
                  <a:pos x="33" y="47"/>
                </a:cxn>
                <a:cxn ang="0">
                  <a:pos x="28" y="38"/>
                </a:cxn>
                <a:cxn ang="0">
                  <a:pos x="25" y="29"/>
                </a:cxn>
                <a:cxn ang="0">
                  <a:pos x="21" y="20"/>
                </a:cxn>
                <a:cxn ang="0">
                  <a:pos x="18" y="9"/>
                </a:cxn>
                <a:cxn ang="0">
                  <a:pos x="16" y="3"/>
                </a:cxn>
                <a:cxn ang="0">
                  <a:pos x="10" y="2"/>
                </a:cxn>
                <a:cxn ang="0">
                  <a:pos x="3" y="0"/>
                </a:cxn>
                <a:cxn ang="0">
                  <a:pos x="0" y="2"/>
                </a:cxn>
                <a:cxn ang="0">
                  <a:pos x="0" y="5"/>
                </a:cxn>
              </a:cxnLst>
              <a:rect l="0" t="0" r="r" b="b"/>
              <a:pathLst>
                <a:path w="140" h="111">
                  <a:moveTo>
                    <a:pt x="0" y="5"/>
                  </a:moveTo>
                  <a:lnTo>
                    <a:pt x="0" y="5"/>
                  </a:lnTo>
                  <a:lnTo>
                    <a:pt x="0" y="6"/>
                  </a:lnTo>
                  <a:lnTo>
                    <a:pt x="1" y="11"/>
                  </a:lnTo>
                  <a:lnTo>
                    <a:pt x="3" y="16"/>
                  </a:lnTo>
                  <a:lnTo>
                    <a:pt x="3" y="19"/>
                  </a:lnTo>
                  <a:lnTo>
                    <a:pt x="4" y="22"/>
                  </a:lnTo>
                  <a:lnTo>
                    <a:pt x="6" y="25"/>
                  </a:lnTo>
                  <a:lnTo>
                    <a:pt x="7" y="29"/>
                  </a:lnTo>
                  <a:lnTo>
                    <a:pt x="9" y="32"/>
                  </a:lnTo>
                  <a:lnTo>
                    <a:pt x="10" y="37"/>
                  </a:lnTo>
                  <a:lnTo>
                    <a:pt x="13" y="40"/>
                  </a:lnTo>
                  <a:lnTo>
                    <a:pt x="15" y="46"/>
                  </a:lnTo>
                  <a:lnTo>
                    <a:pt x="16" y="49"/>
                  </a:lnTo>
                  <a:lnTo>
                    <a:pt x="19" y="53"/>
                  </a:lnTo>
                  <a:lnTo>
                    <a:pt x="21" y="56"/>
                  </a:lnTo>
                  <a:lnTo>
                    <a:pt x="24" y="62"/>
                  </a:lnTo>
                  <a:lnTo>
                    <a:pt x="27" y="67"/>
                  </a:lnTo>
                  <a:lnTo>
                    <a:pt x="30" y="71"/>
                  </a:lnTo>
                  <a:lnTo>
                    <a:pt x="33" y="74"/>
                  </a:lnTo>
                  <a:lnTo>
                    <a:pt x="36" y="81"/>
                  </a:lnTo>
                  <a:lnTo>
                    <a:pt x="39" y="84"/>
                  </a:lnTo>
                  <a:lnTo>
                    <a:pt x="43" y="88"/>
                  </a:lnTo>
                  <a:lnTo>
                    <a:pt x="46" y="91"/>
                  </a:lnTo>
                  <a:lnTo>
                    <a:pt x="51" y="96"/>
                  </a:lnTo>
                  <a:lnTo>
                    <a:pt x="54" y="99"/>
                  </a:lnTo>
                  <a:lnTo>
                    <a:pt x="59" y="103"/>
                  </a:lnTo>
                  <a:lnTo>
                    <a:pt x="63" y="106"/>
                  </a:lnTo>
                  <a:lnTo>
                    <a:pt x="69" y="111"/>
                  </a:lnTo>
                  <a:lnTo>
                    <a:pt x="69" y="109"/>
                  </a:lnTo>
                  <a:lnTo>
                    <a:pt x="71" y="108"/>
                  </a:lnTo>
                  <a:lnTo>
                    <a:pt x="74" y="105"/>
                  </a:lnTo>
                  <a:lnTo>
                    <a:pt x="78" y="102"/>
                  </a:lnTo>
                  <a:lnTo>
                    <a:pt x="83" y="97"/>
                  </a:lnTo>
                  <a:lnTo>
                    <a:pt x="89" y="91"/>
                  </a:lnTo>
                  <a:lnTo>
                    <a:pt x="90" y="88"/>
                  </a:lnTo>
                  <a:lnTo>
                    <a:pt x="95" y="85"/>
                  </a:lnTo>
                  <a:lnTo>
                    <a:pt x="98" y="82"/>
                  </a:lnTo>
                  <a:lnTo>
                    <a:pt x="101" y="79"/>
                  </a:lnTo>
                  <a:lnTo>
                    <a:pt x="104" y="74"/>
                  </a:lnTo>
                  <a:lnTo>
                    <a:pt x="107" y="71"/>
                  </a:lnTo>
                  <a:lnTo>
                    <a:pt x="110" y="67"/>
                  </a:lnTo>
                  <a:lnTo>
                    <a:pt x="113" y="64"/>
                  </a:lnTo>
                  <a:lnTo>
                    <a:pt x="116" y="59"/>
                  </a:lnTo>
                  <a:lnTo>
                    <a:pt x="119" y="55"/>
                  </a:lnTo>
                  <a:lnTo>
                    <a:pt x="121" y="50"/>
                  </a:lnTo>
                  <a:lnTo>
                    <a:pt x="125" y="47"/>
                  </a:lnTo>
                  <a:lnTo>
                    <a:pt x="127" y="41"/>
                  </a:lnTo>
                  <a:lnTo>
                    <a:pt x="128" y="37"/>
                  </a:lnTo>
                  <a:lnTo>
                    <a:pt x="131" y="32"/>
                  </a:lnTo>
                  <a:lnTo>
                    <a:pt x="134" y="29"/>
                  </a:lnTo>
                  <a:lnTo>
                    <a:pt x="136" y="23"/>
                  </a:lnTo>
                  <a:lnTo>
                    <a:pt x="137" y="19"/>
                  </a:lnTo>
                  <a:lnTo>
                    <a:pt x="139" y="14"/>
                  </a:lnTo>
                  <a:lnTo>
                    <a:pt x="140" y="11"/>
                  </a:lnTo>
                  <a:lnTo>
                    <a:pt x="139" y="8"/>
                  </a:lnTo>
                  <a:lnTo>
                    <a:pt x="137" y="6"/>
                  </a:lnTo>
                  <a:lnTo>
                    <a:pt x="134" y="3"/>
                  </a:lnTo>
                  <a:lnTo>
                    <a:pt x="131" y="5"/>
                  </a:lnTo>
                  <a:lnTo>
                    <a:pt x="128" y="5"/>
                  </a:lnTo>
                  <a:lnTo>
                    <a:pt x="127" y="8"/>
                  </a:lnTo>
                  <a:lnTo>
                    <a:pt x="125" y="9"/>
                  </a:lnTo>
                  <a:lnTo>
                    <a:pt x="125" y="13"/>
                  </a:lnTo>
                  <a:lnTo>
                    <a:pt x="124" y="14"/>
                  </a:lnTo>
                  <a:lnTo>
                    <a:pt x="122" y="19"/>
                  </a:lnTo>
                  <a:lnTo>
                    <a:pt x="119" y="20"/>
                  </a:lnTo>
                  <a:lnTo>
                    <a:pt x="118" y="25"/>
                  </a:lnTo>
                  <a:lnTo>
                    <a:pt x="116" y="28"/>
                  </a:lnTo>
                  <a:lnTo>
                    <a:pt x="115" y="31"/>
                  </a:lnTo>
                  <a:lnTo>
                    <a:pt x="113" y="35"/>
                  </a:lnTo>
                  <a:lnTo>
                    <a:pt x="110" y="38"/>
                  </a:lnTo>
                  <a:lnTo>
                    <a:pt x="109" y="43"/>
                  </a:lnTo>
                  <a:lnTo>
                    <a:pt x="107" y="47"/>
                  </a:lnTo>
                  <a:lnTo>
                    <a:pt x="104" y="52"/>
                  </a:lnTo>
                  <a:lnTo>
                    <a:pt x="101" y="55"/>
                  </a:lnTo>
                  <a:lnTo>
                    <a:pt x="99" y="59"/>
                  </a:lnTo>
                  <a:lnTo>
                    <a:pt x="96" y="62"/>
                  </a:lnTo>
                  <a:lnTo>
                    <a:pt x="93" y="67"/>
                  </a:lnTo>
                  <a:lnTo>
                    <a:pt x="92" y="71"/>
                  </a:lnTo>
                  <a:lnTo>
                    <a:pt x="89" y="74"/>
                  </a:lnTo>
                  <a:lnTo>
                    <a:pt x="87" y="79"/>
                  </a:lnTo>
                  <a:lnTo>
                    <a:pt x="84" y="81"/>
                  </a:lnTo>
                  <a:lnTo>
                    <a:pt x="83" y="85"/>
                  </a:lnTo>
                  <a:lnTo>
                    <a:pt x="80" y="88"/>
                  </a:lnTo>
                  <a:lnTo>
                    <a:pt x="77" y="91"/>
                  </a:lnTo>
                  <a:lnTo>
                    <a:pt x="72" y="96"/>
                  </a:lnTo>
                  <a:lnTo>
                    <a:pt x="69" y="99"/>
                  </a:lnTo>
                  <a:lnTo>
                    <a:pt x="68" y="99"/>
                  </a:lnTo>
                  <a:lnTo>
                    <a:pt x="66" y="97"/>
                  </a:lnTo>
                  <a:lnTo>
                    <a:pt x="65" y="96"/>
                  </a:lnTo>
                  <a:lnTo>
                    <a:pt x="63" y="93"/>
                  </a:lnTo>
                  <a:lnTo>
                    <a:pt x="59" y="88"/>
                  </a:lnTo>
                  <a:lnTo>
                    <a:pt x="56" y="84"/>
                  </a:lnTo>
                  <a:lnTo>
                    <a:pt x="53" y="79"/>
                  </a:lnTo>
                  <a:lnTo>
                    <a:pt x="48" y="73"/>
                  </a:lnTo>
                  <a:lnTo>
                    <a:pt x="45" y="70"/>
                  </a:lnTo>
                  <a:lnTo>
                    <a:pt x="43" y="67"/>
                  </a:lnTo>
                  <a:lnTo>
                    <a:pt x="40" y="62"/>
                  </a:lnTo>
                  <a:lnTo>
                    <a:pt x="39" y="59"/>
                  </a:lnTo>
                  <a:lnTo>
                    <a:pt x="37" y="55"/>
                  </a:lnTo>
                  <a:lnTo>
                    <a:pt x="34" y="52"/>
                  </a:lnTo>
                  <a:lnTo>
                    <a:pt x="33" y="47"/>
                  </a:lnTo>
                  <a:lnTo>
                    <a:pt x="31" y="44"/>
                  </a:lnTo>
                  <a:lnTo>
                    <a:pt x="28" y="38"/>
                  </a:lnTo>
                  <a:lnTo>
                    <a:pt x="27" y="35"/>
                  </a:lnTo>
                  <a:lnTo>
                    <a:pt x="25" y="29"/>
                  </a:lnTo>
                  <a:lnTo>
                    <a:pt x="22" y="25"/>
                  </a:lnTo>
                  <a:lnTo>
                    <a:pt x="21" y="20"/>
                  </a:lnTo>
                  <a:lnTo>
                    <a:pt x="19" y="14"/>
                  </a:lnTo>
                  <a:lnTo>
                    <a:pt x="18" y="9"/>
                  </a:lnTo>
                  <a:lnTo>
                    <a:pt x="16" y="5"/>
                  </a:lnTo>
                  <a:lnTo>
                    <a:pt x="16" y="3"/>
                  </a:lnTo>
                  <a:lnTo>
                    <a:pt x="13" y="3"/>
                  </a:lnTo>
                  <a:lnTo>
                    <a:pt x="10" y="2"/>
                  </a:lnTo>
                  <a:lnTo>
                    <a:pt x="7" y="0"/>
                  </a:lnTo>
                  <a:lnTo>
                    <a:pt x="3" y="0"/>
                  </a:lnTo>
                  <a:lnTo>
                    <a:pt x="1" y="0"/>
                  </a:lnTo>
                  <a:lnTo>
                    <a:pt x="0" y="2"/>
                  </a:lnTo>
                  <a:lnTo>
                    <a:pt x="0" y="5"/>
                  </a:lnTo>
                  <a:lnTo>
                    <a:pt x="0" y="5"/>
                  </a:lnTo>
                  <a:close/>
                </a:path>
              </a:pathLst>
            </a:custGeom>
            <a:solidFill>
              <a:srgbClr val="000000"/>
            </a:solidFill>
            <a:ln w="9525">
              <a:noFill/>
              <a:round/>
              <a:headEnd/>
              <a:tailEnd/>
            </a:ln>
          </p:spPr>
          <p:txBody>
            <a:bodyPr/>
            <a:lstStyle/>
            <a:p>
              <a:endParaRPr lang="ru-RU"/>
            </a:p>
          </p:txBody>
        </p:sp>
        <p:sp>
          <p:nvSpPr>
            <p:cNvPr id="147" name="Freeform 201"/>
            <p:cNvSpPr>
              <a:spLocks/>
            </p:cNvSpPr>
            <p:nvPr/>
          </p:nvSpPr>
          <p:spPr bwMode="auto">
            <a:xfrm>
              <a:off x="2585" y="2550"/>
              <a:ext cx="69" cy="29"/>
            </a:xfrm>
            <a:custGeom>
              <a:avLst/>
              <a:gdLst/>
              <a:ahLst/>
              <a:cxnLst>
                <a:cxn ang="0">
                  <a:pos x="15" y="51"/>
                </a:cxn>
                <a:cxn ang="0">
                  <a:pos x="23" y="54"/>
                </a:cxn>
                <a:cxn ang="0">
                  <a:pos x="27" y="56"/>
                </a:cxn>
                <a:cxn ang="0">
                  <a:pos x="33" y="56"/>
                </a:cxn>
                <a:cxn ang="0">
                  <a:pos x="41" y="54"/>
                </a:cxn>
                <a:cxn ang="0">
                  <a:pos x="50" y="51"/>
                </a:cxn>
                <a:cxn ang="0">
                  <a:pos x="58" y="46"/>
                </a:cxn>
                <a:cxn ang="0">
                  <a:pos x="64" y="40"/>
                </a:cxn>
                <a:cxn ang="0">
                  <a:pos x="73" y="31"/>
                </a:cxn>
                <a:cxn ang="0">
                  <a:pos x="77" y="24"/>
                </a:cxn>
                <a:cxn ang="0">
                  <a:pos x="79" y="21"/>
                </a:cxn>
                <a:cxn ang="0">
                  <a:pos x="80" y="27"/>
                </a:cxn>
                <a:cxn ang="0">
                  <a:pos x="83" y="31"/>
                </a:cxn>
                <a:cxn ang="0">
                  <a:pos x="89" y="39"/>
                </a:cxn>
                <a:cxn ang="0">
                  <a:pos x="95" y="46"/>
                </a:cxn>
                <a:cxn ang="0">
                  <a:pos x="104" y="52"/>
                </a:cxn>
                <a:cxn ang="0">
                  <a:pos x="115" y="56"/>
                </a:cxn>
                <a:cxn ang="0">
                  <a:pos x="121" y="57"/>
                </a:cxn>
                <a:cxn ang="0">
                  <a:pos x="129" y="57"/>
                </a:cxn>
                <a:cxn ang="0">
                  <a:pos x="139" y="49"/>
                </a:cxn>
                <a:cxn ang="0">
                  <a:pos x="135" y="48"/>
                </a:cxn>
                <a:cxn ang="0">
                  <a:pos x="127" y="46"/>
                </a:cxn>
                <a:cxn ang="0">
                  <a:pos x="118" y="43"/>
                </a:cxn>
                <a:cxn ang="0">
                  <a:pos x="107" y="37"/>
                </a:cxn>
                <a:cxn ang="0">
                  <a:pos x="97" y="31"/>
                </a:cxn>
                <a:cxn ang="0">
                  <a:pos x="91" y="24"/>
                </a:cxn>
                <a:cxn ang="0">
                  <a:pos x="86" y="19"/>
                </a:cxn>
                <a:cxn ang="0">
                  <a:pos x="83" y="13"/>
                </a:cxn>
                <a:cxn ang="0">
                  <a:pos x="82" y="6"/>
                </a:cxn>
                <a:cxn ang="0">
                  <a:pos x="80" y="1"/>
                </a:cxn>
                <a:cxn ang="0">
                  <a:pos x="77" y="0"/>
                </a:cxn>
                <a:cxn ang="0">
                  <a:pos x="71" y="6"/>
                </a:cxn>
                <a:cxn ang="0">
                  <a:pos x="67" y="13"/>
                </a:cxn>
                <a:cxn ang="0">
                  <a:pos x="62" y="19"/>
                </a:cxn>
                <a:cxn ang="0">
                  <a:pos x="56" y="27"/>
                </a:cxn>
                <a:cxn ang="0">
                  <a:pos x="48" y="37"/>
                </a:cxn>
                <a:cxn ang="0">
                  <a:pos x="42" y="40"/>
                </a:cxn>
                <a:cxn ang="0">
                  <a:pos x="36" y="42"/>
                </a:cxn>
                <a:cxn ang="0">
                  <a:pos x="29" y="42"/>
                </a:cxn>
                <a:cxn ang="0">
                  <a:pos x="21" y="42"/>
                </a:cxn>
                <a:cxn ang="0">
                  <a:pos x="14" y="42"/>
                </a:cxn>
                <a:cxn ang="0">
                  <a:pos x="8" y="40"/>
                </a:cxn>
                <a:cxn ang="0">
                  <a:pos x="2" y="40"/>
                </a:cxn>
                <a:cxn ang="0">
                  <a:pos x="14" y="48"/>
                </a:cxn>
              </a:cxnLst>
              <a:rect l="0" t="0" r="r" b="b"/>
              <a:pathLst>
                <a:path w="139" h="57">
                  <a:moveTo>
                    <a:pt x="14" y="48"/>
                  </a:moveTo>
                  <a:lnTo>
                    <a:pt x="15" y="51"/>
                  </a:lnTo>
                  <a:lnTo>
                    <a:pt x="18" y="52"/>
                  </a:lnTo>
                  <a:lnTo>
                    <a:pt x="23" y="54"/>
                  </a:lnTo>
                  <a:lnTo>
                    <a:pt x="24" y="56"/>
                  </a:lnTo>
                  <a:lnTo>
                    <a:pt x="27" y="56"/>
                  </a:lnTo>
                  <a:lnTo>
                    <a:pt x="30" y="56"/>
                  </a:lnTo>
                  <a:lnTo>
                    <a:pt x="33" y="56"/>
                  </a:lnTo>
                  <a:lnTo>
                    <a:pt x="36" y="56"/>
                  </a:lnTo>
                  <a:lnTo>
                    <a:pt x="41" y="54"/>
                  </a:lnTo>
                  <a:lnTo>
                    <a:pt x="45" y="52"/>
                  </a:lnTo>
                  <a:lnTo>
                    <a:pt x="50" y="51"/>
                  </a:lnTo>
                  <a:lnTo>
                    <a:pt x="53" y="48"/>
                  </a:lnTo>
                  <a:lnTo>
                    <a:pt x="58" y="46"/>
                  </a:lnTo>
                  <a:lnTo>
                    <a:pt x="61" y="43"/>
                  </a:lnTo>
                  <a:lnTo>
                    <a:pt x="64" y="40"/>
                  </a:lnTo>
                  <a:lnTo>
                    <a:pt x="68" y="36"/>
                  </a:lnTo>
                  <a:lnTo>
                    <a:pt x="73" y="31"/>
                  </a:lnTo>
                  <a:lnTo>
                    <a:pt x="74" y="25"/>
                  </a:lnTo>
                  <a:lnTo>
                    <a:pt x="77" y="24"/>
                  </a:lnTo>
                  <a:lnTo>
                    <a:pt x="77" y="21"/>
                  </a:lnTo>
                  <a:lnTo>
                    <a:pt x="79" y="21"/>
                  </a:lnTo>
                  <a:lnTo>
                    <a:pt x="79" y="21"/>
                  </a:lnTo>
                  <a:lnTo>
                    <a:pt x="80" y="27"/>
                  </a:lnTo>
                  <a:lnTo>
                    <a:pt x="82" y="28"/>
                  </a:lnTo>
                  <a:lnTo>
                    <a:pt x="83" y="31"/>
                  </a:lnTo>
                  <a:lnTo>
                    <a:pt x="86" y="36"/>
                  </a:lnTo>
                  <a:lnTo>
                    <a:pt x="89" y="39"/>
                  </a:lnTo>
                  <a:lnTo>
                    <a:pt x="92" y="43"/>
                  </a:lnTo>
                  <a:lnTo>
                    <a:pt x="95" y="46"/>
                  </a:lnTo>
                  <a:lnTo>
                    <a:pt x="100" y="49"/>
                  </a:lnTo>
                  <a:lnTo>
                    <a:pt x="104" y="52"/>
                  </a:lnTo>
                  <a:lnTo>
                    <a:pt x="109" y="54"/>
                  </a:lnTo>
                  <a:lnTo>
                    <a:pt x="115" y="56"/>
                  </a:lnTo>
                  <a:lnTo>
                    <a:pt x="118" y="56"/>
                  </a:lnTo>
                  <a:lnTo>
                    <a:pt x="121" y="57"/>
                  </a:lnTo>
                  <a:lnTo>
                    <a:pt x="124" y="57"/>
                  </a:lnTo>
                  <a:lnTo>
                    <a:pt x="129" y="57"/>
                  </a:lnTo>
                  <a:lnTo>
                    <a:pt x="139" y="49"/>
                  </a:lnTo>
                  <a:lnTo>
                    <a:pt x="139" y="49"/>
                  </a:lnTo>
                  <a:lnTo>
                    <a:pt x="136" y="49"/>
                  </a:lnTo>
                  <a:lnTo>
                    <a:pt x="135" y="48"/>
                  </a:lnTo>
                  <a:lnTo>
                    <a:pt x="132" y="48"/>
                  </a:lnTo>
                  <a:lnTo>
                    <a:pt x="127" y="46"/>
                  </a:lnTo>
                  <a:lnTo>
                    <a:pt x="123" y="45"/>
                  </a:lnTo>
                  <a:lnTo>
                    <a:pt x="118" y="43"/>
                  </a:lnTo>
                  <a:lnTo>
                    <a:pt x="114" y="42"/>
                  </a:lnTo>
                  <a:lnTo>
                    <a:pt x="107" y="37"/>
                  </a:lnTo>
                  <a:lnTo>
                    <a:pt x="103" y="36"/>
                  </a:lnTo>
                  <a:lnTo>
                    <a:pt x="97" y="31"/>
                  </a:lnTo>
                  <a:lnTo>
                    <a:pt x="92" y="27"/>
                  </a:lnTo>
                  <a:lnTo>
                    <a:pt x="91" y="24"/>
                  </a:lnTo>
                  <a:lnTo>
                    <a:pt x="88" y="21"/>
                  </a:lnTo>
                  <a:lnTo>
                    <a:pt x="86" y="19"/>
                  </a:lnTo>
                  <a:lnTo>
                    <a:pt x="85" y="16"/>
                  </a:lnTo>
                  <a:lnTo>
                    <a:pt x="83" y="13"/>
                  </a:lnTo>
                  <a:lnTo>
                    <a:pt x="82" y="9"/>
                  </a:lnTo>
                  <a:lnTo>
                    <a:pt x="82" y="6"/>
                  </a:lnTo>
                  <a:lnTo>
                    <a:pt x="80" y="3"/>
                  </a:lnTo>
                  <a:lnTo>
                    <a:pt x="80" y="1"/>
                  </a:lnTo>
                  <a:lnTo>
                    <a:pt x="79" y="0"/>
                  </a:lnTo>
                  <a:lnTo>
                    <a:pt x="77" y="0"/>
                  </a:lnTo>
                  <a:lnTo>
                    <a:pt x="74" y="3"/>
                  </a:lnTo>
                  <a:lnTo>
                    <a:pt x="71" y="6"/>
                  </a:lnTo>
                  <a:lnTo>
                    <a:pt x="68" y="10"/>
                  </a:lnTo>
                  <a:lnTo>
                    <a:pt x="67" y="13"/>
                  </a:lnTo>
                  <a:lnTo>
                    <a:pt x="65" y="15"/>
                  </a:lnTo>
                  <a:lnTo>
                    <a:pt x="62" y="19"/>
                  </a:lnTo>
                  <a:lnTo>
                    <a:pt x="61" y="22"/>
                  </a:lnTo>
                  <a:lnTo>
                    <a:pt x="56" y="27"/>
                  </a:lnTo>
                  <a:lnTo>
                    <a:pt x="53" y="33"/>
                  </a:lnTo>
                  <a:lnTo>
                    <a:pt x="48" y="37"/>
                  </a:lnTo>
                  <a:lnTo>
                    <a:pt x="45" y="40"/>
                  </a:lnTo>
                  <a:lnTo>
                    <a:pt x="42" y="40"/>
                  </a:lnTo>
                  <a:lnTo>
                    <a:pt x="39" y="42"/>
                  </a:lnTo>
                  <a:lnTo>
                    <a:pt x="36" y="42"/>
                  </a:lnTo>
                  <a:lnTo>
                    <a:pt x="33" y="42"/>
                  </a:lnTo>
                  <a:lnTo>
                    <a:pt x="29" y="42"/>
                  </a:lnTo>
                  <a:lnTo>
                    <a:pt x="24" y="42"/>
                  </a:lnTo>
                  <a:lnTo>
                    <a:pt x="21" y="42"/>
                  </a:lnTo>
                  <a:lnTo>
                    <a:pt x="18" y="42"/>
                  </a:lnTo>
                  <a:lnTo>
                    <a:pt x="14" y="42"/>
                  </a:lnTo>
                  <a:lnTo>
                    <a:pt x="11" y="42"/>
                  </a:lnTo>
                  <a:lnTo>
                    <a:pt x="8" y="40"/>
                  </a:lnTo>
                  <a:lnTo>
                    <a:pt x="5" y="40"/>
                  </a:lnTo>
                  <a:lnTo>
                    <a:pt x="2" y="40"/>
                  </a:lnTo>
                  <a:lnTo>
                    <a:pt x="0" y="40"/>
                  </a:lnTo>
                  <a:lnTo>
                    <a:pt x="14" y="48"/>
                  </a:lnTo>
                  <a:lnTo>
                    <a:pt x="14" y="48"/>
                  </a:lnTo>
                  <a:close/>
                </a:path>
              </a:pathLst>
            </a:custGeom>
            <a:solidFill>
              <a:srgbClr val="000000"/>
            </a:solidFill>
            <a:ln w="9525">
              <a:noFill/>
              <a:round/>
              <a:headEnd/>
              <a:tailEnd/>
            </a:ln>
          </p:spPr>
          <p:txBody>
            <a:bodyPr/>
            <a:lstStyle/>
            <a:p>
              <a:endParaRPr lang="ru-RU"/>
            </a:p>
          </p:txBody>
        </p:sp>
        <p:sp>
          <p:nvSpPr>
            <p:cNvPr id="148" name="Freeform 202"/>
            <p:cNvSpPr>
              <a:spLocks/>
            </p:cNvSpPr>
            <p:nvPr/>
          </p:nvSpPr>
          <p:spPr bwMode="auto">
            <a:xfrm>
              <a:off x="2392" y="2529"/>
              <a:ext cx="244" cy="123"/>
            </a:xfrm>
            <a:custGeom>
              <a:avLst/>
              <a:gdLst/>
              <a:ahLst/>
              <a:cxnLst>
                <a:cxn ang="0">
                  <a:pos x="479" y="21"/>
                </a:cxn>
                <a:cxn ang="0">
                  <a:pos x="466" y="29"/>
                </a:cxn>
                <a:cxn ang="0">
                  <a:pos x="449" y="37"/>
                </a:cxn>
                <a:cxn ang="0">
                  <a:pos x="426" y="47"/>
                </a:cxn>
                <a:cxn ang="0">
                  <a:pos x="402" y="58"/>
                </a:cxn>
                <a:cxn ang="0">
                  <a:pos x="374" y="68"/>
                </a:cxn>
                <a:cxn ang="0">
                  <a:pos x="343" y="80"/>
                </a:cxn>
                <a:cxn ang="0">
                  <a:pos x="308" y="92"/>
                </a:cxn>
                <a:cxn ang="0">
                  <a:pos x="272" y="103"/>
                </a:cxn>
                <a:cxn ang="0">
                  <a:pos x="234" y="112"/>
                </a:cxn>
                <a:cxn ang="0">
                  <a:pos x="195" y="121"/>
                </a:cxn>
                <a:cxn ang="0">
                  <a:pos x="154" y="127"/>
                </a:cxn>
                <a:cxn ang="0">
                  <a:pos x="115" y="132"/>
                </a:cxn>
                <a:cxn ang="0">
                  <a:pos x="73" y="133"/>
                </a:cxn>
                <a:cxn ang="0">
                  <a:pos x="33" y="133"/>
                </a:cxn>
                <a:cxn ang="0">
                  <a:pos x="21" y="138"/>
                </a:cxn>
                <a:cxn ang="0">
                  <a:pos x="17" y="154"/>
                </a:cxn>
                <a:cxn ang="0">
                  <a:pos x="15" y="170"/>
                </a:cxn>
                <a:cxn ang="0">
                  <a:pos x="14" y="191"/>
                </a:cxn>
                <a:cxn ang="0">
                  <a:pos x="20" y="197"/>
                </a:cxn>
                <a:cxn ang="0">
                  <a:pos x="38" y="195"/>
                </a:cxn>
                <a:cxn ang="0">
                  <a:pos x="53" y="194"/>
                </a:cxn>
                <a:cxn ang="0">
                  <a:pos x="65" y="192"/>
                </a:cxn>
                <a:cxn ang="0">
                  <a:pos x="83" y="191"/>
                </a:cxn>
                <a:cxn ang="0">
                  <a:pos x="101" y="195"/>
                </a:cxn>
                <a:cxn ang="0">
                  <a:pos x="121" y="215"/>
                </a:cxn>
                <a:cxn ang="0">
                  <a:pos x="104" y="245"/>
                </a:cxn>
                <a:cxn ang="0">
                  <a:pos x="106" y="233"/>
                </a:cxn>
                <a:cxn ang="0">
                  <a:pos x="103" y="219"/>
                </a:cxn>
                <a:cxn ang="0">
                  <a:pos x="95" y="209"/>
                </a:cxn>
                <a:cxn ang="0">
                  <a:pos x="77" y="206"/>
                </a:cxn>
                <a:cxn ang="0">
                  <a:pos x="59" y="209"/>
                </a:cxn>
                <a:cxn ang="0">
                  <a:pos x="47" y="210"/>
                </a:cxn>
                <a:cxn ang="0">
                  <a:pos x="35" y="212"/>
                </a:cxn>
                <a:cxn ang="0">
                  <a:pos x="18" y="213"/>
                </a:cxn>
                <a:cxn ang="0">
                  <a:pos x="4" y="207"/>
                </a:cxn>
                <a:cxn ang="0">
                  <a:pos x="0" y="194"/>
                </a:cxn>
                <a:cxn ang="0">
                  <a:pos x="0" y="180"/>
                </a:cxn>
                <a:cxn ang="0">
                  <a:pos x="1" y="165"/>
                </a:cxn>
                <a:cxn ang="0">
                  <a:pos x="3" y="151"/>
                </a:cxn>
                <a:cxn ang="0">
                  <a:pos x="6" y="138"/>
                </a:cxn>
                <a:cxn ang="0">
                  <a:pos x="10" y="123"/>
                </a:cxn>
                <a:cxn ang="0">
                  <a:pos x="18" y="118"/>
                </a:cxn>
                <a:cxn ang="0">
                  <a:pos x="33" y="118"/>
                </a:cxn>
                <a:cxn ang="0">
                  <a:pos x="48" y="118"/>
                </a:cxn>
                <a:cxn ang="0">
                  <a:pos x="68" y="117"/>
                </a:cxn>
                <a:cxn ang="0">
                  <a:pos x="92" y="115"/>
                </a:cxn>
                <a:cxn ang="0">
                  <a:pos x="119" y="112"/>
                </a:cxn>
                <a:cxn ang="0">
                  <a:pos x="150" y="111"/>
                </a:cxn>
                <a:cxn ang="0">
                  <a:pos x="183" y="105"/>
                </a:cxn>
                <a:cxn ang="0">
                  <a:pos x="218" y="99"/>
                </a:cxn>
                <a:cxn ang="0">
                  <a:pos x="256" y="91"/>
                </a:cxn>
                <a:cxn ang="0">
                  <a:pos x="295" y="80"/>
                </a:cxn>
                <a:cxn ang="0">
                  <a:pos x="336" y="67"/>
                </a:cxn>
                <a:cxn ang="0">
                  <a:pos x="378" y="52"/>
                </a:cxn>
                <a:cxn ang="0">
                  <a:pos x="420" y="33"/>
                </a:cxn>
                <a:cxn ang="0">
                  <a:pos x="464" y="12"/>
                </a:cxn>
                <a:cxn ang="0">
                  <a:pos x="487" y="20"/>
                </a:cxn>
              </a:cxnLst>
              <a:rect l="0" t="0" r="r" b="b"/>
              <a:pathLst>
                <a:path w="487" h="245">
                  <a:moveTo>
                    <a:pt x="487" y="20"/>
                  </a:moveTo>
                  <a:lnTo>
                    <a:pt x="485" y="20"/>
                  </a:lnTo>
                  <a:lnTo>
                    <a:pt x="482" y="20"/>
                  </a:lnTo>
                  <a:lnTo>
                    <a:pt x="479" y="21"/>
                  </a:lnTo>
                  <a:lnTo>
                    <a:pt x="475" y="24"/>
                  </a:lnTo>
                  <a:lnTo>
                    <a:pt x="472" y="26"/>
                  </a:lnTo>
                  <a:lnTo>
                    <a:pt x="469" y="27"/>
                  </a:lnTo>
                  <a:lnTo>
                    <a:pt x="466" y="29"/>
                  </a:lnTo>
                  <a:lnTo>
                    <a:pt x="461" y="30"/>
                  </a:lnTo>
                  <a:lnTo>
                    <a:pt x="457" y="32"/>
                  </a:lnTo>
                  <a:lnTo>
                    <a:pt x="452" y="35"/>
                  </a:lnTo>
                  <a:lnTo>
                    <a:pt x="449" y="37"/>
                  </a:lnTo>
                  <a:lnTo>
                    <a:pt x="445" y="40"/>
                  </a:lnTo>
                  <a:lnTo>
                    <a:pt x="439" y="41"/>
                  </a:lnTo>
                  <a:lnTo>
                    <a:pt x="432" y="44"/>
                  </a:lnTo>
                  <a:lnTo>
                    <a:pt x="426" y="47"/>
                  </a:lnTo>
                  <a:lnTo>
                    <a:pt x="422" y="49"/>
                  </a:lnTo>
                  <a:lnTo>
                    <a:pt x="414" y="52"/>
                  </a:lnTo>
                  <a:lnTo>
                    <a:pt x="408" y="55"/>
                  </a:lnTo>
                  <a:lnTo>
                    <a:pt x="402" y="58"/>
                  </a:lnTo>
                  <a:lnTo>
                    <a:pt x="396" y="61"/>
                  </a:lnTo>
                  <a:lnTo>
                    <a:pt x="389" y="64"/>
                  </a:lnTo>
                  <a:lnTo>
                    <a:pt x="381" y="67"/>
                  </a:lnTo>
                  <a:lnTo>
                    <a:pt x="374" y="68"/>
                  </a:lnTo>
                  <a:lnTo>
                    <a:pt x="366" y="73"/>
                  </a:lnTo>
                  <a:lnTo>
                    <a:pt x="358" y="74"/>
                  </a:lnTo>
                  <a:lnTo>
                    <a:pt x="351" y="77"/>
                  </a:lnTo>
                  <a:lnTo>
                    <a:pt x="343" y="80"/>
                  </a:lnTo>
                  <a:lnTo>
                    <a:pt x="336" y="85"/>
                  </a:lnTo>
                  <a:lnTo>
                    <a:pt x="327" y="86"/>
                  </a:lnTo>
                  <a:lnTo>
                    <a:pt x="318" y="89"/>
                  </a:lnTo>
                  <a:lnTo>
                    <a:pt x="308" y="92"/>
                  </a:lnTo>
                  <a:lnTo>
                    <a:pt x="301" y="95"/>
                  </a:lnTo>
                  <a:lnTo>
                    <a:pt x="290" y="97"/>
                  </a:lnTo>
                  <a:lnTo>
                    <a:pt x="283" y="100"/>
                  </a:lnTo>
                  <a:lnTo>
                    <a:pt x="272" y="103"/>
                  </a:lnTo>
                  <a:lnTo>
                    <a:pt x="265" y="106"/>
                  </a:lnTo>
                  <a:lnTo>
                    <a:pt x="254" y="109"/>
                  </a:lnTo>
                  <a:lnTo>
                    <a:pt x="245" y="111"/>
                  </a:lnTo>
                  <a:lnTo>
                    <a:pt x="234" y="112"/>
                  </a:lnTo>
                  <a:lnTo>
                    <a:pt x="225" y="115"/>
                  </a:lnTo>
                  <a:lnTo>
                    <a:pt x="215" y="117"/>
                  </a:lnTo>
                  <a:lnTo>
                    <a:pt x="206" y="120"/>
                  </a:lnTo>
                  <a:lnTo>
                    <a:pt x="195" y="121"/>
                  </a:lnTo>
                  <a:lnTo>
                    <a:pt x="186" y="124"/>
                  </a:lnTo>
                  <a:lnTo>
                    <a:pt x="175" y="124"/>
                  </a:lnTo>
                  <a:lnTo>
                    <a:pt x="165" y="127"/>
                  </a:lnTo>
                  <a:lnTo>
                    <a:pt x="154" y="127"/>
                  </a:lnTo>
                  <a:lnTo>
                    <a:pt x="145" y="129"/>
                  </a:lnTo>
                  <a:lnTo>
                    <a:pt x="135" y="130"/>
                  </a:lnTo>
                  <a:lnTo>
                    <a:pt x="124" y="132"/>
                  </a:lnTo>
                  <a:lnTo>
                    <a:pt x="115" y="132"/>
                  </a:lnTo>
                  <a:lnTo>
                    <a:pt x="104" y="133"/>
                  </a:lnTo>
                  <a:lnTo>
                    <a:pt x="94" y="133"/>
                  </a:lnTo>
                  <a:lnTo>
                    <a:pt x="83" y="133"/>
                  </a:lnTo>
                  <a:lnTo>
                    <a:pt x="73" y="133"/>
                  </a:lnTo>
                  <a:lnTo>
                    <a:pt x="63" y="135"/>
                  </a:lnTo>
                  <a:lnTo>
                    <a:pt x="53" y="133"/>
                  </a:lnTo>
                  <a:lnTo>
                    <a:pt x="42" y="133"/>
                  </a:lnTo>
                  <a:lnTo>
                    <a:pt x="33" y="133"/>
                  </a:lnTo>
                  <a:lnTo>
                    <a:pt x="23" y="132"/>
                  </a:lnTo>
                  <a:lnTo>
                    <a:pt x="23" y="132"/>
                  </a:lnTo>
                  <a:lnTo>
                    <a:pt x="23" y="135"/>
                  </a:lnTo>
                  <a:lnTo>
                    <a:pt x="21" y="138"/>
                  </a:lnTo>
                  <a:lnTo>
                    <a:pt x="21" y="141"/>
                  </a:lnTo>
                  <a:lnTo>
                    <a:pt x="18" y="145"/>
                  </a:lnTo>
                  <a:lnTo>
                    <a:pt x="18" y="151"/>
                  </a:lnTo>
                  <a:lnTo>
                    <a:pt x="17" y="154"/>
                  </a:lnTo>
                  <a:lnTo>
                    <a:pt x="17" y="157"/>
                  </a:lnTo>
                  <a:lnTo>
                    <a:pt x="17" y="160"/>
                  </a:lnTo>
                  <a:lnTo>
                    <a:pt x="17" y="164"/>
                  </a:lnTo>
                  <a:lnTo>
                    <a:pt x="15" y="170"/>
                  </a:lnTo>
                  <a:lnTo>
                    <a:pt x="14" y="176"/>
                  </a:lnTo>
                  <a:lnTo>
                    <a:pt x="14" y="180"/>
                  </a:lnTo>
                  <a:lnTo>
                    <a:pt x="14" y="186"/>
                  </a:lnTo>
                  <a:lnTo>
                    <a:pt x="14" y="191"/>
                  </a:lnTo>
                  <a:lnTo>
                    <a:pt x="14" y="194"/>
                  </a:lnTo>
                  <a:lnTo>
                    <a:pt x="15" y="195"/>
                  </a:lnTo>
                  <a:lnTo>
                    <a:pt x="18" y="197"/>
                  </a:lnTo>
                  <a:lnTo>
                    <a:pt x="20" y="197"/>
                  </a:lnTo>
                  <a:lnTo>
                    <a:pt x="23" y="197"/>
                  </a:lnTo>
                  <a:lnTo>
                    <a:pt x="27" y="197"/>
                  </a:lnTo>
                  <a:lnTo>
                    <a:pt x="32" y="197"/>
                  </a:lnTo>
                  <a:lnTo>
                    <a:pt x="38" y="195"/>
                  </a:lnTo>
                  <a:lnTo>
                    <a:pt x="42" y="195"/>
                  </a:lnTo>
                  <a:lnTo>
                    <a:pt x="45" y="195"/>
                  </a:lnTo>
                  <a:lnTo>
                    <a:pt x="48" y="195"/>
                  </a:lnTo>
                  <a:lnTo>
                    <a:pt x="53" y="194"/>
                  </a:lnTo>
                  <a:lnTo>
                    <a:pt x="56" y="194"/>
                  </a:lnTo>
                  <a:lnTo>
                    <a:pt x="59" y="194"/>
                  </a:lnTo>
                  <a:lnTo>
                    <a:pt x="62" y="194"/>
                  </a:lnTo>
                  <a:lnTo>
                    <a:pt x="65" y="192"/>
                  </a:lnTo>
                  <a:lnTo>
                    <a:pt x="68" y="192"/>
                  </a:lnTo>
                  <a:lnTo>
                    <a:pt x="73" y="191"/>
                  </a:lnTo>
                  <a:lnTo>
                    <a:pt x="79" y="191"/>
                  </a:lnTo>
                  <a:lnTo>
                    <a:pt x="83" y="191"/>
                  </a:lnTo>
                  <a:lnTo>
                    <a:pt x="89" y="191"/>
                  </a:lnTo>
                  <a:lnTo>
                    <a:pt x="92" y="191"/>
                  </a:lnTo>
                  <a:lnTo>
                    <a:pt x="97" y="192"/>
                  </a:lnTo>
                  <a:lnTo>
                    <a:pt x="101" y="195"/>
                  </a:lnTo>
                  <a:lnTo>
                    <a:pt x="106" y="200"/>
                  </a:lnTo>
                  <a:lnTo>
                    <a:pt x="110" y="204"/>
                  </a:lnTo>
                  <a:lnTo>
                    <a:pt x="116" y="210"/>
                  </a:lnTo>
                  <a:lnTo>
                    <a:pt x="121" y="215"/>
                  </a:lnTo>
                  <a:lnTo>
                    <a:pt x="124" y="219"/>
                  </a:lnTo>
                  <a:lnTo>
                    <a:pt x="127" y="222"/>
                  </a:lnTo>
                  <a:lnTo>
                    <a:pt x="128" y="224"/>
                  </a:lnTo>
                  <a:lnTo>
                    <a:pt x="104" y="245"/>
                  </a:lnTo>
                  <a:lnTo>
                    <a:pt x="104" y="244"/>
                  </a:lnTo>
                  <a:lnTo>
                    <a:pt x="106" y="239"/>
                  </a:lnTo>
                  <a:lnTo>
                    <a:pt x="106" y="236"/>
                  </a:lnTo>
                  <a:lnTo>
                    <a:pt x="106" y="233"/>
                  </a:lnTo>
                  <a:lnTo>
                    <a:pt x="106" y="230"/>
                  </a:lnTo>
                  <a:lnTo>
                    <a:pt x="106" y="227"/>
                  </a:lnTo>
                  <a:lnTo>
                    <a:pt x="104" y="222"/>
                  </a:lnTo>
                  <a:lnTo>
                    <a:pt x="103" y="219"/>
                  </a:lnTo>
                  <a:lnTo>
                    <a:pt x="101" y="216"/>
                  </a:lnTo>
                  <a:lnTo>
                    <a:pt x="100" y="213"/>
                  </a:lnTo>
                  <a:lnTo>
                    <a:pt x="97" y="210"/>
                  </a:lnTo>
                  <a:lnTo>
                    <a:pt x="95" y="209"/>
                  </a:lnTo>
                  <a:lnTo>
                    <a:pt x="91" y="207"/>
                  </a:lnTo>
                  <a:lnTo>
                    <a:pt x="86" y="207"/>
                  </a:lnTo>
                  <a:lnTo>
                    <a:pt x="82" y="206"/>
                  </a:lnTo>
                  <a:lnTo>
                    <a:pt x="77" y="206"/>
                  </a:lnTo>
                  <a:lnTo>
                    <a:pt x="71" y="206"/>
                  </a:lnTo>
                  <a:lnTo>
                    <a:pt x="65" y="207"/>
                  </a:lnTo>
                  <a:lnTo>
                    <a:pt x="62" y="207"/>
                  </a:lnTo>
                  <a:lnTo>
                    <a:pt x="59" y="209"/>
                  </a:lnTo>
                  <a:lnTo>
                    <a:pt x="56" y="209"/>
                  </a:lnTo>
                  <a:lnTo>
                    <a:pt x="53" y="209"/>
                  </a:lnTo>
                  <a:lnTo>
                    <a:pt x="50" y="209"/>
                  </a:lnTo>
                  <a:lnTo>
                    <a:pt x="47" y="210"/>
                  </a:lnTo>
                  <a:lnTo>
                    <a:pt x="44" y="210"/>
                  </a:lnTo>
                  <a:lnTo>
                    <a:pt x="41" y="212"/>
                  </a:lnTo>
                  <a:lnTo>
                    <a:pt x="38" y="212"/>
                  </a:lnTo>
                  <a:lnTo>
                    <a:pt x="35" y="212"/>
                  </a:lnTo>
                  <a:lnTo>
                    <a:pt x="32" y="212"/>
                  </a:lnTo>
                  <a:lnTo>
                    <a:pt x="29" y="213"/>
                  </a:lnTo>
                  <a:lnTo>
                    <a:pt x="23" y="213"/>
                  </a:lnTo>
                  <a:lnTo>
                    <a:pt x="18" y="213"/>
                  </a:lnTo>
                  <a:lnTo>
                    <a:pt x="14" y="213"/>
                  </a:lnTo>
                  <a:lnTo>
                    <a:pt x="10" y="212"/>
                  </a:lnTo>
                  <a:lnTo>
                    <a:pt x="6" y="210"/>
                  </a:lnTo>
                  <a:lnTo>
                    <a:pt x="4" y="207"/>
                  </a:lnTo>
                  <a:lnTo>
                    <a:pt x="3" y="204"/>
                  </a:lnTo>
                  <a:lnTo>
                    <a:pt x="1" y="200"/>
                  </a:lnTo>
                  <a:lnTo>
                    <a:pt x="0" y="197"/>
                  </a:lnTo>
                  <a:lnTo>
                    <a:pt x="0" y="194"/>
                  </a:lnTo>
                  <a:lnTo>
                    <a:pt x="0" y="191"/>
                  </a:lnTo>
                  <a:lnTo>
                    <a:pt x="0" y="188"/>
                  </a:lnTo>
                  <a:lnTo>
                    <a:pt x="0" y="183"/>
                  </a:lnTo>
                  <a:lnTo>
                    <a:pt x="0" y="180"/>
                  </a:lnTo>
                  <a:lnTo>
                    <a:pt x="0" y="177"/>
                  </a:lnTo>
                  <a:lnTo>
                    <a:pt x="0" y="174"/>
                  </a:lnTo>
                  <a:lnTo>
                    <a:pt x="0" y="170"/>
                  </a:lnTo>
                  <a:lnTo>
                    <a:pt x="1" y="165"/>
                  </a:lnTo>
                  <a:lnTo>
                    <a:pt x="1" y="162"/>
                  </a:lnTo>
                  <a:lnTo>
                    <a:pt x="3" y="159"/>
                  </a:lnTo>
                  <a:lnTo>
                    <a:pt x="3" y="154"/>
                  </a:lnTo>
                  <a:lnTo>
                    <a:pt x="3" y="151"/>
                  </a:lnTo>
                  <a:lnTo>
                    <a:pt x="3" y="147"/>
                  </a:lnTo>
                  <a:lnTo>
                    <a:pt x="4" y="144"/>
                  </a:lnTo>
                  <a:lnTo>
                    <a:pt x="4" y="141"/>
                  </a:lnTo>
                  <a:lnTo>
                    <a:pt x="6" y="138"/>
                  </a:lnTo>
                  <a:lnTo>
                    <a:pt x="6" y="133"/>
                  </a:lnTo>
                  <a:lnTo>
                    <a:pt x="7" y="132"/>
                  </a:lnTo>
                  <a:lnTo>
                    <a:pt x="9" y="126"/>
                  </a:lnTo>
                  <a:lnTo>
                    <a:pt x="10" y="123"/>
                  </a:lnTo>
                  <a:lnTo>
                    <a:pt x="12" y="120"/>
                  </a:lnTo>
                  <a:lnTo>
                    <a:pt x="14" y="120"/>
                  </a:lnTo>
                  <a:lnTo>
                    <a:pt x="15" y="118"/>
                  </a:lnTo>
                  <a:lnTo>
                    <a:pt x="18" y="118"/>
                  </a:lnTo>
                  <a:lnTo>
                    <a:pt x="21" y="118"/>
                  </a:lnTo>
                  <a:lnTo>
                    <a:pt x="27" y="118"/>
                  </a:lnTo>
                  <a:lnTo>
                    <a:pt x="30" y="118"/>
                  </a:lnTo>
                  <a:lnTo>
                    <a:pt x="33" y="118"/>
                  </a:lnTo>
                  <a:lnTo>
                    <a:pt x="36" y="118"/>
                  </a:lnTo>
                  <a:lnTo>
                    <a:pt x="41" y="118"/>
                  </a:lnTo>
                  <a:lnTo>
                    <a:pt x="44" y="118"/>
                  </a:lnTo>
                  <a:lnTo>
                    <a:pt x="48" y="118"/>
                  </a:lnTo>
                  <a:lnTo>
                    <a:pt x="53" y="118"/>
                  </a:lnTo>
                  <a:lnTo>
                    <a:pt x="59" y="118"/>
                  </a:lnTo>
                  <a:lnTo>
                    <a:pt x="63" y="117"/>
                  </a:lnTo>
                  <a:lnTo>
                    <a:pt x="68" y="117"/>
                  </a:lnTo>
                  <a:lnTo>
                    <a:pt x="74" y="117"/>
                  </a:lnTo>
                  <a:lnTo>
                    <a:pt x="80" y="117"/>
                  </a:lnTo>
                  <a:lnTo>
                    <a:pt x="86" y="115"/>
                  </a:lnTo>
                  <a:lnTo>
                    <a:pt x="92" y="115"/>
                  </a:lnTo>
                  <a:lnTo>
                    <a:pt x="98" y="115"/>
                  </a:lnTo>
                  <a:lnTo>
                    <a:pt x="106" y="115"/>
                  </a:lnTo>
                  <a:lnTo>
                    <a:pt x="112" y="114"/>
                  </a:lnTo>
                  <a:lnTo>
                    <a:pt x="119" y="112"/>
                  </a:lnTo>
                  <a:lnTo>
                    <a:pt x="127" y="112"/>
                  </a:lnTo>
                  <a:lnTo>
                    <a:pt x="135" y="112"/>
                  </a:lnTo>
                  <a:lnTo>
                    <a:pt x="142" y="111"/>
                  </a:lnTo>
                  <a:lnTo>
                    <a:pt x="150" y="111"/>
                  </a:lnTo>
                  <a:lnTo>
                    <a:pt x="159" y="109"/>
                  </a:lnTo>
                  <a:lnTo>
                    <a:pt x="166" y="109"/>
                  </a:lnTo>
                  <a:lnTo>
                    <a:pt x="175" y="106"/>
                  </a:lnTo>
                  <a:lnTo>
                    <a:pt x="183" y="105"/>
                  </a:lnTo>
                  <a:lnTo>
                    <a:pt x="192" y="103"/>
                  </a:lnTo>
                  <a:lnTo>
                    <a:pt x="201" y="103"/>
                  </a:lnTo>
                  <a:lnTo>
                    <a:pt x="209" y="100"/>
                  </a:lnTo>
                  <a:lnTo>
                    <a:pt x="218" y="99"/>
                  </a:lnTo>
                  <a:lnTo>
                    <a:pt x="227" y="97"/>
                  </a:lnTo>
                  <a:lnTo>
                    <a:pt x="237" y="95"/>
                  </a:lnTo>
                  <a:lnTo>
                    <a:pt x="246" y="92"/>
                  </a:lnTo>
                  <a:lnTo>
                    <a:pt x="256" y="91"/>
                  </a:lnTo>
                  <a:lnTo>
                    <a:pt x="266" y="88"/>
                  </a:lnTo>
                  <a:lnTo>
                    <a:pt x="275" y="85"/>
                  </a:lnTo>
                  <a:lnTo>
                    <a:pt x="286" y="82"/>
                  </a:lnTo>
                  <a:lnTo>
                    <a:pt x="295" y="80"/>
                  </a:lnTo>
                  <a:lnTo>
                    <a:pt x="305" y="77"/>
                  </a:lnTo>
                  <a:lnTo>
                    <a:pt x="316" y="74"/>
                  </a:lnTo>
                  <a:lnTo>
                    <a:pt x="327" y="70"/>
                  </a:lnTo>
                  <a:lnTo>
                    <a:pt x="336" y="67"/>
                  </a:lnTo>
                  <a:lnTo>
                    <a:pt x="346" y="64"/>
                  </a:lnTo>
                  <a:lnTo>
                    <a:pt x="357" y="59"/>
                  </a:lnTo>
                  <a:lnTo>
                    <a:pt x="367" y="55"/>
                  </a:lnTo>
                  <a:lnTo>
                    <a:pt x="378" y="52"/>
                  </a:lnTo>
                  <a:lnTo>
                    <a:pt x="389" y="47"/>
                  </a:lnTo>
                  <a:lnTo>
                    <a:pt x="399" y="43"/>
                  </a:lnTo>
                  <a:lnTo>
                    <a:pt x="410" y="38"/>
                  </a:lnTo>
                  <a:lnTo>
                    <a:pt x="420" y="33"/>
                  </a:lnTo>
                  <a:lnTo>
                    <a:pt x="431" y="27"/>
                  </a:lnTo>
                  <a:lnTo>
                    <a:pt x="443" y="23"/>
                  </a:lnTo>
                  <a:lnTo>
                    <a:pt x="452" y="17"/>
                  </a:lnTo>
                  <a:lnTo>
                    <a:pt x="464" y="12"/>
                  </a:lnTo>
                  <a:lnTo>
                    <a:pt x="475" y="6"/>
                  </a:lnTo>
                  <a:lnTo>
                    <a:pt x="487" y="0"/>
                  </a:lnTo>
                  <a:lnTo>
                    <a:pt x="487" y="20"/>
                  </a:lnTo>
                  <a:lnTo>
                    <a:pt x="487" y="20"/>
                  </a:lnTo>
                  <a:close/>
                </a:path>
              </a:pathLst>
            </a:custGeom>
            <a:solidFill>
              <a:srgbClr val="000000"/>
            </a:solidFill>
            <a:ln w="9525">
              <a:noFill/>
              <a:round/>
              <a:headEnd/>
              <a:tailEnd/>
            </a:ln>
          </p:spPr>
          <p:txBody>
            <a:bodyPr/>
            <a:lstStyle/>
            <a:p>
              <a:endParaRPr lang="ru-RU"/>
            </a:p>
          </p:txBody>
        </p:sp>
        <p:sp>
          <p:nvSpPr>
            <p:cNvPr id="149" name="Freeform 203"/>
            <p:cNvSpPr>
              <a:spLocks/>
            </p:cNvSpPr>
            <p:nvPr/>
          </p:nvSpPr>
          <p:spPr bwMode="auto">
            <a:xfrm>
              <a:off x="2563" y="2685"/>
              <a:ext cx="11" cy="18"/>
            </a:xfrm>
            <a:custGeom>
              <a:avLst/>
              <a:gdLst/>
              <a:ahLst/>
              <a:cxnLst>
                <a:cxn ang="0">
                  <a:pos x="9" y="0"/>
                </a:cxn>
                <a:cxn ang="0">
                  <a:pos x="6" y="3"/>
                </a:cxn>
                <a:cxn ang="0">
                  <a:pos x="5" y="6"/>
                </a:cxn>
                <a:cxn ang="0">
                  <a:pos x="3" y="10"/>
                </a:cxn>
                <a:cxn ang="0">
                  <a:pos x="3" y="16"/>
                </a:cxn>
                <a:cxn ang="0">
                  <a:pos x="0" y="21"/>
                </a:cxn>
                <a:cxn ang="0">
                  <a:pos x="2" y="25"/>
                </a:cxn>
                <a:cxn ang="0">
                  <a:pos x="2" y="28"/>
                </a:cxn>
                <a:cxn ang="0">
                  <a:pos x="5" y="31"/>
                </a:cxn>
                <a:cxn ang="0">
                  <a:pos x="8" y="33"/>
                </a:cxn>
                <a:cxn ang="0">
                  <a:pos x="14" y="36"/>
                </a:cxn>
                <a:cxn ang="0">
                  <a:pos x="18" y="36"/>
                </a:cxn>
                <a:cxn ang="0">
                  <a:pos x="21" y="34"/>
                </a:cxn>
                <a:cxn ang="0">
                  <a:pos x="21" y="30"/>
                </a:cxn>
                <a:cxn ang="0">
                  <a:pos x="21" y="27"/>
                </a:cxn>
                <a:cxn ang="0">
                  <a:pos x="21" y="21"/>
                </a:cxn>
                <a:cxn ang="0">
                  <a:pos x="23" y="15"/>
                </a:cxn>
                <a:cxn ang="0">
                  <a:pos x="23" y="9"/>
                </a:cxn>
                <a:cxn ang="0">
                  <a:pos x="23" y="4"/>
                </a:cxn>
                <a:cxn ang="0">
                  <a:pos x="23" y="3"/>
                </a:cxn>
                <a:cxn ang="0">
                  <a:pos x="23" y="1"/>
                </a:cxn>
                <a:cxn ang="0">
                  <a:pos x="9" y="0"/>
                </a:cxn>
                <a:cxn ang="0">
                  <a:pos x="9" y="0"/>
                </a:cxn>
              </a:cxnLst>
              <a:rect l="0" t="0" r="r" b="b"/>
              <a:pathLst>
                <a:path w="23" h="36">
                  <a:moveTo>
                    <a:pt x="9" y="0"/>
                  </a:moveTo>
                  <a:lnTo>
                    <a:pt x="6" y="3"/>
                  </a:lnTo>
                  <a:lnTo>
                    <a:pt x="5" y="6"/>
                  </a:lnTo>
                  <a:lnTo>
                    <a:pt x="3" y="10"/>
                  </a:lnTo>
                  <a:lnTo>
                    <a:pt x="3" y="16"/>
                  </a:lnTo>
                  <a:lnTo>
                    <a:pt x="0" y="21"/>
                  </a:lnTo>
                  <a:lnTo>
                    <a:pt x="2" y="25"/>
                  </a:lnTo>
                  <a:lnTo>
                    <a:pt x="2" y="28"/>
                  </a:lnTo>
                  <a:lnTo>
                    <a:pt x="5" y="31"/>
                  </a:lnTo>
                  <a:lnTo>
                    <a:pt x="8" y="33"/>
                  </a:lnTo>
                  <a:lnTo>
                    <a:pt x="14" y="36"/>
                  </a:lnTo>
                  <a:lnTo>
                    <a:pt x="18" y="36"/>
                  </a:lnTo>
                  <a:lnTo>
                    <a:pt x="21" y="34"/>
                  </a:lnTo>
                  <a:lnTo>
                    <a:pt x="21" y="30"/>
                  </a:lnTo>
                  <a:lnTo>
                    <a:pt x="21" y="27"/>
                  </a:lnTo>
                  <a:lnTo>
                    <a:pt x="21" y="21"/>
                  </a:lnTo>
                  <a:lnTo>
                    <a:pt x="23" y="15"/>
                  </a:lnTo>
                  <a:lnTo>
                    <a:pt x="23" y="9"/>
                  </a:lnTo>
                  <a:lnTo>
                    <a:pt x="23" y="4"/>
                  </a:lnTo>
                  <a:lnTo>
                    <a:pt x="23" y="3"/>
                  </a:lnTo>
                  <a:lnTo>
                    <a:pt x="23" y="1"/>
                  </a:lnTo>
                  <a:lnTo>
                    <a:pt x="9" y="0"/>
                  </a:lnTo>
                  <a:lnTo>
                    <a:pt x="9" y="0"/>
                  </a:lnTo>
                  <a:close/>
                </a:path>
              </a:pathLst>
            </a:custGeom>
            <a:solidFill>
              <a:srgbClr val="000000"/>
            </a:solidFill>
            <a:ln w="9525">
              <a:noFill/>
              <a:round/>
              <a:headEnd/>
              <a:tailEnd/>
            </a:ln>
          </p:spPr>
          <p:txBody>
            <a:bodyPr/>
            <a:lstStyle/>
            <a:p>
              <a:endParaRPr lang="ru-RU"/>
            </a:p>
          </p:txBody>
        </p:sp>
        <p:sp>
          <p:nvSpPr>
            <p:cNvPr id="150" name="Freeform 204"/>
            <p:cNvSpPr>
              <a:spLocks/>
            </p:cNvSpPr>
            <p:nvPr/>
          </p:nvSpPr>
          <p:spPr bwMode="auto">
            <a:xfrm>
              <a:off x="2648" y="2683"/>
              <a:ext cx="11" cy="18"/>
            </a:xfrm>
            <a:custGeom>
              <a:avLst/>
              <a:gdLst/>
              <a:ahLst/>
              <a:cxnLst>
                <a:cxn ang="0">
                  <a:pos x="3" y="2"/>
                </a:cxn>
                <a:cxn ang="0">
                  <a:pos x="3" y="3"/>
                </a:cxn>
                <a:cxn ang="0">
                  <a:pos x="2" y="6"/>
                </a:cxn>
                <a:cxn ang="0">
                  <a:pos x="2" y="12"/>
                </a:cxn>
                <a:cxn ang="0">
                  <a:pos x="0" y="17"/>
                </a:cxn>
                <a:cxn ang="0">
                  <a:pos x="0" y="20"/>
                </a:cxn>
                <a:cxn ang="0">
                  <a:pos x="0" y="23"/>
                </a:cxn>
                <a:cxn ang="0">
                  <a:pos x="0" y="26"/>
                </a:cxn>
                <a:cxn ang="0">
                  <a:pos x="0" y="29"/>
                </a:cxn>
                <a:cxn ang="0">
                  <a:pos x="2" y="33"/>
                </a:cxn>
                <a:cxn ang="0">
                  <a:pos x="3" y="35"/>
                </a:cxn>
                <a:cxn ang="0">
                  <a:pos x="6" y="36"/>
                </a:cxn>
                <a:cxn ang="0">
                  <a:pos x="9" y="36"/>
                </a:cxn>
                <a:cxn ang="0">
                  <a:pos x="12" y="36"/>
                </a:cxn>
                <a:cxn ang="0">
                  <a:pos x="15" y="38"/>
                </a:cxn>
                <a:cxn ang="0">
                  <a:pos x="20" y="35"/>
                </a:cxn>
                <a:cxn ang="0">
                  <a:pos x="23" y="32"/>
                </a:cxn>
                <a:cxn ang="0">
                  <a:pos x="21" y="27"/>
                </a:cxn>
                <a:cxn ang="0">
                  <a:pos x="21" y="23"/>
                </a:cxn>
                <a:cxn ang="0">
                  <a:pos x="20" y="17"/>
                </a:cxn>
                <a:cxn ang="0">
                  <a:pos x="18" y="12"/>
                </a:cxn>
                <a:cxn ang="0">
                  <a:pos x="17" y="8"/>
                </a:cxn>
                <a:cxn ang="0">
                  <a:pos x="15" y="3"/>
                </a:cxn>
                <a:cxn ang="0">
                  <a:pos x="15" y="0"/>
                </a:cxn>
                <a:cxn ang="0">
                  <a:pos x="15" y="0"/>
                </a:cxn>
                <a:cxn ang="0">
                  <a:pos x="3" y="2"/>
                </a:cxn>
                <a:cxn ang="0">
                  <a:pos x="3" y="2"/>
                </a:cxn>
              </a:cxnLst>
              <a:rect l="0" t="0" r="r" b="b"/>
              <a:pathLst>
                <a:path w="23" h="38">
                  <a:moveTo>
                    <a:pt x="3" y="2"/>
                  </a:moveTo>
                  <a:lnTo>
                    <a:pt x="3" y="3"/>
                  </a:lnTo>
                  <a:lnTo>
                    <a:pt x="2" y="6"/>
                  </a:lnTo>
                  <a:lnTo>
                    <a:pt x="2" y="12"/>
                  </a:lnTo>
                  <a:lnTo>
                    <a:pt x="0" y="17"/>
                  </a:lnTo>
                  <a:lnTo>
                    <a:pt x="0" y="20"/>
                  </a:lnTo>
                  <a:lnTo>
                    <a:pt x="0" y="23"/>
                  </a:lnTo>
                  <a:lnTo>
                    <a:pt x="0" y="26"/>
                  </a:lnTo>
                  <a:lnTo>
                    <a:pt x="0" y="29"/>
                  </a:lnTo>
                  <a:lnTo>
                    <a:pt x="2" y="33"/>
                  </a:lnTo>
                  <a:lnTo>
                    <a:pt x="3" y="35"/>
                  </a:lnTo>
                  <a:lnTo>
                    <a:pt x="6" y="36"/>
                  </a:lnTo>
                  <a:lnTo>
                    <a:pt x="9" y="36"/>
                  </a:lnTo>
                  <a:lnTo>
                    <a:pt x="12" y="36"/>
                  </a:lnTo>
                  <a:lnTo>
                    <a:pt x="15" y="38"/>
                  </a:lnTo>
                  <a:lnTo>
                    <a:pt x="20" y="35"/>
                  </a:lnTo>
                  <a:lnTo>
                    <a:pt x="23" y="32"/>
                  </a:lnTo>
                  <a:lnTo>
                    <a:pt x="21" y="27"/>
                  </a:lnTo>
                  <a:lnTo>
                    <a:pt x="21" y="23"/>
                  </a:lnTo>
                  <a:lnTo>
                    <a:pt x="20" y="17"/>
                  </a:lnTo>
                  <a:lnTo>
                    <a:pt x="18" y="12"/>
                  </a:lnTo>
                  <a:lnTo>
                    <a:pt x="17" y="8"/>
                  </a:lnTo>
                  <a:lnTo>
                    <a:pt x="15" y="3"/>
                  </a:lnTo>
                  <a:lnTo>
                    <a:pt x="15" y="0"/>
                  </a:lnTo>
                  <a:lnTo>
                    <a:pt x="15" y="0"/>
                  </a:lnTo>
                  <a:lnTo>
                    <a:pt x="3" y="2"/>
                  </a:lnTo>
                  <a:lnTo>
                    <a:pt x="3" y="2"/>
                  </a:lnTo>
                  <a:close/>
                </a:path>
              </a:pathLst>
            </a:custGeom>
            <a:solidFill>
              <a:srgbClr val="000000"/>
            </a:solidFill>
            <a:ln w="9525">
              <a:noFill/>
              <a:round/>
              <a:headEnd/>
              <a:tailEnd/>
            </a:ln>
          </p:spPr>
          <p:txBody>
            <a:bodyPr/>
            <a:lstStyle/>
            <a:p>
              <a:endParaRPr lang="ru-RU"/>
            </a:p>
          </p:txBody>
        </p:sp>
        <p:sp>
          <p:nvSpPr>
            <p:cNvPr id="151" name="Freeform 205"/>
            <p:cNvSpPr>
              <a:spLocks/>
            </p:cNvSpPr>
            <p:nvPr/>
          </p:nvSpPr>
          <p:spPr bwMode="auto">
            <a:xfrm>
              <a:off x="2605" y="2694"/>
              <a:ext cx="29" cy="35"/>
            </a:xfrm>
            <a:custGeom>
              <a:avLst/>
              <a:gdLst/>
              <a:ahLst/>
              <a:cxnLst>
                <a:cxn ang="0">
                  <a:pos x="35" y="3"/>
                </a:cxn>
                <a:cxn ang="0">
                  <a:pos x="39" y="7"/>
                </a:cxn>
                <a:cxn ang="0">
                  <a:pos x="42" y="13"/>
                </a:cxn>
                <a:cxn ang="0">
                  <a:pos x="47" y="19"/>
                </a:cxn>
                <a:cxn ang="0">
                  <a:pos x="50" y="27"/>
                </a:cxn>
                <a:cxn ang="0">
                  <a:pos x="51" y="33"/>
                </a:cxn>
                <a:cxn ang="0">
                  <a:pos x="53" y="39"/>
                </a:cxn>
                <a:cxn ang="0">
                  <a:pos x="51" y="44"/>
                </a:cxn>
                <a:cxn ang="0">
                  <a:pos x="47" y="48"/>
                </a:cxn>
                <a:cxn ang="0">
                  <a:pos x="39" y="51"/>
                </a:cxn>
                <a:cxn ang="0">
                  <a:pos x="30" y="54"/>
                </a:cxn>
                <a:cxn ang="0">
                  <a:pos x="21" y="56"/>
                </a:cxn>
                <a:cxn ang="0">
                  <a:pos x="11" y="57"/>
                </a:cxn>
                <a:cxn ang="0">
                  <a:pos x="4" y="60"/>
                </a:cxn>
                <a:cxn ang="0">
                  <a:pos x="0" y="62"/>
                </a:cxn>
                <a:cxn ang="0">
                  <a:pos x="1" y="68"/>
                </a:cxn>
                <a:cxn ang="0">
                  <a:pos x="7" y="71"/>
                </a:cxn>
                <a:cxn ang="0">
                  <a:pos x="14" y="71"/>
                </a:cxn>
                <a:cxn ang="0">
                  <a:pos x="21" y="71"/>
                </a:cxn>
                <a:cxn ang="0">
                  <a:pos x="32" y="68"/>
                </a:cxn>
                <a:cxn ang="0">
                  <a:pos x="38" y="65"/>
                </a:cxn>
                <a:cxn ang="0">
                  <a:pos x="44" y="62"/>
                </a:cxn>
                <a:cxn ang="0">
                  <a:pos x="50" y="57"/>
                </a:cxn>
                <a:cxn ang="0">
                  <a:pos x="54" y="53"/>
                </a:cxn>
                <a:cxn ang="0">
                  <a:pos x="57" y="47"/>
                </a:cxn>
                <a:cxn ang="0">
                  <a:pos x="57" y="39"/>
                </a:cxn>
                <a:cxn ang="0">
                  <a:pos x="57" y="32"/>
                </a:cxn>
                <a:cxn ang="0">
                  <a:pos x="54" y="24"/>
                </a:cxn>
                <a:cxn ang="0">
                  <a:pos x="51" y="18"/>
                </a:cxn>
                <a:cxn ang="0">
                  <a:pos x="47" y="9"/>
                </a:cxn>
                <a:cxn ang="0">
                  <a:pos x="41" y="3"/>
                </a:cxn>
                <a:cxn ang="0">
                  <a:pos x="38" y="0"/>
                </a:cxn>
                <a:cxn ang="0">
                  <a:pos x="33" y="1"/>
                </a:cxn>
                <a:cxn ang="0">
                  <a:pos x="33" y="3"/>
                </a:cxn>
              </a:cxnLst>
              <a:rect l="0" t="0" r="r" b="b"/>
              <a:pathLst>
                <a:path w="59" h="71">
                  <a:moveTo>
                    <a:pt x="33" y="3"/>
                  </a:moveTo>
                  <a:lnTo>
                    <a:pt x="35" y="3"/>
                  </a:lnTo>
                  <a:lnTo>
                    <a:pt x="38" y="6"/>
                  </a:lnTo>
                  <a:lnTo>
                    <a:pt x="39" y="7"/>
                  </a:lnTo>
                  <a:lnTo>
                    <a:pt x="41" y="10"/>
                  </a:lnTo>
                  <a:lnTo>
                    <a:pt x="42" y="13"/>
                  </a:lnTo>
                  <a:lnTo>
                    <a:pt x="45" y="16"/>
                  </a:lnTo>
                  <a:lnTo>
                    <a:pt x="47" y="19"/>
                  </a:lnTo>
                  <a:lnTo>
                    <a:pt x="48" y="23"/>
                  </a:lnTo>
                  <a:lnTo>
                    <a:pt x="50" y="27"/>
                  </a:lnTo>
                  <a:lnTo>
                    <a:pt x="51" y="30"/>
                  </a:lnTo>
                  <a:lnTo>
                    <a:pt x="51" y="33"/>
                  </a:lnTo>
                  <a:lnTo>
                    <a:pt x="53" y="36"/>
                  </a:lnTo>
                  <a:lnTo>
                    <a:pt x="53" y="39"/>
                  </a:lnTo>
                  <a:lnTo>
                    <a:pt x="54" y="42"/>
                  </a:lnTo>
                  <a:lnTo>
                    <a:pt x="51" y="44"/>
                  </a:lnTo>
                  <a:lnTo>
                    <a:pt x="50" y="47"/>
                  </a:lnTo>
                  <a:lnTo>
                    <a:pt x="47" y="48"/>
                  </a:lnTo>
                  <a:lnTo>
                    <a:pt x="44" y="50"/>
                  </a:lnTo>
                  <a:lnTo>
                    <a:pt x="39" y="51"/>
                  </a:lnTo>
                  <a:lnTo>
                    <a:pt x="35" y="53"/>
                  </a:lnTo>
                  <a:lnTo>
                    <a:pt x="30" y="54"/>
                  </a:lnTo>
                  <a:lnTo>
                    <a:pt x="26" y="56"/>
                  </a:lnTo>
                  <a:lnTo>
                    <a:pt x="21" y="56"/>
                  </a:lnTo>
                  <a:lnTo>
                    <a:pt x="15" y="57"/>
                  </a:lnTo>
                  <a:lnTo>
                    <a:pt x="11" y="57"/>
                  </a:lnTo>
                  <a:lnTo>
                    <a:pt x="7" y="59"/>
                  </a:lnTo>
                  <a:lnTo>
                    <a:pt x="4" y="60"/>
                  </a:lnTo>
                  <a:lnTo>
                    <a:pt x="1" y="62"/>
                  </a:lnTo>
                  <a:lnTo>
                    <a:pt x="0" y="62"/>
                  </a:lnTo>
                  <a:lnTo>
                    <a:pt x="0" y="63"/>
                  </a:lnTo>
                  <a:lnTo>
                    <a:pt x="1" y="68"/>
                  </a:lnTo>
                  <a:lnTo>
                    <a:pt x="6" y="71"/>
                  </a:lnTo>
                  <a:lnTo>
                    <a:pt x="7" y="71"/>
                  </a:lnTo>
                  <a:lnTo>
                    <a:pt x="11" y="71"/>
                  </a:lnTo>
                  <a:lnTo>
                    <a:pt x="14" y="71"/>
                  </a:lnTo>
                  <a:lnTo>
                    <a:pt x="18" y="71"/>
                  </a:lnTo>
                  <a:lnTo>
                    <a:pt x="21" y="71"/>
                  </a:lnTo>
                  <a:lnTo>
                    <a:pt x="27" y="69"/>
                  </a:lnTo>
                  <a:lnTo>
                    <a:pt x="32" y="68"/>
                  </a:lnTo>
                  <a:lnTo>
                    <a:pt x="35" y="68"/>
                  </a:lnTo>
                  <a:lnTo>
                    <a:pt x="38" y="65"/>
                  </a:lnTo>
                  <a:lnTo>
                    <a:pt x="42" y="65"/>
                  </a:lnTo>
                  <a:lnTo>
                    <a:pt x="44" y="62"/>
                  </a:lnTo>
                  <a:lnTo>
                    <a:pt x="48" y="60"/>
                  </a:lnTo>
                  <a:lnTo>
                    <a:pt x="50" y="57"/>
                  </a:lnTo>
                  <a:lnTo>
                    <a:pt x="53" y="56"/>
                  </a:lnTo>
                  <a:lnTo>
                    <a:pt x="54" y="53"/>
                  </a:lnTo>
                  <a:lnTo>
                    <a:pt x="56" y="50"/>
                  </a:lnTo>
                  <a:lnTo>
                    <a:pt x="57" y="47"/>
                  </a:lnTo>
                  <a:lnTo>
                    <a:pt x="59" y="44"/>
                  </a:lnTo>
                  <a:lnTo>
                    <a:pt x="57" y="39"/>
                  </a:lnTo>
                  <a:lnTo>
                    <a:pt x="57" y="35"/>
                  </a:lnTo>
                  <a:lnTo>
                    <a:pt x="57" y="32"/>
                  </a:lnTo>
                  <a:lnTo>
                    <a:pt x="56" y="29"/>
                  </a:lnTo>
                  <a:lnTo>
                    <a:pt x="54" y="24"/>
                  </a:lnTo>
                  <a:lnTo>
                    <a:pt x="53" y="21"/>
                  </a:lnTo>
                  <a:lnTo>
                    <a:pt x="51" y="18"/>
                  </a:lnTo>
                  <a:lnTo>
                    <a:pt x="50" y="15"/>
                  </a:lnTo>
                  <a:lnTo>
                    <a:pt x="47" y="9"/>
                  </a:lnTo>
                  <a:lnTo>
                    <a:pt x="44" y="4"/>
                  </a:lnTo>
                  <a:lnTo>
                    <a:pt x="41" y="3"/>
                  </a:lnTo>
                  <a:lnTo>
                    <a:pt x="39" y="1"/>
                  </a:lnTo>
                  <a:lnTo>
                    <a:pt x="38" y="0"/>
                  </a:lnTo>
                  <a:lnTo>
                    <a:pt x="36" y="1"/>
                  </a:lnTo>
                  <a:lnTo>
                    <a:pt x="33" y="1"/>
                  </a:lnTo>
                  <a:lnTo>
                    <a:pt x="33" y="3"/>
                  </a:lnTo>
                  <a:lnTo>
                    <a:pt x="33" y="3"/>
                  </a:lnTo>
                  <a:close/>
                </a:path>
              </a:pathLst>
            </a:custGeom>
            <a:solidFill>
              <a:srgbClr val="000000"/>
            </a:solidFill>
            <a:ln w="9525">
              <a:noFill/>
              <a:round/>
              <a:headEnd/>
              <a:tailEnd/>
            </a:ln>
          </p:spPr>
          <p:txBody>
            <a:bodyPr/>
            <a:lstStyle/>
            <a:p>
              <a:endParaRPr lang="ru-RU"/>
            </a:p>
          </p:txBody>
        </p:sp>
        <p:sp>
          <p:nvSpPr>
            <p:cNvPr id="152" name="Freeform 206"/>
            <p:cNvSpPr>
              <a:spLocks/>
            </p:cNvSpPr>
            <p:nvPr/>
          </p:nvSpPr>
          <p:spPr bwMode="auto">
            <a:xfrm>
              <a:off x="2572" y="2725"/>
              <a:ext cx="19" cy="57"/>
            </a:xfrm>
            <a:custGeom>
              <a:avLst/>
              <a:gdLst/>
              <a:ahLst/>
              <a:cxnLst>
                <a:cxn ang="0">
                  <a:pos x="1" y="3"/>
                </a:cxn>
                <a:cxn ang="0">
                  <a:pos x="6" y="6"/>
                </a:cxn>
                <a:cxn ang="0">
                  <a:pos x="12" y="12"/>
                </a:cxn>
                <a:cxn ang="0">
                  <a:pos x="18" y="18"/>
                </a:cxn>
                <a:cxn ang="0">
                  <a:pos x="23" y="26"/>
                </a:cxn>
                <a:cxn ang="0">
                  <a:pos x="26" y="33"/>
                </a:cxn>
                <a:cxn ang="0">
                  <a:pos x="27" y="39"/>
                </a:cxn>
                <a:cxn ang="0">
                  <a:pos x="27" y="45"/>
                </a:cxn>
                <a:cxn ang="0">
                  <a:pos x="27" y="51"/>
                </a:cxn>
                <a:cxn ang="0">
                  <a:pos x="27" y="59"/>
                </a:cxn>
                <a:cxn ang="0">
                  <a:pos x="26" y="65"/>
                </a:cxn>
                <a:cxn ang="0">
                  <a:pos x="23" y="74"/>
                </a:cxn>
                <a:cxn ang="0">
                  <a:pos x="18" y="84"/>
                </a:cxn>
                <a:cxn ang="0">
                  <a:pos x="14" y="94"/>
                </a:cxn>
                <a:cxn ang="0">
                  <a:pos x="9" y="100"/>
                </a:cxn>
                <a:cxn ang="0">
                  <a:pos x="4" y="106"/>
                </a:cxn>
                <a:cxn ang="0">
                  <a:pos x="1" y="112"/>
                </a:cxn>
                <a:cxn ang="0">
                  <a:pos x="4" y="113"/>
                </a:cxn>
                <a:cxn ang="0">
                  <a:pos x="10" y="109"/>
                </a:cxn>
                <a:cxn ang="0">
                  <a:pos x="17" y="103"/>
                </a:cxn>
                <a:cxn ang="0">
                  <a:pos x="23" y="95"/>
                </a:cxn>
                <a:cxn ang="0">
                  <a:pos x="27" y="86"/>
                </a:cxn>
                <a:cxn ang="0">
                  <a:pos x="32" y="74"/>
                </a:cxn>
                <a:cxn ang="0">
                  <a:pos x="35" y="63"/>
                </a:cxn>
                <a:cxn ang="0">
                  <a:pos x="36" y="54"/>
                </a:cxn>
                <a:cxn ang="0">
                  <a:pos x="36" y="47"/>
                </a:cxn>
                <a:cxn ang="0">
                  <a:pos x="35" y="41"/>
                </a:cxn>
                <a:cxn ang="0">
                  <a:pos x="35" y="35"/>
                </a:cxn>
                <a:cxn ang="0">
                  <a:pos x="32" y="27"/>
                </a:cxn>
                <a:cxn ang="0">
                  <a:pos x="26" y="18"/>
                </a:cxn>
                <a:cxn ang="0">
                  <a:pos x="21" y="12"/>
                </a:cxn>
                <a:cxn ang="0">
                  <a:pos x="15" y="6"/>
                </a:cxn>
                <a:cxn ang="0">
                  <a:pos x="9" y="1"/>
                </a:cxn>
                <a:cxn ang="0">
                  <a:pos x="1" y="0"/>
                </a:cxn>
                <a:cxn ang="0">
                  <a:pos x="0" y="1"/>
                </a:cxn>
              </a:cxnLst>
              <a:rect l="0" t="0" r="r" b="b"/>
              <a:pathLst>
                <a:path w="38" h="113">
                  <a:moveTo>
                    <a:pt x="0" y="1"/>
                  </a:moveTo>
                  <a:lnTo>
                    <a:pt x="1" y="3"/>
                  </a:lnTo>
                  <a:lnTo>
                    <a:pt x="4" y="4"/>
                  </a:lnTo>
                  <a:lnTo>
                    <a:pt x="6" y="6"/>
                  </a:lnTo>
                  <a:lnTo>
                    <a:pt x="9" y="9"/>
                  </a:lnTo>
                  <a:lnTo>
                    <a:pt x="12" y="12"/>
                  </a:lnTo>
                  <a:lnTo>
                    <a:pt x="15" y="15"/>
                  </a:lnTo>
                  <a:lnTo>
                    <a:pt x="18" y="18"/>
                  </a:lnTo>
                  <a:lnTo>
                    <a:pt x="21" y="21"/>
                  </a:lnTo>
                  <a:lnTo>
                    <a:pt x="23" y="26"/>
                  </a:lnTo>
                  <a:lnTo>
                    <a:pt x="26" y="32"/>
                  </a:lnTo>
                  <a:lnTo>
                    <a:pt x="26" y="33"/>
                  </a:lnTo>
                  <a:lnTo>
                    <a:pt x="27" y="36"/>
                  </a:lnTo>
                  <a:lnTo>
                    <a:pt x="27" y="39"/>
                  </a:lnTo>
                  <a:lnTo>
                    <a:pt x="27" y="42"/>
                  </a:lnTo>
                  <a:lnTo>
                    <a:pt x="27" y="45"/>
                  </a:lnTo>
                  <a:lnTo>
                    <a:pt x="27" y="48"/>
                  </a:lnTo>
                  <a:lnTo>
                    <a:pt x="27" y="51"/>
                  </a:lnTo>
                  <a:lnTo>
                    <a:pt x="27" y="56"/>
                  </a:lnTo>
                  <a:lnTo>
                    <a:pt x="27" y="59"/>
                  </a:lnTo>
                  <a:lnTo>
                    <a:pt x="26" y="62"/>
                  </a:lnTo>
                  <a:lnTo>
                    <a:pt x="26" y="65"/>
                  </a:lnTo>
                  <a:lnTo>
                    <a:pt x="26" y="68"/>
                  </a:lnTo>
                  <a:lnTo>
                    <a:pt x="23" y="74"/>
                  </a:lnTo>
                  <a:lnTo>
                    <a:pt x="21" y="80"/>
                  </a:lnTo>
                  <a:lnTo>
                    <a:pt x="18" y="84"/>
                  </a:lnTo>
                  <a:lnTo>
                    <a:pt x="17" y="89"/>
                  </a:lnTo>
                  <a:lnTo>
                    <a:pt x="14" y="94"/>
                  </a:lnTo>
                  <a:lnTo>
                    <a:pt x="12" y="98"/>
                  </a:lnTo>
                  <a:lnTo>
                    <a:pt x="9" y="100"/>
                  </a:lnTo>
                  <a:lnTo>
                    <a:pt x="6" y="104"/>
                  </a:lnTo>
                  <a:lnTo>
                    <a:pt x="4" y="106"/>
                  </a:lnTo>
                  <a:lnTo>
                    <a:pt x="3" y="109"/>
                  </a:lnTo>
                  <a:lnTo>
                    <a:pt x="1" y="112"/>
                  </a:lnTo>
                  <a:lnTo>
                    <a:pt x="3" y="113"/>
                  </a:lnTo>
                  <a:lnTo>
                    <a:pt x="4" y="113"/>
                  </a:lnTo>
                  <a:lnTo>
                    <a:pt x="9" y="110"/>
                  </a:lnTo>
                  <a:lnTo>
                    <a:pt x="10" y="109"/>
                  </a:lnTo>
                  <a:lnTo>
                    <a:pt x="14" y="106"/>
                  </a:lnTo>
                  <a:lnTo>
                    <a:pt x="17" y="103"/>
                  </a:lnTo>
                  <a:lnTo>
                    <a:pt x="20" y="100"/>
                  </a:lnTo>
                  <a:lnTo>
                    <a:pt x="23" y="95"/>
                  </a:lnTo>
                  <a:lnTo>
                    <a:pt x="26" y="91"/>
                  </a:lnTo>
                  <a:lnTo>
                    <a:pt x="27" y="86"/>
                  </a:lnTo>
                  <a:lnTo>
                    <a:pt x="30" y="80"/>
                  </a:lnTo>
                  <a:lnTo>
                    <a:pt x="32" y="74"/>
                  </a:lnTo>
                  <a:lnTo>
                    <a:pt x="35" y="69"/>
                  </a:lnTo>
                  <a:lnTo>
                    <a:pt x="35" y="63"/>
                  </a:lnTo>
                  <a:lnTo>
                    <a:pt x="38" y="57"/>
                  </a:lnTo>
                  <a:lnTo>
                    <a:pt x="36" y="54"/>
                  </a:lnTo>
                  <a:lnTo>
                    <a:pt x="36" y="50"/>
                  </a:lnTo>
                  <a:lnTo>
                    <a:pt x="36" y="47"/>
                  </a:lnTo>
                  <a:lnTo>
                    <a:pt x="36" y="44"/>
                  </a:lnTo>
                  <a:lnTo>
                    <a:pt x="35" y="41"/>
                  </a:lnTo>
                  <a:lnTo>
                    <a:pt x="35" y="38"/>
                  </a:lnTo>
                  <a:lnTo>
                    <a:pt x="35" y="35"/>
                  </a:lnTo>
                  <a:lnTo>
                    <a:pt x="33" y="33"/>
                  </a:lnTo>
                  <a:lnTo>
                    <a:pt x="32" y="27"/>
                  </a:lnTo>
                  <a:lnTo>
                    <a:pt x="29" y="22"/>
                  </a:lnTo>
                  <a:lnTo>
                    <a:pt x="26" y="18"/>
                  </a:lnTo>
                  <a:lnTo>
                    <a:pt x="24" y="15"/>
                  </a:lnTo>
                  <a:lnTo>
                    <a:pt x="21" y="12"/>
                  </a:lnTo>
                  <a:lnTo>
                    <a:pt x="18" y="9"/>
                  </a:lnTo>
                  <a:lnTo>
                    <a:pt x="15" y="6"/>
                  </a:lnTo>
                  <a:lnTo>
                    <a:pt x="12" y="3"/>
                  </a:lnTo>
                  <a:lnTo>
                    <a:pt x="9" y="1"/>
                  </a:lnTo>
                  <a:lnTo>
                    <a:pt x="6" y="0"/>
                  </a:lnTo>
                  <a:lnTo>
                    <a:pt x="1" y="0"/>
                  </a:lnTo>
                  <a:lnTo>
                    <a:pt x="0" y="1"/>
                  </a:lnTo>
                  <a:lnTo>
                    <a:pt x="0" y="1"/>
                  </a:lnTo>
                  <a:close/>
                </a:path>
              </a:pathLst>
            </a:custGeom>
            <a:solidFill>
              <a:srgbClr val="000000"/>
            </a:solidFill>
            <a:ln w="9525">
              <a:noFill/>
              <a:round/>
              <a:headEnd/>
              <a:tailEnd/>
            </a:ln>
          </p:spPr>
          <p:txBody>
            <a:bodyPr/>
            <a:lstStyle/>
            <a:p>
              <a:endParaRPr lang="ru-RU"/>
            </a:p>
          </p:txBody>
        </p:sp>
        <p:sp>
          <p:nvSpPr>
            <p:cNvPr id="153" name="Freeform 207"/>
            <p:cNvSpPr>
              <a:spLocks/>
            </p:cNvSpPr>
            <p:nvPr/>
          </p:nvSpPr>
          <p:spPr bwMode="auto">
            <a:xfrm>
              <a:off x="2585" y="2739"/>
              <a:ext cx="93" cy="59"/>
            </a:xfrm>
            <a:custGeom>
              <a:avLst/>
              <a:gdLst/>
              <a:ahLst/>
              <a:cxnLst>
                <a:cxn ang="0">
                  <a:pos x="15" y="15"/>
                </a:cxn>
                <a:cxn ang="0">
                  <a:pos x="31" y="13"/>
                </a:cxn>
                <a:cxn ang="0">
                  <a:pos x="53" y="12"/>
                </a:cxn>
                <a:cxn ang="0">
                  <a:pos x="69" y="10"/>
                </a:cxn>
                <a:cxn ang="0">
                  <a:pos x="81" y="9"/>
                </a:cxn>
                <a:cxn ang="0">
                  <a:pos x="95" y="9"/>
                </a:cxn>
                <a:cxn ang="0">
                  <a:pos x="107" y="9"/>
                </a:cxn>
                <a:cxn ang="0">
                  <a:pos x="119" y="9"/>
                </a:cxn>
                <a:cxn ang="0">
                  <a:pos x="137" y="9"/>
                </a:cxn>
                <a:cxn ang="0">
                  <a:pos x="154" y="10"/>
                </a:cxn>
                <a:cxn ang="0">
                  <a:pos x="166" y="19"/>
                </a:cxn>
                <a:cxn ang="0">
                  <a:pos x="174" y="36"/>
                </a:cxn>
                <a:cxn ang="0">
                  <a:pos x="175" y="54"/>
                </a:cxn>
                <a:cxn ang="0">
                  <a:pos x="174" y="72"/>
                </a:cxn>
                <a:cxn ang="0">
                  <a:pos x="164" y="84"/>
                </a:cxn>
                <a:cxn ang="0">
                  <a:pos x="148" y="95"/>
                </a:cxn>
                <a:cxn ang="0">
                  <a:pos x="128" y="104"/>
                </a:cxn>
                <a:cxn ang="0">
                  <a:pos x="113" y="107"/>
                </a:cxn>
                <a:cxn ang="0">
                  <a:pos x="101" y="110"/>
                </a:cxn>
                <a:cxn ang="0">
                  <a:pos x="81" y="110"/>
                </a:cxn>
                <a:cxn ang="0">
                  <a:pos x="60" y="110"/>
                </a:cxn>
                <a:cxn ang="0">
                  <a:pos x="42" y="105"/>
                </a:cxn>
                <a:cxn ang="0">
                  <a:pos x="34" y="93"/>
                </a:cxn>
                <a:cxn ang="0">
                  <a:pos x="34" y="75"/>
                </a:cxn>
                <a:cxn ang="0">
                  <a:pos x="39" y="55"/>
                </a:cxn>
                <a:cxn ang="0">
                  <a:pos x="40" y="45"/>
                </a:cxn>
                <a:cxn ang="0">
                  <a:pos x="30" y="51"/>
                </a:cxn>
                <a:cxn ang="0">
                  <a:pos x="27" y="65"/>
                </a:cxn>
                <a:cxn ang="0">
                  <a:pos x="25" y="84"/>
                </a:cxn>
                <a:cxn ang="0">
                  <a:pos x="30" y="102"/>
                </a:cxn>
                <a:cxn ang="0">
                  <a:pos x="45" y="111"/>
                </a:cxn>
                <a:cxn ang="0">
                  <a:pos x="65" y="116"/>
                </a:cxn>
                <a:cxn ang="0">
                  <a:pos x="86" y="117"/>
                </a:cxn>
                <a:cxn ang="0">
                  <a:pos x="105" y="117"/>
                </a:cxn>
                <a:cxn ang="0">
                  <a:pos x="124" y="114"/>
                </a:cxn>
                <a:cxn ang="0">
                  <a:pos x="142" y="108"/>
                </a:cxn>
                <a:cxn ang="0">
                  <a:pos x="158" y="99"/>
                </a:cxn>
                <a:cxn ang="0">
                  <a:pos x="172" y="87"/>
                </a:cxn>
                <a:cxn ang="0">
                  <a:pos x="183" y="72"/>
                </a:cxn>
                <a:cxn ang="0">
                  <a:pos x="184" y="51"/>
                </a:cxn>
                <a:cxn ang="0">
                  <a:pos x="181" y="30"/>
                </a:cxn>
                <a:cxn ang="0">
                  <a:pos x="175" y="13"/>
                </a:cxn>
                <a:cxn ang="0">
                  <a:pos x="164" y="6"/>
                </a:cxn>
                <a:cxn ang="0">
                  <a:pos x="146" y="1"/>
                </a:cxn>
                <a:cxn ang="0">
                  <a:pos x="134" y="0"/>
                </a:cxn>
                <a:cxn ang="0">
                  <a:pos x="121" y="0"/>
                </a:cxn>
                <a:cxn ang="0">
                  <a:pos x="107" y="0"/>
                </a:cxn>
                <a:cxn ang="0">
                  <a:pos x="93" y="0"/>
                </a:cxn>
                <a:cxn ang="0">
                  <a:pos x="75" y="0"/>
                </a:cxn>
                <a:cxn ang="0">
                  <a:pos x="63" y="0"/>
                </a:cxn>
                <a:cxn ang="0">
                  <a:pos x="51" y="3"/>
                </a:cxn>
                <a:cxn ang="0">
                  <a:pos x="33" y="4"/>
                </a:cxn>
                <a:cxn ang="0">
                  <a:pos x="13" y="7"/>
                </a:cxn>
                <a:cxn ang="0">
                  <a:pos x="6" y="9"/>
                </a:cxn>
              </a:cxnLst>
              <a:rect l="0" t="0" r="r" b="b"/>
              <a:pathLst>
                <a:path w="184" h="117">
                  <a:moveTo>
                    <a:pt x="7" y="16"/>
                  </a:moveTo>
                  <a:lnTo>
                    <a:pt x="9" y="16"/>
                  </a:lnTo>
                  <a:lnTo>
                    <a:pt x="12" y="16"/>
                  </a:lnTo>
                  <a:lnTo>
                    <a:pt x="15" y="15"/>
                  </a:lnTo>
                  <a:lnTo>
                    <a:pt x="19" y="15"/>
                  </a:lnTo>
                  <a:lnTo>
                    <a:pt x="22" y="15"/>
                  </a:lnTo>
                  <a:lnTo>
                    <a:pt x="27" y="15"/>
                  </a:lnTo>
                  <a:lnTo>
                    <a:pt x="31" y="13"/>
                  </a:lnTo>
                  <a:lnTo>
                    <a:pt x="36" y="13"/>
                  </a:lnTo>
                  <a:lnTo>
                    <a:pt x="42" y="13"/>
                  </a:lnTo>
                  <a:lnTo>
                    <a:pt x="48" y="13"/>
                  </a:lnTo>
                  <a:lnTo>
                    <a:pt x="53" y="12"/>
                  </a:lnTo>
                  <a:lnTo>
                    <a:pt x="59" y="12"/>
                  </a:lnTo>
                  <a:lnTo>
                    <a:pt x="63" y="10"/>
                  </a:lnTo>
                  <a:lnTo>
                    <a:pt x="66" y="10"/>
                  </a:lnTo>
                  <a:lnTo>
                    <a:pt x="69" y="10"/>
                  </a:lnTo>
                  <a:lnTo>
                    <a:pt x="72" y="10"/>
                  </a:lnTo>
                  <a:lnTo>
                    <a:pt x="75" y="10"/>
                  </a:lnTo>
                  <a:lnTo>
                    <a:pt x="78" y="10"/>
                  </a:lnTo>
                  <a:lnTo>
                    <a:pt x="81" y="9"/>
                  </a:lnTo>
                  <a:lnTo>
                    <a:pt x="86" y="9"/>
                  </a:lnTo>
                  <a:lnTo>
                    <a:pt x="89" y="9"/>
                  </a:lnTo>
                  <a:lnTo>
                    <a:pt x="92" y="9"/>
                  </a:lnTo>
                  <a:lnTo>
                    <a:pt x="95" y="9"/>
                  </a:lnTo>
                  <a:lnTo>
                    <a:pt x="98" y="9"/>
                  </a:lnTo>
                  <a:lnTo>
                    <a:pt x="101" y="9"/>
                  </a:lnTo>
                  <a:lnTo>
                    <a:pt x="104" y="9"/>
                  </a:lnTo>
                  <a:lnTo>
                    <a:pt x="107" y="9"/>
                  </a:lnTo>
                  <a:lnTo>
                    <a:pt x="110" y="9"/>
                  </a:lnTo>
                  <a:lnTo>
                    <a:pt x="113" y="9"/>
                  </a:lnTo>
                  <a:lnTo>
                    <a:pt x="116" y="9"/>
                  </a:lnTo>
                  <a:lnTo>
                    <a:pt x="119" y="9"/>
                  </a:lnTo>
                  <a:lnTo>
                    <a:pt x="124" y="9"/>
                  </a:lnTo>
                  <a:lnTo>
                    <a:pt x="128" y="9"/>
                  </a:lnTo>
                  <a:lnTo>
                    <a:pt x="133" y="9"/>
                  </a:lnTo>
                  <a:lnTo>
                    <a:pt x="137" y="9"/>
                  </a:lnTo>
                  <a:lnTo>
                    <a:pt x="143" y="9"/>
                  </a:lnTo>
                  <a:lnTo>
                    <a:pt x="146" y="9"/>
                  </a:lnTo>
                  <a:lnTo>
                    <a:pt x="151" y="10"/>
                  </a:lnTo>
                  <a:lnTo>
                    <a:pt x="154" y="10"/>
                  </a:lnTo>
                  <a:lnTo>
                    <a:pt x="157" y="12"/>
                  </a:lnTo>
                  <a:lnTo>
                    <a:pt x="160" y="13"/>
                  </a:lnTo>
                  <a:lnTo>
                    <a:pt x="164" y="16"/>
                  </a:lnTo>
                  <a:lnTo>
                    <a:pt x="166" y="19"/>
                  </a:lnTo>
                  <a:lnTo>
                    <a:pt x="169" y="22"/>
                  </a:lnTo>
                  <a:lnTo>
                    <a:pt x="171" y="27"/>
                  </a:lnTo>
                  <a:lnTo>
                    <a:pt x="174" y="31"/>
                  </a:lnTo>
                  <a:lnTo>
                    <a:pt x="174" y="36"/>
                  </a:lnTo>
                  <a:lnTo>
                    <a:pt x="175" y="40"/>
                  </a:lnTo>
                  <a:lnTo>
                    <a:pt x="175" y="45"/>
                  </a:lnTo>
                  <a:lnTo>
                    <a:pt x="175" y="49"/>
                  </a:lnTo>
                  <a:lnTo>
                    <a:pt x="175" y="54"/>
                  </a:lnTo>
                  <a:lnTo>
                    <a:pt x="175" y="59"/>
                  </a:lnTo>
                  <a:lnTo>
                    <a:pt x="174" y="63"/>
                  </a:lnTo>
                  <a:lnTo>
                    <a:pt x="174" y="68"/>
                  </a:lnTo>
                  <a:lnTo>
                    <a:pt x="174" y="72"/>
                  </a:lnTo>
                  <a:lnTo>
                    <a:pt x="172" y="75"/>
                  </a:lnTo>
                  <a:lnTo>
                    <a:pt x="171" y="78"/>
                  </a:lnTo>
                  <a:lnTo>
                    <a:pt x="168" y="81"/>
                  </a:lnTo>
                  <a:lnTo>
                    <a:pt x="164" y="84"/>
                  </a:lnTo>
                  <a:lnTo>
                    <a:pt x="161" y="87"/>
                  </a:lnTo>
                  <a:lnTo>
                    <a:pt x="157" y="90"/>
                  </a:lnTo>
                  <a:lnTo>
                    <a:pt x="152" y="93"/>
                  </a:lnTo>
                  <a:lnTo>
                    <a:pt x="148" y="95"/>
                  </a:lnTo>
                  <a:lnTo>
                    <a:pt x="143" y="98"/>
                  </a:lnTo>
                  <a:lnTo>
                    <a:pt x="137" y="99"/>
                  </a:lnTo>
                  <a:lnTo>
                    <a:pt x="133" y="102"/>
                  </a:lnTo>
                  <a:lnTo>
                    <a:pt x="128" y="104"/>
                  </a:lnTo>
                  <a:lnTo>
                    <a:pt x="124" y="105"/>
                  </a:lnTo>
                  <a:lnTo>
                    <a:pt x="119" y="105"/>
                  </a:lnTo>
                  <a:lnTo>
                    <a:pt x="116" y="107"/>
                  </a:lnTo>
                  <a:lnTo>
                    <a:pt x="113" y="107"/>
                  </a:lnTo>
                  <a:lnTo>
                    <a:pt x="112" y="108"/>
                  </a:lnTo>
                  <a:lnTo>
                    <a:pt x="109" y="108"/>
                  </a:lnTo>
                  <a:lnTo>
                    <a:pt x="105" y="110"/>
                  </a:lnTo>
                  <a:lnTo>
                    <a:pt x="101" y="110"/>
                  </a:lnTo>
                  <a:lnTo>
                    <a:pt x="96" y="110"/>
                  </a:lnTo>
                  <a:lnTo>
                    <a:pt x="92" y="110"/>
                  </a:lnTo>
                  <a:lnTo>
                    <a:pt x="87" y="110"/>
                  </a:lnTo>
                  <a:lnTo>
                    <a:pt x="81" y="110"/>
                  </a:lnTo>
                  <a:lnTo>
                    <a:pt x="77" y="111"/>
                  </a:lnTo>
                  <a:lnTo>
                    <a:pt x="71" y="110"/>
                  </a:lnTo>
                  <a:lnTo>
                    <a:pt x="65" y="110"/>
                  </a:lnTo>
                  <a:lnTo>
                    <a:pt x="60" y="110"/>
                  </a:lnTo>
                  <a:lnTo>
                    <a:pt x="54" y="108"/>
                  </a:lnTo>
                  <a:lnTo>
                    <a:pt x="50" y="107"/>
                  </a:lnTo>
                  <a:lnTo>
                    <a:pt x="46" y="107"/>
                  </a:lnTo>
                  <a:lnTo>
                    <a:pt x="42" y="105"/>
                  </a:lnTo>
                  <a:lnTo>
                    <a:pt x="40" y="104"/>
                  </a:lnTo>
                  <a:lnTo>
                    <a:pt x="37" y="101"/>
                  </a:lnTo>
                  <a:lnTo>
                    <a:pt x="36" y="98"/>
                  </a:lnTo>
                  <a:lnTo>
                    <a:pt x="34" y="93"/>
                  </a:lnTo>
                  <a:lnTo>
                    <a:pt x="34" y="89"/>
                  </a:lnTo>
                  <a:lnTo>
                    <a:pt x="34" y="84"/>
                  </a:lnTo>
                  <a:lnTo>
                    <a:pt x="34" y="80"/>
                  </a:lnTo>
                  <a:lnTo>
                    <a:pt x="34" y="75"/>
                  </a:lnTo>
                  <a:lnTo>
                    <a:pt x="36" y="71"/>
                  </a:lnTo>
                  <a:lnTo>
                    <a:pt x="37" y="65"/>
                  </a:lnTo>
                  <a:lnTo>
                    <a:pt x="37" y="60"/>
                  </a:lnTo>
                  <a:lnTo>
                    <a:pt x="39" y="55"/>
                  </a:lnTo>
                  <a:lnTo>
                    <a:pt x="39" y="52"/>
                  </a:lnTo>
                  <a:lnTo>
                    <a:pt x="40" y="48"/>
                  </a:lnTo>
                  <a:lnTo>
                    <a:pt x="40" y="46"/>
                  </a:lnTo>
                  <a:lnTo>
                    <a:pt x="40" y="45"/>
                  </a:lnTo>
                  <a:lnTo>
                    <a:pt x="42" y="45"/>
                  </a:lnTo>
                  <a:lnTo>
                    <a:pt x="3" y="42"/>
                  </a:lnTo>
                  <a:lnTo>
                    <a:pt x="0" y="52"/>
                  </a:lnTo>
                  <a:lnTo>
                    <a:pt x="30" y="51"/>
                  </a:lnTo>
                  <a:lnTo>
                    <a:pt x="28" y="52"/>
                  </a:lnTo>
                  <a:lnTo>
                    <a:pt x="28" y="57"/>
                  </a:lnTo>
                  <a:lnTo>
                    <a:pt x="27" y="62"/>
                  </a:lnTo>
                  <a:lnTo>
                    <a:pt x="27" y="65"/>
                  </a:lnTo>
                  <a:lnTo>
                    <a:pt x="25" y="69"/>
                  </a:lnTo>
                  <a:lnTo>
                    <a:pt x="25" y="75"/>
                  </a:lnTo>
                  <a:lnTo>
                    <a:pt x="25" y="80"/>
                  </a:lnTo>
                  <a:lnTo>
                    <a:pt x="25" y="84"/>
                  </a:lnTo>
                  <a:lnTo>
                    <a:pt x="25" y="89"/>
                  </a:lnTo>
                  <a:lnTo>
                    <a:pt x="27" y="93"/>
                  </a:lnTo>
                  <a:lnTo>
                    <a:pt x="27" y="98"/>
                  </a:lnTo>
                  <a:lnTo>
                    <a:pt x="30" y="102"/>
                  </a:lnTo>
                  <a:lnTo>
                    <a:pt x="33" y="105"/>
                  </a:lnTo>
                  <a:lnTo>
                    <a:pt x="36" y="108"/>
                  </a:lnTo>
                  <a:lnTo>
                    <a:pt x="40" y="110"/>
                  </a:lnTo>
                  <a:lnTo>
                    <a:pt x="45" y="111"/>
                  </a:lnTo>
                  <a:lnTo>
                    <a:pt x="50" y="113"/>
                  </a:lnTo>
                  <a:lnTo>
                    <a:pt x="54" y="114"/>
                  </a:lnTo>
                  <a:lnTo>
                    <a:pt x="59" y="116"/>
                  </a:lnTo>
                  <a:lnTo>
                    <a:pt x="65" y="116"/>
                  </a:lnTo>
                  <a:lnTo>
                    <a:pt x="69" y="117"/>
                  </a:lnTo>
                  <a:lnTo>
                    <a:pt x="75" y="117"/>
                  </a:lnTo>
                  <a:lnTo>
                    <a:pt x="80" y="117"/>
                  </a:lnTo>
                  <a:lnTo>
                    <a:pt x="86" y="117"/>
                  </a:lnTo>
                  <a:lnTo>
                    <a:pt x="90" y="117"/>
                  </a:lnTo>
                  <a:lnTo>
                    <a:pt x="96" y="117"/>
                  </a:lnTo>
                  <a:lnTo>
                    <a:pt x="101" y="117"/>
                  </a:lnTo>
                  <a:lnTo>
                    <a:pt x="105" y="117"/>
                  </a:lnTo>
                  <a:lnTo>
                    <a:pt x="112" y="116"/>
                  </a:lnTo>
                  <a:lnTo>
                    <a:pt x="116" y="116"/>
                  </a:lnTo>
                  <a:lnTo>
                    <a:pt x="119" y="116"/>
                  </a:lnTo>
                  <a:lnTo>
                    <a:pt x="124" y="114"/>
                  </a:lnTo>
                  <a:lnTo>
                    <a:pt x="128" y="113"/>
                  </a:lnTo>
                  <a:lnTo>
                    <a:pt x="133" y="111"/>
                  </a:lnTo>
                  <a:lnTo>
                    <a:pt x="137" y="110"/>
                  </a:lnTo>
                  <a:lnTo>
                    <a:pt x="142" y="108"/>
                  </a:lnTo>
                  <a:lnTo>
                    <a:pt x="146" y="105"/>
                  </a:lnTo>
                  <a:lnTo>
                    <a:pt x="151" y="104"/>
                  </a:lnTo>
                  <a:lnTo>
                    <a:pt x="155" y="101"/>
                  </a:lnTo>
                  <a:lnTo>
                    <a:pt x="158" y="99"/>
                  </a:lnTo>
                  <a:lnTo>
                    <a:pt x="163" y="96"/>
                  </a:lnTo>
                  <a:lnTo>
                    <a:pt x="166" y="93"/>
                  </a:lnTo>
                  <a:lnTo>
                    <a:pt x="169" y="90"/>
                  </a:lnTo>
                  <a:lnTo>
                    <a:pt x="172" y="87"/>
                  </a:lnTo>
                  <a:lnTo>
                    <a:pt x="175" y="84"/>
                  </a:lnTo>
                  <a:lnTo>
                    <a:pt x="178" y="81"/>
                  </a:lnTo>
                  <a:lnTo>
                    <a:pt x="180" y="77"/>
                  </a:lnTo>
                  <a:lnTo>
                    <a:pt x="183" y="72"/>
                  </a:lnTo>
                  <a:lnTo>
                    <a:pt x="183" y="68"/>
                  </a:lnTo>
                  <a:lnTo>
                    <a:pt x="184" y="63"/>
                  </a:lnTo>
                  <a:lnTo>
                    <a:pt x="184" y="57"/>
                  </a:lnTo>
                  <a:lnTo>
                    <a:pt x="184" y="51"/>
                  </a:lnTo>
                  <a:lnTo>
                    <a:pt x="184" y="46"/>
                  </a:lnTo>
                  <a:lnTo>
                    <a:pt x="184" y="40"/>
                  </a:lnTo>
                  <a:lnTo>
                    <a:pt x="183" y="36"/>
                  </a:lnTo>
                  <a:lnTo>
                    <a:pt x="181" y="30"/>
                  </a:lnTo>
                  <a:lnTo>
                    <a:pt x="180" y="25"/>
                  </a:lnTo>
                  <a:lnTo>
                    <a:pt x="178" y="21"/>
                  </a:lnTo>
                  <a:lnTo>
                    <a:pt x="177" y="16"/>
                  </a:lnTo>
                  <a:lnTo>
                    <a:pt x="175" y="13"/>
                  </a:lnTo>
                  <a:lnTo>
                    <a:pt x="172" y="10"/>
                  </a:lnTo>
                  <a:lnTo>
                    <a:pt x="171" y="9"/>
                  </a:lnTo>
                  <a:lnTo>
                    <a:pt x="168" y="7"/>
                  </a:lnTo>
                  <a:lnTo>
                    <a:pt x="164" y="6"/>
                  </a:lnTo>
                  <a:lnTo>
                    <a:pt x="161" y="4"/>
                  </a:lnTo>
                  <a:lnTo>
                    <a:pt x="157" y="3"/>
                  </a:lnTo>
                  <a:lnTo>
                    <a:pt x="151" y="1"/>
                  </a:lnTo>
                  <a:lnTo>
                    <a:pt x="146" y="1"/>
                  </a:lnTo>
                  <a:lnTo>
                    <a:pt x="143" y="0"/>
                  </a:lnTo>
                  <a:lnTo>
                    <a:pt x="140" y="0"/>
                  </a:lnTo>
                  <a:lnTo>
                    <a:pt x="137" y="0"/>
                  </a:lnTo>
                  <a:lnTo>
                    <a:pt x="134" y="0"/>
                  </a:lnTo>
                  <a:lnTo>
                    <a:pt x="130" y="0"/>
                  </a:lnTo>
                  <a:lnTo>
                    <a:pt x="127" y="0"/>
                  </a:lnTo>
                  <a:lnTo>
                    <a:pt x="124" y="0"/>
                  </a:lnTo>
                  <a:lnTo>
                    <a:pt x="121" y="0"/>
                  </a:lnTo>
                  <a:lnTo>
                    <a:pt x="118" y="0"/>
                  </a:lnTo>
                  <a:lnTo>
                    <a:pt x="113" y="0"/>
                  </a:lnTo>
                  <a:lnTo>
                    <a:pt x="110" y="0"/>
                  </a:lnTo>
                  <a:lnTo>
                    <a:pt x="107" y="0"/>
                  </a:lnTo>
                  <a:lnTo>
                    <a:pt x="104" y="0"/>
                  </a:lnTo>
                  <a:lnTo>
                    <a:pt x="101" y="0"/>
                  </a:lnTo>
                  <a:lnTo>
                    <a:pt x="96" y="0"/>
                  </a:lnTo>
                  <a:lnTo>
                    <a:pt x="93" y="0"/>
                  </a:lnTo>
                  <a:lnTo>
                    <a:pt x="87" y="0"/>
                  </a:lnTo>
                  <a:lnTo>
                    <a:pt x="83" y="0"/>
                  </a:lnTo>
                  <a:lnTo>
                    <a:pt x="80" y="0"/>
                  </a:lnTo>
                  <a:lnTo>
                    <a:pt x="75" y="0"/>
                  </a:lnTo>
                  <a:lnTo>
                    <a:pt x="72" y="0"/>
                  </a:lnTo>
                  <a:lnTo>
                    <a:pt x="69" y="0"/>
                  </a:lnTo>
                  <a:lnTo>
                    <a:pt x="66" y="0"/>
                  </a:lnTo>
                  <a:lnTo>
                    <a:pt x="63" y="0"/>
                  </a:lnTo>
                  <a:lnTo>
                    <a:pt x="60" y="1"/>
                  </a:lnTo>
                  <a:lnTo>
                    <a:pt x="57" y="1"/>
                  </a:lnTo>
                  <a:lnTo>
                    <a:pt x="54" y="1"/>
                  </a:lnTo>
                  <a:lnTo>
                    <a:pt x="51" y="3"/>
                  </a:lnTo>
                  <a:lnTo>
                    <a:pt x="46" y="3"/>
                  </a:lnTo>
                  <a:lnTo>
                    <a:pt x="43" y="3"/>
                  </a:lnTo>
                  <a:lnTo>
                    <a:pt x="37" y="4"/>
                  </a:lnTo>
                  <a:lnTo>
                    <a:pt x="33" y="4"/>
                  </a:lnTo>
                  <a:lnTo>
                    <a:pt x="27" y="6"/>
                  </a:lnTo>
                  <a:lnTo>
                    <a:pt x="21" y="6"/>
                  </a:lnTo>
                  <a:lnTo>
                    <a:pt x="16" y="6"/>
                  </a:lnTo>
                  <a:lnTo>
                    <a:pt x="13" y="7"/>
                  </a:lnTo>
                  <a:lnTo>
                    <a:pt x="9" y="9"/>
                  </a:lnTo>
                  <a:lnTo>
                    <a:pt x="7" y="9"/>
                  </a:lnTo>
                  <a:lnTo>
                    <a:pt x="6" y="9"/>
                  </a:lnTo>
                  <a:lnTo>
                    <a:pt x="6" y="9"/>
                  </a:lnTo>
                  <a:lnTo>
                    <a:pt x="7" y="16"/>
                  </a:lnTo>
                  <a:lnTo>
                    <a:pt x="7" y="16"/>
                  </a:lnTo>
                  <a:close/>
                </a:path>
              </a:pathLst>
            </a:custGeom>
            <a:solidFill>
              <a:srgbClr val="000000"/>
            </a:solidFill>
            <a:ln w="9525">
              <a:noFill/>
              <a:round/>
              <a:headEnd/>
              <a:tailEnd/>
            </a:ln>
          </p:spPr>
          <p:txBody>
            <a:bodyPr/>
            <a:lstStyle/>
            <a:p>
              <a:endParaRPr lang="ru-RU"/>
            </a:p>
          </p:txBody>
        </p:sp>
        <p:sp>
          <p:nvSpPr>
            <p:cNvPr id="154" name="Freeform 208"/>
            <p:cNvSpPr>
              <a:spLocks/>
            </p:cNvSpPr>
            <p:nvPr/>
          </p:nvSpPr>
          <p:spPr bwMode="auto">
            <a:xfrm>
              <a:off x="2617" y="2742"/>
              <a:ext cx="27" cy="55"/>
            </a:xfrm>
            <a:custGeom>
              <a:avLst/>
              <a:gdLst/>
              <a:ahLst/>
              <a:cxnLst>
                <a:cxn ang="0">
                  <a:pos x="2" y="2"/>
                </a:cxn>
                <a:cxn ang="0">
                  <a:pos x="6" y="3"/>
                </a:cxn>
                <a:cxn ang="0">
                  <a:pos x="14" y="6"/>
                </a:cxn>
                <a:cxn ang="0">
                  <a:pos x="20" y="11"/>
                </a:cxn>
                <a:cxn ang="0">
                  <a:pos x="26" y="17"/>
                </a:cxn>
                <a:cxn ang="0">
                  <a:pos x="32" y="23"/>
                </a:cxn>
                <a:cxn ang="0">
                  <a:pos x="38" y="33"/>
                </a:cxn>
                <a:cxn ang="0">
                  <a:pos x="41" y="44"/>
                </a:cxn>
                <a:cxn ang="0">
                  <a:pos x="42" y="56"/>
                </a:cxn>
                <a:cxn ang="0">
                  <a:pos x="42" y="67"/>
                </a:cxn>
                <a:cxn ang="0">
                  <a:pos x="39" y="77"/>
                </a:cxn>
                <a:cxn ang="0">
                  <a:pos x="36" y="86"/>
                </a:cxn>
                <a:cxn ang="0">
                  <a:pos x="30" y="94"/>
                </a:cxn>
                <a:cxn ang="0">
                  <a:pos x="21" y="101"/>
                </a:cxn>
                <a:cxn ang="0">
                  <a:pos x="12" y="106"/>
                </a:cxn>
                <a:cxn ang="0">
                  <a:pos x="29" y="112"/>
                </a:cxn>
                <a:cxn ang="0">
                  <a:pos x="33" y="104"/>
                </a:cxn>
                <a:cxn ang="0">
                  <a:pos x="39" y="97"/>
                </a:cxn>
                <a:cxn ang="0">
                  <a:pos x="46" y="88"/>
                </a:cxn>
                <a:cxn ang="0">
                  <a:pos x="49" y="82"/>
                </a:cxn>
                <a:cxn ang="0">
                  <a:pos x="50" y="76"/>
                </a:cxn>
                <a:cxn ang="0">
                  <a:pos x="52" y="70"/>
                </a:cxn>
                <a:cxn ang="0">
                  <a:pos x="53" y="64"/>
                </a:cxn>
                <a:cxn ang="0">
                  <a:pos x="53" y="56"/>
                </a:cxn>
                <a:cxn ang="0">
                  <a:pos x="53" y="48"/>
                </a:cxn>
                <a:cxn ang="0">
                  <a:pos x="50" y="41"/>
                </a:cxn>
                <a:cxn ang="0">
                  <a:pos x="49" y="35"/>
                </a:cxn>
                <a:cxn ang="0">
                  <a:pos x="42" y="26"/>
                </a:cxn>
                <a:cxn ang="0">
                  <a:pos x="39" y="20"/>
                </a:cxn>
                <a:cxn ang="0">
                  <a:pos x="32" y="11"/>
                </a:cxn>
                <a:cxn ang="0">
                  <a:pos x="27" y="5"/>
                </a:cxn>
                <a:cxn ang="0">
                  <a:pos x="23" y="2"/>
                </a:cxn>
                <a:cxn ang="0">
                  <a:pos x="17" y="0"/>
                </a:cxn>
                <a:cxn ang="0">
                  <a:pos x="15" y="2"/>
                </a:cxn>
                <a:cxn ang="0">
                  <a:pos x="0" y="2"/>
                </a:cxn>
              </a:cxnLst>
              <a:rect l="0" t="0" r="r" b="b"/>
              <a:pathLst>
                <a:path w="53" h="112">
                  <a:moveTo>
                    <a:pt x="0" y="2"/>
                  </a:moveTo>
                  <a:lnTo>
                    <a:pt x="2" y="2"/>
                  </a:lnTo>
                  <a:lnTo>
                    <a:pt x="5" y="2"/>
                  </a:lnTo>
                  <a:lnTo>
                    <a:pt x="6" y="3"/>
                  </a:lnTo>
                  <a:lnTo>
                    <a:pt x="9" y="5"/>
                  </a:lnTo>
                  <a:lnTo>
                    <a:pt x="14" y="6"/>
                  </a:lnTo>
                  <a:lnTo>
                    <a:pt x="17" y="9"/>
                  </a:lnTo>
                  <a:lnTo>
                    <a:pt x="20" y="11"/>
                  </a:lnTo>
                  <a:lnTo>
                    <a:pt x="23" y="14"/>
                  </a:lnTo>
                  <a:lnTo>
                    <a:pt x="26" y="17"/>
                  </a:lnTo>
                  <a:lnTo>
                    <a:pt x="30" y="20"/>
                  </a:lnTo>
                  <a:lnTo>
                    <a:pt x="32" y="23"/>
                  </a:lnTo>
                  <a:lnTo>
                    <a:pt x="35" y="29"/>
                  </a:lnTo>
                  <a:lnTo>
                    <a:pt x="38" y="33"/>
                  </a:lnTo>
                  <a:lnTo>
                    <a:pt x="39" y="39"/>
                  </a:lnTo>
                  <a:lnTo>
                    <a:pt x="41" y="44"/>
                  </a:lnTo>
                  <a:lnTo>
                    <a:pt x="42" y="50"/>
                  </a:lnTo>
                  <a:lnTo>
                    <a:pt x="42" y="56"/>
                  </a:lnTo>
                  <a:lnTo>
                    <a:pt x="42" y="62"/>
                  </a:lnTo>
                  <a:lnTo>
                    <a:pt x="42" y="67"/>
                  </a:lnTo>
                  <a:lnTo>
                    <a:pt x="41" y="73"/>
                  </a:lnTo>
                  <a:lnTo>
                    <a:pt x="39" y="77"/>
                  </a:lnTo>
                  <a:lnTo>
                    <a:pt x="38" y="82"/>
                  </a:lnTo>
                  <a:lnTo>
                    <a:pt x="36" y="86"/>
                  </a:lnTo>
                  <a:lnTo>
                    <a:pt x="33" y="91"/>
                  </a:lnTo>
                  <a:lnTo>
                    <a:pt x="30" y="94"/>
                  </a:lnTo>
                  <a:lnTo>
                    <a:pt x="26" y="98"/>
                  </a:lnTo>
                  <a:lnTo>
                    <a:pt x="21" y="101"/>
                  </a:lnTo>
                  <a:lnTo>
                    <a:pt x="17" y="104"/>
                  </a:lnTo>
                  <a:lnTo>
                    <a:pt x="12" y="106"/>
                  </a:lnTo>
                  <a:lnTo>
                    <a:pt x="6" y="109"/>
                  </a:lnTo>
                  <a:lnTo>
                    <a:pt x="29" y="112"/>
                  </a:lnTo>
                  <a:lnTo>
                    <a:pt x="30" y="109"/>
                  </a:lnTo>
                  <a:lnTo>
                    <a:pt x="33" y="104"/>
                  </a:lnTo>
                  <a:lnTo>
                    <a:pt x="36" y="101"/>
                  </a:lnTo>
                  <a:lnTo>
                    <a:pt x="39" y="97"/>
                  </a:lnTo>
                  <a:lnTo>
                    <a:pt x="42" y="92"/>
                  </a:lnTo>
                  <a:lnTo>
                    <a:pt x="46" y="88"/>
                  </a:lnTo>
                  <a:lnTo>
                    <a:pt x="47" y="85"/>
                  </a:lnTo>
                  <a:lnTo>
                    <a:pt x="49" y="82"/>
                  </a:lnTo>
                  <a:lnTo>
                    <a:pt x="50" y="79"/>
                  </a:lnTo>
                  <a:lnTo>
                    <a:pt x="50" y="76"/>
                  </a:lnTo>
                  <a:lnTo>
                    <a:pt x="52" y="73"/>
                  </a:lnTo>
                  <a:lnTo>
                    <a:pt x="52" y="70"/>
                  </a:lnTo>
                  <a:lnTo>
                    <a:pt x="52" y="67"/>
                  </a:lnTo>
                  <a:lnTo>
                    <a:pt x="53" y="64"/>
                  </a:lnTo>
                  <a:lnTo>
                    <a:pt x="53" y="59"/>
                  </a:lnTo>
                  <a:lnTo>
                    <a:pt x="53" y="56"/>
                  </a:lnTo>
                  <a:lnTo>
                    <a:pt x="53" y="51"/>
                  </a:lnTo>
                  <a:lnTo>
                    <a:pt x="53" y="48"/>
                  </a:lnTo>
                  <a:lnTo>
                    <a:pt x="52" y="44"/>
                  </a:lnTo>
                  <a:lnTo>
                    <a:pt x="50" y="41"/>
                  </a:lnTo>
                  <a:lnTo>
                    <a:pt x="49" y="38"/>
                  </a:lnTo>
                  <a:lnTo>
                    <a:pt x="49" y="35"/>
                  </a:lnTo>
                  <a:lnTo>
                    <a:pt x="46" y="30"/>
                  </a:lnTo>
                  <a:lnTo>
                    <a:pt x="42" y="26"/>
                  </a:lnTo>
                  <a:lnTo>
                    <a:pt x="41" y="23"/>
                  </a:lnTo>
                  <a:lnTo>
                    <a:pt x="39" y="20"/>
                  </a:lnTo>
                  <a:lnTo>
                    <a:pt x="36" y="15"/>
                  </a:lnTo>
                  <a:lnTo>
                    <a:pt x="32" y="11"/>
                  </a:lnTo>
                  <a:lnTo>
                    <a:pt x="29" y="6"/>
                  </a:lnTo>
                  <a:lnTo>
                    <a:pt x="27" y="5"/>
                  </a:lnTo>
                  <a:lnTo>
                    <a:pt x="24" y="2"/>
                  </a:lnTo>
                  <a:lnTo>
                    <a:pt x="23" y="2"/>
                  </a:lnTo>
                  <a:lnTo>
                    <a:pt x="18" y="0"/>
                  </a:lnTo>
                  <a:lnTo>
                    <a:pt x="17" y="0"/>
                  </a:lnTo>
                  <a:lnTo>
                    <a:pt x="15" y="0"/>
                  </a:lnTo>
                  <a:lnTo>
                    <a:pt x="15" y="2"/>
                  </a:lnTo>
                  <a:lnTo>
                    <a:pt x="0" y="2"/>
                  </a:lnTo>
                  <a:lnTo>
                    <a:pt x="0" y="2"/>
                  </a:lnTo>
                  <a:close/>
                </a:path>
              </a:pathLst>
            </a:custGeom>
            <a:solidFill>
              <a:srgbClr val="000000"/>
            </a:solidFill>
            <a:ln w="9525">
              <a:noFill/>
              <a:round/>
              <a:headEnd/>
              <a:tailEnd/>
            </a:ln>
          </p:spPr>
          <p:txBody>
            <a:bodyPr/>
            <a:lstStyle/>
            <a:p>
              <a:endParaRPr lang="ru-RU"/>
            </a:p>
          </p:txBody>
        </p:sp>
        <p:sp>
          <p:nvSpPr>
            <p:cNvPr id="155" name="Freeform 209"/>
            <p:cNvSpPr>
              <a:spLocks/>
            </p:cNvSpPr>
            <p:nvPr/>
          </p:nvSpPr>
          <p:spPr bwMode="auto">
            <a:xfrm>
              <a:off x="2673" y="2675"/>
              <a:ext cx="19" cy="95"/>
            </a:xfrm>
            <a:custGeom>
              <a:avLst/>
              <a:gdLst/>
              <a:ahLst/>
              <a:cxnLst>
                <a:cxn ang="0">
                  <a:pos x="0" y="2"/>
                </a:cxn>
                <a:cxn ang="0">
                  <a:pos x="5" y="6"/>
                </a:cxn>
                <a:cxn ang="0">
                  <a:pos x="9" y="14"/>
                </a:cxn>
                <a:cxn ang="0">
                  <a:pos x="12" y="18"/>
                </a:cxn>
                <a:cxn ang="0">
                  <a:pos x="15" y="24"/>
                </a:cxn>
                <a:cxn ang="0">
                  <a:pos x="18" y="30"/>
                </a:cxn>
                <a:cxn ang="0">
                  <a:pos x="21" y="38"/>
                </a:cxn>
                <a:cxn ang="0">
                  <a:pos x="23" y="45"/>
                </a:cxn>
                <a:cxn ang="0">
                  <a:pos x="26" y="53"/>
                </a:cxn>
                <a:cxn ang="0">
                  <a:pos x="27" y="62"/>
                </a:cxn>
                <a:cxn ang="0">
                  <a:pos x="29" y="71"/>
                </a:cxn>
                <a:cxn ang="0">
                  <a:pos x="30" y="80"/>
                </a:cxn>
                <a:cxn ang="0">
                  <a:pos x="30" y="91"/>
                </a:cxn>
                <a:cxn ang="0">
                  <a:pos x="29" y="100"/>
                </a:cxn>
                <a:cxn ang="0">
                  <a:pos x="27" y="109"/>
                </a:cxn>
                <a:cxn ang="0">
                  <a:pos x="26" y="116"/>
                </a:cxn>
                <a:cxn ang="0">
                  <a:pos x="24" y="124"/>
                </a:cxn>
                <a:cxn ang="0">
                  <a:pos x="23" y="130"/>
                </a:cxn>
                <a:cxn ang="0">
                  <a:pos x="20" y="136"/>
                </a:cxn>
                <a:cxn ang="0">
                  <a:pos x="17" y="147"/>
                </a:cxn>
                <a:cxn ang="0">
                  <a:pos x="11" y="154"/>
                </a:cxn>
                <a:cxn ang="0">
                  <a:pos x="8" y="160"/>
                </a:cxn>
                <a:cxn ang="0">
                  <a:pos x="3" y="165"/>
                </a:cxn>
                <a:cxn ang="0">
                  <a:pos x="9" y="188"/>
                </a:cxn>
                <a:cxn ang="0">
                  <a:pos x="11" y="184"/>
                </a:cxn>
                <a:cxn ang="0">
                  <a:pos x="14" y="177"/>
                </a:cxn>
                <a:cxn ang="0">
                  <a:pos x="20" y="168"/>
                </a:cxn>
                <a:cxn ang="0">
                  <a:pos x="24" y="159"/>
                </a:cxn>
                <a:cxn ang="0">
                  <a:pos x="26" y="151"/>
                </a:cxn>
                <a:cxn ang="0">
                  <a:pos x="27" y="144"/>
                </a:cxn>
                <a:cxn ang="0">
                  <a:pos x="30" y="136"/>
                </a:cxn>
                <a:cxn ang="0">
                  <a:pos x="32" y="127"/>
                </a:cxn>
                <a:cxn ang="0">
                  <a:pos x="35" y="118"/>
                </a:cxn>
                <a:cxn ang="0">
                  <a:pos x="36" y="109"/>
                </a:cxn>
                <a:cxn ang="0">
                  <a:pos x="38" y="100"/>
                </a:cxn>
                <a:cxn ang="0">
                  <a:pos x="38" y="89"/>
                </a:cxn>
                <a:cxn ang="0">
                  <a:pos x="36" y="79"/>
                </a:cxn>
                <a:cxn ang="0">
                  <a:pos x="36" y="70"/>
                </a:cxn>
                <a:cxn ang="0">
                  <a:pos x="35" y="59"/>
                </a:cxn>
                <a:cxn ang="0">
                  <a:pos x="33" y="50"/>
                </a:cxn>
                <a:cxn ang="0">
                  <a:pos x="30" y="42"/>
                </a:cxn>
                <a:cxn ang="0">
                  <a:pos x="27" y="35"/>
                </a:cxn>
                <a:cxn ang="0">
                  <a:pos x="26" y="29"/>
                </a:cxn>
                <a:cxn ang="0">
                  <a:pos x="23" y="23"/>
                </a:cxn>
                <a:cxn ang="0">
                  <a:pos x="20" y="17"/>
                </a:cxn>
                <a:cxn ang="0">
                  <a:pos x="17" y="11"/>
                </a:cxn>
                <a:cxn ang="0">
                  <a:pos x="12" y="5"/>
                </a:cxn>
                <a:cxn ang="0">
                  <a:pos x="11" y="0"/>
                </a:cxn>
                <a:cxn ang="0">
                  <a:pos x="0" y="0"/>
                </a:cxn>
              </a:cxnLst>
              <a:rect l="0" t="0" r="r" b="b"/>
              <a:pathLst>
                <a:path w="38" h="189">
                  <a:moveTo>
                    <a:pt x="0" y="0"/>
                  </a:moveTo>
                  <a:lnTo>
                    <a:pt x="0" y="2"/>
                  </a:lnTo>
                  <a:lnTo>
                    <a:pt x="2" y="3"/>
                  </a:lnTo>
                  <a:lnTo>
                    <a:pt x="5" y="6"/>
                  </a:lnTo>
                  <a:lnTo>
                    <a:pt x="6" y="9"/>
                  </a:lnTo>
                  <a:lnTo>
                    <a:pt x="9" y="14"/>
                  </a:lnTo>
                  <a:lnTo>
                    <a:pt x="11" y="17"/>
                  </a:lnTo>
                  <a:lnTo>
                    <a:pt x="12" y="18"/>
                  </a:lnTo>
                  <a:lnTo>
                    <a:pt x="14" y="21"/>
                  </a:lnTo>
                  <a:lnTo>
                    <a:pt x="15" y="24"/>
                  </a:lnTo>
                  <a:lnTo>
                    <a:pt x="17" y="27"/>
                  </a:lnTo>
                  <a:lnTo>
                    <a:pt x="18" y="30"/>
                  </a:lnTo>
                  <a:lnTo>
                    <a:pt x="20" y="35"/>
                  </a:lnTo>
                  <a:lnTo>
                    <a:pt x="21" y="38"/>
                  </a:lnTo>
                  <a:lnTo>
                    <a:pt x="23" y="41"/>
                  </a:lnTo>
                  <a:lnTo>
                    <a:pt x="23" y="45"/>
                  </a:lnTo>
                  <a:lnTo>
                    <a:pt x="24" y="48"/>
                  </a:lnTo>
                  <a:lnTo>
                    <a:pt x="26" y="53"/>
                  </a:lnTo>
                  <a:lnTo>
                    <a:pt x="26" y="57"/>
                  </a:lnTo>
                  <a:lnTo>
                    <a:pt x="27" y="62"/>
                  </a:lnTo>
                  <a:lnTo>
                    <a:pt x="27" y="67"/>
                  </a:lnTo>
                  <a:lnTo>
                    <a:pt x="29" y="71"/>
                  </a:lnTo>
                  <a:lnTo>
                    <a:pt x="29" y="76"/>
                  </a:lnTo>
                  <a:lnTo>
                    <a:pt x="30" y="80"/>
                  </a:lnTo>
                  <a:lnTo>
                    <a:pt x="30" y="85"/>
                  </a:lnTo>
                  <a:lnTo>
                    <a:pt x="30" y="91"/>
                  </a:lnTo>
                  <a:lnTo>
                    <a:pt x="30" y="95"/>
                  </a:lnTo>
                  <a:lnTo>
                    <a:pt x="29" y="100"/>
                  </a:lnTo>
                  <a:lnTo>
                    <a:pt x="29" y="104"/>
                  </a:lnTo>
                  <a:lnTo>
                    <a:pt x="27" y="109"/>
                  </a:lnTo>
                  <a:lnTo>
                    <a:pt x="27" y="112"/>
                  </a:lnTo>
                  <a:lnTo>
                    <a:pt x="26" y="116"/>
                  </a:lnTo>
                  <a:lnTo>
                    <a:pt x="26" y="119"/>
                  </a:lnTo>
                  <a:lnTo>
                    <a:pt x="24" y="124"/>
                  </a:lnTo>
                  <a:lnTo>
                    <a:pt x="23" y="127"/>
                  </a:lnTo>
                  <a:lnTo>
                    <a:pt x="23" y="130"/>
                  </a:lnTo>
                  <a:lnTo>
                    <a:pt x="21" y="133"/>
                  </a:lnTo>
                  <a:lnTo>
                    <a:pt x="20" y="136"/>
                  </a:lnTo>
                  <a:lnTo>
                    <a:pt x="18" y="142"/>
                  </a:lnTo>
                  <a:lnTo>
                    <a:pt x="17" y="147"/>
                  </a:lnTo>
                  <a:lnTo>
                    <a:pt x="14" y="151"/>
                  </a:lnTo>
                  <a:lnTo>
                    <a:pt x="11" y="154"/>
                  </a:lnTo>
                  <a:lnTo>
                    <a:pt x="9" y="157"/>
                  </a:lnTo>
                  <a:lnTo>
                    <a:pt x="8" y="160"/>
                  </a:lnTo>
                  <a:lnTo>
                    <a:pt x="5" y="163"/>
                  </a:lnTo>
                  <a:lnTo>
                    <a:pt x="3" y="165"/>
                  </a:lnTo>
                  <a:lnTo>
                    <a:pt x="9" y="189"/>
                  </a:lnTo>
                  <a:lnTo>
                    <a:pt x="9" y="188"/>
                  </a:lnTo>
                  <a:lnTo>
                    <a:pt x="11" y="188"/>
                  </a:lnTo>
                  <a:lnTo>
                    <a:pt x="11" y="184"/>
                  </a:lnTo>
                  <a:lnTo>
                    <a:pt x="12" y="181"/>
                  </a:lnTo>
                  <a:lnTo>
                    <a:pt x="14" y="177"/>
                  </a:lnTo>
                  <a:lnTo>
                    <a:pt x="17" y="174"/>
                  </a:lnTo>
                  <a:lnTo>
                    <a:pt x="20" y="168"/>
                  </a:lnTo>
                  <a:lnTo>
                    <a:pt x="23" y="162"/>
                  </a:lnTo>
                  <a:lnTo>
                    <a:pt x="24" y="159"/>
                  </a:lnTo>
                  <a:lnTo>
                    <a:pt x="24" y="156"/>
                  </a:lnTo>
                  <a:lnTo>
                    <a:pt x="26" y="151"/>
                  </a:lnTo>
                  <a:lnTo>
                    <a:pt x="27" y="148"/>
                  </a:lnTo>
                  <a:lnTo>
                    <a:pt x="27" y="144"/>
                  </a:lnTo>
                  <a:lnTo>
                    <a:pt x="29" y="139"/>
                  </a:lnTo>
                  <a:lnTo>
                    <a:pt x="30" y="136"/>
                  </a:lnTo>
                  <a:lnTo>
                    <a:pt x="32" y="132"/>
                  </a:lnTo>
                  <a:lnTo>
                    <a:pt x="32" y="127"/>
                  </a:lnTo>
                  <a:lnTo>
                    <a:pt x="33" y="122"/>
                  </a:lnTo>
                  <a:lnTo>
                    <a:pt x="35" y="118"/>
                  </a:lnTo>
                  <a:lnTo>
                    <a:pt x="36" y="113"/>
                  </a:lnTo>
                  <a:lnTo>
                    <a:pt x="36" y="109"/>
                  </a:lnTo>
                  <a:lnTo>
                    <a:pt x="36" y="104"/>
                  </a:lnTo>
                  <a:lnTo>
                    <a:pt x="38" y="100"/>
                  </a:lnTo>
                  <a:lnTo>
                    <a:pt x="38" y="94"/>
                  </a:lnTo>
                  <a:lnTo>
                    <a:pt x="38" y="89"/>
                  </a:lnTo>
                  <a:lnTo>
                    <a:pt x="38" y="83"/>
                  </a:lnTo>
                  <a:lnTo>
                    <a:pt x="36" y="79"/>
                  </a:lnTo>
                  <a:lnTo>
                    <a:pt x="36" y="74"/>
                  </a:lnTo>
                  <a:lnTo>
                    <a:pt x="36" y="70"/>
                  </a:lnTo>
                  <a:lnTo>
                    <a:pt x="35" y="64"/>
                  </a:lnTo>
                  <a:lnTo>
                    <a:pt x="35" y="59"/>
                  </a:lnTo>
                  <a:lnTo>
                    <a:pt x="33" y="56"/>
                  </a:lnTo>
                  <a:lnTo>
                    <a:pt x="33" y="50"/>
                  </a:lnTo>
                  <a:lnTo>
                    <a:pt x="32" y="47"/>
                  </a:lnTo>
                  <a:lnTo>
                    <a:pt x="30" y="42"/>
                  </a:lnTo>
                  <a:lnTo>
                    <a:pt x="30" y="39"/>
                  </a:lnTo>
                  <a:lnTo>
                    <a:pt x="27" y="35"/>
                  </a:lnTo>
                  <a:lnTo>
                    <a:pt x="27" y="32"/>
                  </a:lnTo>
                  <a:lnTo>
                    <a:pt x="26" y="29"/>
                  </a:lnTo>
                  <a:lnTo>
                    <a:pt x="24" y="26"/>
                  </a:lnTo>
                  <a:lnTo>
                    <a:pt x="23" y="23"/>
                  </a:lnTo>
                  <a:lnTo>
                    <a:pt x="21" y="20"/>
                  </a:lnTo>
                  <a:lnTo>
                    <a:pt x="20" y="17"/>
                  </a:lnTo>
                  <a:lnTo>
                    <a:pt x="18" y="15"/>
                  </a:lnTo>
                  <a:lnTo>
                    <a:pt x="17" y="11"/>
                  </a:lnTo>
                  <a:lnTo>
                    <a:pt x="14" y="8"/>
                  </a:lnTo>
                  <a:lnTo>
                    <a:pt x="12" y="5"/>
                  </a:lnTo>
                  <a:lnTo>
                    <a:pt x="11" y="2"/>
                  </a:lnTo>
                  <a:lnTo>
                    <a:pt x="11" y="0"/>
                  </a:lnTo>
                  <a:lnTo>
                    <a:pt x="0" y="0"/>
                  </a:lnTo>
                  <a:lnTo>
                    <a:pt x="0" y="0"/>
                  </a:lnTo>
                  <a:close/>
                </a:path>
              </a:pathLst>
            </a:custGeom>
            <a:solidFill>
              <a:srgbClr val="000000"/>
            </a:solidFill>
            <a:ln w="9525">
              <a:noFill/>
              <a:round/>
              <a:headEnd/>
              <a:tailEnd/>
            </a:ln>
          </p:spPr>
          <p:txBody>
            <a:bodyPr/>
            <a:lstStyle/>
            <a:p>
              <a:endParaRPr lang="ru-RU"/>
            </a:p>
          </p:txBody>
        </p:sp>
        <p:sp>
          <p:nvSpPr>
            <p:cNvPr id="156" name="Freeform 210"/>
            <p:cNvSpPr>
              <a:spLocks/>
            </p:cNvSpPr>
            <p:nvPr/>
          </p:nvSpPr>
          <p:spPr bwMode="auto">
            <a:xfrm>
              <a:off x="2580" y="2797"/>
              <a:ext cx="60" cy="33"/>
            </a:xfrm>
            <a:custGeom>
              <a:avLst/>
              <a:gdLst/>
              <a:ahLst/>
              <a:cxnLst>
                <a:cxn ang="0">
                  <a:pos x="89" y="1"/>
                </a:cxn>
                <a:cxn ang="0">
                  <a:pos x="88" y="1"/>
                </a:cxn>
                <a:cxn ang="0">
                  <a:pos x="86" y="3"/>
                </a:cxn>
                <a:cxn ang="0">
                  <a:pos x="82" y="4"/>
                </a:cxn>
                <a:cxn ang="0">
                  <a:pos x="76" y="8"/>
                </a:cxn>
                <a:cxn ang="0">
                  <a:pos x="73" y="8"/>
                </a:cxn>
                <a:cxn ang="0">
                  <a:pos x="70" y="9"/>
                </a:cxn>
                <a:cxn ang="0">
                  <a:pos x="65" y="12"/>
                </a:cxn>
                <a:cxn ang="0">
                  <a:pos x="62" y="14"/>
                </a:cxn>
                <a:cxn ang="0">
                  <a:pos x="59" y="15"/>
                </a:cxn>
                <a:cxn ang="0">
                  <a:pos x="54" y="17"/>
                </a:cxn>
                <a:cxn ang="0">
                  <a:pos x="51" y="20"/>
                </a:cxn>
                <a:cxn ang="0">
                  <a:pos x="48" y="21"/>
                </a:cxn>
                <a:cxn ang="0">
                  <a:pos x="44" y="24"/>
                </a:cxn>
                <a:cxn ang="0">
                  <a:pos x="39" y="26"/>
                </a:cxn>
                <a:cxn ang="0">
                  <a:pos x="35" y="27"/>
                </a:cxn>
                <a:cxn ang="0">
                  <a:pos x="32" y="30"/>
                </a:cxn>
                <a:cxn ang="0">
                  <a:pos x="27" y="33"/>
                </a:cxn>
                <a:cxn ang="0">
                  <a:pos x="24" y="36"/>
                </a:cxn>
                <a:cxn ang="0">
                  <a:pos x="20" y="38"/>
                </a:cxn>
                <a:cxn ang="0">
                  <a:pos x="17" y="42"/>
                </a:cxn>
                <a:cxn ang="0">
                  <a:pos x="14" y="44"/>
                </a:cxn>
                <a:cxn ang="0">
                  <a:pos x="11" y="47"/>
                </a:cxn>
                <a:cxn ang="0">
                  <a:pos x="8" y="50"/>
                </a:cxn>
                <a:cxn ang="0">
                  <a:pos x="6" y="53"/>
                </a:cxn>
                <a:cxn ang="0">
                  <a:pos x="3" y="56"/>
                </a:cxn>
                <a:cxn ang="0">
                  <a:pos x="2" y="59"/>
                </a:cxn>
                <a:cxn ang="0">
                  <a:pos x="0" y="62"/>
                </a:cxn>
                <a:cxn ang="0">
                  <a:pos x="0" y="65"/>
                </a:cxn>
                <a:cxn ang="0">
                  <a:pos x="17" y="63"/>
                </a:cxn>
                <a:cxn ang="0">
                  <a:pos x="17" y="62"/>
                </a:cxn>
                <a:cxn ang="0">
                  <a:pos x="17" y="62"/>
                </a:cxn>
                <a:cxn ang="0">
                  <a:pos x="18" y="59"/>
                </a:cxn>
                <a:cxn ang="0">
                  <a:pos x="20" y="56"/>
                </a:cxn>
                <a:cxn ang="0">
                  <a:pos x="23" y="53"/>
                </a:cxn>
                <a:cxn ang="0">
                  <a:pos x="26" y="48"/>
                </a:cxn>
                <a:cxn ang="0">
                  <a:pos x="30" y="44"/>
                </a:cxn>
                <a:cxn ang="0">
                  <a:pos x="36" y="39"/>
                </a:cxn>
                <a:cxn ang="0">
                  <a:pos x="38" y="38"/>
                </a:cxn>
                <a:cxn ang="0">
                  <a:pos x="42" y="35"/>
                </a:cxn>
                <a:cxn ang="0">
                  <a:pos x="45" y="32"/>
                </a:cxn>
                <a:cxn ang="0">
                  <a:pos x="48" y="30"/>
                </a:cxn>
                <a:cxn ang="0">
                  <a:pos x="51" y="27"/>
                </a:cxn>
                <a:cxn ang="0">
                  <a:pos x="57" y="24"/>
                </a:cxn>
                <a:cxn ang="0">
                  <a:pos x="62" y="21"/>
                </a:cxn>
                <a:cxn ang="0">
                  <a:pos x="67" y="20"/>
                </a:cxn>
                <a:cxn ang="0">
                  <a:pos x="71" y="17"/>
                </a:cxn>
                <a:cxn ang="0">
                  <a:pos x="77" y="14"/>
                </a:cxn>
                <a:cxn ang="0">
                  <a:pos x="80" y="12"/>
                </a:cxn>
                <a:cxn ang="0">
                  <a:pos x="83" y="12"/>
                </a:cxn>
                <a:cxn ang="0">
                  <a:pos x="86" y="11"/>
                </a:cxn>
                <a:cxn ang="0">
                  <a:pos x="91" y="9"/>
                </a:cxn>
                <a:cxn ang="0">
                  <a:pos x="94" y="8"/>
                </a:cxn>
                <a:cxn ang="0">
                  <a:pos x="97" y="6"/>
                </a:cxn>
                <a:cxn ang="0">
                  <a:pos x="100" y="6"/>
                </a:cxn>
                <a:cxn ang="0">
                  <a:pos x="104" y="4"/>
                </a:cxn>
                <a:cxn ang="0">
                  <a:pos x="107" y="3"/>
                </a:cxn>
                <a:cxn ang="0">
                  <a:pos x="110" y="1"/>
                </a:cxn>
                <a:cxn ang="0">
                  <a:pos x="115" y="1"/>
                </a:cxn>
                <a:cxn ang="0">
                  <a:pos x="120" y="0"/>
                </a:cxn>
                <a:cxn ang="0">
                  <a:pos x="89" y="1"/>
                </a:cxn>
                <a:cxn ang="0">
                  <a:pos x="89" y="1"/>
                </a:cxn>
              </a:cxnLst>
              <a:rect l="0" t="0" r="r" b="b"/>
              <a:pathLst>
                <a:path w="120" h="65">
                  <a:moveTo>
                    <a:pt x="89" y="1"/>
                  </a:moveTo>
                  <a:lnTo>
                    <a:pt x="88" y="1"/>
                  </a:lnTo>
                  <a:lnTo>
                    <a:pt x="86" y="3"/>
                  </a:lnTo>
                  <a:lnTo>
                    <a:pt x="82" y="4"/>
                  </a:lnTo>
                  <a:lnTo>
                    <a:pt x="76" y="8"/>
                  </a:lnTo>
                  <a:lnTo>
                    <a:pt x="73" y="8"/>
                  </a:lnTo>
                  <a:lnTo>
                    <a:pt x="70" y="9"/>
                  </a:lnTo>
                  <a:lnTo>
                    <a:pt x="65" y="12"/>
                  </a:lnTo>
                  <a:lnTo>
                    <a:pt x="62" y="14"/>
                  </a:lnTo>
                  <a:lnTo>
                    <a:pt x="59" y="15"/>
                  </a:lnTo>
                  <a:lnTo>
                    <a:pt x="54" y="17"/>
                  </a:lnTo>
                  <a:lnTo>
                    <a:pt x="51" y="20"/>
                  </a:lnTo>
                  <a:lnTo>
                    <a:pt x="48" y="21"/>
                  </a:lnTo>
                  <a:lnTo>
                    <a:pt x="44" y="24"/>
                  </a:lnTo>
                  <a:lnTo>
                    <a:pt x="39" y="26"/>
                  </a:lnTo>
                  <a:lnTo>
                    <a:pt x="35" y="27"/>
                  </a:lnTo>
                  <a:lnTo>
                    <a:pt x="32" y="30"/>
                  </a:lnTo>
                  <a:lnTo>
                    <a:pt x="27" y="33"/>
                  </a:lnTo>
                  <a:lnTo>
                    <a:pt x="24" y="36"/>
                  </a:lnTo>
                  <a:lnTo>
                    <a:pt x="20" y="38"/>
                  </a:lnTo>
                  <a:lnTo>
                    <a:pt x="17" y="42"/>
                  </a:lnTo>
                  <a:lnTo>
                    <a:pt x="14" y="44"/>
                  </a:lnTo>
                  <a:lnTo>
                    <a:pt x="11" y="47"/>
                  </a:lnTo>
                  <a:lnTo>
                    <a:pt x="8" y="50"/>
                  </a:lnTo>
                  <a:lnTo>
                    <a:pt x="6" y="53"/>
                  </a:lnTo>
                  <a:lnTo>
                    <a:pt x="3" y="56"/>
                  </a:lnTo>
                  <a:lnTo>
                    <a:pt x="2" y="59"/>
                  </a:lnTo>
                  <a:lnTo>
                    <a:pt x="0" y="62"/>
                  </a:lnTo>
                  <a:lnTo>
                    <a:pt x="0" y="65"/>
                  </a:lnTo>
                  <a:lnTo>
                    <a:pt x="17" y="63"/>
                  </a:lnTo>
                  <a:lnTo>
                    <a:pt x="17" y="62"/>
                  </a:lnTo>
                  <a:lnTo>
                    <a:pt x="17" y="62"/>
                  </a:lnTo>
                  <a:lnTo>
                    <a:pt x="18" y="59"/>
                  </a:lnTo>
                  <a:lnTo>
                    <a:pt x="20" y="56"/>
                  </a:lnTo>
                  <a:lnTo>
                    <a:pt x="23" y="53"/>
                  </a:lnTo>
                  <a:lnTo>
                    <a:pt x="26" y="48"/>
                  </a:lnTo>
                  <a:lnTo>
                    <a:pt x="30" y="44"/>
                  </a:lnTo>
                  <a:lnTo>
                    <a:pt x="36" y="39"/>
                  </a:lnTo>
                  <a:lnTo>
                    <a:pt x="38" y="38"/>
                  </a:lnTo>
                  <a:lnTo>
                    <a:pt x="42" y="35"/>
                  </a:lnTo>
                  <a:lnTo>
                    <a:pt x="45" y="32"/>
                  </a:lnTo>
                  <a:lnTo>
                    <a:pt x="48" y="30"/>
                  </a:lnTo>
                  <a:lnTo>
                    <a:pt x="51" y="27"/>
                  </a:lnTo>
                  <a:lnTo>
                    <a:pt x="57" y="24"/>
                  </a:lnTo>
                  <a:lnTo>
                    <a:pt x="62" y="21"/>
                  </a:lnTo>
                  <a:lnTo>
                    <a:pt x="67" y="20"/>
                  </a:lnTo>
                  <a:lnTo>
                    <a:pt x="71" y="17"/>
                  </a:lnTo>
                  <a:lnTo>
                    <a:pt x="77" y="14"/>
                  </a:lnTo>
                  <a:lnTo>
                    <a:pt x="80" y="12"/>
                  </a:lnTo>
                  <a:lnTo>
                    <a:pt x="83" y="12"/>
                  </a:lnTo>
                  <a:lnTo>
                    <a:pt x="86" y="11"/>
                  </a:lnTo>
                  <a:lnTo>
                    <a:pt x="91" y="9"/>
                  </a:lnTo>
                  <a:lnTo>
                    <a:pt x="94" y="8"/>
                  </a:lnTo>
                  <a:lnTo>
                    <a:pt x="97" y="6"/>
                  </a:lnTo>
                  <a:lnTo>
                    <a:pt x="100" y="6"/>
                  </a:lnTo>
                  <a:lnTo>
                    <a:pt x="104" y="4"/>
                  </a:lnTo>
                  <a:lnTo>
                    <a:pt x="107" y="3"/>
                  </a:lnTo>
                  <a:lnTo>
                    <a:pt x="110" y="1"/>
                  </a:lnTo>
                  <a:lnTo>
                    <a:pt x="115" y="1"/>
                  </a:lnTo>
                  <a:lnTo>
                    <a:pt x="120" y="0"/>
                  </a:lnTo>
                  <a:lnTo>
                    <a:pt x="89" y="1"/>
                  </a:lnTo>
                  <a:lnTo>
                    <a:pt x="89" y="1"/>
                  </a:lnTo>
                  <a:close/>
                </a:path>
              </a:pathLst>
            </a:custGeom>
            <a:solidFill>
              <a:srgbClr val="000000"/>
            </a:solidFill>
            <a:ln w="9525">
              <a:noFill/>
              <a:round/>
              <a:headEnd/>
              <a:tailEnd/>
            </a:ln>
          </p:spPr>
          <p:txBody>
            <a:bodyPr/>
            <a:lstStyle/>
            <a:p>
              <a:endParaRPr lang="ru-RU"/>
            </a:p>
          </p:txBody>
        </p:sp>
        <p:sp>
          <p:nvSpPr>
            <p:cNvPr id="157" name="Freeform 211"/>
            <p:cNvSpPr>
              <a:spLocks/>
            </p:cNvSpPr>
            <p:nvPr/>
          </p:nvSpPr>
          <p:spPr bwMode="auto">
            <a:xfrm>
              <a:off x="2701" y="2791"/>
              <a:ext cx="95" cy="133"/>
            </a:xfrm>
            <a:custGeom>
              <a:avLst/>
              <a:gdLst/>
              <a:ahLst/>
              <a:cxnLst>
                <a:cxn ang="0">
                  <a:pos x="180" y="261"/>
                </a:cxn>
                <a:cxn ang="0">
                  <a:pos x="163" y="261"/>
                </a:cxn>
                <a:cxn ang="0">
                  <a:pos x="142" y="258"/>
                </a:cxn>
                <a:cxn ang="0">
                  <a:pos x="120" y="249"/>
                </a:cxn>
                <a:cxn ang="0">
                  <a:pos x="100" y="233"/>
                </a:cxn>
                <a:cxn ang="0">
                  <a:pos x="88" y="208"/>
                </a:cxn>
                <a:cxn ang="0">
                  <a:pos x="85" y="192"/>
                </a:cxn>
                <a:cxn ang="0">
                  <a:pos x="80" y="175"/>
                </a:cxn>
                <a:cxn ang="0">
                  <a:pos x="74" y="159"/>
                </a:cxn>
                <a:cxn ang="0">
                  <a:pos x="64" y="137"/>
                </a:cxn>
                <a:cxn ang="0">
                  <a:pos x="50" y="113"/>
                </a:cxn>
                <a:cxn ang="0">
                  <a:pos x="35" y="91"/>
                </a:cxn>
                <a:cxn ang="0">
                  <a:pos x="21" y="72"/>
                </a:cxn>
                <a:cxn ang="0">
                  <a:pos x="12" y="53"/>
                </a:cxn>
                <a:cxn ang="0">
                  <a:pos x="14" y="35"/>
                </a:cxn>
                <a:cxn ang="0">
                  <a:pos x="21" y="18"/>
                </a:cxn>
                <a:cxn ang="0">
                  <a:pos x="39" y="13"/>
                </a:cxn>
                <a:cxn ang="0">
                  <a:pos x="54" y="32"/>
                </a:cxn>
                <a:cxn ang="0">
                  <a:pos x="62" y="47"/>
                </a:cxn>
                <a:cxn ang="0">
                  <a:pos x="70" y="63"/>
                </a:cxn>
                <a:cxn ang="0">
                  <a:pos x="76" y="80"/>
                </a:cxn>
                <a:cxn ang="0">
                  <a:pos x="83" y="104"/>
                </a:cxn>
                <a:cxn ang="0">
                  <a:pos x="92" y="121"/>
                </a:cxn>
                <a:cxn ang="0">
                  <a:pos x="112" y="130"/>
                </a:cxn>
                <a:cxn ang="0">
                  <a:pos x="129" y="136"/>
                </a:cxn>
                <a:cxn ang="0">
                  <a:pos x="147" y="145"/>
                </a:cxn>
                <a:cxn ang="0">
                  <a:pos x="165" y="159"/>
                </a:cxn>
                <a:cxn ang="0">
                  <a:pos x="174" y="178"/>
                </a:cxn>
                <a:cxn ang="0">
                  <a:pos x="175" y="195"/>
                </a:cxn>
                <a:cxn ang="0">
                  <a:pos x="180" y="189"/>
                </a:cxn>
                <a:cxn ang="0">
                  <a:pos x="179" y="171"/>
                </a:cxn>
                <a:cxn ang="0">
                  <a:pos x="172" y="150"/>
                </a:cxn>
                <a:cxn ang="0">
                  <a:pos x="156" y="134"/>
                </a:cxn>
                <a:cxn ang="0">
                  <a:pos x="130" y="127"/>
                </a:cxn>
                <a:cxn ang="0">
                  <a:pos x="109" y="122"/>
                </a:cxn>
                <a:cxn ang="0">
                  <a:pos x="94" y="112"/>
                </a:cxn>
                <a:cxn ang="0">
                  <a:pos x="86" y="91"/>
                </a:cxn>
                <a:cxn ang="0">
                  <a:pos x="82" y="74"/>
                </a:cxn>
                <a:cxn ang="0">
                  <a:pos x="76" y="57"/>
                </a:cxn>
                <a:cxn ang="0">
                  <a:pos x="68" y="38"/>
                </a:cxn>
                <a:cxn ang="0">
                  <a:pos x="58" y="20"/>
                </a:cxn>
                <a:cxn ang="0">
                  <a:pos x="42" y="1"/>
                </a:cxn>
                <a:cxn ang="0">
                  <a:pos x="24" y="4"/>
                </a:cxn>
                <a:cxn ang="0">
                  <a:pos x="8" y="26"/>
                </a:cxn>
                <a:cxn ang="0">
                  <a:pos x="0" y="54"/>
                </a:cxn>
                <a:cxn ang="0">
                  <a:pos x="8" y="75"/>
                </a:cxn>
                <a:cxn ang="0">
                  <a:pos x="20" y="92"/>
                </a:cxn>
                <a:cxn ang="0">
                  <a:pos x="32" y="110"/>
                </a:cxn>
                <a:cxn ang="0">
                  <a:pos x="45" y="128"/>
                </a:cxn>
                <a:cxn ang="0">
                  <a:pos x="56" y="148"/>
                </a:cxn>
                <a:cxn ang="0">
                  <a:pos x="65" y="168"/>
                </a:cxn>
                <a:cxn ang="0">
                  <a:pos x="70" y="186"/>
                </a:cxn>
                <a:cxn ang="0">
                  <a:pos x="74" y="204"/>
                </a:cxn>
                <a:cxn ang="0">
                  <a:pos x="82" y="221"/>
                </a:cxn>
                <a:cxn ang="0">
                  <a:pos x="95" y="245"/>
                </a:cxn>
                <a:cxn ang="0">
                  <a:pos x="110" y="260"/>
                </a:cxn>
                <a:cxn ang="0">
                  <a:pos x="130" y="264"/>
                </a:cxn>
                <a:cxn ang="0">
                  <a:pos x="157" y="264"/>
                </a:cxn>
                <a:cxn ang="0">
                  <a:pos x="175" y="263"/>
                </a:cxn>
                <a:cxn ang="0">
                  <a:pos x="189" y="261"/>
                </a:cxn>
              </a:cxnLst>
              <a:rect l="0" t="0" r="r" b="b"/>
              <a:pathLst>
                <a:path w="189" h="266">
                  <a:moveTo>
                    <a:pt x="189" y="261"/>
                  </a:moveTo>
                  <a:lnTo>
                    <a:pt x="188" y="261"/>
                  </a:lnTo>
                  <a:lnTo>
                    <a:pt x="185" y="261"/>
                  </a:lnTo>
                  <a:lnTo>
                    <a:pt x="182" y="261"/>
                  </a:lnTo>
                  <a:lnTo>
                    <a:pt x="180" y="261"/>
                  </a:lnTo>
                  <a:lnTo>
                    <a:pt x="177" y="261"/>
                  </a:lnTo>
                  <a:lnTo>
                    <a:pt x="174" y="261"/>
                  </a:lnTo>
                  <a:lnTo>
                    <a:pt x="169" y="261"/>
                  </a:lnTo>
                  <a:lnTo>
                    <a:pt x="166" y="261"/>
                  </a:lnTo>
                  <a:lnTo>
                    <a:pt x="163" y="261"/>
                  </a:lnTo>
                  <a:lnTo>
                    <a:pt x="159" y="261"/>
                  </a:lnTo>
                  <a:lnTo>
                    <a:pt x="154" y="260"/>
                  </a:lnTo>
                  <a:lnTo>
                    <a:pt x="151" y="260"/>
                  </a:lnTo>
                  <a:lnTo>
                    <a:pt x="147" y="260"/>
                  </a:lnTo>
                  <a:lnTo>
                    <a:pt x="142" y="258"/>
                  </a:lnTo>
                  <a:lnTo>
                    <a:pt x="138" y="257"/>
                  </a:lnTo>
                  <a:lnTo>
                    <a:pt x="133" y="255"/>
                  </a:lnTo>
                  <a:lnTo>
                    <a:pt x="129" y="254"/>
                  </a:lnTo>
                  <a:lnTo>
                    <a:pt x="124" y="251"/>
                  </a:lnTo>
                  <a:lnTo>
                    <a:pt x="120" y="249"/>
                  </a:lnTo>
                  <a:lnTo>
                    <a:pt x="116" y="246"/>
                  </a:lnTo>
                  <a:lnTo>
                    <a:pt x="112" y="243"/>
                  </a:lnTo>
                  <a:lnTo>
                    <a:pt x="109" y="240"/>
                  </a:lnTo>
                  <a:lnTo>
                    <a:pt x="104" y="237"/>
                  </a:lnTo>
                  <a:lnTo>
                    <a:pt x="100" y="233"/>
                  </a:lnTo>
                  <a:lnTo>
                    <a:pt x="97" y="228"/>
                  </a:lnTo>
                  <a:lnTo>
                    <a:pt x="95" y="224"/>
                  </a:lnTo>
                  <a:lnTo>
                    <a:pt x="92" y="218"/>
                  </a:lnTo>
                  <a:lnTo>
                    <a:pt x="89" y="213"/>
                  </a:lnTo>
                  <a:lnTo>
                    <a:pt x="88" y="208"/>
                  </a:lnTo>
                  <a:lnTo>
                    <a:pt x="88" y="205"/>
                  </a:lnTo>
                  <a:lnTo>
                    <a:pt x="86" y="202"/>
                  </a:lnTo>
                  <a:lnTo>
                    <a:pt x="86" y="199"/>
                  </a:lnTo>
                  <a:lnTo>
                    <a:pt x="86" y="196"/>
                  </a:lnTo>
                  <a:lnTo>
                    <a:pt x="85" y="192"/>
                  </a:lnTo>
                  <a:lnTo>
                    <a:pt x="83" y="189"/>
                  </a:lnTo>
                  <a:lnTo>
                    <a:pt x="83" y="184"/>
                  </a:lnTo>
                  <a:lnTo>
                    <a:pt x="82" y="181"/>
                  </a:lnTo>
                  <a:lnTo>
                    <a:pt x="82" y="178"/>
                  </a:lnTo>
                  <a:lnTo>
                    <a:pt x="80" y="175"/>
                  </a:lnTo>
                  <a:lnTo>
                    <a:pt x="80" y="172"/>
                  </a:lnTo>
                  <a:lnTo>
                    <a:pt x="79" y="169"/>
                  </a:lnTo>
                  <a:lnTo>
                    <a:pt x="77" y="165"/>
                  </a:lnTo>
                  <a:lnTo>
                    <a:pt x="76" y="162"/>
                  </a:lnTo>
                  <a:lnTo>
                    <a:pt x="74" y="159"/>
                  </a:lnTo>
                  <a:lnTo>
                    <a:pt x="71" y="153"/>
                  </a:lnTo>
                  <a:lnTo>
                    <a:pt x="70" y="147"/>
                  </a:lnTo>
                  <a:lnTo>
                    <a:pt x="68" y="143"/>
                  </a:lnTo>
                  <a:lnTo>
                    <a:pt x="67" y="140"/>
                  </a:lnTo>
                  <a:lnTo>
                    <a:pt x="64" y="137"/>
                  </a:lnTo>
                  <a:lnTo>
                    <a:pt x="62" y="134"/>
                  </a:lnTo>
                  <a:lnTo>
                    <a:pt x="59" y="128"/>
                  </a:lnTo>
                  <a:lnTo>
                    <a:pt x="56" y="124"/>
                  </a:lnTo>
                  <a:lnTo>
                    <a:pt x="53" y="118"/>
                  </a:lnTo>
                  <a:lnTo>
                    <a:pt x="50" y="113"/>
                  </a:lnTo>
                  <a:lnTo>
                    <a:pt x="47" y="109"/>
                  </a:lnTo>
                  <a:lnTo>
                    <a:pt x="44" y="104"/>
                  </a:lnTo>
                  <a:lnTo>
                    <a:pt x="41" y="100"/>
                  </a:lnTo>
                  <a:lnTo>
                    <a:pt x="38" y="95"/>
                  </a:lnTo>
                  <a:lnTo>
                    <a:pt x="35" y="91"/>
                  </a:lnTo>
                  <a:lnTo>
                    <a:pt x="32" y="86"/>
                  </a:lnTo>
                  <a:lnTo>
                    <a:pt x="29" y="83"/>
                  </a:lnTo>
                  <a:lnTo>
                    <a:pt x="26" y="78"/>
                  </a:lnTo>
                  <a:lnTo>
                    <a:pt x="23" y="75"/>
                  </a:lnTo>
                  <a:lnTo>
                    <a:pt x="21" y="72"/>
                  </a:lnTo>
                  <a:lnTo>
                    <a:pt x="17" y="66"/>
                  </a:lnTo>
                  <a:lnTo>
                    <a:pt x="14" y="62"/>
                  </a:lnTo>
                  <a:lnTo>
                    <a:pt x="12" y="59"/>
                  </a:lnTo>
                  <a:lnTo>
                    <a:pt x="12" y="56"/>
                  </a:lnTo>
                  <a:lnTo>
                    <a:pt x="12" y="53"/>
                  </a:lnTo>
                  <a:lnTo>
                    <a:pt x="12" y="50"/>
                  </a:lnTo>
                  <a:lnTo>
                    <a:pt x="12" y="45"/>
                  </a:lnTo>
                  <a:lnTo>
                    <a:pt x="12" y="42"/>
                  </a:lnTo>
                  <a:lnTo>
                    <a:pt x="14" y="39"/>
                  </a:lnTo>
                  <a:lnTo>
                    <a:pt x="14" y="35"/>
                  </a:lnTo>
                  <a:lnTo>
                    <a:pt x="15" y="32"/>
                  </a:lnTo>
                  <a:lnTo>
                    <a:pt x="17" y="27"/>
                  </a:lnTo>
                  <a:lnTo>
                    <a:pt x="18" y="24"/>
                  </a:lnTo>
                  <a:lnTo>
                    <a:pt x="20" y="21"/>
                  </a:lnTo>
                  <a:lnTo>
                    <a:pt x="21" y="18"/>
                  </a:lnTo>
                  <a:lnTo>
                    <a:pt x="23" y="15"/>
                  </a:lnTo>
                  <a:lnTo>
                    <a:pt x="27" y="12"/>
                  </a:lnTo>
                  <a:lnTo>
                    <a:pt x="33" y="12"/>
                  </a:lnTo>
                  <a:lnTo>
                    <a:pt x="36" y="12"/>
                  </a:lnTo>
                  <a:lnTo>
                    <a:pt x="39" y="13"/>
                  </a:lnTo>
                  <a:lnTo>
                    <a:pt x="42" y="16"/>
                  </a:lnTo>
                  <a:lnTo>
                    <a:pt x="45" y="20"/>
                  </a:lnTo>
                  <a:lnTo>
                    <a:pt x="50" y="24"/>
                  </a:lnTo>
                  <a:lnTo>
                    <a:pt x="53" y="29"/>
                  </a:lnTo>
                  <a:lnTo>
                    <a:pt x="54" y="32"/>
                  </a:lnTo>
                  <a:lnTo>
                    <a:pt x="56" y="35"/>
                  </a:lnTo>
                  <a:lnTo>
                    <a:pt x="58" y="38"/>
                  </a:lnTo>
                  <a:lnTo>
                    <a:pt x="61" y="41"/>
                  </a:lnTo>
                  <a:lnTo>
                    <a:pt x="61" y="44"/>
                  </a:lnTo>
                  <a:lnTo>
                    <a:pt x="62" y="47"/>
                  </a:lnTo>
                  <a:lnTo>
                    <a:pt x="64" y="50"/>
                  </a:lnTo>
                  <a:lnTo>
                    <a:pt x="67" y="54"/>
                  </a:lnTo>
                  <a:lnTo>
                    <a:pt x="67" y="57"/>
                  </a:lnTo>
                  <a:lnTo>
                    <a:pt x="68" y="60"/>
                  </a:lnTo>
                  <a:lnTo>
                    <a:pt x="70" y="63"/>
                  </a:lnTo>
                  <a:lnTo>
                    <a:pt x="71" y="66"/>
                  </a:lnTo>
                  <a:lnTo>
                    <a:pt x="73" y="69"/>
                  </a:lnTo>
                  <a:lnTo>
                    <a:pt x="74" y="72"/>
                  </a:lnTo>
                  <a:lnTo>
                    <a:pt x="74" y="75"/>
                  </a:lnTo>
                  <a:lnTo>
                    <a:pt x="76" y="80"/>
                  </a:lnTo>
                  <a:lnTo>
                    <a:pt x="77" y="85"/>
                  </a:lnTo>
                  <a:lnTo>
                    <a:pt x="79" y="91"/>
                  </a:lnTo>
                  <a:lnTo>
                    <a:pt x="80" y="95"/>
                  </a:lnTo>
                  <a:lnTo>
                    <a:pt x="82" y="100"/>
                  </a:lnTo>
                  <a:lnTo>
                    <a:pt x="83" y="104"/>
                  </a:lnTo>
                  <a:lnTo>
                    <a:pt x="85" y="109"/>
                  </a:lnTo>
                  <a:lnTo>
                    <a:pt x="86" y="112"/>
                  </a:lnTo>
                  <a:lnTo>
                    <a:pt x="88" y="116"/>
                  </a:lnTo>
                  <a:lnTo>
                    <a:pt x="91" y="118"/>
                  </a:lnTo>
                  <a:lnTo>
                    <a:pt x="92" y="121"/>
                  </a:lnTo>
                  <a:lnTo>
                    <a:pt x="97" y="125"/>
                  </a:lnTo>
                  <a:lnTo>
                    <a:pt x="101" y="128"/>
                  </a:lnTo>
                  <a:lnTo>
                    <a:pt x="104" y="130"/>
                  </a:lnTo>
                  <a:lnTo>
                    <a:pt x="109" y="130"/>
                  </a:lnTo>
                  <a:lnTo>
                    <a:pt x="112" y="130"/>
                  </a:lnTo>
                  <a:lnTo>
                    <a:pt x="116" y="131"/>
                  </a:lnTo>
                  <a:lnTo>
                    <a:pt x="120" y="131"/>
                  </a:lnTo>
                  <a:lnTo>
                    <a:pt x="123" y="133"/>
                  </a:lnTo>
                  <a:lnTo>
                    <a:pt x="126" y="134"/>
                  </a:lnTo>
                  <a:lnTo>
                    <a:pt x="129" y="136"/>
                  </a:lnTo>
                  <a:lnTo>
                    <a:pt x="132" y="136"/>
                  </a:lnTo>
                  <a:lnTo>
                    <a:pt x="136" y="139"/>
                  </a:lnTo>
                  <a:lnTo>
                    <a:pt x="139" y="140"/>
                  </a:lnTo>
                  <a:lnTo>
                    <a:pt x="142" y="142"/>
                  </a:lnTo>
                  <a:lnTo>
                    <a:pt x="147" y="145"/>
                  </a:lnTo>
                  <a:lnTo>
                    <a:pt x="150" y="147"/>
                  </a:lnTo>
                  <a:lnTo>
                    <a:pt x="154" y="150"/>
                  </a:lnTo>
                  <a:lnTo>
                    <a:pt x="159" y="153"/>
                  </a:lnTo>
                  <a:lnTo>
                    <a:pt x="162" y="154"/>
                  </a:lnTo>
                  <a:lnTo>
                    <a:pt x="165" y="159"/>
                  </a:lnTo>
                  <a:lnTo>
                    <a:pt x="168" y="162"/>
                  </a:lnTo>
                  <a:lnTo>
                    <a:pt x="169" y="165"/>
                  </a:lnTo>
                  <a:lnTo>
                    <a:pt x="171" y="169"/>
                  </a:lnTo>
                  <a:lnTo>
                    <a:pt x="172" y="174"/>
                  </a:lnTo>
                  <a:lnTo>
                    <a:pt x="174" y="178"/>
                  </a:lnTo>
                  <a:lnTo>
                    <a:pt x="175" y="183"/>
                  </a:lnTo>
                  <a:lnTo>
                    <a:pt x="175" y="186"/>
                  </a:lnTo>
                  <a:lnTo>
                    <a:pt x="175" y="189"/>
                  </a:lnTo>
                  <a:lnTo>
                    <a:pt x="175" y="192"/>
                  </a:lnTo>
                  <a:lnTo>
                    <a:pt x="175" y="195"/>
                  </a:lnTo>
                  <a:lnTo>
                    <a:pt x="177" y="199"/>
                  </a:lnTo>
                  <a:lnTo>
                    <a:pt x="179" y="199"/>
                  </a:lnTo>
                  <a:lnTo>
                    <a:pt x="180" y="196"/>
                  </a:lnTo>
                  <a:lnTo>
                    <a:pt x="180" y="192"/>
                  </a:lnTo>
                  <a:lnTo>
                    <a:pt x="180" y="189"/>
                  </a:lnTo>
                  <a:lnTo>
                    <a:pt x="180" y="186"/>
                  </a:lnTo>
                  <a:lnTo>
                    <a:pt x="180" y="183"/>
                  </a:lnTo>
                  <a:lnTo>
                    <a:pt x="180" y="178"/>
                  </a:lnTo>
                  <a:lnTo>
                    <a:pt x="180" y="175"/>
                  </a:lnTo>
                  <a:lnTo>
                    <a:pt x="179" y="171"/>
                  </a:lnTo>
                  <a:lnTo>
                    <a:pt x="179" y="166"/>
                  </a:lnTo>
                  <a:lnTo>
                    <a:pt x="177" y="162"/>
                  </a:lnTo>
                  <a:lnTo>
                    <a:pt x="175" y="157"/>
                  </a:lnTo>
                  <a:lnTo>
                    <a:pt x="174" y="154"/>
                  </a:lnTo>
                  <a:lnTo>
                    <a:pt x="172" y="150"/>
                  </a:lnTo>
                  <a:lnTo>
                    <a:pt x="169" y="147"/>
                  </a:lnTo>
                  <a:lnTo>
                    <a:pt x="166" y="142"/>
                  </a:lnTo>
                  <a:lnTo>
                    <a:pt x="163" y="139"/>
                  </a:lnTo>
                  <a:lnTo>
                    <a:pt x="160" y="136"/>
                  </a:lnTo>
                  <a:lnTo>
                    <a:pt x="156" y="134"/>
                  </a:lnTo>
                  <a:lnTo>
                    <a:pt x="151" y="131"/>
                  </a:lnTo>
                  <a:lnTo>
                    <a:pt x="147" y="130"/>
                  </a:lnTo>
                  <a:lnTo>
                    <a:pt x="141" y="128"/>
                  </a:lnTo>
                  <a:lnTo>
                    <a:pt x="136" y="128"/>
                  </a:lnTo>
                  <a:lnTo>
                    <a:pt x="130" y="127"/>
                  </a:lnTo>
                  <a:lnTo>
                    <a:pt x="126" y="125"/>
                  </a:lnTo>
                  <a:lnTo>
                    <a:pt x="121" y="124"/>
                  </a:lnTo>
                  <a:lnTo>
                    <a:pt x="116" y="124"/>
                  </a:lnTo>
                  <a:lnTo>
                    <a:pt x="112" y="124"/>
                  </a:lnTo>
                  <a:lnTo>
                    <a:pt x="109" y="122"/>
                  </a:lnTo>
                  <a:lnTo>
                    <a:pt x="106" y="122"/>
                  </a:lnTo>
                  <a:lnTo>
                    <a:pt x="104" y="122"/>
                  </a:lnTo>
                  <a:lnTo>
                    <a:pt x="101" y="118"/>
                  </a:lnTo>
                  <a:lnTo>
                    <a:pt x="98" y="116"/>
                  </a:lnTo>
                  <a:lnTo>
                    <a:pt x="94" y="112"/>
                  </a:lnTo>
                  <a:lnTo>
                    <a:pt x="91" y="109"/>
                  </a:lnTo>
                  <a:lnTo>
                    <a:pt x="88" y="104"/>
                  </a:lnTo>
                  <a:lnTo>
                    <a:pt x="86" y="100"/>
                  </a:lnTo>
                  <a:lnTo>
                    <a:pt x="85" y="95"/>
                  </a:lnTo>
                  <a:lnTo>
                    <a:pt x="86" y="91"/>
                  </a:lnTo>
                  <a:lnTo>
                    <a:pt x="85" y="88"/>
                  </a:lnTo>
                  <a:lnTo>
                    <a:pt x="83" y="83"/>
                  </a:lnTo>
                  <a:lnTo>
                    <a:pt x="83" y="80"/>
                  </a:lnTo>
                  <a:lnTo>
                    <a:pt x="82" y="77"/>
                  </a:lnTo>
                  <a:lnTo>
                    <a:pt x="82" y="74"/>
                  </a:lnTo>
                  <a:lnTo>
                    <a:pt x="82" y="71"/>
                  </a:lnTo>
                  <a:lnTo>
                    <a:pt x="80" y="68"/>
                  </a:lnTo>
                  <a:lnTo>
                    <a:pt x="79" y="65"/>
                  </a:lnTo>
                  <a:lnTo>
                    <a:pt x="77" y="60"/>
                  </a:lnTo>
                  <a:lnTo>
                    <a:pt x="76" y="57"/>
                  </a:lnTo>
                  <a:lnTo>
                    <a:pt x="74" y="53"/>
                  </a:lnTo>
                  <a:lnTo>
                    <a:pt x="73" y="50"/>
                  </a:lnTo>
                  <a:lnTo>
                    <a:pt x="71" y="45"/>
                  </a:lnTo>
                  <a:lnTo>
                    <a:pt x="70" y="42"/>
                  </a:lnTo>
                  <a:lnTo>
                    <a:pt x="68" y="38"/>
                  </a:lnTo>
                  <a:lnTo>
                    <a:pt x="67" y="33"/>
                  </a:lnTo>
                  <a:lnTo>
                    <a:pt x="64" y="29"/>
                  </a:lnTo>
                  <a:lnTo>
                    <a:pt x="62" y="26"/>
                  </a:lnTo>
                  <a:lnTo>
                    <a:pt x="61" y="23"/>
                  </a:lnTo>
                  <a:lnTo>
                    <a:pt x="58" y="20"/>
                  </a:lnTo>
                  <a:lnTo>
                    <a:pt x="56" y="15"/>
                  </a:lnTo>
                  <a:lnTo>
                    <a:pt x="54" y="13"/>
                  </a:lnTo>
                  <a:lnTo>
                    <a:pt x="50" y="7"/>
                  </a:lnTo>
                  <a:lnTo>
                    <a:pt x="47" y="3"/>
                  </a:lnTo>
                  <a:lnTo>
                    <a:pt x="42" y="1"/>
                  </a:lnTo>
                  <a:lnTo>
                    <a:pt x="39" y="0"/>
                  </a:lnTo>
                  <a:lnTo>
                    <a:pt x="35" y="0"/>
                  </a:lnTo>
                  <a:lnTo>
                    <a:pt x="32" y="0"/>
                  </a:lnTo>
                  <a:lnTo>
                    <a:pt x="27" y="1"/>
                  </a:lnTo>
                  <a:lnTo>
                    <a:pt x="24" y="4"/>
                  </a:lnTo>
                  <a:lnTo>
                    <a:pt x="20" y="7"/>
                  </a:lnTo>
                  <a:lnTo>
                    <a:pt x="17" y="12"/>
                  </a:lnTo>
                  <a:lnTo>
                    <a:pt x="14" y="16"/>
                  </a:lnTo>
                  <a:lnTo>
                    <a:pt x="11" y="21"/>
                  </a:lnTo>
                  <a:lnTo>
                    <a:pt x="8" y="26"/>
                  </a:lnTo>
                  <a:lnTo>
                    <a:pt x="5" y="32"/>
                  </a:lnTo>
                  <a:lnTo>
                    <a:pt x="3" y="36"/>
                  </a:lnTo>
                  <a:lnTo>
                    <a:pt x="2" y="42"/>
                  </a:lnTo>
                  <a:lnTo>
                    <a:pt x="0" y="48"/>
                  </a:lnTo>
                  <a:lnTo>
                    <a:pt x="0" y="54"/>
                  </a:lnTo>
                  <a:lnTo>
                    <a:pt x="0" y="59"/>
                  </a:lnTo>
                  <a:lnTo>
                    <a:pt x="2" y="63"/>
                  </a:lnTo>
                  <a:lnTo>
                    <a:pt x="5" y="68"/>
                  </a:lnTo>
                  <a:lnTo>
                    <a:pt x="6" y="74"/>
                  </a:lnTo>
                  <a:lnTo>
                    <a:pt x="8" y="75"/>
                  </a:lnTo>
                  <a:lnTo>
                    <a:pt x="9" y="78"/>
                  </a:lnTo>
                  <a:lnTo>
                    <a:pt x="12" y="82"/>
                  </a:lnTo>
                  <a:lnTo>
                    <a:pt x="15" y="86"/>
                  </a:lnTo>
                  <a:lnTo>
                    <a:pt x="17" y="89"/>
                  </a:lnTo>
                  <a:lnTo>
                    <a:pt x="20" y="92"/>
                  </a:lnTo>
                  <a:lnTo>
                    <a:pt x="21" y="95"/>
                  </a:lnTo>
                  <a:lnTo>
                    <a:pt x="24" y="98"/>
                  </a:lnTo>
                  <a:lnTo>
                    <a:pt x="26" y="103"/>
                  </a:lnTo>
                  <a:lnTo>
                    <a:pt x="30" y="106"/>
                  </a:lnTo>
                  <a:lnTo>
                    <a:pt x="32" y="110"/>
                  </a:lnTo>
                  <a:lnTo>
                    <a:pt x="35" y="113"/>
                  </a:lnTo>
                  <a:lnTo>
                    <a:pt x="38" y="116"/>
                  </a:lnTo>
                  <a:lnTo>
                    <a:pt x="41" y="121"/>
                  </a:lnTo>
                  <a:lnTo>
                    <a:pt x="42" y="124"/>
                  </a:lnTo>
                  <a:lnTo>
                    <a:pt x="45" y="128"/>
                  </a:lnTo>
                  <a:lnTo>
                    <a:pt x="48" y="133"/>
                  </a:lnTo>
                  <a:lnTo>
                    <a:pt x="50" y="136"/>
                  </a:lnTo>
                  <a:lnTo>
                    <a:pt x="51" y="140"/>
                  </a:lnTo>
                  <a:lnTo>
                    <a:pt x="54" y="145"/>
                  </a:lnTo>
                  <a:lnTo>
                    <a:pt x="56" y="148"/>
                  </a:lnTo>
                  <a:lnTo>
                    <a:pt x="59" y="153"/>
                  </a:lnTo>
                  <a:lnTo>
                    <a:pt x="61" y="156"/>
                  </a:lnTo>
                  <a:lnTo>
                    <a:pt x="62" y="160"/>
                  </a:lnTo>
                  <a:lnTo>
                    <a:pt x="64" y="163"/>
                  </a:lnTo>
                  <a:lnTo>
                    <a:pt x="65" y="168"/>
                  </a:lnTo>
                  <a:lnTo>
                    <a:pt x="67" y="171"/>
                  </a:lnTo>
                  <a:lnTo>
                    <a:pt x="68" y="175"/>
                  </a:lnTo>
                  <a:lnTo>
                    <a:pt x="68" y="178"/>
                  </a:lnTo>
                  <a:lnTo>
                    <a:pt x="68" y="183"/>
                  </a:lnTo>
                  <a:lnTo>
                    <a:pt x="70" y="186"/>
                  </a:lnTo>
                  <a:lnTo>
                    <a:pt x="70" y="190"/>
                  </a:lnTo>
                  <a:lnTo>
                    <a:pt x="71" y="193"/>
                  </a:lnTo>
                  <a:lnTo>
                    <a:pt x="73" y="196"/>
                  </a:lnTo>
                  <a:lnTo>
                    <a:pt x="73" y="199"/>
                  </a:lnTo>
                  <a:lnTo>
                    <a:pt x="74" y="204"/>
                  </a:lnTo>
                  <a:lnTo>
                    <a:pt x="76" y="207"/>
                  </a:lnTo>
                  <a:lnTo>
                    <a:pt x="76" y="210"/>
                  </a:lnTo>
                  <a:lnTo>
                    <a:pt x="77" y="213"/>
                  </a:lnTo>
                  <a:lnTo>
                    <a:pt x="79" y="216"/>
                  </a:lnTo>
                  <a:lnTo>
                    <a:pt x="82" y="221"/>
                  </a:lnTo>
                  <a:lnTo>
                    <a:pt x="85" y="227"/>
                  </a:lnTo>
                  <a:lnTo>
                    <a:pt x="86" y="231"/>
                  </a:lnTo>
                  <a:lnTo>
                    <a:pt x="89" y="237"/>
                  </a:lnTo>
                  <a:lnTo>
                    <a:pt x="92" y="240"/>
                  </a:lnTo>
                  <a:lnTo>
                    <a:pt x="95" y="245"/>
                  </a:lnTo>
                  <a:lnTo>
                    <a:pt x="98" y="248"/>
                  </a:lnTo>
                  <a:lnTo>
                    <a:pt x="101" y="252"/>
                  </a:lnTo>
                  <a:lnTo>
                    <a:pt x="104" y="255"/>
                  </a:lnTo>
                  <a:lnTo>
                    <a:pt x="107" y="257"/>
                  </a:lnTo>
                  <a:lnTo>
                    <a:pt x="110" y="260"/>
                  </a:lnTo>
                  <a:lnTo>
                    <a:pt x="113" y="261"/>
                  </a:lnTo>
                  <a:lnTo>
                    <a:pt x="118" y="261"/>
                  </a:lnTo>
                  <a:lnTo>
                    <a:pt x="123" y="263"/>
                  </a:lnTo>
                  <a:lnTo>
                    <a:pt x="126" y="264"/>
                  </a:lnTo>
                  <a:lnTo>
                    <a:pt x="130" y="264"/>
                  </a:lnTo>
                  <a:lnTo>
                    <a:pt x="136" y="266"/>
                  </a:lnTo>
                  <a:lnTo>
                    <a:pt x="141" y="266"/>
                  </a:lnTo>
                  <a:lnTo>
                    <a:pt x="147" y="266"/>
                  </a:lnTo>
                  <a:lnTo>
                    <a:pt x="151" y="266"/>
                  </a:lnTo>
                  <a:lnTo>
                    <a:pt x="157" y="264"/>
                  </a:lnTo>
                  <a:lnTo>
                    <a:pt x="163" y="264"/>
                  </a:lnTo>
                  <a:lnTo>
                    <a:pt x="166" y="264"/>
                  </a:lnTo>
                  <a:lnTo>
                    <a:pt x="168" y="263"/>
                  </a:lnTo>
                  <a:lnTo>
                    <a:pt x="172" y="263"/>
                  </a:lnTo>
                  <a:lnTo>
                    <a:pt x="175" y="263"/>
                  </a:lnTo>
                  <a:lnTo>
                    <a:pt x="179" y="263"/>
                  </a:lnTo>
                  <a:lnTo>
                    <a:pt x="182" y="261"/>
                  </a:lnTo>
                  <a:lnTo>
                    <a:pt x="185" y="261"/>
                  </a:lnTo>
                  <a:lnTo>
                    <a:pt x="189" y="261"/>
                  </a:lnTo>
                  <a:lnTo>
                    <a:pt x="189" y="261"/>
                  </a:lnTo>
                  <a:close/>
                </a:path>
              </a:pathLst>
            </a:custGeom>
            <a:solidFill>
              <a:srgbClr val="000000"/>
            </a:solidFill>
            <a:ln w="9525">
              <a:noFill/>
              <a:round/>
              <a:headEnd/>
              <a:tailEnd/>
            </a:ln>
          </p:spPr>
          <p:txBody>
            <a:bodyPr/>
            <a:lstStyle/>
            <a:p>
              <a:endParaRPr lang="ru-RU"/>
            </a:p>
          </p:txBody>
        </p:sp>
        <p:sp>
          <p:nvSpPr>
            <p:cNvPr id="158" name="Freeform 212"/>
            <p:cNvSpPr>
              <a:spLocks/>
            </p:cNvSpPr>
            <p:nvPr/>
          </p:nvSpPr>
          <p:spPr bwMode="auto">
            <a:xfrm>
              <a:off x="2752" y="2724"/>
              <a:ext cx="172" cy="200"/>
            </a:xfrm>
            <a:custGeom>
              <a:avLst/>
              <a:gdLst/>
              <a:ahLst/>
              <a:cxnLst>
                <a:cxn ang="0">
                  <a:pos x="36" y="215"/>
                </a:cxn>
                <a:cxn ang="0">
                  <a:pos x="45" y="155"/>
                </a:cxn>
                <a:cxn ang="0">
                  <a:pos x="54" y="77"/>
                </a:cxn>
                <a:cxn ang="0">
                  <a:pos x="72" y="26"/>
                </a:cxn>
                <a:cxn ang="0">
                  <a:pos x="101" y="35"/>
                </a:cxn>
                <a:cxn ang="0">
                  <a:pos x="97" y="83"/>
                </a:cxn>
                <a:cxn ang="0">
                  <a:pos x="72" y="138"/>
                </a:cxn>
                <a:cxn ang="0">
                  <a:pos x="85" y="156"/>
                </a:cxn>
                <a:cxn ang="0">
                  <a:pos x="92" y="201"/>
                </a:cxn>
                <a:cxn ang="0">
                  <a:pos x="133" y="158"/>
                </a:cxn>
                <a:cxn ang="0">
                  <a:pos x="154" y="112"/>
                </a:cxn>
                <a:cxn ang="0">
                  <a:pos x="175" y="65"/>
                </a:cxn>
                <a:cxn ang="0">
                  <a:pos x="215" y="15"/>
                </a:cxn>
                <a:cxn ang="0">
                  <a:pos x="236" y="49"/>
                </a:cxn>
                <a:cxn ang="0">
                  <a:pos x="210" y="112"/>
                </a:cxn>
                <a:cxn ang="0">
                  <a:pos x="193" y="135"/>
                </a:cxn>
                <a:cxn ang="0">
                  <a:pos x="183" y="168"/>
                </a:cxn>
                <a:cxn ang="0">
                  <a:pos x="177" y="232"/>
                </a:cxn>
                <a:cxn ang="0">
                  <a:pos x="236" y="177"/>
                </a:cxn>
                <a:cxn ang="0">
                  <a:pos x="292" y="114"/>
                </a:cxn>
                <a:cxn ang="0">
                  <a:pos x="325" y="127"/>
                </a:cxn>
                <a:cxn ang="0">
                  <a:pos x="278" y="189"/>
                </a:cxn>
                <a:cxn ang="0">
                  <a:pos x="224" y="254"/>
                </a:cxn>
                <a:cxn ang="0">
                  <a:pos x="236" y="282"/>
                </a:cxn>
                <a:cxn ang="0">
                  <a:pos x="283" y="265"/>
                </a:cxn>
                <a:cxn ang="0">
                  <a:pos x="331" y="257"/>
                </a:cxn>
                <a:cxn ang="0">
                  <a:pos x="301" y="301"/>
                </a:cxn>
                <a:cxn ang="0">
                  <a:pos x="230" y="327"/>
                </a:cxn>
                <a:cxn ang="0">
                  <a:pos x="166" y="380"/>
                </a:cxn>
                <a:cxn ang="0">
                  <a:pos x="118" y="395"/>
                </a:cxn>
                <a:cxn ang="0">
                  <a:pos x="65" y="396"/>
                </a:cxn>
                <a:cxn ang="0">
                  <a:pos x="112" y="401"/>
                </a:cxn>
                <a:cxn ang="0">
                  <a:pos x="171" y="386"/>
                </a:cxn>
                <a:cxn ang="0">
                  <a:pos x="225" y="342"/>
                </a:cxn>
                <a:cxn ang="0">
                  <a:pos x="286" y="316"/>
                </a:cxn>
                <a:cxn ang="0">
                  <a:pos x="339" y="274"/>
                </a:cxn>
                <a:cxn ang="0">
                  <a:pos x="304" y="250"/>
                </a:cxn>
                <a:cxn ang="0">
                  <a:pos x="246" y="274"/>
                </a:cxn>
                <a:cxn ang="0">
                  <a:pos x="246" y="242"/>
                </a:cxn>
                <a:cxn ang="0">
                  <a:pos x="289" y="188"/>
                </a:cxn>
                <a:cxn ang="0">
                  <a:pos x="330" y="136"/>
                </a:cxn>
                <a:cxn ang="0">
                  <a:pos x="318" y="88"/>
                </a:cxn>
                <a:cxn ang="0">
                  <a:pos x="268" y="127"/>
                </a:cxn>
                <a:cxn ang="0">
                  <a:pos x="206" y="197"/>
                </a:cxn>
                <a:cxn ang="0">
                  <a:pos x="169" y="210"/>
                </a:cxn>
                <a:cxn ang="0">
                  <a:pos x="195" y="161"/>
                </a:cxn>
                <a:cxn ang="0">
                  <a:pos x="230" y="91"/>
                </a:cxn>
                <a:cxn ang="0">
                  <a:pos x="243" y="35"/>
                </a:cxn>
                <a:cxn ang="0">
                  <a:pos x="225" y="2"/>
                </a:cxn>
                <a:cxn ang="0">
                  <a:pos x="183" y="41"/>
                </a:cxn>
                <a:cxn ang="0">
                  <a:pos x="159" y="91"/>
                </a:cxn>
                <a:cxn ang="0">
                  <a:pos x="135" y="139"/>
                </a:cxn>
                <a:cxn ang="0">
                  <a:pos x="103" y="191"/>
                </a:cxn>
                <a:cxn ang="0">
                  <a:pos x="94" y="156"/>
                </a:cxn>
                <a:cxn ang="0">
                  <a:pos x="103" y="105"/>
                </a:cxn>
                <a:cxn ang="0">
                  <a:pos x="110" y="53"/>
                </a:cxn>
                <a:cxn ang="0">
                  <a:pos x="101" y="6"/>
                </a:cxn>
                <a:cxn ang="0">
                  <a:pos x="56" y="28"/>
                </a:cxn>
                <a:cxn ang="0">
                  <a:pos x="41" y="82"/>
                </a:cxn>
                <a:cxn ang="0">
                  <a:pos x="33" y="151"/>
                </a:cxn>
                <a:cxn ang="0">
                  <a:pos x="26" y="209"/>
                </a:cxn>
                <a:cxn ang="0">
                  <a:pos x="0" y="260"/>
                </a:cxn>
              </a:cxnLst>
              <a:rect l="0" t="0" r="r" b="b"/>
              <a:pathLst>
                <a:path w="343" h="401">
                  <a:moveTo>
                    <a:pt x="10" y="265"/>
                  </a:moveTo>
                  <a:lnTo>
                    <a:pt x="10" y="263"/>
                  </a:lnTo>
                  <a:lnTo>
                    <a:pt x="12" y="262"/>
                  </a:lnTo>
                  <a:lnTo>
                    <a:pt x="12" y="260"/>
                  </a:lnTo>
                  <a:lnTo>
                    <a:pt x="15" y="257"/>
                  </a:lnTo>
                  <a:lnTo>
                    <a:pt x="17" y="253"/>
                  </a:lnTo>
                  <a:lnTo>
                    <a:pt x="18" y="250"/>
                  </a:lnTo>
                  <a:lnTo>
                    <a:pt x="21" y="245"/>
                  </a:lnTo>
                  <a:lnTo>
                    <a:pt x="24" y="241"/>
                  </a:lnTo>
                  <a:lnTo>
                    <a:pt x="26" y="236"/>
                  </a:lnTo>
                  <a:lnTo>
                    <a:pt x="29" y="230"/>
                  </a:lnTo>
                  <a:lnTo>
                    <a:pt x="32" y="226"/>
                  </a:lnTo>
                  <a:lnTo>
                    <a:pt x="35" y="220"/>
                  </a:lnTo>
                  <a:lnTo>
                    <a:pt x="36" y="215"/>
                  </a:lnTo>
                  <a:lnTo>
                    <a:pt x="38" y="209"/>
                  </a:lnTo>
                  <a:lnTo>
                    <a:pt x="39" y="204"/>
                  </a:lnTo>
                  <a:lnTo>
                    <a:pt x="41" y="200"/>
                  </a:lnTo>
                  <a:lnTo>
                    <a:pt x="41" y="197"/>
                  </a:lnTo>
                  <a:lnTo>
                    <a:pt x="41" y="194"/>
                  </a:lnTo>
                  <a:lnTo>
                    <a:pt x="42" y="191"/>
                  </a:lnTo>
                  <a:lnTo>
                    <a:pt x="42" y="188"/>
                  </a:lnTo>
                  <a:lnTo>
                    <a:pt x="42" y="183"/>
                  </a:lnTo>
                  <a:lnTo>
                    <a:pt x="44" y="179"/>
                  </a:lnTo>
                  <a:lnTo>
                    <a:pt x="44" y="174"/>
                  </a:lnTo>
                  <a:lnTo>
                    <a:pt x="44" y="170"/>
                  </a:lnTo>
                  <a:lnTo>
                    <a:pt x="44" y="164"/>
                  </a:lnTo>
                  <a:lnTo>
                    <a:pt x="45" y="159"/>
                  </a:lnTo>
                  <a:lnTo>
                    <a:pt x="45" y="155"/>
                  </a:lnTo>
                  <a:lnTo>
                    <a:pt x="47" y="148"/>
                  </a:lnTo>
                  <a:lnTo>
                    <a:pt x="47" y="142"/>
                  </a:lnTo>
                  <a:lnTo>
                    <a:pt x="47" y="136"/>
                  </a:lnTo>
                  <a:lnTo>
                    <a:pt x="47" y="132"/>
                  </a:lnTo>
                  <a:lnTo>
                    <a:pt x="48" y="126"/>
                  </a:lnTo>
                  <a:lnTo>
                    <a:pt x="48" y="120"/>
                  </a:lnTo>
                  <a:lnTo>
                    <a:pt x="50" y="114"/>
                  </a:lnTo>
                  <a:lnTo>
                    <a:pt x="50" y="108"/>
                  </a:lnTo>
                  <a:lnTo>
                    <a:pt x="51" y="103"/>
                  </a:lnTo>
                  <a:lnTo>
                    <a:pt x="51" y="97"/>
                  </a:lnTo>
                  <a:lnTo>
                    <a:pt x="51" y="93"/>
                  </a:lnTo>
                  <a:lnTo>
                    <a:pt x="53" y="86"/>
                  </a:lnTo>
                  <a:lnTo>
                    <a:pt x="53" y="82"/>
                  </a:lnTo>
                  <a:lnTo>
                    <a:pt x="54" y="77"/>
                  </a:lnTo>
                  <a:lnTo>
                    <a:pt x="54" y="73"/>
                  </a:lnTo>
                  <a:lnTo>
                    <a:pt x="54" y="68"/>
                  </a:lnTo>
                  <a:lnTo>
                    <a:pt x="56" y="65"/>
                  </a:lnTo>
                  <a:lnTo>
                    <a:pt x="57" y="62"/>
                  </a:lnTo>
                  <a:lnTo>
                    <a:pt x="57" y="58"/>
                  </a:lnTo>
                  <a:lnTo>
                    <a:pt x="59" y="56"/>
                  </a:lnTo>
                  <a:lnTo>
                    <a:pt x="59" y="53"/>
                  </a:lnTo>
                  <a:lnTo>
                    <a:pt x="60" y="50"/>
                  </a:lnTo>
                  <a:lnTo>
                    <a:pt x="62" y="46"/>
                  </a:lnTo>
                  <a:lnTo>
                    <a:pt x="63" y="41"/>
                  </a:lnTo>
                  <a:lnTo>
                    <a:pt x="66" y="37"/>
                  </a:lnTo>
                  <a:lnTo>
                    <a:pt x="68" y="34"/>
                  </a:lnTo>
                  <a:lnTo>
                    <a:pt x="69" y="29"/>
                  </a:lnTo>
                  <a:lnTo>
                    <a:pt x="72" y="26"/>
                  </a:lnTo>
                  <a:lnTo>
                    <a:pt x="76" y="23"/>
                  </a:lnTo>
                  <a:lnTo>
                    <a:pt x="77" y="20"/>
                  </a:lnTo>
                  <a:lnTo>
                    <a:pt x="80" y="17"/>
                  </a:lnTo>
                  <a:lnTo>
                    <a:pt x="82" y="15"/>
                  </a:lnTo>
                  <a:lnTo>
                    <a:pt x="85" y="14"/>
                  </a:lnTo>
                  <a:lnTo>
                    <a:pt x="89" y="12"/>
                  </a:lnTo>
                  <a:lnTo>
                    <a:pt x="95" y="14"/>
                  </a:lnTo>
                  <a:lnTo>
                    <a:pt x="97" y="15"/>
                  </a:lnTo>
                  <a:lnTo>
                    <a:pt x="98" y="18"/>
                  </a:lnTo>
                  <a:lnTo>
                    <a:pt x="100" y="21"/>
                  </a:lnTo>
                  <a:lnTo>
                    <a:pt x="101" y="28"/>
                  </a:lnTo>
                  <a:lnTo>
                    <a:pt x="101" y="29"/>
                  </a:lnTo>
                  <a:lnTo>
                    <a:pt x="101" y="32"/>
                  </a:lnTo>
                  <a:lnTo>
                    <a:pt x="101" y="35"/>
                  </a:lnTo>
                  <a:lnTo>
                    <a:pt x="101" y="38"/>
                  </a:lnTo>
                  <a:lnTo>
                    <a:pt x="101" y="41"/>
                  </a:lnTo>
                  <a:lnTo>
                    <a:pt x="101" y="44"/>
                  </a:lnTo>
                  <a:lnTo>
                    <a:pt x="101" y="47"/>
                  </a:lnTo>
                  <a:lnTo>
                    <a:pt x="101" y="52"/>
                  </a:lnTo>
                  <a:lnTo>
                    <a:pt x="100" y="55"/>
                  </a:lnTo>
                  <a:lnTo>
                    <a:pt x="100" y="58"/>
                  </a:lnTo>
                  <a:lnTo>
                    <a:pt x="100" y="61"/>
                  </a:lnTo>
                  <a:lnTo>
                    <a:pt x="100" y="64"/>
                  </a:lnTo>
                  <a:lnTo>
                    <a:pt x="98" y="68"/>
                  </a:lnTo>
                  <a:lnTo>
                    <a:pt x="98" y="71"/>
                  </a:lnTo>
                  <a:lnTo>
                    <a:pt x="98" y="74"/>
                  </a:lnTo>
                  <a:lnTo>
                    <a:pt x="98" y="77"/>
                  </a:lnTo>
                  <a:lnTo>
                    <a:pt x="97" y="83"/>
                  </a:lnTo>
                  <a:lnTo>
                    <a:pt x="97" y="88"/>
                  </a:lnTo>
                  <a:lnTo>
                    <a:pt x="95" y="93"/>
                  </a:lnTo>
                  <a:lnTo>
                    <a:pt x="95" y="97"/>
                  </a:lnTo>
                  <a:lnTo>
                    <a:pt x="94" y="100"/>
                  </a:lnTo>
                  <a:lnTo>
                    <a:pt x="92" y="103"/>
                  </a:lnTo>
                  <a:lnTo>
                    <a:pt x="91" y="108"/>
                  </a:lnTo>
                  <a:lnTo>
                    <a:pt x="89" y="111"/>
                  </a:lnTo>
                  <a:lnTo>
                    <a:pt x="88" y="114"/>
                  </a:lnTo>
                  <a:lnTo>
                    <a:pt x="85" y="118"/>
                  </a:lnTo>
                  <a:lnTo>
                    <a:pt x="83" y="121"/>
                  </a:lnTo>
                  <a:lnTo>
                    <a:pt x="82" y="126"/>
                  </a:lnTo>
                  <a:lnTo>
                    <a:pt x="77" y="130"/>
                  </a:lnTo>
                  <a:lnTo>
                    <a:pt x="74" y="135"/>
                  </a:lnTo>
                  <a:lnTo>
                    <a:pt x="72" y="138"/>
                  </a:lnTo>
                  <a:lnTo>
                    <a:pt x="76" y="138"/>
                  </a:lnTo>
                  <a:lnTo>
                    <a:pt x="79" y="135"/>
                  </a:lnTo>
                  <a:lnTo>
                    <a:pt x="83" y="130"/>
                  </a:lnTo>
                  <a:lnTo>
                    <a:pt x="88" y="126"/>
                  </a:lnTo>
                  <a:lnTo>
                    <a:pt x="89" y="124"/>
                  </a:lnTo>
                  <a:lnTo>
                    <a:pt x="88" y="126"/>
                  </a:lnTo>
                  <a:lnTo>
                    <a:pt x="88" y="129"/>
                  </a:lnTo>
                  <a:lnTo>
                    <a:pt x="88" y="133"/>
                  </a:lnTo>
                  <a:lnTo>
                    <a:pt x="86" y="138"/>
                  </a:lnTo>
                  <a:lnTo>
                    <a:pt x="86" y="144"/>
                  </a:lnTo>
                  <a:lnTo>
                    <a:pt x="85" y="147"/>
                  </a:lnTo>
                  <a:lnTo>
                    <a:pt x="85" y="148"/>
                  </a:lnTo>
                  <a:lnTo>
                    <a:pt x="85" y="153"/>
                  </a:lnTo>
                  <a:lnTo>
                    <a:pt x="85" y="156"/>
                  </a:lnTo>
                  <a:lnTo>
                    <a:pt x="83" y="159"/>
                  </a:lnTo>
                  <a:lnTo>
                    <a:pt x="83" y="162"/>
                  </a:lnTo>
                  <a:lnTo>
                    <a:pt x="83" y="164"/>
                  </a:lnTo>
                  <a:lnTo>
                    <a:pt x="83" y="168"/>
                  </a:lnTo>
                  <a:lnTo>
                    <a:pt x="83" y="171"/>
                  </a:lnTo>
                  <a:lnTo>
                    <a:pt x="83" y="174"/>
                  </a:lnTo>
                  <a:lnTo>
                    <a:pt x="83" y="177"/>
                  </a:lnTo>
                  <a:lnTo>
                    <a:pt x="83" y="180"/>
                  </a:lnTo>
                  <a:lnTo>
                    <a:pt x="83" y="185"/>
                  </a:lnTo>
                  <a:lnTo>
                    <a:pt x="83" y="189"/>
                  </a:lnTo>
                  <a:lnTo>
                    <a:pt x="85" y="192"/>
                  </a:lnTo>
                  <a:lnTo>
                    <a:pt x="86" y="197"/>
                  </a:lnTo>
                  <a:lnTo>
                    <a:pt x="89" y="200"/>
                  </a:lnTo>
                  <a:lnTo>
                    <a:pt x="92" y="201"/>
                  </a:lnTo>
                  <a:lnTo>
                    <a:pt x="95" y="203"/>
                  </a:lnTo>
                  <a:lnTo>
                    <a:pt x="98" y="203"/>
                  </a:lnTo>
                  <a:lnTo>
                    <a:pt x="101" y="200"/>
                  </a:lnTo>
                  <a:lnTo>
                    <a:pt x="107" y="197"/>
                  </a:lnTo>
                  <a:lnTo>
                    <a:pt x="112" y="194"/>
                  </a:lnTo>
                  <a:lnTo>
                    <a:pt x="118" y="189"/>
                  </a:lnTo>
                  <a:lnTo>
                    <a:pt x="118" y="186"/>
                  </a:lnTo>
                  <a:lnTo>
                    <a:pt x="119" y="183"/>
                  </a:lnTo>
                  <a:lnTo>
                    <a:pt x="121" y="180"/>
                  </a:lnTo>
                  <a:lnTo>
                    <a:pt x="124" y="177"/>
                  </a:lnTo>
                  <a:lnTo>
                    <a:pt x="125" y="173"/>
                  </a:lnTo>
                  <a:lnTo>
                    <a:pt x="128" y="168"/>
                  </a:lnTo>
                  <a:lnTo>
                    <a:pt x="130" y="162"/>
                  </a:lnTo>
                  <a:lnTo>
                    <a:pt x="133" y="158"/>
                  </a:lnTo>
                  <a:lnTo>
                    <a:pt x="135" y="155"/>
                  </a:lnTo>
                  <a:lnTo>
                    <a:pt x="136" y="151"/>
                  </a:lnTo>
                  <a:lnTo>
                    <a:pt x="138" y="148"/>
                  </a:lnTo>
                  <a:lnTo>
                    <a:pt x="139" y="145"/>
                  </a:lnTo>
                  <a:lnTo>
                    <a:pt x="141" y="142"/>
                  </a:lnTo>
                  <a:lnTo>
                    <a:pt x="142" y="139"/>
                  </a:lnTo>
                  <a:lnTo>
                    <a:pt x="144" y="136"/>
                  </a:lnTo>
                  <a:lnTo>
                    <a:pt x="145" y="133"/>
                  </a:lnTo>
                  <a:lnTo>
                    <a:pt x="147" y="129"/>
                  </a:lnTo>
                  <a:lnTo>
                    <a:pt x="148" y="126"/>
                  </a:lnTo>
                  <a:lnTo>
                    <a:pt x="150" y="123"/>
                  </a:lnTo>
                  <a:lnTo>
                    <a:pt x="151" y="120"/>
                  </a:lnTo>
                  <a:lnTo>
                    <a:pt x="153" y="115"/>
                  </a:lnTo>
                  <a:lnTo>
                    <a:pt x="154" y="112"/>
                  </a:lnTo>
                  <a:lnTo>
                    <a:pt x="156" y="109"/>
                  </a:lnTo>
                  <a:lnTo>
                    <a:pt x="157" y="106"/>
                  </a:lnTo>
                  <a:lnTo>
                    <a:pt x="159" y="102"/>
                  </a:lnTo>
                  <a:lnTo>
                    <a:pt x="160" y="99"/>
                  </a:lnTo>
                  <a:lnTo>
                    <a:pt x="162" y="96"/>
                  </a:lnTo>
                  <a:lnTo>
                    <a:pt x="163" y="93"/>
                  </a:lnTo>
                  <a:lnTo>
                    <a:pt x="165" y="88"/>
                  </a:lnTo>
                  <a:lnTo>
                    <a:pt x="166" y="85"/>
                  </a:lnTo>
                  <a:lnTo>
                    <a:pt x="168" y="82"/>
                  </a:lnTo>
                  <a:lnTo>
                    <a:pt x="169" y="79"/>
                  </a:lnTo>
                  <a:lnTo>
                    <a:pt x="171" y="76"/>
                  </a:lnTo>
                  <a:lnTo>
                    <a:pt x="172" y="71"/>
                  </a:lnTo>
                  <a:lnTo>
                    <a:pt x="174" y="68"/>
                  </a:lnTo>
                  <a:lnTo>
                    <a:pt x="175" y="65"/>
                  </a:lnTo>
                  <a:lnTo>
                    <a:pt x="178" y="59"/>
                  </a:lnTo>
                  <a:lnTo>
                    <a:pt x="181" y="55"/>
                  </a:lnTo>
                  <a:lnTo>
                    <a:pt x="183" y="49"/>
                  </a:lnTo>
                  <a:lnTo>
                    <a:pt x="186" y="44"/>
                  </a:lnTo>
                  <a:lnTo>
                    <a:pt x="187" y="40"/>
                  </a:lnTo>
                  <a:lnTo>
                    <a:pt x="190" y="37"/>
                  </a:lnTo>
                  <a:lnTo>
                    <a:pt x="192" y="32"/>
                  </a:lnTo>
                  <a:lnTo>
                    <a:pt x="195" y="29"/>
                  </a:lnTo>
                  <a:lnTo>
                    <a:pt x="197" y="28"/>
                  </a:lnTo>
                  <a:lnTo>
                    <a:pt x="198" y="28"/>
                  </a:lnTo>
                  <a:lnTo>
                    <a:pt x="203" y="21"/>
                  </a:lnTo>
                  <a:lnTo>
                    <a:pt x="209" y="18"/>
                  </a:lnTo>
                  <a:lnTo>
                    <a:pt x="212" y="17"/>
                  </a:lnTo>
                  <a:lnTo>
                    <a:pt x="215" y="15"/>
                  </a:lnTo>
                  <a:lnTo>
                    <a:pt x="218" y="14"/>
                  </a:lnTo>
                  <a:lnTo>
                    <a:pt x="221" y="14"/>
                  </a:lnTo>
                  <a:lnTo>
                    <a:pt x="225" y="12"/>
                  </a:lnTo>
                  <a:lnTo>
                    <a:pt x="231" y="14"/>
                  </a:lnTo>
                  <a:lnTo>
                    <a:pt x="233" y="15"/>
                  </a:lnTo>
                  <a:lnTo>
                    <a:pt x="236" y="17"/>
                  </a:lnTo>
                  <a:lnTo>
                    <a:pt x="237" y="20"/>
                  </a:lnTo>
                  <a:lnTo>
                    <a:pt x="239" y="23"/>
                  </a:lnTo>
                  <a:lnTo>
                    <a:pt x="239" y="26"/>
                  </a:lnTo>
                  <a:lnTo>
                    <a:pt x="239" y="29"/>
                  </a:lnTo>
                  <a:lnTo>
                    <a:pt x="239" y="34"/>
                  </a:lnTo>
                  <a:lnTo>
                    <a:pt x="239" y="38"/>
                  </a:lnTo>
                  <a:lnTo>
                    <a:pt x="237" y="44"/>
                  </a:lnTo>
                  <a:lnTo>
                    <a:pt x="236" y="49"/>
                  </a:lnTo>
                  <a:lnTo>
                    <a:pt x="234" y="53"/>
                  </a:lnTo>
                  <a:lnTo>
                    <a:pt x="233" y="59"/>
                  </a:lnTo>
                  <a:lnTo>
                    <a:pt x="231" y="64"/>
                  </a:lnTo>
                  <a:lnTo>
                    <a:pt x="228" y="68"/>
                  </a:lnTo>
                  <a:lnTo>
                    <a:pt x="227" y="73"/>
                  </a:lnTo>
                  <a:lnTo>
                    <a:pt x="225" y="79"/>
                  </a:lnTo>
                  <a:lnTo>
                    <a:pt x="224" y="83"/>
                  </a:lnTo>
                  <a:lnTo>
                    <a:pt x="221" y="88"/>
                  </a:lnTo>
                  <a:lnTo>
                    <a:pt x="219" y="93"/>
                  </a:lnTo>
                  <a:lnTo>
                    <a:pt x="219" y="97"/>
                  </a:lnTo>
                  <a:lnTo>
                    <a:pt x="218" y="100"/>
                  </a:lnTo>
                  <a:lnTo>
                    <a:pt x="215" y="105"/>
                  </a:lnTo>
                  <a:lnTo>
                    <a:pt x="213" y="108"/>
                  </a:lnTo>
                  <a:lnTo>
                    <a:pt x="210" y="112"/>
                  </a:lnTo>
                  <a:lnTo>
                    <a:pt x="207" y="115"/>
                  </a:lnTo>
                  <a:lnTo>
                    <a:pt x="203" y="120"/>
                  </a:lnTo>
                  <a:lnTo>
                    <a:pt x="200" y="123"/>
                  </a:lnTo>
                  <a:lnTo>
                    <a:pt x="197" y="126"/>
                  </a:lnTo>
                  <a:lnTo>
                    <a:pt x="193" y="129"/>
                  </a:lnTo>
                  <a:lnTo>
                    <a:pt x="190" y="130"/>
                  </a:lnTo>
                  <a:lnTo>
                    <a:pt x="187" y="133"/>
                  </a:lnTo>
                  <a:lnTo>
                    <a:pt x="186" y="136"/>
                  </a:lnTo>
                  <a:lnTo>
                    <a:pt x="181" y="138"/>
                  </a:lnTo>
                  <a:lnTo>
                    <a:pt x="183" y="139"/>
                  </a:lnTo>
                  <a:lnTo>
                    <a:pt x="184" y="138"/>
                  </a:lnTo>
                  <a:lnTo>
                    <a:pt x="187" y="136"/>
                  </a:lnTo>
                  <a:lnTo>
                    <a:pt x="190" y="135"/>
                  </a:lnTo>
                  <a:lnTo>
                    <a:pt x="193" y="135"/>
                  </a:lnTo>
                  <a:lnTo>
                    <a:pt x="197" y="132"/>
                  </a:lnTo>
                  <a:lnTo>
                    <a:pt x="200" y="132"/>
                  </a:lnTo>
                  <a:lnTo>
                    <a:pt x="201" y="132"/>
                  </a:lnTo>
                  <a:lnTo>
                    <a:pt x="203" y="135"/>
                  </a:lnTo>
                  <a:lnTo>
                    <a:pt x="201" y="136"/>
                  </a:lnTo>
                  <a:lnTo>
                    <a:pt x="200" y="138"/>
                  </a:lnTo>
                  <a:lnTo>
                    <a:pt x="198" y="142"/>
                  </a:lnTo>
                  <a:lnTo>
                    <a:pt x="195" y="147"/>
                  </a:lnTo>
                  <a:lnTo>
                    <a:pt x="192" y="150"/>
                  </a:lnTo>
                  <a:lnTo>
                    <a:pt x="189" y="156"/>
                  </a:lnTo>
                  <a:lnTo>
                    <a:pt x="187" y="159"/>
                  </a:lnTo>
                  <a:lnTo>
                    <a:pt x="186" y="162"/>
                  </a:lnTo>
                  <a:lnTo>
                    <a:pt x="184" y="165"/>
                  </a:lnTo>
                  <a:lnTo>
                    <a:pt x="183" y="168"/>
                  </a:lnTo>
                  <a:lnTo>
                    <a:pt x="178" y="174"/>
                  </a:lnTo>
                  <a:lnTo>
                    <a:pt x="175" y="180"/>
                  </a:lnTo>
                  <a:lnTo>
                    <a:pt x="171" y="185"/>
                  </a:lnTo>
                  <a:lnTo>
                    <a:pt x="169" y="191"/>
                  </a:lnTo>
                  <a:lnTo>
                    <a:pt x="165" y="197"/>
                  </a:lnTo>
                  <a:lnTo>
                    <a:pt x="163" y="201"/>
                  </a:lnTo>
                  <a:lnTo>
                    <a:pt x="162" y="204"/>
                  </a:lnTo>
                  <a:lnTo>
                    <a:pt x="162" y="209"/>
                  </a:lnTo>
                  <a:lnTo>
                    <a:pt x="162" y="213"/>
                  </a:lnTo>
                  <a:lnTo>
                    <a:pt x="163" y="220"/>
                  </a:lnTo>
                  <a:lnTo>
                    <a:pt x="165" y="223"/>
                  </a:lnTo>
                  <a:lnTo>
                    <a:pt x="169" y="227"/>
                  </a:lnTo>
                  <a:lnTo>
                    <a:pt x="172" y="229"/>
                  </a:lnTo>
                  <a:lnTo>
                    <a:pt x="177" y="232"/>
                  </a:lnTo>
                  <a:lnTo>
                    <a:pt x="181" y="232"/>
                  </a:lnTo>
                  <a:lnTo>
                    <a:pt x="186" y="232"/>
                  </a:lnTo>
                  <a:lnTo>
                    <a:pt x="189" y="229"/>
                  </a:lnTo>
                  <a:lnTo>
                    <a:pt x="193" y="224"/>
                  </a:lnTo>
                  <a:lnTo>
                    <a:pt x="197" y="221"/>
                  </a:lnTo>
                  <a:lnTo>
                    <a:pt x="200" y="217"/>
                  </a:lnTo>
                  <a:lnTo>
                    <a:pt x="203" y="212"/>
                  </a:lnTo>
                  <a:lnTo>
                    <a:pt x="207" y="209"/>
                  </a:lnTo>
                  <a:lnTo>
                    <a:pt x="212" y="204"/>
                  </a:lnTo>
                  <a:lnTo>
                    <a:pt x="215" y="198"/>
                  </a:lnTo>
                  <a:lnTo>
                    <a:pt x="221" y="194"/>
                  </a:lnTo>
                  <a:lnTo>
                    <a:pt x="225" y="188"/>
                  </a:lnTo>
                  <a:lnTo>
                    <a:pt x="230" y="182"/>
                  </a:lnTo>
                  <a:lnTo>
                    <a:pt x="236" y="177"/>
                  </a:lnTo>
                  <a:lnTo>
                    <a:pt x="240" y="171"/>
                  </a:lnTo>
                  <a:lnTo>
                    <a:pt x="245" y="165"/>
                  </a:lnTo>
                  <a:lnTo>
                    <a:pt x="248" y="162"/>
                  </a:lnTo>
                  <a:lnTo>
                    <a:pt x="251" y="159"/>
                  </a:lnTo>
                  <a:lnTo>
                    <a:pt x="252" y="156"/>
                  </a:lnTo>
                  <a:lnTo>
                    <a:pt x="256" y="153"/>
                  </a:lnTo>
                  <a:lnTo>
                    <a:pt x="260" y="147"/>
                  </a:lnTo>
                  <a:lnTo>
                    <a:pt x="266" y="142"/>
                  </a:lnTo>
                  <a:lnTo>
                    <a:pt x="269" y="136"/>
                  </a:lnTo>
                  <a:lnTo>
                    <a:pt x="275" y="130"/>
                  </a:lnTo>
                  <a:lnTo>
                    <a:pt x="280" y="126"/>
                  </a:lnTo>
                  <a:lnTo>
                    <a:pt x="284" y="121"/>
                  </a:lnTo>
                  <a:lnTo>
                    <a:pt x="287" y="117"/>
                  </a:lnTo>
                  <a:lnTo>
                    <a:pt x="292" y="114"/>
                  </a:lnTo>
                  <a:lnTo>
                    <a:pt x="295" y="111"/>
                  </a:lnTo>
                  <a:lnTo>
                    <a:pt x="298" y="108"/>
                  </a:lnTo>
                  <a:lnTo>
                    <a:pt x="302" y="105"/>
                  </a:lnTo>
                  <a:lnTo>
                    <a:pt x="307" y="103"/>
                  </a:lnTo>
                  <a:lnTo>
                    <a:pt x="310" y="103"/>
                  </a:lnTo>
                  <a:lnTo>
                    <a:pt x="314" y="103"/>
                  </a:lnTo>
                  <a:lnTo>
                    <a:pt x="318" y="105"/>
                  </a:lnTo>
                  <a:lnTo>
                    <a:pt x="321" y="108"/>
                  </a:lnTo>
                  <a:lnTo>
                    <a:pt x="322" y="111"/>
                  </a:lnTo>
                  <a:lnTo>
                    <a:pt x="324" y="114"/>
                  </a:lnTo>
                  <a:lnTo>
                    <a:pt x="324" y="117"/>
                  </a:lnTo>
                  <a:lnTo>
                    <a:pt x="325" y="120"/>
                  </a:lnTo>
                  <a:lnTo>
                    <a:pt x="325" y="123"/>
                  </a:lnTo>
                  <a:lnTo>
                    <a:pt x="325" y="127"/>
                  </a:lnTo>
                  <a:lnTo>
                    <a:pt x="324" y="129"/>
                  </a:lnTo>
                  <a:lnTo>
                    <a:pt x="322" y="132"/>
                  </a:lnTo>
                  <a:lnTo>
                    <a:pt x="321" y="135"/>
                  </a:lnTo>
                  <a:lnTo>
                    <a:pt x="319" y="138"/>
                  </a:lnTo>
                  <a:lnTo>
                    <a:pt x="314" y="141"/>
                  </a:lnTo>
                  <a:lnTo>
                    <a:pt x="313" y="145"/>
                  </a:lnTo>
                  <a:lnTo>
                    <a:pt x="310" y="150"/>
                  </a:lnTo>
                  <a:lnTo>
                    <a:pt x="305" y="156"/>
                  </a:lnTo>
                  <a:lnTo>
                    <a:pt x="301" y="161"/>
                  </a:lnTo>
                  <a:lnTo>
                    <a:pt x="298" y="167"/>
                  </a:lnTo>
                  <a:lnTo>
                    <a:pt x="292" y="171"/>
                  </a:lnTo>
                  <a:lnTo>
                    <a:pt x="287" y="177"/>
                  </a:lnTo>
                  <a:lnTo>
                    <a:pt x="283" y="183"/>
                  </a:lnTo>
                  <a:lnTo>
                    <a:pt x="278" y="189"/>
                  </a:lnTo>
                  <a:lnTo>
                    <a:pt x="275" y="192"/>
                  </a:lnTo>
                  <a:lnTo>
                    <a:pt x="274" y="195"/>
                  </a:lnTo>
                  <a:lnTo>
                    <a:pt x="271" y="198"/>
                  </a:lnTo>
                  <a:lnTo>
                    <a:pt x="268" y="201"/>
                  </a:lnTo>
                  <a:lnTo>
                    <a:pt x="263" y="207"/>
                  </a:lnTo>
                  <a:lnTo>
                    <a:pt x="257" y="213"/>
                  </a:lnTo>
                  <a:lnTo>
                    <a:pt x="252" y="220"/>
                  </a:lnTo>
                  <a:lnTo>
                    <a:pt x="248" y="226"/>
                  </a:lnTo>
                  <a:lnTo>
                    <a:pt x="243" y="230"/>
                  </a:lnTo>
                  <a:lnTo>
                    <a:pt x="237" y="236"/>
                  </a:lnTo>
                  <a:lnTo>
                    <a:pt x="233" y="241"/>
                  </a:lnTo>
                  <a:lnTo>
                    <a:pt x="230" y="247"/>
                  </a:lnTo>
                  <a:lnTo>
                    <a:pt x="227" y="250"/>
                  </a:lnTo>
                  <a:lnTo>
                    <a:pt x="224" y="254"/>
                  </a:lnTo>
                  <a:lnTo>
                    <a:pt x="219" y="257"/>
                  </a:lnTo>
                  <a:lnTo>
                    <a:pt x="218" y="262"/>
                  </a:lnTo>
                  <a:lnTo>
                    <a:pt x="215" y="265"/>
                  </a:lnTo>
                  <a:lnTo>
                    <a:pt x="215" y="266"/>
                  </a:lnTo>
                  <a:lnTo>
                    <a:pt x="213" y="268"/>
                  </a:lnTo>
                  <a:lnTo>
                    <a:pt x="213" y="271"/>
                  </a:lnTo>
                  <a:lnTo>
                    <a:pt x="213" y="274"/>
                  </a:lnTo>
                  <a:lnTo>
                    <a:pt x="215" y="277"/>
                  </a:lnTo>
                  <a:lnTo>
                    <a:pt x="218" y="278"/>
                  </a:lnTo>
                  <a:lnTo>
                    <a:pt x="221" y="282"/>
                  </a:lnTo>
                  <a:lnTo>
                    <a:pt x="225" y="282"/>
                  </a:lnTo>
                  <a:lnTo>
                    <a:pt x="230" y="283"/>
                  </a:lnTo>
                  <a:lnTo>
                    <a:pt x="233" y="282"/>
                  </a:lnTo>
                  <a:lnTo>
                    <a:pt x="236" y="282"/>
                  </a:lnTo>
                  <a:lnTo>
                    <a:pt x="237" y="282"/>
                  </a:lnTo>
                  <a:lnTo>
                    <a:pt x="242" y="280"/>
                  </a:lnTo>
                  <a:lnTo>
                    <a:pt x="243" y="278"/>
                  </a:lnTo>
                  <a:lnTo>
                    <a:pt x="246" y="277"/>
                  </a:lnTo>
                  <a:lnTo>
                    <a:pt x="249" y="277"/>
                  </a:lnTo>
                  <a:lnTo>
                    <a:pt x="252" y="275"/>
                  </a:lnTo>
                  <a:lnTo>
                    <a:pt x="256" y="274"/>
                  </a:lnTo>
                  <a:lnTo>
                    <a:pt x="260" y="274"/>
                  </a:lnTo>
                  <a:lnTo>
                    <a:pt x="263" y="271"/>
                  </a:lnTo>
                  <a:lnTo>
                    <a:pt x="268" y="271"/>
                  </a:lnTo>
                  <a:lnTo>
                    <a:pt x="271" y="269"/>
                  </a:lnTo>
                  <a:lnTo>
                    <a:pt x="275" y="268"/>
                  </a:lnTo>
                  <a:lnTo>
                    <a:pt x="278" y="266"/>
                  </a:lnTo>
                  <a:lnTo>
                    <a:pt x="283" y="265"/>
                  </a:lnTo>
                  <a:lnTo>
                    <a:pt x="286" y="263"/>
                  </a:lnTo>
                  <a:lnTo>
                    <a:pt x="290" y="262"/>
                  </a:lnTo>
                  <a:lnTo>
                    <a:pt x="293" y="262"/>
                  </a:lnTo>
                  <a:lnTo>
                    <a:pt x="298" y="260"/>
                  </a:lnTo>
                  <a:lnTo>
                    <a:pt x="301" y="259"/>
                  </a:lnTo>
                  <a:lnTo>
                    <a:pt x="305" y="257"/>
                  </a:lnTo>
                  <a:lnTo>
                    <a:pt x="308" y="257"/>
                  </a:lnTo>
                  <a:lnTo>
                    <a:pt x="313" y="257"/>
                  </a:lnTo>
                  <a:lnTo>
                    <a:pt x="314" y="256"/>
                  </a:lnTo>
                  <a:lnTo>
                    <a:pt x="319" y="254"/>
                  </a:lnTo>
                  <a:lnTo>
                    <a:pt x="321" y="254"/>
                  </a:lnTo>
                  <a:lnTo>
                    <a:pt x="324" y="254"/>
                  </a:lnTo>
                  <a:lnTo>
                    <a:pt x="327" y="254"/>
                  </a:lnTo>
                  <a:lnTo>
                    <a:pt x="331" y="257"/>
                  </a:lnTo>
                  <a:lnTo>
                    <a:pt x="334" y="259"/>
                  </a:lnTo>
                  <a:lnTo>
                    <a:pt x="334" y="262"/>
                  </a:lnTo>
                  <a:lnTo>
                    <a:pt x="334" y="265"/>
                  </a:lnTo>
                  <a:lnTo>
                    <a:pt x="334" y="269"/>
                  </a:lnTo>
                  <a:lnTo>
                    <a:pt x="331" y="274"/>
                  </a:lnTo>
                  <a:lnTo>
                    <a:pt x="328" y="278"/>
                  </a:lnTo>
                  <a:lnTo>
                    <a:pt x="325" y="283"/>
                  </a:lnTo>
                  <a:lnTo>
                    <a:pt x="322" y="288"/>
                  </a:lnTo>
                  <a:lnTo>
                    <a:pt x="319" y="289"/>
                  </a:lnTo>
                  <a:lnTo>
                    <a:pt x="316" y="292"/>
                  </a:lnTo>
                  <a:lnTo>
                    <a:pt x="313" y="294"/>
                  </a:lnTo>
                  <a:lnTo>
                    <a:pt x="310" y="297"/>
                  </a:lnTo>
                  <a:lnTo>
                    <a:pt x="305" y="298"/>
                  </a:lnTo>
                  <a:lnTo>
                    <a:pt x="301" y="301"/>
                  </a:lnTo>
                  <a:lnTo>
                    <a:pt x="298" y="304"/>
                  </a:lnTo>
                  <a:lnTo>
                    <a:pt x="293" y="307"/>
                  </a:lnTo>
                  <a:lnTo>
                    <a:pt x="287" y="309"/>
                  </a:lnTo>
                  <a:lnTo>
                    <a:pt x="283" y="310"/>
                  </a:lnTo>
                  <a:lnTo>
                    <a:pt x="277" y="312"/>
                  </a:lnTo>
                  <a:lnTo>
                    <a:pt x="272" y="315"/>
                  </a:lnTo>
                  <a:lnTo>
                    <a:pt x="266" y="316"/>
                  </a:lnTo>
                  <a:lnTo>
                    <a:pt x="262" y="318"/>
                  </a:lnTo>
                  <a:lnTo>
                    <a:pt x="257" y="318"/>
                  </a:lnTo>
                  <a:lnTo>
                    <a:pt x="251" y="319"/>
                  </a:lnTo>
                  <a:lnTo>
                    <a:pt x="245" y="319"/>
                  </a:lnTo>
                  <a:lnTo>
                    <a:pt x="240" y="322"/>
                  </a:lnTo>
                  <a:lnTo>
                    <a:pt x="234" y="324"/>
                  </a:lnTo>
                  <a:lnTo>
                    <a:pt x="230" y="327"/>
                  </a:lnTo>
                  <a:lnTo>
                    <a:pt x="224" y="330"/>
                  </a:lnTo>
                  <a:lnTo>
                    <a:pt x="218" y="334"/>
                  </a:lnTo>
                  <a:lnTo>
                    <a:pt x="212" y="339"/>
                  </a:lnTo>
                  <a:lnTo>
                    <a:pt x="207" y="343"/>
                  </a:lnTo>
                  <a:lnTo>
                    <a:pt x="201" y="348"/>
                  </a:lnTo>
                  <a:lnTo>
                    <a:pt x="197" y="353"/>
                  </a:lnTo>
                  <a:lnTo>
                    <a:pt x="192" y="356"/>
                  </a:lnTo>
                  <a:lnTo>
                    <a:pt x="187" y="360"/>
                  </a:lnTo>
                  <a:lnTo>
                    <a:pt x="183" y="365"/>
                  </a:lnTo>
                  <a:lnTo>
                    <a:pt x="180" y="368"/>
                  </a:lnTo>
                  <a:lnTo>
                    <a:pt x="175" y="371"/>
                  </a:lnTo>
                  <a:lnTo>
                    <a:pt x="174" y="375"/>
                  </a:lnTo>
                  <a:lnTo>
                    <a:pt x="171" y="377"/>
                  </a:lnTo>
                  <a:lnTo>
                    <a:pt x="166" y="380"/>
                  </a:lnTo>
                  <a:lnTo>
                    <a:pt x="162" y="381"/>
                  </a:lnTo>
                  <a:lnTo>
                    <a:pt x="157" y="384"/>
                  </a:lnTo>
                  <a:lnTo>
                    <a:pt x="154" y="384"/>
                  </a:lnTo>
                  <a:lnTo>
                    <a:pt x="150" y="386"/>
                  </a:lnTo>
                  <a:lnTo>
                    <a:pt x="147" y="387"/>
                  </a:lnTo>
                  <a:lnTo>
                    <a:pt x="144" y="389"/>
                  </a:lnTo>
                  <a:lnTo>
                    <a:pt x="141" y="389"/>
                  </a:lnTo>
                  <a:lnTo>
                    <a:pt x="138" y="390"/>
                  </a:lnTo>
                  <a:lnTo>
                    <a:pt x="135" y="392"/>
                  </a:lnTo>
                  <a:lnTo>
                    <a:pt x="131" y="392"/>
                  </a:lnTo>
                  <a:lnTo>
                    <a:pt x="128" y="393"/>
                  </a:lnTo>
                  <a:lnTo>
                    <a:pt x="125" y="393"/>
                  </a:lnTo>
                  <a:lnTo>
                    <a:pt x="121" y="395"/>
                  </a:lnTo>
                  <a:lnTo>
                    <a:pt x="118" y="395"/>
                  </a:lnTo>
                  <a:lnTo>
                    <a:pt x="115" y="395"/>
                  </a:lnTo>
                  <a:lnTo>
                    <a:pt x="112" y="396"/>
                  </a:lnTo>
                  <a:lnTo>
                    <a:pt x="109" y="396"/>
                  </a:lnTo>
                  <a:lnTo>
                    <a:pt x="107" y="398"/>
                  </a:lnTo>
                  <a:lnTo>
                    <a:pt x="101" y="398"/>
                  </a:lnTo>
                  <a:lnTo>
                    <a:pt x="97" y="398"/>
                  </a:lnTo>
                  <a:lnTo>
                    <a:pt x="94" y="398"/>
                  </a:lnTo>
                  <a:lnTo>
                    <a:pt x="91" y="398"/>
                  </a:lnTo>
                  <a:lnTo>
                    <a:pt x="86" y="398"/>
                  </a:lnTo>
                  <a:lnTo>
                    <a:pt x="82" y="396"/>
                  </a:lnTo>
                  <a:lnTo>
                    <a:pt x="77" y="396"/>
                  </a:lnTo>
                  <a:lnTo>
                    <a:pt x="72" y="396"/>
                  </a:lnTo>
                  <a:lnTo>
                    <a:pt x="68" y="396"/>
                  </a:lnTo>
                  <a:lnTo>
                    <a:pt x="65" y="396"/>
                  </a:lnTo>
                  <a:lnTo>
                    <a:pt x="65" y="396"/>
                  </a:lnTo>
                  <a:lnTo>
                    <a:pt x="66" y="398"/>
                  </a:lnTo>
                  <a:lnTo>
                    <a:pt x="66" y="398"/>
                  </a:lnTo>
                  <a:lnTo>
                    <a:pt x="68" y="399"/>
                  </a:lnTo>
                  <a:lnTo>
                    <a:pt x="71" y="399"/>
                  </a:lnTo>
                  <a:lnTo>
                    <a:pt x="74" y="401"/>
                  </a:lnTo>
                  <a:lnTo>
                    <a:pt x="77" y="401"/>
                  </a:lnTo>
                  <a:lnTo>
                    <a:pt x="82" y="401"/>
                  </a:lnTo>
                  <a:lnTo>
                    <a:pt x="88" y="401"/>
                  </a:lnTo>
                  <a:lnTo>
                    <a:pt x="92" y="401"/>
                  </a:lnTo>
                  <a:lnTo>
                    <a:pt x="97" y="401"/>
                  </a:lnTo>
                  <a:lnTo>
                    <a:pt x="101" y="401"/>
                  </a:lnTo>
                  <a:lnTo>
                    <a:pt x="107" y="401"/>
                  </a:lnTo>
                  <a:lnTo>
                    <a:pt x="112" y="401"/>
                  </a:lnTo>
                  <a:lnTo>
                    <a:pt x="118" y="399"/>
                  </a:lnTo>
                  <a:lnTo>
                    <a:pt x="122" y="399"/>
                  </a:lnTo>
                  <a:lnTo>
                    <a:pt x="127" y="398"/>
                  </a:lnTo>
                  <a:lnTo>
                    <a:pt x="131" y="398"/>
                  </a:lnTo>
                  <a:lnTo>
                    <a:pt x="135" y="398"/>
                  </a:lnTo>
                  <a:lnTo>
                    <a:pt x="139" y="396"/>
                  </a:lnTo>
                  <a:lnTo>
                    <a:pt x="144" y="395"/>
                  </a:lnTo>
                  <a:lnTo>
                    <a:pt x="147" y="395"/>
                  </a:lnTo>
                  <a:lnTo>
                    <a:pt x="151" y="392"/>
                  </a:lnTo>
                  <a:lnTo>
                    <a:pt x="156" y="392"/>
                  </a:lnTo>
                  <a:lnTo>
                    <a:pt x="159" y="390"/>
                  </a:lnTo>
                  <a:lnTo>
                    <a:pt x="163" y="389"/>
                  </a:lnTo>
                  <a:lnTo>
                    <a:pt x="166" y="387"/>
                  </a:lnTo>
                  <a:lnTo>
                    <a:pt x="171" y="386"/>
                  </a:lnTo>
                  <a:lnTo>
                    <a:pt x="174" y="384"/>
                  </a:lnTo>
                  <a:lnTo>
                    <a:pt x="177" y="383"/>
                  </a:lnTo>
                  <a:lnTo>
                    <a:pt x="181" y="380"/>
                  </a:lnTo>
                  <a:lnTo>
                    <a:pt x="186" y="377"/>
                  </a:lnTo>
                  <a:lnTo>
                    <a:pt x="187" y="375"/>
                  </a:lnTo>
                  <a:lnTo>
                    <a:pt x="190" y="372"/>
                  </a:lnTo>
                  <a:lnTo>
                    <a:pt x="193" y="369"/>
                  </a:lnTo>
                  <a:lnTo>
                    <a:pt x="198" y="366"/>
                  </a:lnTo>
                  <a:lnTo>
                    <a:pt x="201" y="362"/>
                  </a:lnTo>
                  <a:lnTo>
                    <a:pt x="206" y="357"/>
                  </a:lnTo>
                  <a:lnTo>
                    <a:pt x="210" y="354"/>
                  </a:lnTo>
                  <a:lnTo>
                    <a:pt x="215" y="350"/>
                  </a:lnTo>
                  <a:lnTo>
                    <a:pt x="221" y="345"/>
                  </a:lnTo>
                  <a:lnTo>
                    <a:pt x="225" y="342"/>
                  </a:lnTo>
                  <a:lnTo>
                    <a:pt x="230" y="337"/>
                  </a:lnTo>
                  <a:lnTo>
                    <a:pt x="236" y="334"/>
                  </a:lnTo>
                  <a:lnTo>
                    <a:pt x="239" y="331"/>
                  </a:lnTo>
                  <a:lnTo>
                    <a:pt x="243" y="330"/>
                  </a:lnTo>
                  <a:lnTo>
                    <a:pt x="248" y="328"/>
                  </a:lnTo>
                  <a:lnTo>
                    <a:pt x="251" y="327"/>
                  </a:lnTo>
                  <a:lnTo>
                    <a:pt x="254" y="325"/>
                  </a:lnTo>
                  <a:lnTo>
                    <a:pt x="259" y="325"/>
                  </a:lnTo>
                  <a:lnTo>
                    <a:pt x="262" y="324"/>
                  </a:lnTo>
                  <a:lnTo>
                    <a:pt x="266" y="322"/>
                  </a:lnTo>
                  <a:lnTo>
                    <a:pt x="271" y="321"/>
                  </a:lnTo>
                  <a:lnTo>
                    <a:pt x="275" y="319"/>
                  </a:lnTo>
                  <a:lnTo>
                    <a:pt x="281" y="318"/>
                  </a:lnTo>
                  <a:lnTo>
                    <a:pt x="286" y="316"/>
                  </a:lnTo>
                  <a:lnTo>
                    <a:pt x="292" y="313"/>
                  </a:lnTo>
                  <a:lnTo>
                    <a:pt x="296" y="312"/>
                  </a:lnTo>
                  <a:lnTo>
                    <a:pt x="301" y="310"/>
                  </a:lnTo>
                  <a:lnTo>
                    <a:pt x="305" y="307"/>
                  </a:lnTo>
                  <a:lnTo>
                    <a:pt x="310" y="304"/>
                  </a:lnTo>
                  <a:lnTo>
                    <a:pt x="314" y="303"/>
                  </a:lnTo>
                  <a:lnTo>
                    <a:pt x="318" y="300"/>
                  </a:lnTo>
                  <a:lnTo>
                    <a:pt x="321" y="297"/>
                  </a:lnTo>
                  <a:lnTo>
                    <a:pt x="324" y="294"/>
                  </a:lnTo>
                  <a:lnTo>
                    <a:pt x="325" y="292"/>
                  </a:lnTo>
                  <a:lnTo>
                    <a:pt x="328" y="288"/>
                  </a:lnTo>
                  <a:lnTo>
                    <a:pt x="331" y="286"/>
                  </a:lnTo>
                  <a:lnTo>
                    <a:pt x="336" y="280"/>
                  </a:lnTo>
                  <a:lnTo>
                    <a:pt x="339" y="274"/>
                  </a:lnTo>
                  <a:lnTo>
                    <a:pt x="342" y="268"/>
                  </a:lnTo>
                  <a:lnTo>
                    <a:pt x="343" y="263"/>
                  </a:lnTo>
                  <a:lnTo>
                    <a:pt x="343" y="257"/>
                  </a:lnTo>
                  <a:lnTo>
                    <a:pt x="342" y="254"/>
                  </a:lnTo>
                  <a:lnTo>
                    <a:pt x="339" y="250"/>
                  </a:lnTo>
                  <a:lnTo>
                    <a:pt x="334" y="248"/>
                  </a:lnTo>
                  <a:lnTo>
                    <a:pt x="331" y="247"/>
                  </a:lnTo>
                  <a:lnTo>
                    <a:pt x="327" y="247"/>
                  </a:lnTo>
                  <a:lnTo>
                    <a:pt x="324" y="247"/>
                  </a:lnTo>
                  <a:lnTo>
                    <a:pt x="321" y="247"/>
                  </a:lnTo>
                  <a:lnTo>
                    <a:pt x="316" y="247"/>
                  </a:lnTo>
                  <a:lnTo>
                    <a:pt x="311" y="247"/>
                  </a:lnTo>
                  <a:lnTo>
                    <a:pt x="307" y="248"/>
                  </a:lnTo>
                  <a:lnTo>
                    <a:pt x="304" y="250"/>
                  </a:lnTo>
                  <a:lnTo>
                    <a:pt x="301" y="250"/>
                  </a:lnTo>
                  <a:lnTo>
                    <a:pt x="296" y="251"/>
                  </a:lnTo>
                  <a:lnTo>
                    <a:pt x="293" y="253"/>
                  </a:lnTo>
                  <a:lnTo>
                    <a:pt x="292" y="254"/>
                  </a:lnTo>
                  <a:lnTo>
                    <a:pt x="287" y="257"/>
                  </a:lnTo>
                  <a:lnTo>
                    <a:pt x="284" y="259"/>
                  </a:lnTo>
                  <a:lnTo>
                    <a:pt x="280" y="260"/>
                  </a:lnTo>
                  <a:lnTo>
                    <a:pt x="275" y="263"/>
                  </a:lnTo>
                  <a:lnTo>
                    <a:pt x="271" y="265"/>
                  </a:lnTo>
                  <a:lnTo>
                    <a:pt x="266" y="266"/>
                  </a:lnTo>
                  <a:lnTo>
                    <a:pt x="262" y="268"/>
                  </a:lnTo>
                  <a:lnTo>
                    <a:pt x="257" y="271"/>
                  </a:lnTo>
                  <a:lnTo>
                    <a:pt x="251" y="271"/>
                  </a:lnTo>
                  <a:lnTo>
                    <a:pt x="246" y="274"/>
                  </a:lnTo>
                  <a:lnTo>
                    <a:pt x="240" y="274"/>
                  </a:lnTo>
                  <a:lnTo>
                    <a:pt x="237" y="275"/>
                  </a:lnTo>
                  <a:lnTo>
                    <a:pt x="233" y="275"/>
                  </a:lnTo>
                  <a:lnTo>
                    <a:pt x="231" y="277"/>
                  </a:lnTo>
                  <a:lnTo>
                    <a:pt x="228" y="275"/>
                  </a:lnTo>
                  <a:lnTo>
                    <a:pt x="227" y="275"/>
                  </a:lnTo>
                  <a:lnTo>
                    <a:pt x="227" y="272"/>
                  </a:lnTo>
                  <a:lnTo>
                    <a:pt x="230" y="268"/>
                  </a:lnTo>
                  <a:lnTo>
                    <a:pt x="231" y="265"/>
                  </a:lnTo>
                  <a:lnTo>
                    <a:pt x="233" y="260"/>
                  </a:lnTo>
                  <a:lnTo>
                    <a:pt x="236" y="256"/>
                  </a:lnTo>
                  <a:lnTo>
                    <a:pt x="239" y="253"/>
                  </a:lnTo>
                  <a:lnTo>
                    <a:pt x="243" y="247"/>
                  </a:lnTo>
                  <a:lnTo>
                    <a:pt x="246" y="242"/>
                  </a:lnTo>
                  <a:lnTo>
                    <a:pt x="251" y="236"/>
                  </a:lnTo>
                  <a:lnTo>
                    <a:pt x="256" y="232"/>
                  </a:lnTo>
                  <a:lnTo>
                    <a:pt x="257" y="227"/>
                  </a:lnTo>
                  <a:lnTo>
                    <a:pt x="260" y="226"/>
                  </a:lnTo>
                  <a:lnTo>
                    <a:pt x="263" y="221"/>
                  </a:lnTo>
                  <a:lnTo>
                    <a:pt x="266" y="220"/>
                  </a:lnTo>
                  <a:lnTo>
                    <a:pt x="271" y="212"/>
                  </a:lnTo>
                  <a:lnTo>
                    <a:pt x="275" y="207"/>
                  </a:lnTo>
                  <a:lnTo>
                    <a:pt x="277" y="204"/>
                  </a:lnTo>
                  <a:lnTo>
                    <a:pt x="280" y="201"/>
                  </a:lnTo>
                  <a:lnTo>
                    <a:pt x="281" y="197"/>
                  </a:lnTo>
                  <a:lnTo>
                    <a:pt x="284" y="194"/>
                  </a:lnTo>
                  <a:lnTo>
                    <a:pt x="287" y="191"/>
                  </a:lnTo>
                  <a:lnTo>
                    <a:pt x="289" y="188"/>
                  </a:lnTo>
                  <a:lnTo>
                    <a:pt x="292" y="185"/>
                  </a:lnTo>
                  <a:lnTo>
                    <a:pt x="295" y="182"/>
                  </a:lnTo>
                  <a:lnTo>
                    <a:pt x="296" y="179"/>
                  </a:lnTo>
                  <a:lnTo>
                    <a:pt x="299" y="176"/>
                  </a:lnTo>
                  <a:lnTo>
                    <a:pt x="301" y="173"/>
                  </a:lnTo>
                  <a:lnTo>
                    <a:pt x="304" y="170"/>
                  </a:lnTo>
                  <a:lnTo>
                    <a:pt x="308" y="164"/>
                  </a:lnTo>
                  <a:lnTo>
                    <a:pt x="313" y="159"/>
                  </a:lnTo>
                  <a:lnTo>
                    <a:pt x="316" y="155"/>
                  </a:lnTo>
                  <a:lnTo>
                    <a:pt x="319" y="150"/>
                  </a:lnTo>
                  <a:lnTo>
                    <a:pt x="322" y="145"/>
                  </a:lnTo>
                  <a:lnTo>
                    <a:pt x="325" y="142"/>
                  </a:lnTo>
                  <a:lnTo>
                    <a:pt x="327" y="138"/>
                  </a:lnTo>
                  <a:lnTo>
                    <a:pt x="330" y="136"/>
                  </a:lnTo>
                  <a:lnTo>
                    <a:pt x="331" y="133"/>
                  </a:lnTo>
                  <a:lnTo>
                    <a:pt x="333" y="132"/>
                  </a:lnTo>
                  <a:lnTo>
                    <a:pt x="334" y="126"/>
                  </a:lnTo>
                  <a:lnTo>
                    <a:pt x="336" y="121"/>
                  </a:lnTo>
                  <a:lnTo>
                    <a:pt x="337" y="115"/>
                  </a:lnTo>
                  <a:lnTo>
                    <a:pt x="339" y="111"/>
                  </a:lnTo>
                  <a:lnTo>
                    <a:pt x="337" y="105"/>
                  </a:lnTo>
                  <a:lnTo>
                    <a:pt x="337" y="100"/>
                  </a:lnTo>
                  <a:lnTo>
                    <a:pt x="334" y="94"/>
                  </a:lnTo>
                  <a:lnTo>
                    <a:pt x="330" y="91"/>
                  </a:lnTo>
                  <a:lnTo>
                    <a:pt x="327" y="90"/>
                  </a:lnTo>
                  <a:lnTo>
                    <a:pt x="324" y="88"/>
                  </a:lnTo>
                  <a:lnTo>
                    <a:pt x="321" y="88"/>
                  </a:lnTo>
                  <a:lnTo>
                    <a:pt x="318" y="88"/>
                  </a:lnTo>
                  <a:lnTo>
                    <a:pt x="314" y="88"/>
                  </a:lnTo>
                  <a:lnTo>
                    <a:pt x="311" y="88"/>
                  </a:lnTo>
                  <a:lnTo>
                    <a:pt x="308" y="88"/>
                  </a:lnTo>
                  <a:lnTo>
                    <a:pt x="305" y="90"/>
                  </a:lnTo>
                  <a:lnTo>
                    <a:pt x="299" y="93"/>
                  </a:lnTo>
                  <a:lnTo>
                    <a:pt x="295" y="97"/>
                  </a:lnTo>
                  <a:lnTo>
                    <a:pt x="290" y="100"/>
                  </a:lnTo>
                  <a:lnTo>
                    <a:pt x="287" y="105"/>
                  </a:lnTo>
                  <a:lnTo>
                    <a:pt x="284" y="108"/>
                  </a:lnTo>
                  <a:lnTo>
                    <a:pt x="280" y="112"/>
                  </a:lnTo>
                  <a:lnTo>
                    <a:pt x="277" y="115"/>
                  </a:lnTo>
                  <a:lnTo>
                    <a:pt x="274" y="118"/>
                  </a:lnTo>
                  <a:lnTo>
                    <a:pt x="271" y="123"/>
                  </a:lnTo>
                  <a:lnTo>
                    <a:pt x="268" y="127"/>
                  </a:lnTo>
                  <a:lnTo>
                    <a:pt x="263" y="130"/>
                  </a:lnTo>
                  <a:lnTo>
                    <a:pt x="260" y="136"/>
                  </a:lnTo>
                  <a:lnTo>
                    <a:pt x="256" y="141"/>
                  </a:lnTo>
                  <a:lnTo>
                    <a:pt x="251" y="145"/>
                  </a:lnTo>
                  <a:lnTo>
                    <a:pt x="245" y="150"/>
                  </a:lnTo>
                  <a:lnTo>
                    <a:pt x="240" y="156"/>
                  </a:lnTo>
                  <a:lnTo>
                    <a:pt x="237" y="162"/>
                  </a:lnTo>
                  <a:lnTo>
                    <a:pt x="233" y="167"/>
                  </a:lnTo>
                  <a:lnTo>
                    <a:pt x="227" y="173"/>
                  </a:lnTo>
                  <a:lnTo>
                    <a:pt x="222" y="177"/>
                  </a:lnTo>
                  <a:lnTo>
                    <a:pt x="218" y="182"/>
                  </a:lnTo>
                  <a:lnTo>
                    <a:pt x="213" y="186"/>
                  </a:lnTo>
                  <a:lnTo>
                    <a:pt x="209" y="191"/>
                  </a:lnTo>
                  <a:lnTo>
                    <a:pt x="206" y="197"/>
                  </a:lnTo>
                  <a:lnTo>
                    <a:pt x="201" y="201"/>
                  </a:lnTo>
                  <a:lnTo>
                    <a:pt x="198" y="204"/>
                  </a:lnTo>
                  <a:lnTo>
                    <a:pt x="193" y="209"/>
                  </a:lnTo>
                  <a:lnTo>
                    <a:pt x="190" y="212"/>
                  </a:lnTo>
                  <a:lnTo>
                    <a:pt x="187" y="215"/>
                  </a:lnTo>
                  <a:lnTo>
                    <a:pt x="184" y="218"/>
                  </a:lnTo>
                  <a:lnTo>
                    <a:pt x="180" y="223"/>
                  </a:lnTo>
                  <a:lnTo>
                    <a:pt x="178" y="224"/>
                  </a:lnTo>
                  <a:lnTo>
                    <a:pt x="175" y="224"/>
                  </a:lnTo>
                  <a:lnTo>
                    <a:pt x="174" y="223"/>
                  </a:lnTo>
                  <a:lnTo>
                    <a:pt x="171" y="221"/>
                  </a:lnTo>
                  <a:lnTo>
                    <a:pt x="171" y="218"/>
                  </a:lnTo>
                  <a:lnTo>
                    <a:pt x="169" y="213"/>
                  </a:lnTo>
                  <a:lnTo>
                    <a:pt x="169" y="210"/>
                  </a:lnTo>
                  <a:lnTo>
                    <a:pt x="169" y="206"/>
                  </a:lnTo>
                  <a:lnTo>
                    <a:pt x="171" y="204"/>
                  </a:lnTo>
                  <a:lnTo>
                    <a:pt x="172" y="201"/>
                  </a:lnTo>
                  <a:lnTo>
                    <a:pt x="174" y="197"/>
                  </a:lnTo>
                  <a:lnTo>
                    <a:pt x="175" y="195"/>
                  </a:lnTo>
                  <a:lnTo>
                    <a:pt x="177" y="192"/>
                  </a:lnTo>
                  <a:lnTo>
                    <a:pt x="180" y="189"/>
                  </a:lnTo>
                  <a:lnTo>
                    <a:pt x="181" y="186"/>
                  </a:lnTo>
                  <a:lnTo>
                    <a:pt x="183" y="182"/>
                  </a:lnTo>
                  <a:lnTo>
                    <a:pt x="186" y="179"/>
                  </a:lnTo>
                  <a:lnTo>
                    <a:pt x="187" y="174"/>
                  </a:lnTo>
                  <a:lnTo>
                    <a:pt x="190" y="171"/>
                  </a:lnTo>
                  <a:lnTo>
                    <a:pt x="192" y="165"/>
                  </a:lnTo>
                  <a:lnTo>
                    <a:pt x="195" y="161"/>
                  </a:lnTo>
                  <a:lnTo>
                    <a:pt x="198" y="156"/>
                  </a:lnTo>
                  <a:lnTo>
                    <a:pt x="201" y="153"/>
                  </a:lnTo>
                  <a:lnTo>
                    <a:pt x="203" y="147"/>
                  </a:lnTo>
                  <a:lnTo>
                    <a:pt x="206" y="142"/>
                  </a:lnTo>
                  <a:lnTo>
                    <a:pt x="209" y="136"/>
                  </a:lnTo>
                  <a:lnTo>
                    <a:pt x="212" y="132"/>
                  </a:lnTo>
                  <a:lnTo>
                    <a:pt x="213" y="126"/>
                  </a:lnTo>
                  <a:lnTo>
                    <a:pt x="216" y="121"/>
                  </a:lnTo>
                  <a:lnTo>
                    <a:pt x="219" y="115"/>
                  </a:lnTo>
                  <a:lnTo>
                    <a:pt x="221" y="111"/>
                  </a:lnTo>
                  <a:lnTo>
                    <a:pt x="224" y="106"/>
                  </a:lnTo>
                  <a:lnTo>
                    <a:pt x="225" y="100"/>
                  </a:lnTo>
                  <a:lnTo>
                    <a:pt x="227" y="96"/>
                  </a:lnTo>
                  <a:lnTo>
                    <a:pt x="230" y="91"/>
                  </a:lnTo>
                  <a:lnTo>
                    <a:pt x="231" y="86"/>
                  </a:lnTo>
                  <a:lnTo>
                    <a:pt x="233" y="80"/>
                  </a:lnTo>
                  <a:lnTo>
                    <a:pt x="234" y="76"/>
                  </a:lnTo>
                  <a:lnTo>
                    <a:pt x="236" y="71"/>
                  </a:lnTo>
                  <a:lnTo>
                    <a:pt x="237" y="67"/>
                  </a:lnTo>
                  <a:lnTo>
                    <a:pt x="237" y="64"/>
                  </a:lnTo>
                  <a:lnTo>
                    <a:pt x="239" y="59"/>
                  </a:lnTo>
                  <a:lnTo>
                    <a:pt x="239" y="55"/>
                  </a:lnTo>
                  <a:lnTo>
                    <a:pt x="240" y="52"/>
                  </a:lnTo>
                  <a:lnTo>
                    <a:pt x="240" y="47"/>
                  </a:lnTo>
                  <a:lnTo>
                    <a:pt x="240" y="44"/>
                  </a:lnTo>
                  <a:lnTo>
                    <a:pt x="242" y="41"/>
                  </a:lnTo>
                  <a:lnTo>
                    <a:pt x="242" y="38"/>
                  </a:lnTo>
                  <a:lnTo>
                    <a:pt x="243" y="35"/>
                  </a:lnTo>
                  <a:lnTo>
                    <a:pt x="243" y="32"/>
                  </a:lnTo>
                  <a:lnTo>
                    <a:pt x="243" y="31"/>
                  </a:lnTo>
                  <a:lnTo>
                    <a:pt x="243" y="24"/>
                  </a:lnTo>
                  <a:lnTo>
                    <a:pt x="245" y="21"/>
                  </a:lnTo>
                  <a:lnTo>
                    <a:pt x="243" y="17"/>
                  </a:lnTo>
                  <a:lnTo>
                    <a:pt x="243" y="15"/>
                  </a:lnTo>
                  <a:lnTo>
                    <a:pt x="243" y="11"/>
                  </a:lnTo>
                  <a:lnTo>
                    <a:pt x="243" y="9"/>
                  </a:lnTo>
                  <a:lnTo>
                    <a:pt x="240" y="6"/>
                  </a:lnTo>
                  <a:lnTo>
                    <a:pt x="240" y="3"/>
                  </a:lnTo>
                  <a:lnTo>
                    <a:pt x="237" y="2"/>
                  </a:lnTo>
                  <a:lnTo>
                    <a:pt x="233" y="2"/>
                  </a:lnTo>
                  <a:lnTo>
                    <a:pt x="230" y="0"/>
                  </a:lnTo>
                  <a:lnTo>
                    <a:pt x="225" y="2"/>
                  </a:lnTo>
                  <a:lnTo>
                    <a:pt x="219" y="2"/>
                  </a:lnTo>
                  <a:lnTo>
                    <a:pt x="215" y="3"/>
                  </a:lnTo>
                  <a:lnTo>
                    <a:pt x="209" y="5"/>
                  </a:lnTo>
                  <a:lnTo>
                    <a:pt x="204" y="8"/>
                  </a:lnTo>
                  <a:lnTo>
                    <a:pt x="203" y="8"/>
                  </a:lnTo>
                  <a:lnTo>
                    <a:pt x="201" y="11"/>
                  </a:lnTo>
                  <a:lnTo>
                    <a:pt x="200" y="12"/>
                  </a:lnTo>
                  <a:lnTo>
                    <a:pt x="197" y="17"/>
                  </a:lnTo>
                  <a:lnTo>
                    <a:pt x="193" y="20"/>
                  </a:lnTo>
                  <a:lnTo>
                    <a:pt x="192" y="24"/>
                  </a:lnTo>
                  <a:lnTo>
                    <a:pt x="189" y="29"/>
                  </a:lnTo>
                  <a:lnTo>
                    <a:pt x="186" y="35"/>
                  </a:lnTo>
                  <a:lnTo>
                    <a:pt x="184" y="38"/>
                  </a:lnTo>
                  <a:lnTo>
                    <a:pt x="183" y="41"/>
                  </a:lnTo>
                  <a:lnTo>
                    <a:pt x="181" y="44"/>
                  </a:lnTo>
                  <a:lnTo>
                    <a:pt x="180" y="47"/>
                  </a:lnTo>
                  <a:lnTo>
                    <a:pt x="177" y="50"/>
                  </a:lnTo>
                  <a:lnTo>
                    <a:pt x="175" y="53"/>
                  </a:lnTo>
                  <a:lnTo>
                    <a:pt x="174" y="58"/>
                  </a:lnTo>
                  <a:lnTo>
                    <a:pt x="172" y="61"/>
                  </a:lnTo>
                  <a:lnTo>
                    <a:pt x="171" y="64"/>
                  </a:lnTo>
                  <a:lnTo>
                    <a:pt x="169" y="68"/>
                  </a:lnTo>
                  <a:lnTo>
                    <a:pt x="166" y="71"/>
                  </a:lnTo>
                  <a:lnTo>
                    <a:pt x="165" y="76"/>
                  </a:lnTo>
                  <a:lnTo>
                    <a:pt x="163" y="79"/>
                  </a:lnTo>
                  <a:lnTo>
                    <a:pt x="162" y="82"/>
                  </a:lnTo>
                  <a:lnTo>
                    <a:pt x="160" y="86"/>
                  </a:lnTo>
                  <a:lnTo>
                    <a:pt x="159" y="91"/>
                  </a:lnTo>
                  <a:lnTo>
                    <a:pt x="156" y="94"/>
                  </a:lnTo>
                  <a:lnTo>
                    <a:pt x="154" y="99"/>
                  </a:lnTo>
                  <a:lnTo>
                    <a:pt x="153" y="102"/>
                  </a:lnTo>
                  <a:lnTo>
                    <a:pt x="151" y="105"/>
                  </a:lnTo>
                  <a:lnTo>
                    <a:pt x="150" y="108"/>
                  </a:lnTo>
                  <a:lnTo>
                    <a:pt x="147" y="112"/>
                  </a:lnTo>
                  <a:lnTo>
                    <a:pt x="145" y="115"/>
                  </a:lnTo>
                  <a:lnTo>
                    <a:pt x="144" y="120"/>
                  </a:lnTo>
                  <a:lnTo>
                    <a:pt x="142" y="123"/>
                  </a:lnTo>
                  <a:lnTo>
                    <a:pt x="141" y="126"/>
                  </a:lnTo>
                  <a:lnTo>
                    <a:pt x="139" y="130"/>
                  </a:lnTo>
                  <a:lnTo>
                    <a:pt x="138" y="133"/>
                  </a:lnTo>
                  <a:lnTo>
                    <a:pt x="135" y="136"/>
                  </a:lnTo>
                  <a:lnTo>
                    <a:pt x="135" y="139"/>
                  </a:lnTo>
                  <a:lnTo>
                    <a:pt x="133" y="142"/>
                  </a:lnTo>
                  <a:lnTo>
                    <a:pt x="131" y="145"/>
                  </a:lnTo>
                  <a:lnTo>
                    <a:pt x="128" y="150"/>
                  </a:lnTo>
                  <a:lnTo>
                    <a:pt x="125" y="156"/>
                  </a:lnTo>
                  <a:lnTo>
                    <a:pt x="122" y="161"/>
                  </a:lnTo>
                  <a:lnTo>
                    <a:pt x="121" y="165"/>
                  </a:lnTo>
                  <a:lnTo>
                    <a:pt x="119" y="168"/>
                  </a:lnTo>
                  <a:lnTo>
                    <a:pt x="118" y="173"/>
                  </a:lnTo>
                  <a:lnTo>
                    <a:pt x="116" y="174"/>
                  </a:lnTo>
                  <a:lnTo>
                    <a:pt x="116" y="176"/>
                  </a:lnTo>
                  <a:lnTo>
                    <a:pt x="112" y="179"/>
                  </a:lnTo>
                  <a:lnTo>
                    <a:pt x="109" y="183"/>
                  </a:lnTo>
                  <a:lnTo>
                    <a:pt x="106" y="186"/>
                  </a:lnTo>
                  <a:lnTo>
                    <a:pt x="103" y="191"/>
                  </a:lnTo>
                  <a:lnTo>
                    <a:pt x="100" y="192"/>
                  </a:lnTo>
                  <a:lnTo>
                    <a:pt x="97" y="195"/>
                  </a:lnTo>
                  <a:lnTo>
                    <a:pt x="94" y="195"/>
                  </a:lnTo>
                  <a:lnTo>
                    <a:pt x="94" y="194"/>
                  </a:lnTo>
                  <a:lnTo>
                    <a:pt x="92" y="191"/>
                  </a:lnTo>
                  <a:lnTo>
                    <a:pt x="92" y="189"/>
                  </a:lnTo>
                  <a:lnTo>
                    <a:pt x="92" y="185"/>
                  </a:lnTo>
                  <a:lnTo>
                    <a:pt x="92" y="180"/>
                  </a:lnTo>
                  <a:lnTo>
                    <a:pt x="92" y="174"/>
                  </a:lnTo>
                  <a:lnTo>
                    <a:pt x="92" y="170"/>
                  </a:lnTo>
                  <a:lnTo>
                    <a:pt x="92" y="167"/>
                  </a:lnTo>
                  <a:lnTo>
                    <a:pt x="94" y="162"/>
                  </a:lnTo>
                  <a:lnTo>
                    <a:pt x="94" y="159"/>
                  </a:lnTo>
                  <a:lnTo>
                    <a:pt x="94" y="156"/>
                  </a:lnTo>
                  <a:lnTo>
                    <a:pt x="94" y="153"/>
                  </a:lnTo>
                  <a:lnTo>
                    <a:pt x="94" y="150"/>
                  </a:lnTo>
                  <a:lnTo>
                    <a:pt x="95" y="147"/>
                  </a:lnTo>
                  <a:lnTo>
                    <a:pt x="95" y="142"/>
                  </a:lnTo>
                  <a:lnTo>
                    <a:pt x="95" y="139"/>
                  </a:lnTo>
                  <a:lnTo>
                    <a:pt x="95" y="136"/>
                  </a:lnTo>
                  <a:lnTo>
                    <a:pt x="97" y="133"/>
                  </a:lnTo>
                  <a:lnTo>
                    <a:pt x="97" y="130"/>
                  </a:lnTo>
                  <a:lnTo>
                    <a:pt x="97" y="124"/>
                  </a:lnTo>
                  <a:lnTo>
                    <a:pt x="98" y="120"/>
                  </a:lnTo>
                  <a:lnTo>
                    <a:pt x="100" y="115"/>
                  </a:lnTo>
                  <a:lnTo>
                    <a:pt x="101" y="112"/>
                  </a:lnTo>
                  <a:lnTo>
                    <a:pt x="101" y="109"/>
                  </a:lnTo>
                  <a:lnTo>
                    <a:pt x="103" y="105"/>
                  </a:lnTo>
                  <a:lnTo>
                    <a:pt x="103" y="102"/>
                  </a:lnTo>
                  <a:lnTo>
                    <a:pt x="103" y="99"/>
                  </a:lnTo>
                  <a:lnTo>
                    <a:pt x="104" y="96"/>
                  </a:lnTo>
                  <a:lnTo>
                    <a:pt x="106" y="93"/>
                  </a:lnTo>
                  <a:lnTo>
                    <a:pt x="106" y="88"/>
                  </a:lnTo>
                  <a:lnTo>
                    <a:pt x="106" y="85"/>
                  </a:lnTo>
                  <a:lnTo>
                    <a:pt x="106" y="80"/>
                  </a:lnTo>
                  <a:lnTo>
                    <a:pt x="107" y="77"/>
                  </a:lnTo>
                  <a:lnTo>
                    <a:pt x="107" y="73"/>
                  </a:lnTo>
                  <a:lnTo>
                    <a:pt x="109" y="68"/>
                  </a:lnTo>
                  <a:lnTo>
                    <a:pt x="109" y="65"/>
                  </a:lnTo>
                  <a:lnTo>
                    <a:pt x="110" y="61"/>
                  </a:lnTo>
                  <a:lnTo>
                    <a:pt x="110" y="56"/>
                  </a:lnTo>
                  <a:lnTo>
                    <a:pt x="110" y="53"/>
                  </a:lnTo>
                  <a:lnTo>
                    <a:pt x="110" y="49"/>
                  </a:lnTo>
                  <a:lnTo>
                    <a:pt x="112" y="46"/>
                  </a:lnTo>
                  <a:lnTo>
                    <a:pt x="112" y="41"/>
                  </a:lnTo>
                  <a:lnTo>
                    <a:pt x="112" y="37"/>
                  </a:lnTo>
                  <a:lnTo>
                    <a:pt x="112" y="34"/>
                  </a:lnTo>
                  <a:lnTo>
                    <a:pt x="112" y="31"/>
                  </a:lnTo>
                  <a:lnTo>
                    <a:pt x="112" y="28"/>
                  </a:lnTo>
                  <a:lnTo>
                    <a:pt x="112" y="24"/>
                  </a:lnTo>
                  <a:lnTo>
                    <a:pt x="110" y="21"/>
                  </a:lnTo>
                  <a:lnTo>
                    <a:pt x="110" y="20"/>
                  </a:lnTo>
                  <a:lnTo>
                    <a:pt x="109" y="15"/>
                  </a:lnTo>
                  <a:lnTo>
                    <a:pt x="109" y="14"/>
                  </a:lnTo>
                  <a:lnTo>
                    <a:pt x="104" y="9"/>
                  </a:lnTo>
                  <a:lnTo>
                    <a:pt x="101" y="6"/>
                  </a:lnTo>
                  <a:lnTo>
                    <a:pt x="100" y="3"/>
                  </a:lnTo>
                  <a:lnTo>
                    <a:pt x="97" y="3"/>
                  </a:lnTo>
                  <a:lnTo>
                    <a:pt x="95" y="2"/>
                  </a:lnTo>
                  <a:lnTo>
                    <a:pt x="92" y="2"/>
                  </a:lnTo>
                  <a:lnTo>
                    <a:pt x="89" y="3"/>
                  </a:lnTo>
                  <a:lnTo>
                    <a:pt x="83" y="5"/>
                  </a:lnTo>
                  <a:lnTo>
                    <a:pt x="80" y="6"/>
                  </a:lnTo>
                  <a:lnTo>
                    <a:pt x="77" y="8"/>
                  </a:lnTo>
                  <a:lnTo>
                    <a:pt x="74" y="9"/>
                  </a:lnTo>
                  <a:lnTo>
                    <a:pt x="72" y="11"/>
                  </a:lnTo>
                  <a:lnTo>
                    <a:pt x="66" y="14"/>
                  </a:lnTo>
                  <a:lnTo>
                    <a:pt x="63" y="17"/>
                  </a:lnTo>
                  <a:lnTo>
                    <a:pt x="59" y="21"/>
                  </a:lnTo>
                  <a:lnTo>
                    <a:pt x="56" y="28"/>
                  </a:lnTo>
                  <a:lnTo>
                    <a:pt x="54" y="31"/>
                  </a:lnTo>
                  <a:lnTo>
                    <a:pt x="53" y="34"/>
                  </a:lnTo>
                  <a:lnTo>
                    <a:pt x="51" y="37"/>
                  </a:lnTo>
                  <a:lnTo>
                    <a:pt x="50" y="43"/>
                  </a:lnTo>
                  <a:lnTo>
                    <a:pt x="48" y="44"/>
                  </a:lnTo>
                  <a:lnTo>
                    <a:pt x="47" y="47"/>
                  </a:lnTo>
                  <a:lnTo>
                    <a:pt x="47" y="50"/>
                  </a:lnTo>
                  <a:lnTo>
                    <a:pt x="45" y="55"/>
                  </a:lnTo>
                  <a:lnTo>
                    <a:pt x="45" y="58"/>
                  </a:lnTo>
                  <a:lnTo>
                    <a:pt x="44" y="62"/>
                  </a:lnTo>
                  <a:lnTo>
                    <a:pt x="44" y="68"/>
                  </a:lnTo>
                  <a:lnTo>
                    <a:pt x="42" y="73"/>
                  </a:lnTo>
                  <a:lnTo>
                    <a:pt x="41" y="77"/>
                  </a:lnTo>
                  <a:lnTo>
                    <a:pt x="41" y="82"/>
                  </a:lnTo>
                  <a:lnTo>
                    <a:pt x="39" y="88"/>
                  </a:lnTo>
                  <a:lnTo>
                    <a:pt x="39" y="94"/>
                  </a:lnTo>
                  <a:lnTo>
                    <a:pt x="38" y="100"/>
                  </a:lnTo>
                  <a:lnTo>
                    <a:pt x="38" y="106"/>
                  </a:lnTo>
                  <a:lnTo>
                    <a:pt x="38" y="108"/>
                  </a:lnTo>
                  <a:lnTo>
                    <a:pt x="38" y="111"/>
                  </a:lnTo>
                  <a:lnTo>
                    <a:pt x="38" y="114"/>
                  </a:lnTo>
                  <a:lnTo>
                    <a:pt x="38" y="118"/>
                  </a:lnTo>
                  <a:lnTo>
                    <a:pt x="36" y="123"/>
                  </a:lnTo>
                  <a:lnTo>
                    <a:pt x="35" y="129"/>
                  </a:lnTo>
                  <a:lnTo>
                    <a:pt x="35" y="135"/>
                  </a:lnTo>
                  <a:lnTo>
                    <a:pt x="35" y="141"/>
                  </a:lnTo>
                  <a:lnTo>
                    <a:pt x="35" y="145"/>
                  </a:lnTo>
                  <a:lnTo>
                    <a:pt x="33" y="151"/>
                  </a:lnTo>
                  <a:lnTo>
                    <a:pt x="33" y="156"/>
                  </a:lnTo>
                  <a:lnTo>
                    <a:pt x="33" y="162"/>
                  </a:lnTo>
                  <a:lnTo>
                    <a:pt x="33" y="167"/>
                  </a:lnTo>
                  <a:lnTo>
                    <a:pt x="32" y="171"/>
                  </a:lnTo>
                  <a:lnTo>
                    <a:pt x="32" y="174"/>
                  </a:lnTo>
                  <a:lnTo>
                    <a:pt x="32" y="179"/>
                  </a:lnTo>
                  <a:lnTo>
                    <a:pt x="32" y="182"/>
                  </a:lnTo>
                  <a:lnTo>
                    <a:pt x="32" y="185"/>
                  </a:lnTo>
                  <a:lnTo>
                    <a:pt x="32" y="186"/>
                  </a:lnTo>
                  <a:lnTo>
                    <a:pt x="32" y="189"/>
                  </a:lnTo>
                  <a:lnTo>
                    <a:pt x="30" y="192"/>
                  </a:lnTo>
                  <a:lnTo>
                    <a:pt x="29" y="197"/>
                  </a:lnTo>
                  <a:lnTo>
                    <a:pt x="27" y="203"/>
                  </a:lnTo>
                  <a:lnTo>
                    <a:pt x="26" y="209"/>
                  </a:lnTo>
                  <a:lnTo>
                    <a:pt x="23" y="213"/>
                  </a:lnTo>
                  <a:lnTo>
                    <a:pt x="20" y="220"/>
                  </a:lnTo>
                  <a:lnTo>
                    <a:pt x="18" y="223"/>
                  </a:lnTo>
                  <a:lnTo>
                    <a:pt x="17" y="226"/>
                  </a:lnTo>
                  <a:lnTo>
                    <a:pt x="15" y="229"/>
                  </a:lnTo>
                  <a:lnTo>
                    <a:pt x="15" y="232"/>
                  </a:lnTo>
                  <a:lnTo>
                    <a:pt x="12" y="238"/>
                  </a:lnTo>
                  <a:lnTo>
                    <a:pt x="9" y="242"/>
                  </a:lnTo>
                  <a:lnTo>
                    <a:pt x="6" y="247"/>
                  </a:lnTo>
                  <a:lnTo>
                    <a:pt x="3" y="251"/>
                  </a:lnTo>
                  <a:lnTo>
                    <a:pt x="1" y="254"/>
                  </a:lnTo>
                  <a:lnTo>
                    <a:pt x="0" y="257"/>
                  </a:lnTo>
                  <a:lnTo>
                    <a:pt x="0" y="259"/>
                  </a:lnTo>
                  <a:lnTo>
                    <a:pt x="0" y="260"/>
                  </a:lnTo>
                  <a:lnTo>
                    <a:pt x="10" y="265"/>
                  </a:lnTo>
                  <a:lnTo>
                    <a:pt x="10" y="265"/>
                  </a:lnTo>
                  <a:close/>
                </a:path>
              </a:pathLst>
            </a:custGeom>
            <a:solidFill>
              <a:srgbClr val="000000"/>
            </a:solidFill>
            <a:ln w="9525">
              <a:noFill/>
              <a:round/>
              <a:headEnd/>
              <a:tailEnd/>
            </a:ln>
          </p:spPr>
          <p:txBody>
            <a:bodyPr/>
            <a:lstStyle/>
            <a:p>
              <a:endParaRPr lang="ru-RU"/>
            </a:p>
          </p:txBody>
        </p:sp>
        <p:sp>
          <p:nvSpPr>
            <p:cNvPr id="159" name="Freeform 213"/>
            <p:cNvSpPr>
              <a:spLocks/>
            </p:cNvSpPr>
            <p:nvPr/>
          </p:nvSpPr>
          <p:spPr bwMode="auto">
            <a:xfrm>
              <a:off x="2754" y="2912"/>
              <a:ext cx="89" cy="27"/>
            </a:xfrm>
            <a:custGeom>
              <a:avLst/>
              <a:gdLst/>
              <a:ahLst/>
              <a:cxnLst>
                <a:cxn ang="0">
                  <a:pos x="15" y="18"/>
                </a:cxn>
                <a:cxn ang="0">
                  <a:pos x="15" y="25"/>
                </a:cxn>
                <a:cxn ang="0">
                  <a:pos x="18" y="32"/>
                </a:cxn>
                <a:cxn ang="0">
                  <a:pos x="26" y="38"/>
                </a:cxn>
                <a:cxn ang="0">
                  <a:pos x="35" y="41"/>
                </a:cxn>
                <a:cxn ang="0">
                  <a:pos x="42" y="42"/>
                </a:cxn>
                <a:cxn ang="0">
                  <a:pos x="48" y="44"/>
                </a:cxn>
                <a:cxn ang="0">
                  <a:pos x="54" y="44"/>
                </a:cxn>
                <a:cxn ang="0">
                  <a:pos x="62" y="45"/>
                </a:cxn>
                <a:cxn ang="0">
                  <a:pos x="68" y="45"/>
                </a:cxn>
                <a:cxn ang="0">
                  <a:pos x="76" y="45"/>
                </a:cxn>
                <a:cxn ang="0">
                  <a:pos x="83" y="47"/>
                </a:cxn>
                <a:cxn ang="0">
                  <a:pos x="91" y="47"/>
                </a:cxn>
                <a:cxn ang="0">
                  <a:pos x="98" y="45"/>
                </a:cxn>
                <a:cxn ang="0">
                  <a:pos x="104" y="45"/>
                </a:cxn>
                <a:cxn ang="0">
                  <a:pos x="110" y="44"/>
                </a:cxn>
                <a:cxn ang="0">
                  <a:pos x="118" y="44"/>
                </a:cxn>
                <a:cxn ang="0">
                  <a:pos x="125" y="41"/>
                </a:cxn>
                <a:cxn ang="0">
                  <a:pos x="135" y="38"/>
                </a:cxn>
                <a:cxn ang="0">
                  <a:pos x="142" y="33"/>
                </a:cxn>
                <a:cxn ang="0">
                  <a:pos x="150" y="30"/>
                </a:cxn>
                <a:cxn ang="0">
                  <a:pos x="157" y="24"/>
                </a:cxn>
                <a:cxn ang="0">
                  <a:pos x="162" y="18"/>
                </a:cxn>
                <a:cxn ang="0">
                  <a:pos x="163" y="12"/>
                </a:cxn>
                <a:cxn ang="0">
                  <a:pos x="178" y="0"/>
                </a:cxn>
                <a:cxn ang="0">
                  <a:pos x="178" y="6"/>
                </a:cxn>
                <a:cxn ang="0">
                  <a:pos x="177" y="12"/>
                </a:cxn>
                <a:cxn ang="0">
                  <a:pos x="174" y="19"/>
                </a:cxn>
                <a:cxn ang="0">
                  <a:pos x="168" y="27"/>
                </a:cxn>
                <a:cxn ang="0">
                  <a:pos x="162" y="32"/>
                </a:cxn>
                <a:cxn ang="0">
                  <a:pos x="157" y="36"/>
                </a:cxn>
                <a:cxn ang="0">
                  <a:pos x="150" y="39"/>
                </a:cxn>
                <a:cxn ang="0">
                  <a:pos x="141" y="42"/>
                </a:cxn>
                <a:cxn ang="0">
                  <a:pos x="130" y="45"/>
                </a:cxn>
                <a:cxn ang="0">
                  <a:pos x="119" y="48"/>
                </a:cxn>
                <a:cxn ang="0">
                  <a:pos x="112" y="50"/>
                </a:cxn>
                <a:cxn ang="0">
                  <a:pos x="106" y="50"/>
                </a:cxn>
                <a:cxn ang="0">
                  <a:pos x="94" y="51"/>
                </a:cxn>
                <a:cxn ang="0">
                  <a:pos x="88" y="51"/>
                </a:cxn>
                <a:cxn ang="0">
                  <a:pos x="83" y="51"/>
                </a:cxn>
                <a:cxn ang="0">
                  <a:pos x="73" y="53"/>
                </a:cxn>
                <a:cxn ang="0">
                  <a:pos x="60" y="51"/>
                </a:cxn>
                <a:cxn ang="0">
                  <a:pos x="51" y="51"/>
                </a:cxn>
                <a:cxn ang="0">
                  <a:pos x="42" y="50"/>
                </a:cxn>
                <a:cxn ang="0">
                  <a:pos x="35" y="48"/>
                </a:cxn>
                <a:cxn ang="0">
                  <a:pos x="26" y="45"/>
                </a:cxn>
                <a:cxn ang="0">
                  <a:pos x="20" y="42"/>
                </a:cxn>
                <a:cxn ang="0">
                  <a:pos x="14" y="39"/>
                </a:cxn>
                <a:cxn ang="0">
                  <a:pos x="9" y="36"/>
                </a:cxn>
                <a:cxn ang="0">
                  <a:pos x="3" y="25"/>
                </a:cxn>
                <a:cxn ang="0">
                  <a:pos x="0" y="15"/>
                </a:cxn>
                <a:cxn ang="0">
                  <a:pos x="15" y="16"/>
                </a:cxn>
              </a:cxnLst>
              <a:rect l="0" t="0" r="r" b="b"/>
              <a:pathLst>
                <a:path w="178" h="53">
                  <a:moveTo>
                    <a:pt x="15" y="16"/>
                  </a:moveTo>
                  <a:lnTo>
                    <a:pt x="15" y="18"/>
                  </a:lnTo>
                  <a:lnTo>
                    <a:pt x="15" y="22"/>
                  </a:lnTo>
                  <a:lnTo>
                    <a:pt x="15" y="25"/>
                  </a:lnTo>
                  <a:lnTo>
                    <a:pt x="17" y="28"/>
                  </a:lnTo>
                  <a:lnTo>
                    <a:pt x="18" y="32"/>
                  </a:lnTo>
                  <a:lnTo>
                    <a:pt x="23" y="36"/>
                  </a:lnTo>
                  <a:lnTo>
                    <a:pt x="26" y="38"/>
                  </a:lnTo>
                  <a:lnTo>
                    <a:pt x="30" y="39"/>
                  </a:lnTo>
                  <a:lnTo>
                    <a:pt x="35" y="41"/>
                  </a:lnTo>
                  <a:lnTo>
                    <a:pt x="39" y="42"/>
                  </a:lnTo>
                  <a:lnTo>
                    <a:pt x="42" y="42"/>
                  </a:lnTo>
                  <a:lnTo>
                    <a:pt x="45" y="42"/>
                  </a:lnTo>
                  <a:lnTo>
                    <a:pt x="48" y="44"/>
                  </a:lnTo>
                  <a:lnTo>
                    <a:pt x="51" y="44"/>
                  </a:lnTo>
                  <a:lnTo>
                    <a:pt x="54" y="44"/>
                  </a:lnTo>
                  <a:lnTo>
                    <a:pt x="57" y="45"/>
                  </a:lnTo>
                  <a:lnTo>
                    <a:pt x="62" y="45"/>
                  </a:lnTo>
                  <a:lnTo>
                    <a:pt x="65" y="45"/>
                  </a:lnTo>
                  <a:lnTo>
                    <a:pt x="68" y="45"/>
                  </a:lnTo>
                  <a:lnTo>
                    <a:pt x="73" y="45"/>
                  </a:lnTo>
                  <a:lnTo>
                    <a:pt x="76" y="45"/>
                  </a:lnTo>
                  <a:lnTo>
                    <a:pt x="80" y="47"/>
                  </a:lnTo>
                  <a:lnTo>
                    <a:pt x="83" y="47"/>
                  </a:lnTo>
                  <a:lnTo>
                    <a:pt x="86" y="47"/>
                  </a:lnTo>
                  <a:lnTo>
                    <a:pt x="91" y="47"/>
                  </a:lnTo>
                  <a:lnTo>
                    <a:pt x="94" y="47"/>
                  </a:lnTo>
                  <a:lnTo>
                    <a:pt x="98" y="45"/>
                  </a:lnTo>
                  <a:lnTo>
                    <a:pt x="101" y="45"/>
                  </a:lnTo>
                  <a:lnTo>
                    <a:pt x="104" y="45"/>
                  </a:lnTo>
                  <a:lnTo>
                    <a:pt x="109" y="45"/>
                  </a:lnTo>
                  <a:lnTo>
                    <a:pt x="110" y="44"/>
                  </a:lnTo>
                  <a:lnTo>
                    <a:pt x="115" y="44"/>
                  </a:lnTo>
                  <a:lnTo>
                    <a:pt x="118" y="44"/>
                  </a:lnTo>
                  <a:lnTo>
                    <a:pt x="121" y="42"/>
                  </a:lnTo>
                  <a:lnTo>
                    <a:pt x="125" y="41"/>
                  </a:lnTo>
                  <a:lnTo>
                    <a:pt x="130" y="39"/>
                  </a:lnTo>
                  <a:lnTo>
                    <a:pt x="135" y="38"/>
                  </a:lnTo>
                  <a:lnTo>
                    <a:pt x="139" y="36"/>
                  </a:lnTo>
                  <a:lnTo>
                    <a:pt x="142" y="33"/>
                  </a:lnTo>
                  <a:lnTo>
                    <a:pt x="147" y="32"/>
                  </a:lnTo>
                  <a:lnTo>
                    <a:pt x="150" y="30"/>
                  </a:lnTo>
                  <a:lnTo>
                    <a:pt x="153" y="28"/>
                  </a:lnTo>
                  <a:lnTo>
                    <a:pt x="157" y="24"/>
                  </a:lnTo>
                  <a:lnTo>
                    <a:pt x="160" y="19"/>
                  </a:lnTo>
                  <a:lnTo>
                    <a:pt x="162" y="18"/>
                  </a:lnTo>
                  <a:lnTo>
                    <a:pt x="163" y="15"/>
                  </a:lnTo>
                  <a:lnTo>
                    <a:pt x="163" y="12"/>
                  </a:lnTo>
                  <a:lnTo>
                    <a:pt x="163" y="9"/>
                  </a:lnTo>
                  <a:lnTo>
                    <a:pt x="178" y="0"/>
                  </a:lnTo>
                  <a:lnTo>
                    <a:pt x="178" y="0"/>
                  </a:lnTo>
                  <a:lnTo>
                    <a:pt x="178" y="6"/>
                  </a:lnTo>
                  <a:lnTo>
                    <a:pt x="178" y="7"/>
                  </a:lnTo>
                  <a:lnTo>
                    <a:pt x="177" y="12"/>
                  </a:lnTo>
                  <a:lnTo>
                    <a:pt x="175" y="15"/>
                  </a:lnTo>
                  <a:lnTo>
                    <a:pt x="174" y="19"/>
                  </a:lnTo>
                  <a:lnTo>
                    <a:pt x="171" y="24"/>
                  </a:lnTo>
                  <a:lnTo>
                    <a:pt x="168" y="27"/>
                  </a:lnTo>
                  <a:lnTo>
                    <a:pt x="165" y="28"/>
                  </a:lnTo>
                  <a:lnTo>
                    <a:pt x="162" y="32"/>
                  </a:lnTo>
                  <a:lnTo>
                    <a:pt x="160" y="33"/>
                  </a:lnTo>
                  <a:lnTo>
                    <a:pt x="157" y="36"/>
                  </a:lnTo>
                  <a:lnTo>
                    <a:pt x="153" y="38"/>
                  </a:lnTo>
                  <a:lnTo>
                    <a:pt x="150" y="39"/>
                  </a:lnTo>
                  <a:lnTo>
                    <a:pt x="145" y="41"/>
                  </a:lnTo>
                  <a:lnTo>
                    <a:pt x="141" y="42"/>
                  </a:lnTo>
                  <a:lnTo>
                    <a:pt x="136" y="44"/>
                  </a:lnTo>
                  <a:lnTo>
                    <a:pt x="130" y="45"/>
                  </a:lnTo>
                  <a:lnTo>
                    <a:pt x="124" y="47"/>
                  </a:lnTo>
                  <a:lnTo>
                    <a:pt x="119" y="48"/>
                  </a:lnTo>
                  <a:lnTo>
                    <a:pt x="116" y="48"/>
                  </a:lnTo>
                  <a:lnTo>
                    <a:pt x="112" y="50"/>
                  </a:lnTo>
                  <a:lnTo>
                    <a:pt x="109" y="50"/>
                  </a:lnTo>
                  <a:lnTo>
                    <a:pt x="106" y="50"/>
                  </a:lnTo>
                  <a:lnTo>
                    <a:pt x="100" y="50"/>
                  </a:lnTo>
                  <a:lnTo>
                    <a:pt x="94" y="51"/>
                  </a:lnTo>
                  <a:lnTo>
                    <a:pt x="91" y="51"/>
                  </a:lnTo>
                  <a:lnTo>
                    <a:pt x="88" y="51"/>
                  </a:lnTo>
                  <a:lnTo>
                    <a:pt x="85" y="51"/>
                  </a:lnTo>
                  <a:lnTo>
                    <a:pt x="83" y="51"/>
                  </a:lnTo>
                  <a:lnTo>
                    <a:pt x="77" y="51"/>
                  </a:lnTo>
                  <a:lnTo>
                    <a:pt x="73" y="53"/>
                  </a:lnTo>
                  <a:lnTo>
                    <a:pt x="66" y="51"/>
                  </a:lnTo>
                  <a:lnTo>
                    <a:pt x="60" y="51"/>
                  </a:lnTo>
                  <a:lnTo>
                    <a:pt x="56" y="51"/>
                  </a:lnTo>
                  <a:lnTo>
                    <a:pt x="51" y="51"/>
                  </a:lnTo>
                  <a:lnTo>
                    <a:pt x="47" y="50"/>
                  </a:lnTo>
                  <a:lnTo>
                    <a:pt x="42" y="50"/>
                  </a:lnTo>
                  <a:lnTo>
                    <a:pt x="38" y="50"/>
                  </a:lnTo>
                  <a:lnTo>
                    <a:pt x="35" y="48"/>
                  </a:lnTo>
                  <a:lnTo>
                    <a:pt x="30" y="47"/>
                  </a:lnTo>
                  <a:lnTo>
                    <a:pt x="26" y="45"/>
                  </a:lnTo>
                  <a:lnTo>
                    <a:pt x="23" y="44"/>
                  </a:lnTo>
                  <a:lnTo>
                    <a:pt x="20" y="42"/>
                  </a:lnTo>
                  <a:lnTo>
                    <a:pt x="17" y="41"/>
                  </a:lnTo>
                  <a:lnTo>
                    <a:pt x="14" y="39"/>
                  </a:lnTo>
                  <a:lnTo>
                    <a:pt x="10" y="38"/>
                  </a:lnTo>
                  <a:lnTo>
                    <a:pt x="9" y="36"/>
                  </a:lnTo>
                  <a:lnTo>
                    <a:pt x="4" y="30"/>
                  </a:lnTo>
                  <a:lnTo>
                    <a:pt x="3" y="25"/>
                  </a:lnTo>
                  <a:lnTo>
                    <a:pt x="0" y="19"/>
                  </a:lnTo>
                  <a:lnTo>
                    <a:pt x="0" y="15"/>
                  </a:lnTo>
                  <a:lnTo>
                    <a:pt x="15" y="16"/>
                  </a:lnTo>
                  <a:lnTo>
                    <a:pt x="15" y="16"/>
                  </a:lnTo>
                  <a:close/>
                </a:path>
              </a:pathLst>
            </a:custGeom>
            <a:solidFill>
              <a:srgbClr val="000000"/>
            </a:solidFill>
            <a:ln w="9525">
              <a:noFill/>
              <a:round/>
              <a:headEnd/>
              <a:tailEnd/>
            </a:ln>
          </p:spPr>
          <p:txBody>
            <a:bodyPr/>
            <a:lstStyle/>
            <a:p>
              <a:endParaRPr lang="ru-RU"/>
            </a:p>
          </p:txBody>
        </p:sp>
        <p:sp>
          <p:nvSpPr>
            <p:cNvPr id="160" name="Freeform 214"/>
            <p:cNvSpPr>
              <a:spLocks/>
            </p:cNvSpPr>
            <p:nvPr/>
          </p:nvSpPr>
          <p:spPr bwMode="auto">
            <a:xfrm>
              <a:off x="2516" y="2825"/>
              <a:ext cx="212" cy="47"/>
            </a:xfrm>
            <a:custGeom>
              <a:avLst/>
              <a:gdLst/>
              <a:ahLst/>
              <a:cxnLst>
                <a:cxn ang="0">
                  <a:pos x="153" y="29"/>
                </a:cxn>
                <a:cxn ang="0">
                  <a:pos x="153" y="24"/>
                </a:cxn>
                <a:cxn ang="0">
                  <a:pos x="155" y="14"/>
                </a:cxn>
                <a:cxn ang="0">
                  <a:pos x="153" y="4"/>
                </a:cxn>
                <a:cxn ang="0">
                  <a:pos x="152" y="1"/>
                </a:cxn>
                <a:cxn ang="0">
                  <a:pos x="147" y="0"/>
                </a:cxn>
                <a:cxn ang="0">
                  <a:pos x="143" y="0"/>
                </a:cxn>
                <a:cxn ang="0">
                  <a:pos x="134" y="1"/>
                </a:cxn>
                <a:cxn ang="0">
                  <a:pos x="124" y="1"/>
                </a:cxn>
                <a:cxn ang="0">
                  <a:pos x="112" y="1"/>
                </a:cxn>
                <a:cxn ang="0">
                  <a:pos x="106" y="1"/>
                </a:cxn>
                <a:cxn ang="0">
                  <a:pos x="100" y="3"/>
                </a:cxn>
                <a:cxn ang="0">
                  <a:pos x="93" y="3"/>
                </a:cxn>
                <a:cxn ang="0">
                  <a:pos x="87" y="3"/>
                </a:cxn>
                <a:cxn ang="0">
                  <a:pos x="79" y="3"/>
                </a:cxn>
                <a:cxn ang="0">
                  <a:pos x="73" y="4"/>
                </a:cxn>
                <a:cxn ang="0">
                  <a:pos x="65" y="4"/>
                </a:cxn>
                <a:cxn ang="0">
                  <a:pos x="58" y="4"/>
                </a:cxn>
                <a:cxn ang="0">
                  <a:pos x="52" y="6"/>
                </a:cxn>
                <a:cxn ang="0">
                  <a:pos x="46" y="6"/>
                </a:cxn>
                <a:cxn ang="0">
                  <a:pos x="38" y="6"/>
                </a:cxn>
                <a:cxn ang="0">
                  <a:pos x="32" y="6"/>
                </a:cxn>
                <a:cxn ang="0">
                  <a:pos x="23" y="7"/>
                </a:cxn>
                <a:cxn ang="0">
                  <a:pos x="13" y="7"/>
                </a:cxn>
                <a:cxn ang="0">
                  <a:pos x="7" y="9"/>
                </a:cxn>
                <a:cxn ang="0">
                  <a:pos x="0" y="12"/>
                </a:cxn>
                <a:cxn ang="0">
                  <a:pos x="0" y="17"/>
                </a:cxn>
                <a:cxn ang="0">
                  <a:pos x="0" y="26"/>
                </a:cxn>
                <a:cxn ang="0">
                  <a:pos x="0" y="30"/>
                </a:cxn>
                <a:cxn ang="0">
                  <a:pos x="0" y="38"/>
                </a:cxn>
                <a:cxn ang="0">
                  <a:pos x="0" y="44"/>
                </a:cxn>
                <a:cxn ang="0">
                  <a:pos x="0" y="51"/>
                </a:cxn>
                <a:cxn ang="0">
                  <a:pos x="0" y="59"/>
                </a:cxn>
                <a:cxn ang="0">
                  <a:pos x="0" y="65"/>
                </a:cxn>
                <a:cxn ang="0">
                  <a:pos x="2" y="71"/>
                </a:cxn>
                <a:cxn ang="0">
                  <a:pos x="3" y="77"/>
                </a:cxn>
                <a:cxn ang="0">
                  <a:pos x="3" y="86"/>
                </a:cxn>
                <a:cxn ang="0">
                  <a:pos x="7" y="91"/>
                </a:cxn>
                <a:cxn ang="0">
                  <a:pos x="14" y="92"/>
                </a:cxn>
                <a:cxn ang="0">
                  <a:pos x="19" y="92"/>
                </a:cxn>
                <a:cxn ang="0">
                  <a:pos x="141" y="12"/>
                </a:cxn>
                <a:cxn ang="0">
                  <a:pos x="147" y="80"/>
                </a:cxn>
                <a:cxn ang="0">
                  <a:pos x="152" y="82"/>
                </a:cxn>
                <a:cxn ang="0">
                  <a:pos x="155" y="75"/>
                </a:cxn>
                <a:cxn ang="0">
                  <a:pos x="155" y="66"/>
                </a:cxn>
                <a:cxn ang="0">
                  <a:pos x="155" y="60"/>
                </a:cxn>
                <a:cxn ang="0">
                  <a:pos x="155" y="53"/>
                </a:cxn>
                <a:cxn ang="0">
                  <a:pos x="155" y="47"/>
                </a:cxn>
                <a:cxn ang="0">
                  <a:pos x="155" y="41"/>
                </a:cxn>
                <a:cxn ang="0">
                  <a:pos x="425" y="63"/>
                </a:cxn>
                <a:cxn ang="0">
                  <a:pos x="416" y="48"/>
                </a:cxn>
              </a:cxnLst>
              <a:rect l="0" t="0" r="r" b="b"/>
              <a:pathLst>
                <a:path w="425" h="92">
                  <a:moveTo>
                    <a:pt x="416" y="48"/>
                  </a:moveTo>
                  <a:lnTo>
                    <a:pt x="153" y="29"/>
                  </a:lnTo>
                  <a:lnTo>
                    <a:pt x="153" y="26"/>
                  </a:lnTo>
                  <a:lnTo>
                    <a:pt x="153" y="24"/>
                  </a:lnTo>
                  <a:lnTo>
                    <a:pt x="153" y="18"/>
                  </a:lnTo>
                  <a:lnTo>
                    <a:pt x="155" y="14"/>
                  </a:lnTo>
                  <a:lnTo>
                    <a:pt x="153" y="9"/>
                  </a:lnTo>
                  <a:lnTo>
                    <a:pt x="153" y="4"/>
                  </a:lnTo>
                  <a:lnTo>
                    <a:pt x="152" y="1"/>
                  </a:lnTo>
                  <a:lnTo>
                    <a:pt x="152" y="1"/>
                  </a:lnTo>
                  <a:lnTo>
                    <a:pt x="149" y="0"/>
                  </a:lnTo>
                  <a:lnTo>
                    <a:pt x="147" y="0"/>
                  </a:lnTo>
                  <a:lnTo>
                    <a:pt x="146" y="0"/>
                  </a:lnTo>
                  <a:lnTo>
                    <a:pt x="143" y="0"/>
                  </a:lnTo>
                  <a:lnTo>
                    <a:pt x="138" y="0"/>
                  </a:lnTo>
                  <a:lnTo>
                    <a:pt x="134" y="1"/>
                  </a:lnTo>
                  <a:lnTo>
                    <a:pt x="129" y="1"/>
                  </a:lnTo>
                  <a:lnTo>
                    <a:pt x="124" y="1"/>
                  </a:lnTo>
                  <a:lnTo>
                    <a:pt x="118" y="1"/>
                  </a:lnTo>
                  <a:lnTo>
                    <a:pt x="112" y="1"/>
                  </a:lnTo>
                  <a:lnTo>
                    <a:pt x="109" y="1"/>
                  </a:lnTo>
                  <a:lnTo>
                    <a:pt x="106" y="1"/>
                  </a:lnTo>
                  <a:lnTo>
                    <a:pt x="103" y="1"/>
                  </a:lnTo>
                  <a:lnTo>
                    <a:pt x="100" y="3"/>
                  </a:lnTo>
                  <a:lnTo>
                    <a:pt x="96" y="3"/>
                  </a:lnTo>
                  <a:lnTo>
                    <a:pt x="93" y="3"/>
                  </a:lnTo>
                  <a:lnTo>
                    <a:pt x="90" y="3"/>
                  </a:lnTo>
                  <a:lnTo>
                    <a:pt x="87" y="3"/>
                  </a:lnTo>
                  <a:lnTo>
                    <a:pt x="82" y="3"/>
                  </a:lnTo>
                  <a:lnTo>
                    <a:pt x="79" y="3"/>
                  </a:lnTo>
                  <a:lnTo>
                    <a:pt x="76" y="3"/>
                  </a:lnTo>
                  <a:lnTo>
                    <a:pt x="73" y="4"/>
                  </a:lnTo>
                  <a:lnTo>
                    <a:pt x="69" y="4"/>
                  </a:lnTo>
                  <a:lnTo>
                    <a:pt x="65" y="4"/>
                  </a:lnTo>
                  <a:lnTo>
                    <a:pt x="62" y="4"/>
                  </a:lnTo>
                  <a:lnTo>
                    <a:pt x="58" y="4"/>
                  </a:lnTo>
                  <a:lnTo>
                    <a:pt x="55" y="4"/>
                  </a:lnTo>
                  <a:lnTo>
                    <a:pt x="52" y="6"/>
                  </a:lnTo>
                  <a:lnTo>
                    <a:pt x="49" y="6"/>
                  </a:lnTo>
                  <a:lnTo>
                    <a:pt x="46" y="6"/>
                  </a:lnTo>
                  <a:lnTo>
                    <a:pt x="43" y="6"/>
                  </a:lnTo>
                  <a:lnTo>
                    <a:pt x="38" y="6"/>
                  </a:lnTo>
                  <a:lnTo>
                    <a:pt x="35" y="6"/>
                  </a:lnTo>
                  <a:lnTo>
                    <a:pt x="32" y="6"/>
                  </a:lnTo>
                  <a:lnTo>
                    <a:pt x="28" y="7"/>
                  </a:lnTo>
                  <a:lnTo>
                    <a:pt x="23" y="7"/>
                  </a:lnTo>
                  <a:lnTo>
                    <a:pt x="17" y="7"/>
                  </a:lnTo>
                  <a:lnTo>
                    <a:pt x="13" y="7"/>
                  </a:lnTo>
                  <a:lnTo>
                    <a:pt x="8" y="9"/>
                  </a:lnTo>
                  <a:lnTo>
                    <a:pt x="7" y="9"/>
                  </a:lnTo>
                  <a:lnTo>
                    <a:pt x="0" y="10"/>
                  </a:lnTo>
                  <a:lnTo>
                    <a:pt x="0" y="12"/>
                  </a:lnTo>
                  <a:lnTo>
                    <a:pt x="0" y="12"/>
                  </a:lnTo>
                  <a:lnTo>
                    <a:pt x="0" y="17"/>
                  </a:lnTo>
                  <a:lnTo>
                    <a:pt x="0" y="20"/>
                  </a:lnTo>
                  <a:lnTo>
                    <a:pt x="0" y="26"/>
                  </a:lnTo>
                  <a:lnTo>
                    <a:pt x="0" y="27"/>
                  </a:lnTo>
                  <a:lnTo>
                    <a:pt x="0" y="30"/>
                  </a:lnTo>
                  <a:lnTo>
                    <a:pt x="0" y="35"/>
                  </a:lnTo>
                  <a:lnTo>
                    <a:pt x="0" y="38"/>
                  </a:lnTo>
                  <a:lnTo>
                    <a:pt x="0" y="41"/>
                  </a:lnTo>
                  <a:lnTo>
                    <a:pt x="0" y="44"/>
                  </a:lnTo>
                  <a:lnTo>
                    <a:pt x="0" y="48"/>
                  </a:lnTo>
                  <a:lnTo>
                    <a:pt x="0" y="51"/>
                  </a:lnTo>
                  <a:lnTo>
                    <a:pt x="0" y="54"/>
                  </a:lnTo>
                  <a:lnTo>
                    <a:pt x="0" y="59"/>
                  </a:lnTo>
                  <a:lnTo>
                    <a:pt x="0" y="62"/>
                  </a:lnTo>
                  <a:lnTo>
                    <a:pt x="0" y="65"/>
                  </a:lnTo>
                  <a:lnTo>
                    <a:pt x="0" y="68"/>
                  </a:lnTo>
                  <a:lnTo>
                    <a:pt x="2" y="71"/>
                  </a:lnTo>
                  <a:lnTo>
                    <a:pt x="2" y="74"/>
                  </a:lnTo>
                  <a:lnTo>
                    <a:pt x="3" y="77"/>
                  </a:lnTo>
                  <a:lnTo>
                    <a:pt x="3" y="83"/>
                  </a:lnTo>
                  <a:lnTo>
                    <a:pt x="3" y="86"/>
                  </a:lnTo>
                  <a:lnTo>
                    <a:pt x="5" y="89"/>
                  </a:lnTo>
                  <a:lnTo>
                    <a:pt x="7" y="91"/>
                  </a:lnTo>
                  <a:lnTo>
                    <a:pt x="10" y="92"/>
                  </a:lnTo>
                  <a:lnTo>
                    <a:pt x="14" y="92"/>
                  </a:lnTo>
                  <a:lnTo>
                    <a:pt x="17" y="92"/>
                  </a:lnTo>
                  <a:lnTo>
                    <a:pt x="19" y="92"/>
                  </a:lnTo>
                  <a:lnTo>
                    <a:pt x="14" y="21"/>
                  </a:lnTo>
                  <a:lnTo>
                    <a:pt x="141" y="12"/>
                  </a:lnTo>
                  <a:lnTo>
                    <a:pt x="146" y="80"/>
                  </a:lnTo>
                  <a:lnTo>
                    <a:pt x="147" y="80"/>
                  </a:lnTo>
                  <a:lnTo>
                    <a:pt x="149" y="82"/>
                  </a:lnTo>
                  <a:lnTo>
                    <a:pt x="152" y="82"/>
                  </a:lnTo>
                  <a:lnTo>
                    <a:pt x="155" y="79"/>
                  </a:lnTo>
                  <a:lnTo>
                    <a:pt x="155" y="75"/>
                  </a:lnTo>
                  <a:lnTo>
                    <a:pt x="155" y="71"/>
                  </a:lnTo>
                  <a:lnTo>
                    <a:pt x="155" y="66"/>
                  </a:lnTo>
                  <a:lnTo>
                    <a:pt x="155" y="63"/>
                  </a:lnTo>
                  <a:lnTo>
                    <a:pt x="155" y="60"/>
                  </a:lnTo>
                  <a:lnTo>
                    <a:pt x="155" y="57"/>
                  </a:lnTo>
                  <a:lnTo>
                    <a:pt x="155" y="53"/>
                  </a:lnTo>
                  <a:lnTo>
                    <a:pt x="155" y="50"/>
                  </a:lnTo>
                  <a:lnTo>
                    <a:pt x="155" y="47"/>
                  </a:lnTo>
                  <a:lnTo>
                    <a:pt x="155" y="44"/>
                  </a:lnTo>
                  <a:lnTo>
                    <a:pt x="155" y="41"/>
                  </a:lnTo>
                  <a:lnTo>
                    <a:pt x="155" y="39"/>
                  </a:lnTo>
                  <a:lnTo>
                    <a:pt x="425" y="63"/>
                  </a:lnTo>
                  <a:lnTo>
                    <a:pt x="416" y="48"/>
                  </a:lnTo>
                  <a:lnTo>
                    <a:pt x="416" y="48"/>
                  </a:lnTo>
                  <a:close/>
                </a:path>
              </a:pathLst>
            </a:custGeom>
            <a:solidFill>
              <a:srgbClr val="000000"/>
            </a:solidFill>
            <a:ln w="9525">
              <a:noFill/>
              <a:round/>
              <a:headEnd/>
              <a:tailEnd/>
            </a:ln>
          </p:spPr>
          <p:txBody>
            <a:bodyPr/>
            <a:lstStyle/>
            <a:p>
              <a:endParaRPr lang="ru-RU"/>
            </a:p>
          </p:txBody>
        </p:sp>
        <p:sp>
          <p:nvSpPr>
            <p:cNvPr id="161" name="Freeform 215"/>
            <p:cNvSpPr>
              <a:spLocks/>
            </p:cNvSpPr>
            <p:nvPr/>
          </p:nvSpPr>
          <p:spPr bwMode="auto">
            <a:xfrm>
              <a:off x="2557" y="2831"/>
              <a:ext cx="6" cy="40"/>
            </a:xfrm>
            <a:custGeom>
              <a:avLst/>
              <a:gdLst/>
              <a:ahLst/>
              <a:cxnLst>
                <a:cxn ang="0">
                  <a:pos x="1" y="0"/>
                </a:cxn>
                <a:cxn ang="0">
                  <a:pos x="1" y="2"/>
                </a:cxn>
                <a:cxn ang="0">
                  <a:pos x="1" y="5"/>
                </a:cxn>
                <a:cxn ang="0">
                  <a:pos x="0" y="9"/>
                </a:cxn>
                <a:cxn ang="0">
                  <a:pos x="0" y="14"/>
                </a:cxn>
                <a:cxn ang="0">
                  <a:pos x="0" y="17"/>
                </a:cxn>
                <a:cxn ang="0">
                  <a:pos x="0" y="20"/>
                </a:cxn>
                <a:cxn ang="0">
                  <a:pos x="0" y="24"/>
                </a:cxn>
                <a:cxn ang="0">
                  <a:pos x="0" y="27"/>
                </a:cxn>
                <a:cxn ang="0">
                  <a:pos x="0" y="30"/>
                </a:cxn>
                <a:cxn ang="0">
                  <a:pos x="0" y="33"/>
                </a:cxn>
                <a:cxn ang="0">
                  <a:pos x="0" y="38"/>
                </a:cxn>
                <a:cxn ang="0">
                  <a:pos x="0" y="41"/>
                </a:cxn>
                <a:cxn ang="0">
                  <a:pos x="0" y="44"/>
                </a:cxn>
                <a:cxn ang="0">
                  <a:pos x="0" y="48"/>
                </a:cxn>
                <a:cxn ang="0">
                  <a:pos x="0" y="51"/>
                </a:cxn>
                <a:cxn ang="0">
                  <a:pos x="0" y="54"/>
                </a:cxn>
                <a:cxn ang="0">
                  <a:pos x="0" y="57"/>
                </a:cxn>
                <a:cxn ang="0">
                  <a:pos x="0" y="60"/>
                </a:cxn>
                <a:cxn ang="0">
                  <a:pos x="0" y="63"/>
                </a:cxn>
                <a:cxn ang="0">
                  <a:pos x="0" y="67"/>
                </a:cxn>
                <a:cxn ang="0">
                  <a:pos x="0" y="71"/>
                </a:cxn>
                <a:cxn ang="0">
                  <a:pos x="1" y="74"/>
                </a:cxn>
                <a:cxn ang="0">
                  <a:pos x="1" y="77"/>
                </a:cxn>
                <a:cxn ang="0">
                  <a:pos x="3" y="77"/>
                </a:cxn>
                <a:cxn ang="0">
                  <a:pos x="6" y="77"/>
                </a:cxn>
                <a:cxn ang="0">
                  <a:pos x="9" y="79"/>
                </a:cxn>
                <a:cxn ang="0">
                  <a:pos x="10" y="79"/>
                </a:cxn>
                <a:cxn ang="0">
                  <a:pos x="10" y="79"/>
                </a:cxn>
                <a:cxn ang="0">
                  <a:pos x="10" y="77"/>
                </a:cxn>
                <a:cxn ang="0">
                  <a:pos x="12" y="74"/>
                </a:cxn>
                <a:cxn ang="0">
                  <a:pos x="10" y="71"/>
                </a:cxn>
                <a:cxn ang="0">
                  <a:pos x="10" y="68"/>
                </a:cxn>
                <a:cxn ang="0">
                  <a:pos x="10" y="62"/>
                </a:cxn>
                <a:cxn ang="0">
                  <a:pos x="10" y="59"/>
                </a:cxn>
                <a:cxn ang="0">
                  <a:pos x="10" y="54"/>
                </a:cxn>
                <a:cxn ang="0">
                  <a:pos x="10" y="53"/>
                </a:cxn>
                <a:cxn ang="0">
                  <a:pos x="10" y="48"/>
                </a:cxn>
                <a:cxn ang="0">
                  <a:pos x="10" y="47"/>
                </a:cxn>
                <a:cxn ang="0">
                  <a:pos x="10" y="42"/>
                </a:cxn>
                <a:cxn ang="0">
                  <a:pos x="10" y="39"/>
                </a:cxn>
                <a:cxn ang="0">
                  <a:pos x="10" y="36"/>
                </a:cxn>
                <a:cxn ang="0">
                  <a:pos x="10" y="35"/>
                </a:cxn>
                <a:cxn ang="0">
                  <a:pos x="9" y="30"/>
                </a:cxn>
                <a:cxn ang="0">
                  <a:pos x="9" y="27"/>
                </a:cxn>
                <a:cxn ang="0">
                  <a:pos x="9" y="24"/>
                </a:cxn>
                <a:cxn ang="0">
                  <a:pos x="9" y="21"/>
                </a:cxn>
                <a:cxn ang="0">
                  <a:pos x="9" y="15"/>
                </a:cxn>
                <a:cxn ang="0">
                  <a:pos x="9" y="11"/>
                </a:cxn>
                <a:cxn ang="0">
                  <a:pos x="9" y="6"/>
                </a:cxn>
                <a:cxn ang="0">
                  <a:pos x="9" y="5"/>
                </a:cxn>
                <a:cxn ang="0">
                  <a:pos x="9" y="2"/>
                </a:cxn>
                <a:cxn ang="0">
                  <a:pos x="1" y="0"/>
                </a:cxn>
                <a:cxn ang="0">
                  <a:pos x="1" y="0"/>
                </a:cxn>
              </a:cxnLst>
              <a:rect l="0" t="0" r="r" b="b"/>
              <a:pathLst>
                <a:path w="12" h="79">
                  <a:moveTo>
                    <a:pt x="1" y="0"/>
                  </a:moveTo>
                  <a:lnTo>
                    <a:pt x="1" y="2"/>
                  </a:lnTo>
                  <a:lnTo>
                    <a:pt x="1" y="5"/>
                  </a:lnTo>
                  <a:lnTo>
                    <a:pt x="0" y="9"/>
                  </a:lnTo>
                  <a:lnTo>
                    <a:pt x="0" y="14"/>
                  </a:lnTo>
                  <a:lnTo>
                    <a:pt x="0" y="17"/>
                  </a:lnTo>
                  <a:lnTo>
                    <a:pt x="0" y="20"/>
                  </a:lnTo>
                  <a:lnTo>
                    <a:pt x="0" y="24"/>
                  </a:lnTo>
                  <a:lnTo>
                    <a:pt x="0" y="27"/>
                  </a:lnTo>
                  <a:lnTo>
                    <a:pt x="0" y="30"/>
                  </a:lnTo>
                  <a:lnTo>
                    <a:pt x="0" y="33"/>
                  </a:lnTo>
                  <a:lnTo>
                    <a:pt x="0" y="38"/>
                  </a:lnTo>
                  <a:lnTo>
                    <a:pt x="0" y="41"/>
                  </a:lnTo>
                  <a:lnTo>
                    <a:pt x="0" y="44"/>
                  </a:lnTo>
                  <a:lnTo>
                    <a:pt x="0" y="48"/>
                  </a:lnTo>
                  <a:lnTo>
                    <a:pt x="0" y="51"/>
                  </a:lnTo>
                  <a:lnTo>
                    <a:pt x="0" y="54"/>
                  </a:lnTo>
                  <a:lnTo>
                    <a:pt x="0" y="57"/>
                  </a:lnTo>
                  <a:lnTo>
                    <a:pt x="0" y="60"/>
                  </a:lnTo>
                  <a:lnTo>
                    <a:pt x="0" y="63"/>
                  </a:lnTo>
                  <a:lnTo>
                    <a:pt x="0" y="67"/>
                  </a:lnTo>
                  <a:lnTo>
                    <a:pt x="0" y="71"/>
                  </a:lnTo>
                  <a:lnTo>
                    <a:pt x="1" y="74"/>
                  </a:lnTo>
                  <a:lnTo>
                    <a:pt x="1" y="77"/>
                  </a:lnTo>
                  <a:lnTo>
                    <a:pt x="3" y="77"/>
                  </a:lnTo>
                  <a:lnTo>
                    <a:pt x="6" y="77"/>
                  </a:lnTo>
                  <a:lnTo>
                    <a:pt x="9" y="79"/>
                  </a:lnTo>
                  <a:lnTo>
                    <a:pt x="10" y="79"/>
                  </a:lnTo>
                  <a:lnTo>
                    <a:pt x="10" y="79"/>
                  </a:lnTo>
                  <a:lnTo>
                    <a:pt x="10" y="77"/>
                  </a:lnTo>
                  <a:lnTo>
                    <a:pt x="12" y="74"/>
                  </a:lnTo>
                  <a:lnTo>
                    <a:pt x="10" y="71"/>
                  </a:lnTo>
                  <a:lnTo>
                    <a:pt x="10" y="68"/>
                  </a:lnTo>
                  <a:lnTo>
                    <a:pt x="10" y="62"/>
                  </a:lnTo>
                  <a:lnTo>
                    <a:pt x="10" y="59"/>
                  </a:lnTo>
                  <a:lnTo>
                    <a:pt x="10" y="54"/>
                  </a:lnTo>
                  <a:lnTo>
                    <a:pt x="10" y="53"/>
                  </a:lnTo>
                  <a:lnTo>
                    <a:pt x="10" y="48"/>
                  </a:lnTo>
                  <a:lnTo>
                    <a:pt x="10" y="47"/>
                  </a:lnTo>
                  <a:lnTo>
                    <a:pt x="10" y="42"/>
                  </a:lnTo>
                  <a:lnTo>
                    <a:pt x="10" y="39"/>
                  </a:lnTo>
                  <a:lnTo>
                    <a:pt x="10" y="36"/>
                  </a:lnTo>
                  <a:lnTo>
                    <a:pt x="10" y="35"/>
                  </a:lnTo>
                  <a:lnTo>
                    <a:pt x="9" y="30"/>
                  </a:lnTo>
                  <a:lnTo>
                    <a:pt x="9" y="27"/>
                  </a:lnTo>
                  <a:lnTo>
                    <a:pt x="9" y="24"/>
                  </a:lnTo>
                  <a:lnTo>
                    <a:pt x="9" y="21"/>
                  </a:lnTo>
                  <a:lnTo>
                    <a:pt x="9" y="15"/>
                  </a:lnTo>
                  <a:lnTo>
                    <a:pt x="9" y="11"/>
                  </a:lnTo>
                  <a:lnTo>
                    <a:pt x="9" y="6"/>
                  </a:lnTo>
                  <a:lnTo>
                    <a:pt x="9" y="5"/>
                  </a:lnTo>
                  <a:lnTo>
                    <a:pt x="9" y="2"/>
                  </a:lnTo>
                  <a:lnTo>
                    <a:pt x="1" y="0"/>
                  </a:lnTo>
                  <a:lnTo>
                    <a:pt x="1" y="0"/>
                  </a:lnTo>
                  <a:close/>
                </a:path>
              </a:pathLst>
            </a:custGeom>
            <a:solidFill>
              <a:srgbClr val="000000"/>
            </a:solidFill>
            <a:ln w="9525">
              <a:noFill/>
              <a:round/>
              <a:headEnd/>
              <a:tailEnd/>
            </a:ln>
          </p:spPr>
          <p:txBody>
            <a:bodyPr/>
            <a:lstStyle/>
            <a:p>
              <a:endParaRPr lang="ru-RU"/>
            </a:p>
          </p:txBody>
        </p:sp>
        <p:sp>
          <p:nvSpPr>
            <p:cNvPr id="162" name="Freeform 216"/>
            <p:cNvSpPr>
              <a:spLocks/>
            </p:cNvSpPr>
            <p:nvPr/>
          </p:nvSpPr>
          <p:spPr bwMode="auto">
            <a:xfrm>
              <a:off x="2548" y="2847"/>
              <a:ext cx="6" cy="7"/>
            </a:xfrm>
            <a:custGeom>
              <a:avLst/>
              <a:gdLst/>
              <a:ahLst/>
              <a:cxnLst>
                <a:cxn ang="0">
                  <a:pos x="5" y="0"/>
                </a:cxn>
                <a:cxn ang="0">
                  <a:pos x="2" y="3"/>
                </a:cxn>
                <a:cxn ang="0">
                  <a:pos x="0" y="7"/>
                </a:cxn>
                <a:cxn ang="0">
                  <a:pos x="0" y="10"/>
                </a:cxn>
                <a:cxn ang="0">
                  <a:pos x="2" y="13"/>
                </a:cxn>
                <a:cxn ang="0">
                  <a:pos x="7" y="13"/>
                </a:cxn>
                <a:cxn ang="0">
                  <a:pos x="10" y="12"/>
                </a:cxn>
                <a:cxn ang="0">
                  <a:pos x="11" y="7"/>
                </a:cxn>
                <a:cxn ang="0">
                  <a:pos x="11" y="4"/>
                </a:cxn>
                <a:cxn ang="0">
                  <a:pos x="10" y="1"/>
                </a:cxn>
                <a:cxn ang="0">
                  <a:pos x="8" y="0"/>
                </a:cxn>
                <a:cxn ang="0">
                  <a:pos x="7" y="0"/>
                </a:cxn>
                <a:cxn ang="0">
                  <a:pos x="5" y="0"/>
                </a:cxn>
                <a:cxn ang="0">
                  <a:pos x="5" y="0"/>
                </a:cxn>
              </a:cxnLst>
              <a:rect l="0" t="0" r="r" b="b"/>
              <a:pathLst>
                <a:path w="11" h="13">
                  <a:moveTo>
                    <a:pt x="5" y="0"/>
                  </a:moveTo>
                  <a:lnTo>
                    <a:pt x="2" y="3"/>
                  </a:lnTo>
                  <a:lnTo>
                    <a:pt x="0" y="7"/>
                  </a:lnTo>
                  <a:lnTo>
                    <a:pt x="0" y="10"/>
                  </a:lnTo>
                  <a:lnTo>
                    <a:pt x="2" y="13"/>
                  </a:lnTo>
                  <a:lnTo>
                    <a:pt x="7" y="13"/>
                  </a:lnTo>
                  <a:lnTo>
                    <a:pt x="10" y="12"/>
                  </a:lnTo>
                  <a:lnTo>
                    <a:pt x="11" y="7"/>
                  </a:lnTo>
                  <a:lnTo>
                    <a:pt x="11" y="4"/>
                  </a:lnTo>
                  <a:lnTo>
                    <a:pt x="10" y="1"/>
                  </a:lnTo>
                  <a:lnTo>
                    <a:pt x="8" y="0"/>
                  </a:lnTo>
                  <a:lnTo>
                    <a:pt x="7" y="0"/>
                  </a:lnTo>
                  <a:lnTo>
                    <a:pt x="5" y="0"/>
                  </a:lnTo>
                  <a:lnTo>
                    <a:pt x="5" y="0"/>
                  </a:lnTo>
                  <a:close/>
                </a:path>
              </a:pathLst>
            </a:custGeom>
            <a:solidFill>
              <a:srgbClr val="000000"/>
            </a:solidFill>
            <a:ln w="9525">
              <a:noFill/>
              <a:round/>
              <a:headEnd/>
              <a:tailEnd/>
            </a:ln>
          </p:spPr>
          <p:txBody>
            <a:bodyPr/>
            <a:lstStyle/>
            <a:p>
              <a:endParaRPr lang="ru-RU"/>
            </a:p>
          </p:txBody>
        </p:sp>
        <p:sp>
          <p:nvSpPr>
            <p:cNvPr id="163" name="Freeform 217"/>
            <p:cNvSpPr>
              <a:spLocks/>
            </p:cNvSpPr>
            <p:nvPr/>
          </p:nvSpPr>
          <p:spPr bwMode="auto">
            <a:xfrm>
              <a:off x="2566" y="2847"/>
              <a:ext cx="8" cy="6"/>
            </a:xfrm>
            <a:custGeom>
              <a:avLst/>
              <a:gdLst/>
              <a:ahLst/>
              <a:cxnLst>
                <a:cxn ang="0">
                  <a:pos x="5" y="2"/>
                </a:cxn>
                <a:cxn ang="0">
                  <a:pos x="2" y="5"/>
                </a:cxn>
                <a:cxn ang="0">
                  <a:pos x="0" y="8"/>
                </a:cxn>
                <a:cxn ang="0">
                  <a:pos x="0" y="12"/>
                </a:cxn>
                <a:cxn ang="0">
                  <a:pos x="5" y="14"/>
                </a:cxn>
                <a:cxn ang="0">
                  <a:pos x="9" y="14"/>
                </a:cxn>
                <a:cxn ang="0">
                  <a:pos x="14" y="12"/>
                </a:cxn>
                <a:cxn ang="0">
                  <a:pos x="17" y="8"/>
                </a:cxn>
                <a:cxn ang="0">
                  <a:pos x="17" y="5"/>
                </a:cxn>
                <a:cxn ang="0">
                  <a:pos x="15" y="2"/>
                </a:cxn>
                <a:cxn ang="0">
                  <a:pos x="11" y="2"/>
                </a:cxn>
                <a:cxn ang="0">
                  <a:pos x="6" y="0"/>
                </a:cxn>
                <a:cxn ang="0">
                  <a:pos x="5" y="2"/>
                </a:cxn>
                <a:cxn ang="0">
                  <a:pos x="5" y="2"/>
                </a:cxn>
              </a:cxnLst>
              <a:rect l="0" t="0" r="r" b="b"/>
              <a:pathLst>
                <a:path w="17" h="14">
                  <a:moveTo>
                    <a:pt x="5" y="2"/>
                  </a:moveTo>
                  <a:lnTo>
                    <a:pt x="2" y="5"/>
                  </a:lnTo>
                  <a:lnTo>
                    <a:pt x="0" y="8"/>
                  </a:lnTo>
                  <a:lnTo>
                    <a:pt x="0" y="12"/>
                  </a:lnTo>
                  <a:lnTo>
                    <a:pt x="5" y="14"/>
                  </a:lnTo>
                  <a:lnTo>
                    <a:pt x="9" y="14"/>
                  </a:lnTo>
                  <a:lnTo>
                    <a:pt x="14" y="12"/>
                  </a:lnTo>
                  <a:lnTo>
                    <a:pt x="17" y="8"/>
                  </a:lnTo>
                  <a:lnTo>
                    <a:pt x="17" y="5"/>
                  </a:lnTo>
                  <a:lnTo>
                    <a:pt x="15" y="2"/>
                  </a:lnTo>
                  <a:lnTo>
                    <a:pt x="11" y="2"/>
                  </a:lnTo>
                  <a:lnTo>
                    <a:pt x="6" y="0"/>
                  </a:lnTo>
                  <a:lnTo>
                    <a:pt x="5" y="2"/>
                  </a:lnTo>
                  <a:lnTo>
                    <a:pt x="5" y="2"/>
                  </a:lnTo>
                  <a:close/>
                </a:path>
              </a:pathLst>
            </a:custGeom>
            <a:solidFill>
              <a:srgbClr val="000000"/>
            </a:solidFill>
            <a:ln w="9525">
              <a:noFill/>
              <a:round/>
              <a:headEnd/>
              <a:tailEnd/>
            </a:ln>
          </p:spPr>
          <p:txBody>
            <a:bodyPr/>
            <a:lstStyle/>
            <a:p>
              <a:endParaRPr lang="ru-RU"/>
            </a:p>
          </p:txBody>
        </p:sp>
        <p:sp>
          <p:nvSpPr>
            <p:cNvPr id="164" name="Freeform 218"/>
            <p:cNvSpPr>
              <a:spLocks/>
            </p:cNvSpPr>
            <p:nvPr/>
          </p:nvSpPr>
          <p:spPr bwMode="auto">
            <a:xfrm>
              <a:off x="2520" y="2863"/>
              <a:ext cx="72" cy="11"/>
            </a:xfrm>
            <a:custGeom>
              <a:avLst/>
              <a:gdLst/>
              <a:ahLst/>
              <a:cxnLst>
                <a:cxn ang="0">
                  <a:pos x="5" y="7"/>
                </a:cxn>
                <a:cxn ang="0">
                  <a:pos x="83" y="14"/>
                </a:cxn>
                <a:cxn ang="0">
                  <a:pos x="144" y="0"/>
                </a:cxn>
                <a:cxn ang="0">
                  <a:pos x="144" y="0"/>
                </a:cxn>
                <a:cxn ang="0">
                  <a:pos x="145" y="2"/>
                </a:cxn>
                <a:cxn ang="0">
                  <a:pos x="145" y="5"/>
                </a:cxn>
                <a:cxn ang="0">
                  <a:pos x="145" y="8"/>
                </a:cxn>
                <a:cxn ang="0">
                  <a:pos x="144" y="8"/>
                </a:cxn>
                <a:cxn ang="0">
                  <a:pos x="141" y="10"/>
                </a:cxn>
                <a:cxn ang="0">
                  <a:pos x="138" y="10"/>
                </a:cxn>
                <a:cxn ang="0">
                  <a:pos x="135" y="11"/>
                </a:cxn>
                <a:cxn ang="0">
                  <a:pos x="129" y="13"/>
                </a:cxn>
                <a:cxn ang="0">
                  <a:pos x="124" y="14"/>
                </a:cxn>
                <a:cxn ang="0">
                  <a:pos x="120" y="16"/>
                </a:cxn>
                <a:cxn ang="0">
                  <a:pos x="115" y="17"/>
                </a:cxn>
                <a:cxn ang="0">
                  <a:pos x="109" y="17"/>
                </a:cxn>
                <a:cxn ang="0">
                  <a:pos x="103" y="19"/>
                </a:cxn>
                <a:cxn ang="0">
                  <a:pos x="98" y="19"/>
                </a:cxn>
                <a:cxn ang="0">
                  <a:pos x="94" y="20"/>
                </a:cxn>
                <a:cxn ang="0">
                  <a:pos x="89" y="22"/>
                </a:cxn>
                <a:cxn ang="0">
                  <a:pos x="86" y="22"/>
                </a:cxn>
                <a:cxn ang="0">
                  <a:pos x="85" y="22"/>
                </a:cxn>
                <a:cxn ang="0">
                  <a:pos x="83" y="22"/>
                </a:cxn>
                <a:cxn ang="0">
                  <a:pos x="82" y="22"/>
                </a:cxn>
                <a:cxn ang="0">
                  <a:pos x="79" y="22"/>
                </a:cxn>
                <a:cxn ang="0">
                  <a:pos x="73" y="22"/>
                </a:cxn>
                <a:cxn ang="0">
                  <a:pos x="68" y="22"/>
                </a:cxn>
                <a:cxn ang="0">
                  <a:pos x="65" y="20"/>
                </a:cxn>
                <a:cxn ang="0">
                  <a:pos x="61" y="20"/>
                </a:cxn>
                <a:cxn ang="0">
                  <a:pos x="57" y="20"/>
                </a:cxn>
                <a:cxn ang="0">
                  <a:pos x="54" y="20"/>
                </a:cxn>
                <a:cxn ang="0">
                  <a:pos x="50" y="19"/>
                </a:cxn>
                <a:cxn ang="0">
                  <a:pos x="47" y="19"/>
                </a:cxn>
                <a:cxn ang="0">
                  <a:pos x="44" y="19"/>
                </a:cxn>
                <a:cxn ang="0">
                  <a:pos x="41" y="19"/>
                </a:cxn>
                <a:cxn ang="0">
                  <a:pos x="36" y="19"/>
                </a:cxn>
                <a:cxn ang="0">
                  <a:pos x="32" y="19"/>
                </a:cxn>
                <a:cxn ang="0">
                  <a:pos x="29" y="19"/>
                </a:cxn>
                <a:cxn ang="0">
                  <a:pos x="24" y="19"/>
                </a:cxn>
                <a:cxn ang="0">
                  <a:pos x="21" y="17"/>
                </a:cxn>
                <a:cxn ang="0">
                  <a:pos x="18" y="17"/>
                </a:cxn>
                <a:cxn ang="0">
                  <a:pos x="15" y="17"/>
                </a:cxn>
                <a:cxn ang="0">
                  <a:pos x="12" y="17"/>
                </a:cxn>
                <a:cxn ang="0">
                  <a:pos x="8" y="17"/>
                </a:cxn>
                <a:cxn ang="0">
                  <a:pos x="3" y="16"/>
                </a:cxn>
                <a:cxn ang="0">
                  <a:pos x="2" y="16"/>
                </a:cxn>
                <a:cxn ang="0">
                  <a:pos x="0" y="16"/>
                </a:cxn>
                <a:cxn ang="0">
                  <a:pos x="0" y="14"/>
                </a:cxn>
                <a:cxn ang="0">
                  <a:pos x="2" y="11"/>
                </a:cxn>
                <a:cxn ang="0">
                  <a:pos x="3" y="8"/>
                </a:cxn>
                <a:cxn ang="0">
                  <a:pos x="5" y="7"/>
                </a:cxn>
                <a:cxn ang="0">
                  <a:pos x="5" y="7"/>
                </a:cxn>
              </a:cxnLst>
              <a:rect l="0" t="0" r="r" b="b"/>
              <a:pathLst>
                <a:path w="145" h="22">
                  <a:moveTo>
                    <a:pt x="5" y="7"/>
                  </a:moveTo>
                  <a:lnTo>
                    <a:pt x="83" y="14"/>
                  </a:lnTo>
                  <a:lnTo>
                    <a:pt x="144" y="0"/>
                  </a:lnTo>
                  <a:lnTo>
                    <a:pt x="144" y="0"/>
                  </a:lnTo>
                  <a:lnTo>
                    <a:pt x="145" y="2"/>
                  </a:lnTo>
                  <a:lnTo>
                    <a:pt x="145" y="5"/>
                  </a:lnTo>
                  <a:lnTo>
                    <a:pt x="145" y="8"/>
                  </a:lnTo>
                  <a:lnTo>
                    <a:pt x="144" y="8"/>
                  </a:lnTo>
                  <a:lnTo>
                    <a:pt x="141" y="10"/>
                  </a:lnTo>
                  <a:lnTo>
                    <a:pt x="138" y="10"/>
                  </a:lnTo>
                  <a:lnTo>
                    <a:pt x="135" y="11"/>
                  </a:lnTo>
                  <a:lnTo>
                    <a:pt x="129" y="13"/>
                  </a:lnTo>
                  <a:lnTo>
                    <a:pt x="124" y="14"/>
                  </a:lnTo>
                  <a:lnTo>
                    <a:pt x="120" y="16"/>
                  </a:lnTo>
                  <a:lnTo>
                    <a:pt x="115" y="17"/>
                  </a:lnTo>
                  <a:lnTo>
                    <a:pt x="109" y="17"/>
                  </a:lnTo>
                  <a:lnTo>
                    <a:pt x="103" y="19"/>
                  </a:lnTo>
                  <a:lnTo>
                    <a:pt x="98" y="19"/>
                  </a:lnTo>
                  <a:lnTo>
                    <a:pt x="94" y="20"/>
                  </a:lnTo>
                  <a:lnTo>
                    <a:pt x="89" y="22"/>
                  </a:lnTo>
                  <a:lnTo>
                    <a:pt x="86" y="22"/>
                  </a:lnTo>
                  <a:lnTo>
                    <a:pt x="85" y="22"/>
                  </a:lnTo>
                  <a:lnTo>
                    <a:pt x="83" y="22"/>
                  </a:lnTo>
                  <a:lnTo>
                    <a:pt x="82" y="22"/>
                  </a:lnTo>
                  <a:lnTo>
                    <a:pt x="79" y="22"/>
                  </a:lnTo>
                  <a:lnTo>
                    <a:pt x="73" y="22"/>
                  </a:lnTo>
                  <a:lnTo>
                    <a:pt x="68" y="22"/>
                  </a:lnTo>
                  <a:lnTo>
                    <a:pt x="65" y="20"/>
                  </a:lnTo>
                  <a:lnTo>
                    <a:pt x="61" y="20"/>
                  </a:lnTo>
                  <a:lnTo>
                    <a:pt x="57" y="20"/>
                  </a:lnTo>
                  <a:lnTo>
                    <a:pt x="54" y="20"/>
                  </a:lnTo>
                  <a:lnTo>
                    <a:pt x="50" y="19"/>
                  </a:lnTo>
                  <a:lnTo>
                    <a:pt x="47" y="19"/>
                  </a:lnTo>
                  <a:lnTo>
                    <a:pt x="44" y="19"/>
                  </a:lnTo>
                  <a:lnTo>
                    <a:pt x="41" y="19"/>
                  </a:lnTo>
                  <a:lnTo>
                    <a:pt x="36" y="19"/>
                  </a:lnTo>
                  <a:lnTo>
                    <a:pt x="32" y="19"/>
                  </a:lnTo>
                  <a:lnTo>
                    <a:pt x="29" y="19"/>
                  </a:lnTo>
                  <a:lnTo>
                    <a:pt x="24" y="19"/>
                  </a:lnTo>
                  <a:lnTo>
                    <a:pt x="21" y="17"/>
                  </a:lnTo>
                  <a:lnTo>
                    <a:pt x="18" y="17"/>
                  </a:lnTo>
                  <a:lnTo>
                    <a:pt x="15" y="17"/>
                  </a:lnTo>
                  <a:lnTo>
                    <a:pt x="12" y="17"/>
                  </a:lnTo>
                  <a:lnTo>
                    <a:pt x="8" y="17"/>
                  </a:lnTo>
                  <a:lnTo>
                    <a:pt x="3" y="16"/>
                  </a:lnTo>
                  <a:lnTo>
                    <a:pt x="2" y="16"/>
                  </a:lnTo>
                  <a:lnTo>
                    <a:pt x="0" y="16"/>
                  </a:lnTo>
                  <a:lnTo>
                    <a:pt x="0" y="14"/>
                  </a:lnTo>
                  <a:lnTo>
                    <a:pt x="2" y="11"/>
                  </a:lnTo>
                  <a:lnTo>
                    <a:pt x="3" y="8"/>
                  </a:lnTo>
                  <a:lnTo>
                    <a:pt x="5" y="7"/>
                  </a:lnTo>
                  <a:lnTo>
                    <a:pt x="5" y="7"/>
                  </a:lnTo>
                  <a:close/>
                </a:path>
              </a:pathLst>
            </a:custGeom>
            <a:solidFill>
              <a:srgbClr val="000000"/>
            </a:solidFill>
            <a:ln w="9525">
              <a:noFill/>
              <a:round/>
              <a:headEnd/>
              <a:tailEnd/>
            </a:ln>
          </p:spPr>
          <p:txBody>
            <a:bodyPr/>
            <a:lstStyle/>
            <a:p>
              <a:endParaRPr lang="ru-RU"/>
            </a:p>
          </p:txBody>
        </p:sp>
        <p:sp>
          <p:nvSpPr>
            <p:cNvPr id="165" name="Freeform 219"/>
            <p:cNvSpPr>
              <a:spLocks/>
            </p:cNvSpPr>
            <p:nvPr/>
          </p:nvSpPr>
          <p:spPr bwMode="auto">
            <a:xfrm>
              <a:off x="2316" y="2750"/>
              <a:ext cx="91" cy="69"/>
            </a:xfrm>
            <a:custGeom>
              <a:avLst/>
              <a:gdLst/>
              <a:ahLst/>
              <a:cxnLst>
                <a:cxn ang="0">
                  <a:pos x="35" y="134"/>
                </a:cxn>
                <a:cxn ang="0">
                  <a:pos x="50" y="122"/>
                </a:cxn>
                <a:cxn ang="0">
                  <a:pos x="55" y="109"/>
                </a:cxn>
                <a:cxn ang="0">
                  <a:pos x="55" y="93"/>
                </a:cxn>
                <a:cxn ang="0">
                  <a:pos x="55" y="78"/>
                </a:cxn>
                <a:cxn ang="0">
                  <a:pos x="55" y="72"/>
                </a:cxn>
                <a:cxn ang="0">
                  <a:pos x="65" y="66"/>
                </a:cxn>
                <a:cxn ang="0">
                  <a:pos x="85" y="59"/>
                </a:cxn>
                <a:cxn ang="0">
                  <a:pos x="108" y="51"/>
                </a:cxn>
                <a:cxn ang="0">
                  <a:pos x="126" y="48"/>
                </a:cxn>
                <a:cxn ang="0">
                  <a:pos x="139" y="54"/>
                </a:cxn>
                <a:cxn ang="0">
                  <a:pos x="153" y="66"/>
                </a:cxn>
                <a:cxn ang="0">
                  <a:pos x="170" y="63"/>
                </a:cxn>
                <a:cxn ang="0">
                  <a:pos x="182" y="56"/>
                </a:cxn>
                <a:cxn ang="0">
                  <a:pos x="177" y="45"/>
                </a:cxn>
                <a:cxn ang="0">
                  <a:pos x="163" y="31"/>
                </a:cxn>
                <a:cxn ang="0">
                  <a:pos x="145" y="16"/>
                </a:cxn>
                <a:cxn ang="0">
                  <a:pos x="132" y="4"/>
                </a:cxn>
                <a:cxn ang="0">
                  <a:pos x="120" y="0"/>
                </a:cxn>
                <a:cxn ang="0">
                  <a:pos x="100" y="0"/>
                </a:cxn>
                <a:cxn ang="0">
                  <a:pos x="80" y="1"/>
                </a:cxn>
                <a:cxn ang="0">
                  <a:pos x="65" y="4"/>
                </a:cxn>
                <a:cxn ang="0">
                  <a:pos x="52" y="15"/>
                </a:cxn>
                <a:cxn ang="0">
                  <a:pos x="39" y="28"/>
                </a:cxn>
                <a:cxn ang="0">
                  <a:pos x="50" y="25"/>
                </a:cxn>
                <a:cxn ang="0">
                  <a:pos x="70" y="19"/>
                </a:cxn>
                <a:cxn ang="0">
                  <a:pos x="82" y="18"/>
                </a:cxn>
                <a:cxn ang="0">
                  <a:pos x="94" y="13"/>
                </a:cxn>
                <a:cxn ang="0">
                  <a:pos x="109" y="12"/>
                </a:cxn>
                <a:cxn ang="0">
                  <a:pos x="126" y="12"/>
                </a:cxn>
                <a:cxn ang="0">
                  <a:pos x="139" y="21"/>
                </a:cxn>
                <a:cxn ang="0">
                  <a:pos x="153" y="33"/>
                </a:cxn>
                <a:cxn ang="0">
                  <a:pos x="163" y="48"/>
                </a:cxn>
                <a:cxn ang="0">
                  <a:pos x="150" y="53"/>
                </a:cxn>
                <a:cxn ang="0">
                  <a:pos x="136" y="42"/>
                </a:cxn>
                <a:cxn ang="0">
                  <a:pos x="123" y="36"/>
                </a:cxn>
                <a:cxn ang="0">
                  <a:pos x="111" y="36"/>
                </a:cxn>
                <a:cxn ang="0">
                  <a:pos x="94" y="38"/>
                </a:cxn>
                <a:cxn ang="0">
                  <a:pos x="79" y="44"/>
                </a:cxn>
                <a:cxn ang="0">
                  <a:pos x="68" y="50"/>
                </a:cxn>
                <a:cxn ang="0">
                  <a:pos x="56" y="56"/>
                </a:cxn>
                <a:cxn ang="0">
                  <a:pos x="39" y="63"/>
                </a:cxn>
                <a:cxn ang="0">
                  <a:pos x="44" y="78"/>
                </a:cxn>
                <a:cxn ang="0">
                  <a:pos x="42" y="86"/>
                </a:cxn>
                <a:cxn ang="0">
                  <a:pos x="41" y="98"/>
                </a:cxn>
                <a:cxn ang="0">
                  <a:pos x="36" y="112"/>
                </a:cxn>
                <a:cxn ang="0">
                  <a:pos x="24" y="125"/>
                </a:cxn>
                <a:cxn ang="0">
                  <a:pos x="5" y="134"/>
                </a:cxn>
                <a:cxn ang="0">
                  <a:pos x="29" y="137"/>
                </a:cxn>
              </a:cxnLst>
              <a:rect l="0" t="0" r="r" b="b"/>
              <a:pathLst>
                <a:path w="182" h="137">
                  <a:moveTo>
                    <a:pt x="29" y="137"/>
                  </a:moveTo>
                  <a:lnTo>
                    <a:pt x="29" y="137"/>
                  </a:lnTo>
                  <a:lnTo>
                    <a:pt x="32" y="136"/>
                  </a:lnTo>
                  <a:lnTo>
                    <a:pt x="35" y="134"/>
                  </a:lnTo>
                  <a:lnTo>
                    <a:pt x="41" y="133"/>
                  </a:lnTo>
                  <a:lnTo>
                    <a:pt x="44" y="128"/>
                  </a:lnTo>
                  <a:lnTo>
                    <a:pt x="49" y="125"/>
                  </a:lnTo>
                  <a:lnTo>
                    <a:pt x="50" y="122"/>
                  </a:lnTo>
                  <a:lnTo>
                    <a:pt x="52" y="119"/>
                  </a:lnTo>
                  <a:lnTo>
                    <a:pt x="53" y="116"/>
                  </a:lnTo>
                  <a:lnTo>
                    <a:pt x="55" y="112"/>
                  </a:lnTo>
                  <a:lnTo>
                    <a:pt x="55" y="109"/>
                  </a:lnTo>
                  <a:lnTo>
                    <a:pt x="55" y="104"/>
                  </a:lnTo>
                  <a:lnTo>
                    <a:pt x="55" y="101"/>
                  </a:lnTo>
                  <a:lnTo>
                    <a:pt x="55" y="96"/>
                  </a:lnTo>
                  <a:lnTo>
                    <a:pt x="55" y="93"/>
                  </a:lnTo>
                  <a:lnTo>
                    <a:pt x="55" y="90"/>
                  </a:lnTo>
                  <a:lnTo>
                    <a:pt x="55" y="86"/>
                  </a:lnTo>
                  <a:lnTo>
                    <a:pt x="55" y="84"/>
                  </a:lnTo>
                  <a:lnTo>
                    <a:pt x="55" y="78"/>
                  </a:lnTo>
                  <a:lnTo>
                    <a:pt x="55" y="75"/>
                  </a:lnTo>
                  <a:lnTo>
                    <a:pt x="55" y="72"/>
                  </a:lnTo>
                  <a:lnTo>
                    <a:pt x="55" y="72"/>
                  </a:lnTo>
                  <a:lnTo>
                    <a:pt x="55" y="72"/>
                  </a:lnTo>
                  <a:lnTo>
                    <a:pt x="56" y="71"/>
                  </a:lnTo>
                  <a:lnTo>
                    <a:pt x="58" y="69"/>
                  </a:lnTo>
                  <a:lnTo>
                    <a:pt x="62" y="68"/>
                  </a:lnTo>
                  <a:lnTo>
                    <a:pt x="65" y="66"/>
                  </a:lnTo>
                  <a:lnTo>
                    <a:pt x="70" y="65"/>
                  </a:lnTo>
                  <a:lnTo>
                    <a:pt x="74" y="63"/>
                  </a:lnTo>
                  <a:lnTo>
                    <a:pt x="80" y="62"/>
                  </a:lnTo>
                  <a:lnTo>
                    <a:pt x="85" y="59"/>
                  </a:lnTo>
                  <a:lnTo>
                    <a:pt x="91" y="57"/>
                  </a:lnTo>
                  <a:lnTo>
                    <a:pt x="97" y="54"/>
                  </a:lnTo>
                  <a:lnTo>
                    <a:pt x="103" y="53"/>
                  </a:lnTo>
                  <a:lnTo>
                    <a:pt x="108" y="51"/>
                  </a:lnTo>
                  <a:lnTo>
                    <a:pt x="114" y="50"/>
                  </a:lnTo>
                  <a:lnTo>
                    <a:pt x="117" y="50"/>
                  </a:lnTo>
                  <a:lnTo>
                    <a:pt x="123" y="50"/>
                  </a:lnTo>
                  <a:lnTo>
                    <a:pt x="126" y="48"/>
                  </a:lnTo>
                  <a:lnTo>
                    <a:pt x="129" y="50"/>
                  </a:lnTo>
                  <a:lnTo>
                    <a:pt x="132" y="50"/>
                  </a:lnTo>
                  <a:lnTo>
                    <a:pt x="135" y="51"/>
                  </a:lnTo>
                  <a:lnTo>
                    <a:pt x="139" y="54"/>
                  </a:lnTo>
                  <a:lnTo>
                    <a:pt x="144" y="57"/>
                  </a:lnTo>
                  <a:lnTo>
                    <a:pt x="147" y="60"/>
                  </a:lnTo>
                  <a:lnTo>
                    <a:pt x="150" y="63"/>
                  </a:lnTo>
                  <a:lnTo>
                    <a:pt x="153" y="66"/>
                  </a:lnTo>
                  <a:lnTo>
                    <a:pt x="157" y="68"/>
                  </a:lnTo>
                  <a:lnTo>
                    <a:pt x="160" y="66"/>
                  </a:lnTo>
                  <a:lnTo>
                    <a:pt x="165" y="66"/>
                  </a:lnTo>
                  <a:lnTo>
                    <a:pt x="170" y="63"/>
                  </a:lnTo>
                  <a:lnTo>
                    <a:pt x="174" y="63"/>
                  </a:lnTo>
                  <a:lnTo>
                    <a:pt x="177" y="60"/>
                  </a:lnTo>
                  <a:lnTo>
                    <a:pt x="180" y="59"/>
                  </a:lnTo>
                  <a:lnTo>
                    <a:pt x="182" y="56"/>
                  </a:lnTo>
                  <a:lnTo>
                    <a:pt x="182" y="53"/>
                  </a:lnTo>
                  <a:lnTo>
                    <a:pt x="182" y="51"/>
                  </a:lnTo>
                  <a:lnTo>
                    <a:pt x="180" y="48"/>
                  </a:lnTo>
                  <a:lnTo>
                    <a:pt x="177" y="45"/>
                  </a:lnTo>
                  <a:lnTo>
                    <a:pt x="176" y="42"/>
                  </a:lnTo>
                  <a:lnTo>
                    <a:pt x="171" y="39"/>
                  </a:lnTo>
                  <a:lnTo>
                    <a:pt x="168" y="34"/>
                  </a:lnTo>
                  <a:lnTo>
                    <a:pt x="163" y="31"/>
                  </a:lnTo>
                  <a:lnTo>
                    <a:pt x="159" y="27"/>
                  </a:lnTo>
                  <a:lnTo>
                    <a:pt x="154" y="24"/>
                  </a:lnTo>
                  <a:lnTo>
                    <a:pt x="150" y="19"/>
                  </a:lnTo>
                  <a:lnTo>
                    <a:pt x="145" y="16"/>
                  </a:lnTo>
                  <a:lnTo>
                    <a:pt x="142" y="13"/>
                  </a:lnTo>
                  <a:lnTo>
                    <a:pt x="138" y="10"/>
                  </a:lnTo>
                  <a:lnTo>
                    <a:pt x="135" y="7"/>
                  </a:lnTo>
                  <a:lnTo>
                    <a:pt x="132" y="4"/>
                  </a:lnTo>
                  <a:lnTo>
                    <a:pt x="130" y="4"/>
                  </a:lnTo>
                  <a:lnTo>
                    <a:pt x="127" y="1"/>
                  </a:lnTo>
                  <a:lnTo>
                    <a:pt x="123" y="0"/>
                  </a:lnTo>
                  <a:lnTo>
                    <a:pt x="120" y="0"/>
                  </a:lnTo>
                  <a:lnTo>
                    <a:pt x="115" y="0"/>
                  </a:lnTo>
                  <a:lnTo>
                    <a:pt x="111" y="0"/>
                  </a:lnTo>
                  <a:lnTo>
                    <a:pt x="106" y="0"/>
                  </a:lnTo>
                  <a:lnTo>
                    <a:pt x="100" y="0"/>
                  </a:lnTo>
                  <a:lnTo>
                    <a:pt x="95" y="0"/>
                  </a:lnTo>
                  <a:lnTo>
                    <a:pt x="89" y="0"/>
                  </a:lnTo>
                  <a:lnTo>
                    <a:pt x="85" y="1"/>
                  </a:lnTo>
                  <a:lnTo>
                    <a:pt x="80" y="1"/>
                  </a:lnTo>
                  <a:lnTo>
                    <a:pt x="76" y="3"/>
                  </a:lnTo>
                  <a:lnTo>
                    <a:pt x="71" y="4"/>
                  </a:lnTo>
                  <a:lnTo>
                    <a:pt x="68" y="4"/>
                  </a:lnTo>
                  <a:lnTo>
                    <a:pt x="65" y="4"/>
                  </a:lnTo>
                  <a:lnTo>
                    <a:pt x="65" y="6"/>
                  </a:lnTo>
                  <a:lnTo>
                    <a:pt x="61" y="7"/>
                  </a:lnTo>
                  <a:lnTo>
                    <a:pt x="56" y="10"/>
                  </a:lnTo>
                  <a:lnTo>
                    <a:pt x="52" y="15"/>
                  </a:lnTo>
                  <a:lnTo>
                    <a:pt x="47" y="19"/>
                  </a:lnTo>
                  <a:lnTo>
                    <a:pt x="42" y="22"/>
                  </a:lnTo>
                  <a:lnTo>
                    <a:pt x="41" y="25"/>
                  </a:lnTo>
                  <a:lnTo>
                    <a:pt x="39" y="28"/>
                  </a:lnTo>
                  <a:lnTo>
                    <a:pt x="41" y="28"/>
                  </a:lnTo>
                  <a:lnTo>
                    <a:pt x="42" y="27"/>
                  </a:lnTo>
                  <a:lnTo>
                    <a:pt x="46" y="27"/>
                  </a:lnTo>
                  <a:lnTo>
                    <a:pt x="50" y="25"/>
                  </a:lnTo>
                  <a:lnTo>
                    <a:pt x="55" y="24"/>
                  </a:lnTo>
                  <a:lnTo>
                    <a:pt x="59" y="22"/>
                  </a:lnTo>
                  <a:lnTo>
                    <a:pt x="65" y="21"/>
                  </a:lnTo>
                  <a:lnTo>
                    <a:pt x="70" y="19"/>
                  </a:lnTo>
                  <a:lnTo>
                    <a:pt x="73" y="19"/>
                  </a:lnTo>
                  <a:lnTo>
                    <a:pt x="76" y="18"/>
                  </a:lnTo>
                  <a:lnTo>
                    <a:pt x="79" y="18"/>
                  </a:lnTo>
                  <a:lnTo>
                    <a:pt x="82" y="18"/>
                  </a:lnTo>
                  <a:lnTo>
                    <a:pt x="85" y="16"/>
                  </a:lnTo>
                  <a:lnTo>
                    <a:pt x="88" y="16"/>
                  </a:lnTo>
                  <a:lnTo>
                    <a:pt x="91" y="15"/>
                  </a:lnTo>
                  <a:lnTo>
                    <a:pt x="94" y="13"/>
                  </a:lnTo>
                  <a:lnTo>
                    <a:pt x="97" y="13"/>
                  </a:lnTo>
                  <a:lnTo>
                    <a:pt x="100" y="13"/>
                  </a:lnTo>
                  <a:lnTo>
                    <a:pt x="103" y="13"/>
                  </a:lnTo>
                  <a:lnTo>
                    <a:pt x="109" y="12"/>
                  </a:lnTo>
                  <a:lnTo>
                    <a:pt x="115" y="12"/>
                  </a:lnTo>
                  <a:lnTo>
                    <a:pt x="118" y="12"/>
                  </a:lnTo>
                  <a:lnTo>
                    <a:pt x="123" y="12"/>
                  </a:lnTo>
                  <a:lnTo>
                    <a:pt x="126" y="12"/>
                  </a:lnTo>
                  <a:lnTo>
                    <a:pt x="129" y="13"/>
                  </a:lnTo>
                  <a:lnTo>
                    <a:pt x="132" y="16"/>
                  </a:lnTo>
                  <a:lnTo>
                    <a:pt x="136" y="18"/>
                  </a:lnTo>
                  <a:lnTo>
                    <a:pt x="139" y="21"/>
                  </a:lnTo>
                  <a:lnTo>
                    <a:pt x="142" y="24"/>
                  </a:lnTo>
                  <a:lnTo>
                    <a:pt x="147" y="27"/>
                  </a:lnTo>
                  <a:lnTo>
                    <a:pt x="150" y="30"/>
                  </a:lnTo>
                  <a:lnTo>
                    <a:pt x="153" y="33"/>
                  </a:lnTo>
                  <a:lnTo>
                    <a:pt x="156" y="36"/>
                  </a:lnTo>
                  <a:lnTo>
                    <a:pt x="159" y="39"/>
                  </a:lnTo>
                  <a:lnTo>
                    <a:pt x="160" y="42"/>
                  </a:lnTo>
                  <a:lnTo>
                    <a:pt x="163" y="48"/>
                  </a:lnTo>
                  <a:lnTo>
                    <a:pt x="163" y="51"/>
                  </a:lnTo>
                  <a:lnTo>
                    <a:pt x="159" y="54"/>
                  </a:lnTo>
                  <a:lnTo>
                    <a:pt x="154" y="54"/>
                  </a:lnTo>
                  <a:lnTo>
                    <a:pt x="150" y="53"/>
                  </a:lnTo>
                  <a:lnTo>
                    <a:pt x="147" y="48"/>
                  </a:lnTo>
                  <a:lnTo>
                    <a:pt x="144" y="45"/>
                  </a:lnTo>
                  <a:lnTo>
                    <a:pt x="139" y="44"/>
                  </a:lnTo>
                  <a:lnTo>
                    <a:pt x="136" y="42"/>
                  </a:lnTo>
                  <a:lnTo>
                    <a:pt x="132" y="41"/>
                  </a:lnTo>
                  <a:lnTo>
                    <a:pt x="129" y="38"/>
                  </a:lnTo>
                  <a:lnTo>
                    <a:pt x="126" y="38"/>
                  </a:lnTo>
                  <a:lnTo>
                    <a:pt x="123" y="36"/>
                  </a:lnTo>
                  <a:lnTo>
                    <a:pt x="120" y="36"/>
                  </a:lnTo>
                  <a:lnTo>
                    <a:pt x="117" y="36"/>
                  </a:lnTo>
                  <a:lnTo>
                    <a:pt x="114" y="36"/>
                  </a:lnTo>
                  <a:lnTo>
                    <a:pt x="111" y="36"/>
                  </a:lnTo>
                  <a:lnTo>
                    <a:pt x="108" y="36"/>
                  </a:lnTo>
                  <a:lnTo>
                    <a:pt x="105" y="36"/>
                  </a:lnTo>
                  <a:lnTo>
                    <a:pt x="100" y="36"/>
                  </a:lnTo>
                  <a:lnTo>
                    <a:pt x="94" y="38"/>
                  </a:lnTo>
                  <a:lnTo>
                    <a:pt x="89" y="41"/>
                  </a:lnTo>
                  <a:lnTo>
                    <a:pt x="86" y="42"/>
                  </a:lnTo>
                  <a:lnTo>
                    <a:pt x="83" y="42"/>
                  </a:lnTo>
                  <a:lnTo>
                    <a:pt x="79" y="44"/>
                  </a:lnTo>
                  <a:lnTo>
                    <a:pt x="77" y="45"/>
                  </a:lnTo>
                  <a:lnTo>
                    <a:pt x="73" y="47"/>
                  </a:lnTo>
                  <a:lnTo>
                    <a:pt x="71" y="48"/>
                  </a:lnTo>
                  <a:lnTo>
                    <a:pt x="68" y="50"/>
                  </a:lnTo>
                  <a:lnTo>
                    <a:pt x="65" y="51"/>
                  </a:lnTo>
                  <a:lnTo>
                    <a:pt x="62" y="53"/>
                  </a:lnTo>
                  <a:lnTo>
                    <a:pt x="58" y="54"/>
                  </a:lnTo>
                  <a:lnTo>
                    <a:pt x="56" y="56"/>
                  </a:lnTo>
                  <a:lnTo>
                    <a:pt x="53" y="57"/>
                  </a:lnTo>
                  <a:lnTo>
                    <a:pt x="47" y="60"/>
                  </a:lnTo>
                  <a:lnTo>
                    <a:pt x="42" y="62"/>
                  </a:lnTo>
                  <a:lnTo>
                    <a:pt x="39" y="63"/>
                  </a:lnTo>
                  <a:lnTo>
                    <a:pt x="36" y="66"/>
                  </a:lnTo>
                  <a:lnTo>
                    <a:pt x="33" y="66"/>
                  </a:lnTo>
                  <a:lnTo>
                    <a:pt x="33" y="68"/>
                  </a:lnTo>
                  <a:lnTo>
                    <a:pt x="44" y="78"/>
                  </a:lnTo>
                  <a:lnTo>
                    <a:pt x="44" y="78"/>
                  </a:lnTo>
                  <a:lnTo>
                    <a:pt x="44" y="81"/>
                  </a:lnTo>
                  <a:lnTo>
                    <a:pt x="42" y="83"/>
                  </a:lnTo>
                  <a:lnTo>
                    <a:pt x="42" y="86"/>
                  </a:lnTo>
                  <a:lnTo>
                    <a:pt x="42" y="89"/>
                  </a:lnTo>
                  <a:lnTo>
                    <a:pt x="42" y="92"/>
                  </a:lnTo>
                  <a:lnTo>
                    <a:pt x="41" y="95"/>
                  </a:lnTo>
                  <a:lnTo>
                    <a:pt x="41" y="98"/>
                  </a:lnTo>
                  <a:lnTo>
                    <a:pt x="39" y="103"/>
                  </a:lnTo>
                  <a:lnTo>
                    <a:pt x="39" y="106"/>
                  </a:lnTo>
                  <a:lnTo>
                    <a:pt x="38" y="109"/>
                  </a:lnTo>
                  <a:lnTo>
                    <a:pt x="36" y="112"/>
                  </a:lnTo>
                  <a:lnTo>
                    <a:pt x="35" y="115"/>
                  </a:lnTo>
                  <a:lnTo>
                    <a:pt x="33" y="118"/>
                  </a:lnTo>
                  <a:lnTo>
                    <a:pt x="29" y="121"/>
                  </a:lnTo>
                  <a:lnTo>
                    <a:pt x="24" y="125"/>
                  </a:lnTo>
                  <a:lnTo>
                    <a:pt x="18" y="128"/>
                  </a:lnTo>
                  <a:lnTo>
                    <a:pt x="14" y="131"/>
                  </a:lnTo>
                  <a:lnTo>
                    <a:pt x="8" y="133"/>
                  </a:lnTo>
                  <a:lnTo>
                    <a:pt x="5" y="134"/>
                  </a:lnTo>
                  <a:lnTo>
                    <a:pt x="2" y="134"/>
                  </a:lnTo>
                  <a:lnTo>
                    <a:pt x="0" y="136"/>
                  </a:lnTo>
                  <a:lnTo>
                    <a:pt x="29" y="137"/>
                  </a:lnTo>
                  <a:lnTo>
                    <a:pt x="29" y="137"/>
                  </a:lnTo>
                  <a:close/>
                </a:path>
              </a:pathLst>
            </a:custGeom>
            <a:solidFill>
              <a:srgbClr val="000000"/>
            </a:solidFill>
            <a:ln w="9525">
              <a:noFill/>
              <a:round/>
              <a:headEnd/>
              <a:tailEnd/>
            </a:ln>
          </p:spPr>
          <p:txBody>
            <a:bodyPr/>
            <a:lstStyle/>
            <a:p>
              <a:endParaRPr lang="ru-RU"/>
            </a:p>
          </p:txBody>
        </p:sp>
        <p:sp>
          <p:nvSpPr>
            <p:cNvPr id="166" name="Freeform 220"/>
            <p:cNvSpPr>
              <a:spLocks/>
            </p:cNvSpPr>
            <p:nvPr/>
          </p:nvSpPr>
          <p:spPr bwMode="auto">
            <a:xfrm>
              <a:off x="2313" y="2726"/>
              <a:ext cx="97" cy="28"/>
            </a:xfrm>
            <a:custGeom>
              <a:avLst/>
              <a:gdLst/>
              <a:ahLst/>
              <a:cxnLst>
                <a:cxn ang="0">
                  <a:pos x="126" y="49"/>
                </a:cxn>
                <a:cxn ang="0">
                  <a:pos x="139" y="47"/>
                </a:cxn>
                <a:cxn ang="0">
                  <a:pos x="156" y="47"/>
                </a:cxn>
                <a:cxn ang="0">
                  <a:pos x="169" y="52"/>
                </a:cxn>
                <a:cxn ang="0">
                  <a:pos x="183" y="55"/>
                </a:cxn>
                <a:cxn ang="0">
                  <a:pos x="189" y="50"/>
                </a:cxn>
                <a:cxn ang="0">
                  <a:pos x="194" y="43"/>
                </a:cxn>
                <a:cxn ang="0">
                  <a:pos x="189" y="29"/>
                </a:cxn>
                <a:cxn ang="0">
                  <a:pos x="182" y="21"/>
                </a:cxn>
                <a:cxn ang="0">
                  <a:pos x="171" y="15"/>
                </a:cxn>
                <a:cxn ang="0">
                  <a:pos x="160" y="9"/>
                </a:cxn>
                <a:cxn ang="0">
                  <a:pos x="147" y="5"/>
                </a:cxn>
                <a:cxn ang="0">
                  <a:pos x="133" y="2"/>
                </a:cxn>
                <a:cxn ang="0">
                  <a:pos x="121" y="0"/>
                </a:cxn>
                <a:cxn ang="0">
                  <a:pos x="106" y="0"/>
                </a:cxn>
                <a:cxn ang="0">
                  <a:pos x="95" y="0"/>
                </a:cxn>
                <a:cxn ang="0">
                  <a:pos x="86" y="2"/>
                </a:cxn>
                <a:cxn ang="0">
                  <a:pos x="77" y="2"/>
                </a:cxn>
                <a:cxn ang="0">
                  <a:pos x="67" y="5"/>
                </a:cxn>
                <a:cxn ang="0">
                  <a:pos x="58" y="5"/>
                </a:cxn>
                <a:cxn ang="0">
                  <a:pos x="44" y="9"/>
                </a:cxn>
                <a:cxn ang="0">
                  <a:pos x="30" y="15"/>
                </a:cxn>
                <a:cxn ang="0">
                  <a:pos x="20" y="25"/>
                </a:cxn>
                <a:cxn ang="0">
                  <a:pos x="9" y="37"/>
                </a:cxn>
                <a:cxn ang="0">
                  <a:pos x="3" y="47"/>
                </a:cxn>
                <a:cxn ang="0">
                  <a:pos x="0" y="55"/>
                </a:cxn>
                <a:cxn ang="0">
                  <a:pos x="9" y="50"/>
                </a:cxn>
                <a:cxn ang="0">
                  <a:pos x="17" y="43"/>
                </a:cxn>
                <a:cxn ang="0">
                  <a:pos x="26" y="37"/>
                </a:cxn>
                <a:cxn ang="0">
                  <a:pos x="36" y="29"/>
                </a:cxn>
                <a:cxn ang="0">
                  <a:pos x="47" y="25"/>
                </a:cxn>
                <a:cxn ang="0">
                  <a:pos x="59" y="18"/>
                </a:cxn>
                <a:cxn ang="0">
                  <a:pos x="76" y="14"/>
                </a:cxn>
                <a:cxn ang="0">
                  <a:pos x="85" y="12"/>
                </a:cxn>
                <a:cxn ang="0">
                  <a:pos x="100" y="9"/>
                </a:cxn>
                <a:cxn ang="0">
                  <a:pos x="114" y="8"/>
                </a:cxn>
                <a:cxn ang="0">
                  <a:pos x="124" y="8"/>
                </a:cxn>
                <a:cxn ang="0">
                  <a:pos x="132" y="8"/>
                </a:cxn>
                <a:cxn ang="0">
                  <a:pos x="144" y="12"/>
                </a:cxn>
                <a:cxn ang="0">
                  <a:pos x="157" y="15"/>
                </a:cxn>
                <a:cxn ang="0">
                  <a:pos x="169" y="20"/>
                </a:cxn>
                <a:cxn ang="0">
                  <a:pos x="177" y="25"/>
                </a:cxn>
                <a:cxn ang="0">
                  <a:pos x="182" y="31"/>
                </a:cxn>
                <a:cxn ang="0">
                  <a:pos x="183" y="41"/>
                </a:cxn>
                <a:cxn ang="0">
                  <a:pos x="180" y="44"/>
                </a:cxn>
                <a:cxn ang="0">
                  <a:pos x="169" y="41"/>
                </a:cxn>
                <a:cxn ang="0">
                  <a:pos x="159" y="38"/>
                </a:cxn>
                <a:cxn ang="0">
                  <a:pos x="145" y="37"/>
                </a:cxn>
                <a:cxn ang="0">
                  <a:pos x="135" y="40"/>
                </a:cxn>
                <a:cxn ang="0">
                  <a:pos x="120" y="43"/>
                </a:cxn>
                <a:cxn ang="0">
                  <a:pos x="106" y="47"/>
                </a:cxn>
                <a:cxn ang="0">
                  <a:pos x="95" y="50"/>
                </a:cxn>
                <a:cxn ang="0">
                  <a:pos x="91" y="53"/>
                </a:cxn>
              </a:cxnLst>
              <a:rect l="0" t="0" r="r" b="b"/>
              <a:pathLst>
                <a:path w="194" h="56">
                  <a:moveTo>
                    <a:pt x="121" y="50"/>
                  </a:moveTo>
                  <a:lnTo>
                    <a:pt x="123" y="49"/>
                  </a:lnTo>
                  <a:lnTo>
                    <a:pt x="126" y="49"/>
                  </a:lnTo>
                  <a:lnTo>
                    <a:pt x="129" y="47"/>
                  </a:lnTo>
                  <a:lnTo>
                    <a:pt x="135" y="47"/>
                  </a:lnTo>
                  <a:lnTo>
                    <a:pt x="139" y="47"/>
                  </a:lnTo>
                  <a:lnTo>
                    <a:pt x="145" y="47"/>
                  </a:lnTo>
                  <a:lnTo>
                    <a:pt x="151" y="46"/>
                  </a:lnTo>
                  <a:lnTo>
                    <a:pt x="156" y="47"/>
                  </a:lnTo>
                  <a:lnTo>
                    <a:pt x="160" y="49"/>
                  </a:lnTo>
                  <a:lnTo>
                    <a:pt x="165" y="50"/>
                  </a:lnTo>
                  <a:lnTo>
                    <a:pt x="169" y="52"/>
                  </a:lnTo>
                  <a:lnTo>
                    <a:pt x="176" y="53"/>
                  </a:lnTo>
                  <a:lnTo>
                    <a:pt x="179" y="55"/>
                  </a:lnTo>
                  <a:lnTo>
                    <a:pt x="183" y="55"/>
                  </a:lnTo>
                  <a:lnTo>
                    <a:pt x="186" y="55"/>
                  </a:lnTo>
                  <a:lnTo>
                    <a:pt x="188" y="53"/>
                  </a:lnTo>
                  <a:lnTo>
                    <a:pt x="189" y="50"/>
                  </a:lnTo>
                  <a:lnTo>
                    <a:pt x="191" y="49"/>
                  </a:lnTo>
                  <a:lnTo>
                    <a:pt x="192" y="46"/>
                  </a:lnTo>
                  <a:lnTo>
                    <a:pt x="194" y="43"/>
                  </a:lnTo>
                  <a:lnTo>
                    <a:pt x="192" y="38"/>
                  </a:lnTo>
                  <a:lnTo>
                    <a:pt x="192" y="34"/>
                  </a:lnTo>
                  <a:lnTo>
                    <a:pt x="189" y="29"/>
                  </a:lnTo>
                  <a:lnTo>
                    <a:pt x="188" y="26"/>
                  </a:lnTo>
                  <a:lnTo>
                    <a:pt x="185" y="23"/>
                  </a:lnTo>
                  <a:lnTo>
                    <a:pt x="182" y="21"/>
                  </a:lnTo>
                  <a:lnTo>
                    <a:pt x="179" y="18"/>
                  </a:lnTo>
                  <a:lnTo>
                    <a:pt x="176" y="17"/>
                  </a:lnTo>
                  <a:lnTo>
                    <a:pt x="171" y="15"/>
                  </a:lnTo>
                  <a:lnTo>
                    <a:pt x="168" y="12"/>
                  </a:lnTo>
                  <a:lnTo>
                    <a:pt x="163" y="11"/>
                  </a:lnTo>
                  <a:lnTo>
                    <a:pt x="160" y="9"/>
                  </a:lnTo>
                  <a:lnTo>
                    <a:pt x="156" y="8"/>
                  </a:lnTo>
                  <a:lnTo>
                    <a:pt x="151" y="6"/>
                  </a:lnTo>
                  <a:lnTo>
                    <a:pt x="147" y="5"/>
                  </a:lnTo>
                  <a:lnTo>
                    <a:pt x="142" y="3"/>
                  </a:lnTo>
                  <a:lnTo>
                    <a:pt x="138" y="2"/>
                  </a:lnTo>
                  <a:lnTo>
                    <a:pt x="133" y="2"/>
                  </a:lnTo>
                  <a:lnTo>
                    <a:pt x="129" y="0"/>
                  </a:lnTo>
                  <a:lnTo>
                    <a:pt x="126" y="0"/>
                  </a:lnTo>
                  <a:lnTo>
                    <a:pt x="121" y="0"/>
                  </a:lnTo>
                  <a:lnTo>
                    <a:pt x="117" y="0"/>
                  </a:lnTo>
                  <a:lnTo>
                    <a:pt x="111" y="0"/>
                  </a:lnTo>
                  <a:lnTo>
                    <a:pt x="106" y="0"/>
                  </a:lnTo>
                  <a:lnTo>
                    <a:pt x="101" y="0"/>
                  </a:lnTo>
                  <a:lnTo>
                    <a:pt x="98" y="0"/>
                  </a:lnTo>
                  <a:lnTo>
                    <a:pt x="95" y="0"/>
                  </a:lnTo>
                  <a:lnTo>
                    <a:pt x="92" y="0"/>
                  </a:lnTo>
                  <a:lnTo>
                    <a:pt x="89" y="0"/>
                  </a:lnTo>
                  <a:lnTo>
                    <a:pt x="86" y="2"/>
                  </a:lnTo>
                  <a:lnTo>
                    <a:pt x="83" y="2"/>
                  </a:lnTo>
                  <a:lnTo>
                    <a:pt x="80" y="2"/>
                  </a:lnTo>
                  <a:lnTo>
                    <a:pt x="77" y="2"/>
                  </a:lnTo>
                  <a:lnTo>
                    <a:pt x="74" y="3"/>
                  </a:lnTo>
                  <a:lnTo>
                    <a:pt x="70" y="3"/>
                  </a:lnTo>
                  <a:lnTo>
                    <a:pt x="67" y="5"/>
                  </a:lnTo>
                  <a:lnTo>
                    <a:pt x="64" y="5"/>
                  </a:lnTo>
                  <a:lnTo>
                    <a:pt x="61" y="5"/>
                  </a:lnTo>
                  <a:lnTo>
                    <a:pt x="58" y="5"/>
                  </a:lnTo>
                  <a:lnTo>
                    <a:pt x="55" y="6"/>
                  </a:lnTo>
                  <a:lnTo>
                    <a:pt x="48" y="8"/>
                  </a:lnTo>
                  <a:lnTo>
                    <a:pt x="44" y="9"/>
                  </a:lnTo>
                  <a:lnTo>
                    <a:pt x="39" y="11"/>
                  </a:lnTo>
                  <a:lnTo>
                    <a:pt x="35" y="14"/>
                  </a:lnTo>
                  <a:lnTo>
                    <a:pt x="30" y="15"/>
                  </a:lnTo>
                  <a:lnTo>
                    <a:pt x="27" y="18"/>
                  </a:lnTo>
                  <a:lnTo>
                    <a:pt x="23" y="21"/>
                  </a:lnTo>
                  <a:lnTo>
                    <a:pt x="20" y="25"/>
                  </a:lnTo>
                  <a:lnTo>
                    <a:pt x="15" y="28"/>
                  </a:lnTo>
                  <a:lnTo>
                    <a:pt x="14" y="32"/>
                  </a:lnTo>
                  <a:lnTo>
                    <a:pt x="9" y="37"/>
                  </a:lnTo>
                  <a:lnTo>
                    <a:pt x="8" y="40"/>
                  </a:lnTo>
                  <a:lnTo>
                    <a:pt x="5" y="43"/>
                  </a:lnTo>
                  <a:lnTo>
                    <a:pt x="3" y="47"/>
                  </a:lnTo>
                  <a:lnTo>
                    <a:pt x="2" y="49"/>
                  </a:lnTo>
                  <a:lnTo>
                    <a:pt x="2" y="52"/>
                  </a:lnTo>
                  <a:lnTo>
                    <a:pt x="0" y="55"/>
                  </a:lnTo>
                  <a:lnTo>
                    <a:pt x="2" y="56"/>
                  </a:lnTo>
                  <a:lnTo>
                    <a:pt x="5" y="53"/>
                  </a:lnTo>
                  <a:lnTo>
                    <a:pt x="9" y="50"/>
                  </a:lnTo>
                  <a:lnTo>
                    <a:pt x="11" y="47"/>
                  </a:lnTo>
                  <a:lnTo>
                    <a:pt x="14" y="46"/>
                  </a:lnTo>
                  <a:lnTo>
                    <a:pt x="17" y="43"/>
                  </a:lnTo>
                  <a:lnTo>
                    <a:pt x="20" y="41"/>
                  </a:lnTo>
                  <a:lnTo>
                    <a:pt x="23" y="38"/>
                  </a:lnTo>
                  <a:lnTo>
                    <a:pt x="26" y="37"/>
                  </a:lnTo>
                  <a:lnTo>
                    <a:pt x="29" y="34"/>
                  </a:lnTo>
                  <a:lnTo>
                    <a:pt x="33" y="31"/>
                  </a:lnTo>
                  <a:lnTo>
                    <a:pt x="36" y="29"/>
                  </a:lnTo>
                  <a:lnTo>
                    <a:pt x="39" y="26"/>
                  </a:lnTo>
                  <a:lnTo>
                    <a:pt x="44" y="25"/>
                  </a:lnTo>
                  <a:lnTo>
                    <a:pt x="47" y="25"/>
                  </a:lnTo>
                  <a:lnTo>
                    <a:pt x="52" y="21"/>
                  </a:lnTo>
                  <a:lnTo>
                    <a:pt x="56" y="20"/>
                  </a:lnTo>
                  <a:lnTo>
                    <a:pt x="59" y="18"/>
                  </a:lnTo>
                  <a:lnTo>
                    <a:pt x="65" y="18"/>
                  </a:lnTo>
                  <a:lnTo>
                    <a:pt x="70" y="17"/>
                  </a:lnTo>
                  <a:lnTo>
                    <a:pt x="76" y="14"/>
                  </a:lnTo>
                  <a:lnTo>
                    <a:pt x="79" y="14"/>
                  </a:lnTo>
                  <a:lnTo>
                    <a:pt x="82" y="14"/>
                  </a:lnTo>
                  <a:lnTo>
                    <a:pt x="85" y="12"/>
                  </a:lnTo>
                  <a:lnTo>
                    <a:pt x="88" y="12"/>
                  </a:lnTo>
                  <a:lnTo>
                    <a:pt x="94" y="11"/>
                  </a:lnTo>
                  <a:lnTo>
                    <a:pt x="100" y="9"/>
                  </a:lnTo>
                  <a:lnTo>
                    <a:pt x="104" y="8"/>
                  </a:lnTo>
                  <a:lnTo>
                    <a:pt x="109" y="8"/>
                  </a:lnTo>
                  <a:lnTo>
                    <a:pt x="114" y="8"/>
                  </a:lnTo>
                  <a:lnTo>
                    <a:pt x="118" y="6"/>
                  </a:lnTo>
                  <a:lnTo>
                    <a:pt x="121" y="6"/>
                  </a:lnTo>
                  <a:lnTo>
                    <a:pt x="124" y="8"/>
                  </a:lnTo>
                  <a:lnTo>
                    <a:pt x="126" y="8"/>
                  </a:lnTo>
                  <a:lnTo>
                    <a:pt x="129" y="8"/>
                  </a:lnTo>
                  <a:lnTo>
                    <a:pt x="132" y="8"/>
                  </a:lnTo>
                  <a:lnTo>
                    <a:pt x="136" y="11"/>
                  </a:lnTo>
                  <a:lnTo>
                    <a:pt x="139" y="11"/>
                  </a:lnTo>
                  <a:lnTo>
                    <a:pt x="144" y="12"/>
                  </a:lnTo>
                  <a:lnTo>
                    <a:pt x="148" y="12"/>
                  </a:lnTo>
                  <a:lnTo>
                    <a:pt x="153" y="14"/>
                  </a:lnTo>
                  <a:lnTo>
                    <a:pt x="157" y="15"/>
                  </a:lnTo>
                  <a:lnTo>
                    <a:pt x="162" y="17"/>
                  </a:lnTo>
                  <a:lnTo>
                    <a:pt x="165" y="18"/>
                  </a:lnTo>
                  <a:lnTo>
                    <a:pt x="169" y="20"/>
                  </a:lnTo>
                  <a:lnTo>
                    <a:pt x="173" y="21"/>
                  </a:lnTo>
                  <a:lnTo>
                    <a:pt x="176" y="23"/>
                  </a:lnTo>
                  <a:lnTo>
                    <a:pt x="177" y="25"/>
                  </a:lnTo>
                  <a:lnTo>
                    <a:pt x="180" y="26"/>
                  </a:lnTo>
                  <a:lnTo>
                    <a:pt x="180" y="28"/>
                  </a:lnTo>
                  <a:lnTo>
                    <a:pt x="182" y="31"/>
                  </a:lnTo>
                  <a:lnTo>
                    <a:pt x="183" y="34"/>
                  </a:lnTo>
                  <a:lnTo>
                    <a:pt x="183" y="38"/>
                  </a:lnTo>
                  <a:lnTo>
                    <a:pt x="183" y="41"/>
                  </a:lnTo>
                  <a:lnTo>
                    <a:pt x="183" y="43"/>
                  </a:lnTo>
                  <a:lnTo>
                    <a:pt x="182" y="44"/>
                  </a:lnTo>
                  <a:lnTo>
                    <a:pt x="180" y="44"/>
                  </a:lnTo>
                  <a:lnTo>
                    <a:pt x="176" y="44"/>
                  </a:lnTo>
                  <a:lnTo>
                    <a:pt x="173" y="43"/>
                  </a:lnTo>
                  <a:lnTo>
                    <a:pt x="169" y="41"/>
                  </a:lnTo>
                  <a:lnTo>
                    <a:pt x="166" y="41"/>
                  </a:lnTo>
                  <a:lnTo>
                    <a:pt x="162" y="38"/>
                  </a:lnTo>
                  <a:lnTo>
                    <a:pt x="159" y="38"/>
                  </a:lnTo>
                  <a:lnTo>
                    <a:pt x="154" y="37"/>
                  </a:lnTo>
                  <a:lnTo>
                    <a:pt x="150" y="37"/>
                  </a:lnTo>
                  <a:lnTo>
                    <a:pt x="145" y="37"/>
                  </a:lnTo>
                  <a:lnTo>
                    <a:pt x="142" y="37"/>
                  </a:lnTo>
                  <a:lnTo>
                    <a:pt x="138" y="38"/>
                  </a:lnTo>
                  <a:lnTo>
                    <a:pt x="135" y="40"/>
                  </a:lnTo>
                  <a:lnTo>
                    <a:pt x="129" y="41"/>
                  </a:lnTo>
                  <a:lnTo>
                    <a:pt x="124" y="41"/>
                  </a:lnTo>
                  <a:lnTo>
                    <a:pt x="120" y="43"/>
                  </a:lnTo>
                  <a:lnTo>
                    <a:pt x="115" y="44"/>
                  </a:lnTo>
                  <a:lnTo>
                    <a:pt x="111" y="46"/>
                  </a:lnTo>
                  <a:lnTo>
                    <a:pt x="106" y="47"/>
                  </a:lnTo>
                  <a:lnTo>
                    <a:pt x="101" y="49"/>
                  </a:lnTo>
                  <a:lnTo>
                    <a:pt x="98" y="50"/>
                  </a:lnTo>
                  <a:lnTo>
                    <a:pt x="95" y="50"/>
                  </a:lnTo>
                  <a:lnTo>
                    <a:pt x="92" y="52"/>
                  </a:lnTo>
                  <a:lnTo>
                    <a:pt x="91" y="52"/>
                  </a:lnTo>
                  <a:lnTo>
                    <a:pt x="91" y="53"/>
                  </a:lnTo>
                  <a:lnTo>
                    <a:pt x="121" y="50"/>
                  </a:lnTo>
                  <a:lnTo>
                    <a:pt x="121" y="50"/>
                  </a:lnTo>
                  <a:close/>
                </a:path>
              </a:pathLst>
            </a:custGeom>
            <a:solidFill>
              <a:srgbClr val="000000"/>
            </a:solidFill>
            <a:ln w="9525">
              <a:noFill/>
              <a:round/>
              <a:headEnd/>
              <a:tailEnd/>
            </a:ln>
          </p:spPr>
          <p:txBody>
            <a:bodyPr/>
            <a:lstStyle/>
            <a:p>
              <a:endParaRPr lang="ru-RU"/>
            </a:p>
          </p:txBody>
        </p:sp>
        <p:sp>
          <p:nvSpPr>
            <p:cNvPr id="167" name="Freeform 221"/>
            <p:cNvSpPr>
              <a:spLocks/>
            </p:cNvSpPr>
            <p:nvPr/>
          </p:nvSpPr>
          <p:spPr bwMode="auto">
            <a:xfrm>
              <a:off x="2278" y="2708"/>
              <a:ext cx="97" cy="103"/>
            </a:xfrm>
            <a:custGeom>
              <a:avLst/>
              <a:gdLst/>
              <a:ahLst/>
              <a:cxnLst>
                <a:cxn ang="0">
                  <a:pos x="181" y="36"/>
                </a:cxn>
                <a:cxn ang="0">
                  <a:pos x="180" y="30"/>
                </a:cxn>
                <a:cxn ang="0">
                  <a:pos x="175" y="25"/>
                </a:cxn>
                <a:cxn ang="0">
                  <a:pos x="164" y="19"/>
                </a:cxn>
                <a:cxn ang="0">
                  <a:pos x="154" y="13"/>
                </a:cxn>
                <a:cxn ang="0">
                  <a:pos x="145" y="10"/>
                </a:cxn>
                <a:cxn ang="0">
                  <a:pos x="139" y="10"/>
                </a:cxn>
                <a:cxn ang="0">
                  <a:pos x="133" y="12"/>
                </a:cxn>
                <a:cxn ang="0">
                  <a:pos x="125" y="13"/>
                </a:cxn>
                <a:cxn ang="0">
                  <a:pos x="116" y="18"/>
                </a:cxn>
                <a:cxn ang="0">
                  <a:pos x="107" y="24"/>
                </a:cxn>
                <a:cxn ang="0">
                  <a:pos x="96" y="30"/>
                </a:cxn>
                <a:cxn ang="0">
                  <a:pos x="84" y="37"/>
                </a:cxn>
                <a:cxn ang="0">
                  <a:pos x="74" y="45"/>
                </a:cxn>
                <a:cxn ang="0">
                  <a:pos x="65" y="52"/>
                </a:cxn>
                <a:cxn ang="0">
                  <a:pos x="54" y="60"/>
                </a:cxn>
                <a:cxn ang="0">
                  <a:pos x="48" y="68"/>
                </a:cxn>
                <a:cxn ang="0">
                  <a:pos x="43" y="74"/>
                </a:cxn>
                <a:cxn ang="0">
                  <a:pos x="40" y="83"/>
                </a:cxn>
                <a:cxn ang="0">
                  <a:pos x="39" y="95"/>
                </a:cxn>
                <a:cxn ang="0">
                  <a:pos x="39" y="102"/>
                </a:cxn>
                <a:cxn ang="0">
                  <a:pos x="39" y="110"/>
                </a:cxn>
                <a:cxn ang="0">
                  <a:pos x="39" y="119"/>
                </a:cxn>
                <a:cxn ang="0">
                  <a:pos x="39" y="128"/>
                </a:cxn>
                <a:cxn ang="0">
                  <a:pos x="39" y="137"/>
                </a:cxn>
                <a:cxn ang="0">
                  <a:pos x="39" y="142"/>
                </a:cxn>
                <a:cxn ang="0">
                  <a:pos x="13" y="205"/>
                </a:cxn>
                <a:cxn ang="0">
                  <a:pos x="33" y="140"/>
                </a:cxn>
                <a:cxn ang="0">
                  <a:pos x="31" y="137"/>
                </a:cxn>
                <a:cxn ang="0">
                  <a:pos x="31" y="131"/>
                </a:cxn>
                <a:cxn ang="0">
                  <a:pos x="30" y="122"/>
                </a:cxn>
                <a:cxn ang="0">
                  <a:pos x="28" y="111"/>
                </a:cxn>
                <a:cxn ang="0">
                  <a:pos x="27" y="101"/>
                </a:cxn>
                <a:cxn ang="0">
                  <a:pos x="27" y="89"/>
                </a:cxn>
                <a:cxn ang="0">
                  <a:pos x="27" y="78"/>
                </a:cxn>
                <a:cxn ang="0">
                  <a:pos x="30" y="71"/>
                </a:cxn>
                <a:cxn ang="0">
                  <a:pos x="34" y="63"/>
                </a:cxn>
                <a:cxn ang="0">
                  <a:pos x="39" y="59"/>
                </a:cxn>
                <a:cxn ang="0">
                  <a:pos x="45" y="54"/>
                </a:cxn>
                <a:cxn ang="0">
                  <a:pos x="51" y="48"/>
                </a:cxn>
                <a:cxn ang="0">
                  <a:pos x="59" y="42"/>
                </a:cxn>
                <a:cxn ang="0">
                  <a:pos x="66" y="37"/>
                </a:cxn>
                <a:cxn ang="0">
                  <a:pos x="75" y="33"/>
                </a:cxn>
                <a:cxn ang="0">
                  <a:pos x="83" y="27"/>
                </a:cxn>
                <a:cxn ang="0">
                  <a:pos x="90" y="22"/>
                </a:cxn>
                <a:cxn ang="0">
                  <a:pos x="98" y="18"/>
                </a:cxn>
                <a:cxn ang="0">
                  <a:pos x="104" y="13"/>
                </a:cxn>
                <a:cxn ang="0">
                  <a:pos x="110" y="10"/>
                </a:cxn>
                <a:cxn ang="0">
                  <a:pos x="116" y="7"/>
                </a:cxn>
                <a:cxn ang="0">
                  <a:pos x="125" y="3"/>
                </a:cxn>
                <a:cxn ang="0">
                  <a:pos x="128" y="1"/>
                </a:cxn>
                <a:cxn ang="0">
                  <a:pos x="136" y="0"/>
                </a:cxn>
                <a:cxn ang="0">
                  <a:pos x="142" y="1"/>
                </a:cxn>
                <a:cxn ang="0">
                  <a:pos x="149" y="3"/>
                </a:cxn>
                <a:cxn ang="0">
                  <a:pos x="155" y="4"/>
                </a:cxn>
                <a:cxn ang="0">
                  <a:pos x="161" y="7"/>
                </a:cxn>
                <a:cxn ang="0">
                  <a:pos x="167" y="9"/>
                </a:cxn>
                <a:cxn ang="0">
                  <a:pos x="172" y="12"/>
                </a:cxn>
                <a:cxn ang="0">
                  <a:pos x="178" y="18"/>
                </a:cxn>
                <a:cxn ang="0">
                  <a:pos x="186" y="25"/>
                </a:cxn>
                <a:cxn ang="0">
                  <a:pos x="192" y="33"/>
                </a:cxn>
                <a:cxn ang="0">
                  <a:pos x="193" y="36"/>
                </a:cxn>
                <a:cxn ang="0">
                  <a:pos x="181" y="36"/>
                </a:cxn>
              </a:cxnLst>
              <a:rect l="0" t="0" r="r" b="b"/>
              <a:pathLst>
                <a:path w="193" h="205">
                  <a:moveTo>
                    <a:pt x="181" y="36"/>
                  </a:moveTo>
                  <a:lnTo>
                    <a:pt x="181" y="36"/>
                  </a:lnTo>
                  <a:lnTo>
                    <a:pt x="181" y="33"/>
                  </a:lnTo>
                  <a:lnTo>
                    <a:pt x="180" y="30"/>
                  </a:lnTo>
                  <a:lnTo>
                    <a:pt x="178" y="28"/>
                  </a:lnTo>
                  <a:lnTo>
                    <a:pt x="175" y="25"/>
                  </a:lnTo>
                  <a:lnTo>
                    <a:pt x="170" y="22"/>
                  </a:lnTo>
                  <a:lnTo>
                    <a:pt x="164" y="19"/>
                  </a:lnTo>
                  <a:lnTo>
                    <a:pt x="160" y="16"/>
                  </a:lnTo>
                  <a:lnTo>
                    <a:pt x="154" y="13"/>
                  </a:lnTo>
                  <a:lnTo>
                    <a:pt x="148" y="12"/>
                  </a:lnTo>
                  <a:lnTo>
                    <a:pt x="145" y="10"/>
                  </a:lnTo>
                  <a:lnTo>
                    <a:pt x="142" y="10"/>
                  </a:lnTo>
                  <a:lnTo>
                    <a:pt x="139" y="10"/>
                  </a:lnTo>
                  <a:lnTo>
                    <a:pt x="136" y="12"/>
                  </a:lnTo>
                  <a:lnTo>
                    <a:pt x="133" y="12"/>
                  </a:lnTo>
                  <a:lnTo>
                    <a:pt x="128" y="12"/>
                  </a:lnTo>
                  <a:lnTo>
                    <a:pt x="125" y="13"/>
                  </a:lnTo>
                  <a:lnTo>
                    <a:pt x="122" y="16"/>
                  </a:lnTo>
                  <a:lnTo>
                    <a:pt x="116" y="18"/>
                  </a:lnTo>
                  <a:lnTo>
                    <a:pt x="111" y="19"/>
                  </a:lnTo>
                  <a:lnTo>
                    <a:pt x="107" y="24"/>
                  </a:lnTo>
                  <a:lnTo>
                    <a:pt x="102" y="27"/>
                  </a:lnTo>
                  <a:lnTo>
                    <a:pt x="96" y="30"/>
                  </a:lnTo>
                  <a:lnTo>
                    <a:pt x="90" y="33"/>
                  </a:lnTo>
                  <a:lnTo>
                    <a:pt x="84" y="37"/>
                  </a:lnTo>
                  <a:lnTo>
                    <a:pt x="80" y="40"/>
                  </a:lnTo>
                  <a:lnTo>
                    <a:pt x="74" y="45"/>
                  </a:lnTo>
                  <a:lnTo>
                    <a:pt x="69" y="48"/>
                  </a:lnTo>
                  <a:lnTo>
                    <a:pt x="65" y="52"/>
                  </a:lnTo>
                  <a:lnTo>
                    <a:pt x="60" y="55"/>
                  </a:lnTo>
                  <a:lnTo>
                    <a:pt x="54" y="60"/>
                  </a:lnTo>
                  <a:lnTo>
                    <a:pt x="51" y="65"/>
                  </a:lnTo>
                  <a:lnTo>
                    <a:pt x="48" y="68"/>
                  </a:lnTo>
                  <a:lnTo>
                    <a:pt x="46" y="71"/>
                  </a:lnTo>
                  <a:lnTo>
                    <a:pt x="43" y="74"/>
                  </a:lnTo>
                  <a:lnTo>
                    <a:pt x="42" y="78"/>
                  </a:lnTo>
                  <a:lnTo>
                    <a:pt x="40" y="83"/>
                  </a:lnTo>
                  <a:lnTo>
                    <a:pt x="40" y="89"/>
                  </a:lnTo>
                  <a:lnTo>
                    <a:pt x="39" y="95"/>
                  </a:lnTo>
                  <a:lnTo>
                    <a:pt x="39" y="101"/>
                  </a:lnTo>
                  <a:lnTo>
                    <a:pt x="39" y="102"/>
                  </a:lnTo>
                  <a:lnTo>
                    <a:pt x="39" y="107"/>
                  </a:lnTo>
                  <a:lnTo>
                    <a:pt x="39" y="110"/>
                  </a:lnTo>
                  <a:lnTo>
                    <a:pt x="39" y="113"/>
                  </a:lnTo>
                  <a:lnTo>
                    <a:pt x="39" y="119"/>
                  </a:lnTo>
                  <a:lnTo>
                    <a:pt x="39" y="124"/>
                  </a:lnTo>
                  <a:lnTo>
                    <a:pt x="39" y="128"/>
                  </a:lnTo>
                  <a:lnTo>
                    <a:pt x="39" y="133"/>
                  </a:lnTo>
                  <a:lnTo>
                    <a:pt x="39" y="137"/>
                  </a:lnTo>
                  <a:lnTo>
                    <a:pt x="39" y="140"/>
                  </a:lnTo>
                  <a:lnTo>
                    <a:pt x="39" y="142"/>
                  </a:lnTo>
                  <a:lnTo>
                    <a:pt x="40" y="143"/>
                  </a:lnTo>
                  <a:lnTo>
                    <a:pt x="13" y="205"/>
                  </a:lnTo>
                  <a:lnTo>
                    <a:pt x="0" y="202"/>
                  </a:lnTo>
                  <a:lnTo>
                    <a:pt x="33" y="140"/>
                  </a:lnTo>
                  <a:lnTo>
                    <a:pt x="31" y="139"/>
                  </a:lnTo>
                  <a:lnTo>
                    <a:pt x="31" y="137"/>
                  </a:lnTo>
                  <a:lnTo>
                    <a:pt x="31" y="134"/>
                  </a:lnTo>
                  <a:lnTo>
                    <a:pt x="31" y="131"/>
                  </a:lnTo>
                  <a:lnTo>
                    <a:pt x="30" y="127"/>
                  </a:lnTo>
                  <a:lnTo>
                    <a:pt x="30" y="122"/>
                  </a:lnTo>
                  <a:lnTo>
                    <a:pt x="28" y="117"/>
                  </a:lnTo>
                  <a:lnTo>
                    <a:pt x="28" y="111"/>
                  </a:lnTo>
                  <a:lnTo>
                    <a:pt x="27" y="105"/>
                  </a:lnTo>
                  <a:lnTo>
                    <a:pt x="27" y="101"/>
                  </a:lnTo>
                  <a:lnTo>
                    <a:pt x="27" y="95"/>
                  </a:lnTo>
                  <a:lnTo>
                    <a:pt x="27" y="89"/>
                  </a:lnTo>
                  <a:lnTo>
                    <a:pt x="27" y="83"/>
                  </a:lnTo>
                  <a:lnTo>
                    <a:pt x="27" y="78"/>
                  </a:lnTo>
                  <a:lnTo>
                    <a:pt x="28" y="75"/>
                  </a:lnTo>
                  <a:lnTo>
                    <a:pt x="30" y="71"/>
                  </a:lnTo>
                  <a:lnTo>
                    <a:pt x="31" y="66"/>
                  </a:lnTo>
                  <a:lnTo>
                    <a:pt x="34" y="63"/>
                  </a:lnTo>
                  <a:lnTo>
                    <a:pt x="36" y="60"/>
                  </a:lnTo>
                  <a:lnTo>
                    <a:pt x="39" y="59"/>
                  </a:lnTo>
                  <a:lnTo>
                    <a:pt x="42" y="55"/>
                  </a:lnTo>
                  <a:lnTo>
                    <a:pt x="45" y="54"/>
                  </a:lnTo>
                  <a:lnTo>
                    <a:pt x="48" y="51"/>
                  </a:lnTo>
                  <a:lnTo>
                    <a:pt x="51" y="48"/>
                  </a:lnTo>
                  <a:lnTo>
                    <a:pt x="55" y="45"/>
                  </a:lnTo>
                  <a:lnTo>
                    <a:pt x="59" y="42"/>
                  </a:lnTo>
                  <a:lnTo>
                    <a:pt x="63" y="40"/>
                  </a:lnTo>
                  <a:lnTo>
                    <a:pt x="66" y="37"/>
                  </a:lnTo>
                  <a:lnTo>
                    <a:pt x="71" y="34"/>
                  </a:lnTo>
                  <a:lnTo>
                    <a:pt x="75" y="33"/>
                  </a:lnTo>
                  <a:lnTo>
                    <a:pt x="78" y="30"/>
                  </a:lnTo>
                  <a:lnTo>
                    <a:pt x="83" y="27"/>
                  </a:lnTo>
                  <a:lnTo>
                    <a:pt x="86" y="24"/>
                  </a:lnTo>
                  <a:lnTo>
                    <a:pt x="90" y="22"/>
                  </a:lnTo>
                  <a:lnTo>
                    <a:pt x="93" y="19"/>
                  </a:lnTo>
                  <a:lnTo>
                    <a:pt x="98" y="18"/>
                  </a:lnTo>
                  <a:lnTo>
                    <a:pt x="101" y="15"/>
                  </a:lnTo>
                  <a:lnTo>
                    <a:pt x="104" y="13"/>
                  </a:lnTo>
                  <a:lnTo>
                    <a:pt x="107" y="12"/>
                  </a:lnTo>
                  <a:lnTo>
                    <a:pt x="110" y="10"/>
                  </a:lnTo>
                  <a:lnTo>
                    <a:pt x="113" y="9"/>
                  </a:lnTo>
                  <a:lnTo>
                    <a:pt x="116" y="7"/>
                  </a:lnTo>
                  <a:lnTo>
                    <a:pt x="121" y="4"/>
                  </a:lnTo>
                  <a:lnTo>
                    <a:pt x="125" y="3"/>
                  </a:lnTo>
                  <a:lnTo>
                    <a:pt x="127" y="1"/>
                  </a:lnTo>
                  <a:lnTo>
                    <a:pt x="128" y="1"/>
                  </a:lnTo>
                  <a:lnTo>
                    <a:pt x="133" y="0"/>
                  </a:lnTo>
                  <a:lnTo>
                    <a:pt x="136" y="0"/>
                  </a:lnTo>
                  <a:lnTo>
                    <a:pt x="139" y="0"/>
                  </a:lnTo>
                  <a:lnTo>
                    <a:pt x="142" y="1"/>
                  </a:lnTo>
                  <a:lnTo>
                    <a:pt x="145" y="1"/>
                  </a:lnTo>
                  <a:lnTo>
                    <a:pt x="149" y="3"/>
                  </a:lnTo>
                  <a:lnTo>
                    <a:pt x="152" y="4"/>
                  </a:lnTo>
                  <a:lnTo>
                    <a:pt x="155" y="4"/>
                  </a:lnTo>
                  <a:lnTo>
                    <a:pt x="158" y="6"/>
                  </a:lnTo>
                  <a:lnTo>
                    <a:pt x="161" y="7"/>
                  </a:lnTo>
                  <a:lnTo>
                    <a:pt x="164" y="9"/>
                  </a:lnTo>
                  <a:lnTo>
                    <a:pt x="167" y="9"/>
                  </a:lnTo>
                  <a:lnTo>
                    <a:pt x="169" y="10"/>
                  </a:lnTo>
                  <a:lnTo>
                    <a:pt x="172" y="12"/>
                  </a:lnTo>
                  <a:lnTo>
                    <a:pt x="175" y="13"/>
                  </a:lnTo>
                  <a:lnTo>
                    <a:pt x="178" y="18"/>
                  </a:lnTo>
                  <a:lnTo>
                    <a:pt x="183" y="22"/>
                  </a:lnTo>
                  <a:lnTo>
                    <a:pt x="186" y="25"/>
                  </a:lnTo>
                  <a:lnTo>
                    <a:pt x="189" y="30"/>
                  </a:lnTo>
                  <a:lnTo>
                    <a:pt x="192" y="33"/>
                  </a:lnTo>
                  <a:lnTo>
                    <a:pt x="192" y="36"/>
                  </a:lnTo>
                  <a:lnTo>
                    <a:pt x="193" y="36"/>
                  </a:lnTo>
                  <a:lnTo>
                    <a:pt x="181" y="36"/>
                  </a:lnTo>
                  <a:lnTo>
                    <a:pt x="181" y="36"/>
                  </a:lnTo>
                  <a:close/>
                </a:path>
              </a:pathLst>
            </a:custGeom>
            <a:solidFill>
              <a:srgbClr val="000000"/>
            </a:solidFill>
            <a:ln w="9525">
              <a:noFill/>
              <a:round/>
              <a:headEnd/>
              <a:tailEnd/>
            </a:ln>
          </p:spPr>
          <p:txBody>
            <a:bodyPr/>
            <a:lstStyle/>
            <a:p>
              <a:endParaRPr lang="ru-RU"/>
            </a:p>
          </p:txBody>
        </p:sp>
        <p:sp>
          <p:nvSpPr>
            <p:cNvPr id="168" name="Freeform 222"/>
            <p:cNvSpPr>
              <a:spLocks/>
            </p:cNvSpPr>
            <p:nvPr/>
          </p:nvSpPr>
          <p:spPr bwMode="auto">
            <a:xfrm>
              <a:off x="2206" y="2805"/>
              <a:ext cx="314" cy="178"/>
            </a:xfrm>
            <a:custGeom>
              <a:avLst/>
              <a:gdLst/>
              <a:ahLst/>
              <a:cxnLst>
                <a:cxn ang="0">
                  <a:pos x="260" y="48"/>
                </a:cxn>
                <a:cxn ang="0">
                  <a:pos x="232" y="83"/>
                </a:cxn>
                <a:cxn ang="0">
                  <a:pos x="215" y="127"/>
                </a:cxn>
                <a:cxn ang="0">
                  <a:pos x="226" y="169"/>
                </a:cxn>
                <a:cxn ang="0">
                  <a:pos x="253" y="188"/>
                </a:cxn>
                <a:cxn ang="0">
                  <a:pos x="280" y="195"/>
                </a:cxn>
                <a:cxn ang="0">
                  <a:pos x="313" y="198"/>
                </a:cxn>
                <a:cxn ang="0">
                  <a:pos x="347" y="197"/>
                </a:cxn>
                <a:cxn ang="0">
                  <a:pos x="381" y="191"/>
                </a:cxn>
                <a:cxn ang="0">
                  <a:pos x="413" y="180"/>
                </a:cxn>
                <a:cxn ang="0">
                  <a:pos x="440" y="168"/>
                </a:cxn>
                <a:cxn ang="0">
                  <a:pos x="471" y="148"/>
                </a:cxn>
                <a:cxn ang="0">
                  <a:pos x="501" y="130"/>
                </a:cxn>
                <a:cxn ang="0">
                  <a:pos x="525" y="116"/>
                </a:cxn>
                <a:cxn ang="0">
                  <a:pos x="555" y="101"/>
                </a:cxn>
                <a:cxn ang="0">
                  <a:pos x="596" y="85"/>
                </a:cxn>
                <a:cxn ang="0">
                  <a:pos x="627" y="95"/>
                </a:cxn>
                <a:cxn ang="0">
                  <a:pos x="598" y="106"/>
                </a:cxn>
                <a:cxn ang="0">
                  <a:pos x="560" y="121"/>
                </a:cxn>
                <a:cxn ang="0">
                  <a:pos x="531" y="133"/>
                </a:cxn>
                <a:cxn ang="0">
                  <a:pos x="501" y="148"/>
                </a:cxn>
                <a:cxn ang="0">
                  <a:pos x="469" y="166"/>
                </a:cxn>
                <a:cxn ang="0">
                  <a:pos x="436" y="186"/>
                </a:cxn>
                <a:cxn ang="0">
                  <a:pos x="400" y="200"/>
                </a:cxn>
                <a:cxn ang="0">
                  <a:pos x="360" y="209"/>
                </a:cxn>
                <a:cxn ang="0">
                  <a:pos x="321" y="210"/>
                </a:cxn>
                <a:cxn ang="0">
                  <a:pos x="283" y="207"/>
                </a:cxn>
                <a:cxn ang="0">
                  <a:pos x="248" y="198"/>
                </a:cxn>
                <a:cxn ang="0">
                  <a:pos x="221" y="185"/>
                </a:cxn>
                <a:cxn ang="0">
                  <a:pos x="197" y="148"/>
                </a:cxn>
                <a:cxn ang="0">
                  <a:pos x="195" y="109"/>
                </a:cxn>
                <a:cxn ang="0">
                  <a:pos x="211" y="73"/>
                </a:cxn>
                <a:cxn ang="0">
                  <a:pos x="236" y="41"/>
                </a:cxn>
                <a:cxn ang="0">
                  <a:pos x="120" y="27"/>
                </a:cxn>
                <a:cxn ang="0">
                  <a:pos x="94" y="53"/>
                </a:cxn>
                <a:cxn ang="0">
                  <a:pos x="71" y="83"/>
                </a:cxn>
                <a:cxn ang="0">
                  <a:pos x="49" y="121"/>
                </a:cxn>
                <a:cxn ang="0">
                  <a:pos x="32" y="163"/>
                </a:cxn>
                <a:cxn ang="0">
                  <a:pos x="25" y="210"/>
                </a:cxn>
                <a:cxn ang="0">
                  <a:pos x="31" y="260"/>
                </a:cxn>
                <a:cxn ang="0">
                  <a:pos x="56" y="305"/>
                </a:cxn>
                <a:cxn ang="0">
                  <a:pos x="106" y="331"/>
                </a:cxn>
                <a:cxn ang="0">
                  <a:pos x="174" y="340"/>
                </a:cxn>
                <a:cxn ang="0">
                  <a:pos x="250" y="337"/>
                </a:cxn>
                <a:cxn ang="0">
                  <a:pos x="326" y="327"/>
                </a:cxn>
                <a:cxn ang="0">
                  <a:pos x="392" y="313"/>
                </a:cxn>
                <a:cxn ang="0">
                  <a:pos x="442" y="301"/>
                </a:cxn>
                <a:cxn ang="0">
                  <a:pos x="469" y="295"/>
                </a:cxn>
                <a:cxn ang="0">
                  <a:pos x="439" y="321"/>
                </a:cxn>
                <a:cxn ang="0">
                  <a:pos x="392" y="331"/>
                </a:cxn>
                <a:cxn ang="0">
                  <a:pos x="327" y="343"/>
                </a:cxn>
                <a:cxn ang="0">
                  <a:pos x="253" y="352"/>
                </a:cxn>
                <a:cxn ang="0">
                  <a:pos x="176" y="354"/>
                </a:cxn>
                <a:cxn ang="0">
                  <a:pos x="105" y="346"/>
                </a:cxn>
                <a:cxn ang="0">
                  <a:pos x="47" y="322"/>
                </a:cxn>
                <a:cxn ang="0">
                  <a:pos x="12" y="280"/>
                </a:cxn>
                <a:cxn ang="0">
                  <a:pos x="0" y="228"/>
                </a:cxn>
                <a:cxn ang="0">
                  <a:pos x="6" y="178"/>
                </a:cxn>
                <a:cxn ang="0">
                  <a:pos x="26" y="130"/>
                </a:cxn>
                <a:cxn ang="0">
                  <a:pos x="55" y="88"/>
                </a:cxn>
                <a:cxn ang="0">
                  <a:pos x="83" y="50"/>
                </a:cxn>
                <a:cxn ang="0">
                  <a:pos x="112" y="23"/>
                </a:cxn>
                <a:cxn ang="0">
                  <a:pos x="138" y="0"/>
                </a:cxn>
              </a:cxnLst>
              <a:rect l="0" t="0" r="r" b="b"/>
              <a:pathLst>
                <a:path w="628" h="355">
                  <a:moveTo>
                    <a:pt x="150" y="0"/>
                  </a:moveTo>
                  <a:lnTo>
                    <a:pt x="282" y="32"/>
                  </a:lnTo>
                  <a:lnTo>
                    <a:pt x="280" y="32"/>
                  </a:lnTo>
                  <a:lnTo>
                    <a:pt x="277" y="35"/>
                  </a:lnTo>
                  <a:lnTo>
                    <a:pt x="273" y="38"/>
                  </a:lnTo>
                  <a:lnTo>
                    <a:pt x="268" y="42"/>
                  </a:lnTo>
                  <a:lnTo>
                    <a:pt x="263" y="45"/>
                  </a:lnTo>
                  <a:lnTo>
                    <a:pt x="260" y="48"/>
                  </a:lnTo>
                  <a:lnTo>
                    <a:pt x="257" y="53"/>
                  </a:lnTo>
                  <a:lnTo>
                    <a:pt x="254" y="58"/>
                  </a:lnTo>
                  <a:lnTo>
                    <a:pt x="250" y="61"/>
                  </a:lnTo>
                  <a:lnTo>
                    <a:pt x="247" y="65"/>
                  </a:lnTo>
                  <a:lnTo>
                    <a:pt x="242" y="70"/>
                  </a:lnTo>
                  <a:lnTo>
                    <a:pt x="239" y="74"/>
                  </a:lnTo>
                  <a:lnTo>
                    <a:pt x="236" y="79"/>
                  </a:lnTo>
                  <a:lnTo>
                    <a:pt x="232" y="83"/>
                  </a:lnTo>
                  <a:lnTo>
                    <a:pt x="229" y="89"/>
                  </a:lnTo>
                  <a:lnTo>
                    <a:pt x="226" y="94"/>
                  </a:lnTo>
                  <a:lnTo>
                    <a:pt x="223" y="100"/>
                  </a:lnTo>
                  <a:lnTo>
                    <a:pt x="221" y="104"/>
                  </a:lnTo>
                  <a:lnTo>
                    <a:pt x="218" y="110"/>
                  </a:lnTo>
                  <a:lnTo>
                    <a:pt x="217" y="115"/>
                  </a:lnTo>
                  <a:lnTo>
                    <a:pt x="215" y="121"/>
                  </a:lnTo>
                  <a:lnTo>
                    <a:pt x="215" y="127"/>
                  </a:lnTo>
                  <a:lnTo>
                    <a:pt x="214" y="132"/>
                  </a:lnTo>
                  <a:lnTo>
                    <a:pt x="214" y="138"/>
                  </a:lnTo>
                  <a:lnTo>
                    <a:pt x="214" y="144"/>
                  </a:lnTo>
                  <a:lnTo>
                    <a:pt x="215" y="148"/>
                  </a:lnTo>
                  <a:lnTo>
                    <a:pt x="217" y="154"/>
                  </a:lnTo>
                  <a:lnTo>
                    <a:pt x="220" y="160"/>
                  </a:lnTo>
                  <a:lnTo>
                    <a:pt x="223" y="165"/>
                  </a:lnTo>
                  <a:lnTo>
                    <a:pt x="226" y="169"/>
                  </a:lnTo>
                  <a:lnTo>
                    <a:pt x="230" y="174"/>
                  </a:lnTo>
                  <a:lnTo>
                    <a:pt x="236" y="178"/>
                  </a:lnTo>
                  <a:lnTo>
                    <a:pt x="238" y="180"/>
                  </a:lnTo>
                  <a:lnTo>
                    <a:pt x="241" y="181"/>
                  </a:lnTo>
                  <a:lnTo>
                    <a:pt x="244" y="183"/>
                  </a:lnTo>
                  <a:lnTo>
                    <a:pt x="247" y="185"/>
                  </a:lnTo>
                  <a:lnTo>
                    <a:pt x="250" y="186"/>
                  </a:lnTo>
                  <a:lnTo>
                    <a:pt x="253" y="188"/>
                  </a:lnTo>
                  <a:lnTo>
                    <a:pt x="256" y="189"/>
                  </a:lnTo>
                  <a:lnTo>
                    <a:pt x="259" y="191"/>
                  </a:lnTo>
                  <a:lnTo>
                    <a:pt x="262" y="191"/>
                  </a:lnTo>
                  <a:lnTo>
                    <a:pt x="267" y="192"/>
                  </a:lnTo>
                  <a:lnTo>
                    <a:pt x="270" y="194"/>
                  </a:lnTo>
                  <a:lnTo>
                    <a:pt x="273" y="194"/>
                  </a:lnTo>
                  <a:lnTo>
                    <a:pt x="277" y="195"/>
                  </a:lnTo>
                  <a:lnTo>
                    <a:pt x="280" y="195"/>
                  </a:lnTo>
                  <a:lnTo>
                    <a:pt x="285" y="197"/>
                  </a:lnTo>
                  <a:lnTo>
                    <a:pt x="289" y="197"/>
                  </a:lnTo>
                  <a:lnTo>
                    <a:pt x="292" y="197"/>
                  </a:lnTo>
                  <a:lnTo>
                    <a:pt x="297" y="198"/>
                  </a:lnTo>
                  <a:lnTo>
                    <a:pt x="300" y="198"/>
                  </a:lnTo>
                  <a:lnTo>
                    <a:pt x="304" y="198"/>
                  </a:lnTo>
                  <a:lnTo>
                    <a:pt x="309" y="198"/>
                  </a:lnTo>
                  <a:lnTo>
                    <a:pt x="313" y="198"/>
                  </a:lnTo>
                  <a:lnTo>
                    <a:pt x="316" y="198"/>
                  </a:lnTo>
                  <a:lnTo>
                    <a:pt x="322" y="200"/>
                  </a:lnTo>
                  <a:lnTo>
                    <a:pt x="326" y="198"/>
                  </a:lnTo>
                  <a:lnTo>
                    <a:pt x="330" y="198"/>
                  </a:lnTo>
                  <a:lnTo>
                    <a:pt x="335" y="198"/>
                  </a:lnTo>
                  <a:lnTo>
                    <a:pt x="338" y="198"/>
                  </a:lnTo>
                  <a:lnTo>
                    <a:pt x="342" y="197"/>
                  </a:lnTo>
                  <a:lnTo>
                    <a:pt x="347" y="197"/>
                  </a:lnTo>
                  <a:lnTo>
                    <a:pt x="351" y="197"/>
                  </a:lnTo>
                  <a:lnTo>
                    <a:pt x="356" y="197"/>
                  </a:lnTo>
                  <a:lnTo>
                    <a:pt x="360" y="195"/>
                  </a:lnTo>
                  <a:lnTo>
                    <a:pt x="365" y="194"/>
                  </a:lnTo>
                  <a:lnTo>
                    <a:pt x="368" y="194"/>
                  </a:lnTo>
                  <a:lnTo>
                    <a:pt x="372" y="192"/>
                  </a:lnTo>
                  <a:lnTo>
                    <a:pt x="377" y="192"/>
                  </a:lnTo>
                  <a:lnTo>
                    <a:pt x="381" y="191"/>
                  </a:lnTo>
                  <a:lnTo>
                    <a:pt x="386" y="189"/>
                  </a:lnTo>
                  <a:lnTo>
                    <a:pt x="391" y="189"/>
                  </a:lnTo>
                  <a:lnTo>
                    <a:pt x="394" y="188"/>
                  </a:lnTo>
                  <a:lnTo>
                    <a:pt x="398" y="186"/>
                  </a:lnTo>
                  <a:lnTo>
                    <a:pt x="401" y="185"/>
                  </a:lnTo>
                  <a:lnTo>
                    <a:pt x="406" y="183"/>
                  </a:lnTo>
                  <a:lnTo>
                    <a:pt x="409" y="181"/>
                  </a:lnTo>
                  <a:lnTo>
                    <a:pt x="413" y="180"/>
                  </a:lnTo>
                  <a:lnTo>
                    <a:pt x="416" y="178"/>
                  </a:lnTo>
                  <a:lnTo>
                    <a:pt x="421" y="178"/>
                  </a:lnTo>
                  <a:lnTo>
                    <a:pt x="424" y="175"/>
                  </a:lnTo>
                  <a:lnTo>
                    <a:pt x="427" y="174"/>
                  </a:lnTo>
                  <a:lnTo>
                    <a:pt x="431" y="172"/>
                  </a:lnTo>
                  <a:lnTo>
                    <a:pt x="434" y="171"/>
                  </a:lnTo>
                  <a:lnTo>
                    <a:pt x="437" y="169"/>
                  </a:lnTo>
                  <a:lnTo>
                    <a:pt x="440" y="168"/>
                  </a:lnTo>
                  <a:lnTo>
                    <a:pt x="443" y="166"/>
                  </a:lnTo>
                  <a:lnTo>
                    <a:pt x="447" y="163"/>
                  </a:lnTo>
                  <a:lnTo>
                    <a:pt x="453" y="160"/>
                  </a:lnTo>
                  <a:lnTo>
                    <a:pt x="459" y="156"/>
                  </a:lnTo>
                  <a:lnTo>
                    <a:pt x="460" y="154"/>
                  </a:lnTo>
                  <a:lnTo>
                    <a:pt x="463" y="151"/>
                  </a:lnTo>
                  <a:lnTo>
                    <a:pt x="466" y="150"/>
                  </a:lnTo>
                  <a:lnTo>
                    <a:pt x="471" y="148"/>
                  </a:lnTo>
                  <a:lnTo>
                    <a:pt x="475" y="144"/>
                  </a:lnTo>
                  <a:lnTo>
                    <a:pt x="481" y="139"/>
                  </a:lnTo>
                  <a:lnTo>
                    <a:pt x="484" y="138"/>
                  </a:lnTo>
                  <a:lnTo>
                    <a:pt x="489" y="136"/>
                  </a:lnTo>
                  <a:lnTo>
                    <a:pt x="492" y="135"/>
                  </a:lnTo>
                  <a:lnTo>
                    <a:pt x="495" y="133"/>
                  </a:lnTo>
                  <a:lnTo>
                    <a:pt x="498" y="132"/>
                  </a:lnTo>
                  <a:lnTo>
                    <a:pt x="501" y="130"/>
                  </a:lnTo>
                  <a:lnTo>
                    <a:pt x="504" y="127"/>
                  </a:lnTo>
                  <a:lnTo>
                    <a:pt x="507" y="126"/>
                  </a:lnTo>
                  <a:lnTo>
                    <a:pt x="510" y="124"/>
                  </a:lnTo>
                  <a:lnTo>
                    <a:pt x="513" y="123"/>
                  </a:lnTo>
                  <a:lnTo>
                    <a:pt x="516" y="121"/>
                  </a:lnTo>
                  <a:lnTo>
                    <a:pt x="519" y="120"/>
                  </a:lnTo>
                  <a:lnTo>
                    <a:pt x="522" y="118"/>
                  </a:lnTo>
                  <a:lnTo>
                    <a:pt x="525" y="116"/>
                  </a:lnTo>
                  <a:lnTo>
                    <a:pt x="528" y="115"/>
                  </a:lnTo>
                  <a:lnTo>
                    <a:pt x="531" y="113"/>
                  </a:lnTo>
                  <a:lnTo>
                    <a:pt x="534" y="112"/>
                  </a:lnTo>
                  <a:lnTo>
                    <a:pt x="537" y="110"/>
                  </a:lnTo>
                  <a:lnTo>
                    <a:pt x="540" y="109"/>
                  </a:lnTo>
                  <a:lnTo>
                    <a:pt x="545" y="107"/>
                  </a:lnTo>
                  <a:lnTo>
                    <a:pt x="549" y="104"/>
                  </a:lnTo>
                  <a:lnTo>
                    <a:pt x="555" y="101"/>
                  </a:lnTo>
                  <a:lnTo>
                    <a:pt x="560" y="100"/>
                  </a:lnTo>
                  <a:lnTo>
                    <a:pt x="566" y="97"/>
                  </a:lnTo>
                  <a:lnTo>
                    <a:pt x="572" y="95"/>
                  </a:lnTo>
                  <a:lnTo>
                    <a:pt x="577" y="92"/>
                  </a:lnTo>
                  <a:lnTo>
                    <a:pt x="583" y="91"/>
                  </a:lnTo>
                  <a:lnTo>
                    <a:pt x="587" y="89"/>
                  </a:lnTo>
                  <a:lnTo>
                    <a:pt x="592" y="88"/>
                  </a:lnTo>
                  <a:lnTo>
                    <a:pt x="596" y="85"/>
                  </a:lnTo>
                  <a:lnTo>
                    <a:pt x="601" y="85"/>
                  </a:lnTo>
                  <a:lnTo>
                    <a:pt x="605" y="83"/>
                  </a:lnTo>
                  <a:lnTo>
                    <a:pt x="608" y="82"/>
                  </a:lnTo>
                  <a:lnTo>
                    <a:pt x="611" y="82"/>
                  </a:lnTo>
                  <a:lnTo>
                    <a:pt x="614" y="80"/>
                  </a:lnTo>
                  <a:lnTo>
                    <a:pt x="619" y="80"/>
                  </a:lnTo>
                  <a:lnTo>
                    <a:pt x="628" y="95"/>
                  </a:lnTo>
                  <a:lnTo>
                    <a:pt x="627" y="95"/>
                  </a:lnTo>
                  <a:lnTo>
                    <a:pt x="623" y="97"/>
                  </a:lnTo>
                  <a:lnTo>
                    <a:pt x="620" y="97"/>
                  </a:lnTo>
                  <a:lnTo>
                    <a:pt x="619" y="98"/>
                  </a:lnTo>
                  <a:lnTo>
                    <a:pt x="614" y="100"/>
                  </a:lnTo>
                  <a:lnTo>
                    <a:pt x="611" y="101"/>
                  </a:lnTo>
                  <a:lnTo>
                    <a:pt x="607" y="101"/>
                  </a:lnTo>
                  <a:lnTo>
                    <a:pt x="604" y="103"/>
                  </a:lnTo>
                  <a:lnTo>
                    <a:pt x="598" y="106"/>
                  </a:lnTo>
                  <a:lnTo>
                    <a:pt x="593" y="107"/>
                  </a:lnTo>
                  <a:lnTo>
                    <a:pt x="587" y="109"/>
                  </a:lnTo>
                  <a:lnTo>
                    <a:pt x="583" y="112"/>
                  </a:lnTo>
                  <a:lnTo>
                    <a:pt x="577" y="113"/>
                  </a:lnTo>
                  <a:lnTo>
                    <a:pt x="571" y="118"/>
                  </a:lnTo>
                  <a:lnTo>
                    <a:pt x="566" y="118"/>
                  </a:lnTo>
                  <a:lnTo>
                    <a:pt x="563" y="120"/>
                  </a:lnTo>
                  <a:lnTo>
                    <a:pt x="560" y="121"/>
                  </a:lnTo>
                  <a:lnTo>
                    <a:pt x="557" y="123"/>
                  </a:lnTo>
                  <a:lnTo>
                    <a:pt x="552" y="124"/>
                  </a:lnTo>
                  <a:lnTo>
                    <a:pt x="549" y="126"/>
                  </a:lnTo>
                  <a:lnTo>
                    <a:pt x="546" y="127"/>
                  </a:lnTo>
                  <a:lnTo>
                    <a:pt x="543" y="129"/>
                  </a:lnTo>
                  <a:lnTo>
                    <a:pt x="539" y="130"/>
                  </a:lnTo>
                  <a:lnTo>
                    <a:pt x="536" y="132"/>
                  </a:lnTo>
                  <a:lnTo>
                    <a:pt x="531" y="133"/>
                  </a:lnTo>
                  <a:lnTo>
                    <a:pt x="528" y="135"/>
                  </a:lnTo>
                  <a:lnTo>
                    <a:pt x="524" y="138"/>
                  </a:lnTo>
                  <a:lnTo>
                    <a:pt x="521" y="139"/>
                  </a:lnTo>
                  <a:lnTo>
                    <a:pt x="516" y="141"/>
                  </a:lnTo>
                  <a:lnTo>
                    <a:pt x="513" y="144"/>
                  </a:lnTo>
                  <a:lnTo>
                    <a:pt x="509" y="145"/>
                  </a:lnTo>
                  <a:lnTo>
                    <a:pt x="504" y="147"/>
                  </a:lnTo>
                  <a:lnTo>
                    <a:pt x="501" y="148"/>
                  </a:lnTo>
                  <a:lnTo>
                    <a:pt x="496" y="151"/>
                  </a:lnTo>
                  <a:lnTo>
                    <a:pt x="492" y="153"/>
                  </a:lnTo>
                  <a:lnTo>
                    <a:pt x="489" y="154"/>
                  </a:lnTo>
                  <a:lnTo>
                    <a:pt x="484" y="157"/>
                  </a:lnTo>
                  <a:lnTo>
                    <a:pt x="481" y="160"/>
                  </a:lnTo>
                  <a:lnTo>
                    <a:pt x="477" y="162"/>
                  </a:lnTo>
                  <a:lnTo>
                    <a:pt x="472" y="163"/>
                  </a:lnTo>
                  <a:lnTo>
                    <a:pt x="469" y="166"/>
                  </a:lnTo>
                  <a:lnTo>
                    <a:pt x="465" y="169"/>
                  </a:lnTo>
                  <a:lnTo>
                    <a:pt x="460" y="171"/>
                  </a:lnTo>
                  <a:lnTo>
                    <a:pt x="457" y="174"/>
                  </a:lnTo>
                  <a:lnTo>
                    <a:pt x="453" y="175"/>
                  </a:lnTo>
                  <a:lnTo>
                    <a:pt x="450" y="180"/>
                  </a:lnTo>
                  <a:lnTo>
                    <a:pt x="445" y="181"/>
                  </a:lnTo>
                  <a:lnTo>
                    <a:pt x="440" y="183"/>
                  </a:lnTo>
                  <a:lnTo>
                    <a:pt x="436" y="186"/>
                  </a:lnTo>
                  <a:lnTo>
                    <a:pt x="433" y="188"/>
                  </a:lnTo>
                  <a:lnTo>
                    <a:pt x="427" y="189"/>
                  </a:lnTo>
                  <a:lnTo>
                    <a:pt x="422" y="192"/>
                  </a:lnTo>
                  <a:lnTo>
                    <a:pt x="418" y="194"/>
                  </a:lnTo>
                  <a:lnTo>
                    <a:pt x="415" y="195"/>
                  </a:lnTo>
                  <a:lnTo>
                    <a:pt x="409" y="197"/>
                  </a:lnTo>
                  <a:lnTo>
                    <a:pt x="404" y="198"/>
                  </a:lnTo>
                  <a:lnTo>
                    <a:pt x="400" y="200"/>
                  </a:lnTo>
                  <a:lnTo>
                    <a:pt x="395" y="201"/>
                  </a:lnTo>
                  <a:lnTo>
                    <a:pt x="391" y="203"/>
                  </a:lnTo>
                  <a:lnTo>
                    <a:pt x="386" y="204"/>
                  </a:lnTo>
                  <a:lnTo>
                    <a:pt x="380" y="204"/>
                  </a:lnTo>
                  <a:lnTo>
                    <a:pt x="377" y="206"/>
                  </a:lnTo>
                  <a:lnTo>
                    <a:pt x="371" y="207"/>
                  </a:lnTo>
                  <a:lnTo>
                    <a:pt x="366" y="207"/>
                  </a:lnTo>
                  <a:lnTo>
                    <a:pt x="360" y="209"/>
                  </a:lnTo>
                  <a:lnTo>
                    <a:pt x="356" y="209"/>
                  </a:lnTo>
                  <a:lnTo>
                    <a:pt x="351" y="209"/>
                  </a:lnTo>
                  <a:lnTo>
                    <a:pt x="347" y="210"/>
                  </a:lnTo>
                  <a:lnTo>
                    <a:pt x="341" y="210"/>
                  </a:lnTo>
                  <a:lnTo>
                    <a:pt x="336" y="210"/>
                  </a:lnTo>
                  <a:lnTo>
                    <a:pt x="332" y="210"/>
                  </a:lnTo>
                  <a:lnTo>
                    <a:pt x="327" y="210"/>
                  </a:lnTo>
                  <a:lnTo>
                    <a:pt x="321" y="210"/>
                  </a:lnTo>
                  <a:lnTo>
                    <a:pt x="316" y="210"/>
                  </a:lnTo>
                  <a:lnTo>
                    <a:pt x="312" y="210"/>
                  </a:lnTo>
                  <a:lnTo>
                    <a:pt x="306" y="210"/>
                  </a:lnTo>
                  <a:lnTo>
                    <a:pt x="301" y="210"/>
                  </a:lnTo>
                  <a:lnTo>
                    <a:pt x="297" y="210"/>
                  </a:lnTo>
                  <a:lnTo>
                    <a:pt x="292" y="209"/>
                  </a:lnTo>
                  <a:lnTo>
                    <a:pt x="288" y="209"/>
                  </a:lnTo>
                  <a:lnTo>
                    <a:pt x="283" y="207"/>
                  </a:lnTo>
                  <a:lnTo>
                    <a:pt x="279" y="207"/>
                  </a:lnTo>
                  <a:lnTo>
                    <a:pt x="274" y="206"/>
                  </a:lnTo>
                  <a:lnTo>
                    <a:pt x="270" y="204"/>
                  </a:lnTo>
                  <a:lnTo>
                    <a:pt x="265" y="204"/>
                  </a:lnTo>
                  <a:lnTo>
                    <a:pt x="260" y="203"/>
                  </a:lnTo>
                  <a:lnTo>
                    <a:pt x="256" y="201"/>
                  </a:lnTo>
                  <a:lnTo>
                    <a:pt x="253" y="200"/>
                  </a:lnTo>
                  <a:lnTo>
                    <a:pt x="248" y="198"/>
                  </a:lnTo>
                  <a:lnTo>
                    <a:pt x="245" y="198"/>
                  </a:lnTo>
                  <a:lnTo>
                    <a:pt x="241" y="197"/>
                  </a:lnTo>
                  <a:lnTo>
                    <a:pt x="238" y="194"/>
                  </a:lnTo>
                  <a:lnTo>
                    <a:pt x="235" y="192"/>
                  </a:lnTo>
                  <a:lnTo>
                    <a:pt x="230" y="191"/>
                  </a:lnTo>
                  <a:lnTo>
                    <a:pt x="227" y="189"/>
                  </a:lnTo>
                  <a:lnTo>
                    <a:pt x="224" y="186"/>
                  </a:lnTo>
                  <a:lnTo>
                    <a:pt x="221" y="185"/>
                  </a:lnTo>
                  <a:lnTo>
                    <a:pt x="218" y="183"/>
                  </a:lnTo>
                  <a:lnTo>
                    <a:pt x="214" y="178"/>
                  </a:lnTo>
                  <a:lnTo>
                    <a:pt x="209" y="174"/>
                  </a:lnTo>
                  <a:lnTo>
                    <a:pt x="205" y="168"/>
                  </a:lnTo>
                  <a:lnTo>
                    <a:pt x="201" y="162"/>
                  </a:lnTo>
                  <a:lnTo>
                    <a:pt x="198" y="156"/>
                  </a:lnTo>
                  <a:lnTo>
                    <a:pt x="197" y="151"/>
                  </a:lnTo>
                  <a:lnTo>
                    <a:pt x="197" y="148"/>
                  </a:lnTo>
                  <a:lnTo>
                    <a:pt x="195" y="144"/>
                  </a:lnTo>
                  <a:lnTo>
                    <a:pt x="194" y="141"/>
                  </a:lnTo>
                  <a:lnTo>
                    <a:pt x="194" y="138"/>
                  </a:lnTo>
                  <a:lnTo>
                    <a:pt x="194" y="132"/>
                  </a:lnTo>
                  <a:lnTo>
                    <a:pt x="194" y="126"/>
                  </a:lnTo>
                  <a:lnTo>
                    <a:pt x="194" y="120"/>
                  </a:lnTo>
                  <a:lnTo>
                    <a:pt x="194" y="115"/>
                  </a:lnTo>
                  <a:lnTo>
                    <a:pt x="195" y="109"/>
                  </a:lnTo>
                  <a:lnTo>
                    <a:pt x="197" y="104"/>
                  </a:lnTo>
                  <a:lnTo>
                    <a:pt x="198" y="100"/>
                  </a:lnTo>
                  <a:lnTo>
                    <a:pt x="200" y="94"/>
                  </a:lnTo>
                  <a:lnTo>
                    <a:pt x="201" y="89"/>
                  </a:lnTo>
                  <a:lnTo>
                    <a:pt x="205" y="85"/>
                  </a:lnTo>
                  <a:lnTo>
                    <a:pt x="206" y="80"/>
                  </a:lnTo>
                  <a:lnTo>
                    <a:pt x="209" y="77"/>
                  </a:lnTo>
                  <a:lnTo>
                    <a:pt x="211" y="73"/>
                  </a:lnTo>
                  <a:lnTo>
                    <a:pt x="214" y="70"/>
                  </a:lnTo>
                  <a:lnTo>
                    <a:pt x="215" y="65"/>
                  </a:lnTo>
                  <a:lnTo>
                    <a:pt x="218" y="61"/>
                  </a:lnTo>
                  <a:lnTo>
                    <a:pt x="220" y="58"/>
                  </a:lnTo>
                  <a:lnTo>
                    <a:pt x="223" y="55"/>
                  </a:lnTo>
                  <a:lnTo>
                    <a:pt x="227" y="50"/>
                  </a:lnTo>
                  <a:lnTo>
                    <a:pt x="232" y="45"/>
                  </a:lnTo>
                  <a:lnTo>
                    <a:pt x="236" y="41"/>
                  </a:lnTo>
                  <a:lnTo>
                    <a:pt x="239" y="39"/>
                  </a:lnTo>
                  <a:lnTo>
                    <a:pt x="241" y="36"/>
                  </a:lnTo>
                  <a:lnTo>
                    <a:pt x="242" y="36"/>
                  </a:lnTo>
                  <a:lnTo>
                    <a:pt x="133" y="17"/>
                  </a:lnTo>
                  <a:lnTo>
                    <a:pt x="130" y="17"/>
                  </a:lnTo>
                  <a:lnTo>
                    <a:pt x="126" y="21"/>
                  </a:lnTo>
                  <a:lnTo>
                    <a:pt x="123" y="24"/>
                  </a:lnTo>
                  <a:lnTo>
                    <a:pt x="120" y="27"/>
                  </a:lnTo>
                  <a:lnTo>
                    <a:pt x="115" y="32"/>
                  </a:lnTo>
                  <a:lnTo>
                    <a:pt x="111" y="36"/>
                  </a:lnTo>
                  <a:lnTo>
                    <a:pt x="108" y="39"/>
                  </a:lnTo>
                  <a:lnTo>
                    <a:pt x="105" y="41"/>
                  </a:lnTo>
                  <a:lnTo>
                    <a:pt x="103" y="44"/>
                  </a:lnTo>
                  <a:lnTo>
                    <a:pt x="100" y="47"/>
                  </a:lnTo>
                  <a:lnTo>
                    <a:pt x="97" y="50"/>
                  </a:lnTo>
                  <a:lnTo>
                    <a:pt x="94" y="53"/>
                  </a:lnTo>
                  <a:lnTo>
                    <a:pt x="91" y="58"/>
                  </a:lnTo>
                  <a:lnTo>
                    <a:pt x="88" y="61"/>
                  </a:lnTo>
                  <a:lnTo>
                    <a:pt x="85" y="64"/>
                  </a:lnTo>
                  <a:lnTo>
                    <a:pt x="82" y="68"/>
                  </a:lnTo>
                  <a:lnTo>
                    <a:pt x="80" y="71"/>
                  </a:lnTo>
                  <a:lnTo>
                    <a:pt x="77" y="76"/>
                  </a:lnTo>
                  <a:lnTo>
                    <a:pt x="74" y="79"/>
                  </a:lnTo>
                  <a:lnTo>
                    <a:pt x="71" y="83"/>
                  </a:lnTo>
                  <a:lnTo>
                    <a:pt x="68" y="88"/>
                  </a:lnTo>
                  <a:lnTo>
                    <a:pt x="65" y="92"/>
                  </a:lnTo>
                  <a:lnTo>
                    <a:pt x="62" y="97"/>
                  </a:lnTo>
                  <a:lnTo>
                    <a:pt x="59" y="101"/>
                  </a:lnTo>
                  <a:lnTo>
                    <a:pt x="56" y="106"/>
                  </a:lnTo>
                  <a:lnTo>
                    <a:pt x="55" y="112"/>
                  </a:lnTo>
                  <a:lnTo>
                    <a:pt x="50" y="115"/>
                  </a:lnTo>
                  <a:lnTo>
                    <a:pt x="49" y="121"/>
                  </a:lnTo>
                  <a:lnTo>
                    <a:pt x="46" y="126"/>
                  </a:lnTo>
                  <a:lnTo>
                    <a:pt x="44" y="132"/>
                  </a:lnTo>
                  <a:lnTo>
                    <a:pt x="41" y="136"/>
                  </a:lnTo>
                  <a:lnTo>
                    <a:pt x="40" y="141"/>
                  </a:lnTo>
                  <a:lnTo>
                    <a:pt x="37" y="147"/>
                  </a:lnTo>
                  <a:lnTo>
                    <a:pt x="35" y="151"/>
                  </a:lnTo>
                  <a:lnTo>
                    <a:pt x="34" y="157"/>
                  </a:lnTo>
                  <a:lnTo>
                    <a:pt x="32" y="163"/>
                  </a:lnTo>
                  <a:lnTo>
                    <a:pt x="31" y="169"/>
                  </a:lnTo>
                  <a:lnTo>
                    <a:pt x="29" y="175"/>
                  </a:lnTo>
                  <a:lnTo>
                    <a:pt x="28" y="180"/>
                  </a:lnTo>
                  <a:lnTo>
                    <a:pt x="26" y="186"/>
                  </a:lnTo>
                  <a:lnTo>
                    <a:pt x="26" y="192"/>
                  </a:lnTo>
                  <a:lnTo>
                    <a:pt x="25" y="198"/>
                  </a:lnTo>
                  <a:lnTo>
                    <a:pt x="25" y="204"/>
                  </a:lnTo>
                  <a:lnTo>
                    <a:pt x="25" y="210"/>
                  </a:lnTo>
                  <a:lnTo>
                    <a:pt x="25" y="216"/>
                  </a:lnTo>
                  <a:lnTo>
                    <a:pt x="25" y="222"/>
                  </a:lnTo>
                  <a:lnTo>
                    <a:pt x="25" y="228"/>
                  </a:lnTo>
                  <a:lnTo>
                    <a:pt x="25" y="234"/>
                  </a:lnTo>
                  <a:lnTo>
                    <a:pt x="26" y="240"/>
                  </a:lnTo>
                  <a:lnTo>
                    <a:pt x="28" y="248"/>
                  </a:lnTo>
                  <a:lnTo>
                    <a:pt x="29" y="254"/>
                  </a:lnTo>
                  <a:lnTo>
                    <a:pt x="31" y="260"/>
                  </a:lnTo>
                  <a:lnTo>
                    <a:pt x="32" y="268"/>
                  </a:lnTo>
                  <a:lnTo>
                    <a:pt x="35" y="274"/>
                  </a:lnTo>
                  <a:lnTo>
                    <a:pt x="37" y="280"/>
                  </a:lnTo>
                  <a:lnTo>
                    <a:pt x="40" y="286"/>
                  </a:lnTo>
                  <a:lnTo>
                    <a:pt x="43" y="290"/>
                  </a:lnTo>
                  <a:lnTo>
                    <a:pt x="47" y="296"/>
                  </a:lnTo>
                  <a:lnTo>
                    <a:pt x="52" y="301"/>
                  </a:lnTo>
                  <a:lnTo>
                    <a:pt x="56" y="305"/>
                  </a:lnTo>
                  <a:lnTo>
                    <a:pt x="61" y="310"/>
                  </a:lnTo>
                  <a:lnTo>
                    <a:pt x="67" y="315"/>
                  </a:lnTo>
                  <a:lnTo>
                    <a:pt x="71" y="318"/>
                  </a:lnTo>
                  <a:lnTo>
                    <a:pt x="79" y="321"/>
                  </a:lnTo>
                  <a:lnTo>
                    <a:pt x="85" y="324"/>
                  </a:lnTo>
                  <a:lnTo>
                    <a:pt x="93" y="327"/>
                  </a:lnTo>
                  <a:lnTo>
                    <a:pt x="99" y="328"/>
                  </a:lnTo>
                  <a:lnTo>
                    <a:pt x="106" y="331"/>
                  </a:lnTo>
                  <a:lnTo>
                    <a:pt x="114" y="333"/>
                  </a:lnTo>
                  <a:lnTo>
                    <a:pt x="123" y="336"/>
                  </a:lnTo>
                  <a:lnTo>
                    <a:pt x="130" y="336"/>
                  </a:lnTo>
                  <a:lnTo>
                    <a:pt x="138" y="337"/>
                  </a:lnTo>
                  <a:lnTo>
                    <a:pt x="147" y="337"/>
                  </a:lnTo>
                  <a:lnTo>
                    <a:pt x="156" y="339"/>
                  </a:lnTo>
                  <a:lnTo>
                    <a:pt x="164" y="339"/>
                  </a:lnTo>
                  <a:lnTo>
                    <a:pt x="174" y="340"/>
                  </a:lnTo>
                  <a:lnTo>
                    <a:pt x="183" y="340"/>
                  </a:lnTo>
                  <a:lnTo>
                    <a:pt x="192" y="340"/>
                  </a:lnTo>
                  <a:lnTo>
                    <a:pt x="201" y="340"/>
                  </a:lnTo>
                  <a:lnTo>
                    <a:pt x="211" y="340"/>
                  </a:lnTo>
                  <a:lnTo>
                    <a:pt x="221" y="339"/>
                  </a:lnTo>
                  <a:lnTo>
                    <a:pt x="230" y="339"/>
                  </a:lnTo>
                  <a:lnTo>
                    <a:pt x="241" y="337"/>
                  </a:lnTo>
                  <a:lnTo>
                    <a:pt x="250" y="337"/>
                  </a:lnTo>
                  <a:lnTo>
                    <a:pt x="260" y="336"/>
                  </a:lnTo>
                  <a:lnTo>
                    <a:pt x="270" y="336"/>
                  </a:lnTo>
                  <a:lnTo>
                    <a:pt x="279" y="334"/>
                  </a:lnTo>
                  <a:lnTo>
                    <a:pt x="289" y="333"/>
                  </a:lnTo>
                  <a:lnTo>
                    <a:pt x="298" y="331"/>
                  </a:lnTo>
                  <a:lnTo>
                    <a:pt x="307" y="330"/>
                  </a:lnTo>
                  <a:lnTo>
                    <a:pt x="316" y="328"/>
                  </a:lnTo>
                  <a:lnTo>
                    <a:pt x="326" y="327"/>
                  </a:lnTo>
                  <a:lnTo>
                    <a:pt x="335" y="325"/>
                  </a:lnTo>
                  <a:lnTo>
                    <a:pt x="344" y="324"/>
                  </a:lnTo>
                  <a:lnTo>
                    <a:pt x="351" y="322"/>
                  </a:lnTo>
                  <a:lnTo>
                    <a:pt x="360" y="321"/>
                  </a:lnTo>
                  <a:lnTo>
                    <a:pt x="368" y="319"/>
                  </a:lnTo>
                  <a:lnTo>
                    <a:pt x="377" y="318"/>
                  </a:lnTo>
                  <a:lnTo>
                    <a:pt x="384" y="315"/>
                  </a:lnTo>
                  <a:lnTo>
                    <a:pt x="392" y="313"/>
                  </a:lnTo>
                  <a:lnTo>
                    <a:pt x="400" y="312"/>
                  </a:lnTo>
                  <a:lnTo>
                    <a:pt x="407" y="310"/>
                  </a:lnTo>
                  <a:lnTo>
                    <a:pt x="413" y="308"/>
                  </a:lnTo>
                  <a:lnTo>
                    <a:pt x="421" y="307"/>
                  </a:lnTo>
                  <a:lnTo>
                    <a:pt x="427" y="305"/>
                  </a:lnTo>
                  <a:lnTo>
                    <a:pt x="433" y="304"/>
                  </a:lnTo>
                  <a:lnTo>
                    <a:pt x="437" y="302"/>
                  </a:lnTo>
                  <a:lnTo>
                    <a:pt x="442" y="301"/>
                  </a:lnTo>
                  <a:lnTo>
                    <a:pt x="447" y="299"/>
                  </a:lnTo>
                  <a:lnTo>
                    <a:pt x="451" y="299"/>
                  </a:lnTo>
                  <a:lnTo>
                    <a:pt x="454" y="296"/>
                  </a:lnTo>
                  <a:lnTo>
                    <a:pt x="459" y="296"/>
                  </a:lnTo>
                  <a:lnTo>
                    <a:pt x="462" y="295"/>
                  </a:lnTo>
                  <a:lnTo>
                    <a:pt x="465" y="295"/>
                  </a:lnTo>
                  <a:lnTo>
                    <a:pt x="466" y="295"/>
                  </a:lnTo>
                  <a:lnTo>
                    <a:pt x="469" y="295"/>
                  </a:lnTo>
                  <a:lnTo>
                    <a:pt x="460" y="316"/>
                  </a:lnTo>
                  <a:lnTo>
                    <a:pt x="459" y="316"/>
                  </a:lnTo>
                  <a:lnTo>
                    <a:pt x="457" y="318"/>
                  </a:lnTo>
                  <a:lnTo>
                    <a:pt x="454" y="318"/>
                  </a:lnTo>
                  <a:lnTo>
                    <a:pt x="451" y="318"/>
                  </a:lnTo>
                  <a:lnTo>
                    <a:pt x="447" y="319"/>
                  </a:lnTo>
                  <a:lnTo>
                    <a:pt x="443" y="321"/>
                  </a:lnTo>
                  <a:lnTo>
                    <a:pt x="439" y="321"/>
                  </a:lnTo>
                  <a:lnTo>
                    <a:pt x="434" y="322"/>
                  </a:lnTo>
                  <a:lnTo>
                    <a:pt x="430" y="322"/>
                  </a:lnTo>
                  <a:lnTo>
                    <a:pt x="424" y="324"/>
                  </a:lnTo>
                  <a:lnTo>
                    <a:pt x="418" y="325"/>
                  </a:lnTo>
                  <a:lnTo>
                    <a:pt x="413" y="327"/>
                  </a:lnTo>
                  <a:lnTo>
                    <a:pt x="406" y="328"/>
                  </a:lnTo>
                  <a:lnTo>
                    <a:pt x="401" y="330"/>
                  </a:lnTo>
                  <a:lnTo>
                    <a:pt x="392" y="331"/>
                  </a:lnTo>
                  <a:lnTo>
                    <a:pt x="386" y="333"/>
                  </a:lnTo>
                  <a:lnTo>
                    <a:pt x="378" y="334"/>
                  </a:lnTo>
                  <a:lnTo>
                    <a:pt x="371" y="336"/>
                  </a:lnTo>
                  <a:lnTo>
                    <a:pt x="362" y="337"/>
                  </a:lnTo>
                  <a:lnTo>
                    <a:pt x="354" y="339"/>
                  </a:lnTo>
                  <a:lnTo>
                    <a:pt x="345" y="340"/>
                  </a:lnTo>
                  <a:lnTo>
                    <a:pt x="336" y="342"/>
                  </a:lnTo>
                  <a:lnTo>
                    <a:pt x="327" y="343"/>
                  </a:lnTo>
                  <a:lnTo>
                    <a:pt x="318" y="343"/>
                  </a:lnTo>
                  <a:lnTo>
                    <a:pt x="309" y="345"/>
                  </a:lnTo>
                  <a:lnTo>
                    <a:pt x="300" y="346"/>
                  </a:lnTo>
                  <a:lnTo>
                    <a:pt x="291" y="348"/>
                  </a:lnTo>
                  <a:lnTo>
                    <a:pt x="282" y="349"/>
                  </a:lnTo>
                  <a:lnTo>
                    <a:pt x="273" y="349"/>
                  </a:lnTo>
                  <a:lnTo>
                    <a:pt x="262" y="351"/>
                  </a:lnTo>
                  <a:lnTo>
                    <a:pt x="253" y="352"/>
                  </a:lnTo>
                  <a:lnTo>
                    <a:pt x="242" y="352"/>
                  </a:lnTo>
                  <a:lnTo>
                    <a:pt x="233" y="354"/>
                  </a:lnTo>
                  <a:lnTo>
                    <a:pt x="224" y="354"/>
                  </a:lnTo>
                  <a:lnTo>
                    <a:pt x="214" y="354"/>
                  </a:lnTo>
                  <a:lnTo>
                    <a:pt x="205" y="354"/>
                  </a:lnTo>
                  <a:lnTo>
                    <a:pt x="194" y="354"/>
                  </a:lnTo>
                  <a:lnTo>
                    <a:pt x="185" y="355"/>
                  </a:lnTo>
                  <a:lnTo>
                    <a:pt x="176" y="354"/>
                  </a:lnTo>
                  <a:lnTo>
                    <a:pt x="165" y="354"/>
                  </a:lnTo>
                  <a:lnTo>
                    <a:pt x="156" y="354"/>
                  </a:lnTo>
                  <a:lnTo>
                    <a:pt x="147" y="352"/>
                  </a:lnTo>
                  <a:lnTo>
                    <a:pt x="138" y="351"/>
                  </a:lnTo>
                  <a:lnTo>
                    <a:pt x="129" y="351"/>
                  </a:lnTo>
                  <a:lnTo>
                    <a:pt x="121" y="349"/>
                  </a:lnTo>
                  <a:lnTo>
                    <a:pt x="112" y="348"/>
                  </a:lnTo>
                  <a:lnTo>
                    <a:pt x="105" y="346"/>
                  </a:lnTo>
                  <a:lnTo>
                    <a:pt x="96" y="343"/>
                  </a:lnTo>
                  <a:lnTo>
                    <a:pt x="88" y="342"/>
                  </a:lnTo>
                  <a:lnTo>
                    <a:pt x="80" y="339"/>
                  </a:lnTo>
                  <a:lnTo>
                    <a:pt x="73" y="336"/>
                  </a:lnTo>
                  <a:lnTo>
                    <a:pt x="67" y="333"/>
                  </a:lnTo>
                  <a:lnTo>
                    <a:pt x="59" y="330"/>
                  </a:lnTo>
                  <a:lnTo>
                    <a:pt x="53" y="327"/>
                  </a:lnTo>
                  <a:lnTo>
                    <a:pt x="47" y="322"/>
                  </a:lnTo>
                  <a:lnTo>
                    <a:pt x="41" y="318"/>
                  </a:lnTo>
                  <a:lnTo>
                    <a:pt x="37" y="313"/>
                  </a:lnTo>
                  <a:lnTo>
                    <a:pt x="31" y="308"/>
                  </a:lnTo>
                  <a:lnTo>
                    <a:pt x="26" y="304"/>
                  </a:lnTo>
                  <a:lnTo>
                    <a:pt x="23" y="298"/>
                  </a:lnTo>
                  <a:lnTo>
                    <a:pt x="18" y="292"/>
                  </a:lnTo>
                  <a:lnTo>
                    <a:pt x="15" y="287"/>
                  </a:lnTo>
                  <a:lnTo>
                    <a:pt x="12" y="280"/>
                  </a:lnTo>
                  <a:lnTo>
                    <a:pt x="9" y="274"/>
                  </a:lnTo>
                  <a:lnTo>
                    <a:pt x="6" y="266"/>
                  </a:lnTo>
                  <a:lnTo>
                    <a:pt x="5" y="260"/>
                  </a:lnTo>
                  <a:lnTo>
                    <a:pt x="3" y="254"/>
                  </a:lnTo>
                  <a:lnTo>
                    <a:pt x="2" y="248"/>
                  </a:lnTo>
                  <a:lnTo>
                    <a:pt x="0" y="242"/>
                  </a:lnTo>
                  <a:lnTo>
                    <a:pt x="0" y="236"/>
                  </a:lnTo>
                  <a:lnTo>
                    <a:pt x="0" y="228"/>
                  </a:lnTo>
                  <a:lnTo>
                    <a:pt x="0" y="222"/>
                  </a:lnTo>
                  <a:lnTo>
                    <a:pt x="0" y="216"/>
                  </a:lnTo>
                  <a:lnTo>
                    <a:pt x="0" y="210"/>
                  </a:lnTo>
                  <a:lnTo>
                    <a:pt x="2" y="204"/>
                  </a:lnTo>
                  <a:lnTo>
                    <a:pt x="2" y="198"/>
                  </a:lnTo>
                  <a:lnTo>
                    <a:pt x="3" y="192"/>
                  </a:lnTo>
                  <a:lnTo>
                    <a:pt x="6" y="186"/>
                  </a:lnTo>
                  <a:lnTo>
                    <a:pt x="6" y="178"/>
                  </a:lnTo>
                  <a:lnTo>
                    <a:pt x="8" y="172"/>
                  </a:lnTo>
                  <a:lnTo>
                    <a:pt x="11" y="166"/>
                  </a:lnTo>
                  <a:lnTo>
                    <a:pt x="12" y="160"/>
                  </a:lnTo>
                  <a:lnTo>
                    <a:pt x="15" y="154"/>
                  </a:lnTo>
                  <a:lnTo>
                    <a:pt x="18" y="148"/>
                  </a:lnTo>
                  <a:lnTo>
                    <a:pt x="20" y="142"/>
                  </a:lnTo>
                  <a:lnTo>
                    <a:pt x="25" y="136"/>
                  </a:lnTo>
                  <a:lnTo>
                    <a:pt x="26" y="130"/>
                  </a:lnTo>
                  <a:lnTo>
                    <a:pt x="31" y="126"/>
                  </a:lnTo>
                  <a:lnTo>
                    <a:pt x="34" y="120"/>
                  </a:lnTo>
                  <a:lnTo>
                    <a:pt x="37" y="113"/>
                  </a:lnTo>
                  <a:lnTo>
                    <a:pt x="40" y="109"/>
                  </a:lnTo>
                  <a:lnTo>
                    <a:pt x="44" y="103"/>
                  </a:lnTo>
                  <a:lnTo>
                    <a:pt x="47" y="98"/>
                  </a:lnTo>
                  <a:lnTo>
                    <a:pt x="52" y="92"/>
                  </a:lnTo>
                  <a:lnTo>
                    <a:pt x="55" y="88"/>
                  </a:lnTo>
                  <a:lnTo>
                    <a:pt x="58" y="83"/>
                  </a:lnTo>
                  <a:lnTo>
                    <a:pt x="62" y="77"/>
                  </a:lnTo>
                  <a:lnTo>
                    <a:pt x="67" y="73"/>
                  </a:lnTo>
                  <a:lnTo>
                    <a:pt x="70" y="68"/>
                  </a:lnTo>
                  <a:lnTo>
                    <a:pt x="73" y="64"/>
                  </a:lnTo>
                  <a:lnTo>
                    <a:pt x="77" y="59"/>
                  </a:lnTo>
                  <a:lnTo>
                    <a:pt x="80" y="55"/>
                  </a:lnTo>
                  <a:lnTo>
                    <a:pt x="83" y="50"/>
                  </a:lnTo>
                  <a:lnTo>
                    <a:pt x="88" y="47"/>
                  </a:lnTo>
                  <a:lnTo>
                    <a:pt x="93" y="42"/>
                  </a:lnTo>
                  <a:lnTo>
                    <a:pt x="96" y="39"/>
                  </a:lnTo>
                  <a:lnTo>
                    <a:pt x="99" y="35"/>
                  </a:lnTo>
                  <a:lnTo>
                    <a:pt x="103" y="32"/>
                  </a:lnTo>
                  <a:lnTo>
                    <a:pt x="106" y="29"/>
                  </a:lnTo>
                  <a:lnTo>
                    <a:pt x="109" y="26"/>
                  </a:lnTo>
                  <a:lnTo>
                    <a:pt x="112" y="23"/>
                  </a:lnTo>
                  <a:lnTo>
                    <a:pt x="115" y="18"/>
                  </a:lnTo>
                  <a:lnTo>
                    <a:pt x="118" y="17"/>
                  </a:lnTo>
                  <a:lnTo>
                    <a:pt x="120" y="14"/>
                  </a:lnTo>
                  <a:lnTo>
                    <a:pt x="126" y="9"/>
                  </a:lnTo>
                  <a:lnTo>
                    <a:pt x="130" y="6"/>
                  </a:lnTo>
                  <a:lnTo>
                    <a:pt x="133" y="3"/>
                  </a:lnTo>
                  <a:lnTo>
                    <a:pt x="136" y="2"/>
                  </a:lnTo>
                  <a:lnTo>
                    <a:pt x="138" y="0"/>
                  </a:lnTo>
                  <a:lnTo>
                    <a:pt x="138" y="0"/>
                  </a:lnTo>
                  <a:lnTo>
                    <a:pt x="150" y="0"/>
                  </a:lnTo>
                  <a:lnTo>
                    <a:pt x="150" y="0"/>
                  </a:lnTo>
                  <a:close/>
                </a:path>
              </a:pathLst>
            </a:custGeom>
            <a:solidFill>
              <a:srgbClr val="000000"/>
            </a:solidFill>
            <a:ln w="9525">
              <a:noFill/>
              <a:round/>
              <a:headEnd/>
              <a:tailEnd/>
            </a:ln>
          </p:spPr>
          <p:txBody>
            <a:bodyPr/>
            <a:lstStyle/>
            <a:p>
              <a:endParaRPr lang="ru-RU"/>
            </a:p>
          </p:txBody>
        </p:sp>
        <p:sp>
          <p:nvSpPr>
            <p:cNvPr id="169" name="Freeform 223"/>
            <p:cNvSpPr>
              <a:spLocks/>
            </p:cNvSpPr>
            <p:nvPr/>
          </p:nvSpPr>
          <p:spPr bwMode="auto">
            <a:xfrm>
              <a:off x="2626" y="2867"/>
              <a:ext cx="139" cy="293"/>
            </a:xfrm>
            <a:custGeom>
              <a:avLst/>
              <a:gdLst/>
              <a:ahLst/>
              <a:cxnLst>
                <a:cxn ang="0">
                  <a:pos x="21" y="6"/>
                </a:cxn>
                <a:cxn ang="0">
                  <a:pos x="34" y="23"/>
                </a:cxn>
                <a:cxn ang="0">
                  <a:pos x="41" y="36"/>
                </a:cxn>
                <a:cxn ang="0">
                  <a:pos x="49" y="56"/>
                </a:cxn>
                <a:cxn ang="0">
                  <a:pos x="56" y="80"/>
                </a:cxn>
                <a:cxn ang="0">
                  <a:pos x="62" y="109"/>
                </a:cxn>
                <a:cxn ang="0">
                  <a:pos x="65" y="144"/>
                </a:cxn>
                <a:cxn ang="0">
                  <a:pos x="67" y="184"/>
                </a:cxn>
                <a:cxn ang="0">
                  <a:pos x="65" y="233"/>
                </a:cxn>
                <a:cxn ang="0">
                  <a:pos x="59" y="287"/>
                </a:cxn>
                <a:cxn ang="0">
                  <a:pos x="50" y="351"/>
                </a:cxn>
                <a:cxn ang="0">
                  <a:pos x="37" y="422"/>
                </a:cxn>
                <a:cxn ang="0">
                  <a:pos x="18" y="500"/>
                </a:cxn>
                <a:cxn ang="0">
                  <a:pos x="17" y="587"/>
                </a:cxn>
                <a:cxn ang="0">
                  <a:pos x="18" y="578"/>
                </a:cxn>
                <a:cxn ang="0">
                  <a:pos x="21" y="561"/>
                </a:cxn>
                <a:cxn ang="0">
                  <a:pos x="28" y="540"/>
                </a:cxn>
                <a:cxn ang="0">
                  <a:pos x="35" y="511"/>
                </a:cxn>
                <a:cxn ang="0">
                  <a:pos x="43" y="478"/>
                </a:cxn>
                <a:cxn ang="0">
                  <a:pos x="50" y="442"/>
                </a:cxn>
                <a:cxn ang="0">
                  <a:pos x="58" y="402"/>
                </a:cxn>
                <a:cxn ang="0">
                  <a:pos x="65" y="361"/>
                </a:cxn>
                <a:cxn ang="0">
                  <a:pos x="71" y="318"/>
                </a:cxn>
                <a:cxn ang="0">
                  <a:pos x="77" y="275"/>
                </a:cxn>
                <a:cxn ang="0">
                  <a:pos x="82" y="233"/>
                </a:cxn>
                <a:cxn ang="0">
                  <a:pos x="83" y="194"/>
                </a:cxn>
                <a:cxn ang="0">
                  <a:pos x="83" y="154"/>
                </a:cxn>
                <a:cxn ang="0">
                  <a:pos x="82" y="121"/>
                </a:cxn>
                <a:cxn ang="0">
                  <a:pos x="76" y="89"/>
                </a:cxn>
                <a:cxn ang="0">
                  <a:pos x="77" y="79"/>
                </a:cxn>
                <a:cxn ang="0">
                  <a:pos x="90" y="86"/>
                </a:cxn>
                <a:cxn ang="0">
                  <a:pos x="111" y="97"/>
                </a:cxn>
                <a:cxn ang="0">
                  <a:pos x="123" y="101"/>
                </a:cxn>
                <a:cxn ang="0">
                  <a:pos x="136" y="107"/>
                </a:cxn>
                <a:cxn ang="0">
                  <a:pos x="152" y="112"/>
                </a:cxn>
                <a:cxn ang="0">
                  <a:pos x="167" y="118"/>
                </a:cxn>
                <a:cxn ang="0">
                  <a:pos x="183" y="123"/>
                </a:cxn>
                <a:cxn ang="0">
                  <a:pos x="201" y="127"/>
                </a:cxn>
                <a:cxn ang="0">
                  <a:pos x="220" y="130"/>
                </a:cxn>
                <a:cxn ang="0">
                  <a:pos x="238" y="132"/>
                </a:cxn>
                <a:cxn ang="0">
                  <a:pos x="257" y="132"/>
                </a:cxn>
                <a:cxn ang="0">
                  <a:pos x="277" y="132"/>
                </a:cxn>
                <a:cxn ang="0">
                  <a:pos x="259" y="113"/>
                </a:cxn>
                <a:cxn ang="0">
                  <a:pos x="244" y="113"/>
                </a:cxn>
                <a:cxn ang="0">
                  <a:pos x="224" y="110"/>
                </a:cxn>
                <a:cxn ang="0">
                  <a:pos x="212" y="109"/>
                </a:cxn>
                <a:cxn ang="0">
                  <a:pos x="197" y="107"/>
                </a:cxn>
                <a:cxn ang="0">
                  <a:pos x="182" y="103"/>
                </a:cxn>
                <a:cxn ang="0">
                  <a:pos x="165" y="100"/>
                </a:cxn>
                <a:cxn ang="0">
                  <a:pos x="149" y="94"/>
                </a:cxn>
                <a:cxn ang="0">
                  <a:pos x="130" y="89"/>
                </a:cxn>
                <a:cxn ang="0">
                  <a:pos x="112" y="82"/>
                </a:cxn>
                <a:cxn ang="0">
                  <a:pos x="94" y="73"/>
                </a:cxn>
                <a:cxn ang="0">
                  <a:pos x="76" y="64"/>
                </a:cxn>
                <a:cxn ang="0">
                  <a:pos x="62" y="54"/>
                </a:cxn>
                <a:cxn ang="0">
                  <a:pos x="55" y="39"/>
                </a:cxn>
                <a:cxn ang="0">
                  <a:pos x="47" y="26"/>
                </a:cxn>
                <a:cxn ang="0">
                  <a:pos x="41" y="12"/>
                </a:cxn>
                <a:cxn ang="0">
                  <a:pos x="29" y="2"/>
                </a:cxn>
                <a:cxn ang="0">
                  <a:pos x="15" y="0"/>
                </a:cxn>
              </a:cxnLst>
              <a:rect l="0" t="0" r="r" b="b"/>
              <a:pathLst>
                <a:path w="277" h="587">
                  <a:moveTo>
                    <a:pt x="15" y="0"/>
                  </a:moveTo>
                  <a:lnTo>
                    <a:pt x="17" y="0"/>
                  </a:lnTo>
                  <a:lnTo>
                    <a:pt x="20" y="5"/>
                  </a:lnTo>
                  <a:lnTo>
                    <a:pt x="21" y="6"/>
                  </a:lnTo>
                  <a:lnTo>
                    <a:pt x="26" y="11"/>
                  </a:lnTo>
                  <a:lnTo>
                    <a:pt x="29" y="15"/>
                  </a:lnTo>
                  <a:lnTo>
                    <a:pt x="32" y="20"/>
                  </a:lnTo>
                  <a:lnTo>
                    <a:pt x="34" y="23"/>
                  </a:lnTo>
                  <a:lnTo>
                    <a:pt x="37" y="26"/>
                  </a:lnTo>
                  <a:lnTo>
                    <a:pt x="38" y="30"/>
                  </a:lnTo>
                  <a:lnTo>
                    <a:pt x="40" y="33"/>
                  </a:lnTo>
                  <a:lnTo>
                    <a:pt x="41" y="36"/>
                  </a:lnTo>
                  <a:lnTo>
                    <a:pt x="44" y="42"/>
                  </a:lnTo>
                  <a:lnTo>
                    <a:pt x="46" y="45"/>
                  </a:lnTo>
                  <a:lnTo>
                    <a:pt x="47" y="51"/>
                  </a:lnTo>
                  <a:lnTo>
                    <a:pt x="49" y="56"/>
                  </a:lnTo>
                  <a:lnTo>
                    <a:pt x="50" y="62"/>
                  </a:lnTo>
                  <a:lnTo>
                    <a:pt x="52" y="68"/>
                  </a:lnTo>
                  <a:lnTo>
                    <a:pt x="55" y="74"/>
                  </a:lnTo>
                  <a:lnTo>
                    <a:pt x="56" y="80"/>
                  </a:lnTo>
                  <a:lnTo>
                    <a:pt x="58" y="88"/>
                  </a:lnTo>
                  <a:lnTo>
                    <a:pt x="59" y="94"/>
                  </a:lnTo>
                  <a:lnTo>
                    <a:pt x="61" y="103"/>
                  </a:lnTo>
                  <a:lnTo>
                    <a:pt x="62" y="109"/>
                  </a:lnTo>
                  <a:lnTo>
                    <a:pt x="62" y="118"/>
                  </a:lnTo>
                  <a:lnTo>
                    <a:pt x="64" y="126"/>
                  </a:lnTo>
                  <a:lnTo>
                    <a:pt x="65" y="135"/>
                  </a:lnTo>
                  <a:lnTo>
                    <a:pt x="65" y="144"/>
                  </a:lnTo>
                  <a:lnTo>
                    <a:pt x="65" y="154"/>
                  </a:lnTo>
                  <a:lnTo>
                    <a:pt x="67" y="163"/>
                  </a:lnTo>
                  <a:lnTo>
                    <a:pt x="67" y="175"/>
                  </a:lnTo>
                  <a:lnTo>
                    <a:pt x="67" y="184"/>
                  </a:lnTo>
                  <a:lnTo>
                    <a:pt x="67" y="197"/>
                  </a:lnTo>
                  <a:lnTo>
                    <a:pt x="65" y="209"/>
                  </a:lnTo>
                  <a:lnTo>
                    <a:pt x="65" y="221"/>
                  </a:lnTo>
                  <a:lnTo>
                    <a:pt x="65" y="233"/>
                  </a:lnTo>
                  <a:lnTo>
                    <a:pt x="64" y="246"/>
                  </a:lnTo>
                  <a:lnTo>
                    <a:pt x="64" y="260"/>
                  </a:lnTo>
                  <a:lnTo>
                    <a:pt x="62" y="274"/>
                  </a:lnTo>
                  <a:lnTo>
                    <a:pt x="59" y="287"/>
                  </a:lnTo>
                  <a:lnTo>
                    <a:pt x="58" y="304"/>
                  </a:lnTo>
                  <a:lnTo>
                    <a:pt x="56" y="318"/>
                  </a:lnTo>
                  <a:lnTo>
                    <a:pt x="53" y="334"/>
                  </a:lnTo>
                  <a:lnTo>
                    <a:pt x="50" y="351"/>
                  </a:lnTo>
                  <a:lnTo>
                    <a:pt x="47" y="367"/>
                  </a:lnTo>
                  <a:lnTo>
                    <a:pt x="44" y="386"/>
                  </a:lnTo>
                  <a:lnTo>
                    <a:pt x="41" y="404"/>
                  </a:lnTo>
                  <a:lnTo>
                    <a:pt x="37" y="422"/>
                  </a:lnTo>
                  <a:lnTo>
                    <a:pt x="32" y="440"/>
                  </a:lnTo>
                  <a:lnTo>
                    <a:pt x="28" y="460"/>
                  </a:lnTo>
                  <a:lnTo>
                    <a:pt x="23" y="481"/>
                  </a:lnTo>
                  <a:lnTo>
                    <a:pt x="18" y="500"/>
                  </a:lnTo>
                  <a:lnTo>
                    <a:pt x="12" y="522"/>
                  </a:lnTo>
                  <a:lnTo>
                    <a:pt x="6" y="544"/>
                  </a:lnTo>
                  <a:lnTo>
                    <a:pt x="0" y="567"/>
                  </a:lnTo>
                  <a:lnTo>
                    <a:pt x="17" y="587"/>
                  </a:lnTo>
                  <a:lnTo>
                    <a:pt x="17" y="585"/>
                  </a:lnTo>
                  <a:lnTo>
                    <a:pt x="17" y="582"/>
                  </a:lnTo>
                  <a:lnTo>
                    <a:pt x="17" y="581"/>
                  </a:lnTo>
                  <a:lnTo>
                    <a:pt x="18" y="578"/>
                  </a:lnTo>
                  <a:lnTo>
                    <a:pt x="18" y="575"/>
                  </a:lnTo>
                  <a:lnTo>
                    <a:pt x="20" y="570"/>
                  </a:lnTo>
                  <a:lnTo>
                    <a:pt x="21" y="565"/>
                  </a:lnTo>
                  <a:lnTo>
                    <a:pt x="21" y="561"/>
                  </a:lnTo>
                  <a:lnTo>
                    <a:pt x="23" y="556"/>
                  </a:lnTo>
                  <a:lnTo>
                    <a:pt x="24" y="550"/>
                  </a:lnTo>
                  <a:lnTo>
                    <a:pt x="26" y="544"/>
                  </a:lnTo>
                  <a:lnTo>
                    <a:pt x="28" y="540"/>
                  </a:lnTo>
                  <a:lnTo>
                    <a:pt x="31" y="532"/>
                  </a:lnTo>
                  <a:lnTo>
                    <a:pt x="32" y="526"/>
                  </a:lnTo>
                  <a:lnTo>
                    <a:pt x="34" y="519"/>
                  </a:lnTo>
                  <a:lnTo>
                    <a:pt x="35" y="511"/>
                  </a:lnTo>
                  <a:lnTo>
                    <a:pt x="37" y="504"/>
                  </a:lnTo>
                  <a:lnTo>
                    <a:pt x="38" y="496"/>
                  </a:lnTo>
                  <a:lnTo>
                    <a:pt x="40" y="487"/>
                  </a:lnTo>
                  <a:lnTo>
                    <a:pt x="43" y="478"/>
                  </a:lnTo>
                  <a:lnTo>
                    <a:pt x="44" y="469"/>
                  </a:lnTo>
                  <a:lnTo>
                    <a:pt x="46" y="461"/>
                  </a:lnTo>
                  <a:lnTo>
                    <a:pt x="47" y="452"/>
                  </a:lnTo>
                  <a:lnTo>
                    <a:pt x="50" y="442"/>
                  </a:lnTo>
                  <a:lnTo>
                    <a:pt x="52" y="432"/>
                  </a:lnTo>
                  <a:lnTo>
                    <a:pt x="53" y="423"/>
                  </a:lnTo>
                  <a:lnTo>
                    <a:pt x="56" y="413"/>
                  </a:lnTo>
                  <a:lnTo>
                    <a:pt x="58" y="402"/>
                  </a:lnTo>
                  <a:lnTo>
                    <a:pt x="59" y="393"/>
                  </a:lnTo>
                  <a:lnTo>
                    <a:pt x="62" y="383"/>
                  </a:lnTo>
                  <a:lnTo>
                    <a:pt x="64" y="372"/>
                  </a:lnTo>
                  <a:lnTo>
                    <a:pt x="65" y="361"/>
                  </a:lnTo>
                  <a:lnTo>
                    <a:pt x="67" y="351"/>
                  </a:lnTo>
                  <a:lnTo>
                    <a:pt x="68" y="340"/>
                  </a:lnTo>
                  <a:lnTo>
                    <a:pt x="70" y="328"/>
                  </a:lnTo>
                  <a:lnTo>
                    <a:pt x="71" y="318"/>
                  </a:lnTo>
                  <a:lnTo>
                    <a:pt x="74" y="308"/>
                  </a:lnTo>
                  <a:lnTo>
                    <a:pt x="76" y="298"/>
                  </a:lnTo>
                  <a:lnTo>
                    <a:pt x="76" y="286"/>
                  </a:lnTo>
                  <a:lnTo>
                    <a:pt x="77" y="275"/>
                  </a:lnTo>
                  <a:lnTo>
                    <a:pt x="79" y="265"/>
                  </a:lnTo>
                  <a:lnTo>
                    <a:pt x="80" y="254"/>
                  </a:lnTo>
                  <a:lnTo>
                    <a:pt x="80" y="243"/>
                  </a:lnTo>
                  <a:lnTo>
                    <a:pt x="82" y="233"/>
                  </a:lnTo>
                  <a:lnTo>
                    <a:pt x="82" y="224"/>
                  </a:lnTo>
                  <a:lnTo>
                    <a:pt x="83" y="213"/>
                  </a:lnTo>
                  <a:lnTo>
                    <a:pt x="83" y="203"/>
                  </a:lnTo>
                  <a:lnTo>
                    <a:pt x="83" y="194"/>
                  </a:lnTo>
                  <a:lnTo>
                    <a:pt x="83" y="183"/>
                  </a:lnTo>
                  <a:lnTo>
                    <a:pt x="85" y="174"/>
                  </a:lnTo>
                  <a:lnTo>
                    <a:pt x="83" y="163"/>
                  </a:lnTo>
                  <a:lnTo>
                    <a:pt x="83" y="154"/>
                  </a:lnTo>
                  <a:lnTo>
                    <a:pt x="83" y="145"/>
                  </a:lnTo>
                  <a:lnTo>
                    <a:pt x="83" y="138"/>
                  </a:lnTo>
                  <a:lnTo>
                    <a:pt x="82" y="129"/>
                  </a:lnTo>
                  <a:lnTo>
                    <a:pt x="82" y="121"/>
                  </a:lnTo>
                  <a:lnTo>
                    <a:pt x="80" y="112"/>
                  </a:lnTo>
                  <a:lnTo>
                    <a:pt x="80" y="104"/>
                  </a:lnTo>
                  <a:lnTo>
                    <a:pt x="77" y="97"/>
                  </a:lnTo>
                  <a:lnTo>
                    <a:pt x="76" y="89"/>
                  </a:lnTo>
                  <a:lnTo>
                    <a:pt x="74" y="83"/>
                  </a:lnTo>
                  <a:lnTo>
                    <a:pt x="73" y="77"/>
                  </a:lnTo>
                  <a:lnTo>
                    <a:pt x="74" y="77"/>
                  </a:lnTo>
                  <a:lnTo>
                    <a:pt x="77" y="79"/>
                  </a:lnTo>
                  <a:lnTo>
                    <a:pt x="79" y="80"/>
                  </a:lnTo>
                  <a:lnTo>
                    <a:pt x="82" y="82"/>
                  </a:lnTo>
                  <a:lnTo>
                    <a:pt x="85" y="85"/>
                  </a:lnTo>
                  <a:lnTo>
                    <a:pt x="90" y="86"/>
                  </a:lnTo>
                  <a:lnTo>
                    <a:pt x="94" y="88"/>
                  </a:lnTo>
                  <a:lnTo>
                    <a:pt x="100" y="91"/>
                  </a:lnTo>
                  <a:lnTo>
                    <a:pt x="105" y="92"/>
                  </a:lnTo>
                  <a:lnTo>
                    <a:pt x="111" y="97"/>
                  </a:lnTo>
                  <a:lnTo>
                    <a:pt x="114" y="97"/>
                  </a:lnTo>
                  <a:lnTo>
                    <a:pt x="117" y="98"/>
                  </a:lnTo>
                  <a:lnTo>
                    <a:pt x="120" y="100"/>
                  </a:lnTo>
                  <a:lnTo>
                    <a:pt x="123" y="101"/>
                  </a:lnTo>
                  <a:lnTo>
                    <a:pt x="126" y="103"/>
                  </a:lnTo>
                  <a:lnTo>
                    <a:pt x="129" y="104"/>
                  </a:lnTo>
                  <a:lnTo>
                    <a:pt x="133" y="106"/>
                  </a:lnTo>
                  <a:lnTo>
                    <a:pt x="136" y="107"/>
                  </a:lnTo>
                  <a:lnTo>
                    <a:pt x="139" y="109"/>
                  </a:lnTo>
                  <a:lnTo>
                    <a:pt x="144" y="110"/>
                  </a:lnTo>
                  <a:lnTo>
                    <a:pt x="147" y="110"/>
                  </a:lnTo>
                  <a:lnTo>
                    <a:pt x="152" y="112"/>
                  </a:lnTo>
                  <a:lnTo>
                    <a:pt x="155" y="113"/>
                  </a:lnTo>
                  <a:lnTo>
                    <a:pt x="159" y="115"/>
                  </a:lnTo>
                  <a:lnTo>
                    <a:pt x="162" y="116"/>
                  </a:lnTo>
                  <a:lnTo>
                    <a:pt x="167" y="118"/>
                  </a:lnTo>
                  <a:lnTo>
                    <a:pt x="171" y="119"/>
                  </a:lnTo>
                  <a:lnTo>
                    <a:pt x="176" y="121"/>
                  </a:lnTo>
                  <a:lnTo>
                    <a:pt x="179" y="121"/>
                  </a:lnTo>
                  <a:lnTo>
                    <a:pt x="183" y="123"/>
                  </a:lnTo>
                  <a:lnTo>
                    <a:pt x="188" y="124"/>
                  </a:lnTo>
                  <a:lnTo>
                    <a:pt x="192" y="124"/>
                  </a:lnTo>
                  <a:lnTo>
                    <a:pt x="197" y="126"/>
                  </a:lnTo>
                  <a:lnTo>
                    <a:pt x="201" y="127"/>
                  </a:lnTo>
                  <a:lnTo>
                    <a:pt x="206" y="127"/>
                  </a:lnTo>
                  <a:lnTo>
                    <a:pt x="211" y="129"/>
                  </a:lnTo>
                  <a:lnTo>
                    <a:pt x="215" y="129"/>
                  </a:lnTo>
                  <a:lnTo>
                    <a:pt x="220" y="130"/>
                  </a:lnTo>
                  <a:lnTo>
                    <a:pt x="224" y="130"/>
                  </a:lnTo>
                  <a:lnTo>
                    <a:pt x="229" y="130"/>
                  </a:lnTo>
                  <a:lnTo>
                    <a:pt x="233" y="132"/>
                  </a:lnTo>
                  <a:lnTo>
                    <a:pt x="238" y="132"/>
                  </a:lnTo>
                  <a:lnTo>
                    <a:pt x="242" y="132"/>
                  </a:lnTo>
                  <a:lnTo>
                    <a:pt x="248" y="132"/>
                  </a:lnTo>
                  <a:lnTo>
                    <a:pt x="253" y="132"/>
                  </a:lnTo>
                  <a:lnTo>
                    <a:pt x="257" y="132"/>
                  </a:lnTo>
                  <a:lnTo>
                    <a:pt x="262" y="132"/>
                  </a:lnTo>
                  <a:lnTo>
                    <a:pt x="266" y="132"/>
                  </a:lnTo>
                  <a:lnTo>
                    <a:pt x="273" y="132"/>
                  </a:lnTo>
                  <a:lnTo>
                    <a:pt x="277" y="132"/>
                  </a:lnTo>
                  <a:lnTo>
                    <a:pt x="266" y="115"/>
                  </a:lnTo>
                  <a:lnTo>
                    <a:pt x="265" y="113"/>
                  </a:lnTo>
                  <a:lnTo>
                    <a:pt x="262" y="113"/>
                  </a:lnTo>
                  <a:lnTo>
                    <a:pt x="259" y="113"/>
                  </a:lnTo>
                  <a:lnTo>
                    <a:pt x="256" y="113"/>
                  </a:lnTo>
                  <a:lnTo>
                    <a:pt x="251" y="113"/>
                  </a:lnTo>
                  <a:lnTo>
                    <a:pt x="248" y="113"/>
                  </a:lnTo>
                  <a:lnTo>
                    <a:pt x="244" y="113"/>
                  </a:lnTo>
                  <a:lnTo>
                    <a:pt x="238" y="112"/>
                  </a:lnTo>
                  <a:lnTo>
                    <a:pt x="233" y="112"/>
                  </a:lnTo>
                  <a:lnTo>
                    <a:pt x="227" y="112"/>
                  </a:lnTo>
                  <a:lnTo>
                    <a:pt x="224" y="110"/>
                  </a:lnTo>
                  <a:lnTo>
                    <a:pt x="221" y="110"/>
                  </a:lnTo>
                  <a:lnTo>
                    <a:pt x="218" y="110"/>
                  </a:lnTo>
                  <a:lnTo>
                    <a:pt x="215" y="110"/>
                  </a:lnTo>
                  <a:lnTo>
                    <a:pt x="212" y="109"/>
                  </a:lnTo>
                  <a:lnTo>
                    <a:pt x="208" y="109"/>
                  </a:lnTo>
                  <a:lnTo>
                    <a:pt x="204" y="109"/>
                  </a:lnTo>
                  <a:lnTo>
                    <a:pt x="201" y="109"/>
                  </a:lnTo>
                  <a:lnTo>
                    <a:pt x="197" y="107"/>
                  </a:lnTo>
                  <a:lnTo>
                    <a:pt x="194" y="106"/>
                  </a:lnTo>
                  <a:lnTo>
                    <a:pt x="189" y="104"/>
                  </a:lnTo>
                  <a:lnTo>
                    <a:pt x="186" y="104"/>
                  </a:lnTo>
                  <a:lnTo>
                    <a:pt x="182" y="103"/>
                  </a:lnTo>
                  <a:lnTo>
                    <a:pt x="177" y="103"/>
                  </a:lnTo>
                  <a:lnTo>
                    <a:pt x="174" y="101"/>
                  </a:lnTo>
                  <a:lnTo>
                    <a:pt x="170" y="101"/>
                  </a:lnTo>
                  <a:lnTo>
                    <a:pt x="165" y="100"/>
                  </a:lnTo>
                  <a:lnTo>
                    <a:pt x="161" y="98"/>
                  </a:lnTo>
                  <a:lnTo>
                    <a:pt x="156" y="97"/>
                  </a:lnTo>
                  <a:lnTo>
                    <a:pt x="153" y="95"/>
                  </a:lnTo>
                  <a:lnTo>
                    <a:pt x="149" y="94"/>
                  </a:lnTo>
                  <a:lnTo>
                    <a:pt x="144" y="92"/>
                  </a:lnTo>
                  <a:lnTo>
                    <a:pt x="139" y="92"/>
                  </a:lnTo>
                  <a:lnTo>
                    <a:pt x="136" y="91"/>
                  </a:lnTo>
                  <a:lnTo>
                    <a:pt x="130" y="89"/>
                  </a:lnTo>
                  <a:lnTo>
                    <a:pt x="126" y="86"/>
                  </a:lnTo>
                  <a:lnTo>
                    <a:pt x="121" y="85"/>
                  </a:lnTo>
                  <a:lnTo>
                    <a:pt x="118" y="83"/>
                  </a:lnTo>
                  <a:lnTo>
                    <a:pt x="112" y="82"/>
                  </a:lnTo>
                  <a:lnTo>
                    <a:pt x="108" y="79"/>
                  </a:lnTo>
                  <a:lnTo>
                    <a:pt x="105" y="77"/>
                  </a:lnTo>
                  <a:lnTo>
                    <a:pt x="100" y="76"/>
                  </a:lnTo>
                  <a:lnTo>
                    <a:pt x="94" y="73"/>
                  </a:lnTo>
                  <a:lnTo>
                    <a:pt x="90" y="70"/>
                  </a:lnTo>
                  <a:lnTo>
                    <a:pt x="85" y="68"/>
                  </a:lnTo>
                  <a:lnTo>
                    <a:pt x="80" y="67"/>
                  </a:lnTo>
                  <a:lnTo>
                    <a:pt x="76" y="64"/>
                  </a:lnTo>
                  <a:lnTo>
                    <a:pt x="71" y="61"/>
                  </a:lnTo>
                  <a:lnTo>
                    <a:pt x="67" y="57"/>
                  </a:lnTo>
                  <a:lnTo>
                    <a:pt x="62" y="56"/>
                  </a:lnTo>
                  <a:lnTo>
                    <a:pt x="62" y="54"/>
                  </a:lnTo>
                  <a:lnTo>
                    <a:pt x="59" y="50"/>
                  </a:lnTo>
                  <a:lnTo>
                    <a:pt x="58" y="45"/>
                  </a:lnTo>
                  <a:lnTo>
                    <a:pt x="56" y="44"/>
                  </a:lnTo>
                  <a:lnTo>
                    <a:pt x="55" y="39"/>
                  </a:lnTo>
                  <a:lnTo>
                    <a:pt x="53" y="36"/>
                  </a:lnTo>
                  <a:lnTo>
                    <a:pt x="52" y="33"/>
                  </a:lnTo>
                  <a:lnTo>
                    <a:pt x="50" y="29"/>
                  </a:lnTo>
                  <a:lnTo>
                    <a:pt x="47" y="26"/>
                  </a:lnTo>
                  <a:lnTo>
                    <a:pt x="46" y="21"/>
                  </a:lnTo>
                  <a:lnTo>
                    <a:pt x="44" y="18"/>
                  </a:lnTo>
                  <a:lnTo>
                    <a:pt x="43" y="15"/>
                  </a:lnTo>
                  <a:lnTo>
                    <a:pt x="41" y="12"/>
                  </a:lnTo>
                  <a:lnTo>
                    <a:pt x="40" y="11"/>
                  </a:lnTo>
                  <a:lnTo>
                    <a:pt x="37" y="6"/>
                  </a:lnTo>
                  <a:lnTo>
                    <a:pt x="34" y="3"/>
                  </a:lnTo>
                  <a:lnTo>
                    <a:pt x="29" y="2"/>
                  </a:lnTo>
                  <a:lnTo>
                    <a:pt x="24" y="0"/>
                  </a:lnTo>
                  <a:lnTo>
                    <a:pt x="21" y="0"/>
                  </a:lnTo>
                  <a:lnTo>
                    <a:pt x="18" y="0"/>
                  </a:lnTo>
                  <a:lnTo>
                    <a:pt x="15" y="0"/>
                  </a:lnTo>
                  <a:lnTo>
                    <a:pt x="15" y="0"/>
                  </a:lnTo>
                  <a:lnTo>
                    <a:pt x="15" y="0"/>
                  </a:lnTo>
                  <a:close/>
                </a:path>
              </a:pathLst>
            </a:custGeom>
            <a:solidFill>
              <a:srgbClr val="000000"/>
            </a:solidFill>
            <a:ln w="9525">
              <a:noFill/>
              <a:round/>
              <a:headEnd/>
              <a:tailEnd/>
            </a:ln>
          </p:spPr>
          <p:txBody>
            <a:bodyPr/>
            <a:lstStyle/>
            <a:p>
              <a:endParaRPr lang="ru-RU"/>
            </a:p>
          </p:txBody>
        </p:sp>
        <p:sp>
          <p:nvSpPr>
            <p:cNvPr id="170" name="Freeform 224"/>
            <p:cNvSpPr>
              <a:spLocks/>
            </p:cNvSpPr>
            <p:nvPr/>
          </p:nvSpPr>
          <p:spPr bwMode="auto">
            <a:xfrm>
              <a:off x="2464" y="2890"/>
              <a:ext cx="189" cy="152"/>
            </a:xfrm>
            <a:custGeom>
              <a:avLst/>
              <a:gdLst/>
              <a:ahLst/>
              <a:cxnLst>
                <a:cxn ang="0">
                  <a:pos x="363" y="3"/>
                </a:cxn>
                <a:cxn ang="0">
                  <a:pos x="346" y="9"/>
                </a:cxn>
                <a:cxn ang="0">
                  <a:pos x="332" y="14"/>
                </a:cxn>
                <a:cxn ang="0">
                  <a:pos x="316" y="20"/>
                </a:cxn>
                <a:cxn ang="0">
                  <a:pos x="296" y="25"/>
                </a:cxn>
                <a:cxn ang="0">
                  <a:pos x="273" y="31"/>
                </a:cxn>
                <a:cxn ang="0">
                  <a:pos x="248" y="35"/>
                </a:cxn>
                <a:cxn ang="0">
                  <a:pos x="219" y="41"/>
                </a:cxn>
                <a:cxn ang="0">
                  <a:pos x="187" y="46"/>
                </a:cxn>
                <a:cxn ang="0">
                  <a:pos x="152" y="50"/>
                </a:cxn>
                <a:cxn ang="0">
                  <a:pos x="116" y="53"/>
                </a:cxn>
                <a:cxn ang="0">
                  <a:pos x="75" y="56"/>
                </a:cxn>
                <a:cxn ang="0">
                  <a:pos x="33" y="59"/>
                </a:cxn>
                <a:cxn ang="0">
                  <a:pos x="0" y="61"/>
                </a:cxn>
                <a:cxn ang="0">
                  <a:pos x="1" y="79"/>
                </a:cxn>
                <a:cxn ang="0">
                  <a:pos x="1" y="94"/>
                </a:cxn>
                <a:cxn ang="0">
                  <a:pos x="3" y="108"/>
                </a:cxn>
                <a:cxn ang="0">
                  <a:pos x="6" y="123"/>
                </a:cxn>
                <a:cxn ang="0">
                  <a:pos x="9" y="141"/>
                </a:cxn>
                <a:cxn ang="0">
                  <a:pos x="10" y="159"/>
                </a:cxn>
                <a:cxn ang="0">
                  <a:pos x="13" y="179"/>
                </a:cxn>
                <a:cxn ang="0">
                  <a:pos x="18" y="198"/>
                </a:cxn>
                <a:cxn ang="0">
                  <a:pos x="22" y="220"/>
                </a:cxn>
                <a:cxn ang="0">
                  <a:pos x="27" y="241"/>
                </a:cxn>
                <a:cxn ang="0">
                  <a:pos x="33" y="260"/>
                </a:cxn>
                <a:cxn ang="0">
                  <a:pos x="39" y="280"/>
                </a:cxn>
                <a:cxn ang="0">
                  <a:pos x="46" y="300"/>
                </a:cxn>
                <a:cxn ang="0">
                  <a:pos x="45" y="291"/>
                </a:cxn>
                <a:cxn ang="0">
                  <a:pos x="42" y="276"/>
                </a:cxn>
                <a:cxn ang="0">
                  <a:pos x="39" y="262"/>
                </a:cxn>
                <a:cxn ang="0">
                  <a:pos x="36" y="244"/>
                </a:cxn>
                <a:cxn ang="0">
                  <a:pos x="33" y="226"/>
                </a:cxn>
                <a:cxn ang="0">
                  <a:pos x="30" y="206"/>
                </a:cxn>
                <a:cxn ang="0">
                  <a:pos x="27" y="185"/>
                </a:cxn>
                <a:cxn ang="0">
                  <a:pos x="22" y="165"/>
                </a:cxn>
                <a:cxn ang="0">
                  <a:pos x="19" y="146"/>
                </a:cxn>
                <a:cxn ang="0">
                  <a:pos x="16" y="126"/>
                </a:cxn>
                <a:cxn ang="0">
                  <a:pos x="13" y="108"/>
                </a:cxn>
                <a:cxn ang="0">
                  <a:pos x="12" y="94"/>
                </a:cxn>
                <a:cxn ang="0">
                  <a:pos x="10" y="82"/>
                </a:cxn>
                <a:cxn ang="0">
                  <a:pos x="10" y="71"/>
                </a:cxn>
                <a:cxn ang="0">
                  <a:pos x="22" y="71"/>
                </a:cxn>
                <a:cxn ang="0">
                  <a:pos x="37" y="71"/>
                </a:cxn>
                <a:cxn ang="0">
                  <a:pos x="56" y="70"/>
                </a:cxn>
                <a:cxn ang="0">
                  <a:pos x="77" y="70"/>
                </a:cxn>
                <a:cxn ang="0">
                  <a:pos x="102" y="68"/>
                </a:cxn>
                <a:cxn ang="0">
                  <a:pos x="128" y="67"/>
                </a:cxn>
                <a:cxn ang="0">
                  <a:pos x="158" y="64"/>
                </a:cxn>
                <a:cxn ang="0">
                  <a:pos x="187" y="61"/>
                </a:cxn>
                <a:cxn ang="0">
                  <a:pos x="219" y="58"/>
                </a:cxn>
                <a:cxn ang="0">
                  <a:pos x="249" y="53"/>
                </a:cxn>
                <a:cxn ang="0">
                  <a:pos x="279" y="49"/>
                </a:cxn>
                <a:cxn ang="0">
                  <a:pos x="308" y="41"/>
                </a:cxn>
                <a:cxn ang="0">
                  <a:pos x="335" y="34"/>
                </a:cxn>
                <a:cxn ang="0">
                  <a:pos x="361" y="25"/>
                </a:cxn>
                <a:cxn ang="0">
                  <a:pos x="373" y="0"/>
                </a:cxn>
              </a:cxnLst>
              <a:rect l="0" t="0" r="r" b="b"/>
              <a:pathLst>
                <a:path w="378" h="306">
                  <a:moveTo>
                    <a:pt x="373" y="0"/>
                  </a:moveTo>
                  <a:lnTo>
                    <a:pt x="372" y="0"/>
                  </a:lnTo>
                  <a:lnTo>
                    <a:pt x="367" y="3"/>
                  </a:lnTo>
                  <a:lnTo>
                    <a:pt x="363" y="3"/>
                  </a:lnTo>
                  <a:lnTo>
                    <a:pt x="360" y="5"/>
                  </a:lnTo>
                  <a:lnTo>
                    <a:pt x="355" y="6"/>
                  </a:lnTo>
                  <a:lnTo>
                    <a:pt x="349" y="9"/>
                  </a:lnTo>
                  <a:lnTo>
                    <a:pt x="346" y="9"/>
                  </a:lnTo>
                  <a:lnTo>
                    <a:pt x="343" y="11"/>
                  </a:lnTo>
                  <a:lnTo>
                    <a:pt x="340" y="12"/>
                  </a:lnTo>
                  <a:lnTo>
                    <a:pt x="337" y="12"/>
                  </a:lnTo>
                  <a:lnTo>
                    <a:pt x="332" y="14"/>
                  </a:lnTo>
                  <a:lnTo>
                    <a:pt x="328" y="16"/>
                  </a:lnTo>
                  <a:lnTo>
                    <a:pt x="325" y="17"/>
                  </a:lnTo>
                  <a:lnTo>
                    <a:pt x="320" y="19"/>
                  </a:lnTo>
                  <a:lnTo>
                    <a:pt x="316" y="20"/>
                  </a:lnTo>
                  <a:lnTo>
                    <a:pt x="311" y="22"/>
                  </a:lnTo>
                  <a:lnTo>
                    <a:pt x="305" y="22"/>
                  </a:lnTo>
                  <a:lnTo>
                    <a:pt x="301" y="23"/>
                  </a:lnTo>
                  <a:lnTo>
                    <a:pt x="296" y="25"/>
                  </a:lnTo>
                  <a:lnTo>
                    <a:pt x="292" y="26"/>
                  </a:lnTo>
                  <a:lnTo>
                    <a:pt x="285" y="28"/>
                  </a:lnTo>
                  <a:lnTo>
                    <a:pt x="279" y="29"/>
                  </a:lnTo>
                  <a:lnTo>
                    <a:pt x="273" y="31"/>
                  </a:lnTo>
                  <a:lnTo>
                    <a:pt x="267" y="32"/>
                  </a:lnTo>
                  <a:lnTo>
                    <a:pt x="261" y="34"/>
                  </a:lnTo>
                  <a:lnTo>
                    <a:pt x="255" y="35"/>
                  </a:lnTo>
                  <a:lnTo>
                    <a:pt x="248" y="35"/>
                  </a:lnTo>
                  <a:lnTo>
                    <a:pt x="242" y="37"/>
                  </a:lnTo>
                  <a:lnTo>
                    <a:pt x="234" y="38"/>
                  </a:lnTo>
                  <a:lnTo>
                    <a:pt x="226" y="40"/>
                  </a:lnTo>
                  <a:lnTo>
                    <a:pt x="219" y="41"/>
                  </a:lnTo>
                  <a:lnTo>
                    <a:pt x="211" y="43"/>
                  </a:lnTo>
                  <a:lnTo>
                    <a:pt x="204" y="44"/>
                  </a:lnTo>
                  <a:lnTo>
                    <a:pt x="196" y="44"/>
                  </a:lnTo>
                  <a:lnTo>
                    <a:pt x="187" y="46"/>
                  </a:lnTo>
                  <a:lnTo>
                    <a:pt x="180" y="47"/>
                  </a:lnTo>
                  <a:lnTo>
                    <a:pt x="171" y="47"/>
                  </a:lnTo>
                  <a:lnTo>
                    <a:pt x="163" y="49"/>
                  </a:lnTo>
                  <a:lnTo>
                    <a:pt x="152" y="50"/>
                  </a:lnTo>
                  <a:lnTo>
                    <a:pt x="143" y="52"/>
                  </a:lnTo>
                  <a:lnTo>
                    <a:pt x="134" y="52"/>
                  </a:lnTo>
                  <a:lnTo>
                    <a:pt x="125" y="53"/>
                  </a:lnTo>
                  <a:lnTo>
                    <a:pt x="116" y="53"/>
                  </a:lnTo>
                  <a:lnTo>
                    <a:pt x="105" y="55"/>
                  </a:lnTo>
                  <a:lnTo>
                    <a:pt x="96" y="55"/>
                  </a:lnTo>
                  <a:lnTo>
                    <a:pt x="87" y="56"/>
                  </a:lnTo>
                  <a:lnTo>
                    <a:pt x="75" y="56"/>
                  </a:lnTo>
                  <a:lnTo>
                    <a:pt x="65" y="58"/>
                  </a:lnTo>
                  <a:lnTo>
                    <a:pt x="54" y="58"/>
                  </a:lnTo>
                  <a:lnTo>
                    <a:pt x="43" y="59"/>
                  </a:lnTo>
                  <a:lnTo>
                    <a:pt x="33" y="59"/>
                  </a:lnTo>
                  <a:lnTo>
                    <a:pt x="22" y="59"/>
                  </a:lnTo>
                  <a:lnTo>
                    <a:pt x="10" y="59"/>
                  </a:lnTo>
                  <a:lnTo>
                    <a:pt x="0" y="61"/>
                  </a:lnTo>
                  <a:lnTo>
                    <a:pt x="0" y="61"/>
                  </a:lnTo>
                  <a:lnTo>
                    <a:pt x="0" y="67"/>
                  </a:lnTo>
                  <a:lnTo>
                    <a:pt x="0" y="70"/>
                  </a:lnTo>
                  <a:lnTo>
                    <a:pt x="0" y="74"/>
                  </a:lnTo>
                  <a:lnTo>
                    <a:pt x="1" y="79"/>
                  </a:lnTo>
                  <a:lnTo>
                    <a:pt x="1" y="85"/>
                  </a:lnTo>
                  <a:lnTo>
                    <a:pt x="1" y="88"/>
                  </a:lnTo>
                  <a:lnTo>
                    <a:pt x="1" y="90"/>
                  </a:lnTo>
                  <a:lnTo>
                    <a:pt x="1" y="94"/>
                  </a:lnTo>
                  <a:lnTo>
                    <a:pt x="3" y="97"/>
                  </a:lnTo>
                  <a:lnTo>
                    <a:pt x="3" y="100"/>
                  </a:lnTo>
                  <a:lnTo>
                    <a:pt x="3" y="103"/>
                  </a:lnTo>
                  <a:lnTo>
                    <a:pt x="3" y="108"/>
                  </a:lnTo>
                  <a:lnTo>
                    <a:pt x="4" y="112"/>
                  </a:lnTo>
                  <a:lnTo>
                    <a:pt x="4" y="115"/>
                  </a:lnTo>
                  <a:lnTo>
                    <a:pt x="4" y="120"/>
                  </a:lnTo>
                  <a:lnTo>
                    <a:pt x="6" y="123"/>
                  </a:lnTo>
                  <a:lnTo>
                    <a:pt x="6" y="127"/>
                  </a:lnTo>
                  <a:lnTo>
                    <a:pt x="7" y="132"/>
                  </a:lnTo>
                  <a:lnTo>
                    <a:pt x="7" y="136"/>
                  </a:lnTo>
                  <a:lnTo>
                    <a:pt x="9" y="141"/>
                  </a:lnTo>
                  <a:lnTo>
                    <a:pt x="9" y="146"/>
                  </a:lnTo>
                  <a:lnTo>
                    <a:pt x="9" y="150"/>
                  </a:lnTo>
                  <a:lnTo>
                    <a:pt x="10" y="155"/>
                  </a:lnTo>
                  <a:lnTo>
                    <a:pt x="10" y="159"/>
                  </a:lnTo>
                  <a:lnTo>
                    <a:pt x="12" y="164"/>
                  </a:lnTo>
                  <a:lnTo>
                    <a:pt x="12" y="170"/>
                  </a:lnTo>
                  <a:lnTo>
                    <a:pt x="13" y="174"/>
                  </a:lnTo>
                  <a:lnTo>
                    <a:pt x="13" y="179"/>
                  </a:lnTo>
                  <a:lnTo>
                    <a:pt x="15" y="185"/>
                  </a:lnTo>
                  <a:lnTo>
                    <a:pt x="16" y="189"/>
                  </a:lnTo>
                  <a:lnTo>
                    <a:pt x="16" y="194"/>
                  </a:lnTo>
                  <a:lnTo>
                    <a:pt x="18" y="198"/>
                  </a:lnTo>
                  <a:lnTo>
                    <a:pt x="19" y="205"/>
                  </a:lnTo>
                  <a:lnTo>
                    <a:pt x="21" y="209"/>
                  </a:lnTo>
                  <a:lnTo>
                    <a:pt x="21" y="215"/>
                  </a:lnTo>
                  <a:lnTo>
                    <a:pt x="22" y="220"/>
                  </a:lnTo>
                  <a:lnTo>
                    <a:pt x="24" y="226"/>
                  </a:lnTo>
                  <a:lnTo>
                    <a:pt x="25" y="230"/>
                  </a:lnTo>
                  <a:lnTo>
                    <a:pt x="27" y="235"/>
                  </a:lnTo>
                  <a:lnTo>
                    <a:pt x="27" y="241"/>
                  </a:lnTo>
                  <a:lnTo>
                    <a:pt x="28" y="245"/>
                  </a:lnTo>
                  <a:lnTo>
                    <a:pt x="30" y="251"/>
                  </a:lnTo>
                  <a:lnTo>
                    <a:pt x="31" y="256"/>
                  </a:lnTo>
                  <a:lnTo>
                    <a:pt x="33" y="260"/>
                  </a:lnTo>
                  <a:lnTo>
                    <a:pt x="34" y="266"/>
                  </a:lnTo>
                  <a:lnTo>
                    <a:pt x="36" y="271"/>
                  </a:lnTo>
                  <a:lnTo>
                    <a:pt x="37" y="276"/>
                  </a:lnTo>
                  <a:lnTo>
                    <a:pt x="39" y="280"/>
                  </a:lnTo>
                  <a:lnTo>
                    <a:pt x="40" y="285"/>
                  </a:lnTo>
                  <a:lnTo>
                    <a:pt x="42" y="291"/>
                  </a:lnTo>
                  <a:lnTo>
                    <a:pt x="45" y="295"/>
                  </a:lnTo>
                  <a:lnTo>
                    <a:pt x="46" y="300"/>
                  </a:lnTo>
                  <a:lnTo>
                    <a:pt x="48" y="306"/>
                  </a:lnTo>
                  <a:lnTo>
                    <a:pt x="46" y="300"/>
                  </a:lnTo>
                  <a:lnTo>
                    <a:pt x="46" y="297"/>
                  </a:lnTo>
                  <a:lnTo>
                    <a:pt x="45" y="291"/>
                  </a:lnTo>
                  <a:lnTo>
                    <a:pt x="43" y="286"/>
                  </a:lnTo>
                  <a:lnTo>
                    <a:pt x="43" y="283"/>
                  </a:lnTo>
                  <a:lnTo>
                    <a:pt x="42" y="279"/>
                  </a:lnTo>
                  <a:lnTo>
                    <a:pt x="42" y="276"/>
                  </a:lnTo>
                  <a:lnTo>
                    <a:pt x="42" y="273"/>
                  </a:lnTo>
                  <a:lnTo>
                    <a:pt x="40" y="270"/>
                  </a:lnTo>
                  <a:lnTo>
                    <a:pt x="40" y="265"/>
                  </a:lnTo>
                  <a:lnTo>
                    <a:pt x="39" y="262"/>
                  </a:lnTo>
                  <a:lnTo>
                    <a:pt x="39" y="257"/>
                  </a:lnTo>
                  <a:lnTo>
                    <a:pt x="37" y="253"/>
                  </a:lnTo>
                  <a:lnTo>
                    <a:pt x="37" y="248"/>
                  </a:lnTo>
                  <a:lnTo>
                    <a:pt x="36" y="244"/>
                  </a:lnTo>
                  <a:lnTo>
                    <a:pt x="36" y="239"/>
                  </a:lnTo>
                  <a:lnTo>
                    <a:pt x="34" y="235"/>
                  </a:lnTo>
                  <a:lnTo>
                    <a:pt x="34" y="230"/>
                  </a:lnTo>
                  <a:lnTo>
                    <a:pt x="33" y="226"/>
                  </a:lnTo>
                  <a:lnTo>
                    <a:pt x="33" y="221"/>
                  </a:lnTo>
                  <a:lnTo>
                    <a:pt x="31" y="215"/>
                  </a:lnTo>
                  <a:lnTo>
                    <a:pt x="31" y="211"/>
                  </a:lnTo>
                  <a:lnTo>
                    <a:pt x="30" y="206"/>
                  </a:lnTo>
                  <a:lnTo>
                    <a:pt x="30" y="201"/>
                  </a:lnTo>
                  <a:lnTo>
                    <a:pt x="28" y="195"/>
                  </a:lnTo>
                  <a:lnTo>
                    <a:pt x="27" y="191"/>
                  </a:lnTo>
                  <a:lnTo>
                    <a:pt x="27" y="185"/>
                  </a:lnTo>
                  <a:lnTo>
                    <a:pt x="25" y="180"/>
                  </a:lnTo>
                  <a:lnTo>
                    <a:pt x="25" y="174"/>
                  </a:lnTo>
                  <a:lnTo>
                    <a:pt x="24" y="170"/>
                  </a:lnTo>
                  <a:lnTo>
                    <a:pt x="22" y="165"/>
                  </a:lnTo>
                  <a:lnTo>
                    <a:pt x="22" y="161"/>
                  </a:lnTo>
                  <a:lnTo>
                    <a:pt x="21" y="155"/>
                  </a:lnTo>
                  <a:lnTo>
                    <a:pt x="21" y="150"/>
                  </a:lnTo>
                  <a:lnTo>
                    <a:pt x="19" y="146"/>
                  </a:lnTo>
                  <a:lnTo>
                    <a:pt x="19" y="139"/>
                  </a:lnTo>
                  <a:lnTo>
                    <a:pt x="18" y="135"/>
                  </a:lnTo>
                  <a:lnTo>
                    <a:pt x="18" y="130"/>
                  </a:lnTo>
                  <a:lnTo>
                    <a:pt x="16" y="126"/>
                  </a:lnTo>
                  <a:lnTo>
                    <a:pt x="16" y="121"/>
                  </a:lnTo>
                  <a:lnTo>
                    <a:pt x="15" y="117"/>
                  </a:lnTo>
                  <a:lnTo>
                    <a:pt x="15" y="112"/>
                  </a:lnTo>
                  <a:lnTo>
                    <a:pt x="13" y="108"/>
                  </a:lnTo>
                  <a:lnTo>
                    <a:pt x="13" y="105"/>
                  </a:lnTo>
                  <a:lnTo>
                    <a:pt x="13" y="100"/>
                  </a:lnTo>
                  <a:lnTo>
                    <a:pt x="12" y="97"/>
                  </a:lnTo>
                  <a:lnTo>
                    <a:pt x="12" y="94"/>
                  </a:lnTo>
                  <a:lnTo>
                    <a:pt x="12" y="91"/>
                  </a:lnTo>
                  <a:lnTo>
                    <a:pt x="10" y="88"/>
                  </a:lnTo>
                  <a:lnTo>
                    <a:pt x="10" y="84"/>
                  </a:lnTo>
                  <a:lnTo>
                    <a:pt x="10" y="82"/>
                  </a:lnTo>
                  <a:lnTo>
                    <a:pt x="10" y="79"/>
                  </a:lnTo>
                  <a:lnTo>
                    <a:pt x="10" y="74"/>
                  </a:lnTo>
                  <a:lnTo>
                    <a:pt x="10" y="71"/>
                  </a:lnTo>
                  <a:lnTo>
                    <a:pt x="10" y="71"/>
                  </a:lnTo>
                  <a:lnTo>
                    <a:pt x="13" y="71"/>
                  </a:lnTo>
                  <a:lnTo>
                    <a:pt x="16" y="71"/>
                  </a:lnTo>
                  <a:lnTo>
                    <a:pt x="21" y="71"/>
                  </a:lnTo>
                  <a:lnTo>
                    <a:pt x="22" y="71"/>
                  </a:lnTo>
                  <a:lnTo>
                    <a:pt x="27" y="71"/>
                  </a:lnTo>
                  <a:lnTo>
                    <a:pt x="30" y="71"/>
                  </a:lnTo>
                  <a:lnTo>
                    <a:pt x="33" y="71"/>
                  </a:lnTo>
                  <a:lnTo>
                    <a:pt x="37" y="71"/>
                  </a:lnTo>
                  <a:lnTo>
                    <a:pt x="42" y="71"/>
                  </a:lnTo>
                  <a:lnTo>
                    <a:pt x="46" y="71"/>
                  </a:lnTo>
                  <a:lnTo>
                    <a:pt x="51" y="71"/>
                  </a:lnTo>
                  <a:lnTo>
                    <a:pt x="56" y="70"/>
                  </a:lnTo>
                  <a:lnTo>
                    <a:pt x="60" y="70"/>
                  </a:lnTo>
                  <a:lnTo>
                    <a:pt x="66" y="70"/>
                  </a:lnTo>
                  <a:lnTo>
                    <a:pt x="72" y="70"/>
                  </a:lnTo>
                  <a:lnTo>
                    <a:pt x="77" y="70"/>
                  </a:lnTo>
                  <a:lnTo>
                    <a:pt x="83" y="70"/>
                  </a:lnTo>
                  <a:lnTo>
                    <a:pt x="89" y="68"/>
                  </a:lnTo>
                  <a:lnTo>
                    <a:pt x="96" y="68"/>
                  </a:lnTo>
                  <a:lnTo>
                    <a:pt x="102" y="68"/>
                  </a:lnTo>
                  <a:lnTo>
                    <a:pt x="109" y="67"/>
                  </a:lnTo>
                  <a:lnTo>
                    <a:pt x="115" y="67"/>
                  </a:lnTo>
                  <a:lnTo>
                    <a:pt x="122" y="67"/>
                  </a:lnTo>
                  <a:lnTo>
                    <a:pt x="128" y="67"/>
                  </a:lnTo>
                  <a:lnTo>
                    <a:pt x="137" y="65"/>
                  </a:lnTo>
                  <a:lnTo>
                    <a:pt x="143" y="65"/>
                  </a:lnTo>
                  <a:lnTo>
                    <a:pt x="151" y="65"/>
                  </a:lnTo>
                  <a:lnTo>
                    <a:pt x="158" y="64"/>
                  </a:lnTo>
                  <a:lnTo>
                    <a:pt x="166" y="64"/>
                  </a:lnTo>
                  <a:lnTo>
                    <a:pt x="174" y="62"/>
                  </a:lnTo>
                  <a:lnTo>
                    <a:pt x="181" y="62"/>
                  </a:lnTo>
                  <a:lnTo>
                    <a:pt x="187" y="61"/>
                  </a:lnTo>
                  <a:lnTo>
                    <a:pt x="196" y="61"/>
                  </a:lnTo>
                  <a:lnTo>
                    <a:pt x="202" y="59"/>
                  </a:lnTo>
                  <a:lnTo>
                    <a:pt x="211" y="59"/>
                  </a:lnTo>
                  <a:lnTo>
                    <a:pt x="219" y="58"/>
                  </a:lnTo>
                  <a:lnTo>
                    <a:pt x="226" y="56"/>
                  </a:lnTo>
                  <a:lnTo>
                    <a:pt x="234" y="55"/>
                  </a:lnTo>
                  <a:lnTo>
                    <a:pt x="242" y="55"/>
                  </a:lnTo>
                  <a:lnTo>
                    <a:pt x="249" y="53"/>
                  </a:lnTo>
                  <a:lnTo>
                    <a:pt x="257" y="52"/>
                  </a:lnTo>
                  <a:lnTo>
                    <a:pt x="264" y="52"/>
                  </a:lnTo>
                  <a:lnTo>
                    <a:pt x="273" y="50"/>
                  </a:lnTo>
                  <a:lnTo>
                    <a:pt x="279" y="49"/>
                  </a:lnTo>
                  <a:lnTo>
                    <a:pt x="287" y="47"/>
                  </a:lnTo>
                  <a:lnTo>
                    <a:pt x="295" y="46"/>
                  </a:lnTo>
                  <a:lnTo>
                    <a:pt x="302" y="44"/>
                  </a:lnTo>
                  <a:lnTo>
                    <a:pt x="308" y="41"/>
                  </a:lnTo>
                  <a:lnTo>
                    <a:pt x="316" y="40"/>
                  </a:lnTo>
                  <a:lnTo>
                    <a:pt x="322" y="38"/>
                  </a:lnTo>
                  <a:lnTo>
                    <a:pt x="329" y="37"/>
                  </a:lnTo>
                  <a:lnTo>
                    <a:pt x="335" y="34"/>
                  </a:lnTo>
                  <a:lnTo>
                    <a:pt x="341" y="32"/>
                  </a:lnTo>
                  <a:lnTo>
                    <a:pt x="349" y="29"/>
                  </a:lnTo>
                  <a:lnTo>
                    <a:pt x="355" y="28"/>
                  </a:lnTo>
                  <a:lnTo>
                    <a:pt x="361" y="25"/>
                  </a:lnTo>
                  <a:lnTo>
                    <a:pt x="367" y="23"/>
                  </a:lnTo>
                  <a:lnTo>
                    <a:pt x="372" y="20"/>
                  </a:lnTo>
                  <a:lnTo>
                    <a:pt x="378" y="19"/>
                  </a:lnTo>
                  <a:lnTo>
                    <a:pt x="373" y="0"/>
                  </a:lnTo>
                  <a:lnTo>
                    <a:pt x="373" y="0"/>
                  </a:lnTo>
                  <a:close/>
                </a:path>
              </a:pathLst>
            </a:custGeom>
            <a:solidFill>
              <a:srgbClr val="000000"/>
            </a:solidFill>
            <a:ln w="9525">
              <a:noFill/>
              <a:round/>
              <a:headEnd/>
              <a:tailEnd/>
            </a:ln>
          </p:spPr>
          <p:txBody>
            <a:bodyPr/>
            <a:lstStyle/>
            <a:p>
              <a:endParaRPr lang="ru-RU"/>
            </a:p>
          </p:txBody>
        </p:sp>
        <p:sp>
          <p:nvSpPr>
            <p:cNvPr id="171" name="Freeform 225"/>
            <p:cNvSpPr>
              <a:spLocks/>
            </p:cNvSpPr>
            <p:nvPr/>
          </p:nvSpPr>
          <p:spPr bwMode="auto">
            <a:xfrm>
              <a:off x="2583" y="2914"/>
              <a:ext cx="69" cy="26"/>
            </a:xfrm>
            <a:custGeom>
              <a:avLst/>
              <a:gdLst/>
              <a:ahLst/>
              <a:cxnLst>
                <a:cxn ang="0">
                  <a:pos x="0" y="36"/>
                </a:cxn>
                <a:cxn ang="0">
                  <a:pos x="5" y="42"/>
                </a:cxn>
                <a:cxn ang="0">
                  <a:pos x="9" y="47"/>
                </a:cxn>
                <a:cxn ang="0">
                  <a:pos x="15" y="50"/>
                </a:cxn>
                <a:cxn ang="0">
                  <a:pos x="21" y="53"/>
                </a:cxn>
                <a:cxn ang="0">
                  <a:pos x="32" y="53"/>
                </a:cxn>
                <a:cxn ang="0">
                  <a:pos x="42" y="51"/>
                </a:cxn>
                <a:cxn ang="0">
                  <a:pos x="50" y="48"/>
                </a:cxn>
                <a:cxn ang="0">
                  <a:pos x="58" y="44"/>
                </a:cxn>
                <a:cxn ang="0">
                  <a:pos x="62" y="39"/>
                </a:cxn>
                <a:cxn ang="0">
                  <a:pos x="67" y="32"/>
                </a:cxn>
                <a:cxn ang="0">
                  <a:pos x="70" y="24"/>
                </a:cxn>
                <a:cxn ang="0">
                  <a:pos x="71" y="24"/>
                </a:cxn>
                <a:cxn ang="0">
                  <a:pos x="74" y="30"/>
                </a:cxn>
                <a:cxn ang="0">
                  <a:pos x="83" y="39"/>
                </a:cxn>
                <a:cxn ang="0">
                  <a:pos x="91" y="42"/>
                </a:cxn>
                <a:cxn ang="0">
                  <a:pos x="98" y="45"/>
                </a:cxn>
                <a:cxn ang="0">
                  <a:pos x="104" y="45"/>
                </a:cxn>
                <a:cxn ang="0">
                  <a:pos x="112" y="44"/>
                </a:cxn>
                <a:cxn ang="0">
                  <a:pos x="118" y="41"/>
                </a:cxn>
                <a:cxn ang="0">
                  <a:pos x="124" y="36"/>
                </a:cxn>
                <a:cxn ang="0">
                  <a:pos x="130" y="30"/>
                </a:cxn>
                <a:cxn ang="0">
                  <a:pos x="136" y="22"/>
                </a:cxn>
                <a:cxn ang="0">
                  <a:pos x="138" y="0"/>
                </a:cxn>
                <a:cxn ang="0">
                  <a:pos x="135" y="3"/>
                </a:cxn>
                <a:cxn ang="0">
                  <a:pos x="130" y="9"/>
                </a:cxn>
                <a:cxn ang="0">
                  <a:pos x="123" y="18"/>
                </a:cxn>
                <a:cxn ang="0">
                  <a:pos x="114" y="27"/>
                </a:cxn>
                <a:cxn ang="0">
                  <a:pos x="101" y="32"/>
                </a:cxn>
                <a:cxn ang="0">
                  <a:pos x="91" y="33"/>
                </a:cxn>
                <a:cxn ang="0">
                  <a:pos x="79" y="25"/>
                </a:cxn>
                <a:cxn ang="0">
                  <a:pos x="73" y="18"/>
                </a:cxn>
                <a:cxn ang="0">
                  <a:pos x="68" y="9"/>
                </a:cxn>
                <a:cxn ang="0">
                  <a:pos x="67" y="12"/>
                </a:cxn>
                <a:cxn ang="0">
                  <a:pos x="62" y="22"/>
                </a:cxn>
                <a:cxn ang="0">
                  <a:pos x="53" y="33"/>
                </a:cxn>
                <a:cxn ang="0">
                  <a:pos x="47" y="38"/>
                </a:cxn>
                <a:cxn ang="0">
                  <a:pos x="39" y="42"/>
                </a:cxn>
                <a:cxn ang="0">
                  <a:pos x="30" y="42"/>
                </a:cxn>
                <a:cxn ang="0">
                  <a:pos x="24" y="42"/>
                </a:cxn>
                <a:cxn ang="0">
                  <a:pos x="15" y="39"/>
                </a:cxn>
                <a:cxn ang="0">
                  <a:pos x="9" y="35"/>
                </a:cxn>
                <a:cxn ang="0">
                  <a:pos x="0" y="36"/>
                </a:cxn>
              </a:cxnLst>
              <a:rect l="0" t="0" r="r" b="b"/>
              <a:pathLst>
                <a:path w="138" h="53">
                  <a:moveTo>
                    <a:pt x="0" y="36"/>
                  </a:moveTo>
                  <a:lnTo>
                    <a:pt x="0" y="36"/>
                  </a:lnTo>
                  <a:lnTo>
                    <a:pt x="2" y="39"/>
                  </a:lnTo>
                  <a:lnTo>
                    <a:pt x="5" y="42"/>
                  </a:lnTo>
                  <a:lnTo>
                    <a:pt x="8" y="45"/>
                  </a:lnTo>
                  <a:lnTo>
                    <a:pt x="9" y="47"/>
                  </a:lnTo>
                  <a:lnTo>
                    <a:pt x="12" y="48"/>
                  </a:lnTo>
                  <a:lnTo>
                    <a:pt x="15" y="50"/>
                  </a:lnTo>
                  <a:lnTo>
                    <a:pt x="18" y="51"/>
                  </a:lnTo>
                  <a:lnTo>
                    <a:pt x="21" y="53"/>
                  </a:lnTo>
                  <a:lnTo>
                    <a:pt x="27" y="53"/>
                  </a:lnTo>
                  <a:lnTo>
                    <a:pt x="32" y="53"/>
                  </a:lnTo>
                  <a:lnTo>
                    <a:pt x="38" y="53"/>
                  </a:lnTo>
                  <a:lnTo>
                    <a:pt x="42" y="51"/>
                  </a:lnTo>
                  <a:lnTo>
                    <a:pt x="47" y="51"/>
                  </a:lnTo>
                  <a:lnTo>
                    <a:pt x="50" y="48"/>
                  </a:lnTo>
                  <a:lnTo>
                    <a:pt x="55" y="47"/>
                  </a:lnTo>
                  <a:lnTo>
                    <a:pt x="58" y="44"/>
                  </a:lnTo>
                  <a:lnTo>
                    <a:pt x="59" y="42"/>
                  </a:lnTo>
                  <a:lnTo>
                    <a:pt x="62" y="39"/>
                  </a:lnTo>
                  <a:lnTo>
                    <a:pt x="65" y="38"/>
                  </a:lnTo>
                  <a:lnTo>
                    <a:pt x="67" y="32"/>
                  </a:lnTo>
                  <a:lnTo>
                    <a:pt x="70" y="29"/>
                  </a:lnTo>
                  <a:lnTo>
                    <a:pt x="70" y="24"/>
                  </a:lnTo>
                  <a:lnTo>
                    <a:pt x="71" y="24"/>
                  </a:lnTo>
                  <a:lnTo>
                    <a:pt x="71" y="24"/>
                  </a:lnTo>
                  <a:lnTo>
                    <a:pt x="73" y="27"/>
                  </a:lnTo>
                  <a:lnTo>
                    <a:pt x="74" y="30"/>
                  </a:lnTo>
                  <a:lnTo>
                    <a:pt x="79" y="35"/>
                  </a:lnTo>
                  <a:lnTo>
                    <a:pt x="83" y="39"/>
                  </a:lnTo>
                  <a:lnTo>
                    <a:pt x="88" y="42"/>
                  </a:lnTo>
                  <a:lnTo>
                    <a:pt x="91" y="42"/>
                  </a:lnTo>
                  <a:lnTo>
                    <a:pt x="94" y="45"/>
                  </a:lnTo>
                  <a:lnTo>
                    <a:pt x="98" y="45"/>
                  </a:lnTo>
                  <a:lnTo>
                    <a:pt x="101" y="45"/>
                  </a:lnTo>
                  <a:lnTo>
                    <a:pt x="104" y="45"/>
                  </a:lnTo>
                  <a:lnTo>
                    <a:pt x="107" y="45"/>
                  </a:lnTo>
                  <a:lnTo>
                    <a:pt x="112" y="44"/>
                  </a:lnTo>
                  <a:lnTo>
                    <a:pt x="115" y="42"/>
                  </a:lnTo>
                  <a:lnTo>
                    <a:pt x="118" y="41"/>
                  </a:lnTo>
                  <a:lnTo>
                    <a:pt x="121" y="39"/>
                  </a:lnTo>
                  <a:lnTo>
                    <a:pt x="124" y="36"/>
                  </a:lnTo>
                  <a:lnTo>
                    <a:pt x="127" y="35"/>
                  </a:lnTo>
                  <a:lnTo>
                    <a:pt x="130" y="30"/>
                  </a:lnTo>
                  <a:lnTo>
                    <a:pt x="135" y="25"/>
                  </a:lnTo>
                  <a:lnTo>
                    <a:pt x="136" y="22"/>
                  </a:lnTo>
                  <a:lnTo>
                    <a:pt x="138" y="22"/>
                  </a:lnTo>
                  <a:lnTo>
                    <a:pt x="138" y="0"/>
                  </a:lnTo>
                  <a:lnTo>
                    <a:pt x="136" y="0"/>
                  </a:lnTo>
                  <a:lnTo>
                    <a:pt x="135" y="3"/>
                  </a:lnTo>
                  <a:lnTo>
                    <a:pt x="133" y="4"/>
                  </a:lnTo>
                  <a:lnTo>
                    <a:pt x="130" y="9"/>
                  </a:lnTo>
                  <a:lnTo>
                    <a:pt x="126" y="13"/>
                  </a:lnTo>
                  <a:lnTo>
                    <a:pt x="123" y="18"/>
                  </a:lnTo>
                  <a:lnTo>
                    <a:pt x="118" y="22"/>
                  </a:lnTo>
                  <a:lnTo>
                    <a:pt x="114" y="27"/>
                  </a:lnTo>
                  <a:lnTo>
                    <a:pt x="107" y="29"/>
                  </a:lnTo>
                  <a:lnTo>
                    <a:pt x="101" y="32"/>
                  </a:lnTo>
                  <a:lnTo>
                    <a:pt x="95" y="33"/>
                  </a:lnTo>
                  <a:lnTo>
                    <a:pt x="91" y="33"/>
                  </a:lnTo>
                  <a:lnTo>
                    <a:pt x="85" y="30"/>
                  </a:lnTo>
                  <a:lnTo>
                    <a:pt x="79" y="25"/>
                  </a:lnTo>
                  <a:lnTo>
                    <a:pt x="76" y="21"/>
                  </a:lnTo>
                  <a:lnTo>
                    <a:pt x="73" y="18"/>
                  </a:lnTo>
                  <a:lnTo>
                    <a:pt x="70" y="13"/>
                  </a:lnTo>
                  <a:lnTo>
                    <a:pt x="68" y="9"/>
                  </a:lnTo>
                  <a:lnTo>
                    <a:pt x="68" y="9"/>
                  </a:lnTo>
                  <a:lnTo>
                    <a:pt x="67" y="12"/>
                  </a:lnTo>
                  <a:lnTo>
                    <a:pt x="64" y="16"/>
                  </a:lnTo>
                  <a:lnTo>
                    <a:pt x="62" y="22"/>
                  </a:lnTo>
                  <a:lnTo>
                    <a:pt x="58" y="27"/>
                  </a:lnTo>
                  <a:lnTo>
                    <a:pt x="53" y="33"/>
                  </a:lnTo>
                  <a:lnTo>
                    <a:pt x="50" y="35"/>
                  </a:lnTo>
                  <a:lnTo>
                    <a:pt x="47" y="38"/>
                  </a:lnTo>
                  <a:lnTo>
                    <a:pt x="42" y="39"/>
                  </a:lnTo>
                  <a:lnTo>
                    <a:pt x="39" y="42"/>
                  </a:lnTo>
                  <a:lnTo>
                    <a:pt x="33" y="42"/>
                  </a:lnTo>
                  <a:lnTo>
                    <a:pt x="30" y="42"/>
                  </a:lnTo>
                  <a:lnTo>
                    <a:pt x="27" y="42"/>
                  </a:lnTo>
                  <a:lnTo>
                    <a:pt x="24" y="42"/>
                  </a:lnTo>
                  <a:lnTo>
                    <a:pt x="18" y="41"/>
                  </a:lnTo>
                  <a:lnTo>
                    <a:pt x="15" y="39"/>
                  </a:lnTo>
                  <a:lnTo>
                    <a:pt x="11" y="38"/>
                  </a:lnTo>
                  <a:lnTo>
                    <a:pt x="9" y="35"/>
                  </a:lnTo>
                  <a:lnTo>
                    <a:pt x="8" y="33"/>
                  </a:lnTo>
                  <a:lnTo>
                    <a:pt x="0" y="36"/>
                  </a:lnTo>
                  <a:lnTo>
                    <a:pt x="0" y="36"/>
                  </a:lnTo>
                  <a:close/>
                </a:path>
              </a:pathLst>
            </a:custGeom>
            <a:solidFill>
              <a:srgbClr val="000000"/>
            </a:solidFill>
            <a:ln w="9525">
              <a:noFill/>
              <a:round/>
              <a:headEnd/>
              <a:tailEnd/>
            </a:ln>
          </p:spPr>
          <p:txBody>
            <a:bodyPr/>
            <a:lstStyle/>
            <a:p>
              <a:endParaRPr lang="ru-RU"/>
            </a:p>
          </p:txBody>
        </p:sp>
        <p:sp>
          <p:nvSpPr>
            <p:cNvPr id="172" name="Freeform 226"/>
            <p:cNvSpPr>
              <a:spLocks/>
            </p:cNvSpPr>
            <p:nvPr/>
          </p:nvSpPr>
          <p:spPr bwMode="auto">
            <a:xfrm>
              <a:off x="2583" y="2916"/>
              <a:ext cx="70" cy="81"/>
            </a:xfrm>
            <a:custGeom>
              <a:avLst/>
              <a:gdLst/>
              <a:ahLst/>
              <a:cxnLst>
                <a:cxn ang="0">
                  <a:pos x="6" y="41"/>
                </a:cxn>
                <a:cxn ang="0">
                  <a:pos x="9" y="53"/>
                </a:cxn>
                <a:cxn ang="0">
                  <a:pos x="14" y="68"/>
                </a:cxn>
                <a:cxn ang="0">
                  <a:pos x="18" y="82"/>
                </a:cxn>
                <a:cxn ang="0">
                  <a:pos x="21" y="91"/>
                </a:cxn>
                <a:cxn ang="0">
                  <a:pos x="27" y="102"/>
                </a:cxn>
                <a:cxn ang="0">
                  <a:pos x="32" y="111"/>
                </a:cxn>
                <a:cxn ang="0">
                  <a:pos x="44" y="126"/>
                </a:cxn>
                <a:cxn ang="0">
                  <a:pos x="58" y="138"/>
                </a:cxn>
                <a:cxn ang="0">
                  <a:pos x="71" y="147"/>
                </a:cxn>
                <a:cxn ang="0">
                  <a:pos x="83" y="152"/>
                </a:cxn>
                <a:cxn ang="0">
                  <a:pos x="95" y="152"/>
                </a:cxn>
                <a:cxn ang="0">
                  <a:pos x="101" y="141"/>
                </a:cxn>
                <a:cxn ang="0">
                  <a:pos x="110" y="129"/>
                </a:cxn>
                <a:cxn ang="0">
                  <a:pos x="118" y="117"/>
                </a:cxn>
                <a:cxn ang="0">
                  <a:pos x="124" y="105"/>
                </a:cxn>
                <a:cxn ang="0">
                  <a:pos x="129" y="94"/>
                </a:cxn>
                <a:cxn ang="0">
                  <a:pos x="132" y="79"/>
                </a:cxn>
                <a:cxn ang="0">
                  <a:pos x="132" y="68"/>
                </a:cxn>
                <a:cxn ang="0">
                  <a:pos x="132" y="59"/>
                </a:cxn>
                <a:cxn ang="0">
                  <a:pos x="132" y="50"/>
                </a:cxn>
                <a:cxn ang="0">
                  <a:pos x="132" y="41"/>
                </a:cxn>
                <a:cxn ang="0">
                  <a:pos x="132" y="26"/>
                </a:cxn>
                <a:cxn ang="0">
                  <a:pos x="138" y="0"/>
                </a:cxn>
                <a:cxn ang="0">
                  <a:pos x="138" y="6"/>
                </a:cxn>
                <a:cxn ang="0">
                  <a:pos x="138" y="17"/>
                </a:cxn>
                <a:cxn ang="0">
                  <a:pos x="138" y="26"/>
                </a:cxn>
                <a:cxn ang="0">
                  <a:pos x="139" y="38"/>
                </a:cxn>
                <a:cxn ang="0">
                  <a:pos x="139" y="49"/>
                </a:cxn>
                <a:cxn ang="0">
                  <a:pos x="139" y="61"/>
                </a:cxn>
                <a:cxn ang="0">
                  <a:pos x="139" y="73"/>
                </a:cxn>
                <a:cxn ang="0">
                  <a:pos x="138" y="83"/>
                </a:cxn>
                <a:cxn ang="0">
                  <a:pos x="136" y="99"/>
                </a:cxn>
                <a:cxn ang="0">
                  <a:pos x="130" y="115"/>
                </a:cxn>
                <a:cxn ang="0">
                  <a:pos x="121" y="132"/>
                </a:cxn>
                <a:cxn ang="0">
                  <a:pos x="112" y="147"/>
                </a:cxn>
                <a:cxn ang="0">
                  <a:pos x="103" y="159"/>
                </a:cxn>
                <a:cxn ang="0">
                  <a:pos x="98" y="162"/>
                </a:cxn>
                <a:cxn ang="0">
                  <a:pos x="89" y="159"/>
                </a:cxn>
                <a:cxn ang="0">
                  <a:pos x="76" y="156"/>
                </a:cxn>
                <a:cxn ang="0">
                  <a:pos x="61" y="152"/>
                </a:cxn>
                <a:cxn ang="0">
                  <a:pos x="51" y="147"/>
                </a:cxn>
                <a:cxn ang="0">
                  <a:pos x="38" y="136"/>
                </a:cxn>
                <a:cxn ang="0">
                  <a:pos x="30" y="127"/>
                </a:cxn>
                <a:cxn ang="0">
                  <a:pos x="23" y="118"/>
                </a:cxn>
                <a:cxn ang="0">
                  <a:pos x="17" y="106"/>
                </a:cxn>
                <a:cxn ang="0">
                  <a:pos x="12" y="94"/>
                </a:cxn>
                <a:cxn ang="0">
                  <a:pos x="9" y="83"/>
                </a:cxn>
                <a:cxn ang="0">
                  <a:pos x="6" y="73"/>
                </a:cxn>
                <a:cxn ang="0">
                  <a:pos x="3" y="62"/>
                </a:cxn>
                <a:cxn ang="0">
                  <a:pos x="2" y="50"/>
                </a:cxn>
                <a:cxn ang="0">
                  <a:pos x="0" y="38"/>
                </a:cxn>
                <a:cxn ang="0">
                  <a:pos x="0" y="32"/>
                </a:cxn>
              </a:cxnLst>
              <a:rect l="0" t="0" r="r" b="b"/>
              <a:pathLst>
                <a:path w="139" h="162">
                  <a:moveTo>
                    <a:pt x="6" y="38"/>
                  </a:moveTo>
                  <a:lnTo>
                    <a:pt x="6" y="40"/>
                  </a:lnTo>
                  <a:lnTo>
                    <a:pt x="6" y="41"/>
                  </a:lnTo>
                  <a:lnTo>
                    <a:pt x="8" y="44"/>
                  </a:lnTo>
                  <a:lnTo>
                    <a:pt x="8" y="49"/>
                  </a:lnTo>
                  <a:lnTo>
                    <a:pt x="9" y="53"/>
                  </a:lnTo>
                  <a:lnTo>
                    <a:pt x="11" y="58"/>
                  </a:lnTo>
                  <a:lnTo>
                    <a:pt x="12" y="64"/>
                  </a:lnTo>
                  <a:lnTo>
                    <a:pt x="14" y="68"/>
                  </a:lnTo>
                  <a:lnTo>
                    <a:pt x="15" y="74"/>
                  </a:lnTo>
                  <a:lnTo>
                    <a:pt x="17" y="79"/>
                  </a:lnTo>
                  <a:lnTo>
                    <a:pt x="18" y="82"/>
                  </a:lnTo>
                  <a:lnTo>
                    <a:pt x="20" y="85"/>
                  </a:lnTo>
                  <a:lnTo>
                    <a:pt x="21" y="88"/>
                  </a:lnTo>
                  <a:lnTo>
                    <a:pt x="21" y="91"/>
                  </a:lnTo>
                  <a:lnTo>
                    <a:pt x="24" y="96"/>
                  </a:lnTo>
                  <a:lnTo>
                    <a:pt x="26" y="99"/>
                  </a:lnTo>
                  <a:lnTo>
                    <a:pt x="27" y="102"/>
                  </a:lnTo>
                  <a:lnTo>
                    <a:pt x="29" y="105"/>
                  </a:lnTo>
                  <a:lnTo>
                    <a:pt x="30" y="108"/>
                  </a:lnTo>
                  <a:lnTo>
                    <a:pt x="32" y="111"/>
                  </a:lnTo>
                  <a:lnTo>
                    <a:pt x="35" y="115"/>
                  </a:lnTo>
                  <a:lnTo>
                    <a:pt x="39" y="120"/>
                  </a:lnTo>
                  <a:lnTo>
                    <a:pt x="44" y="126"/>
                  </a:lnTo>
                  <a:lnTo>
                    <a:pt x="48" y="130"/>
                  </a:lnTo>
                  <a:lnTo>
                    <a:pt x="53" y="135"/>
                  </a:lnTo>
                  <a:lnTo>
                    <a:pt x="58" y="138"/>
                  </a:lnTo>
                  <a:lnTo>
                    <a:pt x="62" y="141"/>
                  </a:lnTo>
                  <a:lnTo>
                    <a:pt x="67" y="144"/>
                  </a:lnTo>
                  <a:lnTo>
                    <a:pt x="71" y="147"/>
                  </a:lnTo>
                  <a:lnTo>
                    <a:pt x="76" y="148"/>
                  </a:lnTo>
                  <a:lnTo>
                    <a:pt x="80" y="150"/>
                  </a:lnTo>
                  <a:lnTo>
                    <a:pt x="83" y="152"/>
                  </a:lnTo>
                  <a:lnTo>
                    <a:pt x="86" y="152"/>
                  </a:lnTo>
                  <a:lnTo>
                    <a:pt x="92" y="152"/>
                  </a:lnTo>
                  <a:lnTo>
                    <a:pt x="95" y="152"/>
                  </a:lnTo>
                  <a:lnTo>
                    <a:pt x="97" y="148"/>
                  </a:lnTo>
                  <a:lnTo>
                    <a:pt x="100" y="144"/>
                  </a:lnTo>
                  <a:lnTo>
                    <a:pt x="101" y="141"/>
                  </a:lnTo>
                  <a:lnTo>
                    <a:pt x="104" y="138"/>
                  </a:lnTo>
                  <a:lnTo>
                    <a:pt x="107" y="133"/>
                  </a:lnTo>
                  <a:lnTo>
                    <a:pt x="110" y="129"/>
                  </a:lnTo>
                  <a:lnTo>
                    <a:pt x="112" y="126"/>
                  </a:lnTo>
                  <a:lnTo>
                    <a:pt x="115" y="121"/>
                  </a:lnTo>
                  <a:lnTo>
                    <a:pt x="118" y="117"/>
                  </a:lnTo>
                  <a:lnTo>
                    <a:pt x="120" y="112"/>
                  </a:lnTo>
                  <a:lnTo>
                    <a:pt x="123" y="108"/>
                  </a:lnTo>
                  <a:lnTo>
                    <a:pt x="124" y="105"/>
                  </a:lnTo>
                  <a:lnTo>
                    <a:pt x="126" y="102"/>
                  </a:lnTo>
                  <a:lnTo>
                    <a:pt x="129" y="99"/>
                  </a:lnTo>
                  <a:lnTo>
                    <a:pt x="129" y="94"/>
                  </a:lnTo>
                  <a:lnTo>
                    <a:pt x="130" y="90"/>
                  </a:lnTo>
                  <a:lnTo>
                    <a:pt x="130" y="85"/>
                  </a:lnTo>
                  <a:lnTo>
                    <a:pt x="132" y="79"/>
                  </a:lnTo>
                  <a:lnTo>
                    <a:pt x="132" y="76"/>
                  </a:lnTo>
                  <a:lnTo>
                    <a:pt x="132" y="73"/>
                  </a:lnTo>
                  <a:lnTo>
                    <a:pt x="132" y="68"/>
                  </a:lnTo>
                  <a:lnTo>
                    <a:pt x="132" y="65"/>
                  </a:lnTo>
                  <a:lnTo>
                    <a:pt x="132" y="62"/>
                  </a:lnTo>
                  <a:lnTo>
                    <a:pt x="132" y="59"/>
                  </a:lnTo>
                  <a:lnTo>
                    <a:pt x="132" y="56"/>
                  </a:lnTo>
                  <a:lnTo>
                    <a:pt x="132" y="53"/>
                  </a:lnTo>
                  <a:lnTo>
                    <a:pt x="132" y="50"/>
                  </a:lnTo>
                  <a:lnTo>
                    <a:pt x="132" y="47"/>
                  </a:lnTo>
                  <a:lnTo>
                    <a:pt x="132" y="43"/>
                  </a:lnTo>
                  <a:lnTo>
                    <a:pt x="132" y="41"/>
                  </a:lnTo>
                  <a:lnTo>
                    <a:pt x="132" y="35"/>
                  </a:lnTo>
                  <a:lnTo>
                    <a:pt x="132" y="31"/>
                  </a:lnTo>
                  <a:lnTo>
                    <a:pt x="132" y="26"/>
                  </a:lnTo>
                  <a:lnTo>
                    <a:pt x="132" y="23"/>
                  </a:lnTo>
                  <a:lnTo>
                    <a:pt x="132" y="21"/>
                  </a:lnTo>
                  <a:lnTo>
                    <a:pt x="138" y="0"/>
                  </a:lnTo>
                  <a:lnTo>
                    <a:pt x="138" y="0"/>
                  </a:lnTo>
                  <a:lnTo>
                    <a:pt x="138" y="2"/>
                  </a:lnTo>
                  <a:lnTo>
                    <a:pt x="138" y="6"/>
                  </a:lnTo>
                  <a:lnTo>
                    <a:pt x="138" y="11"/>
                  </a:lnTo>
                  <a:lnTo>
                    <a:pt x="138" y="12"/>
                  </a:lnTo>
                  <a:lnTo>
                    <a:pt x="138" y="17"/>
                  </a:lnTo>
                  <a:lnTo>
                    <a:pt x="138" y="20"/>
                  </a:lnTo>
                  <a:lnTo>
                    <a:pt x="138" y="23"/>
                  </a:lnTo>
                  <a:lnTo>
                    <a:pt x="138" y="26"/>
                  </a:lnTo>
                  <a:lnTo>
                    <a:pt x="138" y="31"/>
                  </a:lnTo>
                  <a:lnTo>
                    <a:pt x="138" y="34"/>
                  </a:lnTo>
                  <a:lnTo>
                    <a:pt x="139" y="38"/>
                  </a:lnTo>
                  <a:lnTo>
                    <a:pt x="139" y="41"/>
                  </a:lnTo>
                  <a:lnTo>
                    <a:pt x="139" y="46"/>
                  </a:lnTo>
                  <a:lnTo>
                    <a:pt x="139" y="49"/>
                  </a:lnTo>
                  <a:lnTo>
                    <a:pt x="139" y="53"/>
                  </a:lnTo>
                  <a:lnTo>
                    <a:pt x="139" y="58"/>
                  </a:lnTo>
                  <a:lnTo>
                    <a:pt x="139" y="61"/>
                  </a:lnTo>
                  <a:lnTo>
                    <a:pt x="139" y="65"/>
                  </a:lnTo>
                  <a:lnTo>
                    <a:pt x="139" y="70"/>
                  </a:lnTo>
                  <a:lnTo>
                    <a:pt x="139" y="73"/>
                  </a:lnTo>
                  <a:lnTo>
                    <a:pt x="139" y="76"/>
                  </a:lnTo>
                  <a:lnTo>
                    <a:pt x="138" y="79"/>
                  </a:lnTo>
                  <a:lnTo>
                    <a:pt x="138" y="83"/>
                  </a:lnTo>
                  <a:lnTo>
                    <a:pt x="138" y="90"/>
                  </a:lnTo>
                  <a:lnTo>
                    <a:pt x="138" y="94"/>
                  </a:lnTo>
                  <a:lnTo>
                    <a:pt x="136" y="99"/>
                  </a:lnTo>
                  <a:lnTo>
                    <a:pt x="133" y="103"/>
                  </a:lnTo>
                  <a:lnTo>
                    <a:pt x="132" y="109"/>
                  </a:lnTo>
                  <a:lnTo>
                    <a:pt x="130" y="115"/>
                  </a:lnTo>
                  <a:lnTo>
                    <a:pt x="126" y="120"/>
                  </a:lnTo>
                  <a:lnTo>
                    <a:pt x="124" y="126"/>
                  </a:lnTo>
                  <a:lnTo>
                    <a:pt x="121" y="132"/>
                  </a:lnTo>
                  <a:lnTo>
                    <a:pt x="118" y="138"/>
                  </a:lnTo>
                  <a:lnTo>
                    <a:pt x="115" y="142"/>
                  </a:lnTo>
                  <a:lnTo>
                    <a:pt x="112" y="147"/>
                  </a:lnTo>
                  <a:lnTo>
                    <a:pt x="107" y="152"/>
                  </a:lnTo>
                  <a:lnTo>
                    <a:pt x="106" y="156"/>
                  </a:lnTo>
                  <a:lnTo>
                    <a:pt x="103" y="159"/>
                  </a:lnTo>
                  <a:lnTo>
                    <a:pt x="100" y="161"/>
                  </a:lnTo>
                  <a:lnTo>
                    <a:pt x="98" y="162"/>
                  </a:lnTo>
                  <a:lnTo>
                    <a:pt x="98" y="162"/>
                  </a:lnTo>
                  <a:lnTo>
                    <a:pt x="95" y="162"/>
                  </a:lnTo>
                  <a:lnTo>
                    <a:pt x="92" y="161"/>
                  </a:lnTo>
                  <a:lnTo>
                    <a:pt x="89" y="159"/>
                  </a:lnTo>
                  <a:lnTo>
                    <a:pt x="85" y="159"/>
                  </a:lnTo>
                  <a:lnTo>
                    <a:pt x="80" y="158"/>
                  </a:lnTo>
                  <a:lnTo>
                    <a:pt x="76" y="156"/>
                  </a:lnTo>
                  <a:lnTo>
                    <a:pt x="70" y="155"/>
                  </a:lnTo>
                  <a:lnTo>
                    <a:pt x="64" y="153"/>
                  </a:lnTo>
                  <a:lnTo>
                    <a:pt x="61" y="152"/>
                  </a:lnTo>
                  <a:lnTo>
                    <a:pt x="58" y="150"/>
                  </a:lnTo>
                  <a:lnTo>
                    <a:pt x="55" y="147"/>
                  </a:lnTo>
                  <a:lnTo>
                    <a:pt x="51" y="147"/>
                  </a:lnTo>
                  <a:lnTo>
                    <a:pt x="45" y="142"/>
                  </a:lnTo>
                  <a:lnTo>
                    <a:pt x="41" y="139"/>
                  </a:lnTo>
                  <a:lnTo>
                    <a:pt x="38" y="136"/>
                  </a:lnTo>
                  <a:lnTo>
                    <a:pt x="35" y="133"/>
                  </a:lnTo>
                  <a:lnTo>
                    <a:pt x="32" y="130"/>
                  </a:lnTo>
                  <a:lnTo>
                    <a:pt x="30" y="127"/>
                  </a:lnTo>
                  <a:lnTo>
                    <a:pt x="27" y="124"/>
                  </a:lnTo>
                  <a:lnTo>
                    <a:pt x="24" y="121"/>
                  </a:lnTo>
                  <a:lnTo>
                    <a:pt x="23" y="118"/>
                  </a:lnTo>
                  <a:lnTo>
                    <a:pt x="21" y="115"/>
                  </a:lnTo>
                  <a:lnTo>
                    <a:pt x="18" y="111"/>
                  </a:lnTo>
                  <a:lnTo>
                    <a:pt x="17" y="106"/>
                  </a:lnTo>
                  <a:lnTo>
                    <a:pt x="15" y="102"/>
                  </a:lnTo>
                  <a:lnTo>
                    <a:pt x="14" y="99"/>
                  </a:lnTo>
                  <a:lnTo>
                    <a:pt x="12" y="94"/>
                  </a:lnTo>
                  <a:lnTo>
                    <a:pt x="11" y="91"/>
                  </a:lnTo>
                  <a:lnTo>
                    <a:pt x="9" y="86"/>
                  </a:lnTo>
                  <a:lnTo>
                    <a:pt x="9" y="83"/>
                  </a:lnTo>
                  <a:lnTo>
                    <a:pt x="8" y="79"/>
                  </a:lnTo>
                  <a:lnTo>
                    <a:pt x="6" y="76"/>
                  </a:lnTo>
                  <a:lnTo>
                    <a:pt x="6" y="73"/>
                  </a:lnTo>
                  <a:lnTo>
                    <a:pt x="5" y="68"/>
                  </a:lnTo>
                  <a:lnTo>
                    <a:pt x="5" y="65"/>
                  </a:lnTo>
                  <a:lnTo>
                    <a:pt x="3" y="62"/>
                  </a:lnTo>
                  <a:lnTo>
                    <a:pt x="3" y="59"/>
                  </a:lnTo>
                  <a:lnTo>
                    <a:pt x="3" y="56"/>
                  </a:lnTo>
                  <a:lnTo>
                    <a:pt x="2" y="50"/>
                  </a:lnTo>
                  <a:lnTo>
                    <a:pt x="2" y="46"/>
                  </a:lnTo>
                  <a:lnTo>
                    <a:pt x="0" y="41"/>
                  </a:lnTo>
                  <a:lnTo>
                    <a:pt x="0" y="38"/>
                  </a:lnTo>
                  <a:lnTo>
                    <a:pt x="0" y="35"/>
                  </a:lnTo>
                  <a:lnTo>
                    <a:pt x="0" y="34"/>
                  </a:lnTo>
                  <a:lnTo>
                    <a:pt x="0" y="32"/>
                  </a:lnTo>
                  <a:lnTo>
                    <a:pt x="6" y="38"/>
                  </a:lnTo>
                  <a:lnTo>
                    <a:pt x="6" y="38"/>
                  </a:lnTo>
                  <a:close/>
                </a:path>
              </a:pathLst>
            </a:custGeom>
            <a:solidFill>
              <a:srgbClr val="000000"/>
            </a:solidFill>
            <a:ln w="9525">
              <a:noFill/>
              <a:round/>
              <a:headEnd/>
              <a:tailEnd/>
            </a:ln>
          </p:spPr>
          <p:txBody>
            <a:bodyPr/>
            <a:lstStyle/>
            <a:p>
              <a:endParaRPr lang="ru-RU"/>
            </a:p>
          </p:txBody>
        </p:sp>
        <p:sp>
          <p:nvSpPr>
            <p:cNvPr id="173" name="Freeform 227"/>
            <p:cNvSpPr>
              <a:spLocks/>
            </p:cNvSpPr>
            <p:nvPr/>
          </p:nvSpPr>
          <p:spPr bwMode="auto">
            <a:xfrm>
              <a:off x="2492" y="3005"/>
              <a:ext cx="12" cy="16"/>
            </a:xfrm>
            <a:custGeom>
              <a:avLst/>
              <a:gdLst/>
              <a:ahLst/>
              <a:cxnLst>
                <a:cxn ang="0">
                  <a:pos x="20" y="11"/>
                </a:cxn>
                <a:cxn ang="0">
                  <a:pos x="18" y="9"/>
                </a:cxn>
                <a:cxn ang="0">
                  <a:pos x="17" y="8"/>
                </a:cxn>
                <a:cxn ang="0">
                  <a:pos x="15" y="6"/>
                </a:cxn>
                <a:cxn ang="0">
                  <a:pos x="11" y="9"/>
                </a:cxn>
                <a:cxn ang="0">
                  <a:pos x="6" y="12"/>
                </a:cxn>
                <a:cxn ang="0">
                  <a:pos x="5" y="18"/>
                </a:cxn>
                <a:cxn ang="0">
                  <a:pos x="5" y="23"/>
                </a:cxn>
                <a:cxn ang="0">
                  <a:pos x="9" y="26"/>
                </a:cxn>
                <a:cxn ang="0">
                  <a:pos x="12" y="26"/>
                </a:cxn>
                <a:cxn ang="0">
                  <a:pos x="15" y="26"/>
                </a:cxn>
                <a:cxn ang="0">
                  <a:pos x="17" y="24"/>
                </a:cxn>
                <a:cxn ang="0">
                  <a:pos x="18" y="24"/>
                </a:cxn>
                <a:cxn ang="0">
                  <a:pos x="20" y="21"/>
                </a:cxn>
                <a:cxn ang="0">
                  <a:pos x="23" y="20"/>
                </a:cxn>
                <a:cxn ang="0">
                  <a:pos x="23" y="21"/>
                </a:cxn>
                <a:cxn ang="0">
                  <a:pos x="24" y="21"/>
                </a:cxn>
                <a:cxn ang="0">
                  <a:pos x="26" y="24"/>
                </a:cxn>
                <a:cxn ang="0">
                  <a:pos x="24" y="27"/>
                </a:cxn>
                <a:cxn ang="0">
                  <a:pos x="23" y="29"/>
                </a:cxn>
                <a:cxn ang="0">
                  <a:pos x="20" y="32"/>
                </a:cxn>
                <a:cxn ang="0">
                  <a:pos x="17" y="32"/>
                </a:cxn>
                <a:cxn ang="0">
                  <a:pos x="14" y="33"/>
                </a:cxn>
                <a:cxn ang="0">
                  <a:pos x="11" y="32"/>
                </a:cxn>
                <a:cxn ang="0">
                  <a:pos x="6" y="32"/>
                </a:cxn>
                <a:cxn ang="0">
                  <a:pos x="3" y="29"/>
                </a:cxn>
                <a:cxn ang="0">
                  <a:pos x="2" y="24"/>
                </a:cxn>
                <a:cxn ang="0">
                  <a:pos x="0" y="20"/>
                </a:cxn>
                <a:cxn ang="0">
                  <a:pos x="0" y="15"/>
                </a:cxn>
                <a:cxn ang="0">
                  <a:pos x="0" y="11"/>
                </a:cxn>
                <a:cxn ang="0">
                  <a:pos x="2" y="8"/>
                </a:cxn>
                <a:cxn ang="0">
                  <a:pos x="3" y="5"/>
                </a:cxn>
                <a:cxn ang="0">
                  <a:pos x="6" y="3"/>
                </a:cxn>
                <a:cxn ang="0">
                  <a:pos x="9" y="0"/>
                </a:cxn>
                <a:cxn ang="0">
                  <a:pos x="12" y="0"/>
                </a:cxn>
                <a:cxn ang="0">
                  <a:pos x="15" y="0"/>
                </a:cxn>
                <a:cxn ang="0">
                  <a:pos x="17" y="0"/>
                </a:cxn>
                <a:cxn ang="0">
                  <a:pos x="20" y="2"/>
                </a:cxn>
                <a:cxn ang="0">
                  <a:pos x="21" y="3"/>
                </a:cxn>
                <a:cxn ang="0">
                  <a:pos x="24" y="5"/>
                </a:cxn>
                <a:cxn ang="0">
                  <a:pos x="24" y="9"/>
                </a:cxn>
                <a:cxn ang="0">
                  <a:pos x="24" y="11"/>
                </a:cxn>
                <a:cxn ang="0">
                  <a:pos x="23" y="11"/>
                </a:cxn>
                <a:cxn ang="0">
                  <a:pos x="20" y="11"/>
                </a:cxn>
                <a:cxn ang="0">
                  <a:pos x="20" y="11"/>
                </a:cxn>
                <a:cxn ang="0">
                  <a:pos x="20" y="11"/>
                </a:cxn>
              </a:cxnLst>
              <a:rect l="0" t="0" r="r" b="b"/>
              <a:pathLst>
                <a:path w="26" h="33">
                  <a:moveTo>
                    <a:pt x="20" y="11"/>
                  </a:moveTo>
                  <a:lnTo>
                    <a:pt x="18" y="9"/>
                  </a:lnTo>
                  <a:lnTo>
                    <a:pt x="17" y="8"/>
                  </a:lnTo>
                  <a:lnTo>
                    <a:pt x="15" y="6"/>
                  </a:lnTo>
                  <a:lnTo>
                    <a:pt x="11" y="9"/>
                  </a:lnTo>
                  <a:lnTo>
                    <a:pt x="6" y="12"/>
                  </a:lnTo>
                  <a:lnTo>
                    <a:pt x="5" y="18"/>
                  </a:lnTo>
                  <a:lnTo>
                    <a:pt x="5" y="23"/>
                  </a:lnTo>
                  <a:lnTo>
                    <a:pt x="9" y="26"/>
                  </a:lnTo>
                  <a:lnTo>
                    <a:pt x="12" y="26"/>
                  </a:lnTo>
                  <a:lnTo>
                    <a:pt x="15" y="26"/>
                  </a:lnTo>
                  <a:lnTo>
                    <a:pt x="17" y="24"/>
                  </a:lnTo>
                  <a:lnTo>
                    <a:pt x="18" y="24"/>
                  </a:lnTo>
                  <a:lnTo>
                    <a:pt x="20" y="21"/>
                  </a:lnTo>
                  <a:lnTo>
                    <a:pt x="23" y="20"/>
                  </a:lnTo>
                  <a:lnTo>
                    <a:pt x="23" y="21"/>
                  </a:lnTo>
                  <a:lnTo>
                    <a:pt x="24" y="21"/>
                  </a:lnTo>
                  <a:lnTo>
                    <a:pt x="26" y="24"/>
                  </a:lnTo>
                  <a:lnTo>
                    <a:pt x="24" y="27"/>
                  </a:lnTo>
                  <a:lnTo>
                    <a:pt x="23" y="29"/>
                  </a:lnTo>
                  <a:lnTo>
                    <a:pt x="20" y="32"/>
                  </a:lnTo>
                  <a:lnTo>
                    <a:pt x="17" y="32"/>
                  </a:lnTo>
                  <a:lnTo>
                    <a:pt x="14" y="33"/>
                  </a:lnTo>
                  <a:lnTo>
                    <a:pt x="11" y="32"/>
                  </a:lnTo>
                  <a:lnTo>
                    <a:pt x="6" y="32"/>
                  </a:lnTo>
                  <a:lnTo>
                    <a:pt x="3" y="29"/>
                  </a:lnTo>
                  <a:lnTo>
                    <a:pt x="2" y="24"/>
                  </a:lnTo>
                  <a:lnTo>
                    <a:pt x="0" y="20"/>
                  </a:lnTo>
                  <a:lnTo>
                    <a:pt x="0" y="15"/>
                  </a:lnTo>
                  <a:lnTo>
                    <a:pt x="0" y="11"/>
                  </a:lnTo>
                  <a:lnTo>
                    <a:pt x="2" y="8"/>
                  </a:lnTo>
                  <a:lnTo>
                    <a:pt x="3" y="5"/>
                  </a:lnTo>
                  <a:lnTo>
                    <a:pt x="6" y="3"/>
                  </a:lnTo>
                  <a:lnTo>
                    <a:pt x="9" y="0"/>
                  </a:lnTo>
                  <a:lnTo>
                    <a:pt x="12" y="0"/>
                  </a:lnTo>
                  <a:lnTo>
                    <a:pt x="15" y="0"/>
                  </a:lnTo>
                  <a:lnTo>
                    <a:pt x="17" y="0"/>
                  </a:lnTo>
                  <a:lnTo>
                    <a:pt x="20" y="2"/>
                  </a:lnTo>
                  <a:lnTo>
                    <a:pt x="21" y="3"/>
                  </a:lnTo>
                  <a:lnTo>
                    <a:pt x="24" y="5"/>
                  </a:lnTo>
                  <a:lnTo>
                    <a:pt x="24" y="9"/>
                  </a:lnTo>
                  <a:lnTo>
                    <a:pt x="24" y="11"/>
                  </a:lnTo>
                  <a:lnTo>
                    <a:pt x="23" y="11"/>
                  </a:lnTo>
                  <a:lnTo>
                    <a:pt x="20" y="11"/>
                  </a:lnTo>
                  <a:lnTo>
                    <a:pt x="20" y="11"/>
                  </a:lnTo>
                  <a:lnTo>
                    <a:pt x="20" y="11"/>
                  </a:lnTo>
                  <a:close/>
                </a:path>
              </a:pathLst>
            </a:custGeom>
            <a:solidFill>
              <a:srgbClr val="000000"/>
            </a:solidFill>
            <a:ln w="9525">
              <a:noFill/>
              <a:round/>
              <a:headEnd/>
              <a:tailEnd/>
            </a:ln>
          </p:spPr>
          <p:txBody>
            <a:bodyPr/>
            <a:lstStyle/>
            <a:p>
              <a:endParaRPr lang="ru-RU"/>
            </a:p>
          </p:txBody>
        </p:sp>
        <p:sp>
          <p:nvSpPr>
            <p:cNvPr id="174" name="Freeform 228"/>
            <p:cNvSpPr>
              <a:spLocks/>
            </p:cNvSpPr>
            <p:nvPr/>
          </p:nvSpPr>
          <p:spPr bwMode="auto">
            <a:xfrm>
              <a:off x="2500" y="3008"/>
              <a:ext cx="6" cy="9"/>
            </a:xfrm>
            <a:custGeom>
              <a:avLst/>
              <a:gdLst/>
              <a:ahLst/>
              <a:cxnLst>
                <a:cxn ang="0">
                  <a:pos x="0" y="0"/>
                </a:cxn>
                <a:cxn ang="0">
                  <a:pos x="1" y="0"/>
                </a:cxn>
                <a:cxn ang="0">
                  <a:pos x="3" y="5"/>
                </a:cxn>
                <a:cxn ang="0">
                  <a:pos x="4" y="11"/>
                </a:cxn>
                <a:cxn ang="0">
                  <a:pos x="4" y="17"/>
                </a:cxn>
                <a:cxn ang="0">
                  <a:pos x="4" y="17"/>
                </a:cxn>
                <a:cxn ang="0">
                  <a:pos x="6" y="18"/>
                </a:cxn>
                <a:cxn ang="0">
                  <a:pos x="7" y="20"/>
                </a:cxn>
                <a:cxn ang="0">
                  <a:pos x="9" y="20"/>
                </a:cxn>
                <a:cxn ang="0">
                  <a:pos x="9" y="18"/>
                </a:cxn>
                <a:cxn ang="0">
                  <a:pos x="10" y="15"/>
                </a:cxn>
                <a:cxn ang="0">
                  <a:pos x="10" y="11"/>
                </a:cxn>
                <a:cxn ang="0">
                  <a:pos x="12" y="9"/>
                </a:cxn>
                <a:cxn ang="0">
                  <a:pos x="9" y="3"/>
                </a:cxn>
                <a:cxn ang="0">
                  <a:pos x="7" y="0"/>
                </a:cxn>
                <a:cxn ang="0">
                  <a:pos x="0" y="0"/>
                </a:cxn>
                <a:cxn ang="0">
                  <a:pos x="0" y="0"/>
                </a:cxn>
              </a:cxnLst>
              <a:rect l="0" t="0" r="r" b="b"/>
              <a:pathLst>
                <a:path w="12" h="20">
                  <a:moveTo>
                    <a:pt x="0" y="0"/>
                  </a:moveTo>
                  <a:lnTo>
                    <a:pt x="1" y="0"/>
                  </a:lnTo>
                  <a:lnTo>
                    <a:pt x="3" y="5"/>
                  </a:lnTo>
                  <a:lnTo>
                    <a:pt x="4" y="11"/>
                  </a:lnTo>
                  <a:lnTo>
                    <a:pt x="4" y="17"/>
                  </a:lnTo>
                  <a:lnTo>
                    <a:pt x="4" y="17"/>
                  </a:lnTo>
                  <a:lnTo>
                    <a:pt x="6" y="18"/>
                  </a:lnTo>
                  <a:lnTo>
                    <a:pt x="7" y="20"/>
                  </a:lnTo>
                  <a:lnTo>
                    <a:pt x="9" y="20"/>
                  </a:lnTo>
                  <a:lnTo>
                    <a:pt x="9" y="18"/>
                  </a:lnTo>
                  <a:lnTo>
                    <a:pt x="10" y="15"/>
                  </a:lnTo>
                  <a:lnTo>
                    <a:pt x="10" y="11"/>
                  </a:lnTo>
                  <a:lnTo>
                    <a:pt x="12" y="9"/>
                  </a:lnTo>
                  <a:lnTo>
                    <a:pt x="9" y="3"/>
                  </a:lnTo>
                  <a:lnTo>
                    <a:pt x="7" y="0"/>
                  </a:lnTo>
                  <a:lnTo>
                    <a:pt x="0" y="0"/>
                  </a:lnTo>
                  <a:lnTo>
                    <a:pt x="0" y="0"/>
                  </a:lnTo>
                  <a:close/>
                </a:path>
              </a:pathLst>
            </a:custGeom>
            <a:solidFill>
              <a:srgbClr val="000000"/>
            </a:solidFill>
            <a:ln w="9525">
              <a:noFill/>
              <a:round/>
              <a:headEnd/>
              <a:tailEnd/>
            </a:ln>
          </p:spPr>
          <p:txBody>
            <a:bodyPr/>
            <a:lstStyle/>
            <a:p>
              <a:endParaRPr lang="ru-RU"/>
            </a:p>
          </p:txBody>
        </p:sp>
        <p:sp>
          <p:nvSpPr>
            <p:cNvPr id="175" name="Freeform 229"/>
            <p:cNvSpPr>
              <a:spLocks/>
            </p:cNvSpPr>
            <p:nvPr/>
          </p:nvSpPr>
          <p:spPr bwMode="auto">
            <a:xfrm>
              <a:off x="2488" y="2972"/>
              <a:ext cx="13" cy="16"/>
            </a:xfrm>
            <a:custGeom>
              <a:avLst/>
              <a:gdLst/>
              <a:ahLst/>
              <a:cxnLst>
                <a:cxn ang="0">
                  <a:pos x="20" y="11"/>
                </a:cxn>
                <a:cxn ang="0">
                  <a:pos x="19" y="9"/>
                </a:cxn>
                <a:cxn ang="0">
                  <a:pos x="17" y="8"/>
                </a:cxn>
                <a:cxn ang="0">
                  <a:pos x="14" y="6"/>
                </a:cxn>
                <a:cxn ang="0">
                  <a:pos x="11" y="8"/>
                </a:cxn>
                <a:cxn ang="0">
                  <a:pos x="7" y="12"/>
                </a:cxn>
                <a:cxn ang="0">
                  <a:pos x="5" y="17"/>
                </a:cxn>
                <a:cxn ang="0">
                  <a:pos x="5" y="20"/>
                </a:cxn>
                <a:cxn ang="0">
                  <a:pos x="7" y="21"/>
                </a:cxn>
                <a:cxn ang="0">
                  <a:pos x="8" y="23"/>
                </a:cxn>
                <a:cxn ang="0">
                  <a:pos x="11" y="26"/>
                </a:cxn>
                <a:cxn ang="0">
                  <a:pos x="16" y="26"/>
                </a:cxn>
                <a:cxn ang="0">
                  <a:pos x="19" y="23"/>
                </a:cxn>
                <a:cxn ang="0">
                  <a:pos x="20" y="20"/>
                </a:cxn>
                <a:cxn ang="0">
                  <a:pos x="23" y="18"/>
                </a:cxn>
                <a:cxn ang="0">
                  <a:pos x="23" y="18"/>
                </a:cxn>
                <a:cxn ang="0">
                  <a:pos x="25" y="20"/>
                </a:cxn>
                <a:cxn ang="0">
                  <a:pos x="26" y="21"/>
                </a:cxn>
                <a:cxn ang="0">
                  <a:pos x="25" y="26"/>
                </a:cxn>
                <a:cxn ang="0">
                  <a:pos x="23" y="27"/>
                </a:cxn>
                <a:cxn ang="0">
                  <a:pos x="20" y="29"/>
                </a:cxn>
                <a:cxn ang="0">
                  <a:pos x="17" y="30"/>
                </a:cxn>
                <a:cxn ang="0">
                  <a:pos x="14" y="32"/>
                </a:cxn>
                <a:cxn ang="0">
                  <a:pos x="11" y="32"/>
                </a:cxn>
                <a:cxn ang="0">
                  <a:pos x="7" y="30"/>
                </a:cxn>
                <a:cxn ang="0">
                  <a:pos x="4" y="27"/>
                </a:cxn>
                <a:cxn ang="0">
                  <a:pos x="2" y="23"/>
                </a:cxn>
                <a:cxn ang="0">
                  <a:pos x="0" y="18"/>
                </a:cxn>
                <a:cxn ang="0">
                  <a:pos x="0" y="14"/>
                </a:cxn>
                <a:cxn ang="0">
                  <a:pos x="0" y="11"/>
                </a:cxn>
                <a:cxn ang="0">
                  <a:pos x="2" y="8"/>
                </a:cxn>
                <a:cxn ang="0">
                  <a:pos x="4" y="3"/>
                </a:cxn>
                <a:cxn ang="0">
                  <a:pos x="7" y="2"/>
                </a:cxn>
                <a:cxn ang="0">
                  <a:pos x="8" y="0"/>
                </a:cxn>
                <a:cxn ang="0">
                  <a:pos x="13" y="0"/>
                </a:cxn>
                <a:cxn ang="0">
                  <a:pos x="14" y="0"/>
                </a:cxn>
                <a:cxn ang="0">
                  <a:pos x="19" y="0"/>
                </a:cxn>
                <a:cxn ang="0">
                  <a:pos x="20" y="2"/>
                </a:cxn>
                <a:cxn ang="0">
                  <a:pos x="23" y="3"/>
                </a:cxn>
                <a:cxn ang="0">
                  <a:pos x="25" y="5"/>
                </a:cxn>
                <a:cxn ang="0">
                  <a:pos x="26" y="8"/>
                </a:cxn>
                <a:cxn ang="0">
                  <a:pos x="25" y="9"/>
                </a:cxn>
                <a:cxn ang="0">
                  <a:pos x="23" y="11"/>
                </a:cxn>
                <a:cxn ang="0">
                  <a:pos x="20" y="11"/>
                </a:cxn>
                <a:cxn ang="0">
                  <a:pos x="20" y="11"/>
                </a:cxn>
                <a:cxn ang="0">
                  <a:pos x="20" y="11"/>
                </a:cxn>
              </a:cxnLst>
              <a:rect l="0" t="0" r="r" b="b"/>
              <a:pathLst>
                <a:path w="26" h="32">
                  <a:moveTo>
                    <a:pt x="20" y="11"/>
                  </a:moveTo>
                  <a:lnTo>
                    <a:pt x="19" y="9"/>
                  </a:lnTo>
                  <a:lnTo>
                    <a:pt x="17" y="8"/>
                  </a:lnTo>
                  <a:lnTo>
                    <a:pt x="14" y="6"/>
                  </a:lnTo>
                  <a:lnTo>
                    <a:pt x="11" y="8"/>
                  </a:lnTo>
                  <a:lnTo>
                    <a:pt x="7" y="12"/>
                  </a:lnTo>
                  <a:lnTo>
                    <a:pt x="5" y="17"/>
                  </a:lnTo>
                  <a:lnTo>
                    <a:pt x="5" y="20"/>
                  </a:lnTo>
                  <a:lnTo>
                    <a:pt x="7" y="21"/>
                  </a:lnTo>
                  <a:lnTo>
                    <a:pt x="8" y="23"/>
                  </a:lnTo>
                  <a:lnTo>
                    <a:pt x="11" y="26"/>
                  </a:lnTo>
                  <a:lnTo>
                    <a:pt x="16" y="26"/>
                  </a:lnTo>
                  <a:lnTo>
                    <a:pt x="19" y="23"/>
                  </a:lnTo>
                  <a:lnTo>
                    <a:pt x="20" y="20"/>
                  </a:lnTo>
                  <a:lnTo>
                    <a:pt x="23" y="18"/>
                  </a:lnTo>
                  <a:lnTo>
                    <a:pt x="23" y="18"/>
                  </a:lnTo>
                  <a:lnTo>
                    <a:pt x="25" y="20"/>
                  </a:lnTo>
                  <a:lnTo>
                    <a:pt x="26" y="21"/>
                  </a:lnTo>
                  <a:lnTo>
                    <a:pt x="25" y="26"/>
                  </a:lnTo>
                  <a:lnTo>
                    <a:pt x="23" y="27"/>
                  </a:lnTo>
                  <a:lnTo>
                    <a:pt x="20" y="29"/>
                  </a:lnTo>
                  <a:lnTo>
                    <a:pt x="17" y="30"/>
                  </a:lnTo>
                  <a:lnTo>
                    <a:pt x="14" y="32"/>
                  </a:lnTo>
                  <a:lnTo>
                    <a:pt x="11" y="32"/>
                  </a:lnTo>
                  <a:lnTo>
                    <a:pt x="7" y="30"/>
                  </a:lnTo>
                  <a:lnTo>
                    <a:pt x="4" y="27"/>
                  </a:lnTo>
                  <a:lnTo>
                    <a:pt x="2" y="23"/>
                  </a:lnTo>
                  <a:lnTo>
                    <a:pt x="0" y="18"/>
                  </a:lnTo>
                  <a:lnTo>
                    <a:pt x="0" y="14"/>
                  </a:lnTo>
                  <a:lnTo>
                    <a:pt x="0" y="11"/>
                  </a:lnTo>
                  <a:lnTo>
                    <a:pt x="2" y="8"/>
                  </a:lnTo>
                  <a:lnTo>
                    <a:pt x="4" y="3"/>
                  </a:lnTo>
                  <a:lnTo>
                    <a:pt x="7" y="2"/>
                  </a:lnTo>
                  <a:lnTo>
                    <a:pt x="8" y="0"/>
                  </a:lnTo>
                  <a:lnTo>
                    <a:pt x="13" y="0"/>
                  </a:lnTo>
                  <a:lnTo>
                    <a:pt x="14" y="0"/>
                  </a:lnTo>
                  <a:lnTo>
                    <a:pt x="19" y="0"/>
                  </a:lnTo>
                  <a:lnTo>
                    <a:pt x="20" y="2"/>
                  </a:lnTo>
                  <a:lnTo>
                    <a:pt x="23" y="3"/>
                  </a:lnTo>
                  <a:lnTo>
                    <a:pt x="25" y="5"/>
                  </a:lnTo>
                  <a:lnTo>
                    <a:pt x="26" y="8"/>
                  </a:lnTo>
                  <a:lnTo>
                    <a:pt x="25" y="9"/>
                  </a:lnTo>
                  <a:lnTo>
                    <a:pt x="23" y="11"/>
                  </a:lnTo>
                  <a:lnTo>
                    <a:pt x="20" y="11"/>
                  </a:lnTo>
                  <a:lnTo>
                    <a:pt x="20" y="11"/>
                  </a:lnTo>
                  <a:lnTo>
                    <a:pt x="20" y="11"/>
                  </a:lnTo>
                  <a:close/>
                </a:path>
              </a:pathLst>
            </a:custGeom>
            <a:solidFill>
              <a:srgbClr val="000000"/>
            </a:solidFill>
            <a:ln w="9525">
              <a:noFill/>
              <a:round/>
              <a:headEnd/>
              <a:tailEnd/>
            </a:ln>
          </p:spPr>
          <p:txBody>
            <a:bodyPr/>
            <a:lstStyle/>
            <a:p>
              <a:endParaRPr lang="ru-RU"/>
            </a:p>
          </p:txBody>
        </p:sp>
        <p:sp>
          <p:nvSpPr>
            <p:cNvPr id="176" name="Freeform 230"/>
            <p:cNvSpPr>
              <a:spLocks/>
            </p:cNvSpPr>
            <p:nvPr/>
          </p:nvSpPr>
          <p:spPr bwMode="auto">
            <a:xfrm>
              <a:off x="2496" y="2974"/>
              <a:ext cx="6" cy="11"/>
            </a:xfrm>
            <a:custGeom>
              <a:avLst/>
              <a:gdLst/>
              <a:ahLst/>
              <a:cxnLst>
                <a:cxn ang="0">
                  <a:pos x="0" y="0"/>
                </a:cxn>
                <a:cxn ang="0">
                  <a:pos x="2" y="0"/>
                </a:cxn>
                <a:cxn ang="0">
                  <a:pos x="3" y="4"/>
                </a:cxn>
                <a:cxn ang="0">
                  <a:pos x="3" y="7"/>
                </a:cxn>
                <a:cxn ang="0">
                  <a:pos x="5" y="10"/>
                </a:cxn>
                <a:cxn ang="0">
                  <a:pos x="5" y="13"/>
                </a:cxn>
                <a:cxn ang="0">
                  <a:pos x="5" y="16"/>
                </a:cxn>
                <a:cxn ang="0">
                  <a:pos x="5" y="18"/>
                </a:cxn>
                <a:cxn ang="0">
                  <a:pos x="6" y="19"/>
                </a:cxn>
                <a:cxn ang="0">
                  <a:pos x="8" y="21"/>
                </a:cxn>
                <a:cxn ang="0">
                  <a:pos x="9" y="21"/>
                </a:cxn>
                <a:cxn ang="0">
                  <a:pos x="9" y="18"/>
                </a:cxn>
                <a:cxn ang="0">
                  <a:pos x="11" y="15"/>
                </a:cxn>
                <a:cxn ang="0">
                  <a:pos x="11" y="12"/>
                </a:cxn>
                <a:cxn ang="0">
                  <a:pos x="12" y="9"/>
                </a:cxn>
                <a:cxn ang="0">
                  <a:pos x="11" y="6"/>
                </a:cxn>
                <a:cxn ang="0">
                  <a:pos x="9" y="3"/>
                </a:cxn>
                <a:cxn ang="0">
                  <a:pos x="8" y="1"/>
                </a:cxn>
                <a:cxn ang="0">
                  <a:pos x="8" y="0"/>
                </a:cxn>
                <a:cxn ang="0">
                  <a:pos x="0" y="0"/>
                </a:cxn>
                <a:cxn ang="0">
                  <a:pos x="0" y="0"/>
                </a:cxn>
              </a:cxnLst>
              <a:rect l="0" t="0" r="r" b="b"/>
              <a:pathLst>
                <a:path w="12" h="21">
                  <a:moveTo>
                    <a:pt x="0" y="0"/>
                  </a:moveTo>
                  <a:lnTo>
                    <a:pt x="2" y="0"/>
                  </a:lnTo>
                  <a:lnTo>
                    <a:pt x="3" y="4"/>
                  </a:lnTo>
                  <a:lnTo>
                    <a:pt x="3" y="7"/>
                  </a:lnTo>
                  <a:lnTo>
                    <a:pt x="5" y="10"/>
                  </a:lnTo>
                  <a:lnTo>
                    <a:pt x="5" y="13"/>
                  </a:lnTo>
                  <a:lnTo>
                    <a:pt x="5" y="16"/>
                  </a:lnTo>
                  <a:lnTo>
                    <a:pt x="5" y="18"/>
                  </a:lnTo>
                  <a:lnTo>
                    <a:pt x="6" y="19"/>
                  </a:lnTo>
                  <a:lnTo>
                    <a:pt x="8" y="21"/>
                  </a:lnTo>
                  <a:lnTo>
                    <a:pt x="9" y="21"/>
                  </a:lnTo>
                  <a:lnTo>
                    <a:pt x="9" y="18"/>
                  </a:lnTo>
                  <a:lnTo>
                    <a:pt x="11" y="15"/>
                  </a:lnTo>
                  <a:lnTo>
                    <a:pt x="11" y="12"/>
                  </a:lnTo>
                  <a:lnTo>
                    <a:pt x="12" y="9"/>
                  </a:lnTo>
                  <a:lnTo>
                    <a:pt x="11" y="6"/>
                  </a:lnTo>
                  <a:lnTo>
                    <a:pt x="9" y="3"/>
                  </a:lnTo>
                  <a:lnTo>
                    <a:pt x="8" y="1"/>
                  </a:lnTo>
                  <a:lnTo>
                    <a:pt x="8" y="0"/>
                  </a:lnTo>
                  <a:lnTo>
                    <a:pt x="0" y="0"/>
                  </a:lnTo>
                  <a:lnTo>
                    <a:pt x="0" y="0"/>
                  </a:lnTo>
                  <a:close/>
                </a:path>
              </a:pathLst>
            </a:custGeom>
            <a:solidFill>
              <a:srgbClr val="000000"/>
            </a:solidFill>
            <a:ln w="9525">
              <a:noFill/>
              <a:round/>
              <a:headEnd/>
              <a:tailEnd/>
            </a:ln>
          </p:spPr>
          <p:txBody>
            <a:bodyPr/>
            <a:lstStyle/>
            <a:p>
              <a:endParaRPr lang="ru-RU"/>
            </a:p>
          </p:txBody>
        </p:sp>
        <p:sp>
          <p:nvSpPr>
            <p:cNvPr id="177" name="Freeform 231"/>
            <p:cNvSpPr>
              <a:spLocks/>
            </p:cNvSpPr>
            <p:nvPr/>
          </p:nvSpPr>
          <p:spPr bwMode="auto">
            <a:xfrm>
              <a:off x="2485" y="2935"/>
              <a:ext cx="13" cy="17"/>
            </a:xfrm>
            <a:custGeom>
              <a:avLst/>
              <a:gdLst/>
              <a:ahLst/>
              <a:cxnLst>
                <a:cxn ang="0">
                  <a:pos x="20" y="11"/>
                </a:cxn>
                <a:cxn ang="0">
                  <a:pos x="20" y="9"/>
                </a:cxn>
                <a:cxn ang="0">
                  <a:pos x="19" y="8"/>
                </a:cxn>
                <a:cxn ang="0">
                  <a:pos x="16" y="6"/>
                </a:cxn>
                <a:cxn ang="0">
                  <a:pos x="13" y="9"/>
                </a:cxn>
                <a:cxn ang="0">
                  <a:pos x="8" y="12"/>
                </a:cxn>
                <a:cxn ang="0">
                  <a:pos x="5" y="18"/>
                </a:cxn>
                <a:cxn ang="0">
                  <a:pos x="6" y="23"/>
                </a:cxn>
                <a:cxn ang="0">
                  <a:pos x="11" y="27"/>
                </a:cxn>
                <a:cxn ang="0">
                  <a:pos x="13" y="27"/>
                </a:cxn>
                <a:cxn ang="0">
                  <a:pos x="16" y="26"/>
                </a:cxn>
                <a:cxn ang="0">
                  <a:pos x="17" y="24"/>
                </a:cxn>
                <a:cxn ang="0">
                  <a:pos x="19" y="23"/>
                </a:cxn>
                <a:cxn ang="0">
                  <a:pos x="22" y="20"/>
                </a:cxn>
                <a:cxn ang="0">
                  <a:pos x="23" y="18"/>
                </a:cxn>
                <a:cxn ang="0">
                  <a:pos x="25" y="20"/>
                </a:cxn>
                <a:cxn ang="0">
                  <a:pos x="25" y="21"/>
                </a:cxn>
                <a:cxn ang="0">
                  <a:pos x="26" y="23"/>
                </a:cxn>
                <a:cxn ang="0">
                  <a:pos x="26" y="27"/>
                </a:cxn>
                <a:cxn ang="0">
                  <a:pos x="25" y="29"/>
                </a:cxn>
                <a:cxn ang="0">
                  <a:pos x="22" y="30"/>
                </a:cxn>
                <a:cxn ang="0">
                  <a:pos x="19" y="32"/>
                </a:cxn>
                <a:cxn ang="0">
                  <a:pos x="16" y="33"/>
                </a:cxn>
                <a:cxn ang="0">
                  <a:pos x="11" y="32"/>
                </a:cxn>
                <a:cxn ang="0">
                  <a:pos x="8" y="30"/>
                </a:cxn>
                <a:cxn ang="0">
                  <a:pos x="5" y="29"/>
                </a:cxn>
                <a:cxn ang="0">
                  <a:pos x="2" y="24"/>
                </a:cxn>
                <a:cxn ang="0">
                  <a:pos x="0" y="20"/>
                </a:cxn>
                <a:cxn ang="0">
                  <a:pos x="0" y="15"/>
                </a:cxn>
                <a:cxn ang="0">
                  <a:pos x="0" y="11"/>
                </a:cxn>
                <a:cxn ang="0">
                  <a:pos x="2" y="8"/>
                </a:cxn>
                <a:cxn ang="0">
                  <a:pos x="5" y="5"/>
                </a:cxn>
                <a:cxn ang="0">
                  <a:pos x="6" y="3"/>
                </a:cxn>
                <a:cxn ang="0">
                  <a:pos x="10" y="2"/>
                </a:cxn>
                <a:cxn ang="0">
                  <a:pos x="13" y="2"/>
                </a:cxn>
                <a:cxn ang="0">
                  <a:pos x="16" y="0"/>
                </a:cxn>
                <a:cxn ang="0">
                  <a:pos x="19" y="0"/>
                </a:cxn>
                <a:cxn ang="0">
                  <a:pos x="20" y="2"/>
                </a:cxn>
                <a:cxn ang="0">
                  <a:pos x="23" y="3"/>
                </a:cxn>
                <a:cxn ang="0">
                  <a:pos x="25" y="6"/>
                </a:cxn>
                <a:cxn ang="0">
                  <a:pos x="26" y="9"/>
                </a:cxn>
                <a:cxn ang="0">
                  <a:pos x="25" y="11"/>
                </a:cxn>
                <a:cxn ang="0">
                  <a:pos x="23" y="11"/>
                </a:cxn>
                <a:cxn ang="0">
                  <a:pos x="22" y="11"/>
                </a:cxn>
                <a:cxn ang="0">
                  <a:pos x="20" y="11"/>
                </a:cxn>
                <a:cxn ang="0">
                  <a:pos x="20" y="11"/>
                </a:cxn>
              </a:cxnLst>
              <a:rect l="0" t="0" r="r" b="b"/>
              <a:pathLst>
                <a:path w="26" h="33">
                  <a:moveTo>
                    <a:pt x="20" y="11"/>
                  </a:moveTo>
                  <a:lnTo>
                    <a:pt x="20" y="9"/>
                  </a:lnTo>
                  <a:lnTo>
                    <a:pt x="19" y="8"/>
                  </a:lnTo>
                  <a:lnTo>
                    <a:pt x="16" y="6"/>
                  </a:lnTo>
                  <a:lnTo>
                    <a:pt x="13" y="9"/>
                  </a:lnTo>
                  <a:lnTo>
                    <a:pt x="8" y="12"/>
                  </a:lnTo>
                  <a:lnTo>
                    <a:pt x="5" y="18"/>
                  </a:lnTo>
                  <a:lnTo>
                    <a:pt x="6" y="23"/>
                  </a:lnTo>
                  <a:lnTo>
                    <a:pt x="11" y="27"/>
                  </a:lnTo>
                  <a:lnTo>
                    <a:pt x="13" y="27"/>
                  </a:lnTo>
                  <a:lnTo>
                    <a:pt x="16" y="26"/>
                  </a:lnTo>
                  <a:lnTo>
                    <a:pt x="17" y="24"/>
                  </a:lnTo>
                  <a:lnTo>
                    <a:pt x="19" y="23"/>
                  </a:lnTo>
                  <a:lnTo>
                    <a:pt x="22" y="20"/>
                  </a:lnTo>
                  <a:lnTo>
                    <a:pt x="23" y="18"/>
                  </a:lnTo>
                  <a:lnTo>
                    <a:pt x="25" y="20"/>
                  </a:lnTo>
                  <a:lnTo>
                    <a:pt x="25" y="21"/>
                  </a:lnTo>
                  <a:lnTo>
                    <a:pt x="26" y="23"/>
                  </a:lnTo>
                  <a:lnTo>
                    <a:pt x="26" y="27"/>
                  </a:lnTo>
                  <a:lnTo>
                    <a:pt x="25" y="29"/>
                  </a:lnTo>
                  <a:lnTo>
                    <a:pt x="22" y="30"/>
                  </a:lnTo>
                  <a:lnTo>
                    <a:pt x="19" y="32"/>
                  </a:lnTo>
                  <a:lnTo>
                    <a:pt x="16" y="33"/>
                  </a:lnTo>
                  <a:lnTo>
                    <a:pt x="11" y="32"/>
                  </a:lnTo>
                  <a:lnTo>
                    <a:pt x="8" y="30"/>
                  </a:lnTo>
                  <a:lnTo>
                    <a:pt x="5" y="29"/>
                  </a:lnTo>
                  <a:lnTo>
                    <a:pt x="2" y="24"/>
                  </a:lnTo>
                  <a:lnTo>
                    <a:pt x="0" y="20"/>
                  </a:lnTo>
                  <a:lnTo>
                    <a:pt x="0" y="15"/>
                  </a:lnTo>
                  <a:lnTo>
                    <a:pt x="0" y="11"/>
                  </a:lnTo>
                  <a:lnTo>
                    <a:pt x="2" y="8"/>
                  </a:lnTo>
                  <a:lnTo>
                    <a:pt x="5" y="5"/>
                  </a:lnTo>
                  <a:lnTo>
                    <a:pt x="6" y="3"/>
                  </a:lnTo>
                  <a:lnTo>
                    <a:pt x="10" y="2"/>
                  </a:lnTo>
                  <a:lnTo>
                    <a:pt x="13" y="2"/>
                  </a:lnTo>
                  <a:lnTo>
                    <a:pt x="16" y="0"/>
                  </a:lnTo>
                  <a:lnTo>
                    <a:pt x="19" y="0"/>
                  </a:lnTo>
                  <a:lnTo>
                    <a:pt x="20" y="2"/>
                  </a:lnTo>
                  <a:lnTo>
                    <a:pt x="23" y="3"/>
                  </a:lnTo>
                  <a:lnTo>
                    <a:pt x="25" y="6"/>
                  </a:lnTo>
                  <a:lnTo>
                    <a:pt x="26" y="9"/>
                  </a:lnTo>
                  <a:lnTo>
                    <a:pt x="25" y="11"/>
                  </a:lnTo>
                  <a:lnTo>
                    <a:pt x="23" y="11"/>
                  </a:lnTo>
                  <a:lnTo>
                    <a:pt x="22" y="11"/>
                  </a:lnTo>
                  <a:lnTo>
                    <a:pt x="20" y="11"/>
                  </a:lnTo>
                  <a:lnTo>
                    <a:pt x="20" y="11"/>
                  </a:lnTo>
                  <a:close/>
                </a:path>
              </a:pathLst>
            </a:custGeom>
            <a:solidFill>
              <a:srgbClr val="000000"/>
            </a:solidFill>
            <a:ln w="9525">
              <a:noFill/>
              <a:round/>
              <a:headEnd/>
              <a:tailEnd/>
            </a:ln>
          </p:spPr>
          <p:txBody>
            <a:bodyPr/>
            <a:lstStyle/>
            <a:p>
              <a:endParaRPr lang="ru-RU"/>
            </a:p>
          </p:txBody>
        </p:sp>
        <p:sp>
          <p:nvSpPr>
            <p:cNvPr id="178" name="Freeform 232"/>
            <p:cNvSpPr>
              <a:spLocks/>
            </p:cNvSpPr>
            <p:nvPr/>
          </p:nvSpPr>
          <p:spPr bwMode="auto">
            <a:xfrm>
              <a:off x="2493" y="2937"/>
              <a:ext cx="6" cy="12"/>
            </a:xfrm>
            <a:custGeom>
              <a:avLst/>
              <a:gdLst/>
              <a:ahLst/>
              <a:cxnLst>
                <a:cxn ang="0">
                  <a:pos x="0" y="0"/>
                </a:cxn>
                <a:cxn ang="0">
                  <a:pos x="0" y="1"/>
                </a:cxn>
                <a:cxn ang="0">
                  <a:pos x="3" y="6"/>
                </a:cxn>
                <a:cxn ang="0">
                  <a:pos x="3" y="9"/>
                </a:cxn>
                <a:cxn ang="0">
                  <a:pos x="3" y="12"/>
                </a:cxn>
                <a:cxn ang="0">
                  <a:pos x="3" y="15"/>
                </a:cxn>
                <a:cxn ang="0">
                  <a:pos x="3" y="18"/>
                </a:cxn>
                <a:cxn ang="0">
                  <a:pos x="5" y="18"/>
                </a:cxn>
                <a:cxn ang="0">
                  <a:pos x="6" y="19"/>
                </a:cxn>
                <a:cxn ang="0">
                  <a:pos x="8" y="21"/>
                </a:cxn>
                <a:cxn ang="0">
                  <a:pos x="9" y="22"/>
                </a:cxn>
                <a:cxn ang="0">
                  <a:pos x="9" y="19"/>
                </a:cxn>
                <a:cxn ang="0">
                  <a:pos x="11" y="16"/>
                </a:cxn>
                <a:cxn ang="0">
                  <a:pos x="12" y="13"/>
                </a:cxn>
                <a:cxn ang="0">
                  <a:pos x="12" y="10"/>
                </a:cxn>
                <a:cxn ang="0">
                  <a:pos x="11" y="7"/>
                </a:cxn>
                <a:cxn ang="0">
                  <a:pos x="9" y="4"/>
                </a:cxn>
                <a:cxn ang="0">
                  <a:pos x="8" y="1"/>
                </a:cxn>
                <a:cxn ang="0">
                  <a:pos x="8" y="1"/>
                </a:cxn>
                <a:cxn ang="0">
                  <a:pos x="0" y="0"/>
                </a:cxn>
                <a:cxn ang="0">
                  <a:pos x="0" y="0"/>
                </a:cxn>
              </a:cxnLst>
              <a:rect l="0" t="0" r="r" b="b"/>
              <a:pathLst>
                <a:path w="12" h="22">
                  <a:moveTo>
                    <a:pt x="0" y="0"/>
                  </a:moveTo>
                  <a:lnTo>
                    <a:pt x="0" y="1"/>
                  </a:lnTo>
                  <a:lnTo>
                    <a:pt x="3" y="6"/>
                  </a:lnTo>
                  <a:lnTo>
                    <a:pt x="3" y="9"/>
                  </a:lnTo>
                  <a:lnTo>
                    <a:pt x="3" y="12"/>
                  </a:lnTo>
                  <a:lnTo>
                    <a:pt x="3" y="15"/>
                  </a:lnTo>
                  <a:lnTo>
                    <a:pt x="3" y="18"/>
                  </a:lnTo>
                  <a:lnTo>
                    <a:pt x="5" y="18"/>
                  </a:lnTo>
                  <a:lnTo>
                    <a:pt x="6" y="19"/>
                  </a:lnTo>
                  <a:lnTo>
                    <a:pt x="8" y="21"/>
                  </a:lnTo>
                  <a:lnTo>
                    <a:pt x="9" y="22"/>
                  </a:lnTo>
                  <a:lnTo>
                    <a:pt x="9" y="19"/>
                  </a:lnTo>
                  <a:lnTo>
                    <a:pt x="11" y="16"/>
                  </a:lnTo>
                  <a:lnTo>
                    <a:pt x="12" y="13"/>
                  </a:lnTo>
                  <a:lnTo>
                    <a:pt x="12" y="10"/>
                  </a:lnTo>
                  <a:lnTo>
                    <a:pt x="11" y="7"/>
                  </a:lnTo>
                  <a:lnTo>
                    <a:pt x="9" y="4"/>
                  </a:lnTo>
                  <a:lnTo>
                    <a:pt x="8" y="1"/>
                  </a:lnTo>
                  <a:lnTo>
                    <a:pt x="8" y="1"/>
                  </a:lnTo>
                  <a:lnTo>
                    <a:pt x="0" y="0"/>
                  </a:lnTo>
                  <a:lnTo>
                    <a:pt x="0" y="0"/>
                  </a:lnTo>
                  <a:close/>
                </a:path>
              </a:pathLst>
            </a:custGeom>
            <a:solidFill>
              <a:srgbClr val="000000"/>
            </a:solidFill>
            <a:ln w="9525">
              <a:noFill/>
              <a:round/>
              <a:headEnd/>
              <a:tailEnd/>
            </a:ln>
          </p:spPr>
          <p:txBody>
            <a:bodyPr/>
            <a:lstStyle/>
            <a:p>
              <a:endParaRPr lang="ru-RU"/>
            </a:p>
          </p:txBody>
        </p:sp>
        <p:sp>
          <p:nvSpPr>
            <p:cNvPr id="179" name="Freeform 233"/>
            <p:cNvSpPr>
              <a:spLocks/>
            </p:cNvSpPr>
            <p:nvPr/>
          </p:nvSpPr>
          <p:spPr bwMode="auto">
            <a:xfrm>
              <a:off x="2426" y="2962"/>
              <a:ext cx="208" cy="204"/>
            </a:xfrm>
            <a:custGeom>
              <a:avLst/>
              <a:gdLst/>
              <a:ahLst/>
              <a:cxnLst>
                <a:cxn ang="0">
                  <a:pos x="20" y="0"/>
                </a:cxn>
                <a:cxn ang="0">
                  <a:pos x="22" y="6"/>
                </a:cxn>
                <a:cxn ang="0">
                  <a:pos x="23" y="14"/>
                </a:cxn>
                <a:cxn ang="0">
                  <a:pos x="25" y="21"/>
                </a:cxn>
                <a:cxn ang="0">
                  <a:pos x="26" y="30"/>
                </a:cxn>
                <a:cxn ang="0">
                  <a:pos x="29" y="39"/>
                </a:cxn>
                <a:cxn ang="0">
                  <a:pos x="31" y="50"/>
                </a:cxn>
                <a:cxn ang="0">
                  <a:pos x="32" y="61"/>
                </a:cxn>
                <a:cxn ang="0">
                  <a:pos x="35" y="73"/>
                </a:cxn>
                <a:cxn ang="0">
                  <a:pos x="38" y="85"/>
                </a:cxn>
                <a:cxn ang="0">
                  <a:pos x="40" y="98"/>
                </a:cxn>
                <a:cxn ang="0">
                  <a:pos x="43" y="112"/>
                </a:cxn>
                <a:cxn ang="0">
                  <a:pos x="46" y="126"/>
                </a:cxn>
                <a:cxn ang="0">
                  <a:pos x="49" y="141"/>
                </a:cxn>
                <a:cxn ang="0">
                  <a:pos x="52" y="154"/>
                </a:cxn>
                <a:cxn ang="0">
                  <a:pos x="55" y="169"/>
                </a:cxn>
                <a:cxn ang="0">
                  <a:pos x="58" y="183"/>
                </a:cxn>
                <a:cxn ang="0">
                  <a:pos x="61" y="197"/>
                </a:cxn>
                <a:cxn ang="0">
                  <a:pos x="62" y="212"/>
                </a:cxn>
                <a:cxn ang="0">
                  <a:pos x="66" y="224"/>
                </a:cxn>
                <a:cxn ang="0">
                  <a:pos x="69" y="237"/>
                </a:cxn>
                <a:cxn ang="0">
                  <a:pos x="72" y="251"/>
                </a:cxn>
                <a:cxn ang="0">
                  <a:pos x="73" y="263"/>
                </a:cxn>
                <a:cxn ang="0">
                  <a:pos x="75" y="274"/>
                </a:cxn>
                <a:cxn ang="0">
                  <a:pos x="76" y="283"/>
                </a:cxn>
                <a:cxn ang="0">
                  <a:pos x="79" y="293"/>
                </a:cxn>
                <a:cxn ang="0">
                  <a:pos x="81" y="301"/>
                </a:cxn>
                <a:cxn ang="0">
                  <a:pos x="81" y="308"/>
                </a:cxn>
                <a:cxn ang="0">
                  <a:pos x="82" y="316"/>
                </a:cxn>
                <a:cxn ang="0">
                  <a:pos x="84" y="324"/>
                </a:cxn>
                <a:cxn ang="0">
                  <a:pos x="84" y="331"/>
                </a:cxn>
                <a:cxn ang="0">
                  <a:pos x="84" y="337"/>
                </a:cxn>
                <a:cxn ang="0">
                  <a:pos x="84" y="343"/>
                </a:cxn>
                <a:cxn ang="0">
                  <a:pos x="84" y="352"/>
                </a:cxn>
                <a:cxn ang="0">
                  <a:pos x="84" y="363"/>
                </a:cxn>
                <a:cxn ang="0">
                  <a:pos x="84" y="373"/>
                </a:cxn>
                <a:cxn ang="0">
                  <a:pos x="84" y="381"/>
                </a:cxn>
                <a:cxn ang="0">
                  <a:pos x="84" y="389"/>
                </a:cxn>
                <a:cxn ang="0">
                  <a:pos x="416" y="373"/>
                </a:cxn>
                <a:cxn ang="0">
                  <a:pos x="67" y="408"/>
                </a:cxn>
                <a:cxn ang="0">
                  <a:pos x="0" y="3"/>
                </a:cxn>
                <a:cxn ang="0">
                  <a:pos x="20" y="0"/>
                </a:cxn>
              </a:cxnLst>
              <a:rect l="0" t="0" r="r" b="b"/>
              <a:pathLst>
                <a:path w="416" h="408">
                  <a:moveTo>
                    <a:pt x="20" y="0"/>
                  </a:moveTo>
                  <a:lnTo>
                    <a:pt x="20" y="0"/>
                  </a:lnTo>
                  <a:lnTo>
                    <a:pt x="20" y="2"/>
                  </a:lnTo>
                  <a:lnTo>
                    <a:pt x="22" y="6"/>
                  </a:lnTo>
                  <a:lnTo>
                    <a:pt x="23" y="12"/>
                  </a:lnTo>
                  <a:lnTo>
                    <a:pt x="23" y="14"/>
                  </a:lnTo>
                  <a:lnTo>
                    <a:pt x="25" y="18"/>
                  </a:lnTo>
                  <a:lnTo>
                    <a:pt x="25" y="21"/>
                  </a:lnTo>
                  <a:lnTo>
                    <a:pt x="26" y="26"/>
                  </a:lnTo>
                  <a:lnTo>
                    <a:pt x="26" y="30"/>
                  </a:lnTo>
                  <a:lnTo>
                    <a:pt x="28" y="35"/>
                  </a:lnTo>
                  <a:lnTo>
                    <a:pt x="29" y="39"/>
                  </a:lnTo>
                  <a:lnTo>
                    <a:pt x="31" y="44"/>
                  </a:lnTo>
                  <a:lnTo>
                    <a:pt x="31" y="50"/>
                  </a:lnTo>
                  <a:lnTo>
                    <a:pt x="32" y="54"/>
                  </a:lnTo>
                  <a:lnTo>
                    <a:pt x="32" y="61"/>
                  </a:lnTo>
                  <a:lnTo>
                    <a:pt x="35" y="67"/>
                  </a:lnTo>
                  <a:lnTo>
                    <a:pt x="35" y="73"/>
                  </a:lnTo>
                  <a:lnTo>
                    <a:pt x="37" y="79"/>
                  </a:lnTo>
                  <a:lnTo>
                    <a:pt x="38" y="85"/>
                  </a:lnTo>
                  <a:lnTo>
                    <a:pt x="40" y="92"/>
                  </a:lnTo>
                  <a:lnTo>
                    <a:pt x="40" y="98"/>
                  </a:lnTo>
                  <a:lnTo>
                    <a:pt x="43" y="104"/>
                  </a:lnTo>
                  <a:lnTo>
                    <a:pt x="43" y="112"/>
                  </a:lnTo>
                  <a:lnTo>
                    <a:pt x="44" y="119"/>
                  </a:lnTo>
                  <a:lnTo>
                    <a:pt x="46" y="126"/>
                  </a:lnTo>
                  <a:lnTo>
                    <a:pt x="47" y="133"/>
                  </a:lnTo>
                  <a:lnTo>
                    <a:pt x="49" y="141"/>
                  </a:lnTo>
                  <a:lnTo>
                    <a:pt x="50" y="148"/>
                  </a:lnTo>
                  <a:lnTo>
                    <a:pt x="52" y="154"/>
                  </a:lnTo>
                  <a:lnTo>
                    <a:pt x="53" y="162"/>
                  </a:lnTo>
                  <a:lnTo>
                    <a:pt x="55" y="169"/>
                  </a:lnTo>
                  <a:lnTo>
                    <a:pt x="56" y="175"/>
                  </a:lnTo>
                  <a:lnTo>
                    <a:pt x="58" y="183"/>
                  </a:lnTo>
                  <a:lnTo>
                    <a:pt x="59" y="191"/>
                  </a:lnTo>
                  <a:lnTo>
                    <a:pt x="61" y="197"/>
                  </a:lnTo>
                  <a:lnTo>
                    <a:pt x="62" y="204"/>
                  </a:lnTo>
                  <a:lnTo>
                    <a:pt x="62" y="212"/>
                  </a:lnTo>
                  <a:lnTo>
                    <a:pt x="64" y="218"/>
                  </a:lnTo>
                  <a:lnTo>
                    <a:pt x="66" y="224"/>
                  </a:lnTo>
                  <a:lnTo>
                    <a:pt x="67" y="231"/>
                  </a:lnTo>
                  <a:lnTo>
                    <a:pt x="69" y="237"/>
                  </a:lnTo>
                  <a:lnTo>
                    <a:pt x="70" y="245"/>
                  </a:lnTo>
                  <a:lnTo>
                    <a:pt x="72" y="251"/>
                  </a:lnTo>
                  <a:lnTo>
                    <a:pt x="73" y="257"/>
                  </a:lnTo>
                  <a:lnTo>
                    <a:pt x="73" y="263"/>
                  </a:lnTo>
                  <a:lnTo>
                    <a:pt x="75" y="268"/>
                  </a:lnTo>
                  <a:lnTo>
                    <a:pt x="75" y="274"/>
                  </a:lnTo>
                  <a:lnTo>
                    <a:pt x="76" y="278"/>
                  </a:lnTo>
                  <a:lnTo>
                    <a:pt x="76" y="283"/>
                  </a:lnTo>
                  <a:lnTo>
                    <a:pt x="78" y="289"/>
                  </a:lnTo>
                  <a:lnTo>
                    <a:pt x="79" y="293"/>
                  </a:lnTo>
                  <a:lnTo>
                    <a:pt x="79" y="298"/>
                  </a:lnTo>
                  <a:lnTo>
                    <a:pt x="81" y="301"/>
                  </a:lnTo>
                  <a:lnTo>
                    <a:pt x="81" y="305"/>
                  </a:lnTo>
                  <a:lnTo>
                    <a:pt x="81" y="308"/>
                  </a:lnTo>
                  <a:lnTo>
                    <a:pt x="82" y="311"/>
                  </a:lnTo>
                  <a:lnTo>
                    <a:pt x="82" y="316"/>
                  </a:lnTo>
                  <a:lnTo>
                    <a:pt x="84" y="321"/>
                  </a:lnTo>
                  <a:lnTo>
                    <a:pt x="84" y="324"/>
                  </a:lnTo>
                  <a:lnTo>
                    <a:pt x="84" y="327"/>
                  </a:lnTo>
                  <a:lnTo>
                    <a:pt x="84" y="331"/>
                  </a:lnTo>
                  <a:lnTo>
                    <a:pt x="84" y="334"/>
                  </a:lnTo>
                  <a:lnTo>
                    <a:pt x="84" y="337"/>
                  </a:lnTo>
                  <a:lnTo>
                    <a:pt x="84" y="340"/>
                  </a:lnTo>
                  <a:lnTo>
                    <a:pt x="84" y="343"/>
                  </a:lnTo>
                  <a:lnTo>
                    <a:pt x="84" y="346"/>
                  </a:lnTo>
                  <a:lnTo>
                    <a:pt x="84" y="352"/>
                  </a:lnTo>
                  <a:lnTo>
                    <a:pt x="84" y="357"/>
                  </a:lnTo>
                  <a:lnTo>
                    <a:pt x="84" y="363"/>
                  </a:lnTo>
                  <a:lnTo>
                    <a:pt x="84" y="369"/>
                  </a:lnTo>
                  <a:lnTo>
                    <a:pt x="84" y="373"/>
                  </a:lnTo>
                  <a:lnTo>
                    <a:pt x="84" y="378"/>
                  </a:lnTo>
                  <a:lnTo>
                    <a:pt x="84" y="381"/>
                  </a:lnTo>
                  <a:lnTo>
                    <a:pt x="84" y="384"/>
                  </a:lnTo>
                  <a:lnTo>
                    <a:pt x="84" y="389"/>
                  </a:lnTo>
                  <a:lnTo>
                    <a:pt x="84" y="390"/>
                  </a:lnTo>
                  <a:lnTo>
                    <a:pt x="416" y="373"/>
                  </a:lnTo>
                  <a:lnTo>
                    <a:pt x="416" y="395"/>
                  </a:lnTo>
                  <a:lnTo>
                    <a:pt x="67" y="408"/>
                  </a:lnTo>
                  <a:lnTo>
                    <a:pt x="73" y="330"/>
                  </a:lnTo>
                  <a:lnTo>
                    <a:pt x="0" y="3"/>
                  </a:lnTo>
                  <a:lnTo>
                    <a:pt x="20" y="0"/>
                  </a:lnTo>
                  <a:lnTo>
                    <a:pt x="20" y="0"/>
                  </a:lnTo>
                  <a:close/>
                </a:path>
              </a:pathLst>
            </a:custGeom>
            <a:solidFill>
              <a:srgbClr val="000000"/>
            </a:solidFill>
            <a:ln w="9525">
              <a:noFill/>
              <a:round/>
              <a:headEnd/>
              <a:tailEnd/>
            </a:ln>
          </p:spPr>
          <p:txBody>
            <a:bodyPr/>
            <a:lstStyle/>
            <a:p>
              <a:endParaRPr lang="ru-RU"/>
            </a:p>
          </p:txBody>
        </p:sp>
        <p:sp>
          <p:nvSpPr>
            <p:cNvPr id="180" name="Freeform 234"/>
            <p:cNvSpPr>
              <a:spLocks/>
            </p:cNvSpPr>
            <p:nvPr/>
          </p:nvSpPr>
          <p:spPr bwMode="auto">
            <a:xfrm>
              <a:off x="2457" y="3154"/>
              <a:ext cx="194" cy="269"/>
            </a:xfrm>
            <a:custGeom>
              <a:avLst/>
              <a:gdLst/>
              <a:ahLst/>
              <a:cxnLst>
                <a:cxn ang="0">
                  <a:pos x="5" y="492"/>
                </a:cxn>
                <a:cxn ang="0">
                  <a:pos x="20" y="508"/>
                </a:cxn>
                <a:cxn ang="0">
                  <a:pos x="37" y="518"/>
                </a:cxn>
                <a:cxn ang="0">
                  <a:pos x="55" y="529"/>
                </a:cxn>
                <a:cxn ang="0">
                  <a:pos x="76" y="535"/>
                </a:cxn>
                <a:cxn ang="0">
                  <a:pos x="100" y="535"/>
                </a:cxn>
                <a:cxn ang="0">
                  <a:pos x="125" y="530"/>
                </a:cxn>
                <a:cxn ang="0">
                  <a:pos x="149" y="524"/>
                </a:cxn>
                <a:cxn ang="0">
                  <a:pos x="170" y="517"/>
                </a:cxn>
                <a:cxn ang="0">
                  <a:pos x="188" y="509"/>
                </a:cxn>
                <a:cxn ang="0">
                  <a:pos x="205" y="502"/>
                </a:cxn>
                <a:cxn ang="0">
                  <a:pos x="212" y="503"/>
                </a:cxn>
                <a:cxn ang="0">
                  <a:pos x="227" y="506"/>
                </a:cxn>
                <a:cxn ang="0">
                  <a:pos x="250" y="511"/>
                </a:cxn>
                <a:cxn ang="0">
                  <a:pos x="274" y="514"/>
                </a:cxn>
                <a:cxn ang="0">
                  <a:pos x="298" y="515"/>
                </a:cxn>
                <a:cxn ang="0">
                  <a:pos x="323" y="514"/>
                </a:cxn>
                <a:cxn ang="0">
                  <a:pos x="341" y="509"/>
                </a:cxn>
                <a:cxn ang="0">
                  <a:pos x="357" y="505"/>
                </a:cxn>
                <a:cxn ang="0">
                  <a:pos x="379" y="495"/>
                </a:cxn>
                <a:cxn ang="0">
                  <a:pos x="323" y="355"/>
                </a:cxn>
                <a:cxn ang="0">
                  <a:pos x="308" y="367"/>
                </a:cxn>
                <a:cxn ang="0">
                  <a:pos x="298" y="387"/>
                </a:cxn>
                <a:cxn ang="0">
                  <a:pos x="317" y="376"/>
                </a:cxn>
                <a:cxn ang="0">
                  <a:pos x="362" y="489"/>
                </a:cxn>
                <a:cxn ang="0">
                  <a:pos x="345" y="495"/>
                </a:cxn>
                <a:cxn ang="0">
                  <a:pos x="320" y="500"/>
                </a:cxn>
                <a:cxn ang="0">
                  <a:pos x="298" y="500"/>
                </a:cxn>
                <a:cxn ang="0">
                  <a:pos x="282" y="500"/>
                </a:cxn>
                <a:cxn ang="0">
                  <a:pos x="261" y="497"/>
                </a:cxn>
                <a:cxn ang="0">
                  <a:pos x="241" y="494"/>
                </a:cxn>
                <a:cxn ang="0">
                  <a:pos x="218" y="486"/>
                </a:cxn>
                <a:cxn ang="0">
                  <a:pos x="239" y="117"/>
                </a:cxn>
                <a:cxn ang="0">
                  <a:pos x="218" y="119"/>
                </a:cxn>
                <a:cxn ang="0">
                  <a:pos x="197" y="124"/>
                </a:cxn>
                <a:cxn ang="0">
                  <a:pos x="196" y="128"/>
                </a:cxn>
                <a:cxn ang="0">
                  <a:pos x="197" y="482"/>
                </a:cxn>
                <a:cxn ang="0">
                  <a:pos x="182" y="491"/>
                </a:cxn>
                <a:cxn ang="0">
                  <a:pos x="167" y="498"/>
                </a:cxn>
                <a:cxn ang="0">
                  <a:pos x="147" y="506"/>
                </a:cxn>
                <a:cxn ang="0">
                  <a:pos x="125" y="511"/>
                </a:cxn>
                <a:cxn ang="0">
                  <a:pos x="99" y="514"/>
                </a:cxn>
                <a:cxn ang="0">
                  <a:pos x="73" y="511"/>
                </a:cxn>
                <a:cxn ang="0">
                  <a:pos x="53" y="506"/>
                </a:cxn>
                <a:cxn ang="0">
                  <a:pos x="38" y="500"/>
                </a:cxn>
                <a:cxn ang="0">
                  <a:pos x="23" y="489"/>
                </a:cxn>
                <a:cxn ang="0">
                  <a:pos x="79" y="411"/>
                </a:cxn>
                <a:cxn ang="0">
                  <a:pos x="93" y="429"/>
                </a:cxn>
                <a:cxn ang="0">
                  <a:pos x="90" y="417"/>
                </a:cxn>
                <a:cxn ang="0">
                  <a:pos x="84" y="397"/>
                </a:cxn>
                <a:cxn ang="0">
                  <a:pos x="79" y="379"/>
                </a:cxn>
                <a:cxn ang="0">
                  <a:pos x="79" y="368"/>
                </a:cxn>
                <a:cxn ang="0">
                  <a:pos x="78" y="350"/>
                </a:cxn>
                <a:cxn ang="0">
                  <a:pos x="76" y="322"/>
                </a:cxn>
                <a:cxn ang="0">
                  <a:pos x="75" y="290"/>
                </a:cxn>
                <a:cxn ang="0">
                  <a:pos x="73" y="251"/>
                </a:cxn>
                <a:cxn ang="0">
                  <a:pos x="72" y="210"/>
                </a:cxn>
                <a:cxn ang="0">
                  <a:pos x="70" y="169"/>
                </a:cxn>
                <a:cxn ang="0">
                  <a:pos x="69" y="128"/>
                </a:cxn>
                <a:cxn ang="0">
                  <a:pos x="67" y="92"/>
                </a:cxn>
                <a:cxn ang="0">
                  <a:pos x="66" y="60"/>
                </a:cxn>
                <a:cxn ang="0">
                  <a:pos x="64" y="36"/>
                </a:cxn>
                <a:cxn ang="0">
                  <a:pos x="64" y="21"/>
                </a:cxn>
              </a:cxnLst>
              <a:rect l="0" t="0" r="r" b="b"/>
              <a:pathLst>
                <a:path w="389" h="536">
                  <a:moveTo>
                    <a:pt x="41" y="13"/>
                  </a:moveTo>
                  <a:lnTo>
                    <a:pt x="69" y="391"/>
                  </a:lnTo>
                  <a:lnTo>
                    <a:pt x="0" y="488"/>
                  </a:lnTo>
                  <a:lnTo>
                    <a:pt x="2" y="489"/>
                  </a:lnTo>
                  <a:lnTo>
                    <a:pt x="5" y="492"/>
                  </a:lnTo>
                  <a:lnTo>
                    <a:pt x="8" y="495"/>
                  </a:lnTo>
                  <a:lnTo>
                    <a:pt x="11" y="498"/>
                  </a:lnTo>
                  <a:lnTo>
                    <a:pt x="16" y="503"/>
                  </a:lnTo>
                  <a:lnTo>
                    <a:pt x="17" y="505"/>
                  </a:lnTo>
                  <a:lnTo>
                    <a:pt x="20" y="508"/>
                  </a:lnTo>
                  <a:lnTo>
                    <a:pt x="23" y="509"/>
                  </a:lnTo>
                  <a:lnTo>
                    <a:pt x="26" y="512"/>
                  </a:lnTo>
                  <a:lnTo>
                    <a:pt x="29" y="514"/>
                  </a:lnTo>
                  <a:lnTo>
                    <a:pt x="32" y="517"/>
                  </a:lnTo>
                  <a:lnTo>
                    <a:pt x="37" y="518"/>
                  </a:lnTo>
                  <a:lnTo>
                    <a:pt x="40" y="521"/>
                  </a:lnTo>
                  <a:lnTo>
                    <a:pt x="43" y="523"/>
                  </a:lnTo>
                  <a:lnTo>
                    <a:pt x="47" y="524"/>
                  </a:lnTo>
                  <a:lnTo>
                    <a:pt x="50" y="526"/>
                  </a:lnTo>
                  <a:lnTo>
                    <a:pt x="55" y="529"/>
                  </a:lnTo>
                  <a:lnTo>
                    <a:pt x="59" y="530"/>
                  </a:lnTo>
                  <a:lnTo>
                    <a:pt x="64" y="532"/>
                  </a:lnTo>
                  <a:lnTo>
                    <a:pt x="67" y="532"/>
                  </a:lnTo>
                  <a:lnTo>
                    <a:pt x="73" y="533"/>
                  </a:lnTo>
                  <a:lnTo>
                    <a:pt x="76" y="535"/>
                  </a:lnTo>
                  <a:lnTo>
                    <a:pt x="81" y="535"/>
                  </a:lnTo>
                  <a:lnTo>
                    <a:pt x="87" y="535"/>
                  </a:lnTo>
                  <a:lnTo>
                    <a:pt x="91" y="536"/>
                  </a:lnTo>
                  <a:lnTo>
                    <a:pt x="96" y="535"/>
                  </a:lnTo>
                  <a:lnTo>
                    <a:pt x="100" y="535"/>
                  </a:lnTo>
                  <a:lnTo>
                    <a:pt x="105" y="533"/>
                  </a:lnTo>
                  <a:lnTo>
                    <a:pt x="109" y="533"/>
                  </a:lnTo>
                  <a:lnTo>
                    <a:pt x="115" y="532"/>
                  </a:lnTo>
                  <a:lnTo>
                    <a:pt x="120" y="530"/>
                  </a:lnTo>
                  <a:lnTo>
                    <a:pt x="125" y="530"/>
                  </a:lnTo>
                  <a:lnTo>
                    <a:pt x="129" y="529"/>
                  </a:lnTo>
                  <a:lnTo>
                    <a:pt x="134" y="527"/>
                  </a:lnTo>
                  <a:lnTo>
                    <a:pt x="138" y="526"/>
                  </a:lnTo>
                  <a:lnTo>
                    <a:pt x="144" y="524"/>
                  </a:lnTo>
                  <a:lnTo>
                    <a:pt x="149" y="524"/>
                  </a:lnTo>
                  <a:lnTo>
                    <a:pt x="153" y="521"/>
                  </a:lnTo>
                  <a:lnTo>
                    <a:pt x="158" y="521"/>
                  </a:lnTo>
                  <a:lnTo>
                    <a:pt x="162" y="520"/>
                  </a:lnTo>
                  <a:lnTo>
                    <a:pt x="167" y="518"/>
                  </a:lnTo>
                  <a:lnTo>
                    <a:pt x="170" y="517"/>
                  </a:lnTo>
                  <a:lnTo>
                    <a:pt x="174" y="515"/>
                  </a:lnTo>
                  <a:lnTo>
                    <a:pt x="179" y="514"/>
                  </a:lnTo>
                  <a:lnTo>
                    <a:pt x="182" y="512"/>
                  </a:lnTo>
                  <a:lnTo>
                    <a:pt x="185" y="509"/>
                  </a:lnTo>
                  <a:lnTo>
                    <a:pt x="188" y="509"/>
                  </a:lnTo>
                  <a:lnTo>
                    <a:pt x="191" y="508"/>
                  </a:lnTo>
                  <a:lnTo>
                    <a:pt x="194" y="506"/>
                  </a:lnTo>
                  <a:lnTo>
                    <a:pt x="199" y="505"/>
                  </a:lnTo>
                  <a:lnTo>
                    <a:pt x="203" y="503"/>
                  </a:lnTo>
                  <a:lnTo>
                    <a:pt x="205" y="502"/>
                  </a:lnTo>
                  <a:lnTo>
                    <a:pt x="206" y="502"/>
                  </a:lnTo>
                  <a:lnTo>
                    <a:pt x="206" y="502"/>
                  </a:lnTo>
                  <a:lnTo>
                    <a:pt x="209" y="503"/>
                  </a:lnTo>
                  <a:lnTo>
                    <a:pt x="211" y="503"/>
                  </a:lnTo>
                  <a:lnTo>
                    <a:pt x="212" y="503"/>
                  </a:lnTo>
                  <a:lnTo>
                    <a:pt x="215" y="503"/>
                  </a:lnTo>
                  <a:lnTo>
                    <a:pt x="218" y="505"/>
                  </a:lnTo>
                  <a:lnTo>
                    <a:pt x="221" y="505"/>
                  </a:lnTo>
                  <a:lnTo>
                    <a:pt x="224" y="506"/>
                  </a:lnTo>
                  <a:lnTo>
                    <a:pt x="227" y="506"/>
                  </a:lnTo>
                  <a:lnTo>
                    <a:pt x="232" y="508"/>
                  </a:lnTo>
                  <a:lnTo>
                    <a:pt x="236" y="508"/>
                  </a:lnTo>
                  <a:lnTo>
                    <a:pt x="241" y="509"/>
                  </a:lnTo>
                  <a:lnTo>
                    <a:pt x="246" y="509"/>
                  </a:lnTo>
                  <a:lnTo>
                    <a:pt x="250" y="511"/>
                  </a:lnTo>
                  <a:lnTo>
                    <a:pt x="255" y="511"/>
                  </a:lnTo>
                  <a:lnTo>
                    <a:pt x="259" y="512"/>
                  </a:lnTo>
                  <a:lnTo>
                    <a:pt x="264" y="512"/>
                  </a:lnTo>
                  <a:lnTo>
                    <a:pt x="270" y="514"/>
                  </a:lnTo>
                  <a:lnTo>
                    <a:pt x="274" y="514"/>
                  </a:lnTo>
                  <a:lnTo>
                    <a:pt x="279" y="514"/>
                  </a:lnTo>
                  <a:lnTo>
                    <a:pt x="283" y="514"/>
                  </a:lnTo>
                  <a:lnTo>
                    <a:pt x="289" y="515"/>
                  </a:lnTo>
                  <a:lnTo>
                    <a:pt x="294" y="515"/>
                  </a:lnTo>
                  <a:lnTo>
                    <a:pt x="298" y="515"/>
                  </a:lnTo>
                  <a:lnTo>
                    <a:pt x="303" y="515"/>
                  </a:lnTo>
                  <a:lnTo>
                    <a:pt x="309" y="515"/>
                  </a:lnTo>
                  <a:lnTo>
                    <a:pt x="312" y="515"/>
                  </a:lnTo>
                  <a:lnTo>
                    <a:pt x="318" y="515"/>
                  </a:lnTo>
                  <a:lnTo>
                    <a:pt x="323" y="514"/>
                  </a:lnTo>
                  <a:lnTo>
                    <a:pt x="327" y="514"/>
                  </a:lnTo>
                  <a:lnTo>
                    <a:pt x="330" y="512"/>
                  </a:lnTo>
                  <a:lnTo>
                    <a:pt x="333" y="512"/>
                  </a:lnTo>
                  <a:lnTo>
                    <a:pt x="336" y="511"/>
                  </a:lnTo>
                  <a:lnTo>
                    <a:pt x="341" y="509"/>
                  </a:lnTo>
                  <a:lnTo>
                    <a:pt x="344" y="509"/>
                  </a:lnTo>
                  <a:lnTo>
                    <a:pt x="347" y="508"/>
                  </a:lnTo>
                  <a:lnTo>
                    <a:pt x="350" y="508"/>
                  </a:lnTo>
                  <a:lnTo>
                    <a:pt x="353" y="506"/>
                  </a:lnTo>
                  <a:lnTo>
                    <a:pt x="357" y="505"/>
                  </a:lnTo>
                  <a:lnTo>
                    <a:pt x="363" y="502"/>
                  </a:lnTo>
                  <a:lnTo>
                    <a:pt x="368" y="500"/>
                  </a:lnTo>
                  <a:lnTo>
                    <a:pt x="373" y="498"/>
                  </a:lnTo>
                  <a:lnTo>
                    <a:pt x="376" y="497"/>
                  </a:lnTo>
                  <a:lnTo>
                    <a:pt x="379" y="495"/>
                  </a:lnTo>
                  <a:lnTo>
                    <a:pt x="382" y="494"/>
                  </a:lnTo>
                  <a:lnTo>
                    <a:pt x="385" y="492"/>
                  </a:lnTo>
                  <a:lnTo>
                    <a:pt x="388" y="491"/>
                  </a:lnTo>
                  <a:lnTo>
                    <a:pt x="389" y="491"/>
                  </a:lnTo>
                  <a:lnTo>
                    <a:pt x="323" y="355"/>
                  </a:lnTo>
                  <a:lnTo>
                    <a:pt x="345" y="4"/>
                  </a:lnTo>
                  <a:lnTo>
                    <a:pt x="327" y="0"/>
                  </a:lnTo>
                  <a:lnTo>
                    <a:pt x="309" y="362"/>
                  </a:lnTo>
                  <a:lnTo>
                    <a:pt x="309" y="364"/>
                  </a:lnTo>
                  <a:lnTo>
                    <a:pt x="308" y="367"/>
                  </a:lnTo>
                  <a:lnTo>
                    <a:pt x="304" y="370"/>
                  </a:lnTo>
                  <a:lnTo>
                    <a:pt x="303" y="376"/>
                  </a:lnTo>
                  <a:lnTo>
                    <a:pt x="300" y="381"/>
                  </a:lnTo>
                  <a:lnTo>
                    <a:pt x="298" y="384"/>
                  </a:lnTo>
                  <a:lnTo>
                    <a:pt x="298" y="387"/>
                  </a:lnTo>
                  <a:lnTo>
                    <a:pt x="301" y="387"/>
                  </a:lnTo>
                  <a:lnTo>
                    <a:pt x="306" y="384"/>
                  </a:lnTo>
                  <a:lnTo>
                    <a:pt x="311" y="381"/>
                  </a:lnTo>
                  <a:lnTo>
                    <a:pt x="315" y="378"/>
                  </a:lnTo>
                  <a:lnTo>
                    <a:pt x="317" y="376"/>
                  </a:lnTo>
                  <a:lnTo>
                    <a:pt x="373" y="485"/>
                  </a:lnTo>
                  <a:lnTo>
                    <a:pt x="371" y="485"/>
                  </a:lnTo>
                  <a:lnTo>
                    <a:pt x="370" y="485"/>
                  </a:lnTo>
                  <a:lnTo>
                    <a:pt x="367" y="488"/>
                  </a:lnTo>
                  <a:lnTo>
                    <a:pt x="362" y="489"/>
                  </a:lnTo>
                  <a:lnTo>
                    <a:pt x="359" y="491"/>
                  </a:lnTo>
                  <a:lnTo>
                    <a:pt x="356" y="492"/>
                  </a:lnTo>
                  <a:lnTo>
                    <a:pt x="353" y="492"/>
                  </a:lnTo>
                  <a:lnTo>
                    <a:pt x="348" y="494"/>
                  </a:lnTo>
                  <a:lnTo>
                    <a:pt x="345" y="495"/>
                  </a:lnTo>
                  <a:lnTo>
                    <a:pt x="341" y="495"/>
                  </a:lnTo>
                  <a:lnTo>
                    <a:pt x="336" y="497"/>
                  </a:lnTo>
                  <a:lnTo>
                    <a:pt x="332" y="498"/>
                  </a:lnTo>
                  <a:lnTo>
                    <a:pt x="326" y="500"/>
                  </a:lnTo>
                  <a:lnTo>
                    <a:pt x="320" y="500"/>
                  </a:lnTo>
                  <a:lnTo>
                    <a:pt x="314" y="500"/>
                  </a:lnTo>
                  <a:lnTo>
                    <a:pt x="309" y="502"/>
                  </a:lnTo>
                  <a:lnTo>
                    <a:pt x="304" y="500"/>
                  </a:lnTo>
                  <a:lnTo>
                    <a:pt x="301" y="500"/>
                  </a:lnTo>
                  <a:lnTo>
                    <a:pt x="298" y="500"/>
                  </a:lnTo>
                  <a:lnTo>
                    <a:pt x="295" y="500"/>
                  </a:lnTo>
                  <a:lnTo>
                    <a:pt x="291" y="500"/>
                  </a:lnTo>
                  <a:lnTo>
                    <a:pt x="288" y="500"/>
                  </a:lnTo>
                  <a:lnTo>
                    <a:pt x="285" y="500"/>
                  </a:lnTo>
                  <a:lnTo>
                    <a:pt x="282" y="500"/>
                  </a:lnTo>
                  <a:lnTo>
                    <a:pt x="277" y="500"/>
                  </a:lnTo>
                  <a:lnTo>
                    <a:pt x="273" y="500"/>
                  </a:lnTo>
                  <a:lnTo>
                    <a:pt x="270" y="498"/>
                  </a:lnTo>
                  <a:lnTo>
                    <a:pt x="265" y="498"/>
                  </a:lnTo>
                  <a:lnTo>
                    <a:pt x="261" y="497"/>
                  </a:lnTo>
                  <a:lnTo>
                    <a:pt x="258" y="497"/>
                  </a:lnTo>
                  <a:lnTo>
                    <a:pt x="253" y="495"/>
                  </a:lnTo>
                  <a:lnTo>
                    <a:pt x="249" y="495"/>
                  </a:lnTo>
                  <a:lnTo>
                    <a:pt x="244" y="494"/>
                  </a:lnTo>
                  <a:lnTo>
                    <a:pt x="241" y="494"/>
                  </a:lnTo>
                  <a:lnTo>
                    <a:pt x="236" y="492"/>
                  </a:lnTo>
                  <a:lnTo>
                    <a:pt x="232" y="491"/>
                  </a:lnTo>
                  <a:lnTo>
                    <a:pt x="227" y="489"/>
                  </a:lnTo>
                  <a:lnTo>
                    <a:pt x="223" y="488"/>
                  </a:lnTo>
                  <a:lnTo>
                    <a:pt x="218" y="486"/>
                  </a:lnTo>
                  <a:lnTo>
                    <a:pt x="214" y="485"/>
                  </a:lnTo>
                  <a:lnTo>
                    <a:pt x="221" y="133"/>
                  </a:lnTo>
                  <a:lnTo>
                    <a:pt x="242" y="117"/>
                  </a:lnTo>
                  <a:lnTo>
                    <a:pt x="241" y="117"/>
                  </a:lnTo>
                  <a:lnTo>
                    <a:pt x="239" y="117"/>
                  </a:lnTo>
                  <a:lnTo>
                    <a:pt x="236" y="117"/>
                  </a:lnTo>
                  <a:lnTo>
                    <a:pt x="233" y="119"/>
                  </a:lnTo>
                  <a:lnTo>
                    <a:pt x="229" y="119"/>
                  </a:lnTo>
                  <a:lnTo>
                    <a:pt x="224" y="119"/>
                  </a:lnTo>
                  <a:lnTo>
                    <a:pt x="218" y="119"/>
                  </a:lnTo>
                  <a:lnTo>
                    <a:pt x="215" y="121"/>
                  </a:lnTo>
                  <a:lnTo>
                    <a:pt x="209" y="121"/>
                  </a:lnTo>
                  <a:lnTo>
                    <a:pt x="205" y="122"/>
                  </a:lnTo>
                  <a:lnTo>
                    <a:pt x="200" y="122"/>
                  </a:lnTo>
                  <a:lnTo>
                    <a:pt x="197" y="124"/>
                  </a:lnTo>
                  <a:lnTo>
                    <a:pt x="193" y="124"/>
                  </a:lnTo>
                  <a:lnTo>
                    <a:pt x="191" y="125"/>
                  </a:lnTo>
                  <a:lnTo>
                    <a:pt x="190" y="125"/>
                  </a:lnTo>
                  <a:lnTo>
                    <a:pt x="191" y="127"/>
                  </a:lnTo>
                  <a:lnTo>
                    <a:pt x="196" y="128"/>
                  </a:lnTo>
                  <a:lnTo>
                    <a:pt x="200" y="131"/>
                  </a:lnTo>
                  <a:lnTo>
                    <a:pt x="205" y="133"/>
                  </a:lnTo>
                  <a:lnTo>
                    <a:pt x="208" y="134"/>
                  </a:lnTo>
                  <a:lnTo>
                    <a:pt x="199" y="482"/>
                  </a:lnTo>
                  <a:lnTo>
                    <a:pt x="197" y="482"/>
                  </a:lnTo>
                  <a:lnTo>
                    <a:pt x="196" y="483"/>
                  </a:lnTo>
                  <a:lnTo>
                    <a:pt x="194" y="483"/>
                  </a:lnTo>
                  <a:lnTo>
                    <a:pt x="191" y="486"/>
                  </a:lnTo>
                  <a:lnTo>
                    <a:pt x="187" y="488"/>
                  </a:lnTo>
                  <a:lnTo>
                    <a:pt x="182" y="491"/>
                  </a:lnTo>
                  <a:lnTo>
                    <a:pt x="179" y="492"/>
                  </a:lnTo>
                  <a:lnTo>
                    <a:pt x="176" y="494"/>
                  </a:lnTo>
                  <a:lnTo>
                    <a:pt x="173" y="495"/>
                  </a:lnTo>
                  <a:lnTo>
                    <a:pt x="170" y="498"/>
                  </a:lnTo>
                  <a:lnTo>
                    <a:pt x="167" y="498"/>
                  </a:lnTo>
                  <a:lnTo>
                    <a:pt x="164" y="500"/>
                  </a:lnTo>
                  <a:lnTo>
                    <a:pt x="159" y="502"/>
                  </a:lnTo>
                  <a:lnTo>
                    <a:pt x="156" y="503"/>
                  </a:lnTo>
                  <a:lnTo>
                    <a:pt x="152" y="505"/>
                  </a:lnTo>
                  <a:lnTo>
                    <a:pt x="147" y="506"/>
                  </a:lnTo>
                  <a:lnTo>
                    <a:pt x="143" y="506"/>
                  </a:lnTo>
                  <a:lnTo>
                    <a:pt x="138" y="508"/>
                  </a:lnTo>
                  <a:lnTo>
                    <a:pt x="134" y="509"/>
                  </a:lnTo>
                  <a:lnTo>
                    <a:pt x="129" y="509"/>
                  </a:lnTo>
                  <a:lnTo>
                    <a:pt x="125" y="511"/>
                  </a:lnTo>
                  <a:lnTo>
                    <a:pt x="120" y="512"/>
                  </a:lnTo>
                  <a:lnTo>
                    <a:pt x="114" y="512"/>
                  </a:lnTo>
                  <a:lnTo>
                    <a:pt x="109" y="514"/>
                  </a:lnTo>
                  <a:lnTo>
                    <a:pt x="103" y="514"/>
                  </a:lnTo>
                  <a:lnTo>
                    <a:pt x="99" y="514"/>
                  </a:lnTo>
                  <a:lnTo>
                    <a:pt x="93" y="514"/>
                  </a:lnTo>
                  <a:lnTo>
                    <a:pt x="88" y="514"/>
                  </a:lnTo>
                  <a:lnTo>
                    <a:pt x="82" y="512"/>
                  </a:lnTo>
                  <a:lnTo>
                    <a:pt x="78" y="512"/>
                  </a:lnTo>
                  <a:lnTo>
                    <a:pt x="73" y="511"/>
                  </a:lnTo>
                  <a:lnTo>
                    <a:pt x="69" y="511"/>
                  </a:lnTo>
                  <a:lnTo>
                    <a:pt x="64" y="509"/>
                  </a:lnTo>
                  <a:lnTo>
                    <a:pt x="61" y="509"/>
                  </a:lnTo>
                  <a:lnTo>
                    <a:pt x="56" y="508"/>
                  </a:lnTo>
                  <a:lnTo>
                    <a:pt x="53" y="506"/>
                  </a:lnTo>
                  <a:lnTo>
                    <a:pt x="50" y="506"/>
                  </a:lnTo>
                  <a:lnTo>
                    <a:pt x="47" y="505"/>
                  </a:lnTo>
                  <a:lnTo>
                    <a:pt x="44" y="503"/>
                  </a:lnTo>
                  <a:lnTo>
                    <a:pt x="41" y="502"/>
                  </a:lnTo>
                  <a:lnTo>
                    <a:pt x="38" y="500"/>
                  </a:lnTo>
                  <a:lnTo>
                    <a:pt x="37" y="500"/>
                  </a:lnTo>
                  <a:lnTo>
                    <a:pt x="32" y="495"/>
                  </a:lnTo>
                  <a:lnTo>
                    <a:pt x="29" y="494"/>
                  </a:lnTo>
                  <a:lnTo>
                    <a:pt x="25" y="491"/>
                  </a:lnTo>
                  <a:lnTo>
                    <a:pt x="23" y="489"/>
                  </a:lnTo>
                  <a:lnTo>
                    <a:pt x="20" y="485"/>
                  </a:lnTo>
                  <a:lnTo>
                    <a:pt x="20" y="485"/>
                  </a:lnTo>
                  <a:lnTo>
                    <a:pt x="76" y="408"/>
                  </a:lnTo>
                  <a:lnTo>
                    <a:pt x="76" y="409"/>
                  </a:lnTo>
                  <a:lnTo>
                    <a:pt x="79" y="411"/>
                  </a:lnTo>
                  <a:lnTo>
                    <a:pt x="81" y="415"/>
                  </a:lnTo>
                  <a:lnTo>
                    <a:pt x="85" y="420"/>
                  </a:lnTo>
                  <a:lnTo>
                    <a:pt x="88" y="424"/>
                  </a:lnTo>
                  <a:lnTo>
                    <a:pt x="90" y="427"/>
                  </a:lnTo>
                  <a:lnTo>
                    <a:pt x="93" y="429"/>
                  </a:lnTo>
                  <a:lnTo>
                    <a:pt x="93" y="427"/>
                  </a:lnTo>
                  <a:lnTo>
                    <a:pt x="93" y="426"/>
                  </a:lnTo>
                  <a:lnTo>
                    <a:pt x="91" y="423"/>
                  </a:lnTo>
                  <a:lnTo>
                    <a:pt x="90" y="420"/>
                  </a:lnTo>
                  <a:lnTo>
                    <a:pt x="90" y="417"/>
                  </a:lnTo>
                  <a:lnTo>
                    <a:pt x="88" y="412"/>
                  </a:lnTo>
                  <a:lnTo>
                    <a:pt x="88" y="409"/>
                  </a:lnTo>
                  <a:lnTo>
                    <a:pt x="87" y="405"/>
                  </a:lnTo>
                  <a:lnTo>
                    <a:pt x="85" y="400"/>
                  </a:lnTo>
                  <a:lnTo>
                    <a:pt x="84" y="397"/>
                  </a:lnTo>
                  <a:lnTo>
                    <a:pt x="82" y="393"/>
                  </a:lnTo>
                  <a:lnTo>
                    <a:pt x="82" y="388"/>
                  </a:lnTo>
                  <a:lnTo>
                    <a:pt x="81" y="385"/>
                  </a:lnTo>
                  <a:lnTo>
                    <a:pt x="81" y="382"/>
                  </a:lnTo>
                  <a:lnTo>
                    <a:pt x="79" y="379"/>
                  </a:lnTo>
                  <a:lnTo>
                    <a:pt x="79" y="378"/>
                  </a:lnTo>
                  <a:lnTo>
                    <a:pt x="79" y="376"/>
                  </a:lnTo>
                  <a:lnTo>
                    <a:pt x="79" y="375"/>
                  </a:lnTo>
                  <a:lnTo>
                    <a:pt x="79" y="370"/>
                  </a:lnTo>
                  <a:lnTo>
                    <a:pt x="79" y="368"/>
                  </a:lnTo>
                  <a:lnTo>
                    <a:pt x="79" y="365"/>
                  </a:lnTo>
                  <a:lnTo>
                    <a:pt x="79" y="362"/>
                  </a:lnTo>
                  <a:lnTo>
                    <a:pt x="79" y="358"/>
                  </a:lnTo>
                  <a:lnTo>
                    <a:pt x="78" y="355"/>
                  </a:lnTo>
                  <a:lnTo>
                    <a:pt x="78" y="350"/>
                  </a:lnTo>
                  <a:lnTo>
                    <a:pt x="78" y="344"/>
                  </a:lnTo>
                  <a:lnTo>
                    <a:pt x="78" y="340"/>
                  </a:lnTo>
                  <a:lnTo>
                    <a:pt x="76" y="334"/>
                  </a:lnTo>
                  <a:lnTo>
                    <a:pt x="76" y="328"/>
                  </a:lnTo>
                  <a:lnTo>
                    <a:pt x="76" y="322"/>
                  </a:lnTo>
                  <a:lnTo>
                    <a:pt x="76" y="317"/>
                  </a:lnTo>
                  <a:lnTo>
                    <a:pt x="76" y="309"/>
                  </a:lnTo>
                  <a:lnTo>
                    <a:pt x="76" y="303"/>
                  </a:lnTo>
                  <a:lnTo>
                    <a:pt x="75" y="296"/>
                  </a:lnTo>
                  <a:lnTo>
                    <a:pt x="75" y="290"/>
                  </a:lnTo>
                  <a:lnTo>
                    <a:pt x="75" y="282"/>
                  </a:lnTo>
                  <a:lnTo>
                    <a:pt x="75" y="273"/>
                  </a:lnTo>
                  <a:lnTo>
                    <a:pt x="75" y="266"/>
                  </a:lnTo>
                  <a:lnTo>
                    <a:pt x="75" y="260"/>
                  </a:lnTo>
                  <a:lnTo>
                    <a:pt x="73" y="251"/>
                  </a:lnTo>
                  <a:lnTo>
                    <a:pt x="73" y="243"/>
                  </a:lnTo>
                  <a:lnTo>
                    <a:pt x="73" y="234"/>
                  </a:lnTo>
                  <a:lnTo>
                    <a:pt x="73" y="226"/>
                  </a:lnTo>
                  <a:lnTo>
                    <a:pt x="73" y="219"/>
                  </a:lnTo>
                  <a:lnTo>
                    <a:pt x="72" y="210"/>
                  </a:lnTo>
                  <a:lnTo>
                    <a:pt x="72" y="202"/>
                  </a:lnTo>
                  <a:lnTo>
                    <a:pt x="72" y="195"/>
                  </a:lnTo>
                  <a:lnTo>
                    <a:pt x="72" y="186"/>
                  </a:lnTo>
                  <a:lnTo>
                    <a:pt x="70" y="176"/>
                  </a:lnTo>
                  <a:lnTo>
                    <a:pt x="70" y="169"/>
                  </a:lnTo>
                  <a:lnTo>
                    <a:pt x="70" y="161"/>
                  </a:lnTo>
                  <a:lnTo>
                    <a:pt x="70" y="152"/>
                  </a:lnTo>
                  <a:lnTo>
                    <a:pt x="69" y="145"/>
                  </a:lnTo>
                  <a:lnTo>
                    <a:pt x="69" y="137"/>
                  </a:lnTo>
                  <a:lnTo>
                    <a:pt x="69" y="128"/>
                  </a:lnTo>
                  <a:lnTo>
                    <a:pt x="69" y="121"/>
                  </a:lnTo>
                  <a:lnTo>
                    <a:pt x="67" y="113"/>
                  </a:lnTo>
                  <a:lnTo>
                    <a:pt x="67" y="105"/>
                  </a:lnTo>
                  <a:lnTo>
                    <a:pt x="67" y="98"/>
                  </a:lnTo>
                  <a:lnTo>
                    <a:pt x="67" y="92"/>
                  </a:lnTo>
                  <a:lnTo>
                    <a:pt x="67" y="84"/>
                  </a:lnTo>
                  <a:lnTo>
                    <a:pt x="67" y="78"/>
                  </a:lnTo>
                  <a:lnTo>
                    <a:pt x="67" y="72"/>
                  </a:lnTo>
                  <a:lnTo>
                    <a:pt x="66" y="66"/>
                  </a:lnTo>
                  <a:lnTo>
                    <a:pt x="66" y="60"/>
                  </a:lnTo>
                  <a:lnTo>
                    <a:pt x="64" y="54"/>
                  </a:lnTo>
                  <a:lnTo>
                    <a:pt x="64" y="49"/>
                  </a:lnTo>
                  <a:lnTo>
                    <a:pt x="64" y="45"/>
                  </a:lnTo>
                  <a:lnTo>
                    <a:pt x="64" y="40"/>
                  </a:lnTo>
                  <a:lnTo>
                    <a:pt x="64" y="36"/>
                  </a:lnTo>
                  <a:lnTo>
                    <a:pt x="64" y="33"/>
                  </a:lnTo>
                  <a:lnTo>
                    <a:pt x="64" y="28"/>
                  </a:lnTo>
                  <a:lnTo>
                    <a:pt x="64" y="25"/>
                  </a:lnTo>
                  <a:lnTo>
                    <a:pt x="64" y="22"/>
                  </a:lnTo>
                  <a:lnTo>
                    <a:pt x="64" y="21"/>
                  </a:lnTo>
                  <a:lnTo>
                    <a:pt x="64" y="18"/>
                  </a:lnTo>
                  <a:lnTo>
                    <a:pt x="64" y="18"/>
                  </a:lnTo>
                  <a:lnTo>
                    <a:pt x="41" y="13"/>
                  </a:lnTo>
                  <a:lnTo>
                    <a:pt x="41" y="13"/>
                  </a:lnTo>
                  <a:close/>
                </a:path>
              </a:pathLst>
            </a:custGeom>
            <a:solidFill>
              <a:srgbClr val="000000"/>
            </a:solidFill>
            <a:ln w="9525">
              <a:noFill/>
              <a:round/>
              <a:headEnd/>
              <a:tailEnd/>
            </a:ln>
          </p:spPr>
          <p:txBody>
            <a:bodyPr/>
            <a:lstStyle/>
            <a:p>
              <a:endParaRPr lang="ru-RU"/>
            </a:p>
          </p:txBody>
        </p:sp>
        <p:sp>
          <p:nvSpPr>
            <p:cNvPr id="181" name="Freeform 235"/>
            <p:cNvSpPr>
              <a:spLocks/>
            </p:cNvSpPr>
            <p:nvPr/>
          </p:nvSpPr>
          <p:spPr bwMode="auto">
            <a:xfrm>
              <a:off x="2392" y="3401"/>
              <a:ext cx="331" cy="72"/>
            </a:xfrm>
            <a:custGeom>
              <a:avLst/>
              <a:gdLst/>
              <a:ahLst/>
              <a:cxnLst>
                <a:cxn ang="0">
                  <a:pos x="123" y="23"/>
                </a:cxn>
                <a:cxn ang="0">
                  <a:pos x="82" y="46"/>
                </a:cxn>
                <a:cxn ang="0">
                  <a:pos x="44" y="65"/>
                </a:cxn>
                <a:cxn ang="0">
                  <a:pos x="14" y="91"/>
                </a:cxn>
                <a:cxn ang="0">
                  <a:pos x="34" y="112"/>
                </a:cxn>
                <a:cxn ang="0">
                  <a:pos x="67" y="126"/>
                </a:cxn>
                <a:cxn ang="0">
                  <a:pos x="106" y="130"/>
                </a:cxn>
                <a:cxn ang="0">
                  <a:pos x="150" y="123"/>
                </a:cxn>
                <a:cxn ang="0">
                  <a:pos x="196" y="105"/>
                </a:cxn>
                <a:cxn ang="0">
                  <a:pos x="233" y="84"/>
                </a:cxn>
                <a:cxn ang="0">
                  <a:pos x="259" y="70"/>
                </a:cxn>
                <a:cxn ang="0">
                  <a:pos x="286" y="75"/>
                </a:cxn>
                <a:cxn ang="0">
                  <a:pos x="327" y="67"/>
                </a:cxn>
                <a:cxn ang="0">
                  <a:pos x="333" y="50"/>
                </a:cxn>
                <a:cxn ang="0">
                  <a:pos x="330" y="13"/>
                </a:cxn>
                <a:cxn ang="0">
                  <a:pos x="345" y="26"/>
                </a:cxn>
                <a:cxn ang="0">
                  <a:pos x="348" y="65"/>
                </a:cxn>
                <a:cxn ang="0">
                  <a:pos x="371" y="73"/>
                </a:cxn>
                <a:cxn ang="0">
                  <a:pos x="406" y="73"/>
                </a:cxn>
                <a:cxn ang="0">
                  <a:pos x="427" y="62"/>
                </a:cxn>
                <a:cxn ang="0">
                  <a:pos x="448" y="76"/>
                </a:cxn>
                <a:cxn ang="0">
                  <a:pos x="489" y="99"/>
                </a:cxn>
                <a:cxn ang="0">
                  <a:pos x="533" y="118"/>
                </a:cxn>
                <a:cxn ang="0">
                  <a:pos x="568" y="124"/>
                </a:cxn>
                <a:cxn ang="0">
                  <a:pos x="596" y="118"/>
                </a:cxn>
                <a:cxn ang="0">
                  <a:pos x="628" y="103"/>
                </a:cxn>
                <a:cxn ang="0">
                  <a:pos x="639" y="76"/>
                </a:cxn>
                <a:cxn ang="0">
                  <a:pos x="604" y="56"/>
                </a:cxn>
                <a:cxn ang="0">
                  <a:pos x="578" y="44"/>
                </a:cxn>
                <a:cxn ang="0">
                  <a:pos x="551" y="31"/>
                </a:cxn>
                <a:cxn ang="0">
                  <a:pos x="525" y="20"/>
                </a:cxn>
                <a:cxn ang="0">
                  <a:pos x="497" y="8"/>
                </a:cxn>
                <a:cxn ang="0">
                  <a:pos x="533" y="10"/>
                </a:cxn>
                <a:cxn ang="0">
                  <a:pos x="557" y="19"/>
                </a:cxn>
                <a:cxn ang="0">
                  <a:pos x="587" y="32"/>
                </a:cxn>
                <a:cxn ang="0">
                  <a:pos x="614" y="44"/>
                </a:cxn>
                <a:cxn ang="0">
                  <a:pos x="640" y="59"/>
                </a:cxn>
                <a:cxn ang="0">
                  <a:pos x="663" y="84"/>
                </a:cxn>
                <a:cxn ang="0">
                  <a:pos x="634" y="114"/>
                </a:cxn>
                <a:cxn ang="0">
                  <a:pos x="605" y="127"/>
                </a:cxn>
                <a:cxn ang="0">
                  <a:pos x="571" y="133"/>
                </a:cxn>
                <a:cxn ang="0">
                  <a:pos x="531" y="126"/>
                </a:cxn>
                <a:cxn ang="0">
                  <a:pos x="487" y="106"/>
                </a:cxn>
                <a:cxn ang="0">
                  <a:pos x="448" y="87"/>
                </a:cxn>
                <a:cxn ang="0">
                  <a:pos x="428" y="75"/>
                </a:cxn>
                <a:cxn ang="0">
                  <a:pos x="410" y="85"/>
                </a:cxn>
                <a:cxn ang="0">
                  <a:pos x="368" y="85"/>
                </a:cxn>
                <a:cxn ang="0">
                  <a:pos x="332" y="87"/>
                </a:cxn>
                <a:cxn ang="0">
                  <a:pos x="235" y="97"/>
                </a:cxn>
                <a:cxn ang="0">
                  <a:pos x="199" y="115"/>
                </a:cxn>
                <a:cxn ang="0">
                  <a:pos x="156" y="133"/>
                </a:cxn>
                <a:cxn ang="0">
                  <a:pos x="120" y="143"/>
                </a:cxn>
                <a:cxn ang="0">
                  <a:pos x="81" y="141"/>
                </a:cxn>
                <a:cxn ang="0">
                  <a:pos x="40" y="130"/>
                </a:cxn>
                <a:cxn ang="0">
                  <a:pos x="11" y="111"/>
                </a:cxn>
                <a:cxn ang="0">
                  <a:pos x="5" y="79"/>
                </a:cxn>
                <a:cxn ang="0">
                  <a:pos x="37" y="52"/>
                </a:cxn>
                <a:cxn ang="0">
                  <a:pos x="64" y="38"/>
                </a:cxn>
                <a:cxn ang="0">
                  <a:pos x="93" y="25"/>
                </a:cxn>
                <a:cxn ang="0">
                  <a:pos x="118" y="14"/>
                </a:cxn>
                <a:cxn ang="0">
                  <a:pos x="147" y="3"/>
                </a:cxn>
              </a:cxnLst>
              <a:rect l="0" t="0" r="r" b="b"/>
              <a:pathLst>
                <a:path w="663" h="144">
                  <a:moveTo>
                    <a:pt x="149" y="11"/>
                  </a:moveTo>
                  <a:lnTo>
                    <a:pt x="147" y="11"/>
                  </a:lnTo>
                  <a:lnTo>
                    <a:pt x="143" y="14"/>
                  </a:lnTo>
                  <a:lnTo>
                    <a:pt x="140" y="16"/>
                  </a:lnTo>
                  <a:lnTo>
                    <a:pt x="137" y="17"/>
                  </a:lnTo>
                  <a:lnTo>
                    <a:pt x="132" y="19"/>
                  </a:lnTo>
                  <a:lnTo>
                    <a:pt x="129" y="22"/>
                  </a:lnTo>
                  <a:lnTo>
                    <a:pt x="123" y="23"/>
                  </a:lnTo>
                  <a:lnTo>
                    <a:pt x="118" y="26"/>
                  </a:lnTo>
                  <a:lnTo>
                    <a:pt x="112" y="28"/>
                  </a:lnTo>
                  <a:lnTo>
                    <a:pt x="108" y="32"/>
                  </a:lnTo>
                  <a:lnTo>
                    <a:pt x="102" y="34"/>
                  </a:lnTo>
                  <a:lnTo>
                    <a:pt x="97" y="38"/>
                  </a:lnTo>
                  <a:lnTo>
                    <a:pt x="91" y="41"/>
                  </a:lnTo>
                  <a:lnTo>
                    <a:pt x="85" y="44"/>
                  </a:lnTo>
                  <a:lnTo>
                    <a:pt x="82" y="46"/>
                  </a:lnTo>
                  <a:lnTo>
                    <a:pt x="79" y="47"/>
                  </a:lnTo>
                  <a:lnTo>
                    <a:pt x="75" y="49"/>
                  </a:lnTo>
                  <a:lnTo>
                    <a:pt x="73" y="50"/>
                  </a:lnTo>
                  <a:lnTo>
                    <a:pt x="67" y="53"/>
                  </a:lnTo>
                  <a:lnTo>
                    <a:pt x="61" y="56"/>
                  </a:lnTo>
                  <a:lnTo>
                    <a:pt x="55" y="59"/>
                  </a:lnTo>
                  <a:lnTo>
                    <a:pt x="49" y="62"/>
                  </a:lnTo>
                  <a:lnTo>
                    <a:pt x="44" y="65"/>
                  </a:lnTo>
                  <a:lnTo>
                    <a:pt x="40" y="70"/>
                  </a:lnTo>
                  <a:lnTo>
                    <a:pt x="35" y="71"/>
                  </a:lnTo>
                  <a:lnTo>
                    <a:pt x="31" y="75"/>
                  </a:lnTo>
                  <a:lnTo>
                    <a:pt x="26" y="78"/>
                  </a:lnTo>
                  <a:lnTo>
                    <a:pt x="23" y="81"/>
                  </a:lnTo>
                  <a:lnTo>
                    <a:pt x="19" y="85"/>
                  </a:lnTo>
                  <a:lnTo>
                    <a:pt x="16" y="88"/>
                  </a:lnTo>
                  <a:lnTo>
                    <a:pt x="14" y="91"/>
                  </a:lnTo>
                  <a:lnTo>
                    <a:pt x="16" y="94"/>
                  </a:lnTo>
                  <a:lnTo>
                    <a:pt x="17" y="99"/>
                  </a:lnTo>
                  <a:lnTo>
                    <a:pt x="22" y="103"/>
                  </a:lnTo>
                  <a:lnTo>
                    <a:pt x="23" y="105"/>
                  </a:lnTo>
                  <a:lnTo>
                    <a:pt x="25" y="106"/>
                  </a:lnTo>
                  <a:lnTo>
                    <a:pt x="28" y="108"/>
                  </a:lnTo>
                  <a:lnTo>
                    <a:pt x="31" y="111"/>
                  </a:lnTo>
                  <a:lnTo>
                    <a:pt x="34" y="112"/>
                  </a:lnTo>
                  <a:lnTo>
                    <a:pt x="37" y="114"/>
                  </a:lnTo>
                  <a:lnTo>
                    <a:pt x="41" y="117"/>
                  </a:lnTo>
                  <a:lnTo>
                    <a:pt x="46" y="118"/>
                  </a:lnTo>
                  <a:lnTo>
                    <a:pt x="49" y="120"/>
                  </a:lnTo>
                  <a:lnTo>
                    <a:pt x="53" y="121"/>
                  </a:lnTo>
                  <a:lnTo>
                    <a:pt x="56" y="123"/>
                  </a:lnTo>
                  <a:lnTo>
                    <a:pt x="62" y="124"/>
                  </a:lnTo>
                  <a:lnTo>
                    <a:pt x="67" y="126"/>
                  </a:lnTo>
                  <a:lnTo>
                    <a:pt x="71" y="126"/>
                  </a:lnTo>
                  <a:lnTo>
                    <a:pt x="76" y="127"/>
                  </a:lnTo>
                  <a:lnTo>
                    <a:pt x="82" y="129"/>
                  </a:lnTo>
                  <a:lnTo>
                    <a:pt x="87" y="130"/>
                  </a:lnTo>
                  <a:lnTo>
                    <a:pt x="91" y="130"/>
                  </a:lnTo>
                  <a:lnTo>
                    <a:pt x="97" y="130"/>
                  </a:lnTo>
                  <a:lnTo>
                    <a:pt x="102" y="130"/>
                  </a:lnTo>
                  <a:lnTo>
                    <a:pt x="106" y="130"/>
                  </a:lnTo>
                  <a:lnTo>
                    <a:pt x="112" y="130"/>
                  </a:lnTo>
                  <a:lnTo>
                    <a:pt x="118" y="130"/>
                  </a:lnTo>
                  <a:lnTo>
                    <a:pt x="123" y="130"/>
                  </a:lnTo>
                  <a:lnTo>
                    <a:pt x="129" y="129"/>
                  </a:lnTo>
                  <a:lnTo>
                    <a:pt x="134" y="127"/>
                  </a:lnTo>
                  <a:lnTo>
                    <a:pt x="140" y="126"/>
                  </a:lnTo>
                  <a:lnTo>
                    <a:pt x="146" y="124"/>
                  </a:lnTo>
                  <a:lnTo>
                    <a:pt x="150" y="123"/>
                  </a:lnTo>
                  <a:lnTo>
                    <a:pt x="156" y="121"/>
                  </a:lnTo>
                  <a:lnTo>
                    <a:pt x="162" y="118"/>
                  </a:lnTo>
                  <a:lnTo>
                    <a:pt x="168" y="117"/>
                  </a:lnTo>
                  <a:lnTo>
                    <a:pt x="173" y="114"/>
                  </a:lnTo>
                  <a:lnTo>
                    <a:pt x="179" y="112"/>
                  </a:lnTo>
                  <a:lnTo>
                    <a:pt x="185" y="109"/>
                  </a:lnTo>
                  <a:lnTo>
                    <a:pt x="191" y="106"/>
                  </a:lnTo>
                  <a:lnTo>
                    <a:pt x="196" y="105"/>
                  </a:lnTo>
                  <a:lnTo>
                    <a:pt x="202" y="102"/>
                  </a:lnTo>
                  <a:lnTo>
                    <a:pt x="206" y="99"/>
                  </a:lnTo>
                  <a:lnTo>
                    <a:pt x="212" y="97"/>
                  </a:lnTo>
                  <a:lnTo>
                    <a:pt x="217" y="93"/>
                  </a:lnTo>
                  <a:lnTo>
                    <a:pt x="221" y="91"/>
                  </a:lnTo>
                  <a:lnTo>
                    <a:pt x="226" y="88"/>
                  </a:lnTo>
                  <a:lnTo>
                    <a:pt x="230" y="87"/>
                  </a:lnTo>
                  <a:lnTo>
                    <a:pt x="233" y="84"/>
                  </a:lnTo>
                  <a:lnTo>
                    <a:pt x="238" y="81"/>
                  </a:lnTo>
                  <a:lnTo>
                    <a:pt x="241" y="79"/>
                  </a:lnTo>
                  <a:lnTo>
                    <a:pt x="245" y="78"/>
                  </a:lnTo>
                  <a:lnTo>
                    <a:pt x="250" y="73"/>
                  </a:lnTo>
                  <a:lnTo>
                    <a:pt x="255" y="71"/>
                  </a:lnTo>
                  <a:lnTo>
                    <a:pt x="256" y="68"/>
                  </a:lnTo>
                  <a:lnTo>
                    <a:pt x="258" y="68"/>
                  </a:lnTo>
                  <a:lnTo>
                    <a:pt x="259" y="70"/>
                  </a:lnTo>
                  <a:lnTo>
                    <a:pt x="261" y="73"/>
                  </a:lnTo>
                  <a:lnTo>
                    <a:pt x="264" y="76"/>
                  </a:lnTo>
                  <a:lnTo>
                    <a:pt x="268" y="76"/>
                  </a:lnTo>
                  <a:lnTo>
                    <a:pt x="270" y="76"/>
                  </a:lnTo>
                  <a:lnTo>
                    <a:pt x="273" y="76"/>
                  </a:lnTo>
                  <a:lnTo>
                    <a:pt x="277" y="75"/>
                  </a:lnTo>
                  <a:lnTo>
                    <a:pt x="282" y="75"/>
                  </a:lnTo>
                  <a:lnTo>
                    <a:pt x="286" y="75"/>
                  </a:lnTo>
                  <a:lnTo>
                    <a:pt x="291" y="73"/>
                  </a:lnTo>
                  <a:lnTo>
                    <a:pt x="297" y="73"/>
                  </a:lnTo>
                  <a:lnTo>
                    <a:pt x="303" y="71"/>
                  </a:lnTo>
                  <a:lnTo>
                    <a:pt x="309" y="71"/>
                  </a:lnTo>
                  <a:lnTo>
                    <a:pt x="313" y="70"/>
                  </a:lnTo>
                  <a:lnTo>
                    <a:pt x="318" y="68"/>
                  </a:lnTo>
                  <a:lnTo>
                    <a:pt x="323" y="68"/>
                  </a:lnTo>
                  <a:lnTo>
                    <a:pt x="327" y="67"/>
                  </a:lnTo>
                  <a:lnTo>
                    <a:pt x="330" y="67"/>
                  </a:lnTo>
                  <a:lnTo>
                    <a:pt x="332" y="65"/>
                  </a:lnTo>
                  <a:lnTo>
                    <a:pt x="333" y="65"/>
                  </a:lnTo>
                  <a:lnTo>
                    <a:pt x="333" y="64"/>
                  </a:lnTo>
                  <a:lnTo>
                    <a:pt x="333" y="61"/>
                  </a:lnTo>
                  <a:lnTo>
                    <a:pt x="333" y="58"/>
                  </a:lnTo>
                  <a:lnTo>
                    <a:pt x="333" y="55"/>
                  </a:lnTo>
                  <a:lnTo>
                    <a:pt x="333" y="50"/>
                  </a:lnTo>
                  <a:lnTo>
                    <a:pt x="333" y="46"/>
                  </a:lnTo>
                  <a:lnTo>
                    <a:pt x="332" y="40"/>
                  </a:lnTo>
                  <a:lnTo>
                    <a:pt x="332" y="35"/>
                  </a:lnTo>
                  <a:lnTo>
                    <a:pt x="332" y="29"/>
                  </a:lnTo>
                  <a:lnTo>
                    <a:pt x="330" y="25"/>
                  </a:lnTo>
                  <a:lnTo>
                    <a:pt x="330" y="20"/>
                  </a:lnTo>
                  <a:lnTo>
                    <a:pt x="330" y="17"/>
                  </a:lnTo>
                  <a:lnTo>
                    <a:pt x="330" y="13"/>
                  </a:lnTo>
                  <a:lnTo>
                    <a:pt x="330" y="11"/>
                  </a:lnTo>
                  <a:lnTo>
                    <a:pt x="330" y="10"/>
                  </a:lnTo>
                  <a:lnTo>
                    <a:pt x="347" y="8"/>
                  </a:lnTo>
                  <a:lnTo>
                    <a:pt x="347" y="10"/>
                  </a:lnTo>
                  <a:lnTo>
                    <a:pt x="347" y="13"/>
                  </a:lnTo>
                  <a:lnTo>
                    <a:pt x="347" y="17"/>
                  </a:lnTo>
                  <a:lnTo>
                    <a:pt x="345" y="22"/>
                  </a:lnTo>
                  <a:lnTo>
                    <a:pt x="345" y="26"/>
                  </a:lnTo>
                  <a:lnTo>
                    <a:pt x="345" y="32"/>
                  </a:lnTo>
                  <a:lnTo>
                    <a:pt x="345" y="38"/>
                  </a:lnTo>
                  <a:lnTo>
                    <a:pt x="345" y="43"/>
                  </a:lnTo>
                  <a:lnTo>
                    <a:pt x="345" y="49"/>
                  </a:lnTo>
                  <a:lnTo>
                    <a:pt x="345" y="53"/>
                  </a:lnTo>
                  <a:lnTo>
                    <a:pt x="347" y="59"/>
                  </a:lnTo>
                  <a:lnTo>
                    <a:pt x="347" y="62"/>
                  </a:lnTo>
                  <a:lnTo>
                    <a:pt x="348" y="65"/>
                  </a:lnTo>
                  <a:lnTo>
                    <a:pt x="350" y="68"/>
                  </a:lnTo>
                  <a:lnTo>
                    <a:pt x="351" y="70"/>
                  </a:lnTo>
                  <a:lnTo>
                    <a:pt x="353" y="70"/>
                  </a:lnTo>
                  <a:lnTo>
                    <a:pt x="354" y="71"/>
                  </a:lnTo>
                  <a:lnTo>
                    <a:pt x="359" y="71"/>
                  </a:lnTo>
                  <a:lnTo>
                    <a:pt x="363" y="73"/>
                  </a:lnTo>
                  <a:lnTo>
                    <a:pt x="366" y="73"/>
                  </a:lnTo>
                  <a:lnTo>
                    <a:pt x="371" y="73"/>
                  </a:lnTo>
                  <a:lnTo>
                    <a:pt x="376" y="75"/>
                  </a:lnTo>
                  <a:lnTo>
                    <a:pt x="380" y="75"/>
                  </a:lnTo>
                  <a:lnTo>
                    <a:pt x="385" y="75"/>
                  </a:lnTo>
                  <a:lnTo>
                    <a:pt x="391" y="75"/>
                  </a:lnTo>
                  <a:lnTo>
                    <a:pt x="395" y="75"/>
                  </a:lnTo>
                  <a:lnTo>
                    <a:pt x="400" y="75"/>
                  </a:lnTo>
                  <a:lnTo>
                    <a:pt x="403" y="75"/>
                  </a:lnTo>
                  <a:lnTo>
                    <a:pt x="406" y="73"/>
                  </a:lnTo>
                  <a:lnTo>
                    <a:pt x="409" y="73"/>
                  </a:lnTo>
                  <a:lnTo>
                    <a:pt x="410" y="73"/>
                  </a:lnTo>
                  <a:lnTo>
                    <a:pt x="412" y="70"/>
                  </a:lnTo>
                  <a:lnTo>
                    <a:pt x="415" y="68"/>
                  </a:lnTo>
                  <a:lnTo>
                    <a:pt x="418" y="67"/>
                  </a:lnTo>
                  <a:lnTo>
                    <a:pt x="421" y="65"/>
                  </a:lnTo>
                  <a:lnTo>
                    <a:pt x="425" y="64"/>
                  </a:lnTo>
                  <a:lnTo>
                    <a:pt x="427" y="62"/>
                  </a:lnTo>
                  <a:lnTo>
                    <a:pt x="427" y="62"/>
                  </a:lnTo>
                  <a:lnTo>
                    <a:pt x="431" y="65"/>
                  </a:lnTo>
                  <a:lnTo>
                    <a:pt x="433" y="65"/>
                  </a:lnTo>
                  <a:lnTo>
                    <a:pt x="434" y="68"/>
                  </a:lnTo>
                  <a:lnTo>
                    <a:pt x="438" y="70"/>
                  </a:lnTo>
                  <a:lnTo>
                    <a:pt x="442" y="71"/>
                  </a:lnTo>
                  <a:lnTo>
                    <a:pt x="445" y="75"/>
                  </a:lnTo>
                  <a:lnTo>
                    <a:pt x="448" y="76"/>
                  </a:lnTo>
                  <a:lnTo>
                    <a:pt x="453" y="79"/>
                  </a:lnTo>
                  <a:lnTo>
                    <a:pt x="459" y="82"/>
                  </a:lnTo>
                  <a:lnTo>
                    <a:pt x="463" y="85"/>
                  </a:lnTo>
                  <a:lnTo>
                    <a:pt x="468" y="87"/>
                  </a:lnTo>
                  <a:lnTo>
                    <a:pt x="474" y="90"/>
                  </a:lnTo>
                  <a:lnTo>
                    <a:pt x="478" y="93"/>
                  </a:lnTo>
                  <a:lnTo>
                    <a:pt x="483" y="96"/>
                  </a:lnTo>
                  <a:lnTo>
                    <a:pt x="489" y="99"/>
                  </a:lnTo>
                  <a:lnTo>
                    <a:pt x="493" y="102"/>
                  </a:lnTo>
                  <a:lnTo>
                    <a:pt x="500" y="105"/>
                  </a:lnTo>
                  <a:lnTo>
                    <a:pt x="506" y="106"/>
                  </a:lnTo>
                  <a:lnTo>
                    <a:pt x="512" y="109"/>
                  </a:lnTo>
                  <a:lnTo>
                    <a:pt x="516" y="111"/>
                  </a:lnTo>
                  <a:lnTo>
                    <a:pt x="522" y="114"/>
                  </a:lnTo>
                  <a:lnTo>
                    <a:pt x="527" y="115"/>
                  </a:lnTo>
                  <a:lnTo>
                    <a:pt x="533" y="118"/>
                  </a:lnTo>
                  <a:lnTo>
                    <a:pt x="537" y="120"/>
                  </a:lnTo>
                  <a:lnTo>
                    <a:pt x="543" y="121"/>
                  </a:lnTo>
                  <a:lnTo>
                    <a:pt x="546" y="123"/>
                  </a:lnTo>
                  <a:lnTo>
                    <a:pt x="551" y="124"/>
                  </a:lnTo>
                  <a:lnTo>
                    <a:pt x="556" y="124"/>
                  </a:lnTo>
                  <a:lnTo>
                    <a:pt x="560" y="126"/>
                  </a:lnTo>
                  <a:lnTo>
                    <a:pt x="563" y="124"/>
                  </a:lnTo>
                  <a:lnTo>
                    <a:pt x="568" y="124"/>
                  </a:lnTo>
                  <a:lnTo>
                    <a:pt x="571" y="124"/>
                  </a:lnTo>
                  <a:lnTo>
                    <a:pt x="575" y="124"/>
                  </a:lnTo>
                  <a:lnTo>
                    <a:pt x="578" y="123"/>
                  </a:lnTo>
                  <a:lnTo>
                    <a:pt x="583" y="123"/>
                  </a:lnTo>
                  <a:lnTo>
                    <a:pt x="586" y="121"/>
                  </a:lnTo>
                  <a:lnTo>
                    <a:pt x="590" y="121"/>
                  </a:lnTo>
                  <a:lnTo>
                    <a:pt x="593" y="120"/>
                  </a:lnTo>
                  <a:lnTo>
                    <a:pt x="596" y="118"/>
                  </a:lnTo>
                  <a:lnTo>
                    <a:pt x="601" y="118"/>
                  </a:lnTo>
                  <a:lnTo>
                    <a:pt x="604" y="117"/>
                  </a:lnTo>
                  <a:lnTo>
                    <a:pt x="607" y="115"/>
                  </a:lnTo>
                  <a:lnTo>
                    <a:pt x="611" y="114"/>
                  </a:lnTo>
                  <a:lnTo>
                    <a:pt x="614" y="112"/>
                  </a:lnTo>
                  <a:lnTo>
                    <a:pt x="618" y="111"/>
                  </a:lnTo>
                  <a:lnTo>
                    <a:pt x="624" y="106"/>
                  </a:lnTo>
                  <a:lnTo>
                    <a:pt x="628" y="103"/>
                  </a:lnTo>
                  <a:lnTo>
                    <a:pt x="633" y="100"/>
                  </a:lnTo>
                  <a:lnTo>
                    <a:pt x="637" y="97"/>
                  </a:lnTo>
                  <a:lnTo>
                    <a:pt x="640" y="94"/>
                  </a:lnTo>
                  <a:lnTo>
                    <a:pt x="643" y="91"/>
                  </a:lnTo>
                  <a:lnTo>
                    <a:pt x="645" y="87"/>
                  </a:lnTo>
                  <a:lnTo>
                    <a:pt x="646" y="85"/>
                  </a:lnTo>
                  <a:lnTo>
                    <a:pt x="643" y="81"/>
                  </a:lnTo>
                  <a:lnTo>
                    <a:pt x="639" y="76"/>
                  </a:lnTo>
                  <a:lnTo>
                    <a:pt x="636" y="75"/>
                  </a:lnTo>
                  <a:lnTo>
                    <a:pt x="631" y="71"/>
                  </a:lnTo>
                  <a:lnTo>
                    <a:pt x="627" y="68"/>
                  </a:lnTo>
                  <a:lnTo>
                    <a:pt x="622" y="65"/>
                  </a:lnTo>
                  <a:lnTo>
                    <a:pt x="616" y="62"/>
                  </a:lnTo>
                  <a:lnTo>
                    <a:pt x="611" y="59"/>
                  </a:lnTo>
                  <a:lnTo>
                    <a:pt x="607" y="58"/>
                  </a:lnTo>
                  <a:lnTo>
                    <a:pt x="604" y="56"/>
                  </a:lnTo>
                  <a:lnTo>
                    <a:pt x="601" y="55"/>
                  </a:lnTo>
                  <a:lnTo>
                    <a:pt x="598" y="53"/>
                  </a:lnTo>
                  <a:lnTo>
                    <a:pt x="595" y="52"/>
                  </a:lnTo>
                  <a:lnTo>
                    <a:pt x="592" y="50"/>
                  </a:lnTo>
                  <a:lnTo>
                    <a:pt x="589" y="49"/>
                  </a:lnTo>
                  <a:lnTo>
                    <a:pt x="586" y="47"/>
                  </a:lnTo>
                  <a:lnTo>
                    <a:pt x="581" y="46"/>
                  </a:lnTo>
                  <a:lnTo>
                    <a:pt x="578" y="44"/>
                  </a:lnTo>
                  <a:lnTo>
                    <a:pt x="575" y="43"/>
                  </a:lnTo>
                  <a:lnTo>
                    <a:pt x="571" y="41"/>
                  </a:lnTo>
                  <a:lnTo>
                    <a:pt x="568" y="40"/>
                  </a:lnTo>
                  <a:lnTo>
                    <a:pt x="565" y="38"/>
                  </a:lnTo>
                  <a:lnTo>
                    <a:pt x="560" y="35"/>
                  </a:lnTo>
                  <a:lnTo>
                    <a:pt x="557" y="34"/>
                  </a:lnTo>
                  <a:lnTo>
                    <a:pt x="554" y="32"/>
                  </a:lnTo>
                  <a:lnTo>
                    <a:pt x="551" y="31"/>
                  </a:lnTo>
                  <a:lnTo>
                    <a:pt x="546" y="29"/>
                  </a:lnTo>
                  <a:lnTo>
                    <a:pt x="543" y="28"/>
                  </a:lnTo>
                  <a:lnTo>
                    <a:pt x="540" y="26"/>
                  </a:lnTo>
                  <a:lnTo>
                    <a:pt x="537" y="25"/>
                  </a:lnTo>
                  <a:lnTo>
                    <a:pt x="534" y="23"/>
                  </a:lnTo>
                  <a:lnTo>
                    <a:pt x="531" y="22"/>
                  </a:lnTo>
                  <a:lnTo>
                    <a:pt x="528" y="20"/>
                  </a:lnTo>
                  <a:lnTo>
                    <a:pt x="525" y="20"/>
                  </a:lnTo>
                  <a:lnTo>
                    <a:pt x="522" y="19"/>
                  </a:lnTo>
                  <a:lnTo>
                    <a:pt x="521" y="17"/>
                  </a:lnTo>
                  <a:lnTo>
                    <a:pt x="515" y="16"/>
                  </a:lnTo>
                  <a:lnTo>
                    <a:pt x="510" y="14"/>
                  </a:lnTo>
                  <a:lnTo>
                    <a:pt x="506" y="11"/>
                  </a:lnTo>
                  <a:lnTo>
                    <a:pt x="503" y="10"/>
                  </a:lnTo>
                  <a:lnTo>
                    <a:pt x="498" y="8"/>
                  </a:lnTo>
                  <a:lnTo>
                    <a:pt x="497" y="8"/>
                  </a:lnTo>
                  <a:lnTo>
                    <a:pt x="507" y="0"/>
                  </a:lnTo>
                  <a:lnTo>
                    <a:pt x="509" y="0"/>
                  </a:lnTo>
                  <a:lnTo>
                    <a:pt x="512" y="0"/>
                  </a:lnTo>
                  <a:lnTo>
                    <a:pt x="515" y="2"/>
                  </a:lnTo>
                  <a:lnTo>
                    <a:pt x="518" y="3"/>
                  </a:lnTo>
                  <a:lnTo>
                    <a:pt x="522" y="5"/>
                  </a:lnTo>
                  <a:lnTo>
                    <a:pt x="527" y="6"/>
                  </a:lnTo>
                  <a:lnTo>
                    <a:pt x="533" y="10"/>
                  </a:lnTo>
                  <a:lnTo>
                    <a:pt x="534" y="10"/>
                  </a:lnTo>
                  <a:lnTo>
                    <a:pt x="537" y="11"/>
                  </a:lnTo>
                  <a:lnTo>
                    <a:pt x="540" y="11"/>
                  </a:lnTo>
                  <a:lnTo>
                    <a:pt x="543" y="14"/>
                  </a:lnTo>
                  <a:lnTo>
                    <a:pt x="546" y="14"/>
                  </a:lnTo>
                  <a:lnTo>
                    <a:pt x="551" y="16"/>
                  </a:lnTo>
                  <a:lnTo>
                    <a:pt x="554" y="17"/>
                  </a:lnTo>
                  <a:lnTo>
                    <a:pt x="557" y="19"/>
                  </a:lnTo>
                  <a:lnTo>
                    <a:pt x="562" y="20"/>
                  </a:lnTo>
                  <a:lnTo>
                    <a:pt x="565" y="22"/>
                  </a:lnTo>
                  <a:lnTo>
                    <a:pt x="568" y="23"/>
                  </a:lnTo>
                  <a:lnTo>
                    <a:pt x="572" y="25"/>
                  </a:lnTo>
                  <a:lnTo>
                    <a:pt x="575" y="26"/>
                  </a:lnTo>
                  <a:lnTo>
                    <a:pt x="580" y="28"/>
                  </a:lnTo>
                  <a:lnTo>
                    <a:pt x="583" y="29"/>
                  </a:lnTo>
                  <a:lnTo>
                    <a:pt x="587" y="32"/>
                  </a:lnTo>
                  <a:lnTo>
                    <a:pt x="590" y="34"/>
                  </a:lnTo>
                  <a:lnTo>
                    <a:pt x="593" y="35"/>
                  </a:lnTo>
                  <a:lnTo>
                    <a:pt x="596" y="37"/>
                  </a:lnTo>
                  <a:lnTo>
                    <a:pt x="601" y="38"/>
                  </a:lnTo>
                  <a:lnTo>
                    <a:pt x="604" y="40"/>
                  </a:lnTo>
                  <a:lnTo>
                    <a:pt x="608" y="41"/>
                  </a:lnTo>
                  <a:lnTo>
                    <a:pt x="611" y="43"/>
                  </a:lnTo>
                  <a:lnTo>
                    <a:pt x="614" y="44"/>
                  </a:lnTo>
                  <a:lnTo>
                    <a:pt x="618" y="46"/>
                  </a:lnTo>
                  <a:lnTo>
                    <a:pt x="621" y="49"/>
                  </a:lnTo>
                  <a:lnTo>
                    <a:pt x="625" y="50"/>
                  </a:lnTo>
                  <a:lnTo>
                    <a:pt x="628" y="52"/>
                  </a:lnTo>
                  <a:lnTo>
                    <a:pt x="631" y="53"/>
                  </a:lnTo>
                  <a:lnTo>
                    <a:pt x="634" y="55"/>
                  </a:lnTo>
                  <a:lnTo>
                    <a:pt x="637" y="56"/>
                  </a:lnTo>
                  <a:lnTo>
                    <a:pt x="640" y="59"/>
                  </a:lnTo>
                  <a:lnTo>
                    <a:pt x="645" y="62"/>
                  </a:lnTo>
                  <a:lnTo>
                    <a:pt x="649" y="65"/>
                  </a:lnTo>
                  <a:lnTo>
                    <a:pt x="654" y="68"/>
                  </a:lnTo>
                  <a:lnTo>
                    <a:pt x="657" y="71"/>
                  </a:lnTo>
                  <a:lnTo>
                    <a:pt x="660" y="75"/>
                  </a:lnTo>
                  <a:lnTo>
                    <a:pt x="661" y="78"/>
                  </a:lnTo>
                  <a:lnTo>
                    <a:pt x="661" y="81"/>
                  </a:lnTo>
                  <a:lnTo>
                    <a:pt x="663" y="84"/>
                  </a:lnTo>
                  <a:lnTo>
                    <a:pt x="660" y="88"/>
                  </a:lnTo>
                  <a:lnTo>
                    <a:pt x="658" y="93"/>
                  </a:lnTo>
                  <a:lnTo>
                    <a:pt x="655" y="97"/>
                  </a:lnTo>
                  <a:lnTo>
                    <a:pt x="651" y="102"/>
                  </a:lnTo>
                  <a:lnTo>
                    <a:pt x="646" y="106"/>
                  </a:lnTo>
                  <a:lnTo>
                    <a:pt x="642" y="111"/>
                  </a:lnTo>
                  <a:lnTo>
                    <a:pt x="637" y="112"/>
                  </a:lnTo>
                  <a:lnTo>
                    <a:pt x="634" y="114"/>
                  </a:lnTo>
                  <a:lnTo>
                    <a:pt x="631" y="117"/>
                  </a:lnTo>
                  <a:lnTo>
                    <a:pt x="628" y="118"/>
                  </a:lnTo>
                  <a:lnTo>
                    <a:pt x="625" y="120"/>
                  </a:lnTo>
                  <a:lnTo>
                    <a:pt x="621" y="121"/>
                  </a:lnTo>
                  <a:lnTo>
                    <a:pt x="618" y="123"/>
                  </a:lnTo>
                  <a:lnTo>
                    <a:pt x="614" y="124"/>
                  </a:lnTo>
                  <a:lnTo>
                    <a:pt x="610" y="126"/>
                  </a:lnTo>
                  <a:lnTo>
                    <a:pt x="605" y="127"/>
                  </a:lnTo>
                  <a:lnTo>
                    <a:pt x="602" y="129"/>
                  </a:lnTo>
                  <a:lnTo>
                    <a:pt x="598" y="130"/>
                  </a:lnTo>
                  <a:lnTo>
                    <a:pt x="593" y="130"/>
                  </a:lnTo>
                  <a:lnTo>
                    <a:pt x="589" y="130"/>
                  </a:lnTo>
                  <a:lnTo>
                    <a:pt x="584" y="132"/>
                  </a:lnTo>
                  <a:lnTo>
                    <a:pt x="580" y="133"/>
                  </a:lnTo>
                  <a:lnTo>
                    <a:pt x="575" y="133"/>
                  </a:lnTo>
                  <a:lnTo>
                    <a:pt x="571" y="133"/>
                  </a:lnTo>
                  <a:lnTo>
                    <a:pt x="568" y="133"/>
                  </a:lnTo>
                  <a:lnTo>
                    <a:pt x="563" y="133"/>
                  </a:lnTo>
                  <a:lnTo>
                    <a:pt x="557" y="132"/>
                  </a:lnTo>
                  <a:lnTo>
                    <a:pt x="552" y="132"/>
                  </a:lnTo>
                  <a:lnTo>
                    <a:pt x="546" y="130"/>
                  </a:lnTo>
                  <a:lnTo>
                    <a:pt x="542" y="129"/>
                  </a:lnTo>
                  <a:lnTo>
                    <a:pt x="537" y="127"/>
                  </a:lnTo>
                  <a:lnTo>
                    <a:pt x="531" y="126"/>
                  </a:lnTo>
                  <a:lnTo>
                    <a:pt x="525" y="123"/>
                  </a:lnTo>
                  <a:lnTo>
                    <a:pt x="521" y="121"/>
                  </a:lnTo>
                  <a:lnTo>
                    <a:pt x="515" y="118"/>
                  </a:lnTo>
                  <a:lnTo>
                    <a:pt x="509" y="117"/>
                  </a:lnTo>
                  <a:lnTo>
                    <a:pt x="503" y="114"/>
                  </a:lnTo>
                  <a:lnTo>
                    <a:pt x="498" y="112"/>
                  </a:lnTo>
                  <a:lnTo>
                    <a:pt x="492" y="109"/>
                  </a:lnTo>
                  <a:lnTo>
                    <a:pt x="487" y="106"/>
                  </a:lnTo>
                  <a:lnTo>
                    <a:pt x="481" y="105"/>
                  </a:lnTo>
                  <a:lnTo>
                    <a:pt x="477" y="102"/>
                  </a:lnTo>
                  <a:lnTo>
                    <a:pt x="471" y="99"/>
                  </a:lnTo>
                  <a:lnTo>
                    <a:pt x="466" y="97"/>
                  </a:lnTo>
                  <a:lnTo>
                    <a:pt x="462" y="94"/>
                  </a:lnTo>
                  <a:lnTo>
                    <a:pt x="457" y="91"/>
                  </a:lnTo>
                  <a:lnTo>
                    <a:pt x="453" y="88"/>
                  </a:lnTo>
                  <a:lnTo>
                    <a:pt x="448" y="87"/>
                  </a:lnTo>
                  <a:lnTo>
                    <a:pt x="445" y="85"/>
                  </a:lnTo>
                  <a:lnTo>
                    <a:pt x="442" y="82"/>
                  </a:lnTo>
                  <a:lnTo>
                    <a:pt x="439" y="81"/>
                  </a:lnTo>
                  <a:lnTo>
                    <a:pt x="436" y="79"/>
                  </a:lnTo>
                  <a:lnTo>
                    <a:pt x="433" y="78"/>
                  </a:lnTo>
                  <a:lnTo>
                    <a:pt x="431" y="76"/>
                  </a:lnTo>
                  <a:lnTo>
                    <a:pt x="428" y="75"/>
                  </a:lnTo>
                  <a:lnTo>
                    <a:pt x="428" y="75"/>
                  </a:lnTo>
                  <a:lnTo>
                    <a:pt x="427" y="76"/>
                  </a:lnTo>
                  <a:lnTo>
                    <a:pt x="425" y="79"/>
                  </a:lnTo>
                  <a:lnTo>
                    <a:pt x="422" y="81"/>
                  </a:lnTo>
                  <a:lnTo>
                    <a:pt x="421" y="82"/>
                  </a:lnTo>
                  <a:lnTo>
                    <a:pt x="419" y="84"/>
                  </a:lnTo>
                  <a:lnTo>
                    <a:pt x="416" y="85"/>
                  </a:lnTo>
                  <a:lnTo>
                    <a:pt x="413" y="85"/>
                  </a:lnTo>
                  <a:lnTo>
                    <a:pt x="410" y="85"/>
                  </a:lnTo>
                  <a:lnTo>
                    <a:pt x="407" y="85"/>
                  </a:lnTo>
                  <a:lnTo>
                    <a:pt x="403" y="85"/>
                  </a:lnTo>
                  <a:lnTo>
                    <a:pt x="397" y="85"/>
                  </a:lnTo>
                  <a:lnTo>
                    <a:pt x="391" y="85"/>
                  </a:lnTo>
                  <a:lnTo>
                    <a:pt x="386" y="85"/>
                  </a:lnTo>
                  <a:lnTo>
                    <a:pt x="380" y="85"/>
                  </a:lnTo>
                  <a:lnTo>
                    <a:pt x="374" y="85"/>
                  </a:lnTo>
                  <a:lnTo>
                    <a:pt x="368" y="85"/>
                  </a:lnTo>
                  <a:lnTo>
                    <a:pt x="363" y="85"/>
                  </a:lnTo>
                  <a:lnTo>
                    <a:pt x="360" y="87"/>
                  </a:lnTo>
                  <a:lnTo>
                    <a:pt x="356" y="87"/>
                  </a:lnTo>
                  <a:lnTo>
                    <a:pt x="353" y="87"/>
                  </a:lnTo>
                  <a:lnTo>
                    <a:pt x="351" y="87"/>
                  </a:lnTo>
                  <a:lnTo>
                    <a:pt x="351" y="87"/>
                  </a:lnTo>
                  <a:lnTo>
                    <a:pt x="341" y="76"/>
                  </a:lnTo>
                  <a:lnTo>
                    <a:pt x="332" y="87"/>
                  </a:lnTo>
                  <a:lnTo>
                    <a:pt x="267" y="94"/>
                  </a:lnTo>
                  <a:lnTo>
                    <a:pt x="256" y="87"/>
                  </a:lnTo>
                  <a:lnTo>
                    <a:pt x="256" y="87"/>
                  </a:lnTo>
                  <a:lnTo>
                    <a:pt x="253" y="88"/>
                  </a:lnTo>
                  <a:lnTo>
                    <a:pt x="248" y="91"/>
                  </a:lnTo>
                  <a:lnTo>
                    <a:pt x="242" y="94"/>
                  </a:lnTo>
                  <a:lnTo>
                    <a:pt x="239" y="96"/>
                  </a:lnTo>
                  <a:lnTo>
                    <a:pt x="235" y="97"/>
                  </a:lnTo>
                  <a:lnTo>
                    <a:pt x="232" y="99"/>
                  </a:lnTo>
                  <a:lnTo>
                    <a:pt x="227" y="102"/>
                  </a:lnTo>
                  <a:lnTo>
                    <a:pt x="223" y="103"/>
                  </a:lnTo>
                  <a:lnTo>
                    <a:pt x="218" y="106"/>
                  </a:lnTo>
                  <a:lnTo>
                    <a:pt x="214" y="108"/>
                  </a:lnTo>
                  <a:lnTo>
                    <a:pt x="209" y="111"/>
                  </a:lnTo>
                  <a:lnTo>
                    <a:pt x="205" y="112"/>
                  </a:lnTo>
                  <a:lnTo>
                    <a:pt x="199" y="115"/>
                  </a:lnTo>
                  <a:lnTo>
                    <a:pt x="194" y="117"/>
                  </a:lnTo>
                  <a:lnTo>
                    <a:pt x="188" y="120"/>
                  </a:lnTo>
                  <a:lnTo>
                    <a:pt x="183" y="123"/>
                  </a:lnTo>
                  <a:lnTo>
                    <a:pt x="177" y="124"/>
                  </a:lnTo>
                  <a:lnTo>
                    <a:pt x="173" y="126"/>
                  </a:lnTo>
                  <a:lnTo>
                    <a:pt x="168" y="129"/>
                  </a:lnTo>
                  <a:lnTo>
                    <a:pt x="162" y="130"/>
                  </a:lnTo>
                  <a:lnTo>
                    <a:pt x="156" y="133"/>
                  </a:lnTo>
                  <a:lnTo>
                    <a:pt x="152" y="135"/>
                  </a:lnTo>
                  <a:lnTo>
                    <a:pt x="147" y="137"/>
                  </a:lnTo>
                  <a:lnTo>
                    <a:pt x="143" y="138"/>
                  </a:lnTo>
                  <a:lnTo>
                    <a:pt x="138" y="140"/>
                  </a:lnTo>
                  <a:lnTo>
                    <a:pt x="134" y="141"/>
                  </a:lnTo>
                  <a:lnTo>
                    <a:pt x="130" y="143"/>
                  </a:lnTo>
                  <a:lnTo>
                    <a:pt x="124" y="143"/>
                  </a:lnTo>
                  <a:lnTo>
                    <a:pt x="120" y="143"/>
                  </a:lnTo>
                  <a:lnTo>
                    <a:pt x="115" y="143"/>
                  </a:lnTo>
                  <a:lnTo>
                    <a:pt x="111" y="144"/>
                  </a:lnTo>
                  <a:lnTo>
                    <a:pt x="106" y="143"/>
                  </a:lnTo>
                  <a:lnTo>
                    <a:pt x="102" y="143"/>
                  </a:lnTo>
                  <a:lnTo>
                    <a:pt x="97" y="143"/>
                  </a:lnTo>
                  <a:lnTo>
                    <a:pt x="91" y="143"/>
                  </a:lnTo>
                  <a:lnTo>
                    <a:pt x="87" y="143"/>
                  </a:lnTo>
                  <a:lnTo>
                    <a:pt x="81" y="141"/>
                  </a:lnTo>
                  <a:lnTo>
                    <a:pt x="76" y="140"/>
                  </a:lnTo>
                  <a:lnTo>
                    <a:pt x="70" y="140"/>
                  </a:lnTo>
                  <a:lnTo>
                    <a:pt x="65" y="138"/>
                  </a:lnTo>
                  <a:lnTo>
                    <a:pt x="61" y="137"/>
                  </a:lnTo>
                  <a:lnTo>
                    <a:pt x="55" y="135"/>
                  </a:lnTo>
                  <a:lnTo>
                    <a:pt x="50" y="135"/>
                  </a:lnTo>
                  <a:lnTo>
                    <a:pt x="46" y="132"/>
                  </a:lnTo>
                  <a:lnTo>
                    <a:pt x="40" y="130"/>
                  </a:lnTo>
                  <a:lnTo>
                    <a:pt x="35" y="127"/>
                  </a:lnTo>
                  <a:lnTo>
                    <a:pt x="32" y="126"/>
                  </a:lnTo>
                  <a:lnTo>
                    <a:pt x="28" y="123"/>
                  </a:lnTo>
                  <a:lnTo>
                    <a:pt x="23" y="121"/>
                  </a:lnTo>
                  <a:lnTo>
                    <a:pt x="20" y="118"/>
                  </a:lnTo>
                  <a:lnTo>
                    <a:pt x="17" y="117"/>
                  </a:lnTo>
                  <a:lnTo>
                    <a:pt x="14" y="114"/>
                  </a:lnTo>
                  <a:lnTo>
                    <a:pt x="11" y="111"/>
                  </a:lnTo>
                  <a:lnTo>
                    <a:pt x="8" y="108"/>
                  </a:lnTo>
                  <a:lnTo>
                    <a:pt x="6" y="105"/>
                  </a:lnTo>
                  <a:lnTo>
                    <a:pt x="2" y="99"/>
                  </a:lnTo>
                  <a:lnTo>
                    <a:pt x="0" y="94"/>
                  </a:lnTo>
                  <a:lnTo>
                    <a:pt x="0" y="90"/>
                  </a:lnTo>
                  <a:lnTo>
                    <a:pt x="0" y="87"/>
                  </a:lnTo>
                  <a:lnTo>
                    <a:pt x="2" y="82"/>
                  </a:lnTo>
                  <a:lnTo>
                    <a:pt x="5" y="79"/>
                  </a:lnTo>
                  <a:lnTo>
                    <a:pt x="6" y="75"/>
                  </a:lnTo>
                  <a:lnTo>
                    <a:pt x="11" y="71"/>
                  </a:lnTo>
                  <a:lnTo>
                    <a:pt x="14" y="67"/>
                  </a:lnTo>
                  <a:lnTo>
                    <a:pt x="20" y="64"/>
                  </a:lnTo>
                  <a:lnTo>
                    <a:pt x="25" y="59"/>
                  </a:lnTo>
                  <a:lnTo>
                    <a:pt x="31" y="56"/>
                  </a:lnTo>
                  <a:lnTo>
                    <a:pt x="34" y="55"/>
                  </a:lnTo>
                  <a:lnTo>
                    <a:pt x="37" y="52"/>
                  </a:lnTo>
                  <a:lnTo>
                    <a:pt x="40" y="50"/>
                  </a:lnTo>
                  <a:lnTo>
                    <a:pt x="43" y="49"/>
                  </a:lnTo>
                  <a:lnTo>
                    <a:pt x="46" y="46"/>
                  </a:lnTo>
                  <a:lnTo>
                    <a:pt x="50" y="44"/>
                  </a:lnTo>
                  <a:lnTo>
                    <a:pt x="53" y="43"/>
                  </a:lnTo>
                  <a:lnTo>
                    <a:pt x="56" y="41"/>
                  </a:lnTo>
                  <a:lnTo>
                    <a:pt x="61" y="40"/>
                  </a:lnTo>
                  <a:lnTo>
                    <a:pt x="64" y="38"/>
                  </a:lnTo>
                  <a:lnTo>
                    <a:pt x="68" y="37"/>
                  </a:lnTo>
                  <a:lnTo>
                    <a:pt x="71" y="35"/>
                  </a:lnTo>
                  <a:lnTo>
                    <a:pt x="75" y="34"/>
                  </a:lnTo>
                  <a:lnTo>
                    <a:pt x="79" y="32"/>
                  </a:lnTo>
                  <a:lnTo>
                    <a:pt x="82" y="29"/>
                  </a:lnTo>
                  <a:lnTo>
                    <a:pt x="85" y="28"/>
                  </a:lnTo>
                  <a:lnTo>
                    <a:pt x="88" y="26"/>
                  </a:lnTo>
                  <a:lnTo>
                    <a:pt x="93" y="25"/>
                  </a:lnTo>
                  <a:lnTo>
                    <a:pt x="96" y="23"/>
                  </a:lnTo>
                  <a:lnTo>
                    <a:pt x="99" y="22"/>
                  </a:lnTo>
                  <a:lnTo>
                    <a:pt x="103" y="20"/>
                  </a:lnTo>
                  <a:lnTo>
                    <a:pt x="106" y="20"/>
                  </a:lnTo>
                  <a:lnTo>
                    <a:pt x="109" y="19"/>
                  </a:lnTo>
                  <a:lnTo>
                    <a:pt x="112" y="17"/>
                  </a:lnTo>
                  <a:lnTo>
                    <a:pt x="115" y="16"/>
                  </a:lnTo>
                  <a:lnTo>
                    <a:pt x="118" y="14"/>
                  </a:lnTo>
                  <a:lnTo>
                    <a:pt x="121" y="14"/>
                  </a:lnTo>
                  <a:lnTo>
                    <a:pt x="124" y="13"/>
                  </a:lnTo>
                  <a:lnTo>
                    <a:pt x="129" y="11"/>
                  </a:lnTo>
                  <a:lnTo>
                    <a:pt x="134" y="10"/>
                  </a:lnTo>
                  <a:lnTo>
                    <a:pt x="138" y="8"/>
                  </a:lnTo>
                  <a:lnTo>
                    <a:pt x="143" y="6"/>
                  </a:lnTo>
                  <a:lnTo>
                    <a:pt x="144" y="5"/>
                  </a:lnTo>
                  <a:lnTo>
                    <a:pt x="147" y="3"/>
                  </a:lnTo>
                  <a:lnTo>
                    <a:pt x="149" y="3"/>
                  </a:lnTo>
                  <a:lnTo>
                    <a:pt x="149" y="3"/>
                  </a:lnTo>
                  <a:lnTo>
                    <a:pt x="149" y="11"/>
                  </a:lnTo>
                  <a:lnTo>
                    <a:pt x="149" y="11"/>
                  </a:lnTo>
                  <a:close/>
                </a:path>
              </a:pathLst>
            </a:custGeom>
            <a:solidFill>
              <a:srgbClr val="000000"/>
            </a:solidFill>
            <a:ln w="9525">
              <a:noFill/>
              <a:round/>
              <a:headEnd/>
              <a:tailEnd/>
            </a:ln>
          </p:spPr>
          <p:txBody>
            <a:bodyPr/>
            <a:lstStyle/>
            <a:p>
              <a:endParaRPr lang="ru-RU"/>
            </a:p>
          </p:txBody>
        </p:sp>
      </p:grpSp>
      <p:sp>
        <p:nvSpPr>
          <p:cNvPr id="182" name="Arc 236"/>
          <p:cNvSpPr>
            <a:spLocks/>
          </p:cNvSpPr>
          <p:nvPr/>
        </p:nvSpPr>
        <p:spPr bwMode="auto">
          <a:xfrm rot="12951072" flipH="1">
            <a:off x="6984233" y="4047630"/>
            <a:ext cx="688975" cy="5889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hlink"/>
            </a:solidFill>
            <a:round/>
            <a:headEnd/>
            <a:tailEnd type="arrow" w="med" len="me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825" y="49024"/>
            <a:ext cx="8631175" cy="892552"/>
          </a:xfrm>
        </p:spPr>
        <p:txBody>
          <a:bodyPr/>
          <a:lstStyle/>
          <a:p>
            <a:r>
              <a:rPr lang="ru-RU" sz="3200" dirty="0" smtClean="0"/>
              <a:t>Отличие миграции соединения от </a:t>
            </a:r>
            <a:br>
              <a:rPr lang="ru-RU" sz="3200" dirty="0" smtClean="0"/>
            </a:br>
            <a:r>
              <a:rPr lang="ru-RU" sz="3200" dirty="0" smtClean="0"/>
              <a:t>аварийного переключения соединения</a:t>
            </a:r>
            <a:endParaRPr lang="ru-RU" sz="3200" dirty="0"/>
          </a:p>
        </p:txBody>
      </p:sp>
      <p:sp>
        <p:nvSpPr>
          <p:cNvPr id="3" name="Текст 2"/>
          <p:cNvSpPr>
            <a:spLocks noGrp="1"/>
          </p:cNvSpPr>
          <p:nvPr>
            <p:ph type="body" sz="quarter" idx="15"/>
          </p:nvPr>
        </p:nvSpPr>
        <p:spPr>
          <a:xfrm>
            <a:off x="512824" y="1259457"/>
            <a:ext cx="8275575" cy="5055618"/>
          </a:xfrm>
        </p:spPr>
        <p:txBody>
          <a:bodyPr/>
          <a:lstStyle/>
          <a:p>
            <a:pPr>
              <a:spcBef>
                <a:spcPts val="600"/>
              </a:spcBef>
            </a:pPr>
            <a:r>
              <a:rPr lang="ru-RU" sz="2000" b="1" dirty="0" smtClean="0"/>
              <a:t>Миграция или аварийное переключение (</a:t>
            </a:r>
            <a:r>
              <a:rPr lang="en-US" sz="2000" b="1" dirty="0" smtClean="0"/>
              <a:t>Failover</a:t>
            </a:r>
            <a:r>
              <a:rPr lang="ru-RU" sz="2000" b="1" dirty="0" smtClean="0"/>
              <a:t>)</a:t>
            </a:r>
            <a:endParaRPr lang="en-US" sz="2000" b="1" dirty="0" smtClean="0"/>
          </a:p>
          <a:p>
            <a:pPr lvl="1">
              <a:spcBef>
                <a:spcPts val="600"/>
              </a:spcBef>
            </a:pPr>
            <a:r>
              <a:rPr lang="ru-RU" sz="1800" u="sng" dirty="0" smtClean="0"/>
              <a:t>Миграция</a:t>
            </a:r>
            <a:r>
              <a:rPr lang="en-US" sz="1800" dirty="0" smtClean="0"/>
              <a:t> </a:t>
            </a:r>
            <a:r>
              <a:rPr lang="ru-RU" sz="1800" dirty="0" smtClean="0"/>
              <a:t>это плановое контролируемое действие</a:t>
            </a:r>
            <a:r>
              <a:rPr lang="en-US" sz="1800" dirty="0" smtClean="0"/>
              <a:t>,</a:t>
            </a:r>
            <a:r>
              <a:rPr lang="ru-RU" sz="1800" dirty="0" smtClean="0"/>
              <a:t> инициированное самим</a:t>
            </a:r>
            <a:r>
              <a:rPr lang="en-US" sz="1800" dirty="0" smtClean="0"/>
              <a:t> ASE</a:t>
            </a:r>
          </a:p>
          <a:p>
            <a:pPr lvl="1">
              <a:spcBef>
                <a:spcPts val="600"/>
              </a:spcBef>
            </a:pPr>
            <a:r>
              <a:rPr lang="ru-RU" sz="1800" u="sng" dirty="0" smtClean="0"/>
              <a:t>Аварийное переключение</a:t>
            </a:r>
            <a:r>
              <a:rPr lang="en-US" sz="1800" dirty="0" smtClean="0"/>
              <a:t> </a:t>
            </a:r>
            <a:r>
              <a:rPr lang="ru-RU" sz="1800" dirty="0" smtClean="0"/>
              <a:t>это незапланированное действие, которое происходит в случае аварии</a:t>
            </a:r>
            <a:r>
              <a:rPr lang="en-US" sz="1800" dirty="0" smtClean="0"/>
              <a:t> ASE </a:t>
            </a:r>
            <a:r>
              <a:rPr lang="ru-RU" sz="1800" dirty="0" smtClean="0"/>
              <a:t>или разрывом сети</a:t>
            </a:r>
            <a:endParaRPr lang="en-US" sz="1800" dirty="0" smtClean="0"/>
          </a:p>
          <a:p>
            <a:pPr>
              <a:spcBef>
                <a:spcPts val="600"/>
              </a:spcBef>
            </a:pPr>
            <a:r>
              <a:rPr lang="ru-RU" sz="2000" b="1" i="1" dirty="0" smtClean="0"/>
              <a:t>Миграция</a:t>
            </a:r>
            <a:r>
              <a:rPr lang="ru-RU" sz="2000" b="1" dirty="0" smtClean="0"/>
              <a:t> происходит прозрачно для клиентских приложений и никаких изменений в приложении не нужно</a:t>
            </a:r>
            <a:endParaRPr lang="en-US" sz="1800" b="1" dirty="0" smtClean="0"/>
          </a:p>
          <a:p>
            <a:pPr lvl="1">
              <a:spcBef>
                <a:spcPts val="600"/>
              </a:spcBef>
            </a:pPr>
            <a:r>
              <a:rPr lang="ru-RU" sz="1800" dirty="0" smtClean="0"/>
              <a:t>Для более интеллектуальной обработки </a:t>
            </a:r>
            <a:r>
              <a:rPr lang="ru-RU" sz="1800" i="1" dirty="0" smtClean="0"/>
              <a:t>аварийного переключения</a:t>
            </a:r>
            <a:r>
              <a:rPr lang="ru-RU" sz="1800" dirty="0" smtClean="0"/>
              <a:t> может потребоваться написание в приложении специально кода</a:t>
            </a:r>
            <a:r>
              <a:rPr lang="en-US" sz="1800" dirty="0" smtClean="0"/>
              <a:t>.</a:t>
            </a:r>
          </a:p>
          <a:p>
            <a:pPr>
              <a:spcBef>
                <a:spcPts val="600"/>
              </a:spcBef>
            </a:pPr>
            <a:r>
              <a:rPr lang="ru-RU" sz="2000" b="1" i="1" dirty="0" smtClean="0"/>
              <a:t>Миграция</a:t>
            </a:r>
            <a:r>
              <a:rPr lang="ru-RU" sz="2000" b="1" dirty="0" smtClean="0"/>
              <a:t> на новый </a:t>
            </a:r>
            <a:r>
              <a:rPr lang="en-US" sz="2000" b="1" dirty="0" smtClean="0"/>
              <a:t>ASE</a:t>
            </a:r>
            <a:r>
              <a:rPr lang="ru-RU" sz="2000" b="1" dirty="0" smtClean="0"/>
              <a:t>-сервер полностью восстанавливает на нем контекст клиентской сессии</a:t>
            </a:r>
            <a:endParaRPr lang="en-US" sz="2000" b="1" dirty="0" smtClean="0"/>
          </a:p>
          <a:p>
            <a:pPr>
              <a:spcBef>
                <a:spcPts val="600"/>
              </a:spcBef>
            </a:pPr>
            <a:r>
              <a:rPr lang="ru-RU" sz="2000" b="1" i="1" dirty="0" smtClean="0"/>
              <a:t>Аварийное переключение </a:t>
            </a:r>
            <a:r>
              <a:rPr lang="ru-RU" sz="2000" b="1" dirty="0" smtClean="0"/>
              <a:t>контекст не восстанавливает</a:t>
            </a:r>
            <a:endParaRPr lang="en-US" sz="1800" b="1" dirty="0" smtClean="0"/>
          </a:p>
          <a:p>
            <a:pPr lvl="1">
              <a:spcBef>
                <a:spcPts val="600"/>
              </a:spcBef>
            </a:pPr>
            <a:r>
              <a:rPr lang="ru-RU" sz="1800" dirty="0" smtClean="0"/>
              <a:t>Потребуется заново инициировать подключение к кластеру</a:t>
            </a:r>
          </a:p>
          <a:p>
            <a:pPr lvl="1">
              <a:lnSpc>
                <a:spcPct val="90000"/>
              </a:lnSpc>
            </a:pPr>
            <a:r>
              <a:rPr lang="ru-RU" sz="2000" dirty="0" smtClean="0"/>
              <a:t>ИЛИ, чтобы сделать </a:t>
            </a:r>
            <a:r>
              <a:rPr lang="ru-RU" sz="2000" i="1" dirty="0" smtClean="0"/>
              <a:t>аварийное переключение</a:t>
            </a:r>
            <a:r>
              <a:rPr lang="ru-RU" sz="2000" dirty="0" smtClean="0"/>
              <a:t> прозрачным для пользователей, нужно написать код обработки для  </a:t>
            </a:r>
            <a:r>
              <a:rPr lang="en-US" sz="1800" dirty="0" smtClean="0"/>
              <a:t>CS_RET_HAFAILOVER</a:t>
            </a:r>
            <a:r>
              <a:rPr lang="ru-RU" sz="1800" dirty="0" smtClean="0"/>
              <a:t> и заново инициировать </a:t>
            </a:r>
            <a:br>
              <a:rPr lang="ru-RU" sz="1800" dirty="0" smtClean="0"/>
            </a:br>
            <a:r>
              <a:rPr lang="ru-RU" sz="1800" dirty="0" smtClean="0"/>
              <a:t>последнюю транзакцию (или команду)</a:t>
            </a:r>
            <a:endParaRPr lang="en-US" sz="1800" dirty="0" smtClean="0"/>
          </a:p>
          <a:p>
            <a:pPr lvl="1">
              <a:spcBef>
                <a:spcPts val="600"/>
              </a:spcBef>
            </a:pPr>
            <a:endParaRPr lang="en-US" sz="1800" dirty="0" smtClean="0"/>
          </a:p>
          <a:p>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 – </a:t>
            </a:r>
            <a:r>
              <a:rPr lang="en-US" dirty="0" err="1" smtClean="0"/>
              <a:t>ase</a:t>
            </a:r>
            <a:r>
              <a:rPr lang="en-US" dirty="0" smtClean="0"/>
              <a:t> cluster edition </a:t>
            </a:r>
            <a:r>
              <a:rPr lang="ru-RU" dirty="0" smtClean="0"/>
              <a:t>…</a:t>
            </a:r>
            <a:endParaRPr lang="ru-RU" dirty="0"/>
          </a:p>
        </p:txBody>
      </p:sp>
      <p:sp>
        <p:nvSpPr>
          <p:cNvPr id="4" name="AutoShape 3"/>
          <p:cNvSpPr>
            <a:spLocks noChangeArrowheads="1"/>
          </p:cNvSpPr>
          <p:nvPr/>
        </p:nvSpPr>
        <p:spPr bwMode="auto">
          <a:xfrm>
            <a:off x="223838" y="1088977"/>
            <a:ext cx="4256087" cy="2533650"/>
          </a:xfrm>
          <a:prstGeom prst="roundRect">
            <a:avLst>
              <a:gd name="adj" fmla="val 11491"/>
            </a:avLst>
          </a:prstGeom>
          <a:solidFill>
            <a:srgbClr val="FF6600"/>
          </a:solidFill>
          <a:ln w="9525">
            <a:noFill/>
            <a:round/>
            <a:headEnd/>
            <a:tailEnd/>
          </a:ln>
          <a:effectLst/>
        </p:spPr>
        <p:txBody>
          <a:bodyPr wrap="none" anchor="ctr"/>
          <a:lstStyle/>
          <a:p>
            <a:endParaRPr lang="ru-RU"/>
          </a:p>
        </p:txBody>
      </p:sp>
      <p:sp>
        <p:nvSpPr>
          <p:cNvPr id="5" name="AutoShape 4"/>
          <p:cNvSpPr>
            <a:spLocks noChangeArrowheads="1"/>
          </p:cNvSpPr>
          <p:nvPr/>
        </p:nvSpPr>
        <p:spPr bwMode="auto">
          <a:xfrm>
            <a:off x="452438" y="1995439"/>
            <a:ext cx="1395412" cy="1317625"/>
          </a:xfrm>
          <a:prstGeom prst="roundRect">
            <a:avLst>
              <a:gd name="adj" fmla="val 16597"/>
            </a:avLst>
          </a:prstGeom>
          <a:solidFill>
            <a:schemeClr val="bg1"/>
          </a:solidFill>
          <a:ln w="9525">
            <a:noFill/>
            <a:round/>
            <a:headEnd/>
            <a:tailEnd/>
          </a:ln>
          <a:effectLst/>
        </p:spPr>
        <p:txBody>
          <a:bodyPr wrap="none" anchor="ctr"/>
          <a:lstStyle/>
          <a:p>
            <a:endParaRPr lang="ru-RU"/>
          </a:p>
        </p:txBody>
      </p:sp>
      <p:pic>
        <p:nvPicPr>
          <p:cNvPr id="6" name="Picture 5" descr="image_1"/>
          <p:cNvPicPr>
            <a:picLocks noChangeAspect="1" noChangeArrowheads="1"/>
          </p:cNvPicPr>
          <p:nvPr/>
        </p:nvPicPr>
        <p:blipFill>
          <a:blip r:embed="rId2" cstate="print"/>
          <a:srcRect/>
          <a:stretch>
            <a:fillRect/>
          </a:stretch>
        </p:blipFill>
        <p:spPr bwMode="auto">
          <a:xfrm>
            <a:off x="557213" y="2090689"/>
            <a:ext cx="1187450" cy="1187450"/>
          </a:xfrm>
          <a:prstGeom prst="rect">
            <a:avLst/>
          </a:prstGeom>
          <a:noFill/>
        </p:spPr>
      </p:pic>
      <p:sp>
        <p:nvSpPr>
          <p:cNvPr id="7" name="Text Box 6"/>
          <p:cNvSpPr txBox="1">
            <a:spLocks noChangeArrowheads="1"/>
          </p:cNvSpPr>
          <p:nvPr/>
        </p:nvSpPr>
        <p:spPr bwMode="auto">
          <a:xfrm>
            <a:off x="1863725" y="1999330"/>
            <a:ext cx="2543175" cy="1323439"/>
          </a:xfrm>
          <a:prstGeom prst="rect">
            <a:avLst/>
          </a:prstGeom>
          <a:noFill/>
          <a:ln w="9525">
            <a:noFill/>
            <a:miter lim="800000"/>
            <a:headEnd/>
            <a:tailEnd/>
          </a:ln>
          <a:effectLst/>
        </p:spPr>
        <p:txBody>
          <a:bodyPr wrap="square">
            <a:spAutoFit/>
          </a:bodyPr>
          <a:lstStyle/>
          <a:p>
            <a:pPr>
              <a:spcBef>
                <a:spcPct val="50000"/>
              </a:spcBef>
            </a:pPr>
            <a:r>
              <a:rPr lang="ru-RU" sz="1600" dirty="0" smtClean="0">
                <a:solidFill>
                  <a:schemeClr val="bg1"/>
                </a:solidFill>
              </a:rPr>
              <a:t>Способен защитить от нескольких одновременных аварий, обеспечивая быстрое переключение клиентов</a:t>
            </a:r>
            <a:endParaRPr lang="en-US" sz="1600" dirty="0">
              <a:solidFill>
                <a:schemeClr val="bg1"/>
              </a:solidFill>
            </a:endParaRPr>
          </a:p>
        </p:txBody>
      </p:sp>
      <p:sp>
        <p:nvSpPr>
          <p:cNvPr id="8" name="AutoShape 7"/>
          <p:cNvSpPr>
            <a:spLocks noChangeArrowheads="1"/>
          </p:cNvSpPr>
          <p:nvPr/>
        </p:nvSpPr>
        <p:spPr bwMode="auto">
          <a:xfrm>
            <a:off x="4637088" y="3730577"/>
            <a:ext cx="4256087" cy="2533650"/>
          </a:xfrm>
          <a:prstGeom prst="roundRect">
            <a:avLst>
              <a:gd name="adj" fmla="val 11491"/>
            </a:avLst>
          </a:prstGeom>
          <a:solidFill>
            <a:schemeClr val="accent2"/>
          </a:solidFill>
          <a:ln w="9525">
            <a:noFill/>
            <a:round/>
            <a:headEnd/>
            <a:tailEnd/>
          </a:ln>
          <a:effectLst/>
        </p:spPr>
        <p:txBody>
          <a:bodyPr wrap="none" anchor="ctr"/>
          <a:lstStyle/>
          <a:p>
            <a:endParaRPr lang="ru-RU"/>
          </a:p>
        </p:txBody>
      </p:sp>
      <p:sp>
        <p:nvSpPr>
          <p:cNvPr id="9" name="Text Box 8"/>
          <p:cNvSpPr txBox="1">
            <a:spLocks noChangeArrowheads="1"/>
          </p:cNvSpPr>
          <p:nvPr/>
        </p:nvSpPr>
        <p:spPr bwMode="auto">
          <a:xfrm>
            <a:off x="4888092" y="3830589"/>
            <a:ext cx="4105275" cy="840230"/>
          </a:xfrm>
          <a:prstGeom prst="rect">
            <a:avLst/>
          </a:prstGeom>
          <a:noFill/>
          <a:ln w="9525">
            <a:noFill/>
            <a:miter lim="800000"/>
            <a:headEnd/>
            <a:tailEnd/>
          </a:ln>
          <a:effectLst/>
        </p:spPr>
        <p:txBody>
          <a:bodyPr>
            <a:spAutoFit/>
          </a:bodyPr>
          <a:lstStyle/>
          <a:p>
            <a:pPr>
              <a:lnSpc>
                <a:spcPct val="90000"/>
              </a:lnSpc>
            </a:pPr>
            <a:r>
              <a:rPr lang="ru-RU" b="1" dirty="0" smtClean="0">
                <a:solidFill>
                  <a:schemeClr val="bg1"/>
                </a:solidFill>
              </a:rPr>
              <a:t>Поддерживает виртуальные нагрузки,</a:t>
            </a:r>
            <a:endParaRPr lang="en-US" b="1" dirty="0">
              <a:solidFill>
                <a:schemeClr val="bg1"/>
              </a:solidFill>
            </a:endParaRPr>
          </a:p>
          <a:p>
            <a:pPr>
              <a:lnSpc>
                <a:spcPct val="90000"/>
              </a:lnSpc>
            </a:pPr>
            <a:r>
              <a:rPr lang="ru-RU" b="1" dirty="0" smtClean="0">
                <a:solidFill>
                  <a:schemeClr val="bg1"/>
                </a:solidFill>
              </a:rPr>
              <a:t>чем упрощает запуск на кластере новых приложений</a:t>
            </a:r>
            <a:endParaRPr lang="en-US" b="1" dirty="0">
              <a:solidFill>
                <a:schemeClr val="bg1"/>
              </a:solidFill>
            </a:endParaRPr>
          </a:p>
        </p:txBody>
      </p:sp>
      <p:sp>
        <p:nvSpPr>
          <p:cNvPr id="10" name="AutoShape 9"/>
          <p:cNvSpPr>
            <a:spLocks noChangeArrowheads="1"/>
          </p:cNvSpPr>
          <p:nvPr/>
        </p:nvSpPr>
        <p:spPr bwMode="auto">
          <a:xfrm>
            <a:off x="4921250" y="4681489"/>
            <a:ext cx="1395413" cy="1317625"/>
          </a:xfrm>
          <a:prstGeom prst="roundRect">
            <a:avLst>
              <a:gd name="adj" fmla="val 16597"/>
            </a:avLst>
          </a:prstGeom>
          <a:solidFill>
            <a:schemeClr val="bg1"/>
          </a:solidFill>
          <a:ln w="9525">
            <a:noFill/>
            <a:round/>
            <a:headEnd/>
            <a:tailEnd/>
          </a:ln>
          <a:effectLst/>
        </p:spPr>
        <p:txBody>
          <a:bodyPr wrap="none" anchor="ctr"/>
          <a:lstStyle/>
          <a:p>
            <a:endParaRPr lang="ru-RU"/>
          </a:p>
        </p:txBody>
      </p:sp>
      <p:sp>
        <p:nvSpPr>
          <p:cNvPr id="11" name="Text Box 10"/>
          <p:cNvSpPr txBox="1">
            <a:spLocks noChangeArrowheads="1"/>
          </p:cNvSpPr>
          <p:nvPr/>
        </p:nvSpPr>
        <p:spPr bwMode="auto">
          <a:xfrm>
            <a:off x="6369050" y="4646263"/>
            <a:ext cx="2665413" cy="1323439"/>
          </a:xfrm>
          <a:prstGeom prst="rect">
            <a:avLst/>
          </a:prstGeom>
          <a:noFill/>
          <a:ln w="9525">
            <a:noFill/>
            <a:miter lim="800000"/>
            <a:headEnd/>
            <a:tailEnd/>
          </a:ln>
          <a:effectLst/>
        </p:spPr>
        <p:txBody>
          <a:bodyPr wrap="square">
            <a:spAutoFit/>
          </a:bodyPr>
          <a:lstStyle/>
          <a:p>
            <a:pPr>
              <a:spcBef>
                <a:spcPct val="40000"/>
              </a:spcBef>
            </a:pPr>
            <a:r>
              <a:rPr lang="ru-RU" sz="1600" dirty="0" smtClean="0">
                <a:solidFill>
                  <a:schemeClr val="bg1"/>
                </a:solidFill>
              </a:rPr>
              <a:t>Создание и настройка профилей нагрузок</a:t>
            </a:r>
            <a:r>
              <a:rPr lang="en-US" sz="1600" dirty="0" smtClean="0">
                <a:solidFill>
                  <a:schemeClr val="bg1"/>
                </a:solidFill>
              </a:rPr>
              <a:t>  </a:t>
            </a:r>
            <a:r>
              <a:rPr lang="ru-RU" sz="1600" dirty="0" smtClean="0">
                <a:solidFill>
                  <a:schemeClr val="bg1"/>
                </a:solidFill>
              </a:rPr>
              <a:t>для облегчения оптимизации производительности и сегментирования системы</a:t>
            </a:r>
            <a:endParaRPr lang="en-US" sz="1600" dirty="0">
              <a:solidFill>
                <a:schemeClr val="bg1"/>
              </a:solidFill>
            </a:endParaRPr>
          </a:p>
        </p:txBody>
      </p:sp>
      <p:pic>
        <p:nvPicPr>
          <p:cNvPr id="12" name="Picture 11" descr="server2_1"/>
          <p:cNvPicPr>
            <a:picLocks noChangeAspect="1" noChangeArrowheads="1"/>
          </p:cNvPicPr>
          <p:nvPr/>
        </p:nvPicPr>
        <p:blipFill>
          <a:blip r:embed="rId3" cstate="print"/>
          <a:srcRect/>
          <a:stretch>
            <a:fillRect/>
          </a:stretch>
        </p:blipFill>
        <p:spPr bwMode="auto">
          <a:xfrm>
            <a:off x="4973638" y="4741814"/>
            <a:ext cx="1281112" cy="1219200"/>
          </a:xfrm>
          <a:prstGeom prst="rect">
            <a:avLst/>
          </a:prstGeom>
          <a:noFill/>
        </p:spPr>
      </p:pic>
      <p:sp>
        <p:nvSpPr>
          <p:cNvPr id="13" name="AutoShape 12"/>
          <p:cNvSpPr>
            <a:spLocks noChangeArrowheads="1"/>
          </p:cNvSpPr>
          <p:nvPr/>
        </p:nvSpPr>
        <p:spPr bwMode="auto">
          <a:xfrm>
            <a:off x="246063" y="3738514"/>
            <a:ext cx="4256087" cy="2533650"/>
          </a:xfrm>
          <a:prstGeom prst="roundRect">
            <a:avLst>
              <a:gd name="adj" fmla="val 11491"/>
            </a:avLst>
          </a:prstGeom>
          <a:solidFill>
            <a:schemeClr val="folHlink"/>
          </a:solidFill>
          <a:ln w="9525">
            <a:noFill/>
            <a:round/>
            <a:headEnd/>
            <a:tailEnd/>
          </a:ln>
          <a:effectLst/>
        </p:spPr>
        <p:txBody>
          <a:bodyPr wrap="none" anchor="ctr"/>
          <a:lstStyle/>
          <a:p>
            <a:endParaRPr lang="ru-RU"/>
          </a:p>
        </p:txBody>
      </p:sp>
      <p:sp>
        <p:nvSpPr>
          <p:cNvPr id="14" name="AutoShape 13"/>
          <p:cNvSpPr>
            <a:spLocks noChangeArrowheads="1"/>
          </p:cNvSpPr>
          <p:nvPr/>
        </p:nvSpPr>
        <p:spPr bwMode="auto">
          <a:xfrm>
            <a:off x="474663" y="4678314"/>
            <a:ext cx="1395412" cy="1317625"/>
          </a:xfrm>
          <a:prstGeom prst="roundRect">
            <a:avLst>
              <a:gd name="adj" fmla="val 16597"/>
            </a:avLst>
          </a:prstGeom>
          <a:solidFill>
            <a:schemeClr val="bg1"/>
          </a:solidFill>
          <a:ln w="9525">
            <a:noFill/>
            <a:round/>
            <a:headEnd/>
            <a:tailEnd/>
          </a:ln>
          <a:effectLst/>
        </p:spPr>
        <p:txBody>
          <a:bodyPr wrap="none" anchor="ctr"/>
          <a:lstStyle/>
          <a:p>
            <a:endParaRPr lang="ru-RU"/>
          </a:p>
        </p:txBody>
      </p:sp>
      <p:sp>
        <p:nvSpPr>
          <p:cNvPr id="15" name="Text Box 14"/>
          <p:cNvSpPr txBox="1">
            <a:spLocks noChangeArrowheads="1"/>
          </p:cNvSpPr>
          <p:nvPr/>
        </p:nvSpPr>
        <p:spPr bwMode="auto">
          <a:xfrm>
            <a:off x="1900238" y="4711652"/>
            <a:ext cx="2508250" cy="1323439"/>
          </a:xfrm>
          <a:prstGeom prst="rect">
            <a:avLst/>
          </a:prstGeom>
          <a:noFill/>
          <a:ln w="9525">
            <a:noFill/>
            <a:miter lim="800000"/>
            <a:headEnd/>
            <a:tailEnd/>
          </a:ln>
          <a:effectLst/>
        </p:spPr>
        <p:txBody>
          <a:bodyPr>
            <a:spAutoFit/>
          </a:bodyPr>
          <a:lstStyle/>
          <a:p>
            <a:pPr>
              <a:spcBef>
                <a:spcPct val="50000"/>
              </a:spcBef>
            </a:pPr>
            <a:r>
              <a:rPr lang="ru-RU" sz="1600" dirty="0" smtClean="0">
                <a:solidFill>
                  <a:schemeClr val="bg1"/>
                </a:solidFill>
              </a:rPr>
              <a:t>Использует все узлы кластера, распределяя по ним клиентов в автоматическом режиме (согласно правилам)</a:t>
            </a:r>
            <a:endParaRPr lang="en-US" sz="1600" dirty="0">
              <a:solidFill>
                <a:schemeClr val="bg1"/>
              </a:solidFill>
            </a:endParaRPr>
          </a:p>
        </p:txBody>
      </p:sp>
      <p:pic>
        <p:nvPicPr>
          <p:cNvPr id="16" name="Picture 15" descr="image_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2288" y="4729114"/>
            <a:ext cx="1290637" cy="1225550"/>
          </a:xfrm>
          <a:prstGeom prst="rect">
            <a:avLst/>
          </a:prstGeom>
          <a:noFill/>
        </p:spPr>
      </p:pic>
      <p:sp>
        <p:nvSpPr>
          <p:cNvPr id="17" name="Text Box 16"/>
          <p:cNvSpPr txBox="1">
            <a:spLocks noChangeArrowheads="1"/>
          </p:cNvSpPr>
          <p:nvPr/>
        </p:nvSpPr>
        <p:spPr bwMode="auto">
          <a:xfrm>
            <a:off x="486557" y="3793507"/>
            <a:ext cx="4105275" cy="840230"/>
          </a:xfrm>
          <a:prstGeom prst="rect">
            <a:avLst/>
          </a:prstGeom>
          <a:noFill/>
          <a:ln w="9525">
            <a:noFill/>
            <a:miter lim="800000"/>
            <a:headEnd/>
            <a:tailEnd/>
          </a:ln>
          <a:effectLst/>
        </p:spPr>
        <p:txBody>
          <a:bodyPr>
            <a:spAutoFit/>
          </a:bodyPr>
          <a:lstStyle/>
          <a:p>
            <a:pPr>
              <a:lnSpc>
                <a:spcPct val="90000"/>
              </a:lnSpc>
            </a:pPr>
            <a:r>
              <a:rPr lang="ru-RU" b="1" dirty="0" smtClean="0">
                <a:solidFill>
                  <a:schemeClr val="bg1"/>
                </a:solidFill>
              </a:rPr>
              <a:t>Распределяет нагрузку по ресурсам кластера - автоматически и прозрачно для приложений</a:t>
            </a:r>
            <a:endParaRPr lang="en-US" b="1" dirty="0">
              <a:solidFill>
                <a:schemeClr val="bg1"/>
              </a:solidFill>
            </a:endParaRPr>
          </a:p>
        </p:txBody>
      </p:sp>
      <p:sp>
        <p:nvSpPr>
          <p:cNvPr id="18" name="AutoShape 17"/>
          <p:cNvSpPr>
            <a:spLocks noChangeArrowheads="1"/>
          </p:cNvSpPr>
          <p:nvPr/>
        </p:nvSpPr>
        <p:spPr bwMode="auto">
          <a:xfrm>
            <a:off x="4614863" y="1081039"/>
            <a:ext cx="4256087" cy="2533650"/>
          </a:xfrm>
          <a:prstGeom prst="roundRect">
            <a:avLst>
              <a:gd name="adj" fmla="val 11491"/>
            </a:avLst>
          </a:prstGeom>
          <a:solidFill>
            <a:schemeClr val="accent1"/>
          </a:solidFill>
          <a:ln w="9525">
            <a:noFill/>
            <a:round/>
            <a:headEnd/>
            <a:tailEnd/>
          </a:ln>
          <a:effectLst/>
        </p:spPr>
        <p:txBody>
          <a:bodyPr wrap="none" anchor="ctr"/>
          <a:lstStyle/>
          <a:p>
            <a:endParaRPr lang="ru-RU"/>
          </a:p>
        </p:txBody>
      </p:sp>
      <p:sp>
        <p:nvSpPr>
          <p:cNvPr id="19" name="AutoShape 18"/>
          <p:cNvSpPr>
            <a:spLocks noChangeArrowheads="1"/>
          </p:cNvSpPr>
          <p:nvPr/>
        </p:nvSpPr>
        <p:spPr bwMode="auto">
          <a:xfrm>
            <a:off x="4854575" y="2020839"/>
            <a:ext cx="1395413" cy="1317625"/>
          </a:xfrm>
          <a:prstGeom prst="roundRect">
            <a:avLst>
              <a:gd name="adj" fmla="val 16597"/>
            </a:avLst>
          </a:prstGeom>
          <a:solidFill>
            <a:schemeClr val="bg1"/>
          </a:solidFill>
          <a:ln w="9525">
            <a:noFill/>
            <a:round/>
            <a:headEnd/>
            <a:tailEnd/>
          </a:ln>
          <a:effectLst/>
        </p:spPr>
        <p:txBody>
          <a:bodyPr wrap="none" anchor="ctr"/>
          <a:lstStyle/>
          <a:p>
            <a:endParaRPr lang="ru-RU"/>
          </a:p>
        </p:txBody>
      </p:sp>
      <p:sp>
        <p:nvSpPr>
          <p:cNvPr id="20" name="Text Box 19"/>
          <p:cNvSpPr txBox="1">
            <a:spLocks noChangeArrowheads="1"/>
          </p:cNvSpPr>
          <p:nvPr/>
        </p:nvSpPr>
        <p:spPr bwMode="auto">
          <a:xfrm>
            <a:off x="6343650" y="2133552"/>
            <a:ext cx="2411413" cy="1077218"/>
          </a:xfrm>
          <a:prstGeom prst="rect">
            <a:avLst/>
          </a:prstGeom>
          <a:noFill/>
          <a:ln w="9525">
            <a:noFill/>
            <a:miter lim="800000"/>
            <a:headEnd/>
            <a:tailEnd/>
          </a:ln>
          <a:effectLst/>
        </p:spPr>
        <p:txBody>
          <a:bodyPr>
            <a:spAutoFit/>
          </a:bodyPr>
          <a:lstStyle/>
          <a:p>
            <a:pPr>
              <a:spcBef>
                <a:spcPct val="40000"/>
              </a:spcBef>
            </a:pPr>
            <a:r>
              <a:rPr lang="ru-RU" sz="1600" dirty="0" smtClean="0">
                <a:solidFill>
                  <a:schemeClr val="bg1"/>
                </a:solidFill>
              </a:rPr>
              <a:t>Все операции по обслуживанию можно проводить на </a:t>
            </a:r>
            <a:r>
              <a:rPr lang="en-US" sz="1600" dirty="0" smtClean="0">
                <a:solidFill>
                  <a:schemeClr val="bg1"/>
                </a:solidFill>
              </a:rPr>
              <a:t>Stand-By </a:t>
            </a:r>
            <a:r>
              <a:rPr lang="ru-RU" sz="1600" dirty="0" smtClean="0">
                <a:solidFill>
                  <a:schemeClr val="bg1"/>
                </a:solidFill>
              </a:rPr>
              <a:t>узлах</a:t>
            </a:r>
            <a:endParaRPr lang="en-US" sz="1600" dirty="0">
              <a:solidFill>
                <a:schemeClr val="bg1"/>
              </a:solidFill>
            </a:endParaRPr>
          </a:p>
        </p:txBody>
      </p:sp>
      <p:pic>
        <p:nvPicPr>
          <p:cNvPr id="21" name="Picture 20" descr="image_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10113" y="1816052"/>
            <a:ext cx="1527175" cy="1539875"/>
          </a:xfrm>
          <a:prstGeom prst="rect">
            <a:avLst/>
          </a:prstGeom>
          <a:noFill/>
        </p:spPr>
      </p:pic>
      <p:sp>
        <p:nvSpPr>
          <p:cNvPr id="22" name="Text Box 21"/>
          <p:cNvSpPr txBox="1">
            <a:spLocks noChangeArrowheads="1"/>
          </p:cNvSpPr>
          <p:nvPr/>
        </p:nvSpPr>
        <p:spPr bwMode="auto">
          <a:xfrm>
            <a:off x="4973638" y="1167871"/>
            <a:ext cx="3689350" cy="840230"/>
          </a:xfrm>
          <a:prstGeom prst="rect">
            <a:avLst/>
          </a:prstGeom>
          <a:noFill/>
          <a:ln w="9525">
            <a:noFill/>
            <a:miter lim="800000"/>
            <a:headEnd/>
            <a:tailEnd/>
          </a:ln>
          <a:effectLst/>
        </p:spPr>
        <p:txBody>
          <a:bodyPr>
            <a:spAutoFit/>
          </a:bodyPr>
          <a:lstStyle/>
          <a:p>
            <a:pPr>
              <a:lnSpc>
                <a:spcPct val="90000"/>
              </a:lnSpc>
            </a:pPr>
            <a:r>
              <a:rPr lang="ru-RU" b="1" dirty="0" smtClean="0">
                <a:solidFill>
                  <a:schemeClr val="bg1"/>
                </a:solidFill>
              </a:rPr>
              <a:t>Минимизирует влияние операций по обслуживанию СУБД на работу критичных бизнес-приложений</a:t>
            </a:r>
            <a:endParaRPr lang="en-US" b="1" dirty="0">
              <a:solidFill>
                <a:schemeClr val="bg1"/>
              </a:solidFill>
            </a:endParaRPr>
          </a:p>
        </p:txBody>
      </p:sp>
      <p:sp>
        <p:nvSpPr>
          <p:cNvPr id="23" name="Text Box 22"/>
          <p:cNvSpPr txBox="1">
            <a:spLocks noChangeArrowheads="1"/>
          </p:cNvSpPr>
          <p:nvPr/>
        </p:nvSpPr>
        <p:spPr bwMode="auto">
          <a:xfrm>
            <a:off x="569913" y="1233439"/>
            <a:ext cx="3725862" cy="590931"/>
          </a:xfrm>
          <a:prstGeom prst="rect">
            <a:avLst/>
          </a:prstGeom>
          <a:noFill/>
          <a:ln w="9525">
            <a:noFill/>
            <a:miter lim="800000"/>
            <a:headEnd/>
            <a:tailEnd/>
          </a:ln>
          <a:effectLst/>
        </p:spPr>
        <p:txBody>
          <a:bodyPr>
            <a:spAutoFit/>
          </a:bodyPr>
          <a:lstStyle/>
          <a:p>
            <a:pPr>
              <a:lnSpc>
                <a:spcPct val="90000"/>
              </a:lnSpc>
            </a:pPr>
            <a:r>
              <a:rPr lang="ru-RU" b="1" dirty="0" smtClean="0">
                <a:solidFill>
                  <a:schemeClr val="bg1"/>
                </a:solidFill>
              </a:rPr>
              <a:t>Обеспечивает приложениям непрерывную готовность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Sybase replication server</a:t>
            </a:r>
            <a:br>
              <a:rPr lang="en-US" dirty="0" smtClean="0"/>
            </a:br>
            <a:r>
              <a:rPr lang="ru-RU" sz="2400" dirty="0" smtClean="0">
                <a:solidFill>
                  <a:schemeClr val="accent5"/>
                </a:solidFill>
              </a:rPr>
              <a:t>немного о продукте</a:t>
            </a:r>
            <a:endParaRPr lang="en-US" dirty="0">
              <a:solidFill>
                <a:schemeClr val="accent5"/>
              </a:solidFill>
            </a:endParaRPr>
          </a:p>
        </p:txBody>
      </p:sp>
      <p:sp>
        <p:nvSpPr>
          <p:cNvPr id="4" name="Текст 3"/>
          <p:cNvSpPr>
            <a:spLocks noGrp="1"/>
          </p:cNvSpPr>
          <p:nvPr>
            <p:ph type="body" sz="quarter" idx="15"/>
          </p:nvPr>
        </p:nvSpPr>
        <p:spPr>
          <a:xfrm>
            <a:off x="512824" y="1333821"/>
            <a:ext cx="8275575" cy="4868240"/>
          </a:xfrm>
        </p:spPr>
        <p:txBody>
          <a:bodyPr/>
          <a:lstStyle/>
          <a:p>
            <a:pPr marL="342900" lvl="1" indent="-342900">
              <a:spcBef>
                <a:spcPct val="0"/>
              </a:spcBef>
              <a:spcAft>
                <a:spcPct val="50000"/>
              </a:spcAft>
              <a:buFontTx/>
              <a:buChar char="•"/>
              <a:defRPr/>
            </a:pPr>
            <a:r>
              <a:rPr lang="en-US" dirty="0" smtClean="0"/>
              <a:t>Sybase</a:t>
            </a:r>
            <a:r>
              <a:rPr lang="ru-RU" dirty="0" smtClean="0"/>
              <a:t> является</a:t>
            </a:r>
            <a:r>
              <a:rPr lang="en-US" dirty="0" smtClean="0"/>
              <a:t> </a:t>
            </a:r>
            <a:r>
              <a:rPr lang="ru-RU" dirty="0" smtClean="0">
                <a:solidFill>
                  <a:schemeClr val="accent1"/>
                </a:solidFill>
              </a:rPr>
              <a:t>Пионером</a:t>
            </a:r>
            <a:r>
              <a:rPr lang="en-US" dirty="0" smtClean="0"/>
              <a:t> </a:t>
            </a:r>
            <a:r>
              <a:rPr lang="ru-RU" dirty="0" smtClean="0"/>
              <a:t>в</a:t>
            </a:r>
            <a:r>
              <a:rPr lang="en-US" dirty="0" smtClean="0"/>
              <a:t> </a:t>
            </a:r>
            <a:r>
              <a:rPr lang="ru-RU" dirty="0" smtClean="0"/>
              <a:t>технологии Репликации. </a:t>
            </a:r>
          </a:p>
          <a:p>
            <a:pPr marL="342900" lvl="1" indent="-342900">
              <a:spcBef>
                <a:spcPct val="0"/>
              </a:spcBef>
              <a:spcAft>
                <a:spcPct val="50000"/>
              </a:spcAft>
              <a:buFontTx/>
              <a:buChar char="•"/>
              <a:defRPr/>
            </a:pPr>
            <a:r>
              <a:rPr lang="en-US" dirty="0" smtClean="0"/>
              <a:t>Sybase </a:t>
            </a:r>
            <a:r>
              <a:rPr lang="ru-RU" dirty="0" smtClean="0"/>
              <a:t>имеет более чем </a:t>
            </a:r>
            <a:r>
              <a:rPr lang="en-US" dirty="0" smtClean="0">
                <a:solidFill>
                  <a:schemeClr val="accent1"/>
                </a:solidFill>
              </a:rPr>
              <a:t>18 </a:t>
            </a:r>
            <a:r>
              <a:rPr lang="ru-RU" dirty="0" smtClean="0">
                <a:solidFill>
                  <a:schemeClr val="accent1"/>
                </a:solidFill>
              </a:rPr>
              <a:t>лет</a:t>
            </a:r>
            <a:r>
              <a:rPr lang="en-US" dirty="0" smtClean="0">
                <a:solidFill>
                  <a:schemeClr val="accent1"/>
                </a:solidFill>
              </a:rPr>
              <a:t> </a:t>
            </a:r>
            <a:r>
              <a:rPr lang="ru-RU" dirty="0" smtClean="0">
                <a:solidFill>
                  <a:schemeClr val="accent1"/>
                </a:solidFill>
              </a:rPr>
              <a:t>опыт</a:t>
            </a:r>
            <a:r>
              <a:rPr lang="en-US" dirty="0" smtClean="0"/>
              <a:t> </a:t>
            </a:r>
            <a:r>
              <a:rPr lang="ru-RU" dirty="0" smtClean="0"/>
              <a:t>поставок своим клиентам решений для Интеграции Данных и Распределенной обработки данных</a:t>
            </a:r>
            <a:endParaRPr lang="en-US" dirty="0" smtClean="0"/>
          </a:p>
          <a:p>
            <a:pPr marL="342900" lvl="1" indent="-342900">
              <a:spcBef>
                <a:spcPct val="0"/>
              </a:spcBef>
              <a:spcAft>
                <a:spcPct val="50000"/>
              </a:spcAft>
              <a:buFontTx/>
              <a:buChar char="•"/>
              <a:defRPr/>
            </a:pPr>
            <a:r>
              <a:rPr lang="ru-RU" dirty="0" smtClean="0"/>
              <a:t>Более </a:t>
            </a:r>
            <a:r>
              <a:rPr lang="en-US" b="1" dirty="0" smtClean="0">
                <a:solidFill>
                  <a:srgbClr val="A0B400"/>
                </a:solidFill>
              </a:rPr>
              <a:t>2,600 </a:t>
            </a:r>
            <a:r>
              <a:rPr lang="ru-RU" b="1" dirty="0" smtClean="0">
                <a:solidFill>
                  <a:srgbClr val="A0B400"/>
                </a:solidFill>
              </a:rPr>
              <a:t>корпоративных заказчиков во всем мире</a:t>
            </a:r>
            <a:r>
              <a:rPr lang="en-US" dirty="0" smtClean="0"/>
              <a:t> </a:t>
            </a:r>
            <a:r>
              <a:rPr lang="ru-RU" dirty="0" smtClean="0"/>
              <a:t>используют</a:t>
            </a:r>
            <a:r>
              <a:rPr lang="en-US" dirty="0" smtClean="0"/>
              <a:t> Replication Server, </a:t>
            </a:r>
            <a:r>
              <a:rPr lang="ru-RU" dirty="0" smtClean="0"/>
              <a:t>у многих в репликации задействованы тысячи серверов</a:t>
            </a:r>
            <a:endParaRPr lang="en-US" dirty="0" smtClean="0"/>
          </a:p>
          <a:p>
            <a:pPr marL="342900" lvl="1" indent="-342900">
              <a:spcBef>
                <a:spcPct val="0"/>
              </a:spcBef>
              <a:spcAft>
                <a:spcPct val="50000"/>
              </a:spcAft>
              <a:buFontTx/>
              <a:buChar char="•"/>
              <a:defRPr/>
            </a:pPr>
            <a:r>
              <a:rPr lang="ru-RU" b="1" dirty="0" smtClean="0">
                <a:solidFill>
                  <a:schemeClr val="hlink"/>
                </a:solidFill>
              </a:rPr>
              <a:t>Исключительная надежность</a:t>
            </a:r>
            <a:r>
              <a:rPr lang="en-US" dirty="0" smtClean="0"/>
              <a:t> </a:t>
            </a:r>
            <a:r>
              <a:rPr lang="ru-RU" dirty="0" smtClean="0"/>
              <a:t>многократно проверена и подтверждается успешной работой в самых сложных и жестких условиях</a:t>
            </a:r>
            <a:r>
              <a:rPr lang="en-US" dirty="0" smtClean="0"/>
              <a:t> (</a:t>
            </a:r>
            <a:r>
              <a:rPr lang="ru-RU" i="1" dirty="0" smtClean="0"/>
              <a:t>компании </a:t>
            </a:r>
            <a:r>
              <a:rPr lang="en-US" i="1" dirty="0" smtClean="0"/>
              <a:t>Wall Street </a:t>
            </a:r>
            <a:r>
              <a:rPr lang="ru-RU" i="1" dirty="0" smtClean="0"/>
              <a:t>всегда требовали безостановочной работы 24х7)</a:t>
            </a:r>
            <a:endParaRPr lang="en-US" dirty="0" smtClean="0"/>
          </a:p>
          <a:p>
            <a:endParaRPr lang="ru-RU"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825" y="49024"/>
            <a:ext cx="8631175" cy="892552"/>
          </a:xfrm>
        </p:spPr>
        <p:txBody>
          <a:bodyPr/>
          <a:lstStyle/>
          <a:p>
            <a:r>
              <a:rPr lang="en-US" dirty="0" smtClean="0"/>
              <a:t>Sybase replication server</a:t>
            </a:r>
            <a:br>
              <a:rPr lang="en-US" dirty="0" smtClean="0"/>
            </a:br>
            <a:r>
              <a:rPr lang="ru-RU" sz="2400" dirty="0" smtClean="0">
                <a:solidFill>
                  <a:schemeClr val="accent5"/>
                </a:solidFill>
              </a:rPr>
              <a:t>немного о продукте</a:t>
            </a:r>
            <a:endParaRPr lang="ru-RU" dirty="0"/>
          </a:p>
        </p:txBody>
      </p:sp>
      <p:sp>
        <p:nvSpPr>
          <p:cNvPr id="4" name="Rectangle 2"/>
          <p:cNvSpPr>
            <a:spLocks noChangeArrowheads="1"/>
          </p:cNvSpPr>
          <p:nvPr/>
        </p:nvSpPr>
        <p:spPr bwMode="gray">
          <a:xfrm>
            <a:off x="735013" y="2152650"/>
            <a:ext cx="3143250" cy="1308100"/>
          </a:xfrm>
          <a:prstGeom prst="rect">
            <a:avLst/>
          </a:prstGeom>
          <a:solidFill>
            <a:srgbClr val="DDDDDD"/>
          </a:solidFill>
          <a:ln w="9525" cap="rnd">
            <a:noFill/>
            <a:prstDash val="sysDot"/>
            <a:miter lim="800000"/>
            <a:headEnd/>
            <a:tailEnd/>
          </a:ln>
        </p:spPr>
        <p:txBody>
          <a:bodyPr wrap="none" anchor="ctr"/>
          <a:lstStyle/>
          <a:p>
            <a:pPr algn="ctr">
              <a:spcBef>
                <a:spcPct val="50000"/>
              </a:spcBef>
            </a:pPr>
            <a:endParaRPr lang="en-US"/>
          </a:p>
        </p:txBody>
      </p:sp>
      <p:sp>
        <p:nvSpPr>
          <p:cNvPr id="5" name="Rectangle 3"/>
          <p:cNvSpPr>
            <a:spLocks noChangeArrowheads="1"/>
          </p:cNvSpPr>
          <p:nvPr/>
        </p:nvSpPr>
        <p:spPr bwMode="gray">
          <a:xfrm>
            <a:off x="5289550" y="1657350"/>
            <a:ext cx="3600450" cy="1306513"/>
          </a:xfrm>
          <a:prstGeom prst="rect">
            <a:avLst/>
          </a:prstGeom>
          <a:solidFill>
            <a:srgbClr val="DDDDDD"/>
          </a:solidFill>
          <a:ln w="9525" cap="rnd">
            <a:noFill/>
            <a:prstDash val="sysDot"/>
            <a:miter lim="800000"/>
            <a:headEnd/>
            <a:tailEnd/>
          </a:ln>
        </p:spPr>
        <p:txBody>
          <a:bodyPr wrap="none" anchor="ctr"/>
          <a:lstStyle/>
          <a:p>
            <a:pPr algn="ctr">
              <a:spcBef>
                <a:spcPct val="50000"/>
              </a:spcBef>
            </a:pPr>
            <a:endParaRPr lang="en-US"/>
          </a:p>
        </p:txBody>
      </p:sp>
      <p:sp>
        <p:nvSpPr>
          <p:cNvPr id="6" name="Rectangle 4"/>
          <p:cNvSpPr>
            <a:spLocks noChangeArrowheads="1"/>
          </p:cNvSpPr>
          <p:nvPr/>
        </p:nvSpPr>
        <p:spPr bwMode="gray">
          <a:xfrm>
            <a:off x="5289550" y="3365500"/>
            <a:ext cx="3581400" cy="1306513"/>
          </a:xfrm>
          <a:prstGeom prst="rect">
            <a:avLst/>
          </a:prstGeom>
          <a:solidFill>
            <a:srgbClr val="DDDDDD"/>
          </a:solidFill>
          <a:ln w="9525" cap="rnd">
            <a:noFill/>
            <a:prstDash val="sysDot"/>
            <a:miter lim="800000"/>
            <a:headEnd/>
            <a:tailEnd/>
          </a:ln>
        </p:spPr>
        <p:txBody>
          <a:bodyPr wrap="none" anchor="ctr"/>
          <a:lstStyle/>
          <a:p>
            <a:pPr algn="ctr">
              <a:spcBef>
                <a:spcPct val="50000"/>
              </a:spcBef>
            </a:pPr>
            <a:endParaRPr lang="en-US"/>
          </a:p>
        </p:txBody>
      </p:sp>
      <p:sp>
        <p:nvSpPr>
          <p:cNvPr id="7" name="Rectangle 5"/>
          <p:cNvSpPr>
            <a:spLocks noChangeArrowheads="1"/>
          </p:cNvSpPr>
          <p:nvPr/>
        </p:nvSpPr>
        <p:spPr bwMode="gray">
          <a:xfrm>
            <a:off x="5289550" y="5075238"/>
            <a:ext cx="3638550" cy="1306512"/>
          </a:xfrm>
          <a:prstGeom prst="rect">
            <a:avLst/>
          </a:prstGeom>
          <a:solidFill>
            <a:srgbClr val="DDDDDD"/>
          </a:solidFill>
          <a:ln w="9525" cap="rnd">
            <a:noFill/>
            <a:prstDash val="sysDot"/>
            <a:miter lim="800000"/>
            <a:headEnd/>
            <a:tailEnd/>
          </a:ln>
        </p:spPr>
        <p:txBody>
          <a:bodyPr wrap="none" anchor="ctr"/>
          <a:lstStyle/>
          <a:p>
            <a:pPr algn="ctr">
              <a:spcBef>
                <a:spcPct val="50000"/>
              </a:spcBef>
            </a:pPr>
            <a:endParaRPr lang="en-US"/>
          </a:p>
        </p:txBody>
      </p:sp>
      <p:sp>
        <p:nvSpPr>
          <p:cNvPr id="8" name="Text Box 6"/>
          <p:cNvSpPr txBox="1">
            <a:spLocks noChangeArrowheads="1"/>
          </p:cNvSpPr>
          <p:nvPr/>
        </p:nvSpPr>
        <p:spPr bwMode="gray">
          <a:xfrm>
            <a:off x="5191125" y="1358900"/>
            <a:ext cx="3362325" cy="338554"/>
          </a:xfrm>
          <a:prstGeom prst="rect">
            <a:avLst/>
          </a:prstGeom>
          <a:noFill/>
          <a:ln w="9525">
            <a:noFill/>
            <a:miter lim="800000"/>
            <a:headEnd/>
            <a:tailEnd/>
          </a:ln>
        </p:spPr>
        <p:txBody>
          <a:bodyPr>
            <a:spAutoFit/>
          </a:bodyPr>
          <a:lstStyle/>
          <a:p>
            <a:r>
              <a:rPr lang="ru-RU" sz="1600" dirty="0" smtClean="0">
                <a:solidFill>
                  <a:schemeClr val="tx1"/>
                </a:solidFill>
                <a:latin typeface="Arial" charset="0"/>
              </a:rPr>
              <a:t>Москва, головной офис</a:t>
            </a:r>
            <a:endParaRPr lang="en-US" sz="1600" dirty="0">
              <a:solidFill>
                <a:schemeClr val="tx1"/>
              </a:solidFill>
              <a:latin typeface="Arial" charset="0"/>
            </a:endParaRPr>
          </a:p>
        </p:txBody>
      </p:sp>
      <p:pic>
        <p:nvPicPr>
          <p:cNvPr id="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984250" y="2360613"/>
            <a:ext cx="636588" cy="517525"/>
          </a:xfrm>
          <a:prstGeom prst="rect">
            <a:avLst/>
          </a:prstGeom>
          <a:noFill/>
          <a:ln w="9525">
            <a:noFill/>
            <a:miter lim="800000"/>
            <a:headEnd/>
            <a:tailEnd/>
          </a:ln>
        </p:spPr>
      </p:pic>
      <p:pic>
        <p:nvPicPr>
          <p:cNvPr id="10" name="Picture 8"/>
          <p:cNvPicPr>
            <a:picLocks noChangeAspect="1" noChangeArrowheads="1"/>
          </p:cNvPicPr>
          <p:nvPr/>
        </p:nvPicPr>
        <p:blipFill>
          <a:blip r:embed="rId3" cstate="print"/>
          <a:srcRect/>
          <a:stretch>
            <a:fillRect/>
          </a:stretch>
        </p:blipFill>
        <p:spPr bwMode="gray">
          <a:xfrm>
            <a:off x="2068513" y="2379663"/>
            <a:ext cx="438150" cy="412750"/>
          </a:xfrm>
          <a:prstGeom prst="rect">
            <a:avLst/>
          </a:prstGeom>
          <a:noFill/>
          <a:ln w="9525">
            <a:noFill/>
            <a:miter lim="800000"/>
            <a:headEnd/>
            <a:tailEnd/>
          </a:ln>
        </p:spPr>
      </p:pic>
      <p:sp>
        <p:nvSpPr>
          <p:cNvPr id="11" name="Line 9"/>
          <p:cNvSpPr>
            <a:spLocks noChangeShapeType="1"/>
          </p:cNvSpPr>
          <p:nvPr/>
        </p:nvSpPr>
        <p:spPr bwMode="gray">
          <a:xfrm>
            <a:off x="1560513" y="2586038"/>
            <a:ext cx="512762" cy="0"/>
          </a:xfrm>
          <a:prstGeom prst="line">
            <a:avLst/>
          </a:prstGeom>
          <a:noFill/>
          <a:ln w="9525">
            <a:solidFill>
              <a:schemeClr val="tx1"/>
            </a:solidFill>
            <a:round/>
            <a:headEnd/>
            <a:tailEnd type="triangle" w="med" len="med"/>
          </a:ln>
        </p:spPr>
        <p:txBody>
          <a:bodyPr/>
          <a:lstStyle/>
          <a:p>
            <a:endParaRPr lang="en-US"/>
          </a:p>
        </p:txBody>
      </p:sp>
      <p:sp>
        <p:nvSpPr>
          <p:cNvPr id="12" name="Line 10"/>
          <p:cNvSpPr>
            <a:spLocks noChangeShapeType="1"/>
          </p:cNvSpPr>
          <p:nvPr/>
        </p:nvSpPr>
        <p:spPr bwMode="gray">
          <a:xfrm>
            <a:off x="2516188" y="2586038"/>
            <a:ext cx="511175" cy="0"/>
          </a:xfrm>
          <a:prstGeom prst="line">
            <a:avLst/>
          </a:prstGeom>
          <a:noFill/>
          <a:ln w="9525">
            <a:solidFill>
              <a:schemeClr val="tx1"/>
            </a:solidFill>
            <a:round/>
            <a:headEnd/>
            <a:tailEnd type="triangle" w="med" len="med"/>
          </a:ln>
        </p:spPr>
        <p:txBody>
          <a:bodyPr/>
          <a:lstStyle/>
          <a:p>
            <a:endParaRPr lang="en-US"/>
          </a:p>
        </p:txBody>
      </p:sp>
      <p:sp>
        <p:nvSpPr>
          <p:cNvPr id="13" name="Text Box 11"/>
          <p:cNvSpPr txBox="1">
            <a:spLocks noChangeArrowheads="1"/>
          </p:cNvSpPr>
          <p:nvPr/>
        </p:nvSpPr>
        <p:spPr bwMode="gray">
          <a:xfrm>
            <a:off x="769550" y="2909888"/>
            <a:ext cx="1065997" cy="590931"/>
          </a:xfrm>
          <a:prstGeom prst="rect">
            <a:avLst/>
          </a:prstGeom>
          <a:noFill/>
          <a:ln w="9525" algn="ctr">
            <a:noFill/>
            <a:miter lim="800000"/>
            <a:headEnd/>
            <a:tailEnd/>
          </a:ln>
        </p:spPr>
        <p:txBody>
          <a:bodyPr wrap="none">
            <a:spAutoFit/>
          </a:bodyPr>
          <a:lstStyle/>
          <a:p>
            <a:pPr algn="ctr">
              <a:lnSpc>
                <a:spcPct val="90000"/>
              </a:lnSpc>
            </a:pPr>
            <a:r>
              <a:rPr lang="ru-RU" sz="1200" dirty="0" smtClean="0">
                <a:solidFill>
                  <a:schemeClr val="tx1"/>
                </a:solidFill>
                <a:latin typeface="Arial" charset="0"/>
              </a:rPr>
              <a:t>Система </a:t>
            </a:r>
            <a:br>
              <a:rPr lang="ru-RU" sz="1200" dirty="0" smtClean="0">
                <a:solidFill>
                  <a:schemeClr val="tx1"/>
                </a:solidFill>
                <a:latin typeface="Arial" charset="0"/>
              </a:rPr>
            </a:br>
            <a:r>
              <a:rPr lang="ru-RU" sz="1200" dirty="0" smtClean="0">
                <a:solidFill>
                  <a:schemeClr val="tx1"/>
                </a:solidFill>
                <a:latin typeface="Arial" charset="0"/>
              </a:rPr>
              <a:t>управления </a:t>
            </a:r>
            <a:br>
              <a:rPr lang="ru-RU" sz="1200" dirty="0" smtClean="0">
                <a:solidFill>
                  <a:schemeClr val="tx1"/>
                </a:solidFill>
                <a:latin typeface="Arial" charset="0"/>
              </a:rPr>
            </a:br>
            <a:r>
              <a:rPr lang="ru-RU" sz="1200" dirty="0" smtClean="0">
                <a:solidFill>
                  <a:schemeClr val="tx1"/>
                </a:solidFill>
                <a:latin typeface="Arial" charset="0"/>
              </a:rPr>
              <a:t>заказами</a:t>
            </a:r>
            <a:endParaRPr lang="en-US" sz="1200" dirty="0">
              <a:solidFill>
                <a:schemeClr val="tx1"/>
              </a:solidFill>
              <a:latin typeface="Arial" charset="0"/>
            </a:endParaRPr>
          </a:p>
        </p:txBody>
      </p:sp>
      <p:sp>
        <p:nvSpPr>
          <p:cNvPr id="14" name="Text Box 12"/>
          <p:cNvSpPr txBox="1">
            <a:spLocks noChangeArrowheads="1"/>
          </p:cNvSpPr>
          <p:nvPr/>
        </p:nvSpPr>
        <p:spPr bwMode="gray">
          <a:xfrm>
            <a:off x="2016125" y="2909888"/>
            <a:ext cx="541338" cy="284162"/>
          </a:xfrm>
          <a:prstGeom prst="rect">
            <a:avLst/>
          </a:prstGeom>
          <a:noFill/>
          <a:ln w="9525" algn="ctr">
            <a:noFill/>
            <a:miter lim="800000"/>
            <a:headEnd/>
            <a:tailEnd/>
          </a:ln>
        </p:spPr>
        <p:txBody>
          <a:bodyPr wrap="none">
            <a:spAutoFit/>
          </a:bodyPr>
          <a:lstStyle/>
          <a:p>
            <a:pPr algn="ctr">
              <a:lnSpc>
                <a:spcPct val="90000"/>
              </a:lnSpc>
            </a:pPr>
            <a:r>
              <a:rPr lang="en-US" sz="1400">
                <a:solidFill>
                  <a:schemeClr val="tx1"/>
                </a:solidFill>
                <a:latin typeface="Arial" charset="0"/>
              </a:rPr>
              <a:t>ASE</a:t>
            </a:r>
          </a:p>
        </p:txBody>
      </p:sp>
      <p:sp>
        <p:nvSpPr>
          <p:cNvPr id="15" name="Text Box 13"/>
          <p:cNvSpPr txBox="1">
            <a:spLocks noChangeArrowheads="1"/>
          </p:cNvSpPr>
          <p:nvPr/>
        </p:nvSpPr>
        <p:spPr bwMode="gray">
          <a:xfrm>
            <a:off x="2698750" y="2909888"/>
            <a:ext cx="1081088" cy="284162"/>
          </a:xfrm>
          <a:prstGeom prst="rect">
            <a:avLst/>
          </a:prstGeom>
          <a:noFill/>
          <a:ln w="9525" algn="ctr">
            <a:noFill/>
            <a:miter lim="800000"/>
            <a:headEnd/>
            <a:tailEnd/>
          </a:ln>
        </p:spPr>
        <p:txBody>
          <a:bodyPr wrap="none">
            <a:spAutoFit/>
          </a:bodyPr>
          <a:lstStyle/>
          <a:p>
            <a:pPr algn="ctr">
              <a:lnSpc>
                <a:spcPct val="90000"/>
              </a:lnSpc>
            </a:pPr>
            <a:r>
              <a:rPr lang="en-US" sz="1400">
                <a:solidFill>
                  <a:schemeClr val="tx1"/>
                </a:solidFill>
                <a:latin typeface="Arial" charset="0"/>
              </a:rPr>
              <a:t>Rep Server</a:t>
            </a:r>
          </a:p>
        </p:txBody>
      </p:sp>
      <p:sp>
        <p:nvSpPr>
          <p:cNvPr id="16" name="Text Box 14"/>
          <p:cNvSpPr txBox="1">
            <a:spLocks noChangeArrowheads="1"/>
          </p:cNvSpPr>
          <p:nvPr/>
        </p:nvSpPr>
        <p:spPr bwMode="gray">
          <a:xfrm>
            <a:off x="5283200" y="2359025"/>
            <a:ext cx="1158875" cy="476250"/>
          </a:xfrm>
          <a:prstGeom prst="rect">
            <a:avLst/>
          </a:prstGeom>
          <a:noFill/>
          <a:ln w="9525" algn="ctr">
            <a:noFill/>
            <a:miter lim="800000"/>
            <a:headEnd/>
            <a:tailEnd/>
          </a:ln>
        </p:spPr>
        <p:txBody>
          <a:bodyPr wrap="none">
            <a:spAutoFit/>
          </a:bodyPr>
          <a:lstStyle/>
          <a:p>
            <a:pPr algn="ctr">
              <a:lnSpc>
                <a:spcPct val="90000"/>
              </a:lnSpc>
            </a:pPr>
            <a:r>
              <a:rPr lang="en-US" sz="1400">
                <a:solidFill>
                  <a:schemeClr val="tx1"/>
                </a:solidFill>
                <a:latin typeface="Arial" charset="0"/>
              </a:rPr>
              <a:t>Rep Option</a:t>
            </a:r>
          </a:p>
          <a:p>
            <a:pPr algn="ctr">
              <a:lnSpc>
                <a:spcPct val="90000"/>
              </a:lnSpc>
            </a:pPr>
            <a:r>
              <a:rPr lang="en-US" sz="1400">
                <a:solidFill>
                  <a:schemeClr val="tx1"/>
                </a:solidFill>
                <a:latin typeface="Arial" charset="0"/>
              </a:rPr>
              <a:t>for Microsoft</a:t>
            </a:r>
          </a:p>
        </p:txBody>
      </p:sp>
      <p:sp>
        <p:nvSpPr>
          <p:cNvPr id="17" name="Text Box 15"/>
          <p:cNvSpPr txBox="1">
            <a:spLocks noChangeArrowheads="1"/>
          </p:cNvSpPr>
          <p:nvPr/>
        </p:nvSpPr>
        <p:spPr bwMode="gray">
          <a:xfrm>
            <a:off x="6359525" y="2359025"/>
            <a:ext cx="903288" cy="284163"/>
          </a:xfrm>
          <a:prstGeom prst="rect">
            <a:avLst/>
          </a:prstGeom>
          <a:noFill/>
          <a:ln w="9525" algn="ctr">
            <a:noFill/>
            <a:miter lim="800000"/>
            <a:headEnd/>
            <a:tailEnd/>
          </a:ln>
        </p:spPr>
        <p:txBody>
          <a:bodyPr wrap="none">
            <a:spAutoFit/>
          </a:bodyPr>
          <a:lstStyle/>
          <a:p>
            <a:pPr algn="ctr">
              <a:lnSpc>
                <a:spcPct val="90000"/>
              </a:lnSpc>
            </a:pPr>
            <a:r>
              <a:rPr lang="en-US" sz="1400">
                <a:solidFill>
                  <a:schemeClr val="tx1"/>
                </a:solidFill>
                <a:latin typeface="Arial" charset="0"/>
              </a:rPr>
              <a:t>Microsoft</a:t>
            </a:r>
          </a:p>
        </p:txBody>
      </p:sp>
      <p:sp>
        <p:nvSpPr>
          <p:cNvPr id="18" name="Text Box 16"/>
          <p:cNvSpPr txBox="1">
            <a:spLocks noChangeArrowheads="1"/>
          </p:cNvSpPr>
          <p:nvPr/>
        </p:nvSpPr>
        <p:spPr bwMode="gray">
          <a:xfrm>
            <a:off x="7137400" y="2359025"/>
            <a:ext cx="1593850" cy="590931"/>
          </a:xfrm>
          <a:prstGeom prst="rect">
            <a:avLst/>
          </a:prstGeom>
          <a:noFill/>
          <a:ln w="9525" algn="ctr">
            <a:noFill/>
            <a:miter lim="800000"/>
            <a:headEnd/>
            <a:tailEnd/>
          </a:ln>
        </p:spPr>
        <p:txBody>
          <a:bodyPr>
            <a:spAutoFit/>
          </a:bodyPr>
          <a:lstStyle/>
          <a:p>
            <a:pPr algn="ctr">
              <a:lnSpc>
                <a:spcPct val="90000"/>
              </a:lnSpc>
            </a:pPr>
            <a:r>
              <a:rPr lang="ru-RU" sz="1200" dirty="0" smtClean="0">
                <a:solidFill>
                  <a:schemeClr val="tx1"/>
                </a:solidFill>
                <a:latin typeface="Arial" charset="0"/>
              </a:rPr>
              <a:t>Система корпоративной отчетности</a:t>
            </a:r>
            <a:endParaRPr lang="en-US" sz="1400" dirty="0">
              <a:solidFill>
                <a:schemeClr val="tx1"/>
              </a:solidFill>
              <a:latin typeface="Arial" charset="0"/>
            </a:endParaRPr>
          </a:p>
        </p:txBody>
      </p:sp>
      <p:pic>
        <p:nvPicPr>
          <p:cNvPr id="19" name="Picture 17"/>
          <p:cNvPicPr>
            <a:picLocks noChangeAspect="1" noChangeArrowheads="1"/>
          </p:cNvPicPr>
          <p:nvPr/>
        </p:nvPicPr>
        <p:blipFill>
          <a:blip r:embed="rId3" cstate="print"/>
          <a:srcRect/>
          <a:stretch>
            <a:fillRect/>
          </a:stretch>
        </p:blipFill>
        <p:spPr bwMode="gray">
          <a:xfrm>
            <a:off x="6592888" y="3559175"/>
            <a:ext cx="438150" cy="412750"/>
          </a:xfrm>
          <a:prstGeom prst="rect">
            <a:avLst/>
          </a:prstGeom>
          <a:noFill/>
          <a:ln w="9525">
            <a:noFill/>
            <a:miter lim="800000"/>
            <a:headEnd/>
            <a:tailEnd/>
          </a:ln>
        </p:spPr>
      </p:pic>
      <p:sp>
        <p:nvSpPr>
          <p:cNvPr id="20" name="Text Box 18"/>
          <p:cNvSpPr txBox="1">
            <a:spLocks noChangeArrowheads="1"/>
          </p:cNvSpPr>
          <p:nvPr/>
        </p:nvSpPr>
        <p:spPr bwMode="gray">
          <a:xfrm>
            <a:off x="6457950" y="4052888"/>
            <a:ext cx="706438" cy="284162"/>
          </a:xfrm>
          <a:prstGeom prst="rect">
            <a:avLst/>
          </a:prstGeom>
          <a:noFill/>
          <a:ln w="9525" algn="ctr">
            <a:noFill/>
            <a:miter lim="800000"/>
            <a:headEnd/>
            <a:tailEnd/>
          </a:ln>
        </p:spPr>
        <p:txBody>
          <a:bodyPr wrap="none">
            <a:spAutoFit/>
          </a:bodyPr>
          <a:lstStyle/>
          <a:p>
            <a:pPr algn="ctr">
              <a:lnSpc>
                <a:spcPct val="90000"/>
              </a:lnSpc>
            </a:pPr>
            <a:r>
              <a:rPr lang="en-US" sz="1400">
                <a:solidFill>
                  <a:schemeClr val="tx1"/>
                </a:solidFill>
                <a:latin typeface="Arial" charset="0"/>
              </a:rPr>
              <a:t>Oracle</a:t>
            </a:r>
          </a:p>
        </p:txBody>
      </p:sp>
      <p:sp>
        <p:nvSpPr>
          <p:cNvPr id="21" name="Text Box 19"/>
          <p:cNvSpPr txBox="1">
            <a:spLocks noChangeArrowheads="1"/>
          </p:cNvSpPr>
          <p:nvPr/>
        </p:nvSpPr>
        <p:spPr bwMode="gray">
          <a:xfrm>
            <a:off x="7371353" y="4052888"/>
            <a:ext cx="1125949" cy="258532"/>
          </a:xfrm>
          <a:prstGeom prst="rect">
            <a:avLst/>
          </a:prstGeom>
          <a:noFill/>
          <a:ln w="9525" algn="ctr">
            <a:noFill/>
            <a:miter lim="800000"/>
            <a:headEnd/>
            <a:tailEnd/>
          </a:ln>
        </p:spPr>
        <p:txBody>
          <a:bodyPr wrap="none">
            <a:spAutoFit/>
          </a:bodyPr>
          <a:lstStyle/>
          <a:p>
            <a:pPr algn="ctr">
              <a:lnSpc>
                <a:spcPct val="90000"/>
              </a:lnSpc>
            </a:pPr>
            <a:r>
              <a:rPr lang="en-US" sz="1200" dirty="0" smtClean="0">
                <a:solidFill>
                  <a:schemeClr val="tx1"/>
                </a:solidFill>
                <a:latin typeface="Arial" charset="0"/>
              </a:rPr>
              <a:t>ERP </a:t>
            </a:r>
            <a:r>
              <a:rPr lang="ru-RU" sz="1200" dirty="0" smtClean="0">
                <a:solidFill>
                  <a:schemeClr val="tx1"/>
                </a:solidFill>
                <a:latin typeface="Arial" charset="0"/>
              </a:rPr>
              <a:t>система</a:t>
            </a:r>
            <a:endParaRPr lang="en-US" sz="1200" dirty="0">
              <a:solidFill>
                <a:schemeClr val="tx1"/>
              </a:solidFill>
              <a:latin typeface="Arial" charset="0"/>
            </a:endParaRPr>
          </a:p>
        </p:txBody>
      </p:sp>
      <p:sp>
        <p:nvSpPr>
          <p:cNvPr id="22" name="Text Box 20"/>
          <p:cNvSpPr txBox="1">
            <a:spLocks noChangeArrowheads="1"/>
          </p:cNvSpPr>
          <p:nvPr/>
        </p:nvSpPr>
        <p:spPr bwMode="gray">
          <a:xfrm>
            <a:off x="722659" y="1824038"/>
            <a:ext cx="1549527" cy="338554"/>
          </a:xfrm>
          <a:prstGeom prst="rect">
            <a:avLst/>
          </a:prstGeom>
          <a:noFill/>
          <a:ln w="9525">
            <a:noFill/>
            <a:miter lim="800000"/>
            <a:headEnd/>
            <a:tailEnd/>
          </a:ln>
        </p:spPr>
        <p:txBody>
          <a:bodyPr wrap="none">
            <a:spAutoFit/>
          </a:bodyPr>
          <a:lstStyle/>
          <a:p>
            <a:pPr algn="ctr"/>
            <a:r>
              <a:rPr lang="ru-RU" sz="1600" dirty="0" smtClean="0">
                <a:solidFill>
                  <a:schemeClr val="tx1"/>
                </a:solidFill>
                <a:latin typeface="Arial" charset="0"/>
              </a:rPr>
              <a:t>Москва, </a:t>
            </a:r>
            <a:r>
              <a:rPr lang="ru-RU" sz="1600" dirty="0" smtClean="0">
                <a:solidFill>
                  <a:schemeClr val="tx1"/>
                </a:solidFill>
                <a:latin typeface="Arial" charset="0"/>
              </a:rPr>
              <a:t>склад</a:t>
            </a:r>
            <a:endParaRPr lang="en-US" sz="1600" dirty="0">
              <a:solidFill>
                <a:schemeClr val="tx1"/>
              </a:solidFill>
              <a:latin typeface="Arial" charset="0"/>
            </a:endParaRPr>
          </a:p>
        </p:txBody>
      </p:sp>
      <p:pic>
        <p:nvPicPr>
          <p:cNvPr id="23" name="Picture 21"/>
          <p:cNvPicPr>
            <a:picLocks noChangeAspect="1" noChangeArrowheads="1"/>
          </p:cNvPicPr>
          <p:nvPr/>
        </p:nvPicPr>
        <p:blipFill>
          <a:blip r:embed="rId4" cstate="print"/>
          <a:srcRect/>
          <a:stretch>
            <a:fillRect/>
          </a:stretch>
        </p:blipFill>
        <p:spPr bwMode="gray">
          <a:xfrm>
            <a:off x="6594475" y="1879600"/>
            <a:ext cx="434975" cy="407988"/>
          </a:xfrm>
          <a:prstGeom prst="rect">
            <a:avLst/>
          </a:prstGeom>
          <a:noFill/>
          <a:ln w="9525">
            <a:noFill/>
            <a:miter lim="800000"/>
            <a:headEnd/>
            <a:tailEnd/>
          </a:ln>
        </p:spPr>
      </p:pic>
      <p:pic>
        <p:nvPicPr>
          <p:cNvPr id="24" name="Picture 2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7615238" y="1879600"/>
            <a:ext cx="636587" cy="517525"/>
          </a:xfrm>
          <a:prstGeom prst="rect">
            <a:avLst/>
          </a:prstGeom>
          <a:noFill/>
          <a:ln w="9525">
            <a:noFill/>
            <a:miter lim="800000"/>
            <a:headEnd/>
            <a:tailEnd/>
          </a:ln>
        </p:spPr>
      </p:pic>
      <p:sp>
        <p:nvSpPr>
          <p:cNvPr id="25" name="Text Box 23"/>
          <p:cNvSpPr txBox="1">
            <a:spLocks noChangeArrowheads="1"/>
          </p:cNvSpPr>
          <p:nvPr/>
        </p:nvSpPr>
        <p:spPr bwMode="gray">
          <a:xfrm>
            <a:off x="5191125" y="3048000"/>
            <a:ext cx="2145139" cy="338554"/>
          </a:xfrm>
          <a:prstGeom prst="rect">
            <a:avLst/>
          </a:prstGeom>
          <a:noFill/>
          <a:ln w="9525">
            <a:noFill/>
            <a:miter lim="800000"/>
            <a:headEnd/>
            <a:tailEnd/>
          </a:ln>
        </p:spPr>
        <p:txBody>
          <a:bodyPr wrap="none">
            <a:spAutoFit/>
          </a:bodyPr>
          <a:lstStyle/>
          <a:p>
            <a:r>
              <a:rPr lang="ru-RU" sz="1600" dirty="0" smtClean="0">
                <a:solidFill>
                  <a:schemeClr val="tx1"/>
                </a:solidFill>
                <a:latin typeface="Arial" charset="0"/>
              </a:rPr>
              <a:t>Москва, филиал №1</a:t>
            </a:r>
            <a:endParaRPr lang="en-US" sz="1600" dirty="0">
              <a:solidFill>
                <a:schemeClr val="tx1"/>
              </a:solidFill>
              <a:latin typeface="Arial" charset="0"/>
            </a:endParaRPr>
          </a:p>
        </p:txBody>
      </p:sp>
      <p:pic>
        <p:nvPicPr>
          <p:cNvPr id="26" name="Picture 2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7615238" y="3559175"/>
            <a:ext cx="636587" cy="517525"/>
          </a:xfrm>
          <a:prstGeom prst="rect">
            <a:avLst/>
          </a:prstGeom>
          <a:noFill/>
          <a:ln w="9525">
            <a:noFill/>
            <a:miter lim="800000"/>
            <a:headEnd/>
            <a:tailEnd/>
          </a:ln>
        </p:spPr>
      </p:pic>
      <p:sp>
        <p:nvSpPr>
          <p:cNvPr id="27" name="Text Box 25"/>
          <p:cNvSpPr txBox="1">
            <a:spLocks noChangeArrowheads="1"/>
          </p:cNvSpPr>
          <p:nvPr/>
        </p:nvSpPr>
        <p:spPr bwMode="gray">
          <a:xfrm>
            <a:off x="5191125" y="4752975"/>
            <a:ext cx="3028906" cy="338554"/>
          </a:xfrm>
          <a:prstGeom prst="rect">
            <a:avLst/>
          </a:prstGeom>
          <a:noFill/>
          <a:ln w="9525">
            <a:noFill/>
            <a:miter lim="800000"/>
            <a:headEnd/>
            <a:tailEnd/>
          </a:ln>
        </p:spPr>
        <p:txBody>
          <a:bodyPr wrap="none">
            <a:spAutoFit/>
          </a:bodyPr>
          <a:lstStyle/>
          <a:p>
            <a:r>
              <a:rPr lang="ru-RU" sz="1600" dirty="0" smtClean="0">
                <a:solidFill>
                  <a:schemeClr val="tx1"/>
                </a:solidFill>
                <a:latin typeface="Arial" charset="0"/>
              </a:rPr>
              <a:t>Санкт-Петербург, филиал №2</a:t>
            </a:r>
            <a:endParaRPr lang="en-US" sz="1600" dirty="0">
              <a:solidFill>
                <a:schemeClr val="tx1"/>
              </a:solidFill>
              <a:latin typeface="Arial" charset="0"/>
            </a:endParaRPr>
          </a:p>
        </p:txBody>
      </p:sp>
      <p:sp>
        <p:nvSpPr>
          <p:cNvPr id="28" name="Text Box 26"/>
          <p:cNvSpPr txBox="1">
            <a:spLocks noChangeArrowheads="1"/>
          </p:cNvSpPr>
          <p:nvPr/>
        </p:nvSpPr>
        <p:spPr bwMode="gray">
          <a:xfrm>
            <a:off x="5321300" y="5788025"/>
            <a:ext cx="1081088" cy="476250"/>
          </a:xfrm>
          <a:prstGeom prst="rect">
            <a:avLst/>
          </a:prstGeom>
          <a:noFill/>
          <a:ln w="9525" algn="ctr">
            <a:noFill/>
            <a:miter lim="800000"/>
            <a:headEnd/>
            <a:tailEnd/>
          </a:ln>
        </p:spPr>
        <p:txBody>
          <a:bodyPr wrap="none">
            <a:spAutoFit/>
          </a:bodyPr>
          <a:lstStyle/>
          <a:p>
            <a:pPr algn="ctr">
              <a:lnSpc>
                <a:spcPct val="90000"/>
              </a:lnSpc>
            </a:pPr>
            <a:r>
              <a:rPr lang="en-US" sz="1400">
                <a:solidFill>
                  <a:schemeClr val="tx1"/>
                </a:solidFill>
                <a:latin typeface="Arial" charset="0"/>
              </a:rPr>
              <a:t>Rep Option</a:t>
            </a:r>
          </a:p>
          <a:p>
            <a:pPr algn="ctr">
              <a:lnSpc>
                <a:spcPct val="90000"/>
              </a:lnSpc>
            </a:pPr>
            <a:r>
              <a:rPr lang="en-US" sz="1400">
                <a:solidFill>
                  <a:schemeClr val="tx1"/>
                </a:solidFill>
                <a:latin typeface="Arial" charset="0"/>
              </a:rPr>
              <a:t>for IBM</a:t>
            </a:r>
          </a:p>
        </p:txBody>
      </p:sp>
      <p:sp>
        <p:nvSpPr>
          <p:cNvPr id="29" name="Text Box 27"/>
          <p:cNvSpPr txBox="1">
            <a:spLocks noChangeArrowheads="1"/>
          </p:cNvSpPr>
          <p:nvPr/>
        </p:nvSpPr>
        <p:spPr bwMode="gray">
          <a:xfrm>
            <a:off x="6561138" y="5788025"/>
            <a:ext cx="500062" cy="284163"/>
          </a:xfrm>
          <a:prstGeom prst="rect">
            <a:avLst/>
          </a:prstGeom>
          <a:noFill/>
          <a:ln w="9525" algn="ctr">
            <a:noFill/>
            <a:miter lim="800000"/>
            <a:headEnd/>
            <a:tailEnd/>
          </a:ln>
        </p:spPr>
        <p:txBody>
          <a:bodyPr wrap="none">
            <a:spAutoFit/>
          </a:bodyPr>
          <a:lstStyle/>
          <a:p>
            <a:pPr algn="ctr">
              <a:lnSpc>
                <a:spcPct val="90000"/>
              </a:lnSpc>
            </a:pPr>
            <a:r>
              <a:rPr lang="en-US" sz="1400">
                <a:solidFill>
                  <a:schemeClr val="tx1"/>
                </a:solidFill>
                <a:latin typeface="Arial" charset="0"/>
              </a:rPr>
              <a:t>IBM</a:t>
            </a:r>
          </a:p>
        </p:txBody>
      </p:sp>
      <p:sp>
        <p:nvSpPr>
          <p:cNvPr id="30" name="Text Box 28"/>
          <p:cNvSpPr txBox="1">
            <a:spLocks noChangeArrowheads="1"/>
          </p:cNvSpPr>
          <p:nvPr/>
        </p:nvSpPr>
        <p:spPr bwMode="gray">
          <a:xfrm>
            <a:off x="7349137" y="5788025"/>
            <a:ext cx="1170385" cy="258532"/>
          </a:xfrm>
          <a:prstGeom prst="rect">
            <a:avLst/>
          </a:prstGeom>
          <a:noFill/>
          <a:ln w="9525" algn="ctr">
            <a:noFill/>
            <a:miter lim="800000"/>
            <a:headEnd/>
            <a:tailEnd/>
          </a:ln>
        </p:spPr>
        <p:txBody>
          <a:bodyPr wrap="none">
            <a:spAutoFit/>
          </a:bodyPr>
          <a:lstStyle/>
          <a:p>
            <a:pPr algn="ctr">
              <a:lnSpc>
                <a:spcPct val="90000"/>
              </a:lnSpc>
            </a:pPr>
            <a:r>
              <a:rPr lang="en-US" sz="1200" dirty="0" smtClean="0">
                <a:solidFill>
                  <a:schemeClr val="tx1"/>
                </a:solidFill>
                <a:latin typeface="Arial" charset="0"/>
              </a:rPr>
              <a:t>CRM-</a:t>
            </a:r>
            <a:r>
              <a:rPr lang="ru-RU" sz="1200" dirty="0" smtClean="0">
                <a:solidFill>
                  <a:schemeClr val="tx1"/>
                </a:solidFill>
                <a:latin typeface="Arial" charset="0"/>
              </a:rPr>
              <a:t>система</a:t>
            </a:r>
            <a:endParaRPr lang="en-US" sz="1200" dirty="0">
              <a:solidFill>
                <a:schemeClr val="tx1"/>
              </a:solidFill>
              <a:latin typeface="Arial" charset="0"/>
            </a:endParaRPr>
          </a:p>
        </p:txBody>
      </p:sp>
      <p:pic>
        <p:nvPicPr>
          <p:cNvPr id="31" name="Picture 29"/>
          <p:cNvPicPr>
            <a:picLocks noChangeAspect="1" noChangeArrowheads="1"/>
          </p:cNvPicPr>
          <p:nvPr/>
        </p:nvPicPr>
        <p:blipFill>
          <a:blip r:embed="rId4" cstate="print"/>
          <a:srcRect/>
          <a:stretch>
            <a:fillRect/>
          </a:stretch>
        </p:blipFill>
        <p:spPr bwMode="gray">
          <a:xfrm>
            <a:off x="6592888" y="5287963"/>
            <a:ext cx="436562" cy="407987"/>
          </a:xfrm>
          <a:prstGeom prst="rect">
            <a:avLst/>
          </a:prstGeom>
          <a:noFill/>
          <a:ln w="9525">
            <a:noFill/>
            <a:miter lim="800000"/>
            <a:headEnd/>
            <a:tailEnd/>
          </a:ln>
        </p:spPr>
      </p:pic>
      <p:pic>
        <p:nvPicPr>
          <p:cNvPr id="32" name="Picture 3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7615238" y="5287963"/>
            <a:ext cx="636587" cy="517525"/>
          </a:xfrm>
          <a:prstGeom prst="rect">
            <a:avLst/>
          </a:prstGeom>
          <a:noFill/>
          <a:ln w="9525">
            <a:noFill/>
            <a:miter lim="800000"/>
            <a:headEnd/>
            <a:tailEnd/>
          </a:ln>
        </p:spPr>
      </p:pic>
      <p:pic>
        <p:nvPicPr>
          <p:cNvPr id="33" name="Picture 31"/>
          <p:cNvPicPr>
            <a:picLocks noChangeAspect="1" noChangeArrowheads="1"/>
          </p:cNvPicPr>
          <p:nvPr/>
        </p:nvPicPr>
        <p:blipFill>
          <a:blip r:embed="rId5" cstate="print"/>
          <a:srcRect/>
          <a:stretch>
            <a:fillRect/>
          </a:stretch>
        </p:blipFill>
        <p:spPr bwMode="gray">
          <a:xfrm>
            <a:off x="4203700" y="2397125"/>
            <a:ext cx="731838" cy="504825"/>
          </a:xfrm>
          <a:prstGeom prst="rect">
            <a:avLst/>
          </a:prstGeom>
          <a:solidFill>
            <a:srgbClr val="FFCC99"/>
          </a:solidFill>
          <a:ln w="9525">
            <a:noFill/>
            <a:miter lim="800000"/>
            <a:headEnd/>
            <a:tailEnd/>
          </a:ln>
        </p:spPr>
      </p:pic>
      <p:sp>
        <p:nvSpPr>
          <p:cNvPr id="34" name="Text Box 32"/>
          <p:cNvSpPr txBox="1">
            <a:spLocks noChangeArrowheads="1"/>
          </p:cNvSpPr>
          <p:nvPr/>
        </p:nvSpPr>
        <p:spPr bwMode="gray">
          <a:xfrm>
            <a:off x="4295775" y="2590800"/>
            <a:ext cx="547688" cy="274638"/>
          </a:xfrm>
          <a:prstGeom prst="rect">
            <a:avLst/>
          </a:prstGeom>
          <a:noFill/>
          <a:ln w="9525">
            <a:noFill/>
            <a:miter lim="800000"/>
            <a:headEnd/>
            <a:tailEnd/>
          </a:ln>
        </p:spPr>
        <p:txBody>
          <a:bodyPr wrap="none">
            <a:spAutoFit/>
          </a:bodyPr>
          <a:lstStyle/>
          <a:p>
            <a:r>
              <a:rPr lang="en-US" sz="1200" b="1">
                <a:solidFill>
                  <a:srgbClr val="0033CC"/>
                </a:solidFill>
                <a:latin typeface="Arial" charset="0"/>
              </a:rPr>
              <a:t>WAN</a:t>
            </a:r>
          </a:p>
        </p:txBody>
      </p:sp>
      <p:sp>
        <p:nvSpPr>
          <p:cNvPr id="35" name="Line 33"/>
          <p:cNvSpPr>
            <a:spLocks noChangeShapeType="1"/>
          </p:cNvSpPr>
          <p:nvPr/>
        </p:nvSpPr>
        <p:spPr bwMode="gray">
          <a:xfrm>
            <a:off x="3433763" y="2489200"/>
            <a:ext cx="895350" cy="142875"/>
          </a:xfrm>
          <a:prstGeom prst="line">
            <a:avLst/>
          </a:prstGeom>
          <a:noFill/>
          <a:ln w="9525">
            <a:solidFill>
              <a:schemeClr val="tx1"/>
            </a:solidFill>
            <a:round/>
            <a:headEnd/>
            <a:tailEnd type="triangle" w="med" len="med"/>
          </a:ln>
        </p:spPr>
        <p:txBody>
          <a:bodyPr/>
          <a:lstStyle/>
          <a:p>
            <a:endParaRPr lang="en-US"/>
          </a:p>
        </p:txBody>
      </p:sp>
      <p:sp>
        <p:nvSpPr>
          <p:cNvPr id="36" name="Line 34"/>
          <p:cNvSpPr>
            <a:spLocks noChangeShapeType="1"/>
          </p:cNvSpPr>
          <p:nvPr/>
        </p:nvSpPr>
        <p:spPr bwMode="gray">
          <a:xfrm flipV="1">
            <a:off x="4779963" y="2079625"/>
            <a:ext cx="638175" cy="525463"/>
          </a:xfrm>
          <a:prstGeom prst="line">
            <a:avLst/>
          </a:prstGeom>
          <a:noFill/>
          <a:ln w="9525">
            <a:solidFill>
              <a:schemeClr val="tx1"/>
            </a:solidFill>
            <a:round/>
            <a:headEnd/>
            <a:tailEnd type="triangle" w="med" len="med"/>
          </a:ln>
        </p:spPr>
        <p:txBody>
          <a:bodyPr/>
          <a:lstStyle/>
          <a:p>
            <a:endParaRPr lang="en-US"/>
          </a:p>
        </p:txBody>
      </p:sp>
      <p:sp>
        <p:nvSpPr>
          <p:cNvPr id="37" name="Line 35"/>
          <p:cNvSpPr>
            <a:spLocks noChangeShapeType="1"/>
          </p:cNvSpPr>
          <p:nvPr/>
        </p:nvSpPr>
        <p:spPr bwMode="gray">
          <a:xfrm>
            <a:off x="3433763" y="2581275"/>
            <a:ext cx="1984375" cy="1214438"/>
          </a:xfrm>
          <a:prstGeom prst="line">
            <a:avLst/>
          </a:prstGeom>
          <a:noFill/>
          <a:ln w="9525">
            <a:solidFill>
              <a:schemeClr val="tx1"/>
            </a:solidFill>
            <a:round/>
            <a:headEnd/>
            <a:tailEnd type="triangle" w="med" len="med"/>
          </a:ln>
        </p:spPr>
        <p:txBody>
          <a:bodyPr/>
          <a:lstStyle/>
          <a:p>
            <a:endParaRPr lang="en-US"/>
          </a:p>
        </p:txBody>
      </p:sp>
      <p:sp>
        <p:nvSpPr>
          <p:cNvPr id="38" name="Line 36"/>
          <p:cNvSpPr>
            <a:spLocks noChangeShapeType="1"/>
          </p:cNvSpPr>
          <p:nvPr/>
        </p:nvSpPr>
        <p:spPr bwMode="gray">
          <a:xfrm>
            <a:off x="3433763" y="2662238"/>
            <a:ext cx="1985962" cy="2897187"/>
          </a:xfrm>
          <a:prstGeom prst="line">
            <a:avLst/>
          </a:prstGeom>
          <a:noFill/>
          <a:ln w="9525">
            <a:solidFill>
              <a:schemeClr val="tx1"/>
            </a:solidFill>
            <a:round/>
            <a:headEnd/>
            <a:tailEnd type="triangle" w="med" len="med"/>
          </a:ln>
        </p:spPr>
        <p:txBody>
          <a:bodyPr/>
          <a:lstStyle/>
          <a:p>
            <a:endParaRPr lang="en-US"/>
          </a:p>
        </p:txBody>
      </p:sp>
      <p:sp>
        <p:nvSpPr>
          <p:cNvPr id="39" name="Text Box 37"/>
          <p:cNvSpPr txBox="1">
            <a:spLocks noChangeArrowheads="1"/>
          </p:cNvSpPr>
          <p:nvPr/>
        </p:nvSpPr>
        <p:spPr bwMode="gray">
          <a:xfrm>
            <a:off x="387349" y="3700675"/>
            <a:ext cx="4803776" cy="2805383"/>
          </a:xfrm>
          <a:prstGeom prst="rect">
            <a:avLst/>
          </a:prstGeom>
          <a:noFill/>
          <a:ln w="9525">
            <a:noFill/>
            <a:miter lim="800000"/>
            <a:headEnd/>
            <a:tailEnd/>
          </a:ln>
        </p:spPr>
        <p:txBody>
          <a:bodyPr wrap="square">
            <a:spAutoFit/>
          </a:bodyPr>
          <a:lstStyle/>
          <a:p>
            <a:pPr marL="230188" indent="-230188" eaLnBrk="0" hangingPunct="0">
              <a:lnSpc>
                <a:spcPct val="95000"/>
              </a:lnSpc>
              <a:spcBef>
                <a:spcPts val="600"/>
              </a:spcBef>
              <a:buClr>
                <a:schemeClr val="accent1"/>
              </a:buClr>
              <a:buFont typeface="Wingdings" pitchFamily="2" charset="2"/>
              <a:buChar char="§"/>
            </a:pPr>
            <a:r>
              <a:rPr lang="ru-RU" sz="1400" dirty="0" smtClean="0">
                <a:latin typeface="Arial" charset="0"/>
              </a:rPr>
              <a:t>Гетерогенная среда: </a:t>
            </a:r>
            <a:r>
              <a:rPr lang="en-US" sz="1400" dirty="0" smtClean="0">
                <a:latin typeface="Arial" charset="0"/>
              </a:rPr>
              <a:t/>
            </a:r>
            <a:br>
              <a:rPr lang="en-US" sz="1400" dirty="0" smtClean="0">
                <a:latin typeface="Arial" charset="0"/>
              </a:rPr>
            </a:br>
            <a:r>
              <a:rPr lang="en-US" sz="1400" dirty="0" smtClean="0">
                <a:latin typeface="Arial" charset="0"/>
              </a:rPr>
              <a:t>Sybase, IBM, Microsoft, Oracle</a:t>
            </a:r>
            <a:endParaRPr lang="ru-RU" sz="1400" dirty="0" smtClean="0">
              <a:latin typeface="Arial" charset="0"/>
            </a:endParaRPr>
          </a:p>
          <a:p>
            <a:pPr marL="230188" indent="-230188" eaLnBrk="0" hangingPunct="0">
              <a:lnSpc>
                <a:spcPct val="95000"/>
              </a:lnSpc>
              <a:spcBef>
                <a:spcPts val="600"/>
              </a:spcBef>
              <a:buClr>
                <a:schemeClr val="accent1"/>
              </a:buClr>
              <a:buFont typeface="Wingdings" pitchFamily="2" charset="2"/>
              <a:buChar char="§"/>
            </a:pPr>
            <a:r>
              <a:rPr lang="ru-RU" sz="1400" dirty="0" smtClean="0">
                <a:latin typeface="Arial" charset="0"/>
              </a:rPr>
              <a:t>Скорость</a:t>
            </a:r>
            <a:r>
              <a:rPr lang="en-US" sz="1400" dirty="0" smtClean="0">
                <a:latin typeface="Arial" charset="0"/>
              </a:rPr>
              <a:t> – </a:t>
            </a:r>
            <a:r>
              <a:rPr lang="ru-RU" sz="1400" dirty="0" smtClean="0">
                <a:latin typeface="Arial" charset="0"/>
              </a:rPr>
              <a:t>в режиме реального времени</a:t>
            </a:r>
            <a:endParaRPr lang="ru-RU" sz="1400" dirty="0" smtClean="0">
              <a:latin typeface="Arial" charset="0"/>
            </a:endParaRPr>
          </a:p>
          <a:p>
            <a:pPr marL="230188" indent="-230188" algn="l" eaLnBrk="0" hangingPunct="0">
              <a:lnSpc>
                <a:spcPct val="95000"/>
              </a:lnSpc>
              <a:spcBef>
                <a:spcPts val="600"/>
              </a:spcBef>
              <a:buClr>
                <a:schemeClr val="accent1"/>
              </a:buClr>
              <a:buFont typeface="Wingdings" pitchFamily="2" charset="2"/>
              <a:buChar char="§"/>
            </a:pPr>
            <a:r>
              <a:rPr lang="ru-RU" sz="1400" dirty="0" smtClean="0">
                <a:solidFill>
                  <a:schemeClr val="tx1"/>
                </a:solidFill>
                <a:latin typeface="Arial" charset="0"/>
              </a:rPr>
              <a:t>Работает на основе Журнала Транзакций</a:t>
            </a:r>
            <a:br>
              <a:rPr lang="ru-RU" sz="1400" dirty="0" smtClean="0">
                <a:solidFill>
                  <a:schemeClr val="tx1"/>
                </a:solidFill>
                <a:latin typeface="Arial" charset="0"/>
              </a:rPr>
            </a:br>
            <a:r>
              <a:rPr lang="ru-RU" sz="1400" dirty="0" smtClean="0">
                <a:solidFill>
                  <a:schemeClr val="tx1"/>
                </a:solidFill>
                <a:latin typeface="Arial" charset="0"/>
              </a:rPr>
              <a:t>- не нагружает СУБД-источник</a:t>
            </a:r>
          </a:p>
          <a:p>
            <a:pPr marL="230188" indent="-230188" algn="l" eaLnBrk="0" hangingPunct="0">
              <a:lnSpc>
                <a:spcPct val="95000"/>
              </a:lnSpc>
              <a:spcBef>
                <a:spcPts val="600"/>
              </a:spcBef>
              <a:buClr>
                <a:schemeClr val="accent1"/>
              </a:buClr>
              <a:buFont typeface="Wingdings" pitchFamily="2" charset="2"/>
              <a:buChar char="§"/>
            </a:pPr>
            <a:r>
              <a:rPr lang="ru-RU" sz="1400" dirty="0" smtClean="0">
                <a:solidFill>
                  <a:schemeClr val="tx1"/>
                </a:solidFill>
                <a:latin typeface="Arial" charset="0"/>
              </a:rPr>
              <a:t>Возможные </a:t>
            </a:r>
            <a:r>
              <a:rPr lang="ru-RU" sz="1400" dirty="0" smtClean="0">
                <a:solidFill>
                  <a:schemeClr val="tx1"/>
                </a:solidFill>
                <a:latin typeface="Arial" charset="0"/>
              </a:rPr>
              <a:t>топологии: </a:t>
            </a:r>
            <a:r>
              <a:rPr lang="en-US" sz="1400" dirty="0" smtClean="0">
                <a:solidFill>
                  <a:schemeClr val="tx1"/>
                </a:solidFill>
                <a:latin typeface="Arial" charset="0"/>
              </a:rPr>
              <a:t/>
            </a:r>
            <a:br>
              <a:rPr lang="en-US" sz="1400" dirty="0" smtClean="0">
                <a:solidFill>
                  <a:schemeClr val="tx1"/>
                </a:solidFill>
                <a:latin typeface="Arial" charset="0"/>
              </a:rPr>
            </a:br>
            <a:r>
              <a:rPr lang="ru-RU" sz="1400" dirty="0" smtClean="0">
                <a:solidFill>
                  <a:schemeClr val="tx1"/>
                </a:solidFill>
                <a:latin typeface="Arial" charset="0"/>
              </a:rPr>
              <a:t>1:</a:t>
            </a:r>
            <a:r>
              <a:rPr lang="ru-RU" sz="1400" dirty="0" smtClean="0">
                <a:latin typeface="Arial" charset="0"/>
              </a:rPr>
              <a:t>Много</a:t>
            </a:r>
            <a:r>
              <a:rPr lang="en-US" sz="1400" dirty="0" smtClean="0">
                <a:solidFill>
                  <a:schemeClr val="tx1"/>
                </a:solidFill>
                <a:latin typeface="Arial" charset="0"/>
              </a:rPr>
              <a:t>, </a:t>
            </a:r>
            <a:r>
              <a:rPr lang="ru-RU" sz="1400" dirty="0" smtClean="0">
                <a:solidFill>
                  <a:schemeClr val="tx1"/>
                </a:solidFill>
                <a:latin typeface="Arial" charset="0"/>
              </a:rPr>
              <a:t>Много</a:t>
            </a:r>
            <a:r>
              <a:rPr lang="en-US" sz="1400" dirty="0" smtClean="0">
                <a:solidFill>
                  <a:schemeClr val="tx1"/>
                </a:solidFill>
                <a:latin typeface="Arial" charset="0"/>
              </a:rPr>
              <a:t>:1, </a:t>
            </a:r>
            <a:r>
              <a:rPr lang="ru-RU" sz="1400" dirty="0" smtClean="0">
                <a:solidFill>
                  <a:schemeClr val="tx1"/>
                </a:solidFill>
                <a:latin typeface="Arial" charset="0"/>
              </a:rPr>
              <a:t>Много</a:t>
            </a:r>
            <a:r>
              <a:rPr lang="en-US" sz="1400" dirty="0" smtClean="0">
                <a:solidFill>
                  <a:schemeClr val="tx1"/>
                </a:solidFill>
                <a:latin typeface="Arial" charset="0"/>
              </a:rPr>
              <a:t>:</a:t>
            </a:r>
            <a:r>
              <a:rPr lang="ru-RU" sz="1400" dirty="0" smtClean="0">
                <a:solidFill>
                  <a:schemeClr val="tx1"/>
                </a:solidFill>
                <a:latin typeface="Arial" charset="0"/>
              </a:rPr>
              <a:t>Много</a:t>
            </a:r>
            <a:endParaRPr lang="en-US" sz="1400" dirty="0">
              <a:solidFill>
                <a:schemeClr val="tx1"/>
              </a:solidFill>
              <a:latin typeface="Arial" charset="0"/>
            </a:endParaRPr>
          </a:p>
          <a:p>
            <a:pPr marL="230188" indent="-230188" eaLnBrk="0" hangingPunct="0">
              <a:lnSpc>
                <a:spcPct val="95000"/>
              </a:lnSpc>
              <a:spcBef>
                <a:spcPts val="600"/>
              </a:spcBef>
              <a:buClr>
                <a:schemeClr val="accent1"/>
              </a:buClr>
              <a:buFont typeface="Wingdings" pitchFamily="2" charset="2"/>
              <a:buChar char="§"/>
            </a:pPr>
            <a:r>
              <a:rPr lang="ru-RU" sz="1400" dirty="0" smtClean="0">
                <a:latin typeface="Arial" charset="0"/>
              </a:rPr>
              <a:t>Однонаправленная и двунаправленная репликация</a:t>
            </a:r>
          </a:p>
          <a:p>
            <a:pPr marL="230188" indent="-230188" algn="l" eaLnBrk="0" hangingPunct="0">
              <a:lnSpc>
                <a:spcPct val="95000"/>
              </a:lnSpc>
              <a:spcBef>
                <a:spcPts val="600"/>
              </a:spcBef>
              <a:buClr>
                <a:schemeClr val="accent1"/>
              </a:buClr>
              <a:buFont typeface="Wingdings" pitchFamily="2" charset="2"/>
              <a:buChar char="§"/>
            </a:pPr>
            <a:r>
              <a:rPr lang="ru-RU" sz="1400" dirty="0" smtClean="0">
                <a:solidFill>
                  <a:schemeClr val="tx1"/>
                </a:solidFill>
                <a:latin typeface="Arial" charset="0"/>
              </a:rPr>
              <a:t>Модель </a:t>
            </a:r>
            <a:r>
              <a:rPr lang="ru-RU" sz="1400" dirty="0" smtClean="0">
                <a:solidFill>
                  <a:schemeClr val="tx1"/>
                </a:solidFill>
                <a:latin typeface="Arial" charset="0"/>
              </a:rPr>
              <a:t>репликации: </a:t>
            </a:r>
            <a:r>
              <a:rPr lang="ru-RU" sz="1400" dirty="0" smtClean="0">
                <a:solidFill>
                  <a:schemeClr val="tx1"/>
                </a:solidFill>
                <a:latin typeface="Arial" charset="0"/>
              </a:rPr>
              <a:t>«</a:t>
            </a:r>
            <a:r>
              <a:rPr lang="ru-RU" sz="1400" dirty="0" smtClean="0">
                <a:solidFill>
                  <a:schemeClr val="tx1"/>
                </a:solidFill>
                <a:latin typeface="Arial" charset="0"/>
              </a:rPr>
              <a:t>публикации-подписки»</a:t>
            </a:r>
            <a:endParaRPr lang="en-US" sz="1400" dirty="0">
              <a:solidFill>
                <a:schemeClr val="tx1"/>
              </a:solidFill>
              <a:latin typeface="Arial" charset="0"/>
            </a:endParaRPr>
          </a:p>
          <a:p>
            <a:pPr marL="230188" indent="-230188" algn="l" eaLnBrk="0" hangingPunct="0">
              <a:lnSpc>
                <a:spcPct val="95000"/>
              </a:lnSpc>
              <a:spcBef>
                <a:spcPts val="600"/>
              </a:spcBef>
              <a:buClr>
                <a:schemeClr val="accent1"/>
              </a:buClr>
              <a:buFont typeface="Wingdings" pitchFamily="2" charset="2"/>
              <a:buChar char="§"/>
            </a:pPr>
            <a:r>
              <a:rPr lang="ru-RU" sz="1400" dirty="0" smtClean="0">
                <a:latin typeface="Arial" charset="0"/>
              </a:rPr>
              <a:t>Гибкие возможности маршрутизации и трансформации </a:t>
            </a:r>
            <a:r>
              <a:rPr lang="ru-RU" sz="1400" dirty="0" smtClean="0">
                <a:latin typeface="Arial" charset="0"/>
              </a:rPr>
              <a:t>данных</a:t>
            </a:r>
            <a:endParaRPr lang="en-US" sz="1400" dirty="0">
              <a:latin typeface="Arial" charset="0"/>
            </a:endParaRPr>
          </a:p>
        </p:txBody>
      </p:sp>
      <p:pic>
        <p:nvPicPr>
          <p:cNvPr id="40" name="Picture 38"/>
          <p:cNvPicPr>
            <a:picLocks noChangeAspect="1" noChangeArrowheads="1"/>
          </p:cNvPicPr>
          <p:nvPr/>
        </p:nvPicPr>
        <p:blipFill>
          <a:blip r:embed="rId6" cstate="print"/>
          <a:srcRect/>
          <a:stretch>
            <a:fillRect/>
          </a:stretch>
        </p:blipFill>
        <p:spPr bwMode="gray">
          <a:xfrm>
            <a:off x="3033713" y="2378075"/>
            <a:ext cx="411162" cy="417513"/>
          </a:xfrm>
          <a:prstGeom prst="rect">
            <a:avLst/>
          </a:prstGeom>
          <a:noFill/>
          <a:ln w="9525">
            <a:noFill/>
            <a:miter lim="800000"/>
            <a:headEnd/>
            <a:tailEnd/>
          </a:ln>
        </p:spPr>
      </p:pic>
      <p:pic>
        <p:nvPicPr>
          <p:cNvPr id="41" name="Picture 39"/>
          <p:cNvPicPr>
            <a:picLocks noChangeAspect="1" noChangeArrowheads="1"/>
          </p:cNvPicPr>
          <p:nvPr/>
        </p:nvPicPr>
        <p:blipFill>
          <a:blip r:embed="rId6" cstate="print"/>
          <a:srcRect/>
          <a:stretch>
            <a:fillRect/>
          </a:stretch>
        </p:blipFill>
        <p:spPr bwMode="gray">
          <a:xfrm>
            <a:off x="5656263" y="1874838"/>
            <a:ext cx="411162" cy="417512"/>
          </a:xfrm>
          <a:prstGeom prst="rect">
            <a:avLst/>
          </a:prstGeom>
          <a:noFill/>
          <a:ln w="9525">
            <a:noFill/>
            <a:miter lim="800000"/>
            <a:headEnd/>
            <a:tailEnd/>
          </a:ln>
        </p:spPr>
      </p:pic>
      <p:pic>
        <p:nvPicPr>
          <p:cNvPr id="42" name="Picture 40"/>
          <p:cNvPicPr>
            <a:picLocks noChangeAspect="1" noChangeArrowheads="1"/>
          </p:cNvPicPr>
          <p:nvPr/>
        </p:nvPicPr>
        <p:blipFill>
          <a:blip r:embed="rId6" cstate="print"/>
          <a:srcRect/>
          <a:stretch>
            <a:fillRect/>
          </a:stretch>
        </p:blipFill>
        <p:spPr bwMode="gray">
          <a:xfrm>
            <a:off x="5656263" y="5284788"/>
            <a:ext cx="411162" cy="417512"/>
          </a:xfrm>
          <a:prstGeom prst="rect">
            <a:avLst/>
          </a:prstGeom>
          <a:noFill/>
          <a:ln w="9525">
            <a:noFill/>
            <a:miter lim="800000"/>
            <a:headEnd/>
            <a:tailEnd/>
          </a:ln>
        </p:spPr>
      </p:pic>
      <p:sp>
        <p:nvSpPr>
          <p:cNvPr id="43" name="Text Box 42"/>
          <p:cNvSpPr txBox="1">
            <a:spLocks noChangeArrowheads="1"/>
          </p:cNvSpPr>
          <p:nvPr/>
        </p:nvSpPr>
        <p:spPr bwMode="gray">
          <a:xfrm>
            <a:off x="5321300" y="4052888"/>
            <a:ext cx="1081088" cy="476250"/>
          </a:xfrm>
          <a:prstGeom prst="rect">
            <a:avLst/>
          </a:prstGeom>
          <a:noFill/>
          <a:ln w="9525" algn="ctr">
            <a:noFill/>
            <a:miter lim="800000"/>
            <a:headEnd/>
            <a:tailEnd/>
          </a:ln>
        </p:spPr>
        <p:txBody>
          <a:bodyPr wrap="none">
            <a:spAutoFit/>
          </a:bodyPr>
          <a:lstStyle/>
          <a:p>
            <a:pPr algn="ctr">
              <a:lnSpc>
                <a:spcPct val="90000"/>
              </a:lnSpc>
            </a:pPr>
            <a:r>
              <a:rPr lang="en-US" sz="1400">
                <a:solidFill>
                  <a:schemeClr val="tx1"/>
                </a:solidFill>
                <a:latin typeface="Arial" charset="0"/>
              </a:rPr>
              <a:t>Rep Option</a:t>
            </a:r>
          </a:p>
          <a:p>
            <a:pPr algn="ctr">
              <a:lnSpc>
                <a:spcPct val="90000"/>
              </a:lnSpc>
            </a:pPr>
            <a:r>
              <a:rPr lang="en-US" sz="1400">
                <a:solidFill>
                  <a:schemeClr val="tx1"/>
                </a:solidFill>
                <a:latin typeface="Arial" charset="0"/>
              </a:rPr>
              <a:t>for Oracle</a:t>
            </a:r>
          </a:p>
        </p:txBody>
      </p:sp>
      <p:grpSp>
        <p:nvGrpSpPr>
          <p:cNvPr id="44" name="Group 43"/>
          <p:cNvGrpSpPr>
            <a:grpSpLocks/>
          </p:cNvGrpSpPr>
          <p:nvPr/>
        </p:nvGrpSpPr>
        <p:grpSpPr bwMode="auto">
          <a:xfrm>
            <a:off x="6053138" y="2082800"/>
            <a:ext cx="555625" cy="3409950"/>
            <a:chOff x="3813" y="1312"/>
            <a:chExt cx="323" cy="2148"/>
          </a:xfrm>
        </p:grpSpPr>
        <p:sp>
          <p:nvSpPr>
            <p:cNvPr id="45" name="Line 44"/>
            <p:cNvSpPr>
              <a:spLocks noChangeShapeType="1"/>
            </p:cNvSpPr>
            <p:nvPr/>
          </p:nvSpPr>
          <p:spPr bwMode="gray">
            <a:xfrm>
              <a:off x="3813" y="1312"/>
              <a:ext cx="322" cy="0"/>
            </a:xfrm>
            <a:prstGeom prst="line">
              <a:avLst/>
            </a:prstGeom>
            <a:noFill/>
            <a:ln w="9525">
              <a:solidFill>
                <a:schemeClr val="tx1"/>
              </a:solidFill>
              <a:round/>
              <a:headEnd/>
              <a:tailEnd type="triangle" w="med" len="med"/>
            </a:ln>
          </p:spPr>
          <p:txBody>
            <a:bodyPr/>
            <a:lstStyle/>
            <a:p>
              <a:endParaRPr lang="en-US"/>
            </a:p>
          </p:txBody>
        </p:sp>
        <p:sp>
          <p:nvSpPr>
            <p:cNvPr id="46" name="Line 45"/>
            <p:cNvSpPr>
              <a:spLocks noChangeShapeType="1"/>
            </p:cNvSpPr>
            <p:nvPr/>
          </p:nvSpPr>
          <p:spPr bwMode="gray">
            <a:xfrm>
              <a:off x="3813" y="3460"/>
              <a:ext cx="323" cy="0"/>
            </a:xfrm>
            <a:prstGeom prst="line">
              <a:avLst/>
            </a:prstGeom>
            <a:noFill/>
            <a:ln w="9525">
              <a:solidFill>
                <a:schemeClr val="tx1"/>
              </a:solidFill>
              <a:round/>
              <a:headEnd/>
              <a:tailEnd type="triangle" w="med" len="med"/>
            </a:ln>
          </p:spPr>
          <p:txBody>
            <a:bodyPr/>
            <a:lstStyle/>
            <a:p>
              <a:endParaRPr lang="en-US"/>
            </a:p>
          </p:txBody>
        </p:sp>
        <p:sp>
          <p:nvSpPr>
            <p:cNvPr id="47" name="Line 46"/>
            <p:cNvSpPr>
              <a:spLocks noChangeShapeType="1"/>
            </p:cNvSpPr>
            <p:nvPr/>
          </p:nvSpPr>
          <p:spPr bwMode="gray">
            <a:xfrm>
              <a:off x="3813" y="2372"/>
              <a:ext cx="322" cy="0"/>
            </a:xfrm>
            <a:prstGeom prst="line">
              <a:avLst/>
            </a:prstGeom>
            <a:noFill/>
            <a:ln w="9525">
              <a:solidFill>
                <a:schemeClr val="tx1"/>
              </a:solidFill>
              <a:round/>
              <a:headEnd/>
              <a:tailEnd type="triangle" w="med" len="med"/>
            </a:ln>
          </p:spPr>
          <p:txBody>
            <a:bodyPr/>
            <a:lstStyle/>
            <a:p>
              <a:endParaRPr lang="en-US"/>
            </a:p>
          </p:txBody>
        </p:sp>
      </p:grpSp>
      <p:pic>
        <p:nvPicPr>
          <p:cNvPr id="48" name="Picture 47"/>
          <p:cNvPicPr>
            <a:picLocks noChangeAspect="1" noChangeArrowheads="1"/>
          </p:cNvPicPr>
          <p:nvPr/>
        </p:nvPicPr>
        <p:blipFill>
          <a:blip r:embed="rId6" cstate="print"/>
          <a:srcRect/>
          <a:stretch>
            <a:fillRect/>
          </a:stretch>
        </p:blipFill>
        <p:spPr bwMode="gray">
          <a:xfrm>
            <a:off x="5656263" y="3554413"/>
            <a:ext cx="411162" cy="417512"/>
          </a:xfrm>
          <a:prstGeom prst="rect">
            <a:avLst/>
          </a:prstGeom>
          <a:noFill/>
          <a:ln w="9525">
            <a:noFill/>
            <a:miter lim="800000"/>
            <a:headEnd/>
            <a:tailEnd/>
          </a:ln>
        </p:spPr>
      </p:pic>
      <p:grpSp>
        <p:nvGrpSpPr>
          <p:cNvPr id="49" name="Group 48"/>
          <p:cNvGrpSpPr>
            <a:grpSpLocks/>
          </p:cNvGrpSpPr>
          <p:nvPr/>
        </p:nvGrpSpPr>
        <p:grpSpPr bwMode="auto">
          <a:xfrm>
            <a:off x="7008813" y="2082800"/>
            <a:ext cx="782637" cy="3409950"/>
            <a:chOff x="4415" y="1312"/>
            <a:chExt cx="394" cy="2148"/>
          </a:xfrm>
        </p:grpSpPr>
        <p:sp>
          <p:nvSpPr>
            <p:cNvPr id="50" name="Line 49"/>
            <p:cNvSpPr>
              <a:spLocks noChangeShapeType="1"/>
            </p:cNvSpPr>
            <p:nvPr/>
          </p:nvSpPr>
          <p:spPr bwMode="gray">
            <a:xfrm>
              <a:off x="4415" y="1312"/>
              <a:ext cx="394" cy="0"/>
            </a:xfrm>
            <a:prstGeom prst="line">
              <a:avLst/>
            </a:prstGeom>
            <a:noFill/>
            <a:ln w="9525">
              <a:solidFill>
                <a:schemeClr val="tx1"/>
              </a:solidFill>
              <a:round/>
              <a:headEnd/>
              <a:tailEnd type="triangle" w="med" len="med"/>
            </a:ln>
          </p:spPr>
          <p:txBody>
            <a:bodyPr/>
            <a:lstStyle/>
            <a:p>
              <a:endParaRPr lang="en-US"/>
            </a:p>
          </p:txBody>
        </p:sp>
        <p:sp>
          <p:nvSpPr>
            <p:cNvPr id="51" name="Line 50"/>
            <p:cNvSpPr>
              <a:spLocks noChangeShapeType="1"/>
            </p:cNvSpPr>
            <p:nvPr/>
          </p:nvSpPr>
          <p:spPr bwMode="gray">
            <a:xfrm>
              <a:off x="4415" y="2372"/>
              <a:ext cx="394" cy="0"/>
            </a:xfrm>
            <a:prstGeom prst="line">
              <a:avLst/>
            </a:prstGeom>
            <a:noFill/>
            <a:ln w="9525">
              <a:solidFill>
                <a:schemeClr val="tx1"/>
              </a:solidFill>
              <a:round/>
              <a:headEnd/>
              <a:tailEnd type="triangle" w="med" len="med"/>
            </a:ln>
          </p:spPr>
          <p:txBody>
            <a:bodyPr/>
            <a:lstStyle/>
            <a:p>
              <a:endParaRPr lang="en-US"/>
            </a:p>
          </p:txBody>
        </p:sp>
        <p:sp>
          <p:nvSpPr>
            <p:cNvPr id="52" name="Line 51"/>
            <p:cNvSpPr>
              <a:spLocks noChangeShapeType="1"/>
            </p:cNvSpPr>
            <p:nvPr/>
          </p:nvSpPr>
          <p:spPr bwMode="gray">
            <a:xfrm>
              <a:off x="4415" y="3460"/>
              <a:ext cx="394" cy="0"/>
            </a:xfrm>
            <a:prstGeom prst="line">
              <a:avLst/>
            </a:prstGeom>
            <a:noFill/>
            <a:ln w="9525">
              <a:solidFill>
                <a:schemeClr val="tx1"/>
              </a:solidFill>
              <a:round/>
              <a:headEnd/>
              <a:tailEnd type="triangle" w="med" len="med"/>
            </a:ln>
          </p:spPr>
          <p:txBody>
            <a:bodyPr/>
            <a:lstStyle/>
            <a:p>
              <a:endParaRPr lang="en-US"/>
            </a:p>
          </p:txBody>
        </p:sp>
      </p:grpSp>
      <p:pic>
        <p:nvPicPr>
          <p:cNvPr id="53" name="Picture 52"/>
          <p:cNvPicPr>
            <a:picLocks noChangeAspect="1" noChangeArrowheads="1"/>
          </p:cNvPicPr>
          <p:nvPr/>
        </p:nvPicPr>
        <p:blipFill>
          <a:blip r:embed="rId5" cstate="print"/>
          <a:srcRect/>
          <a:stretch>
            <a:fillRect/>
          </a:stretch>
        </p:blipFill>
        <p:spPr bwMode="gray">
          <a:xfrm>
            <a:off x="4203700" y="4141788"/>
            <a:ext cx="731838" cy="504825"/>
          </a:xfrm>
          <a:prstGeom prst="rect">
            <a:avLst/>
          </a:prstGeom>
          <a:solidFill>
            <a:srgbClr val="FFCC99"/>
          </a:solidFill>
          <a:ln w="9525">
            <a:noFill/>
            <a:miter lim="800000"/>
            <a:headEnd/>
            <a:tailEnd/>
          </a:ln>
        </p:spPr>
      </p:pic>
      <p:sp>
        <p:nvSpPr>
          <p:cNvPr id="54" name="Text Box 53"/>
          <p:cNvSpPr txBox="1">
            <a:spLocks noChangeArrowheads="1"/>
          </p:cNvSpPr>
          <p:nvPr/>
        </p:nvSpPr>
        <p:spPr bwMode="gray">
          <a:xfrm>
            <a:off x="4295775" y="4335463"/>
            <a:ext cx="547688" cy="274637"/>
          </a:xfrm>
          <a:prstGeom prst="rect">
            <a:avLst/>
          </a:prstGeom>
          <a:noFill/>
          <a:ln w="9525">
            <a:noFill/>
            <a:miter lim="800000"/>
            <a:headEnd/>
            <a:tailEnd/>
          </a:ln>
        </p:spPr>
        <p:txBody>
          <a:bodyPr wrap="none">
            <a:spAutoFit/>
          </a:bodyPr>
          <a:lstStyle/>
          <a:p>
            <a:r>
              <a:rPr lang="en-US" sz="1200" b="1">
                <a:solidFill>
                  <a:srgbClr val="0033CC"/>
                </a:solidFill>
                <a:latin typeface="Arial" charset="0"/>
              </a:rPr>
              <a:t>WAN</a:t>
            </a:r>
          </a:p>
        </p:txBody>
      </p:sp>
      <p:sp>
        <p:nvSpPr>
          <p:cNvPr id="55" name="Rectangle 54"/>
          <p:cNvSpPr>
            <a:spLocks noChangeArrowheads="1"/>
          </p:cNvSpPr>
          <p:nvPr/>
        </p:nvSpPr>
        <p:spPr bwMode="auto">
          <a:xfrm>
            <a:off x="387350" y="1304624"/>
            <a:ext cx="5245100" cy="427037"/>
          </a:xfrm>
          <a:prstGeom prst="rect">
            <a:avLst/>
          </a:prstGeom>
          <a:noFill/>
          <a:ln w="9525">
            <a:noFill/>
            <a:miter lim="800000"/>
            <a:headEnd/>
            <a:tailEnd/>
          </a:ln>
        </p:spPr>
        <p:txBody>
          <a:bodyPr>
            <a:spAutoFit/>
          </a:bodyPr>
          <a:lstStyle/>
          <a:p>
            <a:r>
              <a:rPr lang="ru-RU" sz="2200" b="1" dirty="0" smtClean="0">
                <a:solidFill>
                  <a:schemeClr val="tx1"/>
                </a:solidFill>
                <a:latin typeface="Arial" charset="0"/>
              </a:rPr>
              <a:t>Пример архитектуры:</a:t>
            </a:r>
            <a:endParaRPr lang="en-US" sz="2200" b="1" dirty="0">
              <a:solidFill>
                <a:schemeClr val="tx1"/>
              </a:solidFill>
              <a:latin typeface="Arial" charset="0"/>
            </a:endParaRPr>
          </a:p>
        </p:txBody>
      </p:sp>
      <p:pic>
        <p:nvPicPr>
          <p:cNvPr id="56" name="Picture 55"/>
          <p:cNvPicPr>
            <a:picLocks noChangeAspect="1" noChangeArrowheads="1"/>
          </p:cNvPicPr>
          <p:nvPr/>
        </p:nvPicPr>
        <p:blipFill>
          <a:blip r:embed="rId5" cstate="print"/>
          <a:srcRect/>
          <a:stretch>
            <a:fillRect/>
          </a:stretch>
        </p:blipFill>
        <p:spPr bwMode="gray">
          <a:xfrm>
            <a:off x="4203700" y="3121025"/>
            <a:ext cx="731838" cy="504825"/>
          </a:xfrm>
          <a:prstGeom prst="rect">
            <a:avLst/>
          </a:prstGeom>
          <a:solidFill>
            <a:srgbClr val="FFCC00"/>
          </a:solidFill>
          <a:ln w="9525">
            <a:noFill/>
            <a:miter lim="800000"/>
            <a:headEnd/>
            <a:tailEnd/>
          </a:ln>
        </p:spPr>
      </p:pic>
      <p:sp>
        <p:nvSpPr>
          <p:cNvPr id="57" name="Text Box 56"/>
          <p:cNvSpPr txBox="1">
            <a:spLocks noChangeArrowheads="1"/>
          </p:cNvSpPr>
          <p:nvPr/>
        </p:nvSpPr>
        <p:spPr bwMode="gray">
          <a:xfrm>
            <a:off x="4321175" y="3319463"/>
            <a:ext cx="496888" cy="274637"/>
          </a:xfrm>
          <a:prstGeom prst="rect">
            <a:avLst/>
          </a:prstGeom>
          <a:noFill/>
          <a:ln w="9525">
            <a:noFill/>
            <a:miter lim="800000"/>
            <a:headEnd/>
            <a:tailEnd/>
          </a:ln>
        </p:spPr>
        <p:txBody>
          <a:bodyPr wrap="none">
            <a:spAutoFit/>
          </a:bodyPr>
          <a:lstStyle/>
          <a:p>
            <a:r>
              <a:rPr lang="en-US" sz="1200" b="1">
                <a:solidFill>
                  <a:srgbClr val="CC3300"/>
                </a:solidFill>
                <a:latin typeface="Arial" charset="0"/>
              </a:rPr>
              <a:t>LAN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4" name="Rectangle 8"/>
          <p:cNvSpPr>
            <a:spLocks noGrp="1" noChangeArrowheads="1"/>
          </p:cNvSpPr>
          <p:nvPr>
            <p:ph type="title"/>
          </p:nvPr>
        </p:nvSpPr>
        <p:spPr/>
        <p:txBody>
          <a:bodyPr/>
          <a:lstStyle/>
          <a:p>
            <a:r>
              <a:rPr lang="en-US" dirty="0" smtClean="0"/>
              <a:t>Sybase </a:t>
            </a:r>
            <a:r>
              <a:rPr lang="en-US" dirty="0" smtClean="0"/>
              <a:t>Mirror </a:t>
            </a:r>
            <a:r>
              <a:rPr lang="en-US" dirty="0" smtClean="0"/>
              <a:t>Activator</a:t>
            </a:r>
            <a:r>
              <a:rPr lang="ru-RU" dirty="0" smtClean="0"/>
              <a:t/>
            </a:r>
            <a:br>
              <a:rPr lang="ru-RU" dirty="0" smtClean="0"/>
            </a:br>
            <a:r>
              <a:rPr lang="ru-RU" sz="2400" dirty="0" smtClean="0">
                <a:solidFill>
                  <a:srgbClr val="009FDA"/>
                </a:solidFill>
              </a:rPr>
              <a:t>Решение </a:t>
            </a:r>
            <a:r>
              <a:rPr lang="en-US" sz="2400" dirty="0" smtClean="0">
                <a:solidFill>
                  <a:srgbClr val="009FDA"/>
                </a:solidFill>
              </a:rPr>
              <a:t>disaster recovery</a:t>
            </a:r>
            <a:r>
              <a:rPr lang="ru-RU" sz="2400" dirty="0" smtClean="0">
                <a:solidFill>
                  <a:srgbClr val="009FDA"/>
                </a:solidFill>
              </a:rPr>
              <a:t> (метро-кластер</a:t>
            </a:r>
            <a:r>
              <a:rPr lang="ru-RU" sz="2400" dirty="0" smtClean="0">
                <a:solidFill>
                  <a:srgbClr val="009FDA"/>
                </a:solidFill>
              </a:rPr>
              <a:t>)</a:t>
            </a:r>
            <a:endParaRPr lang="en-US" dirty="0"/>
          </a:p>
        </p:txBody>
      </p:sp>
      <p:sp>
        <p:nvSpPr>
          <p:cNvPr id="208905" name="Rectangle 9"/>
          <p:cNvSpPr>
            <a:spLocks noGrp="1" noChangeArrowheads="1"/>
          </p:cNvSpPr>
          <p:nvPr>
            <p:ph type="body" idx="4294967295"/>
          </p:nvPr>
        </p:nvSpPr>
        <p:spPr>
          <a:xfrm>
            <a:off x="353961" y="1360449"/>
            <a:ext cx="8790039" cy="4892714"/>
          </a:xfrm>
          <a:prstGeom prst="rect">
            <a:avLst/>
          </a:prstGeom>
        </p:spPr>
        <p:txBody>
          <a:bodyPr/>
          <a:lstStyle/>
          <a:p>
            <a:pPr>
              <a:lnSpc>
                <a:spcPct val="85000"/>
              </a:lnSpc>
            </a:pPr>
            <a:r>
              <a:rPr lang="en-US" sz="1800" b="1" dirty="0">
                <a:solidFill>
                  <a:schemeClr val="accent4"/>
                </a:solidFill>
              </a:rPr>
              <a:t>Sybase Mirror Activator </a:t>
            </a:r>
            <a:r>
              <a:rPr lang="ru-RU" sz="1800" dirty="0" smtClean="0">
                <a:solidFill>
                  <a:schemeClr val="tx1"/>
                </a:solidFill>
              </a:rPr>
              <a:t>– это </a:t>
            </a:r>
            <a:r>
              <a:rPr lang="en-US" sz="1800" dirty="0" smtClean="0">
                <a:solidFill>
                  <a:schemeClr val="tx1"/>
                </a:solidFill>
              </a:rPr>
              <a:t>DR-</a:t>
            </a:r>
            <a:r>
              <a:rPr lang="ru-RU" sz="1800" dirty="0" smtClean="0">
                <a:solidFill>
                  <a:schemeClr val="tx1"/>
                </a:solidFill>
              </a:rPr>
              <a:t>решение </a:t>
            </a:r>
            <a:r>
              <a:rPr lang="ru-RU" sz="1800" u="sng" dirty="0" smtClean="0">
                <a:solidFill>
                  <a:schemeClr val="tx1"/>
                </a:solidFill>
              </a:rPr>
              <a:t>нового поколения</a:t>
            </a:r>
            <a:r>
              <a:rPr lang="ru-RU" sz="1800" dirty="0" smtClean="0">
                <a:solidFill>
                  <a:schemeClr val="tx1"/>
                </a:solidFill>
              </a:rPr>
              <a:t> для обеспечения </a:t>
            </a:r>
            <a:r>
              <a:rPr lang="ru-RU" sz="1800" dirty="0" err="1" smtClean="0">
                <a:solidFill>
                  <a:schemeClr val="tx1"/>
                </a:solidFill>
              </a:rPr>
              <a:t>катастрофоустойчивости</a:t>
            </a:r>
            <a:r>
              <a:rPr lang="ru-RU" sz="1800" dirty="0" smtClean="0">
                <a:solidFill>
                  <a:schemeClr val="tx1"/>
                </a:solidFill>
              </a:rPr>
              <a:t> серверов баз данных </a:t>
            </a:r>
            <a:r>
              <a:rPr lang="en-US" sz="1800" dirty="0" smtClean="0">
                <a:solidFill>
                  <a:schemeClr val="tx1"/>
                </a:solidFill>
              </a:rPr>
              <a:t>Sybase</a:t>
            </a:r>
            <a:r>
              <a:rPr lang="ru-RU" sz="1800" dirty="0" smtClean="0">
                <a:solidFill>
                  <a:schemeClr val="tx1"/>
                </a:solidFill>
              </a:rPr>
              <a:t> </a:t>
            </a:r>
            <a:r>
              <a:rPr lang="en-US" sz="1800" dirty="0" smtClean="0">
                <a:solidFill>
                  <a:schemeClr val="tx1"/>
                </a:solidFill>
              </a:rPr>
              <a:t>ASE</a:t>
            </a:r>
            <a:endParaRPr lang="en-US" sz="1800" b="0" dirty="0">
              <a:solidFill>
                <a:schemeClr val="tx1"/>
              </a:solidFill>
            </a:endParaRPr>
          </a:p>
          <a:p>
            <a:pPr>
              <a:lnSpc>
                <a:spcPct val="85000"/>
              </a:lnSpc>
            </a:pPr>
            <a:endParaRPr lang="en-US" sz="1800" b="0" dirty="0">
              <a:solidFill>
                <a:schemeClr val="tx1"/>
              </a:solidFill>
            </a:endParaRPr>
          </a:p>
          <a:p>
            <a:pPr>
              <a:lnSpc>
                <a:spcPct val="85000"/>
              </a:lnSpc>
            </a:pPr>
            <a:r>
              <a:rPr lang="en-US" sz="1800" b="1" dirty="0" smtClean="0">
                <a:solidFill>
                  <a:schemeClr val="accent4"/>
                </a:solidFill>
              </a:rPr>
              <a:t>Sybase </a:t>
            </a:r>
            <a:r>
              <a:rPr lang="en-US" sz="1800" b="1" dirty="0">
                <a:solidFill>
                  <a:schemeClr val="accent4"/>
                </a:solidFill>
              </a:rPr>
              <a:t>Mirror Activator </a:t>
            </a:r>
            <a:r>
              <a:rPr lang="ru-RU" sz="1800" b="0" dirty="0" smtClean="0">
                <a:solidFill>
                  <a:schemeClr val="tx1"/>
                </a:solidFill>
              </a:rPr>
              <a:t>повышает эффективность существующих </a:t>
            </a:r>
            <a:br>
              <a:rPr lang="ru-RU" sz="1800" b="0" dirty="0" smtClean="0">
                <a:solidFill>
                  <a:schemeClr val="tx1"/>
                </a:solidFill>
              </a:rPr>
            </a:br>
            <a:r>
              <a:rPr lang="en-US" sz="1800" b="0" dirty="0" smtClean="0">
                <a:solidFill>
                  <a:schemeClr val="tx1"/>
                </a:solidFill>
              </a:rPr>
              <a:t>DR</a:t>
            </a:r>
            <a:r>
              <a:rPr lang="ru-RU" sz="1800" b="0" dirty="0" smtClean="0">
                <a:solidFill>
                  <a:schemeClr val="tx1"/>
                </a:solidFill>
              </a:rPr>
              <a:t>-систем</a:t>
            </a:r>
            <a:r>
              <a:rPr lang="en-US" sz="1800" b="0" dirty="0" smtClean="0">
                <a:solidFill>
                  <a:schemeClr val="tx1"/>
                </a:solidFill>
              </a:rPr>
              <a:t> </a:t>
            </a:r>
            <a:r>
              <a:rPr lang="ru-RU" sz="1800" b="0" dirty="0" smtClean="0">
                <a:solidFill>
                  <a:schemeClr val="tx1"/>
                </a:solidFill>
              </a:rPr>
              <a:t>и гарантирует</a:t>
            </a:r>
            <a:r>
              <a:rPr lang="en-US" sz="1800" b="0" dirty="0" smtClean="0">
                <a:solidFill>
                  <a:schemeClr val="tx1"/>
                </a:solidFill>
              </a:rPr>
              <a:t>:</a:t>
            </a:r>
            <a:endParaRPr lang="en-US" sz="1800" b="0" dirty="0">
              <a:solidFill>
                <a:schemeClr val="tx1"/>
              </a:solidFill>
            </a:endParaRPr>
          </a:p>
          <a:p>
            <a:pPr marL="714375" lvl="2" indent="-446088">
              <a:lnSpc>
                <a:spcPct val="85000"/>
              </a:lnSpc>
              <a:buNone/>
            </a:pPr>
            <a:r>
              <a:rPr lang="ru-RU" sz="2600" b="1" dirty="0" smtClean="0">
                <a:solidFill>
                  <a:schemeClr val="tx1"/>
                </a:solidFill>
              </a:rPr>
              <a:t>Потери данных исключены (</a:t>
            </a:r>
            <a:r>
              <a:rPr lang="en-US" sz="2600" b="1" dirty="0" smtClean="0">
                <a:solidFill>
                  <a:schemeClr val="tx1"/>
                </a:solidFill>
              </a:rPr>
              <a:t>Zero Data </a:t>
            </a:r>
            <a:r>
              <a:rPr lang="en-US" sz="2600" b="1" dirty="0" smtClean="0">
                <a:solidFill>
                  <a:schemeClr val="tx1"/>
                </a:solidFill>
              </a:rPr>
              <a:t>Loss</a:t>
            </a:r>
            <a:r>
              <a:rPr lang="ru-RU" sz="2600" b="1" dirty="0" smtClean="0">
                <a:solidFill>
                  <a:schemeClr val="tx1"/>
                </a:solidFill>
              </a:rPr>
              <a:t>!)</a:t>
            </a:r>
            <a:endParaRPr lang="en-US" sz="2600" b="1" dirty="0">
              <a:solidFill>
                <a:schemeClr val="tx1"/>
              </a:solidFill>
            </a:endParaRPr>
          </a:p>
          <a:p>
            <a:pPr marL="714375" lvl="2" indent="-446088">
              <a:lnSpc>
                <a:spcPct val="85000"/>
              </a:lnSpc>
              <a:buNone/>
            </a:pPr>
            <a:r>
              <a:rPr lang="ru-RU" sz="2600" b="1" dirty="0" smtClean="0">
                <a:solidFill>
                  <a:schemeClr val="tx1"/>
                </a:solidFill>
              </a:rPr>
              <a:t>Полная транзакционная целостность резервной БД </a:t>
            </a:r>
            <a:endParaRPr lang="en-US" sz="2600" b="1" dirty="0">
              <a:solidFill>
                <a:schemeClr val="tx1"/>
              </a:solidFill>
            </a:endParaRPr>
          </a:p>
          <a:p>
            <a:pPr marL="714375" lvl="2" indent="-446088">
              <a:lnSpc>
                <a:spcPct val="85000"/>
              </a:lnSpc>
              <a:buNone/>
            </a:pPr>
            <a:r>
              <a:rPr lang="ru-RU" sz="2600" b="1" dirty="0" smtClean="0">
                <a:solidFill>
                  <a:schemeClr val="tx1"/>
                </a:solidFill>
              </a:rPr>
              <a:t>Готовность резервной БД – секунды (вместо часов)</a:t>
            </a:r>
            <a:endParaRPr lang="en-US" sz="2600" b="1" dirty="0">
              <a:solidFill>
                <a:schemeClr val="tx1"/>
              </a:solidFill>
            </a:endParaRPr>
          </a:p>
          <a:p>
            <a:pPr marL="714375" lvl="2" indent="-446088">
              <a:lnSpc>
                <a:spcPct val="85000"/>
              </a:lnSpc>
              <a:buNone/>
            </a:pPr>
            <a:r>
              <a:rPr lang="ru-RU" sz="2600" b="1" dirty="0" smtClean="0">
                <a:solidFill>
                  <a:schemeClr val="tx1"/>
                </a:solidFill>
              </a:rPr>
              <a:t>Возможность «активного» использования резервной БД</a:t>
            </a:r>
            <a:endParaRPr lang="en-US" sz="2600" b="1" dirty="0">
              <a:solidFill>
                <a:schemeClr val="tx1"/>
              </a:solidFill>
            </a:endParaRPr>
          </a:p>
          <a:p>
            <a:pPr lvl="2">
              <a:lnSpc>
                <a:spcPct val="85000"/>
              </a:lnSpc>
              <a:buFont typeface="Arial" charset="0"/>
              <a:buNone/>
            </a:pPr>
            <a:endParaRPr lang="en-US" sz="1800" dirty="0"/>
          </a:p>
          <a:p>
            <a:pPr>
              <a:lnSpc>
                <a:spcPct val="85000"/>
              </a:lnSpc>
            </a:pPr>
            <a:r>
              <a:rPr lang="en-US" sz="1800" b="1" dirty="0">
                <a:solidFill>
                  <a:schemeClr val="accent4"/>
                </a:solidFill>
              </a:rPr>
              <a:t>Sybase Mirror Activator </a:t>
            </a:r>
            <a:r>
              <a:rPr lang="ru-RU" sz="1800" dirty="0" smtClean="0">
                <a:solidFill>
                  <a:schemeClr val="tx1"/>
                </a:solidFill>
              </a:rPr>
              <a:t>является симбиозом двух технологий:</a:t>
            </a:r>
            <a:endParaRPr lang="ru-RU" sz="1800" b="0" dirty="0" smtClean="0">
              <a:solidFill>
                <a:schemeClr val="tx1"/>
              </a:solidFill>
            </a:endParaRPr>
          </a:p>
          <a:p>
            <a:pPr marL="266700" indent="-266700">
              <a:lnSpc>
                <a:spcPct val="85000"/>
              </a:lnSpc>
              <a:buFont typeface="Arial" pitchFamily="34" charset="0"/>
              <a:buChar char="•"/>
            </a:pPr>
            <a:r>
              <a:rPr lang="ru-RU" sz="1800" b="0" dirty="0" smtClean="0">
                <a:solidFill>
                  <a:schemeClr val="tx1"/>
                </a:solidFill>
              </a:rPr>
              <a:t>Асинхронной </a:t>
            </a:r>
            <a:r>
              <a:rPr lang="ru-RU" sz="1800" b="0" dirty="0" smtClean="0">
                <a:solidFill>
                  <a:schemeClr val="tx1"/>
                </a:solidFill>
              </a:rPr>
              <a:t>репликации </a:t>
            </a:r>
            <a:r>
              <a:rPr lang="ru-RU" sz="1800" b="0" dirty="0" smtClean="0">
                <a:solidFill>
                  <a:schemeClr val="tx1"/>
                </a:solidFill>
              </a:rPr>
              <a:t>транзакций баз данных </a:t>
            </a:r>
            <a:r>
              <a:rPr lang="en-US" sz="1800" b="1" dirty="0" smtClean="0">
                <a:solidFill>
                  <a:schemeClr val="accent4"/>
                </a:solidFill>
              </a:rPr>
              <a:t>Replication </a:t>
            </a:r>
            <a:r>
              <a:rPr lang="en-US" sz="1800" b="1" dirty="0" smtClean="0">
                <a:solidFill>
                  <a:schemeClr val="accent4"/>
                </a:solidFill>
              </a:rPr>
              <a:t>Server</a:t>
            </a:r>
            <a:endParaRPr lang="ru-RU" sz="1800" dirty="0" smtClean="0">
              <a:solidFill>
                <a:schemeClr val="tx1"/>
              </a:solidFill>
            </a:endParaRPr>
          </a:p>
          <a:p>
            <a:pPr marL="266700" indent="-266700">
              <a:lnSpc>
                <a:spcPct val="85000"/>
              </a:lnSpc>
              <a:buFont typeface="Arial" pitchFamily="34" charset="0"/>
              <a:buChar char="•"/>
            </a:pPr>
            <a:r>
              <a:rPr lang="ru-RU" sz="1800" dirty="0" smtClean="0">
                <a:solidFill>
                  <a:schemeClr val="tx1"/>
                </a:solidFill>
              </a:rPr>
              <a:t>Синхронной репликации физических дисковых блоков на </a:t>
            </a:r>
            <a:r>
              <a:rPr lang="ru-RU" sz="1800" b="0" dirty="0" smtClean="0">
                <a:solidFill>
                  <a:schemeClr val="tx1"/>
                </a:solidFill>
              </a:rPr>
              <a:t>уровне</a:t>
            </a:r>
            <a:br>
              <a:rPr lang="ru-RU" sz="1800" b="0" dirty="0" smtClean="0">
                <a:solidFill>
                  <a:schemeClr val="tx1"/>
                </a:solidFill>
              </a:rPr>
            </a:br>
            <a:r>
              <a:rPr lang="ru-RU" sz="1800" b="1" dirty="0" smtClean="0">
                <a:solidFill>
                  <a:schemeClr val="accent4"/>
                </a:solidFill>
              </a:rPr>
              <a:t>Системы </a:t>
            </a:r>
            <a:r>
              <a:rPr lang="ru-RU" sz="1800" b="1" dirty="0" smtClean="0">
                <a:solidFill>
                  <a:schemeClr val="accent4"/>
                </a:solidFill>
              </a:rPr>
              <a:t>Хранения Данных </a:t>
            </a:r>
            <a:r>
              <a:rPr lang="ru-RU" sz="1800" b="0" dirty="0" smtClean="0">
                <a:solidFill>
                  <a:schemeClr val="tx1"/>
                </a:solidFill>
              </a:rPr>
              <a:t>(</a:t>
            </a:r>
            <a:r>
              <a:rPr lang="ru-RU" sz="1800" b="0" i="1" dirty="0" smtClean="0">
                <a:solidFill>
                  <a:schemeClr val="tx1"/>
                </a:solidFill>
              </a:rPr>
              <a:t>примеры: </a:t>
            </a:r>
            <a:r>
              <a:rPr lang="en-US" sz="1800" b="0" i="1" dirty="0" smtClean="0">
                <a:solidFill>
                  <a:schemeClr val="tx1"/>
                </a:solidFill>
              </a:rPr>
              <a:t>EMC </a:t>
            </a:r>
            <a:r>
              <a:rPr lang="en-US" sz="1800" i="1" dirty="0" smtClean="0">
                <a:solidFill>
                  <a:schemeClr val="tx1"/>
                </a:solidFill>
              </a:rPr>
              <a:t>SRDF </a:t>
            </a:r>
            <a:r>
              <a:rPr lang="ru-RU" sz="1800" i="1" dirty="0" smtClean="0">
                <a:solidFill>
                  <a:schemeClr val="tx1"/>
                </a:solidFill>
              </a:rPr>
              <a:t>или</a:t>
            </a:r>
            <a:r>
              <a:rPr lang="en-US" sz="1800" i="1" dirty="0" smtClean="0">
                <a:solidFill>
                  <a:schemeClr val="tx1"/>
                </a:solidFill>
              </a:rPr>
              <a:t> </a:t>
            </a:r>
            <a:r>
              <a:rPr lang="en-US" sz="1800" i="1" dirty="0" err="1">
                <a:solidFill>
                  <a:schemeClr val="tx1"/>
                </a:solidFill>
              </a:rPr>
              <a:t>MirrorView</a:t>
            </a:r>
            <a:r>
              <a:rPr lang="en-US" sz="1800" i="1" dirty="0">
                <a:solidFill>
                  <a:schemeClr val="tx1"/>
                </a:solidFill>
              </a:rPr>
              <a:t>, IBM PPRC, </a:t>
            </a:r>
            <a:r>
              <a:rPr lang="en-US" sz="1800" i="1" dirty="0" err="1">
                <a:solidFill>
                  <a:schemeClr val="tx1"/>
                </a:solidFill>
              </a:rPr>
              <a:t>Veritas</a:t>
            </a:r>
            <a:r>
              <a:rPr lang="en-US" sz="1800" i="1" dirty="0">
                <a:solidFill>
                  <a:schemeClr val="tx1"/>
                </a:solidFill>
              </a:rPr>
              <a:t> Volume Replicator, </a:t>
            </a:r>
            <a:r>
              <a:rPr lang="en-US" sz="1800" i="1" dirty="0" err="1">
                <a:solidFill>
                  <a:schemeClr val="tx1"/>
                </a:solidFill>
              </a:rPr>
              <a:t>NetApp</a:t>
            </a:r>
            <a:r>
              <a:rPr lang="en-US" sz="1800" i="1" dirty="0">
                <a:solidFill>
                  <a:schemeClr val="tx1"/>
                </a:solidFill>
              </a:rPr>
              <a:t> </a:t>
            </a:r>
            <a:r>
              <a:rPr lang="en-US" sz="1800" i="1" dirty="0" err="1">
                <a:solidFill>
                  <a:schemeClr val="tx1"/>
                </a:solidFill>
              </a:rPr>
              <a:t>SnapMirror</a:t>
            </a:r>
            <a:r>
              <a:rPr lang="en-US" sz="1800" i="1" dirty="0">
                <a:solidFill>
                  <a:schemeClr val="tx1"/>
                </a:solidFill>
              </a:rPr>
              <a:t>, Hitachi </a:t>
            </a:r>
            <a:r>
              <a:rPr lang="en-US" sz="1800" i="1" dirty="0" err="1" smtClean="0">
                <a:solidFill>
                  <a:schemeClr val="tx1"/>
                </a:solidFill>
              </a:rPr>
              <a:t>TrueCopy</a:t>
            </a:r>
            <a:r>
              <a:rPr lang="en-US" sz="1800" i="1" dirty="0">
                <a:solidFill>
                  <a:schemeClr val="tx1"/>
                </a:solidFill>
              </a:rPr>
              <a:t> </a:t>
            </a:r>
            <a:r>
              <a:rPr lang="ru-RU" sz="1800" i="1" dirty="0" smtClean="0">
                <a:solidFill>
                  <a:schemeClr val="tx1"/>
                </a:solidFill>
              </a:rPr>
              <a:t>и т.п.</a:t>
            </a:r>
            <a:r>
              <a:rPr lang="ru-RU" sz="1800" dirty="0" smtClean="0">
                <a:solidFill>
                  <a:schemeClr val="tx1"/>
                </a:solidFill>
              </a:rPr>
              <a:t>)</a:t>
            </a:r>
            <a:endParaRPr lang="en-US" sz="1800" b="0" dirty="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Sybase Mirror Activator</a:t>
            </a:r>
            <a:r>
              <a:rPr lang="ru-RU" sz="2800" dirty="0" smtClean="0"/>
              <a:t/>
            </a:r>
            <a:br>
              <a:rPr lang="ru-RU" sz="2800" dirty="0" smtClean="0"/>
            </a:br>
            <a:r>
              <a:rPr lang="ru-RU" sz="2400" dirty="0" smtClean="0">
                <a:solidFill>
                  <a:srgbClr val="009FDA"/>
                </a:solidFill>
              </a:rPr>
              <a:t>Решение </a:t>
            </a:r>
            <a:r>
              <a:rPr lang="en-US" sz="2400" dirty="0" smtClean="0">
                <a:solidFill>
                  <a:srgbClr val="009FDA"/>
                </a:solidFill>
              </a:rPr>
              <a:t>disaster recovery</a:t>
            </a:r>
            <a:r>
              <a:rPr lang="ru-RU" sz="2400" dirty="0" smtClean="0">
                <a:solidFill>
                  <a:srgbClr val="009FDA"/>
                </a:solidFill>
              </a:rPr>
              <a:t> (метро-кластер)</a:t>
            </a:r>
            <a:endParaRPr lang="en-US" dirty="0"/>
          </a:p>
        </p:txBody>
      </p:sp>
      <p:pic>
        <p:nvPicPr>
          <p:cNvPr id="10" name="Picture 2" descr="HP Integrity rx4640-8 Server">
            <a:hlinkClick r:id="rId2"/>
          </p:cNvPr>
          <p:cNvPicPr>
            <a:picLocks noChangeAspect="1" noChangeArrowheads="1"/>
          </p:cNvPicPr>
          <p:nvPr/>
        </p:nvPicPr>
        <p:blipFill>
          <a:blip r:embed="rId3" cstate="print"/>
          <a:srcRect/>
          <a:stretch>
            <a:fillRect/>
          </a:stretch>
        </p:blipFill>
        <p:spPr bwMode="auto">
          <a:xfrm>
            <a:off x="1805409" y="3419137"/>
            <a:ext cx="1509245" cy="896419"/>
          </a:xfrm>
          <a:prstGeom prst="rect">
            <a:avLst/>
          </a:prstGeom>
          <a:noFill/>
        </p:spPr>
      </p:pic>
      <p:pic>
        <p:nvPicPr>
          <p:cNvPr id="14" name="Picture 6" descr="DMX1000_front"/>
          <p:cNvPicPr>
            <a:picLocks noChangeAspect="1" noChangeArrowheads="1"/>
          </p:cNvPicPr>
          <p:nvPr/>
        </p:nvPicPr>
        <p:blipFill>
          <a:blip r:embed="rId4" cstate="print"/>
          <a:srcRect/>
          <a:stretch>
            <a:fillRect/>
          </a:stretch>
        </p:blipFill>
        <p:spPr bwMode="gray">
          <a:xfrm>
            <a:off x="2384382" y="4761127"/>
            <a:ext cx="881095" cy="1866405"/>
          </a:xfrm>
          <a:prstGeom prst="rect">
            <a:avLst/>
          </a:prstGeom>
          <a:noFill/>
          <a:ln w="9525">
            <a:noFill/>
            <a:miter lim="800000"/>
            <a:headEnd/>
            <a:tailEnd/>
          </a:ln>
        </p:spPr>
      </p:pic>
      <p:pic>
        <p:nvPicPr>
          <p:cNvPr id="15" name="Picture 8" descr="SQLServr"/>
          <p:cNvPicPr>
            <a:picLocks noChangeAspect="1" noChangeArrowheads="1"/>
          </p:cNvPicPr>
          <p:nvPr/>
        </p:nvPicPr>
        <p:blipFill>
          <a:blip r:embed="rId5" cstate="print"/>
          <a:srcRect/>
          <a:stretch>
            <a:fillRect/>
          </a:stretch>
        </p:blipFill>
        <p:spPr bwMode="auto">
          <a:xfrm>
            <a:off x="2406663" y="3488243"/>
            <a:ext cx="431755" cy="433851"/>
          </a:xfrm>
          <a:prstGeom prst="rect">
            <a:avLst/>
          </a:prstGeom>
          <a:noFill/>
          <a:ln w="25400">
            <a:solidFill>
              <a:schemeClr val="bg1"/>
            </a:solidFill>
            <a:miter lim="800000"/>
            <a:headEnd/>
            <a:tailEnd/>
          </a:ln>
        </p:spPr>
      </p:pic>
      <p:pic>
        <p:nvPicPr>
          <p:cNvPr id="17" name="Picture 273" descr="desktop2"/>
          <p:cNvPicPr>
            <a:picLocks noChangeAspect="1" noChangeArrowheads="1"/>
          </p:cNvPicPr>
          <p:nvPr/>
        </p:nvPicPr>
        <p:blipFill>
          <a:blip r:embed="rId6" cstate="print"/>
          <a:srcRect/>
          <a:stretch>
            <a:fillRect/>
          </a:stretch>
        </p:blipFill>
        <p:spPr bwMode="gray">
          <a:xfrm>
            <a:off x="6356150" y="1136916"/>
            <a:ext cx="216165" cy="424887"/>
          </a:xfrm>
          <a:prstGeom prst="rect">
            <a:avLst/>
          </a:prstGeom>
          <a:noFill/>
          <a:ln w="9525">
            <a:noFill/>
            <a:miter lim="800000"/>
            <a:headEnd/>
            <a:tailEnd/>
          </a:ln>
        </p:spPr>
      </p:pic>
      <p:pic>
        <p:nvPicPr>
          <p:cNvPr id="18" name="Picture 29"/>
          <p:cNvPicPr>
            <a:picLocks noChangeAspect="1" noChangeArrowheads="1"/>
          </p:cNvPicPr>
          <p:nvPr/>
        </p:nvPicPr>
        <p:blipFill>
          <a:blip r:embed="rId7" cstate="print"/>
          <a:srcRect/>
          <a:stretch>
            <a:fillRect/>
          </a:stretch>
        </p:blipFill>
        <p:spPr bwMode="auto">
          <a:xfrm>
            <a:off x="7234198" y="4761126"/>
            <a:ext cx="526554" cy="527847"/>
          </a:xfrm>
          <a:prstGeom prst="rect">
            <a:avLst/>
          </a:prstGeom>
          <a:noFill/>
        </p:spPr>
      </p:pic>
      <p:pic>
        <p:nvPicPr>
          <p:cNvPr id="19" name="Picture 42"/>
          <p:cNvPicPr>
            <a:picLocks noChangeArrowheads="1"/>
          </p:cNvPicPr>
          <p:nvPr/>
        </p:nvPicPr>
        <p:blipFill>
          <a:blip r:embed="rId8" cstate="print"/>
          <a:srcRect/>
          <a:stretch>
            <a:fillRect/>
          </a:stretch>
        </p:blipFill>
        <p:spPr bwMode="auto">
          <a:xfrm>
            <a:off x="7275294" y="3580777"/>
            <a:ext cx="410885" cy="423706"/>
          </a:xfrm>
          <a:prstGeom prst="rect">
            <a:avLst/>
          </a:prstGeom>
          <a:noFill/>
          <a:ln w="9525">
            <a:noFill/>
            <a:miter lim="800000"/>
            <a:headEnd/>
            <a:tailEnd/>
          </a:ln>
          <a:effectLst/>
        </p:spPr>
      </p:pic>
      <p:sp>
        <p:nvSpPr>
          <p:cNvPr id="46" name="TextBox 45"/>
          <p:cNvSpPr txBox="1"/>
          <p:nvPr/>
        </p:nvSpPr>
        <p:spPr>
          <a:xfrm>
            <a:off x="2126298" y="3234678"/>
            <a:ext cx="899029" cy="276999"/>
          </a:xfrm>
          <a:prstGeom prst="rect">
            <a:avLst/>
          </a:prstGeom>
          <a:noFill/>
        </p:spPr>
        <p:txBody>
          <a:bodyPr wrap="none" rtlCol="0">
            <a:spAutoFit/>
          </a:bodyPr>
          <a:lstStyle/>
          <a:p>
            <a:pPr indent="-342900" algn="ctr">
              <a:spcBef>
                <a:spcPts val="600"/>
              </a:spcBef>
            </a:pPr>
            <a:r>
              <a:rPr lang="en-US" sz="1200" b="1" dirty="0" smtClean="0"/>
              <a:t>Sybase ASE</a:t>
            </a:r>
            <a:endParaRPr lang="en-US" sz="1200" b="1" dirty="0" smtClean="0">
              <a:solidFill>
                <a:schemeClr val="accent4"/>
              </a:solidFill>
            </a:endParaRPr>
          </a:p>
        </p:txBody>
      </p:sp>
      <p:sp>
        <p:nvSpPr>
          <p:cNvPr id="51" name="Стрелка вниз 50"/>
          <p:cNvSpPr/>
          <p:nvPr/>
        </p:nvSpPr>
        <p:spPr>
          <a:xfrm>
            <a:off x="2406663" y="3989809"/>
            <a:ext cx="443502" cy="912109"/>
          </a:xfrm>
          <a:prstGeom prst="downArrow">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52" name="Выгнутая влево стрелка 51"/>
          <p:cNvSpPr/>
          <p:nvPr/>
        </p:nvSpPr>
        <p:spPr>
          <a:xfrm rot="14511994">
            <a:off x="6718015" y="4934787"/>
            <a:ext cx="558085" cy="1966216"/>
          </a:xfrm>
          <a:prstGeom prst="curved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53" name="TextBox 52"/>
          <p:cNvSpPr txBox="1"/>
          <p:nvPr/>
        </p:nvSpPr>
        <p:spPr>
          <a:xfrm>
            <a:off x="6372769" y="4540880"/>
            <a:ext cx="2415631" cy="276999"/>
          </a:xfrm>
          <a:prstGeom prst="rect">
            <a:avLst/>
          </a:prstGeom>
          <a:noFill/>
        </p:spPr>
        <p:txBody>
          <a:bodyPr wrap="square" rtlCol="0">
            <a:spAutoFit/>
          </a:bodyPr>
          <a:lstStyle/>
          <a:p>
            <a:pPr indent="-342900" algn="ctr">
              <a:spcBef>
                <a:spcPts val="600"/>
              </a:spcBef>
            </a:pPr>
            <a:r>
              <a:rPr lang="en-US" sz="1200" b="1" dirty="0" smtClean="0"/>
              <a:t>Sybase Mirror </a:t>
            </a:r>
            <a:r>
              <a:rPr lang="en-US" sz="1200" b="1" dirty="0" smtClean="0"/>
              <a:t>Activator</a:t>
            </a:r>
            <a:r>
              <a:rPr lang="ru-RU" sz="1200" b="1" dirty="0" smtClean="0"/>
              <a:t> </a:t>
            </a:r>
            <a:r>
              <a:rPr lang="ru-RU" sz="1200" b="1" dirty="0" smtClean="0"/>
              <a:t>Агент</a:t>
            </a:r>
            <a:endParaRPr lang="en-US" sz="1200" b="1" dirty="0" smtClean="0"/>
          </a:p>
        </p:txBody>
      </p:sp>
      <p:sp>
        <p:nvSpPr>
          <p:cNvPr id="54" name="Стрелка вверх 53"/>
          <p:cNvSpPr/>
          <p:nvPr/>
        </p:nvSpPr>
        <p:spPr>
          <a:xfrm>
            <a:off x="7357486" y="4004483"/>
            <a:ext cx="236305" cy="572324"/>
          </a:xfrm>
          <a:prstGeom prst="upArrow">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60" name="TextBox 59"/>
          <p:cNvSpPr txBox="1"/>
          <p:nvPr/>
        </p:nvSpPr>
        <p:spPr>
          <a:xfrm>
            <a:off x="6573142" y="3303778"/>
            <a:ext cx="1817742" cy="276999"/>
          </a:xfrm>
          <a:prstGeom prst="rect">
            <a:avLst/>
          </a:prstGeom>
          <a:noFill/>
        </p:spPr>
        <p:txBody>
          <a:bodyPr wrap="none" rtlCol="0">
            <a:spAutoFit/>
          </a:bodyPr>
          <a:lstStyle/>
          <a:p>
            <a:pPr indent="-342900" algn="ctr">
              <a:spcBef>
                <a:spcPts val="600"/>
              </a:spcBef>
            </a:pPr>
            <a:r>
              <a:rPr lang="en-US" sz="1200" b="1" dirty="0" smtClean="0"/>
              <a:t>Sybase Replication Server</a:t>
            </a:r>
            <a:endParaRPr lang="en-US" sz="1200" b="1" dirty="0" smtClean="0">
              <a:solidFill>
                <a:schemeClr val="accent4"/>
              </a:solidFill>
            </a:endParaRPr>
          </a:p>
        </p:txBody>
      </p:sp>
      <p:cxnSp>
        <p:nvCxnSpPr>
          <p:cNvPr id="55" name="Прямая со стрелкой 54"/>
          <p:cNvCxnSpPr>
            <a:stCxn id="84" idx="2"/>
          </p:cNvCxnSpPr>
          <p:nvPr/>
        </p:nvCxnSpPr>
        <p:spPr>
          <a:xfrm rot="5400000">
            <a:off x="3840503" y="2555715"/>
            <a:ext cx="286138" cy="1440707"/>
          </a:xfrm>
          <a:prstGeom prst="straightConnector1">
            <a:avLst/>
          </a:prstGeom>
          <a:ln w="12700">
            <a:solidFill>
              <a:schemeClr val="accent3"/>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pic>
        <p:nvPicPr>
          <p:cNvPr id="65" name="Picture 273" descr="desktop2"/>
          <p:cNvPicPr>
            <a:picLocks noChangeAspect="1" noChangeArrowheads="1"/>
          </p:cNvPicPr>
          <p:nvPr/>
        </p:nvPicPr>
        <p:blipFill>
          <a:blip r:embed="rId6" cstate="print"/>
          <a:srcRect/>
          <a:stretch>
            <a:fillRect/>
          </a:stretch>
        </p:blipFill>
        <p:spPr bwMode="gray">
          <a:xfrm>
            <a:off x="6035261" y="1136916"/>
            <a:ext cx="216165" cy="424887"/>
          </a:xfrm>
          <a:prstGeom prst="rect">
            <a:avLst/>
          </a:prstGeom>
          <a:noFill/>
          <a:ln w="9525">
            <a:noFill/>
            <a:miter lim="800000"/>
            <a:headEnd/>
            <a:tailEnd/>
          </a:ln>
        </p:spPr>
      </p:pic>
      <p:pic>
        <p:nvPicPr>
          <p:cNvPr id="66" name="Picture 273" descr="desktop2"/>
          <p:cNvPicPr>
            <a:picLocks noChangeAspect="1" noChangeArrowheads="1"/>
          </p:cNvPicPr>
          <p:nvPr/>
        </p:nvPicPr>
        <p:blipFill>
          <a:blip r:embed="rId6" cstate="print"/>
          <a:srcRect/>
          <a:stretch>
            <a:fillRect/>
          </a:stretch>
        </p:blipFill>
        <p:spPr bwMode="gray">
          <a:xfrm>
            <a:off x="5754896" y="1136916"/>
            <a:ext cx="216165" cy="424887"/>
          </a:xfrm>
          <a:prstGeom prst="rect">
            <a:avLst/>
          </a:prstGeom>
          <a:noFill/>
          <a:ln w="9525">
            <a:noFill/>
            <a:miter lim="800000"/>
            <a:headEnd/>
            <a:tailEnd/>
          </a:ln>
        </p:spPr>
      </p:pic>
      <p:pic>
        <p:nvPicPr>
          <p:cNvPr id="67" name="Picture 273" descr="desktop2"/>
          <p:cNvPicPr>
            <a:picLocks noChangeAspect="1" noChangeArrowheads="1"/>
          </p:cNvPicPr>
          <p:nvPr/>
        </p:nvPicPr>
        <p:blipFill>
          <a:blip r:embed="rId6" cstate="print"/>
          <a:srcRect/>
          <a:stretch>
            <a:fillRect/>
          </a:stretch>
        </p:blipFill>
        <p:spPr bwMode="gray">
          <a:xfrm>
            <a:off x="5434007" y="1136916"/>
            <a:ext cx="216165" cy="424887"/>
          </a:xfrm>
          <a:prstGeom prst="rect">
            <a:avLst/>
          </a:prstGeom>
          <a:noFill/>
          <a:ln w="9525">
            <a:noFill/>
            <a:miter lim="800000"/>
            <a:headEnd/>
            <a:tailEnd/>
          </a:ln>
        </p:spPr>
      </p:pic>
      <p:pic>
        <p:nvPicPr>
          <p:cNvPr id="68" name="Picture 273" descr="desktop2"/>
          <p:cNvPicPr>
            <a:picLocks noChangeAspect="1" noChangeArrowheads="1"/>
          </p:cNvPicPr>
          <p:nvPr/>
        </p:nvPicPr>
        <p:blipFill>
          <a:blip r:embed="rId6" cstate="print"/>
          <a:srcRect/>
          <a:stretch>
            <a:fillRect/>
          </a:stretch>
        </p:blipFill>
        <p:spPr bwMode="gray">
          <a:xfrm>
            <a:off x="5110318" y="1136916"/>
            <a:ext cx="216165" cy="424887"/>
          </a:xfrm>
          <a:prstGeom prst="rect">
            <a:avLst/>
          </a:prstGeom>
          <a:noFill/>
          <a:ln w="9525">
            <a:noFill/>
            <a:miter lim="800000"/>
            <a:headEnd/>
            <a:tailEnd/>
          </a:ln>
        </p:spPr>
      </p:pic>
      <p:pic>
        <p:nvPicPr>
          <p:cNvPr id="69" name="Picture 273" descr="desktop2"/>
          <p:cNvPicPr>
            <a:picLocks noChangeAspect="1" noChangeArrowheads="1"/>
          </p:cNvPicPr>
          <p:nvPr/>
        </p:nvPicPr>
        <p:blipFill>
          <a:blip r:embed="rId6" cstate="print"/>
          <a:srcRect/>
          <a:stretch>
            <a:fillRect/>
          </a:stretch>
        </p:blipFill>
        <p:spPr bwMode="gray">
          <a:xfrm>
            <a:off x="4789429" y="1136916"/>
            <a:ext cx="216165" cy="424887"/>
          </a:xfrm>
          <a:prstGeom prst="rect">
            <a:avLst/>
          </a:prstGeom>
          <a:noFill/>
          <a:ln w="9525">
            <a:noFill/>
            <a:miter lim="800000"/>
            <a:headEnd/>
            <a:tailEnd/>
          </a:ln>
        </p:spPr>
      </p:pic>
      <p:pic>
        <p:nvPicPr>
          <p:cNvPr id="70" name="Picture 273" descr="desktop2"/>
          <p:cNvPicPr>
            <a:picLocks noChangeAspect="1" noChangeArrowheads="1"/>
          </p:cNvPicPr>
          <p:nvPr/>
        </p:nvPicPr>
        <p:blipFill>
          <a:blip r:embed="rId6" cstate="print"/>
          <a:srcRect/>
          <a:stretch>
            <a:fillRect/>
          </a:stretch>
        </p:blipFill>
        <p:spPr bwMode="gray">
          <a:xfrm>
            <a:off x="4509064" y="1136916"/>
            <a:ext cx="216165" cy="424887"/>
          </a:xfrm>
          <a:prstGeom prst="rect">
            <a:avLst/>
          </a:prstGeom>
          <a:noFill/>
          <a:ln w="9525">
            <a:noFill/>
            <a:miter lim="800000"/>
            <a:headEnd/>
            <a:tailEnd/>
          </a:ln>
        </p:spPr>
      </p:pic>
      <p:pic>
        <p:nvPicPr>
          <p:cNvPr id="71" name="Picture 273" descr="desktop2"/>
          <p:cNvPicPr>
            <a:picLocks noChangeAspect="1" noChangeArrowheads="1"/>
          </p:cNvPicPr>
          <p:nvPr/>
        </p:nvPicPr>
        <p:blipFill>
          <a:blip r:embed="rId6" cstate="print"/>
          <a:srcRect/>
          <a:stretch>
            <a:fillRect/>
          </a:stretch>
        </p:blipFill>
        <p:spPr bwMode="gray">
          <a:xfrm>
            <a:off x="4188175" y="1136916"/>
            <a:ext cx="216165" cy="424887"/>
          </a:xfrm>
          <a:prstGeom prst="rect">
            <a:avLst/>
          </a:prstGeom>
          <a:noFill/>
          <a:ln w="9525">
            <a:noFill/>
            <a:miter lim="800000"/>
            <a:headEnd/>
            <a:tailEnd/>
          </a:ln>
        </p:spPr>
      </p:pic>
      <p:pic>
        <p:nvPicPr>
          <p:cNvPr id="73" name="Picture 273" descr="desktop2"/>
          <p:cNvPicPr>
            <a:picLocks noChangeAspect="1" noChangeArrowheads="1"/>
          </p:cNvPicPr>
          <p:nvPr/>
        </p:nvPicPr>
        <p:blipFill>
          <a:blip r:embed="rId6" cstate="print"/>
          <a:srcRect/>
          <a:stretch>
            <a:fillRect/>
          </a:stretch>
        </p:blipFill>
        <p:spPr bwMode="gray">
          <a:xfrm>
            <a:off x="3880507" y="1136916"/>
            <a:ext cx="216165" cy="424887"/>
          </a:xfrm>
          <a:prstGeom prst="rect">
            <a:avLst/>
          </a:prstGeom>
          <a:noFill/>
          <a:ln w="9525">
            <a:noFill/>
            <a:miter lim="800000"/>
            <a:headEnd/>
            <a:tailEnd/>
          </a:ln>
        </p:spPr>
      </p:pic>
      <p:pic>
        <p:nvPicPr>
          <p:cNvPr id="74" name="Picture 273" descr="desktop2"/>
          <p:cNvPicPr>
            <a:picLocks noChangeAspect="1" noChangeArrowheads="1"/>
          </p:cNvPicPr>
          <p:nvPr/>
        </p:nvPicPr>
        <p:blipFill>
          <a:blip r:embed="rId6" cstate="print"/>
          <a:srcRect/>
          <a:stretch>
            <a:fillRect/>
          </a:stretch>
        </p:blipFill>
        <p:spPr bwMode="gray">
          <a:xfrm>
            <a:off x="3559618" y="1136916"/>
            <a:ext cx="216165" cy="424887"/>
          </a:xfrm>
          <a:prstGeom prst="rect">
            <a:avLst/>
          </a:prstGeom>
          <a:noFill/>
          <a:ln w="9525">
            <a:noFill/>
            <a:miter lim="800000"/>
            <a:headEnd/>
            <a:tailEnd/>
          </a:ln>
        </p:spPr>
      </p:pic>
      <p:pic>
        <p:nvPicPr>
          <p:cNvPr id="75" name="Picture 273" descr="desktop2"/>
          <p:cNvPicPr>
            <a:picLocks noChangeAspect="1" noChangeArrowheads="1"/>
          </p:cNvPicPr>
          <p:nvPr/>
        </p:nvPicPr>
        <p:blipFill>
          <a:blip r:embed="rId6" cstate="print"/>
          <a:srcRect/>
          <a:stretch>
            <a:fillRect/>
          </a:stretch>
        </p:blipFill>
        <p:spPr bwMode="gray">
          <a:xfrm>
            <a:off x="3279253" y="1136916"/>
            <a:ext cx="216165" cy="424887"/>
          </a:xfrm>
          <a:prstGeom prst="rect">
            <a:avLst/>
          </a:prstGeom>
          <a:noFill/>
          <a:ln w="9525">
            <a:noFill/>
            <a:miter lim="800000"/>
            <a:headEnd/>
            <a:tailEnd/>
          </a:ln>
        </p:spPr>
      </p:pic>
      <p:pic>
        <p:nvPicPr>
          <p:cNvPr id="76" name="Picture 273" descr="desktop2"/>
          <p:cNvPicPr>
            <a:picLocks noChangeAspect="1" noChangeArrowheads="1"/>
          </p:cNvPicPr>
          <p:nvPr/>
        </p:nvPicPr>
        <p:blipFill>
          <a:blip r:embed="rId6" cstate="print"/>
          <a:srcRect/>
          <a:stretch>
            <a:fillRect/>
          </a:stretch>
        </p:blipFill>
        <p:spPr bwMode="gray">
          <a:xfrm>
            <a:off x="2958364" y="1136916"/>
            <a:ext cx="216165" cy="424887"/>
          </a:xfrm>
          <a:prstGeom prst="rect">
            <a:avLst/>
          </a:prstGeom>
          <a:noFill/>
          <a:ln w="9525">
            <a:noFill/>
            <a:miter lim="800000"/>
            <a:headEnd/>
            <a:tailEnd/>
          </a:ln>
        </p:spPr>
      </p:pic>
      <p:pic>
        <p:nvPicPr>
          <p:cNvPr id="77" name="Picture 273" descr="desktop2"/>
          <p:cNvPicPr>
            <a:picLocks noChangeAspect="1" noChangeArrowheads="1"/>
          </p:cNvPicPr>
          <p:nvPr/>
        </p:nvPicPr>
        <p:blipFill>
          <a:blip r:embed="rId6" cstate="print"/>
          <a:srcRect/>
          <a:stretch>
            <a:fillRect/>
          </a:stretch>
        </p:blipFill>
        <p:spPr bwMode="gray">
          <a:xfrm>
            <a:off x="2634675" y="1136916"/>
            <a:ext cx="216165" cy="424887"/>
          </a:xfrm>
          <a:prstGeom prst="rect">
            <a:avLst/>
          </a:prstGeom>
          <a:noFill/>
          <a:ln w="9525">
            <a:noFill/>
            <a:miter lim="800000"/>
            <a:headEnd/>
            <a:tailEnd/>
          </a:ln>
        </p:spPr>
      </p:pic>
      <p:pic>
        <p:nvPicPr>
          <p:cNvPr id="78" name="Picture 273" descr="desktop2"/>
          <p:cNvPicPr>
            <a:picLocks noChangeAspect="1" noChangeArrowheads="1"/>
          </p:cNvPicPr>
          <p:nvPr/>
        </p:nvPicPr>
        <p:blipFill>
          <a:blip r:embed="rId6" cstate="print"/>
          <a:srcRect/>
          <a:stretch>
            <a:fillRect/>
          </a:stretch>
        </p:blipFill>
        <p:spPr bwMode="gray">
          <a:xfrm>
            <a:off x="2313786" y="1136916"/>
            <a:ext cx="216165" cy="424887"/>
          </a:xfrm>
          <a:prstGeom prst="rect">
            <a:avLst/>
          </a:prstGeom>
          <a:noFill/>
          <a:ln w="9525">
            <a:noFill/>
            <a:miter lim="800000"/>
            <a:headEnd/>
            <a:tailEnd/>
          </a:ln>
        </p:spPr>
      </p:pic>
      <p:pic>
        <p:nvPicPr>
          <p:cNvPr id="79" name="Picture 273" descr="desktop2"/>
          <p:cNvPicPr>
            <a:picLocks noChangeAspect="1" noChangeArrowheads="1"/>
          </p:cNvPicPr>
          <p:nvPr/>
        </p:nvPicPr>
        <p:blipFill>
          <a:blip r:embed="rId6" cstate="print"/>
          <a:srcRect/>
          <a:stretch>
            <a:fillRect/>
          </a:stretch>
        </p:blipFill>
        <p:spPr bwMode="gray">
          <a:xfrm>
            <a:off x="2033421" y="1136916"/>
            <a:ext cx="216165" cy="424887"/>
          </a:xfrm>
          <a:prstGeom prst="rect">
            <a:avLst/>
          </a:prstGeom>
          <a:noFill/>
          <a:ln w="9525">
            <a:noFill/>
            <a:miter lim="800000"/>
            <a:headEnd/>
            <a:tailEnd/>
          </a:ln>
        </p:spPr>
      </p:pic>
      <p:pic>
        <p:nvPicPr>
          <p:cNvPr id="80" name="Picture 273" descr="desktop2"/>
          <p:cNvPicPr>
            <a:picLocks noChangeAspect="1" noChangeArrowheads="1"/>
          </p:cNvPicPr>
          <p:nvPr/>
        </p:nvPicPr>
        <p:blipFill>
          <a:blip r:embed="rId6" cstate="print"/>
          <a:srcRect/>
          <a:stretch>
            <a:fillRect/>
          </a:stretch>
        </p:blipFill>
        <p:spPr bwMode="gray">
          <a:xfrm>
            <a:off x="1712532" y="1136916"/>
            <a:ext cx="216165" cy="424887"/>
          </a:xfrm>
          <a:prstGeom prst="rect">
            <a:avLst/>
          </a:prstGeom>
          <a:noFill/>
          <a:ln w="9525">
            <a:noFill/>
            <a:miter lim="800000"/>
            <a:headEnd/>
            <a:tailEnd/>
          </a:ln>
        </p:spPr>
      </p:pic>
      <p:pic>
        <p:nvPicPr>
          <p:cNvPr id="82" name="Picture 2" descr="HP Integrity rx4640-8 Server">
            <a:hlinkClick r:id="rId2"/>
          </p:cNvPr>
          <p:cNvPicPr>
            <a:picLocks noChangeAspect="1" noChangeArrowheads="1"/>
          </p:cNvPicPr>
          <p:nvPr/>
        </p:nvPicPr>
        <p:blipFill>
          <a:blip r:embed="rId3" cstate="print"/>
          <a:srcRect/>
          <a:stretch>
            <a:fillRect/>
          </a:stretch>
        </p:blipFill>
        <p:spPr bwMode="auto">
          <a:xfrm>
            <a:off x="2895183" y="2539914"/>
            <a:ext cx="998541" cy="593085"/>
          </a:xfrm>
          <a:prstGeom prst="rect">
            <a:avLst/>
          </a:prstGeom>
          <a:noFill/>
        </p:spPr>
      </p:pic>
      <p:pic>
        <p:nvPicPr>
          <p:cNvPr id="37" name="Picture 24"/>
          <p:cNvPicPr>
            <a:picLocks noChangeAspect="1" noChangeArrowheads="1"/>
          </p:cNvPicPr>
          <p:nvPr/>
        </p:nvPicPr>
        <p:blipFill>
          <a:blip r:embed="rId9" cstate="print"/>
          <a:srcRect/>
          <a:stretch>
            <a:fillRect/>
          </a:stretch>
        </p:blipFill>
        <p:spPr bwMode="auto">
          <a:xfrm>
            <a:off x="3263218" y="2539914"/>
            <a:ext cx="377418" cy="377418"/>
          </a:xfrm>
          <a:prstGeom prst="rect">
            <a:avLst/>
          </a:prstGeom>
          <a:noFill/>
          <a:ln w="9525">
            <a:solidFill>
              <a:schemeClr val="bg2"/>
            </a:solidFill>
            <a:miter lim="800000"/>
            <a:headEnd/>
            <a:tailEnd/>
          </a:ln>
        </p:spPr>
      </p:pic>
      <p:sp>
        <p:nvSpPr>
          <p:cNvPr id="83" name="TextBox 82"/>
          <p:cNvSpPr txBox="1"/>
          <p:nvPr/>
        </p:nvSpPr>
        <p:spPr>
          <a:xfrm>
            <a:off x="4861758" y="2293737"/>
            <a:ext cx="2145217" cy="276999"/>
          </a:xfrm>
          <a:prstGeom prst="rect">
            <a:avLst/>
          </a:prstGeom>
          <a:noFill/>
        </p:spPr>
        <p:txBody>
          <a:bodyPr wrap="square" rtlCol="0">
            <a:spAutoFit/>
          </a:bodyPr>
          <a:lstStyle/>
          <a:p>
            <a:pPr indent="-342900">
              <a:spcBef>
                <a:spcPts val="600"/>
              </a:spcBef>
            </a:pPr>
            <a:r>
              <a:rPr lang="en-US" sz="1200" b="1" dirty="0" smtClean="0"/>
              <a:t>Sybase </a:t>
            </a:r>
            <a:r>
              <a:rPr lang="en-US" sz="1200" b="1" dirty="0" smtClean="0"/>
              <a:t>Open Switch</a:t>
            </a:r>
            <a:endParaRPr lang="en-US" sz="1200" b="1" dirty="0" smtClean="0">
              <a:solidFill>
                <a:schemeClr val="accent4"/>
              </a:solidFill>
            </a:endParaRPr>
          </a:p>
        </p:txBody>
      </p:sp>
      <p:pic>
        <p:nvPicPr>
          <p:cNvPr id="84" name="Picture 2" descr="HP Integrity rx4640-8 Server">
            <a:hlinkClick r:id="rId2"/>
          </p:cNvPr>
          <p:cNvPicPr>
            <a:picLocks noChangeAspect="1" noChangeArrowheads="1"/>
          </p:cNvPicPr>
          <p:nvPr/>
        </p:nvPicPr>
        <p:blipFill>
          <a:blip r:embed="rId3" cstate="print"/>
          <a:srcRect/>
          <a:stretch>
            <a:fillRect/>
          </a:stretch>
        </p:blipFill>
        <p:spPr bwMode="auto">
          <a:xfrm>
            <a:off x="4204654" y="2539914"/>
            <a:ext cx="998541" cy="593085"/>
          </a:xfrm>
          <a:prstGeom prst="rect">
            <a:avLst/>
          </a:prstGeom>
          <a:noFill/>
        </p:spPr>
      </p:pic>
      <p:pic>
        <p:nvPicPr>
          <p:cNvPr id="86" name="Picture 24"/>
          <p:cNvPicPr>
            <a:picLocks noChangeAspect="1" noChangeArrowheads="1"/>
          </p:cNvPicPr>
          <p:nvPr/>
        </p:nvPicPr>
        <p:blipFill>
          <a:blip r:embed="rId9" cstate="print"/>
          <a:srcRect/>
          <a:stretch>
            <a:fillRect/>
          </a:stretch>
        </p:blipFill>
        <p:spPr bwMode="auto">
          <a:xfrm>
            <a:off x="4541605" y="2539914"/>
            <a:ext cx="377418" cy="377418"/>
          </a:xfrm>
          <a:prstGeom prst="rect">
            <a:avLst/>
          </a:prstGeom>
          <a:noFill/>
          <a:ln w="9525">
            <a:solidFill>
              <a:schemeClr val="bg2"/>
            </a:solidFill>
            <a:miter lim="800000"/>
            <a:headEnd/>
            <a:tailEnd/>
          </a:ln>
        </p:spPr>
      </p:pic>
      <p:sp>
        <p:nvSpPr>
          <p:cNvPr id="88" name="Стрелка вниз 87"/>
          <p:cNvSpPr/>
          <p:nvPr/>
        </p:nvSpPr>
        <p:spPr>
          <a:xfrm>
            <a:off x="3775438" y="1753448"/>
            <a:ext cx="578897" cy="612207"/>
          </a:xfrm>
          <a:prstGeom prst="downArrow">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pic>
        <p:nvPicPr>
          <p:cNvPr id="96" name="Picture 2" descr="HP Integrity rx4640-8 Server">
            <a:hlinkClick r:id="rId2"/>
          </p:cNvPr>
          <p:cNvPicPr>
            <a:picLocks noChangeAspect="1" noChangeArrowheads="1"/>
          </p:cNvPicPr>
          <p:nvPr/>
        </p:nvPicPr>
        <p:blipFill>
          <a:blip r:embed="rId3" cstate="print"/>
          <a:srcRect/>
          <a:stretch>
            <a:fillRect/>
          </a:stretch>
        </p:blipFill>
        <p:spPr bwMode="auto">
          <a:xfrm>
            <a:off x="4882306" y="3419137"/>
            <a:ext cx="1509245" cy="896419"/>
          </a:xfrm>
          <a:prstGeom prst="rect">
            <a:avLst/>
          </a:prstGeom>
          <a:noFill/>
        </p:spPr>
      </p:pic>
      <p:pic>
        <p:nvPicPr>
          <p:cNvPr id="97" name="Picture 8" descr="SQLServr"/>
          <p:cNvPicPr>
            <a:picLocks noChangeAspect="1" noChangeArrowheads="1"/>
          </p:cNvPicPr>
          <p:nvPr/>
        </p:nvPicPr>
        <p:blipFill>
          <a:blip r:embed="rId5" cstate="print"/>
          <a:srcRect/>
          <a:stretch>
            <a:fillRect/>
          </a:stretch>
        </p:blipFill>
        <p:spPr bwMode="auto">
          <a:xfrm>
            <a:off x="5483560" y="3539810"/>
            <a:ext cx="431755" cy="433851"/>
          </a:xfrm>
          <a:prstGeom prst="rect">
            <a:avLst/>
          </a:prstGeom>
          <a:noFill/>
          <a:ln w="25400">
            <a:solidFill>
              <a:schemeClr val="bg1"/>
            </a:solidFill>
            <a:miter lim="800000"/>
            <a:headEnd/>
            <a:tailEnd/>
          </a:ln>
        </p:spPr>
      </p:pic>
      <p:sp>
        <p:nvSpPr>
          <p:cNvPr id="98" name="TextBox 97"/>
          <p:cNvSpPr txBox="1"/>
          <p:nvPr/>
        </p:nvSpPr>
        <p:spPr>
          <a:xfrm>
            <a:off x="5223743" y="3306793"/>
            <a:ext cx="899029" cy="276999"/>
          </a:xfrm>
          <a:prstGeom prst="rect">
            <a:avLst/>
          </a:prstGeom>
          <a:noFill/>
        </p:spPr>
        <p:txBody>
          <a:bodyPr wrap="none" rtlCol="0">
            <a:spAutoFit/>
          </a:bodyPr>
          <a:lstStyle/>
          <a:p>
            <a:pPr indent="-342900" algn="ctr">
              <a:spcBef>
                <a:spcPts val="600"/>
              </a:spcBef>
            </a:pPr>
            <a:r>
              <a:rPr lang="en-US" sz="1200" b="1" dirty="0" smtClean="0"/>
              <a:t>Sybase ASE</a:t>
            </a:r>
            <a:endParaRPr lang="en-US" sz="1200" b="1" dirty="0" smtClean="0">
              <a:solidFill>
                <a:schemeClr val="accent4"/>
              </a:solidFill>
            </a:endParaRPr>
          </a:p>
        </p:txBody>
      </p:sp>
      <p:cxnSp>
        <p:nvCxnSpPr>
          <p:cNvPr id="93" name="Прямая со стрелкой 92"/>
          <p:cNvCxnSpPr>
            <a:stCxn id="82" idx="2"/>
          </p:cNvCxnSpPr>
          <p:nvPr/>
        </p:nvCxnSpPr>
        <p:spPr>
          <a:xfrm rot="16200000" flipH="1">
            <a:off x="4069562" y="2457891"/>
            <a:ext cx="312294" cy="1662510"/>
          </a:xfrm>
          <a:prstGeom prst="straightConnector1">
            <a:avLst/>
          </a:prstGeom>
          <a:ln w="12700">
            <a:solidFill>
              <a:schemeClr val="accent3"/>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a:stCxn id="82" idx="2"/>
            <a:endCxn id="46" idx="3"/>
          </p:cNvCxnSpPr>
          <p:nvPr/>
        </p:nvCxnSpPr>
        <p:spPr>
          <a:xfrm rot="5400000">
            <a:off x="3089802" y="3068525"/>
            <a:ext cx="240179" cy="369127"/>
          </a:xfrm>
          <a:prstGeom prst="straightConnector1">
            <a:avLst/>
          </a:prstGeom>
          <a:ln w="12700">
            <a:solidFill>
              <a:schemeClr val="accent5"/>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a:stCxn id="84" idx="2"/>
            <a:endCxn id="98" idx="1"/>
          </p:cNvCxnSpPr>
          <p:nvPr/>
        </p:nvCxnSpPr>
        <p:spPr>
          <a:xfrm rot="16200000" flipH="1">
            <a:off x="4807687" y="3029237"/>
            <a:ext cx="312294" cy="519818"/>
          </a:xfrm>
          <a:prstGeom prst="straightConnector1">
            <a:avLst/>
          </a:prstGeom>
          <a:ln w="12700">
            <a:solidFill>
              <a:schemeClr val="accent5"/>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pic>
        <p:nvPicPr>
          <p:cNvPr id="110" name="Picture 6" descr="DMX1000_front"/>
          <p:cNvPicPr>
            <a:picLocks noChangeAspect="1" noChangeArrowheads="1"/>
          </p:cNvPicPr>
          <p:nvPr/>
        </p:nvPicPr>
        <p:blipFill>
          <a:blip r:embed="rId4" cstate="print"/>
          <a:srcRect/>
          <a:stretch>
            <a:fillRect/>
          </a:stretch>
        </p:blipFill>
        <p:spPr bwMode="gray">
          <a:xfrm>
            <a:off x="5484797" y="4796932"/>
            <a:ext cx="881095" cy="1866405"/>
          </a:xfrm>
          <a:prstGeom prst="rect">
            <a:avLst/>
          </a:prstGeom>
          <a:noFill/>
          <a:ln w="9525">
            <a:noFill/>
            <a:miter lim="800000"/>
            <a:headEnd/>
            <a:tailEnd/>
          </a:ln>
        </p:spPr>
      </p:pic>
      <p:sp>
        <p:nvSpPr>
          <p:cNvPr id="45" name="Блок-схема: магнитный диск 44"/>
          <p:cNvSpPr/>
          <p:nvPr/>
        </p:nvSpPr>
        <p:spPr>
          <a:xfrm>
            <a:off x="5857922" y="6009702"/>
            <a:ext cx="601254" cy="448700"/>
          </a:xfrm>
          <a:prstGeom prst="flowChartMagneticDisk">
            <a:avLst/>
          </a:prstGeom>
          <a:solidFill>
            <a:schemeClr val="accent3"/>
          </a:solidFill>
          <a:ln w="12700">
            <a:solidFill>
              <a:schemeClr val="tx1"/>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grpSp>
        <p:nvGrpSpPr>
          <p:cNvPr id="2" name="Группа 114"/>
          <p:cNvGrpSpPr/>
          <p:nvPr/>
        </p:nvGrpSpPr>
        <p:grpSpPr>
          <a:xfrm>
            <a:off x="2309017" y="5954427"/>
            <a:ext cx="601254" cy="448700"/>
            <a:chOff x="2309017" y="5194017"/>
            <a:chExt cx="601254" cy="448700"/>
          </a:xfrm>
        </p:grpSpPr>
        <p:sp>
          <p:nvSpPr>
            <p:cNvPr id="112" name="Блок-схема: магнитный диск 111"/>
            <p:cNvSpPr/>
            <p:nvPr/>
          </p:nvSpPr>
          <p:spPr>
            <a:xfrm>
              <a:off x="2309017" y="5194017"/>
              <a:ext cx="601254" cy="448700"/>
            </a:xfrm>
            <a:prstGeom prst="flowChartMagneticDisk">
              <a:avLst/>
            </a:prstGeom>
            <a:solidFill>
              <a:schemeClr val="accent3"/>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113" name="TextBox 112"/>
            <p:cNvSpPr txBox="1"/>
            <p:nvPr/>
          </p:nvSpPr>
          <p:spPr>
            <a:xfrm>
              <a:off x="2367018" y="5305389"/>
              <a:ext cx="407484" cy="276999"/>
            </a:xfrm>
            <a:prstGeom prst="rect">
              <a:avLst/>
            </a:prstGeom>
            <a:noFill/>
          </p:spPr>
          <p:txBody>
            <a:bodyPr wrap="none" rtlCol="0">
              <a:spAutoFit/>
            </a:bodyPr>
            <a:lstStyle/>
            <a:p>
              <a:pPr indent="-342900">
                <a:spcBef>
                  <a:spcPts val="600"/>
                </a:spcBef>
              </a:pPr>
              <a:r>
                <a:rPr lang="en-US" sz="1200" b="1" dirty="0" smtClean="0"/>
                <a:t>Log</a:t>
              </a:r>
              <a:endParaRPr lang="ru-RU" sz="1200" b="1" dirty="0" smtClean="0"/>
            </a:p>
          </p:txBody>
        </p:sp>
      </p:grpSp>
      <p:grpSp>
        <p:nvGrpSpPr>
          <p:cNvPr id="3" name="Группа 113"/>
          <p:cNvGrpSpPr/>
          <p:nvPr/>
        </p:nvGrpSpPr>
        <p:grpSpPr>
          <a:xfrm>
            <a:off x="2304203" y="5127946"/>
            <a:ext cx="601254" cy="448700"/>
            <a:chOff x="2304203" y="4809318"/>
            <a:chExt cx="601254" cy="448700"/>
          </a:xfrm>
        </p:grpSpPr>
        <p:sp>
          <p:nvSpPr>
            <p:cNvPr id="111" name="Блок-схема: магнитный диск 110"/>
            <p:cNvSpPr/>
            <p:nvPr/>
          </p:nvSpPr>
          <p:spPr>
            <a:xfrm>
              <a:off x="2304203" y="4809318"/>
              <a:ext cx="601254" cy="448700"/>
            </a:xfrm>
            <a:prstGeom prst="flowChartMagneticDisk">
              <a:avLst/>
            </a:prstGeom>
            <a:solidFill>
              <a:schemeClr val="accent3"/>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34" name="TextBox 33"/>
            <p:cNvSpPr txBox="1"/>
            <p:nvPr/>
          </p:nvSpPr>
          <p:spPr>
            <a:xfrm>
              <a:off x="2355293" y="4950908"/>
              <a:ext cx="483146" cy="276999"/>
            </a:xfrm>
            <a:prstGeom prst="rect">
              <a:avLst/>
            </a:prstGeom>
            <a:noFill/>
          </p:spPr>
          <p:txBody>
            <a:bodyPr wrap="none" rtlCol="0">
              <a:spAutoFit/>
            </a:bodyPr>
            <a:lstStyle/>
            <a:p>
              <a:pPr indent="-342900">
                <a:spcBef>
                  <a:spcPts val="600"/>
                </a:spcBef>
              </a:pPr>
              <a:r>
                <a:rPr lang="en-US" sz="1200" b="1" dirty="0" smtClean="0"/>
                <a:t>Data</a:t>
              </a:r>
              <a:endParaRPr lang="ru-RU" sz="1200" b="1" dirty="0" smtClean="0"/>
            </a:p>
          </p:txBody>
        </p:sp>
      </p:grpSp>
      <p:sp>
        <p:nvSpPr>
          <p:cNvPr id="28" name="Line 7"/>
          <p:cNvSpPr>
            <a:spLocks noChangeAspect="1" noChangeShapeType="1"/>
          </p:cNvSpPr>
          <p:nvPr/>
        </p:nvSpPr>
        <p:spPr bwMode="gray">
          <a:xfrm flipH="1">
            <a:off x="2905455" y="6225761"/>
            <a:ext cx="2900811" cy="0"/>
          </a:xfrm>
          <a:prstGeom prst="line">
            <a:avLst/>
          </a:prstGeom>
          <a:noFill/>
          <a:ln w="38100">
            <a:solidFill>
              <a:schemeClr val="accent3"/>
            </a:solidFill>
            <a:round/>
            <a:headEnd type="triangle" w="med" len="med"/>
            <a:tailEnd/>
          </a:ln>
        </p:spPr>
        <p:txBody>
          <a:bodyPr/>
          <a:lstStyle/>
          <a:p>
            <a:endParaRPr lang="ru-RU"/>
          </a:p>
        </p:txBody>
      </p:sp>
      <p:sp>
        <p:nvSpPr>
          <p:cNvPr id="29" name="Oval 17"/>
          <p:cNvSpPr>
            <a:spLocks noChangeArrowheads="1"/>
          </p:cNvSpPr>
          <p:nvPr/>
        </p:nvSpPr>
        <p:spPr bwMode="gray">
          <a:xfrm>
            <a:off x="3367085" y="6022976"/>
            <a:ext cx="2003461" cy="405570"/>
          </a:xfrm>
          <a:prstGeom prst="ellipse">
            <a:avLst/>
          </a:prstGeom>
          <a:solidFill>
            <a:schemeClr val="accent3"/>
          </a:solidFill>
          <a:ln w="9525" algn="ctr">
            <a:noFill/>
            <a:round/>
            <a:headEnd/>
            <a:tailEnd/>
          </a:ln>
        </p:spPr>
        <p:txBody>
          <a:bodyPr wrap="none" lIns="0" tIns="0" rIns="0" bIns="0" anchor="ctr"/>
          <a:lstStyle/>
          <a:p>
            <a:pPr>
              <a:spcBef>
                <a:spcPct val="0"/>
              </a:spcBef>
            </a:pPr>
            <a:r>
              <a:rPr lang="ru-RU" sz="1200" b="1" dirty="0" smtClean="0"/>
              <a:t>Дисковая Репликация</a:t>
            </a:r>
            <a:endParaRPr lang="en-US" sz="1200" b="1" dirty="0"/>
          </a:p>
        </p:txBody>
      </p:sp>
      <p:grpSp>
        <p:nvGrpSpPr>
          <p:cNvPr id="4" name="Группа 118"/>
          <p:cNvGrpSpPr/>
          <p:nvPr/>
        </p:nvGrpSpPr>
        <p:grpSpPr>
          <a:xfrm>
            <a:off x="5389730" y="5487536"/>
            <a:ext cx="611808" cy="448700"/>
            <a:chOff x="4465418" y="5176936"/>
            <a:chExt cx="611808" cy="448700"/>
          </a:xfrm>
        </p:grpSpPr>
        <p:sp>
          <p:nvSpPr>
            <p:cNvPr id="117" name="Блок-схема: магнитный диск 116"/>
            <p:cNvSpPr/>
            <p:nvPr/>
          </p:nvSpPr>
          <p:spPr>
            <a:xfrm>
              <a:off x="4475972" y="5176936"/>
              <a:ext cx="601254" cy="448700"/>
            </a:xfrm>
            <a:prstGeom prst="flowChartMagneticDisk">
              <a:avLst/>
            </a:prstGeom>
            <a:solidFill>
              <a:schemeClr val="accent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118" name="TextBox 117"/>
            <p:cNvSpPr txBox="1"/>
            <p:nvPr/>
          </p:nvSpPr>
          <p:spPr>
            <a:xfrm>
              <a:off x="4465418" y="5318526"/>
              <a:ext cx="569387" cy="253916"/>
            </a:xfrm>
            <a:prstGeom prst="rect">
              <a:avLst/>
            </a:prstGeom>
            <a:noFill/>
          </p:spPr>
          <p:txBody>
            <a:bodyPr wrap="none" rtlCol="0">
              <a:spAutoFit/>
            </a:bodyPr>
            <a:lstStyle/>
            <a:p>
              <a:pPr indent="-342900">
                <a:spcBef>
                  <a:spcPts val="600"/>
                </a:spcBef>
              </a:pPr>
              <a:r>
                <a:rPr lang="en-US" sz="1050" b="1" dirty="0" smtClean="0"/>
                <a:t>Log DR</a:t>
              </a:r>
              <a:endParaRPr lang="ru-RU" sz="1050" b="1" dirty="0" smtClean="0"/>
            </a:p>
          </p:txBody>
        </p:sp>
      </p:grpSp>
      <p:grpSp>
        <p:nvGrpSpPr>
          <p:cNvPr id="6" name="Группа 119"/>
          <p:cNvGrpSpPr/>
          <p:nvPr/>
        </p:nvGrpSpPr>
        <p:grpSpPr>
          <a:xfrm>
            <a:off x="5390010" y="5120717"/>
            <a:ext cx="660758" cy="448700"/>
            <a:chOff x="4465418" y="5176936"/>
            <a:chExt cx="660758" cy="448700"/>
          </a:xfrm>
        </p:grpSpPr>
        <p:sp>
          <p:nvSpPr>
            <p:cNvPr id="121" name="Блок-схема: магнитный диск 120"/>
            <p:cNvSpPr/>
            <p:nvPr/>
          </p:nvSpPr>
          <p:spPr>
            <a:xfrm>
              <a:off x="4475972" y="5176936"/>
              <a:ext cx="601254" cy="448700"/>
            </a:xfrm>
            <a:prstGeom prst="flowChartMagneticDisk">
              <a:avLst/>
            </a:prstGeom>
            <a:solidFill>
              <a:schemeClr val="accent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122" name="TextBox 121"/>
            <p:cNvSpPr txBox="1"/>
            <p:nvPr/>
          </p:nvSpPr>
          <p:spPr>
            <a:xfrm>
              <a:off x="4465418" y="5318526"/>
              <a:ext cx="660758" cy="261610"/>
            </a:xfrm>
            <a:prstGeom prst="rect">
              <a:avLst/>
            </a:prstGeom>
            <a:noFill/>
          </p:spPr>
          <p:txBody>
            <a:bodyPr wrap="none" rtlCol="0">
              <a:spAutoFit/>
            </a:bodyPr>
            <a:lstStyle/>
            <a:p>
              <a:pPr indent="-342900">
                <a:spcBef>
                  <a:spcPts val="600"/>
                </a:spcBef>
              </a:pPr>
              <a:r>
                <a:rPr lang="en-US" sz="1050" b="1" dirty="0" smtClean="0"/>
                <a:t>Data DR</a:t>
              </a:r>
              <a:endParaRPr lang="ru-RU" sz="1050" b="1" dirty="0" smtClean="0"/>
            </a:p>
          </p:txBody>
        </p:sp>
      </p:grpSp>
      <p:sp>
        <p:nvSpPr>
          <p:cNvPr id="40" name="TextBox 39"/>
          <p:cNvSpPr txBox="1"/>
          <p:nvPr/>
        </p:nvSpPr>
        <p:spPr>
          <a:xfrm>
            <a:off x="5860603" y="6094274"/>
            <a:ext cx="654345" cy="415498"/>
          </a:xfrm>
          <a:prstGeom prst="rect">
            <a:avLst/>
          </a:prstGeom>
          <a:noFill/>
        </p:spPr>
        <p:txBody>
          <a:bodyPr wrap="none" rtlCol="0">
            <a:spAutoFit/>
          </a:bodyPr>
          <a:lstStyle/>
          <a:p>
            <a:pPr indent="-342900" algn="ctr">
              <a:spcBef>
                <a:spcPts val="600"/>
              </a:spcBef>
            </a:pPr>
            <a:r>
              <a:rPr lang="en-US" sz="1050" b="1" dirty="0" smtClean="0"/>
              <a:t>MIRROR</a:t>
            </a:r>
            <a:br>
              <a:rPr lang="en-US" sz="1050" b="1" dirty="0" smtClean="0"/>
            </a:br>
            <a:r>
              <a:rPr lang="en-US" sz="1050" b="1" dirty="0" smtClean="0"/>
              <a:t>Log</a:t>
            </a:r>
            <a:endParaRPr lang="ru-RU" sz="1050" b="1" dirty="0" smtClean="0"/>
          </a:p>
        </p:txBody>
      </p:sp>
      <p:sp>
        <p:nvSpPr>
          <p:cNvPr id="123" name="Стрелка вниз 122"/>
          <p:cNvSpPr/>
          <p:nvPr/>
        </p:nvSpPr>
        <p:spPr>
          <a:xfrm>
            <a:off x="5479791" y="4075283"/>
            <a:ext cx="443502" cy="912109"/>
          </a:xfrm>
          <a:prstGeom prst="downArrow">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56" name="Стрелка влево 55"/>
          <p:cNvSpPr/>
          <p:nvPr/>
        </p:nvSpPr>
        <p:spPr>
          <a:xfrm>
            <a:off x="6022432" y="3665133"/>
            <a:ext cx="1170632" cy="256961"/>
          </a:xfrm>
          <a:prstGeom prst="leftArrow">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126" name="Стрелка вниз 125"/>
          <p:cNvSpPr/>
          <p:nvPr/>
        </p:nvSpPr>
        <p:spPr>
          <a:xfrm>
            <a:off x="4455710" y="1753448"/>
            <a:ext cx="578897" cy="612207"/>
          </a:xfrm>
          <a:prstGeom prst="downArrow">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127" name="Стрелка вниз 126"/>
          <p:cNvSpPr/>
          <p:nvPr/>
        </p:nvSpPr>
        <p:spPr>
          <a:xfrm>
            <a:off x="3041174" y="1753448"/>
            <a:ext cx="578897" cy="612207"/>
          </a:xfrm>
          <a:prstGeom prst="downArrow">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cxnSp>
        <p:nvCxnSpPr>
          <p:cNvPr id="128" name="Прямая со стрелкой 127"/>
          <p:cNvCxnSpPr/>
          <p:nvPr/>
        </p:nvCxnSpPr>
        <p:spPr>
          <a:xfrm>
            <a:off x="2958364" y="4075283"/>
            <a:ext cx="2307847" cy="1132976"/>
          </a:xfrm>
          <a:prstGeom prst="straightConnector1">
            <a:avLst/>
          </a:prstGeom>
          <a:ln w="12700">
            <a:solidFill>
              <a:schemeClr val="accent3"/>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p:nvPr/>
        </p:nvCxnSpPr>
        <p:spPr>
          <a:xfrm rot="10800000" flipV="1">
            <a:off x="3367085" y="4075282"/>
            <a:ext cx="1899126" cy="1045433"/>
          </a:xfrm>
          <a:prstGeom prst="straightConnector1">
            <a:avLst/>
          </a:prstGeom>
          <a:ln w="12700">
            <a:solidFill>
              <a:schemeClr val="accent3"/>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36108" y="2816913"/>
            <a:ext cx="2093843" cy="338554"/>
          </a:xfrm>
          <a:prstGeom prst="rect">
            <a:avLst/>
          </a:prstGeom>
          <a:noFill/>
        </p:spPr>
        <p:txBody>
          <a:bodyPr wrap="none" rtlCol="0">
            <a:spAutoFit/>
          </a:bodyPr>
          <a:lstStyle/>
          <a:p>
            <a:pPr indent="-342900" algn="ctr">
              <a:spcBef>
                <a:spcPts val="600"/>
              </a:spcBef>
            </a:pPr>
            <a:r>
              <a:rPr lang="ru-RU" sz="1600" b="1" dirty="0" smtClean="0">
                <a:solidFill>
                  <a:schemeClr val="accent4"/>
                </a:solidFill>
              </a:rPr>
              <a:t>ОСНОВНАЯ СИСТЕМА</a:t>
            </a:r>
            <a:endParaRPr lang="en-US" sz="1600" b="1" dirty="0" smtClean="0">
              <a:solidFill>
                <a:schemeClr val="accent4"/>
              </a:solidFill>
            </a:endParaRPr>
          </a:p>
        </p:txBody>
      </p:sp>
      <p:sp>
        <p:nvSpPr>
          <p:cNvPr id="146" name="Прямоугольник 145"/>
          <p:cNvSpPr/>
          <p:nvPr/>
        </p:nvSpPr>
        <p:spPr>
          <a:xfrm>
            <a:off x="512825" y="3234678"/>
            <a:ext cx="3759319" cy="3428658"/>
          </a:xfrm>
          <a:prstGeom prst="rect">
            <a:avLst/>
          </a:prstGeom>
          <a:noFill/>
          <a:ln w="127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147" name="Прямоугольник 146"/>
          <p:cNvSpPr/>
          <p:nvPr/>
        </p:nvSpPr>
        <p:spPr>
          <a:xfrm>
            <a:off x="4272143" y="3234679"/>
            <a:ext cx="4707469" cy="3428658"/>
          </a:xfrm>
          <a:prstGeom prst="rect">
            <a:avLst/>
          </a:prstGeom>
          <a:noFill/>
          <a:ln w="127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rgbClr val="1C1C1C"/>
              </a:solidFill>
            </a:endParaRPr>
          </a:p>
        </p:txBody>
      </p:sp>
      <p:sp>
        <p:nvSpPr>
          <p:cNvPr id="148" name="TextBox 147"/>
          <p:cNvSpPr txBox="1"/>
          <p:nvPr/>
        </p:nvSpPr>
        <p:spPr>
          <a:xfrm>
            <a:off x="5203472" y="2813933"/>
            <a:ext cx="3374450" cy="338554"/>
          </a:xfrm>
          <a:prstGeom prst="rect">
            <a:avLst/>
          </a:prstGeom>
          <a:noFill/>
        </p:spPr>
        <p:txBody>
          <a:bodyPr wrap="none" rtlCol="0">
            <a:spAutoFit/>
          </a:bodyPr>
          <a:lstStyle/>
          <a:p>
            <a:pPr indent="-342900" algn="ctr">
              <a:spcBef>
                <a:spcPts val="600"/>
              </a:spcBef>
            </a:pPr>
            <a:r>
              <a:rPr lang="ru-RU" sz="1600" b="1" dirty="0" smtClean="0">
                <a:solidFill>
                  <a:schemeClr val="accent4"/>
                </a:solidFill>
              </a:rPr>
              <a:t>ЗЕРКАЛЬНАЯ КОПИЯ (</a:t>
            </a:r>
            <a:r>
              <a:rPr lang="en-US" sz="1600" b="1" dirty="0" smtClean="0">
                <a:solidFill>
                  <a:schemeClr val="accent4"/>
                </a:solidFill>
              </a:rPr>
              <a:t>DR/Reporting)</a:t>
            </a:r>
          </a:p>
        </p:txBody>
      </p:sp>
      <p:sp>
        <p:nvSpPr>
          <p:cNvPr id="150" name="TextBox 149"/>
          <p:cNvSpPr txBox="1"/>
          <p:nvPr/>
        </p:nvSpPr>
        <p:spPr>
          <a:xfrm>
            <a:off x="6740104" y="1325900"/>
            <a:ext cx="1542988" cy="276999"/>
          </a:xfrm>
          <a:prstGeom prst="rect">
            <a:avLst/>
          </a:prstGeom>
          <a:noFill/>
        </p:spPr>
        <p:txBody>
          <a:bodyPr wrap="none" rtlCol="0">
            <a:spAutoFit/>
          </a:bodyPr>
          <a:lstStyle/>
          <a:p>
            <a:pPr indent="-342900" algn="ctr">
              <a:spcBef>
                <a:spcPts val="600"/>
              </a:spcBef>
            </a:pPr>
            <a:r>
              <a:rPr lang="ru-RU" sz="1200" b="1" dirty="0" smtClean="0"/>
              <a:t>«Клиентские» места</a:t>
            </a:r>
            <a:endParaRPr lang="en-US" sz="1200" b="1" dirty="0" smtClean="0">
              <a:solidFill>
                <a:schemeClr val="accent4"/>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11188" y="1828799"/>
            <a:ext cx="8177212" cy="2206171"/>
          </a:xfrm>
        </p:spPr>
        <p:txBody>
          <a:bodyPr/>
          <a:lstStyle/>
          <a:p>
            <a:r>
              <a:rPr lang="ru-RU" sz="2800" dirty="0" smtClean="0"/>
              <a:t>Решение </a:t>
            </a:r>
            <a:r>
              <a:rPr lang="en-US" sz="2800" dirty="0" smtClean="0"/>
              <a:t>high availability</a:t>
            </a:r>
            <a:r>
              <a:rPr lang="ru-RU" sz="2800" dirty="0" smtClean="0"/>
              <a:t> (кампус-кластер)</a:t>
            </a:r>
            <a:endParaRPr lang="en-US" sz="2800" dirty="0" smtClean="0"/>
          </a:p>
          <a:p>
            <a:endParaRPr lang="ru-RU" dirty="0" smtClean="0"/>
          </a:p>
          <a:p>
            <a:r>
              <a:rPr lang="en-US" dirty="0" err="1" smtClean="0"/>
              <a:t>sybase</a:t>
            </a:r>
            <a:r>
              <a:rPr lang="en-US" dirty="0" smtClean="0"/>
              <a:t> ASE cluster edition</a:t>
            </a:r>
            <a:endParaRPr lang="ru-RU"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ybase Template_2010">
  <a:themeElements>
    <a:clrScheme name="Sybase Color Palette">
      <a:dk1>
        <a:sysClr val="windowText" lastClr="000000"/>
      </a:dk1>
      <a:lt1>
        <a:sysClr val="window" lastClr="FFFFFF"/>
      </a:lt1>
      <a:dk2>
        <a:srgbClr val="1C1C1C"/>
      </a:dk2>
      <a:lt2>
        <a:srgbClr val="FFFFFF"/>
      </a:lt2>
      <a:accent1>
        <a:srgbClr val="003368"/>
      </a:accent1>
      <a:accent2>
        <a:srgbClr val="E37222"/>
      </a:accent2>
      <a:accent3>
        <a:srgbClr val="98C6EA"/>
      </a:accent3>
      <a:accent4>
        <a:srgbClr val="A0B400"/>
      </a:accent4>
      <a:accent5>
        <a:srgbClr val="009FDA"/>
      </a:accent5>
      <a:accent6>
        <a:srgbClr val="627D77"/>
      </a:accent6>
      <a:hlink>
        <a:srgbClr val="A0B400"/>
      </a:hlink>
      <a:folHlink>
        <a:srgbClr val="031F73"/>
      </a:folHlink>
    </a:clrScheme>
    <a:fontScheme name="Sybas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dirty="0" err="1" smtClean="0">
            <a:solidFill>
              <a:srgbClr val="1C1C1C"/>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27D7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342900">
          <a:spcBef>
            <a:spcPts val="600"/>
          </a:spcBef>
          <a:defRPr sz="2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Sybase Template_2010</Template>
  <TotalTime>6757</TotalTime>
  <Words>3275</Words>
  <Application>Microsoft Office PowerPoint</Application>
  <PresentationFormat>Экран (4:3)</PresentationFormat>
  <Paragraphs>650</Paragraphs>
  <Slides>47</Slides>
  <Notes>11</Notes>
  <HiddenSlides>1</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47</vt:i4>
      </vt:variant>
    </vt:vector>
  </HeadingPairs>
  <TitlesOfParts>
    <vt:vector size="51" baseType="lpstr">
      <vt:lpstr>Sybase Template_2010</vt:lpstr>
      <vt:lpstr>Fotografía de Photo Editor</vt:lpstr>
      <vt:lpstr>Clip</vt:lpstr>
      <vt:lpstr>Visio</vt:lpstr>
      <vt:lpstr>Обеспечение непрерывности бизнеса ASE 15.5 cluster edition </vt:lpstr>
      <vt:lpstr>Понятие «НЕПРЕРЫВНОСТИ БИЗНЕСА» (Business Continuity)</vt:lpstr>
      <vt:lpstr>Решения для непрерывности бизнеса</vt:lpstr>
      <vt:lpstr>sybase Replication server warm standby Решение DISASTER RECOVERY (метро-кластер) </vt:lpstr>
      <vt:lpstr>Sybase replication server немного о продукте</vt:lpstr>
      <vt:lpstr>Sybase replication server немного о продукте</vt:lpstr>
      <vt:lpstr>Sybase Mirror Activator Решение disaster recovery (метро-кластер)</vt:lpstr>
      <vt:lpstr>Sybase Mirror Activator Решение disaster recovery (метро-кластер)</vt:lpstr>
      <vt:lpstr>Слайд 9</vt:lpstr>
      <vt:lpstr>ASE cluster edition - Что ЭТО такое?</vt:lpstr>
      <vt:lpstr>Немного Истории</vt:lpstr>
      <vt:lpstr>ASE cluster edition – для чего ОН?</vt:lpstr>
      <vt:lpstr>Сценарий использования №1: бесперебойность работы для критичных систем</vt:lpstr>
      <vt:lpstr>Преимущество ASE cluster edition по сравнению с обычным ase/HA</vt:lpstr>
      <vt:lpstr>Сценарий использования №2 Консолидация приложений</vt:lpstr>
      <vt:lpstr>Сценарий использования №2 Консолидация приложений</vt:lpstr>
      <vt:lpstr>Сценарий использования №3  .</vt:lpstr>
      <vt:lpstr>клиенты</vt:lpstr>
      <vt:lpstr>Слайд 19</vt:lpstr>
      <vt:lpstr>ASE CE: все компоненты</vt:lpstr>
      <vt:lpstr>Поддерживаемые платформы</vt:lpstr>
      <vt:lpstr>Требования к H/W</vt:lpstr>
      <vt:lpstr>Схема подключения</vt:lpstr>
      <vt:lpstr>Базы данных В кластере</vt:lpstr>
      <vt:lpstr>Архитектура кластера ase ce</vt:lpstr>
      <vt:lpstr>Слайд 26</vt:lpstr>
      <vt:lpstr>Virtualized Resource Management™</vt:lpstr>
      <vt:lpstr>Workload manager</vt:lpstr>
      <vt:lpstr>Логические кластеры</vt:lpstr>
      <vt:lpstr>Компоненты Workload Manager</vt:lpstr>
      <vt:lpstr>Профили нагрузки</vt:lpstr>
      <vt:lpstr>логический кластер  профиль нагрузки: Метрики нагрузки и веса</vt:lpstr>
      <vt:lpstr>логический кластер  профиль нагрузки:  пороговые значения</vt:lpstr>
      <vt:lpstr>Логический кластер &amp; профиль нагрузки</vt:lpstr>
      <vt:lpstr>Метрики профиля нагрузки</vt:lpstr>
      <vt:lpstr>Мониторинг нагрузки</vt:lpstr>
      <vt:lpstr>Логические кластеры  и аварийное переключение (failover)</vt:lpstr>
      <vt:lpstr>Логический кластер: обработка аварии</vt:lpstr>
      <vt:lpstr>Логический кластер. Обработка аварии: авария сервера #3</vt:lpstr>
      <vt:lpstr>Логический кластер. Обработка аварии: авария сервера #4 (сервер #4 отключен)</vt:lpstr>
      <vt:lpstr>Логический кластер. Обработка аварии: авария сервера #1 (#3 и #4 отключены)</vt:lpstr>
      <vt:lpstr>Новые клиентские технологии</vt:lpstr>
      <vt:lpstr>Перенаправление логинов</vt:lpstr>
      <vt:lpstr>Миграция соединений</vt:lpstr>
      <vt:lpstr>Отличие миграции соединения от  аварийного переключения соединения</vt:lpstr>
      <vt:lpstr>Заключение – ase cluster edition …</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Sybase Ase 15.5: состояние и перспективы</dc:title>
  <dc:creator>khromov</dc:creator>
  <cp:lastModifiedBy>khromov</cp:lastModifiedBy>
  <cp:revision>110</cp:revision>
  <dcterms:created xsi:type="dcterms:W3CDTF">2011-02-15T10:45:38Z</dcterms:created>
  <dcterms:modified xsi:type="dcterms:W3CDTF">2011-04-14T07:45:32Z</dcterms:modified>
</cp:coreProperties>
</file>